
<file path=[Content_Types].xml><?xml version="1.0" encoding="utf-8"?>
<Types xmlns="http://schemas.openxmlformats.org/package/2006/content-types">
  <Default Extension="jpeg" ContentType="image/jpeg"/>
  <Default Extension="m4a" ContentType="audio/mp4"/>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0" r:id="rId3"/>
    <p:sldId id="265" r:id="rId4"/>
    <p:sldId id="281" r:id="rId5"/>
    <p:sldId id="283" r:id="rId6"/>
    <p:sldId id="282" r:id="rId7"/>
    <p:sldId id="456"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1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90E55-84EB-4EE1-8D0F-632BB74224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a16="http://schemas.microsoft.com/office/drawing/2014/main" id="{D121AAAD-BB1D-43CA-8090-2207449F33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a16="http://schemas.microsoft.com/office/drawing/2014/main" id="{CA442197-7552-46B9-9F07-F75FDB8DD701}"/>
              </a:ext>
            </a:extLst>
          </p:cNvPr>
          <p:cNvSpPr>
            <a:spLocks noGrp="1"/>
          </p:cNvSpPr>
          <p:nvPr>
            <p:ph type="dt" sz="half" idx="10"/>
          </p:nvPr>
        </p:nvSpPr>
        <p:spPr/>
        <p:txBody>
          <a:bodyPr/>
          <a:lstStyle/>
          <a:p>
            <a:fld id="{860159F1-217D-432C-863A-D24E7BBA360F}" type="datetimeFigureOut">
              <a:rPr lang="en-ID" smtClean="0"/>
              <a:t>27/11/2020</a:t>
            </a:fld>
            <a:endParaRPr lang="en-ID"/>
          </a:p>
        </p:txBody>
      </p:sp>
      <p:sp>
        <p:nvSpPr>
          <p:cNvPr id="5" name="Footer Placeholder 4">
            <a:extLst>
              <a:ext uri="{FF2B5EF4-FFF2-40B4-BE49-F238E27FC236}">
                <a16:creationId xmlns:a16="http://schemas.microsoft.com/office/drawing/2014/main" id="{96C06F36-5646-4833-96A0-35CAC00C9C53}"/>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5456FC14-6DE5-4CC7-A634-4AE108BF947D}"/>
              </a:ext>
            </a:extLst>
          </p:cNvPr>
          <p:cNvSpPr>
            <a:spLocks noGrp="1"/>
          </p:cNvSpPr>
          <p:nvPr>
            <p:ph type="sldNum" sz="quarter" idx="12"/>
          </p:nvPr>
        </p:nvSpPr>
        <p:spPr/>
        <p:txBody>
          <a:bodyPr/>
          <a:lstStyle/>
          <a:p>
            <a:fld id="{31523674-E104-434F-AF9A-DA1C60849B5E}" type="slidenum">
              <a:rPr lang="en-ID" smtClean="0"/>
              <a:t>‹#›</a:t>
            </a:fld>
            <a:endParaRPr lang="en-ID"/>
          </a:p>
        </p:txBody>
      </p:sp>
    </p:spTree>
    <p:extLst>
      <p:ext uri="{BB962C8B-B14F-4D97-AF65-F5344CB8AC3E}">
        <p14:creationId xmlns:p14="http://schemas.microsoft.com/office/powerpoint/2010/main" val="1562069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936E3-2A87-454E-B214-0C79F525197A}"/>
              </a:ext>
            </a:extLst>
          </p:cNvPr>
          <p:cNvSpPr>
            <a:spLocks noGrp="1"/>
          </p:cNvSpPr>
          <p:nvPr>
            <p:ph type="title"/>
          </p:nvPr>
        </p:nvSpPr>
        <p:spPr/>
        <p:txBody>
          <a:bodyPr/>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6B26ABF8-012C-495F-AE37-99CB3A8C5C4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D33DE3B0-3E16-4528-BBCB-2448ADC1C52C}"/>
              </a:ext>
            </a:extLst>
          </p:cNvPr>
          <p:cNvSpPr>
            <a:spLocks noGrp="1"/>
          </p:cNvSpPr>
          <p:nvPr>
            <p:ph type="dt" sz="half" idx="10"/>
          </p:nvPr>
        </p:nvSpPr>
        <p:spPr/>
        <p:txBody>
          <a:bodyPr/>
          <a:lstStyle/>
          <a:p>
            <a:fld id="{860159F1-217D-432C-863A-D24E7BBA360F}" type="datetimeFigureOut">
              <a:rPr lang="en-ID" smtClean="0"/>
              <a:t>27/11/2020</a:t>
            </a:fld>
            <a:endParaRPr lang="en-ID"/>
          </a:p>
        </p:txBody>
      </p:sp>
      <p:sp>
        <p:nvSpPr>
          <p:cNvPr id="5" name="Footer Placeholder 4">
            <a:extLst>
              <a:ext uri="{FF2B5EF4-FFF2-40B4-BE49-F238E27FC236}">
                <a16:creationId xmlns:a16="http://schemas.microsoft.com/office/drawing/2014/main" id="{29E636E4-3BA5-44B9-ADFB-C84B628F7677}"/>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E6ED6409-E167-482F-8DDA-93547669A137}"/>
              </a:ext>
            </a:extLst>
          </p:cNvPr>
          <p:cNvSpPr>
            <a:spLocks noGrp="1"/>
          </p:cNvSpPr>
          <p:nvPr>
            <p:ph type="sldNum" sz="quarter" idx="12"/>
          </p:nvPr>
        </p:nvSpPr>
        <p:spPr/>
        <p:txBody>
          <a:bodyPr/>
          <a:lstStyle/>
          <a:p>
            <a:fld id="{31523674-E104-434F-AF9A-DA1C60849B5E}" type="slidenum">
              <a:rPr lang="en-ID" smtClean="0"/>
              <a:t>‹#›</a:t>
            </a:fld>
            <a:endParaRPr lang="en-ID"/>
          </a:p>
        </p:txBody>
      </p:sp>
    </p:spTree>
    <p:extLst>
      <p:ext uri="{BB962C8B-B14F-4D97-AF65-F5344CB8AC3E}">
        <p14:creationId xmlns:p14="http://schemas.microsoft.com/office/powerpoint/2010/main" val="4265231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41927D-CA4B-4E65-9C64-5A9748D32E4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7E1A1DB9-666B-49E2-BF3C-C41F7715F22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D8BE52CC-B258-4538-9B8A-F9EDBBF96E42}"/>
              </a:ext>
            </a:extLst>
          </p:cNvPr>
          <p:cNvSpPr>
            <a:spLocks noGrp="1"/>
          </p:cNvSpPr>
          <p:nvPr>
            <p:ph type="dt" sz="half" idx="10"/>
          </p:nvPr>
        </p:nvSpPr>
        <p:spPr/>
        <p:txBody>
          <a:bodyPr/>
          <a:lstStyle/>
          <a:p>
            <a:fld id="{860159F1-217D-432C-863A-D24E7BBA360F}" type="datetimeFigureOut">
              <a:rPr lang="en-ID" smtClean="0"/>
              <a:t>27/11/2020</a:t>
            </a:fld>
            <a:endParaRPr lang="en-ID"/>
          </a:p>
        </p:txBody>
      </p:sp>
      <p:sp>
        <p:nvSpPr>
          <p:cNvPr id="5" name="Footer Placeholder 4">
            <a:extLst>
              <a:ext uri="{FF2B5EF4-FFF2-40B4-BE49-F238E27FC236}">
                <a16:creationId xmlns:a16="http://schemas.microsoft.com/office/drawing/2014/main" id="{3F2413F6-9EEA-45B4-ADE4-C9EB77AD9538}"/>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E83AEF27-8783-41C8-AC75-F559BB45EA4D}"/>
              </a:ext>
            </a:extLst>
          </p:cNvPr>
          <p:cNvSpPr>
            <a:spLocks noGrp="1"/>
          </p:cNvSpPr>
          <p:nvPr>
            <p:ph type="sldNum" sz="quarter" idx="12"/>
          </p:nvPr>
        </p:nvSpPr>
        <p:spPr/>
        <p:txBody>
          <a:bodyPr/>
          <a:lstStyle/>
          <a:p>
            <a:fld id="{31523674-E104-434F-AF9A-DA1C60849B5E}" type="slidenum">
              <a:rPr lang="en-ID" smtClean="0"/>
              <a:t>‹#›</a:t>
            </a:fld>
            <a:endParaRPr lang="en-ID"/>
          </a:p>
        </p:txBody>
      </p:sp>
    </p:spTree>
    <p:extLst>
      <p:ext uri="{BB962C8B-B14F-4D97-AF65-F5344CB8AC3E}">
        <p14:creationId xmlns:p14="http://schemas.microsoft.com/office/powerpoint/2010/main" val="2068449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C2DDA-5447-46AF-998A-BCEC105B99EF}"/>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0062C12F-D97E-4CE4-8203-72D6C7378B9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E5AE1BAE-A8E5-49F9-BC98-041BE653AECB}"/>
              </a:ext>
            </a:extLst>
          </p:cNvPr>
          <p:cNvSpPr>
            <a:spLocks noGrp="1"/>
          </p:cNvSpPr>
          <p:nvPr>
            <p:ph type="dt" sz="half" idx="10"/>
          </p:nvPr>
        </p:nvSpPr>
        <p:spPr/>
        <p:txBody>
          <a:bodyPr/>
          <a:lstStyle/>
          <a:p>
            <a:fld id="{860159F1-217D-432C-863A-D24E7BBA360F}" type="datetimeFigureOut">
              <a:rPr lang="en-ID" smtClean="0"/>
              <a:t>27/11/2020</a:t>
            </a:fld>
            <a:endParaRPr lang="en-ID"/>
          </a:p>
        </p:txBody>
      </p:sp>
      <p:sp>
        <p:nvSpPr>
          <p:cNvPr id="5" name="Footer Placeholder 4">
            <a:extLst>
              <a:ext uri="{FF2B5EF4-FFF2-40B4-BE49-F238E27FC236}">
                <a16:creationId xmlns:a16="http://schemas.microsoft.com/office/drawing/2014/main" id="{CCA64BA5-B455-4C2D-AF86-31B5CB23C1B7}"/>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8CFF50E2-D954-4CEE-96C4-3FDA8FB961B3}"/>
              </a:ext>
            </a:extLst>
          </p:cNvPr>
          <p:cNvSpPr>
            <a:spLocks noGrp="1"/>
          </p:cNvSpPr>
          <p:nvPr>
            <p:ph type="sldNum" sz="quarter" idx="12"/>
          </p:nvPr>
        </p:nvSpPr>
        <p:spPr/>
        <p:txBody>
          <a:bodyPr/>
          <a:lstStyle/>
          <a:p>
            <a:fld id="{31523674-E104-434F-AF9A-DA1C60849B5E}" type="slidenum">
              <a:rPr lang="en-ID" smtClean="0"/>
              <a:t>‹#›</a:t>
            </a:fld>
            <a:endParaRPr lang="en-ID"/>
          </a:p>
        </p:txBody>
      </p:sp>
    </p:spTree>
    <p:extLst>
      <p:ext uri="{BB962C8B-B14F-4D97-AF65-F5344CB8AC3E}">
        <p14:creationId xmlns:p14="http://schemas.microsoft.com/office/powerpoint/2010/main" val="401259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5EC5C-F821-4DB1-B9B4-F15AA3B5EB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7C4C8AC6-A3F6-4E92-B0CE-8D54E444F9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91D9799-6B5E-4DF9-9AA0-13FE9BA4ACE6}"/>
              </a:ext>
            </a:extLst>
          </p:cNvPr>
          <p:cNvSpPr>
            <a:spLocks noGrp="1"/>
          </p:cNvSpPr>
          <p:nvPr>
            <p:ph type="dt" sz="half" idx="10"/>
          </p:nvPr>
        </p:nvSpPr>
        <p:spPr/>
        <p:txBody>
          <a:bodyPr/>
          <a:lstStyle/>
          <a:p>
            <a:fld id="{860159F1-217D-432C-863A-D24E7BBA360F}" type="datetimeFigureOut">
              <a:rPr lang="en-ID" smtClean="0"/>
              <a:t>27/11/2020</a:t>
            </a:fld>
            <a:endParaRPr lang="en-ID"/>
          </a:p>
        </p:txBody>
      </p:sp>
      <p:sp>
        <p:nvSpPr>
          <p:cNvPr id="5" name="Footer Placeholder 4">
            <a:extLst>
              <a:ext uri="{FF2B5EF4-FFF2-40B4-BE49-F238E27FC236}">
                <a16:creationId xmlns:a16="http://schemas.microsoft.com/office/drawing/2014/main" id="{C0AFF71E-9A10-4955-9F67-AFED2C5738D4}"/>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6CC27C28-2C08-4222-8A1A-3786BF3C8369}"/>
              </a:ext>
            </a:extLst>
          </p:cNvPr>
          <p:cNvSpPr>
            <a:spLocks noGrp="1"/>
          </p:cNvSpPr>
          <p:nvPr>
            <p:ph type="sldNum" sz="quarter" idx="12"/>
          </p:nvPr>
        </p:nvSpPr>
        <p:spPr/>
        <p:txBody>
          <a:bodyPr/>
          <a:lstStyle/>
          <a:p>
            <a:fld id="{31523674-E104-434F-AF9A-DA1C60849B5E}" type="slidenum">
              <a:rPr lang="en-ID" smtClean="0"/>
              <a:t>‹#›</a:t>
            </a:fld>
            <a:endParaRPr lang="en-ID"/>
          </a:p>
        </p:txBody>
      </p:sp>
    </p:spTree>
    <p:extLst>
      <p:ext uri="{BB962C8B-B14F-4D97-AF65-F5344CB8AC3E}">
        <p14:creationId xmlns:p14="http://schemas.microsoft.com/office/powerpoint/2010/main" val="471846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1CBB1-933C-49E5-B3A8-0E90399C259C}"/>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A253E8CC-7F2E-4117-BE73-CAD0C9F0EFB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a16="http://schemas.microsoft.com/office/drawing/2014/main" id="{B43BB054-80A0-4D03-BF5C-55FBD918F45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Date Placeholder 4">
            <a:extLst>
              <a:ext uri="{FF2B5EF4-FFF2-40B4-BE49-F238E27FC236}">
                <a16:creationId xmlns:a16="http://schemas.microsoft.com/office/drawing/2014/main" id="{BCB504FD-8B64-4C9A-B762-8B80D5DB0CBA}"/>
              </a:ext>
            </a:extLst>
          </p:cNvPr>
          <p:cNvSpPr>
            <a:spLocks noGrp="1"/>
          </p:cNvSpPr>
          <p:nvPr>
            <p:ph type="dt" sz="half" idx="10"/>
          </p:nvPr>
        </p:nvSpPr>
        <p:spPr/>
        <p:txBody>
          <a:bodyPr/>
          <a:lstStyle/>
          <a:p>
            <a:fld id="{860159F1-217D-432C-863A-D24E7BBA360F}" type="datetimeFigureOut">
              <a:rPr lang="en-ID" smtClean="0"/>
              <a:t>27/11/2020</a:t>
            </a:fld>
            <a:endParaRPr lang="en-ID"/>
          </a:p>
        </p:txBody>
      </p:sp>
      <p:sp>
        <p:nvSpPr>
          <p:cNvPr id="6" name="Footer Placeholder 5">
            <a:extLst>
              <a:ext uri="{FF2B5EF4-FFF2-40B4-BE49-F238E27FC236}">
                <a16:creationId xmlns:a16="http://schemas.microsoft.com/office/drawing/2014/main" id="{2469F2E2-887A-465C-8F3A-EC89C33E253D}"/>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F62C1833-D772-4563-B622-7F9393809E07}"/>
              </a:ext>
            </a:extLst>
          </p:cNvPr>
          <p:cNvSpPr>
            <a:spLocks noGrp="1"/>
          </p:cNvSpPr>
          <p:nvPr>
            <p:ph type="sldNum" sz="quarter" idx="12"/>
          </p:nvPr>
        </p:nvSpPr>
        <p:spPr/>
        <p:txBody>
          <a:bodyPr/>
          <a:lstStyle/>
          <a:p>
            <a:fld id="{31523674-E104-434F-AF9A-DA1C60849B5E}" type="slidenum">
              <a:rPr lang="en-ID" smtClean="0"/>
              <a:t>‹#›</a:t>
            </a:fld>
            <a:endParaRPr lang="en-ID"/>
          </a:p>
        </p:txBody>
      </p:sp>
    </p:spTree>
    <p:extLst>
      <p:ext uri="{BB962C8B-B14F-4D97-AF65-F5344CB8AC3E}">
        <p14:creationId xmlns:p14="http://schemas.microsoft.com/office/powerpoint/2010/main" val="2608343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E0E6A-1928-48F0-9979-F3F42C70B8D3}"/>
              </a:ext>
            </a:extLst>
          </p:cNvPr>
          <p:cNvSpPr>
            <a:spLocks noGrp="1"/>
          </p:cNvSpPr>
          <p:nvPr>
            <p:ph type="title"/>
          </p:nvPr>
        </p:nvSpPr>
        <p:spPr>
          <a:xfrm>
            <a:off x="839788" y="365125"/>
            <a:ext cx="10515600" cy="1325563"/>
          </a:xfrm>
        </p:spPr>
        <p:txBody>
          <a:bodyPr/>
          <a:lstStyle/>
          <a:p>
            <a:r>
              <a:rPr lang="en-US"/>
              <a:t>Click to edit Master title style</a:t>
            </a:r>
            <a:endParaRPr lang="en-ID"/>
          </a:p>
        </p:txBody>
      </p:sp>
      <p:sp>
        <p:nvSpPr>
          <p:cNvPr id="3" name="Text Placeholder 2">
            <a:extLst>
              <a:ext uri="{FF2B5EF4-FFF2-40B4-BE49-F238E27FC236}">
                <a16:creationId xmlns:a16="http://schemas.microsoft.com/office/drawing/2014/main" id="{7A7873B5-342D-4494-A68B-C6084BBA10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16A2C6-2B1E-48AC-A143-420AB8D608A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a16="http://schemas.microsoft.com/office/drawing/2014/main" id="{DFE5A8EC-A2C1-4E6C-8D32-21714AA4D4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18797FE-3649-4722-88D2-C7EBD96E53D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6">
            <a:extLst>
              <a:ext uri="{FF2B5EF4-FFF2-40B4-BE49-F238E27FC236}">
                <a16:creationId xmlns:a16="http://schemas.microsoft.com/office/drawing/2014/main" id="{9608B5C0-32E0-4CE4-8A84-51E0E77B45AC}"/>
              </a:ext>
            </a:extLst>
          </p:cNvPr>
          <p:cNvSpPr>
            <a:spLocks noGrp="1"/>
          </p:cNvSpPr>
          <p:nvPr>
            <p:ph type="dt" sz="half" idx="10"/>
          </p:nvPr>
        </p:nvSpPr>
        <p:spPr/>
        <p:txBody>
          <a:bodyPr/>
          <a:lstStyle/>
          <a:p>
            <a:fld id="{860159F1-217D-432C-863A-D24E7BBA360F}" type="datetimeFigureOut">
              <a:rPr lang="en-ID" smtClean="0"/>
              <a:t>27/11/2020</a:t>
            </a:fld>
            <a:endParaRPr lang="en-ID"/>
          </a:p>
        </p:txBody>
      </p:sp>
      <p:sp>
        <p:nvSpPr>
          <p:cNvPr id="8" name="Footer Placeholder 7">
            <a:extLst>
              <a:ext uri="{FF2B5EF4-FFF2-40B4-BE49-F238E27FC236}">
                <a16:creationId xmlns:a16="http://schemas.microsoft.com/office/drawing/2014/main" id="{529D52D2-184B-4EB8-AAA0-4469F7B5057A}"/>
              </a:ext>
            </a:extLst>
          </p:cNvPr>
          <p:cNvSpPr>
            <a:spLocks noGrp="1"/>
          </p:cNvSpPr>
          <p:nvPr>
            <p:ph type="ftr" sz="quarter" idx="11"/>
          </p:nvPr>
        </p:nvSpPr>
        <p:spPr/>
        <p:txBody>
          <a:bodyPr/>
          <a:lstStyle/>
          <a:p>
            <a:endParaRPr lang="en-ID"/>
          </a:p>
        </p:txBody>
      </p:sp>
      <p:sp>
        <p:nvSpPr>
          <p:cNvPr id="9" name="Slide Number Placeholder 8">
            <a:extLst>
              <a:ext uri="{FF2B5EF4-FFF2-40B4-BE49-F238E27FC236}">
                <a16:creationId xmlns:a16="http://schemas.microsoft.com/office/drawing/2014/main" id="{AAA52F84-464E-463A-9560-F994CBCFE58F}"/>
              </a:ext>
            </a:extLst>
          </p:cNvPr>
          <p:cNvSpPr>
            <a:spLocks noGrp="1"/>
          </p:cNvSpPr>
          <p:nvPr>
            <p:ph type="sldNum" sz="quarter" idx="12"/>
          </p:nvPr>
        </p:nvSpPr>
        <p:spPr/>
        <p:txBody>
          <a:bodyPr/>
          <a:lstStyle/>
          <a:p>
            <a:fld id="{31523674-E104-434F-AF9A-DA1C60849B5E}" type="slidenum">
              <a:rPr lang="en-ID" smtClean="0"/>
              <a:t>‹#›</a:t>
            </a:fld>
            <a:endParaRPr lang="en-ID"/>
          </a:p>
        </p:txBody>
      </p:sp>
    </p:spTree>
    <p:extLst>
      <p:ext uri="{BB962C8B-B14F-4D97-AF65-F5344CB8AC3E}">
        <p14:creationId xmlns:p14="http://schemas.microsoft.com/office/powerpoint/2010/main" val="2921462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B7EC3-854A-4C25-9B8E-3C71588EE395}"/>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338F7EC7-D22E-4E58-AD56-A236CAAF2250}"/>
              </a:ext>
            </a:extLst>
          </p:cNvPr>
          <p:cNvSpPr>
            <a:spLocks noGrp="1"/>
          </p:cNvSpPr>
          <p:nvPr>
            <p:ph type="dt" sz="half" idx="10"/>
          </p:nvPr>
        </p:nvSpPr>
        <p:spPr/>
        <p:txBody>
          <a:bodyPr/>
          <a:lstStyle/>
          <a:p>
            <a:fld id="{860159F1-217D-432C-863A-D24E7BBA360F}" type="datetimeFigureOut">
              <a:rPr lang="en-ID" smtClean="0"/>
              <a:t>27/11/2020</a:t>
            </a:fld>
            <a:endParaRPr lang="en-ID"/>
          </a:p>
        </p:txBody>
      </p:sp>
      <p:sp>
        <p:nvSpPr>
          <p:cNvPr id="4" name="Footer Placeholder 3">
            <a:extLst>
              <a:ext uri="{FF2B5EF4-FFF2-40B4-BE49-F238E27FC236}">
                <a16:creationId xmlns:a16="http://schemas.microsoft.com/office/drawing/2014/main" id="{B238AB48-4C62-4487-9ACB-B13F15D288C1}"/>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69CD1535-4521-4314-84B5-474748136C9B}"/>
              </a:ext>
            </a:extLst>
          </p:cNvPr>
          <p:cNvSpPr>
            <a:spLocks noGrp="1"/>
          </p:cNvSpPr>
          <p:nvPr>
            <p:ph type="sldNum" sz="quarter" idx="12"/>
          </p:nvPr>
        </p:nvSpPr>
        <p:spPr/>
        <p:txBody>
          <a:bodyPr/>
          <a:lstStyle/>
          <a:p>
            <a:fld id="{31523674-E104-434F-AF9A-DA1C60849B5E}" type="slidenum">
              <a:rPr lang="en-ID" smtClean="0"/>
              <a:t>‹#›</a:t>
            </a:fld>
            <a:endParaRPr lang="en-ID"/>
          </a:p>
        </p:txBody>
      </p:sp>
    </p:spTree>
    <p:extLst>
      <p:ext uri="{BB962C8B-B14F-4D97-AF65-F5344CB8AC3E}">
        <p14:creationId xmlns:p14="http://schemas.microsoft.com/office/powerpoint/2010/main" val="1650571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23B594-9639-4237-BD9B-99BD5CFC51DE}"/>
              </a:ext>
            </a:extLst>
          </p:cNvPr>
          <p:cNvSpPr>
            <a:spLocks noGrp="1"/>
          </p:cNvSpPr>
          <p:nvPr>
            <p:ph type="dt" sz="half" idx="10"/>
          </p:nvPr>
        </p:nvSpPr>
        <p:spPr/>
        <p:txBody>
          <a:bodyPr/>
          <a:lstStyle/>
          <a:p>
            <a:fld id="{860159F1-217D-432C-863A-D24E7BBA360F}" type="datetimeFigureOut">
              <a:rPr lang="en-ID" smtClean="0"/>
              <a:t>27/11/2020</a:t>
            </a:fld>
            <a:endParaRPr lang="en-ID"/>
          </a:p>
        </p:txBody>
      </p:sp>
      <p:sp>
        <p:nvSpPr>
          <p:cNvPr id="3" name="Footer Placeholder 2">
            <a:extLst>
              <a:ext uri="{FF2B5EF4-FFF2-40B4-BE49-F238E27FC236}">
                <a16:creationId xmlns:a16="http://schemas.microsoft.com/office/drawing/2014/main" id="{97EC274F-FE66-4266-BFF8-190A616BB383}"/>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09C5330B-5968-4F24-8D86-A2F025364E62}"/>
              </a:ext>
            </a:extLst>
          </p:cNvPr>
          <p:cNvSpPr>
            <a:spLocks noGrp="1"/>
          </p:cNvSpPr>
          <p:nvPr>
            <p:ph type="sldNum" sz="quarter" idx="12"/>
          </p:nvPr>
        </p:nvSpPr>
        <p:spPr/>
        <p:txBody>
          <a:bodyPr/>
          <a:lstStyle/>
          <a:p>
            <a:fld id="{31523674-E104-434F-AF9A-DA1C60849B5E}" type="slidenum">
              <a:rPr lang="en-ID" smtClean="0"/>
              <a:t>‹#›</a:t>
            </a:fld>
            <a:endParaRPr lang="en-ID"/>
          </a:p>
        </p:txBody>
      </p:sp>
    </p:spTree>
    <p:extLst>
      <p:ext uri="{BB962C8B-B14F-4D97-AF65-F5344CB8AC3E}">
        <p14:creationId xmlns:p14="http://schemas.microsoft.com/office/powerpoint/2010/main" val="2584040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C2D0A-B3F1-4DCA-85E8-617D296CEE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76DA3024-B0FC-4C13-AE45-1F136B2722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a16="http://schemas.microsoft.com/office/drawing/2014/main" id="{55AE6777-E1CD-477D-AFEF-A9ADB2B015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625789-248D-444D-94B1-D4035B10987D}"/>
              </a:ext>
            </a:extLst>
          </p:cNvPr>
          <p:cNvSpPr>
            <a:spLocks noGrp="1"/>
          </p:cNvSpPr>
          <p:nvPr>
            <p:ph type="dt" sz="half" idx="10"/>
          </p:nvPr>
        </p:nvSpPr>
        <p:spPr/>
        <p:txBody>
          <a:bodyPr/>
          <a:lstStyle/>
          <a:p>
            <a:fld id="{860159F1-217D-432C-863A-D24E7BBA360F}" type="datetimeFigureOut">
              <a:rPr lang="en-ID" smtClean="0"/>
              <a:t>27/11/2020</a:t>
            </a:fld>
            <a:endParaRPr lang="en-ID"/>
          </a:p>
        </p:txBody>
      </p:sp>
      <p:sp>
        <p:nvSpPr>
          <p:cNvPr id="6" name="Footer Placeholder 5">
            <a:extLst>
              <a:ext uri="{FF2B5EF4-FFF2-40B4-BE49-F238E27FC236}">
                <a16:creationId xmlns:a16="http://schemas.microsoft.com/office/drawing/2014/main" id="{07750689-FA4D-4A87-8428-1E88DE1D38BC}"/>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E49B41CB-610E-4A11-95D6-83981394C79B}"/>
              </a:ext>
            </a:extLst>
          </p:cNvPr>
          <p:cNvSpPr>
            <a:spLocks noGrp="1"/>
          </p:cNvSpPr>
          <p:nvPr>
            <p:ph type="sldNum" sz="quarter" idx="12"/>
          </p:nvPr>
        </p:nvSpPr>
        <p:spPr/>
        <p:txBody>
          <a:bodyPr/>
          <a:lstStyle/>
          <a:p>
            <a:fld id="{31523674-E104-434F-AF9A-DA1C60849B5E}" type="slidenum">
              <a:rPr lang="en-ID" smtClean="0"/>
              <a:t>‹#›</a:t>
            </a:fld>
            <a:endParaRPr lang="en-ID"/>
          </a:p>
        </p:txBody>
      </p:sp>
    </p:spTree>
    <p:extLst>
      <p:ext uri="{BB962C8B-B14F-4D97-AF65-F5344CB8AC3E}">
        <p14:creationId xmlns:p14="http://schemas.microsoft.com/office/powerpoint/2010/main" val="3022811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04138-97A9-466F-849A-CAA07CF035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Picture Placeholder 2">
            <a:extLst>
              <a:ext uri="{FF2B5EF4-FFF2-40B4-BE49-F238E27FC236}">
                <a16:creationId xmlns:a16="http://schemas.microsoft.com/office/drawing/2014/main" id="{96875C44-CC61-4D1F-8D24-7478E2E50A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a:extLst>
              <a:ext uri="{FF2B5EF4-FFF2-40B4-BE49-F238E27FC236}">
                <a16:creationId xmlns:a16="http://schemas.microsoft.com/office/drawing/2014/main" id="{04B06B24-53B4-40F9-8DF4-2E05E3D5DD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805600-468B-4519-A66B-E3B56C4FB597}"/>
              </a:ext>
            </a:extLst>
          </p:cNvPr>
          <p:cNvSpPr>
            <a:spLocks noGrp="1"/>
          </p:cNvSpPr>
          <p:nvPr>
            <p:ph type="dt" sz="half" idx="10"/>
          </p:nvPr>
        </p:nvSpPr>
        <p:spPr/>
        <p:txBody>
          <a:bodyPr/>
          <a:lstStyle/>
          <a:p>
            <a:fld id="{860159F1-217D-432C-863A-D24E7BBA360F}" type="datetimeFigureOut">
              <a:rPr lang="en-ID" smtClean="0"/>
              <a:t>27/11/2020</a:t>
            </a:fld>
            <a:endParaRPr lang="en-ID"/>
          </a:p>
        </p:txBody>
      </p:sp>
      <p:sp>
        <p:nvSpPr>
          <p:cNvPr id="6" name="Footer Placeholder 5">
            <a:extLst>
              <a:ext uri="{FF2B5EF4-FFF2-40B4-BE49-F238E27FC236}">
                <a16:creationId xmlns:a16="http://schemas.microsoft.com/office/drawing/2014/main" id="{2455F222-478C-4C22-8A09-857EF07E7F6E}"/>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611DDC98-86BA-42C7-96BD-B1608736F354}"/>
              </a:ext>
            </a:extLst>
          </p:cNvPr>
          <p:cNvSpPr>
            <a:spLocks noGrp="1"/>
          </p:cNvSpPr>
          <p:nvPr>
            <p:ph type="sldNum" sz="quarter" idx="12"/>
          </p:nvPr>
        </p:nvSpPr>
        <p:spPr/>
        <p:txBody>
          <a:bodyPr/>
          <a:lstStyle/>
          <a:p>
            <a:fld id="{31523674-E104-434F-AF9A-DA1C60849B5E}" type="slidenum">
              <a:rPr lang="en-ID" smtClean="0"/>
              <a:t>‹#›</a:t>
            </a:fld>
            <a:endParaRPr lang="en-ID"/>
          </a:p>
        </p:txBody>
      </p:sp>
    </p:spTree>
    <p:extLst>
      <p:ext uri="{BB962C8B-B14F-4D97-AF65-F5344CB8AC3E}">
        <p14:creationId xmlns:p14="http://schemas.microsoft.com/office/powerpoint/2010/main" val="3325813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E98DA9A-F9AA-4676-87E6-D59B4BED85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05A860BA-6AF1-497D-BE49-8E0C101600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B6BC34D7-ECD4-430E-B3BA-EF6DAAB3CA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0159F1-217D-432C-863A-D24E7BBA360F}" type="datetimeFigureOut">
              <a:rPr lang="en-ID" smtClean="0"/>
              <a:t>27/11/2020</a:t>
            </a:fld>
            <a:endParaRPr lang="en-ID"/>
          </a:p>
        </p:txBody>
      </p:sp>
      <p:sp>
        <p:nvSpPr>
          <p:cNvPr id="5" name="Footer Placeholder 4">
            <a:extLst>
              <a:ext uri="{FF2B5EF4-FFF2-40B4-BE49-F238E27FC236}">
                <a16:creationId xmlns:a16="http://schemas.microsoft.com/office/drawing/2014/main" id="{140DC8BA-2F18-4223-9855-3AD93D2598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a:extLst>
              <a:ext uri="{FF2B5EF4-FFF2-40B4-BE49-F238E27FC236}">
                <a16:creationId xmlns:a16="http://schemas.microsoft.com/office/drawing/2014/main" id="{1B7F4AE6-C902-4638-BE81-EFA78B739C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523674-E104-434F-AF9A-DA1C60849B5E}" type="slidenum">
              <a:rPr lang="en-ID" smtClean="0"/>
              <a:t>‹#›</a:t>
            </a:fld>
            <a:endParaRPr lang="en-ID"/>
          </a:p>
        </p:txBody>
      </p:sp>
    </p:spTree>
    <p:extLst>
      <p:ext uri="{BB962C8B-B14F-4D97-AF65-F5344CB8AC3E}">
        <p14:creationId xmlns:p14="http://schemas.microsoft.com/office/powerpoint/2010/main" val="2424269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4a"/><Relationship Id="rId1" Type="http://schemas.microsoft.com/office/2007/relationships/media" Target="../media/media1.m4a"/><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893A4-97A4-4614-AC76-39D73ECEAFAA}"/>
              </a:ext>
            </a:extLst>
          </p:cNvPr>
          <p:cNvSpPr>
            <a:spLocks noGrp="1"/>
          </p:cNvSpPr>
          <p:nvPr>
            <p:ph type="ctrTitle"/>
          </p:nvPr>
        </p:nvSpPr>
        <p:spPr/>
        <p:txBody>
          <a:bodyPr>
            <a:normAutofit/>
          </a:bodyPr>
          <a:lstStyle/>
          <a:p>
            <a:r>
              <a:rPr lang="en-ID" sz="4000" b="1"/>
              <a:t>JAWABAN KASUS SIKLUS PENGELUARAN 1 </a:t>
            </a:r>
            <a:br>
              <a:rPr lang="en-ID" sz="4000" b="1"/>
            </a:br>
            <a:r>
              <a:rPr lang="en-ID" sz="4000" b="1"/>
              <a:t>(Pembelian Persediaan)</a:t>
            </a:r>
          </a:p>
        </p:txBody>
      </p:sp>
      <p:sp>
        <p:nvSpPr>
          <p:cNvPr id="3" name="Subtitle 2">
            <a:extLst>
              <a:ext uri="{FF2B5EF4-FFF2-40B4-BE49-F238E27FC236}">
                <a16:creationId xmlns:a16="http://schemas.microsoft.com/office/drawing/2014/main" id="{4101CF1B-DB35-4E3E-8E67-2825B9C93946}"/>
              </a:ext>
            </a:extLst>
          </p:cNvPr>
          <p:cNvSpPr>
            <a:spLocks noGrp="1"/>
          </p:cNvSpPr>
          <p:nvPr>
            <p:ph type="subTitle" idx="1"/>
          </p:nvPr>
        </p:nvSpPr>
        <p:spPr/>
        <p:txBody>
          <a:bodyPr/>
          <a:lstStyle/>
          <a:p>
            <a:endParaRPr lang="en-ID"/>
          </a:p>
        </p:txBody>
      </p:sp>
    </p:spTree>
    <p:extLst>
      <p:ext uri="{BB962C8B-B14F-4D97-AF65-F5344CB8AC3E}">
        <p14:creationId xmlns:p14="http://schemas.microsoft.com/office/powerpoint/2010/main" val="134456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a:t>Siklus Pengeluaran Indah Kreasi Indah Kreasi</a:t>
            </a:r>
            <a:br>
              <a:rPr lang="en-US" sz="2800" b="1"/>
            </a:br>
            <a:r>
              <a:rPr lang="en-US" sz="2800" b="1"/>
              <a:t>Identifikasi  Dokumen dan Fungsi</a:t>
            </a:r>
            <a:endParaRPr lang="en-US" sz="2800"/>
          </a:p>
        </p:txBody>
      </p:sp>
      <p:graphicFrame>
        <p:nvGraphicFramePr>
          <p:cNvPr id="4" name="Table 3">
            <a:extLst>
              <a:ext uri="{FF2B5EF4-FFF2-40B4-BE49-F238E27FC236}">
                <a16:creationId xmlns:a16="http://schemas.microsoft.com/office/drawing/2014/main" id="{91E32FF1-9EA7-4A51-941F-29872E9BCC12}"/>
              </a:ext>
            </a:extLst>
          </p:cNvPr>
          <p:cNvGraphicFramePr/>
          <p:nvPr/>
        </p:nvGraphicFramePr>
        <p:xfrm>
          <a:off x="1302327" y="2078558"/>
          <a:ext cx="9587345" cy="4159250"/>
        </p:xfrm>
        <a:graphic>
          <a:graphicData uri="http://schemas.openxmlformats.org/drawingml/2006/table">
            <a:tbl>
              <a:tblPr firstRow="1" firstCol="1" bandRow="1">
                <a:tableStyleId>{2D5ABB26-0587-4C30-8999-92F81FD0307C}</a:tableStyleId>
              </a:tblPr>
              <a:tblGrid>
                <a:gridCol w="9587345">
                  <a:extLst>
                    <a:ext uri="{9D8B030D-6E8A-4147-A177-3AD203B41FA5}">
                      <a16:colId xmlns:a16="http://schemas.microsoft.com/office/drawing/2014/main" val="3403505768"/>
                    </a:ext>
                  </a:extLst>
                </a:gridCol>
              </a:tblGrid>
              <a:tr h="0">
                <a:tc>
                  <a:txBody>
                    <a:bodyPr/>
                    <a:lstStyle/>
                    <a:p>
                      <a:pPr algn="just" fontAlgn="t">
                        <a:lnSpc>
                          <a:spcPct val="107000"/>
                        </a:lnSpc>
                        <a:spcBef>
                          <a:spcPts val="0"/>
                        </a:spcBef>
                        <a:spcAft>
                          <a:spcPts val="800"/>
                        </a:spcAft>
                      </a:pPr>
                      <a:r>
                        <a:rPr lang="en-ID" sz="2200" u="none" strike="noStrike">
                          <a:effectLst/>
                        </a:rPr>
                        <a:t>PT Indah Kreasi adalah sebuah perusahaan yang khusus mendistribusikan kain batik untuk butik, toko ritel, dan perusahaan konveksi di seluruh wilayah Indonesia. Perusahaan memiliki kantor pusat di Jakarta dan dua gudang distribusinya berada di Tanjung Barat dan Kota. Perusahaan didirikan tahun 1985. Saat ini perusahaan telah memiliki lusinan suplier dan lebih dari 35 jenis batik, 155 orang pegawai, dan penjualan tahunan lebih dari 50 milyar rupiah.  </a:t>
                      </a:r>
                    </a:p>
                    <a:p>
                      <a:pPr algn="just" fontAlgn="t">
                        <a:lnSpc>
                          <a:spcPct val="107000"/>
                        </a:lnSpc>
                        <a:spcBef>
                          <a:spcPts val="0"/>
                        </a:spcBef>
                        <a:spcAft>
                          <a:spcPts val="800"/>
                        </a:spcAft>
                      </a:pPr>
                      <a:r>
                        <a:rPr lang="en-ID" sz="2200" u="none" strike="noStrike">
                          <a:effectLst/>
                        </a:rPr>
                        <a:t>Saat ini  perusahaan ingin mengevalusi sub sistem pengolahan pembelian dan pengeluaran kas karena terjadi ketidakakuratan data transaksi yang berakibat pada ketidakakuratan laporan keuangan perusahaan. Berikut ini adalah sub sistem pengolahan pembelian dan pengeluaran  kas  PT Indah Kreasi. </a:t>
                      </a:r>
                    </a:p>
                    <a:p>
                      <a:pPr algn="just" fontAlgn="t">
                        <a:lnSpc>
                          <a:spcPct val="107000"/>
                        </a:lnSpc>
                        <a:spcBef>
                          <a:spcPts val="0"/>
                        </a:spcBef>
                        <a:spcAft>
                          <a:spcPts val="800"/>
                        </a:spcAft>
                      </a:pPr>
                      <a:r>
                        <a:rPr lang="en-ID" sz="2200" u="none" strike="noStrike">
                          <a:effectLst/>
                        </a:rPr>
                        <a:t> </a:t>
                      </a:r>
                      <a:endParaRPr lang="en-ID" sz="2200" b="0" i="0" u="none" strike="noStrike">
                        <a:effectLst/>
                        <a:latin typeface="Arial" panose="020B0604020202020204" pitchFamily="34" charset="0"/>
                      </a:endParaRPr>
                    </a:p>
                  </a:txBody>
                  <a:tcPr marL="68580" marR="68580" marT="9525" marB="0"/>
                </a:tc>
                <a:extLst>
                  <a:ext uri="{0D108BD9-81ED-4DB2-BD59-A6C34878D82A}">
                    <a16:rowId xmlns:a16="http://schemas.microsoft.com/office/drawing/2014/main" val="3945032662"/>
                  </a:ext>
                </a:extLst>
              </a:tr>
            </a:tbl>
          </a:graphicData>
        </a:graphic>
      </p:graphicFrame>
    </p:spTree>
    <p:extLst>
      <p:ext uri="{BB962C8B-B14F-4D97-AF65-F5344CB8AC3E}">
        <p14:creationId xmlns:p14="http://schemas.microsoft.com/office/powerpoint/2010/main" val="1877782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61893"/>
          </a:xfrm>
        </p:spPr>
        <p:txBody>
          <a:bodyPr>
            <a:noAutofit/>
          </a:bodyPr>
          <a:lstStyle/>
          <a:p>
            <a:pPr algn="ctr"/>
            <a:r>
              <a:rPr lang="en-US" sz="2800" b="1"/>
              <a:t>Siklus Pengeluaran Indah Kreasi Indah Kreasi</a:t>
            </a:r>
            <a:br>
              <a:rPr lang="en-US" sz="2800" b="1"/>
            </a:br>
            <a:r>
              <a:rPr lang="en-US" sz="2800" b="1"/>
              <a:t>Identifikasi  Dokumen dan Fungsi</a:t>
            </a:r>
            <a:endParaRPr lang="en-US" sz="2800"/>
          </a:p>
        </p:txBody>
      </p:sp>
      <p:graphicFrame>
        <p:nvGraphicFramePr>
          <p:cNvPr id="4" name="Table 3">
            <a:extLst>
              <a:ext uri="{FF2B5EF4-FFF2-40B4-BE49-F238E27FC236}">
                <a16:creationId xmlns:a16="http://schemas.microsoft.com/office/drawing/2014/main" id="{5F1CB271-5963-4967-913A-607B4FDC60F8}"/>
              </a:ext>
            </a:extLst>
          </p:cNvPr>
          <p:cNvGraphicFramePr/>
          <p:nvPr>
            <p:extLst>
              <p:ext uri="{D42A27DB-BD31-4B8C-83A1-F6EECF244321}">
                <p14:modId xmlns:p14="http://schemas.microsoft.com/office/powerpoint/2010/main" val="783456789"/>
              </p:ext>
            </p:extLst>
          </p:nvPr>
        </p:nvGraphicFramePr>
        <p:xfrm>
          <a:off x="976745" y="1612646"/>
          <a:ext cx="10106891" cy="4880229"/>
        </p:xfrm>
        <a:graphic>
          <a:graphicData uri="http://schemas.openxmlformats.org/drawingml/2006/table">
            <a:tbl>
              <a:tblPr firstRow="1" firstCol="1" bandRow="1">
                <a:tableStyleId>{2D5ABB26-0587-4C30-8999-92F81FD0307C}</a:tableStyleId>
              </a:tblPr>
              <a:tblGrid>
                <a:gridCol w="10106891">
                  <a:extLst>
                    <a:ext uri="{9D8B030D-6E8A-4147-A177-3AD203B41FA5}">
                      <a16:colId xmlns:a16="http://schemas.microsoft.com/office/drawing/2014/main" val="4190426871"/>
                    </a:ext>
                  </a:extLst>
                </a:gridCol>
              </a:tblGrid>
              <a:tr h="3879272">
                <a:tc>
                  <a:txBody>
                    <a:bodyPr/>
                    <a:lstStyle/>
                    <a:p>
                      <a:pPr algn="just" fontAlgn="t">
                        <a:lnSpc>
                          <a:spcPct val="107000"/>
                        </a:lnSpc>
                        <a:spcBef>
                          <a:spcPts val="0"/>
                        </a:spcBef>
                        <a:spcAft>
                          <a:spcPts val="800"/>
                        </a:spcAft>
                      </a:pPr>
                      <a:r>
                        <a:rPr lang="en-ID" sz="2000" b="1" u="none" strike="noStrike">
                          <a:effectLst/>
                        </a:rPr>
                        <a:t>Sub Sistem Pengolahan Pembelian </a:t>
                      </a:r>
                    </a:p>
                    <a:p>
                      <a:pPr algn="just" fontAlgn="t">
                        <a:lnSpc>
                          <a:spcPct val="107000"/>
                        </a:lnSpc>
                        <a:spcBef>
                          <a:spcPts val="0"/>
                        </a:spcBef>
                        <a:spcAft>
                          <a:spcPts val="800"/>
                        </a:spcAft>
                      </a:pPr>
                      <a:r>
                        <a:rPr lang="en-ID" sz="2000" u="none" strike="noStrike">
                          <a:effectLst/>
                        </a:rPr>
                        <a:t>Proses pembelian bahan baku dimulai dengan </a:t>
                      </a:r>
                      <a:r>
                        <a:rPr lang="en-ID" sz="2000" u="none" strike="noStrike">
                          <a:effectLst/>
                          <a:latin typeface="+mn-lt"/>
                        </a:rPr>
                        <a:t>dilakukannya  </a:t>
                      </a:r>
                      <a:r>
                        <a:rPr lang="en-ID" sz="2000" b="0" i="0" u="none" strike="noStrike" baseline="0">
                          <a:latin typeface="+mn-lt"/>
                        </a:rPr>
                        <a:t>pengecekan inventori </a:t>
                      </a:r>
                      <a:r>
                        <a:rPr lang="en-ID" sz="2000" u="none" strike="noStrike">
                          <a:effectLst/>
                        </a:rPr>
                        <a:t>melalui terminal komputer oleh staf pembelian.  Staf pembelian secara manual akan mencetak 4(empat) lembar Purchase Order (PO) ketika jumlah inventori sudah berada pada  reorder point.   Lembar pertama  PO dikirimkan kepada pemasok,  lembar kedua dikirimkan ke bagian Account Payable (AP), Satu lembar ketiga dikirimkan ke bagian Penerimaan Barang, dan lembar terakhir disimpan (difile)  di bagian Pembelian. </a:t>
                      </a:r>
                    </a:p>
                    <a:p>
                      <a:pPr algn="just" fontAlgn="t">
                        <a:lnSpc>
                          <a:spcPct val="107000"/>
                        </a:lnSpc>
                        <a:spcBef>
                          <a:spcPts val="0"/>
                        </a:spcBef>
                        <a:spcAft>
                          <a:spcPts val="800"/>
                        </a:spcAft>
                      </a:pPr>
                      <a:r>
                        <a:rPr lang="en-ID" sz="2000" u="none" strike="noStrike">
                          <a:effectLst/>
                        </a:rPr>
                        <a:t> </a:t>
                      </a:r>
                    </a:p>
                    <a:p>
                      <a:pPr algn="just" fontAlgn="t">
                        <a:lnSpc>
                          <a:spcPct val="107000"/>
                        </a:lnSpc>
                        <a:spcBef>
                          <a:spcPts val="0"/>
                        </a:spcBef>
                        <a:spcAft>
                          <a:spcPts val="800"/>
                        </a:spcAft>
                      </a:pPr>
                      <a:r>
                        <a:rPr lang="en-ID" sz="2000" u="none" strike="noStrike">
                          <a:effectLst/>
                        </a:rPr>
                        <a:t>Pemasok biasanya mengantarkan barang pesanan dalam 3 hari kerja dan  barang pesanan yang dikirimkan disertai dengan dokumen packing slip. Barang pesanan yang datang akan diterima di bagian penerimaan barang terlebih dahulu.  Selanjutnya, ketika barang diterima, bagian penerimaan barang akan menurunkan barang kemudian melakukan rekonsiliasi antara dokumen packing slip dengan PO.  Selanjutnya, staf tersebut akan menyiapkan 3 (tiga) lembar Laporan Penerimaan Barang (LPB).   </a:t>
                      </a:r>
                      <a:endParaRPr lang="en-ID" sz="2000" b="0"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52814304"/>
                  </a:ext>
                </a:extLst>
              </a:tr>
            </a:tbl>
          </a:graphicData>
        </a:graphic>
      </p:graphicFrame>
    </p:spTree>
    <p:extLst>
      <p:ext uri="{BB962C8B-B14F-4D97-AF65-F5344CB8AC3E}">
        <p14:creationId xmlns:p14="http://schemas.microsoft.com/office/powerpoint/2010/main" val="56944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3966"/>
          </a:xfrm>
        </p:spPr>
        <p:txBody>
          <a:bodyPr>
            <a:noAutofit/>
          </a:bodyPr>
          <a:lstStyle/>
          <a:p>
            <a:pPr algn="ctr"/>
            <a:r>
              <a:rPr lang="en-US" sz="2800" b="1"/>
              <a:t>Siklus Pengeluaran Indah Kreasi Indah Kreasi</a:t>
            </a:r>
            <a:br>
              <a:rPr lang="en-US" sz="2800" b="1"/>
            </a:br>
            <a:r>
              <a:rPr lang="en-US" sz="2800" b="1"/>
              <a:t>Identifikasi  Dokumen dan Fungsi</a:t>
            </a:r>
            <a:endParaRPr lang="en-US" sz="2800"/>
          </a:p>
        </p:txBody>
      </p:sp>
      <p:graphicFrame>
        <p:nvGraphicFramePr>
          <p:cNvPr id="4" name="Table 3">
            <a:extLst>
              <a:ext uri="{FF2B5EF4-FFF2-40B4-BE49-F238E27FC236}">
                <a16:creationId xmlns:a16="http://schemas.microsoft.com/office/drawing/2014/main" id="{2D33A647-F526-45F0-A7D4-BFD9FF81B510}"/>
              </a:ext>
            </a:extLst>
          </p:cNvPr>
          <p:cNvGraphicFramePr/>
          <p:nvPr>
            <p:extLst>
              <p:ext uri="{D42A27DB-BD31-4B8C-83A1-F6EECF244321}">
                <p14:modId xmlns:p14="http://schemas.microsoft.com/office/powerpoint/2010/main" val="3305342109"/>
              </p:ext>
            </p:extLst>
          </p:nvPr>
        </p:nvGraphicFramePr>
        <p:xfrm>
          <a:off x="838200" y="1316183"/>
          <a:ext cx="10411691" cy="5206365"/>
        </p:xfrm>
        <a:graphic>
          <a:graphicData uri="http://schemas.openxmlformats.org/drawingml/2006/table">
            <a:tbl>
              <a:tblPr firstRow="1" firstCol="1" bandRow="1">
                <a:tableStyleId>{2D5ABB26-0587-4C30-8999-92F81FD0307C}</a:tableStyleId>
              </a:tblPr>
              <a:tblGrid>
                <a:gridCol w="10411691">
                  <a:extLst>
                    <a:ext uri="{9D8B030D-6E8A-4147-A177-3AD203B41FA5}">
                      <a16:colId xmlns:a16="http://schemas.microsoft.com/office/drawing/2014/main" val="2065579740"/>
                    </a:ext>
                  </a:extLst>
                </a:gridCol>
              </a:tblGrid>
              <a:tr h="5176692">
                <a:tc>
                  <a:txBody>
                    <a:bodyPr/>
                    <a:lstStyle/>
                    <a:p>
                      <a:pPr algn="just" fontAlgn="t">
                        <a:lnSpc>
                          <a:spcPct val="107000"/>
                        </a:lnSpc>
                        <a:spcBef>
                          <a:spcPts val="0"/>
                        </a:spcBef>
                        <a:spcAft>
                          <a:spcPts val="800"/>
                        </a:spcAft>
                      </a:pPr>
                      <a:r>
                        <a:rPr lang="en-ID" sz="2000" b="1" u="none" strike="noStrike">
                          <a:effectLst/>
                        </a:rPr>
                        <a:t>Sub Sistem Pengolahan Pembelian </a:t>
                      </a:r>
                    </a:p>
                    <a:p>
                      <a:pPr algn="just" fontAlgn="t">
                        <a:lnSpc>
                          <a:spcPct val="107000"/>
                        </a:lnSpc>
                        <a:spcBef>
                          <a:spcPts val="0"/>
                        </a:spcBef>
                        <a:spcAft>
                          <a:spcPts val="800"/>
                        </a:spcAft>
                      </a:pPr>
                      <a:r>
                        <a:rPr lang="en-ID" sz="2000" u="none" strike="noStrike">
                          <a:effectLst/>
                        </a:rPr>
                        <a:t>Lembar pertama dikirim ke gudang bersamaan dengan barang pesanan,  lembar kedua dikirim ke bagian pembelian, dan lembar terakhir disimpan di bagian penerimaan barang.  Di gudang,  LPB disimpan (difile)  setelah barang disimpan di rak barang.  Sementara di bagian pembelian,  staf pembelian menerima LPB dan menyimpannya bersama dengan PO.</a:t>
                      </a:r>
                    </a:p>
                    <a:p>
                      <a:pPr algn="just" fontAlgn="t">
                        <a:lnSpc>
                          <a:spcPct val="107000"/>
                        </a:lnSpc>
                        <a:spcBef>
                          <a:spcPts val="0"/>
                        </a:spcBef>
                        <a:spcAft>
                          <a:spcPts val="800"/>
                        </a:spcAft>
                      </a:pPr>
                      <a:r>
                        <a:rPr lang="en-ID" sz="2000" u="none" strike="noStrike">
                          <a:effectLst/>
                        </a:rPr>
                        <a:t>Ketika bagian Account Payable menerima PO, PO tersebut disimpan di penyimpanan sementara hingga Invoice diterima dari pemasok.  Ketika invoice diterima, staf account payable mengambil PO dari penyimpanan sementara dan merekonsiliasi dua dokumen tersebut kemudian secara manual menginput kewajiban pada dokumen  account payable sub ledger (hard copy subsidiary ledger account payable ).  Selanjutnya, staf tersebut menyimpan dokumen PO dan Invoice pada file Open Account Payable.  Setiap akhir hari, staf tersebut menyiapkan dokumen Journal Voucher (hard copy journal voucher) dan mengirimkan kepada bagian akunting.  </a:t>
                      </a:r>
                    </a:p>
                    <a:p>
                      <a:pPr algn="just" fontAlgn="t">
                        <a:lnSpc>
                          <a:spcPct val="107000"/>
                        </a:lnSpc>
                        <a:spcBef>
                          <a:spcPts val="0"/>
                        </a:spcBef>
                        <a:spcAft>
                          <a:spcPts val="800"/>
                        </a:spcAft>
                      </a:pPr>
                      <a:r>
                        <a:rPr lang="en-ID" sz="2000" u="none" strike="noStrike">
                          <a:effectLst/>
                        </a:rPr>
                        <a:t>Ketika bagian akunting  menerima journal voucher tersebut, staf akunting mengecek kebenaran dokumen tersebut kemudian menginput data-data  yang relevan ke komputer untuk mengupdate akun General Ledger terkait. </a:t>
                      </a:r>
                      <a:endParaRPr lang="en-ID" sz="2000" b="0" i="0" u="none" strike="noStrike">
                        <a:effectLst/>
                        <a:latin typeface="Arial" panose="020B0604020202020204" pitchFamily="34" charset="0"/>
                      </a:endParaRPr>
                    </a:p>
                  </a:txBody>
                  <a:tcPr marL="68580" marR="68580" marT="9525" marB="0"/>
                </a:tc>
                <a:extLst>
                  <a:ext uri="{0D108BD9-81ED-4DB2-BD59-A6C34878D82A}">
                    <a16:rowId xmlns:a16="http://schemas.microsoft.com/office/drawing/2014/main" val="1970373269"/>
                  </a:ext>
                </a:extLst>
              </a:tr>
            </a:tbl>
          </a:graphicData>
        </a:graphic>
      </p:graphicFrame>
    </p:spTree>
    <p:extLst>
      <p:ext uri="{BB962C8B-B14F-4D97-AF65-F5344CB8AC3E}">
        <p14:creationId xmlns:p14="http://schemas.microsoft.com/office/powerpoint/2010/main" val="1401623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3966"/>
          </a:xfrm>
        </p:spPr>
        <p:txBody>
          <a:bodyPr>
            <a:noAutofit/>
          </a:bodyPr>
          <a:lstStyle/>
          <a:p>
            <a:pPr algn="ctr"/>
            <a:r>
              <a:rPr lang="en-US" sz="2800" b="1"/>
              <a:t>Siklus Pengeluaran Indah Kreasi Indah Kreasi</a:t>
            </a:r>
            <a:br>
              <a:rPr lang="en-US" sz="2800" b="1"/>
            </a:br>
            <a:r>
              <a:rPr lang="en-US" sz="2800" b="1"/>
              <a:t>Identifikasi  Dokumen dan Fungsi</a:t>
            </a:r>
            <a:endParaRPr lang="en-US" sz="2800"/>
          </a:p>
        </p:txBody>
      </p:sp>
      <p:graphicFrame>
        <p:nvGraphicFramePr>
          <p:cNvPr id="4" name="Table 3">
            <a:extLst>
              <a:ext uri="{FF2B5EF4-FFF2-40B4-BE49-F238E27FC236}">
                <a16:creationId xmlns:a16="http://schemas.microsoft.com/office/drawing/2014/main" id="{4FF9BB14-1111-427B-8BC2-B2FA121EECEC}"/>
              </a:ext>
            </a:extLst>
          </p:cNvPr>
          <p:cNvGraphicFramePr/>
          <p:nvPr>
            <p:extLst>
              <p:ext uri="{D42A27DB-BD31-4B8C-83A1-F6EECF244321}">
                <p14:modId xmlns:p14="http://schemas.microsoft.com/office/powerpoint/2010/main" val="1037493261"/>
              </p:ext>
            </p:extLst>
          </p:nvPr>
        </p:nvGraphicFramePr>
        <p:xfrm>
          <a:off x="1108365" y="1607127"/>
          <a:ext cx="10044544" cy="4518025"/>
        </p:xfrm>
        <a:graphic>
          <a:graphicData uri="http://schemas.openxmlformats.org/drawingml/2006/table">
            <a:tbl>
              <a:tblPr firstRow="1" firstCol="1" bandRow="1">
                <a:tableStyleId>{2D5ABB26-0587-4C30-8999-92F81FD0307C}</a:tableStyleId>
              </a:tblPr>
              <a:tblGrid>
                <a:gridCol w="10044544">
                  <a:extLst>
                    <a:ext uri="{9D8B030D-6E8A-4147-A177-3AD203B41FA5}">
                      <a16:colId xmlns:a16="http://schemas.microsoft.com/office/drawing/2014/main" val="1204495213"/>
                    </a:ext>
                  </a:extLst>
                </a:gridCol>
              </a:tblGrid>
              <a:tr h="4447309">
                <a:tc>
                  <a:txBody>
                    <a:bodyPr/>
                    <a:lstStyle/>
                    <a:p>
                      <a:pPr algn="just" fontAlgn="t">
                        <a:lnSpc>
                          <a:spcPct val="107000"/>
                        </a:lnSpc>
                        <a:spcBef>
                          <a:spcPts val="0"/>
                        </a:spcBef>
                        <a:spcAft>
                          <a:spcPts val="800"/>
                        </a:spcAft>
                      </a:pPr>
                      <a:r>
                        <a:rPr lang="en-ID" sz="2200" b="1" u="none" strike="noStrike">
                          <a:effectLst/>
                        </a:rPr>
                        <a:t>Sistem Pengeluaran Kas </a:t>
                      </a:r>
                    </a:p>
                    <a:p>
                      <a:pPr algn="just" fontAlgn="t">
                        <a:lnSpc>
                          <a:spcPct val="107000"/>
                        </a:lnSpc>
                        <a:spcBef>
                          <a:spcPts val="0"/>
                        </a:spcBef>
                        <a:spcAft>
                          <a:spcPts val="800"/>
                        </a:spcAft>
                      </a:pPr>
                      <a:r>
                        <a:rPr lang="en-ID" sz="2200" b="0" u="none" strike="noStrike">
                          <a:effectLst/>
                        </a:rPr>
                        <a:t>Staf account payable (AP) secara periodik memeriksa file account payable yang masih terbuka (open account payable file) untuk mengecek kewajiban/hutang  yang sudah jatuh tempo.  Untuk memaksimalkan diskon yang kemungkinan bisa didapat, staf AP akan mengambil invoice dua hari sebelum jatuh tempo.  Kemudian, dia menyiapkan cek sesuai jumlah yang tertera pada invoice.  Staf AP tersebut juga mengupdate dokumen  AP Ledger (hard copy AP Ledger).  Nomer cek, jumlah nominal uang, dan data lainnya yang relevan secara manual dicatat pada dokumen cek register (hard copy check register).  Selanjutnya, cek dikirimkan kepada bagian treasury.  Terakhir, karena mempertimbangkan keterbatasan penyimpanan dokumen, invoice yang telah dibayar, dibuang karena tidak dibutuhkan lagi. </a:t>
                      </a:r>
                    </a:p>
                    <a:p>
                      <a:pPr algn="just" fontAlgn="t">
                        <a:lnSpc>
                          <a:spcPct val="107000"/>
                        </a:lnSpc>
                        <a:spcBef>
                          <a:spcPts val="0"/>
                        </a:spcBef>
                        <a:spcAft>
                          <a:spcPts val="800"/>
                        </a:spcAft>
                      </a:pPr>
                      <a:r>
                        <a:rPr lang="en-ID" sz="2200" b="0" u="none" strike="noStrike">
                          <a:effectLst/>
                        </a:rPr>
                        <a:t> </a:t>
                      </a:r>
                      <a:endParaRPr lang="en-ID" sz="2200" b="0"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6802365"/>
                  </a:ext>
                </a:extLst>
              </a:tr>
            </a:tbl>
          </a:graphicData>
        </a:graphic>
      </p:graphicFrame>
    </p:spTree>
    <p:extLst>
      <p:ext uri="{BB962C8B-B14F-4D97-AF65-F5344CB8AC3E}">
        <p14:creationId xmlns:p14="http://schemas.microsoft.com/office/powerpoint/2010/main" val="581738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3966"/>
          </a:xfrm>
        </p:spPr>
        <p:txBody>
          <a:bodyPr>
            <a:noAutofit/>
          </a:bodyPr>
          <a:lstStyle/>
          <a:p>
            <a:pPr algn="ctr"/>
            <a:r>
              <a:rPr lang="en-US" sz="2800" b="1"/>
              <a:t>Siklus Pengeluaran Indah Kreasi Indah Kreasi</a:t>
            </a:r>
            <a:br>
              <a:rPr lang="en-US" sz="2800" b="1"/>
            </a:br>
            <a:r>
              <a:rPr lang="en-US" sz="2800" b="1"/>
              <a:t>Identifikasi  Dokumen dan Fungsi</a:t>
            </a:r>
            <a:endParaRPr lang="en-US" sz="2800"/>
          </a:p>
        </p:txBody>
      </p:sp>
      <p:graphicFrame>
        <p:nvGraphicFramePr>
          <p:cNvPr id="4" name="Table 3">
            <a:extLst>
              <a:ext uri="{FF2B5EF4-FFF2-40B4-BE49-F238E27FC236}">
                <a16:creationId xmlns:a16="http://schemas.microsoft.com/office/drawing/2014/main" id="{A5B3685B-E7EE-4524-88B7-305AC8758A9D}"/>
              </a:ext>
            </a:extLst>
          </p:cNvPr>
          <p:cNvGraphicFramePr/>
          <p:nvPr>
            <p:extLst>
              <p:ext uri="{D42A27DB-BD31-4B8C-83A1-F6EECF244321}">
                <p14:modId xmlns:p14="http://schemas.microsoft.com/office/powerpoint/2010/main" val="2001009312"/>
              </p:ext>
            </p:extLst>
          </p:nvPr>
        </p:nvGraphicFramePr>
        <p:xfrm>
          <a:off x="838200" y="1406842"/>
          <a:ext cx="10875818" cy="5086032"/>
        </p:xfrm>
        <a:graphic>
          <a:graphicData uri="http://schemas.openxmlformats.org/drawingml/2006/table">
            <a:tbl>
              <a:tblPr firstRow="1" firstCol="1" bandRow="1">
                <a:tableStyleId>{2D5ABB26-0587-4C30-8999-92F81FD0307C}</a:tableStyleId>
              </a:tblPr>
              <a:tblGrid>
                <a:gridCol w="10875818">
                  <a:extLst>
                    <a:ext uri="{9D8B030D-6E8A-4147-A177-3AD203B41FA5}">
                      <a16:colId xmlns:a16="http://schemas.microsoft.com/office/drawing/2014/main" val="1299226797"/>
                    </a:ext>
                  </a:extLst>
                </a:gridCol>
              </a:tblGrid>
              <a:tr h="5086032">
                <a:tc>
                  <a:txBody>
                    <a:bodyPr/>
                    <a:lstStyle/>
                    <a:p>
                      <a:pPr algn="just" fontAlgn="t">
                        <a:lnSpc>
                          <a:spcPct val="107000"/>
                        </a:lnSpc>
                        <a:spcBef>
                          <a:spcPts val="0"/>
                        </a:spcBef>
                        <a:spcAft>
                          <a:spcPts val="800"/>
                        </a:spcAft>
                      </a:pPr>
                      <a:r>
                        <a:rPr lang="en-ID" sz="2100" b="1" u="none" strike="noStrike">
                          <a:effectLst/>
                        </a:rPr>
                        <a:t>Sistem Pengeluaran Kas </a:t>
                      </a:r>
                    </a:p>
                    <a:p>
                      <a:pPr algn="just" fontAlgn="t">
                        <a:lnSpc>
                          <a:spcPct val="107000"/>
                        </a:lnSpc>
                        <a:spcBef>
                          <a:spcPts val="0"/>
                        </a:spcBef>
                        <a:spcAft>
                          <a:spcPts val="800"/>
                        </a:spcAft>
                      </a:pPr>
                      <a:r>
                        <a:rPr lang="en-ID" sz="2100" u="none" strike="noStrike">
                          <a:effectLst/>
                        </a:rPr>
                        <a:t>Ketika staf treasury menerima cek tersebut, dia mengecek memastikan bahwa tidak ada lagi kesalahan.  Staf treasury tersebut sudah lama bekerja di perusahaan ini dan memiliki intuisi yang cukup tajam untuk memastikan bahwa tidak ada pemasok fiktif ataupun pembayaran yang tidak tepat. Selain itu, dia cukup mengenal semua pemasok yang bekerja sama dengan perusahaan. Dengan menggunakan intuisi dan pengalamannya tersebut dia membubuhkan tanda tangan atasannya, manajer keuangan, melalui  menggunakan tandatangan stempel.  Hanya tanda tangan manajer keuangan tersebut yang diakui untuk memvalidasi cek untuk pemasok.  Selanjutnya, staf treasury  tersebut, memfotocopi cek tersebut. </a:t>
                      </a:r>
                    </a:p>
                    <a:p>
                      <a:pPr algn="just" fontAlgn="t">
                        <a:lnSpc>
                          <a:spcPct val="107000"/>
                        </a:lnSpc>
                        <a:spcBef>
                          <a:spcPts val="0"/>
                        </a:spcBef>
                        <a:spcAft>
                          <a:spcPts val="800"/>
                        </a:spcAft>
                      </a:pPr>
                      <a:r>
                        <a:rPr lang="en-ID" sz="2100" u="none" strike="noStrike">
                          <a:effectLst/>
                        </a:rPr>
                        <a:t>Setelah cek ditandatangani, cek dikirim kepada pemasok.  Sementara Cek fotocopi  ditandai/cap “lunas” dan kemudian disimpan di bagian treasury.  Selanjutnya staf tersebut membuat journal voucher yang dikirimkan kepada bagian akunting.   Ketika bagian akunting menerima journal voucher , staf akunting mengecek terlebih dahulu  apakah ada kesalahan dan kemudian menginputnya ke komputer untuk mengupdate akun GL secara digital. </a:t>
                      </a: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1679626"/>
                  </a:ext>
                </a:extLst>
              </a:tr>
            </a:tbl>
          </a:graphicData>
        </a:graphic>
      </p:graphicFrame>
    </p:spTree>
    <p:extLst>
      <p:ext uri="{BB962C8B-B14F-4D97-AF65-F5344CB8AC3E}">
        <p14:creationId xmlns:p14="http://schemas.microsoft.com/office/powerpoint/2010/main" val="2675077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62B14-1AA9-41B4-A255-EB0CC1A60D30}"/>
              </a:ext>
            </a:extLst>
          </p:cNvPr>
          <p:cNvSpPr>
            <a:spLocks noGrp="1"/>
          </p:cNvSpPr>
          <p:nvPr>
            <p:ph type="title"/>
          </p:nvPr>
        </p:nvSpPr>
        <p:spPr>
          <a:xfrm>
            <a:off x="1097280" y="286603"/>
            <a:ext cx="10058400" cy="1251719"/>
          </a:xfrm>
        </p:spPr>
        <p:txBody>
          <a:bodyPr>
            <a:normAutofit/>
          </a:bodyPr>
          <a:lstStyle/>
          <a:p>
            <a:pPr algn="ctr"/>
            <a:r>
              <a:rPr lang="en-US" sz="2800" b="1">
                <a:latin typeface="Arial" panose="020B0604020202020204" pitchFamily="34" charset="0"/>
                <a:cs typeface="Arial" panose="020B0604020202020204" pitchFamily="34" charset="0"/>
              </a:rPr>
              <a:t>Siklus Pengeluaran Indah Kreasi</a:t>
            </a:r>
            <a:br>
              <a:rPr lang="en-US" sz="2800" b="1">
                <a:latin typeface="Arial" panose="020B0604020202020204" pitchFamily="34" charset="0"/>
                <a:cs typeface="Arial" panose="020B0604020202020204" pitchFamily="34" charset="0"/>
              </a:rPr>
            </a:br>
            <a:r>
              <a:rPr lang="en-US" sz="2800" b="1">
                <a:latin typeface="Arial" panose="020B0604020202020204" pitchFamily="34" charset="0"/>
                <a:cs typeface="Arial" panose="020B0604020202020204" pitchFamily="34" charset="0"/>
              </a:rPr>
              <a:t>Identifikasi  Dokumen dan Fungsi</a:t>
            </a:r>
            <a:endParaRPr lang="en-ID" sz="2800"/>
          </a:p>
        </p:txBody>
      </p:sp>
      <p:sp>
        <p:nvSpPr>
          <p:cNvPr id="3" name="Content Placeholder 2">
            <a:extLst>
              <a:ext uri="{FF2B5EF4-FFF2-40B4-BE49-F238E27FC236}">
                <a16:creationId xmlns:a16="http://schemas.microsoft.com/office/drawing/2014/main" id="{3A7F1615-648C-4B4E-983E-B5960035EE75}"/>
              </a:ext>
            </a:extLst>
          </p:cNvPr>
          <p:cNvSpPr>
            <a:spLocks noGrp="1"/>
          </p:cNvSpPr>
          <p:nvPr>
            <p:ph idx="1"/>
          </p:nvPr>
        </p:nvSpPr>
        <p:spPr>
          <a:xfrm>
            <a:off x="1302327" y="1933574"/>
            <a:ext cx="10162310" cy="4157661"/>
          </a:xfrm>
        </p:spPr>
        <p:txBody>
          <a:bodyPr>
            <a:normAutofit/>
          </a:bodyPr>
          <a:lstStyle/>
          <a:p>
            <a:pPr marL="0" indent="0">
              <a:spcBef>
                <a:spcPts val="0"/>
              </a:spcBef>
              <a:spcAft>
                <a:spcPts val="600"/>
              </a:spcAft>
              <a:buNone/>
            </a:pPr>
            <a:r>
              <a:rPr lang="en-ID" sz="1800" b="1">
                <a:latin typeface="Arial" panose="020B0604020202020204" pitchFamily="34" charset="0"/>
                <a:cs typeface="Arial" panose="020B0604020202020204" pitchFamily="34" charset="0"/>
              </a:rPr>
              <a:t>Anda diminta: </a:t>
            </a:r>
          </a:p>
          <a:p>
            <a:pPr marL="360363" indent="-360363">
              <a:spcBef>
                <a:spcPts val="0"/>
              </a:spcBef>
              <a:spcAft>
                <a:spcPts val="600"/>
              </a:spcAft>
              <a:buFont typeface="+mj-lt"/>
              <a:buAutoNum type="arabicPeriod"/>
            </a:pPr>
            <a:r>
              <a:rPr lang="en-ID" sz="1800">
                <a:latin typeface="Arial" panose="020B0604020202020204" pitchFamily="34" charset="0"/>
                <a:cs typeface="Arial" panose="020B0604020202020204" pitchFamily="34" charset="0"/>
              </a:rPr>
              <a:t>Membuat </a:t>
            </a:r>
            <a:r>
              <a:rPr lang="en-ID" sz="1800" b="1">
                <a:latin typeface="Arial" panose="020B0604020202020204" pitchFamily="34" charset="0"/>
                <a:cs typeface="Arial" panose="020B0604020202020204" pitchFamily="34" charset="0"/>
              </a:rPr>
              <a:t>layout dokumen-dokumen </a:t>
            </a:r>
            <a:r>
              <a:rPr lang="en-ID" sz="1800">
                <a:latin typeface="Arial" panose="020B0604020202020204" pitchFamily="34" charset="0"/>
                <a:cs typeface="Arial" panose="020B0604020202020204" pitchFamily="34" charset="0"/>
              </a:rPr>
              <a:t>yang terdapat pada sistem berjalan. </a:t>
            </a:r>
          </a:p>
          <a:p>
            <a:pPr marL="360363" indent="-360363">
              <a:spcBef>
                <a:spcPts val="0"/>
              </a:spcBef>
              <a:spcAft>
                <a:spcPts val="600"/>
              </a:spcAft>
              <a:buFont typeface="+mj-lt"/>
              <a:buAutoNum type="arabicPeriod"/>
            </a:pPr>
            <a:r>
              <a:rPr lang="en-ID" sz="1800">
                <a:latin typeface="Arial" panose="020B0604020202020204" pitchFamily="34" charset="0"/>
                <a:cs typeface="Arial" panose="020B0604020202020204" pitchFamily="34" charset="0"/>
              </a:rPr>
              <a:t>Membuat </a:t>
            </a:r>
            <a:r>
              <a:rPr lang="en-ID" sz="1800" b="1">
                <a:latin typeface="Arial" panose="020B0604020202020204" pitchFamily="34" charset="0"/>
                <a:cs typeface="Arial" panose="020B0604020202020204" pitchFamily="34" charset="0"/>
              </a:rPr>
              <a:t>flowchart </a:t>
            </a:r>
            <a:r>
              <a:rPr lang="en-ID" sz="1800">
                <a:latin typeface="Arial" panose="020B0604020202020204" pitchFamily="34" charset="0"/>
                <a:cs typeface="Arial" panose="020B0604020202020204" pitchFamily="34" charset="0"/>
              </a:rPr>
              <a:t>dari sistem yang sedang berjalan. </a:t>
            </a:r>
          </a:p>
        </p:txBody>
      </p:sp>
      <p:pic>
        <p:nvPicPr>
          <p:cNvPr id="11" name="Audio 10">
            <a:hlinkClick r:id="" action="ppaction://media"/>
            <a:extLst>
              <a:ext uri="{FF2B5EF4-FFF2-40B4-BE49-F238E27FC236}">
                <a16:creationId xmlns:a16="http://schemas.microsoft.com/office/drawing/2014/main" id="{B0CA7EAF-E08F-48BC-9EA2-A5348698BDD5}"/>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488738" y="6154738"/>
            <a:ext cx="487362" cy="487362"/>
          </a:xfrm>
          <a:prstGeom prst="rect">
            <a:avLst/>
          </a:prstGeom>
        </p:spPr>
      </p:pic>
    </p:spTree>
    <p:extLst>
      <p:ext uri="{BB962C8B-B14F-4D97-AF65-F5344CB8AC3E}">
        <p14:creationId xmlns:p14="http://schemas.microsoft.com/office/powerpoint/2010/main" val="1942057520"/>
      </p:ext>
    </p:extLst>
  </p:cSld>
  <p:clrMapOvr>
    <a:masterClrMapping/>
  </p:clrMapOvr>
  <p:transition spd="med" advTm="31164">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1"/>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11"/>
                </p:tgtEl>
              </p:cMediaNode>
            </p:audio>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844</Words>
  <Application>Microsoft Office PowerPoint</Application>
  <PresentationFormat>Widescreen</PresentationFormat>
  <Paragraphs>27</Paragraphs>
  <Slides>7</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JAWABAN KASUS SIKLUS PENGELUARAN 1  (Pembelian Persediaan)</vt:lpstr>
      <vt:lpstr>Siklus Pengeluaran Indah Kreasi Indah Kreasi Identifikasi  Dokumen dan Fungsi</vt:lpstr>
      <vt:lpstr>Siklus Pengeluaran Indah Kreasi Indah Kreasi Identifikasi  Dokumen dan Fungsi</vt:lpstr>
      <vt:lpstr>Siklus Pengeluaran Indah Kreasi Indah Kreasi Identifikasi  Dokumen dan Fungsi</vt:lpstr>
      <vt:lpstr>Siklus Pengeluaran Indah Kreasi Indah Kreasi Identifikasi  Dokumen dan Fungsi</vt:lpstr>
      <vt:lpstr>Siklus Pengeluaran Indah Kreasi Indah Kreasi Identifikasi  Dokumen dan Fungsi</vt:lpstr>
      <vt:lpstr>Siklus Pengeluaran Indah Kreasi Identifikasi  Dokumen dan Fungsi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JAWABAN KASUS SIKLUS PENGELUARAN 1  (Pembelian Persediaan)</dc:title>
  <dc:creator>titisw2001@gmail.com</dc:creator>
  <cp:lastModifiedBy>titisw2001@gmail.com</cp:lastModifiedBy>
  <cp:revision>2</cp:revision>
  <dcterms:created xsi:type="dcterms:W3CDTF">2020-11-27T02:38:39Z</dcterms:created>
  <dcterms:modified xsi:type="dcterms:W3CDTF">2020-11-27T02:46:05Z</dcterms:modified>
</cp:coreProperties>
</file>