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sldIdLst>
    <p:sldId id="256" r:id="rId2"/>
    <p:sldId id="257" r:id="rId3"/>
    <p:sldId id="274" r:id="rId4"/>
    <p:sldId id="275" r:id="rId5"/>
    <p:sldId id="269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73" r:id="rId17"/>
    <p:sldId id="268" r:id="rId18"/>
    <p:sldId id="270" r:id="rId19"/>
    <p:sldId id="276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C89D44-D1FF-4126-98CD-9771E28AC1BE}" type="datetimeFigureOut">
              <a:rPr lang="en-US" smtClean="0"/>
              <a:pPr>
                <a:defRPr/>
              </a:pPr>
              <a:t>11/22/2015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26CBA0-08FE-4467-AF05-478071F0571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2159D2-98AA-40C1-BD2A-403758389514}" type="datetimeFigureOut">
              <a:rPr lang="en-US" smtClean="0"/>
              <a:pPr>
                <a:defRPr/>
              </a:pPr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634735-007A-4A2C-ADAC-AFC3B0EE5BE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851070-7582-41BF-9799-063E06175D18}" type="datetimeFigureOut">
              <a:rPr lang="en-US" smtClean="0"/>
              <a:pPr>
                <a:defRPr/>
              </a:pPr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35AE64-2BA7-4F89-97B5-5D197DD5FFA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3000B8-B9DB-4BAF-B9F4-2EB21C6CEA82}" type="datetimeFigureOut">
              <a:rPr lang="en-US" smtClean="0"/>
              <a:pPr>
                <a:defRPr/>
              </a:pPr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FAFB58-C876-488B-82F2-216D95BD8A3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81CEE1-7FA0-46F4-A2F7-1BFAF34B89FF}" type="datetimeFigureOut">
              <a:rPr lang="en-US" smtClean="0"/>
              <a:pPr>
                <a:defRPr/>
              </a:pPr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9836A4-A047-469A-A66A-3849818DA54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E0D0F2-BF91-46D7-8E47-9A179D26883A}" type="datetimeFigureOut">
              <a:rPr lang="en-US" smtClean="0"/>
              <a:pPr>
                <a:defRPr/>
              </a:pPr>
              <a:t>11/22/2015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63E4C3-A579-43D4-B884-DAD5C995C0C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1C961C-E24F-4A2E-A7E6-FA5FEB3F339D}" type="datetimeFigureOut">
              <a:rPr lang="en-US" smtClean="0"/>
              <a:pPr>
                <a:defRPr/>
              </a:pPr>
              <a:t>11/22/2015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5B07AD-FEC3-4986-8B5A-3AD43376831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C853D78-219B-4B1B-B9B2-9EF7F2D282E3}" type="datetimeFigureOut">
              <a:rPr lang="en-US" smtClean="0"/>
              <a:pPr>
                <a:defRPr/>
              </a:pPr>
              <a:t>11/22/2015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469512-3E01-4416-B8C6-C68CB7B3A72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2B6269-0D21-4020-AF42-E138B24C3F23}" type="datetimeFigureOut">
              <a:rPr lang="en-US" smtClean="0"/>
              <a:pPr>
                <a:defRPr/>
              </a:pPr>
              <a:t>11/22/2015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F2ECC3-A6FF-4918-8413-13BECFA4C01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704625-940E-436E-ADE3-59E4246D6515}" type="datetimeFigureOut">
              <a:rPr lang="en-US" smtClean="0"/>
              <a:pPr>
                <a:defRPr/>
              </a:pPr>
              <a:t>11/22/2015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8462A6-A3F0-4025-9E17-0DE84F1D634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E71761-8D5E-4295-851A-163B7BEEB9C7}" type="datetimeFigureOut">
              <a:rPr lang="en-US" smtClean="0"/>
              <a:pPr>
                <a:defRPr/>
              </a:pPr>
              <a:t>11/22/2015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B1D67F75-966B-406B-9D49-1BEC4093F0A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FB9D05BC-9BE0-4087-B695-D70CD1DC0823}" type="datetimeFigureOut">
              <a:rPr lang="en-US" smtClean="0"/>
              <a:pPr>
                <a:defRPr/>
              </a:pPr>
              <a:t>11/22/2015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A5F17E06-B126-4DD5-AC97-C2E0DC7CBE7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v-SE" sz="4800" smtClean="0"/>
              <a:t>Pajak Mineral Bukan Logam dan Batuan</a:t>
            </a:r>
            <a:endParaRPr sz="4800"/>
          </a:p>
        </p:txBody>
      </p:sp>
      <p:sp>
        <p:nvSpPr>
          <p:cNvPr id="7171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endParaRPr lang="en-US" sz="280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Objek Pajak (5)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mtClean="0"/>
              <a:t>gg. yarosif;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hh. zeolit;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ii. basal;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jj. trakkit; dan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kk. Mineral Bukan Logam dan Batuan  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	  lainnya sesuai dengan ketentuan 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	  peraturan perundang-undangan.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Pengecualian Objek Pajak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err="1" smtClean="0"/>
              <a:t>Dikecualikan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Mineral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Logam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Batuan</a:t>
            </a:r>
            <a:r>
              <a:rPr lang="en-US" dirty="0" smtClean="0"/>
              <a:t>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dimaksud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ayat</a:t>
            </a:r>
            <a:r>
              <a:rPr lang="en-US" dirty="0" smtClean="0"/>
              <a:t> (1) </a:t>
            </a:r>
            <a:r>
              <a:rPr lang="en-US" dirty="0" err="1" smtClean="0"/>
              <a:t>adalah</a:t>
            </a:r>
            <a:r>
              <a:rPr lang="en-US" dirty="0" smtClean="0"/>
              <a:t>: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sv-SE" dirty="0" smtClean="0"/>
              <a:t>a. kegiatan pengambilan Mineral Bukan Logam dan </a:t>
            </a:r>
            <a:r>
              <a:rPr lang="en-US" dirty="0" err="1" smtClean="0"/>
              <a:t>Batuan</a:t>
            </a:r>
            <a:r>
              <a:rPr lang="en-US" dirty="0" smtClean="0"/>
              <a:t> yang </a:t>
            </a:r>
            <a:r>
              <a:rPr lang="en-US" dirty="0" err="1" smtClean="0"/>
              <a:t>nyata-nyata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dimanfaatkan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komersial</a:t>
            </a:r>
            <a:r>
              <a:rPr lang="en-US" dirty="0" smtClean="0"/>
              <a:t>,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keperluan</a:t>
            </a:r>
            <a:r>
              <a:rPr lang="en-US" dirty="0" smtClean="0"/>
              <a:t> </a:t>
            </a:r>
            <a:r>
              <a:rPr lang="en-US" dirty="0" err="1" smtClean="0"/>
              <a:t>rumah</a:t>
            </a:r>
            <a:r>
              <a:rPr lang="en-US" dirty="0" smtClean="0"/>
              <a:t> </a:t>
            </a:r>
            <a:r>
              <a:rPr lang="en-US" dirty="0" err="1" smtClean="0"/>
              <a:t>tangga</a:t>
            </a:r>
            <a:r>
              <a:rPr lang="en-US" dirty="0" smtClean="0"/>
              <a:t>, </a:t>
            </a:r>
            <a:r>
              <a:rPr lang="en-US" dirty="0" err="1" smtClean="0"/>
              <a:t>pemancangan</a:t>
            </a:r>
            <a:r>
              <a:rPr lang="en-US" dirty="0" smtClean="0"/>
              <a:t> </a:t>
            </a:r>
            <a:r>
              <a:rPr lang="en-US" dirty="0" err="1" smtClean="0"/>
              <a:t>tiang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/</a:t>
            </a:r>
            <a:r>
              <a:rPr lang="en-US" dirty="0" err="1" smtClean="0"/>
              <a:t>telepon</a:t>
            </a:r>
            <a:r>
              <a:rPr lang="en-US" dirty="0" smtClean="0"/>
              <a:t>, </a:t>
            </a:r>
            <a:r>
              <a:rPr lang="en-US" dirty="0" err="1" smtClean="0"/>
              <a:t>penanaman</a:t>
            </a:r>
            <a:r>
              <a:rPr lang="en-US" dirty="0" smtClean="0"/>
              <a:t> </a:t>
            </a:r>
            <a:r>
              <a:rPr lang="en-US" dirty="0" err="1" smtClean="0"/>
              <a:t>kabel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/</a:t>
            </a:r>
            <a:r>
              <a:rPr lang="en-US" dirty="0" err="1" smtClean="0"/>
              <a:t>telepon</a:t>
            </a:r>
            <a:r>
              <a:rPr lang="en-US" dirty="0" smtClean="0"/>
              <a:t>, </a:t>
            </a:r>
            <a:r>
              <a:rPr lang="en-US" dirty="0" err="1" smtClean="0"/>
              <a:t>penanaman</a:t>
            </a:r>
            <a:r>
              <a:rPr lang="en-US" dirty="0" smtClean="0"/>
              <a:t> </a:t>
            </a:r>
            <a:r>
              <a:rPr lang="en-US" dirty="0" err="1" smtClean="0"/>
              <a:t>pipa</a:t>
            </a:r>
            <a:r>
              <a:rPr lang="en-US" dirty="0" smtClean="0"/>
              <a:t> air/gas;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Pengecualian Objek Pajak (2)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sv-SE" smtClean="0"/>
              <a:t>b. kegiatan pengambilan Mineral Bukan Logam dan </a:t>
            </a:r>
            <a:r>
              <a:rPr lang="en-US" smtClean="0"/>
              <a:t>Batuan yang merupakan ikutan dari kegiatan pertambangan lainnya, yang tidak dimanfaatkan secara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	komersial; dan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c. pengambilan Mineral Bukan Logam dan Batuan lainnya yang ditetapkan dengan Peraturan Daerah.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Subjek Pajak &amp; Wajib Pajak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mtClean="0"/>
              <a:t>Subjek Pajak Mineral Bukan Logam dan Batuan adalah orang pribadi atau Badan yang dapat mengambil Mineral Bukan Logam dan Batuan.</a:t>
            </a:r>
          </a:p>
          <a:p>
            <a:pPr>
              <a:buFont typeface="Wingdings 2" pitchFamily="18" charset="2"/>
              <a:buNone/>
            </a:pPr>
            <a:endParaRPr lang="en-US" smtClean="0"/>
          </a:p>
          <a:p>
            <a:pPr>
              <a:buFont typeface="Wingdings 2" pitchFamily="18" charset="2"/>
              <a:buNone/>
            </a:pPr>
            <a:r>
              <a:rPr lang="en-US" smtClean="0"/>
              <a:t>Wajib Pajak Mineral Bukan Logam dan Batuan adalah orang pribadi atau Badan yang mengambil Mineral Bukan Logam dan Batuan.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DPP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pengenaan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Mineral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Logam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Batuan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Jual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Pengambilan</a:t>
            </a:r>
            <a:r>
              <a:rPr lang="en-US" dirty="0" smtClean="0"/>
              <a:t> Mineral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Logam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Batuan</a:t>
            </a:r>
            <a:r>
              <a:rPr lang="en-US" dirty="0" smtClean="0"/>
              <a:t>.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s-ES" dirty="0" err="1" smtClean="0"/>
              <a:t>Nilai</a:t>
            </a:r>
            <a:r>
              <a:rPr lang="es-ES" dirty="0" smtClean="0"/>
              <a:t> </a:t>
            </a:r>
            <a:r>
              <a:rPr lang="es-ES" dirty="0" err="1" smtClean="0"/>
              <a:t>jual</a:t>
            </a:r>
            <a:r>
              <a:rPr lang="es-ES" dirty="0" smtClean="0"/>
              <a:t> </a:t>
            </a:r>
            <a:r>
              <a:rPr lang="es-ES" dirty="0" err="1" smtClean="0"/>
              <a:t>dihitung</a:t>
            </a:r>
            <a:r>
              <a:rPr lang="es-E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mengalikan</a:t>
            </a:r>
            <a:r>
              <a:rPr lang="en-US" dirty="0" smtClean="0"/>
              <a:t> volume/</a:t>
            </a:r>
            <a:r>
              <a:rPr lang="en-US" dirty="0" err="1" smtClean="0"/>
              <a:t>tonase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Mineral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Logam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Batuan</a:t>
            </a:r>
            <a:r>
              <a:rPr lang="en-US" dirty="0" smtClean="0"/>
              <a:t>. 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rata-rata yang </a:t>
            </a:r>
            <a:r>
              <a:rPr lang="en-US" dirty="0" err="1" smtClean="0"/>
              <a:t>berlaku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lokasi</a:t>
            </a:r>
            <a:r>
              <a:rPr lang="en-US" dirty="0" smtClean="0"/>
              <a:t> </a:t>
            </a:r>
            <a:r>
              <a:rPr lang="en-US" dirty="0" err="1" smtClean="0"/>
              <a:t>setempat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yang </a:t>
            </a:r>
            <a:r>
              <a:rPr lang="en-US" dirty="0" err="1" smtClean="0"/>
              <a:t>bersangkutan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Tarif Pajak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mtClean="0"/>
              <a:t>Tarif Pajak Mineral Bukan Logam dan Batuan ditetapkan paling tinggi sebesar 25% (dua puluh lima persen).</a:t>
            </a:r>
          </a:p>
          <a:p>
            <a:pPr>
              <a:buFont typeface="Wingdings 2" pitchFamily="18" charset="2"/>
              <a:buNone/>
            </a:pPr>
            <a:endParaRPr lang="en-US" smtClean="0"/>
          </a:p>
          <a:p>
            <a:pPr>
              <a:buFont typeface="Wingdings 2" pitchFamily="18" charset="2"/>
              <a:buNone/>
            </a:pPr>
            <a:r>
              <a:rPr lang="en-US" smtClean="0"/>
              <a:t>Tarif Pajak Mineral Bukan Logam dan Batuan ditetapkan dengan Peraturan Daerah.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</a:t>
            </a:r>
            <a:r>
              <a:rPr lang="en-US" dirty="0" err="1" smtClean="0"/>
              <a:t>galian</a:t>
            </a:r>
            <a:r>
              <a:rPr lang="en-US" dirty="0" smtClean="0"/>
              <a:t> mineral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logam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berlebihan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menimbulkan</a:t>
            </a:r>
            <a:r>
              <a:rPr lang="en-US" dirty="0" smtClean="0"/>
              <a:t> </a:t>
            </a:r>
            <a:r>
              <a:rPr lang="en-US" dirty="0" err="1" smtClean="0"/>
              <a:t>eksternalitas</a:t>
            </a:r>
            <a:r>
              <a:rPr lang="en-US" dirty="0" smtClean="0"/>
              <a:t> </a:t>
            </a:r>
            <a:r>
              <a:rPr lang="en-US" dirty="0" err="1" smtClean="0"/>
              <a:t>negatif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.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</a:t>
            </a:r>
            <a:r>
              <a:rPr lang="en-US" dirty="0" err="1" smtClean="0"/>
              <a:t>Galian</a:t>
            </a:r>
            <a:r>
              <a:rPr lang="en-US" dirty="0" smtClean="0"/>
              <a:t> </a:t>
            </a:r>
            <a:r>
              <a:rPr lang="en-US" dirty="0" err="1" smtClean="0"/>
              <a:t>Golongan</a:t>
            </a:r>
            <a:r>
              <a:rPr lang="en-US" dirty="0" smtClean="0"/>
              <a:t> C,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regulerend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mekanisme</a:t>
            </a:r>
            <a:r>
              <a:rPr lang="en-US" dirty="0" smtClean="0"/>
              <a:t> </a:t>
            </a:r>
            <a:r>
              <a:rPr lang="en-US" dirty="0" err="1" smtClean="0"/>
              <a:t>perijinan</a:t>
            </a:r>
            <a:r>
              <a:rPr lang="en-US" dirty="0"/>
              <a:t> </a:t>
            </a:r>
            <a:r>
              <a:rPr lang="en-US" dirty="0" smtClean="0"/>
              <a:t>&amp; </a:t>
            </a:r>
            <a:r>
              <a:rPr lang="en-US" dirty="0" err="1" smtClean="0"/>
              <a:t>tarif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/>
              <a:t>.</a:t>
            </a:r>
            <a:endParaRPr lang="en-US" dirty="0" smtClean="0"/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</a:t>
            </a:r>
            <a:r>
              <a:rPr lang="en-US" dirty="0" err="1" smtClean="0"/>
              <a:t>galian</a:t>
            </a:r>
            <a:r>
              <a:rPr lang="en-US" dirty="0" smtClean="0"/>
              <a:t> </a:t>
            </a:r>
            <a:r>
              <a:rPr lang="en-US" dirty="0" err="1" smtClean="0"/>
              <a:t>golongan</a:t>
            </a:r>
            <a:r>
              <a:rPr lang="en-US" dirty="0" smtClean="0"/>
              <a:t> C </a:t>
            </a:r>
            <a:r>
              <a:rPr lang="en-US" dirty="0" err="1" smtClean="0"/>
              <a:t>dibutuhkan</a:t>
            </a:r>
            <a:r>
              <a:rPr lang="en-US" dirty="0" smtClean="0"/>
              <a:t> </a:t>
            </a:r>
            <a:r>
              <a:rPr lang="en-US" dirty="0" err="1" smtClean="0"/>
              <a:t>surat</a:t>
            </a:r>
            <a:r>
              <a:rPr lang="en-US" dirty="0" smtClean="0"/>
              <a:t> </a:t>
            </a:r>
            <a:r>
              <a:rPr lang="en-US" dirty="0" err="1" smtClean="0"/>
              <a:t>ijin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Pemda</a:t>
            </a:r>
            <a:endParaRPr lang="en-US" dirty="0" smtClean="0"/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</a:t>
            </a:r>
            <a:r>
              <a:rPr lang="en-US" dirty="0" err="1" smtClean="0"/>
              <a:t>Galian</a:t>
            </a:r>
            <a:r>
              <a:rPr lang="en-US" dirty="0" smtClean="0"/>
              <a:t> (1)</a:t>
            </a:r>
            <a:endParaRPr lang="en-US" dirty="0"/>
          </a:p>
        </p:txBody>
      </p:sp>
      <p:pic>
        <p:nvPicPr>
          <p:cNvPr id="27651" name="Picture 4" descr="lerengterjal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5125" y="2815431"/>
            <a:ext cx="3333750" cy="2628900"/>
          </a:xfr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</a:t>
            </a:r>
            <a:r>
              <a:rPr lang="en-US" dirty="0" err="1" smtClean="0"/>
              <a:t>Galian</a:t>
            </a:r>
            <a:r>
              <a:rPr lang="en-US" dirty="0" smtClean="0"/>
              <a:t> (2)</a:t>
            </a:r>
            <a:endParaRPr lang="en-US" dirty="0"/>
          </a:p>
        </p:txBody>
      </p:sp>
      <p:pic>
        <p:nvPicPr>
          <p:cNvPr id="28675" name="Picture 7" descr="image_galian_c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06844" y="1935163"/>
            <a:ext cx="2930311" cy="4389437"/>
          </a:xfr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4400" dirty="0" err="1" smtClean="0"/>
              <a:t>Terima</a:t>
            </a:r>
            <a:r>
              <a:rPr lang="en-US" sz="4400" dirty="0" smtClean="0"/>
              <a:t> </a:t>
            </a:r>
            <a:r>
              <a:rPr lang="en-US" sz="4400" smtClean="0"/>
              <a:t>Kasih</a:t>
            </a:r>
            <a:endParaRPr lang="en-US" sz="4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Pendahuluan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Merupakan Pajak Kabupaten/ Kota</a:t>
            </a:r>
          </a:p>
          <a:p>
            <a:r>
              <a:rPr lang="en-US" smtClean="0"/>
              <a:t>Dalam UU No 34 Tahun 2000 diberi nama Pajak Pengambilan Bahan Galian Golongan C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	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PAJAK BAHAN GALIAN GOL C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JENIS BAHAN GALIAN (PP NO 27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TAHUN 1980)</a:t>
            </a:r>
          </a:p>
          <a:p>
            <a:pPr>
              <a:buFont typeface="Wingdings" pitchFamily="2" charset="2"/>
              <a:buChar char="q"/>
            </a:pPr>
            <a:r>
              <a:rPr lang="en-US" smtClean="0"/>
              <a:t>BAHAN GALIAN STRATEGIS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	(GOL  A)</a:t>
            </a:r>
          </a:p>
          <a:p>
            <a:pPr>
              <a:buFont typeface="Wingdings" pitchFamily="2" charset="2"/>
              <a:buChar char="q"/>
            </a:pPr>
            <a:r>
              <a:rPr lang="en-US" smtClean="0"/>
              <a:t>BAHAN GALIAN VITAL (GOL  B)</a:t>
            </a:r>
          </a:p>
          <a:p>
            <a:pPr>
              <a:buFont typeface="Wingdings" pitchFamily="2" charset="2"/>
              <a:buChar char="q"/>
            </a:pPr>
            <a:r>
              <a:rPr lang="en-US" smtClean="0"/>
              <a:t>NON A NON B (GOL  C)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JENIS BAHAN GALIAN (CONT’D)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Bahan</a:t>
            </a:r>
            <a:r>
              <a:rPr lang="en-US" b="1" dirty="0" smtClean="0"/>
              <a:t> </a:t>
            </a:r>
            <a:r>
              <a:rPr lang="en-US" b="1" dirty="0" err="1" smtClean="0"/>
              <a:t>Galian</a:t>
            </a:r>
            <a:r>
              <a:rPr lang="en-US" b="1" dirty="0" smtClean="0"/>
              <a:t> </a:t>
            </a:r>
            <a:r>
              <a:rPr lang="en-US" b="1" dirty="0" err="1" smtClean="0"/>
              <a:t>Strategis</a:t>
            </a:r>
            <a:r>
              <a:rPr lang="en-US" b="1" dirty="0" smtClean="0"/>
              <a:t> </a:t>
            </a:r>
            <a:r>
              <a:rPr lang="en-US" dirty="0" smtClean="0"/>
              <a:t>: </a:t>
            </a:r>
            <a:r>
              <a:rPr lang="en-US" dirty="0" err="1" smtClean="0"/>
              <a:t>minyak</a:t>
            </a:r>
            <a:r>
              <a:rPr lang="en-US" dirty="0" smtClean="0"/>
              <a:t> </a:t>
            </a:r>
            <a:r>
              <a:rPr lang="en-US" dirty="0" err="1" smtClean="0"/>
              <a:t>bumi</a:t>
            </a:r>
            <a:r>
              <a:rPr lang="en-US" dirty="0" smtClean="0"/>
              <a:t>, bitumen </a:t>
            </a:r>
            <a:r>
              <a:rPr lang="en-US" dirty="0" err="1" smtClean="0"/>
              <a:t>cair</a:t>
            </a:r>
            <a:r>
              <a:rPr lang="en-US" dirty="0" smtClean="0"/>
              <a:t>,  </a:t>
            </a:r>
            <a:r>
              <a:rPr lang="en-US" dirty="0" err="1" smtClean="0"/>
              <a:t>lilin</a:t>
            </a:r>
            <a:r>
              <a:rPr lang="en-US" dirty="0" smtClean="0"/>
              <a:t> </a:t>
            </a:r>
            <a:r>
              <a:rPr lang="en-US" dirty="0" err="1" smtClean="0"/>
              <a:t>bumi</a:t>
            </a:r>
            <a:r>
              <a:rPr lang="en-US" dirty="0" smtClean="0"/>
              <a:t>, gas </a:t>
            </a:r>
            <a:r>
              <a:rPr lang="en-US" dirty="0" err="1" smtClean="0"/>
              <a:t>alam</a:t>
            </a:r>
            <a:r>
              <a:rPr lang="en-US" dirty="0" smtClean="0"/>
              <a:t>, bitumen </a:t>
            </a:r>
            <a:r>
              <a:rPr lang="en-US" dirty="0" err="1" smtClean="0"/>
              <a:t>padat</a:t>
            </a:r>
            <a:r>
              <a:rPr lang="en-US" dirty="0" smtClean="0"/>
              <a:t>, </a:t>
            </a:r>
            <a:r>
              <a:rPr lang="en-US" dirty="0" err="1" smtClean="0"/>
              <a:t>aspal</a:t>
            </a:r>
            <a:r>
              <a:rPr lang="en-US" dirty="0" smtClean="0"/>
              <a:t>, </a:t>
            </a:r>
            <a:r>
              <a:rPr lang="en-US" dirty="0" err="1" smtClean="0"/>
              <a:t>antrasit</a:t>
            </a:r>
            <a:r>
              <a:rPr lang="en-US" dirty="0" smtClean="0"/>
              <a:t>, </a:t>
            </a:r>
            <a:r>
              <a:rPr lang="en-US" dirty="0" err="1" smtClean="0"/>
              <a:t>batubara</a:t>
            </a:r>
            <a:r>
              <a:rPr lang="en-US" dirty="0" smtClean="0"/>
              <a:t>, </a:t>
            </a:r>
            <a:r>
              <a:rPr lang="en-US" dirty="0" err="1" smtClean="0"/>
              <a:t>batu</a:t>
            </a:r>
            <a:r>
              <a:rPr lang="en-US" dirty="0" smtClean="0"/>
              <a:t> </a:t>
            </a:r>
            <a:r>
              <a:rPr lang="en-US" dirty="0" err="1" smtClean="0"/>
              <a:t>bara</a:t>
            </a:r>
            <a:r>
              <a:rPr lang="en-US" dirty="0" smtClean="0"/>
              <a:t> </a:t>
            </a:r>
            <a:r>
              <a:rPr lang="en-US" dirty="0" err="1" smtClean="0"/>
              <a:t>muda</a:t>
            </a:r>
            <a:r>
              <a:rPr lang="en-US" dirty="0" smtClean="0"/>
              <a:t>, uranium</a:t>
            </a:r>
          </a:p>
          <a:p>
            <a:r>
              <a:rPr lang="en-US" b="1" dirty="0" err="1" smtClean="0"/>
              <a:t>Bahan</a:t>
            </a:r>
            <a:r>
              <a:rPr lang="en-US" b="1" dirty="0" smtClean="0"/>
              <a:t> </a:t>
            </a:r>
            <a:r>
              <a:rPr lang="en-US" b="1" dirty="0" err="1" smtClean="0"/>
              <a:t>Galian</a:t>
            </a:r>
            <a:r>
              <a:rPr lang="en-US" b="1" dirty="0" smtClean="0"/>
              <a:t> Vital (</a:t>
            </a:r>
            <a:r>
              <a:rPr lang="en-US" b="1" dirty="0" err="1" smtClean="0"/>
              <a:t>Gol</a:t>
            </a:r>
            <a:r>
              <a:rPr lang="en-US" b="1" dirty="0" smtClean="0"/>
              <a:t> B) : </a:t>
            </a:r>
            <a:r>
              <a:rPr lang="en-US" dirty="0" err="1" smtClean="0"/>
              <a:t>Besi</a:t>
            </a:r>
            <a:r>
              <a:rPr lang="en-US" dirty="0" smtClean="0"/>
              <a:t>, </a:t>
            </a:r>
            <a:r>
              <a:rPr lang="en-US" dirty="0" err="1" smtClean="0"/>
              <a:t>mangan</a:t>
            </a:r>
            <a:r>
              <a:rPr lang="en-US" dirty="0" smtClean="0"/>
              <a:t>, </a:t>
            </a:r>
            <a:r>
              <a:rPr lang="en-US" dirty="0" err="1" smtClean="0"/>
              <a:t>bauksit</a:t>
            </a:r>
            <a:r>
              <a:rPr lang="en-US" dirty="0" smtClean="0"/>
              <a:t>, </a:t>
            </a:r>
            <a:r>
              <a:rPr lang="en-US" dirty="0" err="1" smtClean="0"/>
              <a:t>emas</a:t>
            </a:r>
            <a:r>
              <a:rPr lang="en-US" dirty="0" smtClean="0"/>
              <a:t>, </a:t>
            </a:r>
            <a:r>
              <a:rPr lang="en-US" dirty="0" err="1" smtClean="0"/>
              <a:t>platina</a:t>
            </a:r>
            <a:r>
              <a:rPr lang="en-US" dirty="0" smtClean="0"/>
              <a:t>, </a:t>
            </a:r>
            <a:r>
              <a:rPr lang="en-US" dirty="0" err="1" smtClean="0"/>
              <a:t>perak</a:t>
            </a:r>
            <a:r>
              <a:rPr lang="en-US" dirty="0" smtClean="0"/>
              <a:t>, air </a:t>
            </a:r>
            <a:r>
              <a:rPr lang="en-US" dirty="0" err="1" smtClean="0"/>
              <a:t>raksa</a:t>
            </a:r>
            <a:r>
              <a:rPr lang="en-US" dirty="0" smtClean="0"/>
              <a:t>, </a:t>
            </a:r>
            <a:r>
              <a:rPr lang="en-US" dirty="0" err="1" smtClean="0"/>
              <a:t>intan</a:t>
            </a:r>
            <a:endParaRPr lang="en-US" dirty="0" smtClean="0"/>
          </a:p>
          <a:p>
            <a:r>
              <a:rPr lang="en-US" b="1" dirty="0" err="1" smtClean="0"/>
              <a:t>Bahan</a:t>
            </a:r>
            <a:r>
              <a:rPr lang="en-US" b="1" dirty="0" smtClean="0"/>
              <a:t> </a:t>
            </a:r>
            <a:r>
              <a:rPr lang="en-US" b="1" dirty="0" err="1" smtClean="0"/>
              <a:t>Galian</a:t>
            </a:r>
            <a:r>
              <a:rPr lang="en-US" b="1" dirty="0" smtClean="0"/>
              <a:t> </a:t>
            </a:r>
            <a:r>
              <a:rPr lang="en-US" b="1" dirty="0" err="1" smtClean="0"/>
              <a:t>Golongan</a:t>
            </a:r>
            <a:r>
              <a:rPr lang="en-US" b="1" dirty="0" smtClean="0"/>
              <a:t> C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Nitrat</a:t>
            </a:r>
            <a:r>
              <a:rPr lang="en-US" dirty="0" smtClean="0"/>
              <a:t>, </a:t>
            </a:r>
            <a:r>
              <a:rPr lang="en-US" dirty="0" err="1" smtClean="0"/>
              <a:t>fosfat</a:t>
            </a:r>
            <a:r>
              <a:rPr lang="en-US" dirty="0" smtClean="0"/>
              <a:t>, </a:t>
            </a:r>
            <a:r>
              <a:rPr lang="en-US" dirty="0" err="1" smtClean="0"/>
              <a:t>garam</a:t>
            </a:r>
            <a:r>
              <a:rPr lang="en-US" dirty="0" smtClean="0"/>
              <a:t> </a:t>
            </a:r>
            <a:r>
              <a:rPr lang="en-US" dirty="0" err="1" smtClean="0"/>
              <a:t>batu</a:t>
            </a:r>
            <a:r>
              <a:rPr lang="en-US" dirty="0" smtClean="0"/>
              <a:t>, </a:t>
            </a:r>
            <a:r>
              <a:rPr lang="en-US" dirty="0" err="1" smtClean="0"/>
              <a:t>asbes</a:t>
            </a:r>
            <a:r>
              <a:rPr lang="en-US" dirty="0" smtClean="0"/>
              <a:t>, talk, </a:t>
            </a:r>
            <a:r>
              <a:rPr lang="en-US" dirty="0" err="1" smtClean="0"/>
              <a:t>mika</a:t>
            </a:r>
            <a:r>
              <a:rPr lang="en-US" dirty="0" smtClean="0"/>
              <a:t>, </a:t>
            </a:r>
            <a:r>
              <a:rPr lang="en-US" dirty="0" err="1" smtClean="0"/>
              <a:t>grafit</a:t>
            </a:r>
            <a:r>
              <a:rPr lang="en-US" dirty="0" smtClean="0"/>
              <a:t>, </a:t>
            </a:r>
            <a:r>
              <a:rPr lang="en-US" dirty="0" err="1" smtClean="0"/>
              <a:t>yarosit</a:t>
            </a:r>
            <a:r>
              <a:rPr lang="en-US" dirty="0" smtClean="0"/>
              <a:t>, </a:t>
            </a:r>
            <a:r>
              <a:rPr lang="en-US" dirty="0" err="1" smtClean="0"/>
              <a:t>tawas</a:t>
            </a:r>
            <a:r>
              <a:rPr lang="en-US" dirty="0" smtClean="0"/>
              <a:t>, </a:t>
            </a:r>
            <a:r>
              <a:rPr lang="en-US" dirty="0" err="1" smtClean="0"/>
              <a:t>batu</a:t>
            </a:r>
            <a:r>
              <a:rPr lang="en-US" dirty="0" smtClean="0"/>
              <a:t> </a:t>
            </a:r>
            <a:r>
              <a:rPr lang="en-US" dirty="0" err="1" smtClean="0"/>
              <a:t>permata</a:t>
            </a:r>
            <a:r>
              <a:rPr lang="en-US" dirty="0" smtClean="0"/>
              <a:t>, </a:t>
            </a:r>
            <a:r>
              <a:rPr lang="en-US" dirty="0" err="1" smtClean="0"/>
              <a:t>setengah</a:t>
            </a:r>
            <a:r>
              <a:rPr lang="en-US" dirty="0" smtClean="0"/>
              <a:t> </a:t>
            </a:r>
            <a:r>
              <a:rPr lang="en-US" dirty="0" err="1" smtClean="0"/>
              <a:t>permata</a:t>
            </a:r>
            <a:r>
              <a:rPr lang="en-US" dirty="0" smtClean="0"/>
              <a:t>, </a:t>
            </a:r>
            <a:r>
              <a:rPr lang="en-US" dirty="0" err="1" smtClean="0"/>
              <a:t>pasir</a:t>
            </a:r>
            <a:r>
              <a:rPr lang="en-US" dirty="0" smtClean="0"/>
              <a:t> </a:t>
            </a:r>
            <a:r>
              <a:rPr lang="en-US" dirty="0" err="1" smtClean="0"/>
              <a:t>kwarsa</a:t>
            </a:r>
            <a:r>
              <a:rPr lang="en-US" dirty="0" smtClean="0"/>
              <a:t>, </a:t>
            </a:r>
            <a:r>
              <a:rPr lang="en-US" dirty="0" err="1" smtClean="0"/>
              <a:t>batu</a:t>
            </a:r>
            <a:r>
              <a:rPr lang="en-US" dirty="0" smtClean="0"/>
              <a:t> </a:t>
            </a:r>
            <a:r>
              <a:rPr lang="en-US" dirty="0" err="1" smtClean="0"/>
              <a:t>kapur</a:t>
            </a:r>
            <a:r>
              <a:rPr lang="en-US" dirty="0" smtClean="0"/>
              <a:t>, </a:t>
            </a:r>
            <a:r>
              <a:rPr lang="en-US" dirty="0" err="1" smtClean="0"/>
              <a:t>tanah</a:t>
            </a:r>
            <a:r>
              <a:rPr lang="en-US" dirty="0" smtClean="0"/>
              <a:t> </a:t>
            </a:r>
            <a:r>
              <a:rPr lang="en-US" dirty="0" err="1" smtClean="0"/>
              <a:t>liat</a:t>
            </a:r>
            <a:r>
              <a:rPr lang="en-US" dirty="0" smtClean="0"/>
              <a:t>, </a:t>
            </a:r>
            <a:r>
              <a:rPr lang="en-US" dirty="0" err="1" smtClean="0"/>
              <a:t>pasir</a:t>
            </a: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ü"/>
            </a:pPr>
            <a:endParaRPr lang="en-US" dirty="0" smtClean="0"/>
          </a:p>
          <a:p>
            <a:pPr>
              <a:buFont typeface="Wingdings" pitchFamily="2" charset="2"/>
              <a:buNone/>
            </a:pPr>
            <a:endParaRPr lang="en-US" dirty="0" smtClean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Pengertian</a:t>
            </a:r>
            <a:endParaRPr lang="en-US" dirty="0" smtClean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mtClean="0"/>
              <a:t>	Pajak Mineral Bukan Logam dan Batuan adalah pajak atas kegiatan pengambilan mineral bukan logam dan batuan, </a:t>
            </a:r>
            <a:r>
              <a:rPr lang="it-IT" smtClean="0"/>
              <a:t>baik dari sumber alam di dalam dan/atau permukaan </a:t>
            </a:r>
            <a:r>
              <a:rPr lang="en-US" smtClean="0"/>
              <a:t>bumi untuk dimanfaatkan.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Objek Pajak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Mineral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Logam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err="1" smtClean="0"/>
              <a:t>Batuan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pengambilan</a:t>
            </a:r>
            <a:r>
              <a:rPr lang="en-US" dirty="0" smtClean="0"/>
              <a:t> Mineral 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Logam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Batuan</a:t>
            </a:r>
            <a:r>
              <a:rPr lang="en-US" dirty="0" smtClean="0"/>
              <a:t> yang </a:t>
            </a:r>
            <a:r>
              <a:rPr lang="en-US" dirty="0" err="1" smtClean="0"/>
              <a:t>meliputi</a:t>
            </a:r>
            <a:r>
              <a:rPr lang="en-US" dirty="0" smtClean="0"/>
              <a:t>: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a. </a:t>
            </a:r>
            <a:r>
              <a:rPr lang="en-US" dirty="0" err="1" smtClean="0"/>
              <a:t>asbes</a:t>
            </a:r>
            <a:r>
              <a:rPr lang="en-US" dirty="0" smtClean="0"/>
              <a:t>;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b. </a:t>
            </a:r>
            <a:r>
              <a:rPr lang="en-US" dirty="0" err="1" smtClean="0"/>
              <a:t>batu</a:t>
            </a:r>
            <a:r>
              <a:rPr lang="en-US" dirty="0" smtClean="0"/>
              <a:t> </a:t>
            </a:r>
            <a:r>
              <a:rPr lang="en-US" dirty="0" err="1" smtClean="0"/>
              <a:t>tulis</a:t>
            </a:r>
            <a:r>
              <a:rPr lang="en-US" dirty="0" smtClean="0"/>
              <a:t>;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c. </a:t>
            </a:r>
            <a:r>
              <a:rPr lang="en-US" dirty="0" err="1" smtClean="0"/>
              <a:t>batu</a:t>
            </a:r>
            <a:r>
              <a:rPr lang="en-US" dirty="0" smtClean="0"/>
              <a:t> </a:t>
            </a:r>
            <a:r>
              <a:rPr lang="en-US" dirty="0" err="1" smtClean="0"/>
              <a:t>setengah</a:t>
            </a:r>
            <a:r>
              <a:rPr lang="en-US" dirty="0" smtClean="0"/>
              <a:t> </a:t>
            </a:r>
            <a:r>
              <a:rPr lang="en-US" dirty="0" err="1" smtClean="0"/>
              <a:t>permata</a:t>
            </a:r>
            <a:r>
              <a:rPr lang="en-US" dirty="0" smtClean="0"/>
              <a:t>;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d. </a:t>
            </a:r>
            <a:r>
              <a:rPr lang="en-US" dirty="0" err="1" smtClean="0"/>
              <a:t>batu</a:t>
            </a:r>
            <a:r>
              <a:rPr lang="en-US" dirty="0" smtClean="0"/>
              <a:t> </a:t>
            </a:r>
            <a:r>
              <a:rPr lang="en-US" dirty="0" err="1" smtClean="0"/>
              <a:t>kapur</a:t>
            </a:r>
            <a:r>
              <a:rPr lang="en-US" dirty="0" smtClean="0"/>
              <a:t>;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e. </a:t>
            </a:r>
            <a:r>
              <a:rPr lang="en-US" dirty="0" err="1" smtClean="0"/>
              <a:t>batu</a:t>
            </a:r>
            <a:r>
              <a:rPr lang="en-US" dirty="0" smtClean="0"/>
              <a:t> </a:t>
            </a:r>
            <a:r>
              <a:rPr lang="en-US" dirty="0" err="1" smtClean="0"/>
              <a:t>apung</a:t>
            </a:r>
            <a:r>
              <a:rPr lang="en-US" dirty="0" smtClean="0"/>
              <a:t>;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f. </a:t>
            </a:r>
            <a:r>
              <a:rPr lang="en-US" dirty="0" err="1" smtClean="0"/>
              <a:t>batu</a:t>
            </a:r>
            <a:r>
              <a:rPr lang="en-US" dirty="0" smtClean="0"/>
              <a:t> </a:t>
            </a:r>
            <a:r>
              <a:rPr lang="en-US" dirty="0" err="1" smtClean="0"/>
              <a:t>permata</a:t>
            </a:r>
            <a:r>
              <a:rPr lang="en-US" dirty="0" smtClean="0"/>
              <a:t>;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Objek Pajak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g. </a:t>
            </a:r>
            <a:r>
              <a:rPr lang="en-US" dirty="0" err="1" smtClean="0"/>
              <a:t>bentonit</a:t>
            </a:r>
            <a:r>
              <a:rPr lang="en-US" dirty="0" smtClean="0"/>
              <a:t>;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h. </a:t>
            </a:r>
            <a:r>
              <a:rPr lang="en-US" dirty="0" err="1" smtClean="0"/>
              <a:t>dolomit</a:t>
            </a:r>
            <a:r>
              <a:rPr lang="en-US" dirty="0" smtClean="0"/>
              <a:t>;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err="1" smtClean="0"/>
              <a:t>i</a:t>
            </a:r>
            <a:r>
              <a:rPr lang="en-US" dirty="0" smtClean="0"/>
              <a:t>. feldspar;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j. </a:t>
            </a:r>
            <a:r>
              <a:rPr lang="en-US" dirty="0" err="1" smtClean="0"/>
              <a:t>garam</a:t>
            </a:r>
            <a:r>
              <a:rPr lang="en-US" dirty="0" smtClean="0"/>
              <a:t> </a:t>
            </a:r>
            <a:r>
              <a:rPr lang="en-US" dirty="0" err="1" smtClean="0"/>
              <a:t>batu</a:t>
            </a:r>
            <a:r>
              <a:rPr lang="en-US" dirty="0" smtClean="0"/>
              <a:t> (</a:t>
            </a:r>
            <a:r>
              <a:rPr lang="en-US" i="1" dirty="0" smtClean="0"/>
              <a:t>halite);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k. </a:t>
            </a:r>
            <a:r>
              <a:rPr lang="en-US" dirty="0" err="1" smtClean="0"/>
              <a:t>grafit</a:t>
            </a:r>
            <a:r>
              <a:rPr lang="en-US" dirty="0" smtClean="0"/>
              <a:t>;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l. </a:t>
            </a:r>
            <a:r>
              <a:rPr lang="en-US" dirty="0" err="1" smtClean="0"/>
              <a:t>granit</a:t>
            </a:r>
            <a:r>
              <a:rPr lang="en-US" dirty="0" smtClean="0"/>
              <a:t>/</a:t>
            </a:r>
            <a:r>
              <a:rPr lang="en-US" dirty="0" err="1" smtClean="0"/>
              <a:t>andesit</a:t>
            </a:r>
            <a:r>
              <a:rPr lang="en-US" dirty="0" smtClean="0"/>
              <a:t>;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m. </a:t>
            </a:r>
            <a:r>
              <a:rPr lang="en-US" dirty="0" err="1" smtClean="0"/>
              <a:t>gips</a:t>
            </a:r>
            <a:r>
              <a:rPr lang="en-US" dirty="0" smtClean="0"/>
              <a:t>;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n. </a:t>
            </a:r>
            <a:r>
              <a:rPr lang="en-US" dirty="0" err="1" smtClean="0"/>
              <a:t>kalsit</a:t>
            </a:r>
            <a:r>
              <a:rPr lang="en-US" dirty="0" smtClean="0"/>
              <a:t>;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o. kaolin 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Objek Pajak (3)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p. </a:t>
            </a:r>
            <a:r>
              <a:rPr lang="en-US" dirty="0" err="1" smtClean="0"/>
              <a:t>leusit</a:t>
            </a:r>
            <a:r>
              <a:rPr lang="en-US" dirty="0" smtClean="0"/>
              <a:t>;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q. </a:t>
            </a:r>
            <a:r>
              <a:rPr lang="en-US" dirty="0" err="1" smtClean="0"/>
              <a:t>magnesit</a:t>
            </a:r>
            <a:r>
              <a:rPr lang="en-US" dirty="0" smtClean="0"/>
              <a:t>;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r. </a:t>
            </a:r>
            <a:r>
              <a:rPr lang="en-US" dirty="0" err="1" smtClean="0"/>
              <a:t>mika</a:t>
            </a:r>
            <a:r>
              <a:rPr lang="en-US" dirty="0" smtClean="0"/>
              <a:t>;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s. </a:t>
            </a:r>
            <a:r>
              <a:rPr lang="en-US" dirty="0" err="1" smtClean="0"/>
              <a:t>marmer</a:t>
            </a:r>
            <a:r>
              <a:rPr lang="en-US" dirty="0" smtClean="0"/>
              <a:t>;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t. </a:t>
            </a:r>
            <a:r>
              <a:rPr lang="en-US" dirty="0" err="1" smtClean="0"/>
              <a:t>nitrat</a:t>
            </a:r>
            <a:r>
              <a:rPr lang="en-US" dirty="0" smtClean="0"/>
              <a:t>;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u. </a:t>
            </a:r>
            <a:r>
              <a:rPr lang="en-US" dirty="0" err="1" smtClean="0"/>
              <a:t>opsidien</a:t>
            </a:r>
            <a:r>
              <a:rPr lang="en-US" dirty="0" smtClean="0"/>
              <a:t>;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v. </a:t>
            </a:r>
            <a:r>
              <a:rPr lang="en-US" dirty="0" err="1" smtClean="0"/>
              <a:t>oker</a:t>
            </a:r>
            <a:r>
              <a:rPr lang="en-US" dirty="0" smtClean="0"/>
              <a:t>;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w. </a:t>
            </a:r>
            <a:r>
              <a:rPr lang="en-US" dirty="0" err="1" smtClean="0"/>
              <a:t>pasir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kerikil</a:t>
            </a:r>
            <a:r>
              <a:rPr lang="en-US" dirty="0" smtClean="0"/>
              <a:t>;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x. </a:t>
            </a:r>
            <a:r>
              <a:rPr lang="en-US" dirty="0" err="1" smtClean="0"/>
              <a:t>pasir</a:t>
            </a:r>
            <a:r>
              <a:rPr lang="en-US" dirty="0" smtClean="0"/>
              <a:t> </a:t>
            </a:r>
            <a:r>
              <a:rPr lang="en-US" dirty="0" err="1" smtClean="0"/>
              <a:t>kuarsa</a:t>
            </a:r>
            <a:r>
              <a:rPr lang="en-US" dirty="0" smtClean="0"/>
              <a:t>;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y. </a:t>
            </a:r>
            <a:r>
              <a:rPr lang="en-US" dirty="0" err="1" smtClean="0"/>
              <a:t>perlit</a:t>
            </a:r>
            <a:r>
              <a:rPr lang="en-US" dirty="0" smtClean="0"/>
              <a:t>;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Objek Pajak (4)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mtClean="0"/>
              <a:t>z. phospat;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aa. talk;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bb. tanah serap (</a:t>
            </a:r>
            <a:r>
              <a:rPr lang="en-US" i="1" smtClean="0"/>
              <a:t>fullers earth);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cc. tanah diatome;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dd. tanah liat;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ee. tawas (</a:t>
            </a:r>
            <a:r>
              <a:rPr lang="en-US" i="1" smtClean="0"/>
              <a:t>alum);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ff. tras;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145</TotalTime>
  <Words>617</Words>
  <Application>Microsoft Office PowerPoint</Application>
  <PresentationFormat>On-screen Show (4:3)</PresentationFormat>
  <Paragraphs>98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Flow</vt:lpstr>
      <vt:lpstr>Pajak Mineral Bukan Logam dan Batuan</vt:lpstr>
      <vt:lpstr>Pendahuluan</vt:lpstr>
      <vt:lpstr>PAJAK BAHAN GALIAN GOL C</vt:lpstr>
      <vt:lpstr>JENIS BAHAN GALIAN (CONT’D)</vt:lpstr>
      <vt:lpstr>Pengertian</vt:lpstr>
      <vt:lpstr>Objek Pajak (1)</vt:lpstr>
      <vt:lpstr>Objek Pajak (2)</vt:lpstr>
      <vt:lpstr>Objek Pajak (3)</vt:lpstr>
      <vt:lpstr>Objek Pajak (4)</vt:lpstr>
      <vt:lpstr>Objek Pajak (5)</vt:lpstr>
      <vt:lpstr>Pengecualian Objek Pajak (1)</vt:lpstr>
      <vt:lpstr>Pengecualian Objek Pajak (2)</vt:lpstr>
      <vt:lpstr>Subjek Pajak &amp; Wajib Pajak</vt:lpstr>
      <vt:lpstr>DPP</vt:lpstr>
      <vt:lpstr>Tarif Pajak</vt:lpstr>
      <vt:lpstr>Fungsi Pajak</vt:lpstr>
      <vt:lpstr>Dampak Pengambilan Bahan Galian (1)</vt:lpstr>
      <vt:lpstr>Dampak Pengambilan Bahan Galian (2)</vt:lpstr>
      <vt:lpstr>Slide 19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Personal</dc:creator>
  <cp:lastModifiedBy>user</cp:lastModifiedBy>
  <cp:revision>16</cp:revision>
  <dcterms:created xsi:type="dcterms:W3CDTF">2010-11-15T16:04:05Z</dcterms:created>
  <dcterms:modified xsi:type="dcterms:W3CDTF">2015-11-22T09:35:40Z</dcterms:modified>
</cp:coreProperties>
</file>