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73" r:id="rId2"/>
    <p:sldId id="258" r:id="rId3"/>
    <p:sldId id="259" r:id="rId4"/>
    <p:sldId id="264" r:id="rId5"/>
    <p:sldId id="261" r:id="rId6"/>
    <p:sldId id="266" r:id="rId7"/>
    <p:sldId id="267" r:id="rId8"/>
    <p:sldId id="269" r:id="rId9"/>
    <p:sldId id="270" r:id="rId10"/>
    <p:sldId id="271" r:id="rId11"/>
    <p:sldId id="272" r:id="rId12"/>
    <p:sldId id="262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291" autoAdjust="0"/>
  </p:normalViewPr>
  <p:slideViewPr>
    <p:cSldViewPr>
      <p:cViewPr varScale="1">
        <p:scale>
          <a:sx n="65" d="100"/>
          <a:sy n="65" d="100"/>
        </p:scale>
        <p:origin x="-145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B9916-1567-4280-A620-67C378943AE6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2A400-E72A-47EE-B74D-889A8AA9A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6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63f76a5452_0_12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63f76a5452_0_12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Assalamualaikum</a:t>
            </a:r>
            <a:r>
              <a:rPr lang="en-US" dirty="0" smtClean="0"/>
              <a:t> </a:t>
            </a:r>
            <a:r>
              <a:rPr lang="en-US" dirty="0" err="1" smtClean="0"/>
              <a:t>Wr</a:t>
            </a:r>
            <a:r>
              <a:rPr lang="en-US" dirty="0" smtClean="0"/>
              <a:t> </a:t>
            </a:r>
            <a:r>
              <a:rPr lang="en-US" dirty="0" err="1" smtClean="0"/>
              <a:t>Wb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Kali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kuliah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1000 HPK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tentang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bersama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Wahyu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Kurnia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Prodi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Kesmas</a:t>
            </a:r>
            <a:r>
              <a:rPr lang="en-US" baseline="0" dirty="0" smtClean="0"/>
              <a:t> FKM UI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6408f92c8c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6408f92c8c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berikut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adalah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bacaan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digunakan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memperdalam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pembahasan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ASI. </a:t>
            </a:r>
            <a:r>
              <a:rPr lang="en-US" baseline="0" dirty="0" err="1" smtClean="0"/>
              <a:t>Terima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kasih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jumpa</a:t>
            </a:r>
            <a:r>
              <a:rPr lang="en-US" baseline="0" dirty="0" smtClean="0"/>
              <a:t> di video yang lain.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mengucapkan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DPASDP UI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bantuan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hibah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pembuatan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pembelajaran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47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Yang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yaitu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smtClean="0"/>
              <a:t>Proses </a:t>
            </a:r>
            <a:r>
              <a:rPr lang="en-US" baseline="0" dirty="0" err="1" smtClean="0"/>
              <a:t>laktasi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dibandingkan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dengan</a:t>
            </a:r>
            <a:r>
              <a:rPr lang="en-US" baseline="0" dirty="0" smtClean="0"/>
              <a:t> formula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Perbedaan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, ASI </a:t>
            </a:r>
            <a:r>
              <a:rPr lang="en-US" baseline="0" dirty="0" err="1" smtClean="0"/>
              <a:t>transisi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smtClean="0"/>
              <a:t>Dan </a:t>
            </a:r>
            <a:r>
              <a:rPr lang="en-US" baseline="0" dirty="0" err="1" smtClean="0"/>
              <a:t>terakhir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perbedaan</a:t>
            </a:r>
            <a:r>
              <a:rPr lang="en-US" baseline="0" dirty="0" smtClean="0"/>
              <a:t> foremilk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hindmilk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6408f92c8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6408f92c8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, </a:t>
            </a:r>
            <a:r>
              <a:rPr lang="en-US" dirty="0" err="1" smtClean="0"/>
              <a:t>laktasi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2 proses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utama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yaitu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produksi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pengeluaran</a:t>
            </a:r>
            <a:r>
              <a:rPr lang="en-US" baseline="0" dirty="0" smtClean="0"/>
              <a:t> ASI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Keduanya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distimulasi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hisapan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putting </a:t>
            </a:r>
            <a:r>
              <a:rPr lang="en-US" baseline="0" dirty="0" err="1" smtClean="0"/>
              <a:t>payudara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ibu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namun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berbeda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target </a:t>
            </a:r>
            <a:r>
              <a:rPr lang="en-US" baseline="0" dirty="0" err="1" smtClean="0"/>
              <a:t>rangsangan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hormon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terlibat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Pada</a:t>
            </a:r>
            <a:r>
              <a:rPr lang="en-US" baseline="0" dirty="0" smtClean="0"/>
              <a:t> proses </a:t>
            </a:r>
            <a:r>
              <a:rPr lang="en-US" baseline="0" dirty="0" err="1" smtClean="0"/>
              <a:t>produksi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rangsang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hisapan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dikirim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hipofisis</a:t>
            </a:r>
            <a:r>
              <a:rPr lang="en-US" baseline="0" dirty="0" smtClean="0"/>
              <a:t> anterior </a:t>
            </a:r>
            <a:r>
              <a:rPr lang="en-US" baseline="0" dirty="0" err="1" smtClean="0"/>
              <a:t>lalu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dihasilkan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homon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prolaktin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sementara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proses </a:t>
            </a:r>
            <a:r>
              <a:rPr lang="en-US" baseline="0" dirty="0" err="1" smtClean="0"/>
              <a:t>pengeluaran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rangsang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hisapan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dikirim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hipofisis</a:t>
            </a:r>
            <a:r>
              <a:rPr lang="en-US" baseline="0" dirty="0" smtClean="0"/>
              <a:t> posterior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dihasilkan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hormon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oksitosin</a:t>
            </a:r>
            <a:r>
              <a:rPr lang="en-US" baseline="0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Hormon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prolaktin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menstimulasi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sel</a:t>
            </a:r>
            <a:r>
              <a:rPr lang="en-US" baseline="0" dirty="0" smtClean="0"/>
              <a:t> alveolus di </a:t>
            </a:r>
            <a:r>
              <a:rPr lang="en-US" baseline="0" dirty="0" err="1" smtClean="0"/>
              <a:t>payudara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ibu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memproduksi</a:t>
            </a:r>
            <a:r>
              <a:rPr lang="en-US" baseline="0" dirty="0" smtClean="0"/>
              <a:t> ASI, </a:t>
            </a:r>
            <a:r>
              <a:rPr lang="en-US" baseline="0" dirty="0" err="1" smtClean="0"/>
              <a:t>sementara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hormon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oksitosin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memicu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kontraksi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otot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polos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payudara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dikeluarkan</a:t>
            </a:r>
            <a:r>
              <a:rPr lang="en-US" baseline="0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Penting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diingat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bahwa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semakin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sering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rangsang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hisapan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maka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semakin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banyak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diproduksi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semakin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mudah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dikeluarkan</a:t>
            </a:r>
            <a:r>
              <a:rPr lang="en-US" baseline="0" dirty="0" smtClean="0"/>
              <a:t>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Berikutnya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slide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lihat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perbedaan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antara</a:t>
            </a:r>
            <a:r>
              <a:rPr lang="en-US" baseline="0" dirty="0" smtClean="0"/>
              <a:t> ASI dg formula.</a:t>
            </a:r>
          </a:p>
          <a:p>
            <a:r>
              <a:rPr lang="en-US" baseline="0" dirty="0" err="1" smtClean="0"/>
              <a:t>Secara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keseluruhan</a:t>
            </a:r>
            <a:r>
              <a:rPr lang="en-US" baseline="0" dirty="0" smtClean="0"/>
              <a:t>, ASI </a:t>
            </a:r>
            <a:r>
              <a:rPr lang="en-US" baseline="0" dirty="0" err="1" smtClean="0"/>
              <a:t>memiliki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terbaik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kondisi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terbaik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kemampuan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diserap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serta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keamanannya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Sebagai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contoh</a:t>
            </a:r>
            <a:r>
              <a:rPr lang="en-US" baseline="0" dirty="0" smtClean="0"/>
              <a:t>: ASI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termasuk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esensial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serta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dilengkapi</a:t>
            </a:r>
            <a:r>
              <a:rPr lang="en-US" baseline="0" dirty="0" smtClean="0"/>
              <a:t> dg </a:t>
            </a:r>
            <a:r>
              <a:rPr lang="en-US" baseline="0" dirty="0" err="1" smtClean="0"/>
              <a:t>enzim</a:t>
            </a:r>
            <a:r>
              <a:rPr lang="en-US" baseline="0" dirty="0" smtClean="0"/>
              <a:t> lipase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mudah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diserap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Atau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contoh</a:t>
            </a:r>
            <a:r>
              <a:rPr lang="en-US" baseline="0" dirty="0" smtClean="0"/>
              <a:t> lain,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memang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rendah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dibanding</a:t>
            </a:r>
            <a:r>
              <a:rPr lang="en-US" baseline="0" dirty="0" smtClean="0"/>
              <a:t> formula, </a:t>
            </a:r>
            <a:r>
              <a:rPr lang="en-US" baseline="0" dirty="0" err="1" smtClean="0"/>
              <a:t>namun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tingkat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penyerapannya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Selain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itu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dilengkapi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faktor</a:t>
            </a:r>
            <a:r>
              <a:rPr lang="en-US" baseline="0" dirty="0" smtClean="0"/>
              <a:t> anti </a:t>
            </a:r>
            <a:r>
              <a:rPr lang="en-US" baseline="0" dirty="0" err="1" smtClean="0"/>
              <a:t>infeksi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faktor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pertumbuhan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06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70717178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70717178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Berikutnya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waktu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produksinya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setelah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persalinan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terdiri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atas</a:t>
            </a:r>
            <a:r>
              <a:rPr lang="en-US" baseline="0" dirty="0" smtClean="0"/>
              <a:t> 3 </a:t>
            </a:r>
            <a:r>
              <a:rPr lang="en-US" baseline="0" dirty="0" err="1" smtClean="0"/>
              <a:t>jenis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yaitu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 (0-10 </a:t>
            </a:r>
            <a:r>
              <a:rPr lang="en-US" baseline="0" dirty="0" err="1" smtClean="0"/>
              <a:t>hr</a:t>
            </a:r>
            <a:r>
              <a:rPr lang="en-US" baseline="0" dirty="0" smtClean="0"/>
              <a:t>), ASI </a:t>
            </a:r>
            <a:r>
              <a:rPr lang="en-US" baseline="0" dirty="0" err="1" smtClean="0"/>
              <a:t>transisi</a:t>
            </a:r>
            <a:r>
              <a:rPr lang="en-US" baseline="0" dirty="0" smtClean="0"/>
              <a:t> (10-2 </a:t>
            </a:r>
            <a:r>
              <a:rPr lang="en-US" baseline="0" dirty="0" err="1" smtClean="0"/>
              <a:t>minggu</a:t>
            </a:r>
            <a:r>
              <a:rPr lang="en-US" baseline="0" dirty="0" smtClean="0"/>
              <a:t>)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(&gt; 2 </a:t>
            </a:r>
            <a:r>
              <a:rPr lang="en-US" baseline="0" dirty="0" err="1" smtClean="0"/>
              <a:t>minggu</a:t>
            </a:r>
            <a:r>
              <a:rPr lang="en-US" baseline="0" dirty="0" smtClean="0"/>
              <a:t>). </a:t>
            </a:r>
            <a:r>
              <a:rPr lang="en-US" baseline="0" dirty="0" err="1" smtClean="0"/>
              <a:t>Masing-masing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jenis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memiliki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karakteristik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berbeda</a:t>
            </a:r>
            <a:r>
              <a:rPr lang="en-US" baseline="0" dirty="0" smtClean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63daf6a34a_3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63daf6a34a_3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Kolostrum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volume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kecil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namun</a:t>
            </a:r>
            <a:r>
              <a:rPr lang="en-US" baseline="0" dirty="0" smtClean="0"/>
              <a:t> volume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sesuai</a:t>
            </a:r>
            <a:r>
              <a:rPr lang="en-US" baseline="0" dirty="0" smtClean="0"/>
              <a:t> dg </a:t>
            </a: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di </a:t>
            </a:r>
            <a:r>
              <a:rPr lang="en-US" baseline="0" dirty="0" err="1" smtClean="0"/>
              <a:t>hari-hari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awal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setelah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lahir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Warnanya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kekuningan</a:t>
            </a:r>
            <a:r>
              <a:rPr lang="en-US" baseline="0" dirty="0" smtClean="0"/>
              <a:t> dg </a:t>
            </a:r>
            <a:r>
              <a:rPr lang="en-US" baseline="0" dirty="0" err="1" smtClean="0"/>
              <a:t>konsistensi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kental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memiliki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perangkat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pembentukan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tubuh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dibandingkan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transisi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(protein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, kaya </a:t>
            </a:r>
            <a:r>
              <a:rPr lang="en-US" baseline="0" dirty="0" err="1" smtClean="0"/>
              <a:t>imunoglobulin</a:t>
            </a:r>
            <a:r>
              <a:rPr lang="en-US" baseline="0" dirty="0" smtClean="0"/>
              <a:t>).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karenanya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menjadi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sangat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pembentukan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kekebalan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tubuh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disamping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menyehatkan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saluran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pencernaan</a:t>
            </a:r>
            <a:r>
              <a:rPr lang="en-US" baseline="0" dirty="0" smtClean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6408f92c8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6408f92c8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Setelah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, ASI </a:t>
            </a:r>
            <a:r>
              <a:rPr lang="en-US" baseline="0" dirty="0" err="1" smtClean="0"/>
              <a:t>berubah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menjadi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transisi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karakteristiknya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mirip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kolostrum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namun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encer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protein </a:t>
            </a:r>
            <a:r>
              <a:rPr lang="en-US" baseline="0" dirty="0" err="1" smtClean="0"/>
              <a:t>serta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imunoglobulinnya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rendah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Fase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periode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penggenjotan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produksi</a:t>
            </a:r>
            <a:r>
              <a:rPr lang="en-US" baseline="0" dirty="0" smtClean="0"/>
              <a:t> ASI. ASI </a:t>
            </a:r>
            <a:r>
              <a:rPr lang="en-US" baseline="0" dirty="0" err="1" smtClean="0"/>
              <a:t>transisi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berlangsung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sekitar</a:t>
            </a:r>
            <a:r>
              <a:rPr lang="en-US" baseline="0" dirty="0" smtClean="0"/>
              <a:t> 7-10 </a:t>
            </a:r>
            <a:r>
              <a:rPr lang="en-US" baseline="0" dirty="0" err="1" smtClean="0"/>
              <a:t>hari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lalu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berubah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menjadi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jenis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terbesar</a:t>
            </a:r>
            <a:r>
              <a:rPr lang="en-US" baseline="0" dirty="0" smtClean="0"/>
              <a:t> dg volume </a:t>
            </a:r>
            <a:r>
              <a:rPr lang="en-US" baseline="0" dirty="0" err="1" smtClean="0"/>
              <a:t>harian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berkisar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antara</a:t>
            </a:r>
            <a:r>
              <a:rPr lang="en-US" baseline="0" dirty="0" smtClean="0"/>
              <a:t> 550-1150 ml/</a:t>
            </a:r>
            <a:r>
              <a:rPr lang="en-US" baseline="0" dirty="0" err="1" smtClean="0"/>
              <a:t>hari</a:t>
            </a:r>
            <a:r>
              <a:rPr lang="en-US" baseline="0" dirty="0" smtClean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70717178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70717178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ASI </a:t>
            </a:r>
            <a:r>
              <a:rPr lang="en-US" dirty="0" err="1" smtClean="0"/>
              <a:t>matur</a:t>
            </a:r>
            <a:r>
              <a:rPr lang="en-US" dirty="0" smtClean="0"/>
              <a:t>, </a:t>
            </a:r>
            <a:r>
              <a:rPr lang="en-US" dirty="0" err="1" smtClean="0"/>
              <a:t>komposisinya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mencukupi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6 </a:t>
            </a:r>
            <a:r>
              <a:rPr lang="en-US" baseline="0" dirty="0" err="1" smtClean="0"/>
              <a:t>bulan</a:t>
            </a:r>
            <a:r>
              <a:rPr lang="en-US" baseline="0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smtClean="0"/>
              <a:t>Air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terbesar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berfungsi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menjaga</a:t>
            </a:r>
            <a:r>
              <a:rPr lang="en-US" baseline="0" dirty="0" smtClean="0"/>
              <a:t> homeostasis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karbohidrat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didominasi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laktosa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meningkatkan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penyerapan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beberapa</a:t>
            </a:r>
            <a:r>
              <a:rPr lang="en-US" baseline="0" dirty="0" smtClean="0"/>
              <a:t> mineral.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memiliki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esensial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lengkap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sangat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menunjang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pertumbuhan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perkembangan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otal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Mayoritas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trigliserida</a:t>
            </a:r>
            <a:r>
              <a:rPr lang="en-US" baseline="0" dirty="0" smtClean="0"/>
              <a:t>. Protein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mudah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diserap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dibandingkan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atau</a:t>
            </a:r>
            <a:r>
              <a:rPr lang="en-US" baseline="0" dirty="0" smtClean="0"/>
              <a:t> formula </a:t>
            </a:r>
            <a:r>
              <a:rPr lang="en-US" baseline="0" dirty="0" err="1" smtClean="0"/>
              <a:t>karena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proporsi</a:t>
            </a:r>
            <a:r>
              <a:rPr lang="en-US" baseline="0" dirty="0" smtClean="0"/>
              <a:t> whey protein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Selain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itu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jg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mengangung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asam</a:t>
            </a:r>
            <a:r>
              <a:rPr lang="en-US" baseline="0" dirty="0" smtClean="0"/>
              <a:t> amino </a:t>
            </a:r>
            <a:r>
              <a:rPr lang="en-US" baseline="0" dirty="0" err="1" smtClean="0"/>
              <a:t>sistin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taurin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membantu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pencernaan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kolesterol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ASI.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vitamin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lengkap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sesuai</a:t>
            </a:r>
            <a:r>
              <a:rPr lang="en-US" baseline="0" dirty="0" smtClean="0"/>
              <a:t> dg </a:t>
            </a: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cerminan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tingkat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konsumsi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ibu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Sementara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mineral, </a:t>
            </a:r>
            <a:r>
              <a:rPr lang="en-US" baseline="0" dirty="0" err="1" smtClean="0"/>
              <a:t>memang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secara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umum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rendah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dibandingkan</a:t>
            </a:r>
            <a:r>
              <a:rPr lang="en-US" baseline="0" dirty="0" smtClean="0"/>
              <a:t> formula, </a:t>
            </a:r>
            <a:r>
              <a:rPr lang="en-US" baseline="0" dirty="0" err="1" smtClean="0"/>
              <a:t>namun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tingkat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penyerapannya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jauh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tetap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mencukupi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Selain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itu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matur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dilengkapi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berbagai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bioaktif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seperti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Ig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laktoferin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berbagai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faktor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pertumbuhan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mendukung</a:t>
            </a:r>
            <a:r>
              <a:rPr lang="en-US" baseline="0" dirty="0" smtClean="0"/>
              <a:t> proses </a:t>
            </a:r>
            <a:r>
              <a:rPr lang="en-US" baseline="0" dirty="0" err="1" smtClean="0"/>
              <a:t>maturasi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jaringan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6408f92c8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6408f92c8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ASI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produksinya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persalinan</a:t>
            </a:r>
            <a:r>
              <a:rPr lang="en-US" baseline="0" dirty="0" smtClean="0"/>
              <a:t>, ASI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berdasarkan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waktu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pemberiannya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setiap</a:t>
            </a:r>
            <a:r>
              <a:rPr lang="en-US" baseline="0" dirty="0" smtClean="0"/>
              <a:t> kali </a:t>
            </a:r>
            <a:r>
              <a:rPr lang="en-US" baseline="0" dirty="0" err="1" smtClean="0"/>
              <a:t>menyusui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10-15 </a:t>
            </a:r>
            <a:r>
              <a:rPr lang="en-US" baseline="0" dirty="0" err="1" smtClean="0"/>
              <a:t>menit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menyusui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disebut</a:t>
            </a:r>
            <a:r>
              <a:rPr lang="en-US" baseline="0" dirty="0" smtClean="0"/>
              <a:t> dg foremilk </a:t>
            </a:r>
            <a:r>
              <a:rPr lang="en-US" baseline="0" dirty="0" err="1" smtClean="0"/>
              <a:t>sementara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setelah</a:t>
            </a:r>
            <a:r>
              <a:rPr lang="en-US" baseline="0" dirty="0" smtClean="0"/>
              <a:t> 10-15 </a:t>
            </a:r>
            <a:r>
              <a:rPr lang="en-US" baseline="0" dirty="0" err="1" smtClean="0"/>
              <a:t>menit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disebut</a:t>
            </a:r>
            <a:r>
              <a:rPr lang="en-US" baseline="0" dirty="0" smtClean="0"/>
              <a:t> dg </a:t>
            </a:r>
            <a:r>
              <a:rPr lang="en-US" baseline="0" dirty="0" err="1" smtClean="0"/>
              <a:t>hindmilk</a:t>
            </a:r>
            <a:r>
              <a:rPr lang="en-US" baseline="0" dirty="0" smtClean="0"/>
              <a:t>. Foremilk </a:t>
            </a:r>
            <a:r>
              <a:rPr lang="en-US" baseline="0" dirty="0" err="1" smtClean="0"/>
              <a:t>lbih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airnya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ditujukan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meredakan</a:t>
            </a:r>
            <a:r>
              <a:rPr lang="en-US" baseline="0" dirty="0" smtClean="0"/>
              <a:t> rasa </a:t>
            </a:r>
            <a:r>
              <a:rPr lang="en-US" baseline="0" dirty="0" err="1" smtClean="0"/>
              <a:t>haus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Sementara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hindmilk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tinggi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kandungan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proteinnya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bersifat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mengenyangkan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karenanya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menjadi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menyusui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15 </a:t>
            </a:r>
            <a:r>
              <a:rPr lang="en-US" baseline="0" dirty="0" err="1" smtClean="0"/>
              <a:t>menit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setiap</a:t>
            </a:r>
            <a:r>
              <a:rPr lang="en-US" baseline="0" dirty="0" smtClean="0"/>
              <a:t> kali agar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mendapatkan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hindmilk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sehingga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mendapatkan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cukup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mendukung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pertumbuhan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perkembangannya</a:t>
            </a:r>
            <a:r>
              <a:rPr lang="en-US" baseline="0" dirty="0" smtClean="0"/>
              <a:t>.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987075" y="781525"/>
            <a:ext cx="3437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987075" y="2834125"/>
            <a:ext cx="2514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071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2" hasCustomPrompt="1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4" hasCustomPrompt="1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7" hasCustomPrompt="1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3" hasCustomPrompt="1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290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5786451" y="3831950"/>
            <a:ext cx="2522400" cy="71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4579200" cy="24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395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2674202" y="1469300"/>
            <a:ext cx="37956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8575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title" idx="2"/>
          </p:nvPr>
        </p:nvSpPr>
        <p:spPr>
          <a:xfrm>
            <a:off x="1277050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ubTitle" idx="1"/>
          </p:nvPr>
        </p:nvSpPr>
        <p:spPr>
          <a:xfrm>
            <a:off x="1277050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title" idx="3"/>
          </p:nvPr>
        </p:nvSpPr>
        <p:spPr>
          <a:xfrm>
            <a:off x="3634348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ubTitle" idx="4"/>
          </p:nvPr>
        </p:nvSpPr>
        <p:spPr>
          <a:xfrm>
            <a:off x="3634348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title" idx="5"/>
          </p:nvPr>
        </p:nvSpPr>
        <p:spPr>
          <a:xfrm>
            <a:off x="5991647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subTitle" idx="6"/>
          </p:nvPr>
        </p:nvSpPr>
        <p:spPr>
          <a:xfrm>
            <a:off x="5991647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7504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úmero grande 1">
  <p:cSld name="Número grande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>
            <a:spLocks noGrp="1"/>
          </p:cNvSpPr>
          <p:nvPr>
            <p:ph type="title" hasCustomPrompt="1"/>
          </p:nvPr>
        </p:nvSpPr>
        <p:spPr>
          <a:xfrm>
            <a:off x="3675900" y="1345956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2" name="Google Shape;72;p17"/>
          <p:cNvSpPr txBox="1">
            <a:spLocks noGrp="1"/>
          </p:cNvSpPr>
          <p:nvPr>
            <p:ph type="title" idx="2"/>
          </p:nvPr>
        </p:nvSpPr>
        <p:spPr>
          <a:xfrm>
            <a:off x="3358650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ubTitle" idx="1"/>
          </p:nvPr>
        </p:nvSpPr>
        <p:spPr>
          <a:xfrm>
            <a:off x="3642600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title" idx="3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title" idx="4" hasCustomPrompt="1"/>
          </p:nvPr>
        </p:nvSpPr>
        <p:spPr>
          <a:xfrm>
            <a:off x="616277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" name="Google Shape;76;p17"/>
          <p:cNvSpPr txBox="1">
            <a:spLocks noGrp="1"/>
          </p:cNvSpPr>
          <p:nvPr>
            <p:ph type="title" idx="5"/>
          </p:nvPr>
        </p:nvSpPr>
        <p:spPr>
          <a:xfrm>
            <a:off x="584552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ubTitle" idx="6"/>
          </p:nvPr>
        </p:nvSpPr>
        <p:spPr>
          <a:xfrm>
            <a:off x="6129475" y="2074650"/>
            <a:ext cx="18219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title" idx="7" hasCustomPrompt="1"/>
          </p:nvPr>
        </p:nvSpPr>
        <p:spPr>
          <a:xfrm>
            <a:off x="118902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9" name="Google Shape;79;p17"/>
          <p:cNvSpPr txBox="1">
            <a:spLocks noGrp="1"/>
          </p:cNvSpPr>
          <p:nvPr>
            <p:ph type="title" idx="8"/>
          </p:nvPr>
        </p:nvSpPr>
        <p:spPr>
          <a:xfrm>
            <a:off x="87177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9"/>
          </p:nvPr>
        </p:nvSpPr>
        <p:spPr>
          <a:xfrm>
            <a:off x="1155725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376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2">
  <p:cSld name="Section 2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/>
          <p:nvPr/>
        </p:nvSpPr>
        <p:spPr>
          <a:xfrm>
            <a:off x="-31750" y="-39675"/>
            <a:ext cx="6127800" cy="5183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774850" y="1698650"/>
            <a:ext cx="4129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1"/>
          </p:nvPr>
        </p:nvSpPr>
        <p:spPr>
          <a:xfrm>
            <a:off x="1656850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2" hasCustomPrompt="1"/>
          </p:nvPr>
        </p:nvSpPr>
        <p:spPr>
          <a:xfrm>
            <a:off x="3149350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450912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 idx="2"/>
          </p:nvPr>
        </p:nvSpPr>
        <p:spPr>
          <a:xfrm>
            <a:off x="848400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title" idx="3"/>
          </p:nvPr>
        </p:nvSpPr>
        <p:spPr>
          <a:xfrm>
            <a:off x="2765499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subTitle" idx="4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title" idx="5"/>
          </p:nvPr>
        </p:nvSpPr>
        <p:spPr>
          <a:xfrm>
            <a:off x="4682598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ubTitle" idx="6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title" idx="7"/>
          </p:nvPr>
        </p:nvSpPr>
        <p:spPr>
          <a:xfrm>
            <a:off x="6599697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subTitle" idx="8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2427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3">
  <p:cSld name="Section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0" name="Google Shape;100;p20"/>
          <p:cNvSpPr/>
          <p:nvPr/>
        </p:nvSpPr>
        <p:spPr>
          <a:xfrm>
            <a:off x="6524625" y="0"/>
            <a:ext cx="26193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5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 ">
  <p:cSld name="Title + six columns 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title" idx="2"/>
          </p:nvPr>
        </p:nvSpPr>
        <p:spPr>
          <a:xfrm>
            <a:off x="669900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subTitle" idx="1"/>
          </p:nvPr>
        </p:nvSpPr>
        <p:spPr>
          <a:xfrm>
            <a:off x="669900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title" idx="3"/>
          </p:nvPr>
        </p:nvSpPr>
        <p:spPr>
          <a:xfrm>
            <a:off x="2646198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ubTitle" idx="4"/>
          </p:nvPr>
        </p:nvSpPr>
        <p:spPr>
          <a:xfrm>
            <a:off x="2646198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title" idx="5"/>
          </p:nvPr>
        </p:nvSpPr>
        <p:spPr>
          <a:xfrm>
            <a:off x="4622497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subTitle" idx="6"/>
          </p:nvPr>
        </p:nvSpPr>
        <p:spPr>
          <a:xfrm>
            <a:off x="4622497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9" name="Google Shape;109;p21"/>
          <p:cNvSpPr txBox="1">
            <a:spLocks noGrp="1"/>
          </p:cNvSpPr>
          <p:nvPr>
            <p:ph type="title" idx="7"/>
          </p:nvPr>
        </p:nvSpPr>
        <p:spPr>
          <a:xfrm>
            <a:off x="2646200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subTitle" idx="8"/>
          </p:nvPr>
        </p:nvSpPr>
        <p:spPr>
          <a:xfrm>
            <a:off x="2646200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title" idx="9"/>
          </p:nvPr>
        </p:nvSpPr>
        <p:spPr>
          <a:xfrm>
            <a:off x="4622498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subTitle" idx="13"/>
          </p:nvPr>
        </p:nvSpPr>
        <p:spPr>
          <a:xfrm>
            <a:off x="4622498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title" idx="14"/>
          </p:nvPr>
        </p:nvSpPr>
        <p:spPr>
          <a:xfrm>
            <a:off x="6598797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subTitle" idx="15"/>
          </p:nvPr>
        </p:nvSpPr>
        <p:spPr>
          <a:xfrm>
            <a:off x="6598797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5274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">
  <p:cSld name="Title + Two columns 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title" idx="2"/>
          </p:nvPr>
        </p:nvSpPr>
        <p:spPr>
          <a:xfrm>
            <a:off x="1454388" y="25839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subTitle" idx="1"/>
          </p:nvPr>
        </p:nvSpPr>
        <p:spPr>
          <a:xfrm>
            <a:off x="1454388" y="2916172"/>
            <a:ext cx="2493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9" name="Google Shape;119;p22"/>
          <p:cNvSpPr txBox="1">
            <a:spLocks noGrp="1"/>
          </p:cNvSpPr>
          <p:nvPr>
            <p:ph type="title" idx="3"/>
          </p:nvPr>
        </p:nvSpPr>
        <p:spPr>
          <a:xfrm>
            <a:off x="5196323" y="25839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20" name="Google Shape;120;p22"/>
          <p:cNvSpPr txBox="1">
            <a:spLocks noGrp="1"/>
          </p:cNvSpPr>
          <p:nvPr>
            <p:ph type="subTitle" idx="4"/>
          </p:nvPr>
        </p:nvSpPr>
        <p:spPr>
          <a:xfrm>
            <a:off x="5196323" y="2916172"/>
            <a:ext cx="2493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title" idx="5" hasCustomPrompt="1"/>
          </p:nvPr>
        </p:nvSpPr>
        <p:spPr>
          <a:xfrm>
            <a:off x="1853100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22" name="Google Shape;122;p22"/>
          <p:cNvSpPr txBox="1">
            <a:spLocks noGrp="1"/>
          </p:cNvSpPr>
          <p:nvPr>
            <p:ph type="title" idx="6" hasCustomPrompt="1"/>
          </p:nvPr>
        </p:nvSpPr>
        <p:spPr>
          <a:xfrm>
            <a:off x="5595025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05416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190212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subTitle" idx="1"/>
          </p:nvPr>
        </p:nvSpPr>
        <p:spPr>
          <a:xfrm>
            <a:off x="818250" y="1106038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818250" y="3303950"/>
            <a:ext cx="30624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45174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Title + Bullet poin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98597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2"/>
          </p:nvPr>
        </p:nvSpPr>
        <p:spPr>
          <a:xfrm>
            <a:off x="479112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8287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2944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subTitle" idx="1"/>
          </p:nvPr>
        </p:nvSpPr>
        <p:spPr>
          <a:xfrm>
            <a:off x="818250" y="1755325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992700" y="1230025"/>
            <a:ext cx="3368100" cy="291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61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985975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4791124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title" idx="3"/>
          </p:nvPr>
        </p:nvSpPr>
        <p:spPr>
          <a:xfrm>
            <a:off x="98597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 idx="4"/>
          </p:nvPr>
        </p:nvSpPr>
        <p:spPr>
          <a:xfrm>
            <a:off x="479112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777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948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18250" y="1345650"/>
            <a:ext cx="2808000" cy="29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595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18250" y="450150"/>
            <a:ext cx="3070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364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18250" y="2097750"/>
            <a:ext cx="2539200" cy="16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456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469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 hasCustomPrompt="1"/>
          </p:nvPr>
        </p:nvSpPr>
        <p:spPr>
          <a:xfrm>
            <a:off x="2417700" y="1859620"/>
            <a:ext cx="4308600" cy="112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0" name="Google Shape;40;p11"/>
          <p:cNvSpPr txBox="1">
            <a:spLocks noGrp="1"/>
          </p:cNvSpPr>
          <p:nvPr>
            <p:ph type="subTitle" idx="1"/>
          </p:nvPr>
        </p:nvSpPr>
        <p:spPr>
          <a:xfrm>
            <a:off x="2799450" y="3211100"/>
            <a:ext cx="3545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94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10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ontserrat"/>
              <a:buNone/>
              <a:defRPr sz="28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Char char="●"/>
              <a:defRPr sz="18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79186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0679" y="1277640"/>
            <a:ext cx="5052121" cy="213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8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8" name="Google Shape;598;p51"/>
          <p:cNvCxnSpPr/>
          <p:nvPr/>
        </p:nvCxnSpPr>
        <p:spPr>
          <a:xfrm>
            <a:off x="-83550" y="2116302"/>
            <a:ext cx="93111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9" name="Google Shape;599;p51"/>
          <p:cNvSpPr txBox="1">
            <a:spLocks noGrp="1"/>
          </p:cNvSpPr>
          <p:nvPr>
            <p:ph type="title"/>
          </p:nvPr>
        </p:nvSpPr>
        <p:spPr>
          <a:xfrm>
            <a:off x="304800" y="459775"/>
            <a:ext cx="8763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>
                <a:latin typeface="+mn-lt"/>
              </a:rPr>
              <a:t>Foremilk &amp; Hindmilk</a:t>
            </a:r>
            <a:endParaRPr sz="2400" dirty="0">
              <a:latin typeface="+mn-lt"/>
            </a:endParaRPr>
          </a:p>
        </p:txBody>
      </p:sp>
      <p:sp>
        <p:nvSpPr>
          <p:cNvPr id="600" name="Google Shape;600;p51"/>
          <p:cNvSpPr txBox="1">
            <a:spLocks noGrp="1"/>
          </p:cNvSpPr>
          <p:nvPr>
            <p:ph type="title" idx="2"/>
          </p:nvPr>
        </p:nvSpPr>
        <p:spPr>
          <a:xfrm>
            <a:off x="1454388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+mn-lt"/>
              </a:rPr>
              <a:t>FOREMILK</a:t>
            </a:r>
            <a:endParaRPr dirty="0">
              <a:latin typeface="+mn-lt"/>
            </a:endParaRPr>
          </a:p>
        </p:txBody>
      </p:sp>
      <p:sp>
        <p:nvSpPr>
          <p:cNvPr id="601" name="Google Shape;601;p51"/>
          <p:cNvSpPr txBox="1">
            <a:spLocks noGrp="1"/>
          </p:cNvSpPr>
          <p:nvPr>
            <p:ph type="subTitle" idx="1"/>
          </p:nvPr>
        </p:nvSpPr>
        <p:spPr>
          <a:xfrm>
            <a:off x="685800" y="2800350"/>
            <a:ext cx="3657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ASI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saat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10-15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menit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awal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menyusui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Kandungan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air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lebih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banyak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Meredakan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rasa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haus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bayi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2" name="Google Shape;602;p51"/>
          <p:cNvSpPr/>
          <p:nvPr/>
        </p:nvSpPr>
        <p:spPr>
          <a:xfrm>
            <a:off x="2386200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51"/>
          <p:cNvSpPr txBox="1">
            <a:spLocks noGrp="1"/>
          </p:cNvSpPr>
          <p:nvPr>
            <p:ph type="title" idx="3"/>
          </p:nvPr>
        </p:nvSpPr>
        <p:spPr>
          <a:xfrm>
            <a:off x="5196323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n-lt"/>
              </a:rPr>
              <a:t>HINDMILK</a:t>
            </a:r>
            <a:endParaRPr dirty="0">
              <a:latin typeface="+mn-lt"/>
            </a:endParaRPr>
          </a:p>
        </p:txBody>
      </p:sp>
      <p:sp>
        <p:nvSpPr>
          <p:cNvPr id="604" name="Google Shape;604;p51"/>
          <p:cNvSpPr/>
          <p:nvPr/>
        </p:nvSpPr>
        <p:spPr>
          <a:xfrm>
            <a:off x="6128125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51"/>
          <p:cNvSpPr txBox="1">
            <a:spLocks noGrp="1"/>
          </p:cNvSpPr>
          <p:nvPr>
            <p:ph type="subTitle" idx="4"/>
          </p:nvPr>
        </p:nvSpPr>
        <p:spPr>
          <a:xfrm>
            <a:off x="4648200" y="2800350"/>
            <a:ext cx="4114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ASI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setelah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10-15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menit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menyusui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Kandungan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lemak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&amp; protein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lebih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tinggi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Mengenyangkan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bayi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Penting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untuk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mendukung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pertumbuhan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perkembangan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bayi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6" name="Google Shape;606;p51"/>
          <p:cNvSpPr txBox="1">
            <a:spLocks noGrp="1"/>
          </p:cNvSpPr>
          <p:nvPr>
            <p:ph type="title" idx="5"/>
          </p:nvPr>
        </p:nvSpPr>
        <p:spPr>
          <a:xfrm>
            <a:off x="1853100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1</a:t>
            </a:r>
            <a:endParaRPr>
              <a:latin typeface="+mn-lt"/>
            </a:endParaRPr>
          </a:p>
        </p:txBody>
      </p:sp>
      <p:sp>
        <p:nvSpPr>
          <p:cNvPr id="607" name="Google Shape;607;p51"/>
          <p:cNvSpPr txBox="1">
            <a:spLocks noGrp="1"/>
          </p:cNvSpPr>
          <p:nvPr>
            <p:ph type="title" idx="6"/>
          </p:nvPr>
        </p:nvSpPr>
        <p:spPr>
          <a:xfrm>
            <a:off x="5595025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2</a:t>
            </a:r>
            <a:endParaRPr>
              <a:latin typeface="+mn-lt"/>
            </a:endParaRPr>
          </a:p>
        </p:txBody>
      </p:sp>
      <p:cxnSp>
        <p:nvCxnSpPr>
          <p:cNvPr id="608" name="Google Shape;608;p51"/>
          <p:cNvCxnSpPr/>
          <p:nvPr/>
        </p:nvCxnSpPr>
        <p:spPr>
          <a:xfrm>
            <a:off x="916650" y="962050"/>
            <a:ext cx="114075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33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2"/>
          <p:cNvSpPr/>
          <p:nvPr/>
        </p:nvSpPr>
        <p:spPr>
          <a:xfrm>
            <a:off x="838200" y="873725"/>
            <a:ext cx="3539400" cy="38877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52"/>
          <p:cNvSpPr txBox="1">
            <a:spLocks noGrp="1"/>
          </p:cNvSpPr>
          <p:nvPr>
            <p:ph type="title"/>
          </p:nvPr>
        </p:nvSpPr>
        <p:spPr>
          <a:xfrm>
            <a:off x="818250" y="209550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Bacaan</a:t>
            </a:r>
            <a:endParaRPr dirty="0"/>
          </a:p>
        </p:txBody>
      </p:sp>
      <p:sp>
        <p:nvSpPr>
          <p:cNvPr id="616" name="Google Shape;616;p52"/>
          <p:cNvSpPr txBox="1">
            <a:spLocks noGrp="1"/>
          </p:cNvSpPr>
          <p:nvPr>
            <p:ph type="body" idx="2"/>
          </p:nvPr>
        </p:nvSpPr>
        <p:spPr>
          <a:xfrm>
            <a:off x="899100" y="1465925"/>
            <a:ext cx="3368100" cy="291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smtClean="0"/>
              <a:t>Brown, J.E. et al (</a:t>
            </a:r>
            <a:r>
              <a:rPr lang="en-US" dirty="0" err="1" smtClean="0"/>
              <a:t>ed</a:t>
            </a:r>
            <a:r>
              <a:rPr lang="en-US" dirty="0" smtClean="0"/>
              <a:t>). 2011. </a:t>
            </a:r>
            <a:r>
              <a:rPr lang="en-US" i="1" dirty="0" smtClean="0"/>
              <a:t>Nutrition through the life cycle 4</a:t>
            </a:r>
            <a:r>
              <a:rPr lang="en-US" i="1" baseline="30000" dirty="0" smtClean="0"/>
              <a:t>th</a:t>
            </a:r>
            <a:r>
              <a:rPr lang="en-US" i="1" dirty="0" smtClean="0"/>
              <a:t> edition</a:t>
            </a:r>
            <a:r>
              <a:rPr lang="en-US" dirty="0" smtClean="0"/>
              <a:t>. Wadsworth </a:t>
            </a:r>
            <a:r>
              <a:rPr lang="en-US" dirty="0" err="1" smtClean="0"/>
              <a:t>Cengage</a:t>
            </a:r>
            <a:r>
              <a:rPr lang="en-US" dirty="0" smtClean="0"/>
              <a:t> Learning</a:t>
            </a:r>
          </a:p>
          <a:p>
            <a:r>
              <a:rPr lang="en-US" dirty="0" smtClean="0"/>
              <a:t>Lawrence</a:t>
            </a:r>
            <a:r>
              <a:rPr lang="en-US" dirty="0"/>
              <a:t>, </a:t>
            </a:r>
            <a:r>
              <a:rPr lang="en-US" dirty="0" smtClean="0"/>
              <a:t>R.A</a:t>
            </a:r>
            <a:r>
              <a:rPr lang="en-US" dirty="0"/>
              <a:t>. &amp; R. M. Lawrence. 2011. </a:t>
            </a:r>
            <a:r>
              <a:rPr lang="en-US" i="1" dirty="0"/>
              <a:t>Breastfeeding: a guide for medical profession</a:t>
            </a:r>
            <a:r>
              <a:rPr lang="en-US" dirty="0" smtClean="0"/>
              <a:t>. </a:t>
            </a:r>
            <a:r>
              <a:rPr lang="en-US" dirty="0"/>
              <a:t>Elsevier </a:t>
            </a:r>
            <a:r>
              <a:rPr lang="en-US" dirty="0" smtClean="0"/>
              <a:t>Mosby</a:t>
            </a:r>
          </a:p>
          <a:p>
            <a:r>
              <a:rPr lang="en-US" dirty="0" smtClean="0"/>
              <a:t>Morrow, A.L. &amp; C.J. Chantry (</a:t>
            </a:r>
            <a:r>
              <a:rPr lang="en-US" dirty="0" err="1" smtClean="0"/>
              <a:t>ed</a:t>
            </a:r>
            <a:r>
              <a:rPr lang="en-US" dirty="0" smtClean="0"/>
              <a:t>). 2013. </a:t>
            </a:r>
            <a:r>
              <a:rPr lang="en-US" i="1" dirty="0" smtClean="0"/>
              <a:t>Breastfeeding updates for pediatrician</a:t>
            </a:r>
            <a:r>
              <a:rPr lang="en-US" dirty="0" smtClean="0"/>
              <a:t>. Elsevier.inc</a:t>
            </a:r>
          </a:p>
          <a:p>
            <a:r>
              <a:rPr lang="en-US" dirty="0" smtClean="0"/>
              <a:t>Riordan, J (</a:t>
            </a:r>
            <a:r>
              <a:rPr lang="en-US" dirty="0" err="1" smtClean="0"/>
              <a:t>ed</a:t>
            </a:r>
            <a:r>
              <a:rPr lang="en-US" dirty="0" smtClean="0"/>
              <a:t>). 2005. </a:t>
            </a:r>
            <a:r>
              <a:rPr lang="en-US" i="1" dirty="0" smtClean="0"/>
              <a:t>Breastfeeding and human lactation 3</a:t>
            </a:r>
            <a:r>
              <a:rPr lang="en-US" i="1" baseline="30000" dirty="0" smtClean="0"/>
              <a:t>rd</a:t>
            </a:r>
            <a:r>
              <a:rPr lang="en-US" i="1" dirty="0" smtClean="0"/>
              <a:t> edition</a:t>
            </a:r>
            <a:r>
              <a:rPr lang="en-US" dirty="0" smtClean="0"/>
              <a:t>. Jones &amp; Bartlett publishers.</a:t>
            </a: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334000" y="3007099"/>
            <a:ext cx="30058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Terima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kasih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721" y="1421232"/>
            <a:ext cx="1302918" cy="130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5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-29344" y="1"/>
            <a:ext cx="9188629" cy="689419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VIDEO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BANTUAN DANA MATA KULIAH MOOCs </a:t>
            </a: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DPASDP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UI 2020</a:t>
            </a:r>
          </a:p>
          <a:p>
            <a:pPr lvl="0" algn="ctr">
              <a:spcAft>
                <a:spcPts val="600"/>
              </a:spcAft>
            </a:pPr>
            <a:endParaRPr lang="id-ID" sz="1800" b="1" dirty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Copyright @ Universitas Indonesia 2020</a:t>
            </a:r>
          </a:p>
          <a:p>
            <a:pPr lvl="0" algn="ctr">
              <a:spcAft>
                <a:spcPts val="600"/>
              </a:spcAft>
            </a:pPr>
            <a:endParaRPr lang="id-ID" sz="1800" b="1" dirty="0" smtClean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Produksi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S1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Departemen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Kesmas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FKM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UI</a:t>
            </a: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2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9"/>
          <p:cNvSpPr txBox="1">
            <a:spLocks noGrp="1"/>
          </p:cNvSpPr>
          <p:nvPr>
            <p:ph type="title"/>
          </p:nvPr>
        </p:nvSpPr>
        <p:spPr>
          <a:xfrm>
            <a:off x="533400" y="1698650"/>
            <a:ext cx="554975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</a:t>
            </a:r>
            <a:r>
              <a:rPr lang="en-US" dirty="0" smtClean="0"/>
              <a:t>o</a:t>
            </a:r>
            <a:r>
              <a:rPr lang="en" dirty="0" smtClean="0"/>
              <a:t>mposisi ASI</a:t>
            </a:r>
            <a:br>
              <a:rPr lang="en" dirty="0" smtClean="0"/>
            </a:br>
            <a:r>
              <a:rPr lang="en" sz="3200" dirty="0" smtClean="0"/>
              <a:t>Mata Kuliah : </a:t>
            </a:r>
            <a:br>
              <a:rPr lang="en" sz="3200" dirty="0" smtClean="0"/>
            </a:br>
            <a:r>
              <a:rPr lang="en" sz="3200" dirty="0" smtClean="0"/>
              <a:t>Dasar Gizi dalam 1000 HPK</a:t>
            </a:r>
            <a:endParaRPr sz="3200" dirty="0"/>
          </a:p>
        </p:txBody>
      </p:sp>
      <p:sp>
        <p:nvSpPr>
          <p:cNvPr id="296" name="Google Shape;296;p39"/>
          <p:cNvSpPr txBox="1">
            <a:spLocks noGrp="1"/>
          </p:cNvSpPr>
          <p:nvPr>
            <p:ph type="subTitle" idx="1"/>
          </p:nvPr>
        </p:nvSpPr>
        <p:spPr>
          <a:xfrm>
            <a:off x="609600" y="3172687"/>
            <a:ext cx="4038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err="1" smtClean="0">
                <a:solidFill>
                  <a:schemeClr val="lt2"/>
                </a:solidFill>
              </a:rPr>
              <a:t>Wahyu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Kurnia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Yusrin</a:t>
            </a:r>
            <a:r>
              <a:rPr lang="en-US" b="1" dirty="0" smtClean="0">
                <a:solidFill>
                  <a:schemeClr val="lt2"/>
                </a:solidFill>
              </a:rPr>
              <a:t> Putra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Prodi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, </a:t>
            </a:r>
            <a:r>
              <a:rPr lang="en-US" b="1" dirty="0" err="1" smtClean="0">
                <a:solidFill>
                  <a:schemeClr val="lt2"/>
                </a:solidFill>
              </a:rPr>
              <a:t>Departemen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Kesmas</a:t>
            </a:r>
            <a:endParaRPr lang="en-US" b="1" dirty="0" smtClean="0">
              <a:solidFill>
                <a:schemeClr val="l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FKM UI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2020</a:t>
            </a:r>
            <a:endParaRPr b="1" dirty="0"/>
          </a:p>
        </p:txBody>
      </p:sp>
      <p:pic>
        <p:nvPicPr>
          <p:cNvPr id="298" name="Google Shape;298;p39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647950"/>
            <a:ext cx="1897758" cy="1827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02483"/>
            <a:ext cx="899570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111" y="133350"/>
            <a:ext cx="914689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8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2271925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13287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6" name="Google Shape;156;p30"/>
          <p:cNvSpPr/>
          <p:nvPr/>
        </p:nvSpPr>
        <p:spPr>
          <a:xfrm>
            <a:off x="32458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7" name="Google Shape;157;p30"/>
          <p:cNvSpPr/>
          <p:nvPr/>
        </p:nvSpPr>
        <p:spPr>
          <a:xfrm>
            <a:off x="51629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8" name="Google Shape;158;p30"/>
          <p:cNvSpPr/>
          <p:nvPr/>
        </p:nvSpPr>
        <p:spPr>
          <a:xfrm>
            <a:off x="70800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Apa yg akan dibahas?</a:t>
            </a:r>
            <a:endParaRPr dirty="0"/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Proses Laktasi</a:t>
            </a:r>
            <a:endParaRPr dirty="0"/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Komposisi ASI</a:t>
            </a:r>
            <a:br>
              <a:rPr lang="en" dirty="0" smtClean="0"/>
            </a:br>
            <a:r>
              <a:rPr lang="en" dirty="0" smtClean="0"/>
              <a:t>VS Formula</a:t>
            </a:r>
            <a:endParaRPr dirty="0"/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69" name="Google Shape;169;p30"/>
          <p:cNvSpPr txBox="1">
            <a:spLocks noGrp="1"/>
          </p:cNvSpPr>
          <p:nvPr>
            <p:ph type="title" idx="13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70" name="Google Shape;170;p30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i="1" dirty="0"/>
              <a:t>Foremilk</a:t>
            </a:r>
            <a:r>
              <a:rPr lang="en-US" dirty="0"/>
              <a:t> &amp; </a:t>
            </a:r>
            <a:r>
              <a:rPr lang="en-US" i="1" dirty="0" err="1"/>
              <a:t>Hindmilk</a:t>
            </a:r>
            <a:r>
              <a:rPr lang="en-US" i="1" dirty="0"/>
              <a:t/>
            </a:r>
            <a:br>
              <a:rPr lang="en-US" i="1" dirty="0"/>
            </a:br>
            <a:endParaRPr i="1" dirty="0"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Google Shape;167;p30"/>
          <p:cNvSpPr txBox="1">
            <a:spLocks noGrp="1"/>
          </p:cNvSpPr>
          <p:nvPr>
            <p:ph type="title" idx="8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Kolostrum, ASI Transisi &amp; ASI matur</a:t>
            </a: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334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8" name="Google Shape;598;p51"/>
          <p:cNvCxnSpPr/>
          <p:nvPr/>
        </p:nvCxnSpPr>
        <p:spPr>
          <a:xfrm>
            <a:off x="-83550" y="2116302"/>
            <a:ext cx="93111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9" name="Google Shape;599;p51"/>
          <p:cNvSpPr txBox="1">
            <a:spLocks noGrp="1"/>
          </p:cNvSpPr>
          <p:nvPr>
            <p:ph type="title"/>
          </p:nvPr>
        </p:nvSpPr>
        <p:spPr>
          <a:xfrm>
            <a:off x="304800" y="703650"/>
            <a:ext cx="8763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>
                <a:latin typeface="+mn-lt"/>
              </a:rPr>
              <a:t>Laktasi merupakan proses produksi dan pengeluaran ASI</a:t>
            </a:r>
            <a:endParaRPr sz="2400" dirty="0">
              <a:latin typeface="+mn-lt"/>
            </a:endParaRPr>
          </a:p>
        </p:txBody>
      </p:sp>
      <p:sp>
        <p:nvSpPr>
          <p:cNvPr id="600" name="Google Shape;600;p51"/>
          <p:cNvSpPr txBox="1">
            <a:spLocks noGrp="1"/>
          </p:cNvSpPr>
          <p:nvPr>
            <p:ph type="title" idx="2"/>
          </p:nvPr>
        </p:nvSpPr>
        <p:spPr>
          <a:xfrm>
            <a:off x="1454388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+mn-lt"/>
              </a:rPr>
              <a:t>PRODUKSI</a:t>
            </a:r>
            <a:endParaRPr dirty="0">
              <a:latin typeface="+mn-lt"/>
            </a:endParaRPr>
          </a:p>
        </p:txBody>
      </p:sp>
      <p:sp>
        <p:nvSpPr>
          <p:cNvPr id="601" name="Google Shape;601;p51"/>
          <p:cNvSpPr txBox="1">
            <a:spLocks noGrp="1"/>
          </p:cNvSpPr>
          <p:nvPr>
            <p:ph type="subTitle" idx="1"/>
          </p:nvPr>
        </p:nvSpPr>
        <p:spPr>
          <a:xfrm>
            <a:off x="685800" y="2800350"/>
            <a:ext cx="3657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</a:rPr>
              <a:t>Rangsangan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pada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puting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susu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hipotalamus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hipofise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anterior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hormon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prolaktin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. 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</a:rPr>
              <a:t>Hormon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prolaktin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berperan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produksi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ASI di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tingkat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alveolus. 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171450" lvl="1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Makin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sering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rangsangan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penyusuan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makin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banyak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produksi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ASI.</a:t>
            </a:r>
          </a:p>
        </p:txBody>
      </p:sp>
      <p:sp>
        <p:nvSpPr>
          <p:cNvPr id="602" name="Google Shape;602;p51"/>
          <p:cNvSpPr/>
          <p:nvPr/>
        </p:nvSpPr>
        <p:spPr>
          <a:xfrm>
            <a:off x="2386200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51"/>
          <p:cNvSpPr txBox="1">
            <a:spLocks noGrp="1"/>
          </p:cNvSpPr>
          <p:nvPr>
            <p:ph type="title" idx="3"/>
          </p:nvPr>
        </p:nvSpPr>
        <p:spPr>
          <a:xfrm>
            <a:off x="5196323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n-lt"/>
              </a:rPr>
              <a:t>PENGELUARAN</a:t>
            </a:r>
            <a:endParaRPr dirty="0">
              <a:latin typeface="+mn-lt"/>
            </a:endParaRPr>
          </a:p>
        </p:txBody>
      </p:sp>
      <p:sp>
        <p:nvSpPr>
          <p:cNvPr id="604" name="Google Shape;604;p51"/>
          <p:cNvSpPr/>
          <p:nvPr/>
        </p:nvSpPr>
        <p:spPr>
          <a:xfrm>
            <a:off x="6128125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51"/>
          <p:cNvSpPr txBox="1">
            <a:spLocks noGrp="1"/>
          </p:cNvSpPr>
          <p:nvPr>
            <p:ph type="subTitle" idx="4"/>
          </p:nvPr>
        </p:nvSpPr>
        <p:spPr>
          <a:xfrm>
            <a:off x="4648200" y="2800350"/>
            <a:ext cx="4114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</a:rPr>
              <a:t>Rangsangan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pada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puting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susu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kelenjar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hipofise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posterior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hormon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oksitosin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</a:rPr>
              <a:t>Hormon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oksitosin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memacu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kontraksi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otot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polos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pada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dinding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alveolus &amp;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dinding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saluran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sehingga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ASI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keluar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Makin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sering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menyusui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pengosongan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alveolus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makin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baik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resiko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terjadi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bendungan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makin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kecil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maka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n-lt"/>
                <a:sym typeface="Monotype Sort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menyusui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makin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lancar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</a:rPr>
              <a:t>Sekresi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oksitosin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sangat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dipengaruhi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emosi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</a:rPr>
              <a:t>ibu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6" name="Google Shape;606;p51"/>
          <p:cNvSpPr txBox="1">
            <a:spLocks noGrp="1"/>
          </p:cNvSpPr>
          <p:nvPr>
            <p:ph type="title" idx="5"/>
          </p:nvPr>
        </p:nvSpPr>
        <p:spPr>
          <a:xfrm>
            <a:off x="1853100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1</a:t>
            </a:r>
            <a:endParaRPr>
              <a:latin typeface="+mn-lt"/>
            </a:endParaRPr>
          </a:p>
        </p:txBody>
      </p:sp>
      <p:sp>
        <p:nvSpPr>
          <p:cNvPr id="607" name="Google Shape;607;p51"/>
          <p:cNvSpPr txBox="1">
            <a:spLocks noGrp="1"/>
          </p:cNvSpPr>
          <p:nvPr>
            <p:ph type="title" idx="6"/>
          </p:nvPr>
        </p:nvSpPr>
        <p:spPr>
          <a:xfrm>
            <a:off x="5595025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2</a:t>
            </a:r>
            <a:endParaRPr>
              <a:latin typeface="+mn-lt"/>
            </a:endParaRPr>
          </a:p>
        </p:txBody>
      </p:sp>
      <p:cxnSp>
        <p:nvCxnSpPr>
          <p:cNvPr id="608" name="Google Shape;608;p51"/>
          <p:cNvCxnSpPr/>
          <p:nvPr/>
        </p:nvCxnSpPr>
        <p:spPr>
          <a:xfrm>
            <a:off x="916650" y="1205925"/>
            <a:ext cx="114075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4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133350"/>
            <a:ext cx="7507500" cy="283175"/>
          </a:xfrm>
        </p:spPr>
        <p:txBody>
          <a:bodyPr/>
          <a:lstStyle/>
          <a:p>
            <a:r>
              <a:rPr lang="en-US" dirty="0" err="1" smtClean="0"/>
              <a:t>Komposisi</a:t>
            </a:r>
            <a:r>
              <a:rPr lang="en-US" dirty="0" smtClean="0"/>
              <a:t> ASI </a:t>
            </a:r>
            <a:r>
              <a:rPr lang="en-US" dirty="0" err="1" smtClean="0"/>
              <a:t>vs</a:t>
            </a:r>
            <a:r>
              <a:rPr lang="en-US" dirty="0" smtClean="0"/>
              <a:t> Formula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7917"/>
              </p:ext>
            </p:extLst>
          </p:nvPr>
        </p:nvGraphicFramePr>
        <p:xfrm>
          <a:off x="762000" y="803910"/>
          <a:ext cx="7467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865"/>
                <a:gridCol w="2832735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Komponen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Formula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Protein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Jumlah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yg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sesuai</a:t>
                      </a:r>
                      <a:r>
                        <a:rPr lang="en-US" sz="1200" dirty="0" smtClean="0"/>
                        <a:t>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mudah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dicerna</a:t>
                      </a:r>
                      <a:endParaRPr lang="en-US" sz="1200" baseline="0" dirty="0" smtClean="0"/>
                    </a:p>
                    <a:p>
                      <a:pPr algn="ctr"/>
                      <a:r>
                        <a:rPr lang="en-US" sz="1200" baseline="0" dirty="0" err="1" smtClean="0"/>
                        <a:t>Rasio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whey:casein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Sebagian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mudah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dicerna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err="1" smtClean="0"/>
                        <a:t>Rasio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whey:casein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Lemak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Asam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lemak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esensial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adekuat</a:t>
                      </a:r>
                      <a:r>
                        <a:rPr lang="en-US" sz="1200" baseline="0" dirty="0" smtClean="0"/>
                        <a:t> + </a:t>
                      </a:r>
                      <a:r>
                        <a:rPr lang="en-US" sz="1200" baseline="0" dirty="0" err="1" smtClean="0"/>
                        <a:t>enzim</a:t>
                      </a:r>
                      <a:r>
                        <a:rPr lang="en-US" sz="1200" baseline="0" dirty="0" smtClean="0"/>
                        <a:t> lipase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Ada </a:t>
                      </a:r>
                      <a:r>
                        <a:rPr lang="en-US" sz="1200" dirty="0" err="1" smtClean="0"/>
                        <a:t>sebagian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asam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lemak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esensial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tanpa</a:t>
                      </a:r>
                      <a:r>
                        <a:rPr lang="en-US" sz="1200" dirty="0" smtClean="0"/>
                        <a:t> lipase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Karbohidrat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Utamanya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laktosa</a:t>
                      </a:r>
                      <a:r>
                        <a:rPr lang="en-US" sz="1200" dirty="0" smtClean="0"/>
                        <a:t> + </a:t>
                      </a:r>
                      <a:r>
                        <a:rPr lang="en-US" sz="1200" dirty="0" err="1" smtClean="0"/>
                        <a:t>oligosakarida</a:t>
                      </a:r>
                      <a:r>
                        <a:rPr lang="en-US" sz="1200" baseline="0" dirty="0" smtClean="0"/>
                        <a:t> (</a:t>
                      </a:r>
                      <a:r>
                        <a:rPr lang="en-US" sz="1200" baseline="0" dirty="0" err="1" smtClean="0"/>
                        <a:t>prebiotik</a:t>
                      </a:r>
                      <a:r>
                        <a:rPr lang="en-US" sz="1200" baseline="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Laktosa</a:t>
                      </a:r>
                      <a:r>
                        <a:rPr lang="en-US" sz="1200" dirty="0" smtClean="0"/>
                        <a:t> + </a:t>
                      </a:r>
                      <a:r>
                        <a:rPr lang="en-US" sz="1200" dirty="0" err="1" smtClean="0"/>
                        <a:t>sukrosa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Zat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besi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Konsentrasi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kecil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namun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mudah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diserap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Konsentrasi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lebih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tinggi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namun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lebih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rendah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penyerapannya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Vitamin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Adekuat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Difortifikasi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Air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Adekuat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Kadang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perlu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tambahan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Faktor</a:t>
                      </a:r>
                      <a:r>
                        <a:rPr lang="en-US" sz="1200" dirty="0" smtClean="0"/>
                        <a:t> anti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infeksi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Banyak</a:t>
                      </a:r>
                      <a:r>
                        <a:rPr lang="en-US" sz="1200" dirty="0" smtClean="0"/>
                        <a:t> (IgA, </a:t>
                      </a:r>
                      <a:r>
                        <a:rPr lang="en-US" sz="1200" dirty="0" err="1" smtClean="0"/>
                        <a:t>Laktoferin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lisozim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dll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Tidak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ada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tapi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kadang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difortifikasi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Faktor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pertumbuhan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Tidak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ada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Risiko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cemaran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Rendah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Tinggi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saat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penyiapan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714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162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1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Jenis &amp; Komposisi ASI</a:t>
            </a:r>
            <a:endParaRPr dirty="0"/>
          </a:p>
        </p:txBody>
      </p:sp>
      <p:cxnSp>
        <p:nvCxnSpPr>
          <p:cNvPr id="337" name="Google Shape;337;p41"/>
          <p:cNvCxnSpPr/>
          <p:nvPr/>
        </p:nvCxnSpPr>
        <p:spPr>
          <a:xfrm>
            <a:off x="916600" y="962050"/>
            <a:ext cx="4419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8" name="Google Shape;338;p41"/>
          <p:cNvCxnSpPr/>
          <p:nvPr/>
        </p:nvCxnSpPr>
        <p:spPr>
          <a:xfrm>
            <a:off x="1214100" y="2959465"/>
            <a:ext cx="67158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9" name="Google Shape;339;p41"/>
          <p:cNvSpPr/>
          <p:nvPr/>
        </p:nvSpPr>
        <p:spPr>
          <a:xfrm>
            <a:off x="1933300" y="2027382"/>
            <a:ext cx="340200" cy="340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41"/>
          <p:cNvSpPr/>
          <p:nvPr/>
        </p:nvSpPr>
        <p:spPr>
          <a:xfrm>
            <a:off x="4207446" y="3551376"/>
            <a:ext cx="340200" cy="340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41"/>
          <p:cNvSpPr/>
          <p:nvPr/>
        </p:nvSpPr>
        <p:spPr>
          <a:xfrm>
            <a:off x="6449217" y="2027382"/>
            <a:ext cx="340200" cy="340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43" name="Google Shape;343;p41"/>
          <p:cNvCxnSpPr>
            <a:stCxn id="339" idx="4"/>
          </p:cNvCxnSpPr>
          <p:nvPr/>
        </p:nvCxnSpPr>
        <p:spPr>
          <a:xfrm>
            <a:off x="2103400" y="2367582"/>
            <a:ext cx="0" cy="593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4" name="Google Shape;344;p41"/>
          <p:cNvCxnSpPr>
            <a:stCxn id="340" idx="0"/>
          </p:cNvCxnSpPr>
          <p:nvPr/>
        </p:nvCxnSpPr>
        <p:spPr>
          <a:xfrm rot="10800000">
            <a:off x="4376046" y="2961876"/>
            <a:ext cx="1500" cy="5895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5" name="Google Shape;345;p41"/>
          <p:cNvCxnSpPr>
            <a:stCxn id="341" idx="4"/>
          </p:cNvCxnSpPr>
          <p:nvPr/>
        </p:nvCxnSpPr>
        <p:spPr>
          <a:xfrm>
            <a:off x="6619317" y="2367582"/>
            <a:ext cx="0" cy="5940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7" name="Google Shape;347;p41"/>
          <p:cNvSpPr txBox="1">
            <a:spLocks noGrp="1"/>
          </p:cNvSpPr>
          <p:nvPr>
            <p:ph type="title" idx="4294967295"/>
          </p:nvPr>
        </p:nvSpPr>
        <p:spPr>
          <a:xfrm>
            <a:off x="2464475" y="1773256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smtClean="0"/>
              <a:t>Kolostrum</a:t>
            </a:r>
            <a:endParaRPr sz="1400" dirty="0"/>
          </a:p>
        </p:txBody>
      </p:sp>
      <p:sp>
        <p:nvSpPr>
          <p:cNvPr id="348" name="Google Shape;348;p41"/>
          <p:cNvSpPr txBox="1">
            <a:spLocks noGrp="1"/>
          </p:cNvSpPr>
          <p:nvPr>
            <p:ph type="subTitle" idx="4294967295"/>
          </p:nvPr>
        </p:nvSpPr>
        <p:spPr>
          <a:xfrm>
            <a:off x="2464475" y="2049006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 b="1" dirty="0" smtClean="0">
                <a:solidFill>
                  <a:schemeClr val="tx1"/>
                </a:solidFill>
                <a:latin typeface="+mn-lt"/>
              </a:rPr>
              <a:t>0-7/10 hari pertama setelah melahirkan</a:t>
            </a:r>
            <a:endParaRPr sz="1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9" name="Google Shape;349;p41"/>
          <p:cNvSpPr txBox="1">
            <a:spLocks noGrp="1"/>
          </p:cNvSpPr>
          <p:nvPr>
            <p:ph type="title" idx="4294967295"/>
          </p:nvPr>
        </p:nvSpPr>
        <p:spPr>
          <a:xfrm>
            <a:off x="6980400" y="1773256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smtClean="0"/>
              <a:t>ASI matur</a:t>
            </a:r>
            <a:endParaRPr sz="1400" dirty="0"/>
          </a:p>
        </p:txBody>
      </p:sp>
      <p:sp>
        <p:nvSpPr>
          <p:cNvPr id="350" name="Google Shape;350;p41"/>
          <p:cNvSpPr txBox="1">
            <a:spLocks noGrp="1"/>
          </p:cNvSpPr>
          <p:nvPr>
            <p:ph type="subTitle" idx="4294967295"/>
          </p:nvPr>
        </p:nvSpPr>
        <p:spPr>
          <a:xfrm>
            <a:off x="6980400" y="2049006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 b="1" dirty="0" smtClean="0">
                <a:solidFill>
                  <a:schemeClr val="tx1"/>
                </a:solidFill>
                <a:latin typeface="+mj-lt"/>
              </a:rPr>
              <a:t>&gt; 2 minggu</a:t>
            </a:r>
            <a:endParaRPr sz="1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1" name="Google Shape;351;p41"/>
          <p:cNvSpPr txBox="1">
            <a:spLocks noGrp="1"/>
          </p:cNvSpPr>
          <p:nvPr>
            <p:ph type="title" idx="4294967295"/>
          </p:nvPr>
        </p:nvSpPr>
        <p:spPr>
          <a:xfrm>
            <a:off x="3398999" y="3933100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smtClean="0"/>
              <a:t>ASI Transisi</a:t>
            </a:r>
            <a:endParaRPr sz="1400" dirty="0"/>
          </a:p>
        </p:txBody>
      </p:sp>
      <p:sp>
        <p:nvSpPr>
          <p:cNvPr id="352" name="Google Shape;352;p41"/>
          <p:cNvSpPr txBox="1">
            <a:spLocks noGrp="1"/>
          </p:cNvSpPr>
          <p:nvPr>
            <p:ph type="subTitle" idx="4294967295"/>
          </p:nvPr>
        </p:nvSpPr>
        <p:spPr>
          <a:xfrm>
            <a:off x="3399000" y="4208850"/>
            <a:ext cx="185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 b="1" dirty="0" smtClean="0">
                <a:solidFill>
                  <a:schemeClr val="tx1"/>
                </a:solidFill>
                <a:latin typeface="+mj-lt"/>
              </a:rPr>
              <a:t>7/10-2 minggu </a:t>
            </a:r>
            <a:endParaRPr sz="12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714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13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Kolostrum</a:t>
            </a:r>
            <a:endParaRPr dirty="0"/>
          </a:p>
        </p:txBody>
      </p:sp>
      <p:sp>
        <p:nvSpPr>
          <p:cNvPr id="211" name="Google Shape;211;p35"/>
          <p:cNvSpPr txBox="1">
            <a:spLocks noGrp="1"/>
          </p:cNvSpPr>
          <p:nvPr>
            <p:ph type="title" idx="2"/>
          </p:nvPr>
        </p:nvSpPr>
        <p:spPr>
          <a:xfrm>
            <a:off x="1277050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Volume</a:t>
            </a:r>
            <a:endParaRPr dirty="0"/>
          </a:p>
        </p:txBody>
      </p:sp>
      <p:sp>
        <p:nvSpPr>
          <p:cNvPr id="212" name="Google Shape;212;p35"/>
          <p:cNvSpPr txBox="1">
            <a:spLocks noGrp="1"/>
          </p:cNvSpPr>
          <p:nvPr>
            <p:ph type="subTitle" idx="1"/>
          </p:nvPr>
        </p:nvSpPr>
        <p:spPr>
          <a:xfrm>
            <a:off x="1277050" y="3365450"/>
            <a:ext cx="199955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Cairan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kental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berwarna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putih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/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kuning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Volume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7-30 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ml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3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hari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pertama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3" name="Google Shape;213;p35"/>
          <p:cNvSpPr txBox="1">
            <a:spLocks noGrp="1"/>
          </p:cNvSpPr>
          <p:nvPr>
            <p:ph type="title" idx="3"/>
          </p:nvPr>
        </p:nvSpPr>
        <p:spPr>
          <a:xfrm>
            <a:off x="3634348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Kandungan</a:t>
            </a:r>
            <a:endParaRPr dirty="0"/>
          </a:p>
        </p:txBody>
      </p:sp>
      <p:sp>
        <p:nvSpPr>
          <p:cNvPr id="214" name="Google Shape;214;p35"/>
          <p:cNvSpPr txBox="1">
            <a:spLocks noGrp="1"/>
          </p:cNvSpPr>
          <p:nvPr>
            <p:ph type="subTitle" idx="4"/>
          </p:nvPr>
        </p:nvSpPr>
        <p:spPr>
          <a:xfrm>
            <a:off x="3634348" y="3365450"/>
            <a:ext cx="2004452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Protein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lebih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tinggi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lemak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laktosa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lvl="0" indent="-171450"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Kaya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imunoglobulin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s.Ig.A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laktoferin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faktor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pertumbuhan</a:t>
            </a: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0" lvl="0" indent="0"/>
            <a:endParaRPr dirty="0"/>
          </a:p>
        </p:txBody>
      </p:sp>
      <p:sp>
        <p:nvSpPr>
          <p:cNvPr id="215" name="Google Shape;215;p35"/>
          <p:cNvSpPr txBox="1">
            <a:spLocks noGrp="1"/>
          </p:cNvSpPr>
          <p:nvPr>
            <p:ph type="title" idx="5"/>
          </p:nvPr>
        </p:nvSpPr>
        <p:spPr>
          <a:xfrm>
            <a:off x="5991647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Kegunaan</a:t>
            </a:r>
            <a:endParaRPr dirty="0"/>
          </a:p>
        </p:txBody>
      </p:sp>
      <p:sp>
        <p:nvSpPr>
          <p:cNvPr id="216" name="Google Shape;216;p35"/>
          <p:cNvSpPr txBox="1">
            <a:spLocks noGrp="1"/>
          </p:cNvSpPr>
          <p:nvPr>
            <p:ph type="subTitle" idx="6"/>
          </p:nvPr>
        </p:nvSpPr>
        <p:spPr>
          <a:xfrm>
            <a:off x="5991646" y="3365450"/>
            <a:ext cx="2466554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Penting untuk pembentukan kekebalan tubuh bayi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" b="1" dirty="0" smtClean="0">
              <a:solidFill>
                <a:schemeClr val="tx1"/>
              </a:solidFill>
              <a:latin typeface="+mn-lt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Memfasilitasi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perkembangan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flora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bifidus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Memfasilitasi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pengeluaran</a:t>
            </a:r>
            <a:r>
              <a:rPr lang="en-US" b="1" dirty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n-lt"/>
                <a:sym typeface="Wingdings" pitchFamily="2" charset="2"/>
              </a:rPr>
              <a:t>mekonium</a:t>
            </a: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217" name="Google Shape;217;p35"/>
          <p:cNvCxnSpPr/>
          <p:nvPr/>
        </p:nvCxnSpPr>
        <p:spPr>
          <a:xfrm>
            <a:off x="916600" y="962050"/>
            <a:ext cx="33792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250" y="1885950"/>
            <a:ext cx="742950" cy="742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790700"/>
            <a:ext cx="838200" cy="838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947" y="1790700"/>
            <a:ext cx="990295" cy="99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8" name="Google Shape;598;p51"/>
          <p:cNvCxnSpPr/>
          <p:nvPr/>
        </p:nvCxnSpPr>
        <p:spPr>
          <a:xfrm>
            <a:off x="-83550" y="2116302"/>
            <a:ext cx="93111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9" name="Google Shape;599;p51"/>
          <p:cNvSpPr txBox="1">
            <a:spLocks noGrp="1"/>
          </p:cNvSpPr>
          <p:nvPr>
            <p:ph type="title"/>
          </p:nvPr>
        </p:nvSpPr>
        <p:spPr>
          <a:xfrm>
            <a:off x="304800" y="459775"/>
            <a:ext cx="8763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>
                <a:latin typeface="+mn-lt"/>
              </a:rPr>
              <a:t>ASI transisi dan ASI matur</a:t>
            </a:r>
            <a:endParaRPr sz="2400" dirty="0">
              <a:latin typeface="+mn-lt"/>
            </a:endParaRPr>
          </a:p>
        </p:txBody>
      </p:sp>
      <p:sp>
        <p:nvSpPr>
          <p:cNvPr id="600" name="Google Shape;600;p51"/>
          <p:cNvSpPr txBox="1">
            <a:spLocks noGrp="1"/>
          </p:cNvSpPr>
          <p:nvPr>
            <p:ph type="title" idx="2"/>
          </p:nvPr>
        </p:nvSpPr>
        <p:spPr>
          <a:xfrm>
            <a:off x="1454388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+mn-lt"/>
              </a:rPr>
              <a:t>ASI </a:t>
            </a:r>
            <a:r>
              <a:rPr lang="en-US" dirty="0" err="1" smtClean="0">
                <a:latin typeface="+mn-lt"/>
              </a:rPr>
              <a:t>transisi</a:t>
            </a:r>
            <a:endParaRPr dirty="0">
              <a:latin typeface="+mn-lt"/>
            </a:endParaRPr>
          </a:p>
        </p:txBody>
      </p:sp>
      <p:sp>
        <p:nvSpPr>
          <p:cNvPr id="601" name="Google Shape;601;p51"/>
          <p:cNvSpPr txBox="1">
            <a:spLocks noGrp="1"/>
          </p:cNvSpPr>
          <p:nvPr>
            <p:ph type="subTitle" idx="1"/>
          </p:nvPr>
        </p:nvSpPr>
        <p:spPr>
          <a:xfrm>
            <a:off x="685800" y="2800350"/>
            <a:ext cx="3657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</a:rPr>
              <a:t>Karakteristik</a:t>
            </a:r>
            <a:r>
              <a:rPr lang="en-US" b="1" dirty="0">
                <a:solidFill>
                  <a:schemeClr val="tx1"/>
                </a:solidFill>
              </a:rPr>
              <a:t> ASI </a:t>
            </a:r>
            <a:r>
              <a:rPr lang="en-US" b="1" dirty="0" err="1">
                <a:solidFill>
                  <a:schemeClr val="tx1"/>
                </a:solidFill>
              </a:rPr>
              <a:t>transisi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mirip</a:t>
            </a:r>
            <a:r>
              <a:rPr lang="en-US" b="1" dirty="0">
                <a:solidFill>
                  <a:schemeClr val="tx1"/>
                </a:solidFill>
              </a:rPr>
              <a:t> dg </a:t>
            </a:r>
            <a:r>
              <a:rPr lang="en-US" b="1" dirty="0" err="1">
                <a:solidFill>
                  <a:schemeClr val="tx1"/>
                </a:solidFill>
              </a:rPr>
              <a:t>kolostrum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namun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kandungan</a:t>
            </a:r>
            <a:r>
              <a:rPr lang="en-US" b="1" dirty="0">
                <a:solidFill>
                  <a:schemeClr val="tx1"/>
                </a:solidFill>
              </a:rPr>
              <a:t> protein &amp; immunoglobulin </a:t>
            </a:r>
            <a:r>
              <a:rPr lang="en-US" b="1" dirty="0" err="1">
                <a:solidFill>
                  <a:schemeClr val="tx1"/>
                </a:solidFill>
              </a:rPr>
              <a:t>mulai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menurun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mendekati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konsentrasi</a:t>
            </a:r>
            <a:r>
              <a:rPr lang="en-US" b="1" dirty="0">
                <a:solidFill>
                  <a:schemeClr val="tx1"/>
                </a:solidFill>
              </a:rPr>
              <a:t> di ASI </a:t>
            </a:r>
            <a:r>
              <a:rPr lang="en-US" b="1" dirty="0" err="1">
                <a:solidFill>
                  <a:schemeClr val="tx1"/>
                </a:solidFill>
              </a:rPr>
              <a:t>matur</a:t>
            </a:r>
            <a:endParaRPr lang="en-US" b="1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</a:rPr>
              <a:t>Menjadi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periode</a:t>
            </a:r>
            <a:r>
              <a:rPr lang="en-US" b="1" dirty="0">
                <a:solidFill>
                  <a:schemeClr val="tx1"/>
                </a:solidFill>
              </a:rPr>
              <a:t> “</a:t>
            </a:r>
            <a:r>
              <a:rPr lang="en-US" b="1" dirty="0" err="1">
                <a:solidFill>
                  <a:schemeClr val="tx1"/>
                </a:solidFill>
              </a:rPr>
              <a:t>menggenjot</a:t>
            </a:r>
            <a:r>
              <a:rPr lang="en-US" b="1" dirty="0">
                <a:solidFill>
                  <a:schemeClr val="tx1"/>
                </a:solidFill>
              </a:rPr>
              <a:t>” </a:t>
            </a:r>
            <a:r>
              <a:rPr lang="en-US" b="1" dirty="0" err="1">
                <a:solidFill>
                  <a:schemeClr val="tx1"/>
                </a:solidFill>
              </a:rPr>
              <a:t>produksi</a:t>
            </a:r>
            <a:r>
              <a:rPr lang="en-US" b="1" dirty="0">
                <a:solidFill>
                  <a:schemeClr val="tx1"/>
                </a:solidFill>
              </a:rPr>
              <a:t> ASI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mencukupi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kebutuhan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gizi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bayi</a:t>
            </a:r>
            <a:endParaRPr lang="en-US" b="1" dirty="0" smtClean="0">
              <a:solidFill>
                <a:schemeClr val="tx1"/>
              </a:solidFill>
            </a:endParaRPr>
          </a:p>
          <a:p>
            <a:pPr marL="285750" lvl="0" indent="-28575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Volume di </a:t>
            </a:r>
            <a:r>
              <a:rPr lang="en-US" b="1" dirty="0" err="1" smtClean="0">
                <a:solidFill>
                  <a:schemeClr val="tx1"/>
                </a:solidFill>
              </a:rPr>
              <a:t>kisaran</a:t>
            </a:r>
            <a:r>
              <a:rPr lang="en-US" b="1" dirty="0" smtClean="0">
                <a:solidFill>
                  <a:schemeClr val="tx1"/>
                </a:solidFill>
              </a:rPr>
              <a:t> 500 ml/</a:t>
            </a:r>
            <a:r>
              <a:rPr lang="en-US" b="1" dirty="0" err="1" smtClean="0">
                <a:solidFill>
                  <a:schemeClr val="tx1"/>
                </a:solidFill>
              </a:rPr>
              <a:t>hari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2" name="Google Shape;602;p51"/>
          <p:cNvSpPr/>
          <p:nvPr/>
        </p:nvSpPr>
        <p:spPr>
          <a:xfrm>
            <a:off x="2386200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51"/>
          <p:cNvSpPr txBox="1">
            <a:spLocks noGrp="1"/>
          </p:cNvSpPr>
          <p:nvPr>
            <p:ph type="title" idx="3"/>
          </p:nvPr>
        </p:nvSpPr>
        <p:spPr>
          <a:xfrm>
            <a:off x="5196323" y="2419350"/>
            <a:ext cx="2493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n-lt"/>
              </a:rPr>
              <a:t>ASI matur</a:t>
            </a:r>
            <a:endParaRPr dirty="0">
              <a:latin typeface="+mn-lt"/>
            </a:endParaRPr>
          </a:p>
        </p:txBody>
      </p:sp>
      <p:sp>
        <p:nvSpPr>
          <p:cNvPr id="604" name="Google Shape;604;p51"/>
          <p:cNvSpPr/>
          <p:nvPr/>
        </p:nvSpPr>
        <p:spPr>
          <a:xfrm>
            <a:off x="6128125" y="1806264"/>
            <a:ext cx="629700" cy="6297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51"/>
          <p:cNvSpPr txBox="1">
            <a:spLocks noGrp="1"/>
          </p:cNvSpPr>
          <p:nvPr>
            <p:ph type="subTitle" idx="4"/>
          </p:nvPr>
        </p:nvSpPr>
        <p:spPr>
          <a:xfrm>
            <a:off x="4648200" y="2800350"/>
            <a:ext cx="4114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Jenis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ASI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terbesar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Komposisinya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sesuai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tingkat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pertumbuhan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perkembangan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bayi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285750" lvl="1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Volume di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kisaran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550-1150 ml/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hari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6" name="Google Shape;606;p51"/>
          <p:cNvSpPr txBox="1">
            <a:spLocks noGrp="1"/>
          </p:cNvSpPr>
          <p:nvPr>
            <p:ph type="title" idx="5"/>
          </p:nvPr>
        </p:nvSpPr>
        <p:spPr>
          <a:xfrm>
            <a:off x="1853100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1</a:t>
            </a:r>
            <a:endParaRPr>
              <a:latin typeface="+mn-lt"/>
            </a:endParaRPr>
          </a:p>
        </p:txBody>
      </p:sp>
      <p:sp>
        <p:nvSpPr>
          <p:cNvPr id="607" name="Google Shape;607;p51"/>
          <p:cNvSpPr txBox="1">
            <a:spLocks noGrp="1"/>
          </p:cNvSpPr>
          <p:nvPr>
            <p:ph type="title" idx="6"/>
          </p:nvPr>
        </p:nvSpPr>
        <p:spPr>
          <a:xfrm>
            <a:off x="5595025" y="18686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n-lt"/>
              </a:rPr>
              <a:t>2</a:t>
            </a:r>
            <a:endParaRPr>
              <a:latin typeface="+mn-lt"/>
            </a:endParaRPr>
          </a:p>
        </p:txBody>
      </p:sp>
      <p:cxnSp>
        <p:nvCxnSpPr>
          <p:cNvPr id="608" name="Google Shape;608;p51"/>
          <p:cNvCxnSpPr/>
          <p:nvPr/>
        </p:nvCxnSpPr>
        <p:spPr>
          <a:xfrm>
            <a:off x="916650" y="962050"/>
            <a:ext cx="281715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252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50"/>
          <p:cNvSpPr/>
          <p:nvPr/>
        </p:nvSpPr>
        <p:spPr>
          <a:xfrm>
            <a:off x="-147000" y="3229800"/>
            <a:ext cx="7462200" cy="14799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50"/>
          <p:cNvSpPr/>
          <p:nvPr/>
        </p:nvSpPr>
        <p:spPr>
          <a:xfrm>
            <a:off x="2545200" y="1605650"/>
            <a:ext cx="6745800" cy="14799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5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Komposisi ASI matur</a:t>
            </a:r>
            <a:endParaRPr dirty="0"/>
          </a:p>
        </p:txBody>
      </p:sp>
      <p:sp>
        <p:nvSpPr>
          <p:cNvPr id="581" name="Google Shape;581;p50"/>
          <p:cNvSpPr txBox="1">
            <a:spLocks noGrp="1"/>
          </p:cNvSpPr>
          <p:nvPr>
            <p:ph type="title" idx="2"/>
          </p:nvPr>
        </p:nvSpPr>
        <p:spPr>
          <a:xfrm>
            <a:off x="533400" y="31813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Protein</a:t>
            </a:r>
            <a:endParaRPr dirty="0"/>
          </a:p>
        </p:txBody>
      </p:sp>
      <p:sp>
        <p:nvSpPr>
          <p:cNvPr id="582" name="Google Shape;582;p50"/>
          <p:cNvSpPr txBox="1">
            <a:spLocks noGrp="1"/>
          </p:cNvSpPr>
          <p:nvPr>
            <p:ph type="subTitle" idx="1"/>
          </p:nvPr>
        </p:nvSpPr>
        <p:spPr>
          <a:xfrm>
            <a:off x="381000" y="3513567"/>
            <a:ext cx="2164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60%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whey,40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%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casein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Mudah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diserap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indent="-17145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As amino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lengkap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termasuk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sistin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taurin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3" name="Google Shape;583;p50"/>
          <p:cNvSpPr txBox="1">
            <a:spLocks noGrp="1"/>
          </p:cNvSpPr>
          <p:nvPr>
            <p:ph type="title" idx="3"/>
          </p:nvPr>
        </p:nvSpPr>
        <p:spPr>
          <a:xfrm>
            <a:off x="2646198" y="31813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Vitamin</a:t>
            </a:r>
            <a:endParaRPr dirty="0"/>
          </a:p>
        </p:txBody>
      </p:sp>
      <p:sp>
        <p:nvSpPr>
          <p:cNvPr id="584" name="Google Shape;584;p50"/>
          <p:cNvSpPr txBox="1">
            <a:spLocks noGrp="1"/>
          </p:cNvSpPr>
          <p:nvPr>
            <p:ph type="subTitle" idx="4"/>
          </p:nvPr>
        </p:nvSpPr>
        <p:spPr>
          <a:xfrm>
            <a:off x="2646198" y="3513567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Lengkap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sesuai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kebutuhan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bayi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Cerminan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asupan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ibu</a:t>
            </a:r>
            <a:endParaRPr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5" name="Google Shape;585;p50"/>
          <p:cNvSpPr txBox="1">
            <a:spLocks noGrp="1"/>
          </p:cNvSpPr>
          <p:nvPr>
            <p:ph type="title" idx="5"/>
          </p:nvPr>
        </p:nvSpPr>
        <p:spPr>
          <a:xfrm>
            <a:off x="4622497" y="31813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Mineral</a:t>
            </a:r>
            <a:endParaRPr dirty="0"/>
          </a:p>
        </p:txBody>
      </p:sp>
      <p:sp>
        <p:nvSpPr>
          <p:cNvPr id="586" name="Google Shape;586;p50"/>
          <p:cNvSpPr txBox="1">
            <a:spLocks noGrp="1"/>
          </p:cNvSpPr>
          <p:nvPr>
            <p:ph type="subTitle" idx="6"/>
          </p:nvPr>
        </p:nvSpPr>
        <p:spPr>
          <a:xfrm>
            <a:off x="4622496" y="3513567"/>
            <a:ext cx="2616504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&lt; dari susu sapi </a:t>
            </a:r>
            <a:r>
              <a:rPr lang="en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menyesuaikan maturitas bayi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↑ Na, K, Ca, P, Cl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↓ Fe, Cu, Mn, Zn namun lbh mudah diserap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7" name="Google Shape;587;p50"/>
          <p:cNvSpPr txBox="1">
            <a:spLocks noGrp="1"/>
          </p:cNvSpPr>
          <p:nvPr>
            <p:ph type="title" idx="7"/>
          </p:nvPr>
        </p:nvSpPr>
        <p:spPr>
          <a:xfrm>
            <a:off x="2646200" y="15811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Air</a:t>
            </a:r>
            <a:endParaRPr dirty="0"/>
          </a:p>
        </p:txBody>
      </p:sp>
      <p:sp>
        <p:nvSpPr>
          <p:cNvPr id="588" name="Google Shape;588;p50"/>
          <p:cNvSpPr txBox="1">
            <a:spLocks noGrp="1"/>
          </p:cNvSpPr>
          <p:nvPr>
            <p:ph type="subTitle" idx="8"/>
          </p:nvPr>
        </p:nvSpPr>
        <p:spPr>
          <a:xfrm>
            <a:off x="2646200" y="19621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Kandungan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terbesar</a:t>
            </a:r>
            <a:endParaRPr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9" name="Google Shape;589;p50"/>
          <p:cNvSpPr txBox="1">
            <a:spLocks noGrp="1"/>
          </p:cNvSpPr>
          <p:nvPr>
            <p:ph type="title" idx="9"/>
          </p:nvPr>
        </p:nvSpPr>
        <p:spPr>
          <a:xfrm>
            <a:off x="4622498" y="15811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Karbohidrat</a:t>
            </a:r>
            <a:endParaRPr dirty="0"/>
          </a:p>
        </p:txBody>
      </p:sp>
      <p:sp>
        <p:nvSpPr>
          <p:cNvPr id="590" name="Google Shape;590;p50"/>
          <p:cNvSpPr txBox="1">
            <a:spLocks noGrp="1"/>
          </p:cNvSpPr>
          <p:nvPr>
            <p:ph type="subTitle" idx="13"/>
          </p:nvPr>
        </p:nvSpPr>
        <p:spPr>
          <a:xfrm>
            <a:off x="4622498" y="19621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Laktosa merupakan komponen terbesar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Meningkatkan absorpsi Ca, Mg &amp; P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Dilengkapi amilase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91" name="Google Shape;591;p50"/>
          <p:cNvSpPr txBox="1">
            <a:spLocks noGrp="1"/>
          </p:cNvSpPr>
          <p:nvPr>
            <p:ph type="title" idx="14"/>
          </p:nvPr>
        </p:nvSpPr>
        <p:spPr>
          <a:xfrm>
            <a:off x="6598797" y="158115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Lemak</a:t>
            </a:r>
            <a:endParaRPr dirty="0"/>
          </a:p>
        </p:txBody>
      </p:sp>
      <p:sp>
        <p:nvSpPr>
          <p:cNvPr id="592" name="Google Shape;592;p50"/>
          <p:cNvSpPr txBox="1">
            <a:spLocks noGrp="1"/>
          </p:cNvSpPr>
          <p:nvPr>
            <p:ph type="subTitle" idx="15"/>
          </p:nvPr>
        </p:nvSpPr>
        <p:spPr>
          <a:xfrm>
            <a:off x="6598796" y="1962150"/>
            <a:ext cx="2469003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Bervariasi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antar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waktu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90%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trigliserida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AL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esensial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kolesterol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&gt;&gt;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Dilengkapi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lipase</a:t>
            </a:r>
            <a:endParaRPr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93" name="Google Shape;593;p50"/>
          <p:cNvCxnSpPr/>
          <p:nvPr/>
        </p:nvCxnSpPr>
        <p:spPr>
          <a:xfrm>
            <a:off x="916650" y="962050"/>
            <a:ext cx="40206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12-Point Star 2"/>
          <p:cNvSpPr/>
          <p:nvPr/>
        </p:nvSpPr>
        <p:spPr>
          <a:xfrm rot="20675615">
            <a:off x="6947587" y="2854145"/>
            <a:ext cx="2239123" cy="202925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FFFF00"/>
                </a:solidFill>
              </a:rPr>
              <a:t>Zat</a:t>
            </a:r>
            <a:r>
              <a:rPr lang="en-US" sz="1200" b="1" dirty="0" smtClean="0">
                <a:solidFill>
                  <a:srgbClr val="FFFF00"/>
                </a:solidFill>
              </a:rPr>
              <a:t> </a:t>
            </a:r>
            <a:r>
              <a:rPr lang="en-US" sz="1200" b="1" dirty="0" err="1" smtClean="0">
                <a:solidFill>
                  <a:srgbClr val="FFFF00"/>
                </a:solidFill>
              </a:rPr>
              <a:t>bioaktif</a:t>
            </a:r>
            <a:endParaRPr lang="en-US" sz="1200" b="1" dirty="0" smtClean="0">
              <a:solidFill>
                <a:srgbClr val="FFFF00"/>
              </a:solidFill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1200" b="1" dirty="0" err="1" smtClean="0">
                <a:solidFill>
                  <a:srgbClr val="FFFF00"/>
                </a:solidFill>
              </a:rPr>
              <a:t>Faktor</a:t>
            </a:r>
            <a:r>
              <a:rPr lang="en-US" sz="1200" b="1" dirty="0" smtClean="0">
                <a:solidFill>
                  <a:srgbClr val="FFFF00"/>
                </a:solidFill>
              </a:rPr>
              <a:t> </a:t>
            </a:r>
            <a:r>
              <a:rPr lang="en-US" sz="1200" b="1" dirty="0" err="1" smtClean="0">
                <a:solidFill>
                  <a:srgbClr val="FFFF00"/>
                </a:solidFill>
              </a:rPr>
              <a:t>pertumbuhan</a:t>
            </a:r>
            <a:endParaRPr lang="en-US" sz="1200" b="1" dirty="0">
              <a:solidFill>
                <a:srgbClr val="FFFF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190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6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rsing Capston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2282</TotalTime>
  <Words>1362</Words>
  <Application>Microsoft Office PowerPoint</Application>
  <PresentationFormat>On-screen Show (16:9)</PresentationFormat>
  <Paragraphs>197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Nursing Capstone</vt:lpstr>
      <vt:lpstr>PowerPoint Presentation</vt:lpstr>
      <vt:lpstr>Komposisi ASI Mata Kuliah :  Dasar Gizi dalam 1000 HPK</vt:lpstr>
      <vt:lpstr>Apa yg akan dibahas?</vt:lpstr>
      <vt:lpstr>Laktasi merupakan proses produksi dan pengeluaran ASI</vt:lpstr>
      <vt:lpstr>Komposisi ASI vs Formula</vt:lpstr>
      <vt:lpstr>Jenis &amp; Komposisi ASI</vt:lpstr>
      <vt:lpstr>Kolostrum</vt:lpstr>
      <vt:lpstr>ASI transisi dan ASI matur</vt:lpstr>
      <vt:lpstr>Komposisi ASI matur</vt:lpstr>
      <vt:lpstr>Foremilk &amp; Hindmilk</vt:lpstr>
      <vt:lpstr>Bacaan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THE METHODOLOGY</dc:title>
  <dc:creator>toshiba</dc:creator>
  <cp:lastModifiedBy>toshiba</cp:lastModifiedBy>
  <cp:revision>24</cp:revision>
  <dcterms:created xsi:type="dcterms:W3CDTF">2020-10-25T12:27:12Z</dcterms:created>
  <dcterms:modified xsi:type="dcterms:W3CDTF">2020-11-08T06:42:40Z</dcterms:modified>
</cp:coreProperties>
</file>