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9"/>
  </p:notesMasterIdLst>
  <p:sldIdLst>
    <p:sldId id="313" r:id="rId2"/>
    <p:sldId id="315" r:id="rId3"/>
    <p:sldId id="271" r:id="rId4"/>
    <p:sldId id="281" r:id="rId5"/>
    <p:sldId id="283" r:id="rId6"/>
    <p:sldId id="273" r:id="rId7"/>
    <p:sldId id="286" r:id="rId8"/>
    <p:sldId id="308" r:id="rId9"/>
    <p:sldId id="285" r:id="rId10"/>
    <p:sldId id="275" r:id="rId11"/>
    <p:sldId id="276" r:id="rId12"/>
    <p:sldId id="277" r:id="rId13"/>
    <p:sldId id="289" r:id="rId14"/>
    <p:sldId id="257" r:id="rId15"/>
    <p:sldId id="309" r:id="rId16"/>
    <p:sldId id="306" r:id="rId17"/>
    <p:sldId id="307" r:id="rId18"/>
    <p:sldId id="301" r:id="rId19"/>
    <p:sldId id="300" r:id="rId20"/>
    <p:sldId id="305" r:id="rId21"/>
    <p:sldId id="310" r:id="rId22"/>
    <p:sldId id="290" r:id="rId23"/>
    <p:sldId id="272" r:id="rId24"/>
    <p:sldId id="304" r:id="rId25"/>
    <p:sldId id="316" r:id="rId26"/>
    <p:sldId id="274" r:id="rId27"/>
    <p:sldId id="31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3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755F4-756E-476A-A871-2E4C4357CFD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FB4DBB0-9F28-4236-A1D8-7239AD3F0BD8}">
      <dgm:prSet/>
      <dgm:spPr/>
      <dgm:t>
        <a:bodyPr/>
        <a:lstStyle/>
        <a:p>
          <a:r>
            <a:rPr lang="id-ID"/>
            <a:t>Universal tetapi bervariasi</a:t>
          </a:r>
          <a:endParaRPr lang="en-US"/>
        </a:p>
      </dgm:t>
    </dgm:pt>
    <dgm:pt modelId="{E69F6EEF-CA10-45A0-962B-C480B608566D}" type="parTrans" cxnId="{CD54279E-A7B9-4C17-A924-A7D19EBEE3C1}">
      <dgm:prSet/>
      <dgm:spPr/>
      <dgm:t>
        <a:bodyPr/>
        <a:lstStyle/>
        <a:p>
          <a:endParaRPr lang="en-US"/>
        </a:p>
      </dgm:t>
    </dgm:pt>
    <dgm:pt modelId="{F9432DE3-FBF7-409C-B451-2D6972FDF284}" type="sibTrans" cxnId="{CD54279E-A7B9-4C17-A924-A7D19EBEE3C1}">
      <dgm:prSet/>
      <dgm:spPr/>
      <dgm:t>
        <a:bodyPr/>
        <a:lstStyle/>
        <a:p>
          <a:endParaRPr lang="en-US"/>
        </a:p>
      </dgm:t>
    </dgm:pt>
    <dgm:pt modelId="{DB48AC69-AF1B-45D1-B5F1-C31FF650633D}">
      <dgm:prSet/>
      <dgm:spPr/>
      <dgm:t>
        <a:bodyPr/>
        <a:lstStyle/>
        <a:p>
          <a:r>
            <a:rPr lang="id-ID" dirty="0"/>
            <a:t>Stratifikasi selalu ada kapanpun dari masa ke masa</a:t>
          </a:r>
          <a:endParaRPr lang="en-US" dirty="0"/>
        </a:p>
      </dgm:t>
    </dgm:pt>
    <dgm:pt modelId="{F1B859A7-09E7-4696-A73D-262C9E32514A}" type="parTrans" cxnId="{BE324FD0-E49B-4D07-BBF4-4070770E7928}">
      <dgm:prSet/>
      <dgm:spPr/>
      <dgm:t>
        <a:bodyPr/>
        <a:lstStyle/>
        <a:p>
          <a:endParaRPr lang="en-US"/>
        </a:p>
      </dgm:t>
    </dgm:pt>
    <dgm:pt modelId="{3F848BBE-4207-4E5E-BA78-B016B29940B4}" type="sibTrans" cxnId="{BE324FD0-E49B-4D07-BBF4-4070770E7928}">
      <dgm:prSet/>
      <dgm:spPr/>
      <dgm:t>
        <a:bodyPr/>
        <a:lstStyle/>
        <a:p>
          <a:endParaRPr lang="en-US"/>
        </a:p>
      </dgm:t>
    </dgm:pt>
    <dgm:pt modelId="{D211DA51-B34F-4A15-A145-06A027D1174D}">
      <dgm:prSet/>
      <dgm:spPr/>
      <dgm:t>
        <a:bodyPr/>
        <a:lstStyle/>
        <a:p>
          <a:r>
            <a:rPr lang="id-ID"/>
            <a:t>Stratifikasi sosial diwariskan dari satu generasi ke generasi berikutnya</a:t>
          </a:r>
          <a:endParaRPr lang="en-US"/>
        </a:p>
      </dgm:t>
    </dgm:pt>
    <dgm:pt modelId="{EB28A14A-1DBA-4DEE-9483-7FE75C5ECFCE}" type="parTrans" cxnId="{0403419F-CEFE-4D3F-AE98-3902AB04462A}">
      <dgm:prSet/>
      <dgm:spPr/>
      <dgm:t>
        <a:bodyPr/>
        <a:lstStyle/>
        <a:p>
          <a:endParaRPr lang="en-US"/>
        </a:p>
      </dgm:t>
    </dgm:pt>
    <dgm:pt modelId="{40D94032-2438-40D9-9CF4-63F22C45C269}" type="sibTrans" cxnId="{0403419F-CEFE-4D3F-AE98-3902AB04462A}">
      <dgm:prSet/>
      <dgm:spPr/>
      <dgm:t>
        <a:bodyPr/>
        <a:lstStyle/>
        <a:p>
          <a:endParaRPr lang="en-US"/>
        </a:p>
      </dgm:t>
    </dgm:pt>
    <dgm:pt modelId="{A6547C04-4501-4785-9E25-0D98B3919302}" type="pres">
      <dgm:prSet presAssocID="{385755F4-756E-476A-A871-2E4C4357CFD0}" presName="outerComposite" presStyleCnt="0">
        <dgm:presLayoutVars>
          <dgm:chMax val="5"/>
          <dgm:dir/>
          <dgm:resizeHandles val="exact"/>
        </dgm:presLayoutVars>
      </dgm:prSet>
      <dgm:spPr/>
    </dgm:pt>
    <dgm:pt modelId="{BFA2B5F7-21CF-4E0E-915D-091164E86772}" type="pres">
      <dgm:prSet presAssocID="{385755F4-756E-476A-A871-2E4C4357CFD0}" presName="dummyMaxCanvas" presStyleCnt="0">
        <dgm:presLayoutVars/>
      </dgm:prSet>
      <dgm:spPr/>
    </dgm:pt>
    <dgm:pt modelId="{2B059711-88D3-4BC3-AEBF-24FA1A3D8025}" type="pres">
      <dgm:prSet presAssocID="{385755F4-756E-476A-A871-2E4C4357CFD0}" presName="ThreeNodes_1" presStyleLbl="node1" presStyleIdx="0" presStyleCnt="3">
        <dgm:presLayoutVars>
          <dgm:bulletEnabled val="1"/>
        </dgm:presLayoutVars>
      </dgm:prSet>
      <dgm:spPr/>
    </dgm:pt>
    <dgm:pt modelId="{759F143A-CF26-46B7-A06E-2EC49BB3D7D6}" type="pres">
      <dgm:prSet presAssocID="{385755F4-756E-476A-A871-2E4C4357CFD0}" presName="ThreeNodes_2" presStyleLbl="node1" presStyleIdx="1" presStyleCnt="3">
        <dgm:presLayoutVars>
          <dgm:bulletEnabled val="1"/>
        </dgm:presLayoutVars>
      </dgm:prSet>
      <dgm:spPr/>
    </dgm:pt>
    <dgm:pt modelId="{E01B707E-687C-437F-8341-072682C3BD87}" type="pres">
      <dgm:prSet presAssocID="{385755F4-756E-476A-A871-2E4C4357CFD0}" presName="ThreeNodes_3" presStyleLbl="node1" presStyleIdx="2" presStyleCnt="3">
        <dgm:presLayoutVars>
          <dgm:bulletEnabled val="1"/>
        </dgm:presLayoutVars>
      </dgm:prSet>
      <dgm:spPr/>
    </dgm:pt>
    <dgm:pt modelId="{68197577-71FC-4DDC-99D5-C6AB36B4B0F8}" type="pres">
      <dgm:prSet presAssocID="{385755F4-756E-476A-A871-2E4C4357CFD0}" presName="ThreeConn_1-2" presStyleLbl="fgAccFollowNode1" presStyleIdx="0" presStyleCnt="2">
        <dgm:presLayoutVars>
          <dgm:bulletEnabled val="1"/>
        </dgm:presLayoutVars>
      </dgm:prSet>
      <dgm:spPr/>
    </dgm:pt>
    <dgm:pt modelId="{982C215E-8FCC-45D9-8705-BA9EEC361A02}" type="pres">
      <dgm:prSet presAssocID="{385755F4-756E-476A-A871-2E4C4357CFD0}" presName="ThreeConn_2-3" presStyleLbl="fgAccFollowNode1" presStyleIdx="1" presStyleCnt="2">
        <dgm:presLayoutVars>
          <dgm:bulletEnabled val="1"/>
        </dgm:presLayoutVars>
      </dgm:prSet>
      <dgm:spPr/>
    </dgm:pt>
    <dgm:pt modelId="{9E3DE04A-79C5-425B-AD43-69622F84A542}" type="pres">
      <dgm:prSet presAssocID="{385755F4-756E-476A-A871-2E4C4357CFD0}" presName="ThreeNodes_1_text" presStyleLbl="node1" presStyleIdx="2" presStyleCnt="3">
        <dgm:presLayoutVars>
          <dgm:bulletEnabled val="1"/>
        </dgm:presLayoutVars>
      </dgm:prSet>
      <dgm:spPr/>
    </dgm:pt>
    <dgm:pt modelId="{72E9EF5B-37D9-45CD-B503-5419BD405E78}" type="pres">
      <dgm:prSet presAssocID="{385755F4-756E-476A-A871-2E4C4357CFD0}" presName="ThreeNodes_2_text" presStyleLbl="node1" presStyleIdx="2" presStyleCnt="3">
        <dgm:presLayoutVars>
          <dgm:bulletEnabled val="1"/>
        </dgm:presLayoutVars>
      </dgm:prSet>
      <dgm:spPr/>
    </dgm:pt>
    <dgm:pt modelId="{6D3572DE-AC00-4ED6-A4DD-722C783D7C46}" type="pres">
      <dgm:prSet presAssocID="{385755F4-756E-476A-A871-2E4C4357CFD0}" presName="ThreeNodes_3_text" presStyleLbl="node1" presStyleIdx="2" presStyleCnt="3">
        <dgm:presLayoutVars>
          <dgm:bulletEnabled val="1"/>
        </dgm:presLayoutVars>
      </dgm:prSet>
      <dgm:spPr/>
    </dgm:pt>
  </dgm:ptLst>
  <dgm:cxnLst>
    <dgm:cxn modelId="{A1364938-EA52-4568-AF5F-21D35EE75CBA}" type="presOf" srcId="{5FB4DBB0-9F28-4236-A1D8-7239AD3F0BD8}" destId="{9E3DE04A-79C5-425B-AD43-69622F84A542}" srcOrd="1" destOrd="0" presId="urn:microsoft.com/office/officeart/2005/8/layout/vProcess5"/>
    <dgm:cxn modelId="{6EA3F067-3FC9-40A5-9551-27DE82E699F4}" type="presOf" srcId="{DB48AC69-AF1B-45D1-B5F1-C31FF650633D}" destId="{72E9EF5B-37D9-45CD-B503-5419BD405E78}" srcOrd="1" destOrd="0" presId="urn:microsoft.com/office/officeart/2005/8/layout/vProcess5"/>
    <dgm:cxn modelId="{C3D95577-362E-4609-9C18-D90D439F002D}" type="presOf" srcId="{DB48AC69-AF1B-45D1-B5F1-C31FF650633D}" destId="{759F143A-CF26-46B7-A06E-2EC49BB3D7D6}" srcOrd="0" destOrd="0" presId="urn:microsoft.com/office/officeart/2005/8/layout/vProcess5"/>
    <dgm:cxn modelId="{93E58283-F873-4A54-A99C-2712F800DBC5}" type="presOf" srcId="{D211DA51-B34F-4A15-A145-06A027D1174D}" destId="{E01B707E-687C-437F-8341-072682C3BD87}" srcOrd="0" destOrd="0" presId="urn:microsoft.com/office/officeart/2005/8/layout/vProcess5"/>
    <dgm:cxn modelId="{7932019E-8A11-4CDD-858D-407FA3436700}" type="presOf" srcId="{5FB4DBB0-9F28-4236-A1D8-7239AD3F0BD8}" destId="{2B059711-88D3-4BC3-AEBF-24FA1A3D8025}" srcOrd="0" destOrd="0" presId="urn:microsoft.com/office/officeart/2005/8/layout/vProcess5"/>
    <dgm:cxn modelId="{CD54279E-A7B9-4C17-A924-A7D19EBEE3C1}" srcId="{385755F4-756E-476A-A871-2E4C4357CFD0}" destId="{5FB4DBB0-9F28-4236-A1D8-7239AD3F0BD8}" srcOrd="0" destOrd="0" parTransId="{E69F6EEF-CA10-45A0-962B-C480B608566D}" sibTransId="{F9432DE3-FBF7-409C-B451-2D6972FDF284}"/>
    <dgm:cxn modelId="{0403419F-CEFE-4D3F-AE98-3902AB04462A}" srcId="{385755F4-756E-476A-A871-2E4C4357CFD0}" destId="{D211DA51-B34F-4A15-A145-06A027D1174D}" srcOrd="2" destOrd="0" parTransId="{EB28A14A-1DBA-4DEE-9483-7FE75C5ECFCE}" sibTransId="{40D94032-2438-40D9-9CF4-63F22C45C269}"/>
    <dgm:cxn modelId="{F5B07CAE-62F3-479D-B9D4-5CC08513A85A}" type="presOf" srcId="{F9432DE3-FBF7-409C-B451-2D6972FDF284}" destId="{68197577-71FC-4DDC-99D5-C6AB36B4B0F8}" srcOrd="0" destOrd="0" presId="urn:microsoft.com/office/officeart/2005/8/layout/vProcess5"/>
    <dgm:cxn modelId="{BE324FD0-E49B-4D07-BBF4-4070770E7928}" srcId="{385755F4-756E-476A-A871-2E4C4357CFD0}" destId="{DB48AC69-AF1B-45D1-B5F1-C31FF650633D}" srcOrd="1" destOrd="0" parTransId="{F1B859A7-09E7-4696-A73D-262C9E32514A}" sibTransId="{3F848BBE-4207-4E5E-BA78-B016B29940B4}"/>
    <dgm:cxn modelId="{136A5FEB-BEB5-4F4B-B8C1-393FD195EED3}" type="presOf" srcId="{385755F4-756E-476A-A871-2E4C4357CFD0}" destId="{A6547C04-4501-4785-9E25-0D98B3919302}" srcOrd="0" destOrd="0" presId="urn:microsoft.com/office/officeart/2005/8/layout/vProcess5"/>
    <dgm:cxn modelId="{4CD4D8F1-C79D-46A7-BD2B-811069C85162}" type="presOf" srcId="{3F848BBE-4207-4E5E-BA78-B016B29940B4}" destId="{982C215E-8FCC-45D9-8705-BA9EEC361A02}" srcOrd="0" destOrd="0" presId="urn:microsoft.com/office/officeart/2005/8/layout/vProcess5"/>
    <dgm:cxn modelId="{7F1C25FD-6D9A-478E-A82D-77CF8AFDA487}" type="presOf" srcId="{D211DA51-B34F-4A15-A145-06A027D1174D}" destId="{6D3572DE-AC00-4ED6-A4DD-722C783D7C46}" srcOrd="1" destOrd="0" presId="urn:microsoft.com/office/officeart/2005/8/layout/vProcess5"/>
    <dgm:cxn modelId="{E305A7E5-12EA-4AB5-BCF7-06ACE89F6A99}" type="presParOf" srcId="{A6547C04-4501-4785-9E25-0D98B3919302}" destId="{BFA2B5F7-21CF-4E0E-915D-091164E86772}" srcOrd="0" destOrd="0" presId="urn:microsoft.com/office/officeart/2005/8/layout/vProcess5"/>
    <dgm:cxn modelId="{F5819BAB-EC4B-4F93-9915-86CF8C1C2AF1}" type="presParOf" srcId="{A6547C04-4501-4785-9E25-0D98B3919302}" destId="{2B059711-88D3-4BC3-AEBF-24FA1A3D8025}" srcOrd="1" destOrd="0" presId="urn:microsoft.com/office/officeart/2005/8/layout/vProcess5"/>
    <dgm:cxn modelId="{DC3EBC2E-8CA1-4B11-AEDE-C2491E67C742}" type="presParOf" srcId="{A6547C04-4501-4785-9E25-0D98B3919302}" destId="{759F143A-CF26-46B7-A06E-2EC49BB3D7D6}" srcOrd="2" destOrd="0" presId="urn:microsoft.com/office/officeart/2005/8/layout/vProcess5"/>
    <dgm:cxn modelId="{E0F4553C-7DE6-4C81-871E-5F877900D4FF}" type="presParOf" srcId="{A6547C04-4501-4785-9E25-0D98B3919302}" destId="{E01B707E-687C-437F-8341-072682C3BD87}" srcOrd="3" destOrd="0" presId="urn:microsoft.com/office/officeart/2005/8/layout/vProcess5"/>
    <dgm:cxn modelId="{14D5DACD-A6EC-49C8-9498-DF66AF3C9E92}" type="presParOf" srcId="{A6547C04-4501-4785-9E25-0D98B3919302}" destId="{68197577-71FC-4DDC-99D5-C6AB36B4B0F8}" srcOrd="4" destOrd="0" presId="urn:microsoft.com/office/officeart/2005/8/layout/vProcess5"/>
    <dgm:cxn modelId="{09A296E8-65FE-4D00-8E97-E7CBF6D67B15}" type="presParOf" srcId="{A6547C04-4501-4785-9E25-0D98B3919302}" destId="{982C215E-8FCC-45D9-8705-BA9EEC361A02}" srcOrd="5" destOrd="0" presId="urn:microsoft.com/office/officeart/2005/8/layout/vProcess5"/>
    <dgm:cxn modelId="{6F9B7D3C-ED3A-457E-B0B4-4611C036829A}" type="presParOf" srcId="{A6547C04-4501-4785-9E25-0D98B3919302}" destId="{9E3DE04A-79C5-425B-AD43-69622F84A542}" srcOrd="6" destOrd="0" presId="urn:microsoft.com/office/officeart/2005/8/layout/vProcess5"/>
    <dgm:cxn modelId="{BC7D12AD-8181-41F2-A67E-08D47C5A3F1A}" type="presParOf" srcId="{A6547C04-4501-4785-9E25-0D98B3919302}" destId="{72E9EF5B-37D9-45CD-B503-5419BD405E78}" srcOrd="7" destOrd="0" presId="urn:microsoft.com/office/officeart/2005/8/layout/vProcess5"/>
    <dgm:cxn modelId="{A7581376-A51C-4318-A8BF-CBA2571D4B28}" type="presParOf" srcId="{A6547C04-4501-4785-9E25-0D98B3919302}" destId="{6D3572DE-AC00-4ED6-A4DD-722C783D7C4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DF321-2711-49E1-942D-E278B6EA551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DFC089C-F320-4EA4-BACF-CF0BE7510DCA}">
      <dgm:prSet/>
      <dgm:spPr/>
      <dgm:t>
        <a:bodyPr/>
        <a:lstStyle/>
        <a:p>
          <a:r>
            <a:rPr lang="id-ID"/>
            <a:t>The movement, usually of individuals or groups, from one social position to another within the socially stratified system in any societies. </a:t>
          </a:r>
          <a:endParaRPr lang="en-US"/>
        </a:p>
      </dgm:t>
    </dgm:pt>
    <dgm:pt modelId="{8FB7CE1E-572D-42A7-BE78-70A7B2CAA795}" type="parTrans" cxnId="{9B6EB731-FEED-43F9-9FC1-D94B7E30B337}">
      <dgm:prSet/>
      <dgm:spPr/>
      <dgm:t>
        <a:bodyPr/>
        <a:lstStyle/>
        <a:p>
          <a:endParaRPr lang="en-US"/>
        </a:p>
      </dgm:t>
    </dgm:pt>
    <dgm:pt modelId="{29DC215D-9239-4BB4-AA3A-0D02D22A1B92}" type="sibTrans" cxnId="{9B6EB731-FEED-43F9-9FC1-D94B7E30B337}">
      <dgm:prSet/>
      <dgm:spPr/>
      <dgm:t>
        <a:bodyPr/>
        <a:lstStyle/>
        <a:p>
          <a:endParaRPr lang="en-US"/>
        </a:p>
      </dgm:t>
    </dgm:pt>
    <dgm:pt modelId="{159E2300-D493-42CD-BE45-227F8A4C3208}">
      <dgm:prSet/>
      <dgm:spPr/>
      <dgm:t>
        <a:bodyPr/>
        <a:lstStyle/>
        <a:p>
          <a:r>
            <a:rPr lang="id-ID"/>
            <a:t>Giddens: “</a:t>
          </a:r>
          <a:r>
            <a:rPr lang="id-ID" i="1"/>
            <a:t>the movement of individuals and groups between different socioeconomic</a:t>
          </a:r>
          <a:r>
            <a:rPr lang="en-US" i="1"/>
            <a:t> position</a:t>
          </a:r>
          <a:r>
            <a:rPr lang="id-ID"/>
            <a:t>” (Giddens: 200</a:t>
          </a:r>
          <a:r>
            <a:rPr lang="en-US"/>
            <a:t>9</a:t>
          </a:r>
          <a:r>
            <a:rPr lang="id-ID"/>
            <a:t>, </a:t>
          </a:r>
          <a:r>
            <a:rPr lang="en-US"/>
            <a:t>463</a:t>
          </a:r>
          <a:r>
            <a:rPr lang="id-ID"/>
            <a:t>).  </a:t>
          </a:r>
          <a:endParaRPr lang="en-US"/>
        </a:p>
      </dgm:t>
    </dgm:pt>
    <dgm:pt modelId="{F054D008-DC93-4C0E-B042-8116531B404E}" type="parTrans" cxnId="{02A9EE2B-8E57-4C68-BFF9-15A6690774F0}">
      <dgm:prSet/>
      <dgm:spPr/>
      <dgm:t>
        <a:bodyPr/>
        <a:lstStyle/>
        <a:p>
          <a:endParaRPr lang="en-US"/>
        </a:p>
      </dgm:t>
    </dgm:pt>
    <dgm:pt modelId="{7E368B51-5BC7-40B2-86D6-74DD91F009F1}" type="sibTrans" cxnId="{02A9EE2B-8E57-4C68-BFF9-15A6690774F0}">
      <dgm:prSet/>
      <dgm:spPr/>
      <dgm:t>
        <a:bodyPr/>
        <a:lstStyle/>
        <a:p>
          <a:endParaRPr lang="en-US"/>
        </a:p>
      </dgm:t>
    </dgm:pt>
    <dgm:pt modelId="{06C290AD-CE54-47A5-873C-50FCB83CEA9E}" type="pres">
      <dgm:prSet presAssocID="{261DF321-2711-49E1-942D-E278B6EA551E}" presName="hierChild1" presStyleCnt="0">
        <dgm:presLayoutVars>
          <dgm:chPref val="1"/>
          <dgm:dir/>
          <dgm:animOne val="branch"/>
          <dgm:animLvl val="lvl"/>
          <dgm:resizeHandles/>
        </dgm:presLayoutVars>
      </dgm:prSet>
      <dgm:spPr/>
    </dgm:pt>
    <dgm:pt modelId="{5CDD0A83-1B54-4ADF-8868-64C3644F2CBB}" type="pres">
      <dgm:prSet presAssocID="{ADFC089C-F320-4EA4-BACF-CF0BE7510DCA}" presName="hierRoot1" presStyleCnt="0"/>
      <dgm:spPr/>
    </dgm:pt>
    <dgm:pt modelId="{FFFB0C21-C892-4EC2-B997-491916EDDA82}" type="pres">
      <dgm:prSet presAssocID="{ADFC089C-F320-4EA4-BACF-CF0BE7510DCA}" presName="composite" presStyleCnt="0"/>
      <dgm:spPr/>
    </dgm:pt>
    <dgm:pt modelId="{4A8E884E-CF36-43D0-8595-C86A023DA05F}" type="pres">
      <dgm:prSet presAssocID="{ADFC089C-F320-4EA4-BACF-CF0BE7510DCA}" presName="background" presStyleLbl="node0" presStyleIdx="0" presStyleCnt="2"/>
      <dgm:spPr/>
    </dgm:pt>
    <dgm:pt modelId="{BE9937D9-05C8-4D53-8B27-EE60AA1D92F1}" type="pres">
      <dgm:prSet presAssocID="{ADFC089C-F320-4EA4-BACF-CF0BE7510DCA}" presName="text" presStyleLbl="fgAcc0" presStyleIdx="0" presStyleCnt="2">
        <dgm:presLayoutVars>
          <dgm:chPref val="3"/>
        </dgm:presLayoutVars>
      </dgm:prSet>
      <dgm:spPr/>
    </dgm:pt>
    <dgm:pt modelId="{3792B82A-8E03-4818-8716-991CBF75630D}" type="pres">
      <dgm:prSet presAssocID="{ADFC089C-F320-4EA4-BACF-CF0BE7510DCA}" presName="hierChild2" presStyleCnt="0"/>
      <dgm:spPr/>
    </dgm:pt>
    <dgm:pt modelId="{E525557A-016A-400C-8371-9AC2C394F346}" type="pres">
      <dgm:prSet presAssocID="{159E2300-D493-42CD-BE45-227F8A4C3208}" presName="hierRoot1" presStyleCnt="0"/>
      <dgm:spPr/>
    </dgm:pt>
    <dgm:pt modelId="{A7413171-FBA9-4B4C-90C2-87887CC49339}" type="pres">
      <dgm:prSet presAssocID="{159E2300-D493-42CD-BE45-227F8A4C3208}" presName="composite" presStyleCnt="0"/>
      <dgm:spPr/>
    </dgm:pt>
    <dgm:pt modelId="{5AA232FF-D89D-41F1-A2F0-A999C471650D}" type="pres">
      <dgm:prSet presAssocID="{159E2300-D493-42CD-BE45-227F8A4C3208}" presName="background" presStyleLbl="node0" presStyleIdx="1" presStyleCnt="2"/>
      <dgm:spPr/>
    </dgm:pt>
    <dgm:pt modelId="{6B151180-B47C-44B2-90F2-DF017255908D}" type="pres">
      <dgm:prSet presAssocID="{159E2300-D493-42CD-BE45-227F8A4C3208}" presName="text" presStyleLbl="fgAcc0" presStyleIdx="1" presStyleCnt="2">
        <dgm:presLayoutVars>
          <dgm:chPref val="3"/>
        </dgm:presLayoutVars>
      </dgm:prSet>
      <dgm:spPr/>
    </dgm:pt>
    <dgm:pt modelId="{561EE804-E739-4830-BDBA-7AC349013D3B}" type="pres">
      <dgm:prSet presAssocID="{159E2300-D493-42CD-BE45-227F8A4C3208}" presName="hierChild2" presStyleCnt="0"/>
      <dgm:spPr/>
    </dgm:pt>
  </dgm:ptLst>
  <dgm:cxnLst>
    <dgm:cxn modelId="{02A9EE2B-8E57-4C68-BFF9-15A6690774F0}" srcId="{261DF321-2711-49E1-942D-E278B6EA551E}" destId="{159E2300-D493-42CD-BE45-227F8A4C3208}" srcOrd="1" destOrd="0" parTransId="{F054D008-DC93-4C0E-B042-8116531B404E}" sibTransId="{7E368B51-5BC7-40B2-86D6-74DD91F009F1}"/>
    <dgm:cxn modelId="{9B6EB731-FEED-43F9-9FC1-D94B7E30B337}" srcId="{261DF321-2711-49E1-942D-E278B6EA551E}" destId="{ADFC089C-F320-4EA4-BACF-CF0BE7510DCA}" srcOrd="0" destOrd="0" parTransId="{8FB7CE1E-572D-42A7-BE78-70A7B2CAA795}" sibTransId="{29DC215D-9239-4BB4-AA3A-0D02D22A1B92}"/>
    <dgm:cxn modelId="{1CC1E23D-35AA-4FEA-BF1B-58BE3146C0D9}" type="presOf" srcId="{159E2300-D493-42CD-BE45-227F8A4C3208}" destId="{6B151180-B47C-44B2-90F2-DF017255908D}" srcOrd="0" destOrd="0" presId="urn:microsoft.com/office/officeart/2005/8/layout/hierarchy1"/>
    <dgm:cxn modelId="{8E8523F7-21BB-468E-837E-4226F6D73F11}" type="presOf" srcId="{ADFC089C-F320-4EA4-BACF-CF0BE7510DCA}" destId="{BE9937D9-05C8-4D53-8B27-EE60AA1D92F1}" srcOrd="0" destOrd="0" presId="urn:microsoft.com/office/officeart/2005/8/layout/hierarchy1"/>
    <dgm:cxn modelId="{4832EBF8-E79D-4E2B-928D-EBD48DCBA010}" type="presOf" srcId="{261DF321-2711-49E1-942D-E278B6EA551E}" destId="{06C290AD-CE54-47A5-873C-50FCB83CEA9E}" srcOrd="0" destOrd="0" presId="urn:microsoft.com/office/officeart/2005/8/layout/hierarchy1"/>
    <dgm:cxn modelId="{59B9DF66-C543-4030-A22D-F183A946CD20}" type="presParOf" srcId="{06C290AD-CE54-47A5-873C-50FCB83CEA9E}" destId="{5CDD0A83-1B54-4ADF-8868-64C3644F2CBB}" srcOrd="0" destOrd="0" presId="urn:microsoft.com/office/officeart/2005/8/layout/hierarchy1"/>
    <dgm:cxn modelId="{10FD95F2-760B-4630-8D4F-E7AF942A973F}" type="presParOf" srcId="{5CDD0A83-1B54-4ADF-8868-64C3644F2CBB}" destId="{FFFB0C21-C892-4EC2-B997-491916EDDA82}" srcOrd="0" destOrd="0" presId="urn:microsoft.com/office/officeart/2005/8/layout/hierarchy1"/>
    <dgm:cxn modelId="{3A564404-EBC2-4AB8-9C63-F20B4B0A222D}" type="presParOf" srcId="{FFFB0C21-C892-4EC2-B997-491916EDDA82}" destId="{4A8E884E-CF36-43D0-8595-C86A023DA05F}" srcOrd="0" destOrd="0" presId="urn:microsoft.com/office/officeart/2005/8/layout/hierarchy1"/>
    <dgm:cxn modelId="{CF867B98-E03F-4559-8DAD-B0CC2BADAD25}" type="presParOf" srcId="{FFFB0C21-C892-4EC2-B997-491916EDDA82}" destId="{BE9937D9-05C8-4D53-8B27-EE60AA1D92F1}" srcOrd="1" destOrd="0" presId="urn:microsoft.com/office/officeart/2005/8/layout/hierarchy1"/>
    <dgm:cxn modelId="{36AC4F7C-E247-4316-9B29-9C1E1128BC20}" type="presParOf" srcId="{5CDD0A83-1B54-4ADF-8868-64C3644F2CBB}" destId="{3792B82A-8E03-4818-8716-991CBF75630D}" srcOrd="1" destOrd="0" presId="urn:microsoft.com/office/officeart/2005/8/layout/hierarchy1"/>
    <dgm:cxn modelId="{5C3BB2AE-C198-411A-9E3E-3A51169C7C45}" type="presParOf" srcId="{06C290AD-CE54-47A5-873C-50FCB83CEA9E}" destId="{E525557A-016A-400C-8371-9AC2C394F346}" srcOrd="1" destOrd="0" presId="urn:microsoft.com/office/officeart/2005/8/layout/hierarchy1"/>
    <dgm:cxn modelId="{2438A26D-CDA8-4D40-9687-C3BF4BFB7520}" type="presParOf" srcId="{E525557A-016A-400C-8371-9AC2C394F346}" destId="{A7413171-FBA9-4B4C-90C2-87887CC49339}" srcOrd="0" destOrd="0" presId="urn:microsoft.com/office/officeart/2005/8/layout/hierarchy1"/>
    <dgm:cxn modelId="{449B0A39-4018-4854-ADA0-B11735B9BC64}" type="presParOf" srcId="{A7413171-FBA9-4B4C-90C2-87887CC49339}" destId="{5AA232FF-D89D-41F1-A2F0-A999C471650D}" srcOrd="0" destOrd="0" presId="urn:microsoft.com/office/officeart/2005/8/layout/hierarchy1"/>
    <dgm:cxn modelId="{91AE7E36-D0E9-4237-803B-8220A7DA5659}" type="presParOf" srcId="{A7413171-FBA9-4B4C-90C2-87887CC49339}" destId="{6B151180-B47C-44B2-90F2-DF017255908D}" srcOrd="1" destOrd="0" presId="urn:microsoft.com/office/officeart/2005/8/layout/hierarchy1"/>
    <dgm:cxn modelId="{CE217969-4794-41DB-AC79-FA74D4DFC871}" type="presParOf" srcId="{E525557A-016A-400C-8371-9AC2C394F346}" destId="{561EE804-E739-4830-BDBA-7AC349013D3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9711-88D3-4BC3-AEBF-24FA1A3D8025}">
      <dsp:nvSpPr>
        <dsp:cNvPr id="0" name=""/>
        <dsp:cNvSpPr/>
      </dsp:nvSpPr>
      <dsp:spPr>
        <a:xfrm>
          <a:off x="0" y="0"/>
          <a:ext cx="8938260" cy="130725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Universal tetapi bervariasi</a:t>
          </a:r>
          <a:endParaRPr lang="en-US" sz="3100" kern="1200"/>
        </a:p>
      </dsp:txBody>
      <dsp:txXfrm>
        <a:off x="38288" y="38288"/>
        <a:ext cx="7527628" cy="1230681"/>
      </dsp:txXfrm>
    </dsp:sp>
    <dsp:sp modelId="{759F143A-CF26-46B7-A06E-2EC49BB3D7D6}">
      <dsp:nvSpPr>
        <dsp:cNvPr id="0" name=""/>
        <dsp:cNvSpPr/>
      </dsp:nvSpPr>
      <dsp:spPr>
        <a:xfrm>
          <a:off x="788669" y="1525133"/>
          <a:ext cx="8938260" cy="1307257"/>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dirty="0"/>
            <a:t>Stratifikasi selalu ada kapanpun dari masa ke masa</a:t>
          </a:r>
          <a:endParaRPr lang="en-US" sz="3100" kern="1200" dirty="0"/>
        </a:p>
      </dsp:txBody>
      <dsp:txXfrm>
        <a:off x="826957" y="1563421"/>
        <a:ext cx="7223296" cy="1230681"/>
      </dsp:txXfrm>
    </dsp:sp>
    <dsp:sp modelId="{E01B707E-687C-437F-8341-072682C3BD87}">
      <dsp:nvSpPr>
        <dsp:cNvPr id="0" name=""/>
        <dsp:cNvSpPr/>
      </dsp:nvSpPr>
      <dsp:spPr>
        <a:xfrm>
          <a:off x="1577339" y="3050266"/>
          <a:ext cx="8938260" cy="1307257"/>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d-ID" sz="3100" kern="1200"/>
            <a:t>Stratifikasi sosial diwariskan dari satu generasi ke generasi berikutnya</a:t>
          </a:r>
          <a:endParaRPr lang="en-US" sz="3100" kern="1200"/>
        </a:p>
      </dsp:txBody>
      <dsp:txXfrm>
        <a:off x="1615627" y="3088554"/>
        <a:ext cx="7223296" cy="1230681"/>
      </dsp:txXfrm>
    </dsp:sp>
    <dsp:sp modelId="{68197577-71FC-4DDC-99D5-C6AB36B4B0F8}">
      <dsp:nvSpPr>
        <dsp:cNvPr id="0" name=""/>
        <dsp:cNvSpPr/>
      </dsp:nvSpPr>
      <dsp:spPr>
        <a:xfrm>
          <a:off x="8088542" y="991336"/>
          <a:ext cx="849717" cy="84971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9728" y="991336"/>
        <a:ext cx="467345" cy="639412"/>
      </dsp:txXfrm>
    </dsp:sp>
    <dsp:sp modelId="{982C215E-8FCC-45D9-8705-BA9EEC361A02}">
      <dsp:nvSpPr>
        <dsp:cNvPr id="0" name=""/>
        <dsp:cNvSpPr/>
      </dsp:nvSpPr>
      <dsp:spPr>
        <a:xfrm>
          <a:off x="8877212" y="2507755"/>
          <a:ext cx="849717" cy="849717"/>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8398" y="2507755"/>
        <a:ext cx="467345" cy="639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E884E-CF36-43D0-8595-C86A023DA05F}">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937D9-05C8-4D53-8B27-EE60AA1D92F1}">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d-ID" sz="2500" kern="1200"/>
            <a:t>The movement, usually of individuals or groups, from one social position to another within the socially stratified system in any societies. </a:t>
          </a:r>
          <a:endParaRPr lang="en-US" sz="2500" kern="1200"/>
        </a:p>
      </dsp:txBody>
      <dsp:txXfrm>
        <a:off x="678914" y="525899"/>
        <a:ext cx="4067491" cy="2525499"/>
      </dsp:txXfrm>
    </dsp:sp>
    <dsp:sp modelId="{5AA232FF-D89D-41F1-A2F0-A999C471650D}">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51180-B47C-44B2-90F2-DF017255908D}">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d-ID" sz="2500" kern="1200"/>
            <a:t>Giddens: “</a:t>
          </a:r>
          <a:r>
            <a:rPr lang="id-ID" sz="2500" i="1" kern="1200"/>
            <a:t>the movement of individuals and groups between different socioeconomic</a:t>
          </a:r>
          <a:r>
            <a:rPr lang="en-US" sz="2500" i="1" kern="1200"/>
            <a:t> position</a:t>
          </a:r>
          <a:r>
            <a:rPr lang="id-ID" sz="2500" kern="1200"/>
            <a:t>” (Giddens: 200</a:t>
          </a:r>
          <a:r>
            <a:rPr lang="en-US" sz="2500" kern="1200"/>
            <a:t>9</a:t>
          </a:r>
          <a:r>
            <a:rPr lang="id-ID" sz="2500" kern="1200"/>
            <a:t>, </a:t>
          </a:r>
          <a:r>
            <a:rPr lang="en-US" sz="2500" kern="1200"/>
            <a:t>463</a:t>
          </a:r>
          <a:r>
            <a:rPr lang="id-ID" sz="2500" kern="1200"/>
            <a:t>).  </a:t>
          </a:r>
          <a:endParaRPr lang="en-US" sz="2500" kern="1200"/>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1E6F3-D59C-4973-9060-6718B580CE5A}"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0ED96-75B3-4A13-9977-294FF144AEEB}" type="slidenum">
              <a:rPr lang="en-US" smtClean="0"/>
              <a:t>‹#›</a:t>
            </a:fld>
            <a:endParaRPr lang="en-US"/>
          </a:p>
        </p:txBody>
      </p:sp>
    </p:spTree>
    <p:extLst>
      <p:ext uri="{BB962C8B-B14F-4D97-AF65-F5344CB8AC3E}">
        <p14:creationId xmlns:p14="http://schemas.microsoft.com/office/powerpoint/2010/main" val="404148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47D63-F2FF-472A-851C-F25E538BECE2}"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201575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31508-1E36-49A3-80CE-F40E8B558F0E}" type="datetime1">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54944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A4464D-7B7A-468E-B89F-224844E0996E}"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29207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096F2D1-D6C7-4F11-8D7F-322FB06B68B1}"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2890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2A037-0D88-49D8-AAEB-E52D70DAB8A5}"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80226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34B865-9D18-42D6-AC8C-9E5E798F3C2D}" type="datetime1">
              <a:rPr lang="en-US" smtClean="0"/>
              <a:t>9/25/2020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1297591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D5D691-42D9-4C27-A116-C024E8F1181E}" type="datetime1">
              <a:rPr lang="en-US" smtClean="0"/>
              <a:t>9/25/2020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420201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1B26A-4E17-4991-8986-7AD79C77835B}"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231173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43789-2372-491A-BBA8-E024862F8E1D}"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400151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id-ID"/>
          </a:p>
        </p:txBody>
      </p:sp>
      <p:sp>
        <p:nvSpPr>
          <p:cNvPr id="3" name="Table Placeholder 2"/>
          <p:cNvSpPr>
            <a:spLocks noGrp="1"/>
          </p:cNvSpPr>
          <p:nvPr>
            <p:ph type="tbl" idx="1"/>
          </p:nvPr>
        </p:nvSpPr>
        <p:spPr>
          <a:xfrm>
            <a:off x="609600" y="1600201"/>
            <a:ext cx="10972800" cy="4525963"/>
          </a:xfrm>
        </p:spPr>
        <p:txBody>
          <a:bodyPr/>
          <a:lstStyle/>
          <a:p>
            <a:pPr lvl="0"/>
            <a:endParaRPr lang="id-ID" noProof="0"/>
          </a:p>
        </p:txBody>
      </p:sp>
      <p:sp>
        <p:nvSpPr>
          <p:cNvPr id="4" name="Rectangle 69"/>
          <p:cNvSpPr>
            <a:spLocks noGrp="1" noChangeArrowheads="1"/>
          </p:cNvSpPr>
          <p:nvPr>
            <p:ph type="dt" sz="half" idx="10"/>
          </p:nvPr>
        </p:nvSpPr>
        <p:spPr>
          <a:ln/>
        </p:spPr>
        <p:txBody>
          <a:bodyPr/>
          <a:lstStyle>
            <a:lvl1pPr>
              <a:defRPr/>
            </a:lvl1pPr>
          </a:lstStyle>
          <a:p>
            <a:pPr>
              <a:defRPr/>
            </a:pPr>
            <a:fld id="{157F7F8A-7F66-457B-97B8-D65AFB328EF1}" type="datetime1">
              <a:rPr lang="en-US" smtClean="0"/>
              <a:t>9/25/2020</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A41A511-BB6B-41CB-839C-33BE8665282E}" type="slidenum">
              <a:rPr lang="en-US"/>
              <a:pPr>
                <a:defRPr/>
              </a:pPr>
              <a:t>‹#›</a:t>
            </a:fld>
            <a:endParaRPr lang="en-US"/>
          </a:p>
        </p:txBody>
      </p:sp>
    </p:spTree>
    <p:extLst>
      <p:ext uri="{BB962C8B-B14F-4D97-AF65-F5344CB8AC3E}">
        <p14:creationId xmlns:p14="http://schemas.microsoft.com/office/powerpoint/2010/main" val="62362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2F9A287-B37D-48E2-B0D1-3F36A136A374}"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152570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6B663-0474-4973-9962-C9B39B95675F}" type="datetime1">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100370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F55636-B0CF-4B2D-9E7E-7E779334CD7D}" type="datetime1">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334064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4F245B-D8EF-47E1-B5BA-0F204CD7DD8F}" type="datetime1">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216757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7242454-486C-4AD2-8374-4ADE9DEA9A0C}" type="datetime1">
              <a:rPr lang="en-US" smtClean="0"/>
              <a:t>9/25/2020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376792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323505-34F2-4290-B535-B93154617D6D}" type="datetime1">
              <a:rPr lang="en-US" smtClean="0"/>
              <a:t>9/25/2020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396838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D69318F-7977-4FDB-B5BD-D8C9BC30454E}" type="datetime1">
              <a:rPr lang="en-US" smtClean="0"/>
              <a:t>9/25/2020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14544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5A420E-2B5A-47D9-BA68-D7ADA3878D97}" type="datetime1">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47BCD-D54C-4F3B-B4D4-6CF72B5B455C}" type="slidenum">
              <a:rPr lang="en-US" smtClean="0"/>
              <a:t>‹#›</a:t>
            </a:fld>
            <a:endParaRPr lang="en-US"/>
          </a:p>
        </p:txBody>
      </p:sp>
    </p:spTree>
    <p:extLst>
      <p:ext uri="{BB962C8B-B14F-4D97-AF65-F5344CB8AC3E}">
        <p14:creationId xmlns:p14="http://schemas.microsoft.com/office/powerpoint/2010/main" val="317881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16ABBD-BEB5-4F0C-B701-3716F74D3007}" type="datetime1">
              <a:rPr lang="en-US" smtClean="0"/>
              <a:t>9/25/2020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6747BCD-D54C-4F3B-B4D4-6CF72B5B455C}" type="slidenum">
              <a:rPr lang="en-US" smtClean="0"/>
              <a:t>‹#›</a:t>
            </a:fld>
            <a:endParaRPr lang="en-US"/>
          </a:p>
        </p:txBody>
      </p:sp>
    </p:spTree>
    <p:extLst>
      <p:ext uri="{BB962C8B-B14F-4D97-AF65-F5344CB8AC3E}">
        <p14:creationId xmlns:p14="http://schemas.microsoft.com/office/powerpoint/2010/main" val="1725378948"/>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b="1" dirty="0" err="1">
                <a:solidFill>
                  <a:srgbClr val="FFFF00"/>
                </a:solidFill>
              </a:rPr>
              <a:t>Pengertian</a:t>
            </a:r>
            <a:r>
              <a:rPr lang="en-US" altLang="en-US" b="1" dirty="0">
                <a:solidFill>
                  <a:srgbClr val="FFFF00"/>
                </a:solidFill>
              </a:rPr>
              <a:t> </a:t>
            </a:r>
            <a:r>
              <a:rPr lang="en-US" altLang="en-US" b="1" dirty="0" err="1">
                <a:solidFill>
                  <a:srgbClr val="FFFF00"/>
                </a:solidFill>
              </a:rPr>
              <a:t>Stratifikasi</a:t>
            </a:r>
            <a:r>
              <a:rPr lang="en-US" altLang="en-US" b="1" dirty="0">
                <a:solidFill>
                  <a:srgbClr val="FFFF00"/>
                </a:solidFill>
              </a:rPr>
              <a:t> dan </a:t>
            </a:r>
            <a:r>
              <a:rPr lang="en-US" altLang="en-US" b="1" dirty="0" err="1">
                <a:solidFill>
                  <a:srgbClr val="FFFF00"/>
                </a:solidFill>
              </a:rPr>
              <a:t>Mobilitas</a:t>
            </a:r>
            <a:r>
              <a:rPr lang="en-US" altLang="en-US" b="1" dirty="0">
                <a:solidFill>
                  <a:srgbClr val="FFFF00"/>
                </a:solidFill>
              </a:rPr>
              <a:t> </a:t>
            </a:r>
            <a:r>
              <a:rPr lang="en-US" altLang="en-US" b="1" dirty="0" err="1">
                <a:solidFill>
                  <a:srgbClr val="FFFF00"/>
                </a:solidFill>
              </a:rPr>
              <a:t>Sosial</a:t>
            </a:r>
            <a:br>
              <a:rPr lang="en-US" altLang="en-US" b="1" dirty="0">
                <a:solidFill>
                  <a:srgbClr val="FFFF00"/>
                </a:solidFill>
              </a:rPr>
            </a:br>
            <a:r>
              <a:rPr lang="en-US" altLang="en-US" b="1" dirty="0">
                <a:solidFill>
                  <a:srgbClr val="FFFF00"/>
                </a:solidFill>
              </a:rPr>
              <a:t>KULIAH 1</a:t>
            </a:r>
            <a:endParaRPr lang="id-ID" altLang="en-US" b="1" dirty="0">
              <a:solidFill>
                <a:srgbClr val="FFFF00"/>
              </a:solidFill>
            </a:endParaRPr>
          </a:p>
        </p:txBody>
      </p:sp>
      <p:sp>
        <p:nvSpPr>
          <p:cNvPr id="3" name="Subtitle 2"/>
          <p:cNvSpPr>
            <a:spLocks noGrp="1"/>
          </p:cNvSpPr>
          <p:nvPr>
            <p:ph type="body" sz="half" idx="2"/>
          </p:nvPr>
        </p:nvSpPr>
        <p:spPr/>
        <p:txBody>
          <a:bodyPr>
            <a:normAutofit/>
          </a:bodyPr>
          <a:lstStyle/>
          <a:p>
            <a:pPr algn="ctr"/>
            <a:r>
              <a:rPr lang="id-ID" b="1" dirty="0">
                <a:solidFill>
                  <a:srgbClr val="FFFF00"/>
                </a:solidFill>
              </a:rPr>
              <a:t>Mata Kuliah Stratifikasi Sosial</a:t>
            </a:r>
          </a:p>
          <a:p>
            <a:pPr algn="ctr"/>
            <a:r>
              <a:rPr lang="id-ID" b="1" dirty="0">
                <a:solidFill>
                  <a:srgbClr val="FFFF00"/>
                </a:solidFill>
              </a:rPr>
              <a:t>Program Studi Sarjana Sosiologi FISIP UI</a:t>
            </a:r>
          </a:p>
          <a:p>
            <a:pPr algn="ctr"/>
            <a:r>
              <a:rPr lang="id-ID" b="1" dirty="0">
                <a:solidFill>
                  <a:srgbClr val="FFFF00"/>
                </a:solidFill>
              </a:rPr>
              <a:t>Materi kuliah, harap tidak d</a:t>
            </a:r>
            <a:r>
              <a:rPr lang="en-US" b="1" dirty="0">
                <a:solidFill>
                  <a:srgbClr val="FFFF00"/>
                </a:solidFill>
              </a:rPr>
              <a:t>IKUTIP</a:t>
            </a:r>
            <a:endParaRPr lang="id-ID" b="1" dirty="0">
              <a:solidFill>
                <a:srgbClr val="FFFF00"/>
              </a:solidFill>
            </a:endParaRPr>
          </a:p>
        </p:txBody>
      </p:sp>
      <p:sp>
        <p:nvSpPr>
          <p:cNvPr id="7172" name="Slide Number Placeholder 3"/>
          <p:cNvSpPr>
            <a:spLocks noGrp="1"/>
          </p:cNvSpPr>
          <p:nvPr>
            <p:ph type="sldNum" sz="quarter" idx="12"/>
          </p:nvPr>
        </p:nvSpPr>
        <p:spPr>
          <a:xfrm>
            <a:off x="10352540" y="91441"/>
            <a:ext cx="838199" cy="813815"/>
          </a:xfrm>
        </p:spPr>
        <p:txBody>
          <a:bodyPr/>
          <a:lstStyle/>
          <a:p>
            <a:fld id="{143DF9E8-B44D-43BF-A293-84EC131638B5}" type="slidenum">
              <a:rPr lang="id-ID" altLang="en-US" sz="4000" b="1"/>
              <a:pPr/>
              <a:t>1</a:t>
            </a:fld>
            <a:endParaRPr lang="id-ID" altLang="en-US" sz="4000" b="1" dirty="0"/>
          </a:p>
        </p:txBody>
      </p:sp>
      <p:pic>
        <p:nvPicPr>
          <p:cNvPr id="2" name="Picture 1">
            <a:extLst>
              <a:ext uri="{FF2B5EF4-FFF2-40B4-BE49-F238E27FC236}">
                <a16:creationId xmlns:a16="http://schemas.microsoft.com/office/drawing/2014/main" id="{97736D74-CA19-46D4-84DF-A3E57BCBD463}"/>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lnSpc>
                <a:spcPct val="90000"/>
              </a:lnSpc>
              <a:spcAft>
                <a:spcPts val="600"/>
              </a:spcAft>
              <a:defRPr/>
            </a:pPr>
            <a:fld id="{C70FF3A2-11CA-41C5-912A-72F712BA34E9}" type="slidenum">
              <a:rPr lang="en-US" sz="4000" b="1">
                <a:solidFill>
                  <a:srgbClr val="FFFFFF"/>
                </a:solidFill>
              </a:rPr>
              <a:pPr>
                <a:lnSpc>
                  <a:spcPct val="90000"/>
                </a:lnSpc>
                <a:spcAft>
                  <a:spcPts val="600"/>
                </a:spcAft>
                <a:defRPr/>
              </a:pPr>
              <a:t>10</a:t>
            </a:fld>
            <a:endParaRPr lang="en-US" sz="4000" b="1" dirty="0">
              <a:solidFill>
                <a:srgbClr val="FFFFFF"/>
              </a:solidFill>
            </a:endParaRPr>
          </a:p>
        </p:txBody>
      </p:sp>
      <p:sp>
        <p:nvSpPr>
          <p:cNvPr id="25602" name="Rectangle 2"/>
          <p:cNvSpPr>
            <a:spLocks noGrp="1" noChangeArrowheads="1"/>
          </p:cNvSpPr>
          <p:nvPr>
            <p:ph type="title" idx="4294967295"/>
          </p:nvPr>
        </p:nvSpPr>
        <p:spPr>
          <a:xfrm>
            <a:off x="0" y="1189038"/>
            <a:ext cx="2987675" cy="4479925"/>
          </a:xfrm>
        </p:spPr>
        <p:txBody>
          <a:bodyPr>
            <a:normAutofit fontScale="90000"/>
          </a:bodyPr>
          <a:lstStyle/>
          <a:p>
            <a:pPr algn="r" eaLnBrk="1" hangingPunct="1">
              <a:defRPr/>
            </a:pPr>
            <a:r>
              <a:rPr lang="en-US" sz="4600" b="1" dirty="0">
                <a:solidFill>
                  <a:srgbClr val="FFFF00"/>
                </a:solidFill>
                <a:latin typeface="+mn-lt"/>
              </a:rPr>
              <a:t>STRATA INDONESIA </a:t>
            </a:r>
            <a:br>
              <a:rPr lang="en-US" sz="4600" b="1" dirty="0">
                <a:solidFill>
                  <a:srgbClr val="FFFF00"/>
                </a:solidFill>
                <a:latin typeface="+mn-lt"/>
              </a:rPr>
            </a:br>
            <a:r>
              <a:rPr lang="en-US" sz="4600" b="1" dirty="0">
                <a:solidFill>
                  <a:srgbClr val="FFFF00"/>
                </a:solidFill>
                <a:latin typeface="+mn-lt"/>
              </a:rPr>
              <a:t>(RUMAH TANGGA, 2000, BPS)</a:t>
            </a:r>
          </a:p>
        </p:txBody>
      </p:sp>
      <p:sp>
        <p:nvSpPr>
          <p:cNvPr id="25603" name="Rectangle 3"/>
          <p:cNvSpPr>
            <a:spLocks noGrp="1" noChangeArrowheads="1"/>
          </p:cNvSpPr>
          <p:nvPr>
            <p:ph idx="4294967295"/>
          </p:nvPr>
        </p:nvSpPr>
        <p:spPr>
          <a:xfrm>
            <a:off x="3648457" y="960438"/>
            <a:ext cx="8543544" cy="4937125"/>
          </a:xfrm>
        </p:spPr>
        <p:txBody>
          <a:bodyPr anchor="ctr">
            <a:normAutofit/>
          </a:bodyPr>
          <a:lstStyle/>
          <a:p>
            <a:pPr eaLnBrk="1" hangingPunct="1">
              <a:buFontTx/>
              <a:buNone/>
              <a:defRPr/>
            </a:pPr>
            <a:r>
              <a:rPr lang="en-US" sz="2000" b="1" dirty="0"/>
              <a:t>* </a:t>
            </a:r>
            <a:r>
              <a:rPr lang="en-US" sz="2400" b="1" dirty="0"/>
              <a:t>BURUH TANI                                  15.1%</a:t>
            </a:r>
          </a:p>
          <a:p>
            <a:pPr eaLnBrk="1" hangingPunct="1">
              <a:buFontTx/>
              <a:buNone/>
              <a:defRPr/>
            </a:pPr>
            <a:r>
              <a:rPr lang="en-US" sz="2400" b="1" dirty="0"/>
              <a:t>* PETANI (&lt; 0.5 HA)                         18.9%</a:t>
            </a:r>
          </a:p>
          <a:p>
            <a:pPr eaLnBrk="1" hangingPunct="1">
              <a:buFontTx/>
              <a:buNone/>
              <a:defRPr/>
            </a:pPr>
            <a:r>
              <a:rPr lang="en-US" sz="2400" b="1" dirty="0"/>
              <a:t>* PETANI (0.5 – 1.0 HA)                     6.4%</a:t>
            </a:r>
          </a:p>
          <a:p>
            <a:pPr eaLnBrk="1" hangingPunct="1">
              <a:buFontTx/>
              <a:buNone/>
              <a:defRPr/>
            </a:pPr>
            <a:r>
              <a:rPr lang="en-US" sz="2400" b="1" dirty="0"/>
              <a:t>* PETANI (&gt; 1.0 HA)                           4.8%</a:t>
            </a:r>
          </a:p>
          <a:p>
            <a:pPr eaLnBrk="1" hangingPunct="1">
              <a:buFontTx/>
              <a:buNone/>
              <a:defRPr/>
            </a:pPr>
            <a:r>
              <a:rPr lang="en-US" sz="2400" b="1" dirty="0"/>
              <a:t>* NON TANI- STRATA BAWAH        14.6%</a:t>
            </a:r>
          </a:p>
          <a:p>
            <a:pPr eaLnBrk="1" hangingPunct="1">
              <a:buFontTx/>
              <a:buNone/>
              <a:defRPr/>
            </a:pPr>
            <a:r>
              <a:rPr lang="en-US" sz="2400" b="1" dirty="0"/>
              <a:t>* NON TANI-STRATA ATAS                6.5%</a:t>
            </a:r>
          </a:p>
          <a:p>
            <a:pPr eaLnBrk="1" hangingPunct="1">
              <a:buFontTx/>
              <a:buNone/>
              <a:defRPr/>
            </a:pPr>
            <a:r>
              <a:rPr lang="en-US" sz="2400" b="1" dirty="0"/>
              <a:t>* KOTA- STRATA BAWAH                 14.8%</a:t>
            </a:r>
          </a:p>
          <a:p>
            <a:pPr eaLnBrk="1" hangingPunct="1">
              <a:buFontTx/>
              <a:buNone/>
              <a:defRPr/>
            </a:pPr>
            <a:r>
              <a:rPr lang="en-US" sz="2400" b="1" dirty="0"/>
              <a:t>* KOTA- STRATA ATAS                        8.5%</a:t>
            </a:r>
          </a:p>
        </p:txBody>
      </p:sp>
      <p:pic>
        <p:nvPicPr>
          <p:cNvPr id="2" name="Picture 1">
            <a:extLst>
              <a:ext uri="{FF2B5EF4-FFF2-40B4-BE49-F238E27FC236}">
                <a16:creationId xmlns:a16="http://schemas.microsoft.com/office/drawing/2014/main" id="{95A20471-444D-4A5B-9EEE-F3094285FD55}"/>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defRPr/>
            </a:pPr>
            <a:r>
              <a:rPr lang="en-US" sz="2400" b="1" dirty="0">
                <a:solidFill>
                  <a:srgbClr val="FFFF00"/>
                </a:solidFill>
              </a:rPr>
              <a:t>PENGELUARAN RUMAH TANGGA PER BULAN </a:t>
            </a:r>
            <a:br>
              <a:rPr lang="en-US" sz="2400" b="1" dirty="0">
                <a:solidFill>
                  <a:srgbClr val="FFFF00"/>
                </a:solidFill>
              </a:rPr>
            </a:br>
            <a:r>
              <a:rPr lang="en-US" sz="1800" b="1" dirty="0">
                <a:solidFill>
                  <a:srgbClr val="FFFF00"/>
                </a:solidFill>
              </a:rPr>
              <a:t>(Roy Morgan, 2006; n = 25.232, </a:t>
            </a:r>
            <a:r>
              <a:rPr lang="en-US" sz="1800" b="1" i="1" dirty="0">
                <a:solidFill>
                  <a:srgbClr val="FFFF00"/>
                </a:solidFill>
              </a:rPr>
              <a:t>The Jakarta Post</a:t>
            </a:r>
            <a:r>
              <a:rPr lang="en-US" sz="1800" b="1" dirty="0">
                <a:solidFill>
                  <a:srgbClr val="FFFF00"/>
                </a:solidFill>
              </a:rPr>
              <a:t>, December 5, 2006)</a:t>
            </a:r>
            <a:br>
              <a:rPr lang="en-US" sz="1800" b="1" dirty="0">
                <a:solidFill>
                  <a:srgbClr val="FFFF00"/>
                </a:solidFill>
              </a:rPr>
            </a:br>
            <a:r>
              <a:rPr lang="en-US" sz="1800" b="1" dirty="0">
                <a:solidFill>
                  <a:srgbClr val="FFFF00"/>
                </a:solidFill>
              </a:rPr>
              <a:t>A= LAPISAN ATAS;  B + C = MENENGAH;   D+E+ BAWAH</a:t>
            </a:r>
          </a:p>
        </p:txBody>
      </p:sp>
      <p:graphicFrame>
        <p:nvGraphicFramePr>
          <p:cNvPr id="26684" name="Group 60"/>
          <p:cNvGraphicFramePr>
            <a:graphicFrameLocks noGrp="1"/>
          </p:cNvGraphicFramePr>
          <p:nvPr>
            <p:ph type="tbl" idx="1"/>
          </p:nvPr>
        </p:nvGraphicFramePr>
        <p:xfrm>
          <a:off x="1981200" y="1600200"/>
          <a:ext cx="8229600" cy="4064000"/>
        </p:xfrm>
        <a:graphic>
          <a:graphicData uri="http://schemas.openxmlformats.org/drawingml/2006/table">
            <a:tbl>
              <a:tblPr/>
              <a:tblGrid>
                <a:gridCol w="3468688">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12900">
                  <a:extLst>
                    <a:ext uri="{9D8B030D-6E8A-4147-A177-3AD203B41FA5}">
                      <a16:colId xmlns:a16="http://schemas.microsoft.com/office/drawing/2014/main" val="20002"/>
                    </a:ext>
                  </a:extLst>
                </a:gridCol>
                <a:gridCol w="1452562">
                  <a:extLst>
                    <a:ext uri="{9D8B030D-6E8A-4147-A177-3AD203B41FA5}">
                      <a16:colId xmlns:a16="http://schemas.microsoft.com/office/drawing/2014/main" val="20003"/>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charset="0"/>
                        </a:rPr>
                        <a:t>HOUSEHOLD EXPENDITURE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TOTAL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URBAN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RURAL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A1.   &gt; Rp. 4,250,000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0.3%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0.3%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0.2%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A2. 3,250,001 - 4,250,000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0.1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A3. 2,250,001 - 3,250,000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charset="0"/>
                        </a:rPr>
                        <a:t>0.4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B.1. 1,750,001 - 2,250,000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B.2. 1,250,001 - 1,750,000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9.6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13.2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6.3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C.       800,001 - 1,250,000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21.2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25.8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rgbClr val="FF3300"/>
                          </a:solidFill>
                          <a:effectLst>
                            <a:outerShdw blurRad="38100" dist="38100" dir="2700000" algn="tl">
                              <a:srgbClr val="000000"/>
                            </a:outerShdw>
                          </a:effectLst>
                          <a:latin typeface="Arial" charset="0"/>
                        </a:rPr>
                        <a:t>17.0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D.       600,001  - 800,000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29.4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27.9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30.8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E1.     400,001  - 600,000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26.5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20.3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32.8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E2.   &lt; 400,000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8.3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Arial" charset="0"/>
                        </a:rPr>
                        <a:t>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000000"/>
                            </a:outerShdw>
                          </a:effectLst>
                          <a:latin typeface="Arial" charset="0"/>
                        </a:rPr>
                        <a:t>11.7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2" name="Slide Number Placeholder 5"/>
          <p:cNvSpPr>
            <a:spLocks noGrp="1"/>
          </p:cNvSpPr>
          <p:nvPr>
            <p:ph type="sldNum" sz="quarter" idx="12"/>
          </p:nvPr>
        </p:nvSpPr>
        <p:spPr/>
        <p:txBody>
          <a:bodyPr/>
          <a:lstStyle/>
          <a:p>
            <a:pPr>
              <a:defRPr/>
            </a:pPr>
            <a:fld id="{9B7ECEB2-E220-44F0-BF5F-48F1163C0355}" type="slidenum">
              <a:rPr lang="en-US" sz="4000" b="1">
                <a:solidFill>
                  <a:schemeClr val="tx1"/>
                </a:solidFill>
              </a:rPr>
              <a:pPr>
                <a:defRPr/>
              </a:pPr>
              <a:t>11</a:t>
            </a:fld>
            <a:endParaRPr lang="en-US" sz="4000" b="1" dirty="0">
              <a:solidFill>
                <a:schemeClr val="tx1"/>
              </a:solidFill>
            </a:endParaRPr>
          </a:p>
        </p:txBody>
      </p:sp>
      <p:pic>
        <p:nvPicPr>
          <p:cNvPr id="2" name="Picture 1">
            <a:extLst>
              <a:ext uri="{FF2B5EF4-FFF2-40B4-BE49-F238E27FC236}">
                <a16:creationId xmlns:a16="http://schemas.microsoft.com/office/drawing/2014/main" id="{70145450-076F-421F-860A-56E6B9424E87}"/>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02565" y="509586"/>
            <a:ext cx="7772400" cy="914400"/>
          </a:xfrm>
        </p:spPr>
        <p:txBody>
          <a:bodyPr>
            <a:normAutofit fontScale="90000"/>
          </a:bodyPr>
          <a:lstStyle/>
          <a:p>
            <a:pPr algn="ctr" eaLnBrk="1" hangingPunct="1">
              <a:defRPr/>
            </a:pPr>
            <a:r>
              <a:rPr lang="en-US" sz="2200" b="1" dirty="0">
                <a:solidFill>
                  <a:srgbClr val="FFFF00"/>
                </a:solidFill>
              </a:rPr>
              <a:t>Monthly Income </a:t>
            </a:r>
            <a:br>
              <a:rPr lang="en-US" sz="2000" b="1" dirty="0">
                <a:solidFill>
                  <a:srgbClr val="FFFF00"/>
                </a:solidFill>
              </a:rPr>
            </a:br>
            <a:r>
              <a:rPr lang="en-US" sz="2000" b="1" dirty="0">
                <a:solidFill>
                  <a:srgbClr val="FFFF00"/>
                </a:solidFill>
              </a:rPr>
              <a:t>(Roy Morgan, </a:t>
            </a:r>
            <a:r>
              <a:rPr lang="en-US" sz="2000" b="1" i="1" dirty="0">
                <a:solidFill>
                  <a:srgbClr val="FFFF00"/>
                </a:solidFill>
              </a:rPr>
              <a:t>The Jakarta Post</a:t>
            </a:r>
            <a:r>
              <a:rPr lang="en-US" sz="2000" b="1" dirty="0">
                <a:solidFill>
                  <a:srgbClr val="FFFF00"/>
                </a:solidFill>
              </a:rPr>
              <a:t>, October 2, 2007) </a:t>
            </a:r>
            <a:br>
              <a:rPr lang="en-US" sz="2000" b="1" dirty="0">
                <a:solidFill>
                  <a:srgbClr val="FFFF00"/>
                </a:solidFill>
              </a:rPr>
            </a:br>
            <a:r>
              <a:rPr lang="en-US" sz="2000" b="1" dirty="0">
                <a:solidFill>
                  <a:srgbClr val="FFFF00"/>
                </a:solidFill>
              </a:rPr>
              <a:t>n=27,000 -&gt; 90% population over 14 (140 Million)</a:t>
            </a:r>
            <a:br>
              <a:rPr lang="en-US" sz="2000" b="1" dirty="0">
                <a:solidFill>
                  <a:srgbClr val="FFFF00"/>
                </a:solidFill>
              </a:rPr>
            </a:br>
            <a:r>
              <a:rPr lang="en-US" sz="2000" b="1" dirty="0">
                <a:solidFill>
                  <a:srgbClr val="FFFF00"/>
                </a:solidFill>
              </a:rPr>
              <a:t> </a:t>
            </a:r>
            <a:r>
              <a:rPr lang="en-US" sz="1800" b="1" dirty="0">
                <a:solidFill>
                  <a:srgbClr val="FFFF00"/>
                </a:solidFill>
              </a:rPr>
              <a:t>A= LAPISAN ATAS;  B + C = MENENGAH;   D+E+ BAWAH</a:t>
            </a:r>
          </a:p>
        </p:txBody>
      </p:sp>
      <p:graphicFrame>
        <p:nvGraphicFramePr>
          <p:cNvPr id="27651" name="Group 3"/>
          <p:cNvGraphicFramePr>
            <a:graphicFrameLocks noGrp="1"/>
          </p:cNvGraphicFramePr>
          <p:nvPr>
            <p:ph type="tbl" idx="1"/>
            <p:extLst>
              <p:ext uri="{D42A27DB-BD31-4B8C-83A1-F6EECF244321}">
                <p14:modId xmlns:p14="http://schemas.microsoft.com/office/powerpoint/2010/main" val="3173770813"/>
              </p:ext>
            </p:extLst>
          </p:nvPr>
        </p:nvGraphicFramePr>
        <p:xfrm>
          <a:off x="2209800" y="1802296"/>
          <a:ext cx="7772400" cy="4546119"/>
        </p:xfrm>
        <a:graphic>
          <a:graphicData uri="http://schemas.openxmlformats.org/drawingml/2006/table">
            <a:tbl>
              <a:tblPr/>
              <a:tblGrid>
                <a:gridCol w="609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900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sz="2400" b="1"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id-ID" sz="2400" b="1"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Million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6900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Arial"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Arial" charset="0"/>
                        </a:rPr>
                        <a:t>A : 2,250,000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Arial" charset="0"/>
                        </a:rPr>
                        <a:t>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Arial"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53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B: 1,250,001 – 2,250,00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16.8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23.5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253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C: 800,001 – 1,250,000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23.6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rgbClr val="FF3300"/>
                          </a:solidFill>
                          <a:effectLst>
                            <a:outerShdw blurRad="38100" dist="38100" dir="2700000" algn="tl">
                              <a:srgbClr val="000000"/>
                            </a:outerShdw>
                          </a:effectLst>
                          <a:latin typeface="Arial" charset="0"/>
                        </a:rPr>
                        <a:t>33.1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53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D: 600,001 – 800,000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30.3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42.4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900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 &lt; 600,000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Arial" charset="0"/>
                        </a:rPr>
                        <a:t>25.2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Arial" charset="0"/>
                        </a:rPr>
                        <a:t>35.3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2" name="Slide Number Placeholder 5"/>
          <p:cNvSpPr>
            <a:spLocks noGrp="1"/>
          </p:cNvSpPr>
          <p:nvPr>
            <p:ph type="sldNum" sz="quarter" idx="12"/>
          </p:nvPr>
        </p:nvSpPr>
        <p:spPr/>
        <p:txBody>
          <a:bodyPr/>
          <a:lstStyle/>
          <a:p>
            <a:pPr>
              <a:defRPr/>
            </a:pPr>
            <a:fld id="{93E8B078-996A-4E2B-B41B-D94DDC9B1049}" type="slidenum">
              <a:rPr lang="en-US" sz="4000" b="1" smtClean="0">
                <a:solidFill>
                  <a:schemeClr val="tx1"/>
                </a:solidFill>
              </a:rPr>
              <a:pPr>
                <a:defRPr/>
              </a:pPr>
              <a:t>12</a:t>
            </a:fld>
            <a:endParaRPr lang="en-US" sz="4000" b="1" dirty="0">
              <a:solidFill>
                <a:schemeClr val="tx1"/>
              </a:solidFill>
            </a:endParaRPr>
          </a:p>
        </p:txBody>
      </p:sp>
      <p:pic>
        <p:nvPicPr>
          <p:cNvPr id="2" name="Picture 1">
            <a:extLst>
              <a:ext uri="{FF2B5EF4-FFF2-40B4-BE49-F238E27FC236}">
                <a16:creationId xmlns:a16="http://schemas.microsoft.com/office/drawing/2014/main" id="{81F2DDD6-48C9-46D6-BF56-8DC322B2844B}"/>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D268-38D9-413F-BB5A-DA458C8EE6D7}"/>
              </a:ext>
            </a:extLst>
          </p:cNvPr>
          <p:cNvSpPr>
            <a:spLocks noGrp="1"/>
          </p:cNvSpPr>
          <p:nvPr>
            <p:ph type="title"/>
          </p:nvPr>
        </p:nvSpPr>
        <p:spPr>
          <a:xfrm>
            <a:off x="1179226" y="320231"/>
            <a:ext cx="9833548" cy="1325563"/>
          </a:xfrm>
        </p:spPr>
        <p:txBody>
          <a:bodyPr>
            <a:normAutofit/>
          </a:bodyPr>
          <a:lstStyle/>
          <a:p>
            <a:pPr algn="ctr"/>
            <a:r>
              <a:rPr lang="en-US" sz="4000" b="1" dirty="0" err="1">
                <a:solidFill>
                  <a:srgbClr val="FFFF00"/>
                </a:solidFill>
                <a:latin typeface="+mn-lt"/>
              </a:rPr>
              <a:t>Mobilitas</a:t>
            </a:r>
            <a:r>
              <a:rPr lang="en-US" sz="4000" b="1" dirty="0">
                <a:solidFill>
                  <a:srgbClr val="FFFF00"/>
                </a:solidFill>
                <a:latin typeface="+mn-lt"/>
              </a:rPr>
              <a:t> </a:t>
            </a:r>
            <a:r>
              <a:rPr lang="en-US" sz="4000" b="1" dirty="0" err="1">
                <a:solidFill>
                  <a:srgbClr val="FFFF00"/>
                </a:solidFill>
                <a:latin typeface="+mn-lt"/>
              </a:rPr>
              <a:t>Sosial</a:t>
            </a:r>
            <a:endParaRPr lang="en-US" sz="4000" b="1" dirty="0">
              <a:solidFill>
                <a:srgbClr val="FFFF00"/>
              </a:solidFill>
              <a:latin typeface="+mn-lt"/>
            </a:endParaRPr>
          </a:p>
        </p:txBody>
      </p:sp>
      <p:graphicFrame>
        <p:nvGraphicFramePr>
          <p:cNvPr id="18" name="Content Placeholder 2">
            <a:extLst>
              <a:ext uri="{FF2B5EF4-FFF2-40B4-BE49-F238E27FC236}">
                <a16:creationId xmlns:a16="http://schemas.microsoft.com/office/drawing/2014/main" id="{D27E8D9A-B84D-4DAE-ABE7-A54E70639837}"/>
              </a:ext>
            </a:extLst>
          </p:cNvPr>
          <p:cNvGraphicFramePr>
            <a:graphicFrameLocks noGrp="1"/>
          </p:cNvGraphicFramePr>
          <p:nvPr>
            <p:ph idx="1"/>
            <p:extLst>
              <p:ext uri="{D42A27DB-BD31-4B8C-83A1-F6EECF244321}">
                <p14:modId xmlns:p14="http://schemas.microsoft.com/office/powerpoint/2010/main" val="311156905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9E6F0B8-1B7C-4B2F-A08E-2180853F7430}"/>
              </a:ext>
            </a:extLst>
          </p:cNvPr>
          <p:cNvSpPr>
            <a:spLocks noGrp="1"/>
          </p:cNvSpPr>
          <p:nvPr>
            <p:ph type="sldNum" sz="quarter" idx="12"/>
          </p:nvPr>
        </p:nvSpPr>
        <p:spPr/>
        <p:txBody>
          <a:bodyPr/>
          <a:lstStyle/>
          <a:p>
            <a:fld id="{F6747BCD-D54C-4F3B-B4D4-6CF72B5B455C}" type="slidenum">
              <a:rPr lang="en-US" sz="4000" b="1" smtClean="0"/>
              <a:t>13</a:t>
            </a:fld>
            <a:endParaRPr lang="en-US" sz="4000" b="1" dirty="0"/>
          </a:p>
        </p:txBody>
      </p:sp>
      <p:pic>
        <p:nvPicPr>
          <p:cNvPr id="4" name="Picture 3">
            <a:extLst>
              <a:ext uri="{FF2B5EF4-FFF2-40B4-BE49-F238E27FC236}">
                <a16:creationId xmlns:a16="http://schemas.microsoft.com/office/drawing/2014/main" id="{C63F3504-9E19-4F4A-8F70-7F4525C870DA}"/>
              </a:ext>
            </a:extLst>
          </p:cNvPr>
          <p:cNvPicPr>
            <a:picLocks noChangeAspect="1"/>
          </p:cNvPicPr>
          <p:nvPr/>
        </p:nvPicPr>
        <p:blipFill>
          <a:blip r:embed="rId7"/>
          <a:stretch>
            <a:fillRect/>
          </a:stretch>
        </p:blipFill>
        <p:spPr>
          <a:xfrm>
            <a:off x="0" y="0"/>
            <a:ext cx="1001261" cy="1063416"/>
          </a:xfrm>
          <a:prstGeom prst="rect">
            <a:avLst/>
          </a:prstGeom>
        </p:spPr>
      </p:pic>
    </p:spTree>
    <p:extLst>
      <p:ext uri="{BB962C8B-B14F-4D97-AF65-F5344CB8AC3E}">
        <p14:creationId xmlns:p14="http://schemas.microsoft.com/office/powerpoint/2010/main" val="242821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4954" y="713232"/>
            <a:ext cx="8825659" cy="2715768"/>
          </a:xfrm>
        </p:spPr>
        <p:txBody>
          <a:bodyPr>
            <a:normAutofit/>
          </a:bodyPr>
          <a:lstStyle/>
          <a:p>
            <a:pPr algn="ctr" eaLnBrk="1" hangingPunct="1">
              <a:defRPr/>
            </a:pPr>
            <a:r>
              <a:rPr lang="id-ID" sz="3600" b="1" dirty="0">
                <a:solidFill>
                  <a:srgbClr val="FFFF00"/>
                </a:solidFill>
                <a:latin typeface="+mn-lt"/>
              </a:rPr>
              <a:t>Signifikansi Kajian Mobilitas Sosial</a:t>
            </a:r>
            <a:r>
              <a:rPr lang="en-US" sz="3600" b="1" dirty="0">
                <a:solidFill>
                  <a:srgbClr val="FFFF00"/>
                </a:solidFill>
                <a:latin typeface="+mn-lt"/>
              </a:rPr>
              <a:t> (1)</a:t>
            </a:r>
            <a:endParaRPr lang="id-ID" sz="3600" b="1" dirty="0">
              <a:solidFill>
                <a:srgbClr val="FFFF00"/>
              </a:solidFill>
            </a:endParaRPr>
          </a:p>
        </p:txBody>
      </p:sp>
      <p:sp>
        <p:nvSpPr>
          <p:cNvPr id="6147" name="Rectangle 3"/>
          <p:cNvSpPr>
            <a:spLocks noGrp="1" noChangeArrowheads="1"/>
          </p:cNvSpPr>
          <p:nvPr>
            <p:ph type="body" sz="half" idx="2"/>
          </p:nvPr>
        </p:nvSpPr>
        <p:spPr>
          <a:xfrm>
            <a:off x="1154954" y="1481328"/>
            <a:ext cx="8825659" cy="4538472"/>
          </a:xfrm>
        </p:spPr>
        <p:txBody>
          <a:bodyPr anchor="t">
            <a:normAutofit fontScale="85000" lnSpcReduction="20000"/>
          </a:bodyPr>
          <a:lstStyle/>
          <a:p>
            <a:pPr marL="457200" indent="-457200" eaLnBrk="1" hangingPunct="1">
              <a:buFont typeface="+mj-lt"/>
              <a:buAutoNum type="arabicPeriod"/>
              <a:defRPr/>
            </a:pPr>
            <a:r>
              <a:rPr lang="en-US" sz="2600" b="1" noProof="1"/>
              <a:t>Stratifikasi sosial baik dalam aspek statis maupun dinamisnya merupakan fokus penting dalam sosiologi. Dengan mempelajari stratifikasi, kita dapat mengamati proses dan perubahan sosial secara cermat. Studi stratifikasi bermanfaat untuk mengetahui sebaran kekuasaan dan kepentingan dalam masyarakat serta pembuatan kebijakan seperti perpajakan maupun dalam upaya mewujudkan masyarakat adil dan makmur (Tjondronegoro 1988:71).</a:t>
            </a:r>
          </a:p>
          <a:p>
            <a:pPr marL="457200" indent="-457200" eaLnBrk="1" hangingPunct="1">
              <a:buFont typeface="+mj-lt"/>
              <a:buAutoNum type="arabicPeriod"/>
              <a:defRPr/>
            </a:pPr>
            <a:r>
              <a:rPr lang="en-US" sz="2600" b="1" noProof="1"/>
              <a:t>Karena pentingnya masalah stratifikasi social, maka perlu diketahui persepsi masyarakat mengenai hal tersebut, dan bagaimana keterbukaan suatu stratifikasi atau mobilitas sosial khususnya antar generasi. Demikian pula perlu diketahui pola mobilitas dan faktor-faktor yang mempengaruhinya.</a:t>
            </a:r>
          </a:p>
          <a:p>
            <a:pPr marL="0" indent="0" eaLnBrk="1" hangingPunct="1">
              <a:buNone/>
              <a:defRPr/>
            </a:pPr>
            <a:endParaRPr lang="en-US" sz="2200" noProof="1"/>
          </a:p>
        </p:txBody>
      </p:sp>
      <p:sp>
        <p:nvSpPr>
          <p:cNvPr id="6" name="Slide Number Placeholder 5"/>
          <p:cNvSpPr>
            <a:spLocks noGrp="1"/>
          </p:cNvSpPr>
          <p:nvPr>
            <p:ph type="sldNum" sz="quarter" idx="12"/>
          </p:nvPr>
        </p:nvSpPr>
        <p:spPr/>
        <p:txBody>
          <a:bodyPr>
            <a:normAutofit/>
          </a:bodyPr>
          <a:lstStyle/>
          <a:p>
            <a:pPr>
              <a:spcAft>
                <a:spcPts val="600"/>
              </a:spcAft>
              <a:defRPr/>
            </a:pPr>
            <a:fld id="{F6A10D46-469A-4F73-8B40-AB45ED8D0B1D}" type="slidenum">
              <a:rPr lang="en-US" sz="4000" b="1">
                <a:solidFill>
                  <a:schemeClr val="tx1">
                    <a:alpha val="80000"/>
                  </a:schemeClr>
                </a:solidFill>
              </a:rPr>
              <a:pPr>
                <a:spcAft>
                  <a:spcPts val="600"/>
                </a:spcAft>
                <a:defRPr/>
              </a:pPr>
              <a:t>14</a:t>
            </a:fld>
            <a:endParaRPr lang="en-US" sz="4000" b="1" dirty="0">
              <a:solidFill>
                <a:schemeClr val="tx1">
                  <a:alpha val="80000"/>
                </a:schemeClr>
              </a:solidFill>
            </a:endParaRPr>
          </a:p>
        </p:txBody>
      </p:sp>
      <p:pic>
        <p:nvPicPr>
          <p:cNvPr id="2" name="Picture 1">
            <a:extLst>
              <a:ext uri="{FF2B5EF4-FFF2-40B4-BE49-F238E27FC236}">
                <a16:creationId xmlns:a16="http://schemas.microsoft.com/office/drawing/2014/main" id="{F662D082-8EBB-4FC3-B904-6FD821693954}"/>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5061-6A54-4F54-A68A-6DB275ACF85D}"/>
              </a:ext>
            </a:extLst>
          </p:cNvPr>
          <p:cNvSpPr>
            <a:spLocks noGrp="1"/>
          </p:cNvSpPr>
          <p:nvPr>
            <p:ph type="title"/>
          </p:nvPr>
        </p:nvSpPr>
        <p:spPr>
          <a:xfrm>
            <a:off x="1837943" y="365760"/>
            <a:ext cx="9182623" cy="941832"/>
          </a:xfrm>
        </p:spPr>
        <p:txBody>
          <a:bodyPr>
            <a:normAutofit/>
          </a:bodyPr>
          <a:lstStyle/>
          <a:p>
            <a:r>
              <a:rPr lang="id-ID" sz="3600" b="1" dirty="0">
                <a:solidFill>
                  <a:srgbClr val="FFFF00"/>
                </a:solidFill>
                <a:latin typeface="+mn-lt"/>
              </a:rPr>
              <a:t>Signifikansi Kajian Mobilitas Sosial</a:t>
            </a:r>
            <a:r>
              <a:rPr lang="en-US" sz="3600" b="1" dirty="0">
                <a:solidFill>
                  <a:srgbClr val="FFFF00"/>
                </a:solidFill>
                <a:latin typeface="+mn-lt"/>
              </a:rPr>
              <a:t> (1)</a:t>
            </a:r>
            <a:endParaRPr lang="en-US" sz="3600" dirty="0"/>
          </a:p>
        </p:txBody>
      </p:sp>
      <p:sp>
        <p:nvSpPr>
          <p:cNvPr id="3" name="Content Placeholder 2">
            <a:extLst>
              <a:ext uri="{FF2B5EF4-FFF2-40B4-BE49-F238E27FC236}">
                <a16:creationId xmlns:a16="http://schemas.microsoft.com/office/drawing/2014/main" id="{DC43A624-C2DC-4C72-B2FD-2DDC11DD6AC1}"/>
              </a:ext>
            </a:extLst>
          </p:cNvPr>
          <p:cNvSpPr>
            <a:spLocks noGrp="1"/>
          </p:cNvSpPr>
          <p:nvPr>
            <p:ph idx="1"/>
          </p:nvPr>
        </p:nvSpPr>
        <p:spPr>
          <a:xfrm>
            <a:off x="1653363" y="1815548"/>
            <a:ext cx="9367204" cy="4402372"/>
          </a:xfrm>
        </p:spPr>
        <p:txBody>
          <a:bodyPr anchor="t">
            <a:normAutofit fontScale="92500" lnSpcReduction="20000"/>
          </a:bodyPr>
          <a:lstStyle/>
          <a:p>
            <a:pPr marL="514350" indent="-514350">
              <a:buFont typeface="+mj-lt"/>
              <a:buAutoNum type="arabicPeriod" startAt="3"/>
            </a:pPr>
            <a:r>
              <a:rPr lang="id-ID" sz="2800" b="1" dirty="0"/>
              <a:t>Memberi indikasi ada atau tidaknya struktur dan sistem yang menerapkan kesetaraan kesempatan dalam masyarakat.</a:t>
            </a:r>
          </a:p>
          <a:p>
            <a:pPr marL="514350" indent="-514350">
              <a:buFont typeface="+mj-lt"/>
              <a:buAutoNum type="arabicPeriod" startAt="3"/>
            </a:pPr>
            <a:r>
              <a:rPr lang="id-ID" sz="2800" b="1" dirty="0"/>
              <a:t>Menelaah kesempatan hidup (</a:t>
            </a:r>
            <a:r>
              <a:rPr lang="id-ID" sz="2800" b="1" i="1" dirty="0"/>
              <a:t>life chance</a:t>
            </a:r>
            <a:r>
              <a:rPr lang="id-ID" sz="2800" b="1" dirty="0"/>
              <a:t>) individu atau kelompok.</a:t>
            </a:r>
          </a:p>
          <a:p>
            <a:pPr marL="514350" indent="-514350">
              <a:buFont typeface="+mj-lt"/>
              <a:buAutoNum type="arabicPeriod" startAt="3"/>
            </a:pPr>
            <a:r>
              <a:rPr lang="id-ID" sz="2800" b="1" dirty="0"/>
              <a:t>Mengkaji keterbukaan sebuah masyarakat.</a:t>
            </a:r>
          </a:p>
          <a:p>
            <a:pPr marL="514350" indent="-514350">
              <a:buFont typeface="+mj-lt"/>
              <a:buAutoNum type="arabicPeriod" startAt="3"/>
            </a:pPr>
            <a:r>
              <a:rPr lang="id-ID" sz="2800" b="1" dirty="0"/>
              <a:t>Mengidentifikasi dan menganalisis faktor-faktor yang berpengaruh terhadap mobilitas sosial vertikal.</a:t>
            </a:r>
          </a:p>
          <a:p>
            <a:pPr marL="514350" indent="-514350">
              <a:buFont typeface="+mj-lt"/>
              <a:buAutoNum type="arabicPeriod" startAt="3"/>
            </a:pPr>
            <a:r>
              <a:rPr lang="id-ID" sz="2800" b="1" dirty="0"/>
              <a:t>Menganalisis isu keadilan sosial.</a:t>
            </a:r>
          </a:p>
          <a:p>
            <a:pPr marL="514350" indent="-514350">
              <a:buFont typeface="+mj-lt"/>
              <a:buAutoNum type="arabicPeriod" startAt="3"/>
            </a:pPr>
            <a:r>
              <a:rPr lang="id-ID" sz="2800" b="1" dirty="0"/>
              <a:t>Mengkaji &amp; memberi usulan kebijakan sosial yang mendukung mobilitas sosial</a:t>
            </a:r>
          </a:p>
          <a:p>
            <a:endParaRPr lang="en-US" sz="2400" dirty="0"/>
          </a:p>
        </p:txBody>
      </p:sp>
      <p:sp>
        <p:nvSpPr>
          <p:cNvPr id="4" name="Slide Number Placeholder 3">
            <a:extLst>
              <a:ext uri="{FF2B5EF4-FFF2-40B4-BE49-F238E27FC236}">
                <a16:creationId xmlns:a16="http://schemas.microsoft.com/office/drawing/2014/main" id="{C4CEB0F8-8723-4B86-9E5C-CD1A51D140A2}"/>
              </a:ext>
            </a:extLst>
          </p:cNvPr>
          <p:cNvSpPr>
            <a:spLocks noGrp="1"/>
          </p:cNvSpPr>
          <p:nvPr>
            <p:ph type="sldNum" sz="quarter" idx="12"/>
          </p:nvPr>
        </p:nvSpPr>
        <p:spPr/>
        <p:txBody>
          <a:bodyPr/>
          <a:lstStyle/>
          <a:p>
            <a:r>
              <a:rPr lang="en-US" sz="4000" b="1" dirty="0"/>
              <a:t>15</a:t>
            </a:r>
          </a:p>
        </p:txBody>
      </p:sp>
      <p:pic>
        <p:nvPicPr>
          <p:cNvPr id="5" name="Picture 4">
            <a:extLst>
              <a:ext uri="{FF2B5EF4-FFF2-40B4-BE49-F238E27FC236}">
                <a16:creationId xmlns:a16="http://schemas.microsoft.com/office/drawing/2014/main" id="{1634FBE1-0E4F-479D-812C-A4C59B6BD762}"/>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95131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7A1737C-31E7-43E3-A2B1-3707DCAE8943}"/>
              </a:ext>
            </a:extLst>
          </p:cNvPr>
          <p:cNvSpPr>
            <a:spLocks noGrp="1"/>
          </p:cNvSpPr>
          <p:nvPr>
            <p:ph type="title"/>
          </p:nvPr>
        </p:nvSpPr>
        <p:spPr>
          <a:xfrm>
            <a:off x="838200" y="365125"/>
            <a:ext cx="10515600" cy="925513"/>
          </a:xfrm>
        </p:spPr>
        <p:txBody>
          <a:bodyPr>
            <a:normAutofit/>
          </a:bodyPr>
          <a:lstStyle/>
          <a:p>
            <a:pPr algn="ctr"/>
            <a:r>
              <a:rPr lang="id-ID" altLang="en-US" sz="3600" b="1" dirty="0">
                <a:solidFill>
                  <a:srgbClr val="FFFF00"/>
                </a:solidFill>
                <a:latin typeface="+mn-lt"/>
              </a:rPr>
              <a:t>Mobilitas Horisontal</a:t>
            </a:r>
            <a:endParaRPr lang="en-US" altLang="en-US" sz="3600" b="1" dirty="0">
              <a:solidFill>
                <a:srgbClr val="FFFF00"/>
              </a:solidFill>
              <a:latin typeface="+mn-lt"/>
            </a:endParaRPr>
          </a:p>
        </p:txBody>
      </p:sp>
      <p:sp>
        <p:nvSpPr>
          <p:cNvPr id="3" name="Content Placeholder 2">
            <a:extLst>
              <a:ext uri="{FF2B5EF4-FFF2-40B4-BE49-F238E27FC236}">
                <a16:creationId xmlns:a16="http://schemas.microsoft.com/office/drawing/2014/main" id="{8E7D387A-A1DC-485B-B5B8-3EF6879CED16}"/>
              </a:ext>
            </a:extLst>
          </p:cNvPr>
          <p:cNvSpPr>
            <a:spLocks noGrp="1"/>
          </p:cNvSpPr>
          <p:nvPr>
            <p:ph sz="half" idx="1"/>
          </p:nvPr>
        </p:nvSpPr>
        <p:spPr>
          <a:xfrm>
            <a:off x="838200" y="1438275"/>
            <a:ext cx="5181600" cy="4738688"/>
          </a:xfrm>
        </p:spPr>
        <p:txBody>
          <a:bodyPr>
            <a:normAutofit lnSpcReduction="10000"/>
          </a:bodyPr>
          <a:lstStyle/>
          <a:p>
            <a:pPr>
              <a:defRPr/>
            </a:pPr>
            <a:r>
              <a:rPr lang="id-ID" altLang="en-US" sz="3200" b="1" dirty="0"/>
              <a:t>Perpindahan </a:t>
            </a:r>
            <a:r>
              <a:rPr lang="en-US" altLang="en-US" sz="3200" b="1" dirty="0" err="1"/>
              <a:t>seseorang</a:t>
            </a:r>
            <a:r>
              <a:rPr lang="en-US" altLang="en-US" sz="3200" b="1" dirty="0"/>
              <a:t> </a:t>
            </a:r>
            <a:r>
              <a:rPr lang="id-ID" altLang="en-US" sz="3200" b="1" dirty="0"/>
              <a:t>dari satu posisi sosial ke posisi sosial lain dalam tingkat yang sama</a:t>
            </a:r>
            <a:endParaRPr lang="en-US" altLang="en-US" sz="3200" b="1" dirty="0"/>
          </a:p>
          <a:p>
            <a:pPr>
              <a:defRPr/>
            </a:pPr>
            <a:endParaRPr lang="en-US" altLang="en-US" sz="3200" b="1" dirty="0"/>
          </a:p>
          <a:p>
            <a:pPr>
              <a:defRPr/>
            </a:pPr>
            <a:r>
              <a:rPr lang="en-US" sz="3200" b="1" noProof="1"/>
              <a:t>seseorang mengalami perpidahan pekerjaan tetapi berada dalam posisi yang tetap.</a:t>
            </a:r>
            <a:endParaRPr lang="id-ID" altLang="en-US" sz="3200" b="1" dirty="0"/>
          </a:p>
          <a:p>
            <a:pPr>
              <a:defRPr/>
            </a:pPr>
            <a:endParaRPr lang="en-US" sz="3200" dirty="0"/>
          </a:p>
        </p:txBody>
      </p:sp>
      <p:pic>
        <p:nvPicPr>
          <p:cNvPr id="22533" name="Picture 2" descr="Hasil gambar untuk horizontal mobility">
            <a:extLst>
              <a:ext uri="{FF2B5EF4-FFF2-40B4-BE49-F238E27FC236}">
                <a16:creationId xmlns:a16="http://schemas.microsoft.com/office/drawing/2014/main" id="{381E0190-0726-4CA1-869A-C6C1FC74C7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533525"/>
            <a:ext cx="5181600" cy="4411663"/>
          </a:xfrm>
          <a:noFill/>
        </p:spPr>
      </p:pic>
      <p:sp>
        <p:nvSpPr>
          <p:cNvPr id="5" name="Slide Number Placeholder 4">
            <a:extLst>
              <a:ext uri="{FF2B5EF4-FFF2-40B4-BE49-F238E27FC236}">
                <a16:creationId xmlns:a16="http://schemas.microsoft.com/office/drawing/2014/main" id="{4B0E521F-9D63-4AF7-BE1E-D332BD06B826}"/>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187541-F768-4DF1-8998-B01B8E502103}" type="slidenum">
              <a:rPr lang="id-ID" altLang="en-US" sz="4000" b="1">
                <a:solidFill>
                  <a:srgbClr val="898989"/>
                </a:solidFill>
              </a:rPr>
              <a:pPr/>
              <a:t>16</a:t>
            </a:fld>
            <a:endParaRPr lang="id-ID" altLang="en-US" sz="4000" b="1" dirty="0">
              <a:solidFill>
                <a:srgbClr val="898989"/>
              </a:solidFill>
            </a:endParaRPr>
          </a:p>
        </p:txBody>
      </p:sp>
      <p:pic>
        <p:nvPicPr>
          <p:cNvPr id="2" name="Picture 1">
            <a:extLst>
              <a:ext uri="{FF2B5EF4-FFF2-40B4-BE49-F238E27FC236}">
                <a16:creationId xmlns:a16="http://schemas.microsoft.com/office/drawing/2014/main" id="{8A910EB2-F31D-4322-96B5-373E09368E9D}"/>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15BE736-FC91-49BA-9CBC-B8E209E7783C}"/>
              </a:ext>
            </a:extLst>
          </p:cNvPr>
          <p:cNvSpPr>
            <a:spLocks noGrp="1"/>
          </p:cNvSpPr>
          <p:nvPr>
            <p:ph type="title"/>
          </p:nvPr>
        </p:nvSpPr>
        <p:spPr>
          <a:xfrm>
            <a:off x="838200" y="365125"/>
            <a:ext cx="10515600" cy="750888"/>
          </a:xfrm>
        </p:spPr>
        <p:txBody>
          <a:bodyPr>
            <a:normAutofit/>
          </a:bodyPr>
          <a:lstStyle/>
          <a:p>
            <a:pPr algn="ctr"/>
            <a:r>
              <a:rPr lang="id-ID" altLang="en-US" sz="3600" b="1" dirty="0">
                <a:latin typeface="+mn-lt"/>
              </a:rPr>
              <a:t>Mobilitas Vertikal</a:t>
            </a:r>
            <a:endParaRPr lang="en-US" altLang="en-US" sz="3600" b="1" dirty="0">
              <a:latin typeface="+mn-lt"/>
            </a:endParaRPr>
          </a:p>
        </p:txBody>
      </p:sp>
      <p:sp>
        <p:nvSpPr>
          <p:cNvPr id="21507" name="Content Placeholder 2">
            <a:extLst>
              <a:ext uri="{FF2B5EF4-FFF2-40B4-BE49-F238E27FC236}">
                <a16:creationId xmlns:a16="http://schemas.microsoft.com/office/drawing/2014/main" id="{744705B0-165C-4353-ADC2-CACEFA56CBD2}"/>
              </a:ext>
            </a:extLst>
          </p:cNvPr>
          <p:cNvSpPr>
            <a:spLocks noGrp="1"/>
          </p:cNvSpPr>
          <p:nvPr>
            <p:ph sz="half" idx="1"/>
          </p:nvPr>
        </p:nvSpPr>
        <p:spPr>
          <a:xfrm>
            <a:off x="838200" y="1425575"/>
            <a:ext cx="5181600" cy="4751388"/>
          </a:xfrm>
        </p:spPr>
        <p:txBody>
          <a:bodyPr>
            <a:normAutofit lnSpcReduction="10000"/>
          </a:bodyPr>
          <a:lstStyle/>
          <a:p>
            <a:pPr marL="0" lvl="1" indent="0" eaLnBrk="1" hangingPunct="1">
              <a:buFont typeface="Arial" panose="020B0604020202020204" pitchFamily="34" charset="0"/>
              <a:buNone/>
            </a:pPr>
            <a:r>
              <a:rPr lang="id-ID" altLang="en-US" sz="3200" b="1" dirty="0"/>
              <a:t>Perpindahan </a:t>
            </a:r>
            <a:r>
              <a:rPr lang="en-US" altLang="en-US" sz="3200" b="1" dirty="0" err="1"/>
              <a:t>sese</a:t>
            </a:r>
            <a:r>
              <a:rPr lang="id-ID" altLang="en-US" sz="3200" b="1" dirty="0"/>
              <a:t>orang dari satu strata sosial ke strata sosial lain. Mobilitas vertikal berupa: </a:t>
            </a:r>
          </a:p>
          <a:p>
            <a:pPr marL="730250" lvl="2" eaLnBrk="1" hangingPunct="1">
              <a:buFont typeface="Wingdings" panose="05000000000000000000" pitchFamily="2" charset="2"/>
              <a:buChar char="§"/>
            </a:pPr>
            <a:r>
              <a:rPr lang="id-ID" altLang="en-US" sz="3200" b="1" dirty="0"/>
              <a:t>Mobilitas vertikal ke atas (</a:t>
            </a:r>
            <a:r>
              <a:rPr lang="id-ID" altLang="en-US" sz="3200" b="1" i="1" dirty="0"/>
              <a:t>upward mobility</a:t>
            </a:r>
            <a:r>
              <a:rPr lang="id-ID" altLang="en-US" sz="3200" b="1" dirty="0"/>
              <a:t>) </a:t>
            </a:r>
          </a:p>
          <a:p>
            <a:pPr marL="730250" lvl="2" eaLnBrk="1" hangingPunct="1">
              <a:buFont typeface="Wingdings" panose="05000000000000000000" pitchFamily="2" charset="2"/>
              <a:buChar char="§"/>
            </a:pPr>
            <a:r>
              <a:rPr lang="id-ID" altLang="en-US" sz="3200" b="1" dirty="0"/>
              <a:t>Mobilitas vertikal ke bawah</a:t>
            </a:r>
            <a:r>
              <a:rPr lang="id-ID" altLang="en-US" sz="3200" b="1" i="1" dirty="0"/>
              <a:t> (down</a:t>
            </a:r>
            <a:r>
              <a:rPr lang="id-ID" altLang="en-US" sz="3200" i="1" dirty="0"/>
              <a:t>ward mobility</a:t>
            </a:r>
            <a:r>
              <a:rPr lang="id-ID" altLang="en-US" sz="3200" dirty="0"/>
              <a:t>)</a:t>
            </a:r>
            <a:endParaRPr lang="en-US" altLang="en-US" sz="3200" dirty="0"/>
          </a:p>
          <a:p>
            <a:endParaRPr lang="en-US" altLang="en-US" dirty="0"/>
          </a:p>
        </p:txBody>
      </p:sp>
      <p:pic>
        <p:nvPicPr>
          <p:cNvPr id="21509" name="Picture 2" descr="Hasil gambar untuk vertical mobility">
            <a:extLst>
              <a:ext uri="{FF2B5EF4-FFF2-40B4-BE49-F238E27FC236}">
                <a16:creationId xmlns:a16="http://schemas.microsoft.com/office/drawing/2014/main" id="{189701F7-F5F2-46CD-A7A9-637E144F3D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519238"/>
            <a:ext cx="5181600" cy="4425950"/>
          </a:xfrm>
          <a:noFill/>
        </p:spPr>
      </p:pic>
      <p:sp>
        <p:nvSpPr>
          <p:cNvPr id="5" name="Slide Number Placeholder 4">
            <a:extLst>
              <a:ext uri="{FF2B5EF4-FFF2-40B4-BE49-F238E27FC236}">
                <a16:creationId xmlns:a16="http://schemas.microsoft.com/office/drawing/2014/main" id="{299C4EC1-CFC0-4AB0-95F9-457B2FFEC984}"/>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C690A9-A4D3-4D3C-91B0-45CA5F14DFEA}" type="slidenum">
              <a:rPr lang="id-ID" altLang="en-US" sz="4000" b="1"/>
              <a:pPr/>
              <a:t>17</a:t>
            </a:fld>
            <a:endParaRPr lang="id-ID" altLang="en-US" sz="4000" b="1" dirty="0"/>
          </a:p>
        </p:txBody>
      </p:sp>
      <p:pic>
        <p:nvPicPr>
          <p:cNvPr id="2" name="Picture 1">
            <a:extLst>
              <a:ext uri="{FF2B5EF4-FFF2-40B4-BE49-F238E27FC236}">
                <a16:creationId xmlns:a16="http://schemas.microsoft.com/office/drawing/2014/main" id="{959598A1-E5F8-4B1A-9F4B-3A163BABF903}"/>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C559C50-44B2-4E8B-9ED1-AFF5DB3EE88D}"/>
              </a:ext>
            </a:extLst>
          </p:cNvPr>
          <p:cNvSpPr>
            <a:spLocks noGrp="1"/>
          </p:cNvSpPr>
          <p:nvPr>
            <p:ph type="title"/>
          </p:nvPr>
        </p:nvSpPr>
        <p:spPr>
          <a:xfrm>
            <a:off x="838200" y="365125"/>
            <a:ext cx="10515600" cy="777875"/>
          </a:xfrm>
        </p:spPr>
        <p:txBody>
          <a:bodyPr>
            <a:normAutofit/>
          </a:bodyPr>
          <a:lstStyle/>
          <a:p>
            <a:pPr algn="ctr"/>
            <a:r>
              <a:rPr lang="id-ID" altLang="en-US" sz="3600" b="1" dirty="0">
                <a:latin typeface="+mn-lt"/>
              </a:rPr>
              <a:t>Mobilitas Antar Generasi</a:t>
            </a:r>
            <a:endParaRPr lang="en-US" altLang="en-US" sz="3600" b="1" dirty="0">
              <a:latin typeface="+mn-lt"/>
            </a:endParaRPr>
          </a:p>
        </p:txBody>
      </p:sp>
      <p:sp>
        <p:nvSpPr>
          <p:cNvPr id="3" name="Content Placeholder 2">
            <a:extLst>
              <a:ext uri="{FF2B5EF4-FFF2-40B4-BE49-F238E27FC236}">
                <a16:creationId xmlns:a16="http://schemas.microsoft.com/office/drawing/2014/main" id="{E9A0FADB-B874-45A5-A478-102E054DAF41}"/>
              </a:ext>
            </a:extLst>
          </p:cNvPr>
          <p:cNvSpPr>
            <a:spLocks noGrp="1"/>
          </p:cNvSpPr>
          <p:nvPr>
            <p:ph sz="half" idx="1"/>
          </p:nvPr>
        </p:nvSpPr>
        <p:spPr>
          <a:xfrm>
            <a:off x="838200" y="1317625"/>
            <a:ext cx="5181600" cy="4859338"/>
          </a:xfrm>
        </p:spPr>
        <p:txBody>
          <a:bodyPr>
            <a:normAutofit fontScale="92500" lnSpcReduction="10000"/>
          </a:bodyPr>
          <a:lstStyle/>
          <a:p>
            <a:pPr marL="274320" lvl="1" indent="-182880" eaLnBrk="1" fontAlgn="auto" hangingPunct="1">
              <a:spcAft>
                <a:spcPts val="0"/>
              </a:spcAft>
              <a:buFont typeface="Wingdings" panose="05000000000000000000" pitchFamily="2" charset="2"/>
              <a:buChar char="§"/>
              <a:defRPr/>
            </a:pPr>
            <a:r>
              <a:rPr lang="id-ID" sz="2800" b="1" dirty="0"/>
              <a:t>“</a:t>
            </a:r>
            <a:r>
              <a:rPr lang="id-ID" sz="2800" b="1" i="1" dirty="0"/>
              <a:t>Intergenerational mobility examines the relationship between people's current circumstances and those in which they originated</a:t>
            </a:r>
            <a:r>
              <a:rPr lang="id-ID" sz="2800" b="1" dirty="0"/>
              <a:t>” (Breen, 2004:3). </a:t>
            </a:r>
          </a:p>
          <a:p>
            <a:pPr marL="91440" lvl="1" indent="0" eaLnBrk="1" fontAlgn="auto" hangingPunct="1">
              <a:spcAft>
                <a:spcPts val="0"/>
              </a:spcAft>
              <a:buFont typeface="Arial" panose="020B0604020202020204" pitchFamily="34" charset="0"/>
              <a:buNone/>
              <a:defRPr/>
            </a:pPr>
            <a:endParaRPr lang="id-ID" sz="2800" b="1" dirty="0"/>
          </a:p>
          <a:p>
            <a:pPr marL="274320" lvl="1" indent="-182880" eaLnBrk="1" fontAlgn="auto" hangingPunct="1">
              <a:spcAft>
                <a:spcPts val="0"/>
              </a:spcAft>
              <a:buFont typeface="Wingdings" panose="05000000000000000000" pitchFamily="2" charset="2"/>
              <a:buChar char="§"/>
              <a:defRPr/>
            </a:pPr>
            <a:r>
              <a:rPr lang="id-ID" sz="2800" b="1" dirty="0"/>
              <a:t>Tipe mobilitas ini menguji hubungan status sosial dari satu generasi ke generasi lain dari generasi orang tua ke generasi anak. </a:t>
            </a:r>
          </a:p>
          <a:p>
            <a:pPr marL="914400" lvl="2" indent="0" eaLnBrk="1" fontAlgn="auto" hangingPunct="1">
              <a:spcAft>
                <a:spcPts val="0"/>
              </a:spcAft>
              <a:buFont typeface="Wingdings 2" panose="05020102010507070707" pitchFamily="18" charset="2"/>
              <a:buNone/>
              <a:defRPr/>
            </a:pPr>
            <a:endParaRPr lang="id-ID" sz="2400" dirty="0"/>
          </a:p>
          <a:p>
            <a:pPr>
              <a:defRPr/>
            </a:pPr>
            <a:endParaRPr lang="en-US" sz="2400" dirty="0"/>
          </a:p>
        </p:txBody>
      </p:sp>
      <p:pic>
        <p:nvPicPr>
          <p:cNvPr id="24581" name="Picture 2" descr="Hasil gambar untuk mobilitas sosial antar generasi">
            <a:extLst>
              <a:ext uri="{FF2B5EF4-FFF2-40B4-BE49-F238E27FC236}">
                <a16:creationId xmlns:a16="http://schemas.microsoft.com/office/drawing/2014/main" id="{5B0D6BF2-CE02-4830-B079-A8E677ABC2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317625"/>
            <a:ext cx="5181600" cy="4859338"/>
          </a:xfrm>
          <a:noFill/>
        </p:spPr>
      </p:pic>
      <p:sp>
        <p:nvSpPr>
          <p:cNvPr id="5" name="Slide Number Placeholder 4">
            <a:extLst>
              <a:ext uri="{FF2B5EF4-FFF2-40B4-BE49-F238E27FC236}">
                <a16:creationId xmlns:a16="http://schemas.microsoft.com/office/drawing/2014/main" id="{35838CF1-9E1A-4014-A808-A227F6F03ACD}"/>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C00EA77D-8220-4291-B04C-A6BBD571D851}" type="slidenum">
              <a:rPr lang="id-ID" altLang="en-US" sz="3600" b="1"/>
              <a:pPr algn="l"/>
              <a:t>18</a:t>
            </a:fld>
            <a:endParaRPr lang="id-ID" altLang="en-US" sz="3600" b="1" dirty="0"/>
          </a:p>
        </p:txBody>
      </p:sp>
      <p:pic>
        <p:nvPicPr>
          <p:cNvPr id="2" name="Picture 1">
            <a:extLst>
              <a:ext uri="{FF2B5EF4-FFF2-40B4-BE49-F238E27FC236}">
                <a16:creationId xmlns:a16="http://schemas.microsoft.com/office/drawing/2014/main" id="{F7D98405-82B4-4D26-A7BC-332CCC91DAC7}"/>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56CB9DA-9457-4363-BDA2-FC84C2CFD742}"/>
              </a:ext>
            </a:extLst>
          </p:cNvPr>
          <p:cNvSpPr>
            <a:spLocks noGrp="1"/>
          </p:cNvSpPr>
          <p:nvPr>
            <p:ph type="title"/>
          </p:nvPr>
        </p:nvSpPr>
        <p:spPr>
          <a:xfrm>
            <a:off x="838200" y="365125"/>
            <a:ext cx="10515600" cy="684213"/>
          </a:xfrm>
        </p:spPr>
        <p:txBody>
          <a:bodyPr>
            <a:normAutofit/>
          </a:bodyPr>
          <a:lstStyle/>
          <a:p>
            <a:pPr algn="ctr"/>
            <a:r>
              <a:rPr lang="id-ID" altLang="en-US" sz="3600" b="1" dirty="0">
                <a:latin typeface="+mn-lt"/>
              </a:rPr>
              <a:t>Mobilitas Intra Generasi</a:t>
            </a:r>
            <a:endParaRPr lang="en-US" altLang="en-US" sz="3600" b="1" dirty="0">
              <a:latin typeface="+mn-lt"/>
            </a:endParaRPr>
          </a:p>
        </p:txBody>
      </p:sp>
      <p:sp>
        <p:nvSpPr>
          <p:cNvPr id="3" name="Content Placeholder 2">
            <a:extLst>
              <a:ext uri="{FF2B5EF4-FFF2-40B4-BE49-F238E27FC236}">
                <a16:creationId xmlns:a16="http://schemas.microsoft.com/office/drawing/2014/main" id="{C3BC03BB-E874-4620-A7FD-D3D91E10E377}"/>
              </a:ext>
            </a:extLst>
          </p:cNvPr>
          <p:cNvSpPr>
            <a:spLocks noGrp="1"/>
          </p:cNvSpPr>
          <p:nvPr>
            <p:ph sz="half" idx="1"/>
          </p:nvPr>
        </p:nvSpPr>
        <p:spPr>
          <a:xfrm>
            <a:off x="838200" y="1331913"/>
            <a:ext cx="5181600" cy="4845050"/>
          </a:xfrm>
        </p:spPr>
        <p:txBody>
          <a:bodyPr>
            <a:normAutofit fontScale="92500" lnSpcReduction="20000"/>
          </a:bodyPr>
          <a:lstStyle/>
          <a:p>
            <a:pPr marL="274320" lvl="1" indent="-182880" eaLnBrk="1" fontAlgn="auto" hangingPunct="1">
              <a:spcAft>
                <a:spcPts val="0"/>
              </a:spcAft>
              <a:buFont typeface="Wingdings" panose="05000000000000000000" pitchFamily="2" charset="2"/>
              <a:buChar char="§"/>
              <a:defRPr/>
            </a:pPr>
            <a:r>
              <a:rPr lang="id-ID" sz="2600" b="1" dirty="0"/>
              <a:t>“</a:t>
            </a:r>
            <a:r>
              <a:rPr lang="id-ID" sz="2600" b="1" i="1" dirty="0"/>
              <a:t>Intragenerational mobility looks at the change in circumstances during an individual's own (working) life</a:t>
            </a:r>
            <a:r>
              <a:rPr lang="id-ID" sz="2600" b="1" dirty="0"/>
              <a:t>”  (Breen, 2004:3). </a:t>
            </a:r>
          </a:p>
          <a:p>
            <a:pPr marL="91440" lvl="1" indent="0" eaLnBrk="1" fontAlgn="auto" hangingPunct="1">
              <a:spcAft>
                <a:spcPts val="0"/>
              </a:spcAft>
              <a:buFont typeface="Arial" panose="020B0604020202020204" pitchFamily="34" charset="0"/>
              <a:buNone/>
              <a:defRPr/>
            </a:pPr>
            <a:endParaRPr lang="id-ID" sz="2600" b="1" dirty="0"/>
          </a:p>
          <a:p>
            <a:pPr marL="274320" lvl="1" indent="-182880" eaLnBrk="1" fontAlgn="auto" hangingPunct="1">
              <a:spcAft>
                <a:spcPts val="0"/>
              </a:spcAft>
              <a:buFont typeface="Wingdings" panose="05000000000000000000" pitchFamily="2" charset="2"/>
              <a:buChar char="§"/>
              <a:defRPr/>
            </a:pPr>
            <a:r>
              <a:rPr lang="id-ID" sz="2600" b="1" dirty="0"/>
              <a:t>Pola yang paling lazim digunakan adalah dengan menganalisis hubungan antara kelas sosial dari pekerjaan pertama seseorang dengan pekerjaan sekarang. Penelitian ini mengkaji “jalur” karir” atau riwayat pekerjaan  seseorang secara rinci.  </a:t>
            </a:r>
          </a:p>
          <a:p>
            <a:pPr>
              <a:defRPr/>
            </a:pPr>
            <a:endParaRPr lang="en-US" sz="2600" dirty="0"/>
          </a:p>
        </p:txBody>
      </p:sp>
      <p:pic>
        <p:nvPicPr>
          <p:cNvPr id="25605" name="Picture 2" descr="Hasil gambar untuk social mobility">
            <a:extLst>
              <a:ext uri="{FF2B5EF4-FFF2-40B4-BE49-F238E27FC236}">
                <a16:creationId xmlns:a16="http://schemas.microsoft.com/office/drawing/2014/main" id="{174C9E12-B405-4991-9E2E-7A197995BF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331913"/>
            <a:ext cx="5181600" cy="4591050"/>
          </a:xfrm>
          <a:noFill/>
        </p:spPr>
      </p:pic>
      <p:sp>
        <p:nvSpPr>
          <p:cNvPr id="5" name="Slide Number Placeholder 4">
            <a:extLst>
              <a:ext uri="{FF2B5EF4-FFF2-40B4-BE49-F238E27FC236}">
                <a16:creationId xmlns:a16="http://schemas.microsoft.com/office/drawing/2014/main" id="{AB5B3636-034A-483C-884F-F8B4DFE181B0}"/>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DDD7FA-F8DB-4493-9811-FB12E221122F}" type="slidenum">
              <a:rPr lang="id-ID" altLang="en-US" sz="4000" b="1"/>
              <a:pPr/>
              <a:t>19</a:t>
            </a:fld>
            <a:endParaRPr lang="id-ID" altLang="en-US" sz="4000" b="1" dirty="0"/>
          </a:p>
        </p:txBody>
      </p:sp>
      <p:pic>
        <p:nvPicPr>
          <p:cNvPr id="2" name="Picture 1">
            <a:extLst>
              <a:ext uri="{FF2B5EF4-FFF2-40B4-BE49-F238E27FC236}">
                <a16:creationId xmlns:a16="http://schemas.microsoft.com/office/drawing/2014/main" id="{17BC0CEB-F098-45B7-B936-B536B43EB8DB}"/>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50B3-BF24-4993-AD7B-F4BA2B7C2A05}"/>
              </a:ext>
            </a:extLst>
          </p:cNvPr>
          <p:cNvSpPr>
            <a:spLocks noGrp="1"/>
          </p:cNvSpPr>
          <p:nvPr>
            <p:ph type="title"/>
          </p:nvPr>
        </p:nvSpPr>
        <p:spPr>
          <a:xfrm>
            <a:off x="646111" y="452718"/>
            <a:ext cx="9404723" cy="767687"/>
          </a:xfrm>
        </p:spPr>
        <p:txBody>
          <a:bodyPr/>
          <a:lstStyle/>
          <a:p>
            <a:pPr algn="ctr"/>
            <a:r>
              <a:rPr lang="en-US" b="1" dirty="0">
                <a:solidFill>
                  <a:srgbClr val="FFFF00"/>
                </a:solidFill>
              </a:rPr>
              <a:t>MATERI KULIAH</a:t>
            </a:r>
            <a:endParaRPr lang="en-US" dirty="0"/>
          </a:p>
        </p:txBody>
      </p:sp>
      <p:sp>
        <p:nvSpPr>
          <p:cNvPr id="3" name="Content Placeholder 2">
            <a:extLst>
              <a:ext uri="{FF2B5EF4-FFF2-40B4-BE49-F238E27FC236}">
                <a16:creationId xmlns:a16="http://schemas.microsoft.com/office/drawing/2014/main" id="{F0A3CE77-A8AA-4AA4-9BDC-0F90401A6F65}"/>
              </a:ext>
            </a:extLst>
          </p:cNvPr>
          <p:cNvSpPr>
            <a:spLocks noGrp="1"/>
          </p:cNvSpPr>
          <p:nvPr>
            <p:ph idx="1"/>
          </p:nvPr>
        </p:nvSpPr>
        <p:spPr>
          <a:xfrm>
            <a:off x="1103312" y="1298448"/>
            <a:ext cx="8946541" cy="4949951"/>
          </a:xfrm>
        </p:spPr>
        <p:txBody>
          <a:bodyPr/>
          <a:lstStyle/>
          <a:p>
            <a:pPr marL="0" indent="0">
              <a:buNone/>
            </a:pPr>
            <a:r>
              <a:rPr lang="en-US" sz="4000" b="1" dirty="0"/>
              <a:t>I.KONSEP STRATIFIKASI</a:t>
            </a:r>
          </a:p>
          <a:p>
            <a:pPr marL="0" indent="0">
              <a:buNone/>
            </a:pPr>
            <a:r>
              <a:rPr lang="en-US" sz="4000" b="1" dirty="0"/>
              <a:t>II.PENYEBAB DAN DAMPAK</a:t>
            </a:r>
          </a:p>
          <a:p>
            <a:pPr marL="0" indent="0">
              <a:buNone/>
            </a:pPr>
            <a:r>
              <a:rPr lang="en-US" sz="4000" b="1" dirty="0"/>
              <a:t>III.PENDEKATAN  DALAM STUDI</a:t>
            </a:r>
          </a:p>
          <a:p>
            <a:pPr marL="0" indent="0">
              <a:buNone/>
            </a:pPr>
            <a:r>
              <a:rPr lang="en-US" sz="4000" b="1" dirty="0"/>
              <a:t>IV. KONSEP MOBILITAS SOSIAL</a:t>
            </a:r>
          </a:p>
          <a:p>
            <a:pPr marL="514350" indent="-514350">
              <a:buAutoNum type="romanUcPeriod"/>
            </a:pPr>
            <a:endParaRPr lang="en-US" dirty="0"/>
          </a:p>
        </p:txBody>
      </p:sp>
      <p:sp>
        <p:nvSpPr>
          <p:cNvPr id="4" name="Slide Number Placeholder 3">
            <a:extLst>
              <a:ext uri="{FF2B5EF4-FFF2-40B4-BE49-F238E27FC236}">
                <a16:creationId xmlns:a16="http://schemas.microsoft.com/office/drawing/2014/main" id="{3360855A-515D-406A-B670-6D5629FD8A19}"/>
              </a:ext>
            </a:extLst>
          </p:cNvPr>
          <p:cNvSpPr>
            <a:spLocks noGrp="1"/>
          </p:cNvSpPr>
          <p:nvPr>
            <p:ph type="sldNum" sz="quarter" idx="12"/>
          </p:nvPr>
        </p:nvSpPr>
        <p:spPr/>
        <p:txBody>
          <a:bodyPr/>
          <a:lstStyle/>
          <a:p>
            <a:r>
              <a:rPr lang="en-US" sz="3600" b="1" dirty="0"/>
              <a:t>2</a:t>
            </a:r>
          </a:p>
        </p:txBody>
      </p:sp>
      <p:pic>
        <p:nvPicPr>
          <p:cNvPr id="6" name="Picture 5">
            <a:extLst>
              <a:ext uri="{FF2B5EF4-FFF2-40B4-BE49-F238E27FC236}">
                <a16:creationId xmlns:a16="http://schemas.microsoft.com/office/drawing/2014/main" id="{0E22F701-567F-4B9D-BC18-F6F58D7BA974}"/>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402204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8072160-45D4-4FC5-9C11-7F4E3A35FCB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altLang="en-US" sz="3600" b="1">
                <a:solidFill>
                  <a:srgbClr val="FFFFFF"/>
                </a:solidFill>
              </a:rPr>
              <a:t>Saluran Mobilitas</a:t>
            </a:r>
          </a:p>
        </p:txBody>
      </p:sp>
      <p:pic>
        <p:nvPicPr>
          <p:cNvPr id="23556" name="Picture 2" descr="Hasil gambar untuk saluran mobilitas">
            <a:extLst>
              <a:ext uri="{FF2B5EF4-FFF2-40B4-BE49-F238E27FC236}">
                <a16:creationId xmlns:a16="http://schemas.microsoft.com/office/drawing/2014/main" id="{5E750CAF-7C1E-4A85-9BE4-476F2A9281C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59" b="9640"/>
          <a:stretch/>
        </p:blipFill>
        <p:spPr>
          <a:xfrm>
            <a:off x="976251" y="942538"/>
            <a:ext cx="7163222" cy="4808332"/>
          </a:xfrm>
          <a:prstGeom prst="rect">
            <a:avLst/>
          </a:prstGeom>
          <a:noFill/>
          <a:effectLst/>
        </p:spPr>
      </p:pic>
      <p:sp>
        <p:nvSpPr>
          <p:cNvPr id="4" name="Slide Number Placeholder 3">
            <a:extLst>
              <a:ext uri="{FF2B5EF4-FFF2-40B4-BE49-F238E27FC236}">
                <a16:creationId xmlns:a16="http://schemas.microsoft.com/office/drawing/2014/main" id="{40003DC2-CFB0-484F-A8C8-F1E7E03B9695}"/>
              </a:ext>
            </a:extLst>
          </p:cNvPr>
          <p:cNvSpPr>
            <a:spLocks noGrp="1"/>
          </p:cNvSpPr>
          <p:nvPr>
            <p:ph type="sldNum" sz="quarter" idx="12"/>
          </p:nvPr>
        </p:nvSpPr>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a:spcAft>
                <a:spcPts val="600"/>
              </a:spcAft>
            </a:pPr>
            <a:fld id="{D5441B2B-8BC1-43B5-8914-DA327C28DBE5}" type="slidenum">
              <a:rPr lang="en-US" altLang="en-US" sz="4000" b="1">
                <a:solidFill>
                  <a:srgbClr val="FFFFFF"/>
                </a:solidFill>
                <a:latin typeface="+mn-lt"/>
                <a:cs typeface="+mn-cs"/>
              </a:rPr>
              <a:pPr defTabSz="457200">
                <a:spcAft>
                  <a:spcPts val="600"/>
                </a:spcAft>
              </a:pPr>
              <a:t>20</a:t>
            </a:fld>
            <a:endParaRPr lang="en-US" altLang="en-US" sz="4000" b="1" dirty="0">
              <a:solidFill>
                <a:srgbClr val="FFFFFF"/>
              </a:solidFill>
              <a:latin typeface="+mn-lt"/>
              <a:cs typeface="+mn-cs"/>
            </a:endParaRPr>
          </a:p>
        </p:txBody>
      </p:sp>
      <p:pic>
        <p:nvPicPr>
          <p:cNvPr id="2" name="Picture 1">
            <a:extLst>
              <a:ext uri="{FF2B5EF4-FFF2-40B4-BE49-F238E27FC236}">
                <a16:creationId xmlns:a16="http://schemas.microsoft.com/office/drawing/2014/main" id="{7BD46ADF-AC77-4E60-B723-B24BD07E5E08}"/>
              </a:ext>
            </a:extLst>
          </p:cNvPr>
          <p:cNvPicPr>
            <a:picLocks noChangeAspect="1"/>
          </p:cNvPicPr>
          <p:nvPr/>
        </p:nvPicPr>
        <p:blipFill>
          <a:blip r:embed="rId3"/>
          <a:stretch>
            <a:fillRect/>
          </a:stretch>
        </p:blipFill>
        <p:spPr>
          <a:xfrm>
            <a:off x="0" y="0"/>
            <a:ext cx="1001261" cy="10634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F07A-95AD-4BD6-8D7F-411EEAF8A97B}"/>
              </a:ext>
            </a:extLst>
          </p:cNvPr>
          <p:cNvSpPr>
            <a:spLocks noGrp="1"/>
          </p:cNvSpPr>
          <p:nvPr>
            <p:ph type="title"/>
          </p:nvPr>
        </p:nvSpPr>
        <p:spPr/>
        <p:txBody>
          <a:bodyPr rtlCol="0">
            <a:normAutofit/>
          </a:bodyPr>
          <a:lstStyle/>
          <a:p>
            <a:pPr algn="ctr" eaLnBrk="1" fontAlgn="auto" hangingPunct="1">
              <a:spcAft>
                <a:spcPts val="0"/>
              </a:spcAft>
              <a:defRPr/>
            </a:pPr>
            <a:r>
              <a:rPr lang="id-ID" sz="3600" b="1" dirty="0">
                <a:solidFill>
                  <a:srgbClr val="FFFF00"/>
                </a:solidFill>
                <a:latin typeface="+mn-lt"/>
              </a:rPr>
              <a:t>Analisis Mobilitas Sosial</a:t>
            </a:r>
            <a:r>
              <a:rPr lang="en-US" sz="3600" b="1" dirty="0">
                <a:solidFill>
                  <a:srgbClr val="FFFF00"/>
                </a:solidFill>
                <a:latin typeface="+mn-lt"/>
              </a:rPr>
              <a:t>: </a:t>
            </a:r>
            <a:br>
              <a:rPr lang="en-US" sz="3600" b="1" dirty="0">
                <a:solidFill>
                  <a:srgbClr val="FFFF00"/>
                </a:solidFill>
                <a:latin typeface="+mn-lt"/>
              </a:rPr>
            </a:br>
            <a:r>
              <a:rPr lang="en-US" sz="3600" b="1" dirty="0">
                <a:solidFill>
                  <a:srgbClr val="FFFF00"/>
                </a:solidFill>
                <a:latin typeface="+mn-lt"/>
              </a:rPr>
              <a:t>Class Origin dan Class Destination (1)</a:t>
            </a:r>
          </a:p>
        </p:txBody>
      </p:sp>
      <p:sp>
        <p:nvSpPr>
          <p:cNvPr id="3" name="Content Placeholder 2">
            <a:extLst>
              <a:ext uri="{FF2B5EF4-FFF2-40B4-BE49-F238E27FC236}">
                <a16:creationId xmlns:a16="http://schemas.microsoft.com/office/drawing/2014/main" id="{384D0BA4-D366-4D7A-8274-D1A0A68A8DF6}"/>
              </a:ext>
            </a:extLst>
          </p:cNvPr>
          <p:cNvSpPr>
            <a:spLocks noGrp="1"/>
          </p:cNvSpPr>
          <p:nvPr>
            <p:ph type="body" sz="half" idx="2"/>
          </p:nvPr>
        </p:nvSpPr>
        <p:spPr/>
        <p:txBody>
          <a:bodyPr rtlCol="0">
            <a:normAutofit fontScale="62500" lnSpcReduction="20000"/>
          </a:bodyPr>
          <a:lstStyle/>
          <a:p>
            <a:pPr marL="514350" indent="-514350" eaLnBrk="1" fontAlgn="auto" hangingPunct="1">
              <a:spcAft>
                <a:spcPts val="0"/>
              </a:spcAft>
              <a:buFont typeface="+mj-lt"/>
              <a:buAutoNum type="arabicPeriod"/>
              <a:defRPr/>
            </a:pPr>
            <a:r>
              <a:rPr lang="id-ID" b="1" dirty="0"/>
              <a:t>“</a:t>
            </a:r>
            <a:r>
              <a:rPr lang="id-ID" b="1" i="1" dirty="0"/>
              <a:t>Class origin  refers to the class of the respondent’s father when the respondnet was growing up</a:t>
            </a:r>
            <a:r>
              <a:rPr lang="id-ID" b="1" dirty="0"/>
              <a:t>” (Ishida &amp; Miwa, 2005: 6)</a:t>
            </a:r>
          </a:p>
          <a:p>
            <a:pPr marL="841248" lvl="2" indent="-182880" eaLnBrk="1" fontAlgn="auto" hangingPunct="1">
              <a:spcAft>
                <a:spcPts val="0"/>
              </a:spcAft>
              <a:defRPr/>
            </a:pPr>
            <a:r>
              <a:rPr lang="id-ID" sz="2800" b="1" i="1" dirty="0"/>
              <a:t>Class origin</a:t>
            </a:r>
            <a:r>
              <a:rPr lang="id-ID" sz="2800" b="1" dirty="0"/>
              <a:t> merujuk pada kelas ayah responden ketika responden menginjak usia dewasa. </a:t>
            </a:r>
          </a:p>
          <a:p>
            <a:pPr marL="841248" lvl="2" indent="-182880" eaLnBrk="1" fontAlgn="auto" hangingPunct="1">
              <a:spcAft>
                <a:spcPts val="0"/>
              </a:spcAft>
              <a:defRPr/>
            </a:pPr>
            <a:r>
              <a:rPr lang="id-ID" sz="2800" b="1" dirty="0"/>
              <a:t>Ketika  peneliti melakukan studi, pertama-tama ia harus mengidentifikasi dan menentukan kelas sosial orang tua (dalam definisi ini disebutkan kelas sosial ayah) dari responden yang akan diteliti. </a:t>
            </a:r>
          </a:p>
          <a:p>
            <a:pPr marL="841248" lvl="2" indent="-182880" eaLnBrk="1" fontAlgn="auto" hangingPunct="1">
              <a:spcAft>
                <a:spcPts val="0"/>
              </a:spcAft>
              <a:defRPr/>
            </a:pPr>
            <a:r>
              <a:rPr lang="id-ID" sz="2800" b="1" dirty="0"/>
              <a:t>Kelas orang tua merupakan kelas darimana responden berasal.</a:t>
            </a:r>
            <a:endParaRPr lang="en-US" sz="2800" b="1" dirty="0"/>
          </a:p>
          <a:p>
            <a:pPr marL="548640" lvl="1" indent="-91440" eaLnBrk="1" fontAlgn="auto" hangingPunct="1">
              <a:spcAft>
                <a:spcPts val="0"/>
              </a:spcAft>
              <a:defRPr/>
            </a:pPr>
            <a:endParaRPr lang="en-US" sz="2000" dirty="0"/>
          </a:p>
        </p:txBody>
      </p:sp>
      <p:sp>
        <p:nvSpPr>
          <p:cNvPr id="4" name="Slide Number Placeholder 3">
            <a:extLst>
              <a:ext uri="{FF2B5EF4-FFF2-40B4-BE49-F238E27FC236}">
                <a16:creationId xmlns:a16="http://schemas.microsoft.com/office/drawing/2014/main" id="{297736CA-96E8-49A9-AF8E-0AAD8C677E63}"/>
              </a:ext>
            </a:extLst>
          </p:cNvPr>
          <p:cNvSpPr>
            <a:spLocks noGrp="1"/>
          </p:cNvSpPr>
          <p:nvPr>
            <p:ph type="sldNum" sz="quarter" idx="12"/>
          </p:nvPr>
        </p:nvSpPr>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A1657D86-81DF-48A3-99E6-48B854BB40D4}" type="slidenum">
              <a:rPr lang="id-ID" altLang="en-US" sz="4000" b="1"/>
              <a:pPr>
                <a:spcAft>
                  <a:spcPts val="600"/>
                </a:spcAft>
              </a:pPr>
              <a:t>21</a:t>
            </a:fld>
            <a:endParaRPr lang="id-ID" altLang="en-US" sz="4000" b="1" dirty="0"/>
          </a:p>
        </p:txBody>
      </p:sp>
      <p:pic>
        <p:nvPicPr>
          <p:cNvPr id="5" name="Picture 4">
            <a:extLst>
              <a:ext uri="{FF2B5EF4-FFF2-40B4-BE49-F238E27FC236}">
                <a16:creationId xmlns:a16="http://schemas.microsoft.com/office/drawing/2014/main" id="{C5B48BCF-3D99-480F-AC91-DAC2DE0DB97D}"/>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AE5D-9EA1-4CDC-87CF-5B7B0931C074}"/>
              </a:ext>
            </a:extLst>
          </p:cNvPr>
          <p:cNvSpPr>
            <a:spLocks noGrp="1"/>
          </p:cNvSpPr>
          <p:nvPr>
            <p:ph type="title"/>
          </p:nvPr>
        </p:nvSpPr>
        <p:spPr/>
        <p:txBody>
          <a:bodyPr rtlCol="0">
            <a:normAutofit/>
          </a:bodyPr>
          <a:lstStyle/>
          <a:p>
            <a:pPr algn="ctr" eaLnBrk="1" fontAlgn="auto" hangingPunct="1">
              <a:spcAft>
                <a:spcPts val="0"/>
              </a:spcAft>
              <a:defRPr/>
            </a:pPr>
            <a:r>
              <a:rPr lang="id-ID" sz="3600" b="1" dirty="0">
                <a:solidFill>
                  <a:srgbClr val="FFFF00"/>
                </a:solidFill>
                <a:latin typeface="+mn-lt"/>
              </a:rPr>
              <a:t>Analisis Mobilitas Sosial</a:t>
            </a:r>
            <a:r>
              <a:rPr lang="en-US" sz="3600" b="1" dirty="0">
                <a:solidFill>
                  <a:srgbClr val="FFFF00"/>
                </a:solidFill>
                <a:latin typeface="+mn-lt"/>
              </a:rPr>
              <a:t>: </a:t>
            </a:r>
            <a:br>
              <a:rPr lang="en-US" sz="3600" b="1" dirty="0">
                <a:solidFill>
                  <a:srgbClr val="FFFF00"/>
                </a:solidFill>
                <a:latin typeface="+mn-lt"/>
              </a:rPr>
            </a:br>
            <a:r>
              <a:rPr lang="en-US" sz="3600" b="1" dirty="0">
                <a:solidFill>
                  <a:srgbClr val="FFFF00"/>
                </a:solidFill>
                <a:latin typeface="+mn-lt"/>
              </a:rPr>
              <a:t>Class Origin dan Class Destination (2)</a:t>
            </a:r>
            <a:endParaRPr lang="en-US" sz="3600" b="1" dirty="0">
              <a:latin typeface="+mn-lt"/>
            </a:endParaRPr>
          </a:p>
        </p:txBody>
      </p:sp>
      <p:sp>
        <p:nvSpPr>
          <p:cNvPr id="26627" name="Content Placeholder 2">
            <a:extLst>
              <a:ext uri="{FF2B5EF4-FFF2-40B4-BE49-F238E27FC236}">
                <a16:creationId xmlns:a16="http://schemas.microsoft.com/office/drawing/2014/main" id="{56940144-B55A-4D0F-ADFD-51CB7DB864CF}"/>
              </a:ext>
            </a:extLst>
          </p:cNvPr>
          <p:cNvSpPr>
            <a:spLocks noGrp="1"/>
          </p:cNvSpPr>
          <p:nvPr>
            <p:ph type="body" sz="half" idx="2"/>
          </p:nvPr>
        </p:nvSpPr>
        <p:spPr/>
        <p:txBody>
          <a:bodyPr>
            <a:normAutofit fontScale="85000" lnSpcReduction="20000"/>
          </a:bodyPr>
          <a:lstStyle/>
          <a:p>
            <a:pPr marL="514350" indent="-514350" eaLnBrk="1" hangingPunct="1">
              <a:buFont typeface="+mj-lt"/>
              <a:buAutoNum type="arabicPeriod" startAt="2"/>
              <a:defRPr/>
            </a:pPr>
            <a:r>
              <a:rPr lang="id-ID" altLang="en-US" b="1" i="1" dirty="0"/>
              <a:t>“Class destination refers to the respondent’s current class</a:t>
            </a:r>
            <a:r>
              <a:rPr lang="id-ID" altLang="en-US" b="1" dirty="0"/>
              <a:t>” (Ishida &amp; Miwa, 2005: 6). </a:t>
            </a:r>
          </a:p>
          <a:p>
            <a:pPr lvl="2" eaLnBrk="1" hangingPunct="1">
              <a:defRPr/>
            </a:pPr>
            <a:r>
              <a:rPr lang="id-ID" altLang="en-US" sz="2800" b="1" i="1" dirty="0"/>
              <a:t>Class destination</a:t>
            </a:r>
            <a:r>
              <a:rPr lang="id-ID" altLang="en-US" sz="2800" b="1" dirty="0"/>
              <a:t> dapat dipahami sebagai kelas sosial responden pada saat penelitian dilakukan. </a:t>
            </a:r>
          </a:p>
          <a:p>
            <a:pPr lvl="2" eaLnBrk="1" hangingPunct="1">
              <a:defRPr/>
            </a:pPr>
            <a:r>
              <a:rPr lang="id-ID" altLang="en-US" sz="2800" b="1" dirty="0"/>
              <a:t>Identifikasi dan penentuan ini mutlak diperlukan dengan maksud untuk melihat ada atau tidaknya perubahan kelas sosial dari orang tua ke responden</a:t>
            </a:r>
            <a:r>
              <a:rPr lang="id-ID" altLang="en-US" sz="2800" dirty="0"/>
              <a:t>.</a:t>
            </a:r>
            <a:endParaRPr lang="en-US" altLang="en-US" sz="2800" dirty="0"/>
          </a:p>
          <a:p>
            <a:pPr lvl="1" eaLnBrk="1" hangingPunct="1">
              <a:defRPr/>
            </a:pPr>
            <a:endParaRPr lang="en-US" altLang="en-US" sz="2000" dirty="0"/>
          </a:p>
          <a:p>
            <a:pPr eaLnBrk="1" hangingPunct="1">
              <a:defRPr/>
            </a:pPr>
            <a:endParaRPr lang="en-US" altLang="en-US" sz="2000" dirty="0"/>
          </a:p>
        </p:txBody>
      </p:sp>
      <p:sp>
        <p:nvSpPr>
          <p:cNvPr id="4" name="Slide Number Placeholder 3">
            <a:extLst>
              <a:ext uri="{FF2B5EF4-FFF2-40B4-BE49-F238E27FC236}">
                <a16:creationId xmlns:a16="http://schemas.microsoft.com/office/drawing/2014/main" id="{66282578-7537-41C6-A186-FC4F67B9049A}"/>
              </a:ext>
            </a:extLst>
          </p:cNvPr>
          <p:cNvSpPr>
            <a:spLocks noGrp="1"/>
          </p:cNvSpPr>
          <p:nvPr>
            <p:ph type="sldNum" sz="quarter" idx="12"/>
          </p:nvPr>
        </p:nvSpPr>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78BC0621-9F15-461F-B5A4-5EB56DE2E86A}" type="slidenum">
              <a:rPr lang="id-ID" altLang="en-US" sz="4000" b="1"/>
              <a:pPr>
                <a:spcAft>
                  <a:spcPts val="600"/>
                </a:spcAft>
              </a:pPr>
              <a:t>22</a:t>
            </a:fld>
            <a:endParaRPr lang="id-ID" altLang="en-US" sz="4000" b="1" dirty="0"/>
          </a:p>
        </p:txBody>
      </p:sp>
      <p:pic>
        <p:nvPicPr>
          <p:cNvPr id="3" name="Picture 2">
            <a:extLst>
              <a:ext uri="{FF2B5EF4-FFF2-40B4-BE49-F238E27FC236}">
                <a16:creationId xmlns:a16="http://schemas.microsoft.com/office/drawing/2014/main" id="{86C1045E-C7DB-454A-BE13-02E7C1C45F7F}"/>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AC10-C118-48ED-82B3-EF5DB33CACD1}"/>
              </a:ext>
            </a:extLst>
          </p:cNvPr>
          <p:cNvSpPr>
            <a:spLocks noGrp="1"/>
          </p:cNvSpPr>
          <p:nvPr>
            <p:ph type="title"/>
          </p:nvPr>
        </p:nvSpPr>
        <p:spPr/>
        <p:txBody>
          <a:bodyPr rtlCol="0">
            <a:normAutofit/>
          </a:bodyPr>
          <a:lstStyle/>
          <a:p>
            <a:pPr algn="ctr" eaLnBrk="1" fontAlgn="auto" hangingPunct="1">
              <a:spcAft>
                <a:spcPts val="0"/>
              </a:spcAft>
              <a:defRPr/>
            </a:pPr>
            <a:r>
              <a:rPr lang="id-ID" sz="3600" b="1" dirty="0">
                <a:solidFill>
                  <a:srgbClr val="FFFF00"/>
                </a:solidFill>
                <a:latin typeface="+mn-lt"/>
              </a:rPr>
              <a:t>Analisis Mobilitas Sosial</a:t>
            </a:r>
            <a:r>
              <a:rPr lang="en-US" sz="3600" b="1" dirty="0">
                <a:solidFill>
                  <a:srgbClr val="FFFF00"/>
                </a:solidFill>
                <a:latin typeface="+mn-lt"/>
              </a:rPr>
              <a:t>: </a:t>
            </a:r>
            <a:br>
              <a:rPr lang="en-US" sz="3600" b="1" dirty="0">
                <a:solidFill>
                  <a:srgbClr val="FFFF00"/>
                </a:solidFill>
                <a:latin typeface="+mn-lt"/>
              </a:rPr>
            </a:br>
            <a:r>
              <a:rPr lang="en-US" sz="3600" b="1" dirty="0" err="1">
                <a:solidFill>
                  <a:srgbClr val="FFFF00"/>
                </a:solidFill>
                <a:latin typeface="+mn-lt"/>
              </a:rPr>
              <a:t>Mobilitas</a:t>
            </a:r>
            <a:r>
              <a:rPr lang="en-US" sz="3600" b="1" dirty="0">
                <a:solidFill>
                  <a:srgbClr val="FFFF00"/>
                </a:solidFill>
                <a:latin typeface="+mn-lt"/>
              </a:rPr>
              <a:t> Absolut dan </a:t>
            </a:r>
            <a:r>
              <a:rPr lang="en-US" sz="3600" b="1" dirty="0" err="1">
                <a:solidFill>
                  <a:srgbClr val="FFFF00"/>
                </a:solidFill>
                <a:latin typeface="+mn-lt"/>
              </a:rPr>
              <a:t>Mobilitas</a:t>
            </a:r>
            <a:r>
              <a:rPr lang="en-US" sz="3600" b="1" dirty="0">
                <a:solidFill>
                  <a:srgbClr val="FFFF00"/>
                </a:solidFill>
                <a:latin typeface="+mn-lt"/>
              </a:rPr>
              <a:t> </a:t>
            </a:r>
            <a:r>
              <a:rPr lang="en-US" sz="3600" b="1" dirty="0" err="1">
                <a:solidFill>
                  <a:srgbClr val="FFFF00"/>
                </a:solidFill>
                <a:latin typeface="+mn-lt"/>
              </a:rPr>
              <a:t>Relatif</a:t>
            </a:r>
            <a:endParaRPr lang="id-ID" sz="3600" b="1" dirty="0">
              <a:solidFill>
                <a:srgbClr val="FFFF00"/>
              </a:solidFill>
              <a:latin typeface="+mn-lt"/>
            </a:endParaRPr>
          </a:p>
        </p:txBody>
      </p:sp>
      <p:sp>
        <p:nvSpPr>
          <p:cNvPr id="3" name="Content Placeholder 2">
            <a:extLst>
              <a:ext uri="{FF2B5EF4-FFF2-40B4-BE49-F238E27FC236}">
                <a16:creationId xmlns:a16="http://schemas.microsoft.com/office/drawing/2014/main" id="{B7D33D66-E055-40BB-A11C-6E6FE0D6A7BD}"/>
              </a:ext>
            </a:extLst>
          </p:cNvPr>
          <p:cNvSpPr>
            <a:spLocks noGrp="1"/>
          </p:cNvSpPr>
          <p:nvPr>
            <p:ph type="body" sz="half" idx="2"/>
          </p:nvPr>
        </p:nvSpPr>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id-ID" sz="2400" b="1" dirty="0"/>
              <a:t>Analisis mobilitas antar generasi dilakukan dalam:  </a:t>
            </a:r>
          </a:p>
          <a:p>
            <a:pPr marL="384048" lvl="1" indent="-182880" eaLnBrk="1" fontAlgn="auto" hangingPunct="1">
              <a:spcAft>
                <a:spcPts val="0"/>
              </a:spcAft>
              <a:buFont typeface="Wingdings" panose="05000000000000000000" pitchFamily="2" charset="2"/>
              <a:buChar char="ü"/>
              <a:defRPr/>
            </a:pPr>
            <a:r>
              <a:rPr lang="id-ID" b="1" dirty="0"/>
              <a:t>Mobilitas absolut. </a:t>
            </a:r>
          </a:p>
          <a:p>
            <a:pPr marL="731520" lvl="2" indent="-182880" eaLnBrk="1" fontAlgn="auto" hangingPunct="1">
              <a:spcAft>
                <a:spcPts val="0"/>
              </a:spcAft>
              <a:buFont typeface="Wingdings" panose="05000000000000000000" pitchFamily="2" charset="2"/>
              <a:buChar char="§"/>
              <a:defRPr/>
            </a:pPr>
            <a:r>
              <a:rPr lang="id-ID" sz="2400" b="1" dirty="0"/>
              <a:t>“</a:t>
            </a:r>
            <a:r>
              <a:rPr lang="id-ID" sz="2400" b="1" i="1" dirty="0"/>
              <a:t>Absolute  mobility analysis is understood simply as movement between origins and destinations</a:t>
            </a:r>
            <a:r>
              <a:rPr lang="id-ID" sz="2400" b="1" dirty="0"/>
              <a:t>” (Breen, 2004: 4). </a:t>
            </a:r>
          </a:p>
          <a:p>
            <a:pPr marL="731520" lvl="2" indent="-182880" eaLnBrk="1" fontAlgn="auto" hangingPunct="1">
              <a:spcAft>
                <a:spcPts val="0"/>
              </a:spcAft>
              <a:buFont typeface="Wingdings" panose="05000000000000000000" pitchFamily="2" charset="2"/>
              <a:buChar char="§"/>
              <a:defRPr/>
            </a:pPr>
            <a:r>
              <a:rPr lang="id-ID" sz="2400" b="1" dirty="0"/>
              <a:t>Mobilitas absolut dipahami sebagai pergerakan antara kelas asal dan kelas tujuan.  </a:t>
            </a:r>
          </a:p>
          <a:p>
            <a:pPr marL="914400" lvl="2" indent="0" eaLnBrk="1" fontAlgn="auto" hangingPunct="1">
              <a:spcAft>
                <a:spcPts val="0"/>
              </a:spcAft>
              <a:buFont typeface="Wingdings 2" panose="05020102010507070707" pitchFamily="18" charset="2"/>
              <a:buNone/>
              <a:defRPr/>
            </a:pPr>
            <a:endParaRPr lang="id-ID" sz="2400" b="1" dirty="0"/>
          </a:p>
          <a:p>
            <a:pPr marL="384048" lvl="1" indent="-182880" eaLnBrk="1" fontAlgn="auto" hangingPunct="1">
              <a:spcAft>
                <a:spcPts val="0"/>
              </a:spcAft>
              <a:buFont typeface="Wingdings" panose="05000000000000000000" pitchFamily="2" charset="2"/>
              <a:buChar char="ü"/>
              <a:defRPr/>
            </a:pPr>
            <a:r>
              <a:rPr lang="id-ID" b="1" dirty="0"/>
              <a:t>Mobilitas relatif.</a:t>
            </a:r>
          </a:p>
          <a:p>
            <a:pPr marL="731520" lvl="2" indent="-182880" eaLnBrk="1" fontAlgn="auto" hangingPunct="1">
              <a:spcAft>
                <a:spcPts val="0"/>
              </a:spcAft>
              <a:buFont typeface="Wingdings" panose="05000000000000000000" pitchFamily="2" charset="2"/>
              <a:buChar char="§"/>
              <a:defRPr/>
            </a:pPr>
            <a:r>
              <a:rPr lang="id-ID" sz="2400" b="1" i="1" dirty="0"/>
              <a:t>“Relative mobility or social fluidity concerns the relationship between class origins and current class position: specifically it is based on the comparison, between people of different class origin, of their chances of being found in one destination class rather than another</a:t>
            </a:r>
            <a:r>
              <a:rPr lang="id-ID" sz="2400" b="1" dirty="0"/>
              <a:t>” (Breen, 2004:4). </a:t>
            </a:r>
          </a:p>
          <a:p>
            <a:pPr marL="182880" indent="-182880" eaLnBrk="1" fontAlgn="auto" hangingPunct="1">
              <a:spcAft>
                <a:spcPts val="0"/>
              </a:spcAft>
              <a:defRPr/>
            </a:pPr>
            <a:endParaRPr lang="id-ID" sz="2000" dirty="0"/>
          </a:p>
        </p:txBody>
      </p:sp>
      <p:sp>
        <p:nvSpPr>
          <p:cNvPr id="28676" name="Slide Number Placeholder 3">
            <a:extLst>
              <a:ext uri="{FF2B5EF4-FFF2-40B4-BE49-F238E27FC236}">
                <a16:creationId xmlns:a16="http://schemas.microsoft.com/office/drawing/2014/main" id="{4DA70041-C6C1-4862-A687-A908FB5E331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FontTx/>
              <a:buNone/>
            </a:pPr>
            <a:fld id="{1CE62154-084B-49CA-BE51-C9B5CF86A6A3}" type="slidenum">
              <a:rPr lang="id-ID" altLang="en-US" sz="4000" b="1">
                <a:latin typeface="Century Schoolbook" panose="02040604050505020304" pitchFamily="18" charset="0"/>
              </a:rPr>
              <a:pPr>
                <a:spcBef>
                  <a:spcPct val="0"/>
                </a:spcBef>
                <a:spcAft>
                  <a:spcPts val="600"/>
                </a:spcAft>
                <a:buFontTx/>
                <a:buNone/>
              </a:pPr>
              <a:t>23</a:t>
            </a:fld>
            <a:endParaRPr lang="id-ID" altLang="en-US" sz="4000" b="1" dirty="0">
              <a:latin typeface="Century Schoolbook" panose="02040604050505020304" pitchFamily="18" charset="0"/>
            </a:endParaRPr>
          </a:p>
        </p:txBody>
      </p:sp>
      <p:pic>
        <p:nvPicPr>
          <p:cNvPr id="4" name="Picture 3">
            <a:extLst>
              <a:ext uri="{FF2B5EF4-FFF2-40B4-BE49-F238E27FC236}">
                <a16:creationId xmlns:a16="http://schemas.microsoft.com/office/drawing/2014/main" id="{4F2E3E1F-EF13-4BE5-9D17-A271AB8B5C61}"/>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203F-143E-4494-91E2-B066607E1A9F}"/>
              </a:ext>
            </a:extLst>
          </p:cNvPr>
          <p:cNvSpPr>
            <a:spLocks noGrp="1"/>
          </p:cNvSpPr>
          <p:nvPr>
            <p:ph type="title"/>
          </p:nvPr>
        </p:nvSpPr>
        <p:spPr>
          <a:xfrm>
            <a:off x="838200" y="365126"/>
            <a:ext cx="10515600" cy="315912"/>
          </a:xfrm>
        </p:spPr>
        <p:txBody>
          <a:bodyPr rtlCol="0">
            <a:normAutofit fontScale="90000"/>
          </a:bodyPr>
          <a:lstStyle/>
          <a:p>
            <a:pPr eaLnBrk="1" fontAlgn="auto" hangingPunct="1">
              <a:spcAft>
                <a:spcPts val="0"/>
              </a:spcAft>
              <a:defRPr/>
            </a:pPr>
            <a:endParaRPr lang="id-ID" dirty="0"/>
          </a:p>
        </p:txBody>
      </p:sp>
      <p:sp>
        <p:nvSpPr>
          <p:cNvPr id="29699" name="Content Placeholder 2">
            <a:extLst>
              <a:ext uri="{FF2B5EF4-FFF2-40B4-BE49-F238E27FC236}">
                <a16:creationId xmlns:a16="http://schemas.microsoft.com/office/drawing/2014/main" id="{6D4F866C-354C-4E8A-8AF9-5A41A88C6602}"/>
              </a:ext>
            </a:extLst>
          </p:cNvPr>
          <p:cNvSpPr>
            <a:spLocks noGrp="1"/>
          </p:cNvSpPr>
          <p:nvPr>
            <p:ph idx="1"/>
          </p:nvPr>
        </p:nvSpPr>
        <p:spPr>
          <a:xfrm>
            <a:off x="838200" y="1046163"/>
            <a:ext cx="10515600" cy="5130800"/>
          </a:xfrm>
        </p:spPr>
        <p:txBody>
          <a:bodyPr>
            <a:normAutofit/>
          </a:bodyPr>
          <a:lstStyle/>
          <a:p>
            <a:pPr eaLnBrk="1" hangingPunct="1">
              <a:buFont typeface="Wingdings" panose="05000000000000000000" pitchFamily="2" charset="2"/>
              <a:buChar char="q"/>
              <a:defRPr/>
            </a:pPr>
            <a:r>
              <a:rPr lang="id-ID" altLang="en-US" b="1" dirty="0"/>
              <a:t>Breen: “</a:t>
            </a:r>
            <a:r>
              <a:rPr lang="id-ID" altLang="en-US" b="1" i="1" dirty="0"/>
              <a:t>the degree of social fluidity is generally taken as indicator of societal openess</a:t>
            </a:r>
            <a:r>
              <a:rPr lang="id-ID" altLang="en-US" b="1" dirty="0"/>
              <a:t>” – tingkat kecairan sosial biasanya dianggap sebagai indikator keterbukaan masyarakat (Breen, 2004: 4).</a:t>
            </a:r>
          </a:p>
          <a:p>
            <a:pPr marL="0" indent="0" eaLnBrk="1" hangingPunct="1">
              <a:buFont typeface="Arial" panose="020B0604020202020204" pitchFamily="34" charset="0"/>
              <a:buNone/>
              <a:defRPr/>
            </a:pPr>
            <a:endParaRPr lang="id-ID" altLang="en-US" b="1" dirty="0"/>
          </a:p>
          <a:p>
            <a:pPr eaLnBrk="1" hangingPunct="1">
              <a:buFont typeface="Wingdings" panose="05000000000000000000" pitchFamily="2" charset="2"/>
              <a:buChar char="q"/>
              <a:defRPr/>
            </a:pPr>
            <a:r>
              <a:rPr lang="id-ID" altLang="en-US" b="1" dirty="0"/>
              <a:t>Berbicara mengenai kecairan sosial tidak dapat lepas dari perhatian kita pada konsep kekakuan (</a:t>
            </a:r>
            <a:r>
              <a:rPr lang="id-ID" altLang="en-US" b="1" i="1" dirty="0"/>
              <a:t>rigidity</a:t>
            </a:r>
            <a:r>
              <a:rPr lang="id-ID" altLang="en-US" b="1" dirty="0"/>
              <a:t>).</a:t>
            </a:r>
          </a:p>
          <a:p>
            <a:pPr marL="0" indent="0" eaLnBrk="1" hangingPunct="1">
              <a:buFont typeface="Arial" panose="020B0604020202020204" pitchFamily="34" charset="0"/>
              <a:buNone/>
              <a:defRPr/>
            </a:pPr>
            <a:endParaRPr lang="id-ID" altLang="en-US" b="1" dirty="0"/>
          </a:p>
          <a:p>
            <a:pPr eaLnBrk="1" hangingPunct="1">
              <a:buFont typeface="Wingdings" panose="05000000000000000000" pitchFamily="2" charset="2"/>
              <a:buChar char="q"/>
              <a:defRPr/>
            </a:pPr>
            <a:r>
              <a:rPr lang="id-ID" altLang="en-US" b="1" dirty="0"/>
              <a:t> Sistem stratifikasi dikatakan sangat kaku, jika pendapatan, kekuasaan, atau prestise seseorang dapat secara akurat diprediksi berdasarkan status masa lalu mereka atau status orang tua mereka.</a:t>
            </a:r>
          </a:p>
        </p:txBody>
      </p:sp>
      <p:sp>
        <p:nvSpPr>
          <p:cNvPr id="29700" name="Slide Number Placeholder 3">
            <a:extLst>
              <a:ext uri="{FF2B5EF4-FFF2-40B4-BE49-F238E27FC236}">
                <a16:creationId xmlns:a16="http://schemas.microsoft.com/office/drawing/2014/main" id="{2530C484-3948-40CA-B70C-C66414C059F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FontTx/>
              <a:buNone/>
            </a:pPr>
            <a:fld id="{DB324072-1806-4D75-B3EA-13C211C86873}" type="slidenum">
              <a:rPr lang="id-ID" altLang="en-US" sz="4000" b="1">
                <a:latin typeface="Century Schoolbook" panose="02040604050505020304" pitchFamily="18" charset="0"/>
              </a:rPr>
              <a:pPr>
                <a:spcBef>
                  <a:spcPct val="0"/>
                </a:spcBef>
                <a:spcAft>
                  <a:spcPts val="600"/>
                </a:spcAft>
                <a:buFontTx/>
                <a:buNone/>
              </a:pPr>
              <a:t>24</a:t>
            </a:fld>
            <a:endParaRPr lang="id-ID" altLang="en-US" sz="4000" b="1" dirty="0">
              <a:latin typeface="Century Schoolbook" panose="02040604050505020304" pitchFamily="18" charset="0"/>
            </a:endParaRPr>
          </a:p>
        </p:txBody>
      </p:sp>
      <p:pic>
        <p:nvPicPr>
          <p:cNvPr id="3" name="Picture 2">
            <a:extLst>
              <a:ext uri="{FF2B5EF4-FFF2-40B4-BE49-F238E27FC236}">
                <a16:creationId xmlns:a16="http://schemas.microsoft.com/office/drawing/2014/main" id="{041ECACD-E723-44D6-96FB-281435EC337F}"/>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203F-143E-4494-91E2-B066607E1A9F}"/>
              </a:ext>
            </a:extLst>
          </p:cNvPr>
          <p:cNvSpPr>
            <a:spLocks noGrp="1"/>
          </p:cNvSpPr>
          <p:nvPr>
            <p:ph type="title"/>
          </p:nvPr>
        </p:nvSpPr>
        <p:spPr>
          <a:xfrm>
            <a:off x="838200" y="365126"/>
            <a:ext cx="10515600" cy="315912"/>
          </a:xfrm>
        </p:spPr>
        <p:txBody>
          <a:bodyPr rtlCol="0">
            <a:normAutofit fontScale="90000"/>
          </a:bodyPr>
          <a:lstStyle/>
          <a:p>
            <a:pPr eaLnBrk="1" fontAlgn="auto" hangingPunct="1">
              <a:spcAft>
                <a:spcPts val="0"/>
              </a:spcAft>
              <a:defRPr/>
            </a:pPr>
            <a:endParaRPr lang="id-ID" dirty="0"/>
          </a:p>
        </p:txBody>
      </p:sp>
      <p:sp>
        <p:nvSpPr>
          <p:cNvPr id="29699" name="Content Placeholder 2">
            <a:extLst>
              <a:ext uri="{FF2B5EF4-FFF2-40B4-BE49-F238E27FC236}">
                <a16:creationId xmlns:a16="http://schemas.microsoft.com/office/drawing/2014/main" id="{6D4F866C-354C-4E8A-8AF9-5A41A88C6602}"/>
              </a:ext>
            </a:extLst>
          </p:cNvPr>
          <p:cNvSpPr>
            <a:spLocks noGrp="1"/>
          </p:cNvSpPr>
          <p:nvPr>
            <p:ph idx="1"/>
          </p:nvPr>
        </p:nvSpPr>
        <p:spPr>
          <a:xfrm>
            <a:off x="838200" y="1046163"/>
            <a:ext cx="10515600" cy="5130800"/>
          </a:xfrm>
        </p:spPr>
        <p:txBody>
          <a:bodyPr>
            <a:normAutofit/>
          </a:bodyPr>
          <a:lstStyle/>
          <a:p>
            <a:pPr eaLnBrk="1" hangingPunct="1">
              <a:buFont typeface="Wingdings" panose="05000000000000000000" pitchFamily="2" charset="2"/>
              <a:buChar char="ü"/>
              <a:defRPr/>
            </a:pPr>
            <a:r>
              <a:rPr lang="id-ID" altLang="en-US" b="1" dirty="0"/>
              <a:t>.</a:t>
            </a:r>
            <a:endParaRPr lang="en-US" altLang="en-US" b="1" dirty="0"/>
          </a:p>
          <a:p>
            <a:pPr eaLnBrk="1" hangingPunct="1">
              <a:buFont typeface="Wingdings" panose="05000000000000000000" pitchFamily="2" charset="2"/>
              <a:buChar char="ü"/>
              <a:defRPr/>
            </a:pPr>
            <a:endParaRPr lang="en-US" sz="2000" b="1" noProof="1"/>
          </a:p>
          <a:p>
            <a:pPr eaLnBrk="1" hangingPunct="1">
              <a:buFont typeface="Wingdings" panose="05000000000000000000" pitchFamily="2" charset="2"/>
              <a:buChar char="ü"/>
              <a:defRPr/>
            </a:pPr>
            <a:endParaRPr lang="en-US" b="1" noProof="1"/>
          </a:p>
          <a:p>
            <a:pPr eaLnBrk="1" hangingPunct="1">
              <a:buFont typeface="Wingdings" panose="05000000000000000000" pitchFamily="2" charset="2"/>
              <a:buChar char="ü"/>
              <a:defRPr/>
            </a:pPr>
            <a:endParaRPr lang="en-US" sz="2000" b="1" noProof="1"/>
          </a:p>
          <a:p>
            <a:pPr eaLnBrk="1" hangingPunct="1">
              <a:buFont typeface="Wingdings" panose="05000000000000000000" pitchFamily="2" charset="2"/>
              <a:buChar char="ü"/>
              <a:defRPr/>
            </a:pPr>
            <a:r>
              <a:rPr lang="id-ID" sz="2000" b="1" noProof="1"/>
              <a:t> Mobilitas vertikal yang disponsori negara</a:t>
            </a:r>
          </a:p>
          <a:p>
            <a:pPr eaLnBrk="1" hangingPunct="1">
              <a:buFont typeface="Wingdings" panose="05000000000000000000" pitchFamily="2" charset="2"/>
              <a:buChar char="ü"/>
              <a:defRPr/>
            </a:pPr>
            <a:r>
              <a:rPr lang="id-ID" sz="2000" b="1" noProof="1"/>
              <a:t>Kuota (pendidikan, pekerjaan, parlemen)</a:t>
            </a:r>
          </a:p>
          <a:p>
            <a:pPr eaLnBrk="1" hangingPunct="1">
              <a:buFont typeface="Wingdings" panose="05000000000000000000" pitchFamily="2" charset="2"/>
              <a:buChar char="ü"/>
              <a:defRPr/>
            </a:pPr>
            <a:r>
              <a:rPr lang="id-ID" sz="2000" b="1" noProof="1"/>
              <a:t>Berdasarkan strata (vertikal) dengan memperhatikan aspek horizontal (gender, suku, agama, etnik)</a:t>
            </a:r>
          </a:p>
          <a:p>
            <a:pPr eaLnBrk="1" hangingPunct="1">
              <a:buFont typeface="Wingdings" panose="05000000000000000000" pitchFamily="2" charset="2"/>
              <a:buChar char="ü"/>
              <a:defRPr/>
            </a:pPr>
            <a:r>
              <a:rPr lang="id-ID" sz="2000" b="1" noProof="1"/>
              <a:t>Dicantumkan dalam konstitusi</a:t>
            </a:r>
          </a:p>
          <a:p>
            <a:pPr eaLnBrk="1" hangingPunct="1">
              <a:buFont typeface="Wingdings" panose="05000000000000000000" pitchFamily="2" charset="2"/>
              <a:buChar char="q"/>
              <a:defRPr/>
            </a:pPr>
            <a:endParaRPr lang="id-ID" altLang="en-US" b="1" dirty="0"/>
          </a:p>
        </p:txBody>
      </p:sp>
      <p:sp>
        <p:nvSpPr>
          <p:cNvPr id="29700" name="Slide Number Placeholder 3">
            <a:extLst>
              <a:ext uri="{FF2B5EF4-FFF2-40B4-BE49-F238E27FC236}">
                <a16:creationId xmlns:a16="http://schemas.microsoft.com/office/drawing/2014/main" id="{2530C484-3948-40CA-B70C-C66414C059FC}"/>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FontTx/>
              <a:buNone/>
            </a:pPr>
            <a:fld id="{DB324072-1806-4D75-B3EA-13C211C86873}" type="slidenum">
              <a:rPr lang="id-ID" altLang="en-US" sz="4000" b="1">
                <a:latin typeface="Century Schoolbook" panose="02040604050505020304" pitchFamily="18" charset="0"/>
              </a:rPr>
              <a:pPr>
                <a:spcBef>
                  <a:spcPct val="0"/>
                </a:spcBef>
                <a:spcAft>
                  <a:spcPts val="600"/>
                </a:spcAft>
                <a:buFontTx/>
                <a:buNone/>
              </a:pPr>
              <a:t>25</a:t>
            </a:fld>
            <a:endParaRPr lang="id-ID" altLang="en-US" sz="4000" b="1" dirty="0">
              <a:latin typeface="Century Schoolbook" panose="02040604050505020304" pitchFamily="18" charset="0"/>
            </a:endParaRPr>
          </a:p>
        </p:txBody>
      </p:sp>
      <p:pic>
        <p:nvPicPr>
          <p:cNvPr id="3" name="Picture 2">
            <a:extLst>
              <a:ext uri="{FF2B5EF4-FFF2-40B4-BE49-F238E27FC236}">
                <a16:creationId xmlns:a16="http://schemas.microsoft.com/office/drawing/2014/main" id="{041ECACD-E723-44D6-96FB-281435EC337F}"/>
              </a:ext>
            </a:extLst>
          </p:cNvPr>
          <p:cNvPicPr>
            <a:picLocks noChangeAspect="1"/>
          </p:cNvPicPr>
          <p:nvPr/>
        </p:nvPicPr>
        <p:blipFill>
          <a:blip r:embed="rId2"/>
          <a:stretch>
            <a:fillRect/>
          </a:stretch>
        </p:blipFill>
        <p:spPr>
          <a:xfrm>
            <a:off x="0" y="0"/>
            <a:ext cx="1001261" cy="1063416"/>
          </a:xfrm>
          <a:prstGeom prst="rect">
            <a:avLst/>
          </a:prstGeom>
        </p:spPr>
      </p:pic>
      <p:sp>
        <p:nvSpPr>
          <p:cNvPr id="7" name="TextBox 6">
            <a:extLst>
              <a:ext uri="{FF2B5EF4-FFF2-40B4-BE49-F238E27FC236}">
                <a16:creationId xmlns:a16="http://schemas.microsoft.com/office/drawing/2014/main" id="{0B23C7D8-2362-409B-A650-9A73C074B9C3}"/>
              </a:ext>
            </a:extLst>
          </p:cNvPr>
          <p:cNvSpPr txBox="1"/>
          <p:nvPr/>
        </p:nvSpPr>
        <p:spPr>
          <a:xfrm>
            <a:off x="2791206" y="1324094"/>
            <a:ext cx="6094476" cy="923330"/>
          </a:xfrm>
          <a:prstGeom prst="rect">
            <a:avLst/>
          </a:prstGeom>
          <a:noFill/>
        </p:spPr>
        <p:txBody>
          <a:bodyPr wrap="square">
            <a:spAutoFit/>
          </a:bodyPr>
          <a:lstStyle/>
          <a:p>
            <a:r>
              <a:rPr lang="en-US" sz="5400" b="1" dirty="0">
                <a:solidFill>
                  <a:srgbClr val="FFFF00"/>
                </a:solidFill>
                <a:latin typeface="+mn-lt"/>
              </a:rPr>
              <a:t>INKLUSI SOSIAL</a:t>
            </a:r>
            <a:endParaRPr lang="en-US" sz="5400" dirty="0"/>
          </a:p>
        </p:txBody>
      </p:sp>
    </p:spTree>
    <p:extLst>
      <p:ext uri="{BB962C8B-B14F-4D97-AF65-F5344CB8AC3E}">
        <p14:creationId xmlns:p14="http://schemas.microsoft.com/office/powerpoint/2010/main" val="4161940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54953" y="676656"/>
            <a:ext cx="8825659" cy="1063416"/>
          </a:xfrm>
        </p:spPr>
        <p:txBody>
          <a:bodyPr>
            <a:normAutofit/>
          </a:bodyPr>
          <a:lstStyle/>
          <a:p>
            <a:pPr algn="ctr" eaLnBrk="1" hangingPunct="1">
              <a:defRPr/>
            </a:pPr>
            <a:r>
              <a:rPr lang="en-US" sz="3100" b="1" noProof="1">
                <a:solidFill>
                  <a:srgbClr val="FFFF00"/>
                </a:solidFill>
                <a:latin typeface="+mn-lt"/>
              </a:rPr>
              <a:t>Kebijakan untuk Mengurangi Ketidaksamaan</a:t>
            </a:r>
          </a:p>
        </p:txBody>
      </p:sp>
      <p:sp>
        <p:nvSpPr>
          <p:cNvPr id="24579" name="Rectangle 3"/>
          <p:cNvSpPr>
            <a:spLocks noGrp="1" noChangeArrowheads="1"/>
          </p:cNvSpPr>
          <p:nvPr>
            <p:ph type="body" sz="half" idx="2"/>
          </p:nvPr>
        </p:nvSpPr>
        <p:spPr>
          <a:xfrm>
            <a:off x="1154954" y="1847088"/>
            <a:ext cx="8825659" cy="4172712"/>
          </a:xfrm>
        </p:spPr>
        <p:txBody>
          <a:bodyPr anchor="ctr">
            <a:normAutofit/>
          </a:bodyPr>
          <a:lstStyle/>
          <a:p>
            <a:pPr eaLnBrk="1" hangingPunct="1">
              <a:buFont typeface="Wingdings" panose="05000000000000000000" pitchFamily="2" charset="2"/>
              <a:buChar char="§"/>
              <a:defRPr/>
            </a:pPr>
            <a:r>
              <a:rPr lang="en-US" sz="3200" b="1" noProof="1"/>
              <a:t>Hak atas kesempatan yang sama</a:t>
            </a:r>
          </a:p>
          <a:p>
            <a:pPr eaLnBrk="1" hangingPunct="1">
              <a:buFont typeface="Wingdings" panose="05000000000000000000" pitchFamily="2" charset="2"/>
              <a:buChar char="§"/>
              <a:defRPr/>
            </a:pPr>
            <a:r>
              <a:rPr lang="en-US" sz="3200" b="1" noProof="1"/>
              <a:t>Pemerataan pendapatan</a:t>
            </a:r>
          </a:p>
          <a:p>
            <a:pPr eaLnBrk="1" hangingPunct="1">
              <a:buFont typeface="Wingdings" panose="05000000000000000000" pitchFamily="2" charset="2"/>
              <a:buChar char="§"/>
              <a:defRPr/>
            </a:pPr>
            <a:r>
              <a:rPr lang="en-US" sz="3200" b="1" noProof="1"/>
              <a:t>Program  Pembangunan (IDT, kredit UKM, subsidi)</a:t>
            </a:r>
          </a:p>
          <a:p>
            <a:pPr eaLnBrk="1" hangingPunct="1">
              <a:buFont typeface="Wingdings" panose="05000000000000000000" pitchFamily="2" charset="2"/>
              <a:buChar char="§"/>
              <a:defRPr/>
            </a:pPr>
            <a:r>
              <a:rPr lang="en-US" sz="3200" b="1" noProof="1"/>
              <a:t>Pajak Progresif</a:t>
            </a:r>
          </a:p>
          <a:p>
            <a:pPr eaLnBrk="1" hangingPunct="1">
              <a:buFont typeface="Wingdings" panose="05000000000000000000" pitchFamily="2" charset="2"/>
              <a:buChar char="§"/>
              <a:defRPr/>
            </a:pPr>
            <a:r>
              <a:rPr lang="en-US" sz="3200" b="1" noProof="1"/>
              <a:t>Membatasi perbedaan antar individu</a:t>
            </a:r>
          </a:p>
          <a:p>
            <a:pPr eaLnBrk="1" hangingPunct="1">
              <a:buFont typeface="Wingdings" panose="05000000000000000000" pitchFamily="2" charset="2"/>
              <a:buChar char="§"/>
              <a:defRPr/>
            </a:pPr>
            <a:r>
              <a:rPr lang="en-US" sz="3200" b="1" noProof="1"/>
              <a:t>Dan sebagainya</a:t>
            </a:r>
          </a:p>
        </p:txBody>
      </p:sp>
      <p:sp>
        <p:nvSpPr>
          <p:cNvPr id="6" name="Slide Number Placeholder 5"/>
          <p:cNvSpPr>
            <a:spLocks noGrp="1"/>
          </p:cNvSpPr>
          <p:nvPr>
            <p:ph type="sldNum" sz="quarter" idx="12"/>
          </p:nvPr>
        </p:nvSpPr>
        <p:spPr/>
        <p:txBody>
          <a:bodyPr>
            <a:normAutofit fontScale="70000" lnSpcReduction="20000"/>
          </a:bodyPr>
          <a:lstStyle/>
          <a:p>
            <a:pPr>
              <a:lnSpc>
                <a:spcPct val="90000"/>
              </a:lnSpc>
              <a:spcAft>
                <a:spcPts val="600"/>
              </a:spcAft>
              <a:defRPr/>
            </a:pPr>
            <a:r>
              <a:rPr lang="en-US" sz="6600" b="1" dirty="0">
                <a:solidFill>
                  <a:srgbClr val="FFFFFF"/>
                </a:solidFill>
              </a:rPr>
              <a:t>26</a:t>
            </a:r>
          </a:p>
        </p:txBody>
      </p:sp>
      <p:pic>
        <p:nvPicPr>
          <p:cNvPr id="2" name="Picture 1">
            <a:extLst>
              <a:ext uri="{FF2B5EF4-FFF2-40B4-BE49-F238E27FC236}">
                <a16:creationId xmlns:a16="http://schemas.microsoft.com/office/drawing/2014/main" id="{228CE1A7-0EC5-4CCB-8EB9-84655BDF806F}"/>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271126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AFE4-267D-490D-852F-34243AF3685E}"/>
              </a:ext>
            </a:extLst>
          </p:cNvPr>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6600" b="1" kern="1200" dirty="0">
                <a:solidFill>
                  <a:srgbClr val="FFFF00"/>
                </a:solidFill>
                <a:latin typeface="+mj-lt"/>
                <a:ea typeface="+mj-ea"/>
                <a:cs typeface="+mj-cs"/>
              </a:rPr>
              <a:t>TERIMA KASIH</a:t>
            </a:r>
          </a:p>
        </p:txBody>
      </p:sp>
      <p:sp>
        <p:nvSpPr>
          <p:cNvPr id="3" name="Text Placeholder 2">
            <a:extLst>
              <a:ext uri="{FF2B5EF4-FFF2-40B4-BE49-F238E27FC236}">
                <a16:creationId xmlns:a16="http://schemas.microsoft.com/office/drawing/2014/main" id="{0B577EF2-54BE-4B86-AD56-A6F95BDCC0A7}"/>
              </a:ext>
            </a:extLst>
          </p:cNvPr>
          <p:cNvSpPr>
            <a:spLocks noGrp="1"/>
          </p:cNvSpPr>
          <p:nvPr>
            <p:ph type="body" idx="1"/>
          </p:nvPr>
        </p:nvSpPr>
        <p:spPr>
          <a:xfrm>
            <a:off x="3371161" y="4200522"/>
            <a:ext cx="5449982" cy="682079"/>
          </a:xfrm>
        </p:spPr>
        <p:txBody>
          <a:bodyPr vert="horz" lIns="91440" tIns="45720" rIns="91440" bIns="45720" rtlCol="0">
            <a:normAutofit/>
          </a:bodyPr>
          <a:lstStyle/>
          <a:p>
            <a:pPr algn="ctr"/>
            <a:endParaRPr lang="en-US" sz="2400" kern="1200" dirty="0">
              <a:solidFill>
                <a:schemeClr val="tx2"/>
              </a:solidFill>
              <a:latin typeface="+mn-lt"/>
              <a:ea typeface="+mn-ea"/>
              <a:cs typeface="+mn-cs"/>
            </a:endParaRPr>
          </a:p>
        </p:txBody>
      </p:sp>
      <p:sp>
        <p:nvSpPr>
          <p:cNvPr id="4" name="Slide Number Placeholder 3">
            <a:extLst>
              <a:ext uri="{FF2B5EF4-FFF2-40B4-BE49-F238E27FC236}">
                <a16:creationId xmlns:a16="http://schemas.microsoft.com/office/drawing/2014/main" id="{3010DFE3-6C7D-49F9-B32E-02EBBD66523A}"/>
              </a:ext>
            </a:extLst>
          </p:cNvPr>
          <p:cNvSpPr>
            <a:spLocks noGrp="1"/>
          </p:cNvSpPr>
          <p:nvPr>
            <p:ph type="sldNum" sz="quarter" idx="12"/>
          </p:nvPr>
        </p:nvSpPr>
        <p:spPr/>
        <p:txBody>
          <a:bodyPr/>
          <a:lstStyle/>
          <a:p>
            <a:r>
              <a:rPr lang="en-US" sz="4000" b="1" dirty="0"/>
              <a:t>27</a:t>
            </a:r>
          </a:p>
        </p:txBody>
      </p:sp>
      <p:pic>
        <p:nvPicPr>
          <p:cNvPr id="5" name="Picture 4">
            <a:extLst>
              <a:ext uri="{FF2B5EF4-FFF2-40B4-BE49-F238E27FC236}">
                <a16:creationId xmlns:a16="http://schemas.microsoft.com/office/drawing/2014/main" id="{E2211E19-DEFA-467B-938A-7BDDB470D36C}"/>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202520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54954" y="838200"/>
            <a:ext cx="8825659" cy="1032545"/>
          </a:xfrm>
        </p:spPr>
        <p:txBody>
          <a:bodyPr>
            <a:normAutofit fontScale="90000"/>
          </a:bodyPr>
          <a:lstStyle/>
          <a:p>
            <a:pPr eaLnBrk="1" hangingPunct="1">
              <a:defRPr/>
            </a:pPr>
            <a:r>
              <a:rPr lang="en-US" b="1" dirty="0">
                <a:solidFill>
                  <a:srgbClr val="FFFF00"/>
                </a:solidFill>
                <a:latin typeface="+mn-lt"/>
              </a:rPr>
              <a:t>STRATIFIKASI/PELAPISAN SOSIAL</a:t>
            </a:r>
          </a:p>
        </p:txBody>
      </p:sp>
      <p:sp>
        <p:nvSpPr>
          <p:cNvPr id="21507" name="Rectangle 3"/>
          <p:cNvSpPr>
            <a:spLocks noGrp="1" noChangeArrowheads="1"/>
          </p:cNvSpPr>
          <p:nvPr>
            <p:ph type="body" sz="half" idx="2"/>
          </p:nvPr>
        </p:nvSpPr>
        <p:spPr>
          <a:xfrm>
            <a:off x="1154954" y="1736521"/>
            <a:ext cx="8825659" cy="4283279"/>
          </a:xfrm>
        </p:spPr>
        <p:txBody>
          <a:bodyPr anchor="t">
            <a:normAutofit fontScale="85000" lnSpcReduction="20000"/>
          </a:bodyPr>
          <a:lstStyle/>
          <a:p>
            <a:pPr marL="514350" indent="-514350" eaLnBrk="1" hangingPunct="1">
              <a:buFont typeface="+mj-lt"/>
              <a:buAutoNum type="arabicPeriod"/>
              <a:defRPr/>
            </a:pPr>
            <a:r>
              <a:rPr lang="en-US" sz="2600" b="1" noProof="1"/>
              <a:t>Kamanto Sunarto, </a:t>
            </a:r>
            <a:r>
              <a:rPr lang="en-US" sz="2600" b="1" i="1" noProof="1"/>
              <a:t>Pengantar Sosiologi </a:t>
            </a:r>
            <a:r>
              <a:rPr lang="en-US" sz="2600" b="1" noProof="1"/>
              <a:t>(2000: 85-110).</a:t>
            </a:r>
          </a:p>
          <a:p>
            <a:pPr marL="457200" lvl="1" indent="0">
              <a:buNone/>
              <a:defRPr/>
            </a:pPr>
            <a:r>
              <a:rPr lang="en-US" sz="2600" b="1" noProof="1"/>
              <a:t>“Pembedaan  anggota masyarakat berdasarkan status yang dimilikinya…”</a:t>
            </a:r>
          </a:p>
          <a:p>
            <a:pPr marL="457200" lvl="1" indent="0">
              <a:buNone/>
              <a:defRPr/>
            </a:pPr>
            <a:r>
              <a:rPr lang="en-US" sz="2600" b="1" noProof="1"/>
              <a:t>Status: usia, jenis kelamin, agama, etnik, ras, pendidikan, pekerjaan, ekonomi.</a:t>
            </a:r>
          </a:p>
          <a:p>
            <a:pPr marL="457200" lvl="1" indent="0">
              <a:buNone/>
              <a:defRPr/>
            </a:pPr>
            <a:endParaRPr lang="en-US" sz="2600" b="1" noProof="1"/>
          </a:p>
          <a:p>
            <a:pPr marL="514350" indent="-514350">
              <a:buFont typeface="+mj-lt"/>
              <a:buAutoNum type="arabicPeriod"/>
              <a:defRPr/>
            </a:pPr>
            <a:r>
              <a:rPr lang="en-US" sz="2600" b="1" noProof="1"/>
              <a:t>Anthony Giddens, </a:t>
            </a:r>
            <a:r>
              <a:rPr lang="en-US" sz="2600" b="1" i="1" noProof="1"/>
              <a:t>Sociology</a:t>
            </a:r>
            <a:r>
              <a:rPr lang="en-US" sz="2600" b="1" noProof="1"/>
              <a:t> (2009: 429-473)</a:t>
            </a:r>
          </a:p>
          <a:p>
            <a:pPr marL="457200" lvl="1" indent="0">
              <a:buNone/>
              <a:defRPr/>
            </a:pPr>
            <a:r>
              <a:rPr lang="en-US" sz="2600" b="1" noProof="1"/>
              <a:t>“Inequality that exist between individuals and groups within human   societies” </a:t>
            </a:r>
          </a:p>
          <a:p>
            <a:pPr marL="457200" lvl="1" indent="0">
              <a:buNone/>
              <a:defRPr/>
            </a:pPr>
            <a:r>
              <a:rPr lang="en-US" sz="2600" b="1" noProof="1"/>
              <a:t>“….stratification in terms of assets or property, …. it can also occur because of other attributes, such as gender, age, religion affiliation or military rank”. </a:t>
            </a:r>
          </a:p>
          <a:p>
            <a:pPr marL="514350" indent="-514350">
              <a:buFont typeface="+mj-lt"/>
              <a:buAutoNum type="arabicPeriod"/>
              <a:defRPr/>
            </a:pPr>
            <a:endParaRPr lang="en-US" sz="2600" noProof="1"/>
          </a:p>
          <a:p>
            <a:pPr marL="0" indent="0">
              <a:buNone/>
              <a:defRPr/>
            </a:pPr>
            <a:endParaRPr lang="en-US" sz="2200" noProof="1"/>
          </a:p>
        </p:txBody>
      </p:sp>
      <p:sp>
        <p:nvSpPr>
          <p:cNvPr id="6" name="Slide Number Placeholder 5"/>
          <p:cNvSpPr>
            <a:spLocks noGrp="1"/>
          </p:cNvSpPr>
          <p:nvPr>
            <p:ph type="sldNum" sz="quarter" idx="12"/>
          </p:nvPr>
        </p:nvSpPr>
        <p:spPr>
          <a:xfrm>
            <a:off x="10352540" y="2"/>
            <a:ext cx="838199" cy="864064"/>
          </a:xfrm>
        </p:spPr>
        <p:txBody>
          <a:bodyPr>
            <a:normAutofit/>
          </a:bodyPr>
          <a:lstStyle/>
          <a:p>
            <a:pPr>
              <a:spcAft>
                <a:spcPts val="600"/>
              </a:spcAft>
              <a:defRPr/>
            </a:pPr>
            <a:r>
              <a:rPr lang="en-US" sz="4000" b="1" dirty="0">
                <a:solidFill>
                  <a:schemeClr val="tx1">
                    <a:alpha val="80000"/>
                  </a:schemeClr>
                </a:solidFill>
              </a:rPr>
              <a:t>3</a:t>
            </a:r>
          </a:p>
        </p:txBody>
      </p:sp>
      <p:pic>
        <p:nvPicPr>
          <p:cNvPr id="3" name="Picture 2">
            <a:extLst>
              <a:ext uri="{FF2B5EF4-FFF2-40B4-BE49-F238E27FC236}">
                <a16:creationId xmlns:a16="http://schemas.microsoft.com/office/drawing/2014/main" id="{3708FA2B-6422-4F2D-9876-3A30F227F6C4}"/>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256032"/>
            <a:ext cx="10506456" cy="1014984"/>
          </a:xfrm>
        </p:spPr>
        <p:txBody>
          <a:bodyPr anchor="b">
            <a:normAutofit/>
          </a:bodyPr>
          <a:lstStyle/>
          <a:p>
            <a:pPr algn="ctr"/>
            <a:r>
              <a:rPr lang="en-US" sz="3600" b="1" dirty="0">
                <a:latin typeface="+mn-lt"/>
              </a:rPr>
              <a:t>Sifat </a:t>
            </a:r>
            <a:r>
              <a:rPr lang="id-ID" sz="3600" b="1" dirty="0">
                <a:latin typeface="+mn-lt"/>
              </a:rPr>
              <a:t>Stratifikasi Sosial</a:t>
            </a:r>
            <a:r>
              <a:rPr lang="en-US" sz="3600" b="1" dirty="0">
                <a:latin typeface="+mn-lt"/>
              </a:rPr>
              <a:t> </a:t>
            </a:r>
          </a:p>
        </p:txBody>
      </p:sp>
      <p:graphicFrame>
        <p:nvGraphicFramePr>
          <p:cNvPr id="5" name="Content Placeholder 2">
            <a:extLst>
              <a:ext uri="{FF2B5EF4-FFF2-40B4-BE49-F238E27FC236}">
                <a16:creationId xmlns:a16="http://schemas.microsoft.com/office/drawing/2014/main" id="{3002FD01-0B48-4999-8D8D-8A0A640F5E8A}"/>
              </a:ext>
            </a:extLst>
          </p:cNvPr>
          <p:cNvGraphicFramePr>
            <a:graphicFrameLocks noGrp="1"/>
          </p:cNvGraphicFramePr>
          <p:nvPr>
            <p:ph idx="1"/>
            <p:extLst>
              <p:ext uri="{D42A27DB-BD31-4B8C-83A1-F6EECF244321}">
                <p14:modId xmlns:p14="http://schemas.microsoft.com/office/powerpoint/2010/main" val="176145027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1277C34-5B9C-4FE5-B69D-676E70646A02}"/>
              </a:ext>
            </a:extLst>
          </p:cNvPr>
          <p:cNvSpPr>
            <a:spLocks noGrp="1"/>
          </p:cNvSpPr>
          <p:nvPr>
            <p:ph type="sldNum" sz="quarter" idx="12"/>
          </p:nvPr>
        </p:nvSpPr>
        <p:spPr>
          <a:xfrm>
            <a:off x="10352540" y="48434"/>
            <a:ext cx="838199" cy="824022"/>
          </a:xfrm>
        </p:spPr>
        <p:txBody>
          <a:bodyPr/>
          <a:lstStyle/>
          <a:p>
            <a:r>
              <a:rPr lang="en-US" sz="4000" dirty="0"/>
              <a:t>4</a:t>
            </a:r>
          </a:p>
        </p:txBody>
      </p:sp>
      <p:pic>
        <p:nvPicPr>
          <p:cNvPr id="4" name="Picture 3">
            <a:extLst>
              <a:ext uri="{FF2B5EF4-FFF2-40B4-BE49-F238E27FC236}">
                <a16:creationId xmlns:a16="http://schemas.microsoft.com/office/drawing/2014/main" id="{67AA564B-F922-4DC9-9D12-AC54719F67AE}"/>
              </a:ext>
            </a:extLst>
          </p:cNvPr>
          <p:cNvPicPr>
            <a:picLocks noChangeAspect="1"/>
          </p:cNvPicPr>
          <p:nvPr/>
        </p:nvPicPr>
        <p:blipFill>
          <a:blip r:embed="rId7"/>
          <a:stretch>
            <a:fillRect/>
          </a:stretch>
        </p:blipFill>
        <p:spPr>
          <a:xfrm>
            <a:off x="0" y="0"/>
            <a:ext cx="1001261" cy="1063416"/>
          </a:xfrm>
          <a:prstGeom prst="rect">
            <a:avLst/>
          </a:prstGeom>
        </p:spPr>
      </p:pic>
    </p:spTree>
    <p:extLst>
      <p:ext uri="{BB962C8B-B14F-4D97-AF65-F5344CB8AC3E}">
        <p14:creationId xmlns:p14="http://schemas.microsoft.com/office/powerpoint/2010/main" val="212505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E60D-0368-4D84-8B97-8CE8AEB603CF}"/>
              </a:ext>
            </a:extLst>
          </p:cNvPr>
          <p:cNvSpPr>
            <a:spLocks noGrp="1"/>
          </p:cNvSpPr>
          <p:nvPr>
            <p:ph type="title"/>
          </p:nvPr>
        </p:nvSpPr>
        <p:spPr>
          <a:xfrm>
            <a:off x="934872" y="982272"/>
            <a:ext cx="3388419" cy="4560970"/>
          </a:xfrm>
        </p:spPr>
        <p:txBody>
          <a:bodyPr>
            <a:normAutofit/>
          </a:bodyPr>
          <a:lstStyle/>
          <a:p>
            <a:r>
              <a:rPr lang="en-US" sz="4000" b="1" dirty="0" err="1">
                <a:solidFill>
                  <a:srgbClr val="FFFF00"/>
                </a:solidFill>
                <a:latin typeface="+mn-lt"/>
              </a:rPr>
              <a:t>Penyebab</a:t>
            </a:r>
            <a:r>
              <a:rPr lang="en-US" sz="4000" b="1" dirty="0">
                <a:solidFill>
                  <a:srgbClr val="FFFF00"/>
                </a:solidFill>
                <a:latin typeface="+mn-lt"/>
              </a:rPr>
              <a:t> </a:t>
            </a:r>
            <a:r>
              <a:rPr lang="en-US" sz="4000" b="1" dirty="0" err="1">
                <a:solidFill>
                  <a:srgbClr val="FFFF00"/>
                </a:solidFill>
                <a:latin typeface="+mn-lt"/>
              </a:rPr>
              <a:t>Stratifikasi</a:t>
            </a:r>
            <a:endParaRPr lang="en-US" sz="4000" b="1" dirty="0">
              <a:solidFill>
                <a:srgbClr val="FFFF00"/>
              </a:solidFill>
              <a:latin typeface="+mn-lt"/>
            </a:endParaRPr>
          </a:p>
        </p:txBody>
      </p:sp>
      <p:sp>
        <p:nvSpPr>
          <p:cNvPr id="3" name="Content Placeholder 2">
            <a:extLst>
              <a:ext uri="{FF2B5EF4-FFF2-40B4-BE49-F238E27FC236}">
                <a16:creationId xmlns:a16="http://schemas.microsoft.com/office/drawing/2014/main" id="{6AC7E0AA-C2A1-4FE7-BE5A-C9ECBAA13FC6}"/>
              </a:ext>
            </a:extLst>
          </p:cNvPr>
          <p:cNvSpPr>
            <a:spLocks noGrp="1"/>
          </p:cNvSpPr>
          <p:nvPr>
            <p:ph idx="1"/>
          </p:nvPr>
        </p:nvSpPr>
        <p:spPr>
          <a:xfrm>
            <a:off x="5221862" y="1719618"/>
            <a:ext cx="5948831" cy="4334629"/>
          </a:xfrm>
        </p:spPr>
        <p:txBody>
          <a:bodyPr anchor="ctr">
            <a:normAutofit/>
          </a:bodyPr>
          <a:lstStyle/>
          <a:p>
            <a:pPr eaLnBrk="1" hangingPunct="1">
              <a:buFont typeface="Wingdings" panose="05000000000000000000" pitchFamily="2" charset="2"/>
              <a:buChar char="Ø"/>
              <a:defRPr/>
            </a:pPr>
            <a:r>
              <a:rPr lang="en-US" sz="2800" b="1" dirty="0">
                <a:solidFill>
                  <a:srgbClr val="FEFFFF"/>
                </a:solidFill>
              </a:rPr>
              <a:t> </a:t>
            </a:r>
            <a:r>
              <a:rPr lang="en-US" sz="2800" b="1" noProof="1">
                <a:solidFill>
                  <a:srgbClr val="FEFFFF"/>
                </a:solidFill>
              </a:rPr>
              <a:t>Davies &amp; Moore: “fungsi status untuk menunjang kesinambungan masyarakat”</a:t>
            </a:r>
          </a:p>
          <a:p>
            <a:pPr eaLnBrk="1" hangingPunct="1">
              <a:buFont typeface="Wingdings" panose="05000000000000000000" pitchFamily="2" charset="2"/>
              <a:buChar char="Ø"/>
              <a:defRPr/>
            </a:pPr>
            <a:r>
              <a:rPr lang="en-US" sz="2800" b="1" noProof="1">
                <a:solidFill>
                  <a:srgbClr val="FEFFFF"/>
                </a:solidFill>
              </a:rPr>
              <a:t>Karl Marx: dinamika masyarakat </a:t>
            </a:r>
          </a:p>
          <a:p>
            <a:pPr eaLnBrk="1" hangingPunct="1">
              <a:buFont typeface="Wingdings" panose="05000000000000000000" pitchFamily="2" charset="2"/>
              <a:buChar char="Ø"/>
              <a:defRPr/>
            </a:pPr>
            <a:r>
              <a:rPr lang="en-US" sz="2800" b="1" noProof="1">
                <a:solidFill>
                  <a:srgbClr val="FEFFFF"/>
                </a:solidFill>
              </a:rPr>
              <a:t>Max Weber: persaingan dan konflik (kekuasaan, ekonomi, prestis</a:t>
            </a:r>
            <a:r>
              <a:rPr lang="en-US" noProof="1">
                <a:solidFill>
                  <a:srgbClr val="FEFFFF"/>
                </a:solidFill>
              </a:rPr>
              <a:t>)</a:t>
            </a:r>
          </a:p>
          <a:p>
            <a:pPr marL="0" indent="0">
              <a:buNone/>
            </a:pPr>
            <a:endParaRPr lang="en-US" sz="2400" dirty="0">
              <a:solidFill>
                <a:srgbClr val="FEFFFF"/>
              </a:solidFill>
            </a:endParaRPr>
          </a:p>
        </p:txBody>
      </p:sp>
      <p:sp>
        <p:nvSpPr>
          <p:cNvPr id="4" name="Slide Number Placeholder 3">
            <a:extLst>
              <a:ext uri="{FF2B5EF4-FFF2-40B4-BE49-F238E27FC236}">
                <a16:creationId xmlns:a16="http://schemas.microsoft.com/office/drawing/2014/main" id="{31177F74-F727-4ADE-8308-547281533114}"/>
              </a:ext>
            </a:extLst>
          </p:cNvPr>
          <p:cNvSpPr>
            <a:spLocks noGrp="1"/>
          </p:cNvSpPr>
          <p:nvPr>
            <p:ph type="sldNum" sz="quarter" idx="12"/>
          </p:nvPr>
        </p:nvSpPr>
        <p:spPr>
          <a:xfrm>
            <a:off x="10352540" y="1"/>
            <a:ext cx="838199" cy="880843"/>
          </a:xfrm>
        </p:spPr>
        <p:txBody>
          <a:bodyPr/>
          <a:lstStyle/>
          <a:p>
            <a:r>
              <a:rPr lang="en-US" sz="4000" b="1" dirty="0"/>
              <a:t>5</a:t>
            </a:r>
          </a:p>
        </p:txBody>
      </p:sp>
      <p:pic>
        <p:nvPicPr>
          <p:cNvPr id="5" name="Picture 4">
            <a:extLst>
              <a:ext uri="{FF2B5EF4-FFF2-40B4-BE49-F238E27FC236}">
                <a16:creationId xmlns:a16="http://schemas.microsoft.com/office/drawing/2014/main" id="{A9D03448-943A-4E5D-A3AD-A2C21293A331}"/>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416723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54954" y="1447800"/>
            <a:ext cx="8825659" cy="810768"/>
          </a:xfrm>
        </p:spPr>
        <p:txBody>
          <a:bodyPr>
            <a:normAutofit/>
          </a:bodyPr>
          <a:lstStyle/>
          <a:p>
            <a:pPr algn="r" eaLnBrk="1" hangingPunct="1">
              <a:defRPr/>
            </a:pPr>
            <a:r>
              <a:rPr lang="en-US" sz="4600" b="1" dirty="0" err="1">
                <a:solidFill>
                  <a:srgbClr val="FFFF00"/>
                </a:solidFill>
                <a:latin typeface="+mn-lt"/>
              </a:rPr>
              <a:t>Dampak</a:t>
            </a:r>
            <a:r>
              <a:rPr lang="en-US" sz="4600" b="1" dirty="0">
                <a:solidFill>
                  <a:srgbClr val="FFFF00"/>
                </a:solidFill>
                <a:latin typeface="+mn-lt"/>
              </a:rPr>
              <a:t> </a:t>
            </a:r>
            <a:r>
              <a:rPr lang="en-US" sz="4600" b="1" dirty="0" err="1">
                <a:solidFill>
                  <a:srgbClr val="FFFF00"/>
                </a:solidFill>
                <a:latin typeface="+mn-lt"/>
              </a:rPr>
              <a:t>Stratifikasi</a:t>
            </a:r>
            <a:r>
              <a:rPr lang="en-US" sz="4600" b="1" dirty="0">
                <a:solidFill>
                  <a:srgbClr val="FFFF00"/>
                </a:solidFill>
                <a:latin typeface="+mn-lt"/>
              </a:rPr>
              <a:t> </a:t>
            </a:r>
            <a:r>
              <a:rPr lang="en-US" sz="4600" b="1" dirty="0" err="1">
                <a:solidFill>
                  <a:srgbClr val="FFFF00"/>
                </a:solidFill>
                <a:latin typeface="+mn-lt"/>
              </a:rPr>
              <a:t>Sosial</a:t>
            </a:r>
            <a:endParaRPr lang="en-US" sz="4600" b="1" dirty="0">
              <a:solidFill>
                <a:srgbClr val="FFFF00"/>
              </a:solidFill>
              <a:latin typeface="+mn-lt"/>
            </a:endParaRPr>
          </a:p>
        </p:txBody>
      </p:sp>
      <p:sp>
        <p:nvSpPr>
          <p:cNvPr id="23555" name="Rectangle 3"/>
          <p:cNvSpPr>
            <a:spLocks noGrp="1" noChangeArrowheads="1"/>
          </p:cNvSpPr>
          <p:nvPr>
            <p:ph type="body" sz="half" idx="2"/>
          </p:nvPr>
        </p:nvSpPr>
        <p:spPr>
          <a:xfrm>
            <a:off x="1154954" y="2258568"/>
            <a:ext cx="8825659" cy="3761232"/>
          </a:xfrm>
        </p:spPr>
        <p:txBody>
          <a:bodyPr anchor="ctr">
            <a:normAutofit fontScale="92500" lnSpcReduction="20000"/>
          </a:bodyPr>
          <a:lstStyle/>
          <a:p>
            <a:pPr eaLnBrk="1" hangingPunct="1">
              <a:defRPr/>
            </a:pPr>
            <a:r>
              <a:rPr lang="en-US" sz="2400" b="1" noProof="1"/>
              <a:t>Perilaku</a:t>
            </a:r>
          </a:p>
          <a:p>
            <a:pPr eaLnBrk="1" hangingPunct="1">
              <a:defRPr/>
            </a:pPr>
            <a:r>
              <a:rPr lang="en-US" sz="2400" b="1" noProof="1"/>
              <a:t>Gaya hidup</a:t>
            </a:r>
          </a:p>
          <a:p>
            <a:pPr eaLnBrk="1" hangingPunct="1">
              <a:defRPr/>
            </a:pPr>
            <a:r>
              <a:rPr lang="en-US" sz="2400" b="1" noProof="1"/>
              <a:t>Fertilitas </a:t>
            </a:r>
          </a:p>
          <a:p>
            <a:pPr eaLnBrk="1" hangingPunct="1">
              <a:defRPr/>
            </a:pPr>
            <a:r>
              <a:rPr lang="en-US" sz="2400" b="1" noProof="1"/>
              <a:t>Harapan hidup</a:t>
            </a:r>
          </a:p>
          <a:p>
            <a:pPr eaLnBrk="1" hangingPunct="1">
              <a:defRPr/>
            </a:pPr>
            <a:r>
              <a:rPr lang="en-US" sz="2400" b="1" noProof="1"/>
              <a:t>Kestabilan keluarga</a:t>
            </a:r>
          </a:p>
          <a:p>
            <a:pPr eaLnBrk="1" hangingPunct="1">
              <a:defRPr/>
            </a:pPr>
            <a:r>
              <a:rPr lang="en-US" sz="2400" b="1" noProof="1"/>
              <a:t>Sikap politik</a:t>
            </a:r>
          </a:p>
          <a:p>
            <a:pPr eaLnBrk="1" hangingPunct="1">
              <a:defRPr/>
            </a:pPr>
            <a:r>
              <a:rPr lang="en-US" sz="2400" b="1" noProof="1"/>
              <a:t>Kualitas hidup</a:t>
            </a:r>
          </a:p>
          <a:p>
            <a:pPr eaLnBrk="1" hangingPunct="1">
              <a:defRPr/>
            </a:pPr>
            <a:r>
              <a:rPr lang="en-US" sz="2400" b="1" noProof="1"/>
              <a:t>Kesempatan Pendidikan</a:t>
            </a:r>
          </a:p>
          <a:p>
            <a:pPr eaLnBrk="1" hangingPunct="1">
              <a:defRPr/>
            </a:pPr>
            <a:r>
              <a:rPr lang="en-US" sz="2400" b="1" noProof="1"/>
              <a:t>Dan sebagainya</a:t>
            </a:r>
          </a:p>
          <a:p>
            <a:pPr eaLnBrk="1" hangingPunct="1">
              <a:buFont typeface="Wingdings" pitchFamily="2" charset="2"/>
              <a:buNone/>
              <a:defRPr/>
            </a:pPr>
            <a:endParaRPr lang="en-US" sz="1900" b="1" dirty="0"/>
          </a:p>
        </p:txBody>
      </p:sp>
      <p:sp>
        <p:nvSpPr>
          <p:cNvPr id="6" name="Slide Number Placeholder 5"/>
          <p:cNvSpPr>
            <a:spLocks noGrp="1"/>
          </p:cNvSpPr>
          <p:nvPr>
            <p:ph type="sldNum" sz="quarter" idx="12"/>
          </p:nvPr>
        </p:nvSpPr>
        <p:spPr>
          <a:xfrm>
            <a:off x="10352540" y="1"/>
            <a:ext cx="838199" cy="889232"/>
          </a:xfrm>
        </p:spPr>
        <p:txBody>
          <a:bodyPr>
            <a:normAutofit/>
          </a:bodyPr>
          <a:lstStyle/>
          <a:p>
            <a:pPr>
              <a:lnSpc>
                <a:spcPct val="90000"/>
              </a:lnSpc>
              <a:spcAft>
                <a:spcPts val="600"/>
              </a:spcAft>
              <a:defRPr/>
            </a:pPr>
            <a:r>
              <a:rPr lang="en-US" sz="4000" b="1" dirty="0">
                <a:solidFill>
                  <a:srgbClr val="FFFFFF"/>
                </a:solidFill>
              </a:rPr>
              <a:t>6</a:t>
            </a:r>
          </a:p>
        </p:txBody>
      </p:sp>
      <p:pic>
        <p:nvPicPr>
          <p:cNvPr id="2" name="Picture 1">
            <a:extLst>
              <a:ext uri="{FF2B5EF4-FFF2-40B4-BE49-F238E27FC236}">
                <a16:creationId xmlns:a16="http://schemas.microsoft.com/office/drawing/2014/main" id="{80B11CC7-0E19-42A8-8A72-4B2C58E085B9}"/>
              </a:ext>
            </a:extLst>
          </p:cNvPr>
          <p:cNvPicPr>
            <a:picLocks noChangeAspect="1"/>
          </p:cNvPicPr>
          <p:nvPr/>
        </p:nvPicPr>
        <p:blipFill>
          <a:blip r:embed="rId2"/>
          <a:stretch>
            <a:fillRect/>
          </a:stretch>
        </p:blipFill>
        <p:spPr>
          <a:xfrm>
            <a:off x="0" y="0"/>
            <a:ext cx="1001261" cy="10634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74801" y="649224"/>
            <a:ext cx="7999315" cy="1344169"/>
          </a:xfrm>
        </p:spPr>
        <p:txBody>
          <a:bodyPr>
            <a:normAutofit/>
          </a:bodyPr>
          <a:lstStyle/>
          <a:p>
            <a:pPr algn="ctr" eaLnBrk="1" hangingPunct="1">
              <a:defRPr/>
            </a:pPr>
            <a:r>
              <a:rPr lang="en-US" sz="3600" b="1" dirty="0" err="1">
                <a:solidFill>
                  <a:srgbClr val="FFFF00"/>
                </a:solidFill>
                <a:latin typeface="+mn-lt"/>
              </a:rPr>
              <a:t>Pendekatan</a:t>
            </a:r>
            <a:r>
              <a:rPr lang="en-US" sz="3600" b="1" dirty="0">
                <a:solidFill>
                  <a:srgbClr val="FFFF00"/>
                </a:solidFill>
                <a:latin typeface="+mn-lt"/>
              </a:rPr>
              <a:t> </a:t>
            </a:r>
            <a:r>
              <a:rPr lang="en-US" sz="3600" b="1" dirty="0" err="1">
                <a:solidFill>
                  <a:srgbClr val="FFFF00"/>
                </a:solidFill>
                <a:latin typeface="+mn-lt"/>
              </a:rPr>
              <a:t>dalam</a:t>
            </a:r>
            <a:r>
              <a:rPr lang="en-US" sz="3600" b="1" dirty="0">
                <a:solidFill>
                  <a:srgbClr val="FFFF00"/>
                </a:solidFill>
                <a:latin typeface="+mn-lt"/>
              </a:rPr>
              <a:t> </a:t>
            </a:r>
            <a:r>
              <a:rPr lang="en-US" sz="3600" b="1" dirty="0" err="1">
                <a:solidFill>
                  <a:srgbClr val="FFFF00"/>
                </a:solidFill>
                <a:latin typeface="+mn-lt"/>
              </a:rPr>
              <a:t>Studi</a:t>
            </a:r>
            <a:r>
              <a:rPr lang="en-US" sz="3600" b="1" dirty="0">
                <a:solidFill>
                  <a:srgbClr val="FFFF00"/>
                </a:solidFill>
                <a:latin typeface="+mn-lt"/>
              </a:rPr>
              <a:t> </a:t>
            </a:r>
            <a:r>
              <a:rPr lang="en-US" sz="3600" b="1" dirty="0" err="1">
                <a:solidFill>
                  <a:srgbClr val="FFFF00"/>
                </a:solidFill>
                <a:latin typeface="+mn-lt"/>
              </a:rPr>
              <a:t>Stratifikasi</a:t>
            </a:r>
            <a:r>
              <a:rPr lang="en-US" sz="3600" b="1" dirty="0">
                <a:solidFill>
                  <a:srgbClr val="FFFF00"/>
                </a:solidFill>
                <a:latin typeface="+mn-lt"/>
              </a:rPr>
              <a:t> </a:t>
            </a:r>
            <a:r>
              <a:rPr lang="en-US" sz="3600" b="1" dirty="0" err="1">
                <a:solidFill>
                  <a:srgbClr val="FFFF00"/>
                </a:solidFill>
                <a:latin typeface="+mn-lt"/>
              </a:rPr>
              <a:t>Sosial</a:t>
            </a:r>
            <a:endParaRPr lang="id-ID" sz="3600" b="1" dirty="0">
              <a:solidFill>
                <a:srgbClr val="FFFF00"/>
              </a:solidFill>
              <a:latin typeface="+mn-lt"/>
            </a:endParaRPr>
          </a:p>
        </p:txBody>
      </p:sp>
      <p:sp>
        <p:nvSpPr>
          <p:cNvPr id="4" name="Text Placeholder 3">
            <a:extLst>
              <a:ext uri="{FF2B5EF4-FFF2-40B4-BE49-F238E27FC236}">
                <a16:creationId xmlns:a16="http://schemas.microsoft.com/office/drawing/2014/main" id="{D81CC8F7-24A8-4ED5-A76A-409B6A056FB0}"/>
              </a:ext>
            </a:extLst>
          </p:cNvPr>
          <p:cNvSpPr>
            <a:spLocks noGrp="1"/>
          </p:cNvSpPr>
          <p:nvPr>
            <p:ph type="body" sz="half" idx="14"/>
          </p:nvPr>
        </p:nvSpPr>
        <p:spPr>
          <a:xfrm>
            <a:off x="1784096" y="2711631"/>
            <a:ext cx="7279649" cy="342174"/>
          </a:xfrm>
        </p:spPr>
        <p:txBody>
          <a:bodyPr/>
          <a:lstStyle/>
          <a:p>
            <a:endParaRPr lang="en-US"/>
          </a:p>
        </p:txBody>
      </p:sp>
      <p:sp>
        <p:nvSpPr>
          <p:cNvPr id="7171" name="Rectangle 3"/>
          <p:cNvSpPr>
            <a:spLocks noGrp="1" noChangeArrowheads="1"/>
          </p:cNvSpPr>
          <p:nvPr>
            <p:ph type="body" sz="half" idx="2"/>
          </p:nvPr>
        </p:nvSpPr>
        <p:spPr>
          <a:xfrm>
            <a:off x="1154954" y="3053805"/>
            <a:ext cx="8825659" cy="2973252"/>
          </a:xfrm>
        </p:spPr>
        <p:txBody>
          <a:bodyPr>
            <a:normAutofit lnSpcReduction="10000"/>
          </a:bodyPr>
          <a:lstStyle/>
          <a:p>
            <a:pPr marL="0" indent="0" eaLnBrk="1" hangingPunct="1">
              <a:buNone/>
              <a:defRPr/>
            </a:pPr>
            <a:r>
              <a:rPr lang="sv-SE" sz="2800" b="1" dirty="0"/>
              <a:t>Dalam studi stratifikasi sosial terdapat empat pendekatan (Levy dan Joye : 320):</a:t>
            </a:r>
          </a:p>
          <a:p>
            <a:pPr marL="457200" indent="-457200" eaLnBrk="1" hangingPunct="1">
              <a:buAutoNum type="arabicPeriod"/>
              <a:defRPr/>
            </a:pPr>
            <a:r>
              <a:rPr lang="sv-SE" sz="2800" b="1" dirty="0"/>
              <a:t>Fungsionalis</a:t>
            </a:r>
          </a:p>
          <a:p>
            <a:pPr marL="457200" indent="-457200" eaLnBrk="1" hangingPunct="1">
              <a:buAutoNum type="arabicPeriod"/>
              <a:defRPr/>
            </a:pPr>
            <a:r>
              <a:rPr lang="sv-SE" sz="2800" b="1" dirty="0"/>
              <a:t>Weberian</a:t>
            </a:r>
          </a:p>
          <a:p>
            <a:pPr marL="457200" indent="-457200" eaLnBrk="1" hangingPunct="1">
              <a:buAutoNum type="arabicPeriod"/>
              <a:defRPr/>
            </a:pPr>
            <a:r>
              <a:rPr lang="sv-SE" sz="2800" b="1" dirty="0"/>
              <a:t>Neo-Marxist </a:t>
            </a:r>
          </a:p>
          <a:p>
            <a:pPr marL="457200" indent="-457200" eaLnBrk="1" hangingPunct="1">
              <a:buAutoNum type="arabicPeriod"/>
              <a:defRPr/>
            </a:pPr>
            <a:r>
              <a:rPr lang="sv-SE" sz="2800" b="1" dirty="0"/>
              <a:t>Kategori sosio-profesional</a:t>
            </a:r>
          </a:p>
          <a:p>
            <a:pPr marL="0" indent="0">
              <a:buNone/>
              <a:defRPr/>
            </a:pPr>
            <a:endParaRPr lang="sv-SE" dirty="0"/>
          </a:p>
          <a:p>
            <a:pPr marL="457200" indent="-457200" eaLnBrk="1" hangingPunct="1">
              <a:buFont typeface="+mj-lt"/>
              <a:buAutoNum type="arabicPeriod"/>
              <a:defRPr/>
            </a:pPr>
            <a:endParaRPr lang="sv-SE" dirty="0"/>
          </a:p>
          <a:p>
            <a:pPr marL="457200" indent="-457200" eaLnBrk="1" hangingPunct="1">
              <a:buFont typeface="+mj-lt"/>
              <a:buAutoNum type="arabicPeriod"/>
              <a:defRPr/>
            </a:pPr>
            <a:endParaRPr lang="sv-SE" sz="2000" dirty="0"/>
          </a:p>
        </p:txBody>
      </p:sp>
      <p:sp>
        <p:nvSpPr>
          <p:cNvPr id="6" name="Slide Number Placeholder 5"/>
          <p:cNvSpPr>
            <a:spLocks noGrp="1"/>
          </p:cNvSpPr>
          <p:nvPr>
            <p:ph type="sldNum" sz="quarter" idx="12"/>
          </p:nvPr>
        </p:nvSpPr>
        <p:spPr>
          <a:xfrm>
            <a:off x="10352540" y="1"/>
            <a:ext cx="838199" cy="822120"/>
          </a:xfrm>
        </p:spPr>
        <p:txBody>
          <a:bodyPr>
            <a:normAutofit/>
          </a:bodyPr>
          <a:lstStyle/>
          <a:p>
            <a:pPr>
              <a:spcAft>
                <a:spcPts val="600"/>
              </a:spcAft>
              <a:defRPr/>
            </a:pPr>
            <a:r>
              <a:rPr lang="en-US" sz="4000" b="1" dirty="0"/>
              <a:t>7</a:t>
            </a:r>
          </a:p>
        </p:txBody>
      </p:sp>
      <p:pic>
        <p:nvPicPr>
          <p:cNvPr id="2" name="Picture 1">
            <a:extLst>
              <a:ext uri="{FF2B5EF4-FFF2-40B4-BE49-F238E27FC236}">
                <a16:creationId xmlns:a16="http://schemas.microsoft.com/office/drawing/2014/main" id="{F43701AD-97B3-435D-AC18-9A82324AE058}"/>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141870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9524-5A78-40F7-A70A-27719E422C38}"/>
              </a:ext>
            </a:extLst>
          </p:cNvPr>
          <p:cNvSpPr>
            <a:spLocks noGrp="1"/>
          </p:cNvSpPr>
          <p:nvPr>
            <p:ph type="title"/>
          </p:nvPr>
        </p:nvSpPr>
        <p:spPr>
          <a:xfrm>
            <a:off x="643467" y="321734"/>
            <a:ext cx="10905066" cy="221413"/>
          </a:xfrm>
        </p:spPr>
        <p:txBody>
          <a:bodyPr>
            <a:normAutofit fontScale="90000"/>
          </a:bodyPr>
          <a:lstStyle/>
          <a:p>
            <a:endParaRPr lang="en-US" sz="3600" dirty="0"/>
          </a:p>
        </p:txBody>
      </p:sp>
      <p:sp>
        <p:nvSpPr>
          <p:cNvPr id="3" name="Content Placeholder 2">
            <a:extLst>
              <a:ext uri="{FF2B5EF4-FFF2-40B4-BE49-F238E27FC236}">
                <a16:creationId xmlns:a16="http://schemas.microsoft.com/office/drawing/2014/main" id="{02400C88-8AA3-4E81-AF5C-050220033B36}"/>
              </a:ext>
            </a:extLst>
          </p:cNvPr>
          <p:cNvSpPr>
            <a:spLocks noGrp="1"/>
          </p:cNvSpPr>
          <p:nvPr>
            <p:ph idx="1"/>
          </p:nvPr>
        </p:nvSpPr>
        <p:spPr>
          <a:xfrm>
            <a:off x="643467" y="713127"/>
            <a:ext cx="10905066" cy="5463836"/>
          </a:xfrm>
        </p:spPr>
        <p:txBody>
          <a:bodyPr>
            <a:normAutofit fontScale="92500" lnSpcReduction="10000"/>
          </a:bodyPr>
          <a:lstStyle/>
          <a:p>
            <a:pPr eaLnBrk="1" hangingPunct="1">
              <a:buFont typeface="Wingdings" panose="05000000000000000000" pitchFamily="2" charset="2"/>
              <a:buChar char="Ø"/>
              <a:defRPr/>
            </a:pPr>
            <a:r>
              <a:rPr lang="sv-SE" sz="2400" b="1" dirty="0">
                <a:solidFill>
                  <a:srgbClr val="FFFF00"/>
                </a:solidFill>
              </a:rPr>
              <a:t>Fungsionalis</a:t>
            </a:r>
          </a:p>
          <a:p>
            <a:pPr lvl="1">
              <a:defRPr/>
            </a:pPr>
            <a:r>
              <a:rPr lang="sv-SE" b="1" dirty="0"/>
              <a:t>Pendekatan fungsionalis melihat stratifikasi sebagai kumpulan dari status-status dan model analisisnya  adalah Status Attainment Model dimana status dirangking menurut prestis dan pendapatan (lihat Blau dan Duncan 1967). </a:t>
            </a:r>
          </a:p>
          <a:p>
            <a:pPr lvl="1">
              <a:defRPr/>
            </a:pPr>
            <a:r>
              <a:rPr lang="sv-SE" b="1" dirty="0"/>
              <a:t>Perspektif ini dikritik karena menunjukkan seolah-olah masyarakat terdiri dari status-status yang berurutan (ranking) tanpa menekankan pentingnya lapisan-lapisan dalam masyarakat.</a:t>
            </a:r>
          </a:p>
          <a:p>
            <a:pPr marL="457200" lvl="1" indent="0">
              <a:buNone/>
              <a:defRPr/>
            </a:pPr>
            <a:endParaRPr lang="sv-SE" dirty="0"/>
          </a:p>
          <a:p>
            <a:pPr eaLnBrk="1" hangingPunct="1">
              <a:buFont typeface="Wingdings" panose="05000000000000000000" pitchFamily="2" charset="2"/>
              <a:buChar char="Ø"/>
              <a:defRPr/>
            </a:pPr>
            <a:r>
              <a:rPr lang="sv-SE" sz="2400" b="1" dirty="0">
                <a:solidFill>
                  <a:srgbClr val="FFFF00"/>
                </a:solidFill>
              </a:rPr>
              <a:t>Neo Marxist</a:t>
            </a:r>
          </a:p>
          <a:p>
            <a:pPr lvl="1">
              <a:defRPr/>
            </a:pPr>
            <a:r>
              <a:rPr lang="sv-SE" b="1" dirty="0"/>
              <a:t>Perspektif Neo-Marxist menekankan peran pemilikan alat produksi yang mendominasi sratifikasi. </a:t>
            </a:r>
          </a:p>
          <a:p>
            <a:pPr lvl="1">
              <a:defRPr/>
            </a:pPr>
            <a:r>
              <a:rPr lang="sv-SE" b="1" dirty="0"/>
              <a:t>Teori-teori Marxist kontemporer seperti yang dibahas oleh Wright masih tetap berusaha mempertahankan peran pemilikan alat produksi walaupun ia melengkapinya dengan kelas-kelas baru kedalam kode lima-kelas yang mencakup posisi kelas yang kontradiktif (contradictory class positions) seperti “small employers”, “managers and supervisors”, dan “semi-autonomus wage earners” (1985). </a:t>
            </a:r>
          </a:p>
          <a:p>
            <a:pPr lvl="1">
              <a:defRPr/>
            </a:pPr>
            <a:r>
              <a:rPr lang="sv-SE" b="1" dirty="0"/>
              <a:t>Namun perspektif ini terlalu memaksakan kriteria tersebut sehingga menghasilkan kategori yang tidak jelas seperti menggabungkan pengacara dan pet</a:t>
            </a:r>
            <a:r>
              <a:rPr lang="sv-SE" dirty="0"/>
              <a:t>ugas kebersihan dalam satu kelas (semi-autonomous employees) (lihat Saunders 1990:33).</a:t>
            </a:r>
          </a:p>
          <a:p>
            <a:pPr marL="0" indent="0">
              <a:buNone/>
            </a:pPr>
            <a:endParaRPr lang="en-US" sz="1700" dirty="0"/>
          </a:p>
        </p:txBody>
      </p:sp>
      <p:sp>
        <p:nvSpPr>
          <p:cNvPr id="4" name="Slide Number Placeholder 3">
            <a:extLst>
              <a:ext uri="{FF2B5EF4-FFF2-40B4-BE49-F238E27FC236}">
                <a16:creationId xmlns:a16="http://schemas.microsoft.com/office/drawing/2014/main" id="{1DAB8D7C-6D09-4FA7-B3C1-2909F2CE73E6}"/>
              </a:ext>
            </a:extLst>
          </p:cNvPr>
          <p:cNvSpPr>
            <a:spLocks noGrp="1"/>
          </p:cNvSpPr>
          <p:nvPr>
            <p:ph type="sldNum" sz="quarter" idx="12"/>
          </p:nvPr>
        </p:nvSpPr>
        <p:spPr>
          <a:xfrm>
            <a:off x="10352540" y="1"/>
            <a:ext cx="838199" cy="889232"/>
          </a:xfrm>
        </p:spPr>
        <p:txBody>
          <a:bodyPr/>
          <a:lstStyle/>
          <a:p>
            <a:fld id="{F6747BCD-D54C-4F3B-B4D4-6CF72B5B455C}" type="slidenum">
              <a:rPr lang="en-US" sz="4000" b="1" smtClean="0"/>
              <a:t>8</a:t>
            </a:fld>
            <a:endParaRPr lang="en-US" sz="4000" b="1" dirty="0"/>
          </a:p>
        </p:txBody>
      </p:sp>
      <p:pic>
        <p:nvPicPr>
          <p:cNvPr id="5" name="Picture 4">
            <a:extLst>
              <a:ext uri="{FF2B5EF4-FFF2-40B4-BE49-F238E27FC236}">
                <a16:creationId xmlns:a16="http://schemas.microsoft.com/office/drawing/2014/main" id="{23134D97-CB48-4CB9-99BE-F8F8104EDE98}"/>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199307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2D2C-B645-447A-9E05-72324488FCD7}"/>
              </a:ext>
            </a:extLst>
          </p:cNvPr>
          <p:cNvSpPr>
            <a:spLocks noGrp="1"/>
          </p:cNvSpPr>
          <p:nvPr>
            <p:ph type="title"/>
          </p:nvPr>
        </p:nvSpPr>
        <p:spPr>
          <a:xfrm>
            <a:off x="934872" y="982272"/>
            <a:ext cx="3388419" cy="4560970"/>
          </a:xfrm>
        </p:spPr>
        <p:txBody>
          <a:bodyPr>
            <a:normAutofit/>
          </a:bodyPr>
          <a:lstStyle/>
          <a:p>
            <a:r>
              <a:rPr lang="en-US" sz="4000" b="1" dirty="0">
                <a:solidFill>
                  <a:srgbClr val="FFFF00"/>
                </a:solidFill>
                <a:latin typeface="+mn-lt"/>
              </a:rPr>
              <a:t>Cara </a:t>
            </a:r>
            <a:r>
              <a:rPr lang="en-US" sz="4000" b="1" dirty="0" err="1">
                <a:solidFill>
                  <a:srgbClr val="FFFF00"/>
                </a:solidFill>
                <a:latin typeface="+mn-lt"/>
              </a:rPr>
              <a:t>Mempelajari</a:t>
            </a:r>
            <a:r>
              <a:rPr lang="en-US" sz="4000" b="1" dirty="0">
                <a:solidFill>
                  <a:srgbClr val="FFFF00"/>
                </a:solidFill>
                <a:latin typeface="+mn-lt"/>
              </a:rPr>
              <a:t> </a:t>
            </a:r>
            <a:r>
              <a:rPr lang="en-US" sz="4000" b="1" dirty="0" err="1">
                <a:solidFill>
                  <a:srgbClr val="FFFF00"/>
                </a:solidFill>
                <a:latin typeface="+mn-lt"/>
              </a:rPr>
              <a:t>Stratifikasi</a:t>
            </a:r>
            <a:r>
              <a:rPr lang="en-US" sz="4000" b="1" dirty="0">
                <a:solidFill>
                  <a:srgbClr val="FFFF00"/>
                </a:solidFill>
                <a:latin typeface="+mn-lt"/>
              </a:rPr>
              <a:t> </a:t>
            </a:r>
            <a:r>
              <a:rPr lang="en-US" sz="4000" b="1" dirty="0" err="1">
                <a:solidFill>
                  <a:srgbClr val="FFFF00"/>
                </a:solidFill>
                <a:latin typeface="+mn-lt"/>
              </a:rPr>
              <a:t>Sosial</a:t>
            </a:r>
            <a:endParaRPr lang="en-US" sz="4000" b="1" dirty="0">
              <a:solidFill>
                <a:srgbClr val="FFFF00"/>
              </a:solidFill>
              <a:latin typeface="+mn-lt"/>
            </a:endParaRPr>
          </a:p>
        </p:txBody>
      </p:sp>
      <p:sp>
        <p:nvSpPr>
          <p:cNvPr id="3" name="Content Placeholder 2">
            <a:extLst>
              <a:ext uri="{FF2B5EF4-FFF2-40B4-BE49-F238E27FC236}">
                <a16:creationId xmlns:a16="http://schemas.microsoft.com/office/drawing/2014/main" id="{C887D935-C4C7-44B8-8AB2-CF47D00936EF}"/>
              </a:ext>
            </a:extLst>
          </p:cNvPr>
          <p:cNvSpPr>
            <a:spLocks noGrp="1"/>
          </p:cNvSpPr>
          <p:nvPr>
            <p:ph idx="1"/>
          </p:nvPr>
        </p:nvSpPr>
        <p:spPr>
          <a:xfrm>
            <a:off x="5221862" y="1719618"/>
            <a:ext cx="5948831" cy="4334629"/>
          </a:xfrm>
        </p:spPr>
        <p:txBody>
          <a:bodyPr anchor="ctr">
            <a:normAutofit/>
          </a:bodyPr>
          <a:lstStyle/>
          <a:p>
            <a:pPr eaLnBrk="1" hangingPunct="1">
              <a:defRPr/>
            </a:pPr>
            <a:r>
              <a:rPr lang="en-US" sz="3200" b="1" noProof="1">
                <a:solidFill>
                  <a:srgbClr val="FEFFFF"/>
                </a:solidFill>
              </a:rPr>
              <a:t>Obyektif: menggunakan dimensi pendidikan, pekerjaan, penghasilan</a:t>
            </a:r>
          </a:p>
          <a:p>
            <a:pPr eaLnBrk="1" hangingPunct="1">
              <a:defRPr/>
            </a:pPr>
            <a:r>
              <a:rPr lang="en-US" sz="3200" b="1" noProof="1">
                <a:solidFill>
                  <a:srgbClr val="FEFFFF"/>
                </a:solidFill>
              </a:rPr>
              <a:t>Subyektif: menilai status sendiri</a:t>
            </a:r>
          </a:p>
          <a:p>
            <a:pPr eaLnBrk="1" hangingPunct="1">
              <a:defRPr/>
            </a:pPr>
            <a:r>
              <a:rPr lang="en-US" sz="3200" b="1" noProof="1">
                <a:solidFill>
                  <a:srgbClr val="FEFFFF"/>
                </a:solidFill>
              </a:rPr>
              <a:t>Reputasional: menilai status orang lain</a:t>
            </a:r>
          </a:p>
          <a:p>
            <a:pPr eaLnBrk="1" hangingPunct="1">
              <a:defRPr/>
            </a:pPr>
            <a:endParaRPr lang="en-US" sz="3200" noProof="1">
              <a:solidFill>
                <a:srgbClr val="FEFFFF"/>
              </a:solidFill>
            </a:endParaRPr>
          </a:p>
          <a:p>
            <a:endParaRPr lang="en-US" sz="2400" dirty="0">
              <a:solidFill>
                <a:srgbClr val="FEFFFF"/>
              </a:solidFill>
            </a:endParaRPr>
          </a:p>
        </p:txBody>
      </p:sp>
      <p:sp>
        <p:nvSpPr>
          <p:cNvPr id="4" name="Slide Number Placeholder 3">
            <a:extLst>
              <a:ext uri="{FF2B5EF4-FFF2-40B4-BE49-F238E27FC236}">
                <a16:creationId xmlns:a16="http://schemas.microsoft.com/office/drawing/2014/main" id="{4172F9A4-EBB9-468C-9637-FC499BDA56E5}"/>
              </a:ext>
            </a:extLst>
          </p:cNvPr>
          <p:cNvSpPr>
            <a:spLocks noGrp="1"/>
          </p:cNvSpPr>
          <p:nvPr>
            <p:ph type="sldNum" sz="quarter" idx="12"/>
          </p:nvPr>
        </p:nvSpPr>
        <p:spPr>
          <a:xfrm>
            <a:off x="10352540" y="1"/>
            <a:ext cx="838199" cy="803752"/>
          </a:xfrm>
        </p:spPr>
        <p:txBody>
          <a:bodyPr/>
          <a:lstStyle/>
          <a:p>
            <a:fld id="{F6747BCD-D54C-4F3B-B4D4-6CF72B5B455C}" type="slidenum">
              <a:rPr lang="en-US" sz="3600" b="1" smtClean="0"/>
              <a:t>9</a:t>
            </a:fld>
            <a:endParaRPr lang="en-US" sz="3600" b="1" dirty="0"/>
          </a:p>
        </p:txBody>
      </p:sp>
      <p:pic>
        <p:nvPicPr>
          <p:cNvPr id="5" name="Picture 4">
            <a:extLst>
              <a:ext uri="{FF2B5EF4-FFF2-40B4-BE49-F238E27FC236}">
                <a16:creationId xmlns:a16="http://schemas.microsoft.com/office/drawing/2014/main" id="{A665F090-2830-439C-B461-35FDD9C0117E}"/>
              </a:ext>
            </a:extLst>
          </p:cNvPr>
          <p:cNvPicPr>
            <a:picLocks noChangeAspect="1"/>
          </p:cNvPicPr>
          <p:nvPr/>
        </p:nvPicPr>
        <p:blipFill>
          <a:blip r:embed="rId2"/>
          <a:stretch>
            <a:fillRect/>
          </a:stretch>
        </p:blipFill>
        <p:spPr>
          <a:xfrm>
            <a:off x="0" y="0"/>
            <a:ext cx="1001261" cy="1063416"/>
          </a:xfrm>
          <a:prstGeom prst="rect">
            <a:avLst/>
          </a:prstGeom>
        </p:spPr>
      </p:pic>
    </p:spTree>
    <p:extLst>
      <p:ext uri="{BB962C8B-B14F-4D97-AF65-F5344CB8AC3E}">
        <p14:creationId xmlns:p14="http://schemas.microsoft.com/office/powerpoint/2010/main" val="2474780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232</TotalTime>
  <Words>1519</Words>
  <Application>Microsoft Office PowerPoint</Application>
  <PresentationFormat>Widescreen</PresentationFormat>
  <Paragraphs>223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Gothic</vt:lpstr>
      <vt:lpstr>Century Schoolbook</vt:lpstr>
      <vt:lpstr>Wingdings</vt:lpstr>
      <vt:lpstr>Wingdings 2</vt:lpstr>
      <vt:lpstr>Wingdings 3</vt:lpstr>
      <vt:lpstr>Ion</vt:lpstr>
      <vt:lpstr>Pengertian Stratifikasi dan Mobilitas Sosial KULIAH 1</vt:lpstr>
      <vt:lpstr>MATERI KULIAH</vt:lpstr>
      <vt:lpstr>STRATIFIKASI/PELAPISAN SOSIAL</vt:lpstr>
      <vt:lpstr>Sifat Stratifikasi Sosial </vt:lpstr>
      <vt:lpstr>Penyebab Stratifikasi</vt:lpstr>
      <vt:lpstr>Dampak Stratifikasi Sosial</vt:lpstr>
      <vt:lpstr>Pendekatan dalam Studi Stratifikasi Sosial</vt:lpstr>
      <vt:lpstr>PowerPoint Presentation</vt:lpstr>
      <vt:lpstr>Cara Mempelajari Stratifikasi Sosial</vt:lpstr>
      <vt:lpstr>STRATA INDONESIA  (RUMAH TANGGA, 2000, BPS)</vt:lpstr>
      <vt:lpstr>PENGELUARAN RUMAH TANGGA PER BULAN  (Roy Morgan, 2006; n = 25.232, The Jakarta Post, December 5, 2006) A= LAPISAN ATAS;  B + C = MENENGAH;   D+E+ BAWAH</vt:lpstr>
      <vt:lpstr>Monthly Income  (Roy Morgan, The Jakarta Post, October 2, 2007)  n=27,000 -&gt; 90% population over 14 (140 Million)  A= LAPISAN ATAS;  B + C = MENENGAH;   D+E+ BAWAH</vt:lpstr>
      <vt:lpstr>Mobilitas Sosial</vt:lpstr>
      <vt:lpstr>Signifikansi Kajian Mobilitas Sosial (1)</vt:lpstr>
      <vt:lpstr>Signifikansi Kajian Mobilitas Sosial (1)</vt:lpstr>
      <vt:lpstr>Mobilitas Horisontal</vt:lpstr>
      <vt:lpstr>Mobilitas Vertikal</vt:lpstr>
      <vt:lpstr>Mobilitas Antar Generasi</vt:lpstr>
      <vt:lpstr>Mobilitas Intra Generasi</vt:lpstr>
      <vt:lpstr>Saluran Mobilitas</vt:lpstr>
      <vt:lpstr>Analisis Mobilitas Sosial:  Class Origin dan Class Destination (1)</vt:lpstr>
      <vt:lpstr>Analisis Mobilitas Sosial:  Class Origin dan Class Destination (2)</vt:lpstr>
      <vt:lpstr>Analisis Mobilitas Sosial:  Mobilitas Absolut dan Mobilitas Relatif</vt:lpstr>
      <vt:lpstr>PowerPoint Presentation</vt:lpstr>
      <vt:lpstr>PowerPoint Presentation</vt:lpstr>
      <vt:lpstr>Kebijakan untuk Mengurangi Ketidaksamaan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Pengertian Stratifikasi, Mobilitas dan  Kebijakan Sosial</dc:title>
  <dc:creator>Indera Pattinasarany</dc:creator>
  <cp:lastModifiedBy>A</cp:lastModifiedBy>
  <cp:revision>22</cp:revision>
  <dcterms:created xsi:type="dcterms:W3CDTF">2020-09-16T03:39:52Z</dcterms:created>
  <dcterms:modified xsi:type="dcterms:W3CDTF">2020-09-25T03:49:22Z</dcterms:modified>
</cp:coreProperties>
</file>