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8"/>
  </p:notesMasterIdLst>
  <p:sldIdLst>
    <p:sldId id="272" r:id="rId2"/>
    <p:sldId id="286" r:id="rId3"/>
    <p:sldId id="287" r:id="rId4"/>
    <p:sldId id="281" r:id="rId5"/>
    <p:sldId id="288" r:id="rId6"/>
    <p:sldId id="274" r:id="rId7"/>
    <p:sldId id="275" r:id="rId8"/>
    <p:sldId id="280" r:id="rId9"/>
    <p:sldId id="277" r:id="rId10"/>
    <p:sldId id="279" r:id="rId11"/>
    <p:sldId id="284" r:id="rId12"/>
    <p:sldId id="289" r:id="rId13"/>
    <p:sldId id="285" r:id="rId14"/>
    <p:sldId id="258" r:id="rId15"/>
    <p:sldId id="259" r:id="rId16"/>
    <p:sldId id="29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11F35A-CA04-4F77-AEAC-F94B4513E03A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3C8B3-FBEA-4D50-A8D9-22AA01B64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2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0D807-A503-4B15-9282-27A4DCF38F9D}" type="datetime1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DE2B-8C48-41D9-8BF5-2344B2A61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391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6BD1-2F59-4C02-A487-1935F52EF47C}" type="datetime1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DE2B-8C48-41D9-8BF5-2344B2A61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1971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6BD1-2F59-4C02-A487-1935F52EF47C}" type="datetime1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DE2B-8C48-41D9-8BF5-2344B2A61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86437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6BD1-2F59-4C02-A487-1935F52EF47C}" type="datetime1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DE2B-8C48-41D9-8BF5-2344B2A61BC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171153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6BD1-2F59-4C02-A487-1935F52EF47C}" type="datetime1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DE2B-8C48-41D9-8BF5-2344B2A61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06402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6BD1-2F59-4C02-A487-1935F52EF47C}" type="datetime1">
              <a:rPr lang="en-US" smtClean="0"/>
              <a:t>9/25/2020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DE2B-8C48-41D9-8BF5-2344B2A61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546160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6BD1-2F59-4C02-A487-1935F52EF47C}" type="datetime1">
              <a:rPr lang="en-US" smtClean="0"/>
              <a:t>9/25/2020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DE2B-8C48-41D9-8BF5-2344B2A61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808430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3CC88-CAB4-480C-924A-571E4063EC26}" type="datetime1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DE2B-8C48-41D9-8BF5-2344B2A61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388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4F8F-9D27-4C41-A3D9-EDE640326864}" type="datetime1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DE2B-8C48-41D9-8BF5-2344B2A61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546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3295-A701-47FA-856D-4232ACF28196}" type="datetime1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DE2B-8C48-41D9-8BF5-2344B2A61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46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EEE1-DF01-4FAC-AA52-F03C0D46201F}" type="datetime1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DE2B-8C48-41D9-8BF5-2344B2A61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36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5330-23EA-46B1-B839-898177D4FA08}" type="datetime1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DE2B-8C48-41D9-8BF5-2344B2A61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666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89FD3-F110-456C-BA90-EE987BAA1990}" type="datetime1">
              <a:rPr lang="en-US" smtClean="0"/>
              <a:t>9/25/2020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DE2B-8C48-41D9-8BF5-2344B2A61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64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F943A-ECD3-44B3-9971-4EE332BF67E4}" type="datetime1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DE2B-8C48-41D9-8BF5-2344B2A61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500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D25B-F1E4-4789-B7A6-86096102F3FE}" type="datetime1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DE2B-8C48-41D9-8BF5-2344B2A61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636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AF16E-9994-4741-B322-91928244ECF5}" type="datetime1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DE2B-8C48-41D9-8BF5-2344B2A61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9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9C9B0-EA09-4BD1-9163-3F867E939BE6}" type="datetime1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DE2B-8C48-41D9-8BF5-2344B2A61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60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A336BD1-2F59-4C02-A487-1935F52EF47C}" type="datetime1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5DE2B-8C48-41D9-8BF5-2344B2A61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9375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965505" y="623571"/>
            <a:ext cx="10260990" cy="2884739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id-ID" altLang="en-US" sz="5400" b="1" dirty="0">
                <a:solidFill>
                  <a:srgbClr val="FFFF00"/>
                </a:solidFill>
              </a:rPr>
              <a:t>Teori Sosiologi </a:t>
            </a:r>
            <a:r>
              <a:rPr lang="en-US" altLang="en-US" sz="5400" b="1" dirty="0" err="1">
                <a:solidFill>
                  <a:srgbClr val="FFFF00"/>
                </a:solidFill>
              </a:rPr>
              <a:t>Klasik</a:t>
            </a:r>
            <a:r>
              <a:rPr lang="id-ID" altLang="en-US" sz="5400" b="1" dirty="0">
                <a:solidFill>
                  <a:srgbClr val="FFFF00"/>
                </a:solidFill>
              </a:rPr>
              <a:t> </a:t>
            </a:r>
            <a:br>
              <a:rPr lang="id-ID" altLang="en-US" sz="5400" b="1" dirty="0">
                <a:solidFill>
                  <a:srgbClr val="FFFF00"/>
                </a:solidFill>
              </a:rPr>
            </a:br>
            <a:r>
              <a:rPr lang="id-ID" altLang="en-US" sz="5400" b="1" dirty="0">
                <a:solidFill>
                  <a:srgbClr val="FFFF00"/>
                </a:solidFill>
              </a:rPr>
              <a:t>tentang Stratifikasi Sosial</a:t>
            </a:r>
            <a:br>
              <a:rPr lang="en-US" altLang="en-US" sz="5400" b="1" dirty="0">
                <a:solidFill>
                  <a:srgbClr val="FFFF00"/>
                </a:solidFill>
              </a:rPr>
            </a:br>
            <a:r>
              <a:rPr lang="en-US" altLang="en-US" sz="5400" b="1" dirty="0">
                <a:solidFill>
                  <a:srgbClr val="FFFF00"/>
                </a:solidFill>
              </a:rPr>
              <a:t>KULIAH 2</a:t>
            </a:r>
            <a:endParaRPr lang="id-ID" altLang="en-US" sz="5400" b="1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505" y="4021494"/>
            <a:ext cx="10260990" cy="1965649"/>
          </a:xfrm>
        </p:spPr>
        <p:txBody>
          <a:bodyPr rtlCol="0">
            <a:noAutofit/>
          </a:bodyPr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id-ID" b="1" dirty="0">
                <a:solidFill>
                  <a:schemeClr val="tx1"/>
                </a:solidFill>
              </a:rPr>
              <a:t>Mata Kuliah Stratifikasi Sosial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id-ID" b="1" dirty="0">
                <a:solidFill>
                  <a:schemeClr val="tx1"/>
                </a:solidFill>
              </a:rPr>
              <a:t>Program Studi Sarjana Sosiologi FISIP UI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id-ID" b="1" dirty="0">
                <a:solidFill>
                  <a:schemeClr val="tx1"/>
                </a:solidFill>
              </a:rPr>
              <a:t>Materi kuliah, harap tidak d</a:t>
            </a:r>
            <a:r>
              <a:rPr lang="en-US" b="1" dirty="0">
                <a:solidFill>
                  <a:schemeClr val="tx1"/>
                </a:solidFill>
              </a:rPr>
              <a:t>IKUTIP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40512" y="6355080"/>
            <a:ext cx="838199" cy="301752"/>
          </a:xfrm>
        </p:spPr>
        <p:txBody>
          <a:bodyPr anchor="ctr"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fld id="{143DF9E8-B44D-43BF-A293-84EC131638B5}" type="slidenum">
              <a:rPr lang="id-ID" altLang="en-US" sz="1400">
                <a:solidFill>
                  <a:schemeClr val="bg1">
                    <a:alpha val="60000"/>
                  </a:schemeClr>
                </a:solidFill>
              </a:rPr>
              <a:pPr algn="l">
                <a:lnSpc>
                  <a:spcPct val="90000"/>
                </a:lnSpc>
                <a:spcAft>
                  <a:spcPts val="600"/>
                </a:spcAft>
              </a:pPr>
              <a:t>1</a:t>
            </a:fld>
            <a:endParaRPr lang="id-ID" altLang="en-US" sz="1400">
              <a:solidFill>
                <a:schemeClr val="bg1">
                  <a:alpha val="60000"/>
                </a:schemeClr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F93B837-CE80-4FCD-97F4-8157FF4003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1261" cy="106341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9AAC5-798B-42EC-B906-F74B2E89F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/>
              <a:t>II.SOSIOLOGI DAN ANALISIS STRATIFIKASI (5)</a:t>
            </a:r>
            <a:br>
              <a:rPr lang="en-US" sz="3200" b="1" dirty="0"/>
            </a:br>
            <a:r>
              <a:rPr lang="en-US" sz="3200" b="1" dirty="0">
                <a:solidFill>
                  <a:srgbClr val="FFFF00"/>
                </a:solidFill>
              </a:rPr>
              <a:t>WEBER</a:t>
            </a:r>
            <a:endParaRPr lang="en-US" sz="3200" dirty="0">
              <a:solidFill>
                <a:srgbClr val="FFFF00"/>
              </a:solidFill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37ACC0D-F310-47CF-A94E-95441E5CB7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7331694"/>
              </p:ext>
            </p:extLst>
          </p:nvPr>
        </p:nvGraphicFramePr>
        <p:xfrm>
          <a:off x="1103312" y="1586204"/>
          <a:ext cx="9249227" cy="4819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530">
                  <a:extLst>
                    <a:ext uri="{9D8B030D-6E8A-4147-A177-3AD203B41FA5}">
                      <a16:colId xmlns:a16="http://schemas.microsoft.com/office/drawing/2014/main" val="113363273"/>
                    </a:ext>
                  </a:extLst>
                </a:gridCol>
                <a:gridCol w="2146154">
                  <a:extLst>
                    <a:ext uri="{9D8B030D-6E8A-4147-A177-3AD203B41FA5}">
                      <a16:colId xmlns:a16="http://schemas.microsoft.com/office/drawing/2014/main" val="1711477556"/>
                    </a:ext>
                  </a:extLst>
                </a:gridCol>
                <a:gridCol w="2815502">
                  <a:extLst>
                    <a:ext uri="{9D8B030D-6E8A-4147-A177-3AD203B41FA5}">
                      <a16:colId xmlns:a16="http://schemas.microsoft.com/office/drawing/2014/main" val="763700310"/>
                    </a:ext>
                  </a:extLst>
                </a:gridCol>
                <a:gridCol w="2916041">
                  <a:extLst>
                    <a:ext uri="{9D8B030D-6E8A-4147-A177-3AD203B41FA5}">
                      <a16:colId xmlns:a16="http://schemas.microsoft.com/office/drawing/2014/main" val="89369545"/>
                    </a:ext>
                  </a:extLst>
                </a:gridCol>
              </a:tblGrid>
              <a:tr h="1606359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CLASS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ECONOMIC ORDER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ECONOMICALLY DETERMINED</a:t>
                      </a:r>
                    </a:p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MARKET SITUATION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ECONOMIC INTEREST AFFECTING LIFE-CHANCES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067509"/>
                  </a:ext>
                </a:extLst>
              </a:tr>
              <a:tr h="1606359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STATUS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SOCIAL ORDER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SOCIAL PRESTIGE OR HONOR</a:t>
                      </a:r>
                    </a:p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(LIFESTYLE AND CONSUMPTION)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TASTE AND PRESTIGE AS BASIS OF SOCIAL ASSOCIATION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560819"/>
                  </a:ext>
                </a:extLst>
              </a:tr>
              <a:tr h="1606359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PARTY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POLITICAL ORDER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POLITICAL PARTIES, CLUB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ACQUISITION OF POWER MAY BE LINKED TO CLASS ANS STATUS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00109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B96840-3B61-4A60-B9E8-9D3D3E92F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solidFill>
            <a:schemeClr val="accent1"/>
          </a:solidFill>
        </p:spPr>
        <p:txBody>
          <a:bodyPr/>
          <a:lstStyle/>
          <a:p>
            <a:fld id="{8D95DE2B-8C48-41D9-8BF5-2344B2A61BCB}" type="slidenum">
              <a:rPr lang="en-US" smtClean="0"/>
              <a:t>10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88233B-12A0-4933-B6C1-1B8055E93F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1261" cy="1063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045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3A939-1A66-455F-A8C8-00EF994EE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67687"/>
          </a:xfrm>
        </p:spPr>
        <p:txBody>
          <a:bodyPr/>
          <a:lstStyle/>
          <a:p>
            <a:pPr algn="ctr"/>
            <a:r>
              <a:rPr lang="en-US" sz="3200" b="1" dirty="0"/>
              <a:t>II.SOSIOLOGI DAN ANALISIS STRATIFIKASI (11)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E1BDC-898A-41C4-9F27-2EAE650B5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220406"/>
            <a:ext cx="8946541" cy="502799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000" b="1" dirty="0">
                <a:solidFill>
                  <a:srgbClr val="FFFF00"/>
                </a:solidFill>
              </a:rPr>
              <a:t>DURKHEIM</a:t>
            </a:r>
          </a:p>
          <a:p>
            <a:pPr marL="0" indent="0" algn="ctr">
              <a:buNone/>
            </a:pPr>
            <a:r>
              <a:rPr lang="en-US" sz="4000" b="1" dirty="0"/>
              <a:t>*DIVISION OF LABOR</a:t>
            </a:r>
            <a:r>
              <a:rPr lang="en-US" sz="4000" b="1" dirty="0">
                <a:sym typeface="Wingdings" panose="05000000000000000000" pitchFamily="2" charset="2"/>
              </a:rPr>
              <a:t> DIFFERENTIATIONOCCUPATIONAL GROUP INTERDEPENDENCEORGANIC SOLIDARITY</a:t>
            </a:r>
          </a:p>
          <a:p>
            <a:pPr marL="0" indent="0" algn="ctr">
              <a:buNone/>
            </a:pPr>
            <a:r>
              <a:rPr lang="en-US" sz="4000" b="1" dirty="0">
                <a:sym typeface="Wingdings" panose="05000000000000000000" pitchFamily="2" charset="2"/>
              </a:rPr>
              <a:t>*PERAN COLLECTIVE CONSCIOUSNESS</a:t>
            </a:r>
            <a:endParaRPr lang="en-US" sz="40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78A31E-8246-4076-9849-A85BAF77B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DE2B-8C48-41D9-8BF5-2344B2A61BCB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797BCB-45A4-4422-9B35-F637B8CA4A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1261" cy="1063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236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3C1F4-1CF5-4890-A1E0-698AF2A8C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67687"/>
          </a:xfrm>
        </p:spPr>
        <p:txBody>
          <a:bodyPr/>
          <a:lstStyle/>
          <a:p>
            <a:pPr algn="ctr"/>
            <a:r>
              <a:rPr lang="en-US" sz="3200" b="1" dirty="0"/>
              <a:t>II.SOSIOLOGI DAN ANALISIS STRATIFIKASI (12)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2C0ED-F80C-45A0-A734-28315C8A4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220406"/>
            <a:ext cx="8946541" cy="50279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FFFF00"/>
                </a:solidFill>
              </a:rPr>
              <a:t>DURKHEIM</a:t>
            </a:r>
          </a:p>
          <a:p>
            <a:pPr marL="0" indent="0" algn="ctr">
              <a:buNone/>
            </a:pPr>
            <a:r>
              <a:rPr lang="en-US" sz="3600" b="1" dirty="0"/>
              <a:t>*OCCUPATIONAL GROUP DURKHEIM LEBIH FOKUS PADA KONTEKS PEKERJAAN (CORPORATION)</a:t>
            </a:r>
          </a:p>
          <a:p>
            <a:pPr marL="0" indent="0" algn="ctr">
              <a:buNone/>
            </a:pPr>
            <a:r>
              <a:rPr lang="en-US" sz="3600" b="1" dirty="0" err="1"/>
              <a:t>Golongan</a:t>
            </a:r>
            <a:r>
              <a:rPr lang="en-US" sz="3600" b="1" dirty="0"/>
              <a:t> lain </a:t>
            </a:r>
            <a:r>
              <a:rPr lang="en-US" sz="3600" b="1" dirty="0" err="1"/>
              <a:t>berbasis</a:t>
            </a:r>
            <a:r>
              <a:rPr lang="en-US" sz="3600" b="1" dirty="0"/>
              <a:t> </a:t>
            </a:r>
            <a:r>
              <a:rPr lang="en-US" sz="3600" b="1" dirty="0" err="1"/>
              <a:t>etnik</a:t>
            </a:r>
            <a:r>
              <a:rPr lang="en-US" sz="3600" b="1" dirty="0"/>
              <a:t>, agama, </a:t>
            </a:r>
            <a:r>
              <a:rPr lang="en-US" sz="3600" b="1" dirty="0" err="1"/>
              <a:t>dll</a:t>
            </a:r>
            <a:r>
              <a:rPr lang="en-US" sz="3600" b="1" dirty="0"/>
              <a:t> </a:t>
            </a:r>
            <a:r>
              <a:rPr lang="en-US" sz="3600" b="1" dirty="0" err="1"/>
              <a:t>belum</a:t>
            </a:r>
            <a:r>
              <a:rPr lang="en-US" sz="3600" b="1" dirty="0"/>
              <a:t> </a:t>
            </a:r>
            <a:r>
              <a:rPr lang="en-US" sz="3600" b="1" dirty="0" err="1"/>
              <a:t>tercakup</a:t>
            </a:r>
            <a:endParaRPr lang="en-US" sz="36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682B7D-F893-4528-8D0F-F6C23F0FF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DE2B-8C48-41D9-8BF5-2344B2A61BCB}" type="slidenum">
              <a:rPr lang="en-US" smtClean="0"/>
              <a:t>12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42FCAA0-A714-42DE-B805-C555E070CB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1261" cy="1063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283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A1999-7812-4BF7-958C-21CE44FBF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526996"/>
          </a:xfrm>
        </p:spPr>
        <p:txBody>
          <a:bodyPr/>
          <a:lstStyle/>
          <a:p>
            <a:pPr algn="ctr"/>
            <a:r>
              <a:rPr lang="en-US" sz="2800" b="1" dirty="0"/>
              <a:t>3. INKLUSI DAN KEBIJAKAN MOBILITAS VERTIKAL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64D47-A60F-49BE-976A-66893CBDA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063416"/>
            <a:ext cx="8946541" cy="51849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FF00"/>
                </a:solidFill>
              </a:rPr>
              <a:t>KEBIJAKAN UNTUK MOBILITAS ANTAR GENERASI</a:t>
            </a:r>
          </a:p>
          <a:p>
            <a:pPr marL="0" indent="0">
              <a:buNone/>
            </a:pPr>
            <a:r>
              <a:rPr lang="en-US" b="1" dirty="0"/>
              <a:t>*</a:t>
            </a:r>
            <a:r>
              <a:rPr lang="en-US" b="1" dirty="0" err="1"/>
              <a:t>Melalui</a:t>
            </a:r>
            <a:r>
              <a:rPr lang="en-US" b="1" dirty="0"/>
              <a:t> </a:t>
            </a:r>
            <a:r>
              <a:rPr lang="en-US" b="1" dirty="0" err="1"/>
              <a:t>konstitusi</a:t>
            </a:r>
            <a:r>
              <a:rPr lang="en-US" b="1" dirty="0"/>
              <a:t> negara </a:t>
            </a:r>
            <a:r>
              <a:rPr lang="en-US" b="1" dirty="0" err="1"/>
              <a:t>dimana</a:t>
            </a:r>
            <a:r>
              <a:rPr lang="en-US" b="1" dirty="0"/>
              <a:t> </a:t>
            </a:r>
            <a:r>
              <a:rPr lang="en-US" b="1" dirty="0" err="1"/>
              <a:t>warga</a:t>
            </a:r>
            <a:r>
              <a:rPr lang="en-US" b="1" dirty="0"/>
              <a:t>  negara  </a:t>
            </a:r>
            <a:r>
              <a:rPr lang="en-US" b="1" dirty="0" err="1"/>
              <a:t>berhak</a:t>
            </a:r>
            <a:r>
              <a:rPr lang="en-US" b="1" dirty="0"/>
              <a:t> </a:t>
            </a:r>
            <a:r>
              <a:rPr lang="en-US" b="1" dirty="0" err="1"/>
              <a:t>mendapat</a:t>
            </a:r>
            <a:r>
              <a:rPr lang="en-US" b="1" dirty="0"/>
              <a:t> </a:t>
            </a:r>
            <a:r>
              <a:rPr lang="en-US" b="1" dirty="0" err="1"/>
              <a:t>pendidikan</a:t>
            </a:r>
            <a:r>
              <a:rPr lang="en-US" b="1" dirty="0"/>
              <a:t>, </a:t>
            </a:r>
            <a:r>
              <a:rPr lang="en-US" b="1" dirty="0" err="1"/>
              <a:t>kesejahteraan</a:t>
            </a:r>
            <a:r>
              <a:rPr lang="en-US" b="1" dirty="0"/>
              <a:t> </a:t>
            </a:r>
            <a:r>
              <a:rPr lang="en-US" b="1" dirty="0" err="1"/>
              <a:t>sosial</a:t>
            </a:r>
            <a:r>
              <a:rPr lang="en-US" b="1" dirty="0"/>
              <a:t>. </a:t>
            </a:r>
            <a:r>
              <a:rPr lang="en-US" b="1" dirty="0" err="1"/>
              <a:t>Kebijakan</a:t>
            </a:r>
            <a:r>
              <a:rPr lang="en-US" b="1" dirty="0"/>
              <a:t> </a:t>
            </a:r>
            <a:r>
              <a:rPr lang="en-US" b="1" dirty="0" err="1"/>
              <a:t>khusus</a:t>
            </a:r>
            <a:r>
              <a:rPr lang="en-US" b="1" dirty="0"/>
              <a:t> </a:t>
            </a:r>
            <a:r>
              <a:rPr lang="en-US" b="1" dirty="0" err="1"/>
              <a:t>seperti</a:t>
            </a:r>
            <a:r>
              <a:rPr lang="en-US" b="1" dirty="0"/>
              <a:t> Quota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Bidik</a:t>
            </a:r>
            <a:r>
              <a:rPr lang="en-US" b="1" dirty="0"/>
              <a:t> </a:t>
            </a:r>
            <a:r>
              <a:rPr lang="en-US" b="1" dirty="0" err="1"/>
              <a:t>Misi</a:t>
            </a:r>
            <a:r>
              <a:rPr lang="en-US" b="1" dirty="0"/>
              <a:t>, </a:t>
            </a:r>
          </a:p>
          <a:p>
            <a:pPr marL="0" indent="0">
              <a:buNone/>
            </a:pPr>
            <a:r>
              <a:rPr lang="en-US" b="1" dirty="0"/>
              <a:t>* </a:t>
            </a:r>
            <a:r>
              <a:rPr lang="en-US" b="1" dirty="0" err="1"/>
              <a:t>Melalui</a:t>
            </a:r>
            <a:r>
              <a:rPr lang="en-US" b="1" dirty="0"/>
              <a:t> </a:t>
            </a:r>
            <a:r>
              <a:rPr lang="en-US" b="1" dirty="0" err="1"/>
              <a:t>berbagai</a:t>
            </a:r>
            <a:r>
              <a:rPr lang="en-US" b="1" dirty="0"/>
              <a:t> UU dan PP pada </a:t>
            </a:r>
            <a:r>
              <a:rPr lang="en-US" b="1" dirty="0" err="1"/>
              <a:t>tingkat</a:t>
            </a:r>
            <a:r>
              <a:rPr lang="en-US" b="1" dirty="0"/>
              <a:t> </a:t>
            </a:r>
            <a:r>
              <a:rPr lang="en-US" b="1" dirty="0" err="1"/>
              <a:t>pusat</a:t>
            </a:r>
            <a:r>
              <a:rPr lang="en-US" b="1" dirty="0"/>
              <a:t>  (	BPJS, </a:t>
            </a:r>
            <a:r>
              <a:rPr lang="en-US" b="1" dirty="0" err="1"/>
              <a:t>Jamkesda</a:t>
            </a:r>
            <a:r>
              <a:rPr lang="en-US" b="1" dirty="0"/>
              <a:t>)</a:t>
            </a:r>
          </a:p>
          <a:p>
            <a:pPr marL="0" indent="0">
              <a:buNone/>
            </a:pPr>
            <a:r>
              <a:rPr lang="en-US" b="1" dirty="0"/>
              <a:t>* </a:t>
            </a:r>
            <a:r>
              <a:rPr lang="en-US" b="1" dirty="0" err="1"/>
              <a:t>Melalui</a:t>
            </a:r>
            <a:r>
              <a:rPr lang="en-US" b="1" dirty="0"/>
              <a:t> </a:t>
            </a:r>
            <a:r>
              <a:rPr lang="en-US" b="1" dirty="0" err="1"/>
              <a:t>Pemda</a:t>
            </a:r>
            <a:r>
              <a:rPr lang="en-US" b="1" dirty="0"/>
              <a:t> </a:t>
            </a:r>
            <a:r>
              <a:rPr lang="en-US" b="1" dirty="0" err="1"/>
              <a:t>melalui</a:t>
            </a:r>
            <a:r>
              <a:rPr lang="en-US" b="1" dirty="0"/>
              <a:t> </a:t>
            </a:r>
            <a:r>
              <a:rPr lang="en-US" b="1" dirty="0" err="1"/>
              <a:t>Perda</a:t>
            </a:r>
            <a:r>
              <a:rPr lang="en-US" b="1" dirty="0"/>
              <a:t> (</a:t>
            </a:r>
            <a:r>
              <a:rPr lang="en-US" b="1" dirty="0" err="1"/>
              <a:t>kasus</a:t>
            </a:r>
            <a:r>
              <a:rPr lang="en-US" b="1" dirty="0"/>
              <a:t> </a:t>
            </a:r>
            <a:r>
              <a:rPr lang="en-US" b="1" dirty="0" err="1"/>
              <a:t>Pemda</a:t>
            </a:r>
            <a:r>
              <a:rPr lang="en-US" b="1" dirty="0"/>
              <a:t> Surabaya </a:t>
            </a:r>
            <a:r>
              <a:rPr lang="en-US" b="1" dirty="0" err="1"/>
              <a:t>bekerja</a:t>
            </a:r>
            <a:r>
              <a:rPr lang="en-US" b="1" dirty="0"/>
              <a:t> </a:t>
            </a:r>
            <a:r>
              <a:rPr lang="en-US" b="1" dirty="0" err="1"/>
              <a:t>sama</a:t>
            </a:r>
            <a:r>
              <a:rPr lang="en-US" b="1" dirty="0"/>
              <a:t> dengan </a:t>
            </a:r>
            <a:r>
              <a:rPr lang="en-US" b="1" dirty="0" err="1"/>
              <a:t>swasta-perusahaan</a:t>
            </a:r>
            <a:r>
              <a:rPr lang="en-US" b="1" dirty="0"/>
              <a:t> </a:t>
            </a:r>
            <a:r>
              <a:rPr lang="en-US" b="1" dirty="0" err="1"/>
              <a:t>memberi</a:t>
            </a:r>
            <a:r>
              <a:rPr lang="en-US" b="1" dirty="0"/>
              <a:t> </a:t>
            </a:r>
            <a:r>
              <a:rPr lang="en-US" b="1" dirty="0" err="1"/>
              <a:t>beasiswa</a:t>
            </a:r>
            <a:r>
              <a:rPr lang="en-US" b="1" dirty="0"/>
              <a:t> </a:t>
            </a:r>
            <a:r>
              <a:rPr lang="en-US" b="1" dirty="0" err="1"/>
              <a:t>bagi</a:t>
            </a:r>
            <a:r>
              <a:rPr lang="en-US" b="1" dirty="0"/>
              <a:t> </a:t>
            </a:r>
            <a:r>
              <a:rPr lang="en-US" b="1" dirty="0" err="1"/>
              <a:t>keluarga</a:t>
            </a:r>
            <a:r>
              <a:rPr lang="en-US" b="1" dirty="0"/>
              <a:t> </a:t>
            </a:r>
            <a:r>
              <a:rPr lang="en-US" b="1" dirty="0" err="1"/>
              <a:t>lapisan</a:t>
            </a:r>
            <a:r>
              <a:rPr lang="en-US" b="1" dirty="0"/>
              <a:t> Bawah-Bawah).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FF00"/>
                </a:solidFill>
              </a:rPr>
              <a:t>KEBIJAKAN INTRA GENERASI-KARIR ORANG TUA MEMBAIK AKAN  ENGHASILKAN I MOBILITAS SOSIAL BAGI  ANAK2NYA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en-US" b="1" dirty="0"/>
              <a:t>*</a:t>
            </a:r>
            <a:r>
              <a:rPr lang="en-US" b="1" dirty="0" err="1"/>
              <a:t>Berbagai</a:t>
            </a:r>
            <a:r>
              <a:rPr lang="en-US" b="1" dirty="0"/>
              <a:t> </a:t>
            </a:r>
            <a:r>
              <a:rPr lang="en-US" b="1" dirty="0" err="1"/>
              <a:t>jaminan</a:t>
            </a:r>
            <a:r>
              <a:rPr lang="en-US" b="1" dirty="0"/>
              <a:t> </a:t>
            </a:r>
            <a:r>
              <a:rPr lang="en-US" b="1" dirty="0" err="1"/>
              <a:t>sosial</a:t>
            </a:r>
            <a:r>
              <a:rPr lang="en-US" b="1" dirty="0"/>
              <a:t> </a:t>
            </a:r>
            <a:r>
              <a:rPr lang="en-US" b="1" dirty="0" err="1"/>
              <a:t>bagi</a:t>
            </a:r>
            <a:r>
              <a:rPr lang="en-US" b="1" dirty="0"/>
              <a:t> </a:t>
            </a:r>
            <a:r>
              <a:rPr lang="en-US" b="1" dirty="0" err="1"/>
              <a:t>kepala</a:t>
            </a:r>
            <a:r>
              <a:rPr lang="en-US" b="1" dirty="0"/>
              <a:t> </a:t>
            </a:r>
            <a:r>
              <a:rPr lang="en-US" b="1" dirty="0" err="1"/>
              <a:t>keluarga</a:t>
            </a: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b="1" dirty="0"/>
              <a:t>*</a:t>
            </a:r>
            <a:r>
              <a:rPr lang="en-US" b="1" dirty="0" err="1"/>
              <a:t>Bantuan</a:t>
            </a:r>
            <a:r>
              <a:rPr lang="en-US" b="1" dirty="0"/>
              <a:t> </a:t>
            </a:r>
            <a:r>
              <a:rPr lang="en-US" b="1" dirty="0" err="1"/>
              <a:t>kredit</a:t>
            </a:r>
            <a:r>
              <a:rPr lang="en-US" b="1" dirty="0"/>
              <a:t> </a:t>
            </a:r>
            <a:r>
              <a:rPr lang="en-US" b="1" dirty="0" err="1"/>
              <a:t>usaha</a:t>
            </a:r>
            <a:r>
              <a:rPr lang="en-US" b="1" dirty="0"/>
              <a:t> (KUR)</a:t>
            </a:r>
          </a:p>
          <a:p>
            <a:pPr marL="0" indent="0">
              <a:buNone/>
            </a:pPr>
            <a:r>
              <a:rPr lang="en-US" b="1" dirty="0"/>
              <a:t>*</a:t>
            </a:r>
            <a:r>
              <a:rPr lang="en-US" b="1" dirty="0" err="1"/>
              <a:t>Pemilikan</a:t>
            </a:r>
            <a:r>
              <a:rPr lang="en-US" b="1" dirty="0"/>
              <a:t> </a:t>
            </a:r>
            <a:r>
              <a:rPr lang="en-US" b="1" dirty="0" err="1"/>
              <a:t>saham</a:t>
            </a:r>
            <a:r>
              <a:rPr lang="en-US" b="1" dirty="0"/>
              <a:t> di </a:t>
            </a:r>
            <a:r>
              <a:rPr lang="en-US" b="1" dirty="0" err="1"/>
              <a:t>perusahaan</a:t>
            </a:r>
            <a:r>
              <a:rPr lang="en-US" b="1" dirty="0"/>
              <a:t> (ESOP), </a:t>
            </a:r>
            <a:r>
              <a:rPr lang="en-US" b="1" dirty="0" err="1"/>
              <a:t>saham</a:t>
            </a:r>
            <a:r>
              <a:rPr lang="en-US" b="1" dirty="0"/>
              <a:t> </a:t>
            </a:r>
            <a:r>
              <a:rPr lang="en-US" b="1" dirty="0" err="1"/>
              <a:t>komunitas</a:t>
            </a:r>
            <a:r>
              <a:rPr lang="en-US" b="1" dirty="0"/>
              <a:t> di HPH, </a:t>
            </a:r>
            <a:r>
              <a:rPr lang="en-US" b="1" dirty="0" err="1"/>
              <a:t>Minyak</a:t>
            </a:r>
            <a:r>
              <a:rPr lang="en-US" b="1" dirty="0"/>
              <a:t>, </a:t>
            </a:r>
            <a:r>
              <a:rPr lang="en-US" b="1" dirty="0" err="1"/>
              <a:t>Minerba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*</a:t>
            </a:r>
            <a:r>
              <a:rPr lang="en-US" b="1" dirty="0" err="1"/>
              <a:t>Menjadi</a:t>
            </a:r>
            <a:r>
              <a:rPr lang="en-US" b="1" dirty="0"/>
              <a:t> </a:t>
            </a:r>
            <a:r>
              <a:rPr lang="en-US" b="1" dirty="0" err="1"/>
              <a:t>pekerja</a:t>
            </a:r>
            <a:r>
              <a:rPr lang="en-US" b="1" dirty="0"/>
              <a:t> </a:t>
            </a:r>
            <a:r>
              <a:rPr lang="en-US" b="1" dirty="0" err="1"/>
              <a:t>migran</a:t>
            </a:r>
            <a:r>
              <a:rPr lang="en-US" b="1" dirty="0"/>
              <a:t> </a:t>
            </a:r>
            <a:r>
              <a:rPr lang="en-US" b="1" dirty="0" err="1"/>
              <a:t>internasional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5BF491-CD40-4327-9916-2FAD5EF5B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DE2B-8C48-41D9-8BF5-2344B2A61BCB}" type="slidenum">
              <a:rPr lang="en-US" smtClean="0"/>
              <a:t>13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5F18974-DDD9-4F65-92F2-D321FAF414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1261" cy="1063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921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65DDF-9A9D-4E86-AE05-B6117FED3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10698"/>
          </a:xfrm>
        </p:spPr>
        <p:txBody>
          <a:bodyPr/>
          <a:lstStyle/>
          <a:p>
            <a:r>
              <a:rPr lang="en-US" sz="2800" b="1" dirty="0"/>
              <a:t>3. INKLUSI DAN KEBIJAKAN MOBILITAS VERTIKAL (2)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AEE4C-FA29-4FFB-9A83-AAAFEA2D3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063416"/>
            <a:ext cx="8946541" cy="5184983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FF00"/>
                </a:solidFill>
              </a:rPr>
              <a:t>ANALISIS MOBILITAS VERTIKAL PERLU MEMPERHATIKAN</a:t>
            </a:r>
            <a:r>
              <a:rPr lang="en-US" b="1" dirty="0"/>
              <a:t>:</a:t>
            </a:r>
          </a:p>
          <a:p>
            <a:pPr marL="0" indent="0">
              <a:buNone/>
            </a:pPr>
            <a:r>
              <a:rPr lang="en-US" b="1" dirty="0"/>
              <a:t>1.Apakah </a:t>
            </a:r>
            <a:r>
              <a:rPr lang="en-US" b="1" dirty="0" err="1"/>
              <a:t>mobilitas</a:t>
            </a:r>
            <a:r>
              <a:rPr lang="en-US" b="1" dirty="0"/>
              <a:t> </a:t>
            </a:r>
            <a:r>
              <a:rPr lang="en-US" b="1" dirty="0" err="1"/>
              <a:t>tersebut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konteks</a:t>
            </a:r>
            <a:r>
              <a:rPr lang="en-US" b="1" dirty="0"/>
              <a:t> </a:t>
            </a:r>
            <a:r>
              <a:rPr lang="en-US" b="1" dirty="0" err="1"/>
              <a:t>kabupaten</a:t>
            </a:r>
            <a:r>
              <a:rPr lang="en-US" b="1" dirty="0"/>
              <a:t>, </a:t>
            </a:r>
            <a:r>
              <a:rPr lang="en-US" b="1" dirty="0" err="1"/>
              <a:t>provinsi</a:t>
            </a:r>
            <a:r>
              <a:rPr lang="en-US" b="1" dirty="0"/>
              <a:t> dan </a:t>
            </a:r>
            <a:r>
              <a:rPr lang="en-US" b="1" dirty="0" err="1"/>
              <a:t>nasional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2.Mobilitas pada </a:t>
            </a:r>
            <a:r>
              <a:rPr lang="en-US" b="1" dirty="0" err="1"/>
              <a:t>tingkat</a:t>
            </a:r>
            <a:r>
              <a:rPr lang="en-US" b="1" dirty="0"/>
              <a:t> </a:t>
            </a:r>
            <a:r>
              <a:rPr lang="en-US" b="1" dirty="0" err="1"/>
              <a:t>kabupaten</a:t>
            </a:r>
            <a:r>
              <a:rPr lang="en-US" b="1" dirty="0"/>
              <a:t> </a:t>
            </a:r>
            <a:r>
              <a:rPr lang="en-US" b="1" dirty="0" err="1"/>
              <a:t>relatiF</a:t>
            </a:r>
            <a:r>
              <a:rPr lang="en-US" b="1" dirty="0"/>
              <a:t> </a:t>
            </a:r>
            <a:r>
              <a:rPr lang="en-US" b="1" dirty="0" err="1"/>
              <a:t>lebih</a:t>
            </a:r>
            <a:r>
              <a:rPr lang="en-US" b="1" dirty="0"/>
              <a:t> </a:t>
            </a:r>
            <a:r>
              <a:rPr lang="en-US" b="1" dirty="0" err="1"/>
              <a:t>mudah</a:t>
            </a:r>
            <a:r>
              <a:rPr lang="en-US" b="1" dirty="0"/>
              <a:t> </a:t>
            </a:r>
            <a:r>
              <a:rPr lang="en-US" b="1" dirty="0" err="1"/>
              <a:t>karena</a:t>
            </a:r>
            <a:r>
              <a:rPr lang="en-US" b="1" dirty="0"/>
              <a:t> </a:t>
            </a:r>
            <a:r>
              <a:rPr lang="en-US" b="1" dirty="0" err="1"/>
              <a:t>piramidanya</a:t>
            </a:r>
            <a:r>
              <a:rPr lang="en-US" b="1" dirty="0"/>
              <a:t> paling </a:t>
            </a:r>
            <a:r>
              <a:rPr lang="en-US" b="1" dirty="0" err="1"/>
              <a:t>rendah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en-US" b="1" dirty="0"/>
              <a:t>3.Mobilitas pada </a:t>
            </a:r>
            <a:r>
              <a:rPr lang="en-US" b="1" dirty="0" err="1"/>
              <a:t>provinsi</a:t>
            </a:r>
            <a:r>
              <a:rPr lang="en-US" b="1" dirty="0"/>
              <a:t> </a:t>
            </a:r>
            <a:r>
              <a:rPr lang="en-US" b="1" dirty="0" err="1"/>
              <a:t>relatiF</a:t>
            </a:r>
            <a:r>
              <a:rPr lang="en-US" b="1" dirty="0"/>
              <a:t> </a:t>
            </a:r>
            <a:r>
              <a:rPr lang="en-US" b="1" dirty="0" err="1"/>
              <a:t>lebih</a:t>
            </a:r>
            <a:r>
              <a:rPr lang="en-US" b="1" dirty="0"/>
              <a:t> </a:t>
            </a:r>
            <a:r>
              <a:rPr lang="en-US" b="1" dirty="0" err="1"/>
              <a:t>sulit</a:t>
            </a:r>
            <a:r>
              <a:rPr lang="en-US" b="1" dirty="0"/>
              <a:t> </a:t>
            </a:r>
            <a:r>
              <a:rPr lang="en-US" b="1" dirty="0" err="1"/>
              <a:t>karena</a:t>
            </a:r>
            <a:r>
              <a:rPr lang="en-US" b="1" dirty="0"/>
              <a:t> </a:t>
            </a:r>
            <a:r>
              <a:rPr lang="en-US" b="1" dirty="0" err="1"/>
              <a:t>piramida</a:t>
            </a:r>
            <a:r>
              <a:rPr lang="en-US" b="1" dirty="0"/>
              <a:t> </a:t>
            </a:r>
            <a:r>
              <a:rPr lang="en-US" b="1" dirty="0" err="1"/>
              <a:t>lebih</a:t>
            </a:r>
            <a:r>
              <a:rPr lang="en-US" b="1" dirty="0"/>
              <a:t> </a:t>
            </a:r>
            <a:r>
              <a:rPr lang="en-US" b="1" dirty="0" err="1"/>
              <a:t>tinggi</a:t>
            </a:r>
            <a:r>
              <a:rPr lang="en-US" b="1" dirty="0"/>
              <a:t> dan </a:t>
            </a:r>
            <a:r>
              <a:rPr lang="en-US" b="1" dirty="0" err="1"/>
              <a:t>saingan</a:t>
            </a:r>
            <a:r>
              <a:rPr lang="en-US" b="1" dirty="0"/>
              <a:t> </a:t>
            </a:r>
            <a:r>
              <a:rPr lang="en-US" b="1" dirty="0" err="1"/>
              <a:t>lebih</a:t>
            </a:r>
            <a:r>
              <a:rPr lang="en-US" b="1" dirty="0"/>
              <a:t> </a:t>
            </a:r>
            <a:r>
              <a:rPr lang="en-US" b="1" dirty="0" err="1"/>
              <a:t>banyak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berbagai</a:t>
            </a:r>
            <a:r>
              <a:rPr lang="en-US" b="1" dirty="0"/>
              <a:t> </a:t>
            </a:r>
            <a:r>
              <a:rPr lang="en-US" b="1" dirty="0" err="1"/>
              <a:t>kabupaten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en-US" b="1" dirty="0"/>
              <a:t>4.Mobiltas pada </a:t>
            </a:r>
            <a:r>
              <a:rPr lang="en-US" b="1" dirty="0" err="1"/>
              <a:t>tingkat</a:t>
            </a:r>
            <a:r>
              <a:rPr lang="en-US" b="1" dirty="0"/>
              <a:t> </a:t>
            </a:r>
            <a:r>
              <a:rPr lang="en-US" b="1" dirty="0" err="1"/>
              <a:t>nasional</a:t>
            </a:r>
            <a:r>
              <a:rPr lang="en-US" b="1" dirty="0"/>
              <a:t> paling </a:t>
            </a:r>
            <a:r>
              <a:rPr lang="en-US" b="1" dirty="0" err="1"/>
              <a:t>sulit</a:t>
            </a:r>
            <a:r>
              <a:rPr lang="en-US" b="1" dirty="0"/>
              <a:t> </a:t>
            </a:r>
            <a:r>
              <a:rPr lang="en-US" b="1" dirty="0" err="1"/>
              <a:t>karena</a:t>
            </a:r>
            <a:r>
              <a:rPr lang="en-US" b="1" dirty="0"/>
              <a:t> </a:t>
            </a:r>
            <a:r>
              <a:rPr lang="en-US" b="1" dirty="0" err="1"/>
              <a:t>piramida</a:t>
            </a:r>
            <a:r>
              <a:rPr lang="en-US" b="1" dirty="0"/>
              <a:t> paling </a:t>
            </a:r>
            <a:r>
              <a:rPr lang="en-US" b="1" dirty="0" err="1"/>
              <a:t>tinggi</a:t>
            </a:r>
            <a:r>
              <a:rPr lang="en-US" b="1" dirty="0"/>
              <a:t> dan </a:t>
            </a:r>
            <a:r>
              <a:rPr lang="en-US" b="1" dirty="0" err="1"/>
              <a:t>saingan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seluruh</a:t>
            </a:r>
            <a:r>
              <a:rPr lang="en-US" b="1" dirty="0"/>
              <a:t> Indonesia.</a:t>
            </a:r>
          </a:p>
          <a:p>
            <a:pPr marL="0" indent="0">
              <a:buNone/>
            </a:pPr>
            <a:r>
              <a:rPr lang="en-US" b="1" dirty="0"/>
              <a:t>5. Hal yang </a:t>
            </a:r>
            <a:r>
              <a:rPr lang="en-US" b="1" dirty="0" err="1"/>
              <a:t>penting</a:t>
            </a:r>
            <a:r>
              <a:rPr lang="en-US" b="1" dirty="0"/>
              <a:t> </a:t>
            </a:r>
            <a:r>
              <a:rPr lang="en-US" b="1" dirty="0" err="1"/>
              <a:t>adalah</a:t>
            </a:r>
            <a:r>
              <a:rPr lang="en-US" b="1" dirty="0"/>
              <a:t> </a:t>
            </a:r>
            <a:r>
              <a:rPr lang="en-US" b="1" dirty="0" err="1"/>
              <a:t>setiap</a:t>
            </a:r>
            <a:r>
              <a:rPr lang="en-US" b="1" dirty="0"/>
              <a:t> </a:t>
            </a:r>
            <a:r>
              <a:rPr lang="en-US" b="1" dirty="0" err="1"/>
              <a:t>pemda</a:t>
            </a:r>
            <a:r>
              <a:rPr lang="en-US" b="1" dirty="0"/>
              <a:t> </a:t>
            </a:r>
            <a:r>
              <a:rPr lang="en-US" b="1" dirty="0" err="1"/>
              <a:t>provinsi</a:t>
            </a:r>
            <a:r>
              <a:rPr lang="en-US" b="1" dirty="0"/>
              <a:t> dan </a:t>
            </a:r>
            <a:r>
              <a:rPr lang="en-US" b="1" dirty="0" err="1"/>
              <a:t>kabupaten</a:t>
            </a:r>
            <a:r>
              <a:rPr lang="en-US" b="1" dirty="0"/>
              <a:t> </a:t>
            </a:r>
            <a:r>
              <a:rPr lang="en-US" b="1" dirty="0" err="1"/>
              <a:t>membuat</a:t>
            </a:r>
            <a:r>
              <a:rPr lang="en-US" b="1" dirty="0"/>
              <a:t> </a:t>
            </a:r>
            <a:r>
              <a:rPr lang="en-US" b="1" dirty="0" err="1"/>
              <a:t>Renstra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mobilitas</a:t>
            </a:r>
            <a:r>
              <a:rPr lang="en-US" b="1" dirty="0"/>
              <a:t> </a:t>
            </a:r>
            <a:r>
              <a:rPr lang="en-US" b="1" dirty="0" err="1"/>
              <a:t>vertikal</a:t>
            </a:r>
            <a:r>
              <a:rPr lang="en-US" b="1" dirty="0"/>
              <a:t> (</a:t>
            </a:r>
            <a:r>
              <a:rPr lang="en-US" b="1" dirty="0" err="1"/>
              <a:t>selama</a:t>
            </a:r>
            <a:r>
              <a:rPr lang="en-US" b="1" dirty="0"/>
              <a:t> </a:t>
            </a:r>
            <a:r>
              <a:rPr lang="en-US" b="1" dirty="0" err="1"/>
              <a:t>ini</a:t>
            </a:r>
            <a:r>
              <a:rPr lang="en-US" b="1" dirty="0"/>
              <a:t> </a:t>
            </a:r>
            <a:r>
              <a:rPr lang="en-US" b="1" dirty="0" err="1"/>
              <a:t>belum</a:t>
            </a:r>
            <a:r>
              <a:rPr lang="en-US" b="1" dirty="0"/>
              <a:t> </a:t>
            </a:r>
            <a:r>
              <a:rPr lang="en-US" b="1" dirty="0" err="1"/>
              <a:t>ada</a:t>
            </a:r>
            <a:r>
              <a:rPr lang="en-US" b="1" dirty="0"/>
              <a:t>).</a:t>
            </a:r>
          </a:p>
          <a:p>
            <a:pPr marL="0" indent="0">
              <a:buNone/>
            </a:pPr>
            <a:r>
              <a:rPr lang="en-US" b="1" dirty="0"/>
              <a:t>6. </a:t>
            </a:r>
            <a:r>
              <a:rPr lang="en-US" b="1" dirty="0" err="1"/>
              <a:t>Pemda</a:t>
            </a:r>
            <a:r>
              <a:rPr lang="en-US" b="1" dirty="0"/>
              <a:t> </a:t>
            </a:r>
            <a:r>
              <a:rPr lang="en-US" b="1" dirty="0" err="1"/>
              <a:t>provinsi</a:t>
            </a:r>
            <a:r>
              <a:rPr lang="en-US" b="1" dirty="0"/>
              <a:t> dan </a:t>
            </a:r>
            <a:r>
              <a:rPr lang="en-US" b="1" dirty="0" err="1"/>
              <a:t>kabuptean</a:t>
            </a:r>
            <a:r>
              <a:rPr lang="en-US" b="1" dirty="0"/>
              <a:t> </a:t>
            </a:r>
            <a:r>
              <a:rPr lang="en-US" b="1" dirty="0" err="1"/>
              <a:t>harus</a:t>
            </a:r>
            <a:r>
              <a:rPr lang="en-US" b="1" dirty="0"/>
              <a:t> </a:t>
            </a:r>
            <a:r>
              <a:rPr lang="en-US" b="1" dirty="0" err="1"/>
              <a:t>berinisitaif</a:t>
            </a:r>
            <a:r>
              <a:rPr lang="en-US" b="1" dirty="0"/>
              <a:t> dan </a:t>
            </a:r>
            <a:r>
              <a:rPr lang="en-US" b="1" dirty="0" err="1"/>
              <a:t>berinovasi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membuat</a:t>
            </a:r>
            <a:r>
              <a:rPr lang="en-US" b="1" dirty="0"/>
              <a:t> </a:t>
            </a:r>
            <a:r>
              <a:rPr lang="en-US" b="1" dirty="0" err="1"/>
              <a:t>kebijakan</a:t>
            </a:r>
            <a:r>
              <a:rPr lang="en-US" b="1" dirty="0"/>
              <a:t> dan </a:t>
            </a:r>
            <a:r>
              <a:rPr lang="en-US" b="1" dirty="0" err="1"/>
              <a:t>menganggarkan</a:t>
            </a:r>
            <a:r>
              <a:rPr lang="en-US" b="1" dirty="0"/>
              <a:t> </a:t>
            </a:r>
            <a:r>
              <a:rPr lang="en-US" b="1" dirty="0" err="1"/>
              <a:t>mobilitas</a:t>
            </a:r>
            <a:r>
              <a:rPr lang="en-US" b="1" dirty="0"/>
              <a:t> </a:t>
            </a:r>
            <a:r>
              <a:rPr lang="en-US" b="1" dirty="0" err="1"/>
              <a:t>vertikal</a:t>
            </a:r>
            <a:r>
              <a:rPr lang="en-US" b="1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F25821-4E32-46E8-A082-DD17F598A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DE2B-8C48-41D9-8BF5-2344B2A61BCB}" type="slidenum">
              <a:rPr lang="en-US" smtClean="0"/>
              <a:t>14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AB99CA0-4A36-4B57-827D-2E041048BC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1261" cy="1063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144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CD446-6482-455B-8097-2968F137B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/>
              <a:t>IV.PEMBAHASAN MARX, WEBER DAN DURKHEIM</a:t>
            </a:r>
            <a:br>
              <a:rPr lang="en-US" sz="4400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0D789-1609-4733-B4A1-B2948196A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782148"/>
            <a:ext cx="8946541" cy="44662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*</a:t>
            </a:r>
            <a:r>
              <a:rPr lang="en-US" sz="4000" b="1" dirty="0" err="1"/>
              <a:t>Pembahasan</a:t>
            </a:r>
            <a:r>
              <a:rPr lang="en-US" sz="4000" b="1" dirty="0"/>
              <a:t> </a:t>
            </a:r>
            <a:r>
              <a:rPr lang="en-US" sz="4000" b="1" dirty="0" err="1"/>
              <a:t>lebih</a:t>
            </a:r>
            <a:r>
              <a:rPr lang="en-US" sz="4000" b="1" dirty="0"/>
              <a:t> </a:t>
            </a:r>
            <a:r>
              <a:rPr lang="en-US" sz="4000" b="1" dirty="0" err="1"/>
              <a:t>mendalam</a:t>
            </a:r>
            <a:r>
              <a:rPr lang="en-US" sz="4000" b="1" dirty="0"/>
              <a:t> Marx, Weber dan Durkheim </a:t>
            </a:r>
            <a:r>
              <a:rPr lang="en-US" sz="4000" b="1" dirty="0" err="1"/>
              <a:t>akan</a:t>
            </a:r>
            <a:r>
              <a:rPr lang="en-US" sz="4000" b="1" dirty="0"/>
              <a:t> </a:t>
            </a:r>
            <a:r>
              <a:rPr lang="en-US" sz="4000" b="1" dirty="0" err="1"/>
              <a:t>dibahas</a:t>
            </a:r>
            <a:r>
              <a:rPr lang="en-US" sz="4000" b="1" dirty="0"/>
              <a:t> </a:t>
            </a:r>
            <a:r>
              <a:rPr lang="en-US" sz="4000" b="1" dirty="0" err="1"/>
              <a:t>dalam</a:t>
            </a:r>
            <a:r>
              <a:rPr lang="en-US" sz="4000" b="1" dirty="0"/>
              <a:t>  slides2  </a:t>
            </a:r>
            <a:r>
              <a:rPr lang="en-US" sz="4000" b="1" dirty="0" err="1"/>
              <a:t>berikut</a:t>
            </a:r>
            <a:r>
              <a:rPr lang="en-US" sz="4000" b="1" dirty="0"/>
              <a:t>.</a:t>
            </a:r>
          </a:p>
          <a:p>
            <a:pPr marL="0" indent="0">
              <a:buNone/>
            </a:pPr>
            <a:r>
              <a:rPr lang="en-US" sz="4000" b="1" dirty="0"/>
              <a:t>*</a:t>
            </a:r>
            <a:r>
              <a:rPr lang="en-US" sz="4000" b="1" dirty="0" err="1"/>
              <a:t>Mahasiswa</a:t>
            </a:r>
            <a:r>
              <a:rPr lang="en-US" sz="4000" b="1" dirty="0"/>
              <a:t> </a:t>
            </a:r>
            <a:r>
              <a:rPr lang="en-US" sz="4000" b="1" dirty="0" err="1"/>
              <a:t>diminta</a:t>
            </a:r>
            <a:r>
              <a:rPr lang="en-US" sz="4000" b="1" dirty="0"/>
              <a:t> </a:t>
            </a:r>
            <a:r>
              <a:rPr lang="en-US" sz="4000" b="1" dirty="0" err="1"/>
              <a:t>memilih</a:t>
            </a:r>
            <a:r>
              <a:rPr lang="en-US" sz="4000" b="1" dirty="0"/>
              <a:t> dan </a:t>
            </a:r>
            <a:r>
              <a:rPr lang="en-US" sz="4000" b="1" dirty="0" err="1"/>
              <a:t>membahas</a:t>
            </a:r>
            <a:r>
              <a:rPr lang="en-US" sz="4000" b="1" dirty="0"/>
              <a:t> </a:t>
            </a:r>
            <a:r>
              <a:rPr lang="en-US" sz="4000" b="1" dirty="0" err="1"/>
              <a:t>berbagai</a:t>
            </a:r>
            <a:r>
              <a:rPr lang="en-US" sz="4000" b="1" dirty="0"/>
              <a:t> contoh2 </a:t>
            </a:r>
            <a:r>
              <a:rPr lang="en-US" sz="4000" b="1" dirty="0" err="1"/>
              <a:t>kasus</a:t>
            </a:r>
            <a:r>
              <a:rPr lang="en-US" sz="4000" b="1" dirty="0"/>
              <a:t> di Indonesia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4887AE-C1CD-4D20-9975-7F139921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DE2B-8C48-41D9-8BF5-2344B2A61BCB}" type="slidenum">
              <a:rPr lang="en-US" smtClean="0"/>
              <a:t>15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BA78813-03E6-4CB9-A120-264ECB8D8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1261" cy="1063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266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A14F4-2242-4C70-A41D-AFB5B651A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5688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A4B53-52E2-427D-B296-75B90FBC0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800" dirty="0">
                <a:solidFill>
                  <a:srgbClr val="FFFF00"/>
                </a:solidFill>
              </a:rPr>
              <a:t>TERIMA KASIH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C1499E-AE40-47FE-9554-23767428C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DE2B-8C48-41D9-8BF5-2344B2A61BCB}" type="slidenum">
              <a:rPr lang="en-US" smtClean="0"/>
              <a:t>16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4D5D59-E227-498D-BD6E-ECF83A609A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1261" cy="1063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471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AB018-CC98-4855-A112-5DBF3F369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84196"/>
          </a:xfrm>
        </p:spPr>
        <p:txBody>
          <a:bodyPr/>
          <a:lstStyle/>
          <a:p>
            <a:pPr algn="ctr"/>
            <a:r>
              <a:rPr lang="en-US" b="1" dirty="0"/>
              <a:t>MATERI KULIAH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AEF92-B08C-46C3-832B-82BB1A199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51518"/>
            <a:ext cx="8946541" cy="45968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I. STRATIFIKASI DAN PEMBENARANNYA.</a:t>
            </a:r>
          </a:p>
          <a:p>
            <a:pPr marL="0" indent="0">
              <a:buNone/>
            </a:pPr>
            <a:r>
              <a:rPr lang="en-US" sz="3600" b="1" dirty="0"/>
              <a:t>II.SOSIOLOGI DAN ANALISIS STRATIFIKASI</a:t>
            </a:r>
          </a:p>
          <a:p>
            <a:pPr marL="0" indent="0">
              <a:buNone/>
            </a:pPr>
            <a:r>
              <a:rPr lang="en-US" sz="3600" b="1" dirty="0"/>
              <a:t>III. INKLUSI DAN KEBIJAKAN MOBILITAS VERTIKAL</a:t>
            </a:r>
          </a:p>
          <a:p>
            <a:pPr marL="0" indent="0">
              <a:buNone/>
            </a:pPr>
            <a:r>
              <a:rPr lang="en-US" sz="3600" b="1" dirty="0"/>
              <a:t>IV.PEMBAHASAN MARX, WEBER DAN DURKHEIM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29C2C7-C4DE-4CCB-BBB6-0C4FC7339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DE2B-8C48-41D9-8BF5-2344B2A61BCB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19002EF-8125-4056-B6F0-655F1733F2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1261" cy="1063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326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22531-18EF-4015-9631-32D2FD339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9"/>
            <a:ext cx="9404723" cy="610698"/>
          </a:xfrm>
        </p:spPr>
        <p:txBody>
          <a:bodyPr/>
          <a:lstStyle/>
          <a:p>
            <a:pPr algn="ctr"/>
            <a:r>
              <a:rPr lang="en-US" sz="3600" b="1" dirty="0"/>
              <a:t>I. STRATIFIKASI DAN PEMBENARANNYA (1)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435E8-EDDD-4E31-A50A-33967C438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184988"/>
            <a:ext cx="8946541" cy="5063411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*</a:t>
            </a:r>
            <a:r>
              <a:rPr lang="en-US" b="1" dirty="0" err="1"/>
              <a:t>Gejala</a:t>
            </a:r>
            <a:r>
              <a:rPr lang="en-US" b="1" dirty="0"/>
              <a:t>  </a:t>
            </a:r>
            <a:r>
              <a:rPr lang="en-US" b="1" dirty="0" err="1"/>
              <a:t>Stratifikasi</a:t>
            </a:r>
            <a:r>
              <a:rPr lang="en-US" b="1" dirty="0"/>
              <a:t> </a:t>
            </a:r>
            <a:r>
              <a:rPr lang="en-US" b="1" dirty="0" err="1"/>
              <a:t>Sosial</a:t>
            </a:r>
            <a:r>
              <a:rPr lang="en-US" b="1" dirty="0"/>
              <a:t>  dengan </a:t>
            </a:r>
            <a:r>
              <a:rPr lang="en-US" b="1" dirty="0" err="1"/>
              <a:t>hirarki</a:t>
            </a:r>
            <a:r>
              <a:rPr lang="en-US" b="1" dirty="0"/>
              <a:t> </a:t>
            </a:r>
            <a:r>
              <a:rPr lang="en-US" b="1" dirty="0" err="1"/>
              <a:t>telah</a:t>
            </a:r>
            <a:r>
              <a:rPr lang="en-US" b="1" dirty="0"/>
              <a:t> </a:t>
            </a:r>
            <a:r>
              <a:rPr lang="en-US" b="1" dirty="0" err="1"/>
              <a:t>ada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setiap</a:t>
            </a:r>
            <a:r>
              <a:rPr lang="en-US" b="1" dirty="0"/>
              <a:t> </a:t>
            </a:r>
            <a:r>
              <a:rPr lang="en-US" b="1" dirty="0" err="1"/>
              <a:t>masyarakat</a:t>
            </a:r>
            <a:r>
              <a:rPr lang="en-US" b="1" dirty="0"/>
              <a:t>,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masyarakat</a:t>
            </a:r>
            <a:r>
              <a:rPr lang="en-US" b="1" dirty="0"/>
              <a:t> </a:t>
            </a:r>
            <a:r>
              <a:rPr lang="en-US" b="1" dirty="0" err="1"/>
              <a:t>sederhana</a:t>
            </a:r>
            <a:r>
              <a:rPr lang="en-US" b="1" dirty="0"/>
              <a:t> </a:t>
            </a:r>
            <a:r>
              <a:rPr lang="en-US" b="1" dirty="0" err="1"/>
              <a:t>sampai</a:t>
            </a:r>
            <a:r>
              <a:rPr lang="en-US" b="1" dirty="0"/>
              <a:t> </a:t>
            </a:r>
            <a:r>
              <a:rPr lang="en-US" b="1" dirty="0" err="1"/>
              <a:t>masyarakat</a:t>
            </a:r>
            <a:r>
              <a:rPr lang="en-US" b="1" dirty="0"/>
              <a:t> yang </a:t>
            </a:r>
            <a:r>
              <a:rPr lang="en-US" b="1" dirty="0" err="1"/>
              <a:t>kompleks</a:t>
            </a:r>
            <a:r>
              <a:rPr lang="en-US" b="1" dirty="0"/>
              <a:t>  </a:t>
            </a:r>
            <a:r>
              <a:rPr lang="en-US" b="1" dirty="0" err="1"/>
              <a:t>saat</a:t>
            </a:r>
            <a:r>
              <a:rPr lang="en-US" b="1" dirty="0"/>
              <a:t> </a:t>
            </a:r>
            <a:r>
              <a:rPr lang="en-US" b="1" dirty="0" err="1"/>
              <a:t>ini</a:t>
            </a:r>
            <a:r>
              <a:rPr lang="en-US" b="1" dirty="0"/>
              <a:t> dengan </a:t>
            </a:r>
            <a:r>
              <a:rPr lang="en-US" b="1" dirty="0" err="1"/>
              <a:t>berbagai</a:t>
            </a:r>
            <a:r>
              <a:rPr lang="en-US" b="1" dirty="0"/>
              <a:t> </a:t>
            </a:r>
            <a:r>
              <a:rPr lang="en-US" b="1" dirty="0" err="1"/>
              <a:t>variasinya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en-US" b="1" dirty="0"/>
              <a:t>*</a:t>
            </a:r>
            <a:r>
              <a:rPr lang="en-US" b="1" dirty="0" err="1"/>
              <a:t>Stratifikasi</a:t>
            </a:r>
            <a:r>
              <a:rPr lang="en-US" b="1" dirty="0"/>
              <a:t> </a:t>
            </a:r>
            <a:r>
              <a:rPr lang="en-US" b="1" dirty="0" err="1"/>
              <a:t>telah</a:t>
            </a:r>
            <a:r>
              <a:rPr lang="en-US" b="1" dirty="0"/>
              <a:t> </a:t>
            </a:r>
            <a:r>
              <a:rPr lang="en-US" b="1" dirty="0" err="1"/>
              <a:t>ada</a:t>
            </a:r>
            <a:r>
              <a:rPr lang="en-US" b="1" dirty="0"/>
              <a:t> dan </a:t>
            </a:r>
            <a:r>
              <a:rPr lang="en-US" b="1" dirty="0" err="1"/>
              <a:t>dikenali</a:t>
            </a:r>
            <a:r>
              <a:rPr lang="en-US" b="1" dirty="0"/>
              <a:t> </a:t>
            </a:r>
            <a:r>
              <a:rPr lang="en-US" b="1" dirty="0" err="1"/>
              <a:t>sejak</a:t>
            </a:r>
            <a:r>
              <a:rPr lang="en-US" b="1" dirty="0"/>
              <a:t> </a:t>
            </a:r>
            <a:r>
              <a:rPr lang="en-US" b="1" dirty="0" err="1"/>
              <a:t>masyarakat</a:t>
            </a:r>
            <a:r>
              <a:rPr lang="en-US" b="1" dirty="0"/>
              <a:t> </a:t>
            </a:r>
            <a:r>
              <a:rPr lang="en-US" b="1" dirty="0" err="1"/>
              <a:t>sederhana</a:t>
            </a:r>
            <a:r>
              <a:rPr lang="en-US" b="1" dirty="0"/>
              <a:t> dan </a:t>
            </a:r>
            <a:r>
              <a:rPr lang="en-US" b="1" dirty="0" err="1"/>
              <a:t>sampai</a:t>
            </a:r>
            <a:r>
              <a:rPr lang="en-US" b="1" dirty="0"/>
              <a:t> </a:t>
            </a:r>
            <a:r>
              <a:rPr lang="en-US" b="1" dirty="0" err="1"/>
              <a:t>jaman</a:t>
            </a:r>
            <a:r>
              <a:rPr lang="en-US" b="1" dirty="0"/>
              <a:t> </a:t>
            </a:r>
            <a:r>
              <a:rPr lang="en-US" b="1" dirty="0" err="1"/>
              <a:t>kerajaan</a:t>
            </a:r>
            <a:r>
              <a:rPr lang="en-US" b="1" dirty="0"/>
              <a:t> </a:t>
            </a:r>
            <a:r>
              <a:rPr lang="en-US" b="1" dirty="0" err="1"/>
              <a:t>namun</a:t>
            </a:r>
            <a:r>
              <a:rPr lang="en-US" b="1" dirty="0"/>
              <a:t> </a:t>
            </a:r>
            <a:r>
              <a:rPr lang="en-US" b="1" dirty="0" err="1"/>
              <a:t>saat</a:t>
            </a:r>
            <a:r>
              <a:rPr lang="en-US" b="1" dirty="0"/>
              <a:t> </a:t>
            </a:r>
            <a:r>
              <a:rPr lang="en-US" b="1" dirty="0" err="1"/>
              <a:t>itu</a:t>
            </a:r>
            <a:r>
              <a:rPr lang="en-US" b="1" dirty="0"/>
              <a:t>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ada</a:t>
            </a:r>
            <a:r>
              <a:rPr lang="en-US" b="1" dirty="0"/>
              <a:t> </a:t>
            </a:r>
            <a:r>
              <a:rPr lang="en-US" b="1" dirty="0" err="1"/>
              <a:t>analisis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mendeskripsikan</a:t>
            </a:r>
            <a:r>
              <a:rPr lang="en-US" b="1" dirty="0"/>
              <a:t> dan </a:t>
            </a:r>
            <a:r>
              <a:rPr lang="en-US" b="1" dirty="0" err="1"/>
              <a:t>menjelaskan</a:t>
            </a:r>
            <a:r>
              <a:rPr lang="en-US" b="1" dirty="0"/>
              <a:t> </a:t>
            </a:r>
            <a:r>
              <a:rPr lang="en-US" b="1" dirty="0" err="1"/>
              <a:t>stratifikasi</a:t>
            </a:r>
            <a:r>
              <a:rPr lang="en-US" b="1" dirty="0"/>
              <a:t>  </a:t>
            </a:r>
            <a:r>
              <a:rPr lang="en-US" b="1" dirty="0" err="1"/>
              <a:t>secara</a:t>
            </a:r>
            <a:r>
              <a:rPr lang="en-US" b="1" dirty="0"/>
              <a:t> </a:t>
            </a:r>
            <a:r>
              <a:rPr lang="en-US" b="1" dirty="0" err="1"/>
              <a:t>ilmiah</a:t>
            </a:r>
            <a:r>
              <a:rPr lang="en-US" b="1" dirty="0"/>
              <a:t> dengan </a:t>
            </a:r>
            <a:r>
              <a:rPr lang="en-US" b="1" dirty="0" err="1"/>
              <a:t>menggunnakan</a:t>
            </a:r>
            <a:r>
              <a:rPr lang="en-US" b="1" dirty="0"/>
              <a:t> </a:t>
            </a:r>
            <a:r>
              <a:rPr lang="en-US" b="1" dirty="0" err="1"/>
              <a:t>teori</a:t>
            </a:r>
            <a:r>
              <a:rPr lang="en-US" b="1" dirty="0"/>
              <a:t> dan </a:t>
            </a:r>
            <a:r>
              <a:rPr lang="en-US" b="1" dirty="0" err="1"/>
              <a:t>metode</a:t>
            </a:r>
            <a:r>
              <a:rPr lang="en-US" b="1" dirty="0"/>
              <a:t> </a:t>
            </a:r>
            <a:r>
              <a:rPr lang="en-US" b="1" dirty="0" err="1"/>
              <a:t>riset</a:t>
            </a:r>
            <a:r>
              <a:rPr lang="en-US" b="1" dirty="0"/>
              <a:t> </a:t>
            </a:r>
            <a:r>
              <a:rPr lang="en-US" b="1" dirty="0" err="1"/>
              <a:t>serta</a:t>
            </a:r>
            <a:r>
              <a:rPr lang="en-US" b="1" dirty="0"/>
              <a:t> </a:t>
            </a:r>
            <a:r>
              <a:rPr lang="en-US" b="1" dirty="0" err="1"/>
              <a:t>pembuatan</a:t>
            </a:r>
            <a:r>
              <a:rPr lang="en-US" b="1" dirty="0"/>
              <a:t> </a:t>
            </a:r>
            <a:r>
              <a:rPr lang="en-US" b="1" dirty="0" err="1"/>
              <a:t>solusi</a:t>
            </a:r>
            <a:r>
              <a:rPr lang="en-US" b="1" dirty="0"/>
              <a:t> </a:t>
            </a:r>
            <a:r>
              <a:rPr lang="en-US" b="1" dirty="0" err="1"/>
              <a:t>kebijakannya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en-US" b="1" dirty="0"/>
              <a:t>*</a:t>
            </a:r>
            <a:r>
              <a:rPr lang="en-US" b="1" dirty="0" err="1"/>
              <a:t>Pemahaman</a:t>
            </a:r>
            <a:r>
              <a:rPr lang="en-US" b="1" dirty="0"/>
              <a:t> </a:t>
            </a:r>
            <a:r>
              <a:rPr lang="en-US" b="1" dirty="0" err="1"/>
              <a:t>awal</a:t>
            </a:r>
            <a:r>
              <a:rPr lang="en-US" b="1" dirty="0"/>
              <a:t> </a:t>
            </a:r>
            <a:r>
              <a:rPr lang="en-US" b="1" dirty="0" err="1"/>
              <a:t>telah</a:t>
            </a:r>
            <a:r>
              <a:rPr lang="en-US" b="1" dirty="0"/>
              <a:t> </a:t>
            </a:r>
            <a:r>
              <a:rPr lang="en-US" b="1" dirty="0" err="1"/>
              <a:t>dibahas</a:t>
            </a:r>
            <a:r>
              <a:rPr lang="en-US" b="1" dirty="0"/>
              <a:t> oleh para </a:t>
            </a:r>
            <a:r>
              <a:rPr lang="en-US" b="1" dirty="0" err="1"/>
              <a:t>pemikir</a:t>
            </a:r>
            <a:r>
              <a:rPr lang="en-US" b="1" dirty="0"/>
              <a:t> Yunani </a:t>
            </a:r>
            <a:r>
              <a:rPr lang="en-US" b="1" dirty="0" err="1"/>
              <a:t>seperti</a:t>
            </a:r>
            <a:r>
              <a:rPr lang="en-US" b="1" dirty="0"/>
              <a:t> Aristoteles  yang </a:t>
            </a:r>
            <a:r>
              <a:rPr lang="en-US" b="1" dirty="0" err="1"/>
              <a:t>menyatakan</a:t>
            </a:r>
            <a:r>
              <a:rPr lang="en-US" b="1" dirty="0"/>
              <a:t> </a:t>
            </a:r>
            <a:r>
              <a:rPr lang="en-US" b="1" dirty="0" err="1"/>
              <a:t>bahwa</a:t>
            </a:r>
            <a:r>
              <a:rPr lang="en-US" b="1" dirty="0"/>
              <a:t> </a:t>
            </a:r>
            <a:r>
              <a:rPr lang="en-US" b="1" dirty="0" err="1"/>
              <a:t>masyarakat</a:t>
            </a:r>
            <a:r>
              <a:rPr lang="en-US" b="1" dirty="0"/>
              <a:t> yang </a:t>
            </a:r>
            <a:r>
              <a:rPr lang="en-US" b="1" dirty="0" err="1"/>
              <a:t>baik</a:t>
            </a:r>
            <a:r>
              <a:rPr lang="en-US" b="1" dirty="0"/>
              <a:t> </a:t>
            </a:r>
            <a:r>
              <a:rPr lang="en-US" b="1" dirty="0" err="1"/>
              <a:t>adalah</a:t>
            </a:r>
            <a:r>
              <a:rPr lang="en-US" b="1" dirty="0"/>
              <a:t> yang </a:t>
            </a:r>
            <a:r>
              <a:rPr lang="en-US" b="1" dirty="0" err="1"/>
              <a:t>lapisan</a:t>
            </a:r>
            <a:r>
              <a:rPr lang="en-US" b="1" dirty="0"/>
              <a:t> </a:t>
            </a:r>
            <a:r>
              <a:rPr lang="en-US" b="1" dirty="0" err="1"/>
              <a:t>atas</a:t>
            </a:r>
            <a:r>
              <a:rPr lang="en-US" b="1" dirty="0"/>
              <a:t> dan </a:t>
            </a:r>
            <a:r>
              <a:rPr lang="en-US" b="1" dirty="0" err="1"/>
              <a:t>bawah</a:t>
            </a:r>
            <a:r>
              <a:rPr lang="en-US" b="1" dirty="0"/>
              <a:t> </a:t>
            </a:r>
            <a:r>
              <a:rPr lang="en-US" b="1" dirty="0" err="1"/>
              <a:t>kecil</a:t>
            </a:r>
            <a:r>
              <a:rPr lang="en-US" b="1" dirty="0"/>
              <a:t> dan yang </a:t>
            </a:r>
            <a:r>
              <a:rPr lang="en-US" b="1" dirty="0" err="1"/>
              <a:t>besar</a:t>
            </a:r>
            <a:r>
              <a:rPr lang="en-US" b="1" dirty="0"/>
              <a:t> </a:t>
            </a:r>
            <a:r>
              <a:rPr lang="en-US" b="1" dirty="0" err="1"/>
              <a:t>adalah</a:t>
            </a:r>
            <a:r>
              <a:rPr lang="en-US" b="1" dirty="0"/>
              <a:t> </a:t>
            </a:r>
            <a:r>
              <a:rPr lang="en-US" b="1" dirty="0" err="1"/>
              <a:t>lapisan</a:t>
            </a:r>
            <a:r>
              <a:rPr lang="en-US" b="1" dirty="0"/>
              <a:t> </a:t>
            </a:r>
            <a:r>
              <a:rPr lang="en-US" b="1" dirty="0" err="1"/>
              <a:t>tengan</a:t>
            </a:r>
            <a:r>
              <a:rPr lang="en-US" b="1" dirty="0"/>
              <a:t> (Pola </a:t>
            </a:r>
            <a:r>
              <a:rPr lang="en-US" b="1" dirty="0" err="1"/>
              <a:t>belah</a:t>
            </a:r>
            <a:r>
              <a:rPr lang="en-US" b="1" dirty="0"/>
              <a:t> ketupat, diamond-shaped society).</a:t>
            </a:r>
          </a:p>
          <a:p>
            <a:pPr marL="0" indent="0">
              <a:buNone/>
            </a:pPr>
            <a:r>
              <a:rPr lang="en-US" b="1" dirty="0"/>
              <a:t>*</a:t>
            </a:r>
            <a:r>
              <a:rPr lang="en-US" b="1" dirty="0" err="1"/>
              <a:t>Analisis</a:t>
            </a:r>
            <a:r>
              <a:rPr lang="en-US" b="1" dirty="0"/>
              <a:t> </a:t>
            </a:r>
            <a:r>
              <a:rPr lang="en-US" b="1" dirty="0" err="1"/>
              <a:t>ilmiah</a:t>
            </a:r>
            <a:r>
              <a:rPr lang="en-US" b="1" dirty="0"/>
              <a:t> yang </a:t>
            </a:r>
            <a:r>
              <a:rPr lang="en-US" b="1" dirty="0" err="1"/>
              <a:t>lebih</a:t>
            </a:r>
            <a:r>
              <a:rPr lang="en-US" b="1" dirty="0"/>
              <a:t> </a:t>
            </a:r>
            <a:r>
              <a:rPr lang="en-US" b="1" dirty="0" err="1"/>
              <a:t>sistematik</a:t>
            </a:r>
            <a:r>
              <a:rPr lang="en-US" b="1" dirty="0"/>
              <a:t> </a:t>
            </a:r>
            <a:r>
              <a:rPr lang="en-US" b="1" dirty="0" err="1"/>
              <a:t>dilakukan</a:t>
            </a:r>
            <a:r>
              <a:rPr lang="en-US" b="1" dirty="0"/>
              <a:t> oleh Marx, Weber dan Durkheim.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D4B31A-4258-46C2-B411-302DC1044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DE2B-8C48-41D9-8BF5-2344B2A61BCB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B49C12-5D61-4D74-975F-F44518003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1261" cy="1063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421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7B51B-5D03-4410-8F98-B360E37FB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9"/>
            <a:ext cx="9404723" cy="610698"/>
          </a:xfrm>
        </p:spPr>
        <p:txBody>
          <a:bodyPr/>
          <a:lstStyle/>
          <a:p>
            <a:pPr algn="ctr"/>
            <a:r>
              <a:rPr lang="en-US" sz="3600" b="1" dirty="0"/>
              <a:t>I. STRATIFIKASI DAN PEMBENARANNYA (2) </a:t>
            </a:r>
            <a:endParaRPr lang="en-US" b="1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EDB2532-BCE4-417E-B499-09A54864FB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4025054"/>
              </p:ext>
            </p:extLst>
          </p:nvPr>
        </p:nvGraphicFramePr>
        <p:xfrm>
          <a:off x="1103313" y="1063416"/>
          <a:ext cx="8947149" cy="5654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099">
                  <a:extLst>
                    <a:ext uri="{9D8B030D-6E8A-4147-A177-3AD203B41FA5}">
                      <a16:colId xmlns:a16="http://schemas.microsoft.com/office/drawing/2014/main" val="2853285362"/>
                    </a:ext>
                  </a:extLst>
                </a:gridCol>
                <a:gridCol w="1959429">
                  <a:extLst>
                    <a:ext uri="{9D8B030D-6E8A-4147-A177-3AD203B41FA5}">
                      <a16:colId xmlns:a16="http://schemas.microsoft.com/office/drawing/2014/main" val="3778976516"/>
                    </a:ext>
                  </a:extLst>
                </a:gridCol>
                <a:gridCol w="1866122">
                  <a:extLst>
                    <a:ext uri="{9D8B030D-6E8A-4147-A177-3AD203B41FA5}">
                      <a16:colId xmlns:a16="http://schemas.microsoft.com/office/drawing/2014/main" val="588656227"/>
                    </a:ext>
                  </a:extLst>
                </a:gridCol>
                <a:gridCol w="2202025">
                  <a:extLst>
                    <a:ext uri="{9D8B030D-6E8A-4147-A177-3AD203B41FA5}">
                      <a16:colId xmlns:a16="http://schemas.microsoft.com/office/drawing/2014/main" val="3056957912"/>
                    </a:ext>
                  </a:extLst>
                </a:gridCol>
                <a:gridCol w="2007474">
                  <a:extLst>
                    <a:ext uri="{9D8B030D-6E8A-4147-A177-3AD203B41FA5}">
                      <a16:colId xmlns:a16="http://schemas.microsoft.com/office/drawing/2014/main" val="3330980589"/>
                    </a:ext>
                  </a:extLst>
                </a:gridCol>
              </a:tblGrid>
              <a:tr h="61501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MAJOR STRATA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JUSTIFYING</a:t>
                      </a:r>
                    </a:p>
                    <a:p>
                      <a:pPr algn="ctr"/>
                      <a:r>
                        <a:rPr lang="en-US" sz="1600" dirty="0"/>
                        <a:t>IDEOLOGY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2771483"/>
                  </a:ext>
                </a:extLst>
              </a:tr>
              <a:tr h="55028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HUNTING &amp;</a:t>
                      </a:r>
                    </a:p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GATHERING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1068617"/>
                  </a:ext>
                </a:extLst>
              </a:tr>
              <a:tr h="55028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Tribes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Hunting Skills &amp;</a:t>
                      </a:r>
                    </a:p>
                    <a:p>
                      <a:r>
                        <a:rPr lang="en-US" sz="1400" b="1" dirty="0"/>
                        <a:t>Magic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Chiefs, Shamans &amp;</a:t>
                      </a:r>
                    </a:p>
                    <a:p>
                      <a:r>
                        <a:rPr lang="en-US" sz="1400" b="1" dirty="0"/>
                        <a:t>Follower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Meritocratic</a:t>
                      </a:r>
                    </a:p>
                    <a:p>
                      <a:r>
                        <a:rPr lang="en-US" sz="1400" b="1" dirty="0"/>
                        <a:t>Selection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469391"/>
                  </a:ext>
                </a:extLst>
              </a:tr>
              <a:tr h="55028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HURTICULTURAL &amp;</a:t>
                      </a:r>
                    </a:p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AGRARIAN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7898133"/>
                  </a:ext>
                </a:extLst>
              </a:tr>
              <a:tr h="55028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Feudal </a:t>
                      </a:r>
                    </a:p>
                    <a:p>
                      <a:r>
                        <a:rPr lang="en-US" sz="1400" b="1" dirty="0"/>
                        <a:t>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Land &amp; Labor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Kings, Lords &amp; Serfs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Tradition &amp; Religious Doctrine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638418"/>
                  </a:ext>
                </a:extLst>
              </a:tr>
              <a:tr h="55028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Slave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Human Property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Owners &amp; Slaves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Natural &amp; Social </a:t>
                      </a:r>
                    </a:p>
                    <a:p>
                      <a:r>
                        <a:rPr lang="en-US" sz="1400" b="1" dirty="0"/>
                        <a:t>Inferiority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517711"/>
                  </a:ext>
                </a:extLst>
              </a:tr>
              <a:tr h="55028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Caste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Ethnic Purity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Castes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Tradition &amp; Religious Doctrine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1926"/>
                  </a:ext>
                </a:extLst>
              </a:tr>
              <a:tr h="55028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INDSUTRIAL</a:t>
                      </a:r>
                    </a:p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SOCIETY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714638"/>
                  </a:ext>
                </a:extLst>
              </a:tr>
              <a:tr h="55028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Class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Means of Production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Capitalists &amp;</a:t>
                      </a:r>
                    </a:p>
                    <a:p>
                      <a:r>
                        <a:rPr lang="en-US" sz="1400" b="1" dirty="0"/>
                        <a:t>Workers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Classical</a:t>
                      </a:r>
                    </a:p>
                    <a:p>
                      <a:r>
                        <a:rPr lang="en-US" sz="1400" b="1" dirty="0"/>
                        <a:t>Liberalism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261962"/>
                  </a:ext>
                </a:extLst>
              </a:tr>
              <a:tr h="55028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State Socialism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Organizational &amp;</a:t>
                      </a:r>
                    </a:p>
                    <a:p>
                      <a:r>
                        <a:rPr lang="en-US" sz="1400" b="1" dirty="0"/>
                        <a:t>Party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Managers &amp; Managed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Marxism &amp;</a:t>
                      </a:r>
                    </a:p>
                    <a:p>
                      <a:r>
                        <a:rPr lang="en-US" sz="1400" b="1" dirty="0"/>
                        <a:t>Leninism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73837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42A650-6D6B-46A5-8840-D4845CEFA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DE2B-8C48-41D9-8BF5-2344B2A61BCB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AF1B3E4-A648-483B-9FC4-18804EEA28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1261" cy="1063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67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20683-74C6-4A67-8C04-6DCFA1767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10698"/>
          </a:xfrm>
        </p:spPr>
        <p:txBody>
          <a:bodyPr/>
          <a:lstStyle/>
          <a:p>
            <a:r>
              <a:rPr lang="en-US" sz="3600" b="1" dirty="0"/>
              <a:t>I. STRATIFIKASI DAN PEMBENARANNYA (3) 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70FEA-7954-470B-AAE3-5B613BE51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156996"/>
            <a:ext cx="8946541" cy="5091403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FF00"/>
                </a:solidFill>
              </a:rPr>
              <a:t>*</a:t>
            </a:r>
            <a:r>
              <a:rPr lang="en-US" b="1" dirty="0" err="1">
                <a:solidFill>
                  <a:srgbClr val="FFFF00"/>
                </a:solidFill>
              </a:rPr>
              <a:t>Bagaimana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Stratifiksai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kasus</a:t>
            </a:r>
            <a:r>
              <a:rPr lang="en-US" b="1" dirty="0">
                <a:solidFill>
                  <a:srgbClr val="FFFF00"/>
                </a:solidFill>
              </a:rPr>
              <a:t>  </a:t>
            </a:r>
            <a:r>
              <a:rPr lang="en-US" b="1" dirty="0" err="1">
                <a:solidFill>
                  <a:srgbClr val="FFFF00"/>
                </a:solidFill>
              </a:rPr>
              <a:t>Pra</a:t>
            </a:r>
            <a:r>
              <a:rPr lang="en-US" b="1" dirty="0">
                <a:solidFill>
                  <a:srgbClr val="FFFF00"/>
                </a:solidFill>
              </a:rPr>
              <a:t>-Indonesia dan Indonesia?</a:t>
            </a:r>
          </a:p>
          <a:p>
            <a:pPr marL="0" indent="0">
              <a:buNone/>
            </a:pPr>
            <a:r>
              <a:rPr lang="en-US" b="1" dirty="0"/>
              <a:t>* </a:t>
            </a:r>
            <a:r>
              <a:rPr lang="en-US" b="1" dirty="0" err="1"/>
              <a:t>Kelompok</a:t>
            </a:r>
            <a:r>
              <a:rPr lang="en-US" b="1" dirty="0"/>
              <a:t>  </a:t>
            </a:r>
            <a:r>
              <a:rPr lang="en-US" b="1" dirty="0" err="1"/>
              <a:t>sederhana</a:t>
            </a:r>
            <a:r>
              <a:rPr lang="en-US" b="1" dirty="0"/>
              <a:t>:  </a:t>
            </a:r>
            <a:r>
              <a:rPr lang="en-US" b="1" dirty="0" err="1"/>
              <a:t>suku-suku</a:t>
            </a:r>
            <a:r>
              <a:rPr lang="en-US" b="1" dirty="0"/>
              <a:t> </a:t>
            </a:r>
            <a:r>
              <a:rPr lang="en-US" b="1" dirty="0" err="1"/>
              <a:t>terasing</a:t>
            </a:r>
            <a:r>
              <a:rPr lang="en-US" b="1" dirty="0"/>
              <a:t> (“band”)</a:t>
            </a:r>
          </a:p>
          <a:p>
            <a:pPr marL="0" indent="0">
              <a:buNone/>
            </a:pPr>
            <a:r>
              <a:rPr lang="en-US" b="1" dirty="0"/>
              <a:t>*</a:t>
            </a:r>
            <a:r>
              <a:rPr lang="en-US" b="1" dirty="0" err="1"/>
              <a:t>Suku-suku</a:t>
            </a:r>
            <a:r>
              <a:rPr lang="en-US" b="1" dirty="0"/>
              <a:t>  </a:t>
            </a:r>
            <a:r>
              <a:rPr lang="en-US" b="1" dirty="0" err="1"/>
              <a:t>lebih</a:t>
            </a:r>
            <a:r>
              <a:rPr lang="en-US" b="1" dirty="0"/>
              <a:t> </a:t>
            </a:r>
            <a:r>
              <a:rPr lang="en-US" b="1" dirty="0" err="1"/>
              <a:t>besar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* Pola Chiefdom, </a:t>
            </a:r>
            <a:r>
              <a:rPr lang="en-US" b="1" dirty="0" err="1"/>
              <a:t>beberapa</a:t>
            </a:r>
            <a:r>
              <a:rPr lang="en-US" b="1" dirty="0"/>
              <a:t> </a:t>
            </a:r>
            <a:r>
              <a:rPr lang="en-US" b="1" dirty="0" err="1"/>
              <a:t>kelompok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area  (</a:t>
            </a:r>
            <a:r>
              <a:rPr lang="en-US" b="1" dirty="0" err="1"/>
              <a:t>Cipta</a:t>
            </a:r>
            <a:r>
              <a:rPr lang="en-US" b="1" dirty="0"/>
              <a:t> </a:t>
            </a:r>
            <a:r>
              <a:rPr lang="en-US" b="1" dirty="0" err="1"/>
              <a:t>Gelar-Sukabumi</a:t>
            </a:r>
            <a:r>
              <a:rPr lang="en-US" b="1" dirty="0"/>
              <a:t>, era </a:t>
            </a:r>
            <a:r>
              <a:rPr lang="en-US" b="1" dirty="0" err="1"/>
              <a:t>Megalitik</a:t>
            </a:r>
            <a:r>
              <a:rPr lang="en-US" b="1" dirty="0"/>
              <a:t>)</a:t>
            </a:r>
          </a:p>
          <a:p>
            <a:pPr marL="0" indent="0">
              <a:buNone/>
            </a:pPr>
            <a:r>
              <a:rPr lang="en-US" b="1" dirty="0"/>
              <a:t>*Pola Kerajaan Hindu (Kerajaan </a:t>
            </a:r>
            <a:r>
              <a:rPr lang="en-US" b="1" dirty="0" err="1"/>
              <a:t>Kutai</a:t>
            </a:r>
            <a:r>
              <a:rPr lang="en-US" b="1" dirty="0"/>
              <a:t> )</a:t>
            </a:r>
          </a:p>
          <a:p>
            <a:pPr marL="0" indent="0">
              <a:buNone/>
            </a:pPr>
            <a:r>
              <a:rPr lang="en-US" b="1" dirty="0"/>
              <a:t>*Pola </a:t>
            </a:r>
            <a:r>
              <a:rPr lang="en-US" b="1" dirty="0" err="1"/>
              <a:t>Budhisme</a:t>
            </a:r>
            <a:r>
              <a:rPr lang="en-US" b="1" dirty="0"/>
              <a:t> (Kerajaan </a:t>
            </a:r>
            <a:r>
              <a:rPr lang="en-US" b="1" dirty="0" err="1"/>
              <a:t>Sriwijaya</a:t>
            </a:r>
            <a:r>
              <a:rPr lang="en-US" b="1" dirty="0"/>
              <a:t>)</a:t>
            </a:r>
          </a:p>
          <a:p>
            <a:pPr marL="0" indent="0">
              <a:buNone/>
            </a:pPr>
            <a:r>
              <a:rPr lang="en-US" b="1" dirty="0"/>
              <a:t>*Pola Hindu (Kerajaan </a:t>
            </a:r>
            <a:r>
              <a:rPr lang="en-US" b="1" dirty="0" err="1"/>
              <a:t>Majapahit</a:t>
            </a:r>
            <a:r>
              <a:rPr lang="en-US" b="1" dirty="0"/>
              <a:t>)</a:t>
            </a:r>
          </a:p>
          <a:p>
            <a:pPr marL="0" indent="0">
              <a:buNone/>
            </a:pPr>
            <a:r>
              <a:rPr lang="en-US" b="1" dirty="0"/>
              <a:t>*Pola Islam (</a:t>
            </a:r>
            <a:r>
              <a:rPr lang="en-US" b="1" dirty="0" err="1"/>
              <a:t>Kesultanan</a:t>
            </a:r>
            <a:r>
              <a:rPr lang="en-US" b="1" dirty="0"/>
              <a:t> Maluku Utara, </a:t>
            </a:r>
            <a:r>
              <a:rPr lang="en-US" b="1" dirty="0" err="1"/>
              <a:t>Demak</a:t>
            </a:r>
            <a:r>
              <a:rPr lang="en-US" b="1" dirty="0"/>
              <a:t>)</a:t>
            </a:r>
          </a:p>
          <a:p>
            <a:pPr marL="0" indent="0">
              <a:buNone/>
            </a:pPr>
            <a:r>
              <a:rPr lang="en-US" b="1" dirty="0"/>
              <a:t>*Pola </a:t>
            </a:r>
            <a:r>
              <a:rPr lang="en-US" b="1" dirty="0" err="1"/>
              <a:t>Kolonialisme</a:t>
            </a:r>
            <a:r>
              <a:rPr lang="en-US" b="1" dirty="0"/>
              <a:t>  Belanda dan </a:t>
            </a:r>
            <a:r>
              <a:rPr lang="en-US" b="1" dirty="0" err="1"/>
              <a:t>Jepang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*Pola Indonesia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4F0011-8022-43AC-8C56-FF06F03BC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DE2B-8C48-41D9-8BF5-2344B2A61BCB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3AB18CD-224E-4ED2-B188-662020B91E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1261" cy="1063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494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BC940-D1FB-4187-B39E-C2F0C4D8D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71407"/>
          </a:xfrm>
        </p:spPr>
        <p:txBody>
          <a:bodyPr/>
          <a:lstStyle/>
          <a:p>
            <a:pPr algn="ctr"/>
            <a:r>
              <a:rPr lang="en-US" sz="2800" b="1" dirty="0"/>
              <a:t>II.SOSIOLOGI DAN ANALISIS STRATIFIKASI (1)</a:t>
            </a:r>
            <a:br>
              <a:rPr lang="en-US" sz="2800" b="1" dirty="0"/>
            </a:b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4DB42-D7D1-4081-9A20-48A2592FF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066" y="1300294"/>
            <a:ext cx="9185787" cy="494810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+ </a:t>
            </a:r>
            <a:r>
              <a:rPr lang="en-US" sz="2400" b="1" dirty="0" err="1"/>
              <a:t>Studi</a:t>
            </a:r>
            <a:r>
              <a:rPr lang="en-US" sz="2400" b="1" dirty="0"/>
              <a:t> </a:t>
            </a:r>
            <a:r>
              <a:rPr lang="en-US" sz="2400" b="1" dirty="0" err="1"/>
              <a:t>Stratifikasi</a:t>
            </a:r>
            <a:r>
              <a:rPr lang="en-US" sz="2400" b="1" dirty="0"/>
              <a:t> dan </a:t>
            </a:r>
            <a:r>
              <a:rPr lang="en-US" sz="2400" b="1" dirty="0" err="1"/>
              <a:t>Mobilitas</a:t>
            </a:r>
            <a:r>
              <a:rPr lang="en-US" sz="2400" b="1" dirty="0"/>
              <a:t> </a:t>
            </a:r>
            <a:r>
              <a:rPr lang="en-US" sz="2400" b="1" dirty="0" err="1"/>
              <a:t>Sosial</a:t>
            </a:r>
            <a:r>
              <a:rPr lang="en-US" sz="2400" b="1" dirty="0"/>
              <a:t>  </a:t>
            </a:r>
            <a:r>
              <a:rPr lang="en-US" sz="2400" b="1" dirty="0" err="1"/>
              <a:t>didasarkan</a:t>
            </a:r>
            <a:r>
              <a:rPr lang="en-US" sz="2400" b="1" dirty="0"/>
              <a:t> pada </a:t>
            </a:r>
            <a:r>
              <a:rPr lang="en-US" sz="2400" b="1" dirty="0" err="1"/>
              <a:t>teori</a:t>
            </a:r>
            <a:r>
              <a:rPr lang="en-US" sz="2400" b="1" dirty="0"/>
              <a:t> </a:t>
            </a:r>
            <a:r>
              <a:rPr lang="en-US" sz="2400" b="1" dirty="0" err="1"/>
              <a:t>sosiologi</a:t>
            </a:r>
            <a:r>
              <a:rPr lang="en-US" sz="2400" b="1" dirty="0"/>
              <a:t> oleh para </a:t>
            </a:r>
            <a:r>
              <a:rPr lang="en-US" sz="2400" b="1" dirty="0" err="1"/>
              <a:t>pendiri</a:t>
            </a:r>
            <a:r>
              <a:rPr lang="en-US" sz="2400" b="1" dirty="0"/>
              <a:t> </a:t>
            </a:r>
            <a:r>
              <a:rPr lang="en-US" sz="2400" b="1" dirty="0" err="1"/>
              <a:t>sosiologi</a:t>
            </a:r>
            <a:r>
              <a:rPr lang="en-US" sz="2400" b="1" dirty="0"/>
              <a:t> </a:t>
            </a:r>
            <a:r>
              <a:rPr lang="en-US" sz="2400" b="1" dirty="0" err="1"/>
              <a:t>seperti</a:t>
            </a:r>
            <a:r>
              <a:rPr lang="en-US" sz="2400" b="1" dirty="0"/>
              <a:t> Marx, Weber, Durkheim. </a:t>
            </a:r>
          </a:p>
          <a:p>
            <a:pPr marL="0" indent="0">
              <a:buNone/>
            </a:pPr>
            <a:r>
              <a:rPr lang="en-US" sz="2400" b="1" dirty="0"/>
              <a:t>+</a:t>
            </a:r>
            <a:r>
              <a:rPr lang="en-US" sz="2400" b="1" dirty="0" err="1"/>
              <a:t>Analisis</a:t>
            </a:r>
            <a:r>
              <a:rPr lang="en-US" sz="2400" b="1" dirty="0"/>
              <a:t> </a:t>
            </a:r>
            <a:r>
              <a:rPr lang="en-US" sz="2400" b="1" dirty="0" err="1"/>
              <a:t>teori-teori</a:t>
            </a:r>
            <a:r>
              <a:rPr lang="en-US" sz="2400" b="1" dirty="0"/>
              <a:t> </a:t>
            </a:r>
            <a:r>
              <a:rPr lang="en-US" sz="2400" b="1" dirty="0" err="1"/>
              <a:t>mereka</a:t>
            </a:r>
            <a:r>
              <a:rPr lang="en-US" sz="2400" b="1" dirty="0"/>
              <a:t> </a:t>
            </a:r>
            <a:r>
              <a:rPr lang="en-US" sz="2400" b="1" dirty="0" err="1"/>
              <a:t>banyak</a:t>
            </a:r>
            <a:r>
              <a:rPr lang="en-US" sz="2400" b="1" dirty="0"/>
              <a:t> </a:t>
            </a:r>
            <a:r>
              <a:rPr lang="en-US" sz="2400" b="1" dirty="0" err="1"/>
              <a:t>membahas</a:t>
            </a:r>
            <a:r>
              <a:rPr lang="en-US" sz="2400" b="1" dirty="0"/>
              <a:t> </a:t>
            </a:r>
            <a:r>
              <a:rPr lang="en-US" sz="2400" b="1" dirty="0" err="1"/>
              <a:t>masyarakat</a:t>
            </a:r>
            <a:r>
              <a:rPr lang="en-US" sz="2400" b="1" dirty="0"/>
              <a:t> </a:t>
            </a:r>
            <a:r>
              <a:rPr lang="en-US" sz="2400" b="1" dirty="0" err="1"/>
              <a:t>Eropa</a:t>
            </a:r>
            <a:r>
              <a:rPr lang="en-US" sz="2400" b="1" dirty="0"/>
              <a:t> </a:t>
            </a:r>
            <a:r>
              <a:rPr lang="en-US" sz="2400" b="1" dirty="0" err="1"/>
              <a:t>walaupun</a:t>
            </a:r>
            <a:r>
              <a:rPr lang="en-US" sz="2400" b="1" dirty="0"/>
              <a:t> juga </a:t>
            </a:r>
            <a:r>
              <a:rPr lang="en-US" sz="2400" b="1" dirty="0" err="1"/>
              <a:t>membahas</a:t>
            </a:r>
            <a:r>
              <a:rPr lang="en-US" sz="2400" b="1" dirty="0"/>
              <a:t> </a:t>
            </a:r>
            <a:r>
              <a:rPr lang="en-US" sz="2400" b="1" dirty="0" err="1"/>
              <a:t>secara</a:t>
            </a:r>
            <a:r>
              <a:rPr lang="en-US" sz="2400" b="1" dirty="0"/>
              <a:t> </a:t>
            </a:r>
            <a:r>
              <a:rPr lang="en-US" sz="2400" b="1" dirty="0" err="1"/>
              <a:t>singkat</a:t>
            </a:r>
            <a:r>
              <a:rPr lang="en-US" sz="2400" b="1" dirty="0"/>
              <a:t> </a:t>
            </a:r>
            <a:r>
              <a:rPr lang="en-US" sz="2400" b="1" dirty="0" err="1"/>
              <a:t>masyarakat</a:t>
            </a:r>
            <a:r>
              <a:rPr lang="en-US" sz="2400" b="1" dirty="0"/>
              <a:t> non-</a:t>
            </a:r>
            <a:r>
              <a:rPr lang="en-US" sz="2400" b="1" dirty="0" err="1"/>
              <a:t>Eropa</a:t>
            </a:r>
            <a:r>
              <a:rPr lang="en-US" sz="2400" b="1" dirty="0"/>
              <a:t>.</a:t>
            </a:r>
          </a:p>
          <a:p>
            <a:pPr marL="0" indent="0">
              <a:buNone/>
            </a:pPr>
            <a:r>
              <a:rPr lang="en-US" sz="2400" b="1" dirty="0"/>
              <a:t>+Teori2 </a:t>
            </a:r>
            <a:r>
              <a:rPr lang="en-US" sz="2400" b="1" dirty="0" err="1"/>
              <a:t>ketiga</a:t>
            </a:r>
            <a:r>
              <a:rPr lang="en-US" sz="2400" b="1" dirty="0"/>
              <a:t> </a:t>
            </a:r>
            <a:r>
              <a:rPr lang="en-US" sz="2400" b="1" dirty="0" err="1"/>
              <a:t>sosiolog</a:t>
            </a:r>
            <a:r>
              <a:rPr lang="en-US" sz="2400" b="1" dirty="0"/>
              <a:t> </a:t>
            </a:r>
            <a:r>
              <a:rPr lang="en-US" sz="2400" b="1" dirty="0" err="1"/>
              <a:t>tersebut</a:t>
            </a:r>
            <a:r>
              <a:rPr lang="en-US" sz="2400" b="1" dirty="0"/>
              <a:t> </a:t>
            </a:r>
            <a:r>
              <a:rPr lang="en-US" sz="2400" b="1" dirty="0" err="1"/>
              <a:t>berguna</a:t>
            </a:r>
            <a:r>
              <a:rPr lang="en-US" sz="2400" b="1" dirty="0"/>
              <a:t> </a:t>
            </a:r>
            <a:r>
              <a:rPr lang="en-US" sz="2400" b="1" dirty="0" err="1"/>
              <a:t>utuk</a:t>
            </a:r>
            <a:r>
              <a:rPr lang="en-US" sz="2400" b="1" dirty="0"/>
              <a:t> </a:t>
            </a:r>
            <a:r>
              <a:rPr lang="en-US" sz="2400" b="1" dirty="0" err="1"/>
              <a:t>membahas</a:t>
            </a:r>
            <a:r>
              <a:rPr lang="en-US" sz="2400" b="1" dirty="0"/>
              <a:t> </a:t>
            </a:r>
            <a:r>
              <a:rPr lang="en-US" sz="2400" b="1" dirty="0" err="1"/>
              <a:t>masyarakat</a:t>
            </a:r>
            <a:r>
              <a:rPr lang="en-US" sz="2400" b="1" dirty="0"/>
              <a:t> Indonesia, </a:t>
            </a:r>
            <a:r>
              <a:rPr lang="en-US" sz="2400" b="1" dirty="0" err="1"/>
              <a:t>namun</a:t>
            </a:r>
            <a:r>
              <a:rPr lang="en-US" sz="2400" b="1" dirty="0"/>
              <a:t> </a:t>
            </a:r>
            <a:r>
              <a:rPr lang="en-US" sz="2400" b="1" dirty="0" err="1"/>
              <a:t>masih</a:t>
            </a:r>
            <a:r>
              <a:rPr lang="en-US" sz="2400" b="1" dirty="0"/>
              <a:t> </a:t>
            </a:r>
            <a:r>
              <a:rPr lang="en-US" sz="2400" b="1" dirty="0" err="1"/>
              <a:t>ada</a:t>
            </a:r>
            <a:r>
              <a:rPr lang="en-US" sz="2400" b="1" dirty="0"/>
              <a:t> </a:t>
            </a:r>
            <a:r>
              <a:rPr lang="en-US" sz="2400" b="1" dirty="0" err="1"/>
              <a:t>dimensi</a:t>
            </a:r>
            <a:r>
              <a:rPr lang="en-US" sz="2400" b="1" dirty="0"/>
              <a:t> </a:t>
            </a:r>
            <a:r>
              <a:rPr lang="en-US" sz="2400" b="1" dirty="0" err="1"/>
              <a:t>stratifikasi</a:t>
            </a:r>
            <a:r>
              <a:rPr lang="en-US" sz="2400" b="1" dirty="0"/>
              <a:t>  lain </a:t>
            </a:r>
            <a:r>
              <a:rPr lang="en-US" sz="2400" b="1" dirty="0" err="1"/>
              <a:t>seperti</a:t>
            </a:r>
            <a:r>
              <a:rPr lang="en-US" sz="2400" b="1" dirty="0"/>
              <a:t> </a:t>
            </a:r>
            <a:r>
              <a:rPr lang="en-US" sz="2400" b="1" dirty="0" err="1"/>
              <a:t>suku</a:t>
            </a:r>
            <a:r>
              <a:rPr lang="en-US" sz="2400" b="1" dirty="0"/>
              <a:t>, </a:t>
            </a:r>
            <a:r>
              <a:rPr lang="en-US" sz="2400" b="1" dirty="0" err="1"/>
              <a:t>etnik</a:t>
            </a:r>
            <a:r>
              <a:rPr lang="en-US" sz="2400" b="1" dirty="0"/>
              <a:t>, </a:t>
            </a:r>
            <a:r>
              <a:rPr lang="en-US" sz="2400" b="1" dirty="0" err="1"/>
              <a:t>ras</a:t>
            </a:r>
            <a:r>
              <a:rPr lang="en-US" sz="2400" b="1" dirty="0"/>
              <a:t>, agama, gender,  </a:t>
            </a:r>
            <a:r>
              <a:rPr lang="en-US" sz="2400" b="1" dirty="0" err="1"/>
              <a:t>spasial</a:t>
            </a:r>
            <a:r>
              <a:rPr lang="en-US" sz="2400" b="1" dirty="0"/>
              <a:t> (</a:t>
            </a:r>
            <a:r>
              <a:rPr lang="en-US" sz="2400" b="1" dirty="0" err="1"/>
              <a:t>pusat-daerah</a:t>
            </a:r>
            <a:r>
              <a:rPr lang="en-US" sz="2400" b="1" dirty="0"/>
              <a:t>, </a:t>
            </a:r>
            <a:r>
              <a:rPr lang="en-US" sz="2400" b="1" dirty="0" err="1"/>
              <a:t>desa-kota</a:t>
            </a:r>
            <a:r>
              <a:rPr lang="en-US" sz="2400" b="1" dirty="0"/>
              <a:t>) </a:t>
            </a:r>
            <a:r>
              <a:rPr lang="en-US" sz="2400" b="1" dirty="0" err="1"/>
              <a:t>maupun</a:t>
            </a:r>
            <a:r>
              <a:rPr lang="en-US" sz="2400" b="1" dirty="0"/>
              <a:t> </a:t>
            </a:r>
            <a:r>
              <a:rPr lang="en-US" sz="2400" b="1" dirty="0" err="1"/>
              <a:t>stratifikasi</a:t>
            </a:r>
            <a:r>
              <a:rPr lang="en-US" sz="2400" b="1" dirty="0"/>
              <a:t> global.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814D1D-6C62-4364-B90B-C5A5E5AEA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DE2B-8C48-41D9-8BF5-2344B2A61BCB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32E873-85A0-4DAE-8E79-6088E7112F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1261" cy="1063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830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33710-840D-4FDF-A597-8D0459FBB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9"/>
            <a:ext cx="9404723" cy="834906"/>
          </a:xfrm>
        </p:spPr>
        <p:txBody>
          <a:bodyPr/>
          <a:lstStyle/>
          <a:p>
            <a:pPr algn="ctr"/>
            <a:r>
              <a:rPr lang="en-US" sz="3200" b="1" dirty="0"/>
              <a:t>II.SOSIOLOGI DAN ANALISIS STRATIFIKASI (2)</a:t>
            </a:r>
            <a:br>
              <a:rPr lang="en-US" sz="3200" b="1" dirty="0"/>
            </a:b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A5462-0648-493E-8199-9129AA14F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502230"/>
            <a:ext cx="8946541" cy="474617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3200" b="1" dirty="0">
                <a:solidFill>
                  <a:srgbClr val="FFFF00"/>
                </a:solidFill>
              </a:rPr>
              <a:t>MARX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/>
              <a:t>Social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/>
              <a:t>Superstructure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/>
              <a:t>Social and political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/>
              <a:t>institutions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/>
              <a:t>Economic Base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/>
              <a:t>Techniques of production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/>
              <a:t>Property institutions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92847A-2DA1-4F01-9E66-0C0E614D8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DE2B-8C48-41D9-8BF5-2344B2A61BCB}" type="slidenum">
              <a:rPr lang="en-US" smtClean="0"/>
              <a:t>7</a:t>
            </a:fld>
            <a:endParaRPr lang="en-US"/>
          </a:p>
        </p:txBody>
      </p:sp>
      <p:sp>
        <p:nvSpPr>
          <p:cNvPr id="6" name="Arrow: Up 5">
            <a:extLst>
              <a:ext uri="{FF2B5EF4-FFF2-40B4-BE49-F238E27FC236}">
                <a16:creationId xmlns:a16="http://schemas.microsoft.com/office/drawing/2014/main" id="{D064CF4E-94F0-4788-86FC-64ED9FE10DE8}"/>
              </a:ext>
            </a:extLst>
          </p:cNvPr>
          <p:cNvSpPr/>
          <p:nvPr/>
        </p:nvSpPr>
        <p:spPr>
          <a:xfrm>
            <a:off x="5327010" y="3707934"/>
            <a:ext cx="377504" cy="738231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EC47E4-8589-4D85-96F8-B62C70A15B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1261" cy="1063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334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63AF5-20EB-4BAA-93A3-C405F40DA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18882"/>
          </a:xfrm>
        </p:spPr>
        <p:txBody>
          <a:bodyPr/>
          <a:lstStyle/>
          <a:p>
            <a:pPr algn="ctr"/>
            <a:r>
              <a:rPr lang="en-US" sz="3200" b="1" dirty="0"/>
              <a:t>II.SOSIOLOGI DAN ANALISIS STRATIFIKASI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057A8-E5B3-43B2-A84D-3C66DA446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296956"/>
            <a:ext cx="8946541" cy="4951444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u="sng" dirty="0">
                <a:solidFill>
                  <a:srgbClr val="FFFF00"/>
                </a:solidFill>
                <a:latin typeface="+mn-lt"/>
              </a:rPr>
              <a:t>MARX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4000" b="1" dirty="0"/>
              <a:t>PROPERTY </a:t>
            </a:r>
            <a:r>
              <a:rPr lang="en-US" sz="4000" b="1" dirty="0">
                <a:sym typeface="Wingdings" panose="05000000000000000000" pitchFamily="2" charset="2"/>
              </a:rPr>
              <a:t></a:t>
            </a:r>
            <a:r>
              <a:rPr lang="en-US" sz="4000" b="1" dirty="0"/>
              <a:t> CLASS</a:t>
            </a:r>
          </a:p>
          <a:p>
            <a:pPr marL="0" indent="0">
              <a:buNone/>
            </a:pPr>
            <a:r>
              <a:rPr lang="en-US" sz="4000" b="1" dirty="0"/>
              <a:t>	AGRARIAN  SYSTEM  </a:t>
            </a:r>
            <a:r>
              <a:rPr lang="en-US" sz="4000" b="1" dirty="0">
                <a:sym typeface="Wingdings" panose="05000000000000000000" pitchFamily="2" charset="2"/>
              </a:rPr>
              <a:t> LAND  </a:t>
            </a:r>
          </a:p>
          <a:p>
            <a:pPr marL="400050" lvl="1" indent="0">
              <a:buNone/>
            </a:pPr>
            <a:r>
              <a:rPr lang="en-US" sz="4000" b="1" dirty="0">
                <a:sym typeface="Wingdings" panose="05000000000000000000" pitchFamily="2" charset="2"/>
              </a:rPr>
              <a:t>	CAPITALIST  SYSTEM   LABOR (EXPLOITATION/SURPLUS VALUE)</a:t>
            </a:r>
            <a:endParaRPr lang="en-US" sz="40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5B5659-7BCE-4AB4-95CC-0628B0B14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DE2B-8C48-41D9-8BF5-2344B2A61BCB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46E811-DA19-45A5-AC3F-0B2C6C559B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1261" cy="1063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680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B6D9B-D205-4AA2-A710-3FB40E4F4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28979"/>
          </a:xfrm>
        </p:spPr>
        <p:txBody>
          <a:bodyPr/>
          <a:lstStyle/>
          <a:p>
            <a:pPr algn="ctr"/>
            <a:r>
              <a:rPr lang="en-US" sz="3200" b="1" dirty="0"/>
              <a:t>II.SOSIOLOGI DAN ANALISIS STRATIFIKASI (4)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9A614-F107-4EA9-B525-385006ADC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81698"/>
            <a:ext cx="8946541" cy="47667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FFFF00"/>
                </a:solidFill>
              </a:rPr>
              <a:t>WEBER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DCA174-E142-4F66-86F9-2D683B15F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DE2B-8C48-41D9-8BF5-2344B2A61BCB}" type="slidenum">
              <a:rPr lang="en-US" smtClean="0"/>
              <a:t>9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F120575-7685-4571-AB92-E7B38EF1AD58}"/>
              </a:ext>
            </a:extLst>
          </p:cNvPr>
          <p:cNvSpPr/>
          <p:nvPr/>
        </p:nvSpPr>
        <p:spPr>
          <a:xfrm>
            <a:off x="2249424" y="2635275"/>
            <a:ext cx="2313432" cy="128780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CLASS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ECONOMIC ORDER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225BBE2-11EC-4AF1-93C7-17CC56D52E57}"/>
              </a:ext>
            </a:extLst>
          </p:cNvPr>
          <p:cNvSpPr/>
          <p:nvPr/>
        </p:nvSpPr>
        <p:spPr>
          <a:xfrm>
            <a:off x="4191756" y="4620652"/>
            <a:ext cx="2313432" cy="128780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PARTY</a:t>
            </a:r>
          </a:p>
          <a:p>
            <a:pPr algn="ctr"/>
            <a:r>
              <a:rPr lang="en-US" b="1" dirty="0"/>
              <a:t>POLITICAL ORDER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1CA892F-9440-49A2-9A08-09B7DF963A6E}"/>
              </a:ext>
            </a:extLst>
          </p:cNvPr>
          <p:cNvSpPr/>
          <p:nvPr/>
        </p:nvSpPr>
        <p:spPr>
          <a:xfrm>
            <a:off x="6320030" y="2711945"/>
            <a:ext cx="2313432" cy="128780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STATUS</a:t>
            </a:r>
          </a:p>
          <a:p>
            <a:pPr algn="ctr"/>
            <a:r>
              <a:rPr lang="en-US" b="1" dirty="0"/>
              <a:t>SOCIAL ORDER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49B92B4-4687-416B-81C5-9E5BB6D3E181}"/>
              </a:ext>
            </a:extLst>
          </p:cNvPr>
          <p:cNvCxnSpPr/>
          <p:nvPr/>
        </p:nvCxnSpPr>
        <p:spPr>
          <a:xfrm>
            <a:off x="3730752" y="3945191"/>
            <a:ext cx="832104" cy="809689"/>
          </a:xfrm>
          <a:prstGeom prst="straightConnector1">
            <a:avLst/>
          </a:prstGeom>
          <a:ln w="57150">
            <a:solidFill>
              <a:srgbClr val="FFFF00"/>
            </a:solidFill>
            <a:headEnd type="triangle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FAEC4CF-72D4-47F5-8145-3F3C47221701}"/>
              </a:ext>
            </a:extLst>
          </p:cNvPr>
          <p:cNvCxnSpPr/>
          <p:nvPr/>
        </p:nvCxnSpPr>
        <p:spPr>
          <a:xfrm>
            <a:off x="4562856" y="3279178"/>
            <a:ext cx="1757174" cy="0"/>
          </a:xfrm>
          <a:prstGeom prst="straightConnector1">
            <a:avLst/>
          </a:prstGeom>
          <a:ln w="57150">
            <a:solidFill>
              <a:srgbClr val="FFFF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6A4A95A-AB9C-443F-B78C-718FB807900D}"/>
              </a:ext>
            </a:extLst>
          </p:cNvPr>
          <p:cNvCxnSpPr/>
          <p:nvPr/>
        </p:nvCxnSpPr>
        <p:spPr>
          <a:xfrm flipH="1">
            <a:off x="6236208" y="3999751"/>
            <a:ext cx="1024128" cy="755129"/>
          </a:xfrm>
          <a:prstGeom prst="straightConnector1">
            <a:avLst/>
          </a:prstGeom>
          <a:ln w="57150">
            <a:solidFill>
              <a:srgbClr val="FFFF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CCC3F7CF-340D-443D-AE47-6BFEDB1372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1261" cy="1063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4762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1172</TotalTime>
  <Words>933</Words>
  <Application>Microsoft Office PowerPoint</Application>
  <PresentationFormat>Widescreen</PresentationFormat>
  <Paragraphs>170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Century Gothic</vt:lpstr>
      <vt:lpstr>Wingdings 3</vt:lpstr>
      <vt:lpstr>Ion</vt:lpstr>
      <vt:lpstr>Teori Sosiologi Klasik  tentang Stratifikasi Sosial KULIAH 2</vt:lpstr>
      <vt:lpstr>MATERI KULIAH</vt:lpstr>
      <vt:lpstr>I. STRATIFIKASI DAN PEMBENARANNYA (1)</vt:lpstr>
      <vt:lpstr>I. STRATIFIKASI DAN PEMBENARANNYA (2) </vt:lpstr>
      <vt:lpstr>I. STRATIFIKASI DAN PEMBENARANNYA (3) </vt:lpstr>
      <vt:lpstr>II.SOSIOLOGI DAN ANALISIS STRATIFIKASI (1) </vt:lpstr>
      <vt:lpstr>II.SOSIOLOGI DAN ANALISIS STRATIFIKASI (2) </vt:lpstr>
      <vt:lpstr>II.SOSIOLOGI DAN ANALISIS STRATIFIKASI (3)</vt:lpstr>
      <vt:lpstr>II.SOSIOLOGI DAN ANALISIS STRATIFIKASI (4)</vt:lpstr>
      <vt:lpstr>II.SOSIOLOGI DAN ANALISIS STRATIFIKASI (5) WEBER</vt:lpstr>
      <vt:lpstr>II.SOSIOLOGI DAN ANALISIS STRATIFIKASI (11)</vt:lpstr>
      <vt:lpstr>II.SOSIOLOGI DAN ANALISIS STRATIFIKASI (12)</vt:lpstr>
      <vt:lpstr>3. INKLUSI DAN KEBIJAKAN MOBILITAS VERTIKAL (1)</vt:lpstr>
      <vt:lpstr>3. INKLUSI DAN KEBIJAKAN MOBILITAS VERTIKAL (2)</vt:lpstr>
      <vt:lpstr>IV.PEMBAHASAN MARX, WEBER DAN DURKHEIM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</cp:lastModifiedBy>
  <cp:revision>39</cp:revision>
  <dcterms:created xsi:type="dcterms:W3CDTF">2020-09-22T03:28:34Z</dcterms:created>
  <dcterms:modified xsi:type="dcterms:W3CDTF">2020-09-25T03:49:26Z</dcterms:modified>
</cp:coreProperties>
</file>