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8"/>
  </p:notesMasterIdLst>
  <p:sldIdLst>
    <p:sldId id="272" r:id="rId2"/>
    <p:sldId id="286" r:id="rId3"/>
    <p:sldId id="287" r:id="rId4"/>
    <p:sldId id="281" r:id="rId5"/>
    <p:sldId id="288" r:id="rId6"/>
    <p:sldId id="274" r:id="rId7"/>
    <p:sldId id="275" r:id="rId8"/>
    <p:sldId id="280" r:id="rId9"/>
    <p:sldId id="277" r:id="rId10"/>
    <p:sldId id="279" r:id="rId11"/>
    <p:sldId id="284" r:id="rId12"/>
    <p:sldId id="289" r:id="rId13"/>
    <p:sldId id="285" r:id="rId14"/>
    <p:sldId id="258" r:id="rId15"/>
    <p:sldId id="259" r:id="rId16"/>
    <p:sldId id="29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1F35A-CA04-4F77-AEAC-F94B4513E03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3C8B3-FBEA-4D50-A8D9-22AA01B64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D807-A503-4B15-9282-27A4DCF38F9D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9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6BD1-2F59-4C02-A487-1935F52EF47C}" type="datetime1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1971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6BD1-2F59-4C02-A487-1935F52EF47C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8643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6BD1-2F59-4C02-A487-1935F52EF47C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171153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6BD1-2F59-4C02-A487-1935F52EF47C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402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6BD1-2F59-4C02-A487-1935F52EF47C}" type="datetime1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4616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6BD1-2F59-4C02-A487-1935F52EF47C}" type="datetime1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0843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CC88-CAB4-480C-924A-571E4063EC26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38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4F8F-9D27-4C41-A3D9-EDE640326864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4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3295-A701-47FA-856D-4232ACF28196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4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EEE1-DF01-4FAC-AA52-F03C0D46201F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3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5330-23EA-46B1-B839-898177D4FA08}" type="datetime1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6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9FD3-F110-456C-BA90-EE987BAA1990}" type="datetime1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943A-ECD3-44B3-9971-4EE332BF67E4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0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D25B-F1E4-4789-B7A6-86096102F3FE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3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F16E-9994-4741-B322-91928244ECF5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9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C9B0-EA09-4BD1-9163-3F867E939BE6}" type="datetime1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336BD1-2F59-4C02-A487-1935F52EF47C}" type="datetime1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5DE2B-8C48-41D9-8BF5-2344B2A61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37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2884739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id-ID" altLang="en-US" sz="5400" b="1" dirty="0">
                <a:solidFill>
                  <a:srgbClr val="FFFF00"/>
                </a:solidFill>
              </a:rPr>
              <a:t>Teori Sosiologi </a:t>
            </a:r>
            <a:r>
              <a:rPr lang="en-US" altLang="en-US" sz="5400" b="1" dirty="0" err="1">
                <a:solidFill>
                  <a:srgbClr val="FFFF00"/>
                </a:solidFill>
              </a:rPr>
              <a:t>Klasik</a:t>
            </a:r>
            <a:r>
              <a:rPr lang="id-ID" altLang="en-US" sz="5400" b="1" dirty="0">
                <a:solidFill>
                  <a:srgbClr val="FFFF00"/>
                </a:solidFill>
              </a:rPr>
              <a:t> </a:t>
            </a:r>
            <a:br>
              <a:rPr lang="id-ID" altLang="en-US" sz="5400" b="1" dirty="0">
                <a:solidFill>
                  <a:srgbClr val="FFFF00"/>
                </a:solidFill>
              </a:rPr>
            </a:br>
            <a:r>
              <a:rPr lang="id-ID" altLang="en-US" sz="5400" b="1" dirty="0">
                <a:solidFill>
                  <a:srgbClr val="FFFF00"/>
                </a:solidFill>
              </a:rPr>
              <a:t>tentang Stratifikasi Sosial</a:t>
            </a:r>
            <a:br>
              <a:rPr lang="en-US" altLang="en-US" sz="5400" b="1" dirty="0">
                <a:solidFill>
                  <a:srgbClr val="FFFF00"/>
                </a:solidFill>
              </a:rPr>
            </a:br>
            <a:r>
              <a:rPr lang="en-US" altLang="en-US" sz="5400" b="1" dirty="0">
                <a:solidFill>
                  <a:srgbClr val="FFFF00"/>
                </a:solidFill>
              </a:rPr>
              <a:t>KULIAH 2</a:t>
            </a:r>
            <a:endParaRPr lang="id-ID" alt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505" y="4021494"/>
            <a:ext cx="10260990" cy="1965649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id-ID" b="1" dirty="0">
                <a:solidFill>
                  <a:schemeClr val="tx1"/>
                </a:solidFill>
              </a:rPr>
              <a:t>Mata Kuliah Stratifikasi Sosial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id-ID" b="1" dirty="0">
                <a:solidFill>
                  <a:schemeClr val="tx1"/>
                </a:solidFill>
              </a:rPr>
              <a:t>Program Studi Sarjana Sosiologi FISIP UI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id-ID" b="1" dirty="0">
                <a:solidFill>
                  <a:schemeClr val="tx1"/>
                </a:solidFill>
              </a:rPr>
              <a:t>Materi kuliah, harap tidak d</a:t>
            </a:r>
            <a:r>
              <a:rPr lang="en-US" b="1" dirty="0">
                <a:solidFill>
                  <a:schemeClr val="tx1"/>
                </a:solidFill>
              </a:rPr>
              <a:t>IKUTIP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0512" y="6355080"/>
            <a:ext cx="838199" cy="301752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fld id="{143DF9E8-B44D-43BF-A293-84EC131638B5}" type="slidenum">
              <a:rPr lang="id-ID" altLang="en-US" sz="1400">
                <a:solidFill>
                  <a:schemeClr val="bg1">
                    <a:alpha val="60000"/>
                  </a:schemeClr>
                </a:solidFill>
              </a:rPr>
              <a:pPr algn="l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id-ID" altLang="en-US" sz="1400">
              <a:solidFill>
                <a:schemeClr val="bg1">
                  <a:alpha val="6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93B837-CE80-4FCD-97F4-8157FF400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AAC5-798B-42EC-B906-F74B2E89F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II.SOSIOLOGI DAN ANALISIS STRATIFIKASI (5)</a:t>
            </a:r>
            <a:br>
              <a:rPr lang="en-US" sz="3200" b="1" dirty="0"/>
            </a:br>
            <a:r>
              <a:rPr lang="en-US" sz="3200" b="1" dirty="0">
                <a:solidFill>
                  <a:srgbClr val="FFFF00"/>
                </a:solidFill>
              </a:rPr>
              <a:t>WEBER</a:t>
            </a:r>
            <a:endParaRPr 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37ACC0D-F310-47CF-A94E-95441E5CB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331694"/>
              </p:ext>
            </p:extLst>
          </p:nvPr>
        </p:nvGraphicFramePr>
        <p:xfrm>
          <a:off x="1103312" y="1586204"/>
          <a:ext cx="9249227" cy="4819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30">
                  <a:extLst>
                    <a:ext uri="{9D8B030D-6E8A-4147-A177-3AD203B41FA5}">
                      <a16:colId xmlns:a16="http://schemas.microsoft.com/office/drawing/2014/main" val="113363273"/>
                    </a:ext>
                  </a:extLst>
                </a:gridCol>
                <a:gridCol w="2146154">
                  <a:extLst>
                    <a:ext uri="{9D8B030D-6E8A-4147-A177-3AD203B41FA5}">
                      <a16:colId xmlns:a16="http://schemas.microsoft.com/office/drawing/2014/main" val="1711477556"/>
                    </a:ext>
                  </a:extLst>
                </a:gridCol>
                <a:gridCol w="2815502">
                  <a:extLst>
                    <a:ext uri="{9D8B030D-6E8A-4147-A177-3AD203B41FA5}">
                      <a16:colId xmlns:a16="http://schemas.microsoft.com/office/drawing/2014/main" val="763700310"/>
                    </a:ext>
                  </a:extLst>
                </a:gridCol>
                <a:gridCol w="2916041">
                  <a:extLst>
                    <a:ext uri="{9D8B030D-6E8A-4147-A177-3AD203B41FA5}">
                      <a16:colId xmlns:a16="http://schemas.microsoft.com/office/drawing/2014/main" val="89369545"/>
                    </a:ext>
                  </a:extLst>
                </a:gridCol>
              </a:tblGrid>
              <a:tr h="160635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CLASS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ECONOMIC ORDER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ECONOMICALLY DETERMINED</a:t>
                      </a: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MARKET SITUATION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ECONOMIC INTEREST AFFECTING LIFE-CHANCES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7509"/>
                  </a:ext>
                </a:extLst>
              </a:tr>
              <a:tr h="160635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SOCIAL ORDER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SOCIAL PRESTIGE OR HONOR</a:t>
                      </a:r>
                    </a:p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(LIFESTYLE AND CONSUMPTION)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TASTE AND PRESTIGE AS BASIS OF SOCIAL ASSOCIATION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560819"/>
                  </a:ext>
                </a:extLst>
              </a:tr>
              <a:tr h="160635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PARTY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POLITICAL ORDER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POLITICAL PARTIES, CLUB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ACQUISITION OF POWER MAY BE LINKED TO CLASS ANS STATUS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010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96840-3B61-4A60-B9E8-9D3D3E92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chemeClr val="accent1"/>
          </a:solidFill>
        </p:spPr>
        <p:txBody>
          <a:bodyPr/>
          <a:lstStyle/>
          <a:p>
            <a:fld id="{8D95DE2B-8C48-41D9-8BF5-2344B2A61BCB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88233B-12A0-4933-B6C1-1B8055E93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45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3A939-1A66-455F-A8C8-00EF994EE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7687"/>
          </a:xfrm>
        </p:spPr>
        <p:txBody>
          <a:bodyPr/>
          <a:lstStyle/>
          <a:p>
            <a:pPr algn="ctr"/>
            <a:r>
              <a:rPr lang="en-US" sz="3200" b="1" dirty="0"/>
              <a:t>II.SOSIOLOGI DAN ANALISIS STRATIFIKASI (11)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E1BDC-898A-41C4-9F27-2EAE650B5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20406"/>
            <a:ext cx="8946541" cy="50279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FFFF00"/>
                </a:solidFill>
              </a:rPr>
              <a:t>DURKHEIM</a:t>
            </a:r>
          </a:p>
          <a:p>
            <a:pPr marL="0" indent="0" algn="ctr">
              <a:buNone/>
            </a:pPr>
            <a:r>
              <a:rPr lang="en-US" sz="4000" b="1" dirty="0"/>
              <a:t>*DIVISION OF LABOR</a:t>
            </a:r>
            <a:r>
              <a:rPr lang="en-US" sz="4000" b="1" dirty="0">
                <a:sym typeface="Wingdings" panose="05000000000000000000" pitchFamily="2" charset="2"/>
              </a:rPr>
              <a:t> DIFFERENTIATIONOCCUPATIONAL GROUP INTERDEPENDENCEORGANIC SOLIDARITY</a:t>
            </a:r>
          </a:p>
          <a:p>
            <a:pPr marL="0" indent="0" algn="ctr">
              <a:buNone/>
            </a:pPr>
            <a:r>
              <a:rPr lang="en-US" sz="4000" b="1" dirty="0">
                <a:sym typeface="Wingdings" panose="05000000000000000000" pitchFamily="2" charset="2"/>
              </a:rPr>
              <a:t>*PERAN COLLECTIVE CONSCIOUSNESS</a:t>
            </a:r>
            <a:endParaRPr lang="en-US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8A31E-8246-4076-9849-A85BAF77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797BCB-45A4-4422-9B35-F637B8CA4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3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C1F4-1CF5-4890-A1E0-698AF2A8C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7687"/>
          </a:xfrm>
        </p:spPr>
        <p:txBody>
          <a:bodyPr/>
          <a:lstStyle/>
          <a:p>
            <a:pPr algn="ctr"/>
            <a:r>
              <a:rPr lang="en-US" sz="3200" b="1" dirty="0"/>
              <a:t>II.SOSIOLOGI DAN ANALISIS STRATIFIKASI (12)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2C0ED-F80C-45A0-A734-28315C8A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20406"/>
            <a:ext cx="8946541" cy="50279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FF00"/>
                </a:solidFill>
              </a:rPr>
              <a:t>DURKHEIM</a:t>
            </a:r>
          </a:p>
          <a:p>
            <a:pPr marL="0" indent="0" algn="ctr">
              <a:buNone/>
            </a:pPr>
            <a:r>
              <a:rPr lang="en-US" sz="3600" b="1" dirty="0"/>
              <a:t>*OCCUPATIONAL GROUP DURKHEIM LEBIH FOKUS PADA KONTEKS PEKERJAAN (CORPORATION)</a:t>
            </a:r>
          </a:p>
          <a:p>
            <a:pPr marL="0" indent="0" algn="ctr">
              <a:buNone/>
            </a:pPr>
            <a:r>
              <a:rPr lang="en-US" sz="3600" b="1" dirty="0" err="1"/>
              <a:t>Golongan</a:t>
            </a:r>
            <a:r>
              <a:rPr lang="en-US" sz="3600" b="1" dirty="0"/>
              <a:t> lain </a:t>
            </a:r>
            <a:r>
              <a:rPr lang="en-US" sz="3600" b="1" dirty="0" err="1"/>
              <a:t>berbasis</a:t>
            </a:r>
            <a:r>
              <a:rPr lang="en-US" sz="3600" b="1" dirty="0"/>
              <a:t> </a:t>
            </a:r>
            <a:r>
              <a:rPr lang="en-US" sz="3600" b="1" dirty="0" err="1"/>
              <a:t>etnik</a:t>
            </a:r>
            <a:r>
              <a:rPr lang="en-US" sz="3600" b="1" dirty="0"/>
              <a:t>, agama, </a:t>
            </a:r>
            <a:r>
              <a:rPr lang="en-US" sz="3600" b="1" dirty="0" err="1"/>
              <a:t>dll</a:t>
            </a:r>
            <a:r>
              <a:rPr lang="en-US" sz="3600" b="1" dirty="0"/>
              <a:t> </a:t>
            </a:r>
            <a:r>
              <a:rPr lang="en-US" sz="3600" b="1" dirty="0" err="1"/>
              <a:t>belum</a:t>
            </a:r>
            <a:r>
              <a:rPr lang="en-US" sz="3600" b="1" dirty="0"/>
              <a:t> </a:t>
            </a:r>
            <a:r>
              <a:rPr lang="en-US" sz="3600" b="1" dirty="0" err="1"/>
              <a:t>tercakup</a:t>
            </a:r>
            <a:endParaRPr lang="en-US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82B7D-F893-4528-8D0F-F6C23F0F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2FCAA0-A714-42DE-B805-C555E070C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83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1999-7812-4BF7-958C-21CE44FB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26996"/>
          </a:xfrm>
        </p:spPr>
        <p:txBody>
          <a:bodyPr/>
          <a:lstStyle/>
          <a:p>
            <a:pPr algn="ctr"/>
            <a:r>
              <a:rPr lang="en-US" sz="2800" b="1" dirty="0"/>
              <a:t>3. INKLUSI DAN KEBIJAKAN MOBILITAS VERTIKAL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64D47-A60F-49BE-976A-66893CBDA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63416"/>
            <a:ext cx="8946541" cy="51849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KEBIJAKAN UNTUK MOBILITAS ANTAR GENERASI</a:t>
            </a:r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konstitusi</a:t>
            </a:r>
            <a:r>
              <a:rPr lang="en-US" b="1" dirty="0"/>
              <a:t> negara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warga</a:t>
            </a:r>
            <a:r>
              <a:rPr lang="en-US" b="1" dirty="0"/>
              <a:t>  negara  </a:t>
            </a:r>
            <a:r>
              <a:rPr lang="en-US" b="1" dirty="0" err="1"/>
              <a:t>berhak</a:t>
            </a:r>
            <a:r>
              <a:rPr lang="en-US" b="1" dirty="0"/>
              <a:t> </a:t>
            </a:r>
            <a:r>
              <a:rPr lang="en-US" b="1" dirty="0" err="1"/>
              <a:t>mendapat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b="1" dirty="0"/>
              <a:t>, </a:t>
            </a:r>
            <a:r>
              <a:rPr lang="en-US" b="1" dirty="0" err="1"/>
              <a:t>kesejahteraan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.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Quota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Bidik</a:t>
            </a:r>
            <a:r>
              <a:rPr lang="en-US" b="1" dirty="0"/>
              <a:t> </a:t>
            </a:r>
            <a:r>
              <a:rPr lang="en-US" b="1" dirty="0" err="1"/>
              <a:t>Misi</a:t>
            </a:r>
            <a:r>
              <a:rPr lang="en-US" b="1" dirty="0"/>
              <a:t>, </a:t>
            </a:r>
          </a:p>
          <a:p>
            <a:pPr marL="0" indent="0">
              <a:buNone/>
            </a:pPr>
            <a:r>
              <a:rPr lang="en-US" b="1" dirty="0"/>
              <a:t>*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UU dan PP pada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pusat</a:t>
            </a:r>
            <a:r>
              <a:rPr lang="en-US" b="1" dirty="0"/>
              <a:t>  (	BPJS, </a:t>
            </a:r>
            <a:r>
              <a:rPr lang="en-US" b="1" dirty="0" err="1"/>
              <a:t>Jamkesda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*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Pemda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Perda</a:t>
            </a:r>
            <a:r>
              <a:rPr lang="en-US" b="1" dirty="0"/>
              <a:t> (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Pemda</a:t>
            </a:r>
            <a:r>
              <a:rPr lang="en-US" b="1" dirty="0"/>
              <a:t> Surabaya </a:t>
            </a:r>
            <a:r>
              <a:rPr lang="en-US" b="1" dirty="0" err="1"/>
              <a:t>bekerja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 dengan </a:t>
            </a:r>
            <a:r>
              <a:rPr lang="en-US" b="1" dirty="0" err="1"/>
              <a:t>swasta-perusahaan</a:t>
            </a:r>
            <a:r>
              <a:rPr lang="en-US" b="1" dirty="0"/>
              <a:t>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beasiswa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keluarga</a:t>
            </a:r>
            <a:r>
              <a:rPr lang="en-US" b="1" dirty="0"/>
              <a:t> </a:t>
            </a:r>
            <a:r>
              <a:rPr lang="en-US" b="1" dirty="0" err="1"/>
              <a:t>lapisan</a:t>
            </a:r>
            <a:r>
              <a:rPr lang="en-US" b="1" dirty="0"/>
              <a:t> Bawah-Bawah).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KEBIJAKAN INTRA GENERASI-KARIR ORANG TUA MEMBAIK AKAN  ENGHASILKAN I MOBILITAS SOSIAL BAGI  ANAK2NYA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jaminan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kepala</a:t>
            </a:r>
            <a:r>
              <a:rPr lang="en-US" b="1" dirty="0"/>
              <a:t> </a:t>
            </a:r>
            <a:r>
              <a:rPr lang="en-US" b="1" dirty="0" err="1"/>
              <a:t>keluarga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Bantuan</a:t>
            </a:r>
            <a:r>
              <a:rPr lang="en-US" b="1" dirty="0"/>
              <a:t> </a:t>
            </a:r>
            <a:r>
              <a:rPr lang="en-US" b="1" dirty="0" err="1"/>
              <a:t>kredit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(KUR)</a:t>
            </a:r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Pemilikan</a:t>
            </a:r>
            <a:r>
              <a:rPr lang="en-US" b="1" dirty="0"/>
              <a:t> </a:t>
            </a:r>
            <a:r>
              <a:rPr lang="en-US" b="1" dirty="0" err="1"/>
              <a:t>saham</a:t>
            </a:r>
            <a:r>
              <a:rPr lang="en-US" b="1" dirty="0"/>
              <a:t> di </a:t>
            </a:r>
            <a:r>
              <a:rPr lang="en-US" b="1" dirty="0" err="1"/>
              <a:t>perusahaan</a:t>
            </a:r>
            <a:r>
              <a:rPr lang="en-US" b="1" dirty="0"/>
              <a:t> (ESOP), </a:t>
            </a:r>
            <a:r>
              <a:rPr lang="en-US" b="1" dirty="0" err="1"/>
              <a:t>saham</a:t>
            </a:r>
            <a:r>
              <a:rPr lang="en-US" b="1" dirty="0"/>
              <a:t> </a:t>
            </a:r>
            <a:r>
              <a:rPr lang="en-US" b="1" dirty="0" err="1"/>
              <a:t>komunitas</a:t>
            </a:r>
            <a:r>
              <a:rPr lang="en-US" b="1" dirty="0"/>
              <a:t> di HPH, </a:t>
            </a:r>
            <a:r>
              <a:rPr lang="en-US" b="1" dirty="0" err="1"/>
              <a:t>Minyak</a:t>
            </a:r>
            <a:r>
              <a:rPr lang="en-US" b="1" dirty="0"/>
              <a:t>, </a:t>
            </a:r>
            <a:r>
              <a:rPr lang="en-US" b="1" dirty="0" err="1"/>
              <a:t>Minerba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pekerja</a:t>
            </a:r>
            <a:r>
              <a:rPr lang="en-US" b="1" dirty="0"/>
              <a:t> </a:t>
            </a:r>
            <a:r>
              <a:rPr lang="en-US" b="1" dirty="0" err="1"/>
              <a:t>migran</a:t>
            </a:r>
            <a:r>
              <a:rPr lang="en-US" b="1" dirty="0"/>
              <a:t> </a:t>
            </a:r>
            <a:r>
              <a:rPr lang="en-US" b="1" dirty="0" err="1"/>
              <a:t>internasional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BF491-CD40-4327-9916-2FAD5EF5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F18974-DDD9-4F65-92F2-D321FAF41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921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5DDF-9A9D-4E86-AE05-B6117FED3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10698"/>
          </a:xfrm>
        </p:spPr>
        <p:txBody>
          <a:bodyPr/>
          <a:lstStyle/>
          <a:p>
            <a:r>
              <a:rPr lang="en-US" sz="2800" b="1" dirty="0"/>
              <a:t>3. INKLUSI DAN KEBIJAKAN MOBILITAS VERTIKAL (2)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AEE4C-FA29-4FFB-9A83-AAAFEA2D3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63416"/>
            <a:ext cx="8946541" cy="518498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ANALISIS MOBILITAS VERTIKAL PERLU MEMPERHATIKAN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b="1" dirty="0"/>
              <a:t>1.Apakah </a:t>
            </a:r>
            <a:r>
              <a:rPr lang="en-US" b="1" dirty="0" err="1"/>
              <a:t>mobilitas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konteks</a:t>
            </a:r>
            <a:r>
              <a:rPr lang="en-US" b="1" dirty="0"/>
              <a:t> </a:t>
            </a:r>
            <a:r>
              <a:rPr lang="en-US" b="1" dirty="0" err="1"/>
              <a:t>kabupaten</a:t>
            </a:r>
            <a:r>
              <a:rPr lang="en-US" b="1" dirty="0"/>
              <a:t>, </a:t>
            </a:r>
            <a:r>
              <a:rPr lang="en-US" b="1" dirty="0" err="1"/>
              <a:t>provinsi</a:t>
            </a:r>
            <a:r>
              <a:rPr lang="en-US" b="1" dirty="0"/>
              <a:t> dan </a:t>
            </a:r>
            <a:r>
              <a:rPr lang="en-US" b="1" dirty="0" err="1"/>
              <a:t>nasional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2.Mobilitas pada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kabupaten</a:t>
            </a:r>
            <a:r>
              <a:rPr lang="en-US" b="1" dirty="0"/>
              <a:t> </a:t>
            </a:r>
            <a:r>
              <a:rPr lang="en-US" b="1" dirty="0" err="1"/>
              <a:t>relatiF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mudah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piramidanya</a:t>
            </a:r>
            <a:r>
              <a:rPr lang="en-US" b="1" dirty="0"/>
              <a:t> paling </a:t>
            </a:r>
            <a:r>
              <a:rPr lang="en-US" b="1" dirty="0" err="1"/>
              <a:t>rendah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3.Mobilitas pada </a:t>
            </a:r>
            <a:r>
              <a:rPr lang="en-US" b="1" dirty="0" err="1"/>
              <a:t>provinsi</a:t>
            </a:r>
            <a:r>
              <a:rPr lang="en-US" b="1" dirty="0"/>
              <a:t> </a:t>
            </a:r>
            <a:r>
              <a:rPr lang="en-US" b="1" dirty="0" err="1"/>
              <a:t>relatiF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sulit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piramida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 dan </a:t>
            </a:r>
            <a:r>
              <a:rPr lang="en-US" b="1" dirty="0" err="1"/>
              <a:t>saingan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kabupaten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4.Mobiltas pada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r>
              <a:rPr lang="en-US" b="1" dirty="0"/>
              <a:t> paling </a:t>
            </a:r>
            <a:r>
              <a:rPr lang="en-US" b="1" dirty="0" err="1"/>
              <a:t>sulit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piramida</a:t>
            </a:r>
            <a:r>
              <a:rPr lang="en-US" b="1" dirty="0"/>
              <a:t> paling </a:t>
            </a:r>
            <a:r>
              <a:rPr lang="en-US" b="1" dirty="0" err="1"/>
              <a:t>tinggi</a:t>
            </a:r>
            <a:r>
              <a:rPr lang="en-US" b="1" dirty="0"/>
              <a:t> dan </a:t>
            </a:r>
            <a:r>
              <a:rPr lang="en-US" b="1" dirty="0" err="1"/>
              <a:t>saingan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seluruh</a:t>
            </a:r>
            <a:r>
              <a:rPr lang="en-US" b="1" dirty="0"/>
              <a:t> Indonesia.</a:t>
            </a:r>
          </a:p>
          <a:p>
            <a:pPr marL="0" indent="0">
              <a:buNone/>
            </a:pPr>
            <a:r>
              <a:rPr lang="en-US" b="1" dirty="0"/>
              <a:t>5. Hal yang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pemda</a:t>
            </a:r>
            <a:r>
              <a:rPr lang="en-US" b="1" dirty="0"/>
              <a:t> </a:t>
            </a:r>
            <a:r>
              <a:rPr lang="en-US" b="1" dirty="0" err="1"/>
              <a:t>provinsi</a:t>
            </a:r>
            <a:r>
              <a:rPr lang="en-US" b="1" dirty="0"/>
              <a:t> dan </a:t>
            </a:r>
            <a:r>
              <a:rPr lang="en-US" b="1" dirty="0" err="1"/>
              <a:t>kabupaten</a:t>
            </a:r>
            <a:r>
              <a:rPr lang="en-US" b="1" dirty="0"/>
              <a:t>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Renstra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mobilitas</a:t>
            </a:r>
            <a:r>
              <a:rPr lang="en-US" b="1" dirty="0"/>
              <a:t> </a:t>
            </a:r>
            <a:r>
              <a:rPr lang="en-US" b="1" dirty="0" err="1"/>
              <a:t>vertikal</a:t>
            </a:r>
            <a:r>
              <a:rPr lang="en-US" b="1" dirty="0"/>
              <a:t> (</a:t>
            </a:r>
            <a:r>
              <a:rPr lang="en-US" b="1" dirty="0" err="1"/>
              <a:t>selama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belum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).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b="1" dirty="0" err="1"/>
              <a:t>Pemda</a:t>
            </a:r>
            <a:r>
              <a:rPr lang="en-US" b="1" dirty="0"/>
              <a:t> </a:t>
            </a:r>
            <a:r>
              <a:rPr lang="en-US" b="1" dirty="0" err="1"/>
              <a:t>provinsi</a:t>
            </a:r>
            <a:r>
              <a:rPr lang="en-US" b="1" dirty="0"/>
              <a:t> dan </a:t>
            </a:r>
            <a:r>
              <a:rPr lang="en-US" b="1" dirty="0" err="1"/>
              <a:t>kabuptean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berinisitaif</a:t>
            </a:r>
            <a:r>
              <a:rPr lang="en-US" b="1" dirty="0"/>
              <a:t> dan </a:t>
            </a:r>
            <a:r>
              <a:rPr lang="en-US" b="1" dirty="0" err="1"/>
              <a:t>berinovasi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b="1" dirty="0"/>
              <a:t> dan </a:t>
            </a:r>
            <a:r>
              <a:rPr lang="en-US" b="1" dirty="0" err="1"/>
              <a:t>menganggarkan</a:t>
            </a:r>
            <a:r>
              <a:rPr lang="en-US" b="1" dirty="0"/>
              <a:t> </a:t>
            </a:r>
            <a:r>
              <a:rPr lang="en-US" b="1" dirty="0" err="1"/>
              <a:t>mobilitas</a:t>
            </a:r>
            <a:r>
              <a:rPr lang="en-US" b="1" dirty="0"/>
              <a:t> </a:t>
            </a:r>
            <a:r>
              <a:rPr lang="en-US" b="1" dirty="0" err="1"/>
              <a:t>vertikal</a:t>
            </a:r>
            <a:r>
              <a:rPr lang="en-US" b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25821-4E32-46E8-A082-DD17F598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B99CA0-4A36-4B57-827D-2E041048B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4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D446-6482-455B-8097-2968F137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IV.PEMBAHASAN MARX, WEBER DAN DURKHEIM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0D789-1609-4733-B4A1-B2948196A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82148"/>
            <a:ext cx="8946541" cy="4466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*</a:t>
            </a:r>
            <a:r>
              <a:rPr lang="en-US" sz="4000" b="1" dirty="0" err="1"/>
              <a:t>Pembahasan</a:t>
            </a:r>
            <a:r>
              <a:rPr lang="en-US" sz="4000" b="1" dirty="0"/>
              <a:t> </a:t>
            </a:r>
            <a:r>
              <a:rPr lang="en-US" sz="4000" b="1" dirty="0" err="1"/>
              <a:t>lebih</a:t>
            </a:r>
            <a:r>
              <a:rPr lang="en-US" sz="4000" b="1" dirty="0"/>
              <a:t> </a:t>
            </a:r>
            <a:r>
              <a:rPr lang="en-US" sz="4000" b="1" dirty="0" err="1"/>
              <a:t>mendalam</a:t>
            </a:r>
            <a:r>
              <a:rPr lang="en-US" sz="4000" b="1" dirty="0"/>
              <a:t> Marx, Weber dan Durkheim </a:t>
            </a:r>
            <a:r>
              <a:rPr lang="en-US" sz="4000" b="1" dirty="0" err="1"/>
              <a:t>akan</a:t>
            </a:r>
            <a:r>
              <a:rPr lang="en-US" sz="4000" b="1" dirty="0"/>
              <a:t> </a:t>
            </a:r>
            <a:r>
              <a:rPr lang="en-US" sz="4000" b="1" dirty="0" err="1"/>
              <a:t>dibahas</a:t>
            </a:r>
            <a:r>
              <a:rPr lang="en-US" sz="4000" b="1" dirty="0"/>
              <a:t> </a:t>
            </a:r>
            <a:r>
              <a:rPr lang="en-US" sz="4000" b="1" dirty="0" err="1"/>
              <a:t>dalam</a:t>
            </a:r>
            <a:r>
              <a:rPr lang="en-US" sz="4000" b="1" dirty="0"/>
              <a:t>  slides2  </a:t>
            </a:r>
            <a:r>
              <a:rPr lang="en-US" sz="4000" b="1" dirty="0" err="1"/>
              <a:t>berikut</a:t>
            </a:r>
            <a:r>
              <a:rPr lang="en-US" sz="4000" b="1" dirty="0"/>
              <a:t>.</a:t>
            </a:r>
          </a:p>
          <a:p>
            <a:pPr marL="0" indent="0">
              <a:buNone/>
            </a:pPr>
            <a:r>
              <a:rPr lang="en-US" sz="4000" b="1" dirty="0"/>
              <a:t>*</a:t>
            </a:r>
            <a:r>
              <a:rPr lang="en-US" sz="4000" b="1" dirty="0" err="1"/>
              <a:t>Mahasiswa</a:t>
            </a:r>
            <a:r>
              <a:rPr lang="en-US" sz="4000" b="1" dirty="0"/>
              <a:t> </a:t>
            </a:r>
            <a:r>
              <a:rPr lang="en-US" sz="4000" b="1" dirty="0" err="1"/>
              <a:t>diminta</a:t>
            </a:r>
            <a:r>
              <a:rPr lang="en-US" sz="4000" b="1" dirty="0"/>
              <a:t> </a:t>
            </a:r>
            <a:r>
              <a:rPr lang="en-US" sz="4000" b="1" dirty="0" err="1"/>
              <a:t>memilih</a:t>
            </a:r>
            <a:r>
              <a:rPr lang="en-US" sz="4000" b="1" dirty="0"/>
              <a:t> dan </a:t>
            </a:r>
            <a:r>
              <a:rPr lang="en-US" sz="4000" b="1" dirty="0" err="1"/>
              <a:t>membahas</a:t>
            </a:r>
            <a:r>
              <a:rPr lang="en-US" sz="4000" b="1" dirty="0"/>
              <a:t> </a:t>
            </a:r>
            <a:r>
              <a:rPr lang="en-US" sz="4000" b="1" dirty="0" err="1"/>
              <a:t>berbagai</a:t>
            </a:r>
            <a:r>
              <a:rPr lang="en-US" sz="4000" b="1" dirty="0"/>
              <a:t> contoh2 </a:t>
            </a:r>
            <a:r>
              <a:rPr lang="en-US" sz="4000" b="1" dirty="0" err="1"/>
              <a:t>kasus</a:t>
            </a:r>
            <a:r>
              <a:rPr lang="en-US" sz="4000" b="1" dirty="0"/>
              <a:t> di Indonesia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887AE-C1CD-4D20-9975-7F139921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A78813-03E6-4CB9-A120-264ECB8D8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66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A14F4-2242-4C70-A41D-AFB5B651A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568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A4B53-52E2-427D-B296-75B90FBC0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>
                <a:solidFill>
                  <a:srgbClr val="FFFF00"/>
                </a:solidFill>
              </a:rPr>
              <a:t>TERIMA KASIH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1499E-AE40-47FE-9554-23767428C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4D5D59-E227-498D-BD6E-ECF83A609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7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B018-CC98-4855-A112-5DBF3F369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4196"/>
          </a:xfrm>
        </p:spPr>
        <p:txBody>
          <a:bodyPr/>
          <a:lstStyle/>
          <a:p>
            <a:pPr algn="ctr"/>
            <a:r>
              <a:rPr lang="en-US" b="1" dirty="0"/>
              <a:t>MATERI KULIAH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AEF92-B08C-46C3-832B-82BB1A199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1518"/>
            <a:ext cx="8946541" cy="4596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I. STRATIFIKASI DAN PEMBENARANNYA.</a:t>
            </a:r>
          </a:p>
          <a:p>
            <a:pPr marL="0" indent="0">
              <a:buNone/>
            </a:pPr>
            <a:r>
              <a:rPr lang="en-US" sz="3600" b="1" dirty="0"/>
              <a:t>II.SOSIOLOGI DAN ANALISIS STRATIFIKASI</a:t>
            </a:r>
          </a:p>
          <a:p>
            <a:pPr marL="0" indent="0">
              <a:buNone/>
            </a:pPr>
            <a:r>
              <a:rPr lang="en-US" sz="3600" b="1" dirty="0"/>
              <a:t>III. INKLUSI DAN KEBIJAKAN MOBILITAS VERTIKAL</a:t>
            </a:r>
          </a:p>
          <a:p>
            <a:pPr marL="0" indent="0">
              <a:buNone/>
            </a:pPr>
            <a:r>
              <a:rPr lang="en-US" sz="3600" b="1" dirty="0"/>
              <a:t>IV.PEMBAHASAN MARX, WEBER DAN DURKHEIM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9C2C7-C4DE-4CCB-BBB6-0C4FC733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9002EF-8125-4056-B6F0-655F1733F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2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22531-18EF-4015-9631-32D2FD33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610698"/>
          </a:xfrm>
        </p:spPr>
        <p:txBody>
          <a:bodyPr/>
          <a:lstStyle/>
          <a:p>
            <a:pPr algn="ctr"/>
            <a:r>
              <a:rPr lang="en-US" sz="3600" b="1" dirty="0"/>
              <a:t>I. STRATIFIKASI DAN PEMBENARANNYA (1)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435E8-EDDD-4E31-A50A-33967C438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84988"/>
            <a:ext cx="8946541" cy="506341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Gejala</a:t>
            </a:r>
            <a:r>
              <a:rPr lang="en-US" b="1" dirty="0"/>
              <a:t>  </a:t>
            </a:r>
            <a:r>
              <a:rPr lang="en-US" b="1" dirty="0" err="1"/>
              <a:t>Stratifikasi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 dengan </a:t>
            </a:r>
            <a:r>
              <a:rPr lang="en-US" b="1" dirty="0" err="1"/>
              <a:t>hirarki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,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sederhana</a:t>
            </a:r>
            <a:r>
              <a:rPr lang="en-US" b="1" dirty="0"/>
              <a:t> </a:t>
            </a:r>
            <a:r>
              <a:rPr lang="en-US" b="1" dirty="0" err="1"/>
              <a:t>sampai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yang </a:t>
            </a:r>
            <a:r>
              <a:rPr lang="en-US" b="1" dirty="0" err="1"/>
              <a:t>kompleks</a:t>
            </a:r>
            <a:r>
              <a:rPr lang="en-US" b="1" dirty="0"/>
              <a:t>  </a:t>
            </a:r>
            <a:r>
              <a:rPr lang="en-US" b="1" dirty="0" err="1"/>
              <a:t>saat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dengan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variasinya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Stratifikasi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dan </a:t>
            </a:r>
            <a:r>
              <a:rPr lang="en-US" b="1" dirty="0" err="1"/>
              <a:t>dikenali</a:t>
            </a:r>
            <a:r>
              <a:rPr lang="en-US" b="1" dirty="0"/>
              <a:t> </a:t>
            </a:r>
            <a:r>
              <a:rPr lang="en-US" b="1" dirty="0" err="1"/>
              <a:t>sejak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sederhana</a:t>
            </a:r>
            <a:r>
              <a:rPr lang="en-US" b="1" dirty="0"/>
              <a:t> dan </a:t>
            </a:r>
            <a:r>
              <a:rPr lang="en-US" b="1" dirty="0" err="1"/>
              <a:t>sampai</a:t>
            </a:r>
            <a:r>
              <a:rPr lang="en-US" b="1" dirty="0"/>
              <a:t> </a:t>
            </a:r>
            <a:r>
              <a:rPr lang="en-US" b="1" dirty="0" err="1"/>
              <a:t>jaman</a:t>
            </a:r>
            <a:r>
              <a:rPr lang="en-US" b="1" dirty="0"/>
              <a:t> </a:t>
            </a:r>
            <a:r>
              <a:rPr lang="en-US" b="1" dirty="0" err="1"/>
              <a:t>kerajaan</a:t>
            </a:r>
            <a:r>
              <a:rPr lang="en-US" b="1" dirty="0"/>
              <a:t>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saat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mendeskripsikan</a:t>
            </a:r>
            <a:r>
              <a:rPr lang="en-US" b="1" dirty="0"/>
              <a:t> dan </a:t>
            </a:r>
            <a:r>
              <a:rPr lang="en-US" b="1" dirty="0" err="1"/>
              <a:t>menjelaskan</a:t>
            </a:r>
            <a:r>
              <a:rPr lang="en-US" b="1" dirty="0"/>
              <a:t> </a:t>
            </a:r>
            <a:r>
              <a:rPr lang="en-US" b="1" dirty="0" err="1"/>
              <a:t>stratifikasi</a:t>
            </a:r>
            <a:r>
              <a:rPr lang="en-US" b="1" dirty="0"/>
              <a:t> 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b="1" dirty="0"/>
              <a:t> dengan </a:t>
            </a:r>
            <a:r>
              <a:rPr lang="en-US" b="1" dirty="0" err="1"/>
              <a:t>menggunnakan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 dan 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riset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pembuatan</a:t>
            </a:r>
            <a:r>
              <a:rPr lang="en-US" b="1" dirty="0"/>
              <a:t> </a:t>
            </a:r>
            <a:r>
              <a:rPr lang="en-US" b="1" dirty="0" err="1"/>
              <a:t>solusi</a:t>
            </a:r>
            <a:r>
              <a:rPr lang="en-US" b="1" dirty="0"/>
              <a:t> </a:t>
            </a:r>
            <a:r>
              <a:rPr lang="en-US" b="1" dirty="0" err="1"/>
              <a:t>kebijakannya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Pemahaman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dibahas</a:t>
            </a:r>
            <a:r>
              <a:rPr lang="en-US" b="1" dirty="0"/>
              <a:t> oleh para </a:t>
            </a:r>
            <a:r>
              <a:rPr lang="en-US" b="1" dirty="0" err="1"/>
              <a:t>pemikir</a:t>
            </a:r>
            <a:r>
              <a:rPr lang="en-US" b="1" dirty="0"/>
              <a:t> Yunani </a:t>
            </a:r>
            <a:r>
              <a:rPr lang="en-US" b="1" dirty="0" err="1"/>
              <a:t>seperti</a:t>
            </a:r>
            <a:r>
              <a:rPr lang="en-US" b="1" dirty="0"/>
              <a:t> Aristoteles  yang </a:t>
            </a:r>
            <a:r>
              <a:rPr lang="en-US" b="1" dirty="0" err="1"/>
              <a:t>menyatakan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yang </a:t>
            </a:r>
            <a:r>
              <a:rPr lang="en-US" b="1" dirty="0" err="1"/>
              <a:t>lapisan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dan </a:t>
            </a:r>
            <a:r>
              <a:rPr lang="en-US" b="1" dirty="0" err="1"/>
              <a:t>bawah</a:t>
            </a:r>
            <a:r>
              <a:rPr lang="en-US" b="1" dirty="0"/>
              <a:t> </a:t>
            </a:r>
            <a:r>
              <a:rPr lang="en-US" b="1" dirty="0" err="1"/>
              <a:t>kecil</a:t>
            </a:r>
            <a:r>
              <a:rPr lang="en-US" b="1" dirty="0"/>
              <a:t> dan yang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lapisan</a:t>
            </a:r>
            <a:r>
              <a:rPr lang="en-US" b="1" dirty="0"/>
              <a:t> </a:t>
            </a:r>
            <a:r>
              <a:rPr lang="en-US" b="1" dirty="0" err="1"/>
              <a:t>tengan</a:t>
            </a:r>
            <a:r>
              <a:rPr lang="en-US" b="1" dirty="0"/>
              <a:t> (Pola </a:t>
            </a:r>
            <a:r>
              <a:rPr lang="en-US" b="1" dirty="0" err="1"/>
              <a:t>belah</a:t>
            </a:r>
            <a:r>
              <a:rPr lang="en-US" b="1" dirty="0"/>
              <a:t> ketupat, diamond-shaped society).</a:t>
            </a:r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ilmiah</a:t>
            </a:r>
            <a:r>
              <a:rPr lang="en-US" b="1" dirty="0"/>
              <a:t>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sistematik</a:t>
            </a:r>
            <a:r>
              <a:rPr lang="en-US" b="1" dirty="0"/>
              <a:t> </a:t>
            </a:r>
            <a:r>
              <a:rPr lang="en-US" b="1" dirty="0" err="1"/>
              <a:t>dilakukan</a:t>
            </a:r>
            <a:r>
              <a:rPr lang="en-US" b="1" dirty="0"/>
              <a:t> oleh Marx, Weber dan Durkheim.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4B31A-4258-46C2-B411-302DC104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B49C12-5D61-4D74-975F-F44518003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2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7B51B-5D03-4410-8F98-B360E37F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610698"/>
          </a:xfrm>
        </p:spPr>
        <p:txBody>
          <a:bodyPr/>
          <a:lstStyle/>
          <a:p>
            <a:pPr algn="ctr"/>
            <a:r>
              <a:rPr lang="en-US" sz="3600" b="1" dirty="0"/>
              <a:t>I. STRATIFIKASI DAN PEMBENARANNYA (2) 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EDB2532-BCE4-417E-B499-09A54864FB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025054"/>
              </p:ext>
            </p:extLst>
          </p:nvPr>
        </p:nvGraphicFramePr>
        <p:xfrm>
          <a:off x="1103313" y="1063416"/>
          <a:ext cx="8947149" cy="5654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099">
                  <a:extLst>
                    <a:ext uri="{9D8B030D-6E8A-4147-A177-3AD203B41FA5}">
                      <a16:colId xmlns:a16="http://schemas.microsoft.com/office/drawing/2014/main" val="2853285362"/>
                    </a:ext>
                  </a:extLst>
                </a:gridCol>
                <a:gridCol w="1959429">
                  <a:extLst>
                    <a:ext uri="{9D8B030D-6E8A-4147-A177-3AD203B41FA5}">
                      <a16:colId xmlns:a16="http://schemas.microsoft.com/office/drawing/2014/main" val="3778976516"/>
                    </a:ext>
                  </a:extLst>
                </a:gridCol>
                <a:gridCol w="1866122">
                  <a:extLst>
                    <a:ext uri="{9D8B030D-6E8A-4147-A177-3AD203B41FA5}">
                      <a16:colId xmlns:a16="http://schemas.microsoft.com/office/drawing/2014/main" val="588656227"/>
                    </a:ext>
                  </a:extLst>
                </a:gridCol>
                <a:gridCol w="2202025">
                  <a:extLst>
                    <a:ext uri="{9D8B030D-6E8A-4147-A177-3AD203B41FA5}">
                      <a16:colId xmlns:a16="http://schemas.microsoft.com/office/drawing/2014/main" val="3056957912"/>
                    </a:ext>
                  </a:extLst>
                </a:gridCol>
                <a:gridCol w="2007474">
                  <a:extLst>
                    <a:ext uri="{9D8B030D-6E8A-4147-A177-3AD203B41FA5}">
                      <a16:colId xmlns:a16="http://schemas.microsoft.com/office/drawing/2014/main" val="3330980589"/>
                    </a:ext>
                  </a:extLst>
                </a:gridCol>
              </a:tblGrid>
              <a:tr h="6150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MAJOR STRATA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JUSTIFYING</a:t>
                      </a:r>
                    </a:p>
                    <a:p>
                      <a:pPr algn="ctr"/>
                      <a:r>
                        <a:rPr lang="en-US" sz="1600" dirty="0"/>
                        <a:t>IDEOLOGY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771483"/>
                  </a:ext>
                </a:extLst>
              </a:tr>
              <a:tr h="55028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HUNTING &amp;</a:t>
                      </a:r>
                    </a:p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GATHERING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068617"/>
                  </a:ext>
                </a:extLst>
              </a:tr>
              <a:tr h="5502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Tribes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Hunting Skills &amp;</a:t>
                      </a:r>
                    </a:p>
                    <a:p>
                      <a:r>
                        <a:rPr lang="en-US" sz="1400" b="1" dirty="0"/>
                        <a:t>Magic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Chiefs, Shamans &amp;</a:t>
                      </a:r>
                    </a:p>
                    <a:p>
                      <a:r>
                        <a:rPr lang="en-US" sz="1400" b="1" dirty="0"/>
                        <a:t>Follower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Meritocratic</a:t>
                      </a:r>
                    </a:p>
                    <a:p>
                      <a:r>
                        <a:rPr lang="en-US" sz="1400" b="1" dirty="0"/>
                        <a:t>Selection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469391"/>
                  </a:ext>
                </a:extLst>
              </a:tr>
              <a:tr h="55028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HURTICULTURAL &amp;</a:t>
                      </a:r>
                    </a:p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AGRARIAN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98133"/>
                  </a:ext>
                </a:extLst>
              </a:tr>
              <a:tr h="5502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Feudal </a:t>
                      </a:r>
                    </a:p>
                    <a:p>
                      <a:r>
                        <a:rPr lang="en-US" sz="1400" b="1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Land &amp; Labor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Kings, Lords &amp; Serfs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Tradition &amp; Religious Doctrine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38418"/>
                  </a:ext>
                </a:extLst>
              </a:tr>
              <a:tr h="5502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Slave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Human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Owners &amp; Slaves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Natural &amp; Social </a:t>
                      </a:r>
                    </a:p>
                    <a:p>
                      <a:r>
                        <a:rPr lang="en-US" sz="1400" b="1" dirty="0"/>
                        <a:t>Inferiority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17711"/>
                  </a:ext>
                </a:extLst>
              </a:tr>
              <a:tr h="5502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Caste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Ethnic Purity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Castes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Tradition &amp; Religious Doctrine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1926"/>
                  </a:ext>
                </a:extLst>
              </a:tr>
              <a:tr h="55028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INDSUTRIAL</a:t>
                      </a:r>
                    </a:p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SOCIETY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714638"/>
                  </a:ext>
                </a:extLst>
              </a:tr>
              <a:tr h="5502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Class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Means of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Capitalists &amp;</a:t>
                      </a:r>
                    </a:p>
                    <a:p>
                      <a:r>
                        <a:rPr lang="en-US" sz="1400" b="1" dirty="0"/>
                        <a:t>Workers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Classical</a:t>
                      </a:r>
                    </a:p>
                    <a:p>
                      <a:r>
                        <a:rPr lang="en-US" sz="1400" b="1" dirty="0"/>
                        <a:t>Liberalism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261962"/>
                  </a:ext>
                </a:extLst>
              </a:tr>
              <a:tr h="55028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State Socialism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Organizational &amp;</a:t>
                      </a:r>
                    </a:p>
                    <a:p>
                      <a:r>
                        <a:rPr lang="en-US" sz="1400" b="1" dirty="0"/>
                        <a:t>Party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Managers &amp; Managed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Marxism &amp;</a:t>
                      </a:r>
                    </a:p>
                    <a:p>
                      <a:r>
                        <a:rPr lang="en-US" sz="1400" b="1" dirty="0"/>
                        <a:t>Leninism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3837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2A650-6D6B-46A5-8840-D4845CEF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F1B3E4-A648-483B-9FC4-18804EEA2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0683-74C6-4A67-8C04-6DCFA1767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10698"/>
          </a:xfrm>
        </p:spPr>
        <p:txBody>
          <a:bodyPr/>
          <a:lstStyle/>
          <a:p>
            <a:r>
              <a:rPr lang="en-US" sz="3600" b="1" dirty="0"/>
              <a:t>I. STRATIFIKASI DAN PEMBENARANNYA (3)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70FEA-7954-470B-AAE3-5B613BE51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56996"/>
            <a:ext cx="8946541" cy="509140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*</a:t>
            </a:r>
            <a:r>
              <a:rPr lang="en-US" b="1" dirty="0" err="1">
                <a:solidFill>
                  <a:srgbClr val="FFFF00"/>
                </a:solidFill>
              </a:rPr>
              <a:t>Bagaimana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Stratifiksai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kasus</a:t>
            </a:r>
            <a:r>
              <a:rPr lang="en-US" b="1" dirty="0">
                <a:solidFill>
                  <a:srgbClr val="FFFF00"/>
                </a:solidFill>
              </a:rPr>
              <a:t>  </a:t>
            </a:r>
            <a:r>
              <a:rPr lang="en-US" b="1" dirty="0" err="1">
                <a:solidFill>
                  <a:srgbClr val="FFFF00"/>
                </a:solidFill>
              </a:rPr>
              <a:t>Pra</a:t>
            </a:r>
            <a:r>
              <a:rPr lang="en-US" b="1" dirty="0">
                <a:solidFill>
                  <a:srgbClr val="FFFF00"/>
                </a:solidFill>
              </a:rPr>
              <a:t>-Indonesia dan Indonesia?</a:t>
            </a:r>
          </a:p>
          <a:p>
            <a:pPr marL="0" indent="0">
              <a:buNone/>
            </a:pPr>
            <a:r>
              <a:rPr lang="en-US" b="1" dirty="0"/>
              <a:t>* </a:t>
            </a:r>
            <a:r>
              <a:rPr lang="en-US" b="1" dirty="0" err="1"/>
              <a:t>Kelompok</a:t>
            </a:r>
            <a:r>
              <a:rPr lang="en-US" b="1" dirty="0"/>
              <a:t>  </a:t>
            </a:r>
            <a:r>
              <a:rPr lang="en-US" b="1" dirty="0" err="1"/>
              <a:t>sederhana</a:t>
            </a:r>
            <a:r>
              <a:rPr lang="en-US" b="1" dirty="0"/>
              <a:t>:  </a:t>
            </a:r>
            <a:r>
              <a:rPr lang="en-US" b="1" dirty="0" err="1"/>
              <a:t>suku-suku</a:t>
            </a:r>
            <a:r>
              <a:rPr lang="en-US" b="1" dirty="0"/>
              <a:t> </a:t>
            </a:r>
            <a:r>
              <a:rPr lang="en-US" b="1" dirty="0" err="1"/>
              <a:t>terasing</a:t>
            </a:r>
            <a:r>
              <a:rPr lang="en-US" b="1" dirty="0"/>
              <a:t> (“band”)</a:t>
            </a:r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b="1" dirty="0" err="1"/>
              <a:t>Suku-suku</a:t>
            </a:r>
            <a:r>
              <a:rPr lang="en-US" b="1" dirty="0"/>
              <a:t> 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* Pola Chiefdom,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area  (</a:t>
            </a:r>
            <a:r>
              <a:rPr lang="en-US" b="1" dirty="0" err="1"/>
              <a:t>Cipta</a:t>
            </a:r>
            <a:r>
              <a:rPr lang="en-US" b="1" dirty="0"/>
              <a:t> </a:t>
            </a:r>
            <a:r>
              <a:rPr lang="en-US" b="1" dirty="0" err="1"/>
              <a:t>Gelar-Sukabumi</a:t>
            </a:r>
            <a:r>
              <a:rPr lang="en-US" b="1" dirty="0"/>
              <a:t>, era </a:t>
            </a:r>
            <a:r>
              <a:rPr lang="en-US" b="1" dirty="0" err="1"/>
              <a:t>Megalitik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*Pola Kerajaan Hindu (Kerajaan </a:t>
            </a:r>
            <a:r>
              <a:rPr lang="en-US" b="1" dirty="0" err="1"/>
              <a:t>Kutai</a:t>
            </a:r>
            <a:r>
              <a:rPr lang="en-US" b="1" dirty="0"/>
              <a:t> )</a:t>
            </a:r>
          </a:p>
          <a:p>
            <a:pPr marL="0" indent="0">
              <a:buNone/>
            </a:pPr>
            <a:r>
              <a:rPr lang="en-US" b="1" dirty="0"/>
              <a:t>*Pola </a:t>
            </a:r>
            <a:r>
              <a:rPr lang="en-US" b="1" dirty="0" err="1"/>
              <a:t>Budhisme</a:t>
            </a:r>
            <a:r>
              <a:rPr lang="en-US" b="1" dirty="0"/>
              <a:t> (Kerajaan </a:t>
            </a:r>
            <a:r>
              <a:rPr lang="en-US" b="1" dirty="0" err="1"/>
              <a:t>Sriwijaya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*Pola Hindu (Kerajaan </a:t>
            </a:r>
            <a:r>
              <a:rPr lang="en-US" b="1" dirty="0" err="1"/>
              <a:t>Majapahit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*Pola Islam (</a:t>
            </a:r>
            <a:r>
              <a:rPr lang="en-US" b="1" dirty="0" err="1"/>
              <a:t>Kesultanan</a:t>
            </a:r>
            <a:r>
              <a:rPr lang="en-US" b="1" dirty="0"/>
              <a:t> Maluku Utara, </a:t>
            </a:r>
            <a:r>
              <a:rPr lang="en-US" b="1" dirty="0" err="1"/>
              <a:t>Demak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*Pola </a:t>
            </a:r>
            <a:r>
              <a:rPr lang="en-US" b="1" dirty="0" err="1"/>
              <a:t>Kolonialisme</a:t>
            </a:r>
            <a:r>
              <a:rPr lang="en-US" b="1" dirty="0"/>
              <a:t>  Belanda dan </a:t>
            </a:r>
            <a:r>
              <a:rPr lang="en-US" b="1" dirty="0" err="1"/>
              <a:t>Jepang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*Pola Indonesia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F0011-8022-43AC-8C56-FF06F03B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AB18CD-224E-4ED2-B188-662020B91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9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BC940-D1FB-4187-B39E-C2F0C4D8D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1407"/>
          </a:xfrm>
        </p:spPr>
        <p:txBody>
          <a:bodyPr/>
          <a:lstStyle/>
          <a:p>
            <a:pPr algn="ctr"/>
            <a:r>
              <a:rPr lang="en-US" sz="2800" b="1" dirty="0"/>
              <a:t>II.SOSIOLOGI DAN ANALISIS STRATIFIKASI (1)</a:t>
            </a:r>
            <a:br>
              <a:rPr lang="en-US" sz="2800" b="1" dirty="0"/>
            </a:b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4DB42-D7D1-4081-9A20-48A2592FF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66" y="1300294"/>
            <a:ext cx="9185787" cy="494810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+ </a:t>
            </a:r>
            <a:r>
              <a:rPr lang="en-US" sz="2400" b="1" dirty="0" err="1"/>
              <a:t>Studi</a:t>
            </a:r>
            <a:r>
              <a:rPr lang="en-US" sz="2400" b="1" dirty="0"/>
              <a:t> </a:t>
            </a:r>
            <a:r>
              <a:rPr lang="en-US" sz="2400" b="1" dirty="0" err="1"/>
              <a:t>Stratifikasi</a:t>
            </a:r>
            <a:r>
              <a:rPr lang="en-US" sz="2400" b="1" dirty="0"/>
              <a:t> dan </a:t>
            </a:r>
            <a:r>
              <a:rPr lang="en-US" sz="2400" b="1" dirty="0" err="1"/>
              <a:t>Mobilitas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r>
              <a:rPr lang="en-US" sz="2400" b="1" dirty="0"/>
              <a:t>  </a:t>
            </a:r>
            <a:r>
              <a:rPr lang="en-US" sz="2400" b="1" dirty="0" err="1"/>
              <a:t>didasarkan</a:t>
            </a:r>
            <a:r>
              <a:rPr lang="en-US" sz="2400" b="1" dirty="0"/>
              <a:t> pada </a:t>
            </a:r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sosiologi</a:t>
            </a:r>
            <a:r>
              <a:rPr lang="en-US" sz="2400" b="1" dirty="0"/>
              <a:t> oleh para </a:t>
            </a:r>
            <a:r>
              <a:rPr lang="en-US" sz="2400" b="1" dirty="0" err="1"/>
              <a:t>pendiri</a:t>
            </a:r>
            <a:r>
              <a:rPr lang="en-US" sz="2400" b="1" dirty="0"/>
              <a:t> </a:t>
            </a:r>
            <a:r>
              <a:rPr lang="en-US" sz="2400" b="1" dirty="0" err="1"/>
              <a:t>sosiologi</a:t>
            </a:r>
            <a:r>
              <a:rPr lang="en-US" sz="2400" b="1" dirty="0"/>
              <a:t> </a:t>
            </a:r>
            <a:r>
              <a:rPr lang="en-US" sz="2400" b="1" dirty="0" err="1"/>
              <a:t>seperti</a:t>
            </a:r>
            <a:r>
              <a:rPr lang="en-US" sz="2400" b="1" dirty="0"/>
              <a:t> Marx, Weber, Durkheim. </a:t>
            </a:r>
          </a:p>
          <a:p>
            <a:pPr marL="0" indent="0">
              <a:buNone/>
            </a:pPr>
            <a:r>
              <a:rPr lang="en-US" sz="2400" b="1" dirty="0"/>
              <a:t>+</a:t>
            </a:r>
            <a:r>
              <a:rPr lang="en-US" sz="2400" b="1" dirty="0" err="1"/>
              <a:t>Analisis</a:t>
            </a:r>
            <a:r>
              <a:rPr lang="en-US" sz="2400" b="1" dirty="0"/>
              <a:t> </a:t>
            </a:r>
            <a:r>
              <a:rPr lang="en-US" sz="2400" b="1" dirty="0" err="1"/>
              <a:t>teori-teori</a:t>
            </a:r>
            <a:r>
              <a:rPr lang="en-US" sz="2400" b="1" dirty="0"/>
              <a:t> </a:t>
            </a:r>
            <a:r>
              <a:rPr lang="en-US" sz="2400" b="1" dirty="0" err="1"/>
              <a:t>mereka</a:t>
            </a:r>
            <a:r>
              <a:rPr lang="en-US" sz="2400" b="1" dirty="0"/>
              <a:t> </a:t>
            </a:r>
            <a:r>
              <a:rPr lang="en-US" sz="2400" b="1" dirty="0" err="1"/>
              <a:t>banyak</a:t>
            </a:r>
            <a:r>
              <a:rPr lang="en-US" sz="2400" b="1" dirty="0"/>
              <a:t> </a:t>
            </a:r>
            <a:r>
              <a:rPr lang="en-US" sz="2400" b="1" dirty="0" err="1"/>
              <a:t>membahas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Eropa</a:t>
            </a:r>
            <a:r>
              <a:rPr lang="en-US" sz="2400" b="1" dirty="0"/>
              <a:t> </a:t>
            </a:r>
            <a:r>
              <a:rPr lang="en-US" sz="2400" b="1" dirty="0" err="1"/>
              <a:t>walaupun</a:t>
            </a:r>
            <a:r>
              <a:rPr lang="en-US" sz="2400" b="1" dirty="0"/>
              <a:t> juga </a:t>
            </a:r>
            <a:r>
              <a:rPr lang="en-US" sz="2400" b="1" dirty="0" err="1"/>
              <a:t>membahas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singkat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non-</a:t>
            </a:r>
            <a:r>
              <a:rPr lang="en-US" sz="2400" b="1" dirty="0" err="1"/>
              <a:t>Eropa</a:t>
            </a:r>
            <a:r>
              <a:rPr lang="en-US" sz="2400" b="1" dirty="0"/>
              <a:t>.</a:t>
            </a:r>
          </a:p>
          <a:p>
            <a:pPr marL="0" indent="0">
              <a:buNone/>
            </a:pPr>
            <a:r>
              <a:rPr lang="en-US" sz="2400" b="1" dirty="0"/>
              <a:t>+Teori2 </a:t>
            </a:r>
            <a:r>
              <a:rPr lang="en-US" sz="2400" b="1" dirty="0" err="1"/>
              <a:t>ketiga</a:t>
            </a:r>
            <a:r>
              <a:rPr lang="en-US" sz="2400" b="1" dirty="0"/>
              <a:t> </a:t>
            </a:r>
            <a:r>
              <a:rPr lang="en-US" sz="2400" b="1" dirty="0" err="1"/>
              <a:t>sosiolog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berguna</a:t>
            </a:r>
            <a:r>
              <a:rPr lang="en-US" sz="2400" b="1" dirty="0"/>
              <a:t> </a:t>
            </a:r>
            <a:r>
              <a:rPr lang="en-US" sz="2400" b="1" dirty="0" err="1"/>
              <a:t>utuk</a:t>
            </a:r>
            <a:r>
              <a:rPr lang="en-US" sz="2400" b="1" dirty="0"/>
              <a:t> </a:t>
            </a:r>
            <a:r>
              <a:rPr lang="en-US" sz="2400" b="1" dirty="0" err="1"/>
              <a:t>membahas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Indonesia, </a:t>
            </a:r>
            <a:r>
              <a:rPr lang="en-US" sz="2400" b="1" dirty="0" err="1"/>
              <a:t>namun</a:t>
            </a:r>
            <a:r>
              <a:rPr lang="en-US" sz="2400" b="1" dirty="0"/>
              <a:t> </a:t>
            </a:r>
            <a:r>
              <a:rPr lang="en-US" sz="2400" b="1" dirty="0" err="1"/>
              <a:t>masih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dimensi</a:t>
            </a:r>
            <a:r>
              <a:rPr lang="en-US" sz="2400" b="1" dirty="0"/>
              <a:t> </a:t>
            </a:r>
            <a:r>
              <a:rPr lang="en-US" sz="2400" b="1" dirty="0" err="1"/>
              <a:t>stratifikasi</a:t>
            </a:r>
            <a:r>
              <a:rPr lang="en-US" sz="2400" b="1" dirty="0"/>
              <a:t>  lain </a:t>
            </a:r>
            <a:r>
              <a:rPr lang="en-US" sz="2400" b="1" dirty="0" err="1"/>
              <a:t>seperti</a:t>
            </a:r>
            <a:r>
              <a:rPr lang="en-US" sz="2400" b="1" dirty="0"/>
              <a:t> </a:t>
            </a:r>
            <a:r>
              <a:rPr lang="en-US" sz="2400" b="1" dirty="0" err="1"/>
              <a:t>suku</a:t>
            </a:r>
            <a:r>
              <a:rPr lang="en-US" sz="2400" b="1" dirty="0"/>
              <a:t>, </a:t>
            </a:r>
            <a:r>
              <a:rPr lang="en-US" sz="2400" b="1" dirty="0" err="1"/>
              <a:t>etnik</a:t>
            </a:r>
            <a:r>
              <a:rPr lang="en-US" sz="2400" b="1" dirty="0"/>
              <a:t>, </a:t>
            </a:r>
            <a:r>
              <a:rPr lang="en-US" sz="2400" b="1" dirty="0" err="1"/>
              <a:t>ras</a:t>
            </a:r>
            <a:r>
              <a:rPr lang="en-US" sz="2400" b="1" dirty="0"/>
              <a:t>, agama, gender,  </a:t>
            </a:r>
            <a:r>
              <a:rPr lang="en-US" sz="2400" b="1" dirty="0" err="1"/>
              <a:t>spasial</a:t>
            </a:r>
            <a:r>
              <a:rPr lang="en-US" sz="2400" b="1" dirty="0"/>
              <a:t> (</a:t>
            </a:r>
            <a:r>
              <a:rPr lang="en-US" sz="2400" b="1" dirty="0" err="1"/>
              <a:t>pusat-daerah</a:t>
            </a:r>
            <a:r>
              <a:rPr lang="en-US" sz="2400" b="1" dirty="0"/>
              <a:t>, </a:t>
            </a:r>
            <a:r>
              <a:rPr lang="en-US" sz="2400" b="1" dirty="0" err="1"/>
              <a:t>desa-kota</a:t>
            </a:r>
            <a:r>
              <a:rPr lang="en-US" sz="2400" b="1" dirty="0"/>
              <a:t>) </a:t>
            </a:r>
            <a:r>
              <a:rPr lang="en-US" sz="2400" b="1" dirty="0" err="1"/>
              <a:t>maupun</a:t>
            </a:r>
            <a:r>
              <a:rPr lang="en-US" sz="2400" b="1" dirty="0"/>
              <a:t> </a:t>
            </a:r>
            <a:r>
              <a:rPr lang="en-US" sz="2400" b="1" dirty="0" err="1"/>
              <a:t>stratifikasi</a:t>
            </a:r>
            <a:r>
              <a:rPr lang="en-US" sz="2400" b="1" dirty="0"/>
              <a:t> global.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14D1D-6C62-4364-B90B-C5A5E5AE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32E873-85A0-4DAE-8E79-6088E7112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3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3710-840D-4FDF-A597-8D0459FB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834906"/>
          </a:xfrm>
        </p:spPr>
        <p:txBody>
          <a:bodyPr/>
          <a:lstStyle/>
          <a:p>
            <a:pPr algn="ctr"/>
            <a:r>
              <a:rPr lang="en-US" sz="3200" b="1" dirty="0"/>
              <a:t>II.SOSIOLOGI DAN ANALISIS STRATIFIKASI (2)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A5462-0648-493E-8199-9129AA14F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02230"/>
            <a:ext cx="8946541" cy="474617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FF00"/>
                </a:solidFill>
              </a:rPr>
              <a:t>MARX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/>
              <a:t>Social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/>
              <a:t>Superstructure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/>
              <a:t>Social and political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/>
              <a:t>institutions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/>
              <a:t>Economic Base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/>
              <a:t>Techniques of production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/>
              <a:t>Property institutions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2847A-2DA1-4F01-9E66-0C0E614D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7</a:t>
            </a:fld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D064CF4E-94F0-4788-86FC-64ED9FE10DE8}"/>
              </a:ext>
            </a:extLst>
          </p:cNvPr>
          <p:cNvSpPr/>
          <p:nvPr/>
        </p:nvSpPr>
        <p:spPr>
          <a:xfrm>
            <a:off x="5327010" y="3707934"/>
            <a:ext cx="377504" cy="738231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EC47E4-8589-4D85-96F8-B62C70A15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4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63AF5-20EB-4BAA-93A3-C405F40D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8882"/>
          </a:xfrm>
        </p:spPr>
        <p:txBody>
          <a:bodyPr/>
          <a:lstStyle/>
          <a:p>
            <a:pPr algn="ctr"/>
            <a:r>
              <a:rPr lang="en-US" sz="3200" b="1" dirty="0"/>
              <a:t>II.SOSIOLOGI DAN ANALISIS STRATIFIKASI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057A8-E5B3-43B2-A84D-3C66DA446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96956"/>
            <a:ext cx="8946541" cy="4951444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u="sng" dirty="0">
                <a:solidFill>
                  <a:srgbClr val="FFFF00"/>
                </a:solidFill>
                <a:latin typeface="+mn-lt"/>
              </a:rPr>
              <a:t>MARX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000" b="1" dirty="0"/>
              <a:t>PROPERTY </a:t>
            </a:r>
            <a:r>
              <a:rPr lang="en-US" sz="4000" b="1" dirty="0">
                <a:sym typeface="Wingdings" panose="05000000000000000000" pitchFamily="2" charset="2"/>
              </a:rPr>
              <a:t></a:t>
            </a:r>
            <a:r>
              <a:rPr lang="en-US" sz="4000" b="1" dirty="0"/>
              <a:t> CLASS</a:t>
            </a:r>
          </a:p>
          <a:p>
            <a:pPr marL="0" indent="0">
              <a:buNone/>
            </a:pPr>
            <a:r>
              <a:rPr lang="en-US" sz="4000" b="1" dirty="0"/>
              <a:t>	AGRARIAN  SYSTEM  </a:t>
            </a:r>
            <a:r>
              <a:rPr lang="en-US" sz="4000" b="1" dirty="0">
                <a:sym typeface="Wingdings" panose="05000000000000000000" pitchFamily="2" charset="2"/>
              </a:rPr>
              <a:t> LAND  </a:t>
            </a:r>
          </a:p>
          <a:p>
            <a:pPr marL="400050" lvl="1" indent="0">
              <a:buNone/>
            </a:pPr>
            <a:r>
              <a:rPr lang="en-US" sz="4000" b="1" dirty="0">
                <a:sym typeface="Wingdings" panose="05000000000000000000" pitchFamily="2" charset="2"/>
              </a:rPr>
              <a:t>	CAPITALIST  SYSTEM   LABOR (EXPLOITATION/SURPLUS VALUE)</a:t>
            </a:r>
            <a:endParaRPr lang="en-US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B5659-7BCE-4AB4-95CC-0628B0B1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46E811-DA19-45A5-AC3F-0B2C6C559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8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B6D9B-D205-4AA2-A710-3FB40E4F4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8979"/>
          </a:xfrm>
        </p:spPr>
        <p:txBody>
          <a:bodyPr/>
          <a:lstStyle/>
          <a:p>
            <a:pPr algn="ctr"/>
            <a:r>
              <a:rPr lang="en-US" sz="3200" b="1" dirty="0"/>
              <a:t>II.SOSIOLOGI DAN ANALISIS STRATIFIKASI (4)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A614-F107-4EA9-B525-385006ADC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81698"/>
            <a:ext cx="8946541" cy="47667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</a:rPr>
              <a:t>WEBER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CA174-E142-4F66-86F9-2D683B15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DE2B-8C48-41D9-8BF5-2344B2A61BCB}" type="slidenum">
              <a:rPr lang="en-US" smtClean="0"/>
              <a:t>9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F120575-7685-4571-AB92-E7B38EF1AD58}"/>
              </a:ext>
            </a:extLst>
          </p:cNvPr>
          <p:cNvSpPr/>
          <p:nvPr/>
        </p:nvSpPr>
        <p:spPr>
          <a:xfrm>
            <a:off x="2249424" y="2635275"/>
            <a:ext cx="2313432" cy="12878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CLASS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ECONOMIC ORDER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25BBE2-11EC-4AF1-93C7-17CC56D52E57}"/>
              </a:ext>
            </a:extLst>
          </p:cNvPr>
          <p:cNvSpPr/>
          <p:nvPr/>
        </p:nvSpPr>
        <p:spPr>
          <a:xfrm>
            <a:off x="4191756" y="4620652"/>
            <a:ext cx="2313432" cy="12878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PARTY</a:t>
            </a:r>
          </a:p>
          <a:p>
            <a:pPr algn="ctr"/>
            <a:r>
              <a:rPr lang="en-US" b="1" dirty="0"/>
              <a:t>POLITICAL ORDER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1CA892F-9440-49A2-9A08-09B7DF963A6E}"/>
              </a:ext>
            </a:extLst>
          </p:cNvPr>
          <p:cNvSpPr/>
          <p:nvPr/>
        </p:nvSpPr>
        <p:spPr>
          <a:xfrm>
            <a:off x="6320030" y="2711945"/>
            <a:ext cx="2313432" cy="12878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STATUS</a:t>
            </a:r>
          </a:p>
          <a:p>
            <a:pPr algn="ctr"/>
            <a:r>
              <a:rPr lang="en-US" b="1" dirty="0"/>
              <a:t>SOCIAL ORDER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9B92B4-4687-416B-81C5-9E5BB6D3E181}"/>
              </a:ext>
            </a:extLst>
          </p:cNvPr>
          <p:cNvCxnSpPr/>
          <p:nvPr/>
        </p:nvCxnSpPr>
        <p:spPr>
          <a:xfrm>
            <a:off x="3730752" y="3945191"/>
            <a:ext cx="832104" cy="809689"/>
          </a:xfrm>
          <a:prstGeom prst="straightConnector1">
            <a:avLst/>
          </a:prstGeom>
          <a:ln w="57150">
            <a:solidFill>
              <a:srgbClr val="FFFF00"/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FAEC4CF-72D4-47F5-8145-3F3C47221701}"/>
              </a:ext>
            </a:extLst>
          </p:cNvPr>
          <p:cNvCxnSpPr/>
          <p:nvPr/>
        </p:nvCxnSpPr>
        <p:spPr>
          <a:xfrm>
            <a:off x="4562856" y="3279178"/>
            <a:ext cx="1757174" cy="0"/>
          </a:xfrm>
          <a:prstGeom prst="straightConnector1">
            <a:avLst/>
          </a:prstGeom>
          <a:ln w="571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A4A95A-AB9C-443F-B78C-718FB807900D}"/>
              </a:ext>
            </a:extLst>
          </p:cNvPr>
          <p:cNvCxnSpPr/>
          <p:nvPr/>
        </p:nvCxnSpPr>
        <p:spPr>
          <a:xfrm flipH="1">
            <a:off x="6236208" y="3999751"/>
            <a:ext cx="1024128" cy="755129"/>
          </a:xfrm>
          <a:prstGeom prst="straightConnector1">
            <a:avLst/>
          </a:prstGeom>
          <a:ln w="571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CC3F7CF-340D-443D-AE47-6BFEDB137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1261" cy="106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76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1172</TotalTime>
  <Words>933</Words>
  <Application>Microsoft Office PowerPoint</Application>
  <PresentationFormat>Widescreen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Ion</vt:lpstr>
      <vt:lpstr>Teori Sosiologi Klasik  tentang Stratifikasi Sosial KULIAH 2</vt:lpstr>
      <vt:lpstr>MATERI KULIAH</vt:lpstr>
      <vt:lpstr>I. STRATIFIKASI DAN PEMBENARANNYA (1)</vt:lpstr>
      <vt:lpstr>I. STRATIFIKASI DAN PEMBENARANNYA (2) </vt:lpstr>
      <vt:lpstr>I. STRATIFIKASI DAN PEMBENARANNYA (3) </vt:lpstr>
      <vt:lpstr>II.SOSIOLOGI DAN ANALISIS STRATIFIKASI (1) </vt:lpstr>
      <vt:lpstr>II.SOSIOLOGI DAN ANALISIS STRATIFIKASI (2) </vt:lpstr>
      <vt:lpstr>II.SOSIOLOGI DAN ANALISIS STRATIFIKASI (3)</vt:lpstr>
      <vt:lpstr>II.SOSIOLOGI DAN ANALISIS STRATIFIKASI (4)</vt:lpstr>
      <vt:lpstr>II.SOSIOLOGI DAN ANALISIS STRATIFIKASI (5) WEBER</vt:lpstr>
      <vt:lpstr>II.SOSIOLOGI DAN ANALISIS STRATIFIKASI (11)</vt:lpstr>
      <vt:lpstr>II.SOSIOLOGI DAN ANALISIS STRATIFIKASI (12)</vt:lpstr>
      <vt:lpstr>3. INKLUSI DAN KEBIJAKAN MOBILITAS VERTIKAL (1)</vt:lpstr>
      <vt:lpstr>3. INKLUSI DAN KEBIJAKAN MOBILITAS VERTIKAL (2)</vt:lpstr>
      <vt:lpstr>IV.PEMBAHASAN MARX, WEBER DAN DURKHEIM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39</cp:revision>
  <dcterms:created xsi:type="dcterms:W3CDTF">2020-09-22T03:28:34Z</dcterms:created>
  <dcterms:modified xsi:type="dcterms:W3CDTF">2020-09-25T03:49:26Z</dcterms:modified>
</cp:coreProperties>
</file>