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743" r:id="rId1"/>
  </p:sldMasterIdLst>
  <p:notesMasterIdLst>
    <p:notesMasterId r:id="rId12"/>
  </p:notesMasterIdLst>
  <p:sldIdLst>
    <p:sldId id="257" r:id="rId2"/>
    <p:sldId id="330" r:id="rId3"/>
    <p:sldId id="309" r:id="rId4"/>
    <p:sldId id="331" r:id="rId5"/>
    <p:sldId id="298" r:id="rId6"/>
    <p:sldId id="299" r:id="rId7"/>
    <p:sldId id="323" r:id="rId8"/>
    <p:sldId id="324" r:id="rId9"/>
    <p:sldId id="332" r:id="rId10"/>
    <p:sldId id="269" r:id="rId1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Gaya Medium 2 - Akse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Gaya Medium 2 - Aksen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21E4AEA4-8DFA-4A89-87EB-49C32662AFE0}" styleName="Gaya Medium 2 - Akse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3296810-A885-4BE3-A3E7-6D5BEEA58F35}" styleName="Gaya Medium 2 - Aksen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2" d="100"/>
          <a:sy n="72" d="100"/>
        </p:scale>
        <p:origin x="636" y="54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-210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329DE18-76FB-4785-A708-CAEE3F6BF799}" type="datetimeFigureOut">
              <a:rPr lang="en-US" smtClean="0"/>
              <a:pPr/>
              <a:t>11/6/2020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E002B2F-F247-45BC-9A48-8858052A858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160477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39A7F9-29A5-4D1C-B890-619EAAD0A838}" type="datetime1">
              <a:rPr lang="id-ID" smtClean="0"/>
              <a:pPr/>
              <a:t>06/11/2020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smtClean="0"/>
              <a:t>FTW dan RTW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B3F8EB-9833-40B0-B641-BC94308BFCD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95871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B1252F-BA22-494F-ACBB-59227D454889}" type="datetime1">
              <a:rPr lang="id-ID" smtClean="0"/>
              <a:pPr/>
              <a:t>06/11/2020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smtClean="0"/>
              <a:t>FTW dan RTW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B3F8EB-9833-40B0-B641-BC94308BFCD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93651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1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D98A41-750C-4BCD-97C1-2997529AB4E1}" type="datetime1">
              <a:rPr lang="id-ID" smtClean="0"/>
              <a:pPr/>
              <a:t>06/11/2020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smtClean="0"/>
              <a:t>FTW dan RTW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B3F8EB-9833-40B0-B641-BC94308BFCD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14100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CE40C3-C3B8-44DE-965B-F1A0CDA531E9}" type="datetime1">
              <a:rPr lang="id-ID" smtClean="0"/>
              <a:pPr/>
              <a:t>06/11/2020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smtClean="0"/>
              <a:t>FTW dan RTW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B3F8EB-9833-40B0-B641-BC94308BFCD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12730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89973" y="1709740"/>
            <a:ext cx="10157478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89973" y="4589465"/>
            <a:ext cx="10157478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927E11-4A96-4DB7-AEF6-8CB0EADFACA8}" type="datetime1">
              <a:rPr lang="id-ID" smtClean="0"/>
              <a:pPr/>
              <a:t>06/11/2020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smtClean="0"/>
              <a:t>FTW dan RTW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B3F8EB-9833-40B0-B641-BC94308BFCD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94329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9972" y="1825625"/>
            <a:ext cx="4829828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9FA419-97B0-417A-974C-C184599933EC}" type="datetime1">
              <a:rPr lang="id-ID" smtClean="0"/>
              <a:pPr/>
              <a:t>06/11/2020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smtClean="0"/>
              <a:t>FTW dan RTW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B3F8EB-9833-40B0-B641-BC94308BFCD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22282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7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1" y="1681163"/>
            <a:ext cx="5183188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1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B48A92-D51F-4B0A-BBF7-456E3EFC340B}" type="datetime1">
              <a:rPr lang="id-ID" smtClean="0"/>
              <a:pPr/>
              <a:t>06/11/2020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smtClean="0"/>
              <a:t>FTW dan RTW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B3F8EB-9833-40B0-B641-BC94308BFCD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17490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42A304-9711-4B3D-837E-3DAE6E43B74F}" type="datetime1">
              <a:rPr lang="id-ID" smtClean="0"/>
              <a:pPr/>
              <a:t>06/11/2020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smtClean="0"/>
              <a:t>FTW dan RTW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B3F8EB-9833-40B0-B641-BC94308BFCD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21386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095148-7839-49CF-B195-C7EDD522F603}" type="datetime1">
              <a:rPr lang="id-ID" smtClean="0"/>
              <a:pPr/>
              <a:t>06/11/2020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smtClean="0"/>
              <a:t>FTW dan RTW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B3F8EB-9833-40B0-B641-BC94308BFCD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18689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7EC2AB-1DC6-4149-A562-B54EF19EB235}" type="datetime1">
              <a:rPr lang="id-ID" smtClean="0"/>
              <a:pPr/>
              <a:t>06/11/2020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smtClean="0"/>
              <a:t>FTW dan RTW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B3F8EB-9833-40B0-B641-BC94308BFCD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65148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60FD99-B038-460A-B5EA-077DEB4A0EEC}" type="datetime1">
              <a:rPr lang="id-ID" smtClean="0"/>
              <a:pPr/>
              <a:t>06/11/2020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smtClean="0"/>
              <a:t>FTW dan RTW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B3F8EB-9833-40B0-B641-BC94308BFCD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55774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89972" y="365127"/>
            <a:ext cx="10163827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89972" y="1825625"/>
            <a:ext cx="10163828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091CF04-9406-489C-A1AC-C7EB13DC0D47}" type="datetime1">
              <a:rPr lang="id-ID" smtClean="0"/>
              <a:pPr/>
              <a:t>06/11/2020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fi-FI" smtClean="0"/>
              <a:t>FTW dan RTW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9B3F8EB-9833-40B0-B641-BC94308BFCD6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4524039" y="6356350"/>
            <a:ext cx="7443537" cy="2423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975" b="0" i="0" dirty="0" smtClean="0"/>
              <a:t>Program</a:t>
            </a:r>
            <a:r>
              <a:rPr lang="en-US" sz="975" b="0" i="0" baseline="0" dirty="0" smtClean="0"/>
              <a:t> </a:t>
            </a:r>
            <a:r>
              <a:rPr lang="en-US" sz="975" b="0" i="0" baseline="0" dirty="0" err="1" smtClean="0"/>
              <a:t>Studi</a:t>
            </a:r>
            <a:r>
              <a:rPr lang="en-US" sz="975" b="0" i="0" baseline="0" dirty="0" smtClean="0"/>
              <a:t> Magister </a:t>
            </a:r>
            <a:r>
              <a:rPr lang="en-US" sz="975" b="0" i="0" baseline="0" dirty="0" err="1" smtClean="0"/>
              <a:t>Kedokteran</a:t>
            </a:r>
            <a:r>
              <a:rPr lang="en-US" sz="975" b="0" i="0" baseline="0" dirty="0" smtClean="0"/>
              <a:t> </a:t>
            </a:r>
            <a:r>
              <a:rPr lang="en-US" sz="975" b="0" i="0" baseline="0" dirty="0" err="1" smtClean="0"/>
              <a:t>Kerja</a:t>
            </a:r>
            <a:endParaRPr lang="en-US" sz="975" b="0" i="0" dirty="0"/>
          </a:p>
        </p:txBody>
      </p:sp>
      <p:sp>
        <p:nvSpPr>
          <p:cNvPr id="9" name="TextBox 8"/>
          <p:cNvSpPr txBox="1"/>
          <p:nvPr/>
        </p:nvSpPr>
        <p:spPr>
          <a:xfrm>
            <a:off x="228600" y="6356350"/>
            <a:ext cx="5209675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dirty="0" smtClean="0">
                <a:solidFill>
                  <a:schemeClr val="tx1"/>
                </a:solidFill>
                <a:latin typeface="Franklin Gothic Medium" panose="020B0603020102020204" pitchFamily="34" charset="0"/>
              </a:rPr>
              <a:t>MASSIVE</a:t>
            </a:r>
            <a:r>
              <a:rPr lang="en-US" sz="900" baseline="0" dirty="0" smtClean="0">
                <a:solidFill>
                  <a:schemeClr val="tx1"/>
                </a:solidFill>
                <a:latin typeface="Franklin Gothic Medium" panose="020B0603020102020204" pitchFamily="34" charset="0"/>
              </a:rPr>
              <a:t> OPEN ONLINE COURSES (MOOCs)</a:t>
            </a:r>
            <a:endParaRPr lang="en-US" sz="900" dirty="0">
              <a:solidFill>
                <a:schemeClr val="tx1"/>
              </a:solidFill>
              <a:latin typeface="Franklin Gothic Medium" panose="020B0603020102020204" pitchFamily="34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624" t="9879" r="18448" b="5547"/>
          <a:stretch/>
        </p:blipFill>
        <p:spPr>
          <a:xfrm>
            <a:off x="99164" y="47954"/>
            <a:ext cx="932245" cy="127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30232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4" r:id="rId1"/>
    <p:sldLayoutId id="2147483745" r:id="rId2"/>
    <p:sldLayoutId id="2147483746" r:id="rId3"/>
    <p:sldLayoutId id="2147483747" r:id="rId4"/>
    <p:sldLayoutId id="2147483748" r:id="rId5"/>
    <p:sldLayoutId id="2147483749" r:id="rId6"/>
    <p:sldLayoutId id="2147483750" r:id="rId7"/>
    <p:sldLayoutId id="2147483751" r:id="rId8"/>
    <p:sldLayoutId id="2147483752" r:id="rId9"/>
    <p:sldLayoutId id="2147483753" r:id="rId10"/>
    <p:sldLayoutId id="2147483754" r:id="rId11"/>
  </p:sldLayoutIdLst>
  <p:timing>
    <p:tnLst>
      <p:par>
        <p:cTn id="1" dur="indefinite" restart="never" nodeType="tmRoot"/>
      </p:par>
    </p:tnLst>
  </p:timing>
  <p:hf hdr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84960" y="477838"/>
            <a:ext cx="9174480" cy="1655762"/>
          </a:xfrm>
        </p:spPr>
        <p:txBody>
          <a:bodyPr>
            <a:noAutofit/>
          </a:bodyPr>
          <a:lstStyle/>
          <a:p>
            <a:r>
              <a:rPr lang="en-US" sz="4000" dirty="0" err="1"/>
              <a:t>Validasi</a:t>
            </a:r>
            <a:r>
              <a:rPr lang="en-US" sz="4000" dirty="0"/>
              <a:t> </a:t>
            </a:r>
            <a:r>
              <a:rPr lang="en-US" sz="4000" dirty="0" err="1"/>
              <a:t>Instrumen</a:t>
            </a:r>
            <a:r>
              <a:rPr lang="en-US" sz="4000" dirty="0"/>
              <a:t> </a:t>
            </a:r>
            <a:r>
              <a:rPr lang="en-US" sz="4000" dirty="0" err="1"/>
              <a:t>Pengukuran</a:t>
            </a:r>
            <a:r>
              <a:rPr lang="en-US" sz="4000" dirty="0"/>
              <a:t> dan </a:t>
            </a:r>
            <a:r>
              <a:rPr lang="en-US" sz="4000" dirty="0" err="1"/>
              <a:t>Kuesioner</a:t>
            </a:r>
            <a:r>
              <a:rPr lang="en-US" sz="4000" dirty="0"/>
              <a:t> </a:t>
            </a:r>
            <a:r>
              <a:rPr lang="en-US" sz="4000" dirty="0" err="1"/>
              <a:t>Penelitian</a:t>
            </a:r>
            <a:endParaRPr lang="en-US" sz="6000" i="1" dirty="0">
              <a:solidFill>
                <a:schemeClr val="tx1">
                  <a:lumMod val="75000"/>
                  <a:lumOff val="25000"/>
                </a:schemeClr>
              </a:solidFill>
              <a:latin typeface="Franklin Gothic Medium" panose="020B0603020102020204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57800" y="3124200"/>
            <a:ext cx="1663611" cy="1332105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466939" y="4572000"/>
            <a:ext cx="524533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Franklin Gothic Medium Cond" panose="020B0606030402020204" pitchFamily="34" charset="0"/>
              </a:rPr>
              <a:t>Aria Kekalih</a:t>
            </a:r>
          </a:p>
        </p:txBody>
      </p:sp>
      <p:sp>
        <p:nvSpPr>
          <p:cNvPr id="6" name="Subtitle 2"/>
          <p:cNvSpPr txBox="1">
            <a:spLocks/>
          </p:cNvSpPr>
          <p:nvPr/>
        </p:nvSpPr>
        <p:spPr>
          <a:xfrm>
            <a:off x="2432004" y="5562600"/>
            <a:ext cx="7315200" cy="59481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800" b="1" dirty="0">
                <a:solidFill>
                  <a:schemeClr val="accent1">
                    <a:lumMod val="75000"/>
                  </a:schemeClr>
                </a:solidFill>
              </a:rPr>
              <a:t>MASSIVE OPEN ONLINE COURSES (MOOCs)</a:t>
            </a:r>
          </a:p>
        </p:txBody>
      </p:sp>
    </p:spTree>
    <p:extLst>
      <p:ext uri="{BB962C8B-B14F-4D97-AF65-F5344CB8AC3E}">
        <p14:creationId xmlns:p14="http://schemas.microsoft.com/office/powerpoint/2010/main" val="64221481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64276" y="2527069"/>
            <a:ext cx="990877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200" dirty="0">
                <a:solidFill>
                  <a:schemeClr val="tx1">
                    <a:lumMod val="75000"/>
                    <a:lumOff val="25000"/>
                  </a:schemeClr>
                </a:solidFill>
                <a:latin typeface="Franklin Gothic Heavy" panose="020B0903020102020204" pitchFamily="34" charset="0"/>
              </a:rPr>
              <a:t>TERIMA KASIH</a:t>
            </a:r>
          </a:p>
        </p:txBody>
      </p:sp>
    </p:spTree>
    <p:extLst>
      <p:ext uri="{BB962C8B-B14F-4D97-AF65-F5344CB8AC3E}">
        <p14:creationId xmlns:p14="http://schemas.microsoft.com/office/powerpoint/2010/main" val="2081280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D13C533D-FAC5-44EA-87A4-0B53D36880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D" dirty="0"/>
              <a:t>OUTLINE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86FF7AE2-4CED-4678-B81A-30125D93DE1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ID" dirty="0" err="1"/>
              <a:t>Pengertian</a:t>
            </a:r>
            <a:r>
              <a:rPr lang="en-ID" dirty="0"/>
              <a:t> </a:t>
            </a:r>
            <a:r>
              <a:rPr lang="en-ID" dirty="0" err="1"/>
              <a:t>Validasi</a:t>
            </a:r>
            <a:r>
              <a:rPr lang="en-ID" dirty="0"/>
              <a:t> dan </a:t>
            </a:r>
            <a:r>
              <a:rPr lang="en-ID" dirty="0" err="1"/>
              <a:t>Reliabilitas</a:t>
            </a:r>
            <a:endParaRPr lang="en-ID" dirty="0"/>
          </a:p>
          <a:p>
            <a:r>
              <a:rPr lang="en-ID" dirty="0"/>
              <a:t>Kapan </a:t>
            </a:r>
            <a:r>
              <a:rPr lang="en-ID" dirty="0" err="1"/>
              <a:t>melakukan</a:t>
            </a:r>
            <a:r>
              <a:rPr lang="en-ID" dirty="0"/>
              <a:t> Uji </a:t>
            </a:r>
            <a:r>
              <a:rPr lang="en-ID" dirty="0" err="1"/>
              <a:t>Reliabilitas</a:t>
            </a:r>
            <a:endParaRPr lang="en-ID" dirty="0"/>
          </a:p>
          <a:p>
            <a:r>
              <a:rPr lang="en-ID" dirty="0" err="1"/>
              <a:t>Tipe</a:t>
            </a:r>
            <a:r>
              <a:rPr lang="en-ID" dirty="0"/>
              <a:t> Uji </a:t>
            </a:r>
            <a:r>
              <a:rPr lang="en-ID" dirty="0" err="1"/>
              <a:t>Reliabilitas</a:t>
            </a:r>
            <a:r>
              <a:rPr lang="en-ID" dirty="0"/>
              <a:t> </a:t>
            </a:r>
          </a:p>
          <a:p>
            <a:pPr lvl="1"/>
            <a:r>
              <a:rPr lang="en-ID" dirty="0"/>
              <a:t>Internal </a:t>
            </a:r>
            <a:r>
              <a:rPr lang="en-ID" dirty="0" err="1"/>
              <a:t>Konsistensi</a:t>
            </a:r>
            <a:endParaRPr lang="en-ID" dirty="0"/>
          </a:p>
          <a:p>
            <a:pPr lvl="1"/>
            <a:r>
              <a:rPr lang="en-ID" dirty="0"/>
              <a:t>Inter </a:t>
            </a:r>
            <a:r>
              <a:rPr lang="en-ID" dirty="0" err="1"/>
              <a:t>rater</a:t>
            </a:r>
            <a:endParaRPr lang="en-ID" dirty="0"/>
          </a:p>
          <a:p>
            <a:pPr lvl="1"/>
            <a:r>
              <a:rPr lang="en-ID" dirty="0"/>
              <a:t>Test retest</a:t>
            </a:r>
          </a:p>
          <a:p>
            <a:endParaRPr lang="en-ID" dirty="0"/>
          </a:p>
          <a:p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1981303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3620"/>
    </mc:Choice>
    <mc:Fallback xmlns="">
      <p:transition spd="slow" advTm="23620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E06C7B58-7C08-4E52-9253-ADE8352ABF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D" b="1" dirty="0" err="1"/>
              <a:t>Validitas</a:t>
            </a:r>
            <a:r>
              <a:rPr lang="en-ID" b="1" dirty="0"/>
              <a:t> &amp; </a:t>
            </a:r>
            <a:r>
              <a:rPr lang="en-ID" b="1" dirty="0" err="1"/>
              <a:t>reliabilitas</a:t>
            </a:r>
            <a:endParaRPr lang="en-ID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34109A7B-759E-48DE-A2F4-08F6412B167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85800" y="2194559"/>
            <a:ext cx="3520440" cy="4024125"/>
          </a:xfrm>
        </p:spPr>
        <p:txBody>
          <a:bodyPr>
            <a:normAutofit/>
          </a:bodyPr>
          <a:lstStyle/>
          <a:p>
            <a:r>
              <a:rPr lang="en-ID" dirty="0" err="1"/>
              <a:t>Validitas</a:t>
            </a:r>
            <a:endParaRPr lang="en-ID" dirty="0"/>
          </a:p>
          <a:p>
            <a:pPr lvl="1"/>
            <a:r>
              <a:rPr lang="en-ID" dirty="0" err="1"/>
              <a:t>Sejauh</a:t>
            </a:r>
            <a:r>
              <a:rPr lang="en-ID" dirty="0"/>
              <a:t> mana </a:t>
            </a:r>
            <a:r>
              <a:rPr lang="en-ID" dirty="0" err="1"/>
              <a:t>sebuah</a:t>
            </a:r>
            <a:r>
              <a:rPr lang="en-ID" dirty="0"/>
              <a:t> </a:t>
            </a:r>
            <a:r>
              <a:rPr lang="en-ID" dirty="0" err="1"/>
              <a:t>instrumen</a:t>
            </a:r>
            <a:r>
              <a:rPr lang="en-ID" dirty="0"/>
              <a:t> </a:t>
            </a:r>
            <a:r>
              <a:rPr lang="en-ID" dirty="0" err="1"/>
              <a:t>penilaian</a:t>
            </a:r>
            <a:r>
              <a:rPr lang="en-ID" dirty="0"/>
              <a:t> </a:t>
            </a:r>
            <a:r>
              <a:rPr lang="en-ID" dirty="0" err="1"/>
              <a:t>mampu</a:t>
            </a:r>
            <a:r>
              <a:rPr lang="en-ID" dirty="0"/>
              <a:t> </a:t>
            </a:r>
            <a:r>
              <a:rPr lang="en-ID" dirty="0" err="1"/>
              <a:t>mengukur</a:t>
            </a:r>
            <a:r>
              <a:rPr lang="en-ID" dirty="0"/>
              <a:t> </a:t>
            </a:r>
            <a:r>
              <a:rPr lang="en-ID" dirty="0" err="1"/>
              <a:t>apa</a:t>
            </a:r>
            <a:r>
              <a:rPr lang="en-ID" dirty="0"/>
              <a:t> yang </a:t>
            </a:r>
            <a:r>
              <a:rPr lang="en-ID" dirty="0" err="1"/>
              <a:t>seharusnya</a:t>
            </a:r>
            <a:r>
              <a:rPr lang="en-ID" dirty="0"/>
              <a:t> </a:t>
            </a:r>
            <a:r>
              <a:rPr lang="en-ID" dirty="0" err="1"/>
              <a:t>diukur</a:t>
            </a:r>
            <a:endParaRPr lang="en-ID" dirty="0"/>
          </a:p>
          <a:p>
            <a:r>
              <a:rPr lang="en-ID" dirty="0" err="1"/>
              <a:t>Reliabilitas</a:t>
            </a:r>
            <a:endParaRPr lang="en-ID" dirty="0"/>
          </a:p>
          <a:p>
            <a:pPr lvl="1"/>
            <a:r>
              <a:rPr lang="en-ID" dirty="0" err="1"/>
              <a:t>sejauh</a:t>
            </a:r>
            <a:r>
              <a:rPr lang="en-ID" dirty="0"/>
              <a:t> mana </a:t>
            </a:r>
            <a:r>
              <a:rPr lang="en-ID" dirty="0" err="1"/>
              <a:t>alat</a:t>
            </a:r>
            <a:r>
              <a:rPr lang="en-ID" dirty="0"/>
              <a:t> </a:t>
            </a:r>
            <a:r>
              <a:rPr lang="en-ID" dirty="0" err="1"/>
              <a:t>ukur</a:t>
            </a:r>
            <a:r>
              <a:rPr lang="en-ID" dirty="0"/>
              <a:t> </a:t>
            </a:r>
            <a:r>
              <a:rPr lang="en-ID" dirty="0" err="1"/>
              <a:t>mampu</a:t>
            </a:r>
            <a:r>
              <a:rPr lang="en-ID" dirty="0"/>
              <a:t> </a:t>
            </a:r>
            <a:r>
              <a:rPr lang="en-ID" dirty="0" err="1"/>
              <a:t>menghasilkan</a:t>
            </a:r>
            <a:r>
              <a:rPr lang="en-ID" dirty="0"/>
              <a:t> </a:t>
            </a:r>
            <a:r>
              <a:rPr lang="en-ID" dirty="0" err="1"/>
              <a:t>nilai</a:t>
            </a:r>
            <a:r>
              <a:rPr lang="en-ID" dirty="0"/>
              <a:t> yang </a:t>
            </a:r>
            <a:r>
              <a:rPr lang="en-ID" dirty="0" err="1"/>
              <a:t>sama</a:t>
            </a:r>
            <a:r>
              <a:rPr lang="en-ID" dirty="0"/>
              <a:t> </a:t>
            </a:r>
            <a:r>
              <a:rPr lang="en-ID" dirty="0" err="1"/>
              <a:t>atau</a:t>
            </a:r>
            <a:r>
              <a:rPr lang="en-ID" dirty="0"/>
              <a:t> </a:t>
            </a:r>
            <a:r>
              <a:rPr lang="en-ID" dirty="0" err="1"/>
              <a:t>konsisten</a:t>
            </a:r>
            <a:endParaRPr lang="en-ID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12B26EFF-D3F2-42B8-9990-1F1FD78BC29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47989" y="2708020"/>
            <a:ext cx="6868586" cy="29972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27114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55271"/>
    </mc:Choice>
    <mc:Fallback xmlns="">
      <p:transition spd="slow" advTm="155271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Judul 1">
            <a:extLst>
              <a:ext uri="{FF2B5EF4-FFF2-40B4-BE49-F238E27FC236}">
                <a16:creationId xmlns:a16="http://schemas.microsoft.com/office/drawing/2014/main" xmlns="" id="{C947835B-A976-4A28-B373-4728314254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ID" dirty="0"/>
              <a:t>Kapan </a:t>
            </a:r>
            <a:r>
              <a:rPr lang="en-ID" dirty="0" err="1"/>
              <a:t>melakukan</a:t>
            </a:r>
            <a:r>
              <a:rPr lang="en-ID" dirty="0"/>
              <a:t> Uji </a:t>
            </a:r>
            <a:r>
              <a:rPr lang="en-ID" dirty="0" err="1"/>
              <a:t>Reliabilitas</a:t>
            </a:r>
            <a:endParaRPr lang="en-ID" dirty="0"/>
          </a:p>
        </p:txBody>
      </p:sp>
      <p:sp>
        <p:nvSpPr>
          <p:cNvPr id="3" name="Tampungan Konten 2">
            <a:extLst>
              <a:ext uri="{FF2B5EF4-FFF2-40B4-BE49-F238E27FC236}">
                <a16:creationId xmlns:a16="http://schemas.microsoft.com/office/drawing/2014/main" xmlns="" id="{74C1CC8F-00AD-4F03-B1B8-9F4161104B2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ID" dirty="0" err="1"/>
              <a:t>Ketika</a:t>
            </a:r>
            <a:r>
              <a:rPr lang="en-ID" dirty="0"/>
              <a:t> </a:t>
            </a:r>
            <a:r>
              <a:rPr lang="en-ID" dirty="0" err="1"/>
              <a:t>suatu</a:t>
            </a:r>
            <a:r>
              <a:rPr lang="en-ID" dirty="0"/>
              <a:t> instrument </a:t>
            </a:r>
            <a:r>
              <a:rPr lang="en-ID" dirty="0" err="1"/>
              <a:t>sudah</a:t>
            </a:r>
            <a:r>
              <a:rPr lang="en-ID" dirty="0"/>
              <a:t> </a:t>
            </a:r>
            <a:r>
              <a:rPr lang="en-ID" dirty="0" err="1"/>
              <a:t>terbukti</a:t>
            </a:r>
            <a:r>
              <a:rPr lang="en-ID" dirty="0"/>
              <a:t> valid </a:t>
            </a:r>
          </a:p>
          <a:p>
            <a:r>
              <a:rPr lang="en-ID" dirty="0" err="1"/>
              <a:t>Tipe</a:t>
            </a:r>
            <a:r>
              <a:rPr lang="en-ID" dirty="0"/>
              <a:t> Uji </a:t>
            </a:r>
            <a:r>
              <a:rPr lang="en-ID" dirty="0" err="1"/>
              <a:t>Reliabilitas</a:t>
            </a:r>
            <a:r>
              <a:rPr lang="en-ID" dirty="0"/>
              <a:t> </a:t>
            </a:r>
          </a:p>
          <a:p>
            <a:pPr lvl="1"/>
            <a:r>
              <a:rPr lang="en-ID" dirty="0"/>
              <a:t>Internal </a:t>
            </a:r>
            <a:r>
              <a:rPr lang="en-ID" dirty="0" err="1"/>
              <a:t>Konsistensi</a:t>
            </a:r>
            <a:r>
              <a:rPr lang="en-ID" dirty="0"/>
              <a:t>: </a:t>
            </a:r>
            <a:r>
              <a:rPr lang="en-ID" dirty="0" err="1"/>
              <a:t>penilaian</a:t>
            </a:r>
            <a:r>
              <a:rPr lang="en-ID" dirty="0"/>
              <a:t> </a:t>
            </a:r>
            <a:r>
              <a:rPr lang="en-ID" dirty="0" err="1"/>
              <a:t>konsistensi</a:t>
            </a:r>
            <a:r>
              <a:rPr lang="en-ID" dirty="0"/>
              <a:t> </a:t>
            </a:r>
            <a:r>
              <a:rPr lang="en-ID" dirty="0" err="1"/>
              <a:t>pengukuran</a:t>
            </a:r>
            <a:r>
              <a:rPr lang="en-ID" dirty="0"/>
              <a:t> pada </a:t>
            </a:r>
            <a:r>
              <a:rPr lang="en-ID" dirty="0" err="1"/>
              <a:t>sejumlah</a:t>
            </a:r>
            <a:r>
              <a:rPr lang="en-ID" dirty="0"/>
              <a:t> </a:t>
            </a:r>
            <a:r>
              <a:rPr lang="en-ID" dirty="0" err="1"/>
              <a:t>besar</a:t>
            </a:r>
            <a:r>
              <a:rPr lang="en-ID" dirty="0"/>
              <a:t> </a:t>
            </a:r>
            <a:r>
              <a:rPr lang="en-ID" dirty="0" err="1"/>
              <a:t>subyek</a:t>
            </a:r>
            <a:r>
              <a:rPr lang="en-ID" dirty="0"/>
              <a:t> </a:t>
            </a:r>
          </a:p>
          <a:p>
            <a:pPr lvl="1"/>
            <a:r>
              <a:rPr lang="en-ID" dirty="0"/>
              <a:t>Inter </a:t>
            </a:r>
            <a:r>
              <a:rPr lang="en-ID" dirty="0" err="1"/>
              <a:t>rater</a:t>
            </a:r>
            <a:r>
              <a:rPr lang="en-ID" dirty="0"/>
              <a:t>: </a:t>
            </a:r>
            <a:r>
              <a:rPr lang="en-ID" dirty="0" err="1"/>
              <a:t>penilaian</a:t>
            </a:r>
            <a:r>
              <a:rPr lang="en-ID" dirty="0"/>
              <a:t> </a:t>
            </a:r>
            <a:r>
              <a:rPr lang="en-ID" dirty="0" err="1"/>
              <a:t>konsistensi</a:t>
            </a:r>
            <a:r>
              <a:rPr lang="en-ID" dirty="0"/>
              <a:t>: </a:t>
            </a:r>
            <a:r>
              <a:rPr lang="en-ID" dirty="0" err="1"/>
              <a:t>Penilaian</a:t>
            </a:r>
            <a:r>
              <a:rPr lang="en-ID" dirty="0"/>
              <a:t> </a:t>
            </a:r>
            <a:r>
              <a:rPr lang="en-ID" dirty="0" err="1"/>
              <a:t>konsistensi</a:t>
            </a:r>
            <a:r>
              <a:rPr lang="en-ID" dirty="0"/>
              <a:t> </a:t>
            </a:r>
            <a:r>
              <a:rPr lang="en-ID" dirty="0" err="1"/>
              <a:t>pengukuran</a:t>
            </a:r>
            <a:r>
              <a:rPr lang="en-ID" dirty="0"/>
              <a:t> pada </a:t>
            </a:r>
            <a:r>
              <a:rPr lang="en-ID" dirty="0" err="1"/>
              <a:t>beberapa</a:t>
            </a:r>
            <a:r>
              <a:rPr lang="en-ID" dirty="0"/>
              <a:t> </a:t>
            </a:r>
            <a:r>
              <a:rPr lang="en-ID" dirty="0" err="1"/>
              <a:t>penilai</a:t>
            </a:r>
            <a:r>
              <a:rPr lang="en-ID" dirty="0"/>
              <a:t> </a:t>
            </a:r>
          </a:p>
          <a:p>
            <a:pPr lvl="1"/>
            <a:r>
              <a:rPr lang="en-ID" dirty="0"/>
              <a:t>Test retest: </a:t>
            </a:r>
            <a:r>
              <a:rPr lang="en-ID" dirty="0" err="1"/>
              <a:t>Penilaian</a:t>
            </a:r>
            <a:r>
              <a:rPr lang="en-ID" dirty="0"/>
              <a:t> </a:t>
            </a:r>
            <a:r>
              <a:rPr lang="en-ID" dirty="0" err="1"/>
              <a:t>konsistensi</a:t>
            </a:r>
            <a:r>
              <a:rPr lang="en-ID" dirty="0"/>
              <a:t> </a:t>
            </a:r>
            <a:r>
              <a:rPr lang="en-ID" dirty="0" err="1"/>
              <a:t>pengukuran</a:t>
            </a:r>
            <a:r>
              <a:rPr lang="en-ID" dirty="0"/>
              <a:t> pada </a:t>
            </a:r>
            <a:r>
              <a:rPr lang="en-ID" dirty="0" err="1"/>
              <a:t>beberapa</a:t>
            </a:r>
            <a:r>
              <a:rPr lang="en-ID" dirty="0"/>
              <a:t> </a:t>
            </a:r>
            <a:r>
              <a:rPr lang="en-ID" dirty="0" err="1"/>
              <a:t>waktu</a:t>
            </a:r>
            <a:r>
              <a:rPr lang="en-ID" dirty="0"/>
              <a:t> </a:t>
            </a:r>
            <a:r>
              <a:rPr lang="en-ID" dirty="0" err="1"/>
              <a:t>pengukuran</a:t>
            </a:r>
            <a:r>
              <a:rPr lang="en-ID" dirty="0"/>
              <a:t> yang </a:t>
            </a:r>
            <a:r>
              <a:rPr lang="en-ID" dirty="0" err="1"/>
              <a:t>berbeda</a:t>
            </a:r>
            <a:endParaRPr lang="en-ID" dirty="0"/>
          </a:p>
          <a:p>
            <a:endParaRPr lang="en-ID" dirty="0"/>
          </a:p>
        </p:txBody>
      </p:sp>
      <p:sp>
        <p:nvSpPr>
          <p:cNvPr id="4" name="Tampungan Tanggal 3">
            <a:extLst>
              <a:ext uri="{FF2B5EF4-FFF2-40B4-BE49-F238E27FC236}">
                <a16:creationId xmlns:a16="http://schemas.microsoft.com/office/drawing/2014/main" xmlns="" id="{EF1DBCDE-8F73-4699-805B-CCBAC5C337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CE40C3-C3B8-44DE-965B-F1A0CDA531E9}" type="datetime1">
              <a:rPr lang="id-ID" smtClean="0"/>
              <a:pPr/>
              <a:t>06/11/2020</a:t>
            </a:fld>
            <a:endParaRPr lang="en-US"/>
          </a:p>
        </p:txBody>
      </p:sp>
      <p:sp>
        <p:nvSpPr>
          <p:cNvPr id="5" name="Tampungan Kaki 4">
            <a:extLst>
              <a:ext uri="{FF2B5EF4-FFF2-40B4-BE49-F238E27FC236}">
                <a16:creationId xmlns:a16="http://schemas.microsoft.com/office/drawing/2014/main" xmlns="" id="{6807BA63-1326-4267-9E5F-8CBF0DE0FC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FTW dan RTW</a:t>
            </a:r>
            <a:endParaRPr lang="en-US"/>
          </a:p>
        </p:txBody>
      </p:sp>
      <p:sp>
        <p:nvSpPr>
          <p:cNvPr id="6" name="Tampungan Nomor Slide 5">
            <a:extLst>
              <a:ext uri="{FF2B5EF4-FFF2-40B4-BE49-F238E27FC236}">
                <a16:creationId xmlns:a16="http://schemas.microsoft.com/office/drawing/2014/main" xmlns="" id="{33A11DAD-E92A-4113-850F-1EC437A5A7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B3F8EB-9833-40B0-B641-BC94308BFCD6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461052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D" dirty="0"/>
              <a:t>KONSISTENSI INTERNAL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ID" sz="2800" dirty="0" err="1"/>
              <a:t>Menilai</a:t>
            </a:r>
            <a:r>
              <a:rPr lang="en-ID" sz="2800" dirty="0"/>
              <a:t> </a:t>
            </a:r>
            <a:r>
              <a:rPr lang="en-ID" sz="2800" dirty="0" err="1"/>
              <a:t>konsistensi</a:t>
            </a:r>
            <a:r>
              <a:rPr lang="en-ID" sz="2800" dirty="0"/>
              <a:t> </a:t>
            </a:r>
            <a:r>
              <a:rPr lang="en-ID" sz="2800" dirty="0" err="1"/>
              <a:t>alat</a:t>
            </a:r>
            <a:r>
              <a:rPr lang="en-ID" sz="2800" dirty="0"/>
              <a:t> </a:t>
            </a:r>
            <a:r>
              <a:rPr lang="en-ID" sz="2800" dirty="0" err="1"/>
              <a:t>jika</a:t>
            </a:r>
            <a:r>
              <a:rPr lang="en-ID" sz="2800" dirty="0"/>
              <a:t> </a:t>
            </a:r>
            <a:r>
              <a:rPr lang="en-ID" sz="2800" dirty="0" err="1"/>
              <a:t>digunakan</a:t>
            </a:r>
            <a:r>
              <a:rPr lang="en-ID" sz="2800" dirty="0"/>
              <a:t> </a:t>
            </a:r>
            <a:r>
              <a:rPr lang="en-ID" sz="2800" dirty="0" err="1"/>
              <a:t>berulang</a:t>
            </a:r>
            <a:r>
              <a:rPr lang="en-ID" sz="2800" dirty="0"/>
              <a:t> </a:t>
            </a:r>
            <a:r>
              <a:rPr lang="en-ID" sz="2800" dirty="0" err="1"/>
              <a:t>ulang</a:t>
            </a:r>
            <a:r>
              <a:rPr lang="en-ID" sz="2800" dirty="0"/>
              <a:t> </a:t>
            </a:r>
          </a:p>
          <a:p>
            <a:r>
              <a:rPr lang="en-ID" sz="2800" dirty="0"/>
              <a:t>Alpha Cronbach : </a:t>
            </a:r>
            <a:r>
              <a:rPr lang="en-ID" sz="2800" dirty="0" err="1"/>
              <a:t>uji</a:t>
            </a:r>
            <a:r>
              <a:rPr lang="en-ID" sz="2800" dirty="0"/>
              <a:t> </a:t>
            </a:r>
            <a:r>
              <a:rPr lang="en-ID" sz="2800" dirty="0" err="1"/>
              <a:t>reliabilitas</a:t>
            </a:r>
            <a:r>
              <a:rPr lang="en-ID" sz="2800" dirty="0"/>
              <a:t> </a:t>
            </a:r>
            <a:r>
              <a:rPr lang="en-ID" sz="2800" dirty="0" err="1"/>
              <a:t>secara</a:t>
            </a:r>
            <a:r>
              <a:rPr lang="en-ID" sz="2800" dirty="0"/>
              <a:t> internal </a:t>
            </a:r>
            <a:r>
              <a:rPr lang="en-ID" sz="2800" dirty="0" err="1"/>
              <a:t>konsistensi</a:t>
            </a:r>
            <a:endParaRPr lang="en-ID" sz="2800" dirty="0"/>
          </a:p>
          <a:p>
            <a:pPr lvl="1"/>
            <a:r>
              <a:rPr lang="en-ID" sz="2800" dirty="0" err="1"/>
              <a:t>Bukan</a:t>
            </a:r>
            <a:r>
              <a:rPr lang="en-ID" sz="2800" dirty="0"/>
              <a:t> </a:t>
            </a:r>
            <a:r>
              <a:rPr lang="en-ID" sz="2800" dirty="0" err="1"/>
              <a:t>uji</a:t>
            </a:r>
            <a:r>
              <a:rPr lang="en-ID" sz="2800" dirty="0"/>
              <a:t> </a:t>
            </a:r>
            <a:r>
              <a:rPr lang="en-ID" sz="2800" dirty="0" err="1"/>
              <a:t>korelasi</a:t>
            </a:r>
            <a:r>
              <a:rPr lang="en-ID" sz="2800" dirty="0"/>
              <a:t>  </a:t>
            </a:r>
          </a:p>
          <a:p>
            <a:r>
              <a:rPr lang="en-ID" sz="2800" dirty="0" err="1"/>
              <a:t>Nilai</a:t>
            </a:r>
            <a:r>
              <a:rPr lang="en-ID" sz="2800" dirty="0"/>
              <a:t> Alpha Cronbach </a:t>
            </a:r>
            <a:r>
              <a:rPr lang="en-ID" sz="2800" dirty="0" err="1"/>
              <a:t>mendekati</a:t>
            </a:r>
            <a:r>
              <a:rPr lang="en-ID" sz="2800" dirty="0"/>
              <a:t> 1 </a:t>
            </a:r>
            <a:r>
              <a:rPr lang="en-ID" sz="2800" dirty="0" err="1"/>
              <a:t>semakin</a:t>
            </a:r>
            <a:r>
              <a:rPr lang="en-ID" sz="2800" dirty="0"/>
              <a:t> </a:t>
            </a:r>
            <a:r>
              <a:rPr lang="en-ID" sz="2800" dirty="0" err="1"/>
              <a:t>baik</a:t>
            </a:r>
            <a:r>
              <a:rPr lang="en-ID" sz="2800" dirty="0"/>
              <a:t> </a:t>
            </a:r>
          </a:p>
          <a:p>
            <a:pPr lvl="1"/>
            <a:r>
              <a:rPr lang="en-ID" sz="2800" dirty="0"/>
              <a:t>Batas minimal 0,6</a:t>
            </a:r>
          </a:p>
          <a:p>
            <a:endParaRPr lang="en-ID" sz="2800" dirty="0"/>
          </a:p>
        </p:txBody>
      </p:sp>
    </p:spTree>
    <p:extLst>
      <p:ext uri="{BB962C8B-B14F-4D97-AF65-F5344CB8AC3E}">
        <p14:creationId xmlns:p14="http://schemas.microsoft.com/office/powerpoint/2010/main" val="17742401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2548"/>
    </mc:Choice>
    <mc:Fallback xmlns="">
      <p:transition spd="slow" advTm="62548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D" dirty="0" err="1"/>
              <a:t>Hubungan</a:t>
            </a:r>
            <a:r>
              <a:rPr lang="en-ID" dirty="0"/>
              <a:t> </a:t>
            </a:r>
            <a:r>
              <a:rPr lang="en-ID" dirty="0" err="1"/>
              <a:t>validitas</a:t>
            </a:r>
            <a:r>
              <a:rPr lang="en-ID" dirty="0"/>
              <a:t> </a:t>
            </a:r>
            <a:r>
              <a:rPr lang="en-ID" dirty="0" err="1"/>
              <a:t>dengan</a:t>
            </a:r>
            <a:r>
              <a:rPr lang="en-ID" dirty="0"/>
              <a:t> </a:t>
            </a:r>
            <a:r>
              <a:rPr lang="en-ID" dirty="0" err="1"/>
              <a:t>realibitas</a:t>
            </a:r>
            <a:r>
              <a:rPr lang="en-ID" dirty="0"/>
              <a:t> </a:t>
            </a:r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1470991" y="2067340"/>
            <a:ext cx="7901609" cy="35514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05076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2434"/>
    </mc:Choice>
    <mc:Fallback xmlns="">
      <p:transition spd="slow" advTm="302434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126723E3-3029-4533-8F17-47CF4E1D0B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D" dirty="0"/>
              <a:t>RELIABILITAS INTER RATER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C9258395-7CEB-44FB-8F4C-F824F7F4BF3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ID" dirty="0" err="1"/>
              <a:t>Konsistensi</a:t>
            </a:r>
            <a:r>
              <a:rPr lang="en-ID" dirty="0"/>
              <a:t> </a:t>
            </a:r>
            <a:r>
              <a:rPr lang="en-ID" dirty="0" err="1"/>
              <a:t>hasil</a:t>
            </a:r>
            <a:r>
              <a:rPr lang="en-ID" dirty="0"/>
              <a:t> </a:t>
            </a:r>
            <a:r>
              <a:rPr lang="en-ID" dirty="0" err="1"/>
              <a:t>pemeriksaan</a:t>
            </a:r>
            <a:r>
              <a:rPr lang="en-ID" dirty="0"/>
              <a:t> </a:t>
            </a:r>
            <a:r>
              <a:rPr lang="en-ID" dirty="0" err="1"/>
              <a:t>diantara</a:t>
            </a:r>
            <a:r>
              <a:rPr lang="en-ID" dirty="0"/>
              <a:t> 2 </a:t>
            </a:r>
            <a:r>
              <a:rPr lang="en-ID" dirty="0" err="1"/>
              <a:t>atau</a:t>
            </a:r>
            <a:r>
              <a:rPr lang="en-ID" dirty="0"/>
              <a:t> </a:t>
            </a:r>
            <a:r>
              <a:rPr lang="en-ID" dirty="0" err="1"/>
              <a:t>lebih</a:t>
            </a:r>
            <a:r>
              <a:rPr lang="en-ID" dirty="0"/>
              <a:t> </a:t>
            </a:r>
            <a:r>
              <a:rPr lang="en-ID" dirty="0" err="1"/>
              <a:t>pemeriksa</a:t>
            </a:r>
            <a:r>
              <a:rPr lang="en-ID" dirty="0"/>
              <a:t> (</a:t>
            </a:r>
            <a:r>
              <a:rPr lang="en-ID" dirty="0" err="1"/>
              <a:t>Rater</a:t>
            </a:r>
            <a:r>
              <a:rPr lang="en-ID" dirty="0"/>
              <a:t>) </a:t>
            </a:r>
          </a:p>
          <a:p>
            <a:r>
              <a:rPr lang="en-ID" dirty="0"/>
              <a:t>Satu </a:t>
            </a:r>
            <a:r>
              <a:rPr lang="en-ID" dirty="0" err="1"/>
              <a:t>subyek</a:t>
            </a:r>
            <a:r>
              <a:rPr lang="en-ID" dirty="0"/>
              <a:t> </a:t>
            </a:r>
            <a:r>
              <a:rPr lang="en-ID" dirty="0" err="1"/>
              <a:t>diperiksa</a:t>
            </a:r>
            <a:r>
              <a:rPr lang="en-ID" dirty="0"/>
              <a:t> </a:t>
            </a:r>
            <a:r>
              <a:rPr lang="en-ID" dirty="0" err="1"/>
              <a:t>dua</a:t>
            </a:r>
            <a:r>
              <a:rPr lang="en-ID" dirty="0"/>
              <a:t> kali oleh 2 </a:t>
            </a:r>
            <a:r>
              <a:rPr lang="en-ID" dirty="0" err="1"/>
              <a:t>Rater</a:t>
            </a:r>
            <a:r>
              <a:rPr lang="en-ID" dirty="0"/>
              <a:t> yang </a:t>
            </a:r>
            <a:r>
              <a:rPr lang="en-ID" dirty="0" err="1"/>
              <a:t>berbeda</a:t>
            </a:r>
            <a:endParaRPr lang="en-ID" dirty="0"/>
          </a:p>
          <a:p>
            <a:r>
              <a:rPr lang="en-ID" dirty="0"/>
              <a:t>Data </a:t>
            </a:r>
            <a:r>
              <a:rPr lang="en-ID" dirty="0" err="1"/>
              <a:t>Numerik</a:t>
            </a:r>
            <a:r>
              <a:rPr lang="en-ID" dirty="0"/>
              <a:t> : Intra Class Correlation</a:t>
            </a:r>
          </a:p>
          <a:p>
            <a:r>
              <a:rPr lang="en-ID" dirty="0"/>
              <a:t>Data </a:t>
            </a:r>
            <a:r>
              <a:rPr lang="en-ID" dirty="0" err="1"/>
              <a:t>Kategorikal</a:t>
            </a:r>
            <a:r>
              <a:rPr lang="en-ID" dirty="0"/>
              <a:t>: </a:t>
            </a:r>
            <a:r>
              <a:rPr lang="en-ID" dirty="0" err="1"/>
              <a:t>McNemar</a:t>
            </a:r>
            <a:r>
              <a:rPr lang="en-ID" dirty="0"/>
              <a:t> </a:t>
            </a:r>
            <a:r>
              <a:rPr lang="en-ID" dirty="0" err="1"/>
              <a:t>atau</a:t>
            </a:r>
            <a:r>
              <a:rPr lang="en-ID" dirty="0"/>
              <a:t> Uji Kappa </a:t>
            </a:r>
          </a:p>
        </p:txBody>
      </p:sp>
    </p:spTree>
    <p:extLst>
      <p:ext uri="{BB962C8B-B14F-4D97-AF65-F5344CB8AC3E}">
        <p14:creationId xmlns:p14="http://schemas.microsoft.com/office/powerpoint/2010/main" val="14382578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9535"/>
    </mc:Choice>
    <mc:Fallback xmlns="">
      <p:transition spd="slow" advTm="69535"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FD9DD2AB-403C-476A-B5B0-14545CBF9E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D" dirty="0"/>
              <a:t>RELIABILITAS TEST-RETEST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1CA6708A-D4C8-4D8E-9E51-AE99681E476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ID" dirty="0"/>
              <a:t>Hasil </a:t>
            </a:r>
            <a:r>
              <a:rPr lang="en-ID" dirty="0" err="1"/>
              <a:t>pemeriksaan</a:t>
            </a:r>
            <a:r>
              <a:rPr lang="en-ID" dirty="0"/>
              <a:t> </a:t>
            </a:r>
            <a:r>
              <a:rPr lang="en-ID" dirty="0" err="1"/>
              <a:t>suatu</a:t>
            </a:r>
            <a:r>
              <a:rPr lang="en-ID" dirty="0"/>
              <a:t> </a:t>
            </a:r>
            <a:r>
              <a:rPr lang="en-ID" dirty="0" err="1"/>
              <a:t>kuesioner</a:t>
            </a:r>
            <a:r>
              <a:rPr lang="en-ID" dirty="0"/>
              <a:t> </a:t>
            </a:r>
            <a:r>
              <a:rPr lang="en-ID" dirty="0" err="1"/>
              <a:t>ditanyakan</a:t>
            </a:r>
            <a:r>
              <a:rPr lang="en-ID" dirty="0"/>
              <a:t> </a:t>
            </a:r>
            <a:r>
              <a:rPr lang="en-ID" dirty="0" err="1"/>
              <a:t>lagi</a:t>
            </a:r>
            <a:r>
              <a:rPr lang="en-ID" dirty="0"/>
              <a:t> </a:t>
            </a:r>
            <a:r>
              <a:rPr lang="en-ID" dirty="0" err="1"/>
              <a:t>dalam</a:t>
            </a:r>
            <a:r>
              <a:rPr lang="en-ID" dirty="0"/>
              <a:t> </a:t>
            </a:r>
            <a:r>
              <a:rPr lang="en-ID" dirty="0" err="1"/>
              <a:t>waktu</a:t>
            </a:r>
            <a:r>
              <a:rPr lang="en-ID" dirty="0"/>
              <a:t> yang </a:t>
            </a:r>
            <a:r>
              <a:rPr lang="en-ID" dirty="0" err="1"/>
              <a:t>berbeda</a:t>
            </a:r>
            <a:r>
              <a:rPr lang="en-ID" dirty="0"/>
              <a:t> </a:t>
            </a:r>
            <a:r>
              <a:rPr lang="en-ID" dirty="0" err="1"/>
              <a:t>untuk</a:t>
            </a:r>
            <a:r>
              <a:rPr lang="en-ID" dirty="0"/>
              <a:t> </a:t>
            </a:r>
            <a:r>
              <a:rPr lang="en-ID" dirty="0" err="1"/>
              <a:t>melihat</a:t>
            </a:r>
            <a:r>
              <a:rPr lang="en-ID" dirty="0"/>
              <a:t> </a:t>
            </a:r>
            <a:r>
              <a:rPr lang="en-ID" dirty="0" err="1"/>
              <a:t>konsistensi</a:t>
            </a:r>
            <a:r>
              <a:rPr lang="en-ID" dirty="0"/>
              <a:t> </a:t>
            </a:r>
          </a:p>
          <a:p>
            <a:r>
              <a:rPr lang="en-ID" dirty="0" err="1"/>
              <a:t>Penentuan</a:t>
            </a:r>
            <a:r>
              <a:rPr lang="en-ID" dirty="0"/>
              <a:t> interval </a:t>
            </a:r>
            <a:r>
              <a:rPr lang="en-ID" dirty="0" err="1"/>
              <a:t>waktu</a:t>
            </a:r>
            <a:r>
              <a:rPr lang="en-ID" dirty="0"/>
              <a:t> </a:t>
            </a:r>
            <a:r>
              <a:rPr lang="en-ID" dirty="0" err="1"/>
              <a:t>pengukuran</a:t>
            </a:r>
            <a:r>
              <a:rPr lang="en-ID" dirty="0"/>
              <a:t> </a:t>
            </a:r>
          </a:p>
          <a:p>
            <a:pPr lvl="1"/>
            <a:r>
              <a:rPr lang="en-ID" dirty="0" err="1"/>
              <a:t>Jangan</a:t>
            </a:r>
            <a:r>
              <a:rPr lang="en-ID" dirty="0"/>
              <a:t> </a:t>
            </a:r>
            <a:r>
              <a:rPr lang="en-ID" dirty="0" err="1"/>
              <a:t>terlalu</a:t>
            </a:r>
            <a:r>
              <a:rPr lang="en-ID" dirty="0"/>
              <a:t> </a:t>
            </a:r>
            <a:r>
              <a:rPr lang="en-ID" dirty="0" err="1"/>
              <a:t>dekat</a:t>
            </a:r>
            <a:r>
              <a:rPr lang="en-ID" dirty="0"/>
              <a:t>: </a:t>
            </a:r>
            <a:r>
              <a:rPr lang="en-ID" dirty="0" err="1"/>
              <a:t>subyek</a:t>
            </a:r>
            <a:r>
              <a:rPr lang="en-ID" dirty="0"/>
              <a:t> </a:t>
            </a:r>
            <a:r>
              <a:rPr lang="en-ID" dirty="0" err="1"/>
              <a:t>masih</a:t>
            </a:r>
            <a:r>
              <a:rPr lang="en-ID" dirty="0"/>
              <a:t> </a:t>
            </a:r>
            <a:r>
              <a:rPr lang="en-ID" dirty="0" err="1"/>
              <a:t>mengingat</a:t>
            </a:r>
            <a:r>
              <a:rPr lang="en-ID" dirty="0"/>
              <a:t> </a:t>
            </a:r>
            <a:r>
              <a:rPr lang="en-ID" dirty="0" err="1"/>
              <a:t>isi</a:t>
            </a:r>
            <a:r>
              <a:rPr lang="en-ID" dirty="0"/>
              <a:t> </a:t>
            </a:r>
            <a:r>
              <a:rPr lang="en-ID" dirty="0" err="1"/>
              <a:t>pertanyaan</a:t>
            </a:r>
            <a:r>
              <a:rPr lang="en-ID" dirty="0"/>
              <a:t> </a:t>
            </a:r>
          </a:p>
          <a:p>
            <a:pPr lvl="1"/>
            <a:r>
              <a:rPr lang="en-ID" dirty="0" err="1"/>
              <a:t>Jangan</a:t>
            </a:r>
            <a:r>
              <a:rPr lang="en-ID" dirty="0"/>
              <a:t> </a:t>
            </a:r>
            <a:r>
              <a:rPr lang="en-ID" dirty="0" err="1"/>
              <a:t>terlalu</a:t>
            </a:r>
            <a:r>
              <a:rPr lang="en-ID" dirty="0"/>
              <a:t> </a:t>
            </a:r>
            <a:r>
              <a:rPr lang="en-ID" dirty="0" err="1"/>
              <a:t>jauh</a:t>
            </a:r>
            <a:r>
              <a:rPr lang="en-ID" dirty="0"/>
              <a:t>: </a:t>
            </a:r>
            <a:r>
              <a:rPr lang="en-ID" dirty="0" err="1"/>
              <a:t>kondisi</a:t>
            </a:r>
            <a:r>
              <a:rPr lang="en-ID" dirty="0"/>
              <a:t> </a:t>
            </a:r>
            <a:r>
              <a:rPr lang="en-ID" dirty="0" err="1"/>
              <a:t>hal</a:t>
            </a:r>
            <a:r>
              <a:rPr lang="en-ID" dirty="0"/>
              <a:t> yang </a:t>
            </a:r>
            <a:r>
              <a:rPr lang="en-ID" dirty="0" err="1"/>
              <a:t>ditanyakan</a:t>
            </a:r>
            <a:r>
              <a:rPr lang="en-ID" dirty="0"/>
              <a:t> </a:t>
            </a:r>
            <a:r>
              <a:rPr lang="en-ID" dirty="0" err="1"/>
              <a:t>sudah</a:t>
            </a:r>
            <a:r>
              <a:rPr lang="en-ID" dirty="0"/>
              <a:t> </a:t>
            </a:r>
            <a:r>
              <a:rPr lang="en-ID" dirty="0" err="1"/>
              <a:t>jauh</a:t>
            </a:r>
            <a:r>
              <a:rPr lang="en-ID" dirty="0"/>
              <a:t> </a:t>
            </a:r>
            <a:r>
              <a:rPr lang="en-ID" dirty="0" err="1"/>
              <a:t>berubah</a:t>
            </a:r>
            <a:r>
              <a:rPr lang="en-ID" dirty="0"/>
              <a:t> </a:t>
            </a:r>
            <a:r>
              <a:rPr lang="en-ID" dirty="0">
                <a:sym typeface="Wingdings" panose="05000000000000000000" pitchFamily="2" charset="2"/>
              </a:rPr>
              <a:t> </a:t>
            </a:r>
            <a:r>
              <a:rPr lang="en-ID" dirty="0" err="1">
                <a:sym typeface="Wingdings" panose="05000000000000000000" pitchFamily="2" charset="2"/>
              </a:rPr>
              <a:t>kasuistik</a:t>
            </a:r>
            <a:r>
              <a:rPr lang="en-ID" dirty="0">
                <a:sym typeface="Wingdings" panose="05000000000000000000" pitchFamily="2" charset="2"/>
              </a:rPr>
              <a:t> </a:t>
            </a:r>
            <a:r>
              <a:rPr lang="en-ID" dirty="0" err="1">
                <a:sym typeface="Wingdings" panose="05000000000000000000" pitchFamily="2" charset="2"/>
              </a:rPr>
              <a:t>sesuai</a:t>
            </a:r>
            <a:r>
              <a:rPr lang="en-ID" dirty="0">
                <a:sym typeface="Wingdings" panose="05000000000000000000" pitchFamily="2" charset="2"/>
              </a:rPr>
              <a:t> </a:t>
            </a:r>
            <a:r>
              <a:rPr lang="en-ID" dirty="0" err="1">
                <a:sym typeface="Wingdings" panose="05000000000000000000" pitchFamily="2" charset="2"/>
              </a:rPr>
              <a:t>dengan</a:t>
            </a:r>
            <a:r>
              <a:rPr lang="en-ID" dirty="0">
                <a:sym typeface="Wingdings" panose="05000000000000000000" pitchFamily="2" charset="2"/>
              </a:rPr>
              <a:t> </a:t>
            </a:r>
            <a:r>
              <a:rPr lang="en-ID" dirty="0" err="1">
                <a:sym typeface="Wingdings" panose="05000000000000000000" pitchFamily="2" charset="2"/>
              </a:rPr>
              <a:t>pola</a:t>
            </a:r>
            <a:r>
              <a:rPr lang="en-ID" dirty="0">
                <a:sym typeface="Wingdings" panose="05000000000000000000" pitchFamily="2" charset="2"/>
              </a:rPr>
              <a:t> </a:t>
            </a:r>
            <a:r>
              <a:rPr lang="en-ID" dirty="0" err="1">
                <a:sym typeface="Wingdings" panose="05000000000000000000" pitchFamily="2" charset="2"/>
              </a:rPr>
              <a:t>perkembangan</a:t>
            </a:r>
            <a:r>
              <a:rPr lang="en-ID" dirty="0">
                <a:sym typeface="Wingdings" panose="05000000000000000000" pitchFamily="2" charset="2"/>
              </a:rPr>
              <a:t> </a:t>
            </a:r>
            <a:r>
              <a:rPr lang="en-ID" dirty="0" err="1">
                <a:sym typeface="Wingdings" panose="05000000000000000000" pitchFamily="2" charset="2"/>
              </a:rPr>
              <a:t>tiap</a:t>
            </a:r>
            <a:r>
              <a:rPr lang="en-ID" dirty="0">
                <a:sym typeface="Wingdings" panose="05000000000000000000" pitchFamily="2" charset="2"/>
              </a:rPr>
              <a:t> </a:t>
            </a:r>
            <a:r>
              <a:rPr lang="en-ID" dirty="0" err="1">
                <a:sym typeface="Wingdings" panose="05000000000000000000" pitchFamily="2" charset="2"/>
              </a:rPr>
              <a:t>penyakit</a:t>
            </a:r>
            <a:r>
              <a:rPr lang="en-ID" dirty="0">
                <a:sym typeface="Wingdings" panose="05000000000000000000" pitchFamily="2" charset="2"/>
              </a:rPr>
              <a:t> yang </a:t>
            </a:r>
            <a:r>
              <a:rPr lang="en-ID" dirty="0" err="1">
                <a:sym typeface="Wingdings" panose="05000000000000000000" pitchFamily="2" charset="2"/>
              </a:rPr>
              <a:t>diperiksa</a:t>
            </a:r>
            <a:r>
              <a:rPr lang="en-ID" dirty="0">
                <a:sym typeface="Wingdings" panose="05000000000000000000" pitchFamily="2" charset="2"/>
              </a:rPr>
              <a:t> (</a:t>
            </a:r>
            <a:r>
              <a:rPr lang="en-ID" dirty="0" err="1">
                <a:sym typeface="Wingdings" panose="05000000000000000000" pitchFamily="2" charset="2"/>
              </a:rPr>
              <a:t>akut</a:t>
            </a:r>
            <a:r>
              <a:rPr lang="en-ID" dirty="0">
                <a:sym typeface="Wingdings" panose="05000000000000000000" pitchFamily="2" charset="2"/>
              </a:rPr>
              <a:t>, </a:t>
            </a:r>
            <a:r>
              <a:rPr lang="en-ID" dirty="0" err="1">
                <a:sym typeface="Wingdings" panose="05000000000000000000" pitchFamily="2" charset="2"/>
              </a:rPr>
              <a:t>kronis</a:t>
            </a:r>
            <a:r>
              <a:rPr lang="en-ID" dirty="0">
                <a:sym typeface="Wingdings" panose="05000000000000000000" pitchFamily="2" charset="2"/>
              </a:rPr>
              <a:t>, </a:t>
            </a:r>
            <a:r>
              <a:rPr lang="en-ID" dirty="0" err="1">
                <a:sym typeface="Wingdings" panose="05000000000000000000" pitchFamily="2" charset="2"/>
              </a:rPr>
              <a:t>progressif</a:t>
            </a:r>
            <a:r>
              <a:rPr lang="en-ID" dirty="0">
                <a:sym typeface="Wingdings" panose="05000000000000000000" pitchFamily="2" charset="2"/>
              </a:rPr>
              <a:t>)</a:t>
            </a:r>
            <a:r>
              <a:rPr lang="en-ID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0062215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73356"/>
    </mc:Choice>
    <mc:Fallback xmlns="">
      <p:transition spd="slow" advTm="73356"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FD9DD2AB-403C-476A-B5B0-14545CBF9E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D" dirty="0"/>
              <a:t>RELIABILITAS TEST-RETEST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1CA6708A-D4C8-4D8E-9E51-AE99681E476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ID" dirty="0" err="1"/>
              <a:t>Misal</a:t>
            </a:r>
            <a:r>
              <a:rPr lang="en-ID" dirty="0"/>
              <a:t> </a:t>
            </a:r>
            <a:r>
              <a:rPr lang="en-ID" dirty="0" err="1"/>
              <a:t>kuesioner</a:t>
            </a:r>
            <a:r>
              <a:rPr lang="en-ID" dirty="0"/>
              <a:t> </a:t>
            </a:r>
            <a:r>
              <a:rPr lang="en-ID" dirty="0" err="1"/>
              <a:t>kualitas</a:t>
            </a:r>
            <a:r>
              <a:rPr lang="en-ID" dirty="0"/>
              <a:t> </a:t>
            </a:r>
            <a:r>
              <a:rPr lang="en-ID" dirty="0" err="1"/>
              <a:t>hidup</a:t>
            </a:r>
            <a:r>
              <a:rPr lang="en-ID" dirty="0"/>
              <a:t> </a:t>
            </a:r>
            <a:r>
              <a:rPr lang="en-ID" dirty="0" err="1"/>
              <a:t>pasien</a:t>
            </a:r>
            <a:r>
              <a:rPr lang="en-ID" dirty="0"/>
              <a:t> </a:t>
            </a:r>
            <a:r>
              <a:rPr lang="en-ID" dirty="0" err="1"/>
              <a:t>pasca</a:t>
            </a:r>
            <a:r>
              <a:rPr lang="en-ID" dirty="0"/>
              <a:t> </a:t>
            </a:r>
            <a:r>
              <a:rPr lang="en-ID" dirty="0" err="1"/>
              <a:t>operasi</a:t>
            </a:r>
            <a:r>
              <a:rPr lang="en-ID" dirty="0"/>
              <a:t> </a:t>
            </a:r>
            <a:r>
              <a:rPr lang="en-ID" dirty="0" err="1"/>
              <a:t>pemasangan</a:t>
            </a:r>
            <a:r>
              <a:rPr lang="en-ID" dirty="0"/>
              <a:t> stoma</a:t>
            </a:r>
          </a:p>
          <a:p>
            <a:pPr lvl="1"/>
            <a:r>
              <a:rPr lang="en-ID" dirty="0" err="1"/>
              <a:t>Terlalu</a:t>
            </a:r>
            <a:r>
              <a:rPr lang="en-ID" dirty="0"/>
              <a:t> </a:t>
            </a:r>
            <a:r>
              <a:rPr lang="en-ID" dirty="0" err="1"/>
              <a:t>dekat</a:t>
            </a:r>
            <a:r>
              <a:rPr lang="en-ID" dirty="0"/>
              <a:t>: retest </a:t>
            </a:r>
            <a:r>
              <a:rPr lang="en-ID" dirty="0" err="1"/>
              <a:t>ditanyakan</a:t>
            </a:r>
            <a:r>
              <a:rPr lang="en-ID" dirty="0"/>
              <a:t> </a:t>
            </a:r>
            <a:r>
              <a:rPr lang="en-ID" dirty="0" err="1"/>
              <a:t>sehari</a:t>
            </a:r>
            <a:r>
              <a:rPr lang="en-ID" dirty="0"/>
              <a:t> </a:t>
            </a:r>
            <a:r>
              <a:rPr lang="en-ID" dirty="0" err="1"/>
              <a:t>sesudahnya</a:t>
            </a:r>
            <a:r>
              <a:rPr lang="en-ID" dirty="0"/>
              <a:t> (</a:t>
            </a:r>
            <a:r>
              <a:rPr lang="en-ID" dirty="0" err="1"/>
              <a:t>pasien</a:t>
            </a:r>
            <a:r>
              <a:rPr lang="en-ID" dirty="0"/>
              <a:t> </a:t>
            </a:r>
            <a:r>
              <a:rPr lang="en-ID" dirty="0" err="1"/>
              <a:t>masih</a:t>
            </a:r>
            <a:r>
              <a:rPr lang="en-ID" dirty="0"/>
              <a:t> </a:t>
            </a:r>
            <a:r>
              <a:rPr lang="en-ID" dirty="0" err="1"/>
              <a:t>ingat</a:t>
            </a:r>
            <a:r>
              <a:rPr lang="en-ID" dirty="0"/>
              <a:t> </a:t>
            </a:r>
            <a:r>
              <a:rPr lang="en-ID" dirty="0" err="1"/>
              <a:t>pertanyaan</a:t>
            </a:r>
            <a:r>
              <a:rPr lang="en-ID" dirty="0"/>
              <a:t>) </a:t>
            </a:r>
          </a:p>
          <a:p>
            <a:pPr lvl="1"/>
            <a:r>
              <a:rPr lang="en-ID" dirty="0" err="1"/>
              <a:t>Terlalu</a:t>
            </a:r>
            <a:r>
              <a:rPr lang="en-ID" dirty="0"/>
              <a:t> </a:t>
            </a:r>
            <a:r>
              <a:rPr lang="en-ID" dirty="0" err="1"/>
              <a:t>jauh</a:t>
            </a:r>
            <a:r>
              <a:rPr lang="en-ID" dirty="0"/>
              <a:t>: retest </a:t>
            </a:r>
            <a:r>
              <a:rPr lang="en-ID" dirty="0" err="1"/>
              <a:t>dilakukan</a:t>
            </a:r>
            <a:r>
              <a:rPr lang="en-ID" dirty="0"/>
              <a:t> 3 </a:t>
            </a:r>
            <a:r>
              <a:rPr lang="en-ID" dirty="0" err="1"/>
              <a:t>bulan</a:t>
            </a:r>
            <a:r>
              <a:rPr lang="en-ID" dirty="0"/>
              <a:t>, </a:t>
            </a:r>
            <a:r>
              <a:rPr lang="en-ID" dirty="0" err="1"/>
              <a:t>saat</a:t>
            </a:r>
            <a:r>
              <a:rPr lang="en-ID" dirty="0"/>
              <a:t> stoma </a:t>
            </a:r>
            <a:r>
              <a:rPr lang="en-ID" dirty="0" err="1"/>
              <a:t>sudah</a:t>
            </a:r>
            <a:r>
              <a:rPr lang="en-ID" dirty="0"/>
              <a:t> </a:t>
            </a:r>
            <a:r>
              <a:rPr lang="en-ID" dirty="0" err="1"/>
              <a:t>mau</a:t>
            </a:r>
            <a:r>
              <a:rPr lang="en-ID" dirty="0"/>
              <a:t> </a:t>
            </a:r>
            <a:r>
              <a:rPr lang="en-ID" dirty="0" err="1"/>
              <a:t>dilepas</a:t>
            </a:r>
            <a:endParaRPr lang="en-ID" dirty="0"/>
          </a:p>
          <a:p>
            <a:pPr lvl="1"/>
            <a:r>
              <a:rPr lang="en-ID" dirty="0"/>
              <a:t>Ideal : 1-2 </a:t>
            </a:r>
            <a:r>
              <a:rPr lang="en-ID" dirty="0" err="1"/>
              <a:t>minggu</a:t>
            </a:r>
            <a:r>
              <a:rPr lang="en-ID" dirty="0"/>
              <a:t> </a:t>
            </a:r>
            <a:r>
              <a:rPr lang="en-ID" dirty="0" err="1"/>
              <a:t>pasca</a:t>
            </a:r>
            <a:r>
              <a:rPr lang="en-ID" dirty="0"/>
              <a:t> </a:t>
            </a:r>
            <a:r>
              <a:rPr lang="en-ID" dirty="0" err="1"/>
              <a:t>pertanyaan</a:t>
            </a:r>
            <a:r>
              <a:rPr lang="en-ID" dirty="0"/>
              <a:t> </a:t>
            </a:r>
            <a:r>
              <a:rPr lang="en-ID" dirty="0" err="1"/>
              <a:t>pertama</a:t>
            </a:r>
            <a:r>
              <a:rPr lang="en-ID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4825882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73356"/>
    </mc:Choice>
    <mc:Fallback xmlns="">
      <p:transition spd="slow" advTm="73356"/>
    </mc:Fallback>
  </mc:AlternateContent>
</p:sld>
</file>

<file path=ppt/theme/theme1.xml><?xml version="1.0" encoding="utf-8"?>
<a:theme xmlns:a="http://schemas.openxmlformats.org/drawingml/2006/main" name="Konten MOOCs MKK revisi logo UI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Konten MOOCs MKK revisi logo UI" id="{3E02BE36-552B-446E-9E54-6F9DB478F4A2}" vid="{BC7068CE-4713-41B0-847F-431D67242488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Konten MOOCs MKK revisi logo UI</Template>
  <TotalTime>3706</TotalTime>
  <Words>285</Words>
  <Application>Microsoft Office PowerPoint</Application>
  <PresentationFormat>Widescreen</PresentationFormat>
  <Paragraphs>47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8" baseType="lpstr">
      <vt:lpstr>Arial</vt:lpstr>
      <vt:lpstr>Calibri</vt:lpstr>
      <vt:lpstr>Calibri Light</vt:lpstr>
      <vt:lpstr>Franklin Gothic Heavy</vt:lpstr>
      <vt:lpstr>Franklin Gothic Medium</vt:lpstr>
      <vt:lpstr>Franklin Gothic Medium Cond</vt:lpstr>
      <vt:lpstr>Wingdings</vt:lpstr>
      <vt:lpstr>Konten MOOCs MKK revisi logo UI</vt:lpstr>
      <vt:lpstr>PowerPoint Presentation</vt:lpstr>
      <vt:lpstr>OUTLINE</vt:lpstr>
      <vt:lpstr>Validitas &amp; reliabilitas</vt:lpstr>
      <vt:lpstr>Kapan melakukan Uji Reliabilitas</vt:lpstr>
      <vt:lpstr>KONSISTENSI INTERNAL</vt:lpstr>
      <vt:lpstr>Hubungan validitas dengan realibitas </vt:lpstr>
      <vt:lpstr>RELIABILITAS INTER RATER</vt:lpstr>
      <vt:lpstr>RELIABILITAS TEST-RETEST</vt:lpstr>
      <vt:lpstr>RELIABILITAS TEST-RETEST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PENILAIAN KESEHATAN PEKERJA (OCCUPATIONAL HEALTH ASSESSMENT)</dc:title>
  <dc:creator>Astrid Sulistomo</dc:creator>
  <cp:lastModifiedBy>Blanc et Noir</cp:lastModifiedBy>
  <cp:revision>100</cp:revision>
  <dcterms:created xsi:type="dcterms:W3CDTF">2013-06-26T20:12:07Z</dcterms:created>
  <dcterms:modified xsi:type="dcterms:W3CDTF">2020-11-06T12:12:12Z</dcterms:modified>
</cp:coreProperties>
</file>