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0"/>
  </p:notesMasterIdLst>
  <p:sldIdLst>
    <p:sldId id="293" r:id="rId2"/>
    <p:sldId id="294" r:id="rId3"/>
    <p:sldId id="295" r:id="rId4"/>
    <p:sldId id="296" r:id="rId5"/>
    <p:sldId id="297" r:id="rId6"/>
    <p:sldId id="301" r:id="rId7"/>
    <p:sldId id="302" r:id="rId8"/>
    <p:sldId id="303" r:id="rId9"/>
    <p:sldId id="349" r:id="rId10"/>
    <p:sldId id="354" r:id="rId11"/>
    <p:sldId id="304" r:id="rId12"/>
    <p:sldId id="305" r:id="rId13"/>
    <p:sldId id="300" r:id="rId14"/>
    <p:sldId id="298" r:id="rId15"/>
    <p:sldId id="299" r:id="rId16"/>
    <p:sldId id="306" r:id="rId17"/>
    <p:sldId id="307" r:id="rId18"/>
    <p:sldId id="340" r:id="rId19"/>
    <p:sldId id="342" r:id="rId20"/>
    <p:sldId id="351" r:id="rId21"/>
    <p:sldId id="308" r:id="rId22"/>
    <p:sldId id="309" r:id="rId23"/>
    <p:sldId id="310" r:id="rId24"/>
    <p:sldId id="311" r:id="rId25"/>
    <p:sldId id="339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43" r:id="rId38"/>
    <p:sldId id="345" r:id="rId39"/>
    <p:sldId id="347" r:id="rId40"/>
    <p:sldId id="348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52" r:id="rId57"/>
    <p:sldId id="353" r:id="rId58"/>
    <p:sldId id="289" r:id="rId59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3300"/>
    <a:srgbClr val="6600FF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2231" autoAdjust="0"/>
  </p:normalViewPr>
  <p:slideViewPr>
    <p:cSldViewPr>
      <p:cViewPr>
        <p:scale>
          <a:sx n="70" d="100"/>
          <a:sy n="70" d="100"/>
        </p:scale>
        <p:origin x="-616" y="-3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416BB0-E968-4DFA-8CE6-A6C266C6FB9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1478BE2D-534A-4EED-835C-20BC455024EE}">
      <dgm:prSet phldrT="[Text]"/>
      <dgm:spPr>
        <a:solidFill>
          <a:srgbClr val="FF0000"/>
        </a:solidFill>
      </dgm:spPr>
      <dgm:t>
        <a:bodyPr/>
        <a:lstStyle/>
        <a:p>
          <a:r>
            <a:rPr lang="id-ID" dirty="0" smtClean="0"/>
            <a:t>2. Cairan empedu disimpan dlm kantong empedu</a:t>
          </a:r>
          <a:endParaRPr lang="id-ID" dirty="0"/>
        </a:p>
      </dgm:t>
    </dgm:pt>
    <dgm:pt modelId="{0566460A-524E-4F29-A0BE-28821DEAE949}" type="parTrans" cxnId="{E13BBD45-8A27-4D19-9622-7F34808D4341}">
      <dgm:prSet/>
      <dgm:spPr/>
      <dgm:t>
        <a:bodyPr/>
        <a:lstStyle/>
        <a:p>
          <a:endParaRPr lang="id-ID"/>
        </a:p>
      </dgm:t>
    </dgm:pt>
    <dgm:pt modelId="{F70DFA56-8122-4875-B669-B9D1E823EA95}" type="sibTrans" cxnId="{E13BBD45-8A27-4D19-9622-7F34808D4341}">
      <dgm:prSet/>
      <dgm:spPr>
        <a:ln w="38100"/>
      </dgm:spPr>
      <dgm:t>
        <a:bodyPr/>
        <a:lstStyle/>
        <a:p>
          <a:endParaRPr lang="id-ID"/>
        </a:p>
      </dgm:t>
    </dgm:pt>
    <dgm:pt modelId="{4500F679-2DA7-4BB1-9CA1-EC0504AB62CC}">
      <dgm:prSet phldrT="[Text]"/>
      <dgm:spPr>
        <a:solidFill>
          <a:srgbClr val="FF0000"/>
        </a:solidFill>
      </dgm:spPr>
      <dgm:t>
        <a:bodyPr/>
        <a:lstStyle/>
        <a:p>
          <a:r>
            <a:rPr lang="id-ID" dirty="0" smtClean="0"/>
            <a:t>3. Cairan empedu disekresi ke dalam usus utk mencerna , sebagian diikat oleh serat</a:t>
          </a:r>
          <a:endParaRPr lang="id-ID" dirty="0"/>
        </a:p>
      </dgm:t>
    </dgm:pt>
    <dgm:pt modelId="{AE300B08-7A25-423D-B60D-614AF7D3CFDE}" type="parTrans" cxnId="{365A97AE-5472-4613-A4C9-5F36BA2C0E69}">
      <dgm:prSet/>
      <dgm:spPr/>
      <dgm:t>
        <a:bodyPr/>
        <a:lstStyle/>
        <a:p>
          <a:endParaRPr lang="id-ID"/>
        </a:p>
      </dgm:t>
    </dgm:pt>
    <dgm:pt modelId="{EEA217A5-A705-4F50-8D09-2CA120CE2CFA}" type="sibTrans" cxnId="{365A97AE-5472-4613-A4C9-5F36BA2C0E69}">
      <dgm:prSet/>
      <dgm:spPr>
        <a:ln w="38100"/>
      </dgm:spPr>
      <dgm:t>
        <a:bodyPr/>
        <a:lstStyle/>
        <a:p>
          <a:endParaRPr lang="id-ID"/>
        </a:p>
      </dgm:t>
    </dgm:pt>
    <dgm:pt modelId="{A1D65770-934F-4FDA-9C8B-239FD4BA51AF}">
      <dgm:prSet phldrT="[Text]"/>
      <dgm:spPr>
        <a:solidFill>
          <a:srgbClr val="FF0000"/>
        </a:solidFill>
      </dgm:spPr>
      <dgm:t>
        <a:bodyPr/>
        <a:lstStyle/>
        <a:p>
          <a:r>
            <a:rPr lang="id-ID" dirty="0" smtClean="0"/>
            <a:t>5. Sejumlah kecil kolesterol di dalam cairan empedu diserap kembali ke dalam darah</a:t>
          </a:r>
          <a:endParaRPr lang="id-ID" dirty="0"/>
        </a:p>
      </dgm:t>
    </dgm:pt>
    <dgm:pt modelId="{D2328EAB-92DE-45F3-A480-25894B66D1C7}" type="parTrans" cxnId="{A6A32278-320C-43D2-AD9F-AA066BD2DD90}">
      <dgm:prSet/>
      <dgm:spPr/>
      <dgm:t>
        <a:bodyPr/>
        <a:lstStyle/>
        <a:p>
          <a:endParaRPr lang="id-ID"/>
        </a:p>
      </dgm:t>
    </dgm:pt>
    <dgm:pt modelId="{6DE9F37B-83B5-46D4-94D8-A2EB6D81D758}" type="sibTrans" cxnId="{A6A32278-320C-43D2-AD9F-AA066BD2DD90}">
      <dgm:prSet/>
      <dgm:spPr>
        <a:ln w="38100"/>
      </dgm:spPr>
      <dgm:t>
        <a:bodyPr/>
        <a:lstStyle/>
        <a:p>
          <a:endParaRPr lang="id-ID"/>
        </a:p>
      </dgm:t>
    </dgm:pt>
    <dgm:pt modelId="{FC743B8E-565F-4AE3-B8F4-6216E6699BBC}">
      <dgm:prSet phldrT="[Text]"/>
      <dgm:spPr>
        <a:solidFill>
          <a:srgbClr val="FF0000"/>
        </a:solidFill>
      </dgm:spPr>
      <dgm:t>
        <a:bodyPr/>
        <a:lstStyle/>
        <a:p>
          <a:r>
            <a:rPr lang="id-ID" dirty="0" smtClean="0"/>
            <a:t>1. Hati menggunakan kolesterol darah utk membuat cairan empedu</a:t>
          </a:r>
          <a:endParaRPr lang="id-ID" dirty="0"/>
        </a:p>
      </dgm:t>
    </dgm:pt>
    <dgm:pt modelId="{39ACC07C-6D35-48E3-9B38-C72FC881F45D}" type="parTrans" cxnId="{5F282383-64DB-4B9D-90B2-4721220A836D}">
      <dgm:prSet/>
      <dgm:spPr/>
      <dgm:t>
        <a:bodyPr/>
        <a:lstStyle/>
        <a:p>
          <a:endParaRPr lang="id-ID"/>
        </a:p>
      </dgm:t>
    </dgm:pt>
    <dgm:pt modelId="{EF47678F-0DC1-4FF9-93D7-703D865256C4}" type="sibTrans" cxnId="{5F282383-64DB-4B9D-90B2-4721220A836D}">
      <dgm:prSet/>
      <dgm:spPr>
        <a:ln w="28575"/>
      </dgm:spPr>
      <dgm:t>
        <a:bodyPr/>
        <a:lstStyle/>
        <a:p>
          <a:endParaRPr lang="id-ID"/>
        </a:p>
      </dgm:t>
    </dgm:pt>
    <dgm:pt modelId="{7EBCC00A-96DF-44D1-9239-233A3D3FB262}" type="pres">
      <dgm:prSet presAssocID="{CE416BB0-E968-4DFA-8CE6-A6C266C6FB9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171B176-D9E9-42A5-B56D-0F3B3D5BA454}" type="pres">
      <dgm:prSet presAssocID="{1478BE2D-534A-4EED-835C-20BC455024EE}" presName="node" presStyleLbl="node1" presStyleIdx="0" presStyleCnt="4" custScaleX="115940" custScaleY="11143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B8D7E90-569F-4A6C-AF71-206258D66026}" type="pres">
      <dgm:prSet presAssocID="{1478BE2D-534A-4EED-835C-20BC455024EE}" presName="spNode" presStyleCnt="0"/>
      <dgm:spPr/>
    </dgm:pt>
    <dgm:pt modelId="{AFCB1B70-8960-4822-99CF-CA98A4329561}" type="pres">
      <dgm:prSet presAssocID="{F70DFA56-8122-4875-B669-B9D1E823EA95}" presName="sibTrans" presStyleLbl="sibTrans1D1" presStyleIdx="0" presStyleCnt="4"/>
      <dgm:spPr/>
      <dgm:t>
        <a:bodyPr/>
        <a:lstStyle/>
        <a:p>
          <a:endParaRPr lang="id-ID"/>
        </a:p>
      </dgm:t>
    </dgm:pt>
    <dgm:pt modelId="{925003E7-58F7-4B75-946D-A59BB16FBDFD}" type="pres">
      <dgm:prSet presAssocID="{4500F679-2DA7-4BB1-9CA1-EC0504AB62CC}" presName="node" presStyleLbl="node1" presStyleIdx="1" presStyleCnt="4" custScaleX="140559" custScaleY="10587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A01A0DE-5F48-4CC6-A695-66CE0D05EF4D}" type="pres">
      <dgm:prSet presAssocID="{4500F679-2DA7-4BB1-9CA1-EC0504AB62CC}" presName="spNode" presStyleCnt="0"/>
      <dgm:spPr/>
    </dgm:pt>
    <dgm:pt modelId="{B145191A-66E7-4331-8449-02689463E56D}" type="pres">
      <dgm:prSet presAssocID="{EEA217A5-A705-4F50-8D09-2CA120CE2CFA}" presName="sibTrans" presStyleLbl="sibTrans1D1" presStyleIdx="1" presStyleCnt="4"/>
      <dgm:spPr/>
      <dgm:t>
        <a:bodyPr/>
        <a:lstStyle/>
        <a:p>
          <a:endParaRPr lang="id-ID"/>
        </a:p>
      </dgm:t>
    </dgm:pt>
    <dgm:pt modelId="{DD48DC6D-27E0-4B32-92CD-2612CFA8010E}" type="pres">
      <dgm:prSet presAssocID="{A1D65770-934F-4FDA-9C8B-239FD4BA51AF}" presName="node" presStyleLbl="node1" presStyleIdx="2" presStyleCnt="4" custScaleX="130482" custScaleY="12285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4F12368-A8E9-40D5-B80B-33D61B6ED661}" type="pres">
      <dgm:prSet presAssocID="{A1D65770-934F-4FDA-9C8B-239FD4BA51AF}" presName="spNode" presStyleCnt="0"/>
      <dgm:spPr/>
    </dgm:pt>
    <dgm:pt modelId="{5FD98E83-A4DC-4FC2-BCD5-96C102A1FD74}" type="pres">
      <dgm:prSet presAssocID="{6DE9F37B-83B5-46D4-94D8-A2EB6D81D758}" presName="sibTrans" presStyleLbl="sibTrans1D1" presStyleIdx="2" presStyleCnt="4"/>
      <dgm:spPr/>
      <dgm:t>
        <a:bodyPr/>
        <a:lstStyle/>
        <a:p>
          <a:endParaRPr lang="id-ID"/>
        </a:p>
      </dgm:t>
    </dgm:pt>
    <dgm:pt modelId="{9032337F-4239-4F3B-97E0-F91E49571BB2}" type="pres">
      <dgm:prSet presAssocID="{FC743B8E-565F-4AE3-B8F4-6216E6699BBC}" presName="node" presStyleLbl="node1" presStyleIdx="3" presStyleCnt="4" custScaleX="124583" custScaleY="12034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0C62F3E-6867-41D9-910B-76C39F7B22EA}" type="pres">
      <dgm:prSet presAssocID="{FC743B8E-565F-4AE3-B8F4-6216E6699BBC}" presName="spNode" presStyleCnt="0"/>
      <dgm:spPr/>
    </dgm:pt>
    <dgm:pt modelId="{BF929D4C-4597-4805-AF55-55A2BF031804}" type="pres">
      <dgm:prSet presAssocID="{EF47678F-0DC1-4FF9-93D7-703D865256C4}" presName="sibTrans" presStyleLbl="sibTrans1D1" presStyleIdx="3" presStyleCnt="4"/>
      <dgm:spPr/>
      <dgm:t>
        <a:bodyPr/>
        <a:lstStyle/>
        <a:p>
          <a:endParaRPr lang="id-ID"/>
        </a:p>
      </dgm:t>
    </dgm:pt>
  </dgm:ptLst>
  <dgm:cxnLst>
    <dgm:cxn modelId="{39C9A2C1-CBE9-4C38-B456-2958A825F9AB}" type="presOf" srcId="{CE416BB0-E968-4DFA-8CE6-A6C266C6FB90}" destId="{7EBCC00A-96DF-44D1-9239-233A3D3FB262}" srcOrd="0" destOrd="0" presId="urn:microsoft.com/office/officeart/2005/8/layout/cycle5"/>
    <dgm:cxn modelId="{789EC931-1FB7-494D-9B19-E4EBC9DC7630}" type="presOf" srcId="{FC743B8E-565F-4AE3-B8F4-6216E6699BBC}" destId="{9032337F-4239-4F3B-97E0-F91E49571BB2}" srcOrd="0" destOrd="0" presId="urn:microsoft.com/office/officeart/2005/8/layout/cycle5"/>
    <dgm:cxn modelId="{5DC94E14-1E2F-4864-A7CA-E599F6E7D5B8}" type="presOf" srcId="{A1D65770-934F-4FDA-9C8B-239FD4BA51AF}" destId="{DD48DC6D-27E0-4B32-92CD-2612CFA8010E}" srcOrd="0" destOrd="0" presId="urn:microsoft.com/office/officeart/2005/8/layout/cycle5"/>
    <dgm:cxn modelId="{7CEE2C62-0225-4675-A6F7-C92FEB68862F}" type="presOf" srcId="{EF47678F-0DC1-4FF9-93D7-703D865256C4}" destId="{BF929D4C-4597-4805-AF55-55A2BF031804}" srcOrd="0" destOrd="0" presId="urn:microsoft.com/office/officeart/2005/8/layout/cycle5"/>
    <dgm:cxn modelId="{365A97AE-5472-4613-A4C9-5F36BA2C0E69}" srcId="{CE416BB0-E968-4DFA-8CE6-A6C266C6FB90}" destId="{4500F679-2DA7-4BB1-9CA1-EC0504AB62CC}" srcOrd="1" destOrd="0" parTransId="{AE300B08-7A25-423D-B60D-614AF7D3CFDE}" sibTransId="{EEA217A5-A705-4F50-8D09-2CA120CE2CFA}"/>
    <dgm:cxn modelId="{E13BBD45-8A27-4D19-9622-7F34808D4341}" srcId="{CE416BB0-E968-4DFA-8CE6-A6C266C6FB90}" destId="{1478BE2D-534A-4EED-835C-20BC455024EE}" srcOrd="0" destOrd="0" parTransId="{0566460A-524E-4F29-A0BE-28821DEAE949}" sibTransId="{F70DFA56-8122-4875-B669-B9D1E823EA95}"/>
    <dgm:cxn modelId="{5F282383-64DB-4B9D-90B2-4721220A836D}" srcId="{CE416BB0-E968-4DFA-8CE6-A6C266C6FB90}" destId="{FC743B8E-565F-4AE3-B8F4-6216E6699BBC}" srcOrd="3" destOrd="0" parTransId="{39ACC07C-6D35-48E3-9B38-C72FC881F45D}" sibTransId="{EF47678F-0DC1-4FF9-93D7-703D865256C4}"/>
    <dgm:cxn modelId="{A7C7631B-C9E2-4953-A37D-1FA3E485CE26}" type="presOf" srcId="{4500F679-2DA7-4BB1-9CA1-EC0504AB62CC}" destId="{925003E7-58F7-4B75-946D-A59BB16FBDFD}" srcOrd="0" destOrd="0" presId="urn:microsoft.com/office/officeart/2005/8/layout/cycle5"/>
    <dgm:cxn modelId="{A6A32278-320C-43D2-AD9F-AA066BD2DD90}" srcId="{CE416BB0-E968-4DFA-8CE6-A6C266C6FB90}" destId="{A1D65770-934F-4FDA-9C8B-239FD4BA51AF}" srcOrd="2" destOrd="0" parTransId="{D2328EAB-92DE-45F3-A480-25894B66D1C7}" sibTransId="{6DE9F37B-83B5-46D4-94D8-A2EB6D81D758}"/>
    <dgm:cxn modelId="{6FEAB4AC-108A-4CDA-BE20-82886E603A87}" type="presOf" srcId="{EEA217A5-A705-4F50-8D09-2CA120CE2CFA}" destId="{B145191A-66E7-4331-8449-02689463E56D}" srcOrd="0" destOrd="0" presId="urn:microsoft.com/office/officeart/2005/8/layout/cycle5"/>
    <dgm:cxn modelId="{B875F97A-AF92-476F-A253-B6E19712A6C0}" type="presOf" srcId="{1478BE2D-534A-4EED-835C-20BC455024EE}" destId="{8171B176-D9E9-42A5-B56D-0F3B3D5BA454}" srcOrd="0" destOrd="0" presId="urn:microsoft.com/office/officeart/2005/8/layout/cycle5"/>
    <dgm:cxn modelId="{C9252E84-0829-4E86-B0C3-3934AF549C2A}" type="presOf" srcId="{F70DFA56-8122-4875-B669-B9D1E823EA95}" destId="{AFCB1B70-8960-4822-99CF-CA98A4329561}" srcOrd="0" destOrd="0" presId="urn:microsoft.com/office/officeart/2005/8/layout/cycle5"/>
    <dgm:cxn modelId="{01574868-E112-4A6E-976B-B35CA68CE6F0}" type="presOf" srcId="{6DE9F37B-83B5-46D4-94D8-A2EB6D81D758}" destId="{5FD98E83-A4DC-4FC2-BCD5-96C102A1FD74}" srcOrd="0" destOrd="0" presId="urn:microsoft.com/office/officeart/2005/8/layout/cycle5"/>
    <dgm:cxn modelId="{8D2B3B7D-7DD0-4CF0-B2B9-D7FAEA5972DC}" type="presParOf" srcId="{7EBCC00A-96DF-44D1-9239-233A3D3FB262}" destId="{8171B176-D9E9-42A5-B56D-0F3B3D5BA454}" srcOrd="0" destOrd="0" presId="urn:microsoft.com/office/officeart/2005/8/layout/cycle5"/>
    <dgm:cxn modelId="{DCF932D3-A07D-46A9-BABD-E4B1FECCA7DA}" type="presParOf" srcId="{7EBCC00A-96DF-44D1-9239-233A3D3FB262}" destId="{4B8D7E90-569F-4A6C-AF71-206258D66026}" srcOrd="1" destOrd="0" presId="urn:microsoft.com/office/officeart/2005/8/layout/cycle5"/>
    <dgm:cxn modelId="{42E7B2EF-4020-46D7-A41D-4FD6865DE2B1}" type="presParOf" srcId="{7EBCC00A-96DF-44D1-9239-233A3D3FB262}" destId="{AFCB1B70-8960-4822-99CF-CA98A4329561}" srcOrd="2" destOrd="0" presId="urn:microsoft.com/office/officeart/2005/8/layout/cycle5"/>
    <dgm:cxn modelId="{BF0EFF77-9191-4344-ACB9-23EAE147A2A7}" type="presParOf" srcId="{7EBCC00A-96DF-44D1-9239-233A3D3FB262}" destId="{925003E7-58F7-4B75-946D-A59BB16FBDFD}" srcOrd="3" destOrd="0" presId="urn:microsoft.com/office/officeart/2005/8/layout/cycle5"/>
    <dgm:cxn modelId="{CDB26964-2FF9-4646-97CA-C0C428D4CFF2}" type="presParOf" srcId="{7EBCC00A-96DF-44D1-9239-233A3D3FB262}" destId="{8A01A0DE-5F48-4CC6-A695-66CE0D05EF4D}" srcOrd="4" destOrd="0" presId="urn:microsoft.com/office/officeart/2005/8/layout/cycle5"/>
    <dgm:cxn modelId="{963CA95C-A7B5-471C-A584-633668FAB1AB}" type="presParOf" srcId="{7EBCC00A-96DF-44D1-9239-233A3D3FB262}" destId="{B145191A-66E7-4331-8449-02689463E56D}" srcOrd="5" destOrd="0" presId="urn:microsoft.com/office/officeart/2005/8/layout/cycle5"/>
    <dgm:cxn modelId="{1D519542-05FF-4CD6-92C9-D431F4FD30B9}" type="presParOf" srcId="{7EBCC00A-96DF-44D1-9239-233A3D3FB262}" destId="{DD48DC6D-27E0-4B32-92CD-2612CFA8010E}" srcOrd="6" destOrd="0" presId="urn:microsoft.com/office/officeart/2005/8/layout/cycle5"/>
    <dgm:cxn modelId="{890DE1B8-FFD5-4BAB-9071-BAC974385AC2}" type="presParOf" srcId="{7EBCC00A-96DF-44D1-9239-233A3D3FB262}" destId="{44F12368-A8E9-40D5-B80B-33D61B6ED661}" srcOrd="7" destOrd="0" presId="urn:microsoft.com/office/officeart/2005/8/layout/cycle5"/>
    <dgm:cxn modelId="{BC3ECB3D-93E1-4E7D-83FE-13CAD10BD107}" type="presParOf" srcId="{7EBCC00A-96DF-44D1-9239-233A3D3FB262}" destId="{5FD98E83-A4DC-4FC2-BCD5-96C102A1FD74}" srcOrd="8" destOrd="0" presId="urn:microsoft.com/office/officeart/2005/8/layout/cycle5"/>
    <dgm:cxn modelId="{6D32FC10-080F-4026-A8DA-560E905AB8A4}" type="presParOf" srcId="{7EBCC00A-96DF-44D1-9239-233A3D3FB262}" destId="{9032337F-4239-4F3B-97E0-F91E49571BB2}" srcOrd="9" destOrd="0" presId="urn:microsoft.com/office/officeart/2005/8/layout/cycle5"/>
    <dgm:cxn modelId="{C0331AF3-D793-43F4-A00E-73A302A5C1EA}" type="presParOf" srcId="{7EBCC00A-96DF-44D1-9239-233A3D3FB262}" destId="{50C62F3E-6867-41D9-910B-76C39F7B22EA}" srcOrd="10" destOrd="0" presId="urn:microsoft.com/office/officeart/2005/8/layout/cycle5"/>
    <dgm:cxn modelId="{5B1CDDBC-3A48-4645-AF4C-0D48CFBDBA68}" type="presParOf" srcId="{7EBCC00A-96DF-44D1-9239-233A3D3FB262}" destId="{BF929D4C-4597-4805-AF55-55A2BF031804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6F61-A6B6-44CC-8982-5E6424C5D8EA}" type="datetimeFigureOut">
              <a:rPr lang="id-ID" smtClean="0"/>
              <a:pPr/>
              <a:t>01/09/2020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E885A-59E8-4962-9C14-7BACFC8EB2C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21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E61FE-264D-41E1-9697-3E18FC7CD4CF}" type="slidenum">
              <a:rPr lang="en-GB"/>
              <a:pPr/>
              <a:t>20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gray">
          <a:xfrm>
            <a:off x="-1588" y="5881690"/>
            <a:ext cx="2917827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0" name="Freeform 8"/>
          <p:cNvSpPr>
            <a:spLocks/>
          </p:cNvSpPr>
          <p:nvPr/>
        </p:nvSpPr>
        <p:spPr bwMode="gray">
          <a:xfrm>
            <a:off x="2559053" y="4684713"/>
            <a:ext cx="6596063" cy="2239962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1" name="Freeform 9"/>
          <p:cNvSpPr>
            <a:spLocks/>
          </p:cNvSpPr>
          <p:nvPr/>
        </p:nvSpPr>
        <p:spPr bwMode="gray">
          <a:xfrm>
            <a:off x="4356102" y="641352"/>
            <a:ext cx="4787900" cy="5997575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2" name="Freeform 10"/>
          <p:cNvSpPr>
            <a:spLocks/>
          </p:cNvSpPr>
          <p:nvPr/>
        </p:nvSpPr>
        <p:spPr bwMode="gray">
          <a:xfrm>
            <a:off x="4719637" y="1588"/>
            <a:ext cx="2508251" cy="2601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3" name="Freeform 11"/>
          <p:cNvSpPr>
            <a:spLocks/>
          </p:cNvSpPr>
          <p:nvPr/>
        </p:nvSpPr>
        <p:spPr bwMode="gray">
          <a:xfrm>
            <a:off x="0" y="5889625"/>
            <a:ext cx="2935288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4" name="Freeform 12"/>
          <p:cNvSpPr>
            <a:spLocks/>
          </p:cNvSpPr>
          <p:nvPr/>
        </p:nvSpPr>
        <p:spPr bwMode="gray">
          <a:xfrm>
            <a:off x="2541590" y="4673602"/>
            <a:ext cx="6596063" cy="2239963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5" name="Freeform 13"/>
          <p:cNvSpPr>
            <a:spLocks/>
          </p:cNvSpPr>
          <p:nvPr/>
        </p:nvSpPr>
        <p:spPr bwMode="gray">
          <a:xfrm>
            <a:off x="4348163" y="628650"/>
            <a:ext cx="4787900" cy="6008688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6" name="Freeform 14" descr="1"/>
          <p:cNvSpPr>
            <a:spLocks/>
          </p:cNvSpPr>
          <p:nvPr/>
        </p:nvSpPr>
        <p:spPr bwMode="gray">
          <a:xfrm>
            <a:off x="4694241" y="-1587"/>
            <a:ext cx="2543175" cy="26320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7" name="Freeform 15"/>
          <p:cNvSpPr>
            <a:spLocks/>
          </p:cNvSpPr>
          <p:nvPr/>
        </p:nvSpPr>
        <p:spPr bwMode="gray">
          <a:xfrm>
            <a:off x="-3175" y="1590"/>
            <a:ext cx="5857875" cy="6794500"/>
          </a:xfrm>
          <a:custGeom>
            <a:avLst/>
            <a:gdLst/>
            <a:ahLst/>
            <a:cxnLst>
              <a:cxn ang="0">
                <a:pos x="0" y="3810"/>
              </a:cxn>
              <a:cxn ang="0">
                <a:pos x="0" y="1"/>
              </a:cxn>
              <a:cxn ang="0">
                <a:pos x="2974" y="0"/>
              </a:cxn>
              <a:cxn ang="0">
                <a:pos x="2768" y="2926"/>
              </a:cxn>
              <a:cxn ang="0">
                <a:pos x="0" y="3810"/>
              </a:cxn>
            </a:cxnLst>
            <a:rect l="0" t="0" r="r" b="b"/>
            <a:pathLst>
              <a:path w="3690" h="4280">
                <a:moveTo>
                  <a:pt x="0" y="3810"/>
                </a:moveTo>
                <a:lnTo>
                  <a:pt x="0" y="1"/>
                </a:lnTo>
                <a:lnTo>
                  <a:pt x="2974" y="0"/>
                </a:lnTo>
                <a:cubicBezTo>
                  <a:pt x="3284" y="452"/>
                  <a:pt x="3690" y="1776"/>
                  <a:pt x="2768" y="2926"/>
                </a:cubicBezTo>
                <a:cubicBezTo>
                  <a:pt x="1610" y="4280"/>
                  <a:pt x="0" y="3810"/>
                  <a:pt x="0" y="38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8" name="Freeform 16"/>
          <p:cNvSpPr>
            <a:spLocks/>
          </p:cNvSpPr>
          <p:nvPr/>
        </p:nvSpPr>
        <p:spPr bwMode="gray">
          <a:xfrm>
            <a:off x="-3175" y="1588"/>
            <a:ext cx="5943600" cy="6437312"/>
          </a:xfrm>
          <a:custGeom>
            <a:avLst/>
            <a:gdLst/>
            <a:ahLst/>
            <a:cxnLst>
              <a:cxn ang="0">
                <a:pos x="0" y="3765"/>
              </a:cxn>
              <a:cxn ang="0">
                <a:pos x="0" y="0"/>
              </a:cxn>
              <a:cxn ang="0">
                <a:pos x="2767" y="0"/>
              </a:cxn>
              <a:cxn ang="0">
                <a:pos x="2567" y="2858"/>
              </a:cxn>
              <a:cxn ang="0">
                <a:pos x="0" y="3765"/>
              </a:cxn>
            </a:cxnLst>
            <a:rect l="0" t="0" r="r" b="b"/>
            <a:pathLst>
              <a:path w="3635" h="4115">
                <a:moveTo>
                  <a:pt x="0" y="3765"/>
                </a:moveTo>
                <a:lnTo>
                  <a:pt x="0" y="0"/>
                </a:lnTo>
                <a:lnTo>
                  <a:pt x="2767" y="0"/>
                </a:lnTo>
                <a:cubicBezTo>
                  <a:pt x="2767" y="0"/>
                  <a:pt x="3635" y="1445"/>
                  <a:pt x="2567" y="2858"/>
                </a:cubicBezTo>
                <a:cubicBezTo>
                  <a:pt x="1523" y="4115"/>
                  <a:pt x="0" y="3765"/>
                  <a:pt x="0" y="376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19216"/>
                  <a:invGamma/>
                </a:srgbClr>
              </a:gs>
              <a:gs pos="100000">
                <a:srgbClr val="FDF58D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8" y="9527"/>
            <a:ext cx="4176713" cy="5908675"/>
            <a:chOff x="158" y="6"/>
            <a:chExt cx="2631" cy="3722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gray">
            <a:xfrm>
              <a:off x="158" y="6"/>
              <a:ext cx="0" cy="3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gray">
            <a:xfrm>
              <a:off x="815" y="6"/>
              <a:ext cx="0" cy="372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gray">
            <a:xfrm>
              <a:off x="1473" y="6"/>
              <a:ext cx="0" cy="358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gray">
            <a:xfrm>
              <a:off x="2131" y="6"/>
              <a:ext cx="0" cy="32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gray">
            <a:xfrm>
              <a:off x="2789" y="6"/>
              <a:ext cx="0" cy="258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351" y="260350"/>
            <a:ext cx="5041900" cy="5329238"/>
            <a:chOff x="4" y="164"/>
            <a:chExt cx="3176" cy="3357"/>
          </a:xfrm>
        </p:grpSpPr>
        <p:sp>
          <p:nvSpPr>
            <p:cNvPr id="3096" name="Line 24"/>
            <p:cNvSpPr>
              <a:spLocks noChangeShapeType="1"/>
            </p:cNvSpPr>
            <p:nvPr/>
          </p:nvSpPr>
          <p:spPr bwMode="gray">
            <a:xfrm rot="5400000">
              <a:off x="1466" y="-1298"/>
              <a:ext cx="0" cy="29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gray">
            <a:xfrm rot="5400000">
              <a:off x="1575" y="-736"/>
              <a:ext cx="0" cy="314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gray">
            <a:xfrm rot="5400000">
              <a:off x="1592" y="-82"/>
              <a:ext cx="0" cy="31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gray">
            <a:xfrm rot="5400000">
              <a:off x="1508" y="674"/>
              <a:ext cx="0" cy="300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gray">
            <a:xfrm rot="5400000">
              <a:off x="1306" y="1547"/>
              <a:ext cx="0" cy="260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gray">
            <a:xfrm rot="5400000">
              <a:off x="838" y="2687"/>
              <a:ext cx="0" cy="166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3102" name="Rectangle 30"/>
          <p:cNvSpPr>
            <a:spLocks noChangeArrowheads="1"/>
          </p:cNvSpPr>
          <p:nvPr/>
        </p:nvSpPr>
        <p:spPr bwMode="gray">
          <a:xfrm>
            <a:off x="2368553" y="288927"/>
            <a:ext cx="1012825" cy="1025525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3" y="2435227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gray">
          <a:xfrm>
            <a:off x="2" y="279402"/>
            <a:ext cx="250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1331916" y="9526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6" name="Freeform 34"/>
          <p:cNvSpPr>
            <a:spLocks/>
          </p:cNvSpPr>
          <p:nvPr/>
        </p:nvSpPr>
        <p:spPr bwMode="gray">
          <a:xfrm>
            <a:off x="4452940" y="1347788"/>
            <a:ext cx="720725" cy="1047750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0" y="0"/>
              </a:cxn>
              <a:cxn ang="0">
                <a:pos x="0" y="680"/>
              </a:cxn>
              <a:cxn ang="0">
                <a:pos x="409" y="680"/>
              </a:cxn>
              <a:cxn ang="0">
                <a:pos x="454" y="317"/>
              </a:cxn>
              <a:cxn ang="0">
                <a:pos x="363" y="0"/>
              </a:cxn>
            </a:cxnLst>
            <a:rect l="0" t="0" r="r" b="b"/>
            <a:pathLst>
              <a:path w="454" h="680">
                <a:moveTo>
                  <a:pt x="363" y="0"/>
                </a:moveTo>
                <a:lnTo>
                  <a:pt x="0" y="0"/>
                </a:lnTo>
                <a:lnTo>
                  <a:pt x="0" y="680"/>
                </a:lnTo>
                <a:lnTo>
                  <a:pt x="409" y="680"/>
                </a:lnTo>
                <a:lnTo>
                  <a:pt x="454" y="317"/>
                </a:lnTo>
                <a:lnTo>
                  <a:pt x="36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7" name="Freeform 35"/>
          <p:cNvSpPr>
            <a:spLocks/>
          </p:cNvSpPr>
          <p:nvPr/>
        </p:nvSpPr>
        <p:spPr bwMode="gray">
          <a:xfrm>
            <a:off x="2365375" y="4549777"/>
            <a:ext cx="1003300" cy="1023938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0" y="0"/>
              </a:cxn>
              <a:cxn ang="0">
                <a:pos x="0" y="681"/>
              </a:cxn>
              <a:cxn ang="0">
                <a:pos x="272" y="681"/>
              </a:cxn>
              <a:cxn ang="0">
                <a:pos x="680" y="454"/>
              </a:cxn>
              <a:cxn ang="0">
                <a:pos x="680" y="0"/>
              </a:cxn>
              <a:cxn ang="0">
                <a:pos x="635" y="0"/>
              </a:cxn>
            </a:cxnLst>
            <a:rect l="0" t="0" r="r" b="b"/>
            <a:pathLst>
              <a:path w="680" h="681">
                <a:moveTo>
                  <a:pt x="635" y="0"/>
                </a:moveTo>
                <a:lnTo>
                  <a:pt x="0" y="0"/>
                </a:lnTo>
                <a:lnTo>
                  <a:pt x="0" y="681"/>
                </a:lnTo>
                <a:lnTo>
                  <a:pt x="272" y="681"/>
                </a:lnTo>
                <a:lnTo>
                  <a:pt x="680" y="454"/>
                </a:lnTo>
                <a:lnTo>
                  <a:pt x="680" y="0"/>
                </a:lnTo>
                <a:lnTo>
                  <a:pt x="635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8" name="Freeform 36"/>
          <p:cNvSpPr>
            <a:spLocks/>
          </p:cNvSpPr>
          <p:nvPr/>
        </p:nvSpPr>
        <p:spPr bwMode="gray">
          <a:xfrm>
            <a:off x="7524751" y="2"/>
            <a:ext cx="1620839" cy="123031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0" y="255"/>
              </a:cxn>
              <a:cxn ang="0">
                <a:pos x="1007" y="775"/>
              </a:cxn>
              <a:cxn ang="0">
                <a:pos x="1009" y="0"/>
              </a:cxn>
              <a:cxn ang="0">
                <a:pos x="34" y="0"/>
              </a:cxn>
            </a:cxnLst>
            <a:rect l="0" t="0" r="r" b="b"/>
            <a:pathLst>
              <a:path w="1009" h="775">
                <a:moveTo>
                  <a:pt x="34" y="0"/>
                </a:moveTo>
                <a:cubicBezTo>
                  <a:pt x="34" y="115"/>
                  <a:pt x="0" y="255"/>
                  <a:pt x="0" y="255"/>
                </a:cubicBezTo>
                <a:cubicBezTo>
                  <a:pt x="489" y="376"/>
                  <a:pt x="1007" y="775"/>
                  <a:pt x="1007" y="775"/>
                </a:cubicBezTo>
                <a:lnTo>
                  <a:pt x="1009" y="0"/>
                </a:lnTo>
                <a:cubicBezTo>
                  <a:pt x="1009" y="0"/>
                  <a:pt x="521" y="0"/>
                  <a:pt x="34" y="0"/>
                </a:cubicBezTo>
                <a:close/>
              </a:path>
            </a:pathLst>
          </a:custGeom>
          <a:solidFill>
            <a:srgbClr val="E8E8E8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3109" name="Picture 37" descr="water"/>
          <p:cNvPicPr>
            <a:picLocks noChangeAspect="1" noChangeArrowheads="1"/>
          </p:cNvPicPr>
          <p:nvPr/>
        </p:nvPicPr>
        <p:blipFill>
          <a:blip r:embed="rId6"/>
          <a:srcRect l="22409" t="16374" b="27486"/>
          <a:stretch>
            <a:fillRect/>
          </a:stretch>
        </p:blipFill>
        <p:spPr bwMode="gray">
          <a:xfrm rot="393398">
            <a:off x="2268541" y="584200"/>
            <a:ext cx="2663825" cy="21971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84365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3D0193A-2F54-4A6E-BD7B-4DBC590980DE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400"/>
                            </p:stCondLst>
                            <p:childTnLst>
                              <p:par>
                                <p:cTn id="3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1" grpId="0" animBg="1"/>
      <p:bldP spid="3082" grpId="0" animBg="1"/>
      <p:bldP spid="3083" grpId="0" animBg="1"/>
      <p:bldP spid="3083" grpId="1" animBg="1"/>
      <p:bldP spid="3084" grpId="0" animBg="1"/>
      <p:bldP spid="3084" grpId="1" animBg="1"/>
      <p:bldP spid="3084" grpId="2" animBg="1"/>
      <p:bldP spid="3085" grpId="0" animBg="1"/>
      <p:bldP spid="3085" grpId="1" animBg="1"/>
      <p:bldP spid="3086" grpId="0" animBg="1"/>
      <p:bldP spid="3086" grpId="1" animBg="1"/>
      <p:bldP spid="3086" grpId="2" animBg="1"/>
      <p:bldP spid="310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65C32-8737-46D5-B22D-4FB1BA970165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25439"/>
            <a:ext cx="20574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5439"/>
            <a:ext cx="60198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BF7BA4-EA40-4A27-9175-9B030450617B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40"/>
            <a:ext cx="82296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527BF9-C93B-4374-9605-76827F95C258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d-ID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91B26-1DA5-49E8-8FE5-1BC2882ED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44B43-EA09-412E-95D5-DD30F3E053A1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060A9-2373-4FF5-9767-133B8B1067FA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72491-87AE-48A6-9186-344027940611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88538-DCD6-4079-A3DC-0C6BE5512A23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A450-7324-4D76-834A-0680A6393C72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6D3F2C-2B56-4C38-9FFA-E9B09E2A70A0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B8925-7BF3-4A07-AF0E-1EE708CC9180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868C5-88DA-43DF-BF83-DA1FD7329780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6593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331" y="4325"/>
              </a:cxn>
              <a:cxn ang="0">
                <a:pos x="4" y="311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5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cubicBezTo>
                  <a:pt x="5768" y="4325"/>
                  <a:pt x="3549" y="4325"/>
                  <a:pt x="1331" y="4325"/>
                </a:cubicBezTo>
                <a:cubicBezTo>
                  <a:pt x="499" y="3811"/>
                  <a:pt x="0" y="3109"/>
                  <a:pt x="4" y="311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3137"/>
                  <a:invGamma/>
                </a:srgbClr>
              </a:gs>
              <a:gs pos="100000">
                <a:srgbClr val="FDF58D">
                  <a:alpha val="70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3" name="Freeform 9"/>
          <p:cNvSpPr>
            <a:spLocks/>
          </p:cNvSpPr>
          <p:nvPr/>
        </p:nvSpPr>
        <p:spPr bwMode="gray">
          <a:xfrm>
            <a:off x="6352" y="5113338"/>
            <a:ext cx="1852613" cy="1746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" y="2"/>
            <a:ext cx="9156700" cy="6875463"/>
            <a:chOff x="0" y="0"/>
            <a:chExt cx="5768" cy="43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32" y="0"/>
              <a:ext cx="5080" cy="4331"/>
              <a:chOff x="332" y="0"/>
              <a:chExt cx="5080" cy="4331"/>
            </a:xfrm>
          </p:grpSpPr>
          <p:sp>
            <p:nvSpPr>
              <p:cNvPr id="1037" name="Line 13"/>
              <p:cNvSpPr>
                <a:spLocks noChangeShapeType="1"/>
              </p:cNvSpPr>
              <p:nvPr/>
            </p:nvSpPr>
            <p:spPr bwMode="gray">
              <a:xfrm>
                <a:off x="332" y="0"/>
                <a:ext cx="0" cy="351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gray">
              <a:xfrm>
                <a:off x="1057" y="0"/>
                <a:ext cx="0" cy="414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9" name="Line 15"/>
              <p:cNvSpPr>
                <a:spLocks noChangeShapeType="1"/>
              </p:cNvSpPr>
              <p:nvPr/>
            </p:nvSpPr>
            <p:spPr bwMode="gray">
              <a:xfrm>
                <a:off x="1783" y="0"/>
                <a:ext cx="0" cy="432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0" name="Line 16"/>
              <p:cNvSpPr>
                <a:spLocks noChangeShapeType="1"/>
              </p:cNvSpPr>
              <p:nvPr/>
            </p:nvSpPr>
            <p:spPr bwMode="gray">
              <a:xfrm>
                <a:off x="2509" y="0"/>
                <a:ext cx="0" cy="433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1" name="Line 17"/>
              <p:cNvSpPr>
                <a:spLocks noChangeShapeType="1"/>
              </p:cNvSpPr>
              <p:nvPr/>
            </p:nvSpPr>
            <p:spPr bwMode="gray">
              <a:xfrm>
                <a:off x="3234" y="245"/>
                <a:ext cx="0" cy="408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2" name="Line 18"/>
              <p:cNvSpPr>
                <a:spLocks noChangeShapeType="1"/>
              </p:cNvSpPr>
              <p:nvPr/>
            </p:nvSpPr>
            <p:spPr bwMode="gray">
              <a:xfrm>
                <a:off x="3960" y="390"/>
                <a:ext cx="0" cy="394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3" name="Line 19"/>
              <p:cNvSpPr>
                <a:spLocks noChangeShapeType="1"/>
              </p:cNvSpPr>
              <p:nvPr/>
            </p:nvSpPr>
            <p:spPr bwMode="gray">
              <a:xfrm>
                <a:off x="4686" y="487"/>
                <a:ext cx="0" cy="384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4" name="Line 20"/>
              <p:cNvSpPr>
                <a:spLocks noChangeShapeType="1"/>
              </p:cNvSpPr>
              <p:nvPr/>
            </p:nvSpPr>
            <p:spPr bwMode="gray">
              <a:xfrm>
                <a:off x="5412" y="567"/>
                <a:ext cx="0" cy="376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264"/>
              <a:ext cx="5768" cy="3538"/>
              <a:chOff x="0" y="264"/>
              <a:chExt cx="5768" cy="3538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gray">
              <a:xfrm rot="5400000">
                <a:off x="1635" y="-1371"/>
                <a:ext cx="0" cy="327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gray">
              <a:xfrm rot="5400000">
                <a:off x="2884" y="-1913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gray">
              <a:xfrm rot="5400000">
                <a:off x="2884" y="-1205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gray">
              <a:xfrm rot="5400000">
                <a:off x="2885" y="-497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gray">
              <a:xfrm rot="5400000">
                <a:off x="2885" y="211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gray">
              <a:xfrm rot="5400000">
                <a:off x="3192" y="1251"/>
                <a:ext cx="0" cy="510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</p:grp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1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6" y="4937127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8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9" y="6064252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2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41" y="493871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91" y="156686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pic>
        <p:nvPicPr>
          <p:cNvPr id="1059" name="Picture 35" descr="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gray">
          <a:xfrm>
            <a:off x="-180975" y="5638800"/>
            <a:ext cx="2016125" cy="12192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0E12658-DEDB-4A76-B89C-0130D221509C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d-ID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60" name="Freeform 36" descr="11"/>
          <p:cNvSpPr>
            <a:spLocks/>
          </p:cNvSpPr>
          <p:nvPr/>
        </p:nvSpPr>
        <p:spPr bwMode="gray">
          <a:xfrm>
            <a:off x="4041775" y="2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7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25440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4041775" y="159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8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34" grpId="0" animBg="1"/>
    </p:bld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285728"/>
            <a:ext cx="4895856" cy="225742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pitchFamily="66" charset="0"/>
              </a:rPr>
              <a:t>ZAT GIZI MAKRO </a:t>
            </a:r>
            <a:br>
              <a:rPr lang="en-US" sz="4000" dirty="0" smtClean="0">
                <a:latin typeface="Comic Sans MS" pitchFamily="66" charset="0"/>
              </a:rPr>
            </a:br>
            <a:r>
              <a:rPr lang="en-US" sz="3600" dirty="0" smtClean="0">
                <a:latin typeface="Comic Sans MS" pitchFamily="66" charset="0"/>
              </a:rPr>
              <a:t>(</a:t>
            </a:r>
            <a:r>
              <a:rPr lang="en-US" sz="3600" dirty="0" err="1" smtClean="0">
                <a:latin typeface="Comic Sans MS" pitchFamily="66" charset="0"/>
              </a:rPr>
              <a:t>Karbohidrat</a:t>
            </a:r>
            <a:r>
              <a:rPr lang="en-US" sz="3600" dirty="0" smtClean="0">
                <a:latin typeface="Comic Sans MS" pitchFamily="66" charset="0"/>
              </a:rPr>
              <a:t>, </a:t>
            </a:r>
            <a:r>
              <a:rPr lang="en-US" sz="3600" dirty="0" err="1" smtClean="0">
                <a:latin typeface="Comic Sans MS" pitchFamily="66" charset="0"/>
              </a:rPr>
              <a:t>Lemak</a:t>
            </a:r>
            <a:r>
              <a:rPr lang="en-US" sz="3600" dirty="0" smtClean="0">
                <a:latin typeface="Comic Sans MS" pitchFamily="66" charset="0"/>
              </a:rPr>
              <a:t>, Protein)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20" y="4000504"/>
            <a:ext cx="3429024" cy="862026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M.K. </a:t>
            </a:r>
            <a:r>
              <a:rPr lang="id-ID" sz="2400" b="1" dirty="0" smtClean="0">
                <a:latin typeface="Comic Sans MS" pitchFamily="66" charset="0"/>
              </a:rPr>
              <a:t>Dasar Ilmu Gizi</a:t>
            </a:r>
            <a:endParaRPr lang="en-US" sz="2400" b="1" dirty="0" smtClean="0">
              <a:latin typeface="Comic Sans MS" pitchFamily="66" charset="0"/>
            </a:endParaRPr>
          </a:p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Dept. </a:t>
            </a:r>
            <a:r>
              <a:rPr lang="en-US" sz="2400" b="1" dirty="0" err="1" smtClean="0">
                <a:latin typeface="Comic Sans MS" pitchFamily="66" charset="0"/>
              </a:rPr>
              <a:t>Gizi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Kesmas</a:t>
            </a:r>
            <a:r>
              <a:rPr lang="en-US" sz="2400" b="1" dirty="0" smtClean="0">
                <a:latin typeface="Comic Sans MS" pitchFamily="66" charset="0"/>
              </a:rPr>
              <a:t>, FKM UI</a:t>
            </a:r>
            <a:r>
              <a:rPr lang="en-US" sz="2400" b="1" smtClean="0">
                <a:latin typeface="Comic Sans MS" pitchFamily="66" charset="0"/>
              </a:rPr>
              <a:t>, </a:t>
            </a:r>
            <a:endParaRPr lang="en-US" sz="2400" b="1" dirty="0" smtClean="0">
              <a:latin typeface="Comic Sans MS" pitchFamily="66" charset="0"/>
            </a:endParaRPr>
          </a:p>
        </p:txBody>
      </p:sp>
      <p:pic>
        <p:nvPicPr>
          <p:cNvPr id="4" name="Picture 4" descr="D:\ts software\Makara UI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4786" y="2571744"/>
            <a:ext cx="1192636" cy="12096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AKG 2013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10</a:t>
            </a:fld>
            <a:endParaRPr lang="id-ID"/>
          </a:p>
        </p:txBody>
      </p:sp>
      <p:pic>
        <p:nvPicPr>
          <p:cNvPr id="3074" name="Picture 2" descr="E:\MAKRO 2014\akg 2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00200"/>
            <a:ext cx="8715436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1.5 </a:t>
            </a:r>
            <a:r>
              <a:rPr lang="en-US" sz="3700" smtClean="0">
                <a:latin typeface="Comic Sans MS" pitchFamily="66" charset="0"/>
              </a:rPr>
              <a:t>Fungsi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4422"/>
            <a:ext cx="8229600" cy="491174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err="1" smtClean="0">
                <a:latin typeface="Comic Sans MS" pitchFamily="66" charset="0"/>
              </a:rPr>
              <a:t>Sumber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endParaRPr lang="en-US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latin typeface="Comic Sans MS" pitchFamily="66" charset="0"/>
              </a:rPr>
              <a:t>    1 </a:t>
            </a:r>
            <a:r>
              <a:rPr lang="en-US" dirty="0" err="1" smtClean="0">
                <a:latin typeface="Comic Sans MS" pitchFamily="66" charset="0"/>
              </a:rPr>
              <a:t>gr</a:t>
            </a:r>
            <a:r>
              <a:rPr lang="en-US" dirty="0" smtClean="0">
                <a:latin typeface="Comic Sans MS" pitchFamily="66" charset="0"/>
              </a:rPr>
              <a:t> KH =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 4 </a:t>
            </a:r>
            <a:r>
              <a:rPr lang="en-US" dirty="0" err="1" smtClean="0">
                <a:latin typeface="Comic Sans MS" pitchFamily="66" charset="0"/>
              </a:rPr>
              <a:t>Kal</a:t>
            </a:r>
            <a:endParaRPr lang="en-US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900" dirty="0" err="1" smtClean="0">
                <a:latin typeface="Comic Sans MS" pitchFamily="66" charset="0"/>
              </a:rPr>
              <a:t>Banyak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dialam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harga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murah</a:t>
            </a:r>
            <a:endParaRPr lang="en-US" sz="29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900" dirty="0" err="1" smtClean="0">
                <a:latin typeface="Comic Sans MS" pitchFamily="66" charset="0"/>
              </a:rPr>
              <a:t>Glukosa</a:t>
            </a:r>
            <a:r>
              <a:rPr lang="en-US" sz="2900" dirty="0" smtClean="0">
                <a:latin typeface="Comic Sans MS" pitchFamily="66" charset="0"/>
              </a:rPr>
              <a:t> : </a:t>
            </a:r>
            <a:r>
              <a:rPr lang="en-US" sz="2900" dirty="0" err="1" smtClean="0">
                <a:latin typeface="Comic Sans MS" pitchFamily="66" charset="0"/>
              </a:rPr>
              <a:t>sb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utama</a:t>
            </a:r>
            <a:r>
              <a:rPr lang="en-US" sz="2900" dirty="0" smtClean="0">
                <a:latin typeface="Comic Sans MS" pitchFamily="66" charset="0"/>
              </a:rPr>
              <a:t> E </a:t>
            </a:r>
            <a:r>
              <a:rPr lang="en-US" sz="2900" dirty="0" err="1" smtClean="0">
                <a:latin typeface="Comic Sans MS" pitchFamily="66" charset="0"/>
              </a:rPr>
              <a:t>otak</a:t>
            </a:r>
            <a:r>
              <a:rPr lang="en-US" sz="2900" dirty="0" smtClean="0">
                <a:latin typeface="Comic Sans MS" pitchFamily="66" charset="0"/>
              </a:rPr>
              <a:t> (</a:t>
            </a:r>
            <a:r>
              <a:rPr lang="en-US" sz="2900" dirty="0" err="1" smtClean="0">
                <a:latin typeface="Comic Sans MS" pitchFamily="66" charset="0"/>
              </a:rPr>
              <a:t>saraf</a:t>
            </a:r>
            <a:r>
              <a:rPr lang="en-US" sz="2900" dirty="0" smtClean="0">
                <a:latin typeface="Comic Sans MS" pitchFamily="66" charset="0"/>
              </a:rPr>
              <a:t>), </a:t>
            </a:r>
            <a:r>
              <a:rPr lang="en-US" sz="2900" dirty="0" err="1" smtClean="0">
                <a:latin typeface="Comic Sans MS" pitchFamily="66" charset="0"/>
              </a:rPr>
              <a:t>paru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otot</a:t>
            </a:r>
            <a:endParaRPr lang="en-US" sz="29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err="1" smtClean="0">
                <a:latin typeface="Comic Sans MS" pitchFamily="66" charset="0"/>
              </a:rPr>
              <a:t>Memberi</a:t>
            </a:r>
            <a:r>
              <a:rPr lang="en-US" dirty="0" smtClean="0">
                <a:latin typeface="Comic Sans MS" pitchFamily="66" charset="0"/>
              </a:rPr>
              <a:t> rasa </a:t>
            </a:r>
            <a:r>
              <a:rPr lang="en-US" dirty="0" err="1" smtClean="0">
                <a:latin typeface="Comic Sans MS" pitchFamily="66" charset="0"/>
              </a:rPr>
              <a:t>manis</a:t>
            </a:r>
            <a:endParaRPr lang="en-US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err="1" smtClean="0">
                <a:latin typeface="Comic Sans MS" pitchFamily="66" charset="0"/>
              </a:rPr>
              <a:t>Penghemat</a:t>
            </a:r>
            <a:r>
              <a:rPr lang="en-US" dirty="0" smtClean="0">
                <a:latin typeface="Comic Sans MS" pitchFamily="66" charset="0"/>
              </a:rPr>
              <a:t> protein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900" dirty="0" smtClean="0">
                <a:latin typeface="Comic Sans MS" pitchFamily="66" charset="0"/>
              </a:rPr>
              <a:t>Protein </a:t>
            </a:r>
            <a:r>
              <a:rPr lang="en-US" sz="2900" dirty="0" err="1" smtClean="0">
                <a:latin typeface="Comic Sans MS" pitchFamily="66" charset="0"/>
              </a:rPr>
              <a:t>akan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jd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sumber</a:t>
            </a:r>
            <a:r>
              <a:rPr lang="en-US" sz="2900" dirty="0" smtClean="0">
                <a:latin typeface="Comic Sans MS" pitchFamily="66" charset="0"/>
              </a:rPr>
              <a:t> E </a:t>
            </a:r>
            <a:r>
              <a:rPr lang="en-US" sz="2900" dirty="0" err="1" smtClean="0">
                <a:latin typeface="Comic Sans MS" pitchFamily="66" charset="0"/>
              </a:rPr>
              <a:t>jika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konsumsi</a:t>
            </a:r>
            <a:r>
              <a:rPr lang="en-US" sz="2900" dirty="0" smtClean="0">
                <a:latin typeface="Comic Sans MS" pitchFamily="66" charset="0"/>
              </a:rPr>
              <a:t> KH </a:t>
            </a:r>
            <a:r>
              <a:rPr lang="en-US" sz="2900" dirty="0" err="1" smtClean="0">
                <a:latin typeface="Comic Sans MS" pitchFamily="66" charset="0"/>
              </a:rPr>
              <a:t>tidak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cukup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shg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fungsi</a:t>
            </a:r>
            <a:r>
              <a:rPr lang="en-US" sz="2900" dirty="0" smtClean="0">
                <a:latin typeface="Comic Sans MS" pitchFamily="66" charset="0"/>
              </a:rPr>
              <a:t> protein </a:t>
            </a:r>
            <a:r>
              <a:rPr lang="en-US" sz="2900" dirty="0" err="1" smtClean="0">
                <a:latin typeface="Comic Sans MS" pitchFamily="66" charset="0"/>
              </a:rPr>
              <a:t>sbg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zat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pembangun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akan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hilang</a:t>
            </a:r>
            <a:endParaRPr lang="en-US" sz="29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Fungsi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5257798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Pengatur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metabolisme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lemak</a:t>
            </a:r>
            <a:endParaRPr lang="en-US" sz="2800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500" dirty="0" err="1" smtClean="0">
                <a:latin typeface="Comic Sans MS" pitchFamily="66" charset="0"/>
              </a:rPr>
              <a:t>Mencegah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oksidasi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lemak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tidak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sempurna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yg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menghasilkan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bahan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keton</a:t>
            </a:r>
            <a:r>
              <a:rPr lang="en-US" sz="2500" dirty="0" smtClean="0">
                <a:latin typeface="Comic Sans MS" pitchFamily="66" charset="0"/>
              </a:rPr>
              <a:t> (ketosis) 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Membantu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mengeluarkan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feses</a:t>
            </a:r>
            <a:endParaRPr lang="en-US" sz="2800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500" dirty="0" err="1" smtClean="0">
                <a:latin typeface="Comic Sans MS" pitchFamily="66" charset="0"/>
              </a:rPr>
              <a:t>Selulosa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mengatur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peristaltik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usus</a:t>
            </a:r>
            <a:r>
              <a:rPr lang="en-US" sz="2500" dirty="0" smtClean="0">
                <a:latin typeface="Comic Sans MS" pitchFamily="66" charset="0"/>
              </a:rPr>
              <a:t>, </a:t>
            </a:r>
            <a:r>
              <a:rPr lang="en-US" sz="2500" dirty="0" err="1" smtClean="0">
                <a:latin typeface="Comic Sans MS" pitchFamily="66" charset="0"/>
              </a:rPr>
              <a:t>memberi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bentuk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feses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memudahkan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defekasi</a:t>
            </a:r>
            <a:endParaRPr lang="en-US" sz="2500" dirty="0" smtClean="0">
              <a:latin typeface="Comic Sans MS" pitchFamily="66" charset="0"/>
            </a:endParaRP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Laktosa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lebih</a:t>
            </a:r>
            <a:r>
              <a:rPr lang="en-US" sz="2800" dirty="0" smtClean="0">
                <a:latin typeface="Comic Sans MS" pitchFamily="66" charset="0"/>
              </a:rPr>
              <a:t> lama </a:t>
            </a:r>
            <a:r>
              <a:rPr lang="en-US" sz="2800" dirty="0" err="1" smtClean="0">
                <a:latin typeface="Comic Sans MS" pitchFamily="66" charset="0"/>
              </a:rPr>
              <a:t>tinggal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dlm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saluran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cerna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pertumbuhan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bakteri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baik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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sintesa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vit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K</a:t>
            </a:r>
          </a:p>
          <a:p>
            <a:pPr lvl="1" eaLnBrk="1" hangingPunct="1">
              <a:buFontTx/>
              <a:buNone/>
            </a:pPr>
            <a:r>
              <a:rPr lang="en-US" sz="2500" dirty="0" err="1" smtClean="0">
                <a:latin typeface="Comic Sans MS" pitchFamily="66" charset="0"/>
              </a:rPr>
              <a:t>Laktosa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susu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meningkatkan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absorbsi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Ca</a:t>
            </a:r>
          </a:p>
          <a:p>
            <a:pPr lvl="1" eaLnBrk="1" hangingPunct="1">
              <a:buFontTx/>
              <a:buNone/>
            </a:pP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>
              <a:buFontTx/>
              <a:buNone/>
            </a:pP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Serat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dapat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menurunkan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kolesterol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endParaRPr lang="en-US" sz="2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id-ID" sz="2800" smtClean="0"/>
              <a:t>Mekanisme penurunan kolesterol darah oleh serat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-304800" y="1295401"/>
          <a:ext cx="8839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4"/>
          <p:cNvGrpSpPr/>
          <p:nvPr/>
        </p:nvGrpSpPr>
        <p:grpSpPr>
          <a:xfrm>
            <a:off x="6096000" y="5257800"/>
            <a:ext cx="2590800" cy="1371600"/>
            <a:chOff x="1570399" y="1737329"/>
            <a:chExt cx="1617389" cy="1051303"/>
          </a:xfrm>
          <a:solidFill>
            <a:srgbClr val="FF0000"/>
          </a:solidFill>
        </p:grpSpPr>
        <p:sp>
          <p:nvSpPr>
            <p:cNvPr id="6" name="Rounded Rectangle 5"/>
            <p:cNvSpPr/>
            <p:nvPr/>
          </p:nvSpPr>
          <p:spPr>
            <a:xfrm>
              <a:off x="1570399" y="1737329"/>
              <a:ext cx="1617389" cy="105130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621719" y="1788649"/>
              <a:ext cx="1514749" cy="9486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d-ID" sz="1600" dirty="0"/>
                <a:t>4. Serat dan cairan empedu diekskresikan dalam feses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rot="16200000" flipH="1">
            <a:off x="5753100" y="4686300"/>
            <a:ext cx="457200" cy="3810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Serat (polisakarida non pati)</a:t>
            </a:r>
            <a:br>
              <a:rPr lang="en-US" sz="2400" smtClean="0">
                <a:latin typeface="Comic Sans MS" pitchFamily="66" charset="0"/>
              </a:rPr>
            </a:br>
            <a:r>
              <a:rPr lang="en-US" sz="2400" smtClean="0">
                <a:latin typeface="Comic Sans MS" pitchFamily="66" charset="0"/>
              </a:rPr>
              <a:t>mrp pembentuk dinding sel tumbuhan</a:t>
            </a:r>
            <a:endParaRPr lang="id-ID" smtClean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228600" y="914400"/>
          <a:ext cx="8763000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 smtClean="0"/>
                        <a:t>Jenis serat &amp; contoh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Sifat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Kerja dalam</a:t>
                      </a:r>
                      <a:r>
                        <a:rPr lang="id-ID" baseline="0" dirty="0" smtClean="0"/>
                        <a:t> tubuh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Manfaat</a:t>
                      </a:r>
                      <a:r>
                        <a:rPr lang="id-ID" baseline="0" dirty="0" smtClean="0"/>
                        <a:t> kesehatan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dirty="0" smtClean="0"/>
                        <a:t>Sumber</a:t>
                      </a:r>
                      <a:endParaRPr lang="id-ID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sz="1800" b="1" dirty="0" smtClean="0"/>
                        <a:t>Larut</a:t>
                      </a:r>
                      <a:r>
                        <a:rPr lang="id-ID" sz="1800" b="1" baseline="0" dirty="0" smtClean="0"/>
                        <a:t> air</a:t>
                      </a:r>
                    </a:p>
                    <a:p>
                      <a:r>
                        <a:rPr lang="id-ID" sz="1400" baseline="0" dirty="0" smtClean="0"/>
                        <a:t> </a:t>
                      </a:r>
                    </a:p>
                    <a:p>
                      <a:r>
                        <a:rPr lang="id-ID" sz="1400" dirty="0" smtClean="0"/>
                        <a:t>Gum</a:t>
                      </a:r>
                    </a:p>
                    <a:p>
                      <a:r>
                        <a:rPr lang="id-ID" sz="1400" dirty="0" smtClean="0"/>
                        <a:t>Pektin</a:t>
                      </a:r>
                    </a:p>
                    <a:p>
                      <a:r>
                        <a:rPr lang="id-ID" sz="1400" dirty="0" smtClean="0"/>
                        <a:t>Hemiselulosa</a:t>
                      </a:r>
                    </a:p>
                    <a:p>
                      <a:r>
                        <a:rPr lang="id-ID" sz="1400" dirty="0" smtClean="0"/>
                        <a:t>Psyllium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baseline="0" dirty="0" smtClean="0"/>
                        <a:t>kental &amp; mudah terfermentasi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Menurunkan</a:t>
                      </a:r>
                      <a:r>
                        <a:rPr lang="id-ID" sz="1400" baseline="0" dirty="0" smtClean="0"/>
                        <a:t> kolesterol darah dg mengikat empedu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baseline="0" dirty="0" smtClean="0"/>
                        <a:t>Memperlambat penyerapan glukosa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baseline="0" dirty="0" smtClean="0"/>
                        <a:t>Melunakkan feses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baseline="0" dirty="0" smtClean="0"/>
                        <a:t>Meningkatkan rasa kenyang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Menurunkan risiko PJK, DM, kanker kolorektal.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Membantu</a:t>
                      </a:r>
                      <a:r>
                        <a:rPr lang="id-ID" sz="1400" baseline="0" dirty="0" smtClean="0"/>
                        <a:t> manajemen berat badan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r>
                        <a:rPr lang="id-ID" sz="1400" dirty="0" smtClean="0"/>
                        <a:t>Buah, sayur, polong2an,</a:t>
                      </a:r>
                      <a:r>
                        <a:rPr lang="id-ID" sz="1400" baseline="0" dirty="0" smtClean="0"/>
                        <a:t> serealia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sz="1800" b="1" dirty="0" smtClean="0"/>
                        <a:t>Tidak larut air</a:t>
                      </a:r>
                    </a:p>
                    <a:p>
                      <a:endParaRPr lang="id-ID" sz="1400" dirty="0" smtClean="0"/>
                    </a:p>
                    <a:p>
                      <a:r>
                        <a:rPr lang="id-ID" sz="1400" dirty="0" smtClean="0"/>
                        <a:t>Selulosa</a:t>
                      </a:r>
                    </a:p>
                    <a:p>
                      <a:r>
                        <a:rPr lang="id-ID" sz="1400" dirty="0" smtClean="0"/>
                        <a:t>Lignin</a:t>
                      </a:r>
                    </a:p>
                    <a:p>
                      <a:r>
                        <a:rPr lang="id-ID" sz="1400" dirty="0" smtClean="0"/>
                        <a:t>Pati tahan cerna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400" dirty="0" smtClean="0"/>
                        <a:t>Lebih</a:t>
                      </a:r>
                      <a:r>
                        <a:rPr lang="id-ID" sz="1400" baseline="0" dirty="0" smtClean="0"/>
                        <a:t> sulit terfermentasi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Meningkatkan berat feses &amp; kecepatan feses melewati kolon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Meningkatkan</a:t>
                      </a:r>
                      <a:r>
                        <a:rPr lang="id-ID" sz="1400" baseline="0" dirty="0" smtClean="0"/>
                        <a:t> rasa penuh &amp; kenyang 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Mengurangi konstipasi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id-ID" sz="1400" dirty="0" smtClean="0"/>
                        <a:t>Menurunkan risiko gangguan</a:t>
                      </a:r>
                      <a:r>
                        <a:rPr lang="id-ID" sz="1400" baseline="0" dirty="0" smtClean="0"/>
                        <a:t> saluran pencernaan (wasir, divertikulosis, Ca)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endParaRPr lang="id-ID" sz="1400" dirty="0" smtClean="0"/>
                    </a:p>
                    <a:p>
                      <a:r>
                        <a:rPr lang="id-ID" sz="1400" baseline="0" dirty="0" smtClean="0"/>
                        <a:t>Beras merah, whole grain, kulit ari beras, sayur &amp; buah</a:t>
                      </a:r>
                      <a:endParaRPr lang="id-ID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71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6150" y="1638300"/>
            <a:ext cx="17716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4305300"/>
            <a:ext cx="17811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1938"/>
            <a:ext cx="5943600" cy="63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4724400" cy="1143000"/>
          </a:xfrm>
        </p:spPr>
        <p:txBody>
          <a:bodyPr/>
          <a:lstStyle/>
          <a:p>
            <a:r>
              <a:rPr lang="id-ID" smtClean="0"/>
              <a:t>Contoh serat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4448"/>
            <a:ext cx="6900887" cy="649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5187"/>
          </a:xfrm>
        </p:spPr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Penyakit yg berhub dgn KH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Defisiensi</a:t>
            </a:r>
            <a:endParaRPr lang="en-US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latin typeface="Comic Sans MS" pitchFamily="66" charset="0"/>
              </a:rPr>
              <a:t>   KEP</a:t>
            </a: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Marasmus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900" dirty="0" err="1" smtClean="0">
                <a:latin typeface="Comic Sans MS" pitchFamily="66" charset="0"/>
                <a:sym typeface="Wingdings" pitchFamily="2" charset="2"/>
              </a:rPr>
              <a:t>kurang</a:t>
            </a:r>
            <a:r>
              <a:rPr lang="en-US" sz="2900" dirty="0" smtClean="0">
                <a:latin typeface="Comic Sans MS" pitchFamily="66" charset="0"/>
                <a:sym typeface="Wingdings" pitchFamily="2" charset="2"/>
              </a:rPr>
              <a:t> E </a:t>
            </a: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Umum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pada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balita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usia</a:t>
            </a:r>
            <a:r>
              <a:rPr lang="en-US" sz="2900" dirty="0" smtClean="0">
                <a:latin typeface="Comic Sans MS" pitchFamily="66" charset="0"/>
              </a:rPr>
              <a:t> 2-4 </a:t>
            </a:r>
            <a:r>
              <a:rPr lang="en-US" sz="2900" dirty="0" err="1" smtClean="0">
                <a:latin typeface="Comic Sans MS" pitchFamily="66" charset="0"/>
              </a:rPr>
              <a:t>thn</a:t>
            </a:r>
            <a:endParaRPr lang="en-US" sz="2900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Obesitas</a:t>
            </a:r>
            <a:endParaRPr lang="en-US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Konsumsi</a:t>
            </a:r>
            <a:r>
              <a:rPr lang="en-US" sz="2900" dirty="0" smtClean="0">
                <a:latin typeface="Comic Sans MS" pitchFamily="66" charset="0"/>
              </a:rPr>
              <a:t> KH </a:t>
            </a:r>
            <a:r>
              <a:rPr lang="en-US" sz="2900" dirty="0" err="1" smtClean="0">
                <a:latin typeface="Comic Sans MS" pitchFamily="66" charset="0"/>
              </a:rPr>
              <a:t>berlebih</a:t>
            </a:r>
            <a:endParaRPr lang="en-US" sz="2900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Simpanan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lemak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pada</a:t>
            </a:r>
            <a:r>
              <a:rPr lang="en-US" sz="2900" dirty="0" smtClean="0">
                <a:latin typeface="Comic Sans MS" pitchFamily="66" charset="0"/>
              </a:rPr>
              <a:t> jar. sub </a:t>
            </a:r>
            <a:r>
              <a:rPr lang="en-US" sz="2900" dirty="0" err="1" smtClean="0">
                <a:latin typeface="Comic Sans MS" pitchFamily="66" charset="0"/>
              </a:rPr>
              <a:t>kutan</a:t>
            </a:r>
            <a:endParaRPr lang="en-US" sz="2900" dirty="0" smtClean="0">
              <a:latin typeface="Comic Sans MS" pitchFamily="66" charset="0"/>
            </a:endParaRPr>
          </a:p>
          <a:p>
            <a:pPr lvl="1" eaLnBrk="1" hangingPunct="1"/>
            <a:r>
              <a:rPr lang="en-US" sz="2900" dirty="0" err="1" smtClean="0">
                <a:latin typeface="Comic Sans MS" pitchFamily="66" charset="0"/>
              </a:rPr>
              <a:t>Wanita</a:t>
            </a:r>
            <a:r>
              <a:rPr lang="en-US" sz="2900" dirty="0" smtClean="0">
                <a:latin typeface="Comic Sans MS" pitchFamily="66" charset="0"/>
              </a:rPr>
              <a:t> (pear shape), </a:t>
            </a:r>
            <a:r>
              <a:rPr lang="en-US" sz="2900" dirty="0" err="1" smtClean="0">
                <a:latin typeface="Comic Sans MS" pitchFamily="66" charset="0"/>
              </a:rPr>
              <a:t>pria</a:t>
            </a:r>
            <a:r>
              <a:rPr lang="en-US" sz="2900" dirty="0" smtClean="0">
                <a:latin typeface="Comic Sans MS" pitchFamily="66" charset="0"/>
              </a:rPr>
              <a:t> (apple shape)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5187"/>
          </a:xfrm>
        </p:spPr>
        <p:txBody>
          <a:bodyPr/>
          <a:lstStyle/>
          <a:p>
            <a:pPr eaLnBrk="1" hangingPunct="1"/>
            <a:r>
              <a:rPr lang="en-US" sz="3700" dirty="0" err="1" smtClean="0">
                <a:latin typeface="Comic Sans MS" pitchFamily="66" charset="0"/>
              </a:rPr>
              <a:t>Marasmus</a:t>
            </a:r>
            <a:endParaRPr lang="en-US" sz="3700" dirty="0" smtClean="0">
              <a:latin typeface="Comic Sans MS" pitchFamily="66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endParaRPr lang="en-US" sz="28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id-ID" sz="2800" dirty="0" smtClean="0">
                <a:latin typeface="Comic Sans MS" pitchFamily="66" charset="0"/>
              </a:rPr>
              <a:t>T</a:t>
            </a:r>
            <a:r>
              <a:rPr lang="en-US" sz="2800" dirty="0" err="1" smtClean="0">
                <a:latin typeface="Comic Sans MS" pitchFamily="66" charset="0"/>
              </a:rPr>
              <a:t>anda-tanda</a:t>
            </a:r>
            <a:endParaRPr lang="en-US" sz="28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omic Sans MS" pitchFamily="66" charset="0"/>
              </a:rPr>
              <a:t>BB/TB </a:t>
            </a:r>
            <a:r>
              <a:rPr lang="en-US" sz="2400" b="1" dirty="0" smtClean="0">
                <a:latin typeface="Comic Sans MS" pitchFamily="66" charset="0"/>
                <a:sym typeface="Symbol" pitchFamily="18" charset="2"/>
              </a:rPr>
              <a:t></a:t>
            </a:r>
            <a:r>
              <a:rPr lang="en-US" sz="2400" dirty="0" smtClean="0">
                <a:latin typeface="Comic Sans MS" pitchFamily="66" charset="0"/>
              </a:rPr>
              <a:t> -3SD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kurus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tangan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kaki </a:t>
            </a: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kecil</a:t>
            </a:r>
            <a:r>
              <a:rPr lang="en-US" sz="2400" dirty="0" smtClean="0">
                <a:latin typeface="Comic Sans MS" pitchFamily="66" charset="0"/>
              </a:rPr>
              <a:t> (LILA 10-11 cm)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Wajah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tampak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tua</a:t>
            </a:r>
            <a:r>
              <a:rPr lang="en-US" sz="2400" dirty="0" smtClean="0">
                <a:latin typeface="Comic Sans MS" pitchFamily="66" charset="0"/>
              </a:rPr>
              <a:t> (</a:t>
            </a:r>
            <a:r>
              <a:rPr lang="en-US" sz="2400" dirty="0" err="1" smtClean="0">
                <a:latin typeface="Comic Sans MS" pitchFamily="66" charset="0"/>
              </a:rPr>
              <a:t>selalu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terlihat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cemas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muram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omic Sans MS" pitchFamily="66" charset="0"/>
              </a:rPr>
              <a:t>Baggy pants (</a:t>
            </a:r>
            <a:r>
              <a:rPr lang="en-US" sz="2400" dirty="0" err="1" smtClean="0">
                <a:latin typeface="Comic Sans MS" pitchFamily="66" charset="0"/>
              </a:rPr>
              <a:t>kulit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daerah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pantat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berlipat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Perut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buncit</a:t>
            </a:r>
            <a:endParaRPr lang="en-U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peka</a:t>
            </a:r>
            <a:r>
              <a:rPr lang="en-US" sz="2400" dirty="0" smtClean="0">
                <a:latin typeface="Comic Sans MS" pitchFamily="66" charset="0"/>
              </a:rPr>
              <a:t>/</a:t>
            </a:r>
            <a:r>
              <a:rPr lang="en-US" sz="2400" dirty="0" err="1" smtClean="0">
                <a:latin typeface="Comic Sans MS" pitchFamily="66" charset="0"/>
              </a:rPr>
              <a:t>sensitif</a:t>
            </a:r>
            <a:r>
              <a:rPr lang="en-US" sz="2400" dirty="0" smtClean="0">
                <a:latin typeface="Comic Sans MS" pitchFamily="66" charset="0"/>
              </a:rPr>
              <a:t>/</a:t>
            </a:r>
            <a:r>
              <a:rPr lang="en-US" sz="2400" dirty="0" err="1" smtClean="0">
                <a:latin typeface="Comic Sans MS" pitchFamily="66" charset="0"/>
              </a:rPr>
              <a:t>cengeng</a:t>
            </a:r>
            <a:endParaRPr lang="en-US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Terlihat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sangat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lapar</a:t>
            </a:r>
            <a:r>
              <a:rPr lang="en-US" sz="2400" dirty="0" smtClean="0">
                <a:latin typeface="Comic Sans MS" pitchFamily="66" charset="0"/>
              </a:rPr>
              <a:t>/</a:t>
            </a:r>
            <a:r>
              <a:rPr lang="en-US" sz="2400" dirty="0" err="1" smtClean="0">
                <a:latin typeface="Comic Sans MS" pitchFamily="66" charset="0"/>
              </a:rPr>
              <a:t>rakus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jika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diberi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makan</a:t>
            </a:r>
            <a:endParaRPr lang="en-US" sz="2400" dirty="0" smtClean="0">
              <a:latin typeface="Comic Sans MS" pitchFamily="66" charset="0"/>
            </a:endParaRPr>
          </a:p>
          <a:p>
            <a:pPr eaLnBrk="1" hangingPunct="1"/>
            <a:endParaRPr lang="en-US" sz="29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29" y="1938357"/>
            <a:ext cx="3533775" cy="2362200"/>
          </a:xfrm>
          <a:noFill/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29" y="4300557"/>
            <a:ext cx="37623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4214842" cy="583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d-ID" smtClean="0">
                <a:latin typeface="Comic Sans MS" pitchFamily="66" charset="0"/>
              </a:rPr>
              <a:t>1.</a:t>
            </a:r>
            <a:r>
              <a:rPr lang="en-US" smtClean="0">
                <a:latin typeface="Comic Sans MS" pitchFamily="66" charset="0"/>
              </a:rPr>
              <a:t>KARBOHIDRAT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Daftar Isi</a:t>
            </a:r>
          </a:p>
          <a:p>
            <a:pPr lvl="1" eaLnBrk="1" hangingPunct="1"/>
            <a:r>
              <a:rPr lang="id-ID" smtClean="0">
                <a:latin typeface="Comic Sans MS" pitchFamily="66" charset="0"/>
              </a:rPr>
              <a:t>Pendahuluan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Jenis karbohidrat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Sumber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Kebutuhan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Fungsi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Akibat (penyakit yang berhubungan dengan KH)</a:t>
            </a:r>
          </a:p>
          <a:p>
            <a:pPr lvl="1"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1288" y="609600"/>
            <a:ext cx="3770312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53641"/>
            <a:ext cx="7162800" cy="57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016000" y="0"/>
            <a:ext cx="7213600" cy="102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320800" y="445294"/>
            <a:ext cx="6705600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Pelajari foto 1-8 jika diperintahkan di Modul B: mengukur Pertumbuhan Anak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251200" y="800100"/>
            <a:ext cx="264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3 tanda-tanda Marasmus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994400" y="5692378"/>
            <a:ext cx="24384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Penjelasan tentang foto 1-8 terdapat pada halaman akhir buklet ini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571500"/>
            <a:ext cx="7162800" cy="57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821537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Penyakit yg berhub dgn KH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298"/>
            <a:ext cx="8229600" cy="50006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Penyakit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jantung</a:t>
            </a:r>
            <a:endParaRPr lang="en-US" sz="28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dirty="0" err="1" smtClean="0">
                <a:latin typeface="Comic Sans MS" pitchFamily="66" charset="0"/>
              </a:rPr>
              <a:t>Serat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menurunkan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kolesterol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cegah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PJK</a:t>
            </a:r>
            <a:endParaRPr lang="en-US" sz="25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Kanker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usus</a:t>
            </a:r>
            <a:endParaRPr lang="en-US" sz="28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dirty="0" err="1" smtClean="0">
                <a:latin typeface="Comic Sans MS" pitchFamily="66" charset="0"/>
              </a:rPr>
              <a:t>Serat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mengikat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bahan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karsinogenik</a:t>
            </a:r>
            <a:r>
              <a:rPr lang="en-US" sz="2500" dirty="0" smtClean="0">
                <a:latin typeface="Comic Sans MS" pitchFamily="66" charset="0"/>
              </a:rPr>
              <a:t> &amp; </a:t>
            </a:r>
            <a:r>
              <a:rPr lang="en-US" sz="2500" dirty="0" err="1" smtClean="0">
                <a:latin typeface="Comic Sans MS" pitchFamily="66" charset="0"/>
              </a:rPr>
              <a:t>mengeluarkan</a:t>
            </a:r>
            <a:r>
              <a:rPr lang="en-US" sz="2500" dirty="0" smtClean="0"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dirty="0" err="1" smtClean="0">
                <a:latin typeface="Comic Sans MS" pitchFamily="66" charset="0"/>
              </a:rPr>
              <a:t>Serat</a:t>
            </a:r>
            <a:r>
              <a:rPr lang="en-US" sz="2500" dirty="0" smtClean="0">
                <a:latin typeface="Comic Sans MS" pitchFamily="66" charset="0"/>
              </a:rPr>
              <a:t> </a:t>
            </a:r>
            <a:r>
              <a:rPr lang="en-US" sz="2500" dirty="0" err="1" smtClean="0">
                <a:latin typeface="Comic Sans MS" pitchFamily="66" charset="0"/>
              </a:rPr>
              <a:t>menyerap</a:t>
            </a:r>
            <a:r>
              <a:rPr lang="en-US" sz="2500" dirty="0" smtClean="0">
                <a:latin typeface="Comic Sans MS" pitchFamily="66" charset="0"/>
              </a:rPr>
              <a:t> air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mengencerkan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konsentrasi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karsinogen</a:t>
            </a: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Penurunan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waktu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gtransit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mkurangi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lamanya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kolon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terkena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bhn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karsinogenik</a:t>
            </a: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Konstipasi</a:t>
            </a:r>
            <a:endParaRPr lang="en-US" sz="28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Divertikulosis</a:t>
            </a:r>
            <a:endParaRPr lang="en-US" sz="28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Comic Sans MS" pitchFamily="66" charset="0"/>
              </a:rPr>
              <a:t>Hemoroid</a:t>
            </a:r>
            <a:endParaRPr lang="id-ID" sz="28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400" dirty="0" smtClean="0">
                <a:latin typeface="Comic Sans MS" pitchFamily="66" charset="0"/>
              </a:rPr>
              <a:t> </a:t>
            </a:r>
          </a:p>
          <a:p>
            <a:pPr lvl="1">
              <a:lnSpc>
                <a:spcPct val="90000"/>
              </a:lnSpc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Laktosa intolerance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Kurang enzim laktase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Ganti dgn susu rendah laktosa, susu kedelai, keju, yogurt (tinggi kandungan Ca)</a:t>
            </a:r>
          </a:p>
          <a:p>
            <a:r>
              <a:rPr lang="id-ID" sz="2800" smtClean="0">
                <a:latin typeface="Comic Sans MS" pitchFamily="66" charset="0"/>
              </a:rPr>
              <a:t>Diabetes mellitus</a:t>
            </a:r>
          </a:p>
          <a:p>
            <a:pPr lvl="1"/>
            <a:r>
              <a:rPr lang="id-ID" sz="2400" smtClean="0">
                <a:latin typeface="Comic Sans MS" pitchFamily="66" charset="0"/>
              </a:rPr>
              <a:t>Gangguan pada pengontrolan kadar glukosa darah</a:t>
            </a:r>
          </a:p>
          <a:p>
            <a:pPr lvl="1"/>
            <a:r>
              <a:rPr lang="id-ID" sz="2400" smtClean="0">
                <a:latin typeface="Comic Sans MS" pitchFamily="66" charset="0"/>
              </a:rPr>
              <a:t>Ditandai dg polifagia, polidipsia dan poliuria</a:t>
            </a:r>
          </a:p>
          <a:p>
            <a:pPr lvl="1"/>
            <a:r>
              <a:rPr lang="id-ID" sz="2400" smtClean="0">
                <a:latin typeface="Comic Sans MS" pitchFamily="66" charset="0"/>
              </a:rPr>
              <a:t>Pilih makanan tinggi serat dan IG yg rendah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d-ID" smtClean="0">
                <a:latin typeface="Comic Sans MS" pitchFamily="66" charset="0"/>
              </a:rPr>
              <a:t>2.</a:t>
            </a:r>
            <a:r>
              <a:rPr lang="en-US" smtClean="0">
                <a:latin typeface="Comic Sans MS" pitchFamily="66" charset="0"/>
              </a:rPr>
              <a:t>PROTEIN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Daftar Isi</a:t>
            </a:r>
          </a:p>
          <a:p>
            <a:pPr lvl="1" eaLnBrk="1" hangingPunct="1">
              <a:lnSpc>
                <a:spcPct val="90000"/>
              </a:lnSpc>
            </a:pPr>
            <a:r>
              <a:rPr lang="id-ID" smtClean="0">
                <a:latin typeface="Comic Sans MS" pitchFamily="66" charset="0"/>
              </a:rPr>
              <a:t>Pendahuluan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Klasifikasi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berdasar sumber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berdasar fungsi fisiologi</a:t>
            </a:r>
          </a:p>
          <a:p>
            <a:pPr lvl="1" eaLnBrk="1" hangingPunct="1">
              <a:lnSpc>
                <a:spcPct val="90000"/>
              </a:lnSpc>
            </a:pPr>
            <a:r>
              <a:rPr lang="id-ID" smtClean="0">
                <a:latin typeface="Comic Sans MS" pitchFamily="66" charset="0"/>
              </a:rPr>
              <a:t>Mutu protein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Fungsi protein</a:t>
            </a:r>
          </a:p>
          <a:p>
            <a:pPr lvl="1" eaLnBrk="1" hangingPunct="1">
              <a:lnSpc>
                <a:spcPct val="90000"/>
              </a:lnSpc>
            </a:pPr>
            <a:r>
              <a:rPr lang="id-ID" smtClean="0">
                <a:latin typeface="Comic Sans MS" pitchFamily="66" charset="0"/>
              </a:rPr>
              <a:t>Metabolisme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Kebutuhan</a:t>
            </a:r>
          </a:p>
          <a:p>
            <a:pPr lvl="1" eaLnBrk="1" hangingPunct="1">
              <a:lnSpc>
                <a:spcPct val="90000"/>
              </a:lnSpc>
            </a:pPr>
            <a:r>
              <a:rPr lang="id-ID" smtClean="0">
                <a:latin typeface="Comic Sans MS" pitchFamily="66" charset="0"/>
              </a:rPr>
              <a:t>S</a:t>
            </a:r>
            <a:r>
              <a:rPr lang="en-US" smtClean="0">
                <a:latin typeface="Comic Sans MS" pitchFamily="66" charset="0"/>
              </a:rPr>
              <a:t>umber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Akibat kekurangan protein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0"/>
            <a:ext cx="44958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4000" smtClean="0">
                <a:latin typeface="Comic Sans MS" pitchFamily="66" charset="0"/>
              </a:rPr>
              <a:t>2.1 </a:t>
            </a:r>
            <a:r>
              <a:rPr lang="en-US" sz="4000" smtClean="0">
                <a:latin typeface="Comic Sans MS" pitchFamily="66" charset="0"/>
              </a:rPr>
              <a:t>Pendahuluan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Berasal dari bahasa Yunani, “proteos” artinya : utama </a:t>
            </a:r>
            <a:r>
              <a:rPr lang="en-US" smtClean="0">
                <a:latin typeface="Comic Sans MS" pitchFamily="66" charset="0"/>
                <a:sym typeface="Wingdings" pitchFamily="2" charset="2"/>
              </a:rPr>
              <a:t> zat paling penting dlm setiap organisme </a:t>
            </a:r>
          </a:p>
          <a:p>
            <a:pPr eaLnBrk="1" hangingPunct="1"/>
            <a:r>
              <a:rPr lang="en-US" smtClean="0">
                <a:latin typeface="Comic Sans MS" pitchFamily="66" charset="0"/>
                <a:sym typeface="Wingdings" pitchFamily="2" charset="2"/>
              </a:rPr>
              <a:t>Terdiri dari rantai panjang asam amino yang diikat dgn ikatan peptida</a:t>
            </a:r>
          </a:p>
          <a:p>
            <a:pPr eaLnBrk="1" hangingPunct="1"/>
            <a:r>
              <a:rPr lang="en-US" smtClean="0">
                <a:latin typeface="Comic Sans MS" pitchFamily="66" charset="0"/>
                <a:sym typeface="Wingdings" pitchFamily="2" charset="2"/>
              </a:rPr>
              <a:t>Terdiri dari C, H, O dan N, </a:t>
            </a:r>
          </a:p>
          <a:p>
            <a:pPr eaLnBrk="1" hangingPunct="1"/>
            <a:r>
              <a:rPr lang="en-US" smtClean="0">
                <a:latin typeface="Comic Sans MS" pitchFamily="66" charset="0"/>
              </a:rPr>
              <a:t>Jenis protein sgt byk, merupakan kombinasi asam amino, ada sekitar 10</a:t>
            </a:r>
            <a:r>
              <a:rPr lang="en-US" baseline="30000" smtClean="0">
                <a:latin typeface="Comic Sans MS" pitchFamily="66" charset="0"/>
              </a:rPr>
              <a:t>10</a:t>
            </a:r>
            <a:r>
              <a:rPr lang="en-US" smtClean="0">
                <a:latin typeface="Comic Sans MS" pitchFamily="66" charset="0"/>
              </a:rPr>
              <a:t> sampai 10</a:t>
            </a:r>
            <a:r>
              <a:rPr lang="en-US" baseline="30000" smtClean="0">
                <a:latin typeface="Comic Sans MS" pitchFamily="66" charset="0"/>
              </a:rPr>
              <a:t>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Pendahuluan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smtClean="0">
                <a:latin typeface="Comic Sans MS" pitchFamily="66" charset="0"/>
              </a:rPr>
              <a:t>Bag. Terbesar tubuh sesudah air</a:t>
            </a:r>
          </a:p>
          <a:p>
            <a:r>
              <a:rPr lang="en-US" smtClean="0">
                <a:latin typeface="Comic Sans MS" pitchFamily="66" charset="0"/>
              </a:rPr>
              <a:t>Merup.1/5 bag.tubuh dgn rincian:</a:t>
            </a:r>
          </a:p>
          <a:p>
            <a:r>
              <a:rPr lang="en-US" smtClean="0">
                <a:latin typeface="Comic Sans MS" pitchFamily="66" charset="0"/>
              </a:rPr>
              <a:t>	1/2 ada di otot</a:t>
            </a:r>
          </a:p>
          <a:p>
            <a:r>
              <a:rPr lang="en-US" smtClean="0">
                <a:latin typeface="Comic Sans MS" pitchFamily="66" charset="0"/>
              </a:rPr>
              <a:t>	1/5 di tulang &amp; tulang rawan</a:t>
            </a:r>
          </a:p>
          <a:p>
            <a:r>
              <a:rPr lang="en-US" smtClean="0">
                <a:latin typeface="Comic Sans MS" pitchFamily="66" charset="0"/>
              </a:rPr>
              <a:t>	1/10 di kulit</a:t>
            </a:r>
          </a:p>
          <a:p>
            <a:r>
              <a:rPr lang="en-US" smtClean="0">
                <a:latin typeface="Comic Sans MS" pitchFamily="66" charset="0"/>
              </a:rPr>
              <a:t>	sisanya jar.lain &amp; cairan tubuh</a:t>
            </a:r>
          </a:p>
          <a:p>
            <a:r>
              <a:rPr lang="en-US" smtClean="0">
                <a:latin typeface="Comic Sans MS" pitchFamily="66" charset="0"/>
              </a:rPr>
              <a:t>Semua enzim, hormon, pengangkut zat gizi, darah</a:t>
            </a:r>
          </a:p>
          <a:p>
            <a:pPr eaLnBrk="1" hangingPunct="1"/>
            <a:endParaRPr lang="en-US" baseline="3000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2.2 </a:t>
            </a:r>
            <a:r>
              <a:rPr lang="en-US" sz="3700" smtClean="0">
                <a:latin typeface="Comic Sans MS" pitchFamily="66" charset="0"/>
              </a:rPr>
              <a:t>Klasifikasi</a:t>
            </a:r>
          </a:p>
        </p:txBody>
      </p:sp>
      <p:graphicFrame>
        <p:nvGraphicFramePr>
          <p:cNvPr id="61484" name="Group 44"/>
          <p:cNvGraphicFramePr>
            <a:graphicFrameLocks noGrp="1"/>
          </p:cNvGraphicFramePr>
          <p:nvPr>
            <p:ph type="tbl" idx="1"/>
          </p:nvPr>
        </p:nvGraphicFramePr>
        <p:xfrm>
          <a:off x="914400" y="1219200"/>
          <a:ext cx="7772400" cy="4495800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449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 amino esensial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diperlukan tubuh utk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pertumbuhan 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pemeliharaan jar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-Tidak dpt disintesa tubuh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Harus dikonsumsi tiap hari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 amino tidak esensial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 amino yg diperlukan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tubuh untuk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pertumbuhan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&amp; pemeliharaan jaringan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-dpt disintesa oleh tubuh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Klasifikasi</a:t>
            </a:r>
          </a:p>
        </p:txBody>
      </p:sp>
      <p:graphicFrame>
        <p:nvGraphicFramePr>
          <p:cNvPr id="62526" name="Group 62"/>
          <p:cNvGraphicFramePr>
            <a:graphicFrameLocks noGrp="1"/>
          </p:cNvGraphicFramePr>
          <p:nvPr>
            <p:ph type="tbl" idx="1"/>
          </p:nvPr>
        </p:nvGraphicFramePr>
        <p:xfrm>
          <a:off x="685800" y="1524000"/>
          <a:ext cx="7315200" cy="4645152"/>
        </p:xfrm>
        <a:graphic>
          <a:graphicData uri="http://schemas.openxmlformats.org/drawingml/2006/table">
            <a:tbl>
              <a:tblPr/>
              <a:tblGrid>
                <a:gridCol w="2438400"/>
                <a:gridCol w="2438400"/>
                <a:gridCol w="2438400"/>
              </a:tblGrid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esensial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Tidak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esensial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bersyarat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Tidak esensial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leusin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isoleusin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valin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triptofan fenilalanin metionin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treonin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lisin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histidin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Prolin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Serin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Arginin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Tirosin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Sistein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Trionin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glisin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Glutamat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Alanin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Aspartat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Glutamin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Klasifikasi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Berdasar sumber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Protein hewani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Protein nabati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Berdasar fungsi fisiologik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smtClean="0">
                <a:latin typeface="Comic Sans MS" pitchFamily="66" charset="0"/>
              </a:rPr>
              <a:t>Protein sempurna (as amino ess lengkap)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-"/>
            </a:pPr>
            <a:r>
              <a:rPr lang="en-US" sz="2400" smtClean="0">
                <a:latin typeface="Comic Sans MS" pitchFamily="66" charset="0"/>
              </a:rPr>
              <a:t>Protein hewani 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-"/>
            </a:pPr>
            <a:r>
              <a:rPr lang="en-US" sz="2400" smtClean="0">
                <a:latin typeface="Comic Sans MS" pitchFamily="66" charset="0"/>
              </a:rPr>
              <a:t>Sanggup mendukung pertumb badan &amp; pemeliharaan jar.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-"/>
            </a:pPr>
            <a:r>
              <a:rPr lang="en-US" sz="2400" smtClean="0">
                <a:latin typeface="Comic Sans MS" pitchFamily="66" charset="0"/>
              </a:rPr>
              <a:t>Penting untuk bayi, balita, bumil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smtClean="0">
                <a:latin typeface="Comic Sans MS" pitchFamily="66" charset="0"/>
              </a:rPr>
              <a:t>Protein setengah sempurna (as amino ess tdk lengkap)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   -       protein nabati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   -       memelihara jar tapi tidak mendukung pertum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           badan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latin typeface="Comic Sans MS" pitchFamily="66" charset="0"/>
              </a:rPr>
              <a:t>     -       dibutuhkan dewasa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240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200" smtClean="0">
                <a:latin typeface="Comic Sans MS" pitchFamily="66" charset="0"/>
              </a:rPr>
              <a:t>2.3 </a:t>
            </a:r>
            <a:r>
              <a:rPr lang="en-US" sz="3200" smtClean="0">
                <a:latin typeface="Comic Sans MS" pitchFamily="66" charset="0"/>
              </a:rPr>
              <a:t>Mutu protein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Mutu protein ditentukan jenis dan proporsi asam amino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protein komplit atau bermutu tinggi: mengandung semua jenis as amino esensial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Protein tidak komplit atau bermutu rendah</a:t>
            </a:r>
          </a:p>
          <a:p>
            <a:pPr lvl="2" eaLnBrk="1" hangingPunct="1"/>
            <a:r>
              <a:rPr lang="en-US" smtClean="0">
                <a:latin typeface="Comic Sans MS" pitchFamily="66" charset="0"/>
              </a:rPr>
              <a:t>Tidak mengandung atau kandungan as amino ess tidak lengkap</a:t>
            </a:r>
          </a:p>
          <a:p>
            <a:pPr lvl="2" eaLnBrk="1" hangingPunct="1"/>
            <a:r>
              <a:rPr lang="en-US" smtClean="0">
                <a:latin typeface="Comic Sans MS" pitchFamily="66" charset="0"/>
              </a:rPr>
              <a:t>Protein nabati dan kacang2an, kecuali kedelai</a:t>
            </a:r>
          </a:p>
          <a:p>
            <a:pPr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5150"/>
          </a:xfrm>
        </p:spPr>
        <p:txBody>
          <a:bodyPr/>
          <a:lstStyle/>
          <a:p>
            <a:pPr eaLnBrk="1" hangingPunct="1"/>
            <a:r>
              <a:rPr lang="id-ID" sz="3200" smtClean="0">
                <a:latin typeface="Comic Sans MS" pitchFamily="66" charset="0"/>
              </a:rPr>
              <a:t>1.1 </a:t>
            </a:r>
            <a:r>
              <a:rPr lang="en-US" sz="3200" smtClean="0">
                <a:latin typeface="Comic Sans MS" pitchFamily="66" charset="0"/>
              </a:rPr>
              <a:t>Pendahuluan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Merupakan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sumber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utama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bagi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manusia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hewan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Negara </a:t>
            </a:r>
            <a:r>
              <a:rPr lang="en-US" dirty="0" err="1" smtClean="0">
                <a:latin typeface="Comic Sans MS" pitchFamily="66" charset="0"/>
              </a:rPr>
              <a:t>berkembang</a:t>
            </a:r>
            <a:r>
              <a:rPr lang="en-US" dirty="0" smtClean="0">
                <a:latin typeface="Comic Sans MS" pitchFamily="66" charset="0"/>
              </a:rPr>
              <a:t>, KH </a:t>
            </a:r>
            <a:r>
              <a:rPr lang="en-US" dirty="0" err="1" smtClean="0">
                <a:latin typeface="Comic Sans MS" pitchFamily="66" charset="0"/>
              </a:rPr>
              <a:t>menyumbang</a:t>
            </a:r>
            <a:r>
              <a:rPr lang="en-US" dirty="0" smtClean="0">
                <a:latin typeface="Comic Sans MS" pitchFamily="66" charset="0"/>
              </a:rPr>
              <a:t> 80% total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negara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maju</a:t>
            </a:r>
            <a:r>
              <a:rPr lang="en-US" dirty="0" smtClean="0">
                <a:latin typeface="Comic Sans MS" pitchFamily="66" charset="0"/>
              </a:rPr>
              <a:t> 50%</a:t>
            </a: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Semua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jenis</a:t>
            </a:r>
            <a:r>
              <a:rPr lang="en-US" dirty="0" smtClean="0">
                <a:latin typeface="Comic Sans MS" pitchFamily="66" charset="0"/>
              </a:rPr>
              <a:t> KH </a:t>
            </a:r>
            <a:r>
              <a:rPr lang="en-US" dirty="0" err="1" smtClean="0">
                <a:latin typeface="Comic Sans MS" pitchFamily="66" charset="0"/>
              </a:rPr>
              <a:t>berasal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dari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tumbuhan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Dihasilkan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melalui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proses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fotosintesa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Fungsi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dalam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tumbuhan</a:t>
            </a:r>
            <a:r>
              <a:rPr lang="en-US" dirty="0" smtClean="0">
                <a:latin typeface="Comic Sans MS" pitchFamily="66" charset="0"/>
              </a:rPr>
              <a:t> : </a:t>
            </a:r>
            <a:r>
              <a:rPr lang="en-US" dirty="0" err="1" smtClean="0">
                <a:latin typeface="Comic Sans MS" pitchFamily="66" charset="0"/>
              </a:rPr>
              <a:t>sumber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zat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tepung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zat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gula</a:t>
            </a:r>
            <a:r>
              <a:rPr lang="en-US" dirty="0" smtClean="0">
                <a:latin typeface="Comic Sans MS" pitchFamily="66" charset="0"/>
              </a:rPr>
              <a:t>)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penguat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struktur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tumbuhan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selulosa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dinding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sel</a:t>
            </a:r>
            <a:r>
              <a:rPr lang="en-US" dirty="0" smtClean="0">
                <a:latin typeface="Comic Sans MS" pitchFamily="66" charset="0"/>
              </a:rPr>
              <a:t>)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sz="37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Asam amino pembatas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Asam amino yang terdapat dalam jumlah terbatas untuk memungkinkan pertumbuhan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Pembatas pada kacang2an : metionin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Pembatas pada beras : lisin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Pembatas pada jagung : triptopan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Dua jenis makanan dengan asam pembatas yang berbeda, jika dimakan bersama akan menjadi susunan protein yang komplit/sempurna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smtClean="0">
                <a:latin typeface="Comic Sans MS" pitchFamily="66" charset="0"/>
              </a:rPr>
              <a:t>Mis : nasi (terbatas lisin) + tempe (terbatas metionin)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100" smtClean="0">
                <a:latin typeface="Comic Sans MS" pitchFamily="66" charset="0"/>
              </a:rPr>
              <a:t>            bubur beras (terbatas lisin) + sedikit susu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927100"/>
          </a:xfrm>
        </p:spPr>
        <p:txBody>
          <a:bodyPr/>
          <a:lstStyle/>
          <a:p>
            <a:pPr eaLnBrk="1" hangingPunct="1"/>
            <a:r>
              <a:rPr lang="id-ID" sz="3700" dirty="0" smtClean="0">
                <a:latin typeface="Comic Sans MS" pitchFamily="66" charset="0"/>
              </a:rPr>
              <a:t>2.4 </a:t>
            </a:r>
            <a:r>
              <a:rPr lang="en-US" sz="3700" dirty="0" err="1" smtClean="0">
                <a:latin typeface="Comic Sans MS" pitchFamily="66" charset="0"/>
              </a:rPr>
              <a:t>Fungsi</a:t>
            </a:r>
            <a:r>
              <a:rPr lang="en-US" sz="3700" dirty="0" smtClean="0">
                <a:latin typeface="Comic Sans MS" pitchFamily="66" charset="0"/>
              </a:rPr>
              <a:t> Protein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857232"/>
            <a:ext cx="8929718" cy="5786478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Pertumbuhan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pemeliharaan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Pembentukan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ikatan-ikatan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esensial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tubuh</a:t>
            </a:r>
            <a:r>
              <a:rPr lang="en-US" dirty="0" smtClean="0">
                <a:latin typeface="Comic Sans MS" pitchFamily="66" charset="0"/>
              </a:rPr>
              <a:t> : </a:t>
            </a:r>
            <a:r>
              <a:rPr lang="en-US" dirty="0" err="1" smtClean="0">
                <a:latin typeface="Comic Sans MS" pitchFamily="66" charset="0"/>
              </a:rPr>
              <a:t>hormon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tiroid</a:t>
            </a:r>
            <a:r>
              <a:rPr lang="en-US" dirty="0" smtClean="0">
                <a:latin typeface="Comic Sans MS" pitchFamily="66" charset="0"/>
              </a:rPr>
              <a:t>, insulin, </a:t>
            </a:r>
            <a:r>
              <a:rPr lang="en-US" dirty="0" err="1" smtClean="0">
                <a:latin typeface="Comic Sans MS" pitchFamily="66" charset="0"/>
              </a:rPr>
              <a:t>enzim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membentuk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Hb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asam</a:t>
            </a:r>
            <a:r>
              <a:rPr lang="en-US" dirty="0" smtClean="0">
                <a:latin typeface="Comic Sans MS" pitchFamily="66" charset="0"/>
              </a:rPr>
              <a:t> amino </a:t>
            </a:r>
            <a:r>
              <a:rPr lang="en-US" dirty="0" err="1" smtClean="0">
                <a:latin typeface="Comic Sans MS" pitchFamily="66" charset="0"/>
              </a:rPr>
              <a:t>triptopan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sbg</a:t>
            </a:r>
            <a:r>
              <a:rPr lang="en-US" dirty="0" smtClean="0">
                <a:latin typeface="Comic Sans MS" pitchFamily="66" charset="0"/>
              </a:rPr>
              <a:t> precursor </a:t>
            </a:r>
            <a:r>
              <a:rPr lang="en-US" dirty="0" err="1" smtClean="0">
                <a:latin typeface="Comic Sans MS" pitchFamily="66" charset="0"/>
              </a:rPr>
              <a:t>niasin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Mengatur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keseimbangan</a:t>
            </a:r>
            <a:r>
              <a:rPr lang="en-US" dirty="0" smtClean="0">
                <a:latin typeface="Comic Sans MS" pitchFamily="66" charset="0"/>
              </a:rPr>
              <a:t> air</a:t>
            </a: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Pembentukan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antibodi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Mengangkut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zat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gizi</a:t>
            </a:r>
            <a:r>
              <a:rPr lang="en-US" dirty="0" smtClean="0">
                <a:latin typeface="Comic Sans MS" pitchFamily="66" charset="0"/>
              </a:rPr>
              <a:t>: </a:t>
            </a: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Protein </a:t>
            </a:r>
            <a:r>
              <a:rPr lang="en-US" dirty="0" err="1" smtClean="0">
                <a:latin typeface="Comic Sans MS" pitchFamily="66" charset="0"/>
              </a:rPr>
              <a:t>pengikat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vit</a:t>
            </a:r>
            <a:r>
              <a:rPr lang="en-US" dirty="0" smtClean="0">
                <a:latin typeface="Comic Sans MS" pitchFamily="66" charset="0"/>
              </a:rPr>
              <a:t> A </a:t>
            </a:r>
            <a:r>
              <a:rPr lang="en-US" dirty="0" err="1" smtClean="0">
                <a:latin typeface="Comic Sans MS" pitchFamily="66" charset="0"/>
              </a:rPr>
              <a:t>utk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vit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transferin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alat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angkut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fe</a:t>
            </a:r>
            <a:r>
              <a:rPr lang="en-US" dirty="0" smtClean="0">
                <a:latin typeface="Comic Sans MS" pitchFamily="66" charset="0"/>
              </a:rPr>
              <a:t> d </a:t>
            </a:r>
            <a:r>
              <a:rPr lang="en-US" dirty="0" err="1" smtClean="0">
                <a:latin typeface="Comic Sans MS" pitchFamily="66" charset="0"/>
              </a:rPr>
              <a:t>Mn</a:t>
            </a:r>
            <a:r>
              <a:rPr lang="en-US" dirty="0" smtClean="0">
                <a:latin typeface="Comic Sans MS" pitchFamily="66" charset="0"/>
              </a:rPr>
              <a:t>, lipoprotein </a:t>
            </a:r>
            <a:r>
              <a:rPr lang="en-US" dirty="0" err="1" smtClean="0">
                <a:latin typeface="Comic Sans MS" pitchFamily="66" charset="0"/>
              </a:rPr>
              <a:t>utk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lemak</a:t>
            </a:r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err="1" smtClean="0">
                <a:latin typeface="Comic Sans MS" pitchFamily="66" charset="0"/>
              </a:rPr>
              <a:t>Sumber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energi</a:t>
            </a:r>
            <a:r>
              <a:rPr lang="en-US" dirty="0" smtClean="0">
                <a:latin typeface="Comic Sans MS" pitchFamily="66" charset="0"/>
              </a:rPr>
              <a:t> : 1 </a:t>
            </a:r>
            <a:r>
              <a:rPr lang="en-US" dirty="0" err="1" smtClean="0">
                <a:latin typeface="Comic Sans MS" pitchFamily="66" charset="0"/>
              </a:rPr>
              <a:t>gr</a:t>
            </a:r>
            <a:r>
              <a:rPr lang="en-US" dirty="0" smtClean="0">
                <a:latin typeface="Comic Sans MS" pitchFamily="66" charset="0"/>
              </a:rPr>
              <a:t> protein = 4 </a:t>
            </a:r>
            <a:r>
              <a:rPr lang="en-US" dirty="0" err="1" smtClean="0">
                <a:latin typeface="Comic Sans MS" pitchFamily="66" charset="0"/>
              </a:rPr>
              <a:t>kalori</a:t>
            </a:r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67532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8229600" cy="838200"/>
          </a:xfrm>
        </p:spPr>
        <p:txBody>
          <a:bodyPr/>
          <a:lstStyle/>
          <a:p>
            <a:r>
              <a:rPr lang="id-ID" sz="3600" smtClean="0"/>
              <a:t>2.5 Metabolisme 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2.6 </a:t>
            </a:r>
            <a:r>
              <a:rPr lang="en-US" sz="3700" smtClean="0">
                <a:latin typeface="Comic Sans MS" pitchFamily="66" charset="0"/>
              </a:rPr>
              <a:t>Angka kecukupan protein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Kebutuhan</a:t>
            </a:r>
            <a:r>
              <a:rPr lang="en-US" sz="2400" dirty="0" smtClean="0">
                <a:latin typeface="Comic Sans MS" pitchFamily="66" charset="0"/>
              </a:rPr>
              <a:t> protein (FAO, WHO, 1985) : </a:t>
            </a:r>
            <a:endParaRPr lang="id-ID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konsumsi</a:t>
            </a:r>
            <a:r>
              <a:rPr lang="en-US" sz="2400" dirty="0" smtClean="0">
                <a:latin typeface="Comic Sans MS" pitchFamily="66" charset="0"/>
              </a:rPr>
              <a:t> yang </a:t>
            </a:r>
            <a:r>
              <a:rPr lang="en-US" sz="2400" dirty="0" err="1" smtClean="0">
                <a:latin typeface="Comic Sans MS" pitchFamily="66" charset="0"/>
              </a:rPr>
              <a:t>diperlukan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untuk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mencegah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kehilangan</a:t>
            </a:r>
            <a:r>
              <a:rPr lang="en-US" sz="2400" dirty="0" smtClean="0">
                <a:latin typeface="Comic Sans MS" pitchFamily="66" charset="0"/>
              </a:rPr>
              <a:t> protein </a:t>
            </a:r>
            <a:r>
              <a:rPr lang="en-US" sz="2400" dirty="0" err="1" smtClean="0">
                <a:latin typeface="Comic Sans MS" pitchFamily="66" charset="0"/>
              </a:rPr>
              <a:t>tubuh</a:t>
            </a:r>
            <a:r>
              <a:rPr lang="en-US" sz="2400" dirty="0" smtClean="0">
                <a:latin typeface="Comic Sans MS" pitchFamily="66" charset="0"/>
              </a:rPr>
              <a:t> &amp; </a:t>
            </a:r>
            <a:r>
              <a:rPr lang="en-US" sz="2400" dirty="0" err="1" smtClean="0">
                <a:latin typeface="Comic Sans MS" pitchFamily="66" charset="0"/>
              </a:rPr>
              <a:t>memungkinkan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produksi</a:t>
            </a:r>
            <a:r>
              <a:rPr lang="en-US" sz="2400" dirty="0" smtClean="0">
                <a:latin typeface="Comic Sans MS" pitchFamily="66" charset="0"/>
              </a:rPr>
              <a:t> protein yang </a:t>
            </a:r>
            <a:r>
              <a:rPr lang="en-US" sz="2400" dirty="0" err="1" smtClean="0">
                <a:latin typeface="Comic Sans MS" pitchFamily="66" charset="0"/>
              </a:rPr>
              <a:t>diperlukan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dlm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masa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pertumbuhan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kehamilan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menyusui</a:t>
            </a:r>
            <a:endParaRPr lang="en-US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sz="2400" dirty="0" smtClean="0">
                <a:latin typeface="Comic Sans MS" pitchFamily="66" charset="0"/>
              </a:rPr>
              <a:t>   WHO: 10-15% </a:t>
            </a:r>
            <a:r>
              <a:rPr lang="en-US" sz="2400" dirty="0" err="1" smtClean="0">
                <a:latin typeface="Comic Sans MS" pitchFamily="66" charset="0"/>
              </a:rPr>
              <a:t>dari</a:t>
            </a:r>
            <a:r>
              <a:rPr lang="en-US" sz="2400" dirty="0" smtClean="0">
                <a:latin typeface="Comic Sans MS" pitchFamily="66" charset="0"/>
              </a:rPr>
              <a:t> total </a:t>
            </a:r>
            <a:r>
              <a:rPr lang="en-US" sz="2400" dirty="0" err="1" smtClean="0">
                <a:latin typeface="Comic Sans MS" pitchFamily="66" charset="0"/>
              </a:rPr>
              <a:t>energi</a:t>
            </a:r>
            <a:endParaRPr lang="id-ID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2400" dirty="0" smtClean="0">
                <a:latin typeface="Comic Sans MS" pitchFamily="66" charset="0"/>
              </a:rPr>
              <a:t>WNPG, 2004 </a:t>
            </a:r>
            <a:r>
              <a:rPr lang="id-ID" sz="2400" dirty="0" smtClean="0">
                <a:latin typeface="Comic Sans MS" pitchFamily="66" charset="0"/>
                <a:sym typeface="Wingdings" pitchFamily="2" charset="2"/>
              </a:rPr>
              <a:t> 10-20% dari total energi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PUGS 2012  25% total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energi</a:t>
            </a: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16" y="609600"/>
            <a:ext cx="8956784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Keseimbangan protein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80391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 smtClean="0">
                <a:latin typeface="Comic Sans MS" pitchFamily="66" charset="0"/>
              </a:rPr>
              <a:t>2.7 Penyakit berkaitan dg protein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>
                <a:latin typeface="Comic Sans MS" pitchFamily="66" charset="0"/>
              </a:rPr>
              <a:t>Kwashiorkor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Terjadi akibat asupan protein tidak mencukupi kebutuhan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Terjadi pemecahan cadangan protein tubuh</a:t>
            </a:r>
          </a:p>
          <a:p>
            <a:pPr lvl="1"/>
            <a:r>
              <a:rPr lang="id-ID" sz="2000" dirty="0" smtClean="0">
                <a:latin typeface="Comic Sans MS" pitchFamily="66" charset="0"/>
              </a:rPr>
              <a:t>Biasa terjadi pada sosek rendah</a:t>
            </a:r>
          </a:p>
          <a:p>
            <a:pPr lvl="1"/>
            <a:endParaRPr lang="id-ID" dirty="0" smtClean="0"/>
          </a:p>
          <a:p>
            <a:pPr lvl="1">
              <a:buFontTx/>
              <a:buNone/>
            </a:pPr>
            <a:endParaRPr lang="id-ID" dirty="0" smtClean="0"/>
          </a:p>
          <a:p>
            <a:endParaRPr lang="id-ID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latin typeface="Comic Sans MS" pitchFamily="66" charset="0"/>
              </a:rPr>
              <a:t>Tanda-tanda</a:t>
            </a:r>
            <a:r>
              <a:rPr lang="en-US" sz="3600" dirty="0" smtClean="0">
                <a:latin typeface="Comic Sans MS" pitchFamily="66" charset="0"/>
              </a:rPr>
              <a:t> kwashiorkor</a:t>
            </a:r>
            <a:endParaRPr lang="id-ID" sz="3600" dirty="0" smtClean="0">
              <a:latin typeface="Comic Sans MS" pitchFamily="66" charset="0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Tx/>
              <a:buNone/>
            </a:pPr>
            <a:endParaRPr lang="id-ID" dirty="0" smtClean="0"/>
          </a:p>
          <a:p>
            <a:endParaRPr lang="id-ID" dirty="0" smtClean="0"/>
          </a:p>
        </p:txBody>
      </p:sp>
      <p:sp>
        <p:nvSpPr>
          <p:cNvPr id="4" name="Rectangle 3"/>
          <p:cNvSpPr/>
          <p:nvPr/>
        </p:nvSpPr>
        <p:spPr>
          <a:xfrm>
            <a:off x="500034" y="582066"/>
            <a:ext cx="828680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Tanda-tand</a:t>
            </a:r>
            <a:endParaRPr lang="en-US" sz="2800" dirty="0" smtClean="0">
              <a:latin typeface="Comic Sans MS" pitchFamily="66" charset="0"/>
              <a:sym typeface="Wingdings" pitchFamily="2" charset="2"/>
            </a:endParaRPr>
          </a:p>
          <a:p>
            <a:endParaRPr lang="en-US" sz="28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Oedema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pada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lengan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tangan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&amp;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wajah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Wajah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bulat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seperti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bulan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(moon face)</a:t>
            </a:r>
          </a:p>
          <a:p>
            <a:pPr lvl="1"/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BB/U &lt;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atau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&gt; -3</a:t>
            </a:r>
            <a:r>
              <a:rPr lang="en-US" sz="2400" baseline="30000" dirty="0" smtClean="0">
                <a:latin typeface="Comic Sans MS" pitchFamily="66" charset="0"/>
                <a:sym typeface="Wingdings" pitchFamily="2" charset="2"/>
              </a:rPr>
              <a:t>rd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SD</a:t>
            </a: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perut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buncit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Apatis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dan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cengeng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Hilang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selera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/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nafsu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makan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Kulit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berwarna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pucat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mengelupas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/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mengeriput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Rambut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tipis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mudah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rontok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berwarna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merah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Pembengkakan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hati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karena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pengaruh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radikal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bebas</a:t>
            </a:r>
            <a:endParaRPr lang="en-US" sz="2400" dirty="0" smtClean="0">
              <a:latin typeface="Comic Sans MS" pitchFamily="66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43570" y="1857364"/>
            <a:ext cx="3225800" cy="4525963"/>
          </a:xfr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47815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Marasmus Kwashiorkor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Tanda</a:t>
            </a:r>
            <a:endParaRPr lang="en-US" dirty="0" smtClean="0">
              <a:latin typeface="Comic Sans MS" pitchFamily="66" charset="0"/>
            </a:endParaRPr>
          </a:p>
          <a:p>
            <a:pPr lvl="1" eaLnBrk="1" hangingPunct="1"/>
            <a:r>
              <a:rPr lang="en-US" dirty="0" err="1" smtClean="0">
                <a:latin typeface="Comic Sans MS" pitchFamily="66" charset="0"/>
              </a:rPr>
              <a:t>Tubuh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sangat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kurus</a:t>
            </a:r>
            <a:r>
              <a:rPr lang="en-US" dirty="0" smtClean="0">
                <a:latin typeface="Comic Sans MS" pitchFamily="66" charset="0"/>
              </a:rPr>
              <a:t> (BB/U &lt; -3 rd Z-score)</a:t>
            </a:r>
          </a:p>
          <a:p>
            <a:pPr lvl="1" eaLnBrk="1" hangingPunct="1"/>
            <a:r>
              <a:rPr lang="en-US" dirty="0" err="1" smtClean="0">
                <a:latin typeface="Comic Sans MS" pitchFamily="66" charset="0"/>
              </a:rPr>
              <a:t>Oedema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lengan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wajah</a:t>
            </a:r>
            <a:r>
              <a:rPr lang="en-US" dirty="0" smtClean="0">
                <a:latin typeface="Comic Sans MS" pitchFamily="66" charset="0"/>
              </a:rPr>
              <a:t>/kaki</a:t>
            </a:r>
          </a:p>
          <a:p>
            <a:pPr lvl="1" eaLnBrk="1" hangingPunct="1"/>
            <a:r>
              <a:rPr lang="en-US" dirty="0" err="1" smtClean="0">
                <a:latin typeface="Comic Sans MS" pitchFamily="66" charset="0"/>
              </a:rPr>
              <a:t>Memiliki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salah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satu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atau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beberapa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tanda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marasmus</a:t>
            </a:r>
            <a:r>
              <a:rPr lang="en-US" dirty="0" smtClean="0">
                <a:latin typeface="Comic Sans MS" pitchFamily="66" charset="0"/>
              </a:rPr>
              <a:t>/kwashiorkor </a:t>
            </a:r>
            <a:endParaRPr lang="id-ID" dirty="0" smtClean="0">
              <a:latin typeface="Comic Sans MS" pitchFamily="66" charset="0"/>
            </a:endParaRPr>
          </a:p>
          <a:p>
            <a:pPr lvl="2"/>
            <a:r>
              <a:rPr lang="en-US" dirty="0" smtClean="0">
                <a:latin typeface="Comic Sans MS" pitchFamily="66" charset="0"/>
              </a:rPr>
              <a:t>moon face, </a:t>
            </a:r>
            <a:r>
              <a:rPr lang="en-US" dirty="0" err="1" smtClean="0">
                <a:latin typeface="Comic Sans MS" pitchFamily="66" charset="0"/>
              </a:rPr>
              <a:t>rambut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tipis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jarang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kulit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mengelupas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keriput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cengeng</a:t>
            </a:r>
            <a:endParaRPr lang="en-US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1.2 </a:t>
            </a:r>
            <a:r>
              <a:rPr lang="en-US" sz="3700" smtClean="0">
                <a:latin typeface="Comic Sans MS" pitchFamily="66" charset="0"/>
              </a:rPr>
              <a:t>Jenis Karbohidrat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Monosakarida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latin typeface="Comic Sans MS" pitchFamily="66" charset="0"/>
              </a:rPr>
              <a:t>glukosa, fruktosa, galaktosa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Disakarida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latin typeface="Comic Sans MS" pitchFamily="66" charset="0"/>
              </a:rPr>
              <a:t>Sukrosa (gula pasir), maltosa, laktosa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Oligosakarida (2-10 monosakarida)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latin typeface="Comic Sans MS" pitchFamily="66" charset="0"/>
              </a:rPr>
              <a:t>Tidak dicerna (difermentasikan di usus)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Comic Sans MS" pitchFamily="66" charset="0"/>
              </a:rPr>
              <a:t>Polisakarida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latin typeface="Comic Sans MS" pitchFamily="66" charset="0"/>
              </a:rPr>
              <a:t>Pati, glikogen </a:t>
            </a:r>
            <a:r>
              <a:rPr lang="en-US" sz="2000" smtClean="0">
                <a:latin typeface="Comic Sans MS" pitchFamily="66" charset="0"/>
                <a:sym typeface="Wingdings" pitchFamily="2" charset="2"/>
              </a:rPr>
              <a:t> dapat dicerna</a:t>
            </a:r>
            <a:r>
              <a:rPr lang="en-US" sz="2000" smtClean="0"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id-ID" sz="2000" smtClean="0">
                <a:latin typeface="Comic Sans MS" pitchFamily="66" charset="0"/>
              </a:rPr>
              <a:t>Polisakarida non pati</a:t>
            </a:r>
            <a:r>
              <a:rPr lang="en-US" sz="2000" smtClean="0">
                <a:latin typeface="Comic Sans MS" pitchFamily="66" charset="0"/>
                <a:sym typeface="Wingdings" pitchFamily="2" charset="2"/>
              </a:rPr>
              <a:t> (serat)</a:t>
            </a:r>
            <a:endParaRPr lang="id-ID" sz="2000" smtClean="0">
              <a:latin typeface="Comic Sans MS" pitchFamily="66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1600" smtClean="0">
                <a:latin typeface="Comic Sans MS" pitchFamily="66" charset="0"/>
              </a:rPr>
              <a:t>selulosa  </a:t>
            </a:r>
            <a:r>
              <a:rPr lang="en-US" sz="1600" smtClean="0">
                <a:latin typeface="Comic Sans MS" pitchFamily="66" charset="0"/>
                <a:sym typeface="Wingdings" pitchFamily="2" charset="2"/>
              </a:rPr>
              <a:t> tidak dicerna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1371600"/>
            <a:ext cx="2659063" cy="4525963"/>
          </a:xfrm>
          <a:noFill/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038" y="1143000"/>
            <a:ext cx="284638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d-ID" smtClean="0">
                <a:latin typeface="Comic Sans MS" pitchFamily="66" charset="0"/>
              </a:rPr>
              <a:t>3. </a:t>
            </a:r>
            <a:r>
              <a:rPr lang="en-US" smtClean="0">
                <a:latin typeface="Comic Sans MS" pitchFamily="66" charset="0"/>
              </a:rPr>
              <a:t>LEMAK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Daftar Isi</a:t>
            </a:r>
          </a:p>
          <a:p>
            <a:pPr lvl="1" eaLnBrk="1" hangingPunct="1">
              <a:lnSpc>
                <a:spcPct val="90000"/>
              </a:lnSpc>
            </a:pPr>
            <a:r>
              <a:rPr lang="id-ID" sz="2500" smtClean="0">
                <a:latin typeface="Comic Sans MS" pitchFamily="66" charset="0"/>
              </a:rPr>
              <a:t>Pendahuluan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Asam lemak esensial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Penggolongan lemak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smtClean="0">
                <a:latin typeface="Comic Sans MS" pitchFamily="66" charset="0"/>
              </a:rPr>
              <a:t>Kemudahan identifikasi, konsistensi, sumber, fungsi biologi, komposisi kimia, tingkat saturasi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Sumber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Fungsi</a:t>
            </a:r>
            <a:endParaRPr lang="id-ID" sz="250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id-ID" sz="2500" smtClean="0">
                <a:latin typeface="Comic Sans MS" pitchFamily="66" charset="0"/>
              </a:rPr>
              <a:t>Metabolisme</a:t>
            </a:r>
            <a:endParaRPr lang="en-US" sz="2500" smtClean="0"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Kebutuhan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500" smtClean="0">
                <a:latin typeface="Comic Sans MS" pitchFamily="66" charset="0"/>
              </a:rPr>
              <a:t>Akibat (penyakit yang berhubungan dengan lemak)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500" smtClean="0">
              <a:latin typeface="Comic Sans MS" pitchFamily="66" charset="0"/>
            </a:endParaRP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39528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4000" smtClean="0">
                <a:latin typeface="Comic Sans MS" pitchFamily="66" charset="0"/>
              </a:rPr>
              <a:t>3.1 </a:t>
            </a:r>
            <a:r>
              <a:rPr lang="en-US" sz="4000" smtClean="0">
                <a:latin typeface="Comic Sans MS" pitchFamily="66" charset="0"/>
              </a:rPr>
              <a:t>Pendahuluan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Lemak: gabungan/campuran dari berbagai asam lemak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Asam lemak: rantai hidrokarbon yang  ujungnya mempunyai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Gugus karboksil (COOH)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Comic Sans MS" pitchFamily="66" charset="0"/>
              </a:rPr>
              <a:t>Gugus metil (CH</a:t>
            </a:r>
            <a:r>
              <a:rPr lang="en-US" baseline="-25000" smtClean="0">
                <a:latin typeface="Comic Sans MS" pitchFamily="66" charset="0"/>
              </a:rPr>
              <a:t>3</a:t>
            </a:r>
            <a:r>
              <a:rPr lang="en-US" smtClean="0"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Jumlah atom C biasanya genap (antara 4 s/d 20)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Comic Sans MS" pitchFamily="66" charset="0"/>
              </a:rPr>
              <a:t>Jarang terdapat di alam bebas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3750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3.2 </a:t>
            </a:r>
            <a:r>
              <a:rPr lang="en-US" sz="3700" smtClean="0">
                <a:latin typeface="Comic Sans MS" pitchFamily="66" charset="0"/>
              </a:rPr>
              <a:t>Asam lemak esensial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Dibutuhkan tubuh tp tdk bisa disintesa oleh tubuh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Terdiri dr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Asam linoleat (18:2 </a:t>
            </a:r>
            <a:r>
              <a:rPr lang="el-GR" sz="2400" smtClean="0">
                <a:latin typeface="Comic Sans MS" pitchFamily="66" charset="0"/>
                <a:cs typeface="Arial" charset="0"/>
              </a:rPr>
              <a:t>ω</a:t>
            </a:r>
            <a:r>
              <a:rPr lang="en-US" sz="2400" smtClean="0">
                <a:latin typeface="Comic Sans MS" pitchFamily="66" charset="0"/>
                <a:cs typeface="Arial" charset="0"/>
              </a:rPr>
              <a:t>-6/omega 6)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  <a:cs typeface="Arial" charset="0"/>
              </a:rPr>
              <a:t>Asam linolenat (18:3 </a:t>
            </a:r>
            <a:r>
              <a:rPr lang="el-GR" sz="2400" smtClean="0">
                <a:latin typeface="Comic Sans MS" pitchFamily="66" charset="0"/>
                <a:cs typeface="Arial" charset="0"/>
              </a:rPr>
              <a:t>ω</a:t>
            </a:r>
            <a:r>
              <a:rPr lang="en-US" sz="2400" smtClean="0">
                <a:latin typeface="Comic Sans MS" pitchFamily="66" charset="0"/>
                <a:cs typeface="Arial" charset="0"/>
              </a:rPr>
              <a:t>-3/omega 3)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Fungsi 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Pertumbuhan janin dan bayi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Pembentukan jaringan retina (omega 3)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Sintesa lipida struktural sel pada otak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Prekursor senyawa eikosanoid (seperti hormon)</a:t>
            </a:r>
          </a:p>
          <a:p>
            <a:pPr lvl="1" eaLnBrk="1" hangingPunct="1">
              <a:buFontTx/>
              <a:buNone/>
            </a:pPr>
            <a:endParaRPr lang="el-GR" sz="2400" smtClean="0"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3750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3.3 </a:t>
            </a:r>
            <a:r>
              <a:rPr lang="en-US" sz="3700" smtClean="0">
                <a:latin typeface="Comic Sans MS" pitchFamily="66" charset="0"/>
              </a:rPr>
              <a:t>Penggolongan lemak</a:t>
            </a:r>
          </a:p>
        </p:txBody>
      </p:sp>
      <p:graphicFrame>
        <p:nvGraphicFramePr>
          <p:cNvPr id="44086" name="Group 54"/>
          <p:cNvGraphicFramePr>
            <a:graphicFrameLocks noGrp="1"/>
          </p:cNvGraphicFramePr>
          <p:nvPr>
            <p:ph type="tbl" idx="1"/>
          </p:nvPr>
        </p:nvGraphicFramePr>
        <p:xfrm>
          <a:off x="457200" y="1295400"/>
          <a:ext cx="8229600" cy="4595368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2263775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Sumbernya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Lemak hewani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 AL jenuh &gt; AL tidak jenuh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Lemak nabati 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 AL tidak jenuh &gt; AL jenuh, kecuali kelapa.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Minyak : kelapa sawit, zaitun, kedele, kacang tanah banyak MUFA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0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Fungsi biologi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Lemak simpanan : disimpan dlm jaringan sbg simpanan energi, dlm bentuk trigliserida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Lemak struktural : ikatan struktural jaringan lemak (di otak, saraf bentuk fosfolipid, kolesterol)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700" smtClean="0">
                <a:latin typeface="Comic Sans MS" pitchFamily="66" charset="0"/>
              </a:rPr>
              <a:t>Penggolongan lemak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Berdasarkan tingkat saturasi dengan atom H (adanya ikatan ganda dgn menempelnya atom H pada C)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Jenuh (saturated)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Tidak jenuh (unsaturated)</a:t>
            </a:r>
          </a:p>
          <a:p>
            <a:pPr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515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Comic Sans MS" pitchFamily="66" charset="0"/>
              </a:rPr>
              <a:t>Tingkat Kejenuhan</a:t>
            </a:r>
          </a:p>
        </p:txBody>
      </p:sp>
      <p:graphicFrame>
        <p:nvGraphicFramePr>
          <p:cNvPr id="29749" name="Group 53"/>
          <p:cNvGraphicFramePr>
            <a:graphicFrameLocks noGrp="1"/>
          </p:cNvGraphicFramePr>
          <p:nvPr>
            <p:ph type="tbl" idx="1"/>
          </p:nvPr>
        </p:nvGraphicFramePr>
        <p:xfrm>
          <a:off x="304800" y="1143000"/>
          <a:ext cx="8220075" cy="5035296"/>
        </p:xfrm>
        <a:graphic>
          <a:graphicData uri="http://schemas.openxmlformats.org/drawingml/2006/table">
            <a:tbl>
              <a:tblPr/>
              <a:tblGrid>
                <a:gridCol w="3425825"/>
                <a:gridCol w="4794250"/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Asam lemak jenuh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Asam lemak tidak jenuh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-terdiri dari rantai C yang mengikat semua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-mengandung 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&gt;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1 ikatan rangkap, dimana sebenarnya dapat diikat tambahan atom 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MUFA (AL tidak jenuh tunggal) mengandung 1 ikatan rangkap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PUFA (AL tidak jenuh ganda) mengandung </a:t>
                      </a:r>
                      <a:r>
                        <a:rPr kumimoji="0" lang="en-US" sz="2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&gt;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2 ikatan rangkap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ALTJ umumnya cair pada suhu ruang &amp; titik cair lbh rendah dari ALJ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smtClean="0"/>
          </a:p>
        </p:txBody>
      </p:sp>
      <p:sp>
        <p:nvSpPr>
          <p:cNvPr id="36867" name="Table Placeholder 2"/>
          <p:cNvSpPr>
            <a:spLocks noGrp="1" noTextEdit="1"/>
          </p:cNvSpPr>
          <p:nvPr>
            <p:ph type="tbl" idx="1"/>
          </p:nvPr>
        </p:nvSpPr>
        <p:spPr/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1950"/>
            <a:ext cx="82296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3.4 </a:t>
            </a:r>
            <a:r>
              <a:rPr lang="en-US" sz="3700" smtClean="0">
                <a:latin typeface="Comic Sans MS" pitchFamily="66" charset="0"/>
              </a:rPr>
              <a:t>Fungsi Lemak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Sumber</a:t>
            </a:r>
            <a:r>
              <a:rPr lang="en-US" sz="2300" dirty="0" smtClean="0">
                <a:latin typeface="Comic Sans MS" pitchFamily="66" charset="0"/>
              </a:rPr>
              <a:t> 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err="1" smtClean="0">
                <a:latin typeface="Comic Sans MS" pitchFamily="66" charset="0"/>
              </a:rPr>
              <a:t>Lemak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bawah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kulit</a:t>
            </a:r>
            <a:r>
              <a:rPr lang="en-US" sz="1900" dirty="0" smtClean="0">
                <a:latin typeface="Comic Sans MS" pitchFamily="66" charset="0"/>
              </a:rPr>
              <a:t> 50%, </a:t>
            </a:r>
            <a:r>
              <a:rPr lang="en-US" sz="1900" dirty="0" err="1" smtClean="0">
                <a:latin typeface="Comic Sans MS" pitchFamily="66" charset="0"/>
              </a:rPr>
              <a:t>sekeliling</a:t>
            </a:r>
            <a:r>
              <a:rPr lang="en-US" sz="1900" dirty="0" smtClean="0">
                <a:latin typeface="Comic Sans MS" pitchFamily="66" charset="0"/>
              </a:rPr>
              <a:t> organ </a:t>
            </a:r>
            <a:r>
              <a:rPr lang="en-US" sz="1900" dirty="0" err="1" smtClean="0">
                <a:latin typeface="Comic Sans MS" pitchFamily="66" charset="0"/>
              </a:rPr>
              <a:t>perut</a:t>
            </a:r>
            <a:r>
              <a:rPr lang="en-US" sz="1900" dirty="0" smtClean="0">
                <a:latin typeface="Comic Sans MS" pitchFamily="66" charset="0"/>
              </a:rPr>
              <a:t> 45%, jar. </a:t>
            </a:r>
            <a:r>
              <a:rPr lang="en-US" sz="1900" dirty="0" err="1" smtClean="0">
                <a:latin typeface="Comic Sans MS" pitchFamily="66" charset="0"/>
              </a:rPr>
              <a:t>intramuskular</a:t>
            </a:r>
            <a:r>
              <a:rPr lang="en-US" sz="1900" dirty="0" smtClean="0">
                <a:latin typeface="Comic Sans MS" pitchFamily="66" charset="0"/>
              </a:rPr>
              <a:t> 5%, 1 </a:t>
            </a:r>
            <a:r>
              <a:rPr lang="en-US" sz="1900" dirty="0" err="1" smtClean="0">
                <a:latin typeface="Comic Sans MS" pitchFamily="66" charset="0"/>
              </a:rPr>
              <a:t>gr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lemak</a:t>
            </a:r>
            <a:r>
              <a:rPr lang="en-US" sz="1900" dirty="0" smtClean="0">
                <a:latin typeface="Comic Sans MS" pitchFamily="66" charset="0"/>
              </a:rPr>
              <a:t> =9 </a:t>
            </a:r>
            <a:r>
              <a:rPr lang="en-US" sz="1900" dirty="0" err="1" smtClean="0">
                <a:latin typeface="Comic Sans MS" pitchFamily="66" charset="0"/>
              </a:rPr>
              <a:t>Kal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energi</a:t>
            </a:r>
            <a:endParaRPr lang="en-US" sz="19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Sumber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asam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lemak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esensial</a:t>
            </a:r>
            <a:endParaRPr lang="id-ID" sz="23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1900" dirty="0" smtClean="0">
                <a:latin typeface="Comic Sans MS" pitchFamily="66" charset="0"/>
              </a:rPr>
              <a:t>Membentuk struktur membran sel, berkontribusi pd perkembangan otak, membantu pertumbuhan</a:t>
            </a:r>
            <a:endParaRPr lang="en-US" sz="19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Alat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angkut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vit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larut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lemak</a:t>
            </a:r>
            <a:r>
              <a:rPr lang="en-US" sz="2300" dirty="0" smtClean="0">
                <a:latin typeface="Comic Sans MS" pitchFamily="66" charset="0"/>
              </a:rPr>
              <a:t> (A,D, E K)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err="1" smtClean="0">
                <a:latin typeface="Comic Sans MS" pitchFamily="66" charset="0"/>
              </a:rPr>
              <a:t>Vit</a:t>
            </a:r>
            <a:r>
              <a:rPr lang="en-US" sz="1900" dirty="0" smtClean="0">
                <a:latin typeface="Comic Sans MS" pitchFamily="66" charset="0"/>
              </a:rPr>
              <a:t> A (</a:t>
            </a:r>
            <a:r>
              <a:rPr lang="en-US" sz="1900" dirty="0" err="1" smtClean="0">
                <a:latin typeface="Comic Sans MS" pitchFamily="66" charset="0"/>
              </a:rPr>
              <a:t>ikan</a:t>
            </a:r>
            <a:r>
              <a:rPr lang="en-US" sz="1900" dirty="0" smtClean="0">
                <a:latin typeface="Comic Sans MS" pitchFamily="66" charset="0"/>
              </a:rPr>
              <a:t>, </a:t>
            </a:r>
            <a:r>
              <a:rPr lang="en-US" sz="1900" dirty="0" err="1" smtClean="0">
                <a:latin typeface="Comic Sans MS" pitchFamily="66" charset="0"/>
              </a:rPr>
              <a:t>susu</a:t>
            </a:r>
            <a:r>
              <a:rPr lang="en-US" sz="1900" dirty="0" smtClean="0">
                <a:latin typeface="Comic Sans MS" pitchFamily="66" charset="0"/>
              </a:rPr>
              <a:t>), </a:t>
            </a:r>
            <a:r>
              <a:rPr lang="en-US" sz="1900" dirty="0" err="1" smtClean="0">
                <a:latin typeface="Comic Sans MS" pitchFamily="66" charset="0"/>
              </a:rPr>
              <a:t>Vit</a:t>
            </a:r>
            <a:r>
              <a:rPr lang="en-US" sz="1900" dirty="0" smtClean="0">
                <a:latin typeface="Comic Sans MS" pitchFamily="66" charset="0"/>
              </a:rPr>
              <a:t> E (</a:t>
            </a:r>
            <a:r>
              <a:rPr lang="en-US" sz="1900" dirty="0" err="1" smtClean="0">
                <a:latin typeface="Comic Sans MS" pitchFamily="66" charset="0"/>
              </a:rPr>
              <a:t>minyak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nabati</a:t>
            </a:r>
            <a:r>
              <a:rPr lang="en-US" sz="1900" dirty="0" smtClean="0">
                <a:latin typeface="Comic Sans MS" pitchFamily="66" charset="0"/>
              </a:rPr>
              <a:t>), Pro </a:t>
            </a:r>
            <a:r>
              <a:rPr lang="en-US" sz="1900" dirty="0" err="1" smtClean="0">
                <a:latin typeface="Comic Sans MS" pitchFamily="66" charset="0"/>
              </a:rPr>
              <a:t>vit</a:t>
            </a:r>
            <a:r>
              <a:rPr lang="en-US" sz="1900" dirty="0" smtClean="0">
                <a:latin typeface="Comic Sans MS" pitchFamily="66" charset="0"/>
              </a:rPr>
              <a:t> A (</a:t>
            </a:r>
            <a:r>
              <a:rPr lang="en-US" sz="1900" dirty="0" err="1" smtClean="0">
                <a:latin typeface="Comic Sans MS" pitchFamily="66" charset="0"/>
              </a:rPr>
              <a:t>minyak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kelapa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sawit</a:t>
            </a:r>
            <a:r>
              <a:rPr lang="en-US" sz="1900" dirty="0" smtClean="0"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Menghemat</a:t>
            </a:r>
            <a:r>
              <a:rPr lang="en-US" sz="2300" dirty="0" smtClean="0">
                <a:latin typeface="Comic Sans MS" pitchFamily="66" charset="0"/>
              </a:rPr>
              <a:t> protein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Memberi</a:t>
            </a:r>
            <a:r>
              <a:rPr lang="en-US" sz="2300" dirty="0" smtClean="0">
                <a:latin typeface="Comic Sans MS" pitchFamily="66" charset="0"/>
              </a:rPr>
              <a:t> rasa </a:t>
            </a:r>
            <a:r>
              <a:rPr lang="en-US" sz="2300" dirty="0" err="1" smtClean="0">
                <a:latin typeface="Comic Sans MS" pitchFamily="66" charset="0"/>
              </a:rPr>
              <a:t>kenyang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dan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kelezatan</a:t>
            </a:r>
            <a:endParaRPr lang="en-US" sz="23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 err="1" smtClean="0">
                <a:latin typeface="Comic Sans MS" pitchFamily="66" charset="0"/>
              </a:rPr>
              <a:t>Memperlambat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sekresi</a:t>
            </a:r>
            <a:r>
              <a:rPr lang="en-US" sz="1900" dirty="0" smtClean="0">
                <a:latin typeface="Comic Sans MS" pitchFamily="66" charset="0"/>
              </a:rPr>
              <a:t> as </a:t>
            </a:r>
            <a:r>
              <a:rPr lang="en-US" sz="1900" dirty="0" err="1" smtClean="0">
                <a:latin typeface="Comic Sans MS" pitchFamily="66" charset="0"/>
              </a:rPr>
              <a:t>lambung</a:t>
            </a:r>
            <a:r>
              <a:rPr lang="en-US" sz="1900" dirty="0" smtClean="0">
                <a:latin typeface="Comic Sans MS" pitchFamily="66" charset="0"/>
              </a:rPr>
              <a:t>, </a:t>
            </a:r>
            <a:r>
              <a:rPr lang="en-US" sz="1900" dirty="0" err="1" smtClean="0">
                <a:latin typeface="Comic Sans MS" pitchFamily="66" charset="0"/>
              </a:rPr>
              <a:t>memperlambat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pengosongan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lambung</a:t>
            </a:r>
            <a:endParaRPr lang="en-US" sz="19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Memelihara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suhu</a:t>
            </a:r>
            <a:r>
              <a:rPr lang="en-US" sz="2300" dirty="0" smtClean="0">
                <a:latin typeface="Comic Sans MS" pitchFamily="66" charset="0"/>
              </a:rPr>
              <a:t> </a:t>
            </a:r>
            <a:r>
              <a:rPr lang="en-US" sz="2300" dirty="0" err="1" smtClean="0">
                <a:latin typeface="Comic Sans MS" pitchFamily="66" charset="0"/>
              </a:rPr>
              <a:t>tubuh</a:t>
            </a:r>
            <a:endParaRPr lang="en-US" sz="23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 err="1" smtClean="0">
                <a:latin typeface="Comic Sans MS" pitchFamily="66" charset="0"/>
              </a:rPr>
              <a:t>Lemak</a:t>
            </a:r>
            <a:r>
              <a:rPr lang="en-US" sz="1900" dirty="0" smtClean="0">
                <a:latin typeface="Comic Sans MS" pitchFamily="66" charset="0"/>
              </a:rPr>
              <a:t> sub </a:t>
            </a:r>
            <a:r>
              <a:rPr lang="en-US" sz="1900" dirty="0" err="1" smtClean="0">
                <a:latin typeface="Comic Sans MS" pitchFamily="66" charset="0"/>
              </a:rPr>
              <a:t>kutan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mencegah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kehilangan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panas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tubuh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secara</a:t>
            </a:r>
            <a:r>
              <a:rPr lang="en-US" sz="1900" dirty="0" smtClean="0">
                <a:latin typeface="Comic Sans MS" pitchFamily="66" charset="0"/>
              </a:rPr>
              <a:t> </a:t>
            </a:r>
            <a:r>
              <a:rPr lang="en-US" sz="1900" dirty="0" err="1" smtClean="0">
                <a:latin typeface="Comic Sans MS" pitchFamily="66" charset="0"/>
              </a:rPr>
              <a:t>cepat</a:t>
            </a:r>
            <a:endParaRPr lang="en-US" sz="19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300" dirty="0" err="1" smtClean="0">
                <a:latin typeface="Comic Sans MS" pitchFamily="66" charset="0"/>
              </a:rPr>
              <a:t>Pelindung</a:t>
            </a:r>
            <a:r>
              <a:rPr lang="en-US" sz="2300" dirty="0" smtClean="0">
                <a:latin typeface="Comic Sans MS" pitchFamily="66" charset="0"/>
              </a:rPr>
              <a:t> organ </a:t>
            </a:r>
            <a:r>
              <a:rPr lang="en-US" sz="2300" dirty="0" err="1" smtClean="0">
                <a:latin typeface="Comic Sans MS" pitchFamily="66" charset="0"/>
              </a:rPr>
              <a:t>tubuh</a:t>
            </a:r>
            <a:endParaRPr lang="en-US" sz="23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62198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05200" y="152400"/>
            <a:ext cx="2971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8916" name="Title 1"/>
          <p:cNvSpPr>
            <a:spLocks noGrp="1"/>
          </p:cNvSpPr>
          <p:nvPr>
            <p:ph type="title"/>
          </p:nvPr>
        </p:nvSpPr>
        <p:spPr>
          <a:xfrm>
            <a:off x="3352800" y="122238"/>
            <a:ext cx="5562600" cy="563562"/>
          </a:xfrm>
        </p:spPr>
        <p:txBody>
          <a:bodyPr/>
          <a:lstStyle/>
          <a:p>
            <a:r>
              <a:rPr lang="id-ID" sz="3200" smtClean="0"/>
              <a:t>3.5 Metabolisme lemak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3750"/>
          </a:xfrm>
        </p:spPr>
        <p:txBody>
          <a:bodyPr/>
          <a:lstStyle/>
          <a:p>
            <a:pPr algn="l" eaLnBrk="1" hangingPunct="1"/>
            <a:r>
              <a:rPr lang="en-US" sz="3600" smtClean="0">
                <a:latin typeface="Comic Sans MS" pitchFamily="66" charset="0"/>
              </a:rPr>
              <a:t>Pati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Comic Sans MS" pitchFamily="66" charset="0"/>
              </a:rPr>
              <a:t>Simpanan KH dlm tumbuhan</a:t>
            </a:r>
          </a:p>
          <a:p>
            <a:pPr eaLnBrk="1" hangingPunct="1"/>
            <a:r>
              <a:rPr lang="id-ID" sz="2800" smtClean="0">
                <a:latin typeface="Comic Sans MS" pitchFamily="66" charset="0"/>
              </a:rPr>
              <a:t>Terdiri dari amilum &amp; amilopektin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KH utama yang dikonsumsi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Beras, jagung, gandum </a:t>
            </a:r>
            <a:r>
              <a:rPr lang="en-US" sz="2800" smtClean="0">
                <a:latin typeface="Comic Sans MS" pitchFamily="66" charset="0"/>
                <a:sym typeface="Wingdings" pitchFamily="2" charset="2"/>
              </a:rPr>
              <a:t> pati 70-80%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  <a:sym typeface="Wingdings" pitchFamily="2" charset="2"/>
              </a:rPr>
              <a:t>Ubi, talas, singkong  20-30% pati</a:t>
            </a:r>
          </a:p>
          <a:p>
            <a:pPr eaLnBrk="1" hangingPunct="1">
              <a:buFontTx/>
              <a:buNone/>
            </a:pPr>
            <a:endParaRPr lang="en-US" sz="2800" smtClean="0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buFontTx/>
              <a:buNone/>
            </a:pPr>
            <a:r>
              <a:rPr lang="en-US" sz="2800" smtClean="0">
                <a:latin typeface="Comic Sans MS" pitchFamily="66" charset="0"/>
                <a:sym typeface="Wingdings" pitchFamily="2" charset="2"/>
              </a:rPr>
              <a:t>Glikogen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  <a:sym typeface="Wingdings" pitchFamily="2" charset="2"/>
              </a:rPr>
              <a:t>Satu-satunya KH dari hewani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  <a:sym typeface="Wingdings" pitchFamily="2" charset="2"/>
              </a:rPr>
              <a:t>Glikogen otot  sumber E bagi otot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  <a:sym typeface="Wingdings" pitchFamily="2" charset="2"/>
              </a:rPr>
              <a:t>Glikogen hati  sumber E semua sel tubuh</a:t>
            </a:r>
          </a:p>
          <a:p>
            <a:pPr eaLnBrk="1" hangingPunct="1">
              <a:buFontTx/>
              <a:buNone/>
            </a:pPr>
            <a:endParaRPr lang="en-US" sz="2800" smtClean="0">
              <a:latin typeface="Comic Sans MS" pitchFamily="66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3.6 </a:t>
            </a:r>
            <a:r>
              <a:rPr lang="en-US" sz="3700" smtClean="0">
                <a:latin typeface="Comic Sans MS" pitchFamily="66" charset="0"/>
              </a:rPr>
              <a:t>Kebutuhan Lemak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2"/>
            <a:ext cx="8229600" cy="5043508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omic Sans MS" pitchFamily="66" charset="0"/>
              </a:rPr>
              <a:t>WHO 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 15-30%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kebutuhan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E total</a:t>
            </a:r>
          </a:p>
          <a:p>
            <a:pPr lvl="1" eaLnBrk="1" hangingPunct="1"/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Cukup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sbg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sb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asam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lemak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esensial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membantu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penyerapan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vit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larut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lemak</a:t>
            </a: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/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10%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lemak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jenuh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, 3-7%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lemak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tidak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jenuh</a:t>
            </a:r>
            <a:r>
              <a:rPr lang="en-US" sz="25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500" dirty="0" err="1" smtClean="0">
                <a:latin typeface="Comic Sans MS" pitchFamily="66" charset="0"/>
                <a:sym typeface="Wingdings" pitchFamily="2" charset="2"/>
              </a:rPr>
              <a:t>ganda</a:t>
            </a: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lvl="1" eaLnBrk="1" hangingPunct="1">
              <a:buFontTx/>
              <a:buNone/>
            </a:pPr>
            <a:endParaRPr lang="en-US" sz="2500" dirty="0" smtClean="0">
              <a:latin typeface="Comic Sans MS" pitchFamily="66" charset="0"/>
              <a:sym typeface="Wingdings" pitchFamily="2" charset="2"/>
            </a:endParaRPr>
          </a:p>
          <a:p>
            <a:pPr eaLnBrk="1" hangingPunct="1"/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Konsumsi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kolesterol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maks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300 mg/hr</a:t>
            </a:r>
          </a:p>
          <a:p>
            <a:pPr eaLnBrk="1" hangingPunct="1"/>
            <a:endParaRPr lang="en-US" sz="2400" dirty="0" smtClean="0">
              <a:latin typeface="Comic Sans MS" pitchFamily="66" charset="0"/>
              <a:sym typeface="Wingdings" pitchFamily="2" charset="2"/>
            </a:endParaRPr>
          </a:p>
          <a:p>
            <a:pPr eaLnBrk="1" hangingPunct="1"/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WNPG 2012</a:t>
            </a:r>
          </a:p>
          <a:p>
            <a:pPr eaLnBrk="1" hangingPunct="1">
              <a:buNone/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		1-3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tahun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35% total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energi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</a:t>
            </a:r>
          </a:p>
          <a:p>
            <a:pPr eaLnBrk="1" hangingPunct="1">
              <a:buNone/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		4-18 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thn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30% </a:t>
            </a:r>
          </a:p>
          <a:p>
            <a:pPr eaLnBrk="1" hangingPunct="1">
              <a:buNone/>
            </a:pP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		</a:t>
            </a:r>
            <a:r>
              <a:rPr lang="en-US" sz="2400" dirty="0" err="1" smtClean="0">
                <a:latin typeface="Comic Sans MS" pitchFamily="66" charset="0"/>
                <a:sym typeface="Wingdings" pitchFamily="2" charset="2"/>
              </a:rPr>
              <a:t>dewasa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 25%</a:t>
            </a:r>
          </a:p>
          <a:p>
            <a:pPr lvl="2">
              <a:buNone/>
            </a:pPr>
            <a:endParaRPr lang="en-US" sz="16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3.7 </a:t>
            </a:r>
            <a:r>
              <a:rPr lang="en-US" sz="3700" smtClean="0">
                <a:latin typeface="Comic Sans MS" pitchFamily="66" charset="0"/>
              </a:rPr>
              <a:t>Sumber Lemak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d-ID" sz="2400" dirty="0" smtClean="0">
                <a:latin typeface="Comic Sans MS" pitchFamily="66" charset="0"/>
              </a:rPr>
              <a:t>Lemak nabati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Minyak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tumbuhan</a:t>
            </a:r>
            <a:r>
              <a:rPr lang="en-US" sz="2000" dirty="0" smtClean="0">
                <a:latin typeface="Comic Sans MS" pitchFamily="66" charset="0"/>
              </a:rPr>
              <a:t> (</a:t>
            </a:r>
            <a:r>
              <a:rPr lang="en-US" sz="2000" dirty="0" err="1" smtClean="0">
                <a:latin typeface="Comic Sans MS" pitchFamily="66" charset="0"/>
              </a:rPr>
              <a:t>kelapa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kelapa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sawit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kacang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tanah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kedelai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jagung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zaitun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biji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bunga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matahari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wijen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Margarin</a:t>
            </a:r>
            <a:endParaRPr lang="id-ID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d-ID" sz="2400" dirty="0" smtClean="0">
                <a:latin typeface="Comic Sans MS" pitchFamily="66" charset="0"/>
              </a:rPr>
              <a:t>Lemak hewani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Lemak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hewan</a:t>
            </a:r>
            <a:r>
              <a:rPr lang="id-ID" sz="2000" dirty="0" smtClean="0">
                <a:latin typeface="Comic Sans MS" pitchFamily="66" charset="0"/>
              </a:rPr>
              <a:t>/gajih</a:t>
            </a:r>
            <a:endParaRPr lang="en-US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2000" dirty="0" smtClean="0">
                <a:latin typeface="Comic Sans MS" pitchFamily="66" charset="0"/>
              </a:rPr>
              <a:t>Mentega, </a:t>
            </a:r>
            <a:r>
              <a:rPr lang="en-US" sz="2000" dirty="0" err="1" smtClean="0">
                <a:latin typeface="Comic Sans MS" pitchFamily="66" charset="0"/>
              </a:rPr>
              <a:t>Krim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Susu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Keju</a:t>
            </a:r>
            <a:endParaRPr lang="en-US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Kuning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telur</a:t>
            </a:r>
            <a:endParaRPr lang="en-US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None/>
            </a:pPr>
            <a:endParaRPr lang="en-US" sz="20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</p:txBody>
      </p:sp>
      <p:pic>
        <p:nvPicPr>
          <p:cNvPr id="40964" name="Picture 4" descr="C:\Users\wahyu\Downloads\minya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886200"/>
            <a:ext cx="21097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17732"/>
            <a:ext cx="8420100" cy="626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702040" cy="367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smtClean="0">
                <a:latin typeface="Comic Sans MS" pitchFamily="66" charset="0"/>
              </a:rPr>
              <a:t>3.8 Penyakit berkaitan dg lemak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Kekurangan</a:t>
            </a:r>
          </a:p>
          <a:p>
            <a:pPr lvl="1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Defisiensi vitamin larut lemak</a:t>
            </a:r>
          </a:p>
          <a:p>
            <a:pPr lvl="2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Terjadi akibat tidak cukupnya lemak yg dibutuhkan untuk melarutkan vitamin tsb.</a:t>
            </a:r>
          </a:p>
          <a:p>
            <a:pPr lvl="2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Vitamin tidak terserap optimal</a:t>
            </a:r>
            <a:endParaRPr lang="id-ID" sz="200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id-ID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Kelebihan</a:t>
            </a:r>
          </a:p>
          <a:p>
            <a:pPr lvl="1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Kegemukan</a:t>
            </a:r>
          </a:p>
          <a:p>
            <a:pPr lvl="2" eaLnBrk="1" hangingPunct="1">
              <a:lnSpc>
                <a:spcPct val="80000"/>
              </a:lnSpc>
            </a:pPr>
            <a:r>
              <a:rPr lang="id-ID" smtClean="0">
                <a:latin typeface="Comic Sans MS" pitchFamily="66" charset="0"/>
              </a:rPr>
              <a:t>Nilai IMT di atas normal akibat penumpukan cadangan lemak karena asupan energi lebih banyak dibandingkan pengeluaran energi</a:t>
            </a:r>
            <a:endParaRPr lang="en-US" smtClean="0">
              <a:latin typeface="Comic Sans MS" pitchFamily="66" charset="0"/>
            </a:endParaRPr>
          </a:p>
          <a:p>
            <a:pPr lvl="1"/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Comic Sans MS" pitchFamily="66" charset="0"/>
              </a:rPr>
              <a:t>Hiperkolesterolemia</a:t>
            </a:r>
            <a:endParaRPr lang="id-ID" sz="280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2400" smtClean="0">
                <a:latin typeface="Comic Sans MS" pitchFamily="66" charset="0"/>
              </a:rPr>
              <a:t>Peningkatan kadar kolesterol darah di atas nilai normal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d-ID" sz="2800" smtClean="0">
                <a:latin typeface="Comic Sans MS" pitchFamily="66" charset="0"/>
              </a:rPr>
              <a:t>Penyumbatan pembuluh darah</a:t>
            </a:r>
          </a:p>
          <a:p>
            <a:pPr lvl="1" eaLnBrk="1" hangingPunct="1">
              <a:lnSpc>
                <a:spcPct val="80000"/>
              </a:lnSpc>
            </a:pPr>
            <a:r>
              <a:rPr lang="id-ID" sz="2400" smtClean="0">
                <a:latin typeface="Comic Sans MS" pitchFamily="66" charset="0"/>
              </a:rPr>
              <a:t>Terjadi karena konsumsi lemak jenuh &amp; lemak trans scr berlebihan. </a:t>
            </a:r>
            <a:endParaRPr lang="en-US" sz="240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id-ID" sz="2400" smtClean="0">
                <a:latin typeface="Comic Sans MS" pitchFamily="66" charset="0"/>
              </a:rPr>
              <a:t>Contoh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latin typeface="Comic Sans MS" pitchFamily="66" charset="0"/>
              </a:rPr>
              <a:t>Jantung koroner</a:t>
            </a:r>
            <a:r>
              <a:rPr lang="id-ID" sz="2000" smtClean="0">
                <a:latin typeface="Comic Sans MS" pitchFamily="66" charset="0"/>
              </a:rPr>
              <a:t> </a:t>
            </a:r>
            <a:r>
              <a:rPr lang="id-ID" sz="2000" smtClean="0">
                <a:latin typeface="Comic Sans MS" pitchFamily="66" charset="0"/>
                <a:sym typeface="Wingdings" pitchFamily="2" charset="2"/>
              </a:rPr>
              <a:t> p</a:t>
            </a:r>
            <a:r>
              <a:rPr lang="id-ID" sz="2000" smtClean="0">
                <a:latin typeface="Comic Sans MS" pitchFamily="66" charset="0"/>
              </a:rPr>
              <a:t>enyumbatan arteri koronaria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latin typeface="Comic Sans MS" pitchFamily="66" charset="0"/>
              </a:rPr>
              <a:t>Stroke</a:t>
            </a:r>
            <a:r>
              <a:rPr lang="id-ID" sz="2000" smtClean="0">
                <a:latin typeface="Comic Sans MS" pitchFamily="66" charset="0"/>
              </a:rPr>
              <a:t> </a:t>
            </a:r>
            <a:r>
              <a:rPr lang="id-ID" sz="200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id-ID" sz="2000" smtClean="0">
                <a:latin typeface="Comic Sans MS" pitchFamily="66" charset="0"/>
              </a:rPr>
              <a:t>penyumbatan atau pecahnya pembuluh darah di otak</a:t>
            </a:r>
          </a:p>
          <a:p>
            <a:endParaRPr lang="id-ID" smtClean="0"/>
          </a:p>
        </p:txBody>
      </p:sp>
      <p:pic>
        <p:nvPicPr>
          <p:cNvPr id="43011" name="Picture 2" descr="C:\Users\wahyu\Downloads\Diagram_aterosklero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4149725"/>
            <a:ext cx="3281363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Tumpeng</a:t>
            </a:r>
            <a:r>
              <a:rPr lang="en-US" dirty="0" smtClean="0"/>
              <a:t> </a:t>
            </a:r>
            <a:r>
              <a:rPr lang="en-US" dirty="0" err="1" smtClean="0"/>
              <a:t>gizi</a:t>
            </a:r>
            <a:r>
              <a:rPr lang="en-US" dirty="0" smtClean="0"/>
              <a:t> </a:t>
            </a:r>
            <a:r>
              <a:rPr lang="en-US" dirty="0" err="1" smtClean="0"/>
              <a:t>seimbang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56</a:t>
            </a:fld>
            <a:endParaRPr lang="id-ID"/>
          </a:p>
        </p:txBody>
      </p:sp>
      <p:pic>
        <p:nvPicPr>
          <p:cNvPr id="1026" name="Picture 2" descr="E:\MAKRO 2014\tumpeng-gizi-seimbang-201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3" y="1357298"/>
            <a:ext cx="6572296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57</a:t>
            </a:fld>
            <a:endParaRPr lang="id-ID"/>
          </a:p>
        </p:txBody>
      </p:sp>
      <p:pic>
        <p:nvPicPr>
          <p:cNvPr id="2050" name="Picture 2" descr="E:\MAKRO 2014\piring-380x2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28736"/>
            <a:ext cx="6072230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>
                <a:solidFill>
                  <a:srgbClr val="002060"/>
                </a:solidFill>
              </a:rPr>
              <a:t>TERIMA KASIH</a:t>
            </a:r>
            <a:br>
              <a:rPr lang="id-ID" dirty="0" smtClean="0">
                <a:solidFill>
                  <a:srgbClr val="002060"/>
                </a:solidFill>
              </a:rPr>
            </a:b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0C6727-35CD-49C9-87AA-59C8CC5F1E84}" type="datetime1">
              <a:rPr lang="id-ID" smtClean="0"/>
              <a:pPr/>
              <a:t>01/09/2020</a:t>
            </a:fld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58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4000" smtClean="0">
                <a:latin typeface="Comic Sans MS" pitchFamily="66" charset="0"/>
              </a:rPr>
              <a:t>1.3 </a:t>
            </a:r>
            <a:r>
              <a:rPr lang="en-US" sz="4000" smtClean="0">
                <a:latin typeface="Comic Sans MS" pitchFamily="66" charset="0"/>
              </a:rPr>
              <a:t>Sumber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Utama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serealia (padi, gandum, jagung) &amp; hasil olahnya (roti, tepung, mie, bihun)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umbi </a:t>
            </a:r>
          </a:p>
          <a:p>
            <a:pPr lvl="1" eaLnBrk="1" hangingPunct="1"/>
            <a:r>
              <a:rPr lang="en-US" smtClean="0">
                <a:latin typeface="Comic Sans MS" pitchFamily="66" charset="0"/>
              </a:rPr>
              <a:t>gula, selai, sirup</a:t>
            </a:r>
          </a:p>
          <a:p>
            <a:pPr eaLnBrk="1" hangingPunct="1"/>
            <a:endParaRPr lang="en-US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4" y="533400"/>
            <a:ext cx="8799706" cy="572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smtClean="0">
                <a:latin typeface="Comic Sans MS" pitchFamily="66" charset="0"/>
              </a:rPr>
              <a:t>1.4 </a:t>
            </a:r>
            <a:r>
              <a:rPr lang="en-US" sz="3700" smtClean="0">
                <a:latin typeface="Comic Sans MS" pitchFamily="66" charset="0"/>
              </a:rPr>
              <a:t>Kebutuhan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Anjuran</a:t>
            </a:r>
            <a:r>
              <a:rPr lang="en-US" dirty="0" smtClean="0">
                <a:latin typeface="Comic Sans MS" pitchFamily="66" charset="0"/>
              </a:rPr>
              <a:t> WHO </a:t>
            </a:r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KH </a:t>
            </a:r>
            <a:r>
              <a:rPr lang="en-US" dirty="0" err="1" smtClean="0">
                <a:latin typeface="Comic Sans MS" pitchFamily="66" charset="0"/>
              </a:rPr>
              <a:t>kompleks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sebesar</a:t>
            </a:r>
            <a:r>
              <a:rPr lang="en-US" dirty="0" smtClean="0">
                <a:latin typeface="Comic Sans MS" pitchFamily="66" charset="0"/>
              </a:rPr>
              <a:t> 55 – 75% </a:t>
            </a:r>
            <a:r>
              <a:rPr lang="en-US" dirty="0" err="1" smtClean="0">
                <a:latin typeface="Comic Sans MS" pitchFamily="66" charset="0"/>
              </a:rPr>
              <a:t>dari</a:t>
            </a:r>
            <a:r>
              <a:rPr lang="en-US" dirty="0" smtClean="0">
                <a:latin typeface="Comic Sans MS" pitchFamily="66" charset="0"/>
              </a:rPr>
              <a:t> total </a:t>
            </a:r>
            <a:r>
              <a:rPr lang="en-US" dirty="0" err="1" smtClean="0">
                <a:latin typeface="Comic Sans MS" pitchFamily="66" charset="0"/>
              </a:rPr>
              <a:t>konsumsi</a:t>
            </a:r>
            <a:r>
              <a:rPr lang="en-US" dirty="0" smtClean="0">
                <a:latin typeface="Comic Sans MS" pitchFamily="66" charset="0"/>
              </a:rPr>
              <a:t> E</a:t>
            </a:r>
          </a:p>
          <a:p>
            <a:pPr marL="609600" indent="-609600"/>
            <a:r>
              <a:rPr lang="sv-SE" dirty="0" smtClean="0"/>
              <a:t>PUGS (Pedoman UmumGizi Seimbang):</a:t>
            </a:r>
          </a:p>
          <a:p>
            <a:pPr marL="609600" indent="-609600"/>
            <a:r>
              <a:rPr lang="sv-SE" dirty="0" smtClean="0"/>
              <a:t>	50-60% dr total energi bersumber dr KH kompleks , 5% dr total energi adl gula sekitar 3-4 sendok makan tiap hari</a:t>
            </a: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  <a:p>
            <a:pPr lvl="2" eaLnBrk="1" hangingPunct="1"/>
            <a:endParaRPr lang="id-ID" dirty="0" smtClean="0">
              <a:latin typeface="Comic Sans MS" pitchFamily="66" charset="0"/>
              <a:sym typeface="Wingdings" pitchFamily="2" charset="2"/>
            </a:endParaRPr>
          </a:p>
          <a:p>
            <a:pPr lvl="2" eaLnBrk="1" hangingPunct="1"/>
            <a:endParaRPr lang="en-US" dirty="0" smtClean="0">
              <a:latin typeface="Comic Sans MS" pitchFamily="66" charset="0"/>
            </a:endParaRP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3700" dirty="0" smtClean="0">
                <a:latin typeface="Comic Sans MS" pitchFamily="66" charset="0"/>
              </a:rPr>
              <a:t>1.4 </a:t>
            </a:r>
            <a:r>
              <a:rPr lang="en-US" sz="3700" dirty="0" err="1" smtClean="0">
                <a:latin typeface="Comic Sans MS" pitchFamily="66" charset="0"/>
              </a:rPr>
              <a:t>Kebutuhan</a:t>
            </a:r>
            <a:r>
              <a:rPr lang="en-US" sz="3700" dirty="0" smtClean="0">
                <a:latin typeface="Comic Sans MS" pitchFamily="66" charset="0"/>
              </a:rPr>
              <a:t> (2) </a:t>
            </a:r>
            <a:r>
              <a:rPr lang="en-US" sz="3700" dirty="0" err="1" smtClean="0">
                <a:latin typeface="Comic Sans MS" pitchFamily="66" charset="0"/>
              </a:rPr>
              <a:t>orang</a:t>
            </a:r>
            <a:r>
              <a:rPr lang="en-US" sz="3700" dirty="0" smtClean="0">
                <a:latin typeface="Comic Sans MS" pitchFamily="66" charset="0"/>
              </a:rPr>
              <a:t> </a:t>
            </a:r>
            <a:r>
              <a:rPr lang="en-US" sz="3700" dirty="0" err="1" smtClean="0">
                <a:latin typeface="Comic Sans MS" pitchFamily="66" charset="0"/>
              </a:rPr>
              <a:t>dewasa</a:t>
            </a:r>
            <a:endParaRPr lang="en-US" sz="3700" dirty="0" smtClean="0">
              <a:latin typeface="Comic Sans MS" pitchFamily="66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Comic Sans MS" pitchFamily="66" charset="0"/>
              </a:rPr>
              <a:t>Serat</a:t>
            </a:r>
            <a:r>
              <a:rPr lang="en-US" dirty="0" smtClean="0">
                <a:latin typeface="Comic Sans MS" pitchFamily="66" charset="0"/>
              </a:rPr>
              <a:t>  </a:t>
            </a:r>
          </a:p>
          <a:p>
            <a:pPr lvl="1" eaLnBrk="1" hangingPunct="1"/>
            <a:r>
              <a:rPr lang="en-US" dirty="0" err="1" smtClean="0">
                <a:latin typeface="Comic Sans MS" pitchFamily="66" charset="0"/>
              </a:rPr>
              <a:t>Lembaga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kanker</a:t>
            </a:r>
            <a:r>
              <a:rPr lang="en-US" dirty="0" smtClean="0">
                <a:latin typeface="Comic Sans MS" pitchFamily="66" charset="0"/>
              </a:rPr>
              <a:t> USA : 20-30 </a:t>
            </a:r>
            <a:r>
              <a:rPr lang="en-US" dirty="0" err="1" smtClean="0">
                <a:latin typeface="Comic Sans MS" pitchFamily="66" charset="0"/>
              </a:rPr>
              <a:t>gr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hari</a:t>
            </a:r>
            <a:r>
              <a:rPr lang="en-US" dirty="0" smtClean="0">
                <a:latin typeface="Comic Sans MS" pitchFamily="66" charset="0"/>
              </a:rPr>
              <a:t> </a:t>
            </a:r>
          </a:p>
          <a:p>
            <a:pPr lvl="1" eaLnBrk="1" hangingPunct="1"/>
            <a:r>
              <a:rPr lang="en-US" dirty="0" smtClean="0">
                <a:latin typeface="Comic Sans MS" pitchFamily="66" charset="0"/>
              </a:rPr>
              <a:t>WHO : 27 – 40 </a:t>
            </a:r>
            <a:r>
              <a:rPr lang="en-US" dirty="0" err="1" smtClean="0">
                <a:latin typeface="Comic Sans MS" pitchFamily="66" charset="0"/>
              </a:rPr>
              <a:t>gr</a:t>
            </a:r>
            <a:r>
              <a:rPr lang="en-US" dirty="0" smtClean="0">
                <a:latin typeface="Comic Sans MS" pitchFamily="66" charset="0"/>
              </a:rPr>
              <a:t>/hr</a:t>
            </a:r>
          </a:p>
          <a:p>
            <a:pPr lvl="1" eaLnBrk="1" hangingPunct="1"/>
            <a:endParaRPr lang="en-US" dirty="0" smtClean="0">
              <a:latin typeface="Comic Sans MS" pitchFamily="66" charset="0"/>
            </a:endParaRPr>
          </a:p>
          <a:p>
            <a:pPr lvl="1" eaLnBrk="1" hangingPunct="1"/>
            <a:r>
              <a:rPr lang="en-US" dirty="0" smtClean="0">
                <a:latin typeface="Comic Sans MS" pitchFamily="66" charset="0"/>
              </a:rPr>
              <a:t>Indonesia </a:t>
            </a:r>
            <a:endParaRPr lang="id-ID" dirty="0" smtClean="0">
              <a:latin typeface="Comic Sans MS" pitchFamily="66" charset="0"/>
            </a:endParaRPr>
          </a:p>
          <a:p>
            <a:pPr lvl="2" eaLnBrk="1" hangingPunct="1"/>
            <a:r>
              <a:rPr lang="id-ID" dirty="0" smtClean="0">
                <a:latin typeface="Comic Sans MS" pitchFamily="66" charset="0"/>
              </a:rPr>
              <a:t>WNPG, 2004 </a:t>
            </a:r>
            <a:r>
              <a:rPr lang="id-ID" dirty="0" smtClean="0">
                <a:latin typeface="Comic Sans MS" pitchFamily="66" charset="0"/>
                <a:sym typeface="Wingdings" pitchFamily="2" charset="2"/>
              </a:rPr>
              <a:t> 19-30 gr/hari</a:t>
            </a:r>
          </a:p>
          <a:p>
            <a:pPr lvl="2" eaLnBrk="1" hangingPunct="1"/>
            <a:endParaRPr lang="en-US" dirty="0" smtClean="0">
              <a:latin typeface="Comic Sans MS" pitchFamily="66" charset="0"/>
            </a:endParaRP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Default Design 2">
      <a:dk1>
        <a:srgbClr val="000000"/>
      </a:dk1>
      <a:lt1>
        <a:srgbClr val="FFFFFF"/>
      </a:lt1>
      <a:dk2>
        <a:srgbClr val="006666"/>
      </a:dk2>
      <a:lt2>
        <a:srgbClr val="808080"/>
      </a:lt2>
      <a:accent1>
        <a:srgbClr val="F8A230"/>
      </a:accent1>
      <a:accent2>
        <a:srgbClr val="5CACE2"/>
      </a:accent2>
      <a:accent3>
        <a:srgbClr val="FFFFFF"/>
      </a:accent3>
      <a:accent4>
        <a:srgbClr val="000000"/>
      </a:accent4>
      <a:accent5>
        <a:srgbClr val="FBCEAD"/>
      </a:accent5>
      <a:accent6>
        <a:srgbClr val="539BCD"/>
      </a:accent6>
      <a:hlink>
        <a:srgbClr val="E569A7"/>
      </a:hlink>
      <a:folHlink>
        <a:srgbClr val="95D84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3957</TotalTime>
  <Words>1927</Words>
  <Application>Microsoft Office PowerPoint</Application>
  <PresentationFormat>On-screen Show (4:3)</PresentationFormat>
  <Paragraphs>412</Paragraphs>
  <Slides>58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Theme2</vt:lpstr>
      <vt:lpstr>ZAT GIZI MAKRO  (Karbohidrat, Lemak, Protein)</vt:lpstr>
      <vt:lpstr>1.KARBOHIDRAT</vt:lpstr>
      <vt:lpstr>1.1 Pendahuluan</vt:lpstr>
      <vt:lpstr>1.2 Jenis Karbohidrat</vt:lpstr>
      <vt:lpstr>Pati</vt:lpstr>
      <vt:lpstr>1.3 Sumber</vt:lpstr>
      <vt:lpstr>PowerPoint Presentation</vt:lpstr>
      <vt:lpstr>1.4 Kebutuhan</vt:lpstr>
      <vt:lpstr>1.4 Kebutuhan (2) orang dewasa</vt:lpstr>
      <vt:lpstr>AKG 2013</vt:lpstr>
      <vt:lpstr>1.5 Fungsi</vt:lpstr>
      <vt:lpstr>Fungsi</vt:lpstr>
      <vt:lpstr>Mekanisme penurunan kolesterol darah oleh serat</vt:lpstr>
      <vt:lpstr>Serat (polisakarida non pati) mrp pembentuk dinding sel tumbuhan</vt:lpstr>
      <vt:lpstr>Contoh serat</vt:lpstr>
      <vt:lpstr>PowerPoint Presentation</vt:lpstr>
      <vt:lpstr>Penyakit yg berhub dgn KH</vt:lpstr>
      <vt:lpstr>Marasmus</vt:lpstr>
      <vt:lpstr>PowerPoint Presentation</vt:lpstr>
      <vt:lpstr>PowerPoint Presentation</vt:lpstr>
      <vt:lpstr>Penyakit yg berhub dgn KH</vt:lpstr>
      <vt:lpstr>PowerPoint Presentation</vt:lpstr>
      <vt:lpstr>2.PROTEIN</vt:lpstr>
      <vt:lpstr>2.1 Pendahuluan</vt:lpstr>
      <vt:lpstr>Pendahuluan</vt:lpstr>
      <vt:lpstr>2.2 Klasifikasi</vt:lpstr>
      <vt:lpstr>Klasifikasi</vt:lpstr>
      <vt:lpstr>Klasifikasi</vt:lpstr>
      <vt:lpstr>2.3 Mutu protein</vt:lpstr>
      <vt:lpstr>Asam amino pembatas</vt:lpstr>
      <vt:lpstr>2.4 Fungsi Protein</vt:lpstr>
      <vt:lpstr>2.5 Metabolisme Protein</vt:lpstr>
      <vt:lpstr>2.6 Angka kecukupan protein</vt:lpstr>
      <vt:lpstr>PowerPoint Presentation</vt:lpstr>
      <vt:lpstr>Keseimbangan protein</vt:lpstr>
      <vt:lpstr>2.7 Penyakit berkaitan dg protein</vt:lpstr>
      <vt:lpstr>Tanda-tanda kwashiorkor</vt:lpstr>
      <vt:lpstr>PowerPoint Presentation</vt:lpstr>
      <vt:lpstr>Marasmus Kwashiorkor</vt:lpstr>
      <vt:lpstr>PowerPoint Presentation</vt:lpstr>
      <vt:lpstr>3. LEMAK</vt:lpstr>
      <vt:lpstr>3.1 Pendahuluan</vt:lpstr>
      <vt:lpstr>3.2 Asam lemak esensial</vt:lpstr>
      <vt:lpstr>3.3 Penggolongan lemak</vt:lpstr>
      <vt:lpstr>Penggolongan lemak</vt:lpstr>
      <vt:lpstr>Tingkat Kejenuhan</vt:lpstr>
      <vt:lpstr>PowerPoint Presentation</vt:lpstr>
      <vt:lpstr>3.4 Fungsi Lemak</vt:lpstr>
      <vt:lpstr>3.5 Metabolisme lemak</vt:lpstr>
      <vt:lpstr>3.6 Kebutuhan Lemak</vt:lpstr>
      <vt:lpstr>3.7 Sumber Lemak</vt:lpstr>
      <vt:lpstr>PowerPoint Presentation</vt:lpstr>
      <vt:lpstr>PowerPoint Presentation</vt:lpstr>
      <vt:lpstr>3.8 Penyakit berkaitan dg lemak</vt:lpstr>
      <vt:lpstr>PowerPoint Presentation</vt:lpstr>
      <vt:lpstr>Tumpeng gizi seimbang 2014</vt:lpstr>
      <vt:lpstr>PowerPoint Presentation</vt:lpstr>
      <vt:lpstr>TERIMA KASIH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bambang irawan</cp:lastModifiedBy>
  <cp:revision>240</cp:revision>
  <dcterms:created xsi:type="dcterms:W3CDTF">2012-02-27T12:37:08Z</dcterms:created>
  <dcterms:modified xsi:type="dcterms:W3CDTF">2020-08-31T22:51:18Z</dcterms:modified>
</cp:coreProperties>
</file>