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75" r:id="rId1"/>
  </p:sldMasterIdLst>
  <p:notesMasterIdLst>
    <p:notesMasterId r:id="rId29"/>
  </p:notesMasterIdLst>
  <p:sldIdLst>
    <p:sldId id="400" r:id="rId2"/>
    <p:sldId id="402" r:id="rId3"/>
    <p:sldId id="406" r:id="rId4"/>
    <p:sldId id="407" r:id="rId5"/>
    <p:sldId id="408" r:id="rId6"/>
    <p:sldId id="410" r:id="rId7"/>
    <p:sldId id="411" r:id="rId8"/>
    <p:sldId id="412" r:id="rId9"/>
    <p:sldId id="426" r:id="rId10"/>
    <p:sldId id="405" r:id="rId11"/>
    <p:sldId id="401" r:id="rId12"/>
    <p:sldId id="424" r:id="rId13"/>
    <p:sldId id="403" r:id="rId14"/>
    <p:sldId id="404" r:id="rId15"/>
    <p:sldId id="409" r:id="rId16"/>
    <p:sldId id="413" r:id="rId17"/>
    <p:sldId id="414" r:id="rId18"/>
    <p:sldId id="415" r:id="rId19"/>
    <p:sldId id="425" r:id="rId20"/>
    <p:sldId id="416" r:id="rId21"/>
    <p:sldId id="417" r:id="rId22"/>
    <p:sldId id="418" r:id="rId23"/>
    <p:sldId id="419" r:id="rId24"/>
    <p:sldId id="421" r:id="rId25"/>
    <p:sldId id="422" r:id="rId26"/>
    <p:sldId id="423" r:id="rId27"/>
    <p:sldId id="278" r:id="rId2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  <a:srgbClr val="339847"/>
    <a:srgbClr val="FF00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94" autoAdjust="0"/>
    <p:restoredTop sz="79585" autoAdjust="0"/>
  </p:normalViewPr>
  <p:slideViewPr>
    <p:cSldViewPr snapToGrid="0">
      <p:cViewPr varScale="1">
        <p:scale>
          <a:sx n="90" d="100"/>
          <a:sy n="90" d="100"/>
        </p:scale>
        <p:origin x="540" y="78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77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photos/dock-feet-footwear-jetty-mat-1846008/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confinder.com/icons/4375050/logo_python_icon" TargetMode="External"/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  <a:p>
            <a:pPr marL="139700" indent="0">
              <a:buNone/>
            </a:pPr>
            <a:r>
              <a:rPr lang="en-US">
                <a:hlinkClick r:id="rId3"/>
              </a:rPr>
              <a:t>https://pixabay.com/photos/dock-feet-footwear-jetty-mat-1846008/</a:t>
            </a:r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05A695-C1CD-4F57-A8D6-E3EB546956D0}" type="slidenum">
              <a:rPr lang="en-ID" smtClean="0"/>
              <a:t>1</a:t>
            </a:fld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679074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883794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09217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626307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921656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string = rangkaian karakter (huruf/angka)</a:t>
            </a:r>
          </a:p>
        </p:txBody>
      </p:sp>
    </p:spTree>
    <p:extLst>
      <p:ext uri="{BB962C8B-B14F-4D97-AF65-F5344CB8AC3E}">
        <p14:creationId xmlns:p14="http://schemas.microsoft.com/office/powerpoint/2010/main" val="27350179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84060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979445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995746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https://www.w3schools.com/python/gloss_python_arithmetic_operators.asp</a:t>
            </a:r>
          </a:p>
        </p:txBody>
      </p:sp>
    </p:spTree>
    <p:extLst>
      <p:ext uri="{BB962C8B-B14F-4D97-AF65-F5344CB8AC3E}">
        <p14:creationId xmlns:p14="http://schemas.microsoft.com/office/powerpoint/2010/main" val="26861927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https://www.w3schools.com/python/gloss_python_arithmetic_operators.asp</a:t>
            </a:r>
          </a:p>
        </p:txBody>
      </p:sp>
    </p:spTree>
    <p:extLst>
      <p:ext uri="{BB962C8B-B14F-4D97-AF65-F5344CB8AC3E}">
        <p14:creationId xmlns:p14="http://schemas.microsoft.com/office/powerpoint/2010/main" val="2382333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382821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https://www.w3schools.com/python/gloss_python_arithmetic_operators.asp</a:t>
            </a:r>
          </a:p>
        </p:txBody>
      </p:sp>
    </p:spTree>
    <p:extLst>
      <p:ext uri="{BB962C8B-B14F-4D97-AF65-F5344CB8AC3E}">
        <p14:creationId xmlns:p14="http://schemas.microsoft.com/office/powerpoint/2010/main" val="7526265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https://www.w3schools.com/python/gloss_python_arithmetic_operators.asp</a:t>
            </a:r>
          </a:p>
        </p:txBody>
      </p:sp>
    </p:spTree>
    <p:extLst>
      <p:ext uri="{BB962C8B-B14F-4D97-AF65-F5344CB8AC3E}">
        <p14:creationId xmlns:p14="http://schemas.microsoft.com/office/powerpoint/2010/main" val="166598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https://www.iconfinder.com/icons/2561308/circle_pause_icon</a:t>
            </a:r>
          </a:p>
        </p:txBody>
      </p:sp>
    </p:spTree>
    <p:extLst>
      <p:ext uri="{BB962C8B-B14F-4D97-AF65-F5344CB8AC3E}">
        <p14:creationId xmlns:p14="http://schemas.microsoft.com/office/powerpoint/2010/main" val="236242711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3190179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553734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4309539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9531544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" name="Google Shape;887;g1c4147e5ba_0_7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8" name="Google Shape;888;g1c4147e5ba_0_7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hlinkClick r:id="rId3"/>
              </a:rPr>
              <a:t>https://www.iconfinder.com/icons/4375050/logo_python_icon</a:t>
            </a:r>
            <a:endParaRPr lang="en-US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https://www.iconfinder.com/icons/3099466/determined_face_icon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606843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616904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733937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315834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525063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562713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89033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3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/>
          <p:nvPr/>
        </p:nvSpPr>
        <p:spPr>
          <a:xfrm>
            <a:off x="434306" y="4736375"/>
            <a:ext cx="379800" cy="174600"/>
          </a:xfrm>
          <a:prstGeom prst="rect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434300" y="4733625"/>
            <a:ext cx="364200" cy="17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900">
                <a:solidFill>
                  <a:srgbClr val="F3F3F3"/>
                </a:solidFill>
              </a:defRPr>
            </a:lvl1pPr>
            <a:lvl2pPr lvl="1" rtl="0">
              <a:buNone/>
              <a:defRPr sz="900">
                <a:solidFill>
                  <a:srgbClr val="F3F3F3"/>
                </a:solidFill>
              </a:defRPr>
            </a:lvl2pPr>
            <a:lvl3pPr lvl="2" rtl="0">
              <a:buNone/>
              <a:defRPr sz="900">
                <a:solidFill>
                  <a:srgbClr val="F3F3F3"/>
                </a:solidFill>
              </a:defRPr>
            </a:lvl3pPr>
            <a:lvl4pPr lvl="3" rtl="0">
              <a:buNone/>
              <a:defRPr sz="900">
                <a:solidFill>
                  <a:srgbClr val="F3F3F3"/>
                </a:solidFill>
              </a:defRPr>
            </a:lvl4pPr>
            <a:lvl5pPr lvl="4" rtl="0">
              <a:buNone/>
              <a:defRPr sz="900">
                <a:solidFill>
                  <a:srgbClr val="F3F3F3"/>
                </a:solidFill>
              </a:defRPr>
            </a:lvl5pPr>
            <a:lvl6pPr lvl="5" rtl="0">
              <a:buNone/>
              <a:defRPr sz="900">
                <a:solidFill>
                  <a:srgbClr val="F3F3F3"/>
                </a:solidFill>
              </a:defRPr>
            </a:lvl6pPr>
            <a:lvl7pPr lvl="6" rtl="0">
              <a:buNone/>
              <a:defRPr sz="900">
                <a:solidFill>
                  <a:srgbClr val="F3F3F3"/>
                </a:solidFill>
              </a:defRPr>
            </a:lvl7pPr>
            <a:lvl8pPr lvl="7" rtl="0">
              <a:buNone/>
              <a:defRPr sz="900">
                <a:solidFill>
                  <a:srgbClr val="F3F3F3"/>
                </a:solidFill>
              </a:defRPr>
            </a:lvl8pPr>
            <a:lvl9pPr lvl="8" rtl="0">
              <a:buNone/>
              <a:defRPr sz="900">
                <a:solidFill>
                  <a:srgbClr val="F3F3F3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213700"/>
            <a:ext cx="8520600" cy="46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566579"/>
              </a:buClr>
              <a:buSzPts val="2800"/>
              <a:buFont typeface="Trebuchet MS"/>
              <a:buNone/>
              <a:defRPr>
                <a:solidFill>
                  <a:srgbClr val="56657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cxnSp>
        <p:nvCxnSpPr>
          <p:cNvPr id="21" name="Google Shape;21;p4"/>
          <p:cNvCxnSpPr/>
          <p:nvPr/>
        </p:nvCxnSpPr>
        <p:spPr>
          <a:xfrm>
            <a:off x="431850" y="751750"/>
            <a:ext cx="8280300" cy="0"/>
          </a:xfrm>
          <a:prstGeom prst="straightConnector1">
            <a:avLst/>
          </a:prstGeom>
          <a:noFill/>
          <a:ln w="9525" cap="flat" cmpd="sng">
            <a:solidFill>
              <a:srgbClr val="C6C5C5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22" name="Google Shape;22;p4"/>
          <p:cNvCxnSpPr/>
          <p:nvPr/>
        </p:nvCxnSpPr>
        <p:spPr>
          <a:xfrm>
            <a:off x="431850" y="4741853"/>
            <a:ext cx="8280300" cy="0"/>
          </a:xfrm>
          <a:prstGeom prst="straightConnector1">
            <a:avLst/>
          </a:prstGeom>
          <a:noFill/>
          <a:ln w="9525" cap="flat" cmpd="sng">
            <a:solidFill>
              <a:srgbClr val="C6C5C5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23" name="Google Shape;23;p4">
            <a:hlinkClick r:id="" action="ppaction://hlinkshowjump?jump=previousslide"/>
          </p:cNvPr>
          <p:cNvSpPr/>
          <p:nvPr/>
        </p:nvSpPr>
        <p:spPr>
          <a:xfrm rot="2700000">
            <a:off x="8511683" y="4815273"/>
            <a:ext cx="84853" cy="84853"/>
          </a:xfrm>
          <a:prstGeom prst="rtTriangle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4">
            <a:hlinkClick r:id="" action="ppaction://hlinkshowjump?jump=nextslide"/>
          </p:cNvPr>
          <p:cNvSpPr/>
          <p:nvPr/>
        </p:nvSpPr>
        <p:spPr>
          <a:xfrm rot="-8100000">
            <a:off x="8631683" y="4815273"/>
            <a:ext cx="84853" cy="84853"/>
          </a:xfrm>
          <a:prstGeom prst="rtTriangle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4"/>
          <p:cNvSpPr txBox="1"/>
          <p:nvPr/>
        </p:nvSpPr>
        <p:spPr>
          <a:xfrm>
            <a:off x="2494142" y="4685183"/>
            <a:ext cx="4155716" cy="223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C6C5C5"/>
                </a:solidFill>
              </a:rPr>
              <a:t>Dasar-Dasar Pemrograman 1 | Fariz Darari | Fakultas Ilmu Komputer - UI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Google Shape;38;p6"/>
          <p:cNvCxnSpPr/>
          <p:nvPr/>
        </p:nvCxnSpPr>
        <p:spPr>
          <a:xfrm>
            <a:off x="431850" y="4741853"/>
            <a:ext cx="8280300" cy="0"/>
          </a:xfrm>
          <a:prstGeom prst="straightConnector1">
            <a:avLst/>
          </a:prstGeom>
          <a:noFill/>
          <a:ln w="9525" cap="flat" cmpd="sng">
            <a:solidFill>
              <a:srgbClr val="C6C5C5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39" name="Google Shape;39;p6"/>
          <p:cNvSpPr txBox="1">
            <a:spLocks noGrp="1"/>
          </p:cNvSpPr>
          <p:nvPr>
            <p:ph type="title"/>
          </p:nvPr>
        </p:nvSpPr>
        <p:spPr>
          <a:xfrm>
            <a:off x="311700" y="213700"/>
            <a:ext cx="8520600" cy="46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566579"/>
              </a:buClr>
              <a:buSzPts val="2800"/>
              <a:buFont typeface="Trebuchet MS"/>
              <a:buNone/>
              <a:defRPr>
                <a:solidFill>
                  <a:srgbClr val="56657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cxnSp>
        <p:nvCxnSpPr>
          <p:cNvPr id="40" name="Google Shape;40;p6"/>
          <p:cNvCxnSpPr/>
          <p:nvPr/>
        </p:nvCxnSpPr>
        <p:spPr>
          <a:xfrm>
            <a:off x="431850" y="751750"/>
            <a:ext cx="8280300" cy="0"/>
          </a:xfrm>
          <a:prstGeom prst="straightConnector1">
            <a:avLst/>
          </a:prstGeom>
          <a:noFill/>
          <a:ln w="9525" cap="flat" cmpd="sng">
            <a:solidFill>
              <a:srgbClr val="C6C5C5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41" name="Google Shape;41;p6">
            <a:hlinkClick r:id="" action="ppaction://hlinkshowjump?jump=previousslide"/>
          </p:cNvPr>
          <p:cNvSpPr/>
          <p:nvPr/>
        </p:nvSpPr>
        <p:spPr>
          <a:xfrm rot="2700000">
            <a:off x="8511683" y="4815273"/>
            <a:ext cx="84853" cy="84853"/>
          </a:xfrm>
          <a:prstGeom prst="rtTriangle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6"/>
          <p:cNvSpPr/>
          <p:nvPr/>
        </p:nvSpPr>
        <p:spPr>
          <a:xfrm>
            <a:off x="434306" y="4736375"/>
            <a:ext cx="379800" cy="174600"/>
          </a:xfrm>
          <a:prstGeom prst="rect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6">
            <a:hlinkClick r:id="" action="ppaction://hlinkshowjump?jump=nextslide"/>
          </p:cNvPr>
          <p:cNvSpPr/>
          <p:nvPr/>
        </p:nvSpPr>
        <p:spPr>
          <a:xfrm rot="-8100000">
            <a:off x="8631683" y="4815273"/>
            <a:ext cx="84853" cy="84853"/>
          </a:xfrm>
          <a:prstGeom prst="rtTriangle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434300" y="4736375"/>
            <a:ext cx="379800" cy="17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900">
                <a:solidFill>
                  <a:srgbClr val="FFFFFF"/>
                </a:solidFill>
              </a:defRPr>
            </a:lvl1pPr>
            <a:lvl2pPr lvl="1" rtl="0">
              <a:buNone/>
              <a:defRPr sz="900">
                <a:solidFill>
                  <a:srgbClr val="FFFFFF"/>
                </a:solidFill>
              </a:defRPr>
            </a:lvl2pPr>
            <a:lvl3pPr lvl="2" rtl="0">
              <a:buNone/>
              <a:defRPr sz="900">
                <a:solidFill>
                  <a:srgbClr val="FFFFFF"/>
                </a:solidFill>
              </a:defRPr>
            </a:lvl3pPr>
            <a:lvl4pPr lvl="3" rtl="0">
              <a:buNone/>
              <a:defRPr sz="900">
                <a:solidFill>
                  <a:srgbClr val="FFFFFF"/>
                </a:solidFill>
              </a:defRPr>
            </a:lvl4pPr>
            <a:lvl5pPr lvl="4" rtl="0">
              <a:buNone/>
              <a:defRPr sz="900">
                <a:solidFill>
                  <a:srgbClr val="FFFFFF"/>
                </a:solidFill>
              </a:defRPr>
            </a:lvl5pPr>
            <a:lvl6pPr lvl="5" rtl="0">
              <a:buNone/>
              <a:defRPr sz="900">
                <a:solidFill>
                  <a:srgbClr val="FFFFFF"/>
                </a:solidFill>
              </a:defRPr>
            </a:lvl6pPr>
            <a:lvl7pPr lvl="6" rtl="0">
              <a:buNone/>
              <a:defRPr sz="900">
                <a:solidFill>
                  <a:srgbClr val="FFFFFF"/>
                </a:solidFill>
              </a:defRPr>
            </a:lvl7pPr>
            <a:lvl8pPr lvl="7" rtl="0">
              <a:buNone/>
              <a:defRPr sz="900">
                <a:solidFill>
                  <a:srgbClr val="FFFFFF"/>
                </a:solidFill>
              </a:defRPr>
            </a:lvl8pPr>
            <a:lvl9pPr lvl="8" rtl="0">
              <a:buNone/>
              <a:defRPr sz="900">
                <a:solidFill>
                  <a:srgbClr val="FFFFFF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45" name="Google Shape;45;p6"/>
          <p:cNvSpPr txBox="1"/>
          <p:nvPr/>
        </p:nvSpPr>
        <p:spPr>
          <a:xfrm>
            <a:off x="2542781" y="4685183"/>
            <a:ext cx="4058439" cy="244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C6C5C5"/>
                </a:solidFill>
              </a:rPr>
              <a:t>Dasar-Dasar Pemrograman 1 | Fariz Darari | Fakultas Ilmu Komputer - UI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2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67" name="Google Shape;67;p12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8" name="Google Shape;68;p12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000">
                <a:solidFill>
                  <a:schemeClr val="dk2"/>
                </a:solidFill>
              </a:defRPr>
            </a:lvl1pPr>
            <a:lvl2pPr lvl="1" algn="ctr">
              <a:buNone/>
              <a:defRPr sz="1000">
                <a:solidFill>
                  <a:schemeClr val="dk2"/>
                </a:solidFill>
              </a:defRPr>
            </a:lvl2pPr>
            <a:lvl3pPr lvl="2" algn="ctr">
              <a:buNone/>
              <a:defRPr sz="1000">
                <a:solidFill>
                  <a:schemeClr val="dk2"/>
                </a:solidFill>
              </a:defRPr>
            </a:lvl3pPr>
            <a:lvl4pPr lvl="3" algn="ctr">
              <a:buNone/>
              <a:defRPr sz="1000">
                <a:solidFill>
                  <a:schemeClr val="dk2"/>
                </a:solidFill>
              </a:defRPr>
            </a:lvl4pPr>
            <a:lvl5pPr lvl="4" algn="ctr">
              <a:buNone/>
              <a:defRPr sz="1000">
                <a:solidFill>
                  <a:schemeClr val="dk2"/>
                </a:solidFill>
              </a:defRPr>
            </a:lvl5pPr>
            <a:lvl6pPr lvl="5" algn="ctr">
              <a:buNone/>
              <a:defRPr sz="1000">
                <a:solidFill>
                  <a:schemeClr val="dk2"/>
                </a:solidFill>
              </a:defRPr>
            </a:lvl6pPr>
            <a:lvl7pPr lvl="6" algn="ctr">
              <a:buNone/>
              <a:defRPr sz="1000">
                <a:solidFill>
                  <a:schemeClr val="dk2"/>
                </a:solidFill>
              </a:defRPr>
            </a:lvl7pPr>
            <a:lvl8pPr lvl="7" algn="ctr">
              <a:buNone/>
              <a:defRPr sz="1000">
                <a:solidFill>
                  <a:schemeClr val="dk2"/>
                </a:solidFill>
              </a:defRPr>
            </a:lvl8pPr>
            <a:lvl9pPr lvl="8" algn="ct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bit.ly/pymooc-id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python.org/downloads/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Waterfall Signage">
            <a:extLst>
              <a:ext uri="{FF2B5EF4-FFF2-40B4-BE49-F238E27FC236}">
                <a16:creationId xmlns:a16="http://schemas.microsoft.com/office/drawing/2014/main" id="{E16D0D1C-FA2D-4071-B0C9-88E57F5F98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955" y="-23020"/>
            <a:ext cx="9155910" cy="6103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F5108E08-A584-4DE4-B5BF-19E4728F4416}"/>
              </a:ext>
            </a:extLst>
          </p:cNvPr>
          <p:cNvSpPr/>
          <p:nvPr/>
        </p:nvSpPr>
        <p:spPr>
          <a:xfrm>
            <a:off x="-1191" y="2233101"/>
            <a:ext cx="9144000" cy="1092142"/>
          </a:xfrm>
          <a:prstGeom prst="rect">
            <a:avLst/>
          </a:prstGeom>
          <a:solidFill>
            <a:schemeClr val="tx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5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C3940A12-EA75-4580-BA45-CD4E1CC661D8}"/>
              </a:ext>
            </a:extLst>
          </p:cNvPr>
          <p:cNvSpPr txBox="1">
            <a:spLocks/>
          </p:cNvSpPr>
          <p:nvPr/>
        </p:nvSpPr>
        <p:spPr>
          <a:xfrm>
            <a:off x="1143000" y="2464456"/>
            <a:ext cx="6858000" cy="522246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D" sz="3200" b="0">
                <a:solidFill>
                  <a:schemeClr val="bg1"/>
                </a:solidFill>
                <a:latin typeface="Abadi" panose="020B0604020104020204" pitchFamily="34" charset="0"/>
              </a:rPr>
              <a:t>Variables and Data Types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DD015F-8965-4522-97F1-0B572C8D455D}"/>
              </a:ext>
            </a:extLst>
          </p:cNvPr>
          <p:cNvSpPr/>
          <p:nvPr/>
        </p:nvSpPr>
        <p:spPr>
          <a:xfrm>
            <a:off x="-3573" y="2970949"/>
            <a:ext cx="9144000" cy="354293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5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43CC01D8-7984-4599-81E6-DC9A0B22F6FD}"/>
              </a:ext>
            </a:extLst>
          </p:cNvPr>
          <p:cNvSpPr txBox="1">
            <a:spLocks/>
          </p:cNvSpPr>
          <p:nvPr/>
        </p:nvSpPr>
        <p:spPr>
          <a:xfrm>
            <a:off x="1143000" y="2237609"/>
            <a:ext cx="6858000" cy="35429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D" sz="1800">
                <a:solidFill>
                  <a:schemeClr val="bg1"/>
                </a:solidFill>
                <a:latin typeface="Abadi" panose="020B0604020104020204" pitchFamily="34" charset="0"/>
              </a:rPr>
              <a:t>CSGE601020 | Dasar-Dasar Pemrograman 1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A767A0B7-C003-4640-86A0-B551D5AC9C6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57" y="898"/>
            <a:ext cx="1910095" cy="827888"/>
          </a:xfrm>
          <a:prstGeom prst="rect">
            <a:avLst/>
          </a:prstGeom>
          <a:ln>
            <a:noFill/>
          </a:ln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095B7EAD-0F6B-44D4-BD5E-9CBCC34659D8}"/>
              </a:ext>
            </a:extLst>
          </p:cNvPr>
          <p:cNvSpPr txBox="1">
            <a:spLocks/>
          </p:cNvSpPr>
          <p:nvPr/>
        </p:nvSpPr>
        <p:spPr>
          <a:xfrm>
            <a:off x="1143000" y="2977115"/>
            <a:ext cx="6858000" cy="73267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ID" sz="1800" b="1">
                <a:solidFill>
                  <a:schemeClr val="tx1">
                    <a:lumMod val="75000"/>
                    <a:lumOff val="25000"/>
                  </a:schemeClr>
                </a:solidFill>
              </a:rPr>
              <a:t>Fariz Darari</a:t>
            </a:r>
            <a:endParaRPr lang="en-ID" sz="18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681ACE-49E3-4C0B-92E0-818F5870415C}"/>
              </a:ext>
            </a:extLst>
          </p:cNvPr>
          <p:cNvSpPr txBox="1"/>
          <p:nvPr/>
        </p:nvSpPr>
        <p:spPr>
          <a:xfrm>
            <a:off x="2762633" y="4510216"/>
            <a:ext cx="6365845" cy="523220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none" rtlCol="0">
            <a:spAutoFit/>
          </a:bodyPr>
          <a:lstStyle/>
          <a:p>
            <a:pPr algn="r"/>
            <a:r>
              <a:rPr lang="en-ID" b="1">
                <a:solidFill>
                  <a:srgbClr val="566579"/>
                </a:solidFill>
                <a:latin typeface="Abadi" panose="020B0604020104020204" pitchFamily="34" charset="0"/>
              </a:rPr>
              <a:t>A video lecture using this slideset is available (+ other cool Python lesson videos):</a:t>
            </a:r>
          </a:p>
          <a:p>
            <a:pPr algn="r"/>
            <a:r>
              <a:rPr lang="en-US" b="1">
                <a:solidFill>
                  <a:schemeClr val="tx1"/>
                </a:solidFill>
                <a:latin typeface="Abadi" panose="020B0604020104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https://bit.ly/pymooc-id</a:t>
            </a:r>
            <a:endParaRPr lang="en-US" b="1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16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24"/>
    </mc:Choice>
    <mc:Fallback xmlns="">
      <p:transition spd="slow" advTm="11624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Hello, name!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10</a:t>
            </a:fld>
            <a:endParaRPr lang="en-GB"/>
          </a:p>
        </p:txBody>
      </p:sp>
      <p:sp>
        <p:nvSpPr>
          <p:cNvPr id="8" name="Google Shape;252;p33">
            <a:extLst>
              <a:ext uri="{FF2B5EF4-FFF2-40B4-BE49-F238E27FC236}">
                <a16:creationId xmlns:a16="http://schemas.microsoft.com/office/drawing/2014/main" id="{286A4E3E-6CC1-448B-B6B8-56161C49F6EB}"/>
              </a:ext>
            </a:extLst>
          </p:cNvPr>
          <p:cNvSpPr txBox="1"/>
          <p:nvPr/>
        </p:nvSpPr>
        <p:spPr>
          <a:xfrm>
            <a:off x="400995" y="1231902"/>
            <a:ext cx="8520599" cy="9921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65100" lvl="0">
              <a:lnSpc>
                <a:spcPct val="130000"/>
              </a:lnSpc>
              <a:buClr>
                <a:srgbClr val="999999"/>
              </a:buClr>
              <a:buSzPts val="1000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name = input("Name: ")</a:t>
            </a:r>
          </a:p>
          <a:p>
            <a:pPr marL="165100" lvl="0">
              <a:lnSpc>
                <a:spcPct val="130000"/>
              </a:lnSpc>
              <a:buClr>
                <a:srgbClr val="999999"/>
              </a:buClr>
              <a:buSzPts val="1000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print("Hello, " + name + "!")</a:t>
            </a:r>
          </a:p>
        </p:txBody>
      </p:sp>
    </p:spTree>
    <p:extLst>
      <p:ext uri="{BB962C8B-B14F-4D97-AF65-F5344CB8AC3E}">
        <p14:creationId xmlns:p14="http://schemas.microsoft.com/office/powerpoint/2010/main" val="3162027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442"/>
    </mc:Choice>
    <mc:Fallback xmlns="">
      <p:transition spd="slow" advTm="21442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Hello, name!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11</a:t>
            </a:fld>
            <a:endParaRPr lang="en-GB"/>
          </a:p>
        </p:txBody>
      </p:sp>
      <p:sp>
        <p:nvSpPr>
          <p:cNvPr id="8" name="Google Shape;252;p33">
            <a:extLst>
              <a:ext uri="{FF2B5EF4-FFF2-40B4-BE49-F238E27FC236}">
                <a16:creationId xmlns:a16="http://schemas.microsoft.com/office/drawing/2014/main" id="{286A4E3E-6CC1-448B-B6B8-56161C49F6EB}"/>
              </a:ext>
            </a:extLst>
          </p:cNvPr>
          <p:cNvSpPr txBox="1"/>
          <p:nvPr/>
        </p:nvSpPr>
        <p:spPr>
          <a:xfrm>
            <a:off x="400995" y="1231902"/>
            <a:ext cx="8520599" cy="9921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65100" lvl="0">
              <a:lnSpc>
                <a:spcPct val="130000"/>
              </a:lnSpc>
              <a:buClr>
                <a:srgbClr val="999999"/>
              </a:buClr>
              <a:buSzPts val="1000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name = input("Name: ")</a:t>
            </a:r>
          </a:p>
          <a:p>
            <a:pPr marL="165100" lvl="0">
              <a:lnSpc>
                <a:spcPct val="130000"/>
              </a:lnSpc>
              <a:buClr>
                <a:srgbClr val="999999"/>
              </a:buClr>
              <a:buSzPts val="1000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print("Hello, " + name + "!")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7C7E958-F306-4533-B8D5-559D8885D07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61380" b="43434"/>
          <a:stretch/>
        </p:blipFill>
        <p:spPr>
          <a:xfrm>
            <a:off x="649600" y="2730460"/>
            <a:ext cx="988700" cy="368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555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723"/>
    </mc:Choice>
    <mc:Fallback xmlns="">
      <p:transition spd="slow" advTm="12723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Hello, name!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12</a:t>
            </a:fld>
            <a:endParaRPr lang="en-GB"/>
          </a:p>
        </p:txBody>
      </p:sp>
      <p:sp>
        <p:nvSpPr>
          <p:cNvPr id="8" name="Google Shape;252;p33">
            <a:extLst>
              <a:ext uri="{FF2B5EF4-FFF2-40B4-BE49-F238E27FC236}">
                <a16:creationId xmlns:a16="http://schemas.microsoft.com/office/drawing/2014/main" id="{286A4E3E-6CC1-448B-B6B8-56161C49F6EB}"/>
              </a:ext>
            </a:extLst>
          </p:cNvPr>
          <p:cNvSpPr txBox="1"/>
          <p:nvPr/>
        </p:nvSpPr>
        <p:spPr>
          <a:xfrm>
            <a:off x="400995" y="1231902"/>
            <a:ext cx="8520599" cy="9921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65100" lvl="0">
              <a:lnSpc>
                <a:spcPct val="130000"/>
              </a:lnSpc>
              <a:buClr>
                <a:srgbClr val="999999"/>
              </a:buClr>
              <a:buSzPts val="1000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name = input("Name: ")</a:t>
            </a:r>
          </a:p>
          <a:p>
            <a:pPr marL="165100" lvl="0">
              <a:lnSpc>
                <a:spcPct val="130000"/>
              </a:lnSpc>
              <a:buClr>
                <a:srgbClr val="999999"/>
              </a:buClr>
              <a:buSzPts val="1000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print("Hello, " + name + "!")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7C7E958-F306-4533-B8D5-559D8885D07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49285"/>
          <a:stretch/>
        </p:blipFill>
        <p:spPr>
          <a:xfrm>
            <a:off x="649600" y="2730460"/>
            <a:ext cx="2560058" cy="33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900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196"/>
    </mc:Choice>
    <mc:Fallback xmlns="">
      <p:transition spd="slow" advTm="13196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Hello, name!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13</a:t>
            </a:fld>
            <a:endParaRPr lang="en-GB"/>
          </a:p>
        </p:txBody>
      </p:sp>
      <p:sp>
        <p:nvSpPr>
          <p:cNvPr id="8" name="Google Shape;252;p33">
            <a:extLst>
              <a:ext uri="{FF2B5EF4-FFF2-40B4-BE49-F238E27FC236}">
                <a16:creationId xmlns:a16="http://schemas.microsoft.com/office/drawing/2014/main" id="{286A4E3E-6CC1-448B-B6B8-56161C49F6EB}"/>
              </a:ext>
            </a:extLst>
          </p:cNvPr>
          <p:cNvSpPr txBox="1"/>
          <p:nvPr/>
        </p:nvSpPr>
        <p:spPr>
          <a:xfrm>
            <a:off x="400995" y="1231902"/>
            <a:ext cx="8520599" cy="9921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65100" lvl="0">
              <a:lnSpc>
                <a:spcPct val="130000"/>
              </a:lnSpc>
              <a:buClr>
                <a:srgbClr val="999999"/>
              </a:buClr>
              <a:buSzPts val="1000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name = input("Name: ")</a:t>
            </a:r>
          </a:p>
          <a:p>
            <a:pPr marL="165100" lvl="0">
              <a:lnSpc>
                <a:spcPct val="130000"/>
              </a:lnSpc>
              <a:buClr>
                <a:srgbClr val="999999"/>
              </a:buClr>
              <a:buSzPts val="1000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print("Hello, " + name + "!")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7C7E958-F306-4533-B8D5-559D8885D0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600" y="2730460"/>
            <a:ext cx="2560058" cy="651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429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22"/>
    </mc:Choice>
    <mc:Fallback xmlns="">
      <p:transition spd="slow" advTm="10822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Hello, name!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14</a:t>
            </a:fld>
            <a:endParaRPr lang="en-GB"/>
          </a:p>
        </p:txBody>
      </p:sp>
      <p:sp>
        <p:nvSpPr>
          <p:cNvPr id="8" name="Google Shape;252;p33">
            <a:extLst>
              <a:ext uri="{FF2B5EF4-FFF2-40B4-BE49-F238E27FC236}">
                <a16:creationId xmlns:a16="http://schemas.microsoft.com/office/drawing/2014/main" id="{286A4E3E-6CC1-448B-B6B8-56161C49F6EB}"/>
              </a:ext>
            </a:extLst>
          </p:cNvPr>
          <p:cNvSpPr txBox="1"/>
          <p:nvPr/>
        </p:nvSpPr>
        <p:spPr>
          <a:xfrm>
            <a:off x="400995" y="1231902"/>
            <a:ext cx="8520599" cy="9921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65100" lvl="0">
              <a:lnSpc>
                <a:spcPct val="130000"/>
              </a:lnSpc>
              <a:buClr>
                <a:srgbClr val="999999"/>
              </a:buClr>
              <a:buSzPts val="1000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name = input("Name: ")</a:t>
            </a:r>
          </a:p>
          <a:p>
            <a:pPr marL="165100" lvl="0">
              <a:lnSpc>
                <a:spcPct val="130000"/>
              </a:lnSpc>
              <a:buClr>
                <a:srgbClr val="999999"/>
              </a:buClr>
              <a:buSzPts val="1000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print("Hello, " + name + "!")</a:t>
            </a:r>
          </a:p>
        </p:txBody>
      </p:sp>
      <p:sp>
        <p:nvSpPr>
          <p:cNvPr id="4" name="Google Shape;252;p33">
            <a:extLst>
              <a:ext uri="{FF2B5EF4-FFF2-40B4-BE49-F238E27FC236}">
                <a16:creationId xmlns:a16="http://schemas.microsoft.com/office/drawing/2014/main" id="{7BA8C87A-83B4-42E2-B75E-61DE68C02967}"/>
              </a:ext>
            </a:extLst>
          </p:cNvPr>
          <p:cNvSpPr txBox="1"/>
          <p:nvPr/>
        </p:nvSpPr>
        <p:spPr>
          <a:xfrm>
            <a:off x="400995" y="2222501"/>
            <a:ext cx="8520599" cy="3009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2100">
              <a:lnSpc>
                <a:spcPct val="130000"/>
              </a:lnSpc>
              <a:buClr>
                <a:srgbClr val="999999"/>
              </a:buClr>
              <a:buSzPts val="1000"/>
              <a:buChar char="➜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name adalah suatu variable</a:t>
            </a:r>
          </a:p>
          <a:p>
            <a:pPr marL="457200" lvl="0" indent="-292100">
              <a:lnSpc>
                <a:spcPct val="130000"/>
              </a:lnSpc>
              <a:buClr>
                <a:srgbClr val="999999"/>
              </a:buClr>
              <a:buSzPts val="1000"/>
              <a:buChar char="➜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input() adalah suatu fungsi, yang: </a:t>
            </a:r>
            <a:b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</a:b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(1) mencetak "Name: " pada command line</a:t>
            </a:r>
            <a:b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</a:b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(2) menunggu masukan nama yang akan kita ketik (diakhiri Enter)</a:t>
            </a:r>
            <a:b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</a:b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(3) mengembalikan nama yang kita ketik sebagai suatu string</a:t>
            </a:r>
          </a:p>
        </p:txBody>
      </p:sp>
    </p:spTree>
    <p:extLst>
      <p:ext uri="{BB962C8B-B14F-4D97-AF65-F5344CB8AC3E}">
        <p14:creationId xmlns:p14="http://schemas.microsoft.com/office/powerpoint/2010/main" val="3700984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067"/>
    </mc:Choice>
    <mc:Fallback xmlns="">
      <p:transition spd="slow" advTm="57067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Hello, name!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15</a:t>
            </a:fld>
            <a:endParaRPr lang="en-GB"/>
          </a:p>
        </p:txBody>
      </p:sp>
      <p:sp>
        <p:nvSpPr>
          <p:cNvPr id="8" name="Google Shape;252;p33">
            <a:extLst>
              <a:ext uri="{FF2B5EF4-FFF2-40B4-BE49-F238E27FC236}">
                <a16:creationId xmlns:a16="http://schemas.microsoft.com/office/drawing/2014/main" id="{286A4E3E-6CC1-448B-B6B8-56161C49F6EB}"/>
              </a:ext>
            </a:extLst>
          </p:cNvPr>
          <p:cNvSpPr txBox="1"/>
          <p:nvPr/>
        </p:nvSpPr>
        <p:spPr>
          <a:xfrm>
            <a:off x="400995" y="1231902"/>
            <a:ext cx="8520599" cy="9921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65100" lvl="0">
              <a:lnSpc>
                <a:spcPct val="130000"/>
              </a:lnSpc>
              <a:buClr>
                <a:srgbClr val="999999"/>
              </a:buClr>
              <a:buSzPts val="1000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name = input("Name: ")</a:t>
            </a:r>
          </a:p>
          <a:p>
            <a:pPr marL="165100" lvl="0">
              <a:lnSpc>
                <a:spcPct val="130000"/>
              </a:lnSpc>
              <a:buClr>
                <a:srgbClr val="999999"/>
              </a:buClr>
              <a:buSzPts val="1000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print("Hello, " + name + "!")</a:t>
            </a:r>
          </a:p>
        </p:txBody>
      </p:sp>
      <p:sp>
        <p:nvSpPr>
          <p:cNvPr id="4" name="Google Shape;252;p33">
            <a:extLst>
              <a:ext uri="{FF2B5EF4-FFF2-40B4-BE49-F238E27FC236}">
                <a16:creationId xmlns:a16="http://schemas.microsoft.com/office/drawing/2014/main" id="{7BA8C87A-83B4-42E2-B75E-61DE68C02967}"/>
              </a:ext>
            </a:extLst>
          </p:cNvPr>
          <p:cNvSpPr txBox="1"/>
          <p:nvPr/>
        </p:nvSpPr>
        <p:spPr>
          <a:xfrm>
            <a:off x="400995" y="2222501"/>
            <a:ext cx="8520599" cy="3009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2100">
              <a:lnSpc>
                <a:spcPct val="130000"/>
              </a:lnSpc>
              <a:buClr>
                <a:srgbClr val="999999"/>
              </a:buClr>
              <a:buSzPts val="1000"/>
              <a:buChar char="➜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Tanda </a:t>
            </a:r>
            <a:r>
              <a:rPr lang="en-ID" sz="18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=</a:t>
            </a: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 menyatakan assignment:</a:t>
            </a:r>
            <a:b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</a:b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Nilai sebelah kanan diasosiasikan dengan variabel sebelah kiri</a:t>
            </a:r>
          </a:p>
          <a:p>
            <a:pPr marL="457200" lvl="0" indent="-292100">
              <a:lnSpc>
                <a:spcPct val="130000"/>
              </a:lnSpc>
              <a:buClr>
                <a:srgbClr val="999999"/>
              </a:buClr>
              <a:buSzPts val="1000"/>
              <a:buChar char="➜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Dengan kata lain, nama yang kita input akan di-assign ke variabel name</a:t>
            </a:r>
          </a:p>
          <a:p>
            <a:pPr marL="457200" lvl="0" indent="-292100">
              <a:lnSpc>
                <a:spcPct val="130000"/>
              </a:lnSpc>
              <a:buClr>
                <a:srgbClr val="999999"/>
              </a:buClr>
              <a:buSzPts val="1000"/>
              <a:buChar char="➜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Ingat, </a:t>
            </a:r>
            <a:r>
              <a:rPr lang="en-ID" sz="18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=</a:t>
            </a: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 bukan math equality</a:t>
            </a:r>
          </a:p>
        </p:txBody>
      </p:sp>
    </p:spTree>
    <p:extLst>
      <p:ext uri="{BB962C8B-B14F-4D97-AF65-F5344CB8AC3E}">
        <p14:creationId xmlns:p14="http://schemas.microsoft.com/office/powerpoint/2010/main" val="2539759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503"/>
    </mc:Choice>
    <mc:Fallback xmlns="">
      <p:transition spd="slow" advTm="25503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Hello, name!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16</a:t>
            </a:fld>
            <a:endParaRPr lang="en-GB"/>
          </a:p>
        </p:txBody>
      </p:sp>
      <p:sp>
        <p:nvSpPr>
          <p:cNvPr id="8" name="Google Shape;252;p33">
            <a:extLst>
              <a:ext uri="{FF2B5EF4-FFF2-40B4-BE49-F238E27FC236}">
                <a16:creationId xmlns:a16="http://schemas.microsoft.com/office/drawing/2014/main" id="{286A4E3E-6CC1-448B-B6B8-56161C49F6EB}"/>
              </a:ext>
            </a:extLst>
          </p:cNvPr>
          <p:cNvSpPr txBox="1"/>
          <p:nvPr/>
        </p:nvSpPr>
        <p:spPr>
          <a:xfrm>
            <a:off x="400995" y="1231902"/>
            <a:ext cx="8520599" cy="9921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65100" lvl="0">
              <a:lnSpc>
                <a:spcPct val="130000"/>
              </a:lnSpc>
              <a:buClr>
                <a:srgbClr val="999999"/>
              </a:buClr>
              <a:buSzPts val="1000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name = input("Name: ")</a:t>
            </a:r>
          </a:p>
          <a:p>
            <a:pPr marL="165100" lvl="0">
              <a:lnSpc>
                <a:spcPct val="130000"/>
              </a:lnSpc>
              <a:buClr>
                <a:srgbClr val="999999"/>
              </a:buClr>
              <a:buSzPts val="1000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print("Hello, " + name + "!")</a:t>
            </a:r>
          </a:p>
        </p:txBody>
      </p:sp>
      <p:sp>
        <p:nvSpPr>
          <p:cNvPr id="4" name="Google Shape;252;p33">
            <a:extLst>
              <a:ext uri="{FF2B5EF4-FFF2-40B4-BE49-F238E27FC236}">
                <a16:creationId xmlns:a16="http://schemas.microsoft.com/office/drawing/2014/main" id="{7BA8C87A-83B4-42E2-B75E-61DE68C02967}"/>
              </a:ext>
            </a:extLst>
          </p:cNvPr>
          <p:cNvSpPr txBox="1"/>
          <p:nvPr/>
        </p:nvSpPr>
        <p:spPr>
          <a:xfrm>
            <a:off x="400995" y="2222501"/>
            <a:ext cx="8520599" cy="3009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2100">
              <a:lnSpc>
                <a:spcPct val="130000"/>
              </a:lnSpc>
              <a:buClr>
                <a:srgbClr val="999999"/>
              </a:buClr>
              <a:buSzPts val="1000"/>
              <a:buChar char="➜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print() adalah suatu fungsi yang mencetak pada command line</a:t>
            </a:r>
          </a:p>
          <a:p>
            <a:pPr marL="457200" lvl="0" indent="-292100">
              <a:lnSpc>
                <a:spcPct val="130000"/>
              </a:lnSpc>
              <a:buClr>
                <a:srgbClr val="999999"/>
              </a:buClr>
              <a:buSzPts val="1000"/>
              <a:buChar char="➜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Dalam hal ini, yang dicetak adalah hasil "penambahan" antara:</a:t>
            </a:r>
            <a:b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</a:b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"Hello, " + name + "!"</a:t>
            </a:r>
            <a:endParaRPr lang="en-ID" sz="2000">
              <a:solidFill>
                <a:schemeClr val="tx1">
                  <a:lumMod val="50000"/>
                  <a:lumOff val="50000"/>
                </a:schemeClr>
              </a:solidFill>
              <a:latin typeface="Abadi" panose="020B0604020104020204" pitchFamily="34" charset="0"/>
            </a:endParaRPr>
          </a:p>
          <a:p>
            <a:pPr marL="457200" lvl="0" indent="-292100">
              <a:lnSpc>
                <a:spcPct val="130000"/>
              </a:lnSpc>
              <a:buClr>
                <a:srgbClr val="999999"/>
              </a:buClr>
              <a:buSzPts val="1000"/>
              <a:buChar char="➜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Penambahan yang terjadi di sini adalah: string concatenation</a:t>
            </a:r>
          </a:p>
        </p:txBody>
      </p:sp>
    </p:spTree>
    <p:extLst>
      <p:ext uri="{BB962C8B-B14F-4D97-AF65-F5344CB8AC3E}">
        <p14:creationId xmlns:p14="http://schemas.microsoft.com/office/powerpoint/2010/main" val="3459857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378"/>
    </mc:Choice>
    <mc:Fallback xmlns="">
      <p:transition spd="slow" advTm="37378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Hello, name!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17</a:t>
            </a:fld>
            <a:endParaRPr lang="en-GB"/>
          </a:p>
        </p:txBody>
      </p:sp>
      <p:sp>
        <p:nvSpPr>
          <p:cNvPr id="8" name="Google Shape;252;p33">
            <a:extLst>
              <a:ext uri="{FF2B5EF4-FFF2-40B4-BE49-F238E27FC236}">
                <a16:creationId xmlns:a16="http://schemas.microsoft.com/office/drawing/2014/main" id="{286A4E3E-6CC1-448B-B6B8-56161C49F6EB}"/>
              </a:ext>
            </a:extLst>
          </p:cNvPr>
          <p:cNvSpPr txBox="1"/>
          <p:nvPr/>
        </p:nvSpPr>
        <p:spPr>
          <a:xfrm>
            <a:off x="400995" y="1231902"/>
            <a:ext cx="8520599" cy="9921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65100" lvl="0">
              <a:lnSpc>
                <a:spcPct val="130000"/>
              </a:lnSpc>
              <a:buClr>
                <a:srgbClr val="999999"/>
              </a:buClr>
              <a:buSzPts val="1000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name = input("Name: ")</a:t>
            </a:r>
          </a:p>
          <a:p>
            <a:pPr marL="165100" lvl="0">
              <a:lnSpc>
                <a:spcPct val="130000"/>
              </a:lnSpc>
              <a:buClr>
                <a:srgbClr val="999999"/>
              </a:buClr>
              <a:buSzPts val="1000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print("Hello, " + name + "!")</a:t>
            </a:r>
          </a:p>
        </p:txBody>
      </p:sp>
      <p:sp>
        <p:nvSpPr>
          <p:cNvPr id="4" name="Google Shape;252;p33">
            <a:extLst>
              <a:ext uri="{FF2B5EF4-FFF2-40B4-BE49-F238E27FC236}">
                <a16:creationId xmlns:a16="http://schemas.microsoft.com/office/drawing/2014/main" id="{7BA8C87A-83B4-42E2-B75E-61DE68C02967}"/>
              </a:ext>
            </a:extLst>
          </p:cNvPr>
          <p:cNvSpPr txBox="1"/>
          <p:nvPr/>
        </p:nvSpPr>
        <p:spPr>
          <a:xfrm>
            <a:off x="400995" y="2222501"/>
            <a:ext cx="8520599" cy="3009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2100">
              <a:lnSpc>
                <a:spcPct val="130000"/>
              </a:lnSpc>
              <a:buClr>
                <a:srgbClr val="999999"/>
              </a:buClr>
              <a:buSzPts val="1000"/>
              <a:buChar char="➜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print() adalah suatu fungsi yang mencetak pada command line</a:t>
            </a:r>
          </a:p>
          <a:p>
            <a:pPr marL="457200" lvl="0" indent="-292100">
              <a:lnSpc>
                <a:spcPct val="130000"/>
              </a:lnSpc>
              <a:buClr>
                <a:srgbClr val="999999"/>
              </a:buClr>
              <a:buSzPts val="1000"/>
              <a:buChar char="➜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Dalam hal ini, yang dicetak adalah hasil "penambahan" antara:</a:t>
            </a:r>
            <a:b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</a:b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"Hello, " + name + "!"</a:t>
            </a:r>
            <a:endParaRPr lang="en-ID" sz="2000">
              <a:solidFill>
                <a:schemeClr val="tx1">
                  <a:lumMod val="50000"/>
                  <a:lumOff val="50000"/>
                </a:schemeClr>
              </a:solidFill>
              <a:latin typeface="Abadi" panose="020B0604020104020204" pitchFamily="34" charset="0"/>
            </a:endParaRPr>
          </a:p>
          <a:p>
            <a:pPr marL="457200" lvl="0" indent="-292100">
              <a:lnSpc>
                <a:spcPct val="130000"/>
              </a:lnSpc>
              <a:buClr>
                <a:srgbClr val="999999"/>
              </a:buClr>
              <a:buSzPts val="1000"/>
              <a:buChar char="➜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Penambahan yang terjadi di sini adalah: string concatenation</a:t>
            </a:r>
          </a:p>
          <a:p>
            <a:pPr marL="457200" lvl="0" indent="-292100">
              <a:lnSpc>
                <a:spcPct val="130000"/>
              </a:lnSpc>
              <a:buClr>
                <a:srgbClr val="999999"/>
              </a:buClr>
              <a:buSzPts val="1000"/>
              <a:buChar char="➜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Ingat, yang dicetak akan bervariasi bergantung pada input nama yang kita berikan!</a:t>
            </a:r>
          </a:p>
        </p:txBody>
      </p:sp>
    </p:spTree>
    <p:extLst>
      <p:ext uri="{BB962C8B-B14F-4D97-AF65-F5344CB8AC3E}">
        <p14:creationId xmlns:p14="http://schemas.microsoft.com/office/powerpoint/2010/main" val="2164034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143"/>
    </mc:Choice>
    <mc:Fallback xmlns="">
      <p:transition spd="slow" advTm="27143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Python sebagai calculator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18</a:t>
            </a:fld>
            <a:endParaRPr lang="en-GB"/>
          </a:p>
        </p:txBody>
      </p:sp>
      <p:sp>
        <p:nvSpPr>
          <p:cNvPr id="8" name="Google Shape;252;p33">
            <a:extLst>
              <a:ext uri="{FF2B5EF4-FFF2-40B4-BE49-F238E27FC236}">
                <a16:creationId xmlns:a16="http://schemas.microsoft.com/office/drawing/2014/main" id="{286A4E3E-6CC1-448B-B6B8-56161C49F6EB}"/>
              </a:ext>
            </a:extLst>
          </p:cNvPr>
          <p:cNvSpPr txBox="1"/>
          <p:nvPr/>
        </p:nvSpPr>
        <p:spPr>
          <a:xfrm>
            <a:off x="400995" y="1231902"/>
            <a:ext cx="8520599" cy="9921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65100" lvl="0">
              <a:lnSpc>
                <a:spcPct val="130000"/>
              </a:lnSpc>
              <a:buClr>
                <a:srgbClr val="999999"/>
              </a:buClr>
              <a:buSzPts val="1000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radius = 10</a:t>
            </a:r>
          </a:p>
          <a:p>
            <a:pPr marL="165100" lvl="0">
              <a:lnSpc>
                <a:spcPct val="130000"/>
              </a:lnSpc>
              <a:buClr>
                <a:srgbClr val="999999"/>
              </a:buClr>
              <a:buSzPts val="1000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print(3.14 * radius * radius)</a:t>
            </a:r>
          </a:p>
        </p:txBody>
      </p:sp>
    </p:spTree>
    <p:extLst>
      <p:ext uri="{BB962C8B-B14F-4D97-AF65-F5344CB8AC3E}">
        <p14:creationId xmlns:p14="http://schemas.microsoft.com/office/powerpoint/2010/main" val="2843093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789"/>
    </mc:Choice>
    <mc:Fallback xmlns="">
      <p:transition spd="slow" advTm="39789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Python sebagai calculator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19</a:t>
            </a:fld>
            <a:endParaRPr lang="en-GB"/>
          </a:p>
        </p:txBody>
      </p:sp>
      <p:sp>
        <p:nvSpPr>
          <p:cNvPr id="8" name="Google Shape;252;p33">
            <a:extLst>
              <a:ext uri="{FF2B5EF4-FFF2-40B4-BE49-F238E27FC236}">
                <a16:creationId xmlns:a16="http://schemas.microsoft.com/office/drawing/2014/main" id="{286A4E3E-6CC1-448B-B6B8-56161C49F6EB}"/>
              </a:ext>
            </a:extLst>
          </p:cNvPr>
          <p:cNvSpPr txBox="1"/>
          <p:nvPr/>
        </p:nvSpPr>
        <p:spPr>
          <a:xfrm>
            <a:off x="400995" y="1231902"/>
            <a:ext cx="8520599" cy="9921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65100" lvl="0">
              <a:lnSpc>
                <a:spcPct val="130000"/>
              </a:lnSpc>
              <a:buClr>
                <a:srgbClr val="999999"/>
              </a:buClr>
              <a:buSzPts val="1000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radius = 10</a:t>
            </a:r>
          </a:p>
          <a:p>
            <a:pPr marL="165100" lvl="0">
              <a:lnSpc>
                <a:spcPct val="130000"/>
              </a:lnSpc>
              <a:buClr>
                <a:srgbClr val="999999"/>
              </a:buClr>
              <a:buSzPts val="1000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print(3.14 * radius * radius)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CEF101F-EFD3-40D5-BF46-3733EC37DC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200" y="2481239"/>
            <a:ext cx="990738" cy="333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361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396"/>
    </mc:Choice>
    <mc:Fallback xmlns="">
      <p:transition spd="slow" advTm="12396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Installing Python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2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C27A283-26CB-4AE4-98DF-488DFBADDE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6600" y="872802"/>
            <a:ext cx="5130800" cy="344869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ABC8CB3-7A40-4515-A31E-AFBCAA1AB477}"/>
              </a:ext>
            </a:extLst>
          </p:cNvPr>
          <p:cNvSpPr txBox="1"/>
          <p:nvPr/>
        </p:nvSpPr>
        <p:spPr>
          <a:xfrm>
            <a:off x="2286000" y="4339698"/>
            <a:ext cx="4572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>
                <a:latin typeface="Abadi" panose="020B0604020104020204" pitchFamily="34" charset="0"/>
                <a:hlinkClick r:id="rId4"/>
              </a:rPr>
              <a:t>https://www.python.org/downloads/</a:t>
            </a:r>
            <a:r>
              <a:rPr lang="en-US">
                <a:latin typeface="Abadi" panose="020B0604020104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1143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176"/>
    </mc:Choice>
    <mc:Fallback xmlns="">
      <p:transition spd="slow" advTm="33176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Python sebagai calculator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20</a:t>
            </a:fld>
            <a:endParaRPr lang="en-GB"/>
          </a:p>
        </p:txBody>
      </p:sp>
      <p:sp>
        <p:nvSpPr>
          <p:cNvPr id="8" name="Google Shape;252;p33">
            <a:extLst>
              <a:ext uri="{FF2B5EF4-FFF2-40B4-BE49-F238E27FC236}">
                <a16:creationId xmlns:a16="http://schemas.microsoft.com/office/drawing/2014/main" id="{286A4E3E-6CC1-448B-B6B8-56161C49F6EB}"/>
              </a:ext>
            </a:extLst>
          </p:cNvPr>
          <p:cNvSpPr txBox="1"/>
          <p:nvPr/>
        </p:nvSpPr>
        <p:spPr>
          <a:xfrm>
            <a:off x="400995" y="1231902"/>
            <a:ext cx="8520599" cy="9921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65100" lvl="0">
              <a:lnSpc>
                <a:spcPct val="130000"/>
              </a:lnSpc>
              <a:buClr>
                <a:srgbClr val="999999"/>
              </a:buClr>
              <a:buSzPts val="1000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radius = 10</a:t>
            </a:r>
          </a:p>
          <a:p>
            <a:pPr marL="165100" lvl="0">
              <a:lnSpc>
                <a:spcPct val="130000"/>
              </a:lnSpc>
              <a:buClr>
                <a:srgbClr val="999999"/>
              </a:buClr>
              <a:buSzPts val="1000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print(3.14 * radius * radius)</a:t>
            </a:r>
          </a:p>
        </p:txBody>
      </p:sp>
      <p:sp>
        <p:nvSpPr>
          <p:cNvPr id="4" name="Google Shape;252;p33">
            <a:extLst>
              <a:ext uri="{FF2B5EF4-FFF2-40B4-BE49-F238E27FC236}">
                <a16:creationId xmlns:a16="http://schemas.microsoft.com/office/drawing/2014/main" id="{7BA8C87A-83B4-42E2-B75E-61DE68C02967}"/>
              </a:ext>
            </a:extLst>
          </p:cNvPr>
          <p:cNvSpPr txBox="1"/>
          <p:nvPr/>
        </p:nvSpPr>
        <p:spPr>
          <a:xfrm>
            <a:off x="400995" y="2882901"/>
            <a:ext cx="8520599" cy="3009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65100" lvl="0">
              <a:lnSpc>
                <a:spcPct val="130000"/>
              </a:lnSpc>
              <a:buClr>
                <a:srgbClr val="999999"/>
              </a:buClr>
              <a:buSzPts val="1000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Kita juga dapat menggunakan Python sebagai calculator lho, dengan bermacam pilihan operator: +, -, *, /, %, **, //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CEF101F-EFD3-40D5-BF46-3733EC37DC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200" y="2481239"/>
            <a:ext cx="990738" cy="33342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EE6EBAD-4835-4058-841E-0D393678501B}"/>
              </a:ext>
            </a:extLst>
          </p:cNvPr>
          <p:cNvSpPr txBox="1"/>
          <p:nvPr/>
        </p:nvSpPr>
        <p:spPr>
          <a:xfrm>
            <a:off x="2946400" y="1524123"/>
            <a:ext cx="8691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b="1">
                <a:solidFill>
                  <a:schemeClr val="accent5"/>
                </a:solidFill>
                <a:latin typeface="Abadi" panose="020B0604020104020204" pitchFamily="34" charset="0"/>
              </a:rPr>
              <a:t>Perkalian</a:t>
            </a:r>
            <a:endParaRPr lang="en-US" b="1">
              <a:solidFill>
                <a:schemeClr val="accent5"/>
              </a:solidFill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285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840"/>
    </mc:Choice>
    <mc:Fallback xmlns="">
      <p:transition spd="slow" advTm="2884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Python sebagai calculator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21</a:t>
            </a:fld>
            <a:endParaRPr lang="en-GB"/>
          </a:p>
        </p:txBody>
      </p:sp>
      <p:sp>
        <p:nvSpPr>
          <p:cNvPr id="8" name="Google Shape;252;p33">
            <a:extLst>
              <a:ext uri="{FF2B5EF4-FFF2-40B4-BE49-F238E27FC236}">
                <a16:creationId xmlns:a16="http://schemas.microsoft.com/office/drawing/2014/main" id="{286A4E3E-6CC1-448B-B6B8-56161C49F6EB}"/>
              </a:ext>
            </a:extLst>
          </p:cNvPr>
          <p:cNvSpPr txBox="1"/>
          <p:nvPr/>
        </p:nvSpPr>
        <p:spPr>
          <a:xfrm>
            <a:off x="400995" y="1231902"/>
            <a:ext cx="8520599" cy="9921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65100" lvl="0">
              <a:lnSpc>
                <a:spcPct val="130000"/>
              </a:lnSpc>
              <a:buClr>
                <a:srgbClr val="999999"/>
              </a:buClr>
              <a:buSzPts val="1000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radius = 10</a:t>
            </a:r>
          </a:p>
          <a:p>
            <a:pPr marL="165100" lvl="0">
              <a:lnSpc>
                <a:spcPct val="130000"/>
              </a:lnSpc>
              <a:buClr>
                <a:srgbClr val="999999"/>
              </a:buClr>
              <a:buSzPts val="1000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print(3.14 * radius**2)</a:t>
            </a:r>
          </a:p>
        </p:txBody>
      </p:sp>
      <p:sp>
        <p:nvSpPr>
          <p:cNvPr id="4" name="Google Shape;252;p33">
            <a:extLst>
              <a:ext uri="{FF2B5EF4-FFF2-40B4-BE49-F238E27FC236}">
                <a16:creationId xmlns:a16="http://schemas.microsoft.com/office/drawing/2014/main" id="{7BA8C87A-83B4-42E2-B75E-61DE68C02967}"/>
              </a:ext>
            </a:extLst>
          </p:cNvPr>
          <p:cNvSpPr txBox="1"/>
          <p:nvPr/>
        </p:nvSpPr>
        <p:spPr>
          <a:xfrm>
            <a:off x="400995" y="2882901"/>
            <a:ext cx="8520599" cy="3009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65100" lvl="0">
              <a:lnSpc>
                <a:spcPct val="130000"/>
              </a:lnSpc>
              <a:buClr>
                <a:srgbClr val="999999"/>
              </a:buClr>
              <a:buSzPts val="1000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Kita juga dapat menggunakan Python sebagai calculator lho, dengan bermacam pilihan operator: +, -, *, /, %, **, //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CEF101F-EFD3-40D5-BF46-3733EC37DC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200" y="2481239"/>
            <a:ext cx="990738" cy="33342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27C0935-D4FC-426E-A764-ACF45D3B24A6}"/>
              </a:ext>
            </a:extLst>
          </p:cNvPr>
          <p:cNvSpPr txBox="1"/>
          <p:nvPr/>
        </p:nvSpPr>
        <p:spPr>
          <a:xfrm>
            <a:off x="2946400" y="1524123"/>
            <a:ext cx="12153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b="1">
                <a:solidFill>
                  <a:schemeClr val="accent1"/>
                </a:solidFill>
                <a:latin typeface="Abadi" panose="020B0604020104020204" pitchFamily="34" charset="0"/>
              </a:rPr>
              <a:t>Pemangkatan</a:t>
            </a:r>
            <a:endParaRPr lang="en-US" b="1">
              <a:solidFill>
                <a:schemeClr val="accent1"/>
              </a:solidFill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697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585"/>
    </mc:Choice>
    <mc:Fallback xmlns="">
      <p:transition spd="slow" advTm="22585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Quiz time: Calculate the area of a square!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22</a:t>
            </a:fld>
            <a:endParaRPr lang="en-GB"/>
          </a:p>
        </p:txBody>
      </p:sp>
      <p:sp>
        <p:nvSpPr>
          <p:cNvPr id="8" name="Google Shape;252;p33">
            <a:extLst>
              <a:ext uri="{FF2B5EF4-FFF2-40B4-BE49-F238E27FC236}">
                <a16:creationId xmlns:a16="http://schemas.microsoft.com/office/drawing/2014/main" id="{286A4E3E-6CC1-448B-B6B8-56161C49F6EB}"/>
              </a:ext>
            </a:extLst>
          </p:cNvPr>
          <p:cNvSpPr txBox="1"/>
          <p:nvPr/>
        </p:nvSpPr>
        <p:spPr>
          <a:xfrm>
            <a:off x="400995" y="1231902"/>
            <a:ext cx="8520599" cy="9921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65100" lvl="0">
              <a:lnSpc>
                <a:spcPct val="130000"/>
              </a:lnSpc>
              <a:buClr>
                <a:srgbClr val="999999"/>
              </a:buClr>
              <a:buSzPts val="1000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# pause the video and write down your program</a:t>
            </a:r>
          </a:p>
        </p:txBody>
      </p:sp>
      <p:pic>
        <p:nvPicPr>
          <p:cNvPr id="3076" name="Picture 4" descr="Circle, pause icon">
            <a:extLst>
              <a:ext uri="{FF2B5EF4-FFF2-40B4-BE49-F238E27FC236}">
                <a16:creationId xmlns:a16="http://schemas.microsoft.com/office/drawing/2014/main" id="{BE27A995-6412-4948-8A29-D1B784FA58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2381250"/>
            <a:ext cx="2159000" cy="215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920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712"/>
    </mc:Choice>
    <mc:Fallback xmlns="">
      <p:transition spd="slow" advTm="18712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Quiz time: Calculate the area of a square!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23</a:t>
            </a:fld>
            <a:endParaRPr lang="en-GB"/>
          </a:p>
        </p:txBody>
      </p:sp>
      <p:sp>
        <p:nvSpPr>
          <p:cNvPr id="8" name="Google Shape;252;p33">
            <a:extLst>
              <a:ext uri="{FF2B5EF4-FFF2-40B4-BE49-F238E27FC236}">
                <a16:creationId xmlns:a16="http://schemas.microsoft.com/office/drawing/2014/main" id="{286A4E3E-6CC1-448B-B6B8-56161C49F6EB}"/>
              </a:ext>
            </a:extLst>
          </p:cNvPr>
          <p:cNvSpPr txBox="1"/>
          <p:nvPr/>
        </p:nvSpPr>
        <p:spPr>
          <a:xfrm>
            <a:off x="400995" y="1231902"/>
            <a:ext cx="8520599" cy="29463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# Step 1: Minta nilai panjang sisi</a:t>
            </a: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sisi = input("Sisi: ")</a:t>
            </a: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sisi_int = int(sisi) # konversi tipe data dari string ke int</a:t>
            </a:r>
          </a:p>
          <a:p>
            <a:pPr marL="0" indent="0">
              <a:buNone/>
            </a:pPr>
            <a:endParaRPr lang="en-ID" sz="180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# Step 2: Hitung sesuai rumus luas persegi</a:t>
            </a: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luas = sisi_int * sisi_int</a:t>
            </a:r>
          </a:p>
          <a:p>
            <a:pPr marL="0" indent="0">
              <a:buNone/>
            </a:pPr>
            <a:endParaRPr lang="en-ID" sz="180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# Step 3: Cetak hasil luasnya</a:t>
            </a: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print("Luas persegi: " + str(luas))</a:t>
            </a:r>
          </a:p>
          <a:p>
            <a:pPr marL="0" indent="0">
              <a:buNone/>
            </a:pPr>
            <a:endParaRPr lang="en-ID" sz="180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6999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880"/>
    </mc:Choice>
    <mc:Fallback xmlns="">
      <p:transition spd="slow" advTm="2588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Quiz time: Calculate the area of a square!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24</a:t>
            </a:fld>
            <a:endParaRPr lang="en-GB"/>
          </a:p>
        </p:txBody>
      </p:sp>
      <p:sp>
        <p:nvSpPr>
          <p:cNvPr id="8" name="Google Shape;252;p33">
            <a:extLst>
              <a:ext uri="{FF2B5EF4-FFF2-40B4-BE49-F238E27FC236}">
                <a16:creationId xmlns:a16="http://schemas.microsoft.com/office/drawing/2014/main" id="{286A4E3E-6CC1-448B-B6B8-56161C49F6EB}"/>
              </a:ext>
            </a:extLst>
          </p:cNvPr>
          <p:cNvSpPr txBox="1"/>
          <p:nvPr/>
        </p:nvSpPr>
        <p:spPr>
          <a:xfrm>
            <a:off x="400995" y="1231902"/>
            <a:ext cx="8520599" cy="29463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# Step 1: Minta nilai panjang sisi</a:t>
            </a: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sisi = input("Sisi: ")</a:t>
            </a: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sisi_int = int(sisi) # konversi tipe data dari string ke int</a:t>
            </a:r>
          </a:p>
          <a:p>
            <a:pPr marL="0" indent="0">
              <a:buNone/>
            </a:pPr>
            <a:endParaRPr lang="en-ID" sz="180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# Step 2: Hitung sesuai rumus luas persegi</a:t>
            </a: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luas = sisi_int * sisi_int</a:t>
            </a:r>
          </a:p>
          <a:p>
            <a:pPr marL="0" indent="0">
              <a:buNone/>
            </a:pPr>
            <a:endParaRPr lang="en-ID" sz="180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# Step 3: Cetak hasil luasnya</a:t>
            </a: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print("Luas persegi: " + str(luas))</a:t>
            </a:r>
          </a:p>
          <a:p>
            <a:pPr marL="0" indent="0">
              <a:buNone/>
            </a:pPr>
            <a:endParaRPr lang="en-ID" sz="1800">
              <a:latin typeface="Consolas" panose="020B0609020204030204" pitchFamily="49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C1C3D56-BEC5-447D-8964-8E5F67D4322C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726711" y="3441194"/>
            <a:ext cx="3143689" cy="685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10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104"/>
    </mc:Choice>
    <mc:Fallback xmlns="">
      <p:transition spd="slow" advTm="46104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Variables and Data Types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25</a:t>
            </a:fld>
            <a:endParaRPr lang="en-GB"/>
          </a:p>
        </p:txBody>
      </p:sp>
      <p:sp>
        <p:nvSpPr>
          <p:cNvPr id="4" name="Google Shape;252;p33">
            <a:extLst>
              <a:ext uri="{FF2B5EF4-FFF2-40B4-BE49-F238E27FC236}">
                <a16:creationId xmlns:a16="http://schemas.microsoft.com/office/drawing/2014/main" id="{7BA8C87A-83B4-42E2-B75E-61DE68C02967}"/>
              </a:ext>
            </a:extLst>
          </p:cNvPr>
          <p:cNvSpPr txBox="1"/>
          <p:nvPr/>
        </p:nvSpPr>
        <p:spPr>
          <a:xfrm>
            <a:off x="400995" y="901701"/>
            <a:ext cx="8520599" cy="416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2100">
              <a:lnSpc>
                <a:spcPct val="130000"/>
              </a:lnSpc>
              <a:buClr>
                <a:srgbClr val="999999"/>
              </a:buClr>
              <a:buSzPts val="1000"/>
              <a:buChar char="➜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Variable mengasosiasikan nama dengan suatu nilai data</a:t>
            </a:r>
          </a:p>
          <a:p>
            <a:pPr marL="457200" lvl="0" indent="-292100">
              <a:lnSpc>
                <a:spcPct val="130000"/>
              </a:lnSpc>
              <a:buClr>
                <a:srgbClr val="999999"/>
              </a:buClr>
              <a:buSzPts val="1000"/>
              <a:buChar char="➜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Contoh variable: name, radius, sisi</a:t>
            </a:r>
          </a:p>
          <a:p>
            <a:pPr marL="457200" lvl="0" indent="-292100">
              <a:lnSpc>
                <a:spcPct val="130000"/>
              </a:lnSpc>
              <a:buClr>
                <a:srgbClr val="999999"/>
              </a:buClr>
              <a:buSzPts val="1000"/>
              <a:buChar char="➜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Nilai data memiliki tipe data tertentu:</a:t>
            </a:r>
            <a:b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</a:b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- int		: 5, 25, 10, 0, -5</a:t>
            </a:r>
            <a:b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</a:b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- float	: 3.14, -5.5, 0.0</a:t>
            </a:r>
            <a:b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</a:b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- str		: "Hai kamu yang bukan kamu-ku lagi"</a:t>
            </a:r>
            <a:b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</a:b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- bool	: True, False</a:t>
            </a:r>
            <a:b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</a:b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- list	: [1, 2, 3, 4], ["Bob", "Susi"], [1, 2, "Tiga"]</a:t>
            </a:r>
            <a:b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</a:b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- Dan masih banyak lainnya!</a:t>
            </a:r>
          </a:p>
        </p:txBody>
      </p:sp>
    </p:spTree>
    <p:extLst>
      <p:ext uri="{BB962C8B-B14F-4D97-AF65-F5344CB8AC3E}">
        <p14:creationId xmlns:p14="http://schemas.microsoft.com/office/powerpoint/2010/main" val="3336754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609"/>
    </mc:Choice>
    <mc:Fallback xmlns="">
      <p:transition spd="slow" advTm="60609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Variables and Data Types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26</a:t>
            </a:fld>
            <a:endParaRPr lang="en-GB"/>
          </a:p>
        </p:txBody>
      </p:sp>
      <p:sp>
        <p:nvSpPr>
          <p:cNvPr id="4" name="Google Shape;252;p33">
            <a:extLst>
              <a:ext uri="{FF2B5EF4-FFF2-40B4-BE49-F238E27FC236}">
                <a16:creationId xmlns:a16="http://schemas.microsoft.com/office/drawing/2014/main" id="{7BA8C87A-83B4-42E2-B75E-61DE68C02967}"/>
              </a:ext>
            </a:extLst>
          </p:cNvPr>
          <p:cNvSpPr txBox="1"/>
          <p:nvPr/>
        </p:nvSpPr>
        <p:spPr>
          <a:xfrm>
            <a:off x="400995" y="901701"/>
            <a:ext cx="8520599" cy="416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2100">
              <a:lnSpc>
                <a:spcPct val="130000"/>
              </a:lnSpc>
              <a:buClr>
                <a:srgbClr val="999999"/>
              </a:buClr>
              <a:buSzPts val="1000"/>
              <a:buChar char="➜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Variable mengasosiasikan nama dengan suatu nilai data</a:t>
            </a:r>
          </a:p>
          <a:p>
            <a:pPr marL="457200" lvl="0" indent="-292100">
              <a:lnSpc>
                <a:spcPct val="130000"/>
              </a:lnSpc>
              <a:buClr>
                <a:srgbClr val="999999"/>
              </a:buClr>
              <a:buSzPts val="1000"/>
              <a:buChar char="➜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Contoh variable: name, radius, sisi</a:t>
            </a:r>
          </a:p>
          <a:p>
            <a:pPr marL="457200" lvl="0" indent="-292100">
              <a:lnSpc>
                <a:spcPct val="130000"/>
              </a:lnSpc>
              <a:buClr>
                <a:srgbClr val="999999"/>
              </a:buClr>
              <a:buSzPts val="1000"/>
              <a:buChar char="➜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Nilai data memiliki tipe data tertentu:</a:t>
            </a:r>
            <a:b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</a:b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- int		: 5, 25, 10, 0, -5</a:t>
            </a:r>
            <a:b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</a:b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- float	: 3.14, -5.5, 0.0</a:t>
            </a:r>
            <a:b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</a:b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- str		: "Hai kamu yang bukan kamu-ku lagi"</a:t>
            </a:r>
            <a:b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</a:b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- bool	: True, False</a:t>
            </a:r>
            <a:b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</a:b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- list	: [1, 2, 3, 4], ["Bob", "Susi"], [1, 2, "Tiga"]</a:t>
            </a:r>
            <a:b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</a:b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- Dan masih banyak lainnya!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76CD41-5A28-47D4-817C-EED9D1B74FA9}"/>
              </a:ext>
            </a:extLst>
          </p:cNvPr>
          <p:cNvSpPr txBox="1"/>
          <p:nvPr/>
        </p:nvSpPr>
        <p:spPr>
          <a:xfrm>
            <a:off x="5130800" y="1522740"/>
            <a:ext cx="3701500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ID">
                <a:latin typeface="Abadi" panose="020B0604020104020204" pitchFamily="34" charset="0"/>
              </a:rPr>
              <a:t>In Python, variables do </a:t>
            </a:r>
            <a:r>
              <a:rPr lang="en-ID" b="1">
                <a:solidFill>
                  <a:schemeClr val="bg2"/>
                </a:solidFill>
                <a:latin typeface="Abadi" panose="020B0604020104020204" pitchFamily="34" charset="0"/>
              </a:rPr>
              <a:t>not</a:t>
            </a:r>
            <a:r>
              <a:rPr lang="en-ID">
                <a:latin typeface="Abadi" panose="020B0604020104020204" pitchFamily="34" charset="0"/>
              </a:rPr>
              <a:t> have static types!</a:t>
            </a:r>
            <a:br>
              <a:rPr lang="en-ID">
                <a:latin typeface="Abadi" panose="020B0604020104020204" pitchFamily="34" charset="0"/>
              </a:rPr>
            </a:br>
            <a:r>
              <a:rPr lang="en-ID">
                <a:latin typeface="Abadi" panose="020B0604020104020204" pitchFamily="34" charset="0"/>
              </a:rPr>
              <a:t>This is called: </a:t>
            </a:r>
            <a:r>
              <a:rPr lang="en-ID" b="1">
                <a:latin typeface="Abadi" panose="020B0604020104020204" pitchFamily="34" charset="0"/>
              </a:rPr>
              <a:t>Dynamic typing</a:t>
            </a:r>
            <a:endParaRPr lang="en-ID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658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968"/>
    </mc:Choice>
    <mc:Fallback xmlns="">
      <p:transition spd="slow" advTm="37968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" name="Google Shape;890;p52"/>
          <p:cNvSpPr/>
          <p:nvPr/>
        </p:nvSpPr>
        <p:spPr>
          <a:xfrm>
            <a:off x="3742050" y="1094500"/>
            <a:ext cx="1659900" cy="1659900"/>
          </a:xfrm>
          <a:prstGeom prst="ellipse">
            <a:avLst/>
          </a:prstGeom>
          <a:noFill/>
          <a:ln w="9525" cap="flat" cmpd="sng">
            <a:solidFill>
              <a:schemeClr val="bg1">
                <a:lumMod val="9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1" name="Google Shape;891;p52"/>
          <p:cNvSpPr txBox="1"/>
          <p:nvPr/>
        </p:nvSpPr>
        <p:spPr>
          <a:xfrm>
            <a:off x="1512711" y="3136800"/>
            <a:ext cx="6118578" cy="6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350" b="1">
                <a:solidFill>
                  <a:srgbClr val="566579"/>
                </a:solidFill>
                <a:latin typeface="Abadi" panose="020B0604020104020204" pitchFamily="34" charset="0"/>
                <a:ea typeface="Trebuchet MS"/>
                <a:cs typeface="Trebuchet MS"/>
                <a:sym typeface="Trebuchet MS"/>
              </a:rPr>
              <a:t>Thanks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350" b="1">
                <a:solidFill>
                  <a:srgbClr val="566579"/>
                </a:solidFill>
                <a:latin typeface="Abadi" panose="020B0604020104020204" pitchFamily="34" charset="0"/>
                <a:ea typeface="Trebuchet MS"/>
                <a:cs typeface="Trebuchet MS"/>
                <a:sym typeface="Trebuchet MS"/>
              </a:rPr>
              <a:t>and keep practicing! </a:t>
            </a:r>
          </a:p>
        </p:txBody>
      </p:sp>
      <p:pic>
        <p:nvPicPr>
          <p:cNvPr id="7170" name="Picture 2" descr="logo, python icon">
            <a:extLst>
              <a:ext uri="{FF2B5EF4-FFF2-40B4-BE49-F238E27FC236}">
                <a16:creationId xmlns:a16="http://schemas.microsoft.com/office/drawing/2014/main" id="{213FB561-EB10-444D-8568-100790B9D2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3173" y="1294097"/>
            <a:ext cx="1277654" cy="1277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Determined, face icon">
            <a:extLst>
              <a:ext uri="{FF2B5EF4-FFF2-40B4-BE49-F238E27FC236}">
                <a16:creationId xmlns:a16="http://schemas.microsoft.com/office/drawing/2014/main" id="{E88E7212-0346-4367-8D9C-CDC00F65E9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6700" y="3461850"/>
            <a:ext cx="1054100" cy="105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348"/>
    </mc:Choice>
    <mc:Fallback xmlns="">
      <p:transition spd="slow" advTm="15348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Installing Python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3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61854B5-A60D-43D3-AC7D-4D377C6562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1180" y="955426"/>
            <a:ext cx="6201640" cy="356284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06507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889"/>
    </mc:Choice>
    <mc:Fallback xmlns="">
      <p:transition spd="slow" advTm="1988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Installing Python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4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0419C9B-4448-49BC-8393-FD54FCC4F3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6416" y="985589"/>
            <a:ext cx="6211167" cy="355332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42128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483"/>
    </mc:Choice>
    <mc:Fallback xmlns="">
      <p:transition spd="slow" advTm="10483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Installing Python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5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10C7C52-5A02-4C5C-8430-948992601A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943" y="995116"/>
            <a:ext cx="6192114" cy="353426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73445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560"/>
    </mc:Choice>
    <mc:Fallback xmlns="">
      <p:transition spd="slow" advTm="1656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Installing Python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6</a:t>
            </a:fld>
            <a:endParaRPr lang="en-GB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DDB95AA-CB8D-44C8-9284-7A32F2879448}"/>
              </a:ext>
            </a:extLst>
          </p:cNvPr>
          <p:cNvGrpSpPr/>
          <p:nvPr/>
        </p:nvGrpSpPr>
        <p:grpSpPr>
          <a:xfrm>
            <a:off x="2838208" y="2203428"/>
            <a:ext cx="3467584" cy="808080"/>
            <a:chOff x="2838208" y="3663928"/>
            <a:chExt cx="3467584" cy="80808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9DBF92C1-8FF8-4BFB-94D7-3DB8D8F1E80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838208" y="4176692"/>
              <a:ext cx="3467584" cy="29531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D45E8359-26AE-4288-84CF-C4CF0EB199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838208" y="3663928"/>
              <a:ext cx="3143689" cy="30484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33832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944"/>
    </mc:Choice>
    <mc:Fallback xmlns="">
      <p:transition spd="slow" advTm="28944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Installing Python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7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29C9BA1-D31F-49EF-82E4-6D8B91C06F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56" y="1455564"/>
            <a:ext cx="9040487" cy="248637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903055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921"/>
    </mc:Choice>
    <mc:Fallback xmlns="">
      <p:transition spd="slow" advTm="2492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Installing Python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8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8A510B6-18F4-4D79-8D8B-4D5F03C262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3700" y="1179947"/>
            <a:ext cx="3251200" cy="316460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81793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251"/>
    </mc:Choice>
    <mc:Fallback xmlns="">
      <p:transition spd="slow" advTm="2325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Installing Python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9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EB6A510-6C20-4328-B1C7-10494F1087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0785" y="2071617"/>
            <a:ext cx="5582429" cy="100026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71306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399"/>
    </mc:Choice>
    <mc:Fallback xmlns="">
      <p:transition spd="slow" advTm="21399"/>
    </mc:Fallback>
  </mc:AlternateContent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3474</TotalTime>
  <Words>1086</Words>
  <Application>Microsoft Office PowerPoint</Application>
  <PresentationFormat>On-screen Show (16:9)</PresentationFormat>
  <Paragraphs>135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Abadi</vt:lpstr>
      <vt:lpstr>Arial</vt:lpstr>
      <vt:lpstr>Consolas</vt:lpstr>
      <vt:lpstr>Trebuchet MS</vt:lpstr>
      <vt:lpstr>Simple Light</vt:lpstr>
      <vt:lpstr>PowerPoint Presentation</vt:lpstr>
      <vt:lpstr>Installing Python</vt:lpstr>
      <vt:lpstr>Installing Python</vt:lpstr>
      <vt:lpstr>Installing Python</vt:lpstr>
      <vt:lpstr>Installing Python</vt:lpstr>
      <vt:lpstr>Installing Python</vt:lpstr>
      <vt:lpstr>Installing Python</vt:lpstr>
      <vt:lpstr>Installing Python</vt:lpstr>
      <vt:lpstr>Installing Python</vt:lpstr>
      <vt:lpstr>Hello, name!</vt:lpstr>
      <vt:lpstr>Hello, name!</vt:lpstr>
      <vt:lpstr>Hello, name!</vt:lpstr>
      <vt:lpstr>Hello, name!</vt:lpstr>
      <vt:lpstr>Hello, name!</vt:lpstr>
      <vt:lpstr>Hello, name!</vt:lpstr>
      <vt:lpstr>Hello, name!</vt:lpstr>
      <vt:lpstr>Hello, name!</vt:lpstr>
      <vt:lpstr>Python sebagai calculator</vt:lpstr>
      <vt:lpstr>Python sebagai calculator</vt:lpstr>
      <vt:lpstr>Python sebagai calculator</vt:lpstr>
      <vt:lpstr>Python sebagai calculator</vt:lpstr>
      <vt:lpstr>Quiz time: Calculate the area of a square!</vt:lpstr>
      <vt:lpstr>Quiz time: Calculate the area of a square!</vt:lpstr>
      <vt:lpstr>Quiz time: Calculate the area of a square!</vt:lpstr>
      <vt:lpstr>Variables and Data Types</vt:lpstr>
      <vt:lpstr>Variables and Data Types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Fariz</dc:creator>
  <cp:lastModifiedBy>Fariz Darari</cp:lastModifiedBy>
  <cp:revision>439</cp:revision>
  <dcterms:modified xsi:type="dcterms:W3CDTF">2020-10-05T00:33:45Z</dcterms:modified>
</cp:coreProperties>
</file>