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301" r:id="rId2"/>
    <p:sldId id="302" r:id="rId3"/>
    <p:sldId id="303" r:id="rId4"/>
    <p:sldId id="304" r:id="rId5"/>
    <p:sldId id="305" r:id="rId6"/>
    <p:sldId id="332" r:id="rId7"/>
    <p:sldId id="306" r:id="rId8"/>
    <p:sldId id="307" r:id="rId9"/>
    <p:sldId id="314" r:id="rId10"/>
    <p:sldId id="315" r:id="rId11"/>
    <p:sldId id="316" r:id="rId12"/>
    <p:sldId id="336" r:id="rId13"/>
    <p:sldId id="337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43" r:id="rId24"/>
    <p:sldId id="355" r:id="rId25"/>
    <p:sldId id="341" r:id="rId26"/>
    <p:sldId id="356" r:id="rId27"/>
    <p:sldId id="339" r:id="rId28"/>
    <p:sldId id="340" r:id="rId29"/>
    <p:sldId id="338" r:id="rId30"/>
    <p:sldId id="326" r:id="rId31"/>
    <p:sldId id="327" r:id="rId32"/>
    <p:sldId id="352" r:id="rId33"/>
    <p:sldId id="351" r:id="rId34"/>
    <p:sldId id="328" r:id="rId35"/>
    <p:sldId id="353" r:id="rId36"/>
    <p:sldId id="354" r:id="rId37"/>
    <p:sldId id="329" r:id="rId38"/>
    <p:sldId id="330" r:id="rId39"/>
    <p:sldId id="345" r:id="rId40"/>
    <p:sldId id="358" r:id="rId41"/>
    <p:sldId id="359" r:id="rId42"/>
    <p:sldId id="346" r:id="rId43"/>
    <p:sldId id="348" r:id="rId44"/>
    <p:sldId id="347" r:id="rId45"/>
    <p:sldId id="349" r:id="rId46"/>
    <p:sldId id="350" r:id="rId47"/>
    <p:sldId id="357" r:id="rId48"/>
    <p:sldId id="331" r:id="rId49"/>
    <p:sldId id="289" r:id="rId5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6600FF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2294" autoAdjust="0"/>
  </p:normalViewPr>
  <p:slideViewPr>
    <p:cSldViewPr>
      <p:cViewPr>
        <p:scale>
          <a:sx n="81" d="100"/>
          <a:sy n="81" d="100"/>
        </p:scale>
        <p:origin x="-296" y="-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ahyu\esdua\gizi%20kesmas\grafi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ahyu\esdua\gizi%20kesmas\graf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06024096385574"/>
          <c:y val="3.2463507850992362E-2"/>
          <c:w val="0.75109540524302121"/>
          <c:h val="0.78396210342128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% TGR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Sheet1!$A$19:$A$23</c:f>
              <c:strCache>
                <c:ptCount val="5"/>
                <c:pt idx="0">
                  <c:v>th 1989</c:v>
                </c:pt>
                <c:pt idx="1">
                  <c:v>th 1992</c:v>
                </c:pt>
                <c:pt idx="2">
                  <c:v>th 1995</c:v>
                </c:pt>
                <c:pt idx="3">
                  <c:v>th 1998</c:v>
                </c:pt>
                <c:pt idx="4">
                  <c:v>th 2003</c:v>
                </c:pt>
              </c:strCache>
            </c:strRef>
          </c:cat>
          <c:val>
            <c:numRef>
              <c:f>Sheet1!$B$19:$B$23</c:f>
              <c:numCache>
                <c:formatCode>General</c:formatCode>
                <c:ptCount val="5"/>
                <c:pt idx="0">
                  <c:v>37.200000000000003</c:v>
                </c:pt>
                <c:pt idx="1">
                  <c:v>27.7</c:v>
                </c:pt>
                <c:pt idx="2">
                  <c:v>18</c:v>
                </c:pt>
                <c:pt idx="3">
                  <c:v>9.8000000000000007</c:v>
                </c:pt>
                <c:pt idx="4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E3-44F9-8D0B-54C8BCA0AD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26841856"/>
        <c:axId val="26843392"/>
        <c:axId val="0"/>
      </c:bar3DChart>
      <c:catAx>
        <c:axId val="2684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800" b="1"/>
            </a:pPr>
            <a:endParaRPr lang="en-US"/>
          </a:p>
        </c:txPr>
        <c:crossAx val="26843392"/>
        <c:crosses val="autoZero"/>
        <c:auto val="1"/>
        <c:lblAlgn val="ctr"/>
        <c:lblOffset val="100"/>
        <c:noMultiLvlLbl val="0"/>
      </c:catAx>
      <c:valAx>
        <c:axId val="26843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persen</a:t>
                </a:r>
              </a:p>
              <a:p>
                <a:pPr>
                  <a:defRPr lang="en-US"/>
                </a:pP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68418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% cakupan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th 1996</c:v>
                </c:pt>
                <c:pt idx="1">
                  <c:v>th 1997</c:v>
                </c:pt>
                <c:pt idx="2">
                  <c:v>th 1998</c:v>
                </c:pt>
                <c:pt idx="3">
                  <c:v>th 1999</c:v>
                </c:pt>
                <c:pt idx="4">
                  <c:v>th 2000</c:v>
                </c:pt>
                <c:pt idx="5">
                  <c:v>th 2003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58.1</c:v>
                </c:pt>
                <c:pt idx="1">
                  <c:v>62.1</c:v>
                </c:pt>
                <c:pt idx="2">
                  <c:v>65.2</c:v>
                </c:pt>
                <c:pt idx="3">
                  <c:v>63.6</c:v>
                </c:pt>
                <c:pt idx="4">
                  <c:v>64.3</c:v>
                </c:pt>
                <c:pt idx="5">
                  <c:v>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C4-4D4E-8F88-5A6993CE96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27369856"/>
        <c:axId val="27371392"/>
        <c:axId val="0"/>
      </c:bar3DChart>
      <c:catAx>
        <c:axId val="2736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400" b="1"/>
            </a:pPr>
            <a:endParaRPr lang="en-US"/>
          </a:p>
        </c:txPr>
        <c:crossAx val="27371392"/>
        <c:crosses val="autoZero"/>
        <c:auto val="1"/>
        <c:lblAlgn val="ctr"/>
        <c:lblOffset val="100"/>
        <c:noMultiLvlLbl val="0"/>
      </c:catAx>
      <c:valAx>
        <c:axId val="27371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persen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736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F6F61-A6B6-44CC-8982-5E6424C5D8EA}" type="datetimeFigureOut">
              <a:rPr lang="id-ID" smtClean="0"/>
              <a:pPr/>
              <a:t>04/09/2020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E885A-59E8-4962-9C14-7BACFC8EB2C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640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90"/>
            <a:ext cx="2917827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3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2" y="641352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7" y="1588"/>
            <a:ext cx="2508251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90" y="4673602"/>
            <a:ext cx="6596063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41" y="-1587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90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0828" y="9527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351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3" y="288927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3" y="2435227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2" y="279402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6" y="9526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40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7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1" y="2"/>
            <a:ext cx="1620839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 cstate="print"/>
          <a:srcRect l="22409" t="16374" b="27486"/>
          <a:stretch>
            <a:fillRect/>
          </a:stretch>
        </p:blipFill>
        <p:spPr bwMode="gray">
          <a:xfrm rot="393398">
            <a:off x="2268541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5"/>
            <a:ext cx="8229600" cy="1470025"/>
          </a:xfrm>
          <a:effectLst/>
        </p:spPr>
        <p:txBody>
          <a:bodyPr/>
          <a:lstStyle>
            <a:lvl1pPr>
              <a:defRPr sz="44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3D0193A-2F54-4A6E-BD7B-4DBC590980DE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65C32-8737-46D5-B22D-4FB1BA970165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F7BA4-EA40-4A27-9175-9B030450617B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40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527BF9-C93B-4374-9605-76827F95C258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00206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omic Sans MS" pitchFamily="66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060A9-2373-4FF5-9767-133B8B1067FA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72491-87AE-48A6-9186-34402794061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88538-DCD6-4079-A3DC-0C6BE5512A23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0A450-7324-4D76-834A-0680A6393C72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D3F2C-2B56-4C38-9FFA-E9B09E2A70A0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B8925-7BF3-4A07-AF0E-1EE708CC9180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868C5-88DA-43DF-BF83-DA1FD7329780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2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" y="2"/>
            <a:ext cx="9156700" cy="6875463"/>
            <a:chOff x="0" y="0"/>
            <a:chExt cx="5768" cy="433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1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6" y="4937127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8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9" y="6064252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2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41" y="493871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91" y="156686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E12658-DEDB-4A76-B89C-0130D221509C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2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40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9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Working together we can prevent mental retardation from iodine deficie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59" y="142852"/>
            <a:ext cx="889664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204864"/>
            <a:ext cx="7056784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solidFill>
                  <a:schemeClr val="tx1"/>
                </a:solidFill>
                <a:latin typeface="Berlin Sans FB" pitchFamily="34" charset="0"/>
              </a:rPr>
              <a:t>GANGGUAN AKIBAT KEKURANGAN YODIUM</a:t>
            </a:r>
            <a:endParaRPr lang="en-US" b="0" dirty="0">
              <a:latin typeface="Berlin Sans FB" pitchFamily="34" charset="0"/>
            </a:endParaRPr>
          </a:p>
        </p:txBody>
      </p:sp>
      <p:sp>
        <p:nvSpPr>
          <p:cNvPr id="12292" name="Subtitle 2"/>
          <p:cNvSpPr>
            <a:spLocks noGrp="1"/>
          </p:cNvSpPr>
          <p:nvPr>
            <p:ph type="subTitle" idx="1"/>
          </p:nvPr>
        </p:nvSpPr>
        <p:spPr>
          <a:xfrm>
            <a:off x="230587" y="4149080"/>
            <a:ext cx="3571900" cy="1566874"/>
          </a:xfrm>
        </p:spPr>
        <p:txBody>
          <a:bodyPr/>
          <a:lstStyle/>
          <a:p>
            <a:pPr marR="0" eaLnBrk="1" hangingPunct="1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Berlin Sans FB" pitchFamily="34" charset="0"/>
              </a:rPr>
              <a:t>Dept. </a:t>
            </a:r>
            <a:r>
              <a:rPr lang="en-US" sz="2800" dirty="0" err="1" smtClean="0">
                <a:solidFill>
                  <a:schemeClr val="tx1"/>
                </a:solidFill>
                <a:latin typeface="Berlin Sans FB" pitchFamily="34" charset="0"/>
              </a:rPr>
              <a:t>Gizi</a:t>
            </a:r>
            <a:r>
              <a:rPr lang="en-US" sz="28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" pitchFamily="34" charset="0"/>
              </a:rPr>
              <a:t>Kesmas</a:t>
            </a:r>
            <a:endParaRPr lang="en-US" sz="28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marR="0" eaLnBrk="1" hangingPunct="1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Berlin Sans FB" pitchFamily="34" charset="0"/>
              </a:rPr>
              <a:t>FKM – UI</a:t>
            </a:r>
          </a:p>
          <a:p>
            <a:pPr marR="0" eaLnBrk="1" hangingPunct="1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Berlin Sans FB" pitchFamily="34" charset="0"/>
              </a:rPr>
              <a:t>201</a:t>
            </a:r>
            <a:r>
              <a:rPr lang="en-ID" sz="2800" dirty="0">
                <a:latin typeface="Berlin Sans FB" pitchFamily="34" charset="0"/>
              </a:rPr>
              <a:t>9</a:t>
            </a:r>
            <a:endParaRPr lang="en-US" sz="28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marR="0" eaLnBrk="1" hangingPunct="1">
              <a:spcBef>
                <a:spcPts val="0"/>
              </a:spcBef>
            </a:pPr>
            <a:endParaRPr lang="en-US" dirty="0" smtClean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I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629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Iodine deficiency occurs when iodine intake falls below recommended levels.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It is a natural ecological phenomenon that occurs in many parts of the world.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erosion of soils in </a:t>
            </a:r>
            <a:r>
              <a:rPr lang="en-US" sz="2400" dirty="0" err="1" smtClean="0"/>
              <a:t>riverine</a:t>
            </a:r>
            <a:r>
              <a:rPr lang="en-US" sz="2400" dirty="0" smtClean="0"/>
              <a:t> areas due to loss of vegetation from clearing for agricultural production, overgrazing by livestock and tree-cutting for firewood, results in a continued and increasing loss of iodine from the soil.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Groundwater and foods grown locally in these areas lack iodine.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42950"/>
          </a:xfrm>
        </p:spPr>
        <p:txBody>
          <a:bodyPr/>
          <a:lstStyle/>
          <a:p>
            <a:pPr eaLnBrk="1" hangingPunct="1"/>
            <a:r>
              <a:rPr lang="en-US" dirty="0" smtClean="0"/>
              <a:t>GAKY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kurangnya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iodium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makanannya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berlanjut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lama. </a:t>
            </a:r>
          </a:p>
          <a:p>
            <a:pPr eaLnBrk="1" hangingPunct="1"/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goitrogen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asupan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dialami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parah</a:t>
            </a:r>
            <a:r>
              <a:rPr lang="en-US" sz="2400" dirty="0" smtClean="0"/>
              <a:t> </a:t>
            </a:r>
            <a:r>
              <a:rPr lang="en-US" sz="2400" dirty="0" err="1" smtClean="0"/>
              <a:t>kelainannya</a:t>
            </a:r>
            <a:r>
              <a:rPr lang="en-US" sz="2400" dirty="0" smtClean="0"/>
              <a:t> </a:t>
            </a:r>
            <a:r>
              <a:rPr lang="en-US" sz="2400" dirty="0" err="1" smtClean="0"/>
              <a:t>tergantung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factor-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sz="2000" dirty="0" err="1" smtClean="0"/>
              <a:t>Berapa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cadangan</a:t>
            </a:r>
            <a:r>
              <a:rPr lang="en-US" sz="2000" dirty="0" smtClean="0"/>
              <a:t> </a:t>
            </a:r>
            <a:r>
              <a:rPr lang="en-US" sz="2000" dirty="0" err="1" smtClean="0"/>
              <a:t>iodium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r>
              <a:rPr lang="en-US" sz="2000" dirty="0" smtClean="0"/>
              <a:t>?</a:t>
            </a:r>
          </a:p>
          <a:p>
            <a:pPr lvl="1" eaLnBrk="1" hangingPunct="1"/>
            <a:r>
              <a:rPr lang="en-US" sz="2000" dirty="0" err="1" smtClean="0"/>
              <a:t>Berapa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kandungan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iodium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?</a:t>
            </a:r>
          </a:p>
          <a:p>
            <a:pPr lvl="1" eaLnBrk="1" hangingPunct="1"/>
            <a:r>
              <a:rPr lang="en-US" sz="2000" dirty="0" err="1" smtClean="0"/>
              <a:t>Adakah</a:t>
            </a:r>
            <a:r>
              <a:rPr lang="en-US" sz="2000" dirty="0" smtClean="0"/>
              <a:t> </a:t>
            </a:r>
            <a:r>
              <a:rPr lang="en-US" sz="2000" dirty="0" err="1" smtClean="0"/>
              <a:t>kandungan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goitrogen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Tahapan Perkembangan GAKY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/>
              <a:t>Iodium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level </a:t>
            </a:r>
            <a:r>
              <a:rPr lang="en-US" sz="2400" dirty="0" err="1" smtClean="0"/>
              <a:t>iodium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cadangan</a:t>
            </a:r>
            <a:r>
              <a:rPr lang="en-US" sz="2400" dirty="0" smtClean="0"/>
              <a:t> </a:t>
            </a:r>
            <a:r>
              <a:rPr lang="en-US" sz="2400" dirty="0" err="1" smtClean="0"/>
              <a:t>iodium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tiroid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. </a:t>
            </a:r>
          </a:p>
          <a:p>
            <a:pPr eaLnBrk="1" hangingPunct="1"/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tiroid</a:t>
            </a:r>
            <a:r>
              <a:rPr lang="en-US" sz="2400" dirty="0" smtClean="0"/>
              <a:t> </a:t>
            </a:r>
            <a:r>
              <a:rPr lang="en-US" sz="2400" dirty="0" err="1" smtClean="0"/>
              <a:t>membesar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iodium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i="1" dirty="0" smtClean="0"/>
              <a:t>goiter</a:t>
            </a:r>
            <a:r>
              <a:rPr lang="en-US" sz="2400" dirty="0" smtClean="0"/>
              <a:t>. </a:t>
            </a:r>
          </a:p>
          <a:p>
            <a:pPr eaLnBrk="1" hangingPunct="1"/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tiroid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membesar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memproduksi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cukup</a:t>
            </a:r>
            <a:r>
              <a:rPr lang="en-US" sz="2400" dirty="0" smtClean="0"/>
              <a:t>, goiter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ab</a:t>
            </a:r>
            <a:r>
              <a:rPr lang="en-US" sz="2400" dirty="0" err="1" smtClean="0"/>
              <a:t>normalitas</a:t>
            </a:r>
            <a:r>
              <a:rPr lang="en-US" sz="2400" dirty="0" smtClean="0"/>
              <a:t>. </a:t>
            </a:r>
          </a:p>
          <a:p>
            <a:pPr eaLnBrk="1" hangingPunct="1"/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tiroid</a:t>
            </a:r>
            <a:r>
              <a:rPr lang="en-US" sz="2400" dirty="0" smtClean="0"/>
              <a:t> </a:t>
            </a:r>
            <a:r>
              <a:rPr lang="en-US" sz="2400" dirty="0" err="1" smtClean="0"/>
              <a:t>gagal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hormon</a:t>
            </a:r>
            <a:r>
              <a:rPr lang="en-US" sz="2400" dirty="0" smtClean="0"/>
              <a:t> 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cukup</a:t>
            </a:r>
            <a:r>
              <a:rPr lang="en-US" sz="2400" dirty="0" smtClean="0"/>
              <a:t>,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hipotiroid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Dampak defisiensi iodium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98500" y="73025"/>
          <a:ext cx="7759700" cy="655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3" imgW="5696102" imgH="5781751" progId="">
                  <p:embed/>
                </p:oleObj>
              </mc:Choice>
              <mc:Fallback>
                <p:oleObj name="Worksheet" r:id="rId3" imgW="5696102" imgH="5781751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73025"/>
                        <a:ext cx="7759700" cy="655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371600"/>
            <a:ext cx="4876800" cy="4876800"/>
          </a:xfrm>
        </p:spPr>
      </p:pic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5847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 err="1"/>
              <a:t>Pembesaran</a:t>
            </a:r>
            <a:r>
              <a:rPr lang="en-US" sz="3200" dirty="0"/>
              <a:t> </a:t>
            </a:r>
            <a:r>
              <a:rPr lang="en-US" sz="3200" dirty="0" err="1"/>
              <a:t>kelenjar</a:t>
            </a:r>
            <a:r>
              <a:rPr lang="en-US" sz="3200" dirty="0"/>
              <a:t> </a:t>
            </a:r>
            <a:r>
              <a:rPr lang="en-US" sz="3200" dirty="0" err="1"/>
              <a:t>tiroid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retei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143000"/>
            <a:ext cx="3200400" cy="48006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Picture 4" descr="Iodine deficiency disor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8400"/>
            <a:ext cx="29718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990600" y="5715000"/>
            <a:ext cx="2590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Lucida Sans Unicode" pitchFamily="34" charset="0"/>
              </a:rPr>
              <a:t>GOITER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Kretinisme</a:t>
            </a:r>
            <a:endParaRPr lang="en-US" dirty="0"/>
          </a:p>
        </p:txBody>
      </p:sp>
      <p:pic>
        <p:nvPicPr>
          <p:cNvPr id="3072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481138"/>
            <a:ext cx="63246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60363" y="762000"/>
          <a:ext cx="8304212" cy="524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3" imgW="8239049" imgH="4905451" progId="">
                  <p:embed/>
                </p:oleObj>
              </mc:Choice>
              <mc:Fallback>
                <p:oleObj name="Worksheet" r:id="rId3" imgW="8239049" imgH="4905451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762000"/>
                        <a:ext cx="8304212" cy="524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 smtClean="0">
                <a:latin typeface="Berlin Sans FB" pitchFamily="34" charset="0"/>
              </a:rPr>
              <a:t>Iodium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terdapat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laut</a:t>
            </a:r>
            <a:r>
              <a:rPr lang="en-US" sz="2800" dirty="0" smtClean="0">
                <a:latin typeface="Berlin Sans FB" pitchFamily="34" charset="0"/>
              </a:rPr>
              <a:t> (sb. </a:t>
            </a:r>
            <a:r>
              <a:rPr lang="en-US" sz="2800" dirty="0" err="1" smtClean="0">
                <a:latin typeface="Berlin Sans FB" pitchFamily="34" charset="0"/>
              </a:rPr>
              <a:t>terbesar</a:t>
            </a:r>
            <a:r>
              <a:rPr lang="en-US" sz="2800" dirty="0" smtClean="0">
                <a:latin typeface="Berlin Sans FB" pitchFamily="34" charset="0"/>
              </a:rPr>
              <a:t>)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lapisan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dalam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tanah</a:t>
            </a:r>
            <a:r>
              <a:rPr lang="en-US" sz="2800" dirty="0" smtClean="0">
                <a:latin typeface="Berlin Sans FB" pitchFamily="34" charset="0"/>
              </a:rPr>
              <a:t> (</a:t>
            </a:r>
            <a:r>
              <a:rPr lang="en-US" sz="2800" dirty="0" err="1" smtClean="0">
                <a:latin typeface="Berlin Sans FB" pitchFamily="34" charset="0"/>
              </a:rPr>
              <a:t>sumur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minyak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gas </a:t>
            </a:r>
            <a:r>
              <a:rPr lang="en-US" sz="2800" dirty="0" err="1" smtClean="0">
                <a:latin typeface="Berlin Sans FB" pitchFamily="34" charset="0"/>
              </a:rPr>
              <a:t>alam</a:t>
            </a:r>
            <a:r>
              <a:rPr lang="en-US" sz="2800" dirty="0" smtClean="0">
                <a:latin typeface="Berlin Sans FB" pitchFamily="34" charset="0"/>
              </a:rPr>
              <a:t>)</a:t>
            </a:r>
            <a:endParaRPr lang="en-US" sz="2800" dirty="0" smtClean="0">
              <a:latin typeface="Berlin Sans FB" pitchFamily="34" charset="0"/>
              <a:sym typeface="WP MathA" pitchFamily="2" charset="2"/>
            </a:endParaRPr>
          </a:p>
          <a:p>
            <a:pPr marL="765810" lvl="1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>
                <a:latin typeface="Berlin Sans FB" pitchFamily="34" charset="0"/>
              </a:rPr>
              <a:t>Dalam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tanah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berupa</a:t>
            </a:r>
            <a:r>
              <a:rPr lang="en-US" dirty="0" smtClean="0">
                <a:latin typeface="Berlin Sans FB" pitchFamily="34" charset="0"/>
              </a:rPr>
              <a:t> I </a:t>
            </a:r>
            <a:r>
              <a:rPr lang="en-US" dirty="0" err="1" smtClean="0">
                <a:latin typeface="Berlin Sans FB" pitchFamily="34" charset="0"/>
              </a:rPr>
              <a:t>sedangkan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dari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laut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berupa</a:t>
            </a:r>
            <a:r>
              <a:rPr lang="en-US" dirty="0" smtClean="0">
                <a:latin typeface="Berlin Sans FB" pitchFamily="34" charset="0"/>
              </a:rPr>
              <a:t> I2</a:t>
            </a:r>
            <a:endParaRPr lang="en-US" dirty="0" smtClean="0">
              <a:latin typeface="Berlin Sans FB" pitchFamily="34" charset="0"/>
              <a:sym typeface="WP MathA" pitchFamily="2" charset="2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 smtClean="0">
                <a:latin typeface="Berlin Sans FB" pitchFamily="34" charset="0"/>
              </a:rPr>
              <a:t>Konsentrasi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iodium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di</a:t>
            </a:r>
            <a:r>
              <a:rPr lang="en-US" sz="2800" dirty="0" smtClean="0">
                <a:latin typeface="Berlin Sans FB" pitchFamily="34" charset="0"/>
              </a:rPr>
              <a:t> air </a:t>
            </a:r>
            <a:r>
              <a:rPr lang="en-US" sz="2800" dirty="0" err="1" smtClean="0">
                <a:latin typeface="Berlin Sans FB" pitchFamily="34" charset="0"/>
              </a:rPr>
              <a:t>laut</a:t>
            </a:r>
            <a:r>
              <a:rPr lang="en-US" sz="2800" dirty="0" smtClean="0">
                <a:latin typeface="Berlin Sans FB" pitchFamily="34" charset="0"/>
              </a:rPr>
              <a:t> 50--60 </a:t>
            </a:r>
            <a:r>
              <a:rPr lang="en-US" sz="2800" dirty="0" err="1" smtClean="0">
                <a:latin typeface="Berlin Sans FB" pitchFamily="34" charset="0"/>
              </a:rPr>
              <a:t>μg</a:t>
            </a:r>
            <a:r>
              <a:rPr lang="en-US" sz="2800" dirty="0" smtClean="0">
                <a:latin typeface="Berlin Sans FB" pitchFamily="34" charset="0"/>
              </a:rPr>
              <a:t>/L; </a:t>
            </a:r>
            <a:r>
              <a:rPr lang="en-US" sz="2800" dirty="0" err="1" smtClean="0">
                <a:latin typeface="Berlin Sans FB" pitchFamily="34" charset="0"/>
              </a:rPr>
              <a:t>udara</a:t>
            </a:r>
            <a:r>
              <a:rPr lang="en-US" sz="2800" dirty="0" smtClean="0">
                <a:latin typeface="Berlin Sans FB" pitchFamily="34" charset="0"/>
              </a:rPr>
              <a:t> 0.7 </a:t>
            </a:r>
            <a:r>
              <a:rPr lang="en-US" sz="2800" dirty="0" err="1" smtClean="0">
                <a:latin typeface="Berlin Sans FB" pitchFamily="34" charset="0"/>
              </a:rPr>
              <a:t>μg</a:t>
            </a:r>
            <a:r>
              <a:rPr lang="en-US" sz="2800" dirty="0" smtClean="0">
                <a:latin typeface="Berlin Sans FB" pitchFamily="34" charset="0"/>
              </a:rPr>
              <a:t>/m3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air </a:t>
            </a:r>
            <a:r>
              <a:rPr lang="en-US" sz="2800" dirty="0" err="1" smtClean="0">
                <a:latin typeface="Berlin Sans FB" pitchFamily="34" charset="0"/>
              </a:rPr>
              <a:t>hujan</a:t>
            </a:r>
            <a:r>
              <a:rPr lang="en-US" sz="2800" dirty="0" smtClean="0">
                <a:latin typeface="Berlin Sans FB" pitchFamily="34" charset="0"/>
              </a:rPr>
              <a:t> 1.8--8.5  </a:t>
            </a:r>
            <a:r>
              <a:rPr lang="en-US" sz="2800" dirty="0" err="1" smtClean="0">
                <a:latin typeface="Berlin Sans FB" pitchFamily="34" charset="0"/>
              </a:rPr>
              <a:t>μg</a:t>
            </a:r>
            <a:r>
              <a:rPr lang="en-US" sz="2800" dirty="0" smtClean="0">
                <a:latin typeface="Berlin Sans FB" pitchFamily="34" charset="0"/>
              </a:rPr>
              <a:t>/L</a:t>
            </a:r>
            <a:endParaRPr lang="en-US" sz="2800" dirty="0" smtClean="0">
              <a:latin typeface="Berlin Sans FB" pitchFamily="34" charset="0"/>
              <a:sym typeface="WP MathA" pitchFamily="2" charset="2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 smtClean="0">
                <a:latin typeface="Berlin Sans FB" pitchFamily="34" charset="0"/>
              </a:rPr>
              <a:t>Kehilangan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Iodium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dari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bumi</a:t>
            </a:r>
            <a:r>
              <a:rPr lang="en-US" sz="2800" dirty="0" smtClean="0">
                <a:latin typeface="Berlin Sans FB" pitchFamily="34" charset="0"/>
              </a:rPr>
              <a:t> 400.000 ton/</a:t>
            </a:r>
            <a:r>
              <a:rPr lang="en-US" sz="2800" dirty="0" err="1" smtClean="0">
                <a:latin typeface="Berlin Sans FB" pitchFamily="34" charset="0"/>
              </a:rPr>
              <a:t>tahun</a:t>
            </a:r>
            <a:endParaRPr lang="en-US" sz="2800" dirty="0" smtClean="0">
              <a:latin typeface="Berlin Sans FB" pitchFamily="34" charset="0"/>
              <a:sym typeface="WP MathA" pitchFamily="2" charset="2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 smtClean="0">
                <a:latin typeface="Berlin Sans FB" pitchFamily="34" charset="0"/>
              </a:rPr>
              <a:t>Pada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daerah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endemis</a:t>
            </a:r>
            <a:r>
              <a:rPr lang="en-US" sz="2800" dirty="0" smtClean="0">
                <a:latin typeface="Berlin Sans FB" pitchFamily="34" charset="0"/>
              </a:rPr>
              <a:t> GAKY </a:t>
            </a:r>
            <a:r>
              <a:rPr lang="en-US" sz="2800" dirty="0" err="1" smtClean="0">
                <a:latin typeface="Berlin Sans FB" pitchFamily="34" charset="0"/>
              </a:rPr>
              <a:t>kadungan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iodium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dalam</a:t>
            </a:r>
            <a:r>
              <a:rPr lang="en-US" sz="2800" dirty="0" smtClean="0">
                <a:latin typeface="Berlin Sans FB" pitchFamily="34" charset="0"/>
              </a:rPr>
              <a:t> air </a:t>
            </a:r>
            <a:r>
              <a:rPr lang="en-US" sz="2800" dirty="0" err="1" smtClean="0">
                <a:latin typeface="Berlin Sans FB" pitchFamily="34" charset="0"/>
              </a:rPr>
              <a:t>tanah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rendah</a:t>
            </a:r>
            <a:r>
              <a:rPr lang="en-US" sz="2800" dirty="0" smtClean="0">
                <a:latin typeface="Berlin Sans FB" pitchFamily="34" charset="0"/>
              </a:rPr>
              <a:t> (&lt; 10 </a:t>
            </a:r>
            <a:r>
              <a:rPr lang="en-US" sz="2800" dirty="0" err="1" smtClean="0">
                <a:latin typeface="Berlin Sans FB" pitchFamily="34" charset="0"/>
              </a:rPr>
              <a:t>μg</a:t>
            </a:r>
            <a:r>
              <a:rPr lang="en-US" sz="2800" dirty="0" smtClean="0">
                <a:latin typeface="Berlin Sans FB" pitchFamily="34" charset="0"/>
              </a:rPr>
              <a:t>/L) </a:t>
            </a:r>
            <a:r>
              <a:rPr lang="en-US" sz="2800" dirty="0" err="1" smtClean="0">
                <a:latin typeface="Berlin Sans FB" pitchFamily="34" charset="0"/>
              </a:rPr>
              <a:t>sedangkan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daerah</a:t>
            </a:r>
            <a:r>
              <a:rPr lang="en-US" sz="2800" dirty="0" smtClean="0">
                <a:latin typeface="Berlin Sans FB" pitchFamily="34" charset="0"/>
              </a:rPr>
              <a:t> non-</a:t>
            </a:r>
            <a:r>
              <a:rPr lang="en-US" sz="2800" dirty="0" err="1" smtClean="0">
                <a:latin typeface="Berlin Sans FB" pitchFamily="34" charset="0"/>
              </a:rPr>
              <a:t>endemis</a:t>
            </a:r>
            <a:r>
              <a:rPr lang="en-US" sz="2800" dirty="0" smtClean="0">
                <a:latin typeface="Berlin Sans FB" pitchFamily="34" charset="0"/>
              </a:rPr>
              <a:t> GAKY </a:t>
            </a:r>
            <a:r>
              <a:rPr lang="en-US" sz="2800" dirty="0" err="1" smtClean="0">
                <a:latin typeface="Berlin Sans FB" pitchFamily="34" charset="0"/>
              </a:rPr>
              <a:t>kandungan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iodium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dalam</a:t>
            </a:r>
            <a:r>
              <a:rPr lang="en-US" sz="2800" dirty="0" smtClean="0">
                <a:latin typeface="Berlin Sans FB" pitchFamily="34" charset="0"/>
              </a:rPr>
              <a:t> air </a:t>
            </a:r>
            <a:r>
              <a:rPr lang="en-US" sz="2800" dirty="0" err="1" smtClean="0">
                <a:latin typeface="Berlin Sans FB" pitchFamily="34" charset="0"/>
              </a:rPr>
              <a:t>tanah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tinggi</a:t>
            </a:r>
            <a:r>
              <a:rPr lang="en-US" sz="2800" dirty="0" smtClean="0">
                <a:latin typeface="Berlin Sans FB" pitchFamily="34" charset="0"/>
              </a:rPr>
              <a:t> (&gt;1 mg/L)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>
              <a:latin typeface="Berlin Sans FB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erlin Sans FB" pitchFamily="34" charset="0"/>
              </a:rPr>
              <a:t>EKOLOGI DAN DEMOGRAFI DEFISIENSI IODIUM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err="1" smtClean="0">
                <a:latin typeface="Berlin Sans FB" pitchFamily="34" charset="0"/>
              </a:rPr>
              <a:t>Menurut</a:t>
            </a:r>
            <a:r>
              <a:rPr lang="en-US" dirty="0" smtClean="0">
                <a:latin typeface="Berlin Sans FB" pitchFamily="34" charset="0"/>
              </a:rPr>
              <a:t> Robert </a:t>
            </a:r>
            <a:r>
              <a:rPr lang="en-US" dirty="0" err="1" smtClean="0">
                <a:latin typeface="Berlin Sans FB" pitchFamily="34" charset="0"/>
              </a:rPr>
              <a:t>McCarrison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dibagi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menjadi</a:t>
            </a:r>
            <a:r>
              <a:rPr lang="en-US" dirty="0" smtClean="0">
                <a:latin typeface="Berlin Sans FB" pitchFamily="34" charset="0"/>
              </a:rPr>
              <a:t> 2 </a:t>
            </a:r>
            <a:r>
              <a:rPr lang="en-US" dirty="0" err="1" smtClean="0">
                <a:latin typeface="Berlin Sans FB" pitchFamily="34" charset="0"/>
              </a:rPr>
              <a:t>tipe</a:t>
            </a:r>
            <a:r>
              <a:rPr lang="en-US" dirty="0" smtClean="0">
                <a:latin typeface="Berlin Sans FB" pitchFamily="34" charset="0"/>
              </a:rPr>
              <a:t>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Berlin Sans FB" pitchFamily="34" charset="0"/>
              </a:rPr>
              <a:t>a.	</a:t>
            </a:r>
            <a:r>
              <a:rPr lang="en-US" i="1" dirty="0" err="1" smtClean="0">
                <a:latin typeface="Berlin Sans FB" pitchFamily="34" charset="0"/>
              </a:rPr>
              <a:t>Neurologik</a:t>
            </a:r>
            <a:endParaRPr lang="en-US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Berlin Sans FB" pitchFamily="34" charset="0"/>
              </a:rPr>
              <a:t>	</a:t>
            </a:r>
            <a:r>
              <a:rPr lang="en-US" dirty="0" err="1" smtClean="0">
                <a:latin typeface="Berlin Sans FB" pitchFamily="34" charset="0"/>
              </a:rPr>
              <a:t>hambatan</a:t>
            </a:r>
            <a:r>
              <a:rPr lang="en-US" dirty="0" smtClean="0">
                <a:latin typeface="Berlin Sans FB" pitchFamily="34" charset="0"/>
              </a:rPr>
              <a:t> mental (mental retardation); </a:t>
            </a:r>
            <a:r>
              <a:rPr lang="en-US" dirty="0" err="1" smtClean="0">
                <a:latin typeface="Berlin Sans FB" pitchFamily="34" charset="0"/>
              </a:rPr>
              <a:t>ekspresi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muka</a:t>
            </a:r>
            <a:r>
              <a:rPr lang="en-US" dirty="0" smtClean="0">
                <a:latin typeface="Berlin Sans FB" pitchFamily="34" charset="0"/>
              </a:rPr>
              <a:t> "</a:t>
            </a:r>
            <a:r>
              <a:rPr lang="en-US" dirty="0" err="1" smtClean="0">
                <a:latin typeface="Berlin Sans FB" pitchFamily="34" charset="0"/>
              </a:rPr>
              <a:t>bodoh</a:t>
            </a:r>
            <a:r>
              <a:rPr lang="en-US" dirty="0" smtClean="0">
                <a:latin typeface="Berlin Sans FB" pitchFamily="34" charset="0"/>
              </a:rPr>
              <a:t>"; </a:t>
            </a:r>
            <a:r>
              <a:rPr lang="en-US" dirty="0" err="1" smtClean="0">
                <a:latin typeface="Berlin Sans FB" pitchFamily="34" charset="0"/>
              </a:rPr>
              <a:t>pendek</a:t>
            </a:r>
            <a:r>
              <a:rPr lang="en-US" dirty="0" smtClean="0">
                <a:latin typeface="Berlin Sans FB" pitchFamily="34" charset="0"/>
              </a:rPr>
              <a:t> (</a:t>
            </a:r>
            <a:r>
              <a:rPr lang="en-US" dirty="0" err="1" smtClean="0">
                <a:latin typeface="Berlin Sans FB" pitchFamily="34" charset="0"/>
              </a:rPr>
              <a:t>cebol</a:t>
            </a:r>
            <a:r>
              <a:rPr lang="en-US" dirty="0" smtClean="0">
                <a:latin typeface="Berlin Sans FB" pitchFamily="34" charset="0"/>
              </a:rPr>
              <a:t>); spastic </a:t>
            </a:r>
            <a:r>
              <a:rPr lang="en-US" dirty="0" err="1" smtClean="0">
                <a:latin typeface="Berlin Sans FB" pitchFamily="34" charset="0"/>
              </a:rPr>
              <a:t>displegia</a:t>
            </a:r>
            <a:r>
              <a:rPr lang="en-US" dirty="0" smtClean="0">
                <a:latin typeface="Berlin Sans FB" pitchFamily="34" charset="0"/>
              </a:rPr>
              <a:t> (</a:t>
            </a:r>
            <a:r>
              <a:rPr lang="en-US" dirty="0" err="1" smtClean="0">
                <a:latin typeface="Berlin Sans FB" pitchFamily="34" charset="0"/>
              </a:rPr>
              <a:t>kelumpuhan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mengejang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ekstremitas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atas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atas</a:t>
            </a:r>
            <a:r>
              <a:rPr lang="en-US" dirty="0" smtClean="0">
                <a:latin typeface="Berlin Sans FB" pitchFamily="34" charset="0"/>
              </a:rPr>
              <a:t> bilateral </a:t>
            </a:r>
            <a:r>
              <a:rPr lang="en-US" dirty="0" err="1" smtClean="0">
                <a:latin typeface="Berlin Sans FB" pitchFamily="34" charset="0"/>
              </a:rPr>
              <a:t>simetris</a:t>
            </a:r>
            <a:r>
              <a:rPr lang="en-US" dirty="0" smtClean="0">
                <a:latin typeface="Berlin Sans FB" pitchFamily="34" charset="0"/>
              </a:rPr>
              <a:t>); </a:t>
            </a:r>
            <a:r>
              <a:rPr lang="en-US" dirty="0" err="1" smtClean="0">
                <a:latin typeface="Berlin Sans FB" pitchFamily="34" charset="0"/>
              </a:rPr>
              <a:t>kaku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otot</a:t>
            </a:r>
            <a:r>
              <a:rPr lang="en-US" dirty="0" smtClean="0">
                <a:latin typeface="Berlin Sans FB" pitchFamily="34" charset="0"/>
              </a:rPr>
              <a:t> lain; </a:t>
            </a:r>
            <a:r>
              <a:rPr lang="en-US" dirty="0" err="1" smtClean="0">
                <a:latin typeface="Berlin Sans FB" pitchFamily="34" charset="0"/>
              </a:rPr>
              <a:t>kadang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terdapat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struma</a:t>
            </a:r>
            <a:r>
              <a:rPr lang="en-US" dirty="0" smtClean="0">
                <a:latin typeface="Berlin Sans FB" pitchFamily="34" charset="0"/>
              </a:rPr>
              <a:t> yang </a:t>
            </a:r>
            <a:r>
              <a:rPr lang="en-US" dirty="0" err="1" smtClean="0">
                <a:latin typeface="Berlin Sans FB" pitchFamily="34" charset="0"/>
              </a:rPr>
              <a:t>berbonjol-bonjol</a:t>
            </a:r>
            <a:r>
              <a:rPr lang="en-US" dirty="0" smtClean="0">
                <a:latin typeface="Berlin Sans FB" pitchFamily="34" charset="0"/>
              </a:rPr>
              <a:t>. Organ yang </a:t>
            </a:r>
            <a:r>
              <a:rPr lang="en-US" dirty="0" err="1" smtClean="0">
                <a:latin typeface="Berlin Sans FB" pitchFamily="34" charset="0"/>
              </a:rPr>
              <a:t>dipengaruhi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adalah</a:t>
            </a:r>
            <a:r>
              <a:rPr lang="en-US" dirty="0" smtClean="0">
                <a:latin typeface="Berlin Sans FB" pitchFamily="34" charset="0"/>
              </a:rPr>
              <a:t>: </a:t>
            </a:r>
            <a:r>
              <a:rPr lang="en-US" dirty="0" err="1" smtClean="0">
                <a:latin typeface="Berlin Sans FB" pitchFamily="34" charset="0"/>
              </a:rPr>
              <a:t>telinga</a:t>
            </a:r>
            <a:r>
              <a:rPr lang="en-US" dirty="0" smtClean="0">
                <a:latin typeface="Berlin Sans FB" pitchFamily="34" charset="0"/>
              </a:rPr>
              <a:t> (</a:t>
            </a:r>
            <a:r>
              <a:rPr lang="en-US" dirty="0" err="1" smtClean="0">
                <a:latin typeface="Berlin Sans FB" pitchFamily="34" charset="0"/>
              </a:rPr>
              <a:t>labirin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rumah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siput</a:t>
            </a:r>
            <a:r>
              <a:rPr lang="en-US" dirty="0" smtClean="0">
                <a:latin typeface="Berlin Sans FB" pitchFamily="34" charset="0"/>
              </a:rPr>
              <a:t>) </a:t>
            </a:r>
            <a:r>
              <a:rPr lang="en-US" dirty="0" err="1" smtClean="0">
                <a:latin typeface="Berlin Sans FB" pitchFamily="34" charset="0"/>
              </a:rPr>
              <a:t>dan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otak</a:t>
            </a:r>
            <a:endParaRPr lang="en-US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Berlin Sans FB" pitchFamily="34" charset="0"/>
              </a:rPr>
              <a:t>	</a:t>
            </a:r>
            <a:r>
              <a:rPr lang="en-US" dirty="0" err="1" smtClean="0">
                <a:latin typeface="Berlin Sans FB" pitchFamily="34" charset="0"/>
              </a:rPr>
              <a:t>Terjadi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karena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defisiensi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iodium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pada</a:t>
            </a:r>
            <a:r>
              <a:rPr lang="en-US" dirty="0" smtClean="0">
                <a:latin typeface="Berlin Sans FB" pitchFamily="34" charset="0"/>
              </a:rPr>
              <a:t> trimester ke-1 </a:t>
            </a:r>
            <a:r>
              <a:rPr lang="en-US" dirty="0" err="1" smtClean="0">
                <a:latin typeface="Berlin Sans FB" pitchFamily="34" charset="0"/>
              </a:rPr>
              <a:t>dan</a:t>
            </a:r>
            <a:r>
              <a:rPr lang="en-US" dirty="0" smtClean="0">
                <a:latin typeface="Berlin Sans FB" pitchFamily="34" charset="0"/>
              </a:rPr>
              <a:t> ke-2 </a:t>
            </a:r>
            <a:r>
              <a:rPr lang="en-US" dirty="0" err="1" smtClean="0">
                <a:latin typeface="Berlin Sans FB" pitchFamily="34" charset="0"/>
              </a:rPr>
              <a:t>kehamilan</a:t>
            </a:r>
            <a:endParaRPr lang="en-US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Berlin Sans FB" pitchFamily="34" charset="0"/>
              </a:rPr>
              <a:t>b.	</a:t>
            </a:r>
            <a:r>
              <a:rPr lang="en-US" i="1" dirty="0" err="1" smtClean="0">
                <a:latin typeface="Berlin Sans FB" pitchFamily="34" charset="0"/>
              </a:rPr>
              <a:t>Myxoedema</a:t>
            </a:r>
            <a:endParaRPr lang="en-US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Berlin Sans FB" pitchFamily="34" charset="0"/>
              </a:rPr>
              <a:t>	</a:t>
            </a:r>
            <a:r>
              <a:rPr lang="en-US" dirty="0" err="1" smtClean="0">
                <a:latin typeface="Berlin Sans FB" pitchFamily="34" charset="0"/>
              </a:rPr>
              <a:t>hambatan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metabolisme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tingkat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tinggi</a:t>
            </a:r>
            <a:r>
              <a:rPr lang="en-US" dirty="0" smtClean="0">
                <a:latin typeface="Berlin Sans FB" pitchFamily="34" charset="0"/>
              </a:rPr>
              <a:t>; </a:t>
            </a:r>
            <a:r>
              <a:rPr lang="en-US" dirty="0" err="1" smtClean="0">
                <a:latin typeface="Berlin Sans FB" pitchFamily="34" charset="0"/>
              </a:rPr>
              <a:t>hipotiroid</a:t>
            </a:r>
            <a:r>
              <a:rPr lang="en-US" dirty="0" smtClean="0">
                <a:latin typeface="Berlin Sans FB" pitchFamily="34" charset="0"/>
              </a:rPr>
              <a:t>; mental retardation; </a:t>
            </a:r>
            <a:r>
              <a:rPr lang="en-US" dirty="0" err="1" smtClean="0">
                <a:latin typeface="Berlin Sans FB" pitchFamily="34" charset="0"/>
              </a:rPr>
              <a:t>tubuh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lebih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pendek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dari</a:t>
            </a:r>
            <a:r>
              <a:rPr lang="en-US" dirty="0" smtClean="0">
                <a:latin typeface="Berlin Sans FB" pitchFamily="34" charset="0"/>
              </a:rPr>
              <a:t> neurological </a:t>
            </a:r>
            <a:r>
              <a:rPr lang="en-US" dirty="0" err="1" smtClean="0">
                <a:latin typeface="Berlin Sans FB" pitchFamily="34" charset="0"/>
              </a:rPr>
              <a:t>kretin</a:t>
            </a:r>
            <a:r>
              <a:rPr lang="en-US" dirty="0" smtClean="0">
                <a:latin typeface="Berlin Sans FB" pitchFamily="34" charset="0"/>
              </a:rPr>
              <a:t>; </a:t>
            </a:r>
            <a:r>
              <a:rPr lang="en-US" dirty="0" err="1" smtClean="0">
                <a:latin typeface="Berlin Sans FB" pitchFamily="34" charset="0"/>
              </a:rPr>
              <a:t>tidak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selalu</a:t>
            </a:r>
            <a:r>
              <a:rPr lang="en-US" dirty="0" smtClean="0">
                <a:latin typeface="Berlin Sans FB" pitchFamily="34" charset="0"/>
              </a:rPr>
              <a:t>: </a:t>
            </a:r>
            <a:r>
              <a:rPr lang="en-US" dirty="0" err="1" smtClean="0">
                <a:latin typeface="Berlin Sans FB" pitchFamily="34" charset="0"/>
              </a:rPr>
              <a:t>bisu-tuli</a:t>
            </a:r>
            <a:r>
              <a:rPr lang="en-US" dirty="0" smtClean="0">
                <a:latin typeface="Berlin Sans FB" pitchFamily="34" charset="0"/>
              </a:rPr>
              <a:t>; spastic, </a:t>
            </a:r>
            <a:r>
              <a:rPr lang="en-US" dirty="0" err="1" smtClean="0">
                <a:latin typeface="Berlin Sans FB" pitchFamily="34" charset="0"/>
              </a:rPr>
              <a:t>goitre</a:t>
            </a:r>
            <a:r>
              <a:rPr lang="en-US" dirty="0" smtClean="0">
                <a:latin typeface="Berlin Sans FB" pitchFamily="34" charset="0"/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Berlin Sans FB" pitchFamily="34" charset="0"/>
              </a:rPr>
              <a:t>	</a:t>
            </a:r>
            <a:r>
              <a:rPr lang="en-US" dirty="0" err="1" smtClean="0">
                <a:latin typeface="Berlin Sans FB" pitchFamily="34" charset="0"/>
              </a:rPr>
              <a:t>Terjadi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karena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defisiensi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iodium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pada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akhir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kehamilan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dilanjutkan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pada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tahun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pertama</a:t>
            </a:r>
            <a:r>
              <a:rPr lang="en-US" dirty="0" smtClean="0">
                <a:latin typeface="Berlin Sans FB" pitchFamily="34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latin typeface="Berlin Sans FB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Kretinisme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8426" y="1752600"/>
          <a:ext cx="89061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3" imgW="7981950" imgH="3619500" progId="">
                  <p:embed/>
                </p:oleObj>
              </mc:Choice>
              <mc:Fallback>
                <p:oleObj name="Worksheet" r:id="rId3" imgW="7981950" imgH="3619500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26" y="1752600"/>
                        <a:ext cx="8906175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mudger LET" pitchFamily="2" charset="0"/>
              </a:rPr>
              <a:t>Iodine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mudger LET" pitchFamily="2" charset="0"/>
              </a:rPr>
              <a:t>Defisiensi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mudger LET" pitchFamily="2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mudger LET" pitchFamily="2" charset="0"/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mudger LET" pitchFamily="2" charset="0"/>
              </a:rPr>
              <a:t>Masalah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mudger LET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mudger LET" pitchFamily="2" charset="0"/>
              </a:rPr>
              <a:t>Kesehatan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mudger LET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mudger LET" pitchFamily="2" charset="0"/>
              </a:rPr>
              <a:t>Masyarakat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31950"/>
          <a:ext cx="8228013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Worksheet" r:id="rId3" imgW="8486851" imgH="4219651" progId="">
                  <p:embed/>
                </p:oleObj>
              </mc:Choice>
              <mc:Fallback>
                <p:oleObj name="Worksheet" r:id="rId3" imgW="8486851" imgH="4219651" progId="">
                  <p:embed/>
                  <p:pic>
                    <p:nvPicPr>
                      <p:cNvPr id="0" name="Picture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1950"/>
                        <a:ext cx="8228013" cy="409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Berlin Sans FB" pitchFamily="34" charset="0"/>
              </a:rPr>
              <a:t>Ekskresi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Yodium</a:t>
            </a:r>
            <a:r>
              <a:rPr lang="en-US" dirty="0" smtClean="0">
                <a:latin typeface="Berlin Sans FB" pitchFamily="34" charset="0"/>
              </a:rPr>
              <a:t> Urine</a:t>
            </a:r>
            <a:r>
              <a:rPr lang="id-ID" dirty="0" smtClean="0">
                <a:latin typeface="Berlin Sans FB" pitchFamily="34" charset="0"/>
              </a:rPr>
              <a:t> Anak Sekolah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Pemilihan anak usia sekolah sebagai populasi target skrining defisiensi iodium karena diasumsikan jika EYU anak usia sekolah tercukupi, maka asupan pada populasi lain jg tercukupi.</a:t>
            </a:r>
          </a:p>
          <a:p>
            <a:pPr lvl="1"/>
            <a:r>
              <a:rPr lang="id-ID" sz="2000" dirty="0" smtClean="0"/>
              <a:t>Anak usia sekolah jg belum akil baligh, sehingga nilai EYU lebih mencerminkan asupan ketimbang akibat proses fisiologis</a:t>
            </a:r>
          </a:p>
          <a:p>
            <a:pPr lvl="1"/>
            <a:endParaRPr lang="id-ID" sz="2400" dirty="0" smtClean="0"/>
          </a:p>
          <a:p>
            <a:r>
              <a:rPr lang="id-ID" sz="2400" dirty="0" smtClean="0"/>
              <a:t>Namun pada studi terbaru didapatkan, walaupun  EYU anak berada dlm kisaran normal, EYU bumil berada di bawah  nilai normal.</a:t>
            </a:r>
          </a:p>
          <a:p>
            <a:pPr lvl="1"/>
            <a:r>
              <a:rPr lang="id-ID" sz="2400" dirty="0" smtClean="0"/>
              <a:t>diperlukan studi tersendiri untuk melihat kecukupan asupan iodium pd bumil</a:t>
            </a:r>
            <a:endParaRPr lang="id-ID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18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Ekskresi</a:t>
            </a:r>
            <a:r>
              <a:rPr lang="en-US" dirty="0" smtClean="0"/>
              <a:t> </a:t>
            </a:r>
            <a:r>
              <a:rPr lang="en-US" dirty="0" err="1" smtClean="0"/>
              <a:t>Yodium</a:t>
            </a:r>
            <a:r>
              <a:rPr lang="en-US" dirty="0" smtClean="0"/>
              <a:t> Urine</a:t>
            </a:r>
            <a:r>
              <a:rPr lang="id-ID" dirty="0" smtClean="0"/>
              <a:t> Bumil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619564"/>
              </p:ext>
            </p:extLst>
          </p:nvPr>
        </p:nvGraphicFramePr>
        <p:xfrm>
          <a:off x="457200" y="1600200"/>
          <a:ext cx="822960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6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03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Mean EYU</a:t>
                      </a:r>
                      <a:endParaRPr lang="id-ID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Asupan</a:t>
                      </a:r>
                      <a:r>
                        <a:rPr lang="id-ID" sz="2400" baseline="0" dirty="0" smtClean="0"/>
                        <a:t> Iodium</a:t>
                      </a:r>
                      <a:endParaRPr lang="id-ID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&lt; 150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inadekuat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150-249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adekuat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250-499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di atas kebutuhan (melebihi jumlah</a:t>
                      </a:r>
                      <a:r>
                        <a:rPr lang="id-ID" sz="2400" baseline="0" dirty="0" smtClean="0"/>
                        <a:t> yg dibutuhkan untuk mencegah dan mengontrol defisiensi iodium)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u="sng" dirty="0" smtClean="0"/>
                        <a:t>&gt;</a:t>
                      </a:r>
                      <a:r>
                        <a:rPr lang="id-ID" sz="2400" dirty="0" smtClean="0"/>
                        <a:t> 500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berlebihan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1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Gaky di indonesia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26</a:t>
            </a:fld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" y="833438"/>
            <a:ext cx="9051599" cy="590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/>
          <a:lstStyle/>
          <a:p>
            <a:r>
              <a:rPr lang="en-US" b="1" smtClean="0"/>
              <a:t>Prevalensi GAKY di Indonesia</a:t>
            </a:r>
            <a:endParaRPr lang="en-US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1447800" y="1828800"/>
          <a:ext cx="6324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Cakupan Garam Beryodium di Indonesia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990600" y="2057400"/>
          <a:ext cx="7086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6675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Berlin Sans FB" pitchFamily="34" charset="0"/>
              </a:rPr>
              <a:t>IP-GAKY (2003) </a:t>
            </a:r>
            <a:r>
              <a:rPr lang="en-US" sz="2400" dirty="0" smtClean="0">
                <a:latin typeface="Berlin Sans FB" pitchFamily="34" charset="0"/>
                <a:sym typeface="Wingdings" pitchFamily="2" charset="2"/>
              </a:rPr>
              <a:t></a:t>
            </a:r>
          </a:p>
          <a:p>
            <a:pPr lvl="1" eaLnBrk="1" hangingPunct="1"/>
            <a:r>
              <a:rPr lang="en-US" sz="2000" dirty="0" smtClean="0">
                <a:latin typeface="Berlin Sans FB" pitchFamily="34" charset="0"/>
              </a:rPr>
              <a:t>rata-rata EYU </a:t>
            </a:r>
            <a:r>
              <a:rPr lang="en-US" sz="2000" dirty="0" err="1" smtClean="0">
                <a:latin typeface="Berlin Sans FB" pitchFamily="34" charset="0"/>
              </a:rPr>
              <a:t>nasional</a:t>
            </a:r>
            <a:r>
              <a:rPr lang="en-US" sz="2000" dirty="0" smtClean="0">
                <a:latin typeface="Berlin Sans FB" pitchFamily="34" charset="0"/>
              </a:rPr>
              <a:t> 229 </a:t>
            </a:r>
            <a:r>
              <a:rPr lang="en-US" sz="2000" dirty="0" err="1" smtClean="0">
                <a:latin typeface="Berlin Sans FB" pitchFamily="34" charset="0"/>
              </a:rPr>
              <a:t>μg</a:t>
            </a:r>
            <a:r>
              <a:rPr lang="en-US" sz="2000" dirty="0" smtClean="0">
                <a:latin typeface="Berlin Sans FB" pitchFamily="34" charset="0"/>
              </a:rPr>
              <a:t>/l</a:t>
            </a:r>
          </a:p>
          <a:p>
            <a:pPr lvl="1" eaLnBrk="1" hangingPunct="1"/>
            <a:r>
              <a:rPr lang="en-US" sz="2000" dirty="0" smtClean="0">
                <a:latin typeface="Berlin Sans FB" pitchFamily="34" charset="0"/>
              </a:rPr>
              <a:t>TGR </a:t>
            </a:r>
            <a:r>
              <a:rPr lang="en-US" sz="2000" dirty="0" err="1" smtClean="0">
                <a:latin typeface="Berlin Sans FB" pitchFamily="34" charset="0"/>
              </a:rPr>
              <a:t>untuk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anak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sekolah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masih</a:t>
            </a:r>
            <a:r>
              <a:rPr lang="en-US" sz="2000" dirty="0" smtClean="0">
                <a:latin typeface="Berlin Sans FB" pitchFamily="34" charset="0"/>
              </a:rPr>
              <a:t> 11,1%. </a:t>
            </a:r>
          </a:p>
          <a:p>
            <a:pPr eaLnBrk="1" hangingPunct="1"/>
            <a:r>
              <a:rPr lang="en-US" sz="2400" dirty="0" err="1" smtClean="0">
                <a:latin typeface="Berlin Sans FB" pitchFamily="34" charset="0"/>
              </a:rPr>
              <a:t>Cakupan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rumah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tangga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dengan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garam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cukup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Iodium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secara</a:t>
            </a:r>
            <a:r>
              <a:rPr lang="en-US" sz="2400" dirty="0" smtClean="0">
                <a:latin typeface="Berlin Sans FB" pitchFamily="34" charset="0"/>
              </a:rPr>
              <a:t> rata-rata </a:t>
            </a:r>
            <a:r>
              <a:rPr lang="en-US" sz="2400" dirty="0" err="1" smtClean="0">
                <a:latin typeface="Berlin Sans FB" pitchFamily="34" charset="0"/>
              </a:rPr>
              <a:t>nasional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baru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mencapai</a:t>
            </a:r>
            <a:r>
              <a:rPr lang="en-US" sz="2400" dirty="0" smtClean="0">
                <a:latin typeface="Berlin Sans FB" pitchFamily="34" charset="0"/>
              </a:rPr>
              <a:t> 62,3%</a:t>
            </a:r>
            <a:endParaRPr lang="id-ID" sz="2400" dirty="0" smtClean="0">
              <a:latin typeface="Berlin Sans FB" pitchFamily="34" charset="0"/>
            </a:endParaRPr>
          </a:p>
          <a:p>
            <a:pPr lvl="1"/>
            <a:r>
              <a:rPr lang="id-ID" sz="2000" dirty="0" smtClean="0">
                <a:latin typeface="Berlin Sans FB" pitchFamily="34" charset="0"/>
              </a:rPr>
              <a:t>Disparitas </a:t>
            </a:r>
            <a:r>
              <a:rPr lang="id-ID" sz="2000" dirty="0" smtClean="0">
                <a:latin typeface="Berlin Sans FB" pitchFamily="34" charset="0"/>
                <a:sym typeface="Wingdings" pitchFamily="2" charset="2"/>
              </a:rPr>
              <a:t> NTB (27,9%) vs Bangka Belitung (98,7%)</a:t>
            </a:r>
            <a:endParaRPr lang="en-US" sz="2000" dirty="0" smtClean="0">
              <a:latin typeface="Berlin Sans FB" pitchFamily="34" charset="0"/>
            </a:endParaRPr>
          </a:p>
          <a:p>
            <a:pPr eaLnBrk="1" hangingPunct="1"/>
            <a:r>
              <a:rPr lang="en-US" sz="2400" dirty="0" err="1" smtClean="0">
                <a:latin typeface="Berlin Sans FB" pitchFamily="34" charset="0"/>
              </a:rPr>
              <a:t>Masalah</a:t>
            </a:r>
            <a:r>
              <a:rPr lang="en-US" sz="2400" dirty="0" smtClean="0">
                <a:latin typeface="Berlin Sans FB" pitchFamily="34" charset="0"/>
              </a:rPr>
              <a:t> yang </a:t>
            </a:r>
            <a:r>
              <a:rPr lang="en-US" sz="2400" dirty="0" err="1" smtClean="0">
                <a:latin typeface="Berlin Sans FB" pitchFamily="34" charset="0"/>
              </a:rPr>
              <a:t>ditemui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pada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penggunaan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garam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beryodium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masyarakat</a:t>
            </a:r>
            <a:r>
              <a:rPr lang="en-US" sz="2400" dirty="0" smtClean="0">
                <a:latin typeface="Berlin Sans FB" pitchFamily="34" charset="0"/>
              </a:rPr>
              <a:t> </a:t>
            </a:r>
          </a:p>
          <a:p>
            <a:pPr lvl="1" eaLnBrk="1" hangingPunct="1"/>
            <a:r>
              <a:rPr lang="en-US" sz="2000" dirty="0" err="1" smtClean="0">
                <a:latin typeface="Berlin Sans FB" pitchFamily="34" charset="0"/>
              </a:rPr>
              <a:t>belum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optimalnya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penggerakkan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masyarakat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dan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kampanye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dalam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mengkonsumsi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garam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beryodium</a:t>
            </a:r>
            <a:endParaRPr lang="en-US" sz="2000" dirty="0" smtClean="0">
              <a:latin typeface="Berlin Sans FB" pitchFamily="34" charset="0"/>
            </a:endParaRPr>
          </a:p>
          <a:p>
            <a:pPr lvl="1" eaLnBrk="1" hangingPunct="1"/>
            <a:r>
              <a:rPr lang="en-US" sz="2000" dirty="0" err="1" smtClean="0">
                <a:latin typeface="Berlin Sans FB" pitchFamily="34" charset="0"/>
              </a:rPr>
              <a:t>dukungan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regulasi</a:t>
            </a:r>
            <a:r>
              <a:rPr lang="en-US" sz="2000" dirty="0" smtClean="0">
                <a:latin typeface="Berlin Sans FB" pitchFamily="34" charset="0"/>
              </a:rPr>
              <a:t> yang </a:t>
            </a:r>
            <a:r>
              <a:rPr lang="en-US" sz="2000" dirty="0" err="1" smtClean="0">
                <a:latin typeface="Berlin Sans FB" pitchFamily="34" charset="0"/>
              </a:rPr>
              <a:t>belum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memadai</a:t>
            </a:r>
            <a:endParaRPr lang="en-US" sz="2000" dirty="0" smtClean="0">
              <a:latin typeface="Berlin Sans FB" pitchFamily="34" charset="0"/>
            </a:endParaRPr>
          </a:p>
          <a:p>
            <a:pPr lvl="1" eaLnBrk="1" hangingPunct="1"/>
            <a:r>
              <a:rPr lang="en-US" sz="2000" dirty="0" err="1" smtClean="0">
                <a:latin typeface="Berlin Sans FB" pitchFamily="34" charset="0"/>
              </a:rPr>
              <a:t>belum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rutinnya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pelaksanaan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pemantauan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penggunaan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garam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beryodium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di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masyarakat</a:t>
            </a:r>
            <a:r>
              <a:rPr lang="en-US" sz="2400" dirty="0" smtClean="0">
                <a:latin typeface="Berlin Sans FB" pitchFamily="34" charset="0"/>
              </a:rPr>
              <a:t>.</a:t>
            </a:r>
            <a:endParaRPr lang="en-US" dirty="0" smtClean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err="1" smtClean="0">
                <a:latin typeface="Berlin Sans FB" pitchFamily="34" charset="0"/>
              </a:rPr>
              <a:t>Sumber</a:t>
            </a:r>
            <a:r>
              <a:rPr lang="en-US" sz="2400" b="1" dirty="0" smtClean="0">
                <a:latin typeface="Berlin Sans FB" pitchFamily="34" charset="0"/>
              </a:rPr>
              <a:t> </a:t>
            </a:r>
            <a:r>
              <a:rPr lang="en-US" sz="2400" b="1" dirty="0" err="1" smtClean="0">
                <a:latin typeface="Berlin Sans FB" pitchFamily="34" charset="0"/>
              </a:rPr>
              <a:t>iodium</a:t>
            </a:r>
            <a:r>
              <a:rPr lang="en-US" sz="2400" b="1" dirty="0" smtClean="0">
                <a:latin typeface="Berlin Sans FB" pitchFamily="34" charset="0"/>
              </a:rPr>
              <a:t> yang </a:t>
            </a:r>
            <a:r>
              <a:rPr lang="en-US" sz="2400" b="1" dirty="0" err="1" smtClean="0">
                <a:latin typeface="Berlin Sans FB" pitchFamily="34" charset="0"/>
              </a:rPr>
              <a:t>baik</a:t>
            </a:r>
            <a:r>
              <a:rPr lang="en-US" sz="2400" b="1" dirty="0" smtClean="0">
                <a:latin typeface="Berlin Sans FB" pitchFamily="34" charset="0"/>
              </a:rPr>
              <a:t>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Berlin Sans FB" pitchFamily="34" charset="0"/>
              </a:rPr>
              <a:t>	</a:t>
            </a:r>
            <a:r>
              <a:rPr lang="en-US" sz="2400" dirty="0" err="1" smtClean="0">
                <a:latin typeface="Berlin Sans FB" pitchFamily="34" charset="0"/>
              </a:rPr>
              <a:t>Hasil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laut</a:t>
            </a:r>
            <a:r>
              <a:rPr lang="en-US" sz="2400" dirty="0" smtClean="0">
                <a:latin typeface="Berlin Sans FB" pitchFamily="34" charset="0"/>
              </a:rPr>
              <a:t> (</a:t>
            </a:r>
            <a:r>
              <a:rPr lang="en-US" sz="2400" dirty="0" err="1" smtClean="0">
                <a:latin typeface="Berlin Sans FB" pitchFamily="34" charset="0"/>
              </a:rPr>
              <a:t>ikan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err="1" smtClean="0">
                <a:latin typeface="Berlin Sans FB" pitchFamily="34" charset="0"/>
              </a:rPr>
              <a:t>kerang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err="1" smtClean="0">
                <a:latin typeface="Berlin Sans FB" pitchFamily="34" charset="0"/>
              </a:rPr>
              <a:t>udang</a:t>
            </a:r>
            <a:r>
              <a:rPr lang="en-US" sz="2400" dirty="0" smtClean="0">
                <a:latin typeface="Berlin Sans FB" pitchFamily="34" charset="0"/>
              </a:rPr>
              <a:t>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Berlin Sans FB" pitchFamily="34" charset="0"/>
              </a:rPr>
              <a:t>	</a:t>
            </a:r>
            <a:r>
              <a:rPr lang="en-US" sz="2400" dirty="0" err="1" smtClean="0">
                <a:latin typeface="Berlin Sans FB" pitchFamily="34" charset="0"/>
              </a:rPr>
              <a:t>Sayuran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daun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mengandung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iodium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lebih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tinggi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dibandingkan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umbi</a:t>
            </a:r>
            <a:r>
              <a:rPr lang="en-US" sz="2400" dirty="0" smtClean="0">
                <a:latin typeface="Berlin Sans FB" pitchFamily="34" charset="0"/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Berlin Sans FB" pitchFamily="34" charset="0"/>
              </a:rPr>
              <a:t>	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Berlin Sans FB" pitchFamily="34" charset="0"/>
              </a:rPr>
              <a:t>Di USA </a:t>
            </a:r>
            <a:r>
              <a:rPr lang="en-US" sz="2400" dirty="0" err="1" smtClean="0">
                <a:latin typeface="Berlin Sans FB" pitchFamily="34" charset="0"/>
              </a:rPr>
              <a:t>kontribusi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makanan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sumber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iodium</a:t>
            </a:r>
            <a:r>
              <a:rPr lang="en-US" sz="2400" dirty="0" smtClean="0">
                <a:latin typeface="Berlin Sans FB" pitchFamily="34" charset="0"/>
              </a:rPr>
              <a:t> yang </a:t>
            </a:r>
            <a:r>
              <a:rPr lang="en-US" sz="2400" dirty="0" err="1" smtClean="0">
                <a:latin typeface="Berlin Sans FB" pitchFamily="34" charset="0"/>
              </a:rPr>
              <a:t>besar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adalah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produk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susu</a:t>
            </a:r>
            <a:r>
              <a:rPr lang="en-US" sz="2400" dirty="0" smtClean="0">
                <a:latin typeface="Berlin Sans FB" pitchFamily="34" charset="0"/>
              </a:rPr>
              <a:t> (50%), lain-lain - </a:t>
            </a:r>
            <a:r>
              <a:rPr lang="en-US" sz="2400" dirty="0" err="1" smtClean="0">
                <a:latin typeface="Berlin Sans FB" pitchFamily="34" charset="0"/>
              </a:rPr>
              <a:t>termasuk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sayuran</a:t>
            </a:r>
            <a:r>
              <a:rPr lang="en-US" sz="2400" dirty="0" smtClean="0">
                <a:latin typeface="Berlin Sans FB" pitchFamily="34" charset="0"/>
              </a:rPr>
              <a:t> , (36%); </a:t>
            </a:r>
            <a:r>
              <a:rPr lang="en-US" sz="2400" dirty="0" err="1" smtClean="0">
                <a:latin typeface="Berlin Sans FB" pitchFamily="34" charset="0"/>
              </a:rPr>
              <a:t>daging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err="1" smtClean="0">
                <a:latin typeface="Berlin Sans FB" pitchFamily="34" charset="0"/>
              </a:rPr>
              <a:t>ikan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ayam</a:t>
            </a:r>
            <a:r>
              <a:rPr lang="en-US" sz="2400" dirty="0" smtClean="0">
                <a:latin typeface="Berlin Sans FB" pitchFamily="34" charset="0"/>
              </a:rPr>
              <a:t> (10%); </a:t>
            </a:r>
            <a:r>
              <a:rPr lang="en-US" sz="2400" dirty="0" err="1" smtClean="0">
                <a:latin typeface="Berlin Sans FB" pitchFamily="34" charset="0"/>
              </a:rPr>
              <a:t>produk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sereal</a:t>
            </a:r>
            <a:r>
              <a:rPr lang="en-US" sz="2400" dirty="0" smtClean="0">
                <a:latin typeface="Berlin Sans FB" pitchFamily="34" charset="0"/>
              </a:rPr>
              <a:t> (6%)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err="1" smtClean="0">
                <a:latin typeface="Berlin Sans FB" pitchFamily="34" charset="0"/>
              </a:rPr>
              <a:t>Pemasakan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berpengaruh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pada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ketersediaan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iodium</a:t>
            </a:r>
            <a:r>
              <a:rPr lang="en-US" sz="2400" dirty="0" smtClean="0">
                <a:latin typeface="Berlin Sans FB" pitchFamily="34" charset="0"/>
              </a:rPr>
              <a:t>:</a:t>
            </a:r>
            <a:endParaRPr lang="en-US" sz="2400" b="1" i="1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i="1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i="1" dirty="0" err="1" smtClean="0">
                <a:latin typeface="Berlin Sans FB" pitchFamily="34" charset="0"/>
              </a:rPr>
              <a:t>Jenis</a:t>
            </a:r>
            <a:r>
              <a:rPr lang="en-US" sz="2400" b="1" i="1" dirty="0" smtClean="0">
                <a:latin typeface="Berlin Sans FB" pitchFamily="34" charset="0"/>
              </a:rPr>
              <a:t> </a:t>
            </a:r>
            <a:r>
              <a:rPr lang="en-US" sz="2400" b="1" i="1" dirty="0" err="1" smtClean="0">
                <a:latin typeface="Berlin Sans FB" pitchFamily="34" charset="0"/>
              </a:rPr>
              <a:t>pengolahan</a:t>
            </a:r>
            <a:r>
              <a:rPr lang="en-US" sz="2400" dirty="0" smtClean="0">
                <a:latin typeface="Berlin Sans FB" pitchFamily="34" charset="0"/>
              </a:rPr>
              <a:t>		</a:t>
            </a:r>
            <a:r>
              <a:rPr lang="en-US" sz="2400" b="1" i="1" dirty="0" err="1" smtClean="0">
                <a:latin typeface="Berlin Sans FB" pitchFamily="34" charset="0"/>
              </a:rPr>
              <a:t>Pengurangan</a:t>
            </a:r>
            <a:r>
              <a:rPr lang="en-US" sz="2400" b="1" i="1" dirty="0" smtClean="0">
                <a:latin typeface="Berlin Sans FB" pitchFamily="34" charset="0"/>
              </a:rPr>
              <a:t> </a:t>
            </a:r>
            <a:r>
              <a:rPr lang="en-US" sz="2400" b="1" i="1" dirty="0" err="1" smtClean="0">
                <a:latin typeface="Berlin Sans FB" pitchFamily="34" charset="0"/>
              </a:rPr>
              <a:t>Iodium</a:t>
            </a:r>
            <a:endParaRPr lang="en-US" sz="2400" dirty="0" smtClean="0">
              <a:latin typeface="Berlin Sans FB" pitchFamily="34" charset="0"/>
            </a:endParaRP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err="1" smtClean="0">
                <a:latin typeface="Berlin Sans FB" pitchFamily="34" charset="0"/>
              </a:rPr>
              <a:t>Penggorengan</a:t>
            </a:r>
            <a:r>
              <a:rPr lang="en-US" sz="2400" dirty="0" smtClean="0">
                <a:latin typeface="Berlin Sans FB" pitchFamily="34" charset="0"/>
              </a:rPr>
              <a:t>			20%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err="1" smtClean="0">
                <a:latin typeface="Berlin Sans FB" pitchFamily="34" charset="0"/>
              </a:rPr>
              <a:t>Pemanggangan</a:t>
            </a:r>
            <a:r>
              <a:rPr lang="en-US" sz="2400" dirty="0" smtClean="0">
                <a:latin typeface="Berlin Sans FB" pitchFamily="34" charset="0"/>
              </a:rPr>
              <a:t>			23%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err="1" smtClean="0">
                <a:latin typeface="Berlin Sans FB" pitchFamily="34" charset="0"/>
              </a:rPr>
              <a:t>Perebusan</a:t>
            </a:r>
            <a:r>
              <a:rPr lang="en-US" sz="2400" dirty="0" smtClean="0">
                <a:latin typeface="Berlin Sans FB" pitchFamily="34" charset="0"/>
              </a:rPr>
              <a:t>				58%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latin typeface="Berlin Sans FB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INTAKE DAN BIOAVAILABILITAS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60450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52800"/>
            <a:ext cx="7580313" cy="14541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Penanggulangan</a:t>
            </a: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n-US" sz="4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Defisiensi</a:t>
            </a: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Iodium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Beryodium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err="1" smtClean="0"/>
              <a:t>Pertama</a:t>
            </a:r>
            <a:r>
              <a:rPr lang="en-US" sz="2400" dirty="0" smtClean="0"/>
              <a:t> kali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Switzerland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1920.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/>
              <a:t>Di Indonesia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sejak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1927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Tengger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Dieng</a:t>
            </a:r>
            <a:r>
              <a:rPr lang="en-US" sz="2400" dirty="0" smtClean="0"/>
              <a:t>.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murah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id-ID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id-ID" sz="2400" dirty="0" smtClean="0"/>
              <a:t>Secara umum pertimbangan menggunakan garam sebagai kendaraan fortifikasi: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id-ID" sz="2000" dirty="0" smtClean="0"/>
              <a:t>Dikonsumsi secara universal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id-ID" sz="2000" dirty="0" smtClean="0"/>
              <a:t>Jumlah konsumsi relatif sama sepanjang tahun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id-ID" sz="2000" dirty="0" smtClean="0"/>
              <a:t>Produksinya terbatas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id-ID" sz="2000" dirty="0" smtClean="0"/>
              <a:t>Proses penambahan iodium dg metode sederhana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id-ID" sz="2000" dirty="0" smtClean="0"/>
              <a:t>Penambahan iodium tdk mengubah rasa, warna atau bau garam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id-ID" sz="2000" dirty="0" smtClean="0"/>
              <a:t>Biaya yg dibutuhkan utk fortifikasi relatif murah</a:t>
            </a:r>
            <a:endParaRPr lang="en-US" sz="20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32</a:t>
            </a:fld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3" y="548680"/>
            <a:ext cx="872782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3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err="1">
                <a:latin typeface="Berlin Sans FB" pitchFamily="34" charset="0"/>
              </a:rPr>
              <a:t>Kendala</a:t>
            </a:r>
            <a:r>
              <a:rPr lang="en-US" sz="3400" dirty="0">
                <a:latin typeface="Berlin Sans FB" pitchFamily="34" charset="0"/>
              </a:rPr>
              <a:t> yang </a:t>
            </a:r>
            <a:r>
              <a:rPr lang="en-US" sz="3400" dirty="0" err="1">
                <a:latin typeface="Berlin Sans FB" pitchFamily="34" charset="0"/>
              </a:rPr>
              <a:t>dihadapi</a:t>
            </a:r>
            <a:r>
              <a:rPr lang="id-ID" sz="3400" dirty="0">
                <a:latin typeface="Berlin Sans FB" pitchFamily="34" charset="0"/>
              </a:rPr>
              <a:t> di Indonesia</a:t>
            </a:r>
            <a:r>
              <a:rPr lang="en-US" sz="3400" dirty="0">
                <a:latin typeface="Berlin Sans FB" pitchFamily="34" charset="0"/>
              </a:rPr>
              <a:t>:</a:t>
            </a:r>
            <a:br>
              <a:rPr lang="en-US" sz="3400" dirty="0">
                <a:latin typeface="Berlin Sans FB" pitchFamily="34" charset="0"/>
              </a:rPr>
            </a:br>
            <a:endParaRPr lang="id-ID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i="1" dirty="0" err="1" smtClean="0">
                <a:latin typeface="Berlin Sans FB" pitchFamily="34" charset="0"/>
              </a:rPr>
              <a:t>produksi</a:t>
            </a:r>
            <a:r>
              <a:rPr lang="en-US" sz="2800" i="1" dirty="0" smtClean="0">
                <a:latin typeface="Berlin Sans FB" pitchFamily="34" charset="0"/>
              </a:rPr>
              <a:t> </a:t>
            </a:r>
            <a:r>
              <a:rPr lang="en-US" sz="2800" i="1" dirty="0" err="1">
                <a:latin typeface="Berlin Sans FB" pitchFamily="34" charset="0"/>
              </a:rPr>
              <a:t>garam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tidak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tersentralisir</a:t>
            </a:r>
            <a:r>
              <a:rPr lang="en-US" sz="2800" dirty="0">
                <a:latin typeface="Berlin Sans FB" pitchFamily="34" charset="0"/>
              </a:rPr>
              <a:t>, </a:t>
            </a:r>
            <a:r>
              <a:rPr lang="en-US" sz="2800" dirty="0" err="1">
                <a:latin typeface="Berlin Sans FB" pitchFamily="34" charset="0"/>
              </a:rPr>
              <a:t>sehingga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menyulitkan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dalam</a:t>
            </a:r>
            <a:r>
              <a:rPr lang="en-US" sz="2800" dirty="0">
                <a:latin typeface="Berlin Sans FB" pitchFamily="34" charset="0"/>
              </a:rPr>
              <a:t> monitoring.</a:t>
            </a:r>
          </a:p>
          <a:p>
            <a:pPr marL="465138" indent="-465138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i="1" dirty="0" err="1">
                <a:latin typeface="Berlin Sans FB" pitchFamily="34" charset="0"/>
              </a:rPr>
              <a:t>cara</a:t>
            </a:r>
            <a:r>
              <a:rPr lang="en-US" sz="2800" i="1" dirty="0">
                <a:latin typeface="Berlin Sans FB" pitchFamily="34" charset="0"/>
              </a:rPr>
              <a:t> </a:t>
            </a:r>
            <a:r>
              <a:rPr lang="en-US" sz="2800" i="1" dirty="0" err="1">
                <a:latin typeface="Berlin Sans FB" pitchFamily="34" charset="0"/>
              </a:rPr>
              <a:t>pengolahan</a:t>
            </a:r>
            <a:r>
              <a:rPr lang="en-US" sz="2800" dirty="0">
                <a:latin typeface="Berlin Sans FB" pitchFamily="34" charset="0"/>
              </a:rPr>
              <a:t>, </a:t>
            </a:r>
            <a:r>
              <a:rPr lang="en-US" sz="2800" dirty="0" err="1">
                <a:latin typeface="Berlin Sans FB" pitchFamily="34" charset="0"/>
              </a:rPr>
              <a:t>garam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beriodium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sebaiknya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ditambahkan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pada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saat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akan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disantap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untuk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mengurangi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kehilangan</a:t>
            </a:r>
            <a:r>
              <a:rPr lang="en-US" sz="2800" dirty="0">
                <a:latin typeface="Berlin Sans FB" pitchFamily="34" charset="0"/>
              </a:rPr>
              <a:t>. </a:t>
            </a:r>
            <a:r>
              <a:rPr lang="en-US" sz="2800" dirty="0" err="1">
                <a:latin typeface="Berlin Sans FB" pitchFamily="34" charset="0"/>
              </a:rPr>
              <a:t>Masakan</a:t>
            </a:r>
            <a:r>
              <a:rPr lang="en-US" sz="2800" dirty="0">
                <a:latin typeface="Berlin Sans FB" pitchFamily="34" charset="0"/>
              </a:rPr>
              <a:t> yang </a:t>
            </a:r>
            <a:r>
              <a:rPr lang="en-US" sz="2800" dirty="0" err="1">
                <a:latin typeface="Berlin Sans FB" pitchFamily="34" charset="0"/>
              </a:rPr>
              <a:t>pedas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dan</a:t>
            </a:r>
            <a:r>
              <a:rPr lang="en-US" sz="2800" dirty="0">
                <a:latin typeface="Berlin Sans FB" pitchFamily="34" charset="0"/>
              </a:rPr>
              <a:t>  </a:t>
            </a:r>
            <a:r>
              <a:rPr lang="en-US" sz="2800" dirty="0" err="1">
                <a:latin typeface="Berlin Sans FB" pitchFamily="34" charset="0"/>
              </a:rPr>
              <a:t>asam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ternyata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akan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menghilangkan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iodium</a:t>
            </a:r>
            <a:r>
              <a:rPr lang="en-US" sz="2800" dirty="0">
                <a:latin typeface="Berlin Sans FB" pitchFamily="34" charset="0"/>
              </a:rPr>
              <a:t>.</a:t>
            </a:r>
          </a:p>
          <a:p>
            <a:pPr marL="465138" indent="-465138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i="1" dirty="0" err="1">
                <a:latin typeface="Berlin Sans FB" pitchFamily="34" charset="0"/>
              </a:rPr>
              <a:t>penerimaan</a:t>
            </a:r>
            <a:r>
              <a:rPr lang="en-US" sz="2800" i="1" dirty="0">
                <a:latin typeface="Berlin Sans FB" pitchFamily="34" charset="0"/>
              </a:rPr>
              <a:t> </a:t>
            </a:r>
            <a:r>
              <a:rPr lang="en-US" sz="2800" i="1" dirty="0" err="1">
                <a:latin typeface="Berlin Sans FB" pitchFamily="34" charset="0"/>
              </a:rPr>
              <a:t>masyarakat</a:t>
            </a:r>
            <a:r>
              <a:rPr lang="en-US" sz="2800" dirty="0">
                <a:latin typeface="Berlin Sans FB" pitchFamily="34" charset="0"/>
              </a:rPr>
              <a:t>, </a:t>
            </a:r>
            <a:r>
              <a:rPr lang="en-US" sz="2800" dirty="0" err="1">
                <a:latin typeface="Berlin Sans FB" pitchFamily="34" charset="0"/>
              </a:rPr>
              <a:t>masyarakat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belum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semua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mengkonsumsi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garam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biasa</a:t>
            </a:r>
            <a:r>
              <a:rPr lang="en-US" sz="2800" dirty="0">
                <a:latin typeface="Berlin Sans FB" pitchFamily="34" charset="0"/>
              </a:rPr>
              <a:t>. </a:t>
            </a:r>
          </a:p>
          <a:p>
            <a:endParaRPr lang="id-ID" dirty="0">
              <a:latin typeface="Berlin Sans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5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568952" cy="5976664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Berlin Sans FB" pitchFamily="34" charset="0"/>
              </a:rPr>
              <a:t>WHO/UNICEF/ICCIDD recommend (</a:t>
            </a:r>
            <a:r>
              <a:rPr lang="en-US" sz="2400" i="1" dirty="0" smtClean="0">
                <a:latin typeface="Berlin Sans FB" pitchFamily="34" charset="0"/>
              </a:rPr>
              <a:t>19</a:t>
            </a:r>
            <a:r>
              <a:rPr lang="en-US" sz="2400" dirty="0" smtClean="0">
                <a:latin typeface="Berlin Sans FB" pitchFamily="34" charset="0"/>
              </a:rPr>
              <a:t>) that, in typical circumstances, where:</a:t>
            </a:r>
            <a:br>
              <a:rPr lang="en-US" sz="2400" dirty="0" smtClean="0">
                <a:latin typeface="Berlin Sans FB" pitchFamily="34" charset="0"/>
              </a:rPr>
            </a:br>
            <a:endParaRPr lang="en-US" sz="2400" dirty="0" smtClean="0">
              <a:latin typeface="Berlin Sans FB" pitchFamily="34" charset="0"/>
            </a:endParaRP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Berlin Sans FB" pitchFamily="34" charset="0"/>
              </a:rPr>
              <a:t>• iodine lost from salt is 20% from production site to household,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Berlin Sans FB" pitchFamily="34" charset="0"/>
              </a:rPr>
              <a:t>• another 20% is lost during cooking before consumption, and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Berlin Sans FB" pitchFamily="34" charset="0"/>
              </a:rPr>
              <a:t>• average salt intake is 10 g per person per day,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i="1" dirty="0" smtClean="0">
              <a:latin typeface="Berlin Sans FB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i="1" dirty="0" smtClean="0">
                <a:latin typeface="Berlin Sans FB" pitchFamily="34" charset="0"/>
              </a:rPr>
              <a:t>iodine concentration in salt at the point of production should be within the range of 20-40 mg of iodine per kg of salt</a:t>
            </a:r>
            <a:r>
              <a:rPr lang="en-US" sz="2400" dirty="0" smtClean="0">
                <a:latin typeface="Berlin Sans FB" pitchFamily="34" charset="0"/>
              </a:rPr>
              <a:t> (i.e</a:t>
            </a:r>
            <a:r>
              <a:rPr lang="en-US" sz="2400" i="1" dirty="0" smtClean="0">
                <a:latin typeface="Berlin Sans FB" pitchFamily="34" charset="0"/>
              </a:rPr>
              <a:t>., </a:t>
            </a:r>
            <a:r>
              <a:rPr lang="en-US" sz="2400" dirty="0" smtClean="0">
                <a:latin typeface="Berlin Sans FB" pitchFamily="34" charset="0"/>
              </a:rPr>
              <a:t>20-40 </a:t>
            </a:r>
            <a:r>
              <a:rPr lang="en-US" sz="2400" dirty="0" err="1" smtClean="0">
                <a:latin typeface="Berlin Sans FB" pitchFamily="34" charset="0"/>
              </a:rPr>
              <a:t>ppm</a:t>
            </a:r>
            <a:r>
              <a:rPr lang="en-US" sz="2400" dirty="0" smtClean="0">
                <a:latin typeface="Berlin Sans FB" pitchFamily="34" charset="0"/>
              </a:rPr>
              <a:t> of iodine) in order to provide 150 µg of iodine per person per day. The iodine should be added as potassium (or sodium) </a:t>
            </a:r>
            <a:r>
              <a:rPr lang="en-US" sz="2400" dirty="0" err="1" smtClean="0">
                <a:latin typeface="Berlin Sans FB" pitchFamily="34" charset="0"/>
              </a:rPr>
              <a:t>iodate</a:t>
            </a:r>
            <a:r>
              <a:rPr lang="en-US" sz="2400" dirty="0" smtClean="0">
                <a:latin typeface="Berlin Sans FB" pitchFamily="34" charset="0"/>
              </a:rPr>
              <a:t>. Under these circumstances median urinary iodine levels will vary from 100-200 µg/l.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Berlin Sans FB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err="1" smtClean="0">
                <a:latin typeface="Berlin Sans FB" pitchFamily="34" charset="0"/>
              </a:rPr>
              <a:t>Reguler</a:t>
            </a:r>
            <a:r>
              <a:rPr lang="en-US" sz="2400" dirty="0" smtClean="0">
                <a:latin typeface="Berlin Sans FB" pitchFamily="34" charset="0"/>
              </a:rPr>
              <a:t> survey to monitor iodine in salt include:</a:t>
            </a:r>
          </a:p>
          <a:p>
            <a:pPr marL="465138" indent="-4651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465138" algn="l"/>
              </a:tabLst>
              <a:defRPr/>
            </a:pPr>
            <a:r>
              <a:rPr lang="en-US" sz="2400" dirty="0" smtClean="0">
                <a:latin typeface="Berlin Sans FB" pitchFamily="34" charset="0"/>
              </a:rPr>
              <a:t>• 	salt quality and the iodization process;</a:t>
            </a:r>
          </a:p>
          <a:p>
            <a:pPr marL="465138" indent="-4651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465138" algn="l"/>
              </a:tabLst>
              <a:defRPr/>
            </a:pPr>
            <a:r>
              <a:rPr lang="en-US" sz="2400" dirty="0" smtClean="0">
                <a:latin typeface="Berlin Sans FB" pitchFamily="34" charset="0"/>
              </a:rPr>
              <a:t>• 	factors affecting iodine losses from salt, such as packaging, transport, and storage; and</a:t>
            </a:r>
          </a:p>
          <a:p>
            <a:pPr marL="465138" indent="-4651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465138" algn="l"/>
              </a:tabLst>
              <a:defRPr/>
            </a:pPr>
            <a:r>
              <a:rPr lang="en-US" sz="2400" dirty="0" smtClean="0">
                <a:latin typeface="Berlin Sans FB" pitchFamily="34" charset="0"/>
              </a:rPr>
              <a:t>• 	food habits in relation to salt intake and cooking practices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Universal Salt Iodization (USI)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id-ID" sz="2400" dirty="0" smtClean="0">
                <a:latin typeface="Berlin Sans FB" pitchFamily="34" charset="0"/>
              </a:rPr>
              <a:t>USI merupakan strategi yg efektif, aman dan cost-efektif utk menjamin asupan iodium yg adekuat pada populasi.</a:t>
            </a:r>
          </a:p>
          <a:p>
            <a:r>
              <a:rPr lang="id-ID" sz="2400" dirty="0" smtClean="0">
                <a:latin typeface="Berlin Sans FB" pitchFamily="34" charset="0"/>
              </a:rPr>
              <a:t>USI mensyaratkan bahwa seluruh jenis garam yg dikonsumsi manusia dan hewan harus diiodisasi termasuk garam utk keperluan industri.</a:t>
            </a:r>
          </a:p>
          <a:p>
            <a:r>
              <a:rPr lang="id-ID" sz="2400" dirty="0" smtClean="0">
                <a:latin typeface="Berlin Sans FB" pitchFamily="34" charset="0"/>
              </a:rPr>
              <a:t>Sasaran USI dikatakan tercapai bila &gt; 90% sampel RT representatif telah menggunakan garam beriodium (</a:t>
            </a:r>
            <a:r>
              <a:rPr lang="id-ID" sz="2400" u="sng" dirty="0" smtClean="0">
                <a:latin typeface="Berlin Sans FB" pitchFamily="34" charset="0"/>
              </a:rPr>
              <a:t>&gt;</a:t>
            </a:r>
            <a:r>
              <a:rPr lang="id-ID" sz="2400" dirty="0" smtClean="0">
                <a:latin typeface="Berlin Sans FB" pitchFamily="34" charset="0"/>
              </a:rPr>
              <a:t> 15ppm).</a:t>
            </a:r>
          </a:p>
          <a:p>
            <a:r>
              <a:rPr lang="id-ID" sz="2400" dirty="0" smtClean="0">
                <a:latin typeface="Berlin Sans FB" pitchFamily="34" charset="0"/>
              </a:rPr>
              <a:t>Negara yg telah mencapai USI</a:t>
            </a:r>
          </a:p>
          <a:p>
            <a:pPr lvl="1"/>
            <a:r>
              <a:rPr lang="id-ID" sz="2000" dirty="0" smtClean="0">
                <a:latin typeface="Berlin Sans FB" pitchFamily="34" charset="0"/>
              </a:rPr>
              <a:t>RRC, Nigeria</a:t>
            </a:r>
          </a:p>
          <a:p>
            <a:pPr lvl="1"/>
            <a:r>
              <a:rPr lang="id-ID" sz="2000" dirty="0" smtClean="0">
                <a:latin typeface="Berlin Sans FB" pitchFamily="34" charset="0"/>
              </a:rPr>
              <a:t>Tahun 2006, 34 dr 120 negara yg mengimplementasikan program garam beriodium</a:t>
            </a:r>
            <a:endParaRPr lang="id-ID" sz="2000" dirty="0">
              <a:latin typeface="Berlin Sans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Faktor pendukung keberhasilan USI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</p:spPr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Memastikan komitmen politik</a:t>
            </a:r>
          </a:p>
          <a:p>
            <a:r>
              <a:rPr lang="id-ID" dirty="0" smtClean="0">
                <a:latin typeface="Berlin Sans FB" pitchFamily="34" charset="0"/>
              </a:rPr>
              <a:t>Menjamin suplai garam yg kandungan iodium yg adekuat</a:t>
            </a:r>
          </a:p>
          <a:p>
            <a:r>
              <a:rPr lang="id-ID" dirty="0" smtClean="0">
                <a:latin typeface="Berlin Sans FB" pitchFamily="34" charset="0"/>
              </a:rPr>
              <a:t>Penguatan pelaksanaan peraturan</a:t>
            </a:r>
          </a:p>
          <a:p>
            <a:r>
              <a:rPr lang="id-ID" dirty="0" smtClean="0">
                <a:latin typeface="Berlin Sans FB" pitchFamily="34" charset="0"/>
              </a:rPr>
              <a:t>KIE yg efektif</a:t>
            </a:r>
          </a:p>
          <a:p>
            <a:r>
              <a:rPr lang="id-ID" dirty="0" smtClean="0">
                <a:latin typeface="Berlin Sans FB" pitchFamily="34" charset="0"/>
              </a:rPr>
              <a:t>Adanya sistem monitoring yg efektif</a:t>
            </a:r>
          </a:p>
          <a:p>
            <a:r>
              <a:rPr lang="id-ID" dirty="0" smtClean="0">
                <a:latin typeface="Berlin Sans FB" pitchFamily="34" charset="0"/>
              </a:rPr>
              <a:t>Koordinasi lintas-sektor</a:t>
            </a:r>
          </a:p>
          <a:p>
            <a:r>
              <a:rPr lang="id-ID" dirty="0" smtClean="0">
                <a:latin typeface="Berlin Sans FB" pitchFamily="34" charset="0"/>
              </a:rPr>
              <a:t>Integrasi dg program yg lain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328592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err="1" smtClean="0">
                <a:latin typeface="Berlin Sans FB" pitchFamily="34" charset="0"/>
              </a:rPr>
              <a:t>Suplemen</a:t>
            </a:r>
            <a:r>
              <a:rPr lang="en-US" b="1" dirty="0" smtClean="0">
                <a:latin typeface="Berlin Sans FB" pitchFamily="34" charset="0"/>
              </a:rPr>
              <a:t> </a:t>
            </a:r>
            <a:r>
              <a:rPr lang="en-US" b="1" dirty="0" err="1" smtClean="0">
                <a:latin typeface="Berlin Sans FB" pitchFamily="34" charset="0"/>
              </a:rPr>
              <a:t>Iodium</a:t>
            </a:r>
            <a:r>
              <a:rPr lang="en-US" b="1" dirty="0" smtClean="0">
                <a:latin typeface="Berlin Sans FB" pitchFamily="34" charset="0"/>
              </a:rPr>
              <a:t> </a:t>
            </a:r>
            <a:r>
              <a:rPr lang="en-US" b="1" dirty="0" err="1" smtClean="0">
                <a:latin typeface="Berlin Sans FB" pitchFamily="34" charset="0"/>
              </a:rPr>
              <a:t>pada</a:t>
            </a:r>
            <a:r>
              <a:rPr lang="en-US" b="1" dirty="0" smtClean="0">
                <a:latin typeface="Berlin Sans FB" pitchFamily="34" charset="0"/>
              </a:rPr>
              <a:t> </a:t>
            </a:r>
            <a:r>
              <a:rPr lang="en-US" b="1" dirty="0" err="1" smtClean="0">
                <a:latin typeface="Berlin Sans FB" pitchFamily="34" charset="0"/>
              </a:rPr>
              <a:t>Hewan</a:t>
            </a:r>
            <a:endParaRPr lang="en-US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Berlin Sans FB" pitchFamily="34" charset="0"/>
              </a:rPr>
              <a:t>	</a:t>
            </a:r>
            <a:r>
              <a:rPr lang="en-US" dirty="0" err="1" smtClean="0">
                <a:latin typeface="Berlin Sans FB" pitchFamily="34" charset="0"/>
              </a:rPr>
              <a:t>Suplementasi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pada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sapi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babi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Jerman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Timur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menunjukkan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adanya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peningkatan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kadar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iodium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dalam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daging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tsb</a:t>
            </a:r>
            <a:r>
              <a:rPr lang="en-US" dirty="0" smtClean="0">
                <a:latin typeface="Berlin Sans FB" pitchFamily="34" charset="0"/>
              </a:rPr>
              <a:t>. </a:t>
            </a:r>
            <a:r>
              <a:rPr lang="en-US" dirty="0" err="1" smtClean="0">
                <a:latin typeface="Berlin Sans FB" pitchFamily="34" charset="0"/>
              </a:rPr>
              <a:t>Dengan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demikian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meningkatkan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konsumsi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Iodium</a:t>
            </a:r>
            <a:r>
              <a:rPr lang="en-US" dirty="0" smtClean="0">
                <a:latin typeface="Berlin Sans FB" pitchFamily="34" charset="0"/>
              </a:rPr>
              <a:t>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err="1" smtClean="0">
                <a:latin typeface="Berlin Sans FB" pitchFamily="34" charset="0"/>
              </a:rPr>
              <a:t>Suntikan</a:t>
            </a:r>
            <a:r>
              <a:rPr lang="en-US" b="1" dirty="0" smtClean="0">
                <a:latin typeface="Berlin Sans FB" pitchFamily="34" charset="0"/>
              </a:rPr>
              <a:t> </a:t>
            </a:r>
            <a:r>
              <a:rPr lang="en-US" b="1" dirty="0" err="1" smtClean="0">
                <a:latin typeface="Berlin Sans FB" pitchFamily="34" charset="0"/>
              </a:rPr>
              <a:t>minyak</a:t>
            </a:r>
            <a:r>
              <a:rPr lang="en-US" b="1" dirty="0" smtClean="0">
                <a:latin typeface="Berlin Sans FB" pitchFamily="34" charset="0"/>
              </a:rPr>
              <a:t> </a:t>
            </a:r>
            <a:r>
              <a:rPr lang="en-US" b="1" dirty="0" err="1" smtClean="0">
                <a:latin typeface="Berlin Sans FB" pitchFamily="34" charset="0"/>
              </a:rPr>
              <a:t>Iodium</a:t>
            </a:r>
            <a:endParaRPr lang="en-US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Berlin Sans FB" pitchFamily="34" charset="0"/>
              </a:rPr>
              <a:t>	</a:t>
            </a:r>
            <a:r>
              <a:rPr lang="en-US" dirty="0" err="1" smtClean="0">
                <a:latin typeface="Berlin Sans FB" pitchFamily="34" charset="0"/>
              </a:rPr>
              <a:t>Pertama</a:t>
            </a:r>
            <a:r>
              <a:rPr lang="en-US" dirty="0" smtClean="0">
                <a:latin typeface="Berlin Sans FB" pitchFamily="34" charset="0"/>
              </a:rPr>
              <a:t> kali </a:t>
            </a:r>
            <a:r>
              <a:rPr lang="en-US" dirty="0" err="1" smtClean="0">
                <a:latin typeface="Berlin Sans FB" pitchFamily="34" charset="0"/>
              </a:rPr>
              <a:t>dilakukan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</a:t>
            </a:r>
            <a:r>
              <a:rPr lang="en-US" dirty="0" smtClean="0">
                <a:latin typeface="Berlin Sans FB" pitchFamily="34" charset="0"/>
              </a:rPr>
              <a:t> Papua </a:t>
            </a:r>
            <a:r>
              <a:rPr lang="en-US" dirty="0" err="1" smtClean="0">
                <a:latin typeface="Berlin Sans FB" pitchFamily="34" charset="0"/>
              </a:rPr>
              <a:t>Nugini</a:t>
            </a:r>
            <a:r>
              <a:rPr lang="en-US" dirty="0" smtClean="0">
                <a:latin typeface="Berlin Sans FB" pitchFamily="34" charset="0"/>
              </a:rPr>
              <a:t>. </a:t>
            </a:r>
            <a:r>
              <a:rPr lang="en-US" dirty="0" err="1" smtClean="0">
                <a:latin typeface="Berlin Sans FB" pitchFamily="34" charset="0"/>
              </a:rPr>
              <a:t>Metode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ini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tepat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digunakan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daerah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endemik</a:t>
            </a:r>
            <a:r>
              <a:rPr lang="en-US" dirty="0" smtClean="0">
                <a:latin typeface="Berlin Sans FB" pitchFamily="34" charset="0"/>
              </a:rPr>
              <a:t> yang </a:t>
            </a:r>
            <a:r>
              <a:rPr lang="en-US" dirty="0" err="1" smtClean="0">
                <a:latin typeface="Berlin Sans FB" pitchFamily="34" charset="0"/>
              </a:rPr>
              <a:t>terisolasi</a:t>
            </a:r>
            <a:r>
              <a:rPr lang="en-US" dirty="0" smtClean="0">
                <a:latin typeface="Berlin Sans FB" pitchFamily="34" charset="0"/>
              </a:rPr>
              <a:t>. </a:t>
            </a:r>
            <a:r>
              <a:rPr lang="en-US" dirty="0" err="1" smtClean="0">
                <a:latin typeface="Berlin Sans FB" pitchFamily="34" charset="0"/>
              </a:rPr>
              <a:t>Suntikan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diberikan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sebanyak</a:t>
            </a:r>
            <a:r>
              <a:rPr lang="en-US" dirty="0" smtClean="0">
                <a:latin typeface="Berlin Sans FB" pitchFamily="34" charset="0"/>
              </a:rPr>
              <a:t> 1ml yang </a:t>
            </a:r>
            <a:r>
              <a:rPr lang="en-US" dirty="0" err="1" smtClean="0">
                <a:latin typeface="Berlin Sans FB" pitchFamily="34" charset="0"/>
              </a:rPr>
              <a:t>mengandung</a:t>
            </a:r>
            <a:r>
              <a:rPr lang="en-US" dirty="0" smtClean="0">
                <a:latin typeface="Berlin Sans FB" pitchFamily="34" charset="0"/>
              </a:rPr>
              <a:t> 480 mg </a:t>
            </a:r>
            <a:r>
              <a:rPr lang="en-US" dirty="0" err="1" smtClean="0">
                <a:latin typeface="Berlin Sans FB" pitchFamily="34" charset="0"/>
              </a:rPr>
              <a:t>Iodin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diulang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setiap</a:t>
            </a:r>
            <a:r>
              <a:rPr lang="en-US" dirty="0" smtClean="0">
                <a:latin typeface="Berlin Sans FB" pitchFamily="34" charset="0"/>
              </a:rPr>
              <a:t> 3 </a:t>
            </a:r>
            <a:r>
              <a:rPr lang="en-US" dirty="0" err="1" smtClean="0">
                <a:latin typeface="Berlin Sans FB" pitchFamily="34" charset="0"/>
              </a:rPr>
              <a:t>tahun</a:t>
            </a:r>
            <a:r>
              <a:rPr lang="en-US" dirty="0" smtClean="0">
                <a:latin typeface="Berlin Sans FB" pitchFamily="34" charset="0"/>
              </a:rPr>
              <a:t> (</a:t>
            </a:r>
            <a:r>
              <a:rPr lang="en-US" dirty="0" err="1" smtClean="0">
                <a:latin typeface="Berlin Sans FB" pitchFamily="34" charset="0"/>
              </a:rPr>
              <a:t>tergantung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kondisi</a:t>
            </a:r>
            <a:r>
              <a:rPr lang="en-US" dirty="0" smtClean="0">
                <a:latin typeface="Berlin Sans FB" pitchFamily="34" charset="0"/>
              </a:rPr>
              <a:t>). </a:t>
            </a:r>
            <a:r>
              <a:rPr lang="en-US" dirty="0" err="1" smtClean="0">
                <a:latin typeface="Berlin Sans FB" pitchFamily="34" charset="0"/>
              </a:rPr>
              <a:t>Diberikan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pada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wanita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berusia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dibawah</a:t>
            </a:r>
            <a:r>
              <a:rPr lang="en-US" dirty="0" smtClean="0">
                <a:latin typeface="Berlin Sans FB" pitchFamily="34" charset="0"/>
              </a:rPr>
              <a:t> 40 </a:t>
            </a:r>
            <a:r>
              <a:rPr lang="en-US" dirty="0" err="1" smtClean="0">
                <a:latin typeface="Berlin Sans FB" pitchFamily="34" charset="0"/>
              </a:rPr>
              <a:t>th</a:t>
            </a:r>
            <a:r>
              <a:rPr lang="en-US" dirty="0" smtClean="0">
                <a:latin typeface="Berlin Sans FB" pitchFamily="34" charset="0"/>
              </a:rPr>
              <a:t>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Berlin Sans FB" pitchFamily="34" charset="0"/>
              </a:rPr>
              <a:t>	Di Indonesia </a:t>
            </a:r>
            <a:r>
              <a:rPr lang="en-US" dirty="0" err="1" smtClean="0">
                <a:latin typeface="Berlin Sans FB" pitchFamily="34" charset="0"/>
              </a:rPr>
              <a:t>pertama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dilakukan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pada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tahun</a:t>
            </a:r>
            <a:r>
              <a:rPr lang="en-US" dirty="0" smtClean="0">
                <a:latin typeface="Berlin Sans FB" pitchFamily="34" charset="0"/>
              </a:rPr>
              <a:t> 1976 </a:t>
            </a:r>
            <a:r>
              <a:rPr lang="en-US" dirty="0" err="1" smtClean="0">
                <a:latin typeface="Berlin Sans FB" pitchFamily="34" charset="0"/>
              </a:rPr>
              <a:t>di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daerah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endemik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pada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beberapa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propinsi</a:t>
            </a:r>
            <a:r>
              <a:rPr lang="en-US" dirty="0" smtClean="0">
                <a:latin typeface="Berlin Sans FB" pitchFamily="34" charset="0"/>
              </a:rPr>
              <a:t>. Program </a:t>
            </a:r>
            <a:r>
              <a:rPr lang="en-US" dirty="0" err="1" smtClean="0">
                <a:latin typeface="Berlin Sans FB" pitchFamily="34" charset="0"/>
              </a:rPr>
              <a:t>ini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tidak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berhasil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dengan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baik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karena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kesulitan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dalam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administrasinya</a:t>
            </a:r>
            <a:r>
              <a:rPr lang="en-US" dirty="0" smtClean="0">
                <a:latin typeface="Berlin Sans FB" pitchFamily="34" charset="0"/>
              </a:rPr>
              <a:t>, </a:t>
            </a:r>
            <a:r>
              <a:rPr lang="en-US" dirty="0" err="1" smtClean="0">
                <a:latin typeface="Berlin Sans FB" pitchFamily="34" charset="0"/>
              </a:rPr>
              <a:t>sehingga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tidak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dapat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mencapai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sasaran</a:t>
            </a:r>
            <a:r>
              <a:rPr lang="en-US" dirty="0" smtClean="0">
                <a:latin typeface="Berlin Sans FB" pitchFamily="34" charset="0"/>
              </a:rPr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latin typeface="Berlin Sans FB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Suplemen iodium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err="1" smtClean="0"/>
              <a:t>Studi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</a:t>
            </a:r>
            <a:r>
              <a:rPr lang="en-US" sz="2400" dirty="0" smtClean="0"/>
              <a:t> China </a:t>
            </a:r>
            <a:r>
              <a:rPr lang="en-US" sz="2400" dirty="0" err="1" smtClean="0"/>
              <a:t>dan</a:t>
            </a:r>
            <a:r>
              <a:rPr lang="en-US" sz="2400" dirty="0" smtClean="0"/>
              <a:t> India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efektivitas</a:t>
            </a:r>
            <a:r>
              <a:rPr lang="en-US" sz="2400" dirty="0" smtClean="0"/>
              <a:t> 50% </a:t>
            </a:r>
            <a:r>
              <a:rPr lang="en-US" sz="2400" dirty="0" err="1" smtClean="0"/>
              <a:t>dibading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injeksi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iodium</a:t>
            </a:r>
            <a:r>
              <a:rPr lang="en-US" sz="2400" dirty="0" smtClean="0"/>
              <a:t>.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segi</a:t>
            </a:r>
            <a:r>
              <a:rPr lang="en-US" sz="2400" dirty="0" smtClean="0"/>
              <a:t> </a:t>
            </a:r>
            <a:r>
              <a:rPr lang="en-US" sz="2400" dirty="0" err="1" smtClean="0"/>
              <a:t>penanganan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siapa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/>
              <a:t>Di Indonesia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 smtClean="0"/>
              <a:t>kapsul</a:t>
            </a:r>
            <a:r>
              <a:rPr lang="en-US" sz="2400" dirty="0" smtClean="0"/>
              <a:t> </a:t>
            </a:r>
            <a:r>
              <a:rPr lang="en-US" sz="2400" dirty="0" err="1" smtClean="0"/>
              <a:t>Iodium</a:t>
            </a:r>
            <a:r>
              <a:rPr lang="en-US" sz="2400" dirty="0" smtClean="0"/>
              <a:t> (</a:t>
            </a:r>
            <a:r>
              <a:rPr lang="en-US" sz="2400" dirty="0" err="1" smtClean="0"/>
              <a:t>Yodiol</a:t>
            </a:r>
            <a:r>
              <a:rPr lang="en-US" sz="2400" dirty="0" smtClean="0"/>
              <a:t>)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sejak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1992. </a:t>
            </a: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murid</a:t>
            </a:r>
            <a:r>
              <a:rPr lang="en-US" sz="2400" dirty="0" smtClean="0"/>
              <a:t> SD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endemik</a:t>
            </a:r>
            <a:r>
              <a:rPr lang="en-US" sz="2400" dirty="0" smtClean="0"/>
              <a:t>.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</a:t>
            </a:r>
            <a:r>
              <a:rPr lang="en-US" sz="2400" dirty="0" err="1" smtClean="0"/>
              <a:t>kasul</a:t>
            </a:r>
            <a:r>
              <a:rPr lang="en-US" sz="2400" dirty="0" smtClean="0"/>
              <a:t> </a:t>
            </a:r>
            <a:r>
              <a:rPr lang="en-US" sz="2400" dirty="0" err="1" smtClean="0"/>
              <a:t>Yodiol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WUS,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harapan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lahirnya</a:t>
            </a:r>
            <a:r>
              <a:rPr lang="en-US" sz="2400" dirty="0" smtClean="0"/>
              <a:t> </a:t>
            </a:r>
            <a:r>
              <a:rPr lang="en-US" sz="2400" dirty="0" err="1" smtClean="0"/>
              <a:t>kretin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endParaRPr lang="id-ID" sz="24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defRPr/>
            </a:pPr>
            <a:endParaRPr lang="id-ID" sz="24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id-ID" sz="2400" dirty="0" smtClean="0"/>
              <a:t>Tahun 2009 </a:t>
            </a:r>
            <a:endParaRPr lang="id-ID" sz="2400" dirty="0" smtClean="0">
              <a:sym typeface="Wingdings" pitchFamily="2" charset="2"/>
            </a:endParaRPr>
          </a:p>
          <a:p>
            <a:pPr marL="765810" lvl="1" indent="-256032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id-ID" sz="2000" dirty="0" smtClean="0">
                <a:sym typeface="Wingdings" pitchFamily="2" charset="2"/>
              </a:rPr>
              <a:t>dihentikan karena rata EYU sudah tinggi dan proporsi EYU &lt; 100 mkg/L sdh di bawah 20%</a:t>
            </a:r>
            <a:endParaRPr lang="en-U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Kapsul</a:t>
            </a:r>
            <a:r>
              <a:rPr lang="en-US" dirty="0" smtClean="0"/>
              <a:t> 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Iodium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Indikator Penggunaan Metode dalam Penanggulangan GAKY (WHO, 1996)</a:t>
            </a:r>
            <a:endParaRPr lang="id-ID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449159"/>
              </p:ext>
            </p:extLst>
          </p:nvPr>
        </p:nvGraphicFramePr>
        <p:xfrm>
          <a:off x="467544" y="1556794"/>
          <a:ext cx="8229600" cy="4074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8925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Tingkat masalah kesmas</a:t>
                      </a:r>
                      <a:endParaRPr lang="id-ID" sz="2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Indikator</a:t>
                      </a:r>
                      <a:endParaRPr lang="id-ID" sz="2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Metode Penanggulangan</a:t>
                      </a:r>
                      <a:endParaRPr lang="id-ID" sz="2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139">
                <a:tc>
                  <a:txBody>
                    <a:bodyPr/>
                    <a:lstStyle/>
                    <a:p>
                      <a:r>
                        <a:rPr lang="id-ID" dirty="0" smtClean="0"/>
                        <a:t>GAKY ringan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TGR (5,0-19,9%)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Iodisasi garam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13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EYU (50-99</a:t>
                      </a:r>
                      <a:r>
                        <a:rPr lang="id-ID" baseline="0" dirty="0" smtClean="0"/>
                        <a:t> mcg/L)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Perbaikan ekonomi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8925">
                <a:tc>
                  <a:txBody>
                    <a:bodyPr/>
                    <a:lstStyle/>
                    <a:p>
                      <a:r>
                        <a:rPr lang="id-ID" dirty="0" smtClean="0"/>
                        <a:t>GAKY sedang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TGR (20,0-29,9%)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Garam beryodium 20-40 ppm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13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EYU (20-49</a:t>
                      </a:r>
                      <a:r>
                        <a:rPr lang="id-ID" baseline="0" dirty="0" smtClean="0"/>
                        <a:t> mcg/L)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Kapsul minyak iodium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8925">
                <a:tc>
                  <a:txBody>
                    <a:bodyPr/>
                    <a:lstStyle/>
                    <a:p>
                      <a:r>
                        <a:rPr lang="id-ID" dirty="0" smtClean="0"/>
                        <a:t>GAKY berat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TGR (&gt;30%)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Kapsul minyak beryodium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13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EYU (&lt;20</a:t>
                      </a:r>
                      <a:r>
                        <a:rPr lang="id-ID" baseline="0" dirty="0" smtClean="0"/>
                        <a:t>mcg/L)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139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Kretin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471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KANDUNGAN IODIUM (</a:t>
            </a:r>
            <a:r>
              <a:rPr lang="en-US" sz="3200" dirty="0" err="1" smtClean="0"/>
              <a:t>ug</a:t>
            </a:r>
            <a:r>
              <a:rPr lang="en-US" sz="3200" dirty="0" smtClean="0"/>
              <a:t>/L) PER GR BAHAN</a:t>
            </a:r>
            <a:endParaRPr lang="en-US" sz="3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0" y="1600200"/>
          <a:ext cx="7680325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3" imgW="4810049" imgH="2771851" progId="">
                  <p:embed/>
                </p:oleObj>
              </mc:Choice>
              <mc:Fallback>
                <p:oleObj name="Worksheet" r:id="rId3" imgW="4810049" imgH="2771851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7680325" cy="470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19991" b="8698"/>
          <a:stretch/>
        </p:blipFill>
        <p:spPr>
          <a:xfrm>
            <a:off x="685800" y="796179"/>
            <a:ext cx="8008446" cy="544904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1354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5" t="14737" r="6209"/>
          <a:stretch/>
        </p:blipFill>
        <p:spPr>
          <a:xfrm>
            <a:off x="1143000" y="762000"/>
            <a:ext cx="6934200" cy="57255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3815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Strategi pengontrolan gaky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7369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Strategi pengontrolan GAKY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Mengoreksi defisiensi iodium</a:t>
            </a:r>
          </a:p>
          <a:p>
            <a:pPr marL="719138" lvl="1" indent="-319088"/>
            <a:r>
              <a:rPr lang="id-ID" sz="2000" dirty="0" smtClean="0"/>
              <a:t>Suplementasi iodium</a:t>
            </a:r>
          </a:p>
          <a:p>
            <a:pPr lvl="1"/>
            <a:r>
              <a:rPr lang="id-ID" sz="2000" dirty="0" smtClean="0"/>
              <a:t>Fortifikasi iodium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Menjaga kesinambungan program eliminasi GAKY</a:t>
            </a:r>
          </a:p>
          <a:p>
            <a:pPr marL="914400" lvl="1" indent="-514350"/>
            <a:r>
              <a:rPr lang="id-ID" sz="2000" dirty="0" smtClean="0"/>
              <a:t>Dukungan politik yg berkseinambungan</a:t>
            </a:r>
          </a:p>
          <a:p>
            <a:pPr marL="914400" lvl="1" indent="-514350"/>
            <a:r>
              <a:rPr lang="id-ID" sz="2000" dirty="0" smtClean="0"/>
              <a:t>Infrastruktur administrasi yg efektif</a:t>
            </a:r>
          </a:p>
          <a:p>
            <a:pPr marL="914400" lvl="1" indent="-514350"/>
            <a:r>
              <a:rPr lang="id-ID" sz="2000" dirty="0" smtClean="0"/>
              <a:t>Monev berkelanjutan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Melacak kemajuan dlm program eliminasi GAKY</a:t>
            </a:r>
          </a:p>
          <a:p>
            <a:pPr marL="914400" lvl="1" indent="-514350"/>
            <a:r>
              <a:rPr lang="id-ID" sz="2000" dirty="0" smtClean="0"/>
              <a:t>Fase 1-Diagnosis komunitas</a:t>
            </a:r>
          </a:p>
          <a:p>
            <a:pPr marL="914400" lvl="1" indent="-514350"/>
            <a:r>
              <a:rPr lang="id-ID" sz="2000" dirty="0" smtClean="0"/>
              <a:t>Fase 2-Intervensi komunitas</a:t>
            </a:r>
          </a:p>
          <a:p>
            <a:pPr marL="914400" lvl="1" indent="-514350"/>
            <a:r>
              <a:rPr lang="id-ID" sz="2000" dirty="0" smtClean="0"/>
              <a:t>Fase 3-Sustainabilitas </a:t>
            </a:r>
          </a:p>
          <a:p>
            <a:pPr marL="914400" lvl="1" indent="-514350"/>
            <a:endParaRPr lang="id-ID" dirty="0" smtClean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60A9-2373-4FF5-9767-133B8B1067FA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6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Tahapan dlm program eliminasi GAKY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44</a:t>
            </a:fld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2" y="1638300"/>
            <a:ext cx="8655898" cy="474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529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Faktor lingkungan &amp; komunitas yg berperan pd fase 2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45</a:t>
            </a:fld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973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077868" cy="646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268" y="692696"/>
            <a:ext cx="3312368" cy="927100"/>
          </a:xfrm>
        </p:spPr>
        <p:txBody>
          <a:bodyPr/>
          <a:lstStyle/>
          <a:p>
            <a:r>
              <a:rPr lang="id-ID" sz="2000" dirty="0" smtClean="0"/>
              <a:t>Indikator progres program eliminasi GAKY sg masalah kesmas</a:t>
            </a:r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24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47</a:t>
            </a:fld>
            <a:endParaRPr lang="id-ID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0"/>
            <a:ext cx="9217455" cy="513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C00000"/>
                </a:solidFill>
              </a:rPr>
              <a:t>TERIMA KASIH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37892" name="Picture 4" descr="c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TERIMA KASIH</a:t>
            </a:r>
            <a:br>
              <a:rPr lang="id-ID" dirty="0" smtClean="0">
                <a:solidFill>
                  <a:srgbClr val="002060"/>
                </a:solidFill>
              </a:rPr>
            </a:b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0C6727-35CD-49C9-87AA-59C8CC5F1E84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goitrogen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singkong</a:t>
            </a:r>
            <a:r>
              <a:rPr lang="en-US" dirty="0" smtClean="0"/>
              <a:t>, </a:t>
            </a:r>
            <a:r>
              <a:rPr lang="en-US" dirty="0" err="1" smtClean="0"/>
              <a:t>jagung</a:t>
            </a:r>
            <a:r>
              <a:rPr lang="en-US" dirty="0" smtClean="0"/>
              <a:t>, </a:t>
            </a:r>
            <a:r>
              <a:rPr lang="en-US" dirty="0" err="1" smtClean="0"/>
              <a:t>rebung</a:t>
            </a:r>
            <a:r>
              <a:rPr lang="en-US" dirty="0" smtClean="0"/>
              <a:t>, </a:t>
            </a:r>
            <a:r>
              <a:rPr lang="en-US" dirty="0" err="1" smtClean="0"/>
              <a:t>ubi</a:t>
            </a:r>
            <a:r>
              <a:rPr lang="en-US" dirty="0" smtClean="0"/>
              <a:t> </a:t>
            </a:r>
            <a:r>
              <a:rPr lang="en-US" dirty="0" err="1" smtClean="0"/>
              <a:t>jalar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iodium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200 -- 300 </a:t>
            </a:r>
            <a:r>
              <a:rPr lang="en-US" dirty="0" err="1" smtClean="0"/>
              <a:t>μg</a:t>
            </a:r>
            <a:r>
              <a:rPr lang="en-US" dirty="0" smtClean="0"/>
              <a:t>/</a:t>
            </a:r>
            <a:r>
              <a:rPr lang="en-US" dirty="0" err="1" smtClean="0"/>
              <a:t>hari</a:t>
            </a:r>
            <a:endParaRPr lang="en-US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Kekurangan</a:t>
            </a:r>
            <a:r>
              <a:rPr lang="en-US" dirty="0" smtClean="0"/>
              <a:t> Se (selenium)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T4 </a:t>
            </a:r>
            <a:r>
              <a:rPr lang="en-US" dirty="0" err="1" smtClean="0"/>
              <a:t>dan</a:t>
            </a:r>
            <a:r>
              <a:rPr lang="en-US" dirty="0" smtClean="0"/>
              <a:t> T3.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Goitrogen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Many staple foods consumed in developing countries contain </a:t>
            </a:r>
            <a:r>
              <a:rPr lang="en-US" sz="2400" dirty="0" err="1" smtClean="0"/>
              <a:t>cyanogenic</a:t>
            </a:r>
            <a:r>
              <a:rPr lang="en-US" sz="2400" dirty="0" smtClean="0"/>
              <a:t> </a:t>
            </a:r>
            <a:r>
              <a:rPr lang="en-US" sz="2400" dirty="0" err="1" smtClean="0"/>
              <a:t>glucosides</a:t>
            </a:r>
            <a:r>
              <a:rPr lang="en-US" sz="2400" dirty="0" smtClean="0"/>
              <a:t> that can liberate cyanide. </a:t>
            </a:r>
            <a:endParaRPr lang="id-ID" sz="24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Cyanide is converted to </a:t>
            </a:r>
            <a:r>
              <a:rPr lang="en-US" sz="2400" dirty="0" err="1" smtClean="0"/>
              <a:t>thiocyanate</a:t>
            </a:r>
            <a:r>
              <a:rPr lang="en-US" sz="2400" dirty="0" smtClean="0"/>
              <a:t> in the body. This is a </a:t>
            </a:r>
            <a:r>
              <a:rPr lang="en-US" sz="2400" dirty="0" err="1" smtClean="0"/>
              <a:t>goitrogen</a:t>
            </a:r>
            <a:r>
              <a:rPr lang="en-US" sz="2400" dirty="0" smtClean="0"/>
              <a:t>, as it blocks the uptake of iodine by the thyroid.</a:t>
            </a:r>
          </a:p>
          <a:p>
            <a:pPr marL="765810" lvl="1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With the exception of cassava, </a:t>
            </a:r>
            <a:r>
              <a:rPr lang="en-US" sz="2000" dirty="0" err="1" smtClean="0"/>
              <a:t>cyanogenic</a:t>
            </a:r>
            <a:r>
              <a:rPr lang="en-US" sz="2000" dirty="0" smtClean="0"/>
              <a:t> </a:t>
            </a:r>
            <a:r>
              <a:rPr lang="en-US" sz="2000" dirty="0" err="1" smtClean="0"/>
              <a:t>glucosides</a:t>
            </a:r>
            <a:r>
              <a:rPr lang="en-US" sz="2000" dirty="0" smtClean="0"/>
              <a:t> are located in the inedible portion of plants. </a:t>
            </a:r>
            <a:endParaRPr lang="id-ID" sz="2000" dirty="0" smtClean="0"/>
          </a:p>
          <a:p>
            <a:pPr marL="765810" lvl="1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Cassava, however, must be soaked before consumption to remove the </a:t>
            </a:r>
            <a:r>
              <a:rPr lang="en-US" sz="2000" dirty="0" err="1" smtClean="0"/>
              <a:t>goitrogens</a:t>
            </a:r>
            <a:r>
              <a:rPr lang="en-US" sz="2000" dirty="0" smtClean="0"/>
              <a:t>. </a:t>
            </a:r>
            <a:endParaRPr lang="id-ID" sz="2000" dirty="0" smtClean="0"/>
          </a:p>
          <a:p>
            <a:pPr marL="765810" lvl="1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Consumption of cassava was associated with endemic </a:t>
            </a:r>
            <a:r>
              <a:rPr lang="en-US" sz="2000" dirty="0" err="1" smtClean="0"/>
              <a:t>goitre</a:t>
            </a:r>
            <a:r>
              <a:rPr lang="en-US" sz="2000" dirty="0" smtClean="0"/>
              <a:t> and cretinism in Sarawak, Malaysia.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04/09/2020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Selenium is an essential component of the enzyme, type I </a:t>
            </a:r>
            <a:r>
              <a:rPr lang="en-US" sz="2400" dirty="0" err="1" smtClean="0"/>
              <a:t>deiodinase</a:t>
            </a:r>
            <a:r>
              <a:rPr lang="en-US" sz="2400" dirty="0" smtClean="0"/>
              <a:t>, which catalyzes the conversion of </a:t>
            </a:r>
            <a:r>
              <a:rPr lang="en-US" sz="2400" dirty="0" err="1" smtClean="0"/>
              <a:t>thyroxine</a:t>
            </a:r>
            <a:r>
              <a:rPr lang="en-US" sz="2400" dirty="0" smtClean="0"/>
              <a:t> (T4) to </a:t>
            </a:r>
            <a:r>
              <a:rPr lang="en-US" sz="2400" dirty="0" err="1" smtClean="0"/>
              <a:t>triiodothyronine</a:t>
            </a:r>
            <a:r>
              <a:rPr lang="en-US" sz="2400" dirty="0" smtClean="0"/>
              <a:t> (T3).</a:t>
            </a:r>
            <a:endParaRPr lang="id-ID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Iron deficiency impairs thyroid hormone metabolism because the two first steps in thyroid hormone synthesis are catalyzed by </a:t>
            </a:r>
            <a:r>
              <a:rPr lang="en-US" sz="2400" dirty="0" err="1" smtClean="0"/>
              <a:t>thyro</a:t>
            </a:r>
            <a:r>
              <a:rPr lang="en-US" sz="2400" dirty="0" smtClean="0"/>
              <a:t> </a:t>
            </a:r>
            <a:r>
              <a:rPr lang="en-US" sz="2400" dirty="0" err="1" smtClean="0"/>
              <a:t>peroxidases</a:t>
            </a:r>
            <a:r>
              <a:rPr lang="en-US" sz="2400" dirty="0" smtClean="0"/>
              <a:t>, which are iron requiring enzymes.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err="1"/>
              <a:t>goitre</a:t>
            </a:r>
            <a:r>
              <a:rPr lang="en-US" sz="2000" dirty="0"/>
              <a:t> in </a:t>
            </a:r>
            <a:r>
              <a:rPr lang="en-US" sz="2000" dirty="0" err="1"/>
              <a:t>anaemic</a:t>
            </a:r>
            <a:r>
              <a:rPr lang="en-US" sz="2000" dirty="0"/>
              <a:t> individuals may be less responsive to iodine treatment.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Selenium </a:t>
            </a:r>
            <a:r>
              <a:rPr lang="en-US" dirty="0" err="1" smtClean="0"/>
              <a:t>dan</a:t>
            </a:r>
            <a:r>
              <a:rPr lang="en-US" dirty="0" smtClean="0"/>
              <a:t> 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05800" cy="3810000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Umur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A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Intake (μg/d)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AE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0 -- 12 months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1 -- 3 years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 – 6 years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7 -- 12 years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 years to (and through) adulthood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Pregnancy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Lactation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Iodium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057400"/>
            <a:ext cx="7543800" cy="15382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taccato222 BT" pitchFamily="66" charset="0"/>
                <a:ea typeface="+mj-ea"/>
                <a:cs typeface="+mj-cs"/>
              </a:rPr>
              <a:t>Model </a:t>
            </a:r>
            <a:r>
              <a:rPr lang="en-US" sz="6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taccato222 BT" pitchFamily="66" charset="0"/>
                <a:ea typeface="+mj-ea"/>
                <a:cs typeface="+mj-cs"/>
              </a:rPr>
              <a:t>Unicef</a:t>
            </a: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taccato222 BT" pitchFamily="66" charset="0"/>
                <a:ea typeface="+mj-ea"/>
                <a:cs typeface="+mj-cs"/>
              </a:rPr>
              <a:t> GAKY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Default Design 2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F8A230"/>
      </a:accent1>
      <a:accent2>
        <a:srgbClr val="5CACE2"/>
      </a:accent2>
      <a:accent3>
        <a:srgbClr val="FFFFFF"/>
      </a:accent3>
      <a:accent4>
        <a:srgbClr val="000000"/>
      </a:accent4>
      <a:accent5>
        <a:srgbClr val="FBCEAD"/>
      </a:accent5>
      <a:accent6>
        <a:srgbClr val="539BCD"/>
      </a:accent6>
      <a:hlink>
        <a:srgbClr val="E569A7"/>
      </a:hlink>
      <a:folHlink>
        <a:srgbClr val="95D84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4074</TotalTime>
  <Words>1316</Words>
  <Application>Microsoft Office PowerPoint</Application>
  <PresentationFormat>On-screen Show (4:3)</PresentationFormat>
  <Paragraphs>247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Theme2</vt:lpstr>
      <vt:lpstr>Worksheet</vt:lpstr>
      <vt:lpstr>GANGGUAN AKIBAT KEKURANGAN YODIUM</vt:lpstr>
      <vt:lpstr>EKOLOGI DAN DEMOGRAFI DEFISIENSI IODIUM</vt:lpstr>
      <vt:lpstr>INTAKE DAN BIOAVAILABILITAS</vt:lpstr>
      <vt:lpstr>KANDUNGAN IODIUM (ug/L) PER GR BAHAN</vt:lpstr>
      <vt:lpstr>Goitrogen</vt:lpstr>
      <vt:lpstr>PowerPoint Presentation</vt:lpstr>
      <vt:lpstr>Selenium dan Fe</vt:lpstr>
      <vt:lpstr>Kebutuhan Iodium</vt:lpstr>
      <vt:lpstr>PowerPoint Presentation</vt:lpstr>
      <vt:lpstr>PowerPoint Presentation</vt:lpstr>
      <vt:lpstr>PowerPoint Presentation</vt:lpstr>
      <vt:lpstr>GAKY</vt:lpstr>
      <vt:lpstr>Tahapan Perkembangan GAKY</vt:lpstr>
      <vt:lpstr>Dampak defisiensi iodium</vt:lpstr>
      <vt:lpstr>PowerPoint Presentation</vt:lpstr>
      <vt:lpstr>Pembesaran kelenjar tiroid</vt:lpstr>
      <vt:lpstr>PowerPoint Presentation</vt:lpstr>
      <vt:lpstr>Kretinisme</vt:lpstr>
      <vt:lpstr>PowerPoint Presentation</vt:lpstr>
      <vt:lpstr>Kretinisme</vt:lpstr>
      <vt:lpstr>Iodine Defisiensi Masalah Kesehatan Masyarakat</vt:lpstr>
      <vt:lpstr>Ekskresi Yodium Urine Anak Sekolah</vt:lpstr>
      <vt:lpstr>PowerPoint Presentation</vt:lpstr>
      <vt:lpstr>Ekskresi Yodium Urine Bumil</vt:lpstr>
      <vt:lpstr>Gaky di indonesia</vt:lpstr>
      <vt:lpstr>PowerPoint Presentation</vt:lpstr>
      <vt:lpstr>Prevalensi GAKY di Indonesia</vt:lpstr>
      <vt:lpstr>Cakupan Garam Beryodium di Indonesia</vt:lpstr>
      <vt:lpstr>PowerPoint Presentation</vt:lpstr>
      <vt:lpstr>PowerPoint Presentation</vt:lpstr>
      <vt:lpstr>Garam Beryodium</vt:lpstr>
      <vt:lpstr>PowerPoint Presentation</vt:lpstr>
      <vt:lpstr>Kendala yang dihadapi di Indonesia: </vt:lpstr>
      <vt:lpstr>PowerPoint Presentation</vt:lpstr>
      <vt:lpstr>Universal Salt Iodization (USI)</vt:lpstr>
      <vt:lpstr>Faktor pendukung keberhasilan USI</vt:lpstr>
      <vt:lpstr>Suplemen iodium</vt:lpstr>
      <vt:lpstr>Kapsul minyak Iodium</vt:lpstr>
      <vt:lpstr>Indikator Penggunaan Metode dalam Penanggulangan GAKY (WHO, 1996)</vt:lpstr>
      <vt:lpstr>PowerPoint Presentation</vt:lpstr>
      <vt:lpstr>PowerPoint Presentation</vt:lpstr>
      <vt:lpstr>Strategi pengontrolan gaky</vt:lpstr>
      <vt:lpstr>Strategi pengontrolan GAKY</vt:lpstr>
      <vt:lpstr>Tahapan dlm program eliminasi GAKY</vt:lpstr>
      <vt:lpstr>Faktor lingkungan &amp; komunitas yg berperan pd fase 2</vt:lpstr>
      <vt:lpstr>Indikator progres program eliminasi GAKY sg masalah kesmas</vt:lpstr>
      <vt:lpstr>PowerPoint Presentation</vt:lpstr>
      <vt:lpstr>TERIMA KASIH</vt:lpstr>
      <vt:lpstr>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bambang irawan</cp:lastModifiedBy>
  <cp:revision>242</cp:revision>
  <dcterms:created xsi:type="dcterms:W3CDTF">2012-02-27T12:37:08Z</dcterms:created>
  <dcterms:modified xsi:type="dcterms:W3CDTF">2020-09-04T08:35:46Z</dcterms:modified>
</cp:coreProperties>
</file>