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4"/>
  </p:notesMasterIdLst>
  <p:sldIdLst>
    <p:sldId id="400" r:id="rId2"/>
    <p:sldId id="402" r:id="rId3"/>
    <p:sldId id="507" r:id="rId4"/>
    <p:sldId id="481" r:id="rId5"/>
    <p:sldId id="508" r:id="rId6"/>
    <p:sldId id="510" r:id="rId7"/>
    <p:sldId id="511" r:id="rId8"/>
    <p:sldId id="512" r:id="rId9"/>
    <p:sldId id="513" r:id="rId10"/>
    <p:sldId id="506" r:id="rId11"/>
    <p:sldId id="509" r:id="rId12"/>
    <p:sldId id="278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6D6"/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https://pixabay.com/photos/different-nationalities-children-1743392/</a:t>
            </a:r>
          </a:p>
          <a:p>
            <a:pPr marL="139700" indent="0">
              <a:buNone/>
            </a:pPr>
            <a:r>
              <a:rPr lang="en-ID"/>
              <a:t>https://snakify.org/en/lessons/sets/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simple, use split + set + len</a:t>
            </a:r>
          </a:p>
        </p:txBody>
      </p:sp>
    </p:spTree>
    <p:extLst>
      <p:ext uri="{BB962C8B-B14F-4D97-AF65-F5344CB8AC3E}">
        <p14:creationId xmlns:p14="http://schemas.microsoft.com/office/powerpoint/2010/main" val="23161274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answer = 3</a:t>
            </a:r>
          </a:p>
        </p:txBody>
      </p:sp>
    </p:spTree>
    <p:extLst>
      <p:ext uri="{BB962C8B-B14F-4D97-AF65-F5344CB8AC3E}">
        <p14:creationId xmlns:p14="http://schemas.microsoft.com/office/powerpoint/2010/main" val="2050675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https://www.iconfinder.com/icons/4375050/logo_python_icon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You cannot have a set of lists!</a:t>
            </a:r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You cannot have a set of lists!</a:t>
            </a:r>
          </a:p>
        </p:txBody>
      </p:sp>
    </p:spTree>
    <p:extLst>
      <p:ext uri="{BB962C8B-B14F-4D97-AF65-F5344CB8AC3E}">
        <p14:creationId xmlns:p14="http://schemas.microsoft.com/office/powerpoint/2010/main" val="2425880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Explicit enumeration</a:t>
            </a:r>
          </a:p>
          <a:p>
            <a:pPr marL="139700" indent="0">
              <a:buNone/>
            </a:pPr>
            <a:r>
              <a:rPr lang="en-ID"/>
              <a:t>Curly braces (kurung kurawal)</a:t>
            </a:r>
          </a:p>
          <a:p>
            <a:pPr marL="139700" indent="0">
              <a:buNone/>
            </a:pPr>
            <a:r>
              <a:rPr lang="en-ID"/>
              <a:t>https://docs.python.org/3.8/library/stdtypes.html#set-types-set-frozenset</a:t>
            </a:r>
          </a:p>
        </p:txBody>
      </p:sp>
    </p:spTree>
    <p:extLst>
      <p:ext uri="{BB962C8B-B14F-4D97-AF65-F5344CB8AC3E}">
        <p14:creationId xmlns:p14="http://schemas.microsoft.com/office/powerpoint/2010/main" val="167811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98847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725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intersection</a:t>
            </a:r>
          </a:p>
          <a:p>
            <a:pPr marL="139700" indent="0">
              <a:buNone/>
            </a:pPr>
            <a:r>
              <a:rPr lang="en-ID"/>
              <a:t>union</a:t>
            </a:r>
          </a:p>
          <a:p>
            <a:pPr marL="139700" indent="0">
              <a:buNone/>
            </a:pPr>
            <a:r>
              <a:rPr lang="en-ID"/>
              <a:t>difference</a:t>
            </a:r>
          </a:p>
          <a:p>
            <a:pPr marL="139700" indent="0">
              <a:buNone/>
            </a:pPr>
            <a:r>
              <a:rPr lang="en-ID"/>
              <a:t>symmetric difference = 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Return a new set with elements in either the set or </a:t>
            </a:r>
            <a:r>
              <a:rPr lang="en-ID" b="0" i="1">
                <a:solidFill>
                  <a:srgbClr val="222222"/>
                </a:solidFill>
                <a:effectLst/>
                <a:latin typeface="Lucida Grande"/>
              </a:rPr>
              <a:t>other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 but not both.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5944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intersection</a:t>
            </a:r>
          </a:p>
          <a:p>
            <a:pPr marL="139700" indent="0">
              <a:buNone/>
            </a:pPr>
            <a:r>
              <a:rPr lang="en-ID"/>
              <a:t>union</a:t>
            </a:r>
          </a:p>
          <a:p>
            <a:pPr marL="139700" indent="0">
              <a:buNone/>
            </a:pPr>
            <a:r>
              <a:rPr lang="en-ID"/>
              <a:t>difference</a:t>
            </a:r>
          </a:p>
          <a:p>
            <a:pPr marL="139700" indent="0">
              <a:buNone/>
            </a:pPr>
            <a:r>
              <a:rPr lang="en-ID"/>
              <a:t>symmetric difference = 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Return a new set with elements in either the set or </a:t>
            </a:r>
            <a:r>
              <a:rPr lang="en-ID" b="0" i="1">
                <a:solidFill>
                  <a:srgbClr val="222222"/>
                </a:solidFill>
                <a:effectLst/>
                <a:latin typeface="Lucida Grande"/>
              </a:rPr>
              <a:t>other</a:t>
            </a:r>
            <a:r>
              <a:rPr lang="en-ID" b="0" i="0">
                <a:solidFill>
                  <a:srgbClr val="222222"/>
                </a:solidFill>
                <a:effectLst/>
                <a:latin typeface="Lucida Grande"/>
              </a:rPr>
              <a:t> but not both.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6793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939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fferent Nationalities, Children, Human, Globe">
            <a:extLst>
              <a:ext uri="{FF2B5EF4-FFF2-40B4-BE49-F238E27FC236}">
                <a16:creationId xmlns:a16="http://schemas.microsoft.com/office/drawing/2014/main" id="{9AB34F59-B1F6-4505-8353-7F3D97996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54" y="-451604"/>
            <a:ext cx="9155910" cy="604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Python Sets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Foundations of Programming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7EB00-F486-482C-8BEC-CA477BD552E3}"/>
              </a:ext>
            </a:extLst>
          </p:cNvPr>
          <p:cNvSpPr txBox="1"/>
          <p:nvPr/>
        </p:nvSpPr>
        <p:spPr>
          <a:xfrm>
            <a:off x="97428" y="4510216"/>
            <a:ext cx="638668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tutorial videos):</a:t>
            </a:r>
          </a:p>
          <a:p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27"/>
    </mc:Choice>
    <mc:Fallback xmlns="">
      <p:transition spd="slow" advTm="1612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How many unique words from a text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1741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text = "a car a man a man"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your code goes here</a:t>
            </a:r>
          </a:p>
        </p:txBody>
      </p:sp>
    </p:spTree>
    <p:extLst>
      <p:ext uri="{BB962C8B-B14F-4D97-AF65-F5344CB8AC3E}">
        <p14:creationId xmlns:p14="http://schemas.microsoft.com/office/powerpoint/2010/main" val="408134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82"/>
    </mc:Choice>
    <mc:Fallback xmlns="">
      <p:transition spd="slow" advTm="1768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Quiz time: How many unique words from a text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1741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text = "a car a man a man"</a:t>
            </a:r>
          </a:p>
          <a:p>
            <a:pPr marL="0" indent="0">
              <a:buNone/>
            </a:pPr>
            <a:endParaRPr lang="en-ID" sz="18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your code goes here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unique_words = set(text.split())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print(len(unique_words)) # 3</a:t>
            </a:r>
          </a:p>
        </p:txBody>
      </p:sp>
    </p:spTree>
    <p:extLst>
      <p:ext uri="{BB962C8B-B14F-4D97-AF65-F5344CB8AC3E}">
        <p14:creationId xmlns:p14="http://schemas.microsoft.com/office/powerpoint/2010/main" val="27301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408"/>
    </mc:Choice>
    <mc:Fallback xmlns="">
      <p:transition spd="slow" advTm="4840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7A6044-2A66-4C95-AD51-56BE702580EA}"/>
              </a:ext>
            </a:extLst>
          </p:cNvPr>
          <p:cNvGrpSpPr/>
          <p:nvPr/>
        </p:nvGrpSpPr>
        <p:grpSpPr>
          <a:xfrm>
            <a:off x="3742050" y="1008011"/>
            <a:ext cx="1659900" cy="1659900"/>
            <a:chOff x="3742050" y="1094500"/>
            <a:chExt cx="1659900" cy="1659900"/>
          </a:xfrm>
        </p:grpSpPr>
        <p:sp>
          <p:nvSpPr>
            <p:cNvPr id="890" name="Google Shape;890;p52"/>
            <p:cNvSpPr/>
            <p:nvPr/>
          </p:nvSpPr>
          <p:spPr>
            <a:xfrm>
              <a:off x="3742050" y="1094500"/>
              <a:ext cx="1659900" cy="1659900"/>
            </a:xfrm>
            <a:prstGeom prst="ellipse">
              <a:avLst/>
            </a:prstGeom>
            <a:no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170" name="Picture 2" descr="logo, python icon">
              <a:extLst>
                <a:ext uri="{FF2B5EF4-FFF2-40B4-BE49-F238E27FC236}">
                  <a16:creationId xmlns:a16="http://schemas.microsoft.com/office/drawing/2014/main" id="{213FB561-EB10-444D-8568-100790B9D2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173" y="1294097"/>
              <a:ext cx="1277654" cy="1277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Google Shape;252;p33">
            <a:extLst>
              <a:ext uri="{FF2B5EF4-FFF2-40B4-BE49-F238E27FC236}">
                <a16:creationId xmlns:a16="http://schemas.microsoft.com/office/drawing/2014/main" id="{8642F49A-BC5F-482C-97F3-B391FE64EEDC}"/>
              </a:ext>
            </a:extLst>
          </p:cNvPr>
          <p:cNvSpPr txBox="1"/>
          <p:nvPr/>
        </p:nvSpPr>
        <p:spPr>
          <a:xfrm>
            <a:off x="247135" y="2916937"/>
            <a:ext cx="8649730" cy="59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print(set("thanks")) # {'t', 'k', 'a', 'n', 's', 'h'}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51"/>
    </mc:Choice>
    <mc:Fallback xmlns="">
      <p:transition spd="slow" advTm="1045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Sets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D33F43D-4FD2-4010-A243-B4E3B62D7071}"/>
              </a:ext>
            </a:extLst>
          </p:cNvPr>
          <p:cNvSpPr txBox="1"/>
          <p:nvPr/>
        </p:nvSpPr>
        <p:spPr>
          <a:xfrm>
            <a:off x="311700" y="1154129"/>
            <a:ext cx="872108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Lists may have duplicates, for example: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['l', 'i', 's', 't', 's']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What if you want to have a </a:t>
            </a:r>
            <a:r>
              <a:rPr lang="en-ID" sz="2000" b="1">
                <a:solidFill>
                  <a:srgbClr val="0070C0"/>
                </a:solidFill>
                <a:latin typeface="Abadi" panose="020B0604020104020204" pitchFamily="34" charset="0"/>
              </a:rPr>
              <a:t>duplicate-free collection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? Use sets!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Set = A collection of unordered, unique values (so no duplicates).</a:t>
            </a:r>
          </a:p>
        </p:txBody>
      </p:sp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630"/>
    </mc:Choice>
    <mc:Fallback xmlns="">
      <p:transition spd="slow" advTm="4363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Sets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4" name="Google Shape;252;p33">
            <a:extLst>
              <a:ext uri="{FF2B5EF4-FFF2-40B4-BE49-F238E27FC236}">
                <a16:creationId xmlns:a16="http://schemas.microsoft.com/office/drawing/2014/main" id="{1D33F43D-4FD2-4010-A243-B4E3B62D7071}"/>
              </a:ext>
            </a:extLst>
          </p:cNvPr>
          <p:cNvSpPr txBox="1"/>
          <p:nvPr/>
        </p:nvSpPr>
        <p:spPr>
          <a:xfrm>
            <a:off x="311700" y="1154129"/>
            <a:ext cx="8721089" cy="41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Lists may have duplicates, for example: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['l', 'i', 's', 't', 's']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What if you want to have a </a:t>
            </a:r>
            <a:r>
              <a:rPr lang="en-ID" sz="2000" b="1">
                <a:solidFill>
                  <a:srgbClr val="0070C0"/>
                </a:solidFill>
                <a:latin typeface="Abadi" panose="020B0604020104020204" pitchFamily="34" charset="0"/>
              </a:rPr>
              <a:t>duplicate-free collection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? Use sets!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Set = A collection of unordered, unique values (so no duplicates).</a:t>
            </a:r>
          </a:p>
          <a:p>
            <a:pPr marL="457200" indent="-292100">
              <a:lnSpc>
                <a:spcPct val="130000"/>
              </a:lnSpc>
              <a:buClr>
                <a:srgbClr val="999999"/>
              </a:buClr>
              <a:buSzPts val="1000"/>
              <a:buFont typeface="Arial"/>
              <a:buChar char="➜"/>
            </a:pP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Note that a set can be modified, but its elements have to be immutable (that is, the characteristic of </a:t>
            </a:r>
            <a:r>
              <a:rPr lang="en-ID" sz="2000" b="1">
                <a:solidFill>
                  <a:srgbClr val="FF0000"/>
                </a:solidFill>
                <a:latin typeface="Abadi" panose="020B0604020104020204" pitchFamily="34" charset="0"/>
              </a:rPr>
              <a:t>not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 being able to change).</a:t>
            </a:r>
            <a:b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</a:b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For instance, you </a:t>
            </a:r>
            <a:r>
              <a:rPr lang="en-ID" sz="2000" b="1">
                <a:solidFill>
                  <a:srgbClr val="FF0000"/>
                </a:solidFill>
                <a:latin typeface="Abadi" panose="020B0604020104020204" pitchFamily="34" charset="0"/>
              </a:rPr>
              <a:t>cannot</a:t>
            </a:r>
            <a:r>
              <a:rPr lang="en-ID" sz="2000">
                <a:solidFill>
                  <a:schemeClr val="tx1">
                    <a:lumMod val="50000"/>
                    <a:lumOff val="50000"/>
                  </a:schemeClr>
                </a:solidFill>
                <a:latin typeface="Abadi" panose="020B0604020104020204" pitchFamily="34" charset="0"/>
              </a:rPr>
              <a:t> have a set of lists!</a:t>
            </a:r>
          </a:p>
        </p:txBody>
      </p:sp>
    </p:spTree>
    <p:extLst>
      <p:ext uri="{BB962C8B-B14F-4D97-AF65-F5344CB8AC3E}">
        <p14:creationId xmlns:p14="http://schemas.microsoft.com/office/powerpoint/2010/main" val="5153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09"/>
    </mc:Choice>
    <mc:Fallback xmlns="">
      <p:transition spd="slow" advTm="2610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Creating sets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nums = {5, 2, 3, 1}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letters = {'a', 'b', 'c'}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singleton = {0.5}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# duplicates are removed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s1 = {1, 1, 1, 1, 2}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print(s1) # {1, 2}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# unlike list, sets do not record element position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s2 = {3, 1, 2}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print(s2) # {1, 2, 3}</a:t>
            </a:r>
          </a:p>
        </p:txBody>
      </p:sp>
    </p:spTree>
    <p:extLst>
      <p:ext uri="{BB962C8B-B14F-4D97-AF65-F5344CB8AC3E}">
        <p14:creationId xmlns:p14="http://schemas.microsoft.com/office/powerpoint/2010/main" val="2748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05"/>
    </mc:Choice>
    <mc:Fallback xmlns="">
      <p:transition spd="slow" advTm="7270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Creating sets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s1 = set("text")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print(s1) # {'t', 'x', 'e'}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s2 = set([0,0,0,1])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print(s2) # {0, 1}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empty_set = set()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print(empty_set) # set()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print(type(empty_set)) # &lt;class 'set'&gt;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# the following is an empty dictionary, not an empty set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empty_dict = {}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print(type(empty_dict)) # &lt;class 'dict'&gt;</a:t>
            </a:r>
          </a:p>
        </p:txBody>
      </p:sp>
    </p:spTree>
    <p:extLst>
      <p:ext uri="{BB962C8B-B14F-4D97-AF65-F5344CB8AC3E}">
        <p14:creationId xmlns:p14="http://schemas.microsoft.com/office/powerpoint/2010/main" val="207972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626"/>
    </mc:Choice>
    <mc:Fallback xmlns="">
      <p:transition spd="slow" advTm="6762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Set operations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 = {5, 1, 2, 7, 7}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print(s) # {1, 2, 5, 7}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print(len(s)) # 4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print(7 in s) # True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print(8 in s) # False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print(8 not in s) # True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s.add(3)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print(s) # {1, 2, 3, 5, 7}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s.remove(7)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print(s) # {1, 2, 3,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s.update({5, 6})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print(s) # {1, 2, 3, 5, 6}</a:t>
            </a:r>
          </a:p>
        </p:txBody>
      </p:sp>
    </p:spTree>
    <p:extLst>
      <p:ext uri="{BB962C8B-B14F-4D97-AF65-F5344CB8AC3E}">
        <p14:creationId xmlns:p14="http://schemas.microsoft.com/office/powerpoint/2010/main" val="27604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02"/>
    </mc:Choice>
    <mc:Fallback xmlns="">
      <p:transition spd="slow" advTm="8210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000">
                <a:latin typeface="Abadi" panose="020B0604020104020204" pitchFamily="34" charset="0"/>
              </a:rPr>
              <a:t>Set operations: Intersection, union, difference, and symmetric difference</a:t>
            </a:r>
            <a:endParaRPr lang="en-ID" sz="20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s1 = {1, 2,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s2 = {2, 3}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 &amp; s2) # {2}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 | s2) # {1, 2, 3,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print(s1 - s2) # {1, 5}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print((s1 - s2) | (s2 - s1)) # {1, 3,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 ^ s2) # {1, 3, 5}</a:t>
            </a:r>
          </a:p>
        </p:txBody>
      </p:sp>
    </p:spTree>
    <p:extLst>
      <p:ext uri="{BB962C8B-B14F-4D97-AF65-F5344CB8AC3E}">
        <p14:creationId xmlns:p14="http://schemas.microsoft.com/office/powerpoint/2010/main" val="329961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506"/>
    </mc:Choice>
    <mc:Fallback xmlns="">
      <p:transition spd="slow" advTm="16950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000">
                <a:latin typeface="Abadi" panose="020B0604020104020204" pitchFamily="34" charset="0"/>
              </a:rPr>
              <a:t>Set operations: Intersection, union, difference, and symmetric difference</a:t>
            </a:r>
            <a:endParaRPr lang="en-ID" sz="20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919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s1 = {1, 2,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s2 = {2, 3}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print(s1.intersection(s2)) # {2}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print(s1.union(s2)) # {1, 2, 3,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print(s1.difference(s2)) # {1, 5}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print(s1.symmetric_difference(s2)) # {1, 3, 5}</a:t>
            </a:r>
          </a:p>
        </p:txBody>
      </p:sp>
    </p:spTree>
    <p:extLst>
      <p:ext uri="{BB962C8B-B14F-4D97-AF65-F5344CB8AC3E}">
        <p14:creationId xmlns:p14="http://schemas.microsoft.com/office/powerpoint/2010/main" val="2657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56"/>
    </mc:Choice>
    <mc:Fallback xmlns="">
      <p:transition spd="slow" advTm="2695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000">
                <a:latin typeface="Abadi" panose="020B0604020104020204" pitchFamily="34" charset="0"/>
              </a:rPr>
              <a:t>Set operations: Subset/superset</a:t>
            </a:r>
            <a:endParaRPr lang="en-ID" sz="20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260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s1 = {1, 2}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s2 = {1, 2, 3}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s3 = {3, 4}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print(s1 &lt;= s2) # True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print(s2 &gt;= s1) # True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print(s1 &lt;= s3) # False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print(s1 &lt;= s1) # True</a:t>
            </a:r>
          </a:p>
        </p:txBody>
      </p:sp>
    </p:spTree>
    <p:extLst>
      <p:ext uri="{BB962C8B-B14F-4D97-AF65-F5344CB8AC3E}">
        <p14:creationId xmlns:p14="http://schemas.microsoft.com/office/powerpoint/2010/main" val="367331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930"/>
    </mc:Choice>
    <mc:Fallback xmlns="">
      <p:transition spd="slow" advTm="7193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5231</TotalTime>
  <Words>962</Words>
  <Application>Microsoft Office PowerPoint</Application>
  <PresentationFormat>On-screen Show (16:9)</PresentationFormat>
  <Paragraphs>121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</vt:lpstr>
      <vt:lpstr>Arial</vt:lpstr>
      <vt:lpstr>Consolas</vt:lpstr>
      <vt:lpstr>Lucida Grande</vt:lpstr>
      <vt:lpstr>Trebuchet MS</vt:lpstr>
      <vt:lpstr>Simple Light</vt:lpstr>
      <vt:lpstr>PowerPoint Presentation</vt:lpstr>
      <vt:lpstr>Sets</vt:lpstr>
      <vt:lpstr>Sets</vt:lpstr>
      <vt:lpstr>Creating sets</vt:lpstr>
      <vt:lpstr>Creating sets</vt:lpstr>
      <vt:lpstr>Set operations</vt:lpstr>
      <vt:lpstr>Set operations: Intersection, union, difference, and symmetric difference</vt:lpstr>
      <vt:lpstr>Set operations: Intersection, union, difference, and symmetric difference</vt:lpstr>
      <vt:lpstr>Set operations: Subset/superset</vt:lpstr>
      <vt:lpstr>Quiz time: How many unique words from a text</vt:lpstr>
      <vt:lpstr>Quiz time: How many unique words from a text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760</cp:revision>
  <dcterms:modified xsi:type="dcterms:W3CDTF">2020-10-18T08:06:27Z</dcterms:modified>
</cp:coreProperties>
</file>