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14"/>
  </p:notesMasterIdLst>
  <p:sldIdLst>
    <p:sldId id="400" r:id="rId2"/>
    <p:sldId id="402" r:id="rId3"/>
    <p:sldId id="507" r:id="rId4"/>
    <p:sldId id="481" r:id="rId5"/>
    <p:sldId id="508" r:id="rId6"/>
    <p:sldId id="510" r:id="rId7"/>
    <p:sldId id="511" r:id="rId8"/>
    <p:sldId id="512" r:id="rId9"/>
    <p:sldId id="513" r:id="rId10"/>
    <p:sldId id="506" r:id="rId11"/>
    <p:sldId id="509" r:id="rId12"/>
    <p:sldId id="278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D6D6"/>
    <a:srgbClr val="566579"/>
    <a:srgbClr val="9AA3AF"/>
    <a:srgbClr val="7F7F7F"/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81142" autoAdjust="0"/>
  </p:normalViewPr>
  <p:slideViewPr>
    <p:cSldViewPr snapToGrid="0">
      <p:cViewPr varScale="1">
        <p:scale>
          <a:sx n="78" d="100"/>
          <a:sy n="78" d="100"/>
        </p:scale>
        <p:origin x="900" y="7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https://pixabay.com/photos/different-nationalities-children-1743392/</a:t>
            </a:r>
          </a:p>
          <a:p>
            <a:pPr marL="139700" indent="0">
              <a:buNone/>
            </a:pPr>
            <a:r>
              <a:rPr lang="en-ID"/>
              <a:t>https://snakify.org/en/lessons/sets/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simple, use split + set + len</a:t>
            </a:r>
          </a:p>
        </p:txBody>
      </p:sp>
    </p:spTree>
    <p:extLst>
      <p:ext uri="{BB962C8B-B14F-4D97-AF65-F5344CB8AC3E}">
        <p14:creationId xmlns:p14="http://schemas.microsoft.com/office/powerpoint/2010/main" val="23161274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answer = 3</a:t>
            </a:r>
          </a:p>
        </p:txBody>
      </p:sp>
    </p:spTree>
    <p:extLst>
      <p:ext uri="{BB962C8B-B14F-4D97-AF65-F5344CB8AC3E}">
        <p14:creationId xmlns:p14="http://schemas.microsoft.com/office/powerpoint/2010/main" val="20506757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https://www.iconfinder.com/icons/4375050/logo_python_icon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You cannot have a set of lists!</a:t>
            </a:r>
          </a:p>
        </p:txBody>
      </p:sp>
    </p:spTree>
    <p:extLst>
      <p:ext uri="{BB962C8B-B14F-4D97-AF65-F5344CB8AC3E}">
        <p14:creationId xmlns:p14="http://schemas.microsoft.com/office/powerpoint/2010/main" val="3738282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You cannot have a set of lists!</a:t>
            </a:r>
          </a:p>
        </p:txBody>
      </p:sp>
    </p:spTree>
    <p:extLst>
      <p:ext uri="{BB962C8B-B14F-4D97-AF65-F5344CB8AC3E}">
        <p14:creationId xmlns:p14="http://schemas.microsoft.com/office/powerpoint/2010/main" val="2425880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Explicit enumeration</a:t>
            </a:r>
          </a:p>
          <a:p>
            <a:pPr marL="139700" indent="0">
              <a:buNone/>
            </a:pPr>
            <a:r>
              <a:rPr lang="en-ID"/>
              <a:t>Curly braces (kurung kurawal)</a:t>
            </a:r>
          </a:p>
          <a:p>
            <a:pPr marL="139700" indent="0">
              <a:buNone/>
            </a:pPr>
            <a:r>
              <a:rPr lang="en-ID"/>
              <a:t>https://docs.python.org/3.8/library/stdtypes.html#set-types-set-frozenset</a:t>
            </a:r>
          </a:p>
        </p:txBody>
      </p:sp>
    </p:spTree>
    <p:extLst>
      <p:ext uri="{BB962C8B-B14F-4D97-AF65-F5344CB8AC3E}">
        <p14:creationId xmlns:p14="http://schemas.microsoft.com/office/powerpoint/2010/main" val="1678115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98847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6725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intersection</a:t>
            </a:r>
          </a:p>
          <a:p>
            <a:pPr marL="139700" indent="0">
              <a:buNone/>
            </a:pPr>
            <a:r>
              <a:rPr lang="en-ID"/>
              <a:t>union</a:t>
            </a:r>
          </a:p>
          <a:p>
            <a:pPr marL="139700" indent="0">
              <a:buNone/>
            </a:pPr>
            <a:r>
              <a:rPr lang="en-ID"/>
              <a:t>difference</a:t>
            </a:r>
          </a:p>
          <a:p>
            <a:pPr marL="139700" indent="0">
              <a:buNone/>
            </a:pPr>
            <a:r>
              <a:rPr lang="en-ID"/>
              <a:t>symmetric difference = 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Return a new set with elements in either the set or </a:t>
            </a:r>
            <a:r>
              <a:rPr lang="en-ID" b="0" i="1">
                <a:solidFill>
                  <a:srgbClr val="222222"/>
                </a:solidFill>
                <a:effectLst/>
                <a:latin typeface="Lucida Grande"/>
              </a:rPr>
              <a:t>other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 but not both.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59444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intersection</a:t>
            </a:r>
          </a:p>
          <a:p>
            <a:pPr marL="139700" indent="0">
              <a:buNone/>
            </a:pPr>
            <a:r>
              <a:rPr lang="en-ID"/>
              <a:t>union</a:t>
            </a:r>
          </a:p>
          <a:p>
            <a:pPr marL="139700" indent="0">
              <a:buNone/>
            </a:pPr>
            <a:r>
              <a:rPr lang="en-ID"/>
              <a:t>difference</a:t>
            </a:r>
          </a:p>
          <a:p>
            <a:pPr marL="139700" indent="0">
              <a:buNone/>
            </a:pPr>
            <a:r>
              <a:rPr lang="en-ID"/>
              <a:t>symmetric difference = 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Return a new set with elements in either the set or </a:t>
            </a:r>
            <a:r>
              <a:rPr lang="en-ID" b="0" i="1">
                <a:solidFill>
                  <a:srgbClr val="222222"/>
                </a:solidFill>
                <a:effectLst/>
                <a:latin typeface="Lucida Grande"/>
              </a:rPr>
              <a:t>other</a:t>
            </a:r>
            <a:r>
              <a:rPr lang="en-ID" b="0" i="0">
                <a:solidFill>
                  <a:srgbClr val="222222"/>
                </a:solidFill>
                <a:effectLst/>
                <a:latin typeface="Lucida Grande"/>
              </a:rPr>
              <a:t> but not both.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96793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99396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494142" y="4685183"/>
            <a:ext cx="4155716" cy="22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6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0" name="Google Shape;40;p6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1" name="Google Shape;41;p6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34300" y="4736375"/>
            <a:ext cx="3798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FFFFF"/>
                </a:solidFill>
              </a:defRPr>
            </a:lvl1pPr>
            <a:lvl2pPr lvl="1" rtl="0">
              <a:buNone/>
              <a:defRPr sz="900">
                <a:solidFill>
                  <a:srgbClr val="FFFFFF"/>
                </a:solidFill>
              </a:defRPr>
            </a:lvl2pPr>
            <a:lvl3pPr lvl="2" rtl="0">
              <a:buNone/>
              <a:defRPr sz="900">
                <a:solidFill>
                  <a:srgbClr val="FFFFFF"/>
                </a:solidFill>
              </a:defRPr>
            </a:lvl3pPr>
            <a:lvl4pPr lvl="3" rtl="0">
              <a:buNone/>
              <a:defRPr sz="900">
                <a:solidFill>
                  <a:srgbClr val="FFFFFF"/>
                </a:solidFill>
              </a:defRPr>
            </a:lvl4pPr>
            <a:lvl5pPr lvl="4" rtl="0">
              <a:buNone/>
              <a:defRPr sz="900">
                <a:solidFill>
                  <a:srgbClr val="FFFFFF"/>
                </a:solidFill>
              </a:defRPr>
            </a:lvl5pPr>
            <a:lvl6pPr lvl="5" rtl="0">
              <a:buNone/>
              <a:defRPr sz="900">
                <a:solidFill>
                  <a:srgbClr val="FFFFFF"/>
                </a:solidFill>
              </a:defRPr>
            </a:lvl6pPr>
            <a:lvl7pPr lvl="6" rtl="0">
              <a:buNone/>
              <a:defRPr sz="900">
                <a:solidFill>
                  <a:srgbClr val="FFFFFF"/>
                </a:solidFill>
              </a:defRPr>
            </a:lvl7pPr>
            <a:lvl8pPr lvl="7" rtl="0">
              <a:buNone/>
              <a:defRPr sz="900">
                <a:solidFill>
                  <a:srgbClr val="FFFFFF"/>
                </a:solidFill>
              </a:defRPr>
            </a:lvl8pPr>
            <a:lvl9pPr lvl="8" rtl="0">
              <a:buNone/>
              <a:defRPr sz="900"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2542781" y="4685183"/>
            <a:ext cx="4058439" cy="244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it.ly/pymooc-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fferent Nationalities, Children, Human, Globe">
            <a:extLst>
              <a:ext uri="{FF2B5EF4-FFF2-40B4-BE49-F238E27FC236}">
                <a16:creationId xmlns:a16="http://schemas.microsoft.com/office/drawing/2014/main" id="{9AB34F59-B1F6-4505-8353-7F3D979965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54" y="-451604"/>
            <a:ext cx="9155910" cy="6046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Python Sets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Foundations of Programming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1910095" cy="827888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27EB00-F486-482C-8BEC-CA477BD552E3}"/>
              </a:ext>
            </a:extLst>
          </p:cNvPr>
          <p:cNvSpPr txBox="1"/>
          <p:nvPr/>
        </p:nvSpPr>
        <p:spPr>
          <a:xfrm>
            <a:off x="97428" y="4510216"/>
            <a:ext cx="6386685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ID" b="1">
                <a:solidFill>
                  <a:srgbClr val="566579"/>
                </a:solidFill>
                <a:latin typeface="Abadi" panose="020B0604020104020204" pitchFamily="34" charset="0"/>
              </a:rPr>
              <a:t>A video lecture using this slideset is available (+ other cool Python tutorial videos):</a:t>
            </a:r>
          </a:p>
          <a:p>
            <a:r>
              <a:rPr lang="en-US" b="1">
                <a:solidFill>
                  <a:schemeClr val="tx1"/>
                </a:solidFill>
                <a:latin typeface="Abadi" panose="020B06040201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https://bit.ly/pymooc-id</a:t>
            </a:r>
            <a:endParaRPr lang="en-US" b="1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127"/>
    </mc:Choice>
    <mc:Fallback xmlns="">
      <p:transition spd="slow" advTm="1612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Quiz time: How many unique words from a text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10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1741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text = "a car a man a man"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your code goes here</a:t>
            </a:r>
          </a:p>
        </p:txBody>
      </p:sp>
    </p:spTree>
    <p:extLst>
      <p:ext uri="{BB962C8B-B14F-4D97-AF65-F5344CB8AC3E}">
        <p14:creationId xmlns:p14="http://schemas.microsoft.com/office/powerpoint/2010/main" val="4081342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682"/>
    </mc:Choice>
    <mc:Fallback xmlns="">
      <p:transition spd="slow" advTm="17682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Quiz time: How many unique words from a text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11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1741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text = "a car a man a man"</a:t>
            </a:r>
          </a:p>
          <a:p>
            <a:pPr marL="0" indent="0">
              <a:buNone/>
            </a:pPr>
            <a:endParaRPr lang="en-ID" sz="18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your code goes here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unique_words = set(text.split())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print(len(unique_words)) # 3</a:t>
            </a:r>
          </a:p>
        </p:txBody>
      </p:sp>
    </p:spTree>
    <p:extLst>
      <p:ext uri="{BB962C8B-B14F-4D97-AF65-F5344CB8AC3E}">
        <p14:creationId xmlns:p14="http://schemas.microsoft.com/office/powerpoint/2010/main" val="273017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408"/>
    </mc:Choice>
    <mc:Fallback xmlns="">
      <p:transition spd="slow" advTm="48408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97A6044-2A66-4C95-AD51-56BE702580EA}"/>
              </a:ext>
            </a:extLst>
          </p:cNvPr>
          <p:cNvGrpSpPr/>
          <p:nvPr/>
        </p:nvGrpSpPr>
        <p:grpSpPr>
          <a:xfrm>
            <a:off x="3742050" y="1008011"/>
            <a:ext cx="1659900" cy="1659900"/>
            <a:chOff x="3742050" y="1094500"/>
            <a:chExt cx="1659900" cy="1659900"/>
          </a:xfrm>
        </p:grpSpPr>
        <p:sp>
          <p:nvSpPr>
            <p:cNvPr id="890" name="Google Shape;890;p52"/>
            <p:cNvSpPr/>
            <p:nvPr/>
          </p:nvSpPr>
          <p:spPr>
            <a:xfrm>
              <a:off x="3742050" y="1094500"/>
              <a:ext cx="1659900" cy="1659900"/>
            </a:xfrm>
            <a:prstGeom prst="ellipse">
              <a:avLst/>
            </a:prstGeom>
            <a:noFill/>
            <a:ln w="9525" cap="flat" cmpd="sng">
              <a:solidFill>
                <a:schemeClr val="bg1">
                  <a:lumMod val="9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170" name="Picture 2" descr="logo, python icon">
              <a:extLst>
                <a:ext uri="{FF2B5EF4-FFF2-40B4-BE49-F238E27FC236}">
                  <a16:creationId xmlns:a16="http://schemas.microsoft.com/office/drawing/2014/main" id="{213FB561-EB10-444D-8568-100790B9D2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3173" y="1294097"/>
              <a:ext cx="1277654" cy="12776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Google Shape;252;p33">
            <a:extLst>
              <a:ext uri="{FF2B5EF4-FFF2-40B4-BE49-F238E27FC236}">
                <a16:creationId xmlns:a16="http://schemas.microsoft.com/office/drawing/2014/main" id="{8642F49A-BC5F-482C-97F3-B391FE64EEDC}"/>
              </a:ext>
            </a:extLst>
          </p:cNvPr>
          <p:cNvSpPr txBox="1"/>
          <p:nvPr/>
        </p:nvSpPr>
        <p:spPr>
          <a:xfrm>
            <a:off x="247135" y="2916937"/>
            <a:ext cx="8649730" cy="5923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buNone/>
            </a:pPr>
            <a:r>
              <a:rPr lang="en-ID" sz="1800" b="1">
                <a:solidFill>
                  <a:schemeClr val="tx1"/>
                </a:solidFill>
                <a:latin typeface="Consolas" panose="020B0609020204030204" pitchFamily="49" charset="0"/>
              </a:rPr>
              <a:t>print(set("thanks")) # {'t', 'k', 'a', 'n', 's', 'h'}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51"/>
    </mc:Choice>
    <mc:Fallback xmlns="">
      <p:transition spd="slow" advTm="1045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Sets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1D33F43D-4FD2-4010-A243-B4E3B62D7071}"/>
              </a:ext>
            </a:extLst>
          </p:cNvPr>
          <p:cNvSpPr txBox="1"/>
          <p:nvPr/>
        </p:nvSpPr>
        <p:spPr>
          <a:xfrm>
            <a:off x="311700" y="1154129"/>
            <a:ext cx="872108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Lists may have duplicates, for example: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['l', 'i', 's', 't', 's']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What if you want to have a </a:t>
            </a:r>
            <a:r>
              <a:rPr lang="en-ID" sz="2000" b="1">
                <a:solidFill>
                  <a:srgbClr val="0070C0"/>
                </a:solidFill>
                <a:latin typeface="Abadi" panose="020B0604020104020204" pitchFamily="34" charset="0"/>
              </a:rPr>
              <a:t>duplicate-free collection</a:t>
            </a: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? Use sets!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Set = A collection of unordered, unique values (so no duplicates).</a:t>
            </a:r>
          </a:p>
        </p:txBody>
      </p:sp>
    </p:spTree>
    <p:extLst>
      <p:ext uri="{BB962C8B-B14F-4D97-AF65-F5344CB8AC3E}">
        <p14:creationId xmlns:p14="http://schemas.microsoft.com/office/powerpoint/2010/main" val="38114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630"/>
    </mc:Choice>
    <mc:Fallback xmlns="">
      <p:transition spd="slow" advTm="4363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Sets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3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1D33F43D-4FD2-4010-A243-B4E3B62D7071}"/>
              </a:ext>
            </a:extLst>
          </p:cNvPr>
          <p:cNvSpPr txBox="1"/>
          <p:nvPr/>
        </p:nvSpPr>
        <p:spPr>
          <a:xfrm>
            <a:off x="311700" y="1154129"/>
            <a:ext cx="872108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Lists may have duplicates, for example: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['l', 'i', 's', 't', 's']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What if you want to have a </a:t>
            </a:r>
            <a:r>
              <a:rPr lang="en-ID" sz="2000" b="1">
                <a:solidFill>
                  <a:srgbClr val="0070C0"/>
                </a:solidFill>
                <a:latin typeface="Abadi" panose="020B0604020104020204" pitchFamily="34" charset="0"/>
              </a:rPr>
              <a:t>duplicate-free collection</a:t>
            </a: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? Use sets!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Set = A collection of unordered, unique values (so no duplicates).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Note that a set can be modified, but its elements have to be immutable (that is, the characteristic of </a:t>
            </a:r>
            <a:r>
              <a:rPr lang="en-ID" sz="2000" b="1">
                <a:solidFill>
                  <a:srgbClr val="FF0000"/>
                </a:solidFill>
                <a:latin typeface="Abadi" panose="020B0604020104020204" pitchFamily="34" charset="0"/>
              </a:rPr>
              <a:t>not</a:t>
            </a: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 being able to change).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For instance, you </a:t>
            </a:r>
            <a:r>
              <a:rPr lang="en-ID" sz="2000" b="1">
                <a:solidFill>
                  <a:srgbClr val="FF0000"/>
                </a:solidFill>
                <a:latin typeface="Abadi" panose="020B0604020104020204" pitchFamily="34" charset="0"/>
              </a:rPr>
              <a:t>cannot</a:t>
            </a: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 have a set of lists!</a:t>
            </a:r>
          </a:p>
        </p:txBody>
      </p:sp>
    </p:spTree>
    <p:extLst>
      <p:ext uri="{BB962C8B-B14F-4D97-AF65-F5344CB8AC3E}">
        <p14:creationId xmlns:p14="http://schemas.microsoft.com/office/powerpoint/2010/main" val="51536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109"/>
    </mc:Choice>
    <mc:Fallback xmlns="">
      <p:transition spd="slow" advTm="2610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Creating sets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nums = {5, 2, 3, 1}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letters = {'a', 'b', 'c'}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singleton = {0.5}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# duplicates are removed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s1 = {1, 1, 1, 1, 2}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print(s1) # {1, 2}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# unlike list, sets do not record element position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s2 = {3, 1, 2}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print(s2) # {1, 2, 3}</a:t>
            </a:r>
          </a:p>
        </p:txBody>
      </p:sp>
    </p:spTree>
    <p:extLst>
      <p:ext uri="{BB962C8B-B14F-4D97-AF65-F5344CB8AC3E}">
        <p14:creationId xmlns:p14="http://schemas.microsoft.com/office/powerpoint/2010/main" val="274806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705"/>
    </mc:Choice>
    <mc:Fallback xmlns="">
      <p:transition spd="slow" advTm="72705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Creating sets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5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s1 = set("text")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print(s1) # {'t', 'x', 'e'}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s2 = set([0,0,0,1])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print(s2) # {0, 1}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empty_set = set()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print(empty_set) # set()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print(type(empty_set)) # &lt;class 'set'&gt;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# the following is an empty dictionary, not an empty set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empty_dict = {}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print(type(empty_dict)) # &lt;class 'dict'&gt;</a:t>
            </a:r>
          </a:p>
        </p:txBody>
      </p:sp>
    </p:spTree>
    <p:extLst>
      <p:ext uri="{BB962C8B-B14F-4D97-AF65-F5344CB8AC3E}">
        <p14:creationId xmlns:p14="http://schemas.microsoft.com/office/powerpoint/2010/main" val="207972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626"/>
    </mc:Choice>
    <mc:Fallback xmlns="">
      <p:transition spd="slow" advTm="67626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Set operations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6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 = {5, 1, 2, 7, 7}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print(s) # {1, 2, 5, 7}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print(len(s)) # 4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print(7 in s) # True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print(8 in s) # False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print(8 not in s) # True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s.add(3)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print(s) # {1, 2, 3, 5, 7}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s.remove(7)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print(s) # {1, 2, 3, 5}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s.update({5, 6})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print(s) # {1, 2, 3, 5, 6}</a:t>
            </a:r>
          </a:p>
        </p:txBody>
      </p:sp>
    </p:spTree>
    <p:extLst>
      <p:ext uri="{BB962C8B-B14F-4D97-AF65-F5344CB8AC3E}">
        <p14:creationId xmlns:p14="http://schemas.microsoft.com/office/powerpoint/2010/main" val="276042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102"/>
    </mc:Choice>
    <mc:Fallback xmlns="">
      <p:transition spd="slow" advTm="82102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Set operations: Intersection, union, difference, and symmetric difference</a:t>
            </a:r>
            <a:endParaRPr lang="en-ID" sz="20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s1 = {1, 2, 5}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s2 = {2, 3}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print(s1 &amp; s2) # {2}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print(s1 | s2) # {1, 2, 3, 5}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print(s1 - s2) # {1, 5}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print((s1 - s2) | (s2 - s1)) # {1, 3, 5}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print(s1 ^ s2) # {1, 3, 5}</a:t>
            </a:r>
          </a:p>
        </p:txBody>
      </p:sp>
    </p:spTree>
    <p:extLst>
      <p:ext uri="{BB962C8B-B14F-4D97-AF65-F5344CB8AC3E}">
        <p14:creationId xmlns:p14="http://schemas.microsoft.com/office/powerpoint/2010/main" val="329961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9506"/>
    </mc:Choice>
    <mc:Fallback xmlns="">
      <p:transition spd="slow" advTm="169506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Set operations: Intersection, union, difference, and symmetric difference</a:t>
            </a:r>
            <a:endParaRPr lang="en-ID" sz="20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919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s1 = {1, 2, 5}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s2 = {2, 3}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print(s1.intersection(s2)) # {2}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print(s1.union(s2)) # {1, 2, 3, 5}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print(s1.difference(s2)) # {1, 5}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print(s1.symmetric_difference(s2)) # {1, 3, 5}</a:t>
            </a:r>
          </a:p>
        </p:txBody>
      </p:sp>
    </p:spTree>
    <p:extLst>
      <p:ext uri="{BB962C8B-B14F-4D97-AF65-F5344CB8AC3E}">
        <p14:creationId xmlns:p14="http://schemas.microsoft.com/office/powerpoint/2010/main" val="2657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956"/>
    </mc:Choice>
    <mc:Fallback xmlns="">
      <p:transition spd="slow" advTm="26956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000">
                <a:latin typeface="Abadi" panose="020B0604020104020204" pitchFamily="34" charset="0"/>
              </a:rPr>
              <a:t>Set operations: Subset/superset</a:t>
            </a:r>
            <a:endParaRPr lang="en-ID" sz="20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9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2606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s1 = {1, 2}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s2 = {1, 2, 3}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s3 = {3, 4}</a:t>
            </a:r>
          </a:p>
          <a:p>
            <a:pPr marL="0" indent="0">
              <a:buNone/>
            </a:pP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print(s1 &lt;= s2) # True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print(s2 &gt;= s1) # True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print(s1 &lt;= s3) # False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print(s1 &lt;= s1) # True</a:t>
            </a:r>
          </a:p>
        </p:txBody>
      </p:sp>
    </p:spTree>
    <p:extLst>
      <p:ext uri="{BB962C8B-B14F-4D97-AF65-F5344CB8AC3E}">
        <p14:creationId xmlns:p14="http://schemas.microsoft.com/office/powerpoint/2010/main" val="367331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930"/>
    </mc:Choice>
    <mc:Fallback xmlns="">
      <p:transition spd="slow" advTm="71930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5231</TotalTime>
  <Words>962</Words>
  <Application>Microsoft Office PowerPoint</Application>
  <PresentationFormat>On-screen Show (16:9)</PresentationFormat>
  <Paragraphs>121</Paragraphs>
  <Slides>12</Slides>
  <Notes>12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Abadi</vt:lpstr>
      <vt:lpstr>Arial</vt:lpstr>
      <vt:lpstr>Consolas</vt:lpstr>
      <vt:lpstr>Lucida Grande</vt:lpstr>
      <vt:lpstr>Trebuchet MS</vt:lpstr>
      <vt:lpstr>Simple Light</vt:lpstr>
      <vt:lpstr>PowerPoint Presentation</vt:lpstr>
      <vt:lpstr>Sets</vt:lpstr>
      <vt:lpstr>Sets</vt:lpstr>
      <vt:lpstr>Creating sets</vt:lpstr>
      <vt:lpstr>Creating sets</vt:lpstr>
      <vt:lpstr>Set operations</vt:lpstr>
      <vt:lpstr>Set operations: Intersection, union, difference, and symmetric difference</vt:lpstr>
      <vt:lpstr>Set operations: Intersection, union, difference, and symmetric difference</vt:lpstr>
      <vt:lpstr>Set operations: Subset/superset</vt:lpstr>
      <vt:lpstr>Quiz time: How many unique words from a text</vt:lpstr>
      <vt:lpstr>Quiz time: How many unique words from a text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760</cp:revision>
  <dcterms:modified xsi:type="dcterms:W3CDTF">2020-10-18T08:06:27Z</dcterms:modified>
</cp:coreProperties>
</file>