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1" r:id="rId1"/>
  </p:sldMasterIdLst>
  <p:notesMasterIdLst>
    <p:notesMasterId r:id="rId15"/>
  </p:notesMasterIdLst>
  <p:handoutMasterIdLst>
    <p:handoutMasterId r:id="rId16"/>
  </p:handoutMasterIdLst>
  <p:sldIdLst>
    <p:sldId id="320" r:id="rId2"/>
    <p:sldId id="297" r:id="rId3"/>
    <p:sldId id="273" r:id="rId4"/>
    <p:sldId id="319" r:id="rId5"/>
    <p:sldId id="313" r:id="rId6"/>
    <p:sldId id="315" r:id="rId7"/>
    <p:sldId id="311" r:id="rId8"/>
    <p:sldId id="307" r:id="rId9"/>
    <p:sldId id="316" r:id="rId10"/>
    <p:sldId id="304" r:id="rId11"/>
    <p:sldId id="306" r:id="rId12"/>
    <p:sldId id="318" r:id="rId13"/>
    <p:sldId id="286" r:id="rId14"/>
  </p:sldIdLst>
  <p:sldSz cx="12192000" cy="6858000"/>
  <p:notesSz cx="6858000" cy="86868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736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0E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75" autoAdjust="0"/>
    <p:restoredTop sz="90893"/>
  </p:normalViewPr>
  <p:slideViewPr>
    <p:cSldViewPr>
      <p:cViewPr>
        <p:scale>
          <a:sx n="73" d="100"/>
          <a:sy n="73" d="100"/>
        </p:scale>
        <p:origin x="1400" y="37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458" y="-78"/>
      </p:cViewPr>
      <p:guideLst>
        <p:guide orient="horz" pos="2736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My%20Works\GIZI\A_PARIS%202018\27feb_lactating%20cosumption_graphic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D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>
                <a:latin typeface="Century Gothic" charset="0"/>
                <a:ea typeface="Century Gothic" charset="0"/>
                <a:cs typeface="Century Gothic" charset="0"/>
              </a:defRPr>
            </a:pPr>
            <a:r>
              <a:rPr lang="id-ID" sz="2400" dirty="0">
                <a:latin typeface="Century Gothic" charset="0"/>
                <a:ea typeface="Century Gothic" charset="0"/>
                <a:cs typeface="Century Gothic" charset="0"/>
              </a:rPr>
              <a:t>Konsumsi Energi Ibu Menyusui 0-6 Bulan PP</a:t>
            </a:r>
          </a:p>
          <a:p>
            <a:pPr>
              <a:defRPr sz="2400">
                <a:latin typeface="Century Gothic" charset="0"/>
                <a:ea typeface="Century Gothic" charset="0"/>
                <a:cs typeface="Century Gothic" charset="0"/>
              </a:defRPr>
            </a:pPr>
            <a:r>
              <a:rPr lang="id-ID" sz="2000" dirty="0">
                <a:latin typeface="Century Gothic" charset="0"/>
                <a:ea typeface="Century Gothic" charset="0"/>
                <a:cs typeface="Century Gothic" charset="0"/>
              </a:rPr>
              <a:t>(Fikawati &amp; Syafiq, 2018)</a:t>
            </a:r>
            <a:endParaRPr lang="en-US" sz="2000" dirty="0">
              <a:latin typeface="Century Gothic" charset="0"/>
              <a:ea typeface="Century Gothic" charset="0"/>
              <a:cs typeface="Century Gothic" charset="0"/>
            </a:endParaRPr>
          </a:p>
        </c:rich>
      </c:tx>
      <c:layout>
        <c:manualLayout>
          <c:xMode val="edge"/>
          <c:yMode val="edge"/>
          <c:x val="0.162957353567745"/>
          <c:y val="0.0120262608082468"/>
        </c:manualLayout>
      </c:layout>
      <c:overlay val="0"/>
      <c:spPr>
        <a:solidFill>
          <a:schemeClr val="accent2">
            <a:lumMod val="60000"/>
            <a:lumOff val="40000"/>
          </a:schemeClr>
        </a:solidFill>
      </c:spPr>
    </c:title>
    <c:autoTitleDeleted val="0"/>
    <c:plotArea>
      <c:layout>
        <c:manualLayout>
          <c:layoutTarget val="inner"/>
          <c:xMode val="edge"/>
          <c:yMode val="edge"/>
          <c:x val="0.154498727058742"/>
          <c:y val="0.255698681377403"/>
          <c:w val="0.636203223205887"/>
          <c:h val="0.592279905689755"/>
        </c:manualLayout>
      </c:layout>
      <c:lineChart>
        <c:grouping val="standard"/>
        <c:varyColors val="0"/>
        <c:ser>
          <c:idx val="0"/>
          <c:order val="0"/>
          <c:tx>
            <c:strRef>
              <c:f>'[27feb_lactating cosumption_graphic.xls]Sheet1'!$A$3</c:f>
              <c:strCache>
                <c:ptCount val="1"/>
                <c:pt idx="0">
                  <c:v>Exclusive breastfed</c:v>
                </c:pt>
              </c:strCache>
            </c:strRef>
          </c:tx>
          <c:spPr>
            <a:ln w="38100">
              <a:solidFill>
                <a:srgbClr val="00B050"/>
              </a:solidFill>
            </a:ln>
          </c:spPr>
          <c:marker>
            <c:spPr>
              <a:ln w="38100">
                <a:solidFill>
                  <a:srgbClr val="00B050"/>
                </a:solidFill>
              </a:ln>
            </c:spPr>
          </c:marker>
          <c:cat>
            <c:strRef>
              <c:f>'[27feb_lactating cosumption_graphic.xls]Sheet1'!$B$2:$H$2</c:f>
              <c:strCache>
                <c:ptCount val="7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</c:strCache>
            </c:strRef>
          </c:cat>
          <c:val>
            <c:numRef>
              <c:f>'[27feb_lactating cosumption_graphic.xls]Sheet1'!$B$3:$H$3</c:f>
              <c:numCache>
                <c:formatCode>General</c:formatCode>
                <c:ptCount val="7"/>
                <c:pt idx="0">
                  <c:v>2114.4</c:v>
                </c:pt>
                <c:pt idx="1">
                  <c:v>2036.5</c:v>
                </c:pt>
                <c:pt idx="2">
                  <c:v>2038.0</c:v>
                </c:pt>
                <c:pt idx="3">
                  <c:v>2057.4</c:v>
                </c:pt>
                <c:pt idx="4">
                  <c:v>1985.0</c:v>
                </c:pt>
                <c:pt idx="5">
                  <c:v>1974.6</c:v>
                </c:pt>
                <c:pt idx="6">
                  <c:v>1911.8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60CB-4469-8D4D-33600701B2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36094464"/>
        <c:axId val="-2101674256"/>
      </c:lineChart>
      <c:catAx>
        <c:axId val="213609446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 baseline="0">
                    <a:latin typeface="Century Gothic" charset="0"/>
                    <a:ea typeface="Century Gothic" charset="0"/>
                    <a:cs typeface="Century Gothic" charset="0"/>
                  </a:defRPr>
                </a:pPr>
                <a:r>
                  <a:rPr lang="id-ID" sz="1600" baseline="0" dirty="0">
                    <a:latin typeface="Century Gothic" charset="0"/>
                    <a:ea typeface="Century Gothic" charset="0"/>
                    <a:cs typeface="Century Gothic" charset="0"/>
                  </a:rPr>
                  <a:t>Bulan</a:t>
                </a:r>
                <a:endParaRPr lang="en-US" sz="1600" baseline="0" dirty="0">
                  <a:latin typeface="Century Gothic" charset="0"/>
                  <a:ea typeface="Century Gothic" charset="0"/>
                  <a:cs typeface="Century Gothic" charset="0"/>
                </a:endParaRP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-2101674256"/>
        <c:crosses val="autoZero"/>
        <c:auto val="1"/>
        <c:lblAlgn val="ctr"/>
        <c:lblOffset val="100"/>
        <c:noMultiLvlLbl val="0"/>
      </c:catAx>
      <c:valAx>
        <c:axId val="-2101674256"/>
        <c:scaling>
          <c:orientation val="minMax"/>
          <c:max val="2200.0"/>
          <c:min val="1800.0"/>
        </c:scaling>
        <c:delete val="0"/>
        <c:axPos val="l"/>
        <c:title>
          <c:tx>
            <c:rich>
              <a:bodyPr/>
              <a:lstStyle/>
              <a:p>
                <a:pPr>
                  <a:defRPr sz="1600" baseline="0">
                    <a:latin typeface="Century Gothic" charset="0"/>
                    <a:ea typeface="Century Gothic" charset="0"/>
                    <a:cs typeface="Century Gothic" charset="0"/>
                  </a:defRPr>
                </a:pPr>
                <a:r>
                  <a:rPr lang="en-US" sz="1600" baseline="0" dirty="0" err="1">
                    <a:latin typeface="Century Gothic" charset="0"/>
                    <a:ea typeface="Century Gothic" charset="0"/>
                    <a:cs typeface="Century Gothic" charset="0"/>
                  </a:rPr>
                  <a:t>Energ</a:t>
                </a:r>
                <a:r>
                  <a:rPr lang="id-ID" sz="1600" baseline="0" dirty="0">
                    <a:latin typeface="Century Gothic" charset="0"/>
                    <a:ea typeface="Century Gothic" charset="0"/>
                    <a:cs typeface="Century Gothic" charset="0"/>
                  </a:rPr>
                  <a:t>i</a:t>
                </a:r>
                <a:endParaRPr lang="en-US" sz="1600" baseline="0" dirty="0">
                  <a:latin typeface="Century Gothic" charset="0"/>
                  <a:ea typeface="Century Gothic" charset="0"/>
                  <a:cs typeface="Century Gothic" charset="0"/>
                </a:endParaRPr>
              </a:p>
            </c:rich>
          </c:tx>
          <c:layout>
            <c:manualLayout>
              <c:xMode val="edge"/>
              <c:yMode val="edge"/>
              <c:x val="0.0643902409926032"/>
              <c:y val="0.371630167322835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2136094464"/>
        <c:crosses val="autoZero"/>
        <c:crossBetween val="between"/>
        <c:majorUnit val="100.0"/>
      </c:valAx>
    </c:plotArea>
    <c:legend>
      <c:legendPos val="r"/>
      <c:layout>
        <c:manualLayout>
          <c:xMode val="edge"/>
          <c:yMode val="edge"/>
          <c:x val="0.639069359905295"/>
          <c:y val="0.280948288025474"/>
          <c:w val="0.33718005724504"/>
          <c:h val="0.119198867953235"/>
        </c:manualLayout>
      </c:layout>
      <c:overlay val="0"/>
      <c:txPr>
        <a:bodyPr/>
        <a:lstStyle/>
        <a:p>
          <a:pPr>
            <a:defRPr sz="1600">
              <a:latin typeface="Century Gothic" charset="0"/>
              <a:ea typeface="Century Gothic" charset="0"/>
              <a:cs typeface="Century Gothic" charset="0"/>
            </a:defRPr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Arial Narrow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Arial Narrow" pitchFamily="34" charset="0"/>
              </a:defRPr>
            </a:lvl1pPr>
          </a:lstStyle>
          <a:p>
            <a:pPr>
              <a:defRPr/>
            </a:pPr>
            <a:fld id="{07CCAA9B-B2F4-F34F-9BC6-B93BCC31F7A4}" type="datetime1">
              <a:rPr lang="en-US"/>
              <a:pPr>
                <a:defRPr/>
              </a:pPr>
              <a:t>11/10/20</a:t>
            </a:fld>
            <a:endParaRPr lang="en-US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251825"/>
            <a:ext cx="2971800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Arial Narrow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251825"/>
            <a:ext cx="2971800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 smtClean="0">
                <a:latin typeface="Arial Narrow" charset="0"/>
              </a:defRPr>
            </a:lvl1pPr>
          </a:lstStyle>
          <a:p>
            <a:pPr>
              <a:defRPr/>
            </a:pPr>
            <a:fld id="{346464E3-B573-A243-9B8C-D390EF1A69B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377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Arial Narrow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Arial Narrow" pitchFamily="34" charset="0"/>
              </a:defRPr>
            </a:lvl1pPr>
          </a:lstStyle>
          <a:p>
            <a:pPr>
              <a:defRPr/>
            </a:pPr>
            <a:fld id="{4B7C0B04-0F40-074F-8778-43F2472936DA}" type="datetime1">
              <a:rPr lang="en-US"/>
              <a:pPr>
                <a:defRPr/>
              </a:pPr>
              <a:t>11/10/20</a:t>
            </a:fld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533400" y="650875"/>
            <a:ext cx="5791200" cy="3257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125913"/>
            <a:ext cx="5029200" cy="391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251825"/>
            <a:ext cx="2971800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Arial Narrow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251825"/>
            <a:ext cx="2971800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 smtClean="0">
                <a:latin typeface="Arial Narrow" charset="0"/>
              </a:defRPr>
            </a:lvl1pPr>
          </a:lstStyle>
          <a:p>
            <a:pPr>
              <a:defRPr/>
            </a:pPr>
            <a:fld id="{2502A05A-83EC-CA4E-9EE8-44B34781894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4193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63daf6a34a_3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63daf6a34a_3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5644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hidden">
          <a:xfrm>
            <a:off x="304800" y="3200400"/>
            <a:ext cx="11684000" cy="1341438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kumimoji="1" lang="id-ID" altLang="en-US" sz="2400" b="0" smtClean="0">
              <a:latin typeface="Times New Roman" charset="0"/>
            </a:endParaRPr>
          </a:p>
        </p:txBody>
      </p:sp>
      <p:pic>
        <p:nvPicPr>
          <p:cNvPr id="5" name="Picture 3" descr="ANABN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0" t="-1314" r="-2" b="-36961"/>
          <a:stretch>
            <a:fillRect/>
          </a:stretch>
        </p:blipFill>
        <p:spPr bwMode="auto">
          <a:xfrm>
            <a:off x="711200" y="3200400"/>
            <a:ext cx="11277600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>
            <a:spLocks noChangeArrowheads="1"/>
          </p:cNvSpPr>
          <p:nvPr/>
        </p:nvSpPr>
        <p:spPr bwMode="hidden">
          <a:xfrm>
            <a:off x="1060451" y="2895600"/>
            <a:ext cx="406400" cy="990600"/>
          </a:xfrm>
          <a:prstGeom prst="rect">
            <a:avLst/>
          </a:prstGeom>
          <a:solidFill>
            <a:schemeClr val="accent2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kumimoji="1" lang="id-ID" altLang="en-US" sz="2400" b="0" smtClean="0">
              <a:latin typeface="Times New Roman" charset="0"/>
            </a:endParaRPr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524000" y="1981200"/>
            <a:ext cx="103632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717800" y="4351338"/>
            <a:ext cx="8534400" cy="1371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3246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Gizi Ibu Laktasi 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3246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324600"/>
            <a:ext cx="2540000" cy="457200"/>
          </a:xfrm>
        </p:spPr>
        <p:txBody>
          <a:bodyPr/>
          <a:lstStyle>
            <a:lvl1pPr>
              <a:defRPr sz="1400" smtClean="0"/>
            </a:lvl1pPr>
          </a:lstStyle>
          <a:p>
            <a:pPr>
              <a:defRPr/>
            </a:pPr>
            <a:fld id="{C7C0865A-CB7D-4A49-B6FD-8AD0009F32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062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Gizi Ibu Laktasi 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987CD6-A646-374A-8051-A747D86ADE17}" type="slidenum">
              <a:rPr lang="en-US" altLang="en-US"/>
              <a:pPr>
                <a:defRPr/>
              </a:pPr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2138328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94800" y="838200"/>
            <a:ext cx="2590800" cy="53784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22400" y="838200"/>
            <a:ext cx="7569200" cy="5378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Gizi Ibu Laktasi 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D64205-6949-0341-9403-6EBF2E71C18B}" type="slidenum">
              <a:rPr lang="en-US" altLang="en-US"/>
              <a:pPr>
                <a:defRPr/>
              </a:pPr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9104508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3"/>
          <p:cNvSpPr txBox="1">
            <a:spLocks noGrp="1"/>
          </p:cNvSpPr>
          <p:nvPr>
            <p:ph type="title"/>
          </p:nvPr>
        </p:nvSpPr>
        <p:spPr>
          <a:xfrm>
            <a:off x="1091000" y="613033"/>
            <a:ext cx="1001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title" idx="2" hasCustomPrompt="1"/>
          </p:nvPr>
        </p:nvSpPr>
        <p:spPr>
          <a:xfrm>
            <a:off x="1131200" y="2692633"/>
            <a:ext cx="2261200" cy="6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>
            <a:spLocks noGrp="1"/>
          </p:cNvSpPr>
          <p:nvPr>
            <p:ph type="title" idx="3"/>
          </p:nvPr>
        </p:nvSpPr>
        <p:spPr>
          <a:xfrm>
            <a:off x="1131200" y="3814800"/>
            <a:ext cx="226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ubTitle" idx="1"/>
          </p:nvPr>
        </p:nvSpPr>
        <p:spPr>
          <a:xfrm>
            <a:off x="1131200" y="4487267"/>
            <a:ext cx="22612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title" idx="4" hasCustomPrompt="1"/>
          </p:nvPr>
        </p:nvSpPr>
        <p:spPr>
          <a:xfrm>
            <a:off x="3687332" y="2692633"/>
            <a:ext cx="2261200" cy="6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9" name="Google Shape;49;p13"/>
          <p:cNvSpPr txBox="1">
            <a:spLocks noGrp="1"/>
          </p:cNvSpPr>
          <p:nvPr>
            <p:ph type="title" idx="5"/>
          </p:nvPr>
        </p:nvSpPr>
        <p:spPr>
          <a:xfrm>
            <a:off x="3687332" y="3814800"/>
            <a:ext cx="226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subTitle" idx="6"/>
          </p:nvPr>
        </p:nvSpPr>
        <p:spPr>
          <a:xfrm>
            <a:off x="3687332" y="4487267"/>
            <a:ext cx="22612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title" idx="7" hasCustomPrompt="1"/>
          </p:nvPr>
        </p:nvSpPr>
        <p:spPr>
          <a:xfrm>
            <a:off x="6243464" y="2692633"/>
            <a:ext cx="2261200" cy="6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8"/>
          </p:nvPr>
        </p:nvSpPr>
        <p:spPr>
          <a:xfrm>
            <a:off x="6243464" y="3814800"/>
            <a:ext cx="226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9"/>
          </p:nvPr>
        </p:nvSpPr>
        <p:spPr>
          <a:xfrm>
            <a:off x="6243464" y="4487267"/>
            <a:ext cx="22612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13" hasCustomPrompt="1"/>
          </p:nvPr>
        </p:nvSpPr>
        <p:spPr>
          <a:xfrm>
            <a:off x="8799596" y="2692633"/>
            <a:ext cx="2261200" cy="6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 idx="14"/>
          </p:nvPr>
        </p:nvSpPr>
        <p:spPr>
          <a:xfrm>
            <a:off x="8799596" y="3814800"/>
            <a:ext cx="226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5"/>
          </p:nvPr>
        </p:nvSpPr>
        <p:spPr>
          <a:xfrm>
            <a:off x="8799596" y="4487267"/>
            <a:ext cx="22612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8126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Gizi Ibu Laktasi 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2C2DC1-5B70-F340-97B0-85627FBFEF79}" type="slidenum">
              <a:rPr lang="en-US" altLang="en-US"/>
              <a:pPr>
                <a:defRPr/>
              </a:pPr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1217196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Gizi Ibu Laktasi 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D25EA1-D0A5-3043-98AE-4F2502E90D69}" type="slidenum">
              <a:rPr lang="en-US" altLang="en-US"/>
              <a:pPr>
                <a:defRPr/>
              </a:pPr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1690127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22400" y="210185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05600" y="210185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Gizi Ibu Laktasi 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7A58A3-F8C8-2446-8410-61666F007708}" type="slidenum">
              <a:rPr lang="en-US" altLang="en-US"/>
              <a:pPr>
                <a:defRPr/>
              </a:pPr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1066075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Gizi Ibu Laktasi 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C5A1D0-DD9E-8F47-BF39-0FC26CA52F43}" type="slidenum">
              <a:rPr lang="en-US" altLang="en-US"/>
              <a:pPr>
                <a:defRPr/>
              </a:pPr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2094258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Gizi Ibu Laktasi 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164C1D-2765-7C49-9C38-07E1899724C0}" type="slidenum">
              <a:rPr lang="en-US" altLang="en-US"/>
              <a:pPr>
                <a:defRPr/>
              </a:pPr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680634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Gizi Ibu Laktasi </a:t>
            </a:r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701FE3-C818-BE46-90BC-1EFC2C26CC6B}" type="slidenum">
              <a:rPr lang="en-US" altLang="en-US"/>
              <a:pPr>
                <a:defRPr/>
              </a:pPr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1703835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Gizi Ibu Laktasi 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53242E-BB6F-0A45-B61A-BCD001E7A629}" type="slidenum">
              <a:rPr lang="en-US" altLang="en-US"/>
              <a:pPr>
                <a:defRPr/>
              </a:pPr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353511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d-ID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Gizi Ibu Laktasi 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5A8234-21EC-524D-BE58-1BCA9469D73B}" type="slidenum">
              <a:rPr lang="en-US" altLang="en-US"/>
              <a:pPr>
                <a:defRPr/>
              </a:pPr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2120741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5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hidden">
          <a:xfrm>
            <a:off x="203200" y="0"/>
            <a:ext cx="1930400" cy="68580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kumimoji="1" lang="id-ID" altLang="en-US" sz="2400" b="0" smtClean="0">
              <a:latin typeface="Times New Roman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hidden">
          <a:xfrm>
            <a:off x="2235200" y="0"/>
            <a:ext cx="9956800" cy="12192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kumimoji="1" lang="id-ID" altLang="en-US" sz="2400" b="0" smtClean="0">
              <a:latin typeface="Times New Roman" charset="0"/>
            </a:endParaRPr>
          </a:p>
        </p:txBody>
      </p:sp>
      <p:sp>
        <p:nvSpPr>
          <p:cNvPr id="1028" name="Rectangle 4" descr="Stationery"/>
          <p:cNvSpPr>
            <a:spLocks noChangeArrowheads="1"/>
          </p:cNvSpPr>
          <p:nvPr/>
        </p:nvSpPr>
        <p:spPr bwMode="auto">
          <a:xfrm>
            <a:off x="609600" y="0"/>
            <a:ext cx="1625600" cy="762000"/>
          </a:xfrm>
          <a:prstGeom prst="rect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kumimoji="1" lang="id-ID" altLang="en-US" sz="2400" b="0" smtClean="0">
              <a:latin typeface="Times New Roman" charset="0"/>
            </a:endParaRPr>
          </a:p>
        </p:txBody>
      </p:sp>
      <p:sp>
        <p:nvSpPr>
          <p:cNvPr id="1029" name="Rectangle 5" descr="Stationery"/>
          <p:cNvSpPr>
            <a:spLocks noChangeArrowheads="1"/>
          </p:cNvSpPr>
          <p:nvPr/>
        </p:nvSpPr>
        <p:spPr bwMode="auto">
          <a:xfrm>
            <a:off x="0" y="0"/>
            <a:ext cx="609600" cy="6858000"/>
          </a:xfrm>
          <a:prstGeom prst="rect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kumimoji="1" lang="id-ID" altLang="en-US" sz="2400" b="0" smtClean="0">
              <a:latin typeface="Times New Roman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22400" y="8382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22400" y="64135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Gizi Ibu Laktasi </a:t>
            </a:r>
          </a:p>
        </p:txBody>
      </p:sp>
      <p:sp>
        <p:nvSpPr>
          <p:cNvPr id="3175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0" y="64135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1033" name="Picture 9" descr="anabnr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301" y="1"/>
            <a:ext cx="10553700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406400" y="457200"/>
            <a:ext cx="3352800" cy="304800"/>
          </a:xfrm>
          <a:prstGeom prst="rect">
            <a:avLst/>
          </a:prstGeom>
          <a:solidFill>
            <a:schemeClr val="accent2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kumimoji="1" lang="id-ID" altLang="en-US" sz="2400" b="0" smtClean="0">
              <a:latin typeface="Times New Roman" charset="0"/>
            </a:endParaRPr>
          </a:p>
        </p:txBody>
      </p:sp>
      <p:sp>
        <p:nvSpPr>
          <p:cNvPr id="317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972800" y="6413500"/>
            <a:ext cx="121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b="0" smtClean="0">
                <a:solidFill>
                  <a:schemeClr val="tx2"/>
                </a:solidFill>
                <a:latin typeface="Times New Roman" charset="0"/>
              </a:defRPr>
            </a:lvl1pPr>
          </a:lstStyle>
          <a:p>
            <a:pPr>
              <a:defRPr/>
            </a:pPr>
            <a:fld id="{AB8FF561-5A09-5348-88CD-D4F2621BF8D1}" type="slidenum">
              <a:rPr lang="en-US" altLang="en-US"/>
              <a:pPr>
                <a:defRPr/>
              </a:pPr>
              <a:t>‹#›</a:t>
            </a:fld>
            <a:endParaRPr lang="en-US" altLang="en-US" sz="1400"/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22400" y="210185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  <p:sldLayoutId id="2147483771" r:id="rId12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57200" indent="-457200" algn="l" rtl="0" eaLnBrk="0" fontAlgn="base" hangingPunct="0">
        <a:spcBef>
          <a:spcPct val="20000"/>
        </a:spcBef>
        <a:spcAft>
          <a:spcPct val="0"/>
        </a:spcAft>
        <a:buClr>
          <a:srgbClr val="A50021"/>
        </a:buClr>
        <a:buSzPct val="75000"/>
        <a:buFont typeface="Wingdings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1027113" indent="-4556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charset="2"/>
        <a:buChar char="n"/>
        <a:defRPr sz="2800">
          <a:solidFill>
            <a:schemeClr val="tx1"/>
          </a:solidFill>
          <a:latin typeface="+mn-lt"/>
        </a:defRPr>
      </a:lvl2pPr>
      <a:lvl3pPr marL="1370013" indent="-228600" algn="l" rtl="0" eaLnBrk="0" fontAlgn="base" hangingPunct="0">
        <a:spcBef>
          <a:spcPct val="20000"/>
        </a:spcBef>
        <a:spcAft>
          <a:spcPct val="0"/>
        </a:spcAft>
        <a:buClr>
          <a:srgbClr val="666699"/>
        </a:buClr>
        <a:buSzPct val="70000"/>
        <a:buFont typeface="Wingdings" charset="2"/>
        <a:buChar char="n"/>
        <a:defRPr sz="2400">
          <a:solidFill>
            <a:schemeClr val="tx1"/>
          </a:solidFill>
          <a:latin typeface="+mn-lt"/>
        </a:defRPr>
      </a:lvl3pPr>
      <a:lvl4pPr marL="1712913" indent="-228600" algn="l" rtl="0" eaLnBrk="0" fontAlgn="base" hangingPunct="0">
        <a:spcBef>
          <a:spcPct val="20000"/>
        </a:spcBef>
        <a:spcAft>
          <a:spcPct val="0"/>
        </a:spcAft>
        <a:buSzPct val="60000"/>
        <a:buFont typeface="Wingdings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Gizi Ibu Laktasi </a:t>
            </a:r>
          </a:p>
        </p:txBody>
      </p:sp>
      <p:sp>
        <p:nvSpPr>
          <p:cNvPr id="15362" name="Slide Number Placeholder 9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A50021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charset="2"/>
              <a:buChar char="n"/>
              <a:defRPr sz="28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spcBef>
                <a:spcPct val="20000"/>
              </a:spcBef>
              <a:buClr>
                <a:srgbClr val="666699"/>
              </a:buClr>
              <a:buSzPct val="70000"/>
              <a:buFont typeface="Wingdings" charset="2"/>
              <a:buChar char="n"/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spcBef>
                <a:spcPct val="20000"/>
              </a:spcBef>
              <a:buSzPct val="60000"/>
              <a:buFont typeface="Wingdings" charset="2"/>
              <a:buChar char="n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452B4DF-8377-0348-B481-39805E8C1906}" type="slidenum">
              <a:rPr lang="en-US" altLang="en-US" sz="1400">
                <a:solidFill>
                  <a:schemeClr val="tx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US" altLang="en-US" sz="1400">
              <a:solidFill>
                <a:schemeClr val="tx2"/>
              </a:solidFill>
            </a:endParaRP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66815" y="1981200"/>
            <a:ext cx="7696200" cy="1143000"/>
          </a:xfrm>
        </p:spPr>
        <p:txBody>
          <a:bodyPr/>
          <a:lstStyle/>
          <a:p>
            <a:pPr algn="ctr" eaLnBrk="1" hangingPunct="1"/>
            <a:r>
              <a:rPr lang="en-US" altLang="en-US" b="1">
                <a:latin typeface="Lucida Handwriting" charset="0"/>
              </a:rPr>
              <a:t>GIZI IBU LAKTASI</a:t>
            </a:r>
          </a:p>
        </p:txBody>
      </p:sp>
      <p:pic>
        <p:nvPicPr>
          <p:cNvPr id="1536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0"/>
            <a:ext cx="2286000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1"/>
            <a:ext cx="2362200" cy="17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0"/>
            <a:ext cx="259080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9789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1422" y="789343"/>
            <a:ext cx="8956578" cy="1151649"/>
          </a:xfrm>
          <a:solidFill>
            <a:schemeClr val="accent2">
              <a:lumMod val="60000"/>
              <a:lumOff val="40000"/>
            </a:schemeClr>
          </a:solidFill>
        </p:spPr>
        <p:txBody>
          <a:bodyPr anchor="ctr">
            <a:noAutofit/>
          </a:bodyPr>
          <a:lstStyle/>
          <a:p>
            <a:pPr marL="14288" indent="-14288" algn="ctr"/>
            <a:r>
              <a:rPr lang="en-US" altLang="en-US" sz="2700" b="1" dirty="0" err="1">
                <a:latin typeface="Century Gothic" charset="0"/>
                <a:ea typeface="Century Gothic" charset="0"/>
                <a:cs typeface="Century Gothic" charset="0"/>
              </a:rPr>
              <a:t>Perbandingan</a:t>
            </a:r>
            <a:r>
              <a:rPr lang="en-US" altLang="en-US" sz="2700" b="1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2700" b="1" dirty="0" err="1">
                <a:latin typeface="Century Gothic" charset="0"/>
                <a:ea typeface="Century Gothic" charset="0"/>
                <a:cs typeface="Century Gothic" charset="0"/>
              </a:rPr>
              <a:t>Jumlah</a:t>
            </a:r>
            <a:r>
              <a:rPr lang="en-US" altLang="en-US" sz="2700" b="1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2700" b="1" dirty="0" err="1">
                <a:latin typeface="Century Gothic" charset="0"/>
                <a:ea typeface="Century Gothic" charset="0"/>
                <a:cs typeface="Century Gothic" charset="0"/>
              </a:rPr>
              <a:t>Konsumsi</a:t>
            </a:r>
            <a:r>
              <a:rPr lang="en-US" altLang="en-US" sz="2700" b="1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2700" b="1" dirty="0" err="1">
                <a:latin typeface="Century Gothic" charset="0"/>
                <a:ea typeface="Century Gothic" charset="0"/>
                <a:cs typeface="Century Gothic" charset="0"/>
              </a:rPr>
              <a:t>Energi</a:t>
            </a:r>
            <a:r>
              <a:rPr lang="en-US" altLang="en-US" sz="2700" b="1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2700" b="1" dirty="0" err="1">
                <a:latin typeface="Century Gothic" charset="0"/>
                <a:ea typeface="Century Gothic" charset="0"/>
                <a:cs typeface="Century Gothic" charset="0"/>
              </a:rPr>
              <a:t>Ibu</a:t>
            </a:r>
            <a:r>
              <a:rPr lang="en-US" altLang="en-US" sz="2700" b="1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2700" b="1" dirty="0" err="1">
                <a:latin typeface="Century Gothic" charset="0"/>
                <a:ea typeface="Century Gothic" charset="0"/>
                <a:cs typeface="Century Gothic" charset="0"/>
              </a:rPr>
              <a:t>Laktasi</a:t>
            </a:r>
            <a:r>
              <a:rPr lang="en-US" altLang="en-US" sz="2700" b="1" dirty="0">
                <a:latin typeface="Century Gothic" charset="0"/>
                <a:ea typeface="Century Gothic" charset="0"/>
                <a:cs typeface="Century Gothic" charset="0"/>
              </a:rPr>
              <a:t> yang </a:t>
            </a:r>
            <a:r>
              <a:rPr lang="en-US" altLang="en-US" sz="2700" b="1" dirty="0" err="1">
                <a:latin typeface="Century Gothic" charset="0"/>
                <a:ea typeface="Century Gothic" charset="0"/>
                <a:cs typeface="Century Gothic" charset="0"/>
              </a:rPr>
              <a:t>Berhasil</a:t>
            </a:r>
            <a:r>
              <a:rPr lang="en-US" altLang="en-US" sz="2700" b="1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2700" b="1" dirty="0" err="1">
                <a:latin typeface="Century Gothic" charset="0"/>
                <a:ea typeface="Century Gothic" charset="0"/>
                <a:cs typeface="Century Gothic" charset="0"/>
              </a:rPr>
              <a:t>dan</a:t>
            </a:r>
            <a:r>
              <a:rPr lang="en-US" altLang="en-US" sz="2700" b="1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2700" b="1" dirty="0" err="1">
                <a:latin typeface="Century Gothic" charset="0"/>
                <a:ea typeface="Century Gothic" charset="0"/>
                <a:cs typeface="Century Gothic" charset="0"/>
              </a:rPr>
              <a:t>Tidak</a:t>
            </a:r>
            <a:r>
              <a:rPr lang="en-US" altLang="en-US" sz="2700" b="1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2700" b="1" dirty="0" err="1">
                <a:latin typeface="Century Gothic" charset="0"/>
                <a:ea typeface="Century Gothic" charset="0"/>
                <a:cs typeface="Century Gothic" charset="0"/>
              </a:rPr>
              <a:t>Berhasil</a:t>
            </a:r>
            <a:r>
              <a:rPr lang="en-US" altLang="en-US" sz="2700" b="1" dirty="0">
                <a:latin typeface="Century Gothic" charset="0"/>
                <a:ea typeface="Century Gothic" charset="0"/>
                <a:cs typeface="Century Gothic" charset="0"/>
              </a:rPr>
              <a:t> ASI </a:t>
            </a:r>
            <a:r>
              <a:rPr lang="en-US" altLang="en-US" sz="2700" b="1" dirty="0" err="1">
                <a:latin typeface="Century Gothic" charset="0"/>
                <a:ea typeface="Century Gothic" charset="0"/>
                <a:cs typeface="Century Gothic" charset="0"/>
              </a:rPr>
              <a:t>Eksklusif</a:t>
            </a:r>
            <a:r>
              <a:rPr lang="en-US" altLang="en-US" sz="2700" b="1" dirty="0">
                <a:latin typeface="Century Gothic" charset="0"/>
                <a:ea typeface="Century Gothic" charset="0"/>
                <a:cs typeface="Century Gothic" charset="0"/>
              </a:rPr>
              <a:t> 6 </a:t>
            </a:r>
            <a:r>
              <a:rPr lang="en-US" altLang="en-US" sz="2700" b="1" dirty="0" err="1">
                <a:latin typeface="Century Gothic" charset="0"/>
                <a:ea typeface="Century Gothic" charset="0"/>
                <a:cs typeface="Century Gothic" charset="0"/>
              </a:rPr>
              <a:t>Bulan</a:t>
            </a:r>
            <a:endParaRPr lang="en-US" sz="2700" b="1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0570524"/>
              </p:ext>
            </p:extLst>
          </p:nvPr>
        </p:nvGraphicFramePr>
        <p:xfrm>
          <a:off x="1114737" y="2362200"/>
          <a:ext cx="9870978" cy="307381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10209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2296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0466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5730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88395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0038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100" b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Penelitian</a:t>
                      </a:r>
                      <a:endParaRPr lang="en-US" sz="21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62865" marR="62865" marT="889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318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100" b="1" dirty="0" err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Lokasi</a:t>
                      </a:r>
                      <a:endParaRPr lang="en-US" sz="2100" dirty="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100" b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n</a:t>
                      </a:r>
                      <a:endParaRPr lang="en-US" sz="21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100" b="1" dirty="0" err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Berhasil</a:t>
                      </a:r>
                      <a:endParaRPr lang="en-US" sz="2100" dirty="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100" b="1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(</a:t>
                      </a:r>
                      <a:r>
                        <a:rPr lang="en-US" sz="2100" b="1" dirty="0" err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kkal</a:t>
                      </a:r>
                      <a:r>
                        <a:rPr lang="en-US" sz="2100" b="1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/</a:t>
                      </a:r>
                      <a:r>
                        <a:rPr lang="en-US" sz="2100" b="1" dirty="0" err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hari</a:t>
                      </a:r>
                      <a:r>
                        <a:rPr lang="en-US" sz="2100" b="1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)</a:t>
                      </a:r>
                      <a:endParaRPr lang="en-US" sz="2100" dirty="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100" b="1" dirty="0" err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Tidak</a:t>
                      </a:r>
                      <a:r>
                        <a:rPr lang="en-US" sz="2100" b="1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 </a:t>
                      </a:r>
                      <a:r>
                        <a:rPr lang="en-US" sz="2100" b="1" dirty="0" err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berhasil</a:t>
                      </a:r>
                      <a:endParaRPr lang="en-US" sz="2100" dirty="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100" b="1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(</a:t>
                      </a:r>
                      <a:r>
                        <a:rPr lang="en-US" sz="2100" b="1" dirty="0" err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kkal</a:t>
                      </a:r>
                      <a:r>
                        <a:rPr lang="en-US" sz="2100" b="1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/</a:t>
                      </a:r>
                      <a:r>
                        <a:rPr lang="en-US" sz="2100" b="1" dirty="0" err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hari</a:t>
                      </a:r>
                      <a:r>
                        <a:rPr lang="en-US" sz="2100" b="1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)</a:t>
                      </a:r>
                      <a:endParaRPr lang="en-US" sz="2100" dirty="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226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100" dirty="0" err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Fikawati</a:t>
                      </a:r>
                      <a:r>
                        <a:rPr lang="en-US" sz="21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 </a:t>
                      </a:r>
                      <a:r>
                        <a:rPr lang="en-US" sz="2100" i="1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et al</a:t>
                      </a:r>
                      <a:r>
                        <a:rPr lang="en-US" sz="21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., 2013</a:t>
                      </a:r>
                    </a:p>
                  </a:txBody>
                  <a:tcPr marL="62865" marR="62865" marT="88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1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5 kota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1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85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1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2131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1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1831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131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1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Irma</a:t>
                      </a:r>
                      <a:r>
                        <a:rPr lang="id-ID" sz="21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, 2016</a:t>
                      </a:r>
                      <a:endParaRPr lang="en-US" sz="2100" dirty="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62865" marR="62865" marT="889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1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Sawangan</a:t>
                      </a:r>
                      <a:endParaRPr lang="en-US" sz="2100" dirty="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1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135</a:t>
                      </a:r>
                      <a:endParaRPr lang="en-US" sz="2100" dirty="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1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2379</a:t>
                      </a:r>
                      <a:endParaRPr lang="en-US" sz="2100" dirty="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1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2043</a:t>
                      </a:r>
                      <a:endParaRPr lang="en-US" sz="2100" dirty="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209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1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Fikawati </a:t>
                      </a:r>
                      <a:r>
                        <a:rPr lang="en-US" sz="2100" i="1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et al</a:t>
                      </a:r>
                      <a:r>
                        <a:rPr lang="en-US" sz="21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.</a:t>
                      </a:r>
                      <a:r>
                        <a:rPr lang="id-ID" sz="21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, 201</a:t>
                      </a:r>
                      <a:r>
                        <a:rPr lang="en-US" sz="21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7</a:t>
                      </a:r>
                    </a:p>
                  </a:txBody>
                  <a:tcPr marL="62865" marR="62865" marT="889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1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Beji</a:t>
                      </a:r>
                      <a:endParaRPr lang="en-US" sz="21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1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201</a:t>
                      </a:r>
                      <a:endParaRPr lang="en-US" sz="21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1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2004</a:t>
                      </a:r>
                      <a:endParaRPr lang="en-US" sz="21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1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1502</a:t>
                      </a:r>
                      <a:endParaRPr lang="en-US" sz="21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131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1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Nopiyanti, 2018</a:t>
                      </a:r>
                      <a:endParaRPr lang="en-US" sz="2100" dirty="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62865" marR="62865" marT="889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1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Cipayung</a:t>
                      </a:r>
                      <a:endParaRPr lang="en-US" sz="21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1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169</a:t>
                      </a:r>
                      <a:endParaRPr lang="en-US" sz="21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1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2017</a:t>
                      </a:r>
                      <a:endParaRPr lang="en-US" sz="21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1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1819</a:t>
                      </a:r>
                      <a:endParaRPr lang="en-US" sz="2100" dirty="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300D0-3486-0B4B-93CE-E5F30349DBD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35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685800"/>
            <a:ext cx="8686800" cy="914400"/>
          </a:xfrm>
          <a:solidFill>
            <a:schemeClr val="accent2">
              <a:lumMod val="60000"/>
              <a:lumOff val="40000"/>
            </a:schemeClr>
          </a:solidFill>
        </p:spPr>
        <p:txBody>
          <a:bodyPr anchor="ctr">
            <a:normAutofit/>
          </a:bodyPr>
          <a:lstStyle/>
          <a:p>
            <a:pPr algn="ctr"/>
            <a:r>
              <a:rPr lang="en-US" sz="3200" b="1" dirty="0" err="1">
                <a:latin typeface="Century Gothic" charset="0"/>
                <a:ea typeface="Century Gothic" charset="0"/>
                <a:cs typeface="Century Gothic" charset="0"/>
              </a:rPr>
              <a:t>Studi</a:t>
            </a:r>
            <a:r>
              <a:rPr lang="en-US" sz="3200" b="1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3200" b="1" dirty="0" err="1">
                <a:latin typeface="Century Gothic" charset="0"/>
                <a:ea typeface="Century Gothic" charset="0"/>
                <a:cs typeface="Century Gothic" charset="0"/>
              </a:rPr>
              <a:t>Intervensi</a:t>
            </a:r>
            <a:r>
              <a:rPr lang="en-US" sz="3200" b="1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3200" b="1" dirty="0" err="1">
                <a:latin typeface="Century Gothic" charset="0"/>
                <a:ea typeface="Century Gothic" charset="0"/>
                <a:cs typeface="Century Gothic" charset="0"/>
              </a:rPr>
              <a:t>Energi</a:t>
            </a:r>
            <a:r>
              <a:rPr lang="en-US" sz="3200" b="1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3200" b="1" dirty="0" err="1">
                <a:latin typeface="Century Gothic" charset="0"/>
                <a:ea typeface="Century Gothic" charset="0"/>
                <a:cs typeface="Century Gothic" charset="0"/>
              </a:rPr>
              <a:t>Ibu</a:t>
            </a:r>
            <a:r>
              <a:rPr lang="en-US" sz="3200" b="1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3200" b="1" dirty="0" err="1">
                <a:latin typeface="Century Gothic" charset="0"/>
                <a:ea typeface="Century Gothic" charset="0"/>
                <a:cs typeface="Century Gothic" charset="0"/>
              </a:rPr>
              <a:t>Laktasi</a:t>
            </a:r>
            <a:endParaRPr lang="en-US" sz="3200" b="1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300D0-3486-0B4B-93CE-E5F30349DBD5}" type="slidenum">
              <a:rPr lang="en-US" smtClean="0"/>
              <a:t>11</a:t>
            </a:fld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6056448"/>
              </p:ext>
            </p:extLst>
          </p:nvPr>
        </p:nvGraphicFramePr>
        <p:xfrm>
          <a:off x="786538" y="1981200"/>
          <a:ext cx="10210801" cy="3928762"/>
        </p:xfrm>
        <a:graphic>
          <a:graphicData uri="http://schemas.openxmlformats.org/drawingml/2006/table">
            <a:tbl>
              <a:tblPr firstRow="1" bandRow="1"/>
              <a:tblGrid>
                <a:gridCol w="305310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3089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5272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004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1403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0071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 b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Penelitian</a:t>
                      </a:r>
                      <a:endParaRPr lang="en-US" sz="22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62865" marR="62865" marT="88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 b="1" dirty="0" err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Lokasi</a:t>
                      </a:r>
                      <a:endParaRPr lang="en-US" sz="2200" dirty="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n</a:t>
                      </a:r>
                      <a:endParaRPr lang="en-US" sz="2200" dirty="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 b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Suplementasi</a:t>
                      </a:r>
                      <a:endParaRPr lang="en-US" sz="22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 b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energi</a:t>
                      </a:r>
                      <a:endParaRPr lang="en-US" sz="22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 b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Keberhasilan menyusui</a:t>
                      </a:r>
                      <a:endParaRPr lang="en-US" sz="22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056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Huynh et al, 2018</a:t>
                      </a:r>
                    </a:p>
                  </a:txBody>
                  <a:tcPr marL="62865" marR="62865" marT="88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Vietnam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114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252 kkal/hari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2 X </a:t>
                      </a:r>
                      <a:r>
                        <a:rPr lang="en-US" sz="2200" dirty="0" err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lebih</a:t>
                      </a:r>
                      <a:r>
                        <a:rPr lang="en-US" sz="22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tinggi</a:t>
                      </a:r>
                      <a:endParaRPr lang="en-US" sz="2200" dirty="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3406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Fikawati</a:t>
                      </a:r>
                      <a:r>
                        <a:rPr lang="en-US" sz="22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 et al, 2019</a:t>
                      </a:r>
                    </a:p>
                  </a:txBody>
                  <a:tcPr marL="62865" marR="62865" marT="88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Beji</a:t>
                      </a:r>
                      <a:endParaRPr lang="en-US" sz="2200" dirty="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201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220 kkal/hari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140 kkal/hari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81,6%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82,7%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8539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Fikawati et al, 2017</a:t>
                      </a:r>
                    </a:p>
                  </a:txBody>
                  <a:tcPr marL="62865" marR="62865" marT="88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Cipayung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22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169</a:t>
                      </a:r>
                      <a:endParaRPr lang="en-US" sz="22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140 kkal/hari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90%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6157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Gonzales et al, 1998</a:t>
                      </a:r>
                    </a:p>
                  </a:txBody>
                  <a:tcPr marL="62865" marR="62865" marT="88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Guatemala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102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510 kkal/hari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120 kkal/hari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96%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84%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147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732296"/>
            <a:ext cx="7772400" cy="944105"/>
          </a:xfrm>
        </p:spPr>
        <p:txBody>
          <a:bodyPr/>
          <a:lstStyle/>
          <a:p>
            <a:pPr algn="ctr"/>
            <a:r>
              <a:rPr lang="en-US" sz="3600" b="1" dirty="0" err="1">
                <a:latin typeface="Century Gothic" charset="0"/>
                <a:ea typeface="Century Gothic" charset="0"/>
                <a:cs typeface="Century Gothic" charset="0"/>
              </a:rPr>
              <a:t>Kesimpulan</a:t>
            </a:r>
            <a:endParaRPr lang="en-US" sz="3600" b="1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8300" y="1956553"/>
            <a:ext cx="9372600" cy="4114800"/>
          </a:xfrm>
        </p:spPr>
        <p:txBody>
          <a:bodyPr/>
          <a:lstStyle/>
          <a:p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Ibu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laktasi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diharapkan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dapat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memberikan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ASI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eksklusif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selama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6 </a:t>
            </a:r>
            <a:r>
              <a:rPr lang="en-US" sz="2400" dirty="0" err="1" smtClean="0">
                <a:latin typeface="Century Gothic" charset="0"/>
                <a:ea typeface="Century Gothic" charset="0"/>
                <a:cs typeface="Century Gothic" charset="0"/>
              </a:rPr>
              <a:t>bulan</a:t>
            </a:r>
            <a:r>
              <a:rPr lang="en-US" sz="2400" dirty="0" smtClean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 smtClean="0">
                <a:latin typeface="Century Gothic" charset="0"/>
                <a:ea typeface="Century Gothic" charset="0"/>
                <a:cs typeface="Century Gothic" charset="0"/>
              </a:rPr>
              <a:t>dan</a:t>
            </a:r>
            <a:r>
              <a:rPr lang="en-US" sz="2400" dirty="0" smtClean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 smtClean="0">
                <a:latin typeface="Century Gothic" charset="0"/>
                <a:ea typeface="Century Gothic" charset="0"/>
                <a:cs typeface="Century Gothic" charset="0"/>
              </a:rPr>
              <a:t>pertumbuhan</a:t>
            </a:r>
            <a:r>
              <a:rPr lang="en-US" sz="2400" dirty="0" smtClean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 smtClean="0">
                <a:latin typeface="Century Gothic" charset="0"/>
                <a:ea typeface="Century Gothic" charset="0"/>
                <a:cs typeface="Century Gothic" charset="0"/>
              </a:rPr>
              <a:t>bayinya</a:t>
            </a:r>
            <a:r>
              <a:rPr lang="en-US" sz="2400" dirty="0" smtClean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 smtClean="0">
                <a:latin typeface="Century Gothic" charset="0"/>
                <a:ea typeface="Century Gothic" charset="0"/>
                <a:cs typeface="Century Gothic" charset="0"/>
              </a:rPr>
              <a:t>baik</a:t>
            </a:r>
            <a:endParaRPr lang="en-US" sz="2400" dirty="0">
              <a:latin typeface="Century Gothic" charset="0"/>
              <a:ea typeface="Century Gothic" charset="0"/>
              <a:cs typeface="Century Gothic" charset="0"/>
            </a:endParaRPr>
          </a:p>
          <a:p>
            <a:r>
              <a:rPr lang="en-US" sz="2400" dirty="0" err="1" smtClean="0">
                <a:latin typeface="Century Gothic" charset="0"/>
                <a:ea typeface="Century Gothic" charset="0"/>
                <a:cs typeface="Century Gothic" charset="0"/>
              </a:rPr>
              <a:t>Kebutuhan</a:t>
            </a:r>
            <a:r>
              <a:rPr lang="en-US" sz="2400" dirty="0" smtClean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gizi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ibu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saat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laktasi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tinggi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,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lebih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tinggi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daripada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saat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hamil</a:t>
            </a:r>
            <a:endParaRPr lang="en-US" sz="2400" dirty="0">
              <a:latin typeface="Century Gothic" charset="0"/>
              <a:ea typeface="Century Gothic" charset="0"/>
              <a:cs typeface="Century Gothic" charset="0"/>
            </a:endParaRPr>
          </a:p>
          <a:p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Kebutuhan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gizi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yang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tinggi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tersebut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sulit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dipenuhi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oleh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ibu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laktasi</a:t>
            </a:r>
            <a:endParaRPr lang="en-US" sz="2400" dirty="0">
              <a:latin typeface="Century Gothic" charset="0"/>
              <a:ea typeface="Century Gothic" charset="0"/>
              <a:cs typeface="Century Gothic" charset="0"/>
            </a:endParaRPr>
          </a:p>
          <a:p>
            <a:r>
              <a:rPr lang="en-US" sz="2400" dirty="0" err="1" smtClean="0">
                <a:latin typeface="Century Gothic" charset="0"/>
                <a:ea typeface="Century Gothic" charset="0"/>
                <a:cs typeface="Century Gothic" charset="0"/>
              </a:rPr>
              <a:t>Diperlukan</a:t>
            </a:r>
            <a:r>
              <a:rPr lang="en-US" sz="2400" dirty="0" smtClean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edukasi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dan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intervensi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kepada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ibu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laktasi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agar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konsumsi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mereka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selama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laktasi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baik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dan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dapat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memberikan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ASI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saja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secara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optimal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selama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6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bulan</a:t>
            </a:r>
            <a:endParaRPr lang="en-US" sz="2400" dirty="0">
              <a:latin typeface="Century Gothic" charset="0"/>
              <a:ea typeface="Century Gothic" charset="0"/>
              <a:cs typeface="Century Gothic" charset="0"/>
            </a:endParaRPr>
          </a:p>
          <a:p>
            <a:endParaRPr lang="en-US" sz="240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Gizi Ibu Laktasi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2C2DC1-5B70-F340-97B0-85627FBFEF79}" type="slidenum">
              <a:rPr lang="en-US" altLang="en-US" smtClean="0"/>
              <a:pPr>
                <a:defRPr/>
              </a:pPr>
              <a:t>12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212848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Gizi Ibu Laktasi </a:t>
            </a:r>
          </a:p>
        </p:txBody>
      </p:sp>
      <p:sp>
        <p:nvSpPr>
          <p:cNvPr id="3891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A50021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charset="2"/>
              <a:buChar char="n"/>
              <a:defRPr sz="28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spcBef>
                <a:spcPct val="20000"/>
              </a:spcBef>
              <a:buClr>
                <a:srgbClr val="666699"/>
              </a:buClr>
              <a:buSzPct val="70000"/>
              <a:buFont typeface="Wingdings" charset="2"/>
              <a:buChar char="n"/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spcBef>
                <a:spcPct val="20000"/>
              </a:spcBef>
              <a:buSzPct val="60000"/>
              <a:buFont typeface="Wingdings" charset="2"/>
              <a:buChar char="n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CA8A4E6-788D-1D4F-A626-DAA4993DC3F9}" type="slidenum">
              <a:rPr lang="en-US" altLang="en-US" sz="2400">
                <a:solidFill>
                  <a:schemeClr val="tx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en-US" altLang="en-US" sz="1400">
              <a:solidFill>
                <a:schemeClr val="tx2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55613" y="2967335"/>
            <a:ext cx="44807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Terima</a:t>
            </a:r>
            <a:r>
              <a:rPr lang="en-US" sz="5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540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Kasih</a:t>
            </a:r>
            <a:endParaRPr lang="en-US" sz="5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4" name="Google Shape;154;p30"/>
          <p:cNvCxnSpPr/>
          <p:nvPr/>
        </p:nvCxnSpPr>
        <p:spPr>
          <a:xfrm flipV="1">
            <a:off x="1272257" y="4131774"/>
            <a:ext cx="10005343" cy="66323"/>
          </a:xfrm>
          <a:prstGeom prst="straightConnector1">
            <a:avLst/>
          </a:prstGeom>
          <a:noFill/>
          <a:ln w="19050" cap="flat" cmpd="sng">
            <a:solidFill>
              <a:srgbClr val="FBD76D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5" name="Google Shape;155;p30"/>
          <p:cNvSpPr/>
          <p:nvPr/>
        </p:nvSpPr>
        <p:spPr>
          <a:xfrm>
            <a:off x="2299350" y="3764124"/>
            <a:ext cx="735300" cy="735300"/>
          </a:xfrm>
          <a:prstGeom prst="ellipse">
            <a:avLst/>
          </a:prstGeom>
          <a:solidFill>
            <a:schemeClr val="accen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>
              <a:solidFill>
                <a:schemeClr val="tx2"/>
              </a:solidFill>
            </a:endParaRPr>
          </a:p>
        </p:txBody>
      </p:sp>
      <p:sp>
        <p:nvSpPr>
          <p:cNvPr id="156" name="Google Shape;156;p30"/>
          <p:cNvSpPr/>
          <p:nvPr/>
        </p:nvSpPr>
        <p:spPr>
          <a:xfrm>
            <a:off x="4411614" y="3803386"/>
            <a:ext cx="735300" cy="735300"/>
          </a:xfrm>
          <a:prstGeom prst="ellipse">
            <a:avLst/>
          </a:prstGeom>
          <a:solidFill>
            <a:schemeClr val="accen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57" name="Google Shape;157;p30"/>
          <p:cNvSpPr/>
          <p:nvPr/>
        </p:nvSpPr>
        <p:spPr>
          <a:xfrm>
            <a:off x="6861649" y="3802134"/>
            <a:ext cx="735300" cy="735300"/>
          </a:xfrm>
          <a:prstGeom prst="ellipse">
            <a:avLst/>
          </a:prstGeom>
          <a:solidFill>
            <a:schemeClr val="accen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58" name="Google Shape;158;p30"/>
          <p:cNvSpPr/>
          <p:nvPr/>
        </p:nvSpPr>
        <p:spPr>
          <a:xfrm>
            <a:off x="9066960" y="3830447"/>
            <a:ext cx="735300" cy="735300"/>
          </a:xfrm>
          <a:prstGeom prst="ellipse">
            <a:avLst/>
          </a:prstGeom>
          <a:solidFill>
            <a:schemeClr val="accen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b="0">
              <a:solidFill>
                <a:schemeClr val="tx2"/>
              </a:solidFill>
            </a:endParaRPr>
          </a:p>
        </p:txBody>
      </p:sp>
      <p:sp>
        <p:nvSpPr>
          <p:cNvPr id="160" name="Google Shape;160;p30"/>
          <p:cNvSpPr txBox="1">
            <a:spLocks noGrp="1"/>
          </p:cNvSpPr>
          <p:nvPr>
            <p:ph type="title" idx="2"/>
          </p:nvPr>
        </p:nvSpPr>
        <p:spPr>
          <a:xfrm>
            <a:off x="2265250" y="3918586"/>
            <a:ext cx="803500" cy="504900"/>
          </a:xfrm>
          <a:prstGeom prst="rect">
            <a:avLst/>
          </a:prstGeom>
        </p:spPr>
        <p:txBody>
          <a:bodyPr spcFirstLastPara="1" vert="horz" wrap="square" lIns="91425" tIns="91425" rIns="91425" bIns="91425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" b="1"/>
              <a:t>01</a:t>
            </a:r>
            <a:endParaRPr b="1" dirty="0"/>
          </a:p>
        </p:txBody>
      </p:sp>
      <p:sp>
        <p:nvSpPr>
          <p:cNvPr id="161" name="Google Shape;161;p30"/>
          <p:cNvSpPr txBox="1">
            <a:spLocks noGrp="1"/>
          </p:cNvSpPr>
          <p:nvPr>
            <p:ph type="title" idx="3"/>
          </p:nvPr>
        </p:nvSpPr>
        <p:spPr>
          <a:xfrm>
            <a:off x="1351074" y="4880879"/>
            <a:ext cx="1972239" cy="572700"/>
          </a:xfrm>
          <a:prstGeom prst="rect">
            <a:avLst/>
          </a:prstGeom>
        </p:spPr>
        <p:txBody>
          <a:bodyPr spcFirstLastPara="1" vert="horz" wrap="square" lIns="91425" tIns="91425" rIns="91425" bIns="91425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2000" dirty="0">
                <a:latin typeface="Century Gothic" charset="0"/>
                <a:ea typeface="Century Gothic" charset="0"/>
                <a:cs typeface="Century Gothic" charset="0"/>
              </a:rPr>
              <a:t>KEBUTUHAN GIZI </a:t>
            </a:r>
            <a:br>
              <a:rPr lang="en-US" sz="2000" dirty="0">
                <a:latin typeface="Century Gothic" charset="0"/>
                <a:ea typeface="Century Gothic" charset="0"/>
                <a:cs typeface="Century Gothic" charset="0"/>
              </a:rPr>
            </a:br>
            <a:r>
              <a:rPr lang="en-US" sz="2000" dirty="0">
                <a:latin typeface="Century Gothic" charset="0"/>
                <a:ea typeface="Century Gothic" charset="0"/>
                <a:cs typeface="Century Gothic" charset="0"/>
              </a:rPr>
              <a:t>IBU LAKTASI</a:t>
            </a:r>
            <a:endParaRPr sz="200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163" name="Google Shape;163;p30"/>
          <p:cNvSpPr txBox="1">
            <a:spLocks noGrp="1"/>
          </p:cNvSpPr>
          <p:nvPr>
            <p:ph type="title" idx="4"/>
          </p:nvPr>
        </p:nvSpPr>
        <p:spPr>
          <a:xfrm>
            <a:off x="3931314" y="3918586"/>
            <a:ext cx="1695900" cy="504900"/>
          </a:xfrm>
          <a:prstGeom prst="rect">
            <a:avLst/>
          </a:prstGeom>
        </p:spPr>
        <p:txBody>
          <a:bodyPr spcFirstLastPara="1" vert="horz" wrap="square" lIns="91425" tIns="91425" rIns="91425" bIns="91425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" b="1"/>
              <a:t>02</a:t>
            </a:r>
            <a:endParaRPr b="1" dirty="0"/>
          </a:p>
        </p:txBody>
      </p:sp>
      <p:sp>
        <p:nvSpPr>
          <p:cNvPr id="164" name="Google Shape;164;p30"/>
          <p:cNvSpPr txBox="1">
            <a:spLocks noGrp="1"/>
          </p:cNvSpPr>
          <p:nvPr>
            <p:ph type="title" idx="5"/>
          </p:nvPr>
        </p:nvSpPr>
        <p:spPr>
          <a:xfrm>
            <a:off x="4192712" y="4880879"/>
            <a:ext cx="1614777" cy="572700"/>
          </a:xfrm>
          <a:prstGeom prst="rect">
            <a:avLst/>
          </a:prstGeom>
        </p:spPr>
        <p:txBody>
          <a:bodyPr spcFirstLastPara="1" vert="horz" wrap="square" lIns="91425" tIns="91425" rIns="91425" bIns="91425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2000" dirty="0">
                <a:latin typeface="Century Gothic" charset="0"/>
                <a:ea typeface="Century Gothic" charset="0"/>
                <a:cs typeface="Century Gothic" charset="0"/>
              </a:rPr>
              <a:t>ASUPAN ENERGI </a:t>
            </a:r>
            <a:br>
              <a:rPr lang="en-US" sz="2000" dirty="0">
                <a:latin typeface="Century Gothic" charset="0"/>
                <a:ea typeface="Century Gothic" charset="0"/>
                <a:cs typeface="Century Gothic" charset="0"/>
              </a:rPr>
            </a:br>
            <a:r>
              <a:rPr lang="en-US" sz="2000" dirty="0">
                <a:latin typeface="Century Gothic" charset="0"/>
                <a:ea typeface="Century Gothic" charset="0"/>
                <a:cs typeface="Century Gothic" charset="0"/>
              </a:rPr>
              <a:t>IBU LAKTASI</a:t>
            </a:r>
            <a:endParaRPr sz="200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166" name="Google Shape;166;p30"/>
          <p:cNvSpPr txBox="1">
            <a:spLocks noGrp="1"/>
          </p:cNvSpPr>
          <p:nvPr>
            <p:ph type="title" idx="7"/>
          </p:nvPr>
        </p:nvSpPr>
        <p:spPr>
          <a:xfrm>
            <a:off x="6385763" y="3918586"/>
            <a:ext cx="1695900" cy="504900"/>
          </a:xfrm>
          <a:prstGeom prst="rect">
            <a:avLst/>
          </a:prstGeom>
        </p:spPr>
        <p:txBody>
          <a:bodyPr spcFirstLastPara="1" vert="horz" wrap="square" lIns="91425" tIns="91425" rIns="91425" bIns="91425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" b="1"/>
              <a:t>03</a:t>
            </a:r>
            <a:endParaRPr b="1" dirty="0"/>
          </a:p>
        </p:txBody>
      </p:sp>
      <p:sp>
        <p:nvSpPr>
          <p:cNvPr id="167" name="Google Shape;167;p30"/>
          <p:cNvSpPr txBox="1">
            <a:spLocks noGrp="1"/>
          </p:cNvSpPr>
          <p:nvPr>
            <p:ph type="title" idx="8"/>
          </p:nvPr>
        </p:nvSpPr>
        <p:spPr>
          <a:xfrm>
            <a:off x="6268345" y="4880879"/>
            <a:ext cx="2118791" cy="572700"/>
          </a:xfrm>
          <a:prstGeom prst="rect">
            <a:avLst/>
          </a:prstGeom>
        </p:spPr>
        <p:txBody>
          <a:bodyPr spcFirstLastPara="1" vert="horz" wrap="square" lIns="91425" tIns="91425" rIns="91425" bIns="91425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2000" dirty="0">
                <a:latin typeface="Century Gothic" charset="0"/>
                <a:ea typeface="Century Gothic" charset="0"/>
                <a:cs typeface="Century Gothic" charset="0"/>
              </a:rPr>
              <a:t>STUDI KONSUMSI </a:t>
            </a:r>
            <a:br>
              <a:rPr lang="en-US" sz="2000" dirty="0">
                <a:latin typeface="Century Gothic" charset="0"/>
                <a:ea typeface="Century Gothic" charset="0"/>
                <a:cs typeface="Century Gothic" charset="0"/>
              </a:rPr>
            </a:br>
            <a:r>
              <a:rPr lang="en-US" sz="2000" dirty="0">
                <a:latin typeface="Century Gothic" charset="0"/>
                <a:ea typeface="Century Gothic" charset="0"/>
                <a:cs typeface="Century Gothic" charset="0"/>
              </a:rPr>
              <a:t>ENERGI </a:t>
            </a:r>
            <a:br>
              <a:rPr lang="en-US" sz="2000" dirty="0">
                <a:latin typeface="Century Gothic" charset="0"/>
                <a:ea typeface="Century Gothic" charset="0"/>
                <a:cs typeface="Century Gothic" charset="0"/>
              </a:rPr>
            </a:br>
            <a:r>
              <a:rPr lang="en-US" sz="2000" dirty="0">
                <a:latin typeface="Century Gothic" charset="0"/>
                <a:ea typeface="Century Gothic" charset="0"/>
                <a:cs typeface="Century Gothic" charset="0"/>
              </a:rPr>
              <a:t>IBU LAKTASI</a:t>
            </a:r>
            <a:endParaRPr sz="200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169" name="Google Shape;169;p30"/>
          <p:cNvSpPr txBox="1">
            <a:spLocks noGrp="1"/>
          </p:cNvSpPr>
          <p:nvPr>
            <p:ph type="title" idx="13"/>
          </p:nvPr>
        </p:nvSpPr>
        <p:spPr>
          <a:xfrm>
            <a:off x="8854829" y="3919424"/>
            <a:ext cx="1285197" cy="504900"/>
          </a:xfrm>
          <a:prstGeom prst="rect">
            <a:avLst/>
          </a:prstGeom>
          <a:noFill/>
        </p:spPr>
        <p:txBody>
          <a:bodyPr spcFirstLastPara="1" vert="horz" wrap="square" lIns="91425" tIns="91425" rIns="91425" bIns="91425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" b="1" dirty="0"/>
              <a:t>04</a:t>
            </a:r>
            <a:endParaRPr b="1" dirty="0"/>
          </a:p>
        </p:txBody>
      </p:sp>
      <p:sp>
        <p:nvSpPr>
          <p:cNvPr id="170" name="Google Shape;170;p30"/>
          <p:cNvSpPr txBox="1">
            <a:spLocks noGrp="1"/>
          </p:cNvSpPr>
          <p:nvPr>
            <p:ph type="title" idx="14"/>
          </p:nvPr>
        </p:nvSpPr>
        <p:spPr>
          <a:xfrm>
            <a:off x="8716034" y="4880879"/>
            <a:ext cx="1799566" cy="794225"/>
          </a:xfrm>
          <a:prstGeom prst="rect">
            <a:avLst/>
          </a:prstGeom>
        </p:spPr>
        <p:txBody>
          <a:bodyPr spcFirstLastPara="1" vert="horz" wrap="square" lIns="91425" tIns="91425" rIns="91425" bIns="91425" numCol="1" anchor="t" anchorCtr="0" compatLnSpc="1">
            <a:prstTxWarp prst="textNoShape">
              <a:avLst/>
            </a:prstTxWarp>
            <a:noAutofit/>
          </a:bodyPr>
          <a:lstStyle/>
          <a:p>
            <a:pPr marL="15875"/>
            <a:r>
              <a:rPr lang="en-US" sz="2000">
                <a:latin typeface="Century Gothic" charset="0"/>
                <a:ea typeface="Century Gothic" charset="0"/>
                <a:cs typeface="Century Gothic" charset="0"/>
              </a:rPr>
              <a:t>INTERVENSI ENERGI UNTUK IBU LAKTASI</a:t>
            </a:r>
            <a:endParaRPr sz="200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cxnSp>
        <p:nvCxnSpPr>
          <p:cNvPr id="172" name="Google Shape;172;p30"/>
          <p:cNvCxnSpPr/>
          <p:nvPr/>
        </p:nvCxnSpPr>
        <p:spPr>
          <a:xfrm>
            <a:off x="2440600" y="1819300"/>
            <a:ext cx="36684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" name="Rectangle 2"/>
          <p:cNvSpPr txBox="1">
            <a:spLocks noChangeArrowheads="1"/>
          </p:cNvSpPr>
          <p:nvPr/>
        </p:nvSpPr>
        <p:spPr bwMode="auto">
          <a:xfrm>
            <a:off x="1710814" y="2281192"/>
            <a:ext cx="7696200" cy="708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spcFirstLastPara="1" vert="horz" wrap="square" lIns="91425" tIns="91425" rIns="91425" bIns="91425" numCol="1" anchor="t" anchorCtr="0" compatLnSpc="1">
            <a:prstTxWarp prst="textNoShape">
              <a:avLst/>
            </a:prstTxWarp>
            <a:noAutofit/>
          </a:bodyPr>
          <a:lstStyle>
            <a:lvl1pPr lvl="0" algn="l" rtl="0" eaLnBrk="0" fontAlgn="base" hangingPunct="0">
              <a:spcBef>
                <a:spcPts val="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lvl="1" algn="l" rtl="0" eaLnBrk="0" fontAlgn="base" hangingPunct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lvl="2" algn="l" rtl="0" eaLnBrk="0" fontAlgn="base" hangingPunct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lvl="3" algn="l" rtl="0" eaLnBrk="0" fontAlgn="base" hangingPunct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lvl="4" algn="l" rtl="0" eaLnBrk="0" fontAlgn="base" hangingPunct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lvl="5" algn="l" rtl="0" fontAlgn="base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lvl="6" algn="l" rtl="0" fontAlgn="base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lvl="7" algn="l" rtl="0" fontAlgn="base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lvl="8" algn="l" rtl="0" fontAlgn="base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3200" b="1" kern="0" dirty="0" err="1" smtClean="0">
                <a:latin typeface="Century Gothic" charset="0"/>
                <a:ea typeface="Century Gothic" charset="0"/>
                <a:cs typeface="Century Gothic" charset="0"/>
              </a:rPr>
              <a:t>Topik</a:t>
            </a:r>
            <a:r>
              <a:rPr lang="en-US" altLang="en-US" sz="3200" b="1" kern="0" dirty="0" smtClean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3200" b="1" kern="0" dirty="0" err="1" smtClean="0">
                <a:latin typeface="Century Gothic" charset="0"/>
                <a:ea typeface="Century Gothic" charset="0"/>
                <a:cs typeface="Century Gothic" charset="0"/>
              </a:rPr>
              <a:t>bahasan</a:t>
            </a:r>
            <a:endParaRPr lang="en-US" altLang="en-US" sz="3200" b="1" kern="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pic>
        <p:nvPicPr>
          <p:cNvPr id="2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0"/>
            <a:ext cx="2286000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1"/>
            <a:ext cx="2362200" cy="17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0"/>
            <a:ext cx="259080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294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A50021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charset="2"/>
              <a:buChar char="n"/>
              <a:defRPr sz="28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spcBef>
                <a:spcPct val="20000"/>
              </a:spcBef>
              <a:buClr>
                <a:srgbClr val="666699"/>
              </a:buClr>
              <a:buSzPct val="70000"/>
              <a:buFont typeface="Wingdings" charset="2"/>
              <a:buChar char="n"/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spcBef>
                <a:spcPct val="20000"/>
              </a:spcBef>
              <a:buSzPct val="60000"/>
              <a:buFont typeface="Wingdings" charset="2"/>
              <a:buChar char="n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0869AE5-020C-E847-896E-436D6FD4D0E7}" type="slidenum">
              <a:rPr lang="en-US" altLang="en-US" sz="2400">
                <a:solidFill>
                  <a:schemeClr val="tx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en-US" sz="1400">
              <a:solidFill>
                <a:schemeClr val="tx2"/>
              </a:solidFill>
            </a:endParaRP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762000"/>
            <a:ext cx="8382000" cy="838200"/>
          </a:xfrm>
        </p:spPr>
        <p:txBody>
          <a:bodyPr/>
          <a:lstStyle/>
          <a:p>
            <a:pPr algn="ctr" eaLnBrk="1" hangingPunct="1"/>
            <a:r>
              <a:rPr lang="en-US" altLang="en-US" sz="3600" b="1" dirty="0" err="1">
                <a:latin typeface="Century Gothic" charset="0"/>
                <a:ea typeface="Century Gothic" charset="0"/>
                <a:cs typeface="Century Gothic" charset="0"/>
              </a:rPr>
              <a:t>Kebutuhan</a:t>
            </a:r>
            <a:r>
              <a:rPr lang="en-US" altLang="en-US" sz="3600" b="1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3600" b="1" dirty="0" err="1">
                <a:latin typeface="Century Gothic" charset="0"/>
                <a:ea typeface="Century Gothic" charset="0"/>
                <a:cs typeface="Century Gothic" charset="0"/>
              </a:rPr>
              <a:t>Gizi</a:t>
            </a:r>
            <a:r>
              <a:rPr lang="en-US" altLang="en-US" sz="3600" b="1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3600" b="1" dirty="0" err="1">
                <a:latin typeface="Century Gothic" charset="0"/>
                <a:ea typeface="Century Gothic" charset="0"/>
                <a:cs typeface="Century Gothic" charset="0"/>
              </a:rPr>
              <a:t>Ibu</a:t>
            </a:r>
            <a:r>
              <a:rPr lang="en-US" altLang="en-US" sz="3600" b="1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3600" b="1" dirty="0" err="1">
                <a:latin typeface="Century Gothic" charset="0"/>
                <a:ea typeface="Century Gothic" charset="0"/>
                <a:cs typeface="Century Gothic" charset="0"/>
              </a:rPr>
              <a:t>Laktasi</a:t>
            </a:r>
            <a:endParaRPr lang="en-US" altLang="en-US" sz="3600" b="1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89050" y="1905000"/>
            <a:ext cx="10071100" cy="5257800"/>
          </a:xfrm>
        </p:spPr>
        <p:txBody>
          <a:bodyPr/>
          <a:lstStyle/>
          <a:p>
            <a:pPr eaLnBrk="1" hangingPunct="1">
              <a:spcBef>
                <a:spcPts val="1200"/>
              </a:spcBef>
            </a:pPr>
            <a:r>
              <a:rPr lang="en-US" altLang="en-US" sz="2400" dirty="0" err="1">
                <a:latin typeface="Century Gothic" charset="0"/>
                <a:ea typeface="Century Gothic" charset="0"/>
                <a:cs typeface="Century Gothic" charset="0"/>
              </a:rPr>
              <a:t>Ibu</a:t>
            </a:r>
            <a:r>
              <a:rPr lang="en-US" alt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2400" dirty="0" err="1">
                <a:latin typeface="Century Gothic" charset="0"/>
                <a:ea typeface="Century Gothic" charset="0"/>
                <a:cs typeface="Century Gothic" charset="0"/>
              </a:rPr>
              <a:t>laktasi</a:t>
            </a:r>
            <a:r>
              <a:rPr lang="en-US" alt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2400" dirty="0" err="1">
                <a:latin typeface="Century Gothic" charset="0"/>
                <a:ea typeface="Century Gothic" charset="0"/>
                <a:cs typeface="Century Gothic" charset="0"/>
              </a:rPr>
              <a:t>diharapkan</a:t>
            </a:r>
            <a:r>
              <a:rPr lang="en-US" alt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2400" dirty="0" err="1">
                <a:latin typeface="Century Gothic" charset="0"/>
                <a:ea typeface="Century Gothic" charset="0"/>
                <a:cs typeface="Century Gothic" charset="0"/>
              </a:rPr>
              <a:t>dapat</a:t>
            </a:r>
            <a:r>
              <a:rPr lang="en-US" alt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2400" dirty="0" err="1">
                <a:latin typeface="Century Gothic" charset="0"/>
                <a:ea typeface="Century Gothic" charset="0"/>
                <a:cs typeface="Century Gothic" charset="0"/>
              </a:rPr>
              <a:t>memberikan</a:t>
            </a:r>
            <a:r>
              <a:rPr lang="en-US" altLang="en-US" sz="2400" dirty="0">
                <a:latin typeface="Century Gothic" charset="0"/>
                <a:ea typeface="Century Gothic" charset="0"/>
                <a:cs typeface="Century Gothic" charset="0"/>
              </a:rPr>
              <a:t> ASI </a:t>
            </a:r>
            <a:r>
              <a:rPr lang="en-US" altLang="en-US" sz="2400" dirty="0" err="1">
                <a:latin typeface="Century Gothic" charset="0"/>
                <a:ea typeface="Century Gothic" charset="0"/>
                <a:cs typeface="Century Gothic" charset="0"/>
              </a:rPr>
              <a:t>secara</a:t>
            </a:r>
            <a:r>
              <a:rPr lang="en-US" altLang="en-US" sz="2400" dirty="0">
                <a:latin typeface="Century Gothic" charset="0"/>
                <a:ea typeface="Century Gothic" charset="0"/>
                <a:cs typeface="Century Gothic" charset="0"/>
              </a:rPr>
              <a:t> optimal </a:t>
            </a:r>
            <a:r>
              <a:rPr lang="en-US" altLang="en-US" sz="2400" dirty="0" err="1">
                <a:latin typeface="Century Gothic" charset="0"/>
                <a:ea typeface="Century Gothic" charset="0"/>
                <a:cs typeface="Century Gothic" charset="0"/>
              </a:rPr>
              <a:t>kepada</a:t>
            </a:r>
            <a:r>
              <a:rPr lang="en-US" alt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2400" dirty="0" err="1">
                <a:latin typeface="Century Gothic" charset="0"/>
                <a:ea typeface="Century Gothic" charset="0"/>
                <a:cs typeface="Century Gothic" charset="0"/>
              </a:rPr>
              <a:t>bayinya</a:t>
            </a:r>
            <a:endParaRPr lang="en-US" altLang="en-US" sz="2400" dirty="0">
              <a:latin typeface="Century Gothic" charset="0"/>
              <a:ea typeface="Century Gothic" charset="0"/>
              <a:cs typeface="Century Gothic" charset="0"/>
            </a:endParaRPr>
          </a:p>
          <a:p>
            <a:pPr eaLnBrk="1" hangingPunct="1">
              <a:spcBef>
                <a:spcPts val="1200"/>
              </a:spcBef>
            </a:pP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Pemberian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ASI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secara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optimal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artinya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ibu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memberikan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hanya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ASI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saja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kepada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bayinya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sejak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lahir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sampai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bayi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berusia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6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bulan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(ASI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eksklusif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6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bulan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)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dan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meneruskan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pemberian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ASI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sampai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anak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berusia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2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tahun</a:t>
            </a:r>
            <a:endParaRPr lang="en-US" sz="2400" dirty="0">
              <a:latin typeface="Century Gothic" charset="0"/>
              <a:ea typeface="Century Gothic" charset="0"/>
              <a:cs typeface="Century Gothic" charset="0"/>
            </a:endParaRPr>
          </a:p>
          <a:p>
            <a:pPr eaLnBrk="1" hangingPunct="1">
              <a:spcBef>
                <a:spcPts val="1200"/>
              </a:spcBef>
            </a:pP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Selama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pemberian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ASI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tersebut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pertumbuhan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dan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perkembangan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bayi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harus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baik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yaitu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sesuai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dengan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kurva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pertumbuhan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bayi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sz="2400" dirty="0" err="1">
                <a:latin typeface="Century Gothic" charset="0"/>
                <a:ea typeface="Century Gothic" charset="0"/>
                <a:cs typeface="Century Gothic" charset="0"/>
              </a:rPr>
              <a:t>dari</a:t>
            </a:r>
            <a:r>
              <a:rPr lang="en-US" sz="2400" dirty="0">
                <a:latin typeface="Century Gothic" charset="0"/>
                <a:ea typeface="Century Gothic" charset="0"/>
                <a:cs typeface="Century Gothic" charset="0"/>
              </a:rPr>
              <a:t> WHO (2006</a:t>
            </a:r>
            <a:r>
              <a:rPr lang="en-US" sz="2400" dirty="0" smtClean="0">
                <a:latin typeface="Century Gothic" charset="0"/>
                <a:ea typeface="Century Gothic" charset="0"/>
                <a:cs typeface="Century Gothic" charset="0"/>
              </a:rPr>
              <a:t>)</a:t>
            </a:r>
          </a:p>
          <a:p>
            <a:pPr eaLnBrk="1" hangingPunct="1">
              <a:spcBef>
                <a:spcPts val="1200"/>
              </a:spcBef>
            </a:pPr>
            <a:endParaRPr lang="en-US" altLang="en-US" sz="240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Gizi Ibu Laktasi </a:t>
            </a:r>
          </a:p>
        </p:txBody>
      </p:sp>
      <p:sp>
        <p:nvSpPr>
          <p:cNvPr id="286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A50021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charset="2"/>
              <a:buChar char="n"/>
              <a:defRPr sz="28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spcBef>
                <a:spcPct val="20000"/>
              </a:spcBef>
              <a:buClr>
                <a:srgbClr val="666699"/>
              </a:buClr>
              <a:buSzPct val="70000"/>
              <a:buFont typeface="Wingdings" charset="2"/>
              <a:buChar char="n"/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spcBef>
                <a:spcPct val="20000"/>
              </a:spcBef>
              <a:buSzPct val="60000"/>
              <a:buFont typeface="Wingdings" charset="2"/>
              <a:buChar char="n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0869AE5-020C-E847-896E-436D6FD4D0E7}" type="slidenum">
              <a:rPr lang="en-US" altLang="en-US" sz="2400">
                <a:solidFill>
                  <a:schemeClr val="tx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en-US" sz="1400">
              <a:solidFill>
                <a:schemeClr val="tx2"/>
              </a:solidFill>
            </a:endParaRP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774700"/>
            <a:ext cx="8382000" cy="838200"/>
          </a:xfrm>
        </p:spPr>
        <p:txBody>
          <a:bodyPr/>
          <a:lstStyle/>
          <a:p>
            <a:pPr algn="ctr" eaLnBrk="1" hangingPunct="1"/>
            <a:r>
              <a:rPr lang="en-US" altLang="en-US" sz="3600" b="1" dirty="0" err="1">
                <a:latin typeface="Century Gothic" charset="0"/>
                <a:ea typeface="Century Gothic" charset="0"/>
                <a:cs typeface="Century Gothic" charset="0"/>
              </a:rPr>
              <a:t>Kebutuhan</a:t>
            </a:r>
            <a:r>
              <a:rPr lang="en-US" altLang="en-US" sz="3600" b="1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3600" b="1" dirty="0" err="1">
                <a:latin typeface="Century Gothic" charset="0"/>
                <a:ea typeface="Century Gothic" charset="0"/>
                <a:cs typeface="Century Gothic" charset="0"/>
              </a:rPr>
              <a:t>Gizi</a:t>
            </a:r>
            <a:r>
              <a:rPr lang="en-US" altLang="en-US" sz="3600" b="1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3600" b="1" dirty="0" err="1">
                <a:latin typeface="Century Gothic" charset="0"/>
                <a:ea typeface="Century Gothic" charset="0"/>
                <a:cs typeface="Century Gothic" charset="0"/>
              </a:rPr>
              <a:t>Ibu</a:t>
            </a:r>
            <a:r>
              <a:rPr lang="en-US" altLang="en-US" sz="3600" b="1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3600" b="1" dirty="0" err="1">
                <a:latin typeface="Century Gothic" charset="0"/>
                <a:ea typeface="Century Gothic" charset="0"/>
                <a:cs typeface="Century Gothic" charset="0"/>
              </a:rPr>
              <a:t>Laktasi</a:t>
            </a:r>
            <a:endParaRPr lang="en-US" altLang="en-US" sz="3600" b="1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2400" y="1624623"/>
            <a:ext cx="10160000" cy="5257800"/>
          </a:xfrm>
        </p:spPr>
        <p:txBody>
          <a:bodyPr/>
          <a:lstStyle/>
          <a:p>
            <a:pPr eaLnBrk="1" hangingPunct="1">
              <a:spcBef>
                <a:spcPts val="600"/>
              </a:spcBef>
            </a:pPr>
            <a:r>
              <a:rPr lang="en-US" altLang="en-US" sz="2400" dirty="0" err="1">
                <a:latin typeface="Century Gothic" charset="0"/>
                <a:ea typeface="Century Gothic" charset="0"/>
                <a:cs typeface="Century Gothic" charset="0"/>
              </a:rPr>
              <a:t>Kebutuhan</a:t>
            </a:r>
            <a:r>
              <a:rPr lang="en-US" alt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2400" dirty="0" err="1">
                <a:latin typeface="Century Gothic" charset="0"/>
                <a:ea typeface="Century Gothic" charset="0"/>
                <a:cs typeface="Century Gothic" charset="0"/>
              </a:rPr>
              <a:t>gizi</a:t>
            </a:r>
            <a:r>
              <a:rPr lang="en-US" alt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2400" dirty="0" err="1">
                <a:latin typeface="Century Gothic" charset="0"/>
                <a:ea typeface="Century Gothic" charset="0"/>
                <a:cs typeface="Century Gothic" charset="0"/>
              </a:rPr>
              <a:t>ibu</a:t>
            </a:r>
            <a:r>
              <a:rPr lang="en-US" alt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2400" dirty="0" err="1">
                <a:latin typeface="Century Gothic" charset="0"/>
                <a:ea typeface="Century Gothic" charset="0"/>
                <a:cs typeface="Century Gothic" charset="0"/>
              </a:rPr>
              <a:t>meningkat</a:t>
            </a:r>
            <a:r>
              <a:rPr lang="en-US" alt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2400" dirty="0" err="1">
                <a:latin typeface="Century Gothic" charset="0"/>
                <a:ea typeface="Century Gothic" charset="0"/>
                <a:cs typeface="Century Gothic" charset="0"/>
              </a:rPr>
              <a:t>sekitar</a:t>
            </a:r>
            <a:r>
              <a:rPr lang="en-US" altLang="en-US" sz="2400" dirty="0">
                <a:latin typeface="Century Gothic" charset="0"/>
                <a:ea typeface="Century Gothic" charset="0"/>
                <a:cs typeface="Century Gothic" charset="0"/>
              </a:rPr>
              <a:t> 25 % </a:t>
            </a:r>
            <a:r>
              <a:rPr lang="en-US" altLang="en-US" sz="2400" dirty="0" err="1">
                <a:latin typeface="Century Gothic" charset="0"/>
                <a:ea typeface="Century Gothic" charset="0"/>
                <a:cs typeface="Century Gothic" charset="0"/>
              </a:rPr>
              <a:t>dibandingkan</a:t>
            </a:r>
            <a:r>
              <a:rPr lang="en-US" alt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2400" dirty="0" err="1">
                <a:latin typeface="Century Gothic" charset="0"/>
                <a:ea typeface="Century Gothic" charset="0"/>
                <a:cs typeface="Century Gothic" charset="0"/>
              </a:rPr>
              <a:t>ibu</a:t>
            </a:r>
            <a:r>
              <a:rPr lang="en-US" alt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2400" dirty="0" err="1">
                <a:latin typeface="Century Gothic" charset="0"/>
                <a:ea typeface="Century Gothic" charset="0"/>
                <a:cs typeface="Century Gothic" charset="0"/>
              </a:rPr>
              <a:t>tidak</a:t>
            </a:r>
            <a:r>
              <a:rPr lang="en-US" alt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2400" dirty="0" err="1">
                <a:latin typeface="Century Gothic" charset="0"/>
                <a:ea typeface="Century Gothic" charset="0"/>
                <a:cs typeface="Century Gothic" charset="0"/>
              </a:rPr>
              <a:t>hamil</a:t>
            </a:r>
            <a:r>
              <a:rPr lang="en-US" altLang="en-US" sz="2400" dirty="0">
                <a:latin typeface="Century Gothic" charset="0"/>
                <a:ea typeface="Century Gothic" charset="0"/>
                <a:cs typeface="Century Gothic" charset="0"/>
              </a:rPr>
              <a:t>/</a:t>
            </a:r>
            <a:r>
              <a:rPr lang="en-US" altLang="en-US" sz="2400" dirty="0" err="1">
                <a:latin typeface="Century Gothic" charset="0"/>
                <a:ea typeface="Century Gothic" charset="0"/>
                <a:cs typeface="Century Gothic" charset="0"/>
              </a:rPr>
              <a:t>menyusui</a:t>
            </a:r>
            <a:r>
              <a:rPr lang="en-US" altLang="en-US" sz="2400" dirty="0">
                <a:latin typeface="Century Gothic" charset="0"/>
                <a:ea typeface="Century Gothic" charset="0"/>
                <a:cs typeface="Century Gothic" charset="0"/>
              </a:rPr>
              <a:t>. </a:t>
            </a:r>
          </a:p>
          <a:p>
            <a:pPr eaLnBrk="1" hangingPunct="1">
              <a:spcBef>
                <a:spcPts val="600"/>
              </a:spcBef>
            </a:pPr>
            <a:r>
              <a:rPr lang="en-US" altLang="id-ID" sz="2400" dirty="0">
                <a:latin typeface="Century Gothic" panose="020B0502020202020204" pitchFamily="34" charset="0"/>
              </a:rPr>
              <a:t>A</a:t>
            </a:r>
            <a:r>
              <a:rPr lang="id-ID" altLang="id-ID" sz="2400" dirty="0" err="1">
                <a:latin typeface="Century Gothic" panose="020B0502020202020204" pitchFamily="34" charset="0"/>
              </a:rPr>
              <a:t>ngka</a:t>
            </a:r>
            <a:r>
              <a:rPr lang="id-ID" altLang="id-ID" sz="2400" dirty="0">
                <a:latin typeface="Century Gothic" panose="020B0502020202020204" pitchFamily="34" charset="0"/>
              </a:rPr>
              <a:t> </a:t>
            </a:r>
            <a:r>
              <a:rPr lang="en-US" altLang="id-ID" sz="2400" dirty="0">
                <a:latin typeface="Century Gothic" panose="020B0502020202020204" pitchFamily="34" charset="0"/>
              </a:rPr>
              <a:t>K</a:t>
            </a:r>
            <a:r>
              <a:rPr lang="id-ID" altLang="id-ID" sz="2400" dirty="0" err="1">
                <a:latin typeface="Century Gothic" panose="020B0502020202020204" pitchFamily="34" charset="0"/>
              </a:rPr>
              <a:t>ecukupan</a:t>
            </a:r>
            <a:r>
              <a:rPr lang="id-ID" altLang="id-ID" sz="2400" dirty="0">
                <a:latin typeface="Century Gothic" panose="020B0502020202020204" pitchFamily="34" charset="0"/>
              </a:rPr>
              <a:t> </a:t>
            </a:r>
            <a:r>
              <a:rPr lang="en-US" altLang="id-ID" sz="2400" dirty="0">
                <a:latin typeface="Century Gothic" panose="020B0502020202020204" pitchFamily="34" charset="0"/>
              </a:rPr>
              <a:t>G</a:t>
            </a:r>
            <a:r>
              <a:rPr lang="id-ID" altLang="id-ID" sz="2400" dirty="0" err="1">
                <a:latin typeface="Century Gothic" panose="020B0502020202020204" pitchFamily="34" charset="0"/>
              </a:rPr>
              <a:t>izi</a:t>
            </a:r>
            <a:r>
              <a:rPr lang="id-ID" altLang="id-ID" sz="2400" dirty="0">
                <a:latin typeface="Century Gothic" panose="020B0502020202020204" pitchFamily="34" charset="0"/>
              </a:rPr>
              <a:t> </a:t>
            </a:r>
            <a:r>
              <a:rPr lang="id-ID" altLang="id-ID" sz="2400" dirty="0" smtClean="0">
                <a:latin typeface="Century Gothic" panose="020B0502020202020204" pitchFamily="34" charset="0"/>
              </a:rPr>
              <a:t>(</a:t>
            </a:r>
            <a:r>
              <a:rPr lang="id-ID" altLang="id-ID" sz="2400" dirty="0" err="1" smtClean="0">
                <a:latin typeface="Century Gothic" panose="020B0502020202020204" pitchFamily="34" charset="0"/>
              </a:rPr>
              <a:t>Kemenkes</a:t>
            </a:r>
            <a:r>
              <a:rPr lang="id-ID" altLang="id-ID" sz="2400" dirty="0" smtClean="0">
                <a:latin typeface="Century Gothic" panose="020B0502020202020204" pitchFamily="34" charset="0"/>
              </a:rPr>
              <a:t>, </a:t>
            </a:r>
            <a:r>
              <a:rPr lang="en-US" altLang="id-ID" sz="2400" dirty="0" smtClean="0">
                <a:latin typeface="Century Gothic" panose="020B0502020202020204" pitchFamily="34" charset="0"/>
              </a:rPr>
              <a:t>2018</a:t>
            </a:r>
            <a:r>
              <a:rPr lang="id-ID" altLang="id-ID" sz="2400" dirty="0">
                <a:latin typeface="Century Gothic" panose="020B0502020202020204" pitchFamily="34" charset="0"/>
              </a:rPr>
              <a:t>) merekomendasikan penambahan energi saat laktasi yang lebih besar (+330 Kal/hari) dibandingkan saat hamil (300 Kal/hari).</a:t>
            </a:r>
            <a:endParaRPr lang="en-US" altLang="en-US" sz="2400" dirty="0">
              <a:latin typeface="Century Gothic" charset="0"/>
              <a:ea typeface="Century Gothic" charset="0"/>
              <a:cs typeface="Century Gothic" charset="0"/>
            </a:endParaRPr>
          </a:p>
          <a:p>
            <a:pPr eaLnBrk="1" hangingPunct="1">
              <a:spcBef>
                <a:spcPts val="600"/>
              </a:spcBef>
            </a:pPr>
            <a:r>
              <a:rPr lang="en-US" altLang="en-US" sz="2400" dirty="0" err="1">
                <a:latin typeface="Century Gothic" charset="0"/>
                <a:ea typeface="Century Gothic" charset="0"/>
                <a:cs typeface="Century Gothic" charset="0"/>
              </a:rPr>
              <a:t>Pembatasan</a:t>
            </a:r>
            <a:r>
              <a:rPr lang="en-US" altLang="en-US" sz="2400" dirty="0">
                <a:latin typeface="Century Gothic" charset="0"/>
                <a:ea typeface="Century Gothic" charset="0"/>
                <a:cs typeface="Century Gothic" charset="0"/>
              </a:rPr>
              <a:t> intake </a:t>
            </a:r>
            <a:r>
              <a:rPr lang="en-US" altLang="en-US" sz="2400" dirty="0" err="1">
                <a:latin typeface="Century Gothic" charset="0"/>
                <a:ea typeface="Century Gothic" charset="0"/>
                <a:cs typeface="Century Gothic" charset="0"/>
              </a:rPr>
              <a:t>energi</a:t>
            </a:r>
            <a:r>
              <a:rPr lang="en-US" alt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2400" dirty="0" err="1">
                <a:latin typeface="Century Gothic" charset="0"/>
                <a:ea typeface="Century Gothic" charset="0"/>
                <a:cs typeface="Century Gothic" charset="0"/>
              </a:rPr>
              <a:t>ibu</a:t>
            </a:r>
            <a:r>
              <a:rPr lang="en-US" alt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2400" dirty="0" err="1">
                <a:latin typeface="Century Gothic" charset="0"/>
                <a:ea typeface="Century Gothic" charset="0"/>
                <a:cs typeface="Century Gothic" charset="0"/>
              </a:rPr>
              <a:t>saat</a:t>
            </a:r>
            <a:r>
              <a:rPr lang="en-US" alt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2400" dirty="0" err="1">
                <a:latin typeface="Century Gothic" charset="0"/>
                <a:ea typeface="Century Gothic" charset="0"/>
                <a:cs typeface="Century Gothic" charset="0"/>
              </a:rPr>
              <a:t>laktasi</a:t>
            </a:r>
            <a:r>
              <a:rPr lang="en-US" alt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2400" dirty="0" err="1">
                <a:latin typeface="Century Gothic" charset="0"/>
                <a:ea typeface="Century Gothic" charset="0"/>
                <a:cs typeface="Century Gothic" charset="0"/>
              </a:rPr>
              <a:t>tidak</a:t>
            </a:r>
            <a:r>
              <a:rPr lang="en-US" alt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2400" dirty="0" err="1" smtClean="0">
                <a:latin typeface="Century Gothic" charset="0"/>
                <a:ea typeface="Century Gothic" charset="0"/>
                <a:cs typeface="Century Gothic" charset="0"/>
              </a:rPr>
              <a:t>dianjurkan</a:t>
            </a:r>
            <a:endParaRPr lang="en-US" altLang="en-US" sz="2400" dirty="0">
              <a:latin typeface="Century Gothic" charset="0"/>
              <a:ea typeface="Century Gothic" charset="0"/>
              <a:cs typeface="Century Gothic" charset="0"/>
            </a:endParaRPr>
          </a:p>
          <a:p>
            <a:pPr lvl="1" eaLnBrk="1" hangingPunct="1">
              <a:spcBef>
                <a:spcPts val="600"/>
              </a:spcBef>
            </a:pPr>
            <a:r>
              <a:rPr lang="en-US" altLang="en-US" sz="2400" dirty="0" err="1">
                <a:latin typeface="Century Gothic" charset="0"/>
                <a:ea typeface="Century Gothic" charset="0"/>
                <a:cs typeface="Century Gothic" charset="0"/>
              </a:rPr>
              <a:t>Kebutuhan</a:t>
            </a:r>
            <a:r>
              <a:rPr lang="en-US" alt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2400" dirty="0" err="1">
                <a:latin typeface="Century Gothic" charset="0"/>
                <a:ea typeface="Century Gothic" charset="0"/>
                <a:cs typeface="Century Gothic" charset="0"/>
              </a:rPr>
              <a:t>energi</a:t>
            </a:r>
            <a:r>
              <a:rPr lang="en-US" alt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2400" dirty="0" err="1">
                <a:latin typeface="Century Gothic" charset="0"/>
                <a:ea typeface="Century Gothic" charset="0"/>
                <a:cs typeface="Century Gothic" charset="0"/>
              </a:rPr>
              <a:t>tidak</a:t>
            </a:r>
            <a:r>
              <a:rPr lang="en-US" alt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2400" dirty="0" err="1">
                <a:latin typeface="Century Gothic" charset="0"/>
                <a:ea typeface="Century Gothic" charset="0"/>
                <a:cs typeface="Century Gothic" charset="0"/>
              </a:rPr>
              <a:t>dapat</a:t>
            </a:r>
            <a:r>
              <a:rPr lang="en-US" alt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2400" dirty="0" err="1">
                <a:latin typeface="Century Gothic" charset="0"/>
                <a:ea typeface="Century Gothic" charset="0"/>
                <a:cs typeface="Century Gothic" charset="0"/>
              </a:rPr>
              <a:t>dipenuhi</a:t>
            </a:r>
            <a:endParaRPr lang="en-US" altLang="en-US" sz="2400" dirty="0">
              <a:latin typeface="Century Gothic" charset="0"/>
              <a:ea typeface="Century Gothic" charset="0"/>
              <a:cs typeface="Century Gothic" charset="0"/>
            </a:endParaRPr>
          </a:p>
          <a:p>
            <a:pPr lvl="1" eaLnBrk="1" hangingPunct="1">
              <a:spcBef>
                <a:spcPts val="600"/>
              </a:spcBef>
            </a:pPr>
            <a:r>
              <a:rPr lang="en-US" altLang="en-US" sz="2400" dirty="0">
                <a:latin typeface="Century Gothic" charset="0"/>
                <a:ea typeface="Century Gothic" charset="0"/>
                <a:cs typeface="Century Gothic" charset="0"/>
              </a:rPr>
              <a:t>Volume ASI </a:t>
            </a:r>
            <a:r>
              <a:rPr lang="en-US" altLang="en-US" sz="2400" dirty="0" err="1">
                <a:latin typeface="Century Gothic" charset="0"/>
                <a:ea typeface="Century Gothic" charset="0"/>
                <a:cs typeface="Century Gothic" charset="0"/>
              </a:rPr>
              <a:t>akan</a:t>
            </a:r>
            <a:r>
              <a:rPr lang="en-US" altLang="en-US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2400" dirty="0" err="1" smtClean="0">
                <a:latin typeface="Century Gothic" charset="0"/>
                <a:ea typeface="Century Gothic" charset="0"/>
                <a:cs typeface="Century Gothic" charset="0"/>
              </a:rPr>
              <a:t>berkurang</a:t>
            </a:r>
            <a:endParaRPr lang="en-US" altLang="en-US" sz="2400" dirty="0" smtClean="0">
              <a:latin typeface="Century Gothic" charset="0"/>
              <a:ea typeface="Century Gothic" charset="0"/>
              <a:cs typeface="Century Gothic" charset="0"/>
            </a:endParaRPr>
          </a:p>
          <a:p>
            <a:pPr eaLnBrk="1" hangingPunct="1">
              <a:spcBef>
                <a:spcPts val="600"/>
              </a:spcBef>
            </a:pPr>
            <a:r>
              <a:rPr lang="it-IT" sz="2400" dirty="0">
                <a:latin typeface="Century Gothic" charset="0"/>
                <a:ea typeface="Century Gothic" charset="0"/>
                <a:cs typeface="Century Gothic" charset="0"/>
              </a:rPr>
              <a:t>Status </a:t>
            </a:r>
            <a:r>
              <a:rPr lang="it-IT" sz="2400" dirty="0" err="1">
                <a:latin typeface="Century Gothic" charset="0"/>
                <a:ea typeface="Century Gothic" charset="0"/>
                <a:cs typeface="Century Gothic" charset="0"/>
              </a:rPr>
              <a:t>gizi</a:t>
            </a:r>
            <a:r>
              <a:rPr lang="it-IT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it-IT" sz="2400" dirty="0" err="1">
                <a:latin typeface="Century Gothic" charset="0"/>
                <a:ea typeface="Century Gothic" charset="0"/>
                <a:cs typeface="Century Gothic" charset="0"/>
              </a:rPr>
              <a:t>ibu</a:t>
            </a:r>
            <a:r>
              <a:rPr lang="it-IT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it-IT" sz="2400" dirty="0" err="1">
                <a:latin typeface="Century Gothic" charset="0"/>
                <a:ea typeface="Century Gothic" charset="0"/>
                <a:cs typeface="Century Gothic" charset="0"/>
              </a:rPr>
              <a:t>menyusui</a:t>
            </a:r>
            <a:r>
              <a:rPr lang="it-IT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it-IT" sz="2400" dirty="0" err="1">
                <a:latin typeface="Century Gothic" charset="0"/>
                <a:ea typeface="Century Gothic" charset="0"/>
                <a:cs typeface="Century Gothic" charset="0"/>
              </a:rPr>
              <a:t>memegang</a:t>
            </a:r>
            <a:r>
              <a:rPr lang="it-IT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it-IT" sz="2400" dirty="0" err="1">
                <a:latin typeface="Century Gothic" charset="0"/>
                <a:ea typeface="Century Gothic" charset="0"/>
                <a:cs typeface="Century Gothic" charset="0"/>
              </a:rPr>
              <a:t>peranan</a:t>
            </a:r>
            <a:r>
              <a:rPr lang="it-IT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it-IT" sz="2400" dirty="0" err="1">
                <a:latin typeface="Century Gothic" charset="0"/>
                <a:ea typeface="Century Gothic" charset="0"/>
                <a:cs typeface="Century Gothic" charset="0"/>
              </a:rPr>
              <a:t>penting</a:t>
            </a:r>
            <a:r>
              <a:rPr lang="it-IT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it-IT" sz="2400" dirty="0" err="1">
                <a:latin typeface="Century Gothic" charset="0"/>
                <a:ea typeface="Century Gothic" charset="0"/>
                <a:cs typeface="Century Gothic" charset="0"/>
              </a:rPr>
              <a:t>untuk</a:t>
            </a:r>
            <a:r>
              <a:rPr lang="it-IT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it-IT" sz="2400" dirty="0" err="1">
                <a:latin typeface="Century Gothic" charset="0"/>
                <a:ea typeface="Century Gothic" charset="0"/>
                <a:cs typeface="Century Gothic" charset="0"/>
              </a:rPr>
              <a:t>keberhasilan</a:t>
            </a:r>
            <a:r>
              <a:rPr lang="it-IT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it-IT" sz="2400" dirty="0" err="1" smtClean="0">
                <a:latin typeface="Century Gothic" charset="0"/>
                <a:ea typeface="Century Gothic" charset="0"/>
                <a:cs typeface="Century Gothic" charset="0"/>
              </a:rPr>
              <a:t>menyusui</a:t>
            </a:r>
            <a:r>
              <a:rPr lang="it-IT" sz="2400" dirty="0" smtClean="0">
                <a:latin typeface="Century Gothic" charset="0"/>
                <a:ea typeface="Century Gothic" charset="0"/>
                <a:cs typeface="Century Gothic" charset="0"/>
              </a:rPr>
              <a:t>. </a:t>
            </a:r>
            <a:r>
              <a:rPr lang="it-IT" sz="2400" dirty="0" err="1">
                <a:latin typeface="Century Gothic" charset="0"/>
                <a:ea typeface="Century Gothic" charset="0"/>
                <a:cs typeface="Century Gothic" charset="0"/>
              </a:rPr>
              <a:t>I</a:t>
            </a:r>
            <a:r>
              <a:rPr lang="it-IT" sz="2400" dirty="0" err="1" smtClean="0">
                <a:latin typeface="Century Gothic" charset="0"/>
                <a:ea typeface="Century Gothic" charset="0"/>
                <a:cs typeface="Century Gothic" charset="0"/>
              </a:rPr>
              <a:t>ndikator</a:t>
            </a:r>
            <a:r>
              <a:rPr lang="it-IT" sz="2400" dirty="0" smtClean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it-IT" sz="2400" dirty="0" err="1" smtClean="0">
                <a:latin typeface="Century Gothic" charset="0"/>
                <a:ea typeface="Century Gothic" charset="0"/>
                <a:cs typeface="Century Gothic" charset="0"/>
              </a:rPr>
              <a:t>keberhasilan</a:t>
            </a:r>
            <a:r>
              <a:rPr lang="it-IT" sz="2400" dirty="0" smtClean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it-IT" sz="2400" dirty="0" err="1">
                <a:latin typeface="Century Gothic" charset="0"/>
                <a:ea typeface="Century Gothic" charset="0"/>
                <a:cs typeface="Century Gothic" charset="0"/>
              </a:rPr>
              <a:t>diukur</a:t>
            </a:r>
            <a:r>
              <a:rPr lang="it-IT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it-IT" sz="2400" dirty="0" err="1">
                <a:latin typeface="Century Gothic" charset="0"/>
                <a:ea typeface="Century Gothic" charset="0"/>
                <a:cs typeface="Century Gothic" charset="0"/>
              </a:rPr>
              <a:t>dari</a:t>
            </a:r>
            <a:r>
              <a:rPr lang="it-IT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it-IT" sz="2400" dirty="0" err="1">
                <a:latin typeface="Century Gothic" charset="0"/>
                <a:ea typeface="Century Gothic" charset="0"/>
                <a:cs typeface="Century Gothic" charset="0"/>
              </a:rPr>
              <a:t>durasi</a:t>
            </a:r>
            <a:r>
              <a:rPr lang="it-IT" sz="2400" dirty="0">
                <a:latin typeface="Century Gothic" charset="0"/>
                <a:ea typeface="Century Gothic" charset="0"/>
                <a:cs typeface="Century Gothic" charset="0"/>
              </a:rPr>
              <a:t> ASI </a:t>
            </a:r>
            <a:r>
              <a:rPr lang="it-IT" sz="2400" dirty="0" err="1">
                <a:latin typeface="Century Gothic" charset="0"/>
                <a:ea typeface="Century Gothic" charset="0"/>
                <a:cs typeface="Century Gothic" charset="0"/>
              </a:rPr>
              <a:t>eksklusif</a:t>
            </a:r>
            <a:r>
              <a:rPr lang="it-IT" sz="2400" dirty="0">
                <a:latin typeface="Century Gothic" charset="0"/>
                <a:ea typeface="Century Gothic" charset="0"/>
                <a:cs typeface="Century Gothic" charset="0"/>
              </a:rPr>
              <a:t>, </a:t>
            </a:r>
            <a:r>
              <a:rPr lang="it-IT" sz="2400" dirty="0" err="1">
                <a:latin typeface="Century Gothic" charset="0"/>
                <a:ea typeface="Century Gothic" charset="0"/>
                <a:cs typeface="Century Gothic" charset="0"/>
              </a:rPr>
              <a:t>pertumbuhan</a:t>
            </a:r>
            <a:r>
              <a:rPr lang="it-IT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it-IT" sz="2400" dirty="0" err="1">
                <a:latin typeface="Century Gothic" charset="0"/>
                <a:ea typeface="Century Gothic" charset="0"/>
                <a:cs typeface="Century Gothic" charset="0"/>
              </a:rPr>
              <a:t>bayi</a:t>
            </a:r>
            <a:r>
              <a:rPr lang="it-IT" sz="2400" dirty="0">
                <a:latin typeface="Century Gothic" charset="0"/>
                <a:ea typeface="Century Gothic" charset="0"/>
                <a:cs typeface="Century Gothic" charset="0"/>
              </a:rPr>
              <a:t>, </a:t>
            </a:r>
            <a:r>
              <a:rPr lang="it-IT" sz="2400" dirty="0" err="1">
                <a:latin typeface="Century Gothic" charset="0"/>
                <a:ea typeface="Century Gothic" charset="0"/>
                <a:cs typeface="Century Gothic" charset="0"/>
              </a:rPr>
              <a:t>dan</a:t>
            </a:r>
            <a:r>
              <a:rPr lang="it-IT" sz="2400" dirty="0">
                <a:latin typeface="Century Gothic" charset="0"/>
                <a:ea typeface="Century Gothic" charset="0"/>
                <a:cs typeface="Century Gothic" charset="0"/>
              </a:rPr>
              <a:t> status </a:t>
            </a:r>
            <a:r>
              <a:rPr lang="it-IT" sz="2400" dirty="0" err="1">
                <a:latin typeface="Century Gothic" charset="0"/>
                <a:ea typeface="Century Gothic" charset="0"/>
                <a:cs typeface="Century Gothic" charset="0"/>
              </a:rPr>
              <a:t>gizi</a:t>
            </a:r>
            <a:r>
              <a:rPr lang="it-IT" sz="24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it-IT" sz="2400" dirty="0" err="1">
                <a:latin typeface="Century Gothic" charset="0"/>
                <a:ea typeface="Century Gothic" charset="0"/>
                <a:cs typeface="Century Gothic" charset="0"/>
              </a:rPr>
              <a:t>ibu</a:t>
            </a:r>
            <a:r>
              <a:rPr lang="it-IT" sz="2400" dirty="0">
                <a:latin typeface="Century Gothic" charset="0"/>
                <a:ea typeface="Century Gothic" charset="0"/>
                <a:cs typeface="Century Gothic" charset="0"/>
              </a:rPr>
              <a:t> pasca </a:t>
            </a:r>
            <a:r>
              <a:rPr lang="it-IT" sz="2400" dirty="0" err="1">
                <a:latin typeface="Century Gothic" charset="0"/>
                <a:ea typeface="Century Gothic" charset="0"/>
                <a:cs typeface="Century Gothic" charset="0"/>
              </a:rPr>
              <a:t>menyusui</a:t>
            </a:r>
            <a:r>
              <a:rPr lang="it-IT" sz="2400" dirty="0">
                <a:latin typeface="Century Gothic" charset="0"/>
                <a:ea typeface="Century Gothic" charset="0"/>
                <a:cs typeface="Century Gothic" charset="0"/>
              </a:rPr>
              <a:t>. </a:t>
            </a:r>
            <a:endParaRPr lang="en-US" sz="2400" dirty="0">
              <a:latin typeface="Century Gothic" charset="0"/>
              <a:ea typeface="Century Gothic" charset="0"/>
              <a:cs typeface="Century Gothic" charset="0"/>
            </a:endParaRPr>
          </a:p>
          <a:p>
            <a:pPr eaLnBrk="1" hangingPunct="1">
              <a:spcBef>
                <a:spcPts val="600"/>
              </a:spcBef>
            </a:pPr>
            <a:endParaRPr lang="en-US" altLang="en-US" sz="240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52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2233693" y="838200"/>
            <a:ext cx="8382000" cy="838200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err="1">
                <a:latin typeface="Century Gothic" panose="020B0502020202020204" pitchFamily="34" charset="0"/>
                <a:ea typeface="Verdana" pitchFamily="34" charset="0"/>
                <a:cs typeface="Verdana" pitchFamily="34" charset="0"/>
              </a:rPr>
              <a:t>Asupan</a:t>
            </a:r>
            <a:r>
              <a:rPr lang="en-US" sz="3600" b="1" dirty="0">
                <a:latin typeface="Century Gothic" panose="020B0502020202020204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600" b="1" dirty="0" err="1" smtClean="0">
                <a:latin typeface="Century Gothic" panose="020B0502020202020204" pitchFamily="34" charset="0"/>
                <a:ea typeface="Verdana" pitchFamily="34" charset="0"/>
                <a:cs typeface="Verdana" pitchFamily="34" charset="0"/>
              </a:rPr>
              <a:t>Energi</a:t>
            </a:r>
            <a:r>
              <a:rPr lang="en-US" sz="3600" b="1" dirty="0" smtClean="0">
                <a:latin typeface="Century Gothic" panose="020B0502020202020204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600" b="1" dirty="0" err="1" smtClean="0">
                <a:latin typeface="Century Gothic" panose="020B0502020202020204" pitchFamily="34" charset="0"/>
                <a:ea typeface="Verdana" pitchFamily="34" charset="0"/>
                <a:cs typeface="Verdana" pitchFamily="34" charset="0"/>
              </a:rPr>
              <a:t>Ibu</a:t>
            </a:r>
            <a:r>
              <a:rPr lang="en-US" sz="3600" b="1" dirty="0" smtClean="0">
                <a:latin typeface="Century Gothic" panose="020B0502020202020204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600" b="1" dirty="0" err="1">
                <a:latin typeface="Century Gothic" panose="020B0502020202020204" pitchFamily="34" charset="0"/>
                <a:ea typeface="Verdana" pitchFamily="34" charset="0"/>
                <a:cs typeface="Verdana" pitchFamily="34" charset="0"/>
              </a:rPr>
              <a:t>Laktasi</a:t>
            </a:r>
            <a:endParaRPr lang="en-US" sz="3600" b="1" dirty="0">
              <a:latin typeface="Century Gothic" panose="020B0502020202020204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>
          <a:xfrm>
            <a:off x="1600200" y="1841500"/>
            <a:ext cx="9829799" cy="502920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id-ID" altLang="id-ID" sz="2400" dirty="0">
                <a:latin typeface="Century Gothic" panose="020B0502020202020204" pitchFamily="34" charset="0"/>
              </a:rPr>
              <a:t>Berbagai penelitian </a:t>
            </a:r>
            <a:r>
              <a:rPr lang="en-US" altLang="id-ID" sz="2400" dirty="0" err="1">
                <a:latin typeface="Century Gothic" panose="020B0502020202020204" pitchFamily="34" charset="0"/>
              </a:rPr>
              <a:t>menunjukkan</a:t>
            </a:r>
            <a:r>
              <a:rPr lang="en-US" altLang="id-ID" sz="2400" dirty="0">
                <a:latin typeface="Century Gothic" panose="020B0502020202020204" pitchFamily="34" charset="0"/>
              </a:rPr>
              <a:t> </a:t>
            </a:r>
            <a:r>
              <a:rPr lang="en-US" altLang="id-ID" sz="2400" dirty="0" err="1">
                <a:latin typeface="Century Gothic" panose="020B0502020202020204" pitchFamily="34" charset="0"/>
              </a:rPr>
              <a:t>hubungan</a:t>
            </a:r>
            <a:r>
              <a:rPr lang="en-US" altLang="id-ID" sz="2400" dirty="0">
                <a:latin typeface="Century Gothic" panose="020B0502020202020204" pitchFamily="34" charset="0"/>
              </a:rPr>
              <a:t> </a:t>
            </a:r>
            <a:r>
              <a:rPr lang="en-US" altLang="id-ID" sz="2400" dirty="0" err="1">
                <a:latin typeface="Century Gothic" panose="020B0502020202020204" pitchFamily="34" charset="0"/>
              </a:rPr>
              <a:t>signifikan</a:t>
            </a:r>
            <a:r>
              <a:rPr lang="en-US" altLang="id-ID" sz="2400" dirty="0">
                <a:latin typeface="Century Gothic" panose="020B0502020202020204" pitchFamily="34" charset="0"/>
              </a:rPr>
              <a:t> </a:t>
            </a:r>
            <a:r>
              <a:rPr lang="en-US" altLang="id-ID" sz="2400" dirty="0" err="1">
                <a:latin typeface="Century Gothic" panose="020B0502020202020204" pitchFamily="34" charset="0"/>
              </a:rPr>
              <a:t>antara</a:t>
            </a:r>
            <a:r>
              <a:rPr lang="en-US" altLang="id-ID" sz="2400" dirty="0">
                <a:latin typeface="Century Gothic" panose="020B0502020202020204" pitchFamily="34" charset="0"/>
              </a:rPr>
              <a:t> status </a:t>
            </a:r>
            <a:r>
              <a:rPr lang="en-US" altLang="id-ID" sz="2400" dirty="0" err="1">
                <a:latin typeface="Century Gothic" panose="020B0502020202020204" pitchFamily="34" charset="0"/>
              </a:rPr>
              <a:t>gizi</a:t>
            </a:r>
            <a:r>
              <a:rPr lang="en-US" altLang="id-ID" sz="2400" dirty="0">
                <a:latin typeface="Century Gothic" panose="020B0502020202020204" pitchFamily="34" charset="0"/>
              </a:rPr>
              <a:t> </a:t>
            </a:r>
            <a:r>
              <a:rPr lang="en-US" altLang="id-ID" sz="2400" dirty="0" err="1">
                <a:latin typeface="Century Gothic" panose="020B0502020202020204" pitchFamily="34" charset="0"/>
              </a:rPr>
              <a:t>ibu</a:t>
            </a:r>
            <a:r>
              <a:rPr lang="en-US" altLang="id-ID" sz="2400" dirty="0">
                <a:latin typeface="Century Gothic" panose="020B0502020202020204" pitchFamily="34" charset="0"/>
              </a:rPr>
              <a:t> </a:t>
            </a:r>
            <a:r>
              <a:rPr lang="en-US" altLang="id-ID" sz="2400" dirty="0" err="1">
                <a:latin typeface="Century Gothic" panose="020B0502020202020204" pitchFamily="34" charset="0"/>
              </a:rPr>
              <a:t>dan</a:t>
            </a:r>
            <a:r>
              <a:rPr lang="en-US" altLang="id-ID" sz="2400" dirty="0">
                <a:latin typeface="Century Gothic" panose="020B0502020202020204" pitchFamily="34" charset="0"/>
              </a:rPr>
              <a:t> </a:t>
            </a:r>
            <a:r>
              <a:rPr lang="en-US" altLang="id-ID" sz="2400" dirty="0" err="1">
                <a:latin typeface="Century Gothic" panose="020B0502020202020204" pitchFamily="34" charset="0"/>
              </a:rPr>
              <a:t>jumlah</a:t>
            </a:r>
            <a:r>
              <a:rPr lang="en-US" altLang="id-ID" sz="2400" dirty="0">
                <a:latin typeface="Century Gothic" panose="020B0502020202020204" pitchFamily="34" charset="0"/>
              </a:rPr>
              <a:t> </a:t>
            </a:r>
            <a:r>
              <a:rPr lang="en-US" altLang="id-ID" sz="2400" dirty="0" err="1">
                <a:latin typeface="Century Gothic" panose="020B0502020202020204" pitchFamily="34" charset="0"/>
              </a:rPr>
              <a:t>makanan</a:t>
            </a:r>
            <a:r>
              <a:rPr lang="en-US" altLang="id-ID" sz="2400" dirty="0">
                <a:latin typeface="Century Gothic" panose="020B0502020202020204" pitchFamily="34" charset="0"/>
              </a:rPr>
              <a:t> yang </a:t>
            </a:r>
            <a:r>
              <a:rPr lang="en-US" altLang="id-ID" sz="2400" dirty="0" err="1">
                <a:latin typeface="Century Gothic" panose="020B0502020202020204" pitchFamily="34" charset="0"/>
              </a:rPr>
              <a:t>dikonsumsi</a:t>
            </a:r>
            <a:r>
              <a:rPr lang="en-US" altLang="id-ID" sz="2400" dirty="0">
                <a:latin typeface="Century Gothic" panose="020B0502020202020204" pitchFamily="34" charset="0"/>
              </a:rPr>
              <a:t> </a:t>
            </a:r>
            <a:r>
              <a:rPr lang="en-US" altLang="id-ID" sz="2400" dirty="0" err="1">
                <a:latin typeface="Century Gothic" panose="020B0502020202020204" pitchFamily="34" charset="0"/>
              </a:rPr>
              <a:t>selama</a:t>
            </a:r>
            <a:r>
              <a:rPr lang="en-US" altLang="id-ID" sz="2400" dirty="0">
                <a:latin typeface="Century Gothic" panose="020B0502020202020204" pitchFamily="34" charset="0"/>
              </a:rPr>
              <a:t> </a:t>
            </a:r>
            <a:r>
              <a:rPr lang="en-US" altLang="id-ID" sz="2400" dirty="0" err="1">
                <a:latin typeface="Century Gothic" panose="020B0502020202020204" pitchFamily="34" charset="0"/>
              </a:rPr>
              <a:t>menyusui</a:t>
            </a:r>
            <a:r>
              <a:rPr lang="en-US" altLang="id-ID" sz="2400" dirty="0">
                <a:latin typeface="Century Gothic" panose="020B0502020202020204" pitchFamily="34" charset="0"/>
              </a:rPr>
              <a:t> </a:t>
            </a:r>
            <a:r>
              <a:rPr lang="en-US" altLang="id-ID" sz="2400" dirty="0" err="1">
                <a:latin typeface="Century Gothic" panose="020B0502020202020204" pitchFamily="34" charset="0"/>
              </a:rPr>
              <a:t>dengan</a:t>
            </a:r>
            <a:r>
              <a:rPr lang="en-US" altLang="id-ID" sz="2400" dirty="0">
                <a:latin typeface="Century Gothic" panose="020B0502020202020204" pitchFamily="34" charset="0"/>
              </a:rPr>
              <a:t> </a:t>
            </a:r>
            <a:r>
              <a:rPr lang="en-US" altLang="id-ID" sz="2400" dirty="0" err="1">
                <a:latin typeface="Century Gothic" panose="020B0502020202020204" pitchFamily="34" charset="0"/>
              </a:rPr>
              <a:t>keberhasilan</a:t>
            </a:r>
            <a:r>
              <a:rPr lang="en-US" altLang="id-ID" sz="2400" dirty="0">
                <a:latin typeface="Century Gothic" panose="020B0502020202020204" pitchFamily="34" charset="0"/>
              </a:rPr>
              <a:t> ASI </a:t>
            </a:r>
            <a:r>
              <a:rPr lang="en-US" altLang="id-ID" sz="2400" dirty="0" err="1">
                <a:latin typeface="Century Gothic" panose="020B0502020202020204" pitchFamily="34" charset="0"/>
              </a:rPr>
              <a:t>Eksklusif</a:t>
            </a:r>
            <a:r>
              <a:rPr lang="id-ID" altLang="id-ID" sz="2400" dirty="0">
                <a:latin typeface="Century Gothic" panose="020B0502020202020204" pitchFamily="34" charset="0"/>
              </a:rPr>
              <a:t>  </a:t>
            </a:r>
            <a:r>
              <a:rPr lang="it-IT" sz="2400" dirty="0">
                <a:latin typeface="Century Gothic" panose="020B0502020202020204" pitchFamily="34" charset="0"/>
              </a:rPr>
              <a:t>(Fikawati, 2013</a:t>
            </a:r>
            <a:r>
              <a:rPr lang="id-ID" sz="2400" dirty="0">
                <a:latin typeface="Century Gothic" panose="020B0502020202020204" pitchFamily="34" charset="0"/>
              </a:rPr>
              <a:t>, 2017</a:t>
            </a:r>
            <a:r>
              <a:rPr lang="it-IT" sz="2400" dirty="0">
                <a:latin typeface="Century Gothic" panose="020B0502020202020204" pitchFamily="34" charset="0"/>
              </a:rPr>
              <a:t>; Ogechi,2014; Ongosi </a:t>
            </a:r>
            <a:r>
              <a:rPr lang="it-IT" sz="2400" i="1" dirty="0">
                <a:latin typeface="Century Gothic" panose="020B0502020202020204" pitchFamily="34" charset="0"/>
              </a:rPr>
              <a:t>et al</a:t>
            </a:r>
            <a:r>
              <a:rPr lang="it-IT" sz="2400" dirty="0">
                <a:latin typeface="Century Gothic" panose="020B0502020202020204" pitchFamily="34" charset="0"/>
              </a:rPr>
              <a:t>., 2014) </a:t>
            </a:r>
            <a:r>
              <a:rPr lang="en-US" altLang="id-ID" sz="2400" dirty="0">
                <a:latin typeface="Century Gothic" panose="020B0502020202020204" pitchFamily="34" charset="0"/>
              </a:rPr>
              <a:t>.</a:t>
            </a:r>
            <a:r>
              <a:rPr lang="id-ID" altLang="id-ID" sz="2400" dirty="0">
                <a:latin typeface="Century Gothic" panose="020B0502020202020204" pitchFamily="34" charset="0"/>
              </a:rPr>
              <a:t> </a:t>
            </a:r>
            <a:r>
              <a:rPr lang="en-US" altLang="id-ID" sz="2400" dirty="0">
                <a:latin typeface="Century Gothic" panose="020B0502020202020204" pitchFamily="34" charset="0"/>
              </a:rPr>
              <a:t> </a:t>
            </a:r>
          </a:p>
          <a:p>
            <a:pPr>
              <a:spcBef>
                <a:spcPts val="600"/>
              </a:spcBef>
            </a:pPr>
            <a:r>
              <a:rPr lang="id-ID" sz="2400" dirty="0">
                <a:latin typeface="Century Gothic" panose="020B0502020202020204" pitchFamily="34" charset="0"/>
              </a:rPr>
              <a:t>Butte </a:t>
            </a:r>
            <a:r>
              <a:rPr lang="id-ID" sz="2400" i="1" dirty="0">
                <a:latin typeface="Century Gothic" panose="020B0502020202020204" pitchFamily="34" charset="0"/>
              </a:rPr>
              <a:t>et al.</a:t>
            </a:r>
            <a:r>
              <a:rPr lang="id-ID" sz="2400" dirty="0">
                <a:latin typeface="Century Gothic" panose="020B0502020202020204" pitchFamily="34" charset="0"/>
              </a:rPr>
              <a:t>, (1984) menyebutkan bahwa ibu membutuhkan </a:t>
            </a:r>
            <a:r>
              <a:rPr lang="id-ID" sz="2400" dirty="0" err="1" smtClean="0">
                <a:latin typeface="Century Gothic" panose="020B0502020202020204" pitchFamily="34" charset="0"/>
              </a:rPr>
              <a:t>asupan</a:t>
            </a:r>
            <a:r>
              <a:rPr lang="id-ID" sz="2400" dirty="0" smtClean="0">
                <a:latin typeface="Century Gothic" panose="020B0502020202020204" pitchFamily="34" charset="0"/>
              </a:rPr>
              <a:t> energi </a:t>
            </a:r>
            <a:r>
              <a:rPr lang="id-ID" sz="2400" dirty="0">
                <a:latin typeface="Century Gothic" panose="020B0502020202020204" pitchFamily="34" charset="0"/>
              </a:rPr>
              <a:t>harian cukup tinggi untuk dapat mendukung kebutuhan laktasi</a:t>
            </a:r>
            <a:endParaRPr lang="en-US" sz="2400" dirty="0">
              <a:latin typeface="Century Gothic" panose="020B0502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id-ID" sz="2400" dirty="0">
                <a:latin typeface="Century Gothic" panose="020B0502020202020204" pitchFamily="34" charset="0"/>
              </a:rPr>
              <a:t>James dan Ralph (1992) mengungkapkan ibu yang kurus harus mengkonsumsi energi harian dalam jumlah cukup untuk mendukung produksi ASI.  </a:t>
            </a:r>
            <a:endParaRPr lang="id-ID" sz="2400" dirty="0" smtClean="0">
              <a:latin typeface="Century Gothic" panose="020B0502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id-ID" sz="2400" dirty="0" smtClean="0">
                <a:latin typeface="Century Gothic" panose="020B0502020202020204" pitchFamily="34" charset="0"/>
              </a:rPr>
              <a:t>Studi-studi di Indonesia menunjukkan rendahnya konsumsi ibu saat laktasi</a:t>
            </a:r>
          </a:p>
          <a:p>
            <a:pPr>
              <a:spcBef>
                <a:spcPts val="600"/>
              </a:spcBef>
            </a:pPr>
            <a:endParaRPr lang="en-US" sz="2400" dirty="0">
              <a:latin typeface="Century Gothic" panose="020B0502020202020204" pitchFamily="34" charset="0"/>
            </a:endParaRPr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9pPr>
          </a:lstStyle>
          <a:p>
            <a:fld id="{7CCD92AB-EBF9-4B3E-A0A2-AB955E6259F7}" type="slidenum">
              <a:rPr lang="en-US" altLang="id-ID">
                <a:solidFill>
                  <a:srgbClr val="FFFFFF"/>
                </a:solidFill>
              </a:rPr>
              <a:pPr/>
              <a:t>5</a:t>
            </a:fld>
            <a:endParaRPr lang="en-US" altLang="id-ID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04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392255"/>
            <a:ext cx="9143999" cy="1325563"/>
          </a:xfrm>
          <a:solidFill>
            <a:schemeClr val="accent2">
              <a:lumMod val="60000"/>
              <a:lumOff val="40000"/>
            </a:schemeClr>
          </a:solidFill>
        </p:spPr>
        <p:txBody>
          <a:bodyPr anchor="ctr">
            <a:noAutofit/>
          </a:bodyPr>
          <a:lstStyle/>
          <a:p>
            <a:pPr marL="14288" indent="-14288" algn="ctr"/>
            <a:r>
              <a:rPr lang="en-US" altLang="en-US" sz="3200" b="1" dirty="0" err="1">
                <a:latin typeface="Century Gothic" charset="0"/>
                <a:ea typeface="Century Gothic" charset="0"/>
                <a:cs typeface="Century Gothic" charset="0"/>
              </a:rPr>
              <a:t>Asupan</a:t>
            </a:r>
            <a:r>
              <a:rPr lang="en-US" altLang="en-US" sz="3200" b="1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3200" b="1" dirty="0" err="1">
                <a:latin typeface="Century Gothic" charset="0"/>
                <a:ea typeface="Century Gothic" charset="0"/>
                <a:cs typeface="Century Gothic" charset="0"/>
              </a:rPr>
              <a:t>Energi</a:t>
            </a:r>
            <a:r>
              <a:rPr lang="en-US" altLang="en-US" sz="3200" b="1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3200" b="1" dirty="0" err="1">
                <a:latin typeface="Century Gothic" charset="0"/>
                <a:ea typeface="Century Gothic" charset="0"/>
                <a:cs typeface="Century Gothic" charset="0"/>
              </a:rPr>
              <a:t>Ibu</a:t>
            </a:r>
            <a:r>
              <a:rPr lang="en-US" altLang="en-US" sz="3200" b="1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3200" b="1" dirty="0" err="1">
                <a:latin typeface="Century Gothic" charset="0"/>
                <a:ea typeface="Century Gothic" charset="0"/>
                <a:cs typeface="Century Gothic" charset="0"/>
              </a:rPr>
              <a:t>Laktasi</a:t>
            </a:r>
            <a:r>
              <a:rPr lang="en-US" altLang="en-US" sz="3200" b="1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3200" b="1" dirty="0" err="1">
                <a:latin typeface="Century Gothic" charset="0"/>
                <a:ea typeface="Century Gothic" charset="0"/>
                <a:cs typeface="Century Gothic" charset="0"/>
              </a:rPr>
              <a:t>Lebih</a:t>
            </a:r>
            <a:r>
              <a:rPr lang="en-US" altLang="en-US" sz="3200" b="1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3200" b="1" dirty="0" err="1">
                <a:latin typeface="Century Gothic" charset="0"/>
                <a:ea typeface="Century Gothic" charset="0"/>
                <a:cs typeface="Century Gothic" charset="0"/>
              </a:rPr>
              <a:t>Rendah</a:t>
            </a:r>
            <a:r>
              <a:rPr lang="en-US" altLang="en-US" sz="3200" b="1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3200" b="1" dirty="0" err="1">
                <a:latin typeface="Century Gothic" charset="0"/>
                <a:ea typeface="Century Gothic" charset="0"/>
                <a:cs typeface="Century Gothic" charset="0"/>
              </a:rPr>
              <a:t>Dibandingkan</a:t>
            </a:r>
            <a:r>
              <a:rPr lang="en-US" altLang="en-US" sz="3200" b="1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3200" b="1" dirty="0" err="1">
                <a:latin typeface="Century Gothic" charset="0"/>
                <a:ea typeface="Century Gothic" charset="0"/>
                <a:cs typeface="Century Gothic" charset="0"/>
              </a:rPr>
              <a:t>Saat</a:t>
            </a:r>
            <a:r>
              <a:rPr lang="en-US" altLang="en-US" sz="3200" b="1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3200" b="1" dirty="0" err="1">
                <a:latin typeface="Century Gothic" charset="0"/>
                <a:ea typeface="Century Gothic" charset="0"/>
                <a:cs typeface="Century Gothic" charset="0"/>
              </a:rPr>
              <a:t>Hamil</a:t>
            </a:r>
            <a:endParaRPr lang="en-US" sz="3200" b="1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8636640"/>
              </p:ext>
            </p:extLst>
          </p:nvPr>
        </p:nvGraphicFramePr>
        <p:xfrm>
          <a:off x="1219200" y="2616093"/>
          <a:ext cx="9753601" cy="332641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13189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4841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9277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9212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58840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7025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Penelitian</a:t>
                      </a:r>
                      <a:endParaRPr lang="en-US" sz="2000" dirty="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62865" marR="62865" marT="88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Lokasi</a:t>
                      </a:r>
                      <a:endParaRPr lang="en-US" sz="2000" dirty="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n</a:t>
                      </a:r>
                      <a:endParaRPr lang="en-US" sz="20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Hamil</a:t>
                      </a:r>
                      <a:endParaRPr lang="en-US" sz="20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(kkal/hari)</a:t>
                      </a:r>
                      <a:endParaRPr lang="en-US" sz="20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62865" marR="62865" marT="88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Laktasi</a:t>
                      </a:r>
                      <a:endParaRPr lang="en-US" sz="20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(kkal/hari)</a:t>
                      </a:r>
                      <a:endParaRPr lang="en-US" sz="20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62865" marR="62865" marT="88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182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Dos Santos</a:t>
                      </a:r>
                      <a:r>
                        <a:rPr lang="id-ID" sz="2000" i="1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 </a:t>
                      </a:r>
                      <a:r>
                        <a:rPr lang="id-ID" sz="2000" i="1" dirty="0" err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et</a:t>
                      </a:r>
                      <a:r>
                        <a:rPr lang="id-ID" sz="2000" i="1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 </a:t>
                      </a:r>
                      <a:r>
                        <a:rPr lang="id-ID" sz="2000" i="1" dirty="0" err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al</a:t>
                      </a:r>
                      <a:r>
                        <a:rPr lang="id-ID" sz="2000" dirty="0" err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.</a:t>
                      </a:r>
                      <a:r>
                        <a:rPr lang="id-ID" sz="20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,</a:t>
                      </a:r>
                      <a:r>
                        <a:rPr lang="en-US" sz="20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 2014</a:t>
                      </a:r>
                    </a:p>
                  </a:txBody>
                  <a:tcPr marL="62865" marR="62865" marT="88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53988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en-US" sz="20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Brazil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1073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1964</a:t>
                      </a:r>
                    </a:p>
                  </a:txBody>
                  <a:tcPr marL="62865" marR="62865" marT="88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1804</a:t>
                      </a:r>
                    </a:p>
                  </a:txBody>
                  <a:tcPr marL="62865" marR="62865" marT="88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822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Widyastuti, 2015</a:t>
                      </a:r>
                      <a:endParaRPr lang="en-US" sz="2000" dirty="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62865" marR="62865" marT="88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53988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id-ID" sz="20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Bekasi</a:t>
                      </a:r>
                      <a:endParaRPr lang="en-US" sz="2000" dirty="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0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60</a:t>
                      </a:r>
                      <a:endParaRPr lang="en-US" sz="20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0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2370</a:t>
                      </a:r>
                      <a:endParaRPr lang="en-US" sz="20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62865" marR="62865" marT="88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0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2143</a:t>
                      </a:r>
                      <a:endParaRPr lang="en-US" sz="20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62865" marR="62865" marT="88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880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Fikawati </a:t>
                      </a:r>
                      <a:r>
                        <a:rPr lang="id-ID" sz="2000" i="1" dirty="0" err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et</a:t>
                      </a:r>
                      <a:r>
                        <a:rPr lang="id-ID" sz="2000" i="1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 </a:t>
                      </a:r>
                      <a:r>
                        <a:rPr lang="id-ID" sz="2000" i="1" dirty="0" err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al</a:t>
                      </a:r>
                      <a:r>
                        <a:rPr lang="id-ID" sz="2000" dirty="0" err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.</a:t>
                      </a:r>
                      <a:r>
                        <a:rPr lang="id-ID" sz="20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, 201</a:t>
                      </a:r>
                      <a:r>
                        <a:rPr lang="en-US" sz="20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7</a:t>
                      </a:r>
                    </a:p>
                  </a:txBody>
                  <a:tcPr marL="62865" marR="62865" marT="88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53988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id-ID" sz="2000" dirty="0" err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Beji</a:t>
                      </a:r>
                      <a:r>
                        <a:rPr lang="id-ID" sz="20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, Depok</a:t>
                      </a:r>
                      <a:endParaRPr lang="en-US" sz="2000" dirty="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0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201</a:t>
                      </a:r>
                      <a:endParaRPr lang="en-US" sz="20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0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2157</a:t>
                      </a:r>
                      <a:endParaRPr lang="en-US" sz="20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62865" marR="62865" marT="88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0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1933</a:t>
                      </a:r>
                      <a:endParaRPr lang="en-US" sz="20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62865" marR="62865" marT="88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8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Rahmawati </a:t>
                      </a:r>
                      <a:r>
                        <a:rPr lang="id-ID" sz="2000" i="1" dirty="0" err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et</a:t>
                      </a:r>
                      <a:r>
                        <a:rPr lang="id-ID" sz="2000" i="1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 </a:t>
                      </a:r>
                      <a:r>
                        <a:rPr lang="id-ID" sz="2000" i="1" dirty="0" err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al</a:t>
                      </a:r>
                      <a:r>
                        <a:rPr lang="id-ID" sz="2000" dirty="0" err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.</a:t>
                      </a:r>
                      <a:r>
                        <a:rPr lang="id-ID" sz="20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, 2016</a:t>
                      </a:r>
                      <a:endParaRPr lang="en-US" sz="2000" dirty="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62865" marR="62865" marT="88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795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id-ID" sz="20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Malang</a:t>
                      </a:r>
                      <a:endParaRPr lang="en-US" sz="2000" dirty="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0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718</a:t>
                      </a:r>
                      <a:endParaRPr lang="en-US" sz="20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0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-</a:t>
                      </a:r>
                      <a:endParaRPr lang="en-US" sz="20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62865" marR="62865" marT="88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0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1428</a:t>
                      </a:r>
                      <a:endParaRPr lang="en-US" sz="20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62865" marR="62865" marT="88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822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Pangestuti, 2018</a:t>
                      </a:r>
                      <a:endParaRPr lang="en-US" sz="2000" dirty="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62865" marR="62865" marT="88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53988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id-ID" sz="20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Semarang</a:t>
                      </a:r>
                      <a:endParaRPr lang="en-US" sz="2000" dirty="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0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32</a:t>
                      </a:r>
                      <a:endParaRPr lang="en-US" sz="20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0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-</a:t>
                      </a:r>
                      <a:endParaRPr lang="en-US" sz="20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62865" marR="62865" marT="88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0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1521</a:t>
                      </a:r>
                      <a:endParaRPr lang="en-US" sz="20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62865" marR="62865" marT="88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717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Fikawati </a:t>
                      </a:r>
                      <a:r>
                        <a:rPr lang="id-ID" sz="2000" i="1" dirty="0" err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et</a:t>
                      </a:r>
                      <a:r>
                        <a:rPr lang="id-ID" sz="2000" i="1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 </a:t>
                      </a:r>
                      <a:r>
                        <a:rPr lang="id-ID" sz="2000" i="1" dirty="0" err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al</a:t>
                      </a:r>
                      <a:r>
                        <a:rPr lang="id-ID" sz="2000" dirty="0" err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.</a:t>
                      </a:r>
                      <a:r>
                        <a:rPr lang="id-ID" sz="20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, 2019</a:t>
                      </a:r>
                      <a:endParaRPr lang="en-US" sz="2000" dirty="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62865" marR="62865" marT="88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53988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id-ID" sz="2000" dirty="0" err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Cipayung</a:t>
                      </a:r>
                      <a:r>
                        <a:rPr lang="id-ID" sz="20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, Depok</a:t>
                      </a:r>
                      <a:endParaRPr lang="en-US" sz="2000" dirty="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169</a:t>
                      </a:r>
                      <a:endParaRPr lang="en-US" sz="2000" dirty="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0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-</a:t>
                      </a:r>
                      <a:endParaRPr lang="en-US" sz="20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62865" marR="62865" marT="88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1918</a:t>
                      </a:r>
                      <a:endParaRPr lang="en-US" sz="2000" dirty="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62865" marR="62865" marT="88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19200" y="6006101"/>
            <a:ext cx="105156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79388" indent="-179388"/>
            <a:r>
              <a:rPr lang="en-US" altLang="en-US" sz="1800" b="0" dirty="0">
                <a:latin typeface="Century Gothic" charset="0"/>
                <a:ea typeface="Century Gothic" charset="0"/>
                <a:cs typeface="Century Gothic" charset="0"/>
              </a:rPr>
              <a:t>* </a:t>
            </a:r>
            <a:r>
              <a:rPr lang="en-US" altLang="en-US" sz="1800" b="0" dirty="0" err="1">
                <a:latin typeface="Century Gothic" charset="0"/>
                <a:ea typeface="Century Gothic" charset="0"/>
                <a:cs typeface="Century Gothic" charset="0"/>
              </a:rPr>
              <a:t>Rekomendasi</a:t>
            </a:r>
            <a:r>
              <a:rPr lang="en-US" altLang="en-US" sz="1800" b="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1800" b="0" dirty="0" err="1">
                <a:latin typeface="Century Gothic" charset="0"/>
                <a:ea typeface="Century Gothic" charset="0"/>
                <a:cs typeface="Century Gothic" charset="0"/>
              </a:rPr>
              <a:t>konsumsi</a:t>
            </a:r>
            <a:r>
              <a:rPr lang="en-US" altLang="en-US" sz="1800" b="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1800" b="0" dirty="0" err="1">
                <a:latin typeface="Century Gothic" charset="0"/>
                <a:ea typeface="Century Gothic" charset="0"/>
                <a:cs typeface="Century Gothic" charset="0"/>
              </a:rPr>
              <a:t>energi</a:t>
            </a:r>
            <a:r>
              <a:rPr lang="en-US" altLang="en-US" sz="1800" b="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1800" b="0" dirty="0" err="1">
                <a:latin typeface="Century Gothic" charset="0"/>
                <a:ea typeface="Century Gothic" charset="0"/>
                <a:cs typeface="Century Gothic" charset="0"/>
              </a:rPr>
              <a:t>ibu</a:t>
            </a:r>
            <a:r>
              <a:rPr lang="en-US" altLang="en-US" sz="1800" b="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1800" b="0" dirty="0" err="1">
                <a:latin typeface="Century Gothic" charset="0"/>
                <a:ea typeface="Century Gothic" charset="0"/>
                <a:cs typeface="Century Gothic" charset="0"/>
              </a:rPr>
              <a:t>laktasi</a:t>
            </a:r>
            <a:r>
              <a:rPr lang="en-US" altLang="en-US" sz="1800" b="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1800" b="0" dirty="0" err="1">
                <a:latin typeface="Century Gothic" charset="0"/>
                <a:ea typeface="Century Gothic" charset="0"/>
                <a:cs typeface="Century Gothic" charset="0"/>
              </a:rPr>
              <a:t>adalah</a:t>
            </a:r>
            <a:r>
              <a:rPr lang="en-US" altLang="en-US" sz="1800" b="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1800" b="0" dirty="0" err="1">
                <a:latin typeface="Century Gothic" charset="0"/>
                <a:ea typeface="Century Gothic" charset="0"/>
                <a:cs typeface="Century Gothic" charset="0"/>
              </a:rPr>
              <a:t>sebesar</a:t>
            </a:r>
            <a:r>
              <a:rPr lang="en-US" altLang="en-US" sz="1800" b="0" dirty="0">
                <a:latin typeface="Century Gothic" charset="0"/>
                <a:ea typeface="Century Gothic" charset="0"/>
                <a:cs typeface="Century Gothic" charset="0"/>
              </a:rPr>
              <a:t> 2580 </a:t>
            </a:r>
            <a:r>
              <a:rPr lang="en-US" altLang="en-US" sz="1800" b="0" dirty="0" err="1">
                <a:latin typeface="Century Gothic" charset="0"/>
                <a:ea typeface="Century Gothic" charset="0"/>
                <a:cs typeface="Century Gothic" charset="0"/>
              </a:rPr>
              <a:t>kkal</a:t>
            </a:r>
            <a:r>
              <a:rPr lang="en-US" altLang="en-US" sz="1800" b="0" dirty="0">
                <a:latin typeface="Century Gothic" charset="0"/>
                <a:ea typeface="Century Gothic" charset="0"/>
                <a:cs typeface="Century Gothic" charset="0"/>
              </a:rPr>
              <a:t>/</a:t>
            </a:r>
            <a:r>
              <a:rPr lang="en-US" altLang="en-US" sz="1800" b="0" dirty="0" err="1">
                <a:latin typeface="Century Gothic" charset="0"/>
                <a:ea typeface="Century Gothic" charset="0"/>
                <a:cs typeface="Century Gothic" charset="0"/>
              </a:rPr>
              <a:t>hari</a:t>
            </a:r>
            <a:r>
              <a:rPr lang="en-US" altLang="en-US" sz="1800" b="0" dirty="0">
                <a:latin typeface="Century Gothic" charset="0"/>
                <a:ea typeface="Century Gothic" charset="0"/>
                <a:cs typeface="Century Gothic" charset="0"/>
              </a:rPr>
              <a:t> (</a:t>
            </a:r>
            <a:r>
              <a:rPr lang="en-US" altLang="en-US" sz="1800" b="0" dirty="0" err="1">
                <a:latin typeface="Century Gothic" charset="0"/>
                <a:ea typeface="Century Gothic" charset="0"/>
                <a:cs typeface="Century Gothic" charset="0"/>
              </a:rPr>
              <a:t>Kemenkes</a:t>
            </a:r>
            <a:r>
              <a:rPr lang="en-US" altLang="en-US" sz="1800" b="0" dirty="0">
                <a:latin typeface="Century Gothic" charset="0"/>
                <a:ea typeface="Century Gothic" charset="0"/>
                <a:cs typeface="Century Gothic" charset="0"/>
              </a:rPr>
              <a:t>, 2019)</a:t>
            </a:r>
          </a:p>
          <a:p>
            <a:endParaRPr lang="en-US" altLang="en-US" sz="1800" b="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300D0-3486-0B4B-93CE-E5F30349DBD5}" type="slidenum">
              <a:rPr lang="en-US" smtClean="0"/>
              <a:t>6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129035" y="1963957"/>
            <a:ext cx="811792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2200" dirty="0" err="1">
                <a:latin typeface="Century Gothic" charset="0"/>
                <a:ea typeface="Century Gothic" charset="0"/>
                <a:cs typeface="Century Gothic" charset="0"/>
              </a:rPr>
              <a:t>Perbandingan</a:t>
            </a:r>
            <a:r>
              <a:rPr lang="en-US" altLang="en-US" sz="22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2200" dirty="0" err="1">
                <a:latin typeface="Century Gothic" charset="0"/>
                <a:ea typeface="Century Gothic" charset="0"/>
                <a:cs typeface="Century Gothic" charset="0"/>
              </a:rPr>
              <a:t>Jumlah</a:t>
            </a:r>
            <a:r>
              <a:rPr lang="en-US" altLang="en-US" sz="22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2200" dirty="0" err="1">
                <a:latin typeface="Century Gothic" charset="0"/>
                <a:ea typeface="Century Gothic" charset="0"/>
                <a:cs typeface="Century Gothic" charset="0"/>
              </a:rPr>
              <a:t>Konsumsi</a:t>
            </a:r>
            <a:r>
              <a:rPr lang="en-US" altLang="en-US" sz="22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2200" dirty="0" err="1">
                <a:latin typeface="Century Gothic" charset="0"/>
                <a:ea typeface="Century Gothic" charset="0"/>
                <a:cs typeface="Century Gothic" charset="0"/>
              </a:rPr>
              <a:t>Energi</a:t>
            </a:r>
            <a:r>
              <a:rPr lang="en-US" altLang="en-US" sz="22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2200" dirty="0" err="1">
                <a:latin typeface="Century Gothic" charset="0"/>
                <a:ea typeface="Century Gothic" charset="0"/>
                <a:cs typeface="Century Gothic" charset="0"/>
              </a:rPr>
              <a:t>Ibu</a:t>
            </a:r>
            <a:r>
              <a:rPr lang="en-US" altLang="en-US" sz="22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2200" dirty="0" err="1">
                <a:latin typeface="Century Gothic" charset="0"/>
                <a:ea typeface="Century Gothic" charset="0"/>
                <a:cs typeface="Century Gothic" charset="0"/>
              </a:rPr>
              <a:t>Hamil</a:t>
            </a:r>
            <a:r>
              <a:rPr lang="en-US" altLang="en-US" sz="2200" dirty="0">
                <a:latin typeface="Century Gothic" charset="0"/>
                <a:ea typeface="Century Gothic" charset="0"/>
                <a:cs typeface="Century Gothic" charset="0"/>
              </a:rPr>
              <a:t> &amp; </a:t>
            </a:r>
            <a:r>
              <a:rPr lang="en-US" altLang="en-US" sz="2200" dirty="0" err="1">
                <a:latin typeface="Century Gothic" charset="0"/>
                <a:ea typeface="Century Gothic" charset="0"/>
                <a:cs typeface="Century Gothic" charset="0"/>
              </a:rPr>
              <a:t>Laktasi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701807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2"/>
          <p:cNvSpPr txBox="1">
            <a:spLocks/>
          </p:cNvSpPr>
          <p:nvPr/>
        </p:nvSpPr>
        <p:spPr>
          <a:xfrm>
            <a:off x="1371600" y="2057400"/>
            <a:ext cx="10210800" cy="5194300"/>
          </a:xfrm>
          <a:prstGeom prst="rect">
            <a:avLst/>
          </a:prstGeom>
        </p:spPr>
        <p:txBody>
          <a:bodyPr/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3538" lvl="1" indent="-269875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en-US" sz="2400" b="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Kurangnya</a:t>
            </a:r>
            <a:r>
              <a:rPr lang="en-US" sz="2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pengetahuan</a:t>
            </a:r>
            <a:r>
              <a:rPr lang="en-US" sz="2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id-ID" sz="2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&amp; </a:t>
            </a:r>
            <a:r>
              <a:rPr lang="en-US" sz="2400" b="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sikap</a:t>
            </a:r>
            <a:r>
              <a:rPr lang="en-US" sz="2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id-ID" sz="2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tentang </a:t>
            </a:r>
            <a:r>
              <a:rPr lang="en-US" sz="2400" b="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kebutuhan</a:t>
            </a:r>
            <a:r>
              <a:rPr lang="en-US" sz="2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gizi</a:t>
            </a:r>
            <a:r>
              <a:rPr lang="en-US" sz="2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laktasi</a:t>
            </a:r>
            <a:r>
              <a:rPr lang="en-US" sz="2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. </a:t>
            </a:r>
          </a:p>
          <a:p>
            <a:pPr marL="363538" lvl="1" indent="-269875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en-US" sz="2400" b="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Kesibukan</a:t>
            </a:r>
            <a:r>
              <a:rPr lang="en-US" sz="2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ibu</a:t>
            </a:r>
            <a:r>
              <a:rPr lang="en-US" sz="2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mengurus</a:t>
            </a:r>
            <a:r>
              <a:rPr lang="en-US" sz="2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bayi</a:t>
            </a:r>
            <a:endParaRPr lang="en-US" sz="2400" b="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363538" lvl="1" indent="-269875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en-US" sz="2400" b="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Berkurangnya</a:t>
            </a:r>
            <a:r>
              <a:rPr lang="en-US" sz="2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konsumsi</a:t>
            </a:r>
            <a:r>
              <a:rPr lang="en-US" sz="2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susu</a:t>
            </a:r>
            <a:r>
              <a:rPr lang="en-US" sz="2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dan</a:t>
            </a:r>
            <a:r>
              <a:rPr lang="en-US" sz="2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suplemen</a:t>
            </a:r>
            <a:r>
              <a:rPr lang="en-US" sz="2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</a:p>
          <a:p>
            <a:pPr marL="363538" lvl="1" indent="-269875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en-US" sz="2400" b="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Adanya</a:t>
            </a:r>
            <a:r>
              <a:rPr lang="en-US" sz="2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pantangan</a:t>
            </a:r>
            <a:r>
              <a:rPr lang="en-US" sz="2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makan</a:t>
            </a:r>
            <a:r>
              <a:rPr lang="id-ID" sz="2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 bagi ibu laktasi</a:t>
            </a:r>
            <a:endParaRPr lang="en-US" sz="2400" b="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363538" lvl="1" indent="-269875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en-US" sz="2400" b="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Kurangnya</a:t>
            </a:r>
            <a:r>
              <a:rPr lang="en-US" sz="2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informasi</a:t>
            </a:r>
            <a:r>
              <a:rPr lang="en-US" sz="2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dari</a:t>
            </a:r>
            <a:r>
              <a:rPr lang="en-US" sz="2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tenaga</a:t>
            </a:r>
            <a:r>
              <a:rPr lang="en-US" sz="2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kesehatan</a:t>
            </a:r>
            <a:r>
              <a:rPr lang="en-US" sz="2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mengenai</a:t>
            </a:r>
            <a:r>
              <a:rPr lang="en-US" sz="2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jumlah</a:t>
            </a:r>
            <a:r>
              <a:rPr lang="en-US" sz="2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kebutuhan</a:t>
            </a:r>
            <a:r>
              <a:rPr lang="en-US" sz="2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gizi</a:t>
            </a:r>
            <a:r>
              <a:rPr lang="en-US" sz="2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ibu</a:t>
            </a:r>
            <a:r>
              <a:rPr lang="en-US" sz="2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laktasi</a:t>
            </a:r>
            <a:r>
              <a:rPr lang="en-US" sz="2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. </a:t>
            </a:r>
            <a:r>
              <a:rPr lang="id-ID" sz="2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P</a:t>
            </a:r>
            <a:r>
              <a:rPr lang="en-US" sz="2400" b="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eran</a:t>
            </a:r>
            <a:r>
              <a:rPr lang="en-US" sz="2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tenaga</a:t>
            </a:r>
            <a:r>
              <a:rPr lang="en-US" sz="2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  </a:t>
            </a:r>
            <a:r>
              <a:rPr lang="en-US" sz="2400" b="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kesehatan</a:t>
            </a:r>
            <a:r>
              <a:rPr lang="en-US" sz="2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id-ID" sz="2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dalam </a:t>
            </a:r>
            <a:r>
              <a:rPr lang="en-US" sz="2400" b="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memberikan</a:t>
            </a:r>
            <a:r>
              <a:rPr lang="en-US" sz="2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informasi</a:t>
            </a:r>
            <a:r>
              <a:rPr lang="en-US" sz="2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kepada</a:t>
            </a:r>
            <a:r>
              <a:rPr lang="en-US" sz="2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ibu</a:t>
            </a:r>
            <a:r>
              <a:rPr lang="en-US" sz="2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id-ID" sz="2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saat </a:t>
            </a:r>
            <a:r>
              <a:rPr lang="en-US" sz="2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ANC</a:t>
            </a:r>
            <a:r>
              <a:rPr lang="id-ID" sz="2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 tidak </a:t>
            </a:r>
            <a:r>
              <a:rPr lang="en-US" sz="2400" b="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optimal</a:t>
            </a:r>
          </a:p>
          <a:p>
            <a:pPr marL="93663" lvl="1" indent="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50000"/>
              <a:buNone/>
              <a:defRPr/>
            </a:pPr>
            <a:endParaRPr lang="en-US" sz="2400" b="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400050" lvl="1" indent="-22860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50000"/>
              <a:buNone/>
              <a:defRPr/>
            </a:pPr>
            <a:r>
              <a:rPr lang="en-US" sz="2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* </a:t>
            </a:r>
            <a:r>
              <a:rPr lang="en-US" sz="1800" b="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Sumber</a:t>
            </a:r>
            <a:r>
              <a:rPr lang="en-US" sz="1800" b="0" dirty="0">
                <a:solidFill>
                  <a:schemeClr val="tx1"/>
                </a:solidFill>
                <a:latin typeface="Century Gothic" panose="020B0502020202020204" pitchFamily="34" charset="0"/>
              </a:rPr>
              <a:t> : </a:t>
            </a:r>
            <a:r>
              <a:rPr lang="id-ID" sz="1800" b="0" dirty="0">
                <a:solidFill>
                  <a:schemeClr val="tx1"/>
                </a:solidFill>
                <a:latin typeface="Century Gothic" panose="020B0502020202020204" pitchFamily="34" charset="0"/>
              </a:rPr>
              <a:t>Fikawati, Purbaningrum, dan Syafiq,</a:t>
            </a:r>
            <a:r>
              <a:rPr lang="en-US" sz="1800" b="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US" sz="1800" b="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Makara</a:t>
            </a:r>
            <a:r>
              <a:rPr lang="en-US" sz="1800" b="0" dirty="0">
                <a:solidFill>
                  <a:schemeClr val="tx1"/>
                </a:solidFill>
                <a:latin typeface="Century Gothic" panose="020B0502020202020204" pitchFamily="34" charset="0"/>
              </a:rPr>
              <a:t> J. Health Res, Vol. 18 (2), 2014.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/>
            </a:pPr>
            <a:endParaRPr lang="en-US" sz="2400" b="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6628" name="Title 2"/>
          <p:cNvSpPr>
            <a:spLocks noGrp="1"/>
          </p:cNvSpPr>
          <p:nvPr>
            <p:ph type="title"/>
          </p:nvPr>
        </p:nvSpPr>
        <p:spPr>
          <a:xfrm>
            <a:off x="1676400" y="762000"/>
            <a:ext cx="9220200" cy="1081087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id-ID" sz="3600" b="1" dirty="0" err="1">
                <a:latin typeface="Century Gothic" panose="020B0502020202020204" pitchFamily="34" charset="0"/>
              </a:rPr>
              <a:t>Faktor</a:t>
            </a:r>
            <a:r>
              <a:rPr lang="en-US" altLang="id-ID" sz="3600" b="1" dirty="0">
                <a:latin typeface="Century Gothic" panose="020B0502020202020204" pitchFamily="34" charset="0"/>
              </a:rPr>
              <a:t> </a:t>
            </a:r>
            <a:r>
              <a:rPr lang="en-US" altLang="id-ID" sz="3600" b="1" dirty="0" err="1">
                <a:latin typeface="Century Gothic" panose="020B0502020202020204" pitchFamily="34" charset="0"/>
              </a:rPr>
              <a:t>Penyebab</a:t>
            </a:r>
            <a:r>
              <a:rPr lang="en-US" altLang="id-ID" sz="3600" b="1" dirty="0">
                <a:latin typeface="Century Gothic" panose="020B0502020202020204" pitchFamily="34" charset="0"/>
              </a:rPr>
              <a:t> </a:t>
            </a:r>
            <a:r>
              <a:rPr lang="en-US" altLang="id-ID" sz="3600" b="1" dirty="0" err="1">
                <a:latin typeface="Century Gothic" panose="020B0502020202020204" pitchFamily="34" charset="0"/>
              </a:rPr>
              <a:t>Rendahnya</a:t>
            </a:r>
            <a:r>
              <a:rPr lang="en-US" altLang="id-ID" sz="3600" b="1" dirty="0">
                <a:latin typeface="Century Gothic" panose="020B0502020202020204" pitchFamily="34" charset="0"/>
              </a:rPr>
              <a:t> </a:t>
            </a:r>
            <a:r>
              <a:rPr lang="en-US" altLang="id-ID" sz="3600" b="1" dirty="0" err="1">
                <a:latin typeface="Century Gothic" panose="020B0502020202020204" pitchFamily="34" charset="0"/>
              </a:rPr>
              <a:t>Konsumsi</a:t>
            </a:r>
            <a:r>
              <a:rPr lang="en-US" altLang="id-ID" sz="3600" b="1" dirty="0">
                <a:latin typeface="Century Gothic" panose="020B0502020202020204" pitchFamily="34" charset="0"/>
              </a:rPr>
              <a:t> </a:t>
            </a:r>
            <a:r>
              <a:rPr lang="en-US" altLang="id-ID" sz="3600" b="1" dirty="0" err="1">
                <a:latin typeface="Century Gothic" panose="020B0502020202020204" pitchFamily="34" charset="0"/>
              </a:rPr>
              <a:t>Energi</a:t>
            </a:r>
            <a:r>
              <a:rPr lang="en-US" altLang="id-ID" sz="3600" b="1" dirty="0">
                <a:latin typeface="Century Gothic" panose="020B0502020202020204" pitchFamily="34" charset="0"/>
              </a:rPr>
              <a:t> </a:t>
            </a:r>
            <a:r>
              <a:rPr lang="en-US" altLang="id-ID" sz="3600" b="1" dirty="0" err="1">
                <a:latin typeface="Century Gothic" panose="020B0502020202020204" pitchFamily="34" charset="0"/>
              </a:rPr>
              <a:t>Ibu</a:t>
            </a:r>
            <a:r>
              <a:rPr lang="en-US" altLang="id-ID" sz="3600" b="1" dirty="0">
                <a:latin typeface="Century Gothic" panose="020B0502020202020204" pitchFamily="34" charset="0"/>
              </a:rPr>
              <a:t> </a:t>
            </a:r>
            <a:r>
              <a:rPr lang="en-US" altLang="id-ID" sz="3600" b="1" dirty="0" err="1" smtClean="0">
                <a:latin typeface="Century Gothic" panose="020B0502020202020204" pitchFamily="34" charset="0"/>
              </a:rPr>
              <a:t>Laktasi</a:t>
            </a:r>
            <a:endParaRPr lang="id-ID" altLang="id-ID" sz="36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56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1676400" y="381001"/>
            <a:ext cx="8610600" cy="1066799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en-US" altLang="en-US" sz="3200" b="1" dirty="0" err="1" smtClean="0">
                <a:latin typeface="Century Gothic" charset="0"/>
                <a:ea typeface="Century Gothic" charset="0"/>
                <a:cs typeface="Century Gothic" charset="0"/>
              </a:rPr>
              <a:t>Peningkatan</a:t>
            </a:r>
            <a:r>
              <a:rPr lang="en-US" altLang="en-US" sz="3200" b="1" dirty="0" smtClean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3200" b="1" dirty="0" err="1" smtClean="0">
                <a:latin typeface="Century Gothic" charset="0"/>
                <a:ea typeface="Century Gothic" charset="0"/>
                <a:cs typeface="Century Gothic" charset="0"/>
              </a:rPr>
              <a:t>Kebutuhan</a:t>
            </a:r>
            <a:r>
              <a:rPr lang="en-US" altLang="en-US" sz="3200" b="1" dirty="0" smtClean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3200" b="1" dirty="0" err="1">
                <a:latin typeface="Century Gothic" charset="0"/>
                <a:ea typeface="Century Gothic" charset="0"/>
                <a:cs typeface="Century Gothic" charset="0"/>
              </a:rPr>
              <a:t>Energi</a:t>
            </a:r>
            <a:r>
              <a:rPr lang="en-US" altLang="en-US" sz="3200" b="1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3200" b="1" dirty="0" err="1">
                <a:latin typeface="Century Gothic" charset="0"/>
                <a:ea typeface="Century Gothic" charset="0"/>
                <a:cs typeface="Century Gothic" charset="0"/>
              </a:rPr>
              <a:t>Tambahan</a:t>
            </a:r>
            <a:r>
              <a:rPr lang="en-US" altLang="en-US" sz="3200" b="1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3200" b="1" dirty="0" err="1">
                <a:latin typeface="Century Gothic" charset="0"/>
                <a:ea typeface="Century Gothic" charset="0"/>
                <a:cs typeface="Century Gothic" charset="0"/>
              </a:rPr>
              <a:t>Ibu</a:t>
            </a:r>
            <a:r>
              <a:rPr lang="en-US" altLang="en-US" sz="3200" b="1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3200" b="1" dirty="0" err="1">
                <a:latin typeface="Century Gothic" charset="0"/>
                <a:ea typeface="Century Gothic" charset="0"/>
                <a:cs typeface="Century Gothic" charset="0"/>
              </a:rPr>
              <a:t>Laktasi</a:t>
            </a:r>
            <a:r>
              <a:rPr lang="en-US" altLang="en-US" sz="3200" b="1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r>
              <a:rPr lang="en-US" altLang="en-US" sz="3200" b="1" dirty="0" smtClean="0">
                <a:latin typeface="Century Gothic" charset="0"/>
                <a:ea typeface="Century Gothic" charset="0"/>
                <a:cs typeface="Century Gothic" charset="0"/>
              </a:rPr>
              <a:t>per </a:t>
            </a:r>
            <a:r>
              <a:rPr lang="en-US" altLang="en-US" sz="3200" b="1" dirty="0" err="1">
                <a:latin typeface="Century Gothic" charset="0"/>
                <a:ea typeface="Century Gothic" charset="0"/>
                <a:cs typeface="Century Gothic" charset="0"/>
              </a:rPr>
              <a:t>Bulan</a:t>
            </a:r>
            <a:endParaRPr lang="en-US" altLang="en-US" sz="320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Gizi Ibu Laktasi </a:t>
            </a:r>
            <a:endParaRPr lang="en-US"/>
          </a:p>
        </p:txBody>
      </p:sp>
      <p:sp>
        <p:nvSpPr>
          <p:cNvPr id="1843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A50021"/>
              </a:buClr>
              <a:buSzPct val="75000"/>
              <a:buFont typeface="Wingdings" charset="2"/>
              <a:buChar char="n"/>
              <a:defRPr sz="32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charset="2"/>
              <a:buChar char="n"/>
              <a:defRPr sz="28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spcBef>
                <a:spcPct val="20000"/>
              </a:spcBef>
              <a:buClr>
                <a:srgbClr val="666699"/>
              </a:buClr>
              <a:buSzPct val="70000"/>
              <a:buFont typeface="Wingdings" charset="2"/>
              <a:buChar char="n"/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spcBef>
                <a:spcPct val="20000"/>
              </a:spcBef>
              <a:buSzPct val="60000"/>
              <a:buFont typeface="Wingdings" charset="2"/>
              <a:buChar char="n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C2ECD5-A873-8B4B-AC62-FE9BE067F42E}" type="slidenum">
              <a:rPr lang="en-US" altLang="en-US" sz="2400">
                <a:solidFill>
                  <a:schemeClr val="tx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en-US" sz="1400">
              <a:solidFill>
                <a:schemeClr val="tx2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7018507"/>
              </p:ext>
            </p:extLst>
          </p:nvPr>
        </p:nvGraphicFramePr>
        <p:xfrm>
          <a:off x="990600" y="1676400"/>
          <a:ext cx="10363202" cy="4604265"/>
        </p:xfrm>
        <a:graphic>
          <a:graphicData uri="http://schemas.openxmlformats.org/drawingml/2006/table">
            <a:tbl>
              <a:tblPr/>
              <a:tblGrid>
                <a:gridCol w="1071614"/>
                <a:gridCol w="1444348"/>
                <a:gridCol w="1211389"/>
                <a:gridCol w="1584124"/>
                <a:gridCol w="1490941"/>
                <a:gridCol w="1489000"/>
                <a:gridCol w="114927"/>
                <a:gridCol w="1751078"/>
                <a:gridCol w="205781"/>
              </a:tblGrid>
              <a:tr h="130735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Usia</a:t>
                      </a: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 </a:t>
                      </a:r>
                      <a:r>
                        <a:rPr kumimoji="0" lang="en-US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(</a:t>
                      </a:r>
                      <a:r>
                        <a:rPr kumimoji="0" lang="en-US" alt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bulan</a:t>
                      </a:r>
                      <a:r>
                        <a:rPr kumimoji="0" lang="en-US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BB Rata-rata Laki-laki*</a:t>
                      </a:r>
                      <a:b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</a:b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(kg)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Vol</a:t>
                      </a:r>
                      <a:r>
                        <a:rPr kumimoji="0" lang="en-US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 ASI (ml)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Kalori</a:t>
                      </a:r>
                      <a:r>
                        <a:rPr kumimoji="0" lang="en-US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 </a:t>
                      </a:r>
                      <a:r>
                        <a:rPr kumimoji="0" lang="en-US" alt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tambahan</a:t>
                      </a:r>
                      <a:r>
                        <a:rPr kumimoji="0" lang="en-US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** (</a:t>
                      </a:r>
                      <a:r>
                        <a:rPr kumimoji="0" lang="en-US" alt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kal</a:t>
                      </a:r>
                      <a:r>
                        <a:rPr kumimoji="0" lang="en-US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WR Postpartum (</a:t>
                      </a:r>
                      <a:r>
                        <a:rPr kumimoji="0" lang="en-US" alt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kal</a:t>
                      </a:r>
                      <a:r>
                        <a:rPr kumimoji="0" lang="en-US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Kebutuhan Tambahan Asupan (kal)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Total Kebutuhan Konsumsi Harian Ibu*** (kal)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6484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3.3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2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495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2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371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2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200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2FA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171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2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2071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2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2FA"/>
                    </a:solidFill>
                  </a:tcPr>
                </a:tc>
              </a:tr>
              <a:tr h="36484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1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4.5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9F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675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9F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506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9F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200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9FC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306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9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2206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9F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9FC"/>
                    </a:solidFill>
                  </a:tcPr>
                </a:tc>
              </a:tr>
              <a:tr h="36484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2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5.5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2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825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2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619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2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200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2FA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419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2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2319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2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2FA"/>
                    </a:solidFill>
                  </a:tcPr>
                </a:tc>
              </a:tr>
              <a:tr h="36484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3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6.4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9F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960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9F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720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9F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200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9FC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520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9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2420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9F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9FC"/>
                    </a:solidFill>
                  </a:tcPr>
                </a:tc>
              </a:tr>
              <a:tr h="36484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4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7.0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2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1050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2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788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2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200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2FA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588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2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2488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2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2FA"/>
                    </a:solidFill>
                  </a:tcPr>
                </a:tc>
              </a:tr>
              <a:tr h="36484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5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7.5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9F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1125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9F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844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9F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200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9FC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644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9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2544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9F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9FC"/>
                    </a:solidFill>
                  </a:tcPr>
                </a:tc>
              </a:tr>
              <a:tr h="37811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* 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7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: Median Z Score WHO, 2006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2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2FA"/>
                    </a:solidFill>
                  </a:tcPr>
                </a:tc>
              </a:tr>
              <a:tr h="36484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**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: Kandungan energi pada ASI 75 kal/100 ml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9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9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9FC"/>
                    </a:solidFill>
                  </a:tcPr>
                </a:tc>
              </a:tr>
              <a:tr h="36484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***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: </a:t>
                      </a: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Kebutuhan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 </a:t>
                      </a: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energi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 </a:t>
                      </a: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ibu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 </a:t>
                      </a: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tidak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 </a:t>
                      </a: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menyusui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 1900 </a:t>
                      </a: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kal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/</a:t>
                      </a: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hari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2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2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A50021"/>
                        </a:buClr>
                        <a:buSzPct val="7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666699"/>
                        </a:buClr>
                        <a:buSzPct val="70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SzPct val="6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2FA"/>
                    </a:solidFill>
                  </a:tcPr>
                </a:tc>
              </a:tr>
            </a:tbl>
          </a:graphicData>
        </a:graphic>
      </p:graphicFrame>
      <p:sp>
        <p:nvSpPr>
          <p:cNvPr id="2" name="Rounded Rectangle 1"/>
          <p:cNvSpPr/>
          <p:nvPr/>
        </p:nvSpPr>
        <p:spPr bwMode="auto">
          <a:xfrm>
            <a:off x="5105400" y="2971800"/>
            <a:ext cx="876300" cy="2362200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446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xmlns="" id="{0104EC1C-2F4B-4275-950B-C616E16BC99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7385037"/>
              </p:ext>
            </p:extLst>
          </p:nvPr>
        </p:nvGraphicFramePr>
        <p:xfrm>
          <a:off x="1524001" y="200056"/>
          <a:ext cx="8923719" cy="3168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628" name="TextBox 4"/>
          <p:cNvSpPr txBox="1">
            <a:spLocks noChangeArrowheads="1"/>
          </p:cNvSpPr>
          <p:nvPr/>
        </p:nvSpPr>
        <p:spPr bwMode="auto">
          <a:xfrm>
            <a:off x="3352800" y="990600"/>
            <a:ext cx="191999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</a:defRPr>
            </a:lvl9pPr>
          </a:lstStyle>
          <a:p>
            <a:pPr algn="ctr"/>
            <a:r>
              <a:rPr lang="id-ID" altLang="en-US" sz="1800" b="0" dirty="0"/>
              <a:t>2114.4 Kal/hari</a:t>
            </a:r>
          </a:p>
        </p:txBody>
      </p:sp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7880651" y="2362200"/>
            <a:ext cx="189336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</a:defRPr>
            </a:lvl9pPr>
          </a:lstStyle>
          <a:p>
            <a:pPr algn="ctr"/>
            <a:r>
              <a:rPr lang="id-ID" altLang="en-US" sz="1800" b="0" dirty="0"/>
              <a:t>1911.8 Kal/hari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9D37E57-2E11-4640-9FC3-065296EAF256}"/>
              </a:ext>
            </a:extLst>
          </p:cNvPr>
          <p:cNvSpPr txBox="1"/>
          <p:nvPr/>
        </p:nvSpPr>
        <p:spPr>
          <a:xfrm>
            <a:off x="2362201" y="3486362"/>
            <a:ext cx="7071979" cy="40011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0" dirty="0">
                <a:latin typeface="Century Gothic" charset="0"/>
                <a:ea typeface="Century Gothic" charset="0"/>
                <a:cs typeface="Century Gothic" charset="0"/>
              </a:rPr>
              <a:t>K</a:t>
            </a:r>
            <a:r>
              <a:rPr lang="id-ID" sz="2000" b="0" dirty="0">
                <a:latin typeface="Century Gothic" charset="0"/>
                <a:ea typeface="Century Gothic" charset="0"/>
                <a:cs typeface="Century Gothic" charset="0"/>
              </a:rPr>
              <a:t>onsumsi harian ibu laktasi terus menurun dari 0-6 bulan</a:t>
            </a:r>
            <a:endParaRPr lang="id-ID" altLang="id-ID" sz="2000" b="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CD2DBC65-C2B2-4928-8059-7F4A835F0EFB}"/>
              </a:ext>
            </a:extLst>
          </p:cNvPr>
          <p:cNvSpPr/>
          <p:nvPr/>
        </p:nvSpPr>
        <p:spPr>
          <a:xfrm>
            <a:off x="7706676" y="6196957"/>
            <a:ext cx="2241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2400" b="1" i="0" u="none" strike="noStrike" kern="120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r>
              <a:rPr lang="id-ID" sz="2000" dirty="0"/>
              <a:t>(Sihite, dkk., 2018)</a:t>
            </a:r>
            <a:endParaRPr lang="en-US" sz="2000" dirty="0"/>
          </a:p>
        </p:txBody>
      </p:sp>
      <p:graphicFrame>
        <p:nvGraphicFramePr>
          <p:cNvPr id="8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1865366"/>
              </p:ext>
            </p:extLst>
          </p:nvPr>
        </p:nvGraphicFramePr>
        <p:xfrm>
          <a:off x="1524001" y="4038411"/>
          <a:ext cx="8923718" cy="255865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2853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7707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1711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01242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3178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166646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Penelitian</a:t>
                      </a:r>
                      <a:endParaRPr lang="en-US" sz="1800" dirty="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62865" marR="62865" marT="889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3180"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Lokasi</a:t>
                      </a:r>
                      <a:endParaRPr lang="en-US" sz="1800" dirty="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n</a:t>
                      </a:r>
                      <a:endParaRPr lang="en-US" sz="1800" dirty="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Konsumsi</a:t>
                      </a:r>
                      <a:r>
                        <a:rPr lang="en-US" sz="1800" b="1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Energi</a:t>
                      </a:r>
                      <a:r>
                        <a:rPr lang="en-US" sz="1800" b="1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Bulan</a:t>
                      </a:r>
                      <a:r>
                        <a:rPr lang="en-US" sz="1800" b="1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 ke-1</a:t>
                      </a:r>
                      <a:endParaRPr lang="en-US" sz="1800" dirty="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(</a:t>
                      </a:r>
                      <a:r>
                        <a:rPr lang="en-US" sz="1800" b="1" dirty="0" err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kkal</a:t>
                      </a:r>
                      <a:r>
                        <a:rPr lang="en-US" sz="1800" b="1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/</a:t>
                      </a:r>
                      <a:r>
                        <a:rPr lang="en-US" sz="1800" b="1" dirty="0" err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hari</a:t>
                      </a:r>
                      <a:r>
                        <a:rPr lang="en-US" sz="1800" b="1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)</a:t>
                      </a:r>
                      <a:endParaRPr lang="en-US" sz="1800" dirty="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Konsumsi</a:t>
                      </a:r>
                      <a:r>
                        <a:rPr lang="en-US" sz="1800" b="1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Energi</a:t>
                      </a:r>
                      <a:r>
                        <a:rPr lang="en-US" sz="1800" b="1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Bulan</a:t>
                      </a:r>
                      <a:r>
                        <a:rPr lang="en-US" sz="1800" b="1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 ke-6</a:t>
                      </a:r>
                      <a:endParaRPr lang="en-US" sz="1800" dirty="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(</a:t>
                      </a:r>
                      <a:r>
                        <a:rPr lang="en-US" sz="1800" b="1" dirty="0" err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kkal</a:t>
                      </a:r>
                      <a:r>
                        <a:rPr lang="en-US" sz="1800" b="1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/</a:t>
                      </a:r>
                      <a:r>
                        <a:rPr lang="en-US" sz="1800" b="1" dirty="0" err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hari</a:t>
                      </a:r>
                      <a:r>
                        <a:rPr lang="en-US" sz="1800" b="1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)</a:t>
                      </a:r>
                      <a:endParaRPr lang="en-US" sz="1800" dirty="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48003">
                <a:tc>
                  <a:txBody>
                    <a:bodyPr/>
                    <a:lstStyle/>
                    <a:p>
                      <a:pPr marL="169863" indent="0">
                        <a:lnSpc>
                          <a:spcPct val="80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id-ID" sz="18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Irma, 2016</a:t>
                      </a:r>
                      <a:endParaRPr lang="en-US" sz="1800" dirty="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62865" marR="62865" marT="889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id-ID" sz="18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Sawangan</a:t>
                      </a:r>
                      <a:endParaRPr lang="en-US" sz="1800" dirty="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135</a:t>
                      </a:r>
                      <a:endParaRPr lang="en-US" sz="18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2311</a:t>
                      </a:r>
                      <a:endParaRPr lang="en-US" sz="18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1981</a:t>
                      </a:r>
                      <a:endParaRPr lang="en-US" sz="18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48003">
                <a:tc>
                  <a:txBody>
                    <a:bodyPr/>
                    <a:lstStyle/>
                    <a:p>
                      <a:pPr marL="169863" indent="0">
                        <a:lnSpc>
                          <a:spcPct val="80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id-ID" sz="18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Widiastuti, 2015</a:t>
                      </a:r>
                      <a:endParaRPr lang="en-US" sz="1800" dirty="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62865" marR="62865" marT="889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Bekasi</a:t>
                      </a:r>
                      <a:endParaRPr lang="en-US" sz="18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60</a:t>
                      </a:r>
                      <a:endParaRPr lang="en-US" sz="18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2163</a:t>
                      </a:r>
                      <a:endParaRPr lang="en-US" sz="18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2124</a:t>
                      </a:r>
                      <a:endParaRPr lang="en-US" sz="18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48003">
                <a:tc>
                  <a:txBody>
                    <a:bodyPr/>
                    <a:lstStyle/>
                    <a:p>
                      <a:pPr marL="123825" indent="0">
                        <a:lnSpc>
                          <a:spcPct val="80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id-ID" sz="18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Sihite, 2017</a:t>
                      </a:r>
                      <a:endParaRPr lang="en-US" sz="1800" dirty="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62865" marR="62865" marT="889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Tapanuli</a:t>
                      </a:r>
                      <a:endParaRPr lang="en-US" sz="18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169</a:t>
                      </a:r>
                      <a:endParaRPr lang="en-US" sz="18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2551</a:t>
                      </a:r>
                      <a:endParaRPr lang="en-US" sz="18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1718</a:t>
                      </a:r>
                      <a:endParaRPr lang="en-US" sz="18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48003">
                <a:tc>
                  <a:txBody>
                    <a:bodyPr/>
                    <a:lstStyle/>
                    <a:p>
                      <a:pPr marL="123825" indent="0">
                        <a:lnSpc>
                          <a:spcPct val="80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en-US" sz="18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E</a:t>
                      </a:r>
                      <a:r>
                        <a:rPr lang="id-ID" sz="1800" dirty="0" err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malia</a:t>
                      </a:r>
                      <a:r>
                        <a:rPr lang="id-ID" sz="18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, 2017</a:t>
                      </a:r>
                      <a:endParaRPr lang="en-US" sz="1800" dirty="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62865" marR="62865" marT="889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id-ID" sz="1800" dirty="0" err="1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Beji</a:t>
                      </a:r>
                      <a:r>
                        <a:rPr lang="id-ID" sz="18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 Depok</a:t>
                      </a:r>
                      <a:endParaRPr lang="en-US" sz="1800" dirty="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201</a:t>
                      </a:r>
                      <a:endParaRPr lang="en-US" sz="18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1965</a:t>
                      </a:r>
                      <a:endParaRPr lang="en-US" sz="180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id-ID" sz="1800" dirty="0">
                          <a:effectLst/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1916</a:t>
                      </a:r>
                      <a:endParaRPr lang="en-US" sz="1800" dirty="0">
                        <a:effectLst/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534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ature">
  <a:themeElements>
    <a:clrScheme name="Nature 2">
      <a:dk1>
        <a:srgbClr val="5B5249"/>
      </a:dk1>
      <a:lt1>
        <a:srgbClr val="FFFFFF"/>
      </a:lt1>
      <a:dk2>
        <a:srgbClr val="2A3D7A"/>
      </a:dk2>
      <a:lt2>
        <a:srgbClr val="CEC8BA"/>
      </a:lt2>
      <a:accent1>
        <a:srgbClr val="C9DDF1"/>
      </a:accent1>
      <a:accent2>
        <a:srgbClr val="FAC164"/>
      </a:accent2>
      <a:accent3>
        <a:srgbClr val="FFFFFF"/>
      </a:accent3>
      <a:accent4>
        <a:srgbClr val="4C453D"/>
      </a:accent4>
      <a:accent5>
        <a:srgbClr val="E1EBF7"/>
      </a:accent5>
      <a:accent6>
        <a:srgbClr val="E3AF5A"/>
      </a:accent6>
      <a:hlink>
        <a:srgbClr val="B0AE6A"/>
      </a:hlink>
      <a:folHlink>
        <a:srgbClr val="C3E684"/>
      </a:folHlink>
    </a:clrScheme>
    <a:fontScheme name="Natur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Nature 1">
        <a:dk1>
          <a:srgbClr val="666699"/>
        </a:dk1>
        <a:lt1>
          <a:srgbClr val="FFFFCC"/>
        </a:lt1>
        <a:dk2>
          <a:srgbClr val="687FCA"/>
        </a:dk2>
        <a:lt2>
          <a:srgbClr val="192449"/>
        </a:lt2>
        <a:accent1>
          <a:srgbClr val="C9DDF1"/>
        </a:accent1>
        <a:accent2>
          <a:srgbClr val="FAC164"/>
        </a:accent2>
        <a:accent3>
          <a:srgbClr val="B9C0E1"/>
        </a:accent3>
        <a:accent4>
          <a:srgbClr val="DADAAE"/>
        </a:accent4>
        <a:accent5>
          <a:srgbClr val="E1EB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ure 2">
        <a:dk1>
          <a:srgbClr val="5B5249"/>
        </a:dk1>
        <a:lt1>
          <a:srgbClr val="FFFFFF"/>
        </a:lt1>
        <a:dk2>
          <a:srgbClr val="2A3D7A"/>
        </a:dk2>
        <a:lt2>
          <a:srgbClr val="CEC8BA"/>
        </a:lt2>
        <a:accent1>
          <a:srgbClr val="C9DDF1"/>
        </a:accent1>
        <a:accent2>
          <a:srgbClr val="FAC164"/>
        </a:accent2>
        <a:accent3>
          <a:srgbClr val="FFFFFF"/>
        </a:accent3>
        <a:accent4>
          <a:srgbClr val="4C453D"/>
        </a:accent4>
        <a:accent5>
          <a:srgbClr val="E1EB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ure 3">
        <a:dk1>
          <a:srgbClr val="333333"/>
        </a:dk1>
        <a:lt1>
          <a:srgbClr val="FFFFFF"/>
        </a:lt1>
        <a:dk2>
          <a:srgbClr val="000000"/>
        </a:dk2>
        <a:lt2>
          <a:srgbClr val="DDDDDD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2A2A2A"/>
        </a:accent4>
        <a:accent5>
          <a:srgbClr val="EBEBEB"/>
        </a:accent5>
        <a:accent6>
          <a:srgbClr val="A1A1A1"/>
        </a:accent6>
        <a:hlink>
          <a:srgbClr val="808080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ure 4">
        <a:dk1>
          <a:srgbClr val="8061A5"/>
        </a:dk1>
        <a:lt1>
          <a:srgbClr val="FFFFCC"/>
        </a:lt1>
        <a:dk2>
          <a:srgbClr val="967DB5"/>
        </a:dk2>
        <a:lt2>
          <a:srgbClr val="192449"/>
        </a:lt2>
        <a:accent1>
          <a:srgbClr val="D6C9F1"/>
        </a:accent1>
        <a:accent2>
          <a:srgbClr val="FAC164"/>
        </a:accent2>
        <a:accent3>
          <a:srgbClr val="C9BFD7"/>
        </a:accent3>
        <a:accent4>
          <a:srgbClr val="DADAAE"/>
        </a:accent4>
        <a:accent5>
          <a:srgbClr val="E8E1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ure 5">
        <a:dk1>
          <a:srgbClr val="5B5249"/>
        </a:dk1>
        <a:lt1>
          <a:srgbClr val="FFFFFF"/>
        </a:lt1>
        <a:dk2>
          <a:srgbClr val="2A3D7A"/>
        </a:dk2>
        <a:lt2>
          <a:srgbClr val="CEC8BA"/>
        </a:lt2>
        <a:accent1>
          <a:srgbClr val="C9DDF1"/>
        </a:accent1>
        <a:accent2>
          <a:srgbClr val="FAC164"/>
        </a:accent2>
        <a:accent3>
          <a:srgbClr val="FFFFFF"/>
        </a:accent3>
        <a:accent4>
          <a:srgbClr val="4C453D"/>
        </a:accent4>
        <a:accent5>
          <a:srgbClr val="E1EBF7"/>
        </a:accent5>
        <a:accent6>
          <a:srgbClr val="E3AF5A"/>
        </a:accent6>
        <a:hlink>
          <a:srgbClr val="993333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Designs\Nature.pot</Template>
  <TotalTime>955</TotalTime>
  <Words>867</Words>
  <Application>Microsoft Macintosh PowerPoint</Application>
  <PresentationFormat>Widescreen</PresentationFormat>
  <Paragraphs>253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Arial Narrow</vt:lpstr>
      <vt:lpstr>Century Gothic</vt:lpstr>
      <vt:lpstr>Georgia</vt:lpstr>
      <vt:lpstr>Lucida Handwriting</vt:lpstr>
      <vt:lpstr>MS PGothic</vt:lpstr>
      <vt:lpstr>Times New Roman</vt:lpstr>
      <vt:lpstr>Trebuchet MS</vt:lpstr>
      <vt:lpstr>Verdana</vt:lpstr>
      <vt:lpstr>Wingdings</vt:lpstr>
      <vt:lpstr>Arial</vt:lpstr>
      <vt:lpstr>Nature</vt:lpstr>
      <vt:lpstr>GIZI IBU LAKTASI</vt:lpstr>
      <vt:lpstr>01</vt:lpstr>
      <vt:lpstr>Kebutuhan Gizi Ibu Laktasi</vt:lpstr>
      <vt:lpstr>Kebutuhan Gizi Ibu Laktasi</vt:lpstr>
      <vt:lpstr>Asupan Energi Ibu Laktasi</vt:lpstr>
      <vt:lpstr>Asupan Energi Ibu Laktasi Lebih Rendah Dibandingkan Saat Hamil</vt:lpstr>
      <vt:lpstr>Faktor Penyebab Rendahnya Konsumsi Energi Ibu Laktasi</vt:lpstr>
      <vt:lpstr>Peningkatan Kebutuhan Energi Tambahan Ibu Laktasi per Bulan</vt:lpstr>
      <vt:lpstr>PowerPoint Presentation</vt:lpstr>
      <vt:lpstr>Perbandingan Jumlah Konsumsi Energi Ibu Laktasi yang Berhasil dan Tidak Berhasil ASI Eksklusif 6 Bulan</vt:lpstr>
      <vt:lpstr>Studi Intervensi Energi Ibu Laktasi</vt:lpstr>
      <vt:lpstr>Kesimpulan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GIZI IBU LAKTASI</dc:title>
  <dc:creator>Microsoft Office User</dc:creator>
  <cp:lastModifiedBy>Microsoft Office User</cp:lastModifiedBy>
  <cp:revision>51</cp:revision>
  <cp:lastPrinted>1999-10-04T14:29:10Z</cp:lastPrinted>
  <dcterms:created xsi:type="dcterms:W3CDTF">2020-10-06T23:35:57Z</dcterms:created>
  <dcterms:modified xsi:type="dcterms:W3CDTF">2020-11-10T14:58:09Z</dcterms:modified>
</cp:coreProperties>
</file>