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0" r:id="rId3"/>
    <p:sldId id="258" r:id="rId4"/>
    <p:sldId id="265" r:id="rId5"/>
    <p:sldId id="271" r:id="rId6"/>
    <p:sldId id="268" r:id="rId7"/>
    <p:sldId id="272" r:id="rId8"/>
    <p:sldId id="269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69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565523-532B-404D-B4F1-D0C4E7FF13C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327C5FD-4BB5-4044-BDF3-61308DFE060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75176E-E55E-4841-BEA2-148F30F5C7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15932-6C9A-44A6-AE81-55D437CCDD68}" type="datetimeFigureOut">
              <a:rPr lang="en-ID" smtClean="0"/>
              <a:t>31/08/2020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A6605A-5361-4534-A4B0-973AEB3578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496F86-929E-49E0-BF54-CEA73775F3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E18BF-DB79-49CD-9D8B-E072293A6549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5554163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4433C4-FD69-407B-BF4B-A4F5FAB107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93DAC95-A892-4A78-83E3-22E3ED377C1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087C02-5872-40A0-BE42-F52D1F5832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15932-6C9A-44A6-AE81-55D437CCDD68}" type="datetimeFigureOut">
              <a:rPr lang="en-ID" smtClean="0"/>
              <a:t>31/08/2020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64A73F-04BC-45DC-B851-0AD7743787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C6EC62-CC2C-48C4-985D-8F21F96AC6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E18BF-DB79-49CD-9D8B-E072293A6549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331386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D7E3AAE-FDFE-47D1-9478-F4DFC15B563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033C9C6-66B7-442B-A5A5-24730630A53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ACEC02-85A2-4681-B996-653D6A729D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15932-6C9A-44A6-AE81-55D437CCDD68}" type="datetimeFigureOut">
              <a:rPr lang="en-ID" smtClean="0"/>
              <a:t>31/08/2020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9081A9-27CE-4CC9-9341-8580AB2A27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EBC419-5EDD-416D-BDBD-DF61E86474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E18BF-DB79-49CD-9D8B-E072293A6549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9182945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5C514B-69B0-4E28-93A0-FADFD8DB13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242271-1490-4338-9289-652A4461E6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8EEBA0-AAE4-45A7-8439-2961BD1FD4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15932-6C9A-44A6-AE81-55D437CCDD68}" type="datetimeFigureOut">
              <a:rPr lang="en-ID" smtClean="0"/>
              <a:t>31/08/2020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60D4D1-4030-4AAE-A00E-B06C576C10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356031-D4DB-4FC3-B96E-3185CE73DC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E18BF-DB79-49CD-9D8B-E072293A6549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7091069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0E7BE8-D050-4D32-9F72-DD400E6AB4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757AC44-E9FF-4F61-B0DF-F4066AEBA9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DF81CD-5AE5-4F84-AAB6-F7074FC0D5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15932-6C9A-44A6-AE81-55D437CCDD68}" type="datetimeFigureOut">
              <a:rPr lang="en-ID" smtClean="0"/>
              <a:t>31/08/2020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DB8DCB-CCA8-4731-AF18-028C120653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8F9545-6152-4302-9D4D-49E39E3B73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E18BF-DB79-49CD-9D8B-E072293A6549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9391880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0CF94C-1C6D-420A-B317-CA89AC5E47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796723-A22E-42F1-BD17-C58D115044E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8AD22D0-38E4-4522-8184-213497097E7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6D8D774-4D74-481D-9AF3-731C2069AB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15932-6C9A-44A6-AE81-55D437CCDD68}" type="datetimeFigureOut">
              <a:rPr lang="en-ID" smtClean="0"/>
              <a:t>31/08/2020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D27A654-ABD8-43A3-8C73-D60A262C4B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0B2A702-0B4E-4671-9D21-D67400520C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E18BF-DB79-49CD-9D8B-E072293A6549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8362724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51E86D-A2D8-4375-A8A9-C20231825E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C011B9-FF22-4FD9-8217-9E25995277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2622711-3B7D-45EA-8E21-7BC933883F8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0A3EEAA-533E-401E-B273-6E40BA71B6C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1007D07-6F54-4CD8-B1FA-E8D3AD99359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9844CA5-6A6F-47A0-9381-D0FFEF5D73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15932-6C9A-44A6-AE81-55D437CCDD68}" type="datetimeFigureOut">
              <a:rPr lang="en-ID" smtClean="0"/>
              <a:t>31/08/2020</a:t>
            </a:fld>
            <a:endParaRPr lang="en-ID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7AB86B4-6ABA-49C0-AC6A-7B8ADBD3A2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7F1F217-D058-422A-A38D-65215E4C1E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E18BF-DB79-49CD-9D8B-E072293A6549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6933088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58D6D9-8E30-4763-9E49-39E113C9A6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08A02BE-D93F-44AA-ADC7-CB2607489D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15932-6C9A-44A6-AE81-55D437CCDD68}" type="datetimeFigureOut">
              <a:rPr lang="en-ID" smtClean="0"/>
              <a:t>31/08/2020</a:t>
            </a:fld>
            <a:endParaRPr lang="en-ID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DDC79AD-35ED-4191-9014-624B37CBC4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E3B04E6-18E5-40AC-A7E8-8E37DEA130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E18BF-DB79-49CD-9D8B-E072293A6549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5063466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BE62501-6C2C-47B8-9F8D-C5554A6B58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15932-6C9A-44A6-AE81-55D437CCDD68}" type="datetimeFigureOut">
              <a:rPr lang="en-ID" smtClean="0"/>
              <a:t>31/08/2020</a:t>
            </a:fld>
            <a:endParaRPr lang="en-ID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8078CCC-C4A9-47A5-9547-D80F0EA3CF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00EA18B-4437-4D0B-B454-BDEEC54B15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E18BF-DB79-49CD-9D8B-E072293A6549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712344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E51E13-5207-4AB8-A7E6-BB080FB55C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F34864-D612-450B-BAFF-09662D7ACD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16A49AB-47B9-430C-9507-139577E74A3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AF011BA-3EC3-498B-9EBE-DA9A82A187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15932-6C9A-44A6-AE81-55D437CCDD68}" type="datetimeFigureOut">
              <a:rPr lang="en-ID" smtClean="0"/>
              <a:t>31/08/2020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0E0092-D13D-46CE-B065-848F4B3570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A72D5A6-DFCE-464A-B61E-C1090A60D1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E18BF-DB79-49CD-9D8B-E072293A6549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6393192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F39687-A8A8-47CF-AA95-6BFBF0158E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469A821-FB3D-491C-B7CB-65E09B76B8D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280DA99-93AE-42A9-99E9-4CA905DED7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3AFECE6-370D-4F8D-8C4B-E0234F6ECE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15932-6C9A-44A6-AE81-55D437CCDD68}" type="datetimeFigureOut">
              <a:rPr lang="en-ID" smtClean="0"/>
              <a:t>31/08/2020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8BF1409-1157-43E6-9968-DD4040EA8B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02D695F-DDAB-480F-A970-021F0A8F44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E18BF-DB79-49CD-9D8B-E072293A6549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0158022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2DD823D-1CFD-4929-AB5A-2409EDED3A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A5560B9-D647-46FD-9C88-EC139717E9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F0BBCF-E224-4390-BD1C-76DFFD8EB90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315932-6C9A-44A6-AE81-55D437CCDD68}" type="datetimeFigureOut">
              <a:rPr lang="en-ID" smtClean="0"/>
              <a:t>31/08/2020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0AA3B2-68D9-4DB0-B47D-F6EEBCEB41E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2A460E-1447-49AD-BAA9-C95189F4564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BE18BF-DB79-49CD-9D8B-E072293A6549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907992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000"/>
              <a:t> </a:t>
            </a:r>
            <a:r>
              <a:rPr lang="en-US" sz="4000" err="1"/>
              <a:t>Kasus</a:t>
            </a:r>
            <a:r>
              <a:rPr lang="en-US" sz="4000"/>
              <a:t> Revenue Cycle</a:t>
            </a:r>
            <a:br>
              <a:rPr lang="en-US" sz="4000"/>
            </a:br>
            <a:r>
              <a:rPr lang="en-US" sz="4000"/>
              <a:t>INDAH KREASI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6310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Proses pada RC-1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Pengolahan Pesanan Penjualan: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/>
              <a:t>Terima pesanan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/>
              <a:t>Siapkan Pesanan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/>
              <a:t>Kirim Pesanan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/>
              <a:t>Tagih pesanan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/>
              <a:t>Update AR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/>
              <a:t>Update persediaan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/>
              <a:t>Post to GL</a:t>
            </a:r>
          </a:p>
        </p:txBody>
      </p:sp>
    </p:spTree>
    <p:extLst>
      <p:ext uri="{BB962C8B-B14F-4D97-AF65-F5344CB8AC3E}">
        <p14:creationId xmlns:p14="http://schemas.microsoft.com/office/powerpoint/2010/main" val="12562147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Proses pada RC-2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Penerimaan Kas: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/>
              <a:t>Siapkan RA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/>
              <a:t>Update AR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/>
              <a:t>Catat dan deposit cek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/>
              <a:t>Update GL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/>
              <a:t>Rekonsiliasi CR dan Deposit</a:t>
            </a:r>
          </a:p>
          <a:p>
            <a:pPr marL="971550" lvl="1" indent="-514350">
              <a:buFont typeface="+mj-lt"/>
              <a:buAutoNum type="arabicPeriod"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4782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b="1"/>
              <a:t>Revenue Cycle</a:t>
            </a:r>
            <a:br>
              <a:rPr lang="en-US" sz="2800"/>
            </a:br>
            <a:r>
              <a:rPr lang="en-US" sz="2800" b="1"/>
              <a:t>Indah Kreasi Indah Kreasi</a:t>
            </a:r>
            <a:endParaRPr lang="en-US" sz="280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16358139"/>
              </p:ext>
            </p:extLst>
          </p:nvPr>
        </p:nvGraphicFramePr>
        <p:xfrm>
          <a:off x="1011382" y="1700808"/>
          <a:ext cx="10002982" cy="4893956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1000298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893956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Indah </a:t>
                      </a:r>
                      <a:r>
                        <a:rPr lang="en-US" sz="1800" err="1">
                          <a:effectLst/>
                        </a:rPr>
                        <a:t>Kreasi</a:t>
                      </a:r>
                      <a:r>
                        <a:rPr lang="en-US" sz="1800">
                          <a:effectLst/>
                        </a:rPr>
                        <a:t> </a:t>
                      </a:r>
                      <a:r>
                        <a:rPr lang="en-US" sz="1800" err="1">
                          <a:effectLst/>
                        </a:rPr>
                        <a:t>adalah</a:t>
                      </a:r>
                      <a:r>
                        <a:rPr lang="en-US" sz="1800">
                          <a:effectLst/>
                        </a:rPr>
                        <a:t> </a:t>
                      </a:r>
                      <a:r>
                        <a:rPr lang="en-US" sz="1800" err="1">
                          <a:effectLst/>
                        </a:rPr>
                        <a:t>sebuah</a:t>
                      </a:r>
                      <a:r>
                        <a:rPr lang="en-US" sz="1800">
                          <a:effectLst/>
                        </a:rPr>
                        <a:t> </a:t>
                      </a:r>
                      <a:r>
                        <a:rPr lang="en-US" sz="1800" err="1">
                          <a:effectLst/>
                        </a:rPr>
                        <a:t>perusahaan</a:t>
                      </a:r>
                      <a:r>
                        <a:rPr lang="en-US" sz="1800">
                          <a:effectLst/>
                        </a:rPr>
                        <a:t> yang </a:t>
                      </a:r>
                      <a:r>
                        <a:rPr lang="en-US" sz="1800" err="1">
                          <a:effectLst/>
                        </a:rPr>
                        <a:t>khusus</a:t>
                      </a:r>
                      <a:r>
                        <a:rPr lang="en-US" sz="1800">
                          <a:effectLst/>
                        </a:rPr>
                        <a:t> </a:t>
                      </a:r>
                      <a:r>
                        <a:rPr lang="en-US" sz="1800" err="1">
                          <a:effectLst/>
                        </a:rPr>
                        <a:t>mendistribusikan</a:t>
                      </a:r>
                      <a:r>
                        <a:rPr lang="en-US" sz="1800">
                          <a:effectLst/>
                        </a:rPr>
                        <a:t> </a:t>
                      </a:r>
                      <a:r>
                        <a:rPr lang="en-US" sz="1800" err="1">
                          <a:effectLst/>
                        </a:rPr>
                        <a:t>kain</a:t>
                      </a:r>
                      <a:r>
                        <a:rPr lang="en-US" sz="1800">
                          <a:effectLst/>
                        </a:rPr>
                        <a:t> batik </a:t>
                      </a:r>
                      <a:r>
                        <a:rPr lang="en-US" sz="1800" err="1">
                          <a:effectLst/>
                        </a:rPr>
                        <a:t>untuk</a:t>
                      </a:r>
                      <a:r>
                        <a:rPr lang="en-US" sz="1800">
                          <a:effectLst/>
                        </a:rPr>
                        <a:t> </a:t>
                      </a:r>
                      <a:r>
                        <a:rPr lang="en-US" sz="1800" err="1">
                          <a:effectLst/>
                        </a:rPr>
                        <a:t>butik</a:t>
                      </a:r>
                      <a:r>
                        <a:rPr lang="en-US" sz="1800">
                          <a:effectLst/>
                        </a:rPr>
                        <a:t>, </a:t>
                      </a:r>
                      <a:r>
                        <a:rPr lang="en-US" sz="1800" err="1">
                          <a:effectLst/>
                        </a:rPr>
                        <a:t>toko</a:t>
                      </a:r>
                      <a:r>
                        <a:rPr lang="en-US" sz="1800">
                          <a:effectLst/>
                        </a:rPr>
                        <a:t> </a:t>
                      </a:r>
                      <a:r>
                        <a:rPr lang="en-US" sz="1800" err="1">
                          <a:effectLst/>
                        </a:rPr>
                        <a:t>ritel</a:t>
                      </a:r>
                      <a:r>
                        <a:rPr lang="en-US" sz="1800">
                          <a:effectLst/>
                        </a:rPr>
                        <a:t>, dan </a:t>
                      </a:r>
                      <a:r>
                        <a:rPr lang="en-US" sz="1800" err="1">
                          <a:effectLst/>
                        </a:rPr>
                        <a:t>perusahaan</a:t>
                      </a:r>
                      <a:r>
                        <a:rPr lang="en-US" sz="1800">
                          <a:effectLst/>
                        </a:rPr>
                        <a:t> </a:t>
                      </a:r>
                      <a:r>
                        <a:rPr lang="en-US" sz="1800" err="1">
                          <a:effectLst/>
                        </a:rPr>
                        <a:t>konveksi</a:t>
                      </a:r>
                      <a:r>
                        <a:rPr lang="en-US" sz="1800">
                          <a:effectLst/>
                        </a:rPr>
                        <a:t> di </a:t>
                      </a:r>
                      <a:r>
                        <a:rPr lang="en-US" sz="1800" err="1">
                          <a:effectLst/>
                        </a:rPr>
                        <a:t>seluruh</a:t>
                      </a:r>
                      <a:r>
                        <a:rPr lang="en-US" sz="1800">
                          <a:effectLst/>
                        </a:rPr>
                        <a:t> wilayah Indonesia. Perusahaan </a:t>
                      </a:r>
                      <a:r>
                        <a:rPr lang="en-US" sz="1800" err="1">
                          <a:effectLst/>
                        </a:rPr>
                        <a:t>memiliki</a:t>
                      </a:r>
                      <a:r>
                        <a:rPr lang="en-US" sz="1800">
                          <a:effectLst/>
                        </a:rPr>
                        <a:t> </a:t>
                      </a:r>
                      <a:r>
                        <a:rPr lang="en-US" sz="1800" err="1">
                          <a:effectLst/>
                        </a:rPr>
                        <a:t>kantor</a:t>
                      </a:r>
                      <a:r>
                        <a:rPr lang="en-US" sz="1800">
                          <a:effectLst/>
                        </a:rPr>
                        <a:t> </a:t>
                      </a:r>
                      <a:r>
                        <a:rPr lang="en-US" sz="1800" err="1">
                          <a:effectLst/>
                        </a:rPr>
                        <a:t>pusat</a:t>
                      </a:r>
                      <a:r>
                        <a:rPr lang="en-US" sz="1800">
                          <a:effectLst/>
                        </a:rPr>
                        <a:t> di Jakarta dan </a:t>
                      </a:r>
                      <a:r>
                        <a:rPr lang="en-US" sz="1800" err="1">
                          <a:effectLst/>
                        </a:rPr>
                        <a:t>dua</a:t>
                      </a:r>
                      <a:r>
                        <a:rPr lang="en-US" sz="1800">
                          <a:effectLst/>
                        </a:rPr>
                        <a:t> </a:t>
                      </a:r>
                      <a:r>
                        <a:rPr lang="en-US" sz="1800" err="1">
                          <a:effectLst/>
                        </a:rPr>
                        <a:t>gudang</a:t>
                      </a:r>
                      <a:r>
                        <a:rPr lang="en-US" sz="1800">
                          <a:effectLst/>
                        </a:rPr>
                        <a:t> </a:t>
                      </a:r>
                      <a:r>
                        <a:rPr lang="en-US" sz="1800" err="1">
                          <a:effectLst/>
                        </a:rPr>
                        <a:t>distribusinya</a:t>
                      </a:r>
                      <a:r>
                        <a:rPr lang="en-US" sz="1800">
                          <a:effectLst/>
                        </a:rPr>
                        <a:t> </a:t>
                      </a:r>
                      <a:r>
                        <a:rPr lang="en-US" sz="1800" err="1">
                          <a:effectLst/>
                        </a:rPr>
                        <a:t>berada</a:t>
                      </a:r>
                      <a:r>
                        <a:rPr lang="en-US" sz="1800">
                          <a:effectLst/>
                        </a:rPr>
                        <a:t> di </a:t>
                      </a:r>
                      <a:r>
                        <a:rPr lang="en-US" sz="1800" err="1">
                          <a:effectLst/>
                        </a:rPr>
                        <a:t>Tanjung</a:t>
                      </a:r>
                      <a:r>
                        <a:rPr lang="en-US" sz="1800">
                          <a:effectLst/>
                        </a:rPr>
                        <a:t> Barat dan Kota. Perusahaan </a:t>
                      </a:r>
                      <a:r>
                        <a:rPr lang="en-US" sz="1800" err="1">
                          <a:effectLst/>
                        </a:rPr>
                        <a:t>didirikan</a:t>
                      </a:r>
                      <a:r>
                        <a:rPr lang="en-US" sz="1800">
                          <a:effectLst/>
                        </a:rPr>
                        <a:t> </a:t>
                      </a:r>
                      <a:r>
                        <a:rPr lang="en-US" sz="1800" err="1">
                          <a:effectLst/>
                        </a:rPr>
                        <a:t>tahun</a:t>
                      </a:r>
                      <a:r>
                        <a:rPr lang="en-US" sz="1800">
                          <a:effectLst/>
                        </a:rPr>
                        <a:t> 1985. </a:t>
                      </a:r>
                      <a:r>
                        <a:rPr lang="en-US" sz="1800" err="1">
                          <a:effectLst/>
                        </a:rPr>
                        <a:t>Saat</a:t>
                      </a:r>
                      <a:r>
                        <a:rPr lang="en-US" sz="1800">
                          <a:effectLst/>
                        </a:rPr>
                        <a:t> </a:t>
                      </a:r>
                      <a:r>
                        <a:rPr lang="en-US" sz="1800" err="1">
                          <a:effectLst/>
                        </a:rPr>
                        <a:t>ini</a:t>
                      </a:r>
                      <a:r>
                        <a:rPr lang="en-US" sz="1800">
                          <a:effectLst/>
                        </a:rPr>
                        <a:t> </a:t>
                      </a:r>
                      <a:r>
                        <a:rPr lang="en-US" sz="1800" err="1">
                          <a:effectLst/>
                        </a:rPr>
                        <a:t>perusahaan</a:t>
                      </a:r>
                      <a:r>
                        <a:rPr lang="en-US" sz="1800">
                          <a:effectLst/>
                        </a:rPr>
                        <a:t> </a:t>
                      </a:r>
                      <a:r>
                        <a:rPr lang="en-US" sz="1800" err="1">
                          <a:effectLst/>
                        </a:rPr>
                        <a:t>telah</a:t>
                      </a:r>
                      <a:r>
                        <a:rPr lang="en-US" sz="1800">
                          <a:effectLst/>
                        </a:rPr>
                        <a:t> </a:t>
                      </a:r>
                      <a:r>
                        <a:rPr lang="en-US" sz="1800" err="1">
                          <a:effectLst/>
                        </a:rPr>
                        <a:t>memiliki</a:t>
                      </a:r>
                      <a:r>
                        <a:rPr lang="en-US" sz="1800">
                          <a:effectLst/>
                        </a:rPr>
                        <a:t> </a:t>
                      </a:r>
                      <a:r>
                        <a:rPr lang="en-US" sz="1800" err="1">
                          <a:effectLst/>
                        </a:rPr>
                        <a:t>lusinan</a:t>
                      </a:r>
                      <a:r>
                        <a:rPr lang="en-US" sz="1800">
                          <a:effectLst/>
                        </a:rPr>
                        <a:t> </a:t>
                      </a:r>
                      <a:r>
                        <a:rPr lang="en-US" sz="1800" err="1">
                          <a:effectLst/>
                        </a:rPr>
                        <a:t>suplier</a:t>
                      </a:r>
                      <a:r>
                        <a:rPr lang="en-US" sz="1800">
                          <a:effectLst/>
                        </a:rPr>
                        <a:t> dan </a:t>
                      </a:r>
                      <a:r>
                        <a:rPr lang="en-US" sz="1800" err="1">
                          <a:effectLst/>
                        </a:rPr>
                        <a:t>lebih</a:t>
                      </a:r>
                      <a:r>
                        <a:rPr lang="en-US" sz="1800">
                          <a:effectLst/>
                        </a:rPr>
                        <a:t> </a:t>
                      </a:r>
                      <a:r>
                        <a:rPr lang="en-US" sz="1800" err="1">
                          <a:effectLst/>
                        </a:rPr>
                        <a:t>dari</a:t>
                      </a:r>
                      <a:r>
                        <a:rPr lang="en-US" sz="1800">
                          <a:effectLst/>
                        </a:rPr>
                        <a:t> 35 </a:t>
                      </a:r>
                      <a:r>
                        <a:rPr lang="en-US" sz="1800" err="1">
                          <a:effectLst/>
                        </a:rPr>
                        <a:t>jenis</a:t>
                      </a:r>
                      <a:r>
                        <a:rPr lang="en-US" sz="1800">
                          <a:effectLst/>
                        </a:rPr>
                        <a:t> batik, 155 orang </a:t>
                      </a:r>
                      <a:r>
                        <a:rPr lang="en-US" sz="1800" err="1">
                          <a:effectLst/>
                        </a:rPr>
                        <a:t>pegawai</a:t>
                      </a:r>
                      <a:r>
                        <a:rPr lang="en-US" sz="1800">
                          <a:effectLst/>
                        </a:rPr>
                        <a:t>, dan </a:t>
                      </a:r>
                      <a:r>
                        <a:rPr lang="en-US" sz="1800" err="1">
                          <a:effectLst/>
                        </a:rPr>
                        <a:t>penjualan</a:t>
                      </a:r>
                      <a:r>
                        <a:rPr lang="en-US" sz="1800">
                          <a:effectLst/>
                        </a:rPr>
                        <a:t> </a:t>
                      </a:r>
                      <a:r>
                        <a:rPr lang="en-US" sz="1800" err="1">
                          <a:effectLst/>
                        </a:rPr>
                        <a:t>tahunan</a:t>
                      </a:r>
                      <a:r>
                        <a:rPr lang="en-US" sz="1800">
                          <a:effectLst/>
                        </a:rPr>
                        <a:t> </a:t>
                      </a:r>
                      <a:r>
                        <a:rPr lang="en-US" sz="1800" err="1">
                          <a:effectLst/>
                        </a:rPr>
                        <a:t>lebih</a:t>
                      </a:r>
                      <a:r>
                        <a:rPr lang="en-US" sz="1800">
                          <a:effectLst/>
                        </a:rPr>
                        <a:t> </a:t>
                      </a:r>
                      <a:r>
                        <a:rPr lang="en-US" sz="1800" err="1">
                          <a:effectLst/>
                        </a:rPr>
                        <a:t>dari</a:t>
                      </a:r>
                      <a:r>
                        <a:rPr lang="en-US" sz="1800">
                          <a:effectLst/>
                        </a:rPr>
                        <a:t> 50 </a:t>
                      </a:r>
                      <a:r>
                        <a:rPr lang="en-US" sz="1800" err="1">
                          <a:effectLst/>
                        </a:rPr>
                        <a:t>milyar</a:t>
                      </a:r>
                      <a:r>
                        <a:rPr lang="en-US" sz="1800">
                          <a:effectLst/>
                        </a:rPr>
                        <a:t> rupiah.  </a:t>
                      </a:r>
                      <a:endParaRPr lang="en-US" sz="1600">
                        <a:effectLst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err="1">
                          <a:effectLst/>
                        </a:rPr>
                        <a:t>Meskipun</a:t>
                      </a:r>
                      <a:r>
                        <a:rPr lang="en-US" sz="1800">
                          <a:effectLst/>
                        </a:rPr>
                        <a:t> </a:t>
                      </a:r>
                      <a:r>
                        <a:rPr lang="en-US" sz="1800" err="1">
                          <a:effectLst/>
                        </a:rPr>
                        <a:t>telah</a:t>
                      </a:r>
                      <a:r>
                        <a:rPr lang="en-US" sz="1800">
                          <a:effectLst/>
                        </a:rPr>
                        <a:t> </a:t>
                      </a:r>
                      <a:r>
                        <a:rPr lang="en-US" sz="1800" err="1">
                          <a:effectLst/>
                        </a:rPr>
                        <a:t>sukses</a:t>
                      </a:r>
                      <a:r>
                        <a:rPr lang="en-US" sz="1800">
                          <a:effectLst/>
                        </a:rPr>
                        <a:t>, </a:t>
                      </a:r>
                      <a:r>
                        <a:rPr lang="en-US" sz="1800" err="1">
                          <a:effectLst/>
                        </a:rPr>
                        <a:t>baru-baru</a:t>
                      </a:r>
                      <a:r>
                        <a:rPr lang="en-US" sz="1800">
                          <a:effectLst/>
                        </a:rPr>
                        <a:t> </a:t>
                      </a:r>
                      <a:r>
                        <a:rPr lang="en-US" sz="1800" err="1">
                          <a:effectLst/>
                        </a:rPr>
                        <a:t>ini</a:t>
                      </a:r>
                      <a:r>
                        <a:rPr lang="en-US" sz="1800">
                          <a:effectLst/>
                        </a:rPr>
                        <a:t> </a:t>
                      </a:r>
                      <a:r>
                        <a:rPr lang="en-US" sz="1800" err="1">
                          <a:effectLst/>
                        </a:rPr>
                        <a:t>perusahaan</a:t>
                      </a:r>
                      <a:r>
                        <a:rPr lang="en-US" sz="1800">
                          <a:effectLst/>
                        </a:rPr>
                        <a:t> </a:t>
                      </a:r>
                      <a:r>
                        <a:rPr lang="en-US" sz="1800" err="1">
                          <a:effectLst/>
                        </a:rPr>
                        <a:t>menerima</a:t>
                      </a:r>
                      <a:r>
                        <a:rPr lang="en-US" sz="1800">
                          <a:effectLst/>
                        </a:rPr>
                        <a:t> </a:t>
                      </a:r>
                      <a:r>
                        <a:rPr lang="en-US" sz="1800" err="1">
                          <a:effectLst/>
                        </a:rPr>
                        <a:t>keluhan</a:t>
                      </a:r>
                      <a:r>
                        <a:rPr lang="en-US" sz="1800">
                          <a:effectLst/>
                        </a:rPr>
                        <a:t> </a:t>
                      </a:r>
                      <a:r>
                        <a:rPr lang="en-US" sz="1800" err="1">
                          <a:effectLst/>
                        </a:rPr>
                        <a:t>dari</a:t>
                      </a:r>
                      <a:r>
                        <a:rPr lang="en-US" sz="1800">
                          <a:effectLst/>
                        </a:rPr>
                        <a:t> </a:t>
                      </a:r>
                      <a:r>
                        <a:rPr lang="en-US" sz="1800" err="1">
                          <a:effectLst/>
                        </a:rPr>
                        <a:t>pelanggan</a:t>
                      </a:r>
                      <a:r>
                        <a:rPr lang="en-US" sz="1800">
                          <a:effectLst/>
                        </a:rPr>
                        <a:t> dan </a:t>
                      </a:r>
                      <a:r>
                        <a:rPr lang="en-US" sz="1800" err="1">
                          <a:effectLst/>
                        </a:rPr>
                        <a:t>suplier</a:t>
                      </a:r>
                      <a:r>
                        <a:rPr lang="en-US" sz="1800">
                          <a:effectLst/>
                        </a:rPr>
                        <a:t> </a:t>
                      </a:r>
                      <a:r>
                        <a:rPr lang="en-US" sz="1800" err="1">
                          <a:effectLst/>
                        </a:rPr>
                        <a:t>tentang</a:t>
                      </a:r>
                      <a:r>
                        <a:rPr lang="en-US" sz="1800">
                          <a:effectLst/>
                        </a:rPr>
                        <a:t> </a:t>
                      </a:r>
                      <a:r>
                        <a:rPr lang="en-US" sz="1800" err="1">
                          <a:effectLst/>
                        </a:rPr>
                        <a:t>masalah</a:t>
                      </a:r>
                      <a:r>
                        <a:rPr lang="en-US" sz="1800">
                          <a:effectLst/>
                        </a:rPr>
                        <a:t> </a:t>
                      </a:r>
                      <a:r>
                        <a:rPr lang="en-US" sz="1800" err="1">
                          <a:effectLst/>
                        </a:rPr>
                        <a:t>tagihan</a:t>
                      </a:r>
                      <a:r>
                        <a:rPr lang="en-US" sz="1800">
                          <a:effectLst/>
                        </a:rPr>
                        <a:t>, </a:t>
                      </a:r>
                      <a:r>
                        <a:rPr lang="en-US" sz="1800" err="1">
                          <a:effectLst/>
                        </a:rPr>
                        <a:t>pengiriman</a:t>
                      </a:r>
                      <a:r>
                        <a:rPr lang="en-US" sz="1800">
                          <a:effectLst/>
                        </a:rPr>
                        <a:t>, dan </a:t>
                      </a:r>
                      <a:r>
                        <a:rPr lang="en-US" sz="1800" err="1">
                          <a:effectLst/>
                        </a:rPr>
                        <a:t>pembayaran</a:t>
                      </a:r>
                      <a:r>
                        <a:rPr lang="en-US" sz="1800">
                          <a:effectLst/>
                        </a:rPr>
                        <a:t>. </a:t>
                      </a:r>
                      <a:r>
                        <a:rPr lang="en-US" sz="1800" err="1">
                          <a:effectLst/>
                        </a:rPr>
                        <a:t>Dengan</a:t>
                      </a:r>
                      <a:r>
                        <a:rPr lang="en-US" sz="1800">
                          <a:effectLst/>
                        </a:rPr>
                        <a:t> </a:t>
                      </a:r>
                      <a:r>
                        <a:rPr lang="en-US" sz="1800" err="1">
                          <a:effectLst/>
                        </a:rPr>
                        <a:t>sistem</a:t>
                      </a:r>
                      <a:r>
                        <a:rPr lang="en-US" sz="1800">
                          <a:effectLst/>
                        </a:rPr>
                        <a:t> </a:t>
                      </a:r>
                      <a:r>
                        <a:rPr lang="en-US" sz="1800" err="1">
                          <a:effectLst/>
                        </a:rPr>
                        <a:t>operasi</a:t>
                      </a:r>
                      <a:r>
                        <a:rPr lang="en-US" sz="1800">
                          <a:effectLst/>
                        </a:rPr>
                        <a:t> yang </a:t>
                      </a:r>
                      <a:r>
                        <a:rPr lang="en-US" sz="1800" err="1">
                          <a:effectLst/>
                        </a:rPr>
                        <a:t>sekarang</a:t>
                      </a:r>
                      <a:r>
                        <a:rPr lang="en-US" sz="1800">
                          <a:effectLst/>
                        </a:rPr>
                        <a:t>, </a:t>
                      </a:r>
                      <a:r>
                        <a:rPr lang="en-US" sz="1800" err="1">
                          <a:effectLst/>
                        </a:rPr>
                        <a:t>setiap</a:t>
                      </a:r>
                      <a:r>
                        <a:rPr lang="en-US" sz="1800">
                          <a:effectLst/>
                        </a:rPr>
                        <a:t> </a:t>
                      </a:r>
                      <a:r>
                        <a:rPr lang="en-US" sz="1800" err="1">
                          <a:effectLst/>
                        </a:rPr>
                        <a:t>bagian</a:t>
                      </a:r>
                      <a:r>
                        <a:rPr lang="en-US" sz="1800">
                          <a:effectLst/>
                        </a:rPr>
                        <a:t> </a:t>
                      </a:r>
                      <a:r>
                        <a:rPr lang="en-US" sz="1800" err="1">
                          <a:effectLst/>
                        </a:rPr>
                        <a:t>memiliki</a:t>
                      </a:r>
                      <a:r>
                        <a:rPr lang="en-US" sz="1800">
                          <a:effectLst/>
                        </a:rPr>
                        <a:t> terminal yang </a:t>
                      </a:r>
                      <a:r>
                        <a:rPr lang="en-US" sz="1800" err="1">
                          <a:effectLst/>
                        </a:rPr>
                        <a:t>independen</a:t>
                      </a:r>
                      <a:r>
                        <a:rPr lang="en-US" sz="1800">
                          <a:effectLst/>
                        </a:rPr>
                        <a:t>. </a:t>
                      </a:r>
                      <a:r>
                        <a:rPr lang="en-US" sz="1800" err="1">
                          <a:effectLst/>
                        </a:rPr>
                        <a:t>Keluhan</a:t>
                      </a:r>
                      <a:r>
                        <a:rPr lang="en-US" sz="1800">
                          <a:effectLst/>
                        </a:rPr>
                        <a:t> </a:t>
                      </a:r>
                      <a:r>
                        <a:rPr lang="en-US" sz="1800" err="1">
                          <a:effectLst/>
                        </a:rPr>
                        <a:t>pelanggan</a:t>
                      </a:r>
                      <a:r>
                        <a:rPr lang="en-US" sz="1800">
                          <a:effectLst/>
                        </a:rPr>
                        <a:t> dan </a:t>
                      </a:r>
                      <a:r>
                        <a:rPr lang="en-US" sz="1800" err="1">
                          <a:effectLst/>
                        </a:rPr>
                        <a:t>sistem</a:t>
                      </a:r>
                      <a:r>
                        <a:rPr lang="en-US" sz="1800">
                          <a:effectLst/>
                        </a:rPr>
                        <a:t> </a:t>
                      </a:r>
                      <a:r>
                        <a:rPr lang="en-US" sz="1800" err="1">
                          <a:effectLst/>
                        </a:rPr>
                        <a:t>komputer</a:t>
                      </a:r>
                      <a:r>
                        <a:rPr lang="en-US" sz="1800">
                          <a:effectLst/>
                        </a:rPr>
                        <a:t> yang </a:t>
                      </a:r>
                      <a:r>
                        <a:rPr lang="en-US" sz="1800" err="1">
                          <a:effectLst/>
                        </a:rPr>
                        <a:t>tidak</a:t>
                      </a:r>
                      <a:r>
                        <a:rPr lang="en-US" sz="1800">
                          <a:effectLst/>
                        </a:rPr>
                        <a:t> </a:t>
                      </a:r>
                      <a:r>
                        <a:rPr lang="en-US" sz="1800" err="1">
                          <a:effectLst/>
                        </a:rPr>
                        <a:t>efisien</a:t>
                      </a:r>
                      <a:r>
                        <a:rPr lang="en-US" sz="1800">
                          <a:effectLst/>
                        </a:rPr>
                        <a:t> </a:t>
                      </a:r>
                      <a:r>
                        <a:rPr lang="en-US" sz="1800" err="1">
                          <a:effectLst/>
                        </a:rPr>
                        <a:t>ini</a:t>
                      </a:r>
                      <a:r>
                        <a:rPr lang="en-US" sz="1800">
                          <a:effectLst/>
                        </a:rPr>
                        <a:t> </a:t>
                      </a:r>
                      <a:r>
                        <a:rPr lang="en-US" sz="1800" err="1">
                          <a:effectLst/>
                        </a:rPr>
                        <a:t>telah</a:t>
                      </a:r>
                      <a:r>
                        <a:rPr lang="en-US" sz="1800">
                          <a:effectLst/>
                        </a:rPr>
                        <a:t> </a:t>
                      </a:r>
                      <a:r>
                        <a:rPr lang="en-US" sz="1800" err="1">
                          <a:effectLst/>
                        </a:rPr>
                        <a:t>memicu</a:t>
                      </a:r>
                      <a:r>
                        <a:rPr lang="en-US" sz="1800">
                          <a:effectLst/>
                        </a:rPr>
                        <a:t> </a:t>
                      </a:r>
                      <a:r>
                        <a:rPr lang="en-US" sz="1800" err="1">
                          <a:effectLst/>
                        </a:rPr>
                        <a:t>tim</a:t>
                      </a:r>
                      <a:r>
                        <a:rPr lang="en-US" sz="1800">
                          <a:effectLst/>
                        </a:rPr>
                        <a:t> </a:t>
                      </a:r>
                      <a:r>
                        <a:rPr lang="en-US" sz="1800" err="1">
                          <a:effectLst/>
                        </a:rPr>
                        <a:t>manajemen</a:t>
                      </a:r>
                      <a:r>
                        <a:rPr lang="en-US" sz="1800">
                          <a:effectLst/>
                        </a:rPr>
                        <a:t> </a:t>
                      </a:r>
                      <a:r>
                        <a:rPr lang="en-US" sz="1800" err="1">
                          <a:effectLst/>
                        </a:rPr>
                        <a:t>untuk</a:t>
                      </a:r>
                      <a:r>
                        <a:rPr lang="en-US" sz="1800">
                          <a:effectLst/>
                        </a:rPr>
                        <a:t> </a:t>
                      </a:r>
                      <a:r>
                        <a:rPr lang="en-US" sz="1800" err="1">
                          <a:effectLst/>
                        </a:rPr>
                        <a:t>mencari</a:t>
                      </a:r>
                      <a:r>
                        <a:rPr lang="en-US" sz="1800">
                          <a:effectLst/>
                        </a:rPr>
                        <a:t> </a:t>
                      </a:r>
                      <a:r>
                        <a:rPr lang="en-US" sz="1800" err="1">
                          <a:effectLst/>
                        </a:rPr>
                        <a:t>alternatif</a:t>
                      </a:r>
                      <a:r>
                        <a:rPr lang="en-US" sz="1800">
                          <a:effectLst/>
                        </a:rPr>
                        <a:t> </a:t>
                      </a:r>
                      <a:r>
                        <a:rPr lang="en-US" sz="1800" err="1">
                          <a:effectLst/>
                        </a:rPr>
                        <a:t>solusi</a:t>
                      </a:r>
                      <a:r>
                        <a:rPr lang="en-US" sz="1800">
                          <a:effectLst/>
                        </a:rPr>
                        <a:t> </a:t>
                      </a:r>
                      <a:r>
                        <a:rPr lang="en-US" sz="1800" err="1">
                          <a:effectLst/>
                        </a:rPr>
                        <a:t>sehingga</a:t>
                      </a:r>
                      <a:r>
                        <a:rPr lang="en-US" sz="1800">
                          <a:effectLst/>
                        </a:rPr>
                        <a:t> </a:t>
                      </a:r>
                      <a:r>
                        <a:rPr lang="en-US" sz="1800" err="1">
                          <a:effectLst/>
                        </a:rPr>
                        <a:t>dapat</a:t>
                      </a:r>
                      <a:r>
                        <a:rPr lang="en-US" sz="1800">
                          <a:effectLst/>
                        </a:rPr>
                        <a:t> </a:t>
                      </a:r>
                      <a:r>
                        <a:rPr lang="en-US" sz="1800" err="1">
                          <a:effectLst/>
                        </a:rPr>
                        <a:t>memberikan</a:t>
                      </a:r>
                      <a:r>
                        <a:rPr lang="en-US" sz="1800">
                          <a:effectLst/>
                        </a:rPr>
                        <a:t> </a:t>
                      </a:r>
                      <a:r>
                        <a:rPr lang="en-US" sz="1800" err="1">
                          <a:effectLst/>
                        </a:rPr>
                        <a:t>jasa</a:t>
                      </a:r>
                      <a:r>
                        <a:rPr lang="en-US" sz="1800">
                          <a:effectLst/>
                        </a:rPr>
                        <a:t> yang </a:t>
                      </a:r>
                      <a:r>
                        <a:rPr lang="en-US" sz="1800" err="1">
                          <a:effectLst/>
                        </a:rPr>
                        <a:t>lebih</a:t>
                      </a:r>
                      <a:r>
                        <a:rPr lang="en-US" sz="1800">
                          <a:effectLst/>
                        </a:rPr>
                        <a:t> </a:t>
                      </a:r>
                      <a:r>
                        <a:rPr lang="en-US" sz="1800" err="1">
                          <a:effectLst/>
                        </a:rPr>
                        <a:t>baik</a:t>
                      </a:r>
                      <a:r>
                        <a:rPr lang="en-US" sz="1800">
                          <a:effectLst/>
                        </a:rPr>
                        <a:t> </a:t>
                      </a:r>
                      <a:r>
                        <a:rPr lang="en-US" sz="1800" err="1">
                          <a:effectLst/>
                        </a:rPr>
                        <a:t>kepada</a:t>
                      </a:r>
                      <a:r>
                        <a:rPr lang="en-US" sz="1800">
                          <a:effectLst/>
                        </a:rPr>
                        <a:t> </a:t>
                      </a:r>
                      <a:r>
                        <a:rPr lang="en-US" sz="1800" err="1">
                          <a:effectLst/>
                        </a:rPr>
                        <a:t>pelanggan</a:t>
                      </a:r>
                      <a:r>
                        <a:rPr lang="en-US" sz="1800">
                          <a:effectLst/>
                        </a:rPr>
                        <a:t> dan </a:t>
                      </a:r>
                      <a:r>
                        <a:rPr lang="en-US" sz="1800" err="1">
                          <a:effectLst/>
                        </a:rPr>
                        <a:t>memenuhi</a:t>
                      </a:r>
                      <a:r>
                        <a:rPr lang="en-US" sz="1800">
                          <a:effectLst/>
                        </a:rPr>
                        <a:t> </a:t>
                      </a:r>
                      <a:r>
                        <a:rPr lang="en-US" sz="1800" err="1">
                          <a:effectLst/>
                        </a:rPr>
                        <a:t>permintaan</a:t>
                      </a:r>
                      <a:r>
                        <a:rPr lang="en-US" sz="1800">
                          <a:effectLst/>
                        </a:rPr>
                        <a:t> </a:t>
                      </a:r>
                      <a:r>
                        <a:rPr lang="en-US" sz="1800" err="1">
                          <a:effectLst/>
                        </a:rPr>
                        <a:t>pelanggan</a:t>
                      </a:r>
                      <a:r>
                        <a:rPr lang="en-US" sz="1800">
                          <a:effectLst/>
                        </a:rPr>
                        <a:t>. </a:t>
                      </a:r>
                      <a:r>
                        <a:rPr lang="en-US" sz="1800" err="1">
                          <a:effectLst/>
                        </a:rPr>
                        <a:t>Berikut</a:t>
                      </a:r>
                      <a:r>
                        <a:rPr lang="en-US" sz="1800">
                          <a:effectLst/>
                        </a:rPr>
                        <a:t> </a:t>
                      </a:r>
                      <a:r>
                        <a:rPr lang="en-US" sz="1800" err="1">
                          <a:effectLst/>
                        </a:rPr>
                        <a:t>ini</a:t>
                      </a:r>
                      <a:r>
                        <a:rPr lang="en-US" sz="1800">
                          <a:effectLst/>
                        </a:rPr>
                        <a:t> </a:t>
                      </a:r>
                      <a:r>
                        <a:rPr lang="en-US" sz="1800" err="1">
                          <a:effectLst/>
                        </a:rPr>
                        <a:t>adalah</a:t>
                      </a:r>
                      <a:r>
                        <a:rPr lang="en-US" sz="1800">
                          <a:effectLst/>
                        </a:rPr>
                        <a:t> </a:t>
                      </a:r>
                      <a:r>
                        <a:rPr lang="en-US" sz="1800" err="1">
                          <a:effectLst/>
                        </a:rPr>
                        <a:t>prosedur</a:t>
                      </a:r>
                      <a:r>
                        <a:rPr lang="en-US" sz="1800">
                          <a:effectLst/>
                        </a:rPr>
                        <a:t> </a:t>
                      </a:r>
                      <a:r>
                        <a:rPr lang="en-US" sz="1800" err="1">
                          <a:effectLst/>
                        </a:rPr>
                        <a:t>penjualan</a:t>
                      </a:r>
                      <a:r>
                        <a:rPr lang="en-US" sz="1800">
                          <a:effectLst/>
                        </a:rPr>
                        <a:t> dan </a:t>
                      </a:r>
                      <a:r>
                        <a:rPr lang="en-US" sz="1800" err="1">
                          <a:effectLst/>
                        </a:rPr>
                        <a:t>prosedur</a:t>
                      </a:r>
                      <a:r>
                        <a:rPr lang="en-US" sz="1800">
                          <a:effectLst/>
                        </a:rPr>
                        <a:t> </a:t>
                      </a:r>
                      <a:r>
                        <a:rPr lang="en-US" sz="1800" err="1">
                          <a:effectLst/>
                        </a:rPr>
                        <a:t>penerimaan</a:t>
                      </a:r>
                      <a:r>
                        <a:rPr lang="en-US" sz="1800">
                          <a:effectLst/>
                        </a:rPr>
                        <a:t> kas Indah </a:t>
                      </a:r>
                      <a:r>
                        <a:rPr lang="en-US" sz="1800" err="1">
                          <a:effectLst/>
                        </a:rPr>
                        <a:t>Kreasi</a:t>
                      </a:r>
                      <a:r>
                        <a:rPr lang="en-US" sz="1800">
                          <a:effectLst/>
                        </a:rPr>
                        <a:t>.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69445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8255" y="274638"/>
            <a:ext cx="9282545" cy="850106"/>
          </a:xfrm>
        </p:spPr>
        <p:txBody>
          <a:bodyPr>
            <a:noAutofit/>
          </a:bodyPr>
          <a:lstStyle/>
          <a:p>
            <a:r>
              <a:rPr lang="en-US" sz="2400" b="1"/>
              <a:t>Revenue Cycle</a:t>
            </a:r>
            <a:br>
              <a:rPr lang="en-US" sz="2400"/>
            </a:br>
            <a:r>
              <a:rPr lang="en-US" sz="2400" b="1"/>
              <a:t>Indah </a:t>
            </a:r>
            <a:r>
              <a:rPr lang="en-US" sz="2400" b="1" err="1"/>
              <a:t>Kreasi</a:t>
            </a:r>
            <a:r>
              <a:rPr lang="en-US" sz="2400" b="1"/>
              <a:t> Indah </a:t>
            </a:r>
            <a:r>
              <a:rPr lang="en-US" sz="2400" b="1" err="1"/>
              <a:t>Kreasi</a:t>
            </a:r>
            <a:endParaRPr lang="en-US" sz="240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07419245"/>
              </p:ext>
            </p:extLst>
          </p:nvPr>
        </p:nvGraphicFramePr>
        <p:xfrm>
          <a:off x="928255" y="1268760"/>
          <a:ext cx="10571018" cy="5123304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1057101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12330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 noProof="1">
                          <a:effectLst/>
                        </a:rPr>
                        <a:t>Prosedur</a:t>
                      </a:r>
                      <a:r>
                        <a:rPr lang="en-US" sz="2000" b="1">
                          <a:effectLst/>
                        </a:rPr>
                        <a:t> </a:t>
                      </a:r>
                      <a:r>
                        <a:rPr lang="en-US" sz="2000" b="1" err="1">
                          <a:effectLst/>
                        </a:rPr>
                        <a:t>Penjualan</a:t>
                      </a:r>
                      <a:r>
                        <a:rPr lang="en-US" sz="2000" b="1">
                          <a:effectLst/>
                        </a:rPr>
                        <a:t> 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err="1">
                          <a:effectLst/>
                        </a:rPr>
                        <a:t>Siklus</a:t>
                      </a:r>
                      <a:r>
                        <a:rPr lang="en-US" sz="2000">
                          <a:effectLst/>
                        </a:rPr>
                        <a:t> </a:t>
                      </a:r>
                      <a:r>
                        <a:rPr lang="en-US" sz="2000" err="1">
                          <a:effectLst/>
                        </a:rPr>
                        <a:t>pendapatan</a:t>
                      </a:r>
                      <a:r>
                        <a:rPr lang="en-US" sz="2000">
                          <a:effectLst/>
                        </a:rPr>
                        <a:t> Indah </a:t>
                      </a:r>
                      <a:r>
                        <a:rPr lang="en-US" sz="2000" err="1">
                          <a:effectLst/>
                        </a:rPr>
                        <a:t>Kreasi</a:t>
                      </a:r>
                      <a:r>
                        <a:rPr lang="en-US" sz="2000">
                          <a:effectLst/>
                        </a:rPr>
                        <a:t> </a:t>
                      </a:r>
                      <a:r>
                        <a:rPr lang="en-US" sz="2000" err="1">
                          <a:effectLst/>
                        </a:rPr>
                        <a:t>dimulai</a:t>
                      </a:r>
                      <a:r>
                        <a:rPr lang="en-US" sz="2000">
                          <a:effectLst/>
                        </a:rPr>
                        <a:t> </a:t>
                      </a:r>
                      <a:r>
                        <a:rPr lang="en-US" sz="2000" err="1">
                          <a:effectLst/>
                        </a:rPr>
                        <a:t>ketika</a:t>
                      </a:r>
                      <a:r>
                        <a:rPr lang="en-US" sz="2000">
                          <a:effectLst/>
                        </a:rPr>
                        <a:t> </a:t>
                      </a:r>
                      <a:r>
                        <a:rPr lang="en-US" sz="2000" err="1">
                          <a:effectLst/>
                        </a:rPr>
                        <a:t>pelanggan</a:t>
                      </a:r>
                      <a:r>
                        <a:rPr lang="en-US" sz="2000">
                          <a:effectLst/>
                        </a:rPr>
                        <a:t> </a:t>
                      </a:r>
                      <a:r>
                        <a:rPr lang="en-US" sz="2000" err="1">
                          <a:effectLst/>
                        </a:rPr>
                        <a:t>mengirim</a:t>
                      </a:r>
                      <a:r>
                        <a:rPr lang="en-US" sz="2000">
                          <a:effectLst/>
                        </a:rPr>
                        <a:t> </a:t>
                      </a:r>
                      <a:r>
                        <a:rPr lang="en-US" sz="2000" err="1">
                          <a:effectLst/>
                        </a:rPr>
                        <a:t>pesanan</a:t>
                      </a:r>
                      <a:r>
                        <a:rPr lang="en-US" sz="2000">
                          <a:effectLst/>
                        </a:rPr>
                        <a:t> </a:t>
                      </a:r>
                      <a:r>
                        <a:rPr lang="en-US" sz="2000" err="1">
                          <a:effectLst/>
                        </a:rPr>
                        <a:t>ke</a:t>
                      </a:r>
                      <a:r>
                        <a:rPr lang="en-US" sz="2000">
                          <a:effectLst/>
                        </a:rPr>
                        <a:t> </a:t>
                      </a:r>
                      <a:r>
                        <a:rPr lang="en-US" sz="2000" err="1">
                          <a:effectLst/>
                        </a:rPr>
                        <a:t>pegawai</a:t>
                      </a:r>
                      <a:r>
                        <a:rPr lang="en-US" sz="2000">
                          <a:effectLst/>
                        </a:rPr>
                        <a:t> </a:t>
                      </a:r>
                      <a:r>
                        <a:rPr lang="en-US" sz="2000" err="1">
                          <a:effectLst/>
                        </a:rPr>
                        <a:t>bagian</a:t>
                      </a:r>
                      <a:r>
                        <a:rPr lang="en-US" sz="2000">
                          <a:effectLst/>
                        </a:rPr>
                        <a:t> </a:t>
                      </a:r>
                      <a:r>
                        <a:rPr lang="en-US" sz="2000" err="1">
                          <a:effectLst/>
                        </a:rPr>
                        <a:t>penjualan</a:t>
                      </a:r>
                      <a:r>
                        <a:rPr lang="en-US" sz="2000">
                          <a:effectLst/>
                        </a:rPr>
                        <a:t> </a:t>
                      </a:r>
                      <a:r>
                        <a:rPr lang="en-US" sz="2000" err="1">
                          <a:effectLst/>
                        </a:rPr>
                        <a:t>melalui</a:t>
                      </a:r>
                      <a:r>
                        <a:rPr lang="en-US" sz="2000">
                          <a:effectLst/>
                        </a:rPr>
                        <a:t> </a:t>
                      </a:r>
                      <a:r>
                        <a:rPr lang="en-US" sz="2000" err="1">
                          <a:effectLst/>
                        </a:rPr>
                        <a:t>telpon</a:t>
                      </a:r>
                      <a:r>
                        <a:rPr lang="en-US" sz="2000">
                          <a:effectLst/>
                        </a:rPr>
                        <a:t> </a:t>
                      </a:r>
                      <a:r>
                        <a:rPr lang="en-US" sz="2000" err="1">
                          <a:effectLst/>
                        </a:rPr>
                        <a:t>atau</a:t>
                      </a:r>
                      <a:r>
                        <a:rPr lang="en-US" sz="2000">
                          <a:effectLst/>
                        </a:rPr>
                        <a:t> fax. </a:t>
                      </a:r>
                      <a:r>
                        <a:rPr lang="en-US" sz="2000" err="1">
                          <a:effectLst/>
                        </a:rPr>
                        <a:t>Pegawai</a:t>
                      </a:r>
                      <a:r>
                        <a:rPr lang="en-US" sz="2000">
                          <a:effectLst/>
                        </a:rPr>
                        <a:t> </a:t>
                      </a:r>
                      <a:r>
                        <a:rPr lang="en-US" sz="2000" err="1">
                          <a:effectLst/>
                        </a:rPr>
                        <a:t>ini</a:t>
                      </a:r>
                      <a:r>
                        <a:rPr lang="en-US" sz="2000">
                          <a:effectLst/>
                        </a:rPr>
                        <a:t> </a:t>
                      </a:r>
                      <a:r>
                        <a:rPr lang="en-US" sz="2000" err="1"/>
                        <a:t>akan</a:t>
                      </a:r>
                      <a:r>
                        <a:rPr lang="en-US" sz="2000"/>
                        <a:t> </a:t>
                      </a:r>
                      <a:r>
                        <a:rPr lang="en-US" sz="2000" err="1"/>
                        <a:t>memasukkan</a:t>
                      </a:r>
                      <a:r>
                        <a:rPr lang="en-US" sz="2000"/>
                        <a:t> </a:t>
                      </a:r>
                      <a:r>
                        <a:rPr lang="en-US" sz="2000" err="1"/>
                        <a:t>pesanan</a:t>
                      </a:r>
                      <a:r>
                        <a:rPr lang="en-US" sz="2000"/>
                        <a:t> </a:t>
                      </a:r>
                      <a:r>
                        <a:rPr lang="en-US" sz="2000" err="1"/>
                        <a:t>pelanggan</a:t>
                      </a:r>
                      <a:r>
                        <a:rPr lang="en-US" sz="2000"/>
                        <a:t> </a:t>
                      </a:r>
                      <a:r>
                        <a:rPr lang="en-US" sz="2000" err="1"/>
                        <a:t>ke</a:t>
                      </a:r>
                      <a:r>
                        <a:rPr lang="en-US" sz="2000"/>
                        <a:t> format </a:t>
                      </a:r>
                      <a:r>
                        <a:rPr lang="en-US" sz="2000" err="1"/>
                        <a:t>standar</a:t>
                      </a:r>
                      <a:r>
                        <a:rPr lang="en-US" sz="2000"/>
                        <a:t> Sales Order pada terminal </a:t>
                      </a:r>
                      <a:r>
                        <a:rPr lang="en-US" sz="2000" err="1"/>
                        <a:t>komputer</a:t>
                      </a:r>
                      <a:r>
                        <a:rPr lang="en-US" sz="2000"/>
                        <a:t>. </a:t>
                      </a:r>
                      <a:r>
                        <a:rPr lang="en-US" sz="2000" err="1"/>
                        <a:t>Dihasilkan</a:t>
                      </a:r>
                      <a:r>
                        <a:rPr lang="en-US" sz="2000"/>
                        <a:t> 6 </a:t>
                      </a:r>
                      <a:r>
                        <a:rPr lang="en-US" sz="2000" err="1"/>
                        <a:t>dokumen</a:t>
                      </a:r>
                      <a:r>
                        <a:rPr lang="en-US" sz="2000"/>
                        <a:t>, </a:t>
                      </a:r>
                      <a:r>
                        <a:rPr lang="en-US" sz="2000" err="1"/>
                        <a:t>yaitu</a:t>
                      </a:r>
                      <a:r>
                        <a:rPr lang="en-US" sz="2000"/>
                        <a:t>: 3 </a:t>
                      </a:r>
                      <a:r>
                        <a:rPr lang="en-US" sz="2000" err="1"/>
                        <a:t>lembar</a:t>
                      </a:r>
                      <a:r>
                        <a:rPr lang="en-US" sz="2000"/>
                        <a:t> sales order, 1 </a:t>
                      </a:r>
                      <a:r>
                        <a:rPr lang="en-US" sz="2000" err="1"/>
                        <a:t>lembar</a:t>
                      </a:r>
                      <a:r>
                        <a:rPr lang="en-US" sz="2000"/>
                        <a:t> stock release, 1 </a:t>
                      </a:r>
                      <a:r>
                        <a:rPr lang="en-US" sz="2000" err="1"/>
                        <a:t>lembar</a:t>
                      </a:r>
                      <a:r>
                        <a:rPr lang="en-US" sz="2000"/>
                        <a:t> shipping notice, dan 1 </a:t>
                      </a:r>
                      <a:r>
                        <a:rPr lang="en-US" sz="2000" err="1"/>
                        <a:t>lembar</a:t>
                      </a:r>
                      <a:r>
                        <a:rPr lang="en-US" sz="2000"/>
                        <a:t> packing slip. </a:t>
                      </a:r>
                      <a:r>
                        <a:rPr lang="en-US" sz="2000" err="1"/>
                        <a:t>bagian</a:t>
                      </a:r>
                      <a:r>
                        <a:rPr lang="en-US" sz="2000"/>
                        <a:t> </a:t>
                      </a:r>
                      <a:r>
                        <a:rPr lang="en-US" sz="2000" err="1"/>
                        <a:t>tagihan</a:t>
                      </a:r>
                      <a:r>
                        <a:rPr lang="en-US" sz="2000"/>
                        <a:t> </a:t>
                      </a:r>
                      <a:r>
                        <a:rPr lang="en-US" sz="2000" err="1"/>
                        <a:t>menerima</a:t>
                      </a:r>
                      <a:r>
                        <a:rPr lang="en-US" sz="2000"/>
                        <a:t> sales order, </a:t>
                      </a:r>
                      <a:r>
                        <a:rPr lang="en-US" sz="2000" err="1"/>
                        <a:t>gudang</a:t>
                      </a:r>
                      <a:r>
                        <a:rPr lang="en-US" sz="2000"/>
                        <a:t> </a:t>
                      </a:r>
                      <a:r>
                        <a:rPr lang="en-US" sz="2000" err="1"/>
                        <a:t>menerima</a:t>
                      </a:r>
                      <a:r>
                        <a:rPr lang="en-US" sz="2000"/>
                        <a:t> stock release dan 1 </a:t>
                      </a:r>
                      <a:r>
                        <a:rPr lang="en-US" sz="2000" err="1"/>
                        <a:t>lembar</a:t>
                      </a:r>
                      <a:r>
                        <a:rPr lang="en-US" sz="2000"/>
                        <a:t> sales order, dan </a:t>
                      </a:r>
                      <a:r>
                        <a:rPr lang="en-US" sz="2000" err="1"/>
                        <a:t>bagian</a:t>
                      </a:r>
                      <a:r>
                        <a:rPr lang="en-US" sz="2000"/>
                        <a:t> </a:t>
                      </a:r>
                      <a:r>
                        <a:rPr lang="en-US" sz="2000" err="1"/>
                        <a:t>pengiriman</a:t>
                      </a:r>
                      <a:r>
                        <a:rPr lang="en-US" sz="2000"/>
                        <a:t> </a:t>
                      </a:r>
                      <a:r>
                        <a:rPr lang="en-US" sz="2000" err="1"/>
                        <a:t>menerima</a:t>
                      </a:r>
                      <a:r>
                        <a:rPr lang="en-US" sz="2000"/>
                        <a:t> 1 </a:t>
                      </a:r>
                      <a:r>
                        <a:rPr lang="en-US" sz="2000" err="1"/>
                        <a:t>lembar</a:t>
                      </a:r>
                      <a:r>
                        <a:rPr lang="en-US" sz="2000"/>
                        <a:t> shipping notice dan 1 </a:t>
                      </a:r>
                      <a:r>
                        <a:rPr lang="en-US" sz="2000" err="1"/>
                        <a:t>lembar</a:t>
                      </a:r>
                      <a:r>
                        <a:rPr lang="en-US" sz="2000"/>
                        <a:t> packing slip. </a:t>
                      </a:r>
                      <a:r>
                        <a:rPr lang="en-US" sz="2000" err="1"/>
                        <a:t>Pegawai</a:t>
                      </a:r>
                      <a:r>
                        <a:rPr lang="en-US" sz="2000"/>
                        <a:t> </a:t>
                      </a:r>
                      <a:r>
                        <a:rPr lang="en-US" sz="2000" err="1"/>
                        <a:t>bagian</a:t>
                      </a:r>
                      <a:r>
                        <a:rPr lang="en-US" sz="2000"/>
                        <a:t> </a:t>
                      </a:r>
                      <a:r>
                        <a:rPr lang="en-US" sz="2000" err="1"/>
                        <a:t>bagian</a:t>
                      </a:r>
                      <a:r>
                        <a:rPr lang="en-US" sz="2000"/>
                        <a:t> </a:t>
                      </a:r>
                      <a:r>
                        <a:rPr lang="en-US" sz="2000" err="1"/>
                        <a:t>penjualan</a:t>
                      </a:r>
                      <a:r>
                        <a:rPr lang="en-US" sz="2000"/>
                        <a:t> </a:t>
                      </a:r>
                      <a:r>
                        <a:rPr lang="en-US" sz="2000" err="1"/>
                        <a:t>mengarsip</a:t>
                      </a:r>
                      <a:r>
                        <a:rPr lang="en-US" sz="2000"/>
                        <a:t> 1 </a:t>
                      </a:r>
                      <a:r>
                        <a:rPr lang="en-US" sz="2000" err="1"/>
                        <a:t>lembar</a:t>
                      </a:r>
                      <a:r>
                        <a:rPr lang="en-US" sz="2000"/>
                        <a:t> sales order pada file open customer order. 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/>
                        <a:t>Setelah </a:t>
                      </a:r>
                      <a:r>
                        <a:rPr lang="en-US" sz="2000" err="1"/>
                        <a:t>menerima</a:t>
                      </a:r>
                      <a:r>
                        <a:rPr lang="en-US" sz="2000"/>
                        <a:t> sales order, </a:t>
                      </a:r>
                      <a:r>
                        <a:rPr lang="en-US" sz="2000" err="1"/>
                        <a:t>bagian</a:t>
                      </a:r>
                      <a:r>
                        <a:rPr lang="en-US" sz="2000"/>
                        <a:t> </a:t>
                      </a:r>
                      <a:r>
                        <a:rPr lang="en-US" sz="2000" err="1"/>
                        <a:t>tagihan</a:t>
                      </a:r>
                      <a:r>
                        <a:rPr lang="en-US" sz="2000"/>
                        <a:t> </a:t>
                      </a:r>
                      <a:r>
                        <a:rPr lang="en-US" sz="2000" err="1"/>
                        <a:t>membuat</a:t>
                      </a:r>
                      <a:r>
                        <a:rPr lang="en-US" sz="2000"/>
                        <a:t> invoice dan </a:t>
                      </a:r>
                      <a:r>
                        <a:rPr lang="en-US" sz="2000" err="1"/>
                        <a:t>mengirimkannya</a:t>
                      </a:r>
                      <a:r>
                        <a:rPr lang="en-US" sz="2000"/>
                        <a:t> </a:t>
                      </a:r>
                      <a:r>
                        <a:rPr lang="en-US" sz="2000" err="1"/>
                        <a:t>ke</a:t>
                      </a:r>
                      <a:r>
                        <a:rPr lang="en-US" sz="2000"/>
                        <a:t> </a:t>
                      </a:r>
                      <a:r>
                        <a:rPr lang="en-US" sz="2000" err="1"/>
                        <a:t>pelanggan</a:t>
                      </a:r>
                      <a:r>
                        <a:rPr lang="en-US" sz="2000"/>
                        <a:t>. </a:t>
                      </a:r>
                      <a:r>
                        <a:rPr lang="en-US" sz="2000" err="1"/>
                        <a:t>Pegawai</a:t>
                      </a:r>
                      <a:r>
                        <a:rPr lang="en-US" sz="2000"/>
                        <a:t> </a:t>
                      </a:r>
                      <a:r>
                        <a:rPr lang="en-US" sz="2000" err="1"/>
                        <a:t>bagian</a:t>
                      </a:r>
                      <a:r>
                        <a:rPr lang="en-US" sz="2000"/>
                        <a:t> </a:t>
                      </a:r>
                      <a:r>
                        <a:rPr lang="en-US" sz="2000" err="1"/>
                        <a:t>tagihan</a:t>
                      </a:r>
                      <a:r>
                        <a:rPr lang="en-US" sz="2000"/>
                        <a:t> </a:t>
                      </a:r>
                      <a:r>
                        <a:rPr lang="en-US" sz="2000" err="1"/>
                        <a:t>memasukkan</a:t>
                      </a:r>
                      <a:r>
                        <a:rPr lang="en-US" sz="2000"/>
                        <a:t> </a:t>
                      </a:r>
                      <a:r>
                        <a:rPr lang="en-US" sz="2000" err="1"/>
                        <a:t>penjualan</a:t>
                      </a:r>
                      <a:r>
                        <a:rPr lang="en-US" sz="2000"/>
                        <a:t> </a:t>
                      </a:r>
                      <a:r>
                        <a:rPr lang="en-US" sz="2000" err="1"/>
                        <a:t>ke</a:t>
                      </a:r>
                      <a:r>
                        <a:rPr lang="en-US" sz="2000"/>
                        <a:t> terminal </a:t>
                      </a:r>
                      <a:r>
                        <a:rPr lang="en-US" sz="2000" err="1"/>
                        <a:t>komputer</a:t>
                      </a:r>
                      <a:r>
                        <a:rPr lang="en-US" sz="2000"/>
                        <a:t>. Proses </a:t>
                      </a:r>
                      <a:r>
                        <a:rPr lang="en-US" sz="2000" err="1"/>
                        <a:t>ini</a:t>
                      </a:r>
                      <a:r>
                        <a:rPr lang="en-US" sz="2000"/>
                        <a:t> </a:t>
                      </a:r>
                      <a:r>
                        <a:rPr lang="en-US" sz="2000" err="1"/>
                        <a:t>mencatat</a:t>
                      </a:r>
                      <a:r>
                        <a:rPr lang="en-US" sz="2000"/>
                        <a:t> </a:t>
                      </a:r>
                      <a:r>
                        <a:rPr lang="en-US" sz="2000" err="1"/>
                        <a:t>penjualan</a:t>
                      </a:r>
                      <a:r>
                        <a:rPr lang="en-US" sz="2000"/>
                        <a:t> pada sales journal dan A/R journal. Journal summaries </a:t>
                      </a:r>
                      <a:r>
                        <a:rPr lang="en-US" sz="2000" err="1"/>
                        <a:t>dikirim</a:t>
                      </a:r>
                      <a:r>
                        <a:rPr lang="en-US" sz="2000"/>
                        <a:t> </a:t>
                      </a:r>
                      <a:r>
                        <a:rPr lang="en-US" sz="2000" err="1"/>
                        <a:t>ke</a:t>
                      </a:r>
                      <a:r>
                        <a:rPr lang="en-US" sz="2000"/>
                        <a:t> general ledger </a:t>
                      </a:r>
                      <a:r>
                        <a:rPr lang="en-US" sz="2000" err="1"/>
                        <a:t>dimana</a:t>
                      </a:r>
                      <a:r>
                        <a:rPr lang="en-US" sz="2000"/>
                        <a:t> </a:t>
                      </a:r>
                      <a:r>
                        <a:rPr lang="en-US" sz="2000" err="1"/>
                        <a:t>informasi</a:t>
                      </a:r>
                      <a:r>
                        <a:rPr lang="en-US" sz="2000"/>
                        <a:t> </a:t>
                      </a:r>
                      <a:r>
                        <a:rPr lang="en-US" sz="2000" err="1"/>
                        <a:t>akan</a:t>
                      </a:r>
                      <a:r>
                        <a:rPr lang="en-US" sz="2000"/>
                        <a:t> </a:t>
                      </a:r>
                      <a:r>
                        <a:rPr lang="en-US" sz="2000" err="1"/>
                        <a:t>diposting</a:t>
                      </a:r>
                      <a:r>
                        <a:rPr lang="en-US" sz="2000"/>
                        <a:t>. </a:t>
                      </a:r>
                    </a:p>
                  </a:txBody>
                  <a:tcPr marL="61494" marR="61494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420657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8255" y="274638"/>
            <a:ext cx="9282545" cy="850106"/>
          </a:xfrm>
        </p:spPr>
        <p:txBody>
          <a:bodyPr>
            <a:noAutofit/>
          </a:bodyPr>
          <a:lstStyle/>
          <a:p>
            <a:r>
              <a:rPr lang="en-US" sz="2400" b="1"/>
              <a:t>Revenue Cycle</a:t>
            </a:r>
            <a:br>
              <a:rPr lang="en-US" sz="2400"/>
            </a:br>
            <a:r>
              <a:rPr lang="en-US" sz="2400" b="1"/>
              <a:t>Indah </a:t>
            </a:r>
            <a:r>
              <a:rPr lang="en-US" sz="2400" b="1" err="1"/>
              <a:t>Kreasi</a:t>
            </a:r>
            <a:r>
              <a:rPr lang="en-US" sz="2400" b="1"/>
              <a:t> Indah </a:t>
            </a:r>
            <a:r>
              <a:rPr lang="en-US" sz="2400" b="1" err="1"/>
              <a:t>Kreasi</a:t>
            </a:r>
            <a:endParaRPr lang="en-US" sz="240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40426306"/>
              </p:ext>
            </p:extLst>
          </p:nvPr>
        </p:nvGraphicFramePr>
        <p:xfrm>
          <a:off x="928256" y="1268760"/>
          <a:ext cx="8714508" cy="5154740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87145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12330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 noProof="1">
                          <a:effectLst/>
                        </a:rPr>
                        <a:t>Prosedur</a:t>
                      </a:r>
                      <a:r>
                        <a:rPr lang="en-US" sz="2000" b="1">
                          <a:effectLst/>
                        </a:rPr>
                        <a:t> </a:t>
                      </a:r>
                      <a:r>
                        <a:rPr lang="en-US" sz="2000" b="1" err="1">
                          <a:effectLst/>
                        </a:rPr>
                        <a:t>Penjualan</a:t>
                      </a:r>
                      <a:r>
                        <a:rPr lang="en-US" sz="2000" b="1">
                          <a:effectLst/>
                        </a:rPr>
                        <a:t> 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/>
                        <a:t>Gudang menerima salinan sales order dan stock release. Pegawai bagian gudang mengambil barang dan mengirimkannya ke bagian pengiriman bersama-sama dengan stock release. Sales order diarsip di gudang. Pegawai bagian gudang mengupdate record-record inventori pada terminal komputer gudang. Bagian general ledger kemudian memposting inventory summary ke general ledger. 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 </a:t>
                      </a:r>
                      <a:endParaRPr lang="en-US" sz="2000"/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/>
                        <a:t>Bagian </a:t>
                      </a:r>
                      <a:r>
                        <a:rPr lang="en-US" sz="2000" err="1"/>
                        <a:t>pengiriman</a:t>
                      </a:r>
                      <a:r>
                        <a:rPr lang="en-US" sz="2000"/>
                        <a:t> </a:t>
                      </a:r>
                      <a:r>
                        <a:rPr lang="en-US" sz="2000" err="1"/>
                        <a:t>menerima</a:t>
                      </a:r>
                      <a:r>
                        <a:rPr lang="en-US" sz="2000"/>
                        <a:t> shipping notice dan packing slip </a:t>
                      </a:r>
                      <a:r>
                        <a:rPr lang="en-US" sz="2000" err="1"/>
                        <a:t>dari</a:t>
                      </a:r>
                      <a:r>
                        <a:rPr lang="en-US" sz="2000"/>
                        <a:t> </a:t>
                      </a:r>
                      <a:r>
                        <a:rPr lang="en-US" sz="2000" err="1"/>
                        <a:t>bagian</a:t>
                      </a:r>
                      <a:r>
                        <a:rPr lang="en-US" sz="2000"/>
                        <a:t> </a:t>
                      </a:r>
                      <a:r>
                        <a:rPr lang="en-US" sz="2000" err="1"/>
                        <a:t>penjualan</a:t>
                      </a:r>
                      <a:r>
                        <a:rPr lang="en-US" sz="2000"/>
                        <a:t>. Setelah </a:t>
                      </a:r>
                      <a:r>
                        <a:rPr lang="en-US" sz="2000" err="1"/>
                        <a:t>menerima</a:t>
                      </a:r>
                      <a:r>
                        <a:rPr lang="en-US" sz="2000"/>
                        <a:t> </a:t>
                      </a:r>
                      <a:r>
                        <a:rPr lang="en-US" sz="2000" err="1"/>
                        <a:t>barang</a:t>
                      </a:r>
                      <a:r>
                        <a:rPr lang="en-US" sz="2000"/>
                        <a:t> dan stock release, </a:t>
                      </a:r>
                      <a:r>
                        <a:rPr lang="en-US" sz="2000" err="1"/>
                        <a:t>pegawai</a:t>
                      </a:r>
                      <a:r>
                        <a:rPr lang="en-US" sz="2000"/>
                        <a:t> </a:t>
                      </a:r>
                      <a:r>
                        <a:rPr lang="en-US" sz="2000" err="1"/>
                        <a:t>bagian</a:t>
                      </a:r>
                      <a:r>
                        <a:rPr lang="en-US" sz="2000"/>
                        <a:t> </a:t>
                      </a:r>
                      <a:r>
                        <a:rPr lang="en-US" sz="2000" err="1"/>
                        <a:t>pengiriman</a:t>
                      </a:r>
                      <a:r>
                        <a:rPr lang="en-US" sz="2000"/>
                        <a:t> </a:t>
                      </a:r>
                      <a:r>
                        <a:rPr lang="en-US" sz="2000" err="1"/>
                        <a:t>menyiapkan</a:t>
                      </a:r>
                      <a:r>
                        <a:rPr lang="en-US" sz="2000"/>
                        <a:t> bill of lading pada terminal </a:t>
                      </a:r>
                      <a:r>
                        <a:rPr lang="en-US" sz="2000" err="1"/>
                        <a:t>komputer</a:t>
                      </a:r>
                      <a:r>
                        <a:rPr lang="en-US" sz="2000"/>
                        <a:t>. </a:t>
                      </a:r>
                      <a:r>
                        <a:rPr lang="en-US" sz="2000" err="1"/>
                        <a:t>Dua</a:t>
                      </a:r>
                      <a:r>
                        <a:rPr lang="en-US" sz="2000"/>
                        <a:t> </a:t>
                      </a:r>
                      <a:r>
                        <a:rPr lang="en-US" sz="2000" err="1"/>
                        <a:t>lembar</a:t>
                      </a:r>
                      <a:r>
                        <a:rPr lang="en-US" sz="2000"/>
                        <a:t> bill of lading dan packing slip </a:t>
                      </a:r>
                      <a:r>
                        <a:rPr lang="en-US" sz="2000" err="1"/>
                        <a:t>bersama-sama</a:t>
                      </a:r>
                      <a:r>
                        <a:rPr lang="en-US" sz="2000"/>
                        <a:t> </a:t>
                      </a:r>
                      <a:r>
                        <a:rPr lang="en-US" sz="2000" err="1"/>
                        <a:t>dengan</a:t>
                      </a:r>
                      <a:r>
                        <a:rPr lang="en-US" sz="2000"/>
                        <a:t> </a:t>
                      </a:r>
                      <a:r>
                        <a:rPr lang="en-US" sz="2000" err="1"/>
                        <a:t>barang</a:t>
                      </a:r>
                      <a:r>
                        <a:rPr lang="en-US" sz="2000"/>
                        <a:t> </a:t>
                      </a:r>
                      <a:r>
                        <a:rPr lang="en-US" sz="2000" err="1"/>
                        <a:t>dikirim</a:t>
                      </a:r>
                      <a:r>
                        <a:rPr lang="en-US" sz="2000"/>
                        <a:t>  </a:t>
                      </a:r>
                      <a:r>
                        <a:rPr lang="en-US" sz="2000" err="1"/>
                        <a:t>ke</a:t>
                      </a:r>
                      <a:r>
                        <a:rPr lang="en-US" sz="2000"/>
                        <a:t> </a:t>
                      </a:r>
                      <a:r>
                        <a:rPr lang="en-US" sz="2000" err="1"/>
                        <a:t>kurir</a:t>
                      </a:r>
                      <a:r>
                        <a:rPr lang="en-US" sz="2000"/>
                        <a:t>. </a:t>
                      </a:r>
                      <a:r>
                        <a:rPr lang="en-US" sz="2000" err="1"/>
                        <a:t>Kemudian</a:t>
                      </a:r>
                      <a:r>
                        <a:rPr lang="en-US" sz="2000"/>
                        <a:t> </a:t>
                      </a:r>
                      <a:r>
                        <a:rPr lang="en-US" sz="2000" err="1"/>
                        <a:t>dokumen</a:t>
                      </a:r>
                      <a:r>
                        <a:rPr lang="en-US" sz="2000"/>
                        <a:t> shipping notice </a:t>
                      </a:r>
                      <a:r>
                        <a:rPr lang="en-US" sz="2000" err="1"/>
                        <a:t>diarsip</a:t>
                      </a:r>
                      <a:r>
                        <a:rPr lang="en-US" sz="2000"/>
                        <a:t>. Bagian </a:t>
                      </a:r>
                      <a:r>
                        <a:rPr lang="en-US" sz="2000" err="1"/>
                        <a:t>penagihan</a:t>
                      </a:r>
                      <a:r>
                        <a:rPr lang="en-US" sz="2000"/>
                        <a:t> </a:t>
                      </a:r>
                      <a:r>
                        <a:rPr lang="en-US" sz="2000" err="1"/>
                        <a:t>menerima</a:t>
                      </a:r>
                      <a:r>
                        <a:rPr lang="en-US" sz="2000"/>
                        <a:t> dan </a:t>
                      </a:r>
                      <a:r>
                        <a:rPr lang="en-US" sz="2000" err="1"/>
                        <a:t>merekonsiliasi</a:t>
                      </a:r>
                      <a:r>
                        <a:rPr lang="en-US" sz="2000"/>
                        <a:t> stock release </a:t>
                      </a:r>
                      <a:r>
                        <a:rPr lang="en-US" sz="2000" err="1"/>
                        <a:t>dengan</a:t>
                      </a:r>
                      <a:r>
                        <a:rPr lang="en-US" sz="2000"/>
                        <a:t> invoice </a:t>
                      </a:r>
                      <a:r>
                        <a:rPr lang="en-US" sz="2000" err="1"/>
                        <a:t>untuk</a:t>
                      </a:r>
                      <a:r>
                        <a:rPr lang="en-US" sz="2000"/>
                        <a:t> </a:t>
                      </a:r>
                      <a:r>
                        <a:rPr lang="en-US" sz="2000" err="1"/>
                        <a:t>menentukan</a:t>
                      </a:r>
                      <a:r>
                        <a:rPr lang="en-US" sz="2000"/>
                        <a:t> </a:t>
                      </a:r>
                      <a:r>
                        <a:rPr lang="en-US" sz="2000" err="1"/>
                        <a:t>apakah</a:t>
                      </a:r>
                      <a:r>
                        <a:rPr lang="en-US" sz="2000"/>
                        <a:t> </a:t>
                      </a:r>
                      <a:r>
                        <a:rPr lang="en-US" sz="2000" err="1"/>
                        <a:t>pelanggan</a:t>
                      </a:r>
                      <a:r>
                        <a:rPr lang="en-US" sz="2000"/>
                        <a:t> </a:t>
                      </a:r>
                      <a:r>
                        <a:rPr lang="en-US" sz="2000" err="1"/>
                        <a:t>sudah</a:t>
                      </a:r>
                      <a:r>
                        <a:rPr lang="en-US" sz="2000"/>
                        <a:t> </a:t>
                      </a:r>
                      <a:r>
                        <a:rPr lang="en-US" sz="2000" err="1"/>
                        <a:t>ditagih</a:t>
                      </a:r>
                      <a:r>
                        <a:rPr lang="en-US" sz="2000"/>
                        <a:t> </a:t>
                      </a:r>
                      <a:r>
                        <a:rPr lang="en-US" sz="2000" err="1"/>
                        <a:t>untuk</a:t>
                      </a:r>
                      <a:r>
                        <a:rPr lang="en-US" sz="2000"/>
                        <a:t> </a:t>
                      </a:r>
                      <a:r>
                        <a:rPr lang="en-US" sz="2000" err="1"/>
                        <a:t>jumlah</a:t>
                      </a:r>
                      <a:r>
                        <a:rPr lang="en-US" sz="2000"/>
                        <a:t> dan </a:t>
                      </a:r>
                      <a:r>
                        <a:rPr lang="en-US" sz="2000" err="1"/>
                        <a:t>harga</a:t>
                      </a:r>
                      <a:r>
                        <a:rPr lang="en-US" sz="2000"/>
                        <a:t> yang </a:t>
                      </a:r>
                      <a:r>
                        <a:rPr lang="en-US" sz="2000" err="1"/>
                        <a:t>benar</a:t>
                      </a:r>
                      <a:r>
                        <a:rPr lang="en-US" sz="2000"/>
                        <a:t>.  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 </a:t>
                      </a:r>
                      <a:endParaRPr lang="en-US" sz="15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494" marR="61494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841044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0655" y="274638"/>
            <a:ext cx="9130145" cy="850106"/>
          </a:xfrm>
        </p:spPr>
        <p:txBody>
          <a:bodyPr>
            <a:noAutofit/>
          </a:bodyPr>
          <a:lstStyle/>
          <a:p>
            <a:r>
              <a:rPr lang="en-US" sz="2400" b="1"/>
              <a:t>Revenue Cycle</a:t>
            </a:r>
            <a:br>
              <a:rPr lang="en-US" sz="2400"/>
            </a:br>
            <a:r>
              <a:rPr lang="en-US" sz="2400" b="1"/>
              <a:t>Indah </a:t>
            </a:r>
            <a:r>
              <a:rPr lang="en-US" sz="2400" b="1" err="1"/>
              <a:t>Kreasi</a:t>
            </a:r>
            <a:r>
              <a:rPr lang="en-US" sz="2400" b="1"/>
              <a:t> Indah </a:t>
            </a:r>
            <a:r>
              <a:rPr lang="en-US" sz="2400" b="1" err="1"/>
              <a:t>Kreasi</a:t>
            </a:r>
            <a:endParaRPr lang="en-US" sz="240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01373210"/>
              </p:ext>
            </p:extLst>
          </p:nvPr>
        </p:nvGraphicFramePr>
        <p:xfrm>
          <a:off x="1080655" y="1268760"/>
          <a:ext cx="10058400" cy="5587746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10058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40060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 err="1">
                          <a:effectLst/>
                        </a:rPr>
                        <a:t>Prosedur</a:t>
                      </a:r>
                      <a:r>
                        <a:rPr lang="en-US" sz="2000" b="1">
                          <a:effectLst/>
                        </a:rPr>
                        <a:t> </a:t>
                      </a:r>
                      <a:r>
                        <a:rPr lang="en-US" sz="2000" b="1" err="1">
                          <a:effectLst/>
                        </a:rPr>
                        <a:t>Penerimaan</a:t>
                      </a:r>
                      <a:r>
                        <a:rPr lang="en-US" sz="2000" b="1">
                          <a:effectLst/>
                        </a:rPr>
                        <a:t> Kas 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Di </a:t>
                      </a:r>
                      <a:r>
                        <a:rPr lang="en-US" sz="2000" err="1">
                          <a:effectLst/>
                        </a:rPr>
                        <a:t>ruang</a:t>
                      </a:r>
                      <a:r>
                        <a:rPr lang="en-US" sz="2000">
                          <a:effectLst/>
                        </a:rPr>
                        <a:t> </a:t>
                      </a:r>
                      <a:r>
                        <a:rPr lang="en-US" sz="2000" err="1">
                          <a:effectLst/>
                        </a:rPr>
                        <a:t>penerimaan</a:t>
                      </a:r>
                      <a:r>
                        <a:rPr lang="en-US" sz="2000">
                          <a:effectLst/>
                        </a:rPr>
                        <a:t> </a:t>
                      </a:r>
                      <a:r>
                        <a:rPr lang="en-US" sz="2000" err="1">
                          <a:effectLst/>
                        </a:rPr>
                        <a:t>surat</a:t>
                      </a:r>
                      <a:r>
                        <a:rPr lang="en-US" sz="2000">
                          <a:effectLst/>
                        </a:rPr>
                        <a:t> </a:t>
                      </a:r>
                      <a:r>
                        <a:rPr lang="en-US" sz="2000" err="1">
                          <a:effectLst/>
                        </a:rPr>
                        <a:t>terdapat</a:t>
                      </a:r>
                      <a:r>
                        <a:rPr lang="en-US" sz="2000">
                          <a:effectLst/>
                        </a:rPr>
                        <a:t> 5 orang </a:t>
                      </a:r>
                      <a:r>
                        <a:rPr lang="en-US" sz="2000" err="1">
                          <a:effectLst/>
                        </a:rPr>
                        <a:t>pegawai</a:t>
                      </a:r>
                      <a:r>
                        <a:rPr lang="en-US" sz="2000">
                          <a:effectLst/>
                        </a:rPr>
                        <a:t> </a:t>
                      </a:r>
                      <a:r>
                        <a:rPr lang="en-US" sz="2000"/>
                        <a:t>yang </a:t>
                      </a:r>
                      <a:r>
                        <a:rPr lang="en-US" sz="2000" err="1"/>
                        <a:t>bertugas</a:t>
                      </a:r>
                      <a:r>
                        <a:rPr lang="en-US" sz="2000"/>
                        <a:t> </a:t>
                      </a:r>
                      <a:r>
                        <a:rPr lang="en-US" sz="2000" err="1"/>
                        <a:t>membuka</a:t>
                      </a:r>
                      <a:r>
                        <a:rPr lang="en-US" sz="2000"/>
                        <a:t> dan </a:t>
                      </a:r>
                      <a:r>
                        <a:rPr lang="en-US" sz="2000" err="1"/>
                        <a:t>mengurutkan</a:t>
                      </a:r>
                      <a:r>
                        <a:rPr lang="en-US" sz="2000"/>
                        <a:t> </a:t>
                      </a:r>
                      <a:r>
                        <a:rPr lang="en-US" sz="2000" err="1"/>
                        <a:t>seluruh</a:t>
                      </a:r>
                      <a:r>
                        <a:rPr lang="en-US" sz="2000"/>
                        <a:t> </a:t>
                      </a:r>
                      <a:r>
                        <a:rPr lang="en-US" sz="2000" err="1"/>
                        <a:t>surat</a:t>
                      </a:r>
                      <a:r>
                        <a:rPr lang="en-US" sz="2000"/>
                        <a:t> yang </a:t>
                      </a:r>
                      <a:r>
                        <a:rPr lang="en-US" sz="2000" err="1"/>
                        <a:t>diterima</a:t>
                      </a:r>
                      <a:r>
                        <a:rPr lang="en-US" sz="2000"/>
                        <a:t>. </a:t>
                      </a:r>
                      <a:r>
                        <a:rPr lang="en-US" sz="2000" err="1"/>
                        <a:t>Setiap</a:t>
                      </a:r>
                      <a:r>
                        <a:rPr lang="en-US" sz="2000"/>
                        <a:t> </a:t>
                      </a:r>
                      <a:r>
                        <a:rPr lang="en-US" sz="2000" err="1"/>
                        <a:t>pegawai</a:t>
                      </a:r>
                      <a:r>
                        <a:rPr lang="en-US" sz="2000"/>
                        <a:t> </a:t>
                      </a:r>
                      <a:r>
                        <a:rPr lang="en-US" sz="2000" err="1"/>
                        <a:t>memiliki</a:t>
                      </a:r>
                      <a:r>
                        <a:rPr lang="en-US" sz="2000"/>
                        <a:t> 2 </a:t>
                      </a:r>
                      <a:r>
                        <a:rPr lang="en-US" sz="2000" err="1"/>
                        <a:t>peti</a:t>
                      </a:r>
                      <a:r>
                        <a:rPr lang="en-US" sz="2000"/>
                        <a:t>. Satu </a:t>
                      </a:r>
                      <a:r>
                        <a:rPr lang="en-US" sz="2000" err="1"/>
                        <a:t>peti</a:t>
                      </a:r>
                      <a:r>
                        <a:rPr lang="en-US" sz="2000"/>
                        <a:t> </a:t>
                      </a:r>
                      <a:r>
                        <a:rPr lang="en-US" sz="2000" err="1"/>
                        <a:t>digunakan</a:t>
                      </a:r>
                      <a:r>
                        <a:rPr lang="en-US" sz="2000"/>
                        <a:t> </a:t>
                      </a:r>
                      <a:r>
                        <a:rPr lang="en-US" sz="2000" err="1"/>
                        <a:t>untuk</a:t>
                      </a:r>
                      <a:r>
                        <a:rPr lang="en-US" sz="2000"/>
                        <a:t> </a:t>
                      </a:r>
                      <a:r>
                        <a:rPr lang="en-US" sz="2000" err="1"/>
                        <a:t>menyimpan</a:t>
                      </a:r>
                      <a:r>
                        <a:rPr lang="en-US" sz="2000"/>
                        <a:t> remittance advice dan </a:t>
                      </a:r>
                      <a:r>
                        <a:rPr lang="en-US" sz="2000" err="1"/>
                        <a:t>satu</a:t>
                      </a:r>
                      <a:r>
                        <a:rPr lang="en-US" sz="2000"/>
                        <a:t> </a:t>
                      </a:r>
                      <a:r>
                        <a:rPr lang="en-US" sz="2000" err="1"/>
                        <a:t>lagi</a:t>
                      </a:r>
                      <a:r>
                        <a:rPr lang="en-US" sz="2000"/>
                        <a:t> </a:t>
                      </a:r>
                      <a:r>
                        <a:rPr lang="en-US" sz="2000" err="1"/>
                        <a:t>untuk</a:t>
                      </a:r>
                      <a:r>
                        <a:rPr lang="en-US" sz="2000"/>
                        <a:t> </a:t>
                      </a:r>
                      <a:r>
                        <a:rPr lang="en-US" sz="2000" err="1"/>
                        <a:t>menyimpan</a:t>
                      </a:r>
                      <a:r>
                        <a:rPr lang="en-US" sz="2000"/>
                        <a:t> </a:t>
                      </a:r>
                      <a:r>
                        <a:rPr lang="en-US" sz="2000" err="1"/>
                        <a:t>cek</a:t>
                      </a:r>
                      <a:r>
                        <a:rPr lang="en-US" sz="2000"/>
                        <a:t>. </a:t>
                      </a:r>
                      <a:r>
                        <a:rPr lang="en-US" sz="2000" err="1"/>
                        <a:t>Sebelum</a:t>
                      </a:r>
                      <a:r>
                        <a:rPr lang="en-US" sz="2000"/>
                        <a:t> </a:t>
                      </a:r>
                      <a:r>
                        <a:rPr lang="en-US" sz="2000" err="1"/>
                        <a:t>memisahkan</a:t>
                      </a:r>
                      <a:r>
                        <a:rPr lang="en-US" sz="2000"/>
                        <a:t> </a:t>
                      </a:r>
                      <a:r>
                        <a:rPr lang="en-US" sz="2000" err="1"/>
                        <a:t>kedua</a:t>
                      </a:r>
                      <a:r>
                        <a:rPr lang="en-US" sz="2000"/>
                        <a:t> </a:t>
                      </a:r>
                      <a:r>
                        <a:rPr lang="en-US" sz="2000" err="1"/>
                        <a:t>dokumen</a:t>
                      </a:r>
                      <a:r>
                        <a:rPr lang="en-US" sz="2000"/>
                        <a:t> </a:t>
                      </a:r>
                      <a:r>
                        <a:rPr lang="en-US" sz="2000" err="1"/>
                        <a:t>tersebut</a:t>
                      </a:r>
                      <a:r>
                        <a:rPr lang="en-US" sz="2000"/>
                        <a:t> dan </a:t>
                      </a:r>
                      <a:r>
                        <a:rPr lang="en-US" sz="2000" err="1"/>
                        <a:t>meletakkan</a:t>
                      </a:r>
                      <a:r>
                        <a:rPr lang="en-US" sz="2000"/>
                        <a:t> pada </a:t>
                      </a:r>
                      <a:r>
                        <a:rPr lang="en-US" sz="2000" err="1"/>
                        <a:t>peti</a:t>
                      </a:r>
                      <a:r>
                        <a:rPr lang="en-US" sz="2000"/>
                        <a:t> masing-masing </a:t>
                      </a:r>
                      <a:r>
                        <a:rPr lang="en-US" sz="2000" err="1"/>
                        <a:t>pegawai</a:t>
                      </a:r>
                      <a:r>
                        <a:rPr lang="en-US" sz="2000"/>
                        <a:t> </a:t>
                      </a:r>
                      <a:r>
                        <a:rPr lang="en-US" sz="2000" err="1"/>
                        <a:t>bagian</a:t>
                      </a:r>
                      <a:r>
                        <a:rPr lang="en-US" sz="2000"/>
                        <a:t> </a:t>
                      </a:r>
                      <a:r>
                        <a:rPr lang="en-US" sz="2000" err="1"/>
                        <a:t>ruang</a:t>
                      </a:r>
                      <a:r>
                        <a:rPr lang="en-US" sz="2000"/>
                        <a:t> </a:t>
                      </a:r>
                      <a:r>
                        <a:rPr lang="en-US" sz="2000" err="1"/>
                        <a:t>penerimaan</a:t>
                      </a:r>
                      <a:r>
                        <a:rPr lang="en-US" sz="2000"/>
                        <a:t> </a:t>
                      </a:r>
                      <a:r>
                        <a:rPr lang="en-US" sz="2000" err="1"/>
                        <a:t>surat</a:t>
                      </a:r>
                      <a:r>
                        <a:rPr lang="en-US" sz="2000"/>
                        <a:t> </a:t>
                      </a:r>
                      <a:r>
                        <a:rPr lang="en-US" sz="2000" err="1"/>
                        <a:t>ini</a:t>
                      </a:r>
                      <a:r>
                        <a:rPr lang="en-US" sz="2000"/>
                        <a:t> </a:t>
                      </a:r>
                      <a:r>
                        <a:rPr lang="en-US" sz="2000" err="1"/>
                        <a:t>merekonsiliasi</a:t>
                      </a:r>
                      <a:r>
                        <a:rPr lang="en-US" sz="2000"/>
                        <a:t> </a:t>
                      </a:r>
                      <a:r>
                        <a:rPr lang="en-US" sz="2000" err="1"/>
                        <a:t>jumlah</a:t>
                      </a:r>
                      <a:r>
                        <a:rPr lang="en-US" sz="2000"/>
                        <a:t> </a:t>
                      </a:r>
                      <a:r>
                        <a:rPr lang="en-US" sz="2000" err="1"/>
                        <a:t>cek</a:t>
                      </a:r>
                      <a:r>
                        <a:rPr lang="en-US" sz="2000"/>
                        <a:t> dan remittance advice. 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/>
                        <a:t>Remittance advice </a:t>
                      </a:r>
                      <a:r>
                        <a:rPr lang="en-US" sz="2000" err="1"/>
                        <a:t>dikirim</a:t>
                      </a:r>
                      <a:r>
                        <a:rPr lang="en-US" sz="2000"/>
                        <a:t> </a:t>
                      </a:r>
                      <a:r>
                        <a:rPr lang="en-US" sz="2000" err="1"/>
                        <a:t>ke</a:t>
                      </a:r>
                      <a:r>
                        <a:rPr lang="en-US" sz="2000"/>
                        <a:t> </a:t>
                      </a:r>
                      <a:r>
                        <a:rPr lang="en-US" sz="2000" err="1"/>
                        <a:t>bagian</a:t>
                      </a:r>
                      <a:r>
                        <a:rPr lang="en-US" sz="2000"/>
                        <a:t> A/R. </a:t>
                      </a:r>
                      <a:r>
                        <a:rPr lang="en-US" sz="2000" err="1"/>
                        <a:t>Pegawai</a:t>
                      </a:r>
                      <a:r>
                        <a:rPr lang="en-US" sz="2000"/>
                        <a:t> </a:t>
                      </a:r>
                      <a:r>
                        <a:rPr lang="en-US" sz="2000" err="1"/>
                        <a:t>bagian</a:t>
                      </a:r>
                      <a:r>
                        <a:rPr lang="en-US" sz="2000"/>
                        <a:t> A/R </a:t>
                      </a:r>
                      <a:r>
                        <a:rPr lang="en-US" sz="2000" err="1"/>
                        <a:t>mencatat</a:t>
                      </a:r>
                      <a:r>
                        <a:rPr lang="en-US" sz="2000"/>
                        <a:t> </a:t>
                      </a:r>
                      <a:r>
                        <a:rPr lang="en-US" sz="2000" err="1"/>
                        <a:t>setiap</a:t>
                      </a:r>
                      <a:r>
                        <a:rPr lang="en-US" sz="2000"/>
                        <a:t> remittance advice pada remittance list dan </a:t>
                      </a:r>
                      <a:r>
                        <a:rPr lang="en-US" sz="2000" err="1"/>
                        <a:t>mengirim</a:t>
                      </a:r>
                      <a:r>
                        <a:rPr lang="en-US" sz="2000"/>
                        <a:t> </a:t>
                      </a:r>
                      <a:r>
                        <a:rPr lang="en-US" sz="2000" err="1"/>
                        <a:t>salinannya</a:t>
                      </a:r>
                      <a:r>
                        <a:rPr lang="en-US" sz="2000"/>
                        <a:t> </a:t>
                      </a:r>
                      <a:r>
                        <a:rPr lang="en-US" sz="2000" err="1"/>
                        <a:t>ke</a:t>
                      </a:r>
                      <a:r>
                        <a:rPr lang="en-US" sz="2000"/>
                        <a:t> </a:t>
                      </a:r>
                      <a:r>
                        <a:rPr lang="en-US" sz="2000" err="1"/>
                        <a:t>bagian</a:t>
                      </a:r>
                      <a:r>
                        <a:rPr lang="en-US" sz="2000"/>
                        <a:t> </a:t>
                      </a:r>
                      <a:r>
                        <a:rPr lang="en-US" sz="2000" err="1"/>
                        <a:t>penerimaan</a:t>
                      </a:r>
                      <a:r>
                        <a:rPr lang="en-US" sz="2000"/>
                        <a:t> kas. </a:t>
                      </a:r>
                      <a:r>
                        <a:rPr lang="en-US" sz="2000" err="1"/>
                        <a:t>Pegawai</a:t>
                      </a:r>
                      <a:r>
                        <a:rPr lang="en-US" sz="2000"/>
                        <a:t> </a:t>
                      </a:r>
                      <a:r>
                        <a:rPr lang="en-US" sz="2000" err="1"/>
                        <a:t>bagian</a:t>
                      </a:r>
                      <a:r>
                        <a:rPr lang="en-US" sz="2000"/>
                        <a:t> A/R </a:t>
                      </a:r>
                      <a:r>
                        <a:rPr lang="en-US" sz="2000" err="1"/>
                        <a:t>mengupdate</a:t>
                      </a:r>
                      <a:r>
                        <a:rPr lang="en-US" sz="2000"/>
                        <a:t> customer account dan A/R pada terminal </a:t>
                      </a:r>
                      <a:r>
                        <a:rPr lang="en-US" sz="2000" err="1"/>
                        <a:t>komputer</a:t>
                      </a:r>
                      <a:r>
                        <a:rPr lang="en-US" sz="2000"/>
                        <a:t>. </a:t>
                      </a:r>
                      <a:r>
                        <a:rPr lang="en-US" sz="2000" err="1"/>
                        <a:t>Summari</a:t>
                      </a:r>
                      <a:r>
                        <a:rPr lang="en-US" sz="2000"/>
                        <a:t>/</a:t>
                      </a:r>
                      <a:r>
                        <a:rPr lang="en-US" sz="2000" err="1"/>
                        <a:t>ringkasannya</a:t>
                      </a:r>
                      <a:r>
                        <a:rPr lang="en-US" sz="2000"/>
                        <a:t> </a:t>
                      </a:r>
                      <a:r>
                        <a:rPr lang="en-US" sz="2000" err="1"/>
                        <a:t>dikirim</a:t>
                      </a:r>
                      <a:r>
                        <a:rPr lang="en-US" sz="2000"/>
                        <a:t> </a:t>
                      </a:r>
                      <a:r>
                        <a:rPr lang="en-US" sz="2000" err="1"/>
                        <a:t>ke</a:t>
                      </a:r>
                      <a:r>
                        <a:rPr lang="en-US" sz="2000"/>
                        <a:t> </a:t>
                      </a:r>
                      <a:r>
                        <a:rPr lang="en-US" sz="2000" err="1"/>
                        <a:t>bagian</a:t>
                      </a:r>
                      <a:r>
                        <a:rPr lang="en-US" sz="2000"/>
                        <a:t> GL </a:t>
                      </a:r>
                      <a:r>
                        <a:rPr lang="en-US" sz="2000" err="1"/>
                        <a:t>untuk</a:t>
                      </a:r>
                      <a:r>
                        <a:rPr lang="en-US" sz="2000"/>
                        <a:t> </a:t>
                      </a:r>
                      <a:r>
                        <a:rPr lang="en-US" sz="2000" err="1"/>
                        <a:t>diposting</a:t>
                      </a:r>
                      <a:r>
                        <a:rPr lang="en-US" sz="2000"/>
                        <a:t>. 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/>
                        <a:t>Cek </a:t>
                      </a:r>
                      <a:r>
                        <a:rPr lang="en-US" sz="2000" err="1"/>
                        <a:t>dikirim</a:t>
                      </a:r>
                      <a:r>
                        <a:rPr lang="en-US" sz="2000"/>
                        <a:t> </a:t>
                      </a:r>
                      <a:r>
                        <a:rPr lang="en-US" sz="2000" err="1"/>
                        <a:t>ke</a:t>
                      </a:r>
                      <a:r>
                        <a:rPr lang="en-US" sz="2000"/>
                        <a:t> </a:t>
                      </a:r>
                      <a:r>
                        <a:rPr lang="en-US" sz="2000" err="1"/>
                        <a:t>bagian</a:t>
                      </a:r>
                      <a:r>
                        <a:rPr lang="en-US" sz="2000"/>
                        <a:t> </a:t>
                      </a:r>
                      <a:r>
                        <a:rPr lang="en-US" sz="2000" err="1"/>
                        <a:t>penerimaan</a:t>
                      </a:r>
                      <a:r>
                        <a:rPr lang="en-US" sz="2000"/>
                        <a:t> kas yang </a:t>
                      </a:r>
                      <a:r>
                        <a:rPr lang="en-US" sz="2000" err="1"/>
                        <a:t>akan</a:t>
                      </a:r>
                      <a:r>
                        <a:rPr lang="en-US" sz="2000"/>
                        <a:t> </a:t>
                      </a:r>
                      <a:r>
                        <a:rPr lang="en-US" sz="2000" err="1"/>
                        <a:t>mengesahkan</a:t>
                      </a:r>
                      <a:r>
                        <a:rPr lang="en-US" sz="2000"/>
                        <a:t> </a:t>
                      </a:r>
                      <a:r>
                        <a:rPr lang="en-US" sz="2000" err="1"/>
                        <a:t>setiap</a:t>
                      </a:r>
                      <a:r>
                        <a:rPr lang="en-US" sz="2000"/>
                        <a:t> </a:t>
                      </a:r>
                      <a:r>
                        <a:rPr lang="en-US" sz="2000" err="1"/>
                        <a:t>cek</a:t>
                      </a:r>
                      <a:r>
                        <a:rPr lang="en-US" sz="2000"/>
                        <a:t> </a:t>
                      </a:r>
                      <a:r>
                        <a:rPr lang="en-US" sz="2000" err="1"/>
                        <a:t>dengan</a:t>
                      </a:r>
                      <a:r>
                        <a:rPr lang="en-US" sz="2000"/>
                        <a:t> </a:t>
                      </a:r>
                      <a:r>
                        <a:rPr lang="en-US" sz="2000" err="1"/>
                        <a:t>stempel</a:t>
                      </a:r>
                      <a:r>
                        <a:rPr lang="en-US" sz="2000"/>
                        <a:t> “For Deposit Only” dan </a:t>
                      </a:r>
                      <a:r>
                        <a:rPr lang="en-US" sz="2000" err="1"/>
                        <a:t>memeriksa</a:t>
                      </a:r>
                      <a:r>
                        <a:rPr lang="en-US" sz="2000"/>
                        <a:t> </a:t>
                      </a:r>
                      <a:r>
                        <a:rPr lang="en-US" sz="2000" err="1"/>
                        <a:t>setiap</a:t>
                      </a:r>
                      <a:r>
                        <a:rPr lang="en-US" sz="2000"/>
                        <a:t> </a:t>
                      </a:r>
                      <a:r>
                        <a:rPr lang="en-US" sz="2000" err="1"/>
                        <a:t>cek</a:t>
                      </a:r>
                      <a:r>
                        <a:rPr lang="en-US" sz="2000"/>
                        <a:t> </a:t>
                      </a:r>
                      <a:r>
                        <a:rPr lang="en-US" sz="2000" err="1"/>
                        <a:t>dengan</a:t>
                      </a:r>
                      <a:r>
                        <a:rPr lang="en-US" sz="2000"/>
                        <a:t> remittance list </a:t>
                      </a:r>
                      <a:r>
                        <a:rPr lang="en-US" sz="2000" err="1"/>
                        <a:t>kemudian</a:t>
                      </a:r>
                      <a:r>
                        <a:rPr lang="en-US" sz="2000"/>
                        <a:t> </a:t>
                      </a:r>
                      <a:r>
                        <a:rPr lang="en-US" sz="2000" err="1"/>
                        <a:t>mencatat</a:t>
                      </a:r>
                      <a:r>
                        <a:rPr lang="en-US" sz="2000"/>
                        <a:t> </a:t>
                      </a:r>
                      <a:r>
                        <a:rPr lang="en-US" sz="2000" err="1"/>
                        <a:t>penerimaan</a:t>
                      </a:r>
                      <a:r>
                        <a:rPr lang="en-US" sz="2000"/>
                        <a:t> kas pada cash receipt  journal. </a:t>
                      </a:r>
                      <a:r>
                        <a:rPr lang="en-US" sz="2000" err="1"/>
                        <a:t>Pegawai</a:t>
                      </a:r>
                      <a:r>
                        <a:rPr lang="en-US" sz="2000"/>
                        <a:t> </a:t>
                      </a:r>
                      <a:r>
                        <a:rPr lang="en-US" sz="2000" err="1"/>
                        <a:t>ini</a:t>
                      </a:r>
                      <a:r>
                        <a:rPr lang="en-US" sz="2000"/>
                        <a:t> </a:t>
                      </a:r>
                      <a:r>
                        <a:rPr lang="en-US" sz="2000" err="1"/>
                        <a:t>kemudian</a:t>
                      </a:r>
                      <a:r>
                        <a:rPr lang="en-US" sz="2000"/>
                        <a:t> </a:t>
                      </a:r>
                      <a:r>
                        <a:rPr lang="en-US" sz="2000" err="1"/>
                        <a:t>mengirim</a:t>
                      </a:r>
                      <a:r>
                        <a:rPr lang="en-US" sz="2000"/>
                        <a:t> </a:t>
                      </a:r>
                      <a:r>
                        <a:rPr lang="en-US" sz="2000" err="1"/>
                        <a:t>cek</a:t>
                      </a:r>
                      <a:r>
                        <a:rPr lang="en-US" sz="2000"/>
                        <a:t> </a:t>
                      </a:r>
                      <a:r>
                        <a:rPr lang="en-US" sz="2000" err="1"/>
                        <a:t>ke</a:t>
                      </a:r>
                      <a:r>
                        <a:rPr lang="en-US" sz="2000"/>
                        <a:t> bank. 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/>
                        <a:t>Setelah </a:t>
                      </a:r>
                      <a:r>
                        <a:rPr lang="en-US" sz="2000" err="1"/>
                        <a:t>menerima</a:t>
                      </a:r>
                      <a:r>
                        <a:rPr lang="en-US" sz="2000"/>
                        <a:t> journal summaries </a:t>
                      </a:r>
                      <a:r>
                        <a:rPr lang="en-US" sz="2000" err="1"/>
                        <a:t>bagian</a:t>
                      </a:r>
                      <a:r>
                        <a:rPr lang="en-US" sz="2000"/>
                        <a:t> GL </a:t>
                      </a:r>
                      <a:r>
                        <a:rPr lang="en-US" sz="2000" err="1"/>
                        <a:t>memposting</a:t>
                      </a:r>
                      <a:r>
                        <a:rPr lang="en-US" sz="2000"/>
                        <a:t> </a:t>
                      </a:r>
                      <a:r>
                        <a:rPr lang="en-US" sz="2000" err="1"/>
                        <a:t>seluruh</a:t>
                      </a:r>
                      <a:r>
                        <a:rPr lang="en-US" sz="2000"/>
                        <a:t> journal summaries pada terminal </a:t>
                      </a:r>
                      <a:r>
                        <a:rPr lang="en-US" sz="2000" err="1"/>
                        <a:t>komputer</a:t>
                      </a:r>
                      <a:r>
                        <a:rPr lang="en-US" sz="2000"/>
                        <a:t>. Salinan account summaries </a:t>
                      </a:r>
                      <a:r>
                        <a:rPr lang="en-US" sz="2000" err="1"/>
                        <a:t>disimpan</a:t>
                      </a:r>
                      <a:r>
                        <a:rPr lang="en-US" sz="2000"/>
                        <a:t> di </a:t>
                      </a:r>
                      <a:r>
                        <a:rPr lang="en-US" sz="2000" err="1"/>
                        <a:t>bagian</a:t>
                      </a:r>
                      <a:r>
                        <a:rPr lang="en-US" sz="2000"/>
                        <a:t> general ledger. 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 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413792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0655" y="274638"/>
            <a:ext cx="9130145" cy="850106"/>
          </a:xfrm>
        </p:spPr>
        <p:txBody>
          <a:bodyPr>
            <a:noAutofit/>
          </a:bodyPr>
          <a:lstStyle/>
          <a:p>
            <a:r>
              <a:rPr lang="en-US" sz="2400" b="1"/>
              <a:t>Revenue Cycle</a:t>
            </a:r>
            <a:br>
              <a:rPr lang="en-US" sz="2400"/>
            </a:br>
            <a:r>
              <a:rPr lang="en-US" sz="2400" b="1"/>
              <a:t>Indah </a:t>
            </a:r>
            <a:r>
              <a:rPr lang="en-US" sz="2400" b="1" err="1"/>
              <a:t>Kreasi</a:t>
            </a:r>
            <a:r>
              <a:rPr lang="en-US" sz="2400" b="1"/>
              <a:t> Indah </a:t>
            </a:r>
            <a:r>
              <a:rPr lang="en-US" sz="2400" b="1" err="1"/>
              <a:t>Kreasi</a:t>
            </a:r>
            <a:endParaRPr lang="en-US" sz="240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87742670"/>
              </p:ext>
            </p:extLst>
          </p:nvPr>
        </p:nvGraphicFramePr>
        <p:xfrm>
          <a:off x="1080655" y="1268760"/>
          <a:ext cx="9033163" cy="5400600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90331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40060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 err="1">
                          <a:effectLst/>
                        </a:rPr>
                        <a:t>Prosedur</a:t>
                      </a:r>
                      <a:r>
                        <a:rPr lang="en-US" sz="2000" b="1">
                          <a:effectLst/>
                        </a:rPr>
                        <a:t> </a:t>
                      </a:r>
                      <a:r>
                        <a:rPr lang="en-US" sz="2000" b="1" err="1">
                          <a:effectLst/>
                        </a:rPr>
                        <a:t>Penerimaan</a:t>
                      </a:r>
                      <a:r>
                        <a:rPr lang="en-US" sz="2000" b="1">
                          <a:effectLst/>
                        </a:rPr>
                        <a:t> Kas 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/>
                        <a:t>Anda </a:t>
                      </a:r>
                      <a:r>
                        <a:rPr lang="en-US" sz="2000" err="1"/>
                        <a:t>diminta</a:t>
                      </a:r>
                      <a:r>
                        <a:rPr lang="en-US" sz="2000"/>
                        <a:t>: 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2000" err="1"/>
                        <a:t>Membuat</a:t>
                      </a:r>
                      <a:r>
                        <a:rPr lang="en-US" sz="2000"/>
                        <a:t> Data Flow Diagram (DFD level 0 dan Context </a:t>
                      </a:r>
                      <a:r>
                        <a:rPr lang="en-US" sz="2000" err="1"/>
                        <a:t>Diagarm</a:t>
                      </a:r>
                      <a:r>
                        <a:rPr lang="en-US" sz="2000"/>
                        <a:t> ) </a:t>
                      </a:r>
                      <a:r>
                        <a:rPr lang="en-US" sz="2000" err="1"/>
                        <a:t>dari</a:t>
                      </a:r>
                      <a:r>
                        <a:rPr lang="en-US" sz="2000"/>
                        <a:t> </a:t>
                      </a:r>
                      <a:r>
                        <a:rPr lang="en-US" sz="2000" err="1"/>
                        <a:t>sistem</a:t>
                      </a:r>
                      <a:r>
                        <a:rPr lang="en-US" sz="2000"/>
                        <a:t> yang </a:t>
                      </a:r>
                      <a:r>
                        <a:rPr lang="en-US" sz="2000" err="1"/>
                        <a:t>saat</a:t>
                      </a:r>
                      <a:r>
                        <a:rPr lang="en-US" sz="2000"/>
                        <a:t> </a:t>
                      </a:r>
                      <a:r>
                        <a:rPr lang="en-US" sz="2000" err="1"/>
                        <a:t>ini</a:t>
                      </a:r>
                      <a:r>
                        <a:rPr lang="en-US" sz="2000"/>
                        <a:t> </a:t>
                      </a:r>
                      <a:r>
                        <a:rPr lang="en-US" sz="2000" err="1"/>
                        <a:t>sedang</a:t>
                      </a:r>
                      <a:r>
                        <a:rPr lang="en-US" sz="2000"/>
                        <a:t> </a:t>
                      </a:r>
                      <a:r>
                        <a:rPr lang="en-US" sz="2000" err="1"/>
                        <a:t>berjalan</a:t>
                      </a:r>
                      <a:r>
                        <a:rPr lang="en-US" sz="2000"/>
                        <a:t> di Indah </a:t>
                      </a:r>
                      <a:r>
                        <a:rPr lang="en-US" sz="2000" err="1"/>
                        <a:t>Kreasi</a:t>
                      </a:r>
                      <a:r>
                        <a:rPr lang="en-US" sz="2000"/>
                        <a:t>. 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2000">
                          <a:effectLst/>
                        </a:rPr>
                        <a:t> </a:t>
                      </a:r>
                      <a:r>
                        <a:rPr lang="en-US" sz="2000" err="1">
                          <a:effectLst/>
                        </a:rPr>
                        <a:t>Membuat</a:t>
                      </a:r>
                      <a:r>
                        <a:rPr lang="en-US" sz="2000">
                          <a:effectLst/>
                        </a:rPr>
                        <a:t> flowchart </a:t>
                      </a:r>
                      <a:r>
                        <a:rPr lang="en-US" sz="2000" err="1">
                          <a:effectLst/>
                        </a:rPr>
                        <a:t>dari</a:t>
                      </a:r>
                      <a:r>
                        <a:rPr lang="en-US" sz="2000">
                          <a:effectLst/>
                        </a:rPr>
                        <a:t> </a:t>
                      </a:r>
                      <a:r>
                        <a:rPr lang="en-US" sz="2000" err="1">
                          <a:effectLst/>
                        </a:rPr>
                        <a:t>sistem</a:t>
                      </a:r>
                      <a:r>
                        <a:rPr lang="en-US" sz="2000">
                          <a:effectLst/>
                        </a:rPr>
                        <a:t> yang </a:t>
                      </a:r>
                      <a:r>
                        <a:rPr lang="en-US" sz="2000" err="1">
                          <a:effectLst/>
                        </a:rPr>
                        <a:t>sedang</a:t>
                      </a:r>
                      <a:r>
                        <a:rPr lang="en-US" sz="2000">
                          <a:effectLst/>
                        </a:rPr>
                        <a:t> </a:t>
                      </a:r>
                      <a:r>
                        <a:rPr lang="en-US" sz="2000" err="1">
                          <a:effectLst/>
                        </a:rPr>
                        <a:t>berjalan</a:t>
                      </a:r>
                      <a:r>
                        <a:rPr lang="en-US" sz="2000">
                          <a:effectLst/>
                        </a:rPr>
                        <a:t>. 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2000" err="1">
                          <a:effectLst/>
                        </a:rPr>
                        <a:t>Menganalisa</a:t>
                      </a:r>
                      <a:r>
                        <a:rPr lang="en-US" sz="2000">
                          <a:effectLst/>
                        </a:rPr>
                        <a:t> </a:t>
                      </a:r>
                      <a:r>
                        <a:rPr lang="en-US" sz="2000" err="1">
                          <a:effectLst/>
                        </a:rPr>
                        <a:t>kelemahan-kelemahan</a:t>
                      </a:r>
                      <a:r>
                        <a:rPr lang="en-US" sz="2000">
                          <a:effectLst/>
                        </a:rPr>
                        <a:t> </a:t>
                      </a:r>
                      <a:r>
                        <a:rPr lang="en-US" sz="2000" err="1">
                          <a:effectLst/>
                        </a:rPr>
                        <a:t>sistem</a:t>
                      </a:r>
                      <a:r>
                        <a:rPr lang="en-US" sz="2000">
                          <a:effectLst/>
                        </a:rPr>
                        <a:t> </a:t>
                      </a:r>
                      <a:r>
                        <a:rPr lang="en-US" sz="2000" err="1">
                          <a:effectLst/>
                        </a:rPr>
                        <a:t>berdasarkan</a:t>
                      </a:r>
                      <a:r>
                        <a:rPr lang="en-US" sz="2000">
                          <a:effectLst/>
                        </a:rPr>
                        <a:t> Internal Control Structure pada COSO dan </a:t>
                      </a:r>
                      <a:r>
                        <a:rPr lang="en-US" sz="2000" err="1">
                          <a:effectLst/>
                        </a:rPr>
                        <a:t>memberikan</a:t>
                      </a:r>
                      <a:r>
                        <a:rPr lang="en-US" sz="2000">
                          <a:effectLst/>
                        </a:rPr>
                        <a:t> </a:t>
                      </a:r>
                      <a:r>
                        <a:rPr lang="en-US" sz="2000" err="1">
                          <a:effectLst/>
                        </a:rPr>
                        <a:t>rekomendasi</a:t>
                      </a:r>
                      <a:r>
                        <a:rPr lang="en-US" sz="2000">
                          <a:effectLst/>
                        </a:rPr>
                        <a:t> </a:t>
                      </a:r>
                      <a:r>
                        <a:rPr lang="en-US" sz="2000" err="1">
                          <a:effectLst/>
                        </a:rPr>
                        <a:t>atas</a:t>
                      </a:r>
                      <a:r>
                        <a:rPr lang="en-US" sz="2000">
                          <a:effectLst/>
                        </a:rPr>
                        <a:t> </a:t>
                      </a:r>
                      <a:r>
                        <a:rPr lang="en-US" sz="2000" err="1">
                          <a:effectLst/>
                        </a:rPr>
                        <a:t>kelemahan-kelemahan</a:t>
                      </a:r>
                      <a:r>
                        <a:rPr lang="en-US" sz="2000">
                          <a:effectLst/>
                        </a:rPr>
                        <a:t> </a:t>
                      </a:r>
                      <a:r>
                        <a:rPr lang="en-US" sz="2000" err="1">
                          <a:effectLst/>
                        </a:rPr>
                        <a:t>tersebut</a:t>
                      </a:r>
                      <a:endParaRPr lang="en-US" sz="200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 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84" marR="67084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474235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757</Words>
  <Application>Microsoft Office PowerPoint</Application>
  <PresentationFormat>Widescreen</PresentationFormat>
  <Paragraphs>44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 Kasus Revenue Cycle INDAH KREASI</vt:lpstr>
      <vt:lpstr>Proses pada RC-1</vt:lpstr>
      <vt:lpstr>Proses pada RC-2</vt:lpstr>
      <vt:lpstr>Revenue Cycle Indah Kreasi Indah Kreasi</vt:lpstr>
      <vt:lpstr>Revenue Cycle Indah Kreasi Indah Kreasi</vt:lpstr>
      <vt:lpstr>Revenue Cycle Indah Kreasi Indah Kreasi</vt:lpstr>
      <vt:lpstr>Revenue Cycle Indah Kreasi Indah Kreasi</vt:lpstr>
      <vt:lpstr>Revenue Cycle Indah Kreasi Indah Kreasi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Kasus Revenue Cycle INDAH KREASI</dc:title>
  <dc:creator>Syadza Aqliya</dc:creator>
  <cp:lastModifiedBy>Syadza Aqliya</cp:lastModifiedBy>
  <cp:revision>2</cp:revision>
  <dcterms:created xsi:type="dcterms:W3CDTF">2020-08-30T16:38:59Z</dcterms:created>
  <dcterms:modified xsi:type="dcterms:W3CDTF">2020-08-31T06:41:04Z</dcterms:modified>
</cp:coreProperties>
</file>