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6"/>
  </p:notesMasterIdLst>
  <p:sldIdLst>
    <p:sldId id="261" r:id="rId2"/>
    <p:sldId id="301" r:id="rId3"/>
    <p:sldId id="302" r:id="rId4"/>
    <p:sldId id="303" r:id="rId5"/>
    <p:sldId id="304" r:id="rId6"/>
    <p:sldId id="318" r:id="rId7"/>
    <p:sldId id="319" r:id="rId8"/>
    <p:sldId id="320" r:id="rId9"/>
    <p:sldId id="258" r:id="rId10"/>
    <p:sldId id="471" r:id="rId11"/>
    <p:sldId id="472" r:id="rId12"/>
    <p:sldId id="473" r:id="rId13"/>
    <p:sldId id="347" r:id="rId14"/>
    <p:sldId id="446" r:id="rId15"/>
    <p:sldId id="447" r:id="rId16"/>
    <p:sldId id="480" r:id="rId17"/>
    <p:sldId id="350" r:id="rId18"/>
    <p:sldId id="351" r:id="rId19"/>
    <p:sldId id="352" r:id="rId20"/>
    <p:sldId id="354" r:id="rId21"/>
    <p:sldId id="437" r:id="rId22"/>
    <p:sldId id="438" r:id="rId23"/>
    <p:sldId id="439" r:id="rId24"/>
    <p:sldId id="440" r:id="rId25"/>
    <p:sldId id="448" r:id="rId26"/>
    <p:sldId id="461" r:id="rId27"/>
    <p:sldId id="462" r:id="rId28"/>
    <p:sldId id="463" r:id="rId29"/>
    <p:sldId id="464" r:id="rId30"/>
    <p:sldId id="449" r:id="rId31"/>
    <p:sldId id="450" r:id="rId32"/>
    <p:sldId id="451" r:id="rId33"/>
    <p:sldId id="452" r:id="rId34"/>
    <p:sldId id="453" r:id="rId35"/>
    <p:sldId id="454" r:id="rId36"/>
    <p:sldId id="355" r:id="rId37"/>
    <p:sldId id="356" r:id="rId38"/>
    <p:sldId id="357" r:id="rId39"/>
    <p:sldId id="358" r:id="rId40"/>
    <p:sldId id="359" r:id="rId41"/>
    <p:sldId id="360" r:id="rId42"/>
    <p:sldId id="361" r:id="rId43"/>
    <p:sldId id="362" r:id="rId44"/>
    <p:sldId id="363" r:id="rId45"/>
    <p:sldId id="364" r:id="rId46"/>
    <p:sldId id="410" r:id="rId47"/>
    <p:sldId id="409" r:id="rId48"/>
    <p:sldId id="435" r:id="rId49"/>
    <p:sldId id="411" r:id="rId50"/>
    <p:sldId id="365" r:id="rId51"/>
    <p:sldId id="366" r:id="rId52"/>
    <p:sldId id="367" r:id="rId53"/>
    <p:sldId id="368" r:id="rId54"/>
    <p:sldId id="369" r:id="rId55"/>
    <p:sldId id="370" r:id="rId56"/>
    <p:sldId id="371" r:id="rId57"/>
    <p:sldId id="372" r:id="rId58"/>
    <p:sldId id="373" r:id="rId59"/>
    <p:sldId id="481" r:id="rId60"/>
    <p:sldId id="482" r:id="rId61"/>
    <p:sldId id="483" r:id="rId62"/>
    <p:sldId id="484" r:id="rId63"/>
    <p:sldId id="485" r:id="rId64"/>
    <p:sldId id="486" r:id="rId65"/>
    <p:sldId id="374" r:id="rId66"/>
    <p:sldId id="487" r:id="rId67"/>
    <p:sldId id="488" r:id="rId68"/>
    <p:sldId id="489" r:id="rId69"/>
    <p:sldId id="490" r:id="rId70"/>
    <p:sldId id="305" r:id="rId71"/>
    <p:sldId id="375" r:id="rId72"/>
    <p:sldId id="376" r:id="rId73"/>
    <p:sldId id="460" r:id="rId74"/>
    <p:sldId id="474" r:id="rId75"/>
    <p:sldId id="457" r:id="rId76"/>
    <p:sldId id="458" r:id="rId77"/>
    <p:sldId id="459" r:id="rId78"/>
    <p:sldId id="383" r:id="rId79"/>
    <p:sldId id="384" r:id="rId80"/>
    <p:sldId id="385" r:id="rId81"/>
    <p:sldId id="386" r:id="rId82"/>
    <p:sldId id="387" r:id="rId83"/>
    <p:sldId id="388" r:id="rId84"/>
    <p:sldId id="389" r:id="rId85"/>
    <p:sldId id="390" r:id="rId86"/>
    <p:sldId id="402" r:id="rId87"/>
    <p:sldId id="403" r:id="rId88"/>
    <p:sldId id="404" r:id="rId89"/>
    <p:sldId id="406" r:id="rId90"/>
    <p:sldId id="465" r:id="rId91"/>
    <p:sldId id="466" r:id="rId92"/>
    <p:sldId id="479" r:id="rId93"/>
    <p:sldId id="475" r:id="rId94"/>
    <p:sldId id="289" r:id="rId95"/>
    <p:sldId id="291" r:id="rId96"/>
    <p:sldId id="290" r:id="rId97"/>
    <p:sldId id="299" r:id="rId98"/>
    <p:sldId id="292" r:id="rId99"/>
    <p:sldId id="277" r:id="rId100"/>
    <p:sldId id="293" r:id="rId101"/>
    <p:sldId id="294" r:id="rId102"/>
    <p:sldId id="287" r:id="rId103"/>
    <p:sldId id="295" r:id="rId104"/>
    <p:sldId id="296" r:id="rId105"/>
    <p:sldId id="298" r:id="rId106"/>
    <p:sldId id="279" r:id="rId107"/>
    <p:sldId id="297" r:id="rId108"/>
    <p:sldId id="285" r:id="rId109"/>
    <p:sldId id="281" r:id="rId110"/>
    <p:sldId id="265" r:id="rId111"/>
    <p:sldId id="266" r:id="rId112"/>
    <p:sldId id="300" r:id="rId113"/>
    <p:sldId id="262" r:id="rId114"/>
    <p:sldId id="263"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a:srgbClr val="00FDFF"/>
    <a:srgbClr val="B7F6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029"/>
    <p:restoredTop sz="94694"/>
  </p:normalViewPr>
  <p:slideViewPr>
    <p:cSldViewPr snapToGrid="0" snapToObjects="1">
      <p:cViewPr varScale="1">
        <p:scale>
          <a:sx n="78" d="100"/>
          <a:sy n="78" d="100"/>
        </p:scale>
        <p:origin x="67"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BED4C-AC4C-4649-8933-CC027E9F7F43}" type="datetimeFigureOut">
              <a:rPr lang="en-US" smtClean="0"/>
              <a:t>8/17/2019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D7333-EE5A-E14E-8439-3749C17F8372}" type="slidenum">
              <a:rPr lang="en-US" smtClean="0"/>
              <a:t>‹#›</a:t>
            </a:fld>
            <a:endParaRPr lang="en-US"/>
          </a:p>
        </p:txBody>
      </p:sp>
    </p:spTree>
    <p:extLst>
      <p:ext uri="{BB962C8B-B14F-4D97-AF65-F5344CB8AC3E}">
        <p14:creationId xmlns:p14="http://schemas.microsoft.com/office/powerpoint/2010/main" val="172315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ED418F-281E-6145-8238-81A63A6A8153}"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91740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D418F-281E-6145-8238-81A63A6A8153}"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81458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D418F-281E-6145-8238-81A63A6A8153}"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47095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759075"/>
            <a:ext cx="12192000" cy="3176588"/>
          </a:xfrm>
        </p:spPr>
        <p:txBody>
          <a:bodyPr/>
          <a:lstStyle/>
          <a:p>
            <a:endParaRPr lang="en-US" dirty="0"/>
          </a:p>
        </p:txBody>
      </p:sp>
    </p:spTree>
    <p:extLst>
      <p:ext uri="{BB962C8B-B14F-4D97-AF65-F5344CB8AC3E}">
        <p14:creationId xmlns:p14="http://schemas.microsoft.com/office/powerpoint/2010/main" val="106384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96000" cy="6858000"/>
          </a:xfrm>
        </p:spPr>
        <p:txBody>
          <a:bodyPr/>
          <a:lstStyle/>
          <a:p>
            <a:endParaRPr lang="en-US" dirty="0"/>
          </a:p>
        </p:txBody>
      </p:sp>
    </p:spTree>
    <p:extLst>
      <p:ext uri="{BB962C8B-B14F-4D97-AF65-F5344CB8AC3E}">
        <p14:creationId xmlns:p14="http://schemas.microsoft.com/office/powerpoint/2010/main" val="40844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 y="2"/>
            <a:ext cx="9658349" cy="6857999"/>
          </a:xfrm>
          <a:custGeom>
            <a:avLst/>
            <a:gdLst>
              <a:gd name="connsiteX0" fmla="*/ 8343899 w 9658349"/>
              <a:gd name="connsiteY0" fmla="*/ 5543549 h 6857999"/>
              <a:gd name="connsiteX1" fmla="*/ 9658349 w 9658349"/>
              <a:gd name="connsiteY1" fmla="*/ 5543549 h 6857999"/>
              <a:gd name="connsiteX2" fmla="*/ 9658349 w 9658349"/>
              <a:gd name="connsiteY2" fmla="*/ 6857999 h 6857999"/>
              <a:gd name="connsiteX3" fmla="*/ 8343899 w 9658349"/>
              <a:gd name="connsiteY3" fmla="*/ 6857999 h 6857999"/>
              <a:gd name="connsiteX4" fmla="*/ 6953249 w 9658349"/>
              <a:gd name="connsiteY4" fmla="*/ 5543549 h 6857999"/>
              <a:gd name="connsiteX5" fmla="*/ 8267699 w 9658349"/>
              <a:gd name="connsiteY5" fmla="*/ 5543549 h 6857999"/>
              <a:gd name="connsiteX6" fmla="*/ 8267699 w 9658349"/>
              <a:gd name="connsiteY6" fmla="*/ 6857999 h 6857999"/>
              <a:gd name="connsiteX7" fmla="*/ 6953249 w 9658349"/>
              <a:gd name="connsiteY7" fmla="*/ 6857999 h 6857999"/>
              <a:gd name="connsiteX8" fmla="*/ 5562599 w 9658349"/>
              <a:gd name="connsiteY8" fmla="*/ 5543549 h 6857999"/>
              <a:gd name="connsiteX9" fmla="*/ 6877049 w 9658349"/>
              <a:gd name="connsiteY9" fmla="*/ 5543549 h 6857999"/>
              <a:gd name="connsiteX10" fmla="*/ 6877049 w 9658349"/>
              <a:gd name="connsiteY10" fmla="*/ 6857999 h 6857999"/>
              <a:gd name="connsiteX11" fmla="*/ 5562599 w 9658349"/>
              <a:gd name="connsiteY11" fmla="*/ 6857999 h 6857999"/>
              <a:gd name="connsiteX12" fmla="*/ 4171949 w 9658349"/>
              <a:gd name="connsiteY12" fmla="*/ 5543549 h 6857999"/>
              <a:gd name="connsiteX13" fmla="*/ 5486399 w 9658349"/>
              <a:gd name="connsiteY13" fmla="*/ 5543549 h 6857999"/>
              <a:gd name="connsiteX14" fmla="*/ 5486399 w 9658349"/>
              <a:gd name="connsiteY14" fmla="*/ 6857999 h 6857999"/>
              <a:gd name="connsiteX15" fmla="*/ 4171949 w 9658349"/>
              <a:gd name="connsiteY15" fmla="*/ 6857999 h 6857999"/>
              <a:gd name="connsiteX16" fmla="*/ 2781300 w 9658349"/>
              <a:gd name="connsiteY16" fmla="*/ 5543549 h 6857999"/>
              <a:gd name="connsiteX17" fmla="*/ 4095749 w 9658349"/>
              <a:gd name="connsiteY17" fmla="*/ 5543549 h 6857999"/>
              <a:gd name="connsiteX18" fmla="*/ 4095749 w 9658349"/>
              <a:gd name="connsiteY18" fmla="*/ 6857999 h 6857999"/>
              <a:gd name="connsiteX19" fmla="*/ 2781300 w 9658349"/>
              <a:gd name="connsiteY19" fmla="*/ 6857999 h 6857999"/>
              <a:gd name="connsiteX20" fmla="*/ 1390650 w 9658349"/>
              <a:gd name="connsiteY20" fmla="*/ 5543549 h 6857999"/>
              <a:gd name="connsiteX21" fmla="*/ 2705100 w 9658349"/>
              <a:gd name="connsiteY21" fmla="*/ 5543549 h 6857999"/>
              <a:gd name="connsiteX22" fmla="*/ 2705100 w 9658349"/>
              <a:gd name="connsiteY22" fmla="*/ 6857999 h 6857999"/>
              <a:gd name="connsiteX23" fmla="*/ 1390650 w 9658349"/>
              <a:gd name="connsiteY23" fmla="*/ 6857999 h 6857999"/>
              <a:gd name="connsiteX24" fmla="*/ 0 w 9658349"/>
              <a:gd name="connsiteY24" fmla="*/ 5543549 h 6857999"/>
              <a:gd name="connsiteX25" fmla="*/ 1314450 w 9658349"/>
              <a:gd name="connsiteY25" fmla="*/ 5543549 h 6857999"/>
              <a:gd name="connsiteX26" fmla="*/ 1314450 w 9658349"/>
              <a:gd name="connsiteY26" fmla="*/ 6857999 h 6857999"/>
              <a:gd name="connsiteX27" fmla="*/ 0 w 9658349"/>
              <a:gd name="connsiteY27" fmla="*/ 6857999 h 6857999"/>
              <a:gd name="connsiteX28" fmla="*/ 5562599 w 9658349"/>
              <a:gd name="connsiteY28" fmla="*/ 4157660 h 6857999"/>
              <a:gd name="connsiteX29" fmla="*/ 6877049 w 9658349"/>
              <a:gd name="connsiteY29" fmla="*/ 4157660 h 6857999"/>
              <a:gd name="connsiteX30" fmla="*/ 6877049 w 9658349"/>
              <a:gd name="connsiteY30" fmla="*/ 5472110 h 6857999"/>
              <a:gd name="connsiteX31" fmla="*/ 5562599 w 9658349"/>
              <a:gd name="connsiteY31" fmla="*/ 5472110 h 6857999"/>
              <a:gd name="connsiteX32" fmla="*/ 4171949 w 9658349"/>
              <a:gd name="connsiteY32" fmla="*/ 4157660 h 6857999"/>
              <a:gd name="connsiteX33" fmla="*/ 5486399 w 9658349"/>
              <a:gd name="connsiteY33" fmla="*/ 4157660 h 6857999"/>
              <a:gd name="connsiteX34" fmla="*/ 5486399 w 9658349"/>
              <a:gd name="connsiteY34" fmla="*/ 5472110 h 6857999"/>
              <a:gd name="connsiteX35" fmla="*/ 4171949 w 9658349"/>
              <a:gd name="connsiteY35" fmla="*/ 5472110 h 6857999"/>
              <a:gd name="connsiteX36" fmla="*/ 2781300 w 9658349"/>
              <a:gd name="connsiteY36" fmla="*/ 4157660 h 6857999"/>
              <a:gd name="connsiteX37" fmla="*/ 4095749 w 9658349"/>
              <a:gd name="connsiteY37" fmla="*/ 4157660 h 6857999"/>
              <a:gd name="connsiteX38" fmla="*/ 4095749 w 9658349"/>
              <a:gd name="connsiteY38" fmla="*/ 5472110 h 6857999"/>
              <a:gd name="connsiteX39" fmla="*/ 2781300 w 9658349"/>
              <a:gd name="connsiteY39" fmla="*/ 5472110 h 6857999"/>
              <a:gd name="connsiteX40" fmla="*/ 1390650 w 9658349"/>
              <a:gd name="connsiteY40" fmla="*/ 4157660 h 6857999"/>
              <a:gd name="connsiteX41" fmla="*/ 2705100 w 9658349"/>
              <a:gd name="connsiteY41" fmla="*/ 4157660 h 6857999"/>
              <a:gd name="connsiteX42" fmla="*/ 2705100 w 9658349"/>
              <a:gd name="connsiteY42" fmla="*/ 5472110 h 6857999"/>
              <a:gd name="connsiteX43" fmla="*/ 1390650 w 9658349"/>
              <a:gd name="connsiteY43" fmla="*/ 5472110 h 6857999"/>
              <a:gd name="connsiteX44" fmla="*/ 0 w 9658349"/>
              <a:gd name="connsiteY44" fmla="*/ 4157660 h 6857999"/>
              <a:gd name="connsiteX45" fmla="*/ 1314450 w 9658349"/>
              <a:gd name="connsiteY45" fmla="*/ 4157660 h 6857999"/>
              <a:gd name="connsiteX46" fmla="*/ 1314450 w 9658349"/>
              <a:gd name="connsiteY46" fmla="*/ 5472110 h 6857999"/>
              <a:gd name="connsiteX47" fmla="*/ 0 w 9658349"/>
              <a:gd name="connsiteY47" fmla="*/ 5472110 h 6857999"/>
              <a:gd name="connsiteX48" fmla="*/ 1390650 w 9658349"/>
              <a:gd name="connsiteY48" fmla="*/ 2771775 h 6857999"/>
              <a:gd name="connsiteX49" fmla="*/ 2705100 w 9658349"/>
              <a:gd name="connsiteY49" fmla="*/ 2771775 h 6857999"/>
              <a:gd name="connsiteX50" fmla="*/ 2705100 w 9658349"/>
              <a:gd name="connsiteY50" fmla="*/ 4086223 h 6857999"/>
              <a:gd name="connsiteX51" fmla="*/ 1390650 w 9658349"/>
              <a:gd name="connsiteY51" fmla="*/ 4086223 h 6857999"/>
              <a:gd name="connsiteX52" fmla="*/ 0 w 9658349"/>
              <a:gd name="connsiteY52" fmla="*/ 2771775 h 6857999"/>
              <a:gd name="connsiteX53" fmla="*/ 1314450 w 9658349"/>
              <a:gd name="connsiteY53" fmla="*/ 2771775 h 6857999"/>
              <a:gd name="connsiteX54" fmla="*/ 1314450 w 9658349"/>
              <a:gd name="connsiteY54" fmla="*/ 4086223 h 6857999"/>
              <a:gd name="connsiteX55" fmla="*/ 0 w 9658349"/>
              <a:gd name="connsiteY55" fmla="*/ 4086223 h 6857999"/>
              <a:gd name="connsiteX56" fmla="*/ 1390650 w 9658349"/>
              <a:gd name="connsiteY56" fmla="*/ 1385888 h 6857999"/>
              <a:gd name="connsiteX57" fmla="*/ 2705100 w 9658349"/>
              <a:gd name="connsiteY57" fmla="*/ 1385888 h 6857999"/>
              <a:gd name="connsiteX58" fmla="*/ 2705100 w 9658349"/>
              <a:gd name="connsiteY58" fmla="*/ 2700338 h 6857999"/>
              <a:gd name="connsiteX59" fmla="*/ 1390650 w 9658349"/>
              <a:gd name="connsiteY59" fmla="*/ 2700338 h 6857999"/>
              <a:gd name="connsiteX60" fmla="*/ 0 w 9658349"/>
              <a:gd name="connsiteY60" fmla="*/ 1385888 h 6857999"/>
              <a:gd name="connsiteX61" fmla="*/ 1314450 w 9658349"/>
              <a:gd name="connsiteY61" fmla="*/ 1385888 h 6857999"/>
              <a:gd name="connsiteX62" fmla="*/ 1314450 w 9658349"/>
              <a:gd name="connsiteY62" fmla="*/ 2700338 h 6857999"/>
              <a:gd name="connsiteX63" fmla="*/ 0 w 9658349"/>
              <a:gd name="connsiteY63" fmla="*/ 2700338 h 6857999"/>
              <a:gd name="connsiteX64" fmla="*/ 5562599 w 9658349"/>
              <a:gd name="connsiteY64" fmla="*/ 1385887 h 6857999"/>
              <a:gd name="connsiteX65" fmla="*/ 6877049 w 9658349"/>
              <a:gd name="connsiteY65" fmla="*/ 1385887 h 6857999"/>
              <a:gd name="connsiteX66" fmla="*/ 6877049 w 9658349"/>
              <a:gd name="connsiteY66" fmla="*/ 2700336 h 6857999"/>
              <a:gd name="connsiteX67" fmla="*/ 5562599 w 9658349"/>
              <a:gd name="connsiteY67" fmla="*/ 2700336 h 6857999"/>
              <a:gd name="connsiteX68" fmla="*/ 4171949 w 9658349"/>
              <a:gd name="connsiteY68" fmla="*/ 1385887 h 6857999"/>
              <a:gd name="connsiteX69" fmla="*/ 5486399 w 9658349"/>
              <a:gd name="connsiteY69" fmla="*/ 1385887 h 6857999"/>
              <a:gd name="connsiteX70" fmla="*/ 5486399 w 9658349"/>
              <a:gd name="connsiteY70" fmla="*/ 2700337 h 6857999"/>
              <a:gd name="connsiteX71" fmla="*/ 4171949 w 9658349"/>
              <a:gd name="connsiteY71" fmla="*/ 2700337 h 6857999"/>
              <a:gd name="connsiteX72" fmla="*/ 2781300 w 9658349"/>
              <a:gd name="connsiteY72" fmla="*/ 1385887 h 6857999"/>
              <a:gd name="connsiteX73" fmla="*/ 4095749 w 9658349"/>
              <a:gd name="connsiteY73" fmla="*/ 1385887 h 6857999"/>
              <a:gd name="connsiteX74" fmla="*/ 4095749 w 9658349"/>
              <a:gd name="connsiteY74" fmla="*/ 2700337 h 6857999"/>
              <a:gd name="connsiteX75" fmla="*/ 2781300 w 9658349"/>
              <a:gd name="connsiteY75" fmla="*/ 2700337 h 6857999"/>
              <a:gd name="connsiteX76" fmla="*/ 1390650 w 9658349"/>
              <a:gd name="connsiteY76" fmla="*/ 1 h 6857999"/>
              <a:gd name="connsiteX77" fmla="*/ 2705100 w 9658349"/>
              <a:gd name="connsiteY77" fmla="*/ 1 h 6857999"/>
              <a:gd name="connsiteX78" fmla="*/ 2705100 w 9658349"/>
              <a:gd name="connsiteY78" fmla="*/ 1314451 h 6857999"/>
              <a:gd name="connsiteX79" fmla="*/ 1390650 w 9658349"/>
              <a:gd name="connsiteY79" fmla="*/ 1314451 h 6857999"/>
              <a:gd name="connsiteX80" fmla="*/ 0 w 9658349"/>
              <a:gd name="connsiteY80" fmla="*/ 1 h 6857999"/>
              <a:gd name="connsiteX81" fmla="*/ 1314450 w 9658349"/>
              <a:gd name="connsiteY81" fmla="*/ 1 h 6857999"/>
              <a:gd name="connsiteX82" fmla="*/ 1314450 w 9658349"/>
              <a:gd name="connsiteY82" fmla="*/ 1314451 h 6857999"/>
              <a:gd name="connsiteX83" fmla="*/ 0 w 9658349"/>
              <a:gd name="connsiteY83" fmla="*/ 1314451 h 6857999"/>
              <a:gd name="connsiteX84" fmla="*/ 2781300 w 9658349"/>
              <a:gd name="connsiteY84" fmla="*/ 0 h 6857999"/>
              <a:gd name="connsiteX85" fmla="*/ 4095749 w 9658349"/>
              <a:gd name="connsiteY85" fmla="*/ 0 h 6857999"/>
              <a:gd name="connsiteX86" fmla="*/ 4095749 w 9658349"/>
              <a:gd name="connsiteY86" fmla="*/ 1314450 h 6857999"/>
              <a:gd name="connsiteX87" fmla="*/ 2781300 w 9658349"/>
              <a:gd name="connsiteY87" fmla="*/ 13144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658349" h="6857999">
                <a:moveTo>
                  <a:pt x="8343899" y="5543549"/>
                </a:moveTo>
                <a:lnTo>
                  <a:pt x="9658349" y="5543549"/>
                </a:lnTo>
                <a:lnTo>
                  <a:pt x="9658349" y="6857999"/>
                </a:lnTo>
                <a:lnTo>
                  <a:pt x="8343899" y="6857999"/>
                </a:lnTo>
                <a:close/>
                <a:moveTo>
                  <a:pt x="6953249" y="5543549"/>
                </a:moveTo>
                <a:lnTo>
                  <a:pt x="8267699" y="5543549"/>
                </a:lnTo>
                <a:lnTo>
                  <a:pt x="8267699" y="6857999"/>
                </a:lnTo>
                <a:lnTo>
                  <a:pt x="6953249" y="6857999"/>
                </a:lnTo>
                <a:close/>
                <a:moveTo>
                  <a:pt x="5562599" y="5543549"/>
                </a:moveTo>
                <a:lnTo>
                  <a:pt x="6877049" y="5543549"/>
                </a:lnTo>
                <a:lnTo>
                  <a:pt x="6877049" y="6857999"/>
                </a:lnTo>
                <a:lnTo>
                  <a:pt x="5562599" y="6857999"/>
                </a:lnTo>
                <a:close/>
                <a:moveTo>
                  <a:pt x="4171949" y="5543549"/>
                </a:moveTo>
                <a:lnTo>
                  <a:pt x="5486399" y="5543549"/>
                </a:lnTo>
                <a:lnTo>
                  <a:pt x="5486399" y="6857999"/>
                </a:lnTo>
                <a:lnTo>
                  <a:pt x="4171949" y="6857999"/>
                </a:lnTo>
                <a:close/>
                <a:moveTo>
                  <a:pt x="2781300" y="5543549"/>
                </a:moveTo>
                <a:lnTo>
                  <a:pt x="4095749" y="5543549"/>
                </a:lnTo>
                <a:lnTo>
                  <a:pt x="4095749" y="6857999"/>
                </a:lnTo>
                <a:lnTo>
                  <a:pt x="2781300" y="6857999"/>
                </a:lnTo>
                <a:close/>
                <a:moveTo>
                  <a:pt x="1390650" y="5543549"/>
                </a:moveTo>
                <a:lnTo>
                  <a:pt x="2705100" y="5543549"/>
                </a:lnTo>
                <a:lnTo>
                  <a:pt x="2705100" y="6857999"/>
                </a:lnTo>
                <a:lnTo>
                  <a:pt x="1390650" y="6857999"/>
                </a:lnTo>
                <a:close/>
                <a:moveTo>
                  <a:pt x="0" y="5543549"/>
                </a:moveTo>
                <a:lnTo>
                  <a:pt x="1314450" y="5543549"/>
                </a:lnTo>
                <a:lnTo>
                  <a:pt x="1314450" y="6857999"/>
                </a:lnTo>
                <a:lnTo>
                  <a:pt x="0" y="6857999"/>
                </a:lnTo>
                <a:close/>
                <a:moveTo>
                  <a:pt x="5562599" y="4157660"/>
                </a:moveTo>
                <a:lnTo>
                  <a:pt x="6877049" y="4157660"/>
                </a:lnTo>
                <a:lnTo>
                  <a:pt x="6877049" y="5472110"/>
                </a:lnTo>
                <a:lnTo>
                  <a:pt x="5562599" y="5472110"/>
                </a:lnTo>
                <a:close/>
                <a:moveTo>
                  <a:pt x="4171949" y="4157660"/>
                </a:moveTo>
                <a:lnTo>
                  <a:pt x="5486399" y="4157660"/>
                </a:lnTo>
                <a:lnTo>
                  <a:pt x="5486399" y="5472110"/>
                </a:lnTo>
                <a:lnTo>
                  <a:pt x="4171949" y="5472110"/>
                </a:lnTo>
                <a:close/>
                <a:moveTo>
                  <a:pt x="2781300" y="4157660"/>
                </a:moveTo>
                <a:lnTo>
                  <a:pt x="4095749" y="4157660"/>
                </a:lnTo>
                <a:lnTo>
                  <a:pt x="4095749" y="5472110"/>
                </a:lnTo>
                <a:lnTo>
                  <a:pt x="2781300" y="5472110"/>
                </a:lnTo>
                <a:close/>
                <a:moveTo>
                  <a:pt x="1390650" y="4157660"/>
                </a:moveTo>
                <a:lnTo>
                  <a:pt x="2705100" y="4157660"/>
                </a:lnTo>
                <a:lnTo>
                  <a:pt x="2705100" y="5472110"/>
                </a:lnTo>
                <a:lnTo>
                  <a:pt x="1390650" y="5472110"/>
                </a:lnTo>
                <a:close/>
                <a:moveTo>
                  <a:pt x="0" y="4157660"/>
                </a:moveTo>
                <a:lnTo>
                  <a:pt x="1314450" y="4157660"/>
                </a:lnTo>
                <a:lnTo>
                  <a:pt x="1314450" y="5472110"/>
                </a:lnTo>
                <a:lnTo>
                  <a:pt x="0" y="5472110"/>
                </a:lnTo>
                <a:close/>
                <a:moveTo>
                  <a:pt x="1390650" y="2771775"/>
                </a:moveTo>
                <a:lnTo>
                  <a:pt x="2705100" y="2771775"/>
                </a:lnTo>
                <a:lnTo>
                  <a:pt x="2705100" y="4086223"/>
                </a:lnTo>
                <a:lnTo>
                  <a:pt x="1390650" y="4086223"/>
                </a:lnTo>
                <a:close/>
                <a:moveTo>
                  <a:pt x="0" y="2771775"/>
                </a:moveTo>
                <a:lnTo>
                  <a:pt x="1314450" y="2771775"/>
                </a:lnTo>
                <a:lnTo>
                  <a:pt x="1314450" y="4086223"/>
                </a:lnTo>
                <a:lnTo>
                  <a:pt x="0" y="4086223"/>
                </a:lnTo>
                <a:close/>
                <a:moveTo>
                  <a:pt x="1390650" y="1385888"/>
                </a:moveTo>
                <a:lnTo>
                  <a:pt x="2705100" y="1385888"/>
                </a:lnTo>
                <a:lnTo>
                  <a:pt x="2705100" y="2700338"/>
                </a:lnTo>
                <a:lnTo>
                  <a:pt x="1390650" y="2700338"/>
                </a:lnTo>
                <a:close/>
                <a:moveTo>
                  <a:pt x="0" y="1385888"/>
                </a:moveTo>
                <a:lnTo>
                  <a:pt x="1314450" y="1385888"/>
                </a:lnTo>
                <a:lnTo>
                  <a:pt x="1314450" y="2700338"/>
                </a:lnTo>
                <a:lnTo>
                  <a:pt x="0" y="2700338"/>
                </a:lnTo>
                <a:close/>
                <a:moveTo>
                  <a:pt x="5562599" y="1385887"/>
                </a:moveTo>
                <a:lnTo>
                  <a:pt x="6877049" y="1385887"/>
                </a:lnTo>
                <a:lnTo>
                  <a:pt x="6877049" y="2700336"/>
                </a:lnTo>
                <a:lnTo>
                  <a:pt x="5562599" y="2700336"/>
                </a:lnTo>
                <a:close/>
                <a:moveTo>
                  <a:pt x="4171949" y="1385887"/>
                </a:moveTo>
                <a:lnTo>
                  <a:pt x="5486399" y="1385887"/>
                </a:lnTo>
                <a:lnTo>
                  <a:pt x="5486399" y="2700337"/>
                </a:lnTo>
                <a:lnTo>
                  <a:pt x="4171949" y="2700337"/>
                </a:lnTo>
                <a:close/>
                <a:moveTo>
                  <a:pt x="2781300" y="1385887"/>
                </a:moveTo>
                <a:lnTo>
                  <a:pt x="4095749" y="1385887"/>
                </a:lnTo>
                <a:lnTo>
                  <a:pt x="4095749" y="2700337"/>
                </a:lnTo>
                <a:lnTo>
                  <a:pt x="2781300" y="2700337"/>
                </a:lnTo>
                <a:close/>
                <a:moveTo>
                  <a:pt x="1390650" y="1"/>
                </a:moveTo>
                <a:lnTo>
                  <a:pt x="2705100" y="1"/>
                </a:lnTo>
                <a:lnTo>
                  <a:pt x="2705100" y="1314451"/>
                </a:lnTo>
                <a:lnTo>
                  <a:pt x="1390650" y="1314451"/>
                </a:lnTo>
                <a:close/>
                <a:moveTo>
                  <a:pt x="0" y="1"/>
                </a:moveTo>
                <a:lnTo>
                  <a:pt x="1314450" y="1"/>
                </a:lnTo>
                <a:lnTo>
                  <a:pt x="1314450" y="1314451"/>
                </a:lnTo>
                <a:lnTo>
                  <a:pt x="0" y="1314451"/>
                </a:lnTo>
                <a:close/>
                <a:moveTo>
                  <a:pt x="2781300" y="0"/>
                </a:moveTo>
                <a:lnTo>
                  <a:pt x="4095749" y="0"/>
                </a:lnTo>
                <a:lnTo>
                  <a:pt x="4095749" y="1314450"/>
                </a:lnTo>
                <a:lnTo>
                  <a:pt x="2781300" y="1314450"/>
                </a:lnTo>
                <a:close/>
              </a:path>
            </a:pathLst>
          </a:custGeom>
        </p:spPr>
        <p:txBody>
          <a:bodyPr wrap="square">
            <a:noAutofit/>
          </a:bodyPr>
          <a:lstStyle/>
          <a:p>
            <a:endParaRPr lang="en-US" dirty="0"/>
          </a:p>
        </p:txBody>
      </p:sp>
    </p:spTree>
    <p:extLst>
      <p:ext uri="{BB962C8B-B14F-4D97-AF65-F5344CB8AC3E}">
        <p14:creationId xmlns:p14="http://schemas.microsoft.com/office/powerpoint/2010/main" val="46722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973177" y="-1976817"/>
            <a:ext cx="15424483" cy="8834812"/>
          </a:xfrm>
          <a:custGeom>
            <a:avLst/>
            <a:gdLst>
              <a:gd name="connsiteX0" fmla="*/ 3748760 w 15424483"/>
              <a:gd name="connsiteY0" fmla="*/ 6156244 h 8834812"/>
              <a:gd name="connsiteX1" fmla="*/ 4889630 w 15424483"/>
              <a:gd name="connsiteY1" fmla="*/ 6267993 h 8834812"/>
              <a:gd name="connsiteX2" fmla="*/ 6734311 w 15424483"/>
              <a:gd name="connsiteY2" fmla="*/ 6814962 h 8834812"/>
              <a:gd name="connsiteX3" fmla="*/ 6818155 w 15424483"/>
              <a:gd name="connsiteY3" fmla="*/ 6825206 h 8834812"/>
              <a:gd name="connsiteX4" fmla="*/ 6976794 w 15424483"/>
              <a:gd name="connsiteY4" fmla="*/ 6849315 h 8834812"/>
              <a:gd name="connsiteX5" fmla="*/ 6813712 w 15424483"/>
              <a:gd name="connsiteY5" fmla="*/ 6866688 h 8834812"/>
              <a:gd name="connsiteX6" fmla="*/ 6364704 w 15424483"/>
              <a:gd name="connsiteY6" fmla="*/ 6885696 h 8834812"/>
              <a:gd name="connsiteX7" fmla="*/ 3909360 w 15424483"/>
              <a:gd name="connsiteY7" fmla="*/ 6256926 h 8834812"/>
              <a:gd name="connsiteX8" fmla="*/ 2994318 w 15424483"/>
              <a:gd name="connsiteY8" fmla="*/ 5563652 h 8834812"/>
              <a:gd name="connsiteX9" fmla="*/ 3114018 w 15424483"/>
              <a:gd name="connsiteY9" fmla="*/ 5679501 h 8834812"/>
              <a:gd name="connsiteX10" fmla="*/ 3571287 w 15424483"/>
              <a:gd name="connsiteY10" fmla="*/ 6044984 h 8834812"/>
              <a:gd name="connsiteX11" fmla="*/ 3748761 w 15424483"/>
              <a:gd name="connsiteY11" fmla="*/ 6156245 h 8834812"/>
              <a:gd name="connsiteX12" fmla="*/ 0 w 15424483"/>
              <a:gd name="connsiteY12" fmla="*/ 5789050 h 8834812"/>
              <a:gd name="connsiteX13" fmla="*/ 52260 w 15424483"/>
              <a:gd name="connsiteY13" fmla="*/ 5791225 h 8834812"/>
              <a:gd name="connsiteX14" fmla="*/ 453358 w 15424483"/>
              <a:gd name="connsiteY14" fmla="*/ 5796776 h 8834812"/>
              <a:gd name="connsiteX15" fmla="*/ 2771177 w 15424483"/>
              <a:gd name="connsiteY15" fmla="*/ 5604977 h 8834812"/>
              <a:gd name="connsiteX16" fmla="*/ 11670804 w 15424483"/>
              <a:gd name="connsiteY16" fmla="*/ 1783304 h 8834812"/>
              <a:gd name="connsiteX17" fmla="*/ 11811470 w 15424483"/>
              <a:gd name="connsiteY17" fmla="*/ 1786598 h 8834812"/>
              <a:gd name="connsiteX18" fmla="*/ 15424483 w 15424483"/>
              <a:gd name="connsiteY18" fmla="*/ 5308410 h 8834812"/>
              <a:gd name="connsiteX19" fmla="*/ 11615458 w 15424483"/>
              <a:gd name="connsiteY19" fmla="*/ 8834812 h 8834812"/>
              <a:gd name="connsiteX20" fmla="*/ 11226006 w 15424483"/>
              <a:gd name="connsiteY20" fmla="*/ 8816606 h 8834812"/>
              <a:gd name="connsiteX21" fmla="*/ 11092305 w 15424483"/>
              <a:gd name="connsiteY21" fmla="*/ 8797715 h 8834812"/>
              <a:gd name="connsiteX22" fmla="*/ 11092305 w 15424483"/>
              <a:gd name="connsiteY22" fmla="*/ 8803606 h 8834812"/>
              <a:gd name="connsiteX23" fmla="*/ 10921245 w 15424483"/>
              <a:gd name="connsiteY23" fmla="*/ 8773545 h 8834812"/>
              <a:gd name="connsiteX24" fmla="*/ 10847806 w 15424483"/>
              <a:gd name="connsiteY24" fmla="*/ 8763169 h 8834812"/>
              <a:gd name="connsiteX25" fmla="*/ 9232039 w 15424483"/>
              <a:gd name="connsiteY25" fmla="*/ 8209170 h 8834812"/>
              <a:gd name="connsiteX26" fmla="*/ 4949184 w 15424483"/>
              <a:gd name="connsiteY26" fmla="*/ 7724071 h 8834812"/>
              <a:gd name="connsiteX27" fmla="*/ 4994958 w 15424483"/>
              <a:gd name="connsiteY27" fmla="*/ 7726274 h 8834812"/>
              <a:gd name="connsiteX28" fmla="*/ 5346283 w 15424483"/>
              <a:gd name="connsiteY28" fmla="*/ 7731896 h 8834812"/>
              <a:gd name="connsiteX29" fmla="*/ 12173451 w 15424483"/>
              <a:gd name="connsiteY29" fmla="*/ 3410879 h 8834812"/>
              <a:gd name="connsiteX30" fmla="*/ 11759180 w 15424483"/>
              <a:gd name="connsiteY30" fmla="*/ 1925167 h 8834812"/>
              <a:gd name="connsiteX31" fmla="*/ 8523297 w 15424483"/>
              <a:gd name="connsiteY31" fmla="*/ 0 h 8834812"/>
              <a:gd name="connsiteX32" fmla="*/ 8671436 w 15424483"/>
              <a:gd name="connsiteY32" fmla="*/ 26692 h 8834812"/>
              <a:gd name="connsiteX33" fmla="*/ 11959390 w 15424483"/>
              <a:gd name="connsiteY33" fmla="*/ 3404041 h 8834812"/>
              <a:gd name="connsiteX34" fmla="*/ 7610722 w 15424483"/>
              <a:gd name="connsiteY34" fmla="*/ 6885696 h 8834812"/>
              <a:gd name="connsiteX35" fmla="*/ 7166095 w 15424483"/>
              <a:gd name="connsiteY35" fmla="*/ 6867721 h 8834812"/>
              <a:gd name="connsiteX36" fmla="*/ 7013451 w 15424483"/>
              <a:gd name="connsiteY36" fmla="*/ 6849070 h 8834812"/>
              <a:gd name="connsiteX37" fmla="*/ 7013451 w 15424483"/>
              <a:gd name="connsiteY37" fmla="*/ 6854886 h 8834812"/>
              <a:gd name="connsiteX38" fmla="*/ 6976795 w 15424483"/>
              <a:gd name="connsiteY38" fmla="*/ 6849315 h 8834812"/>
              <a:gd name="connsiteX39" fmla="*/ 7033493 w 15424483"/>
              <a:gd name="connsiteY39" fmla="*/ 6843275 h 8834812"/>
              <a:gd name="connsiteX40" fmla="*/ 10756231 w 15424483"/>
              <a:gd name="connsiteY40" fmla="*/ 3204033 h 8834812"/>
              <a:gd name="connsiteX41" fmla="*/ 8820049 w 15424483"/>
              <a:gd name="connsiteY41" fmla="*/ 151140 h 883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424483" h="8834812">
                <a:moveTo>
                  <a:pt x="3748760" y="6156244"/>
                </a:moveTo>
                <a:lnTo>
                  <a:pt x="4889630" y="6267993"/>
                </a:lnTo>
                <a:lnTo>
                  <a:pt x="6734311" y="6814962"/>
                </a:lnTo>
                <a:lnTo>
                  <a:pt x="6818155" y="6825206"/>
                </a:lnTo>
                <a:lnTo>
                  <a:pt x="6976794" y="6849315"/>
                </a:lnTo>
                <a:lnTo>
                  <a:pt x="6813712" y="6866688"/>
                </a:lnTo>
                <a:cubicBezTo>
                  <a:pt x="6666082" y="6879257"/>
                  <a:pt x="6516291" y="6885696"/>
                  <a:pt x="6364704" y="6885696"/>
                </a:cubicBezTo>
                <a:cubicBezTo>
                  <a:pt x="5455189" y="6885696"/>
                  <a:pt x="4610252" y="6653899"/>
                  <a:pt x="3909360" y="6256926"/>
                </a:cubicBezTo>
                <a:close/>
                <a:moveTo>
                  <a:pt x="2994318" y="5563652"/>
                </a:moveTo>
                <a:lnTo>
                  <a:pt x="3114018" y="5679501"/>
                </a:lnTo>
                <a:cubicBezTo>
                  <a:pt x="3255782" y="5810264"/>
                  <a:pt x="3408619" y="5932439"/>
                  <a:pt x="3571287" y="6044984"/>
                </a:cubicBezTo>
                <a:lnTo>
                  <a:pt x="3748761" y="6156245"/>
                </a:lnTo>
                <a:lnTo>
                  <a:pt x="0" y="5789050"/>
                </a:lnTo>
                <a:lnTo>
                  <a:pt x="52260" y="5791225"/>
                </a:lnTo>
                <a:cubicBezTo>
                  <a:pt x="185109" y="5794911"/>
                  <a:pt x="318836" y="5796776"/>
                  <a:pt x="453358" y="5796776"/>
                </a:cubicBezTo>
                <a:cubicBezTo>
                  <a:pt x="1260496" y="5796776"/>
                  <a:pt x="2038979" y="5729626"/>
                  <a:pt x="2771177" y="5604977"/>
                </a:cubicBezTo>
                <a:close/>
                <a:moveTo>
                  <a:pt x="11670804" y="1783304"/>
                </a:moveTo>
                <a:lnTo>
                  <a:pt x="11811470" y="1786598"/>
                </a:lnTo>
                <a:cubicBezTo>
                  <a:pt x="13824043" y="1881046"/>
                  <a:pt x="15424483" y="3421695"/>
                  <a:pt x="15424483" y="5308410"/>
                </a:cubicBezTo>
                <a:cubicBezTo>
                  <a:pt x="15424483" y="7255988"/>
                  <a:pt x="13719124" y="8834812"/>
                  <a:pt x="11615458" y="8834812"/>
                </a:cubicBezTo>
                <a:cubicBezTo>
                  <a:pt x="11483978" y="8834812"/>
                  <a:pt x="11354054" y="8828646"/>
                  <a:pt x="11226006" y="8816606"/>
                </a:cubicBezTo>
                <a:lnTo>
                  <a:pt x="11092305" y="8797715"/>
                </a:lnTo>
                <a:lnTo>
                  <a:pt x="11092305" y="8803606"/>
                </a:lnTo>
                <a:lnTo>
                  <a:pt x="10921245" y="8773545"/>
                </a:lnTo>
                <a:lnTo>
                  <a:pt x="10847806" y="8763169"/>
                </a:lnTo>
                <a:lnTo>
                  <a:pt x="9232039" y="8209170"/>
                </a:lnTo>
                <a:lnTo>
                  <a:pt x="4949184" y="7724071"/>
                </a:lnTo>
                <a:lnTo>
                  <a:pt x="4994958" y="7726274"/>
                </a:lnTo>
                <a:cubicBezTo>
                  <a:pt x="5111321" y="7730008"/>
                  <a:pt x="5228454" y="7731896"/>
                  <a:pt x="5346283" y="7731896"/>
                </a:cubicBezTo>
                <a:cubicBezTo>
                  <a:pt x="9116824" y="7731896"/>
                  <a:pt x="12173451" y="5797311"/>
                  <a:pt x="12173451" y="3410879"/>
                </a:cubicBezTo>
                <a:cubicBezTo>
                  <a:pt x="12173451" y="2888847"/>
                  <a:pt x="12027187" y="2388436"/>
                  <a:pt x="11759180" y="1925167"/>
                </a:cubicBezTo>
                <a:close/>
                <a:moveTo>
                  <a:pt x="8523297" y="0"/>
                </a:moveTo>
                <a:lnTo>
                  <a:pt x="8671436" y="26692"/>
                </a:lnTo>
                <a:cubicBezTo>
                  <a:pt x="10560453" y="405778"/>
                  <a:pt x="11959390" y="1774111"/>
                  <a:pt x="11959390" y="3404041"/>
                </a:cubicBezTo>
                <a:cubicBezTo>
                  <a:pt x="11959390" y="5326906"/>
                  <a:pt x="10012424" y="6885696"/>
                  <a:pt x="7610722" y="6885696"/>
                </a:cubicBezTo>
                <a:cubicBezTo>
                  <a:pt x="7460615" y="6885696"/>
                  <a:pt x="7312284" y="6879609"/>
                  <a:pt x="7166095" y="6867721"/>
                </a:cubicBezTo>
                <a:lnTo>
                  <a:pt x="7013451" y="6849070"/>
                </a:lnTo>
                <a:lnTo>
                  <a:pt x="7013451" y="6854886"/>
                </a:lnTo>
                <a:lnTo>
                  <a:pt x="6976795" y="6849315"/>
                </a:lnTo>
                <a:lnTo>
                  <a:pt x="7033493" y="6843275"/>
                </a:lnTo>
                <a:cubicBezTo>
                  <a:pt x="9141451" y="6573249"/>
                  <a:pt x="10756231" y="5046735"/>
                  <a:pt x="10756231" y="3204033"/>
                </a:cubicBezTo>
                <a:cubicBezTo>
                  <a:pt x="10756231" y="1933204"/>
                  <a:pt x="9988203" y="812762"/>
                  <a:pt x="8820049" y="15114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403797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04800" y="285750"/>
            <a:ext cx="7162800" cy="6457950"/>
          </a:xfrm>
          <a:custGeom>
            <a:avLst/>
            <a:gdLst>
              <a:gd name="connsiteX0" fmla="*/ 1652679 w 7162800"/>
              <a:gd name="connsiteY0" fmla="*/ 5869784 h 6457950"/>
              <a:gd name="connsiteX1" fmla="*/ 1644154 w 7162800"/>
              <a:gd name="connsiteY1" fmla="*/ 5871791 h 6457950"/>
              <a:gd name="connsiteX2" fmla="*/ 1635392 w 7162800"/>
              <a:gd name="connsiteY2" fmla="*/ 5873590 h 6457950"/>
              <a:gd name="connsiteX3" fmla="*/ 1643518 w 7162800"/>
              <a:gd name="connsiteY3" fmla="*/ 5871762 h 6457950"/>
              <a:gd name="connsiteX4" fmla="*/ 1652679 w 7162800"/>
              <a:gd name="connsiteY4" fmla="*/ 5869784 h 6457950"/>
              <a:gd name="connsiteX5" fmla="*/ 5183439 w 7162800"/>
              <a:gd name="connsiteY5" fmla="*/ 675004 h 6457950"/>
              <a:gd name="connsiteX6" fmla="*/ 5181243 w 7162800"/>
              <a:gd name="connsiteY6" fmla="*/ 677753 h 6457950"/>
              <a:gd name="connsiteX7" fmla="*/ 5181844 w 7162800"/>
              <a:gd name="connsiteY7" fmla="*/ 676939 h 6457950"/>
              <a:gd name="connsiteX8" fmla="*/ 5183439 w 7162800"/>
              <a:gd name="connsiteY8" fmla="*/ 675004 h 6457950"/>
              <a:gd name="connsiteX9" fmla="*/ 1998958 w 7162800"/>
              <a:gd name="connsiteY9" fmla="*/ 0 h 6457950"/>
              <a:gd name="connsiteX10" fmla="*/ 2065589 w 7162800"/>
              <a:gd name="connsiteY10" fmla="*/ 166121 h 6457950"/>
              <a:gd name="connsiteX11" fmla="*/ 2087800 w 7162800"/>
              <a:gd name="connsiteY11" fmla="*/ 290712 h 6457950"/>
              <a:gd name="connsiteX12" fmla="*/ 2154432 w 7162800"/>
              <a:gd name="connsiteY12" fmla="*/ 332242 h 6457950"/>
              <a:gd name="connsiteX13" fmla="*/ 2287696 w 7162800"/>
              <a:gd name="connsiteY13" fmla="*/ 311477 h 6457950"/>
              <a:gd name="connsiteX14" fmla="*/ 2354328 w 7162800"/>
              <a:gd name="connsiteY14" fmla="*/ 249181 h 6457950"/>
              <a:gd name="connsiteX15" fmla="*/ 2532013 w 7162800"/>
              <a:gd name="connsiteY15" fmla="*/ 103826 h 6457950"/>
              <a:gd name="connsiteX16" fmla="*/ 2887383 w 7162800"/>
              <a:gd name="connsiteY16" fmla="*/ 249181 h 6457950"/>
              <a:gd name="connsiteX17" fmla="*/ 2954015 w 7162800"/>
              <a:gd name="connsiteY17" fmla="*/ 207651 h 6457950"/>
              <a:gd name="connsiteX18" fmla="*/ 3020647 w 7162800"/>
              <a:gd name="connsiteY18" fmla="*/ 145356 h 6457950"/>
              <a:gd name="connsiteX19" fmla="*/ 2931805 w 7162800"/>
              <a:gd name="connsiteY19" fmla="*/ 269947 h 6457950"/>
              <a:gd name="connsiteX20" fmla="*/ 2909594 w 7162800"/>
              <a:gd name="connsiteY20" fmla="*/ 353007 h 6457950"/>
              <a:gd name="connsiteX21" fmla="*/ 2954015 w 7162800"/>
              <a:gd name="connsiteY21" fmla="*/ 415302 h 6457950"/>
              <a:gd name="connsiteX22" fmla="*/ 3753598 w 7162800"/>
              <a:gd name="connsiteY22" fmla="*/ 353007 h 6457950"/>
              <a:gd name="connsiteX23" fmla="*/ 3953494 w 7162800"/>
              <a:gd name="connsiteY23" fmla="*/ 269947 h 6457950"/>
              <a:gd name="connsiteX24" fmla="*/ 4020126 w 7162800"/>
              <a:gd name="connsiteY24" fmla="*/ 228416 h 6457950"/>
              <a:gd name="connsiteX25" fmla="*/ 3997915 w 7162800"/>
              <a:gd name="connsiteY25" fmla="*/ 332242 h 6457950"/>
              <a:gd name="connsiteX26" fmla="*/ 4042336 w 7162800"/>
              <a:gd name="connsiteY26" fmla="*/ 456833 h 6457950"/>
              <a:gd name="connsiteX27" fmla="*/ 4331075 w 7162800"/>
              <a:gd name="connsiteY27" fmla="*/ 581423 h 6457950"/>
              <a:gd name="connsiteX28" fmla="*/ 5086236 w 7162800"/>
              <a:gd name="connsiteY28" fmla="*/ 539893 h 6457950"/>
              <a:gd name="connsiteX29" fmla="*/ 5241711 w 7162800"/>
              <a:gd name="connsiteY29" fmla="*/ 456833 h 6457950"/>
              <a:gd name="connsiteX30" fmla="*/ 5330553 w 7162800"/>
              <a:gd name="connsiteY30" fmla="*/ 436068 h 6457950"/>
              <a:gd name="connsiteX31" fmla="*/ 5197289 w 7162800"/>
              <a:gd name="connsiteY31" fmla="*/ 622954 h 6457950"/>
              <a:gd name="connsiteX32" fmla="*/ 5177229 w 7162800"/>
              <a:gd name="connsiteY32" fmla="*/ 682779 h 6457950"/>
              <a:gd name="connsiteX33" fmla="*/ 5181243 w 7162800"/>
              <a:gd name="connsiteY33" fmla="*/ 677753 h 6457950"/>
              <a:gd name="connsiteX34" fmla="*/ 5166300 w 7162800"/>
              <a:gd name="connsiteY34" fmla="*/ 697985 h 6457950"/>
              <a:gd name="connsiteX35" fmla="*/ 5130658 w 7162800"/>
              <a:gd name="connsiteY35" fmla="*/ 747544 h 6457950"/>
              <a:gd name="connsiteX36" fmla="*/ 5330553 w 7162800"/>
              <a:gd name="connsiteY36" fmla="*/ 768309 h 6457950"/>
              <a:gd name="connsiteX37" fmla="*/ 5374975 w 7162800"/>
              <a:gd name="connsiteY37" fmla="*/ 872135 h 6457950"/>
              <a:gd name="connsiteX38" fmla="*/ 5441606 w 7162800"/>
              <a:gd name="connsiteY38" fmla="*/ 1059021 h 6457950"/>
              <a:gd name="connsiteX39" fmla="*/ 5574870 w 7162800"/>
              <a:gd name="connsiteY39" fmla="*/ 1183611 h 6457950"/>
              <a:gd name="connsiteX40" fmla="*/ 5796977 w 7162800"/>
              <a:gd name="connsiteY40" fmla="*/ 1245907 h 6457950"/>
              <a:gd name="connsiteX41" fmla="*/ 5819187 w 7162800"/>
              <a:gd name="connsiteY41" fmla="*/ 1391263 h 6457950"/>
              <a:gd name="connsiteX42" fmla="*/ 6041294 w 7162800"/>
              <a:gd name="connsiteY42" fmla="*/ 1474323 h 6457950"/>
              <a:gd name="connsiteX43" fmla="*/ 6263400 w 7162800"/>
              <a:gd name="connsiteY43" fmla="*/ 1536619 h 6457950"/>
              <a:gd name="connsiteX44" fmla="*/ 6907509 w 7162800"/>
              <a:gd name="connsiteY44" fmla="*/ 1536619 h 6457950"/>
              <a:gd name="connsiteX45" fmla="*/ 6729823 w 7162800"/>
              <a:gd name="connsiteY45" fmla="*/ 1640444 h 6457950"/>
              <a:gd name="connsiteX46" fmla="*/ 6663191 w 7162800"/>
              <a:gd name="connsiteY46" fmla="*/ 1744270 h 6457950"/>
              <a:gd name="connsiteX47" fmla="*/ 6574349 w 7162800"/>
              <a:gd name="connsiteY47" fmla="*/ 1931156 h 6457950"/>
              <a:gd name="connsiteX48" fmla="*/ 6640981 w 7162800"/>
              <a:gd name="connsiteY48" fmla="*/ 2076511 h 6457950"/>
              <a:gd name="connsiteX49" fmla="*/ 6907509 w 7162800"/>
              <a:gd name="connsiteY49" fmla="*/ 2201102 h 6457950"/>
              <a:gd name="connsiteX50" fmla="*/ 6863087 w 7162800"/>
              <a:gd name="connsiteY50" fmla="*/ 2325693 h 6457950"/>
              <a:gd name="connsiteX51" fmla="*/ 6796455 w 7162800"/>
              <a:gd name="connsiteY51" fmla="*/ 2491814 h 6457950"/>
              <a:gd name="connsiteX52" fmla="*/ 6685402 w 7162800"/>
              <a:gd name="connsiteY52" fmla="*/ 2886351 h 6457950"/>
              <a:gd name="connsiteX53" fmla="*/ 6574349 w 7162800"/>
              <a:gd name="connsiteY53" fmla="*/ 3094002 h 6457950"/>
              <a:gd name="connsiteX54" fmla="*/ 6507717 w 7162800"/>
              <a:gd name="connsiteY54" fmla="*/ 3384713 h 6457950"/>
              <a:gd name="connsiteX55" fmla="*/ 6552138 w 7162800"/>
              <a:gd name="connsiteY55" fmla="*/ 3675425 h 6457950"/>
              <a:gd name="connsiteX56" fmla="*/ 6685402 w 7162800"/>
              <a:gd name="connsiteY56" fmla="*/ 3841546 h 6457950"/>
              <a:gd name="connsiteX57" fmla="*/ 6663191 w 7162800"/>
              <a:gd name="connsiteY57" fmla="*/ 4049197 h 6457950"/>
              <a:gd name="connsiteX58" fmla="*/ 6618770 w 7162800"/>
              <a:gd name="connsiteY58" fmla="*/ 4256848 h 6457950"/>
              <a:gd name="connsiteX59" fmla="*/ 6796455 w 7162800"/>
              <a:gd name="connsiteY59" fmla="*/ 4859037 h 6457950"/>
              <a:gd name="connsiteX60" fmla="*/ 6907509 w 7162800"/>
              <a:gd name="connsiteY60" fmla="*/ 4900567 h 6457950"/>
              <a:gd name="connsiteX61" fmla="*/ 7062983 w 7162800"/>
              <a:gd name="connsiteY61" fmla="*/ 5336634 h 6457950"/>
              <a:gd name="connsiteX62" fmla="*/ 6863087 w 7162800"/>
              <a:gd name="connsiteY62" fmla="*/ 5357399 h 6457950"/>
              <a:gd name="connsiteX63" fmla="*/ 6707613 w 7162800"/>
              <a:gd name="connsiteY63" fmla="*/ 5419695 h 6457950"/>
              <a:gd name="connsiteX64" fmla="*/ 6640981 w 7162800"/>
              <a:gd name="connsiteY64" fmla="*/ 5440460 h 6457950"/>
              <a:gd name="connsiteX65" fmla="*/ 6574349 w 7162800"/>
              <a:gd name="connsiteY65" fmla="*/ 5502755 h 6457950"/>
              <a:gd name="connsiteX66" fmla="*/ 6485506 w 7162800"/>
              <a:gd name="connsiteY66" fmla="*/ 5544285 h 6457950"/>
              <a:gd name="connsiteX67" fmla="*/ 6418874 w 7162800"/>
              <a:gd name="connsiteY67" fmla="*/ 5585816 h 6457950"/>
              <a:gd name="connsiteX68" fmla="*/ 6152347 w 7162800"/>
              <a:gd name="connsiteY68" fmla="*/ 5689641 h 6457950"/>
              <a:gd name="connsiteX69" fmla="*/ 5996872 w 7162800"/>
              <a:gd name="connsiteY69" fmla="*/ 5751936 h 6457950"/>
              <a:gd name="connsiteX70" fmla="*/ 5796977 w 7162800"/>
              <a:gd name="connsiteY70" fmla="*/ 5793467 h 6457950"/>
              <a:gd name="connsiteX71" fmla="*/ 5530449 w 7162800"/>
              <a:gd name="connsiteY71" fmla="*/ 5918057 h 6457950"/>
              <a:gd name="connsiteX72" fmla="*/ 5374975 w 7162800"/>
              <a:gd name="connsiteY72" fmla="*/ 6001118 h 6457950"/>
              <a:gd name="connsiteX73" fmla="*/ 5286132 w 7162800"/>
              <a:gd name="connsiteY73" fmla="*/ 6021883 h 6457950"/>
              <a:gd name="connsiteX74" fmla="*/ 5108447 w 7162800"/>
              <a:gd name="connsiteY74" fmla="*/ 6104943 h 6457950"/>
              <a:gd name="connsiteX75" fmla="*/ 5041815 w 7162800"/>
              <a:gd name="connsiteY75" fmla="*/ 6063413 h 6457950"/>
              <a:gd name="connsiteX76" fmla="*/ 4619813 w 7162800"/>
              <a:gd name="connsiteY76" fmla="*/ 6125708 h 6457950"/>
              <a:gd name="connsiteX77" fmla="*/ 4175600 w 7162800"/>
              <a:gd name="connsiteY77" fmla="*/ 6457950 h 6457950"/>
              <a:gd name="connsiteX78" fmla="*/ 4086757 w 7162800"/>
              <a:gd name="connsiteY78" fmla="*/ 6146474 h 6457950"/>
              <a:gd name="connsiteX79" fmla="*/ 4042336 w 7162800"/>
              <a:gd name="connsiteY79" fmla="*/ 5980353 h 6457950"/>
              <a:gd name="connsiteX80" fmla="*/ 3953494 w 7162800"/>
              <a:gd name="connsiteY80" fmla="*/ 6001118 h 6457950"/>
              <a:gd name="connsiteX81" fmla="*/ 3864651 w 7162800"/>
              <a:gd name="connsiteY81" fmla="*/ 6125708 h 6457950"/>
              <a:gd name="connsiteX82" fmla="*/ 3798019 w 7162800"/>
              <a:gd name="connsiteY82" fmla="*/ 6188004 h 6457950"/>
              <a:gd name="connsiteX83" fmla="*/ 3731387 w 7162800"/>
              <a:gd name="connsiteY83" fmla="*/ 6167239 h 6457950"/>
              <a:gd name="connsiteX84" fmla="*/ 3642545 w 7162800"/>
              <a:gd name="connsiteY84" fmla="*/ 6125708 h 6457950"/>
              <a:gd name="connsiteX85" fmla="*/ 3575913 w 7162800"/>
              <a:gd name="connsiteY85" fmla="*/ 6167239 h 6457950"/>
              <a:gd name="connsiteX86" fmla="*/ 3509281 w 7162800"/>
              <a:gd name="connsiteY86" fmla="*/ 6188004 h 6457950"/>
              <a:gd name="connsiteX87" fmla="*/ 3331596 w 7162800"/>
              <a:gd name="connsiteY87" fmla="*/ 6063413 h 6457950"/>
              <a:gd name="connsiteX88" fmla="*/ 3264964 w 7162800"/>
              <a:gd name="connsiteY88" fmla="*/ 6104943 h 6457950"/>
              <a:gd name="connsiteX89" fmla="*/ 3176121 w 7162800"/>
              <a:gd name="connsiteY89" fmla="*/ 6021883 h 6457950"/>
              <a:gd name="connsiteX90" fmla="*/ 3131700 w 7162800"/>
              <a:gd name="connsiteY90" fmla="*/ 5938822 h 6457950"/>
              <a:gd name="connsiteX91" fmla="*/ 3109489 w 7162800"/>
              <a:gd name="connsiteY91" fmla="*/ 5855762 h 6457950"/>
              <a:gd name="connsiteX92" fmla="*/ 3042857 w 7162800"/>
              <a:gd name="connsiteY92" fmla="*/ 5834997 h 6457950"/>
              <a:gd name="connsiteX93" fmla="*/ 2954015 w 7162800"/>
              <a:gd name="connsiteY93" fmla="*/ 5855762 h 6457950"/>
              <a:gd name="connsiteX94" fmla="*/ 2887383 w 7162800"/>
              <a:gd name="connsiteY94" fmla="*/ 5876527 h 6457950"/>
              <a:gd name="connsiteX95" fmla="*/ 2798541 w 7162800"/>
              <a:gd name="connsiteY95" fmla="*/ 5855762 h 6457950"/>
              <a:gd name="connsiteX96" fmla="*/ 2665277 w 7162800"/>
              <a:gd name="connsiteY96" fmla="*/ 5751936 h 6457950"/>
              <a:gd name="connsiteX97" fmla="*/ 2509802 w 7162800"/>
              <a:gd name="connsiteY97" fmla="*/ 5793467 h 6457950"/>
              <a:gd name="connsiteX98" fmla="*/ 2287696 w 7162800"/>
              <a:gd name="connsiteY98" fmla="*/ 5897292 h 6457950"/>
              <a:gd name="connsiteX99" fmla="*/ 2110011 w 7162800"/>
              <a:gd name="connsiteY99" fmla="*/ 5980353 h 6457950"/>
              <a:gd name="connsiteX100" fmla="*/ 2021168 w 7162800"/>
              <a:gd name="connsiteY100" fmla="*/ 5959588 h 6457950"/>
              <a:gd name="connsiteX101" fmla="*/ 1998958 w 7162800"/>
              <a:gd name="connsiteY101" fmla="*/ 5897292 h 6457950"/>
              <a:gd name="connsiteX102" fmla="*/ 1887904 w 7162800"/>
              <a:gd name="connsiteY102" fmla="*/ 5793467 h 6457950"/>
              <a:gd name="connsiteX103" fmla="*/ 1710219 w 7162800"/>
              <a:gd name="connsiteY103" fmla="*/ 5834997 h 6457950"/>
              <a:gd name="connsiteX104" fmla="*/ 1616385 w 7162800"/>
              <a:gd name="connsiteY104" fmla="*/ 5877491 h 6457950"/>
              <a:gd name="connsiteX105" fmla="*/ 1635392 w 7162800"/>
              <a:gd name="connsiteY105" fmla="*/ 5873590 h 6457950"/>
              <a:gd name="connsiteX106" fmla="*/ 1622095 w 7162800"/>
              <a:gd name="connsiteY106" fmla="*/ 5876580 h 6457950"/>
              <a:gd name="connsiteX107" fmla="*/ 1532534 w 7162800"/>
              <a:gd name="connsiteY107" fmla="*/ 5897292 h 6457950"/>
              <a:gd name="connsiteX108" fmla="*/ 1488113 w 7162800"/>
              <a:gd name="connsiteY108" fmla="*/ 5751936 h 6457950"/>
              <a:gd name="connsiteX109" fmla="*/ 1332638 w 7162800"/>
              <a:gd name="connsiteY109" fmla="*/ 5751936 h 6457950"/>
              <a:gd name="connsiteX110" fmla="*/ 1266007 w 7162800"/>
              <a:gd name="connsiteY110" fmla="*/ 5772702 h 6457950"/>
              <a:gd name="connsiteX111" fmla="*/ 1154953 w 7162800"/>
              <a:gd name="connsiteY111" fmla="*/ 5627346 h 6457950"/>
              <a:gd name="connsiteX112" fmla="*/ 1066111 w 7162800"/>
              <a:gd name="connsiteY112" fmla="*/ 5502755 h 6457950"/>
              <a:gd name="connsiteX113" fmla="*/ 910636 w 7162800"/>
              <a:gd name="connsiteY113" fmla="*/ 5565050 h 6457950"/>
              <a:gd name="connsiteX114" fmla="*/ 844004 w 7162800"/>
              <a:gd name="connsiteY114" fmla="*/ 5419695 h 6457950"/>
              <a:gd name="connsiteX115" fmla="*/ 777372 w 7162800"/>
              <a:gd name="connsiteY115" fmla="*/ 5253574 h 6457950"/>
              <a:gd name="connsiteX116" fmla="*/ 710741 w 7162800"/>
              <a:gd name="connsiteY116" fmla="*/ 5232809 h 6457950"/>
              <a:gd name="connsiteX117" fmla="*/ 621898 w 7162800"/>
              <a:gd name="connsiteY117" fmla="*/ 4879802 h 6457950"/>
              <a:gd name="connsiteX118" fmla="*/ 555266 w 7162800"/>
              <a:gd name="connsiteY118" fmla="*/ 4859037 h 6457950"/>
              <a:gd name="connsiteX119" fmla="*/ 377581 w 7162800"/>
              <a:gd name="connsiteY119" fmla="*/ 4859037 h 6457950"/>
              <a:gd name="connsiteX120" fmla="*/ 333160 w 7162800"/>
              <a:gd name="connsiteY120" fmla="*/ 4796741 h 6457950"/>
              <a:gd name="connsiteX121" fmla="*/ 244317 w 7162800"/>
              <a:gd name="connsiteY121" fmla="*/ 4817506 h 6457950"/>
              <a:gd name="connsiteX122" fmla="*/ 111053 w 7162800"/>
              <a:gd name="connsiteY122" fmla="*/ 4859037 h 6457950"/>
              <a:gd name="connsiteX123" fmla="*/ 44421 w 7162800"/>
              <a:gd name="connsiteY123" fmla="*/ 4879802 h 6457950"/>
              <a:gd name="connsiteX124" fmla="*/ 44421 w 7162800"/>
              <a:gd name="connsiteY124" fmla="*/ 4630620 h 6457950"/>
              <a:gd name="connsiteX125" fmla="*/ 111053 w 7162800"/>
              <a:gd name="connsiteY125" fmla="*/ 4609855 h 6457950"/>
              <a:gd name="connsiteX126" fmla="*/ 155475 w 7162800"/>
              <a:gd name="connsiteY126" fmla="*/ 4506030 h 6457950"/>
              <a:gd name="connsiteX127" fmla="*/ 222106 w 7162800"/>
              <a:gd name="connsiteY127" fmla="*/ 4422969 h 6457950"/>
              <a:gd name="connsiteX128" fmla="*/ 266528 w 7162800"/>
              <a:gd name="connsiteY128" fmla="*/ 4215318 h 6457950"/>
              <a:gd name="connsiteX129" fmla="*/ 310949 w 7162800"/>
              <a:gd name="connsiteY129" fmla="*/ 4111492 h 6457950"/>
              <a:gd name="connsiteX130" fmla="*/ 422002 w 7162800"/>
              <a:gd name="connsiteY130" fmla="*/ 3903841 h 6457950"/>
              <a:gd name="connsiteX131" fmla="*/ 510845 w 7162800"/>
              <a:gd name="connsiteY131" fmla="*/ 3924606 h 6457950"/>
              <a:gd name="connsiteX132" fmla="*/ 577477 w 7162800"/>
              <a:gd name="connsiteY132" fmla="*/ 3966137 h 6457950"/>
              <a:gd name="connsiteX133" fmla="*/ 644109 w 7162800"/>
              <a:gd name="connsiteY133" fmla="*/ 3800016 h 6457950"/>
              <a:gd name="connsiteX134" fmla="*/ 599687 w 7162800"/>
              <a:gd name="connsiteY134" fmla="*/ 3343183 h 6457950"/>
              <a:gd name="connsiteX135" fmla="*/ 555266 w 7162800"/>
              <a:gd name="connsiteY135" fmla="*/ 3260123 h 6457950"/>
              <a:gd name="connsiteX136" fmla="*/ 399792 w 7162800"/>
              <a:gd name="connsiteY136" fmla="*/ 3177062 h 6457950"/>
              <a:gd name="connsiteX137" fmla="*/ 333160 w 7162800"/>
              <a:gd name="connsiteY137" fmla="*/ 3114767 h 6457950"/>
              <a:gd name="connsiteX138" fmla="*/ 310949 w 7162800"/>
              <a:gd name="connsiteY138" fmla="*/ 3052472 h 6457950"/>
              <a:gd name="connsiteX139" fmla="*/ 333160 w 7162800"/>
              <a:gd name="connsiteY139" fmla="*/ 2865586 h 6457950"/>
              <a:gd name="connsiteX140" fmla="*/ 355370 w 7162800"/>
              <a:gd name="connsiteY140" fmla="*/ 2782525 h 6457950"/>
              <a:gd name="connsiteX141" fmla="*/ 377581 w 7162800"/>
              <a:gd name="connsiteY141" fmla="*/ 2657935 h 6457950"/>
              <a:gd name="connsiteX142" fmla="*/ 399792 w 7162800"/>
              <a:gd name="connsiteY142" fmla="*/ 2450283 h 6457950"/>
              <a:gd name="connsiteX143" fmla="*/ 466424 w 7162800"/>
              <a:gd name="connsiteY143" fmla="*/ 2387988 h 6457950"/>
              <a:gd name="connsiteX144" fmla="*/ 533055 w 7162800"/>
              <a:gd name="connsiteY144" fmla="*/ 2263397 h 6457950"/>
              <a:gd name="connsiteX145" fmla="*/ 177685 w 7162800"/>
              <a:gd name="connsiteY145" fmla="*/ 2201102 h 6457950"/>
              <a:gd name="connsiteX146" fmla="*/ 66632 w 7162800"/>
              <a:gd name="connsiteY146" fmla="*/ 2159572 h 6457950"/>
              <a:gd name="connsiteX147" fmla="*/ 0 w 7162800"/>
              <a:gd name="connsiteY147" fmla="*/ 2138807 h 6457950"/>
              <a:gd name="connsiteX148" fmla="*/ 133264 w 7162800"/>
              <a:gd name="connsiteY148" fmla="*/ 2055746 h 6457950"/>
              <a:gd name="connsiteX149" fmla="*/ 288738 w 7162800"/>
              <a:gd name="connsiteY149" fmla="*/ 1972686 h 6457950"/>
              <a:gd name="connsiteX150" fmla="*/ 399792 w 7162800"/>
              <a:gd name="connsiteY150" fmla="*/ 1848095 h 6457950"/>
              <a:gd name="connsiteX151" fmla="*/ 466424 w 7162800"/>
              <a:gd name="connsiteY151" fmla="*/ 1806565 h 6457950"/>
              <a:gd name="connsiteX152" fmla="*/ 488634 w 7162800"/>
              <a:gd name="connsiteY152" fmla="*/ 1681974 h 6457950"/>
              <a:gd name="connsiteX153" fmla="*/ 399792 w 7162800"/>
              <a:gd name="connsiteY153" fmla="*/ 1661209 h 6457950"/>
              <a:gd name="connsiteX154" fmla="*/ 422002 w 7162800"/>
              <a:gd name="connsiteY154" fmla="*/ 1308202 h 6457950"/>
              <a:gd name="connsiteX155" fmla="*/ 444213 w 7162800"/>
              <a:gd name="connsiteY155" fmla="*/ 1245907 h 6457950"/>
              <a:gd name="connsiteX156" fmla="*/ 510845 w 7162800"/>
              <a:gd name="connsiteY156" fmla="*/ 1204377 h 6457950"/>
              <a:gd name="connsiteX157" fmla="*/ 599687 w 7162800"/>
              <a:gd name="connsiteY157" fmla="*/ 1183611 h 6457950"/>
              <a:gd name="connsiteX158" fmla="*/ 688530 w 7162800"/>
              <a:gd name="connsiteY158" fmla="*/ 622954 h 6457950"/>
              <a:gd name="connsiteX159" fmla="*/ 732951 w 7162800"/>
              <a:gd name="connsiteY159" fmla="*/ 602188 h 6457950"/>
              <a:gd name="connsiteX160" fmla="*/ 999479 w 7162800"/>
              <a:gd name="connsiteY160" fmla="*/ 269947 h 6457950"/>
              <a:gd name="connsiteX161" fmla="*/ 1132743 w 7162800"/>
              <a:gd name="connsiteY161" fmla="*/ 415302 h 6457950"/>
              <a:gd name="connsiteX162" fmla="*/ 1154953 w 7162800"/>
              <a:gd name="connsiteY162" fmla="*/ 477598 h 6457950"/>
              <a:gd name="connsiteX163" fmla="*/ 1266007 w 7162800"/>
              <a:gd name="connsiteY163" fmla="*/ 519128 h 6457950"/>
              <a:gd name="connsiteX164" fmla="*/ 1332638 w 7162800"/>
              <a:gd name="connsiteY164" fmla="*/ 456833 h 6457950"/>
              <a:gd name="connsiteX165" fmla="*/ 1399270 w 7162800"/>
              <a:gd name="connsiteY165" fmla="*/ 415302 h 6457950"/>
              <a:gd name="connsiteX166" fmla="*/ 1421481 w 7162800"/>
              <a:gd name="connsiteY166" fmla="*/ 353007 h 6457950"/>
              <a:gd name="connsiteX167" fmla="*/ 1510324 w 7162800"/>
              <a:gd name="connsiteY167" fmla="*/ 290712 h 6457950"/>
              <a:gd name="connsiteX168" fmla="*/ 1710219 w 7162800"/>
              <a:gd name="connsiteY168" fmla="*/ 145356 h 6457950"/>
              <a:gd name="connsiteX169" fmla="*/ 1843483 w 7162800"/>
              <a:gd name="connsiteY169" fmla="*/ 228416 h 6457950"/>
              <a:gd name="connsiteX170" fmla="*/ 1887904 w 7162800"/>
              <a:gd name="connsiteY170" fmla="*/ 166121 h 6457950"/>
              <a:gd name="connsiteX171" fmla="*/ 1932326 w 7162800"/>
              <a:gd name="connsiteY171" fmla="*/ 83061 h 6457950"/>
              <a:gd name="connsiteX172" fmla="*/ 1998958 w 7162800"/>
              <a:gd name="connsiteY172" fmla="*/ 0 h 64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162800" h="6457950">
                <a:moveTo>
                  <a:pt x="1652679" y="5869784"/>
                </a:moveTo>
                <a:cubicBezTo>
                  <a:pt x="1655252" y="5869270"/>
                  <a:pt x="1651307" y="5870223"/>
                  <a:pt x="1644154" y="5871791"/>
                </a:cubicBezTo>
                <a:lnTo>
                  <a:pt x="1635392" y="5873590"/>
                </a:lnTo>
                <a:lnTo>
                  <a:pt x="1643518" y="5871762"/>
                </a:lnTo>
                <a:cubicBezTo>
                  <a:pt x="1648477" y="5870665"/>
                  <a:pt x="1651393" y="5870041"/>
                  <a:pt x="1652679" y="5869784"/>
                </a:cubicBezTo>
                <a:close/>
                <a:moveTo>
                  <a:pt x="5183439" y="675004"/>
                </a:moveTo>
                <a:lnTo>
                  <a:pt x="5181243" y="677753"/>
                </a:lnTo>
                <a:lnTo>
                  <a:pt x="5181844" y="676939"/>
                </a:lnTo>
                <a:cubicBezTo>
                  <a:pt x="5184359" y="673631"/>
                  <a:pt x="5184549" y="673508"/>
                  <a:pt x="5183439" y="675004"/>
                </a:cubicBezTo>
                <a:close/>
                <a:moveTo>
                  <a:pt x="1998958" y="0"/>
                </a:moveTo>
                <a:cubicBezTo>
                  <a:pt x="2046097" y="88142"/>
                  <a:pt x="2045429" y="71879"/>
                  <a:pt x="2065589" y="166121"/>
                </a:cubicBezTo>
                <a:cubicBezTo>
                  <a:pt x="2074421" y="207406"/>
                  <a:pt x="2067660" y="253053"/>
                  <a:pt x="2087800" y="290712"/>
                </a:cubicBezTo>
                <a:cubicBezTo>
                  <a:pt x="2099738" y="313033"/>
                  <a:pt x="2132221" y="318398"/>
                  <a:pt x="2154432" y="332242"/>
                </a:cubicBezTo>
                <a:cubicBezTo>
                  <a:pt x="2198853" y="325320"/>
                  <a:pt x="2246544" y="328576"/>
                  <a:pt x="2287696" y="311477"/>
                </a:cubicBezTo>
                <a:cubicBezTo>
                  <a:pt x="2316399" y="299550"/>
                  <a:pt x="2330479" y="268293"/>
                  <a:pt x="2354328" y="249181"/>
                </a:cubicBezTo>
                <a:cubicBezTo>
                  <a:pt x="2568435" y="77605"/>
                  <a:pt x="2313180" y="308416"/>
                  <a:pt x="2532013" y="103826"/>
                </a:cubicBezTo>
                <a:cubicBezTo>
                  <a:pt x="2601636" y="364196"/>
                  <a:pt x="2515539" y="274014"/>
                  <a:pt x="2887383" y="249181"/>
                </a:cubicBezTo>
                <a:cubicBezTo>
                  <a:pt x="2909594" y="235338"/>
                  <a:pt x="2933508" y="223628"/>
                  <a:pt x="2954015" y="207651"/>
                </a:cubicBezTo>
                <a:cubicBezTo>
                  <a:pt x="2978145" y="188851"/>
                  <a:pt x="3030579" y="117497"/>
                  <a:pt x="3020647" y="145356"/>
                </a:cubicBezTo>
                <a:cubicBezTo>
                  <a:pt x="3003765" y="192708"/>
                  <a:pt x="2931805" y="269947"/>
                  <a:pt x="2931805" y="269947"/>
                </a:cubicBezTo>
                <a:cubicBezTo>
                  <a:pt x="2924401" y="297633"/>
                  <a:pt x="2905276" y="324754"/>
                  <a:pt x="2909594" y="353007"/>
                </a:cubicBezTo>
                <a:cubicBezTo>
                  <a:pt x="2913369" y="377713"/>
                  <a:pt x="2927322" y="415302"/>
                  <a:pt x="2954015" y="415302"/>
                </a:cubicBezTo>
                <a:cubicBezTo>
                  <a:pt x="3221466" y="415302"/>
                  <a:pt x="3487070" y="373772"/>
                  <a:pt x="3753598" y="353007"/>
                </a:cubicBezTo>
                <a:cubicBezTo>
                  <a:pt x="3820230" y="325320"/>
                  <a:pt x="3888275" y="300434"/>
                  <a:pt x="3953494" y="269947"/>
                </a:cubicBezTo>
                <a:cubicBezTo>
                  <a:pt x="3977369" y="258786"/>
                  <a:pt x="4005318" y="207651"/>
                  <a:pt x="4020126" y="228416"/>
                </a:cubicBezTo>
                <a:cubicBezTo>
                  <a:pt x="4041066" y="257783"/>
                  <a:pt x="4005318" y="297633"/>
                  <a:pt x="3997915" y="332242"/>
                </a:cubicBezTo>
                <a:cubicBezTo>
                  <a:pt x="4012722" y="373772"/>
                  <a:pt x="4001682" y="435114"/>
                  <a:pt x="4042336" y="456833"/>
                </a:cubicBezTo>
                <a:cubicBezTo>
                  <a:pt x="4373994" y="634017"/>
                  <a:pt x="4275150" y="372285"/>
                  <a:pt x="4331075" y="581423"/>
                </a:cubicBezTo>
                <a:cubicBezTo>
                  <a:pt x="4582795" y="567580"/>
                  <a:pt x="4836738" y="574029"/>
                  <a:pt x="5086236" y="539893"/>
                </a:cubicBezTo>
                <a:cubicBezTo>
                  <a:pt x="5145297" y="531813"/>
                  <a:pt x="5187371" y="479925"/>
                  <a:pt x="5241711" y="456833"/>
                </a:cubicBezTo>
                <a:cubicBezTo>
                  <a:pt x="5269500" y="445023"/>
                  <a:pt x="5300939" y="442989"/>
                  <a:pt x="5330553" y="436068"/>
                </a:cubicBezTo>
                <a:cubicBezTo>
                  <a:pt x="5274754" y="505626"/>
                  <a:pt x="5240129" y="542853"/>
                  <a:pt x="5197289" y="622954"/>
                </a:cubicBezTo>
                <a:cubicBezTo>
                  <a:pt x="5151312" y="708925"/>
                  <a:pt x="5166480" y="695440"/>
                  <a:pt x="5177229" y="682779"/>
                </a:cubicBezTo>
                <a:lnTo>
                  <a:pt x="5181243" y="677753"/>
                </a:lnTo>
                <a:lnTo>
                  <a:pt x="5166300" y="697985"/>
                </a:lnTo>
                <a:cubicBezTo>
                  <a:pt x="5158110" y="709231"/>
                  <a:pt x="5146571" y="725228"/>
                  <a:pt x="5130658" y="747544"/>
                </a:cubicBezTo>
                <a:cubicBezTo>
                  <a:pt x="5187829" y="907896"/>
                  <a:pt x="5089333" y="700653"/>
                  <a:pt x="5330553" y="768309"/>
                </a:cubicBezTo>
                <a:cubicBezTo>
                  <a:pt x="5368742" y="779020"/>
                  <a:pt x="5362366" y="836773"/>
                  <a:pt x="5374975" y="872135"/>
                </a:cubicBezTo>
                <a:cubicBezTo>
                  <a:pt x="5396918" y="933682"/>
                  <a:pt x="5398827" y="1004027"/>
                  <a:pt x="5441606" y="1059021"/>
                </a:cubicBezTo>
                <a:cubicBezTo>
                  <a:pt x="5478557" y="1106520"/>
                  <a:pt x="5522600" y="1151033"/>
                  <a:pt x="5574870" y="1183611"/>
                </a:cubicBezTo>
                <a:cubicBezTo>
                  <a:pt x="5607315" y="1203834"/>
                  <a:pt x="5747313" y="1234299"/>
                  <a:pt x="5796977" y="1245907"/>
                </a:cubicBezTo>
                <a:cubicBezTo>
                  <a:pt x="5804380" y="1294359"/>
                  <a:pt x="5799745" y="1345819"/>
                  <a:pt x="5819187" y="1391263"/>
                </a:cubicBezTo>
                <a:cubicBezTo>
                  <a:pt x="5856878" y="1479357"/>
                  <a:pt x="5964656" y="1464088"/>
                  <a:pt x="6041294" y="1474323"/>
                </a:cubicBezTo>
                <a:cubicBezTo>
                  <a:pt x="6115329" y="1495088"/>
                  <a:pt x="6187763" y="1521731"/>
                  <a:pt x="6263400" y="1536619"/>
                </a:cubicBezTo>
                <a:cubicBezTo>
                  <a:pt x="6478139" y="1578885"/>
                  <a:pt x="6689360" y="1546816"/>
                  <a:pt x="6907509" y="1536619"/>
                </a:cubicBezTo>
                <a:cubicBezTo>
                  <a:pt x="6848280" y="1571227"/>
                  <a:pt x="6781505" y="1596519"/>
                  <a:pt x="6729823" y="1640444"/>
                </a:cubicBezTo>
                <a:cubicBezTo>
                  <a:pt x="6697881" y="1667594"/>
                  <a:pt x="6684157" y="1708989"/>
                  <a:pt x="6663191" y="1744270"/>
                </a:cubicBezTo>
                <a:cubicBezTo>
                  <a:pt x="6618726" y="1819098"/>
                  <a:pt x="6609649" y="1848648"/>
                  <a:pt x="6574349" y="1931156"/>
                </a:cubicBezTo>
                <a:cubicBezTo>
                  <a:pt x="6596560" y="1979608"/>
                  <a:pt x="6586423" y="2063205"/>
                  <a:pt x="6640981" y="2076511"/>
                </a:cubicBezTo>
                <a:cubicBezTo>
                  <a:pt x="7020709" y="2169124"/>
                  <a:pt x="7272724" y="1902336"/>
                  <a:pt x="6907509" y="2201102"/>
                </a:cubicBezTo>
                <a:cubicBezTo>
                  <a:pt x="6892701" y="2242632"/>
                  <a:pt x="6878836" y="2284467"/>
                  <a:pt x="6863087" y="2325693"/>
                </a:cubicBezTo>
                <a:cubicBezTo>
                  <a:pt x="6841812" y="2381387"/>
                  <a:pt x="6814426" y="2435111"/>
                  <a:pt x="6796455" y="2491814"/>
                </a:cubicBezTo>
                <a:cubicBezTo>
                  <a:pt x="6755133" y="2622200"/>
                  <a:pt x="6750452" y="2764717"/>
                  <a:pt x="6685402" y="2886351"/>
                </a:cubicBezTo>
                <a:cubicBezTo>
                  <a:pt x="6648384" y="2955568"/>
                  <a:pt x="6604350" y="3021877"/>
                  <a:pt x="6574349" y="3094002"/>
                </a:cubicBezTo>
                <a:cubicBezTo>
                  <a:pt x="6542065" y="3171614"/>
                  <a:pt x="6522954" y="3299239"/>
                  <a:pt x="6507717" y="3384713"/>
                </a:cubicBezTo>
                <a:cubicBezTo>
                  <a:pt x="6522524" y="3481617"/>
                  <a:pt x="6486732" y="3598988"/>
                  <a:pt x="6552138" y="3675425"/>
                </a:cubicBezTo>
                <a:cubicBezTo>
                  <a:pt x="6725730" y="3878292"/>
                  <a:pt x="6897726" y="3494161"/>
                  <a:pt x="6685402" y="3841546"/>
                </a:cubicBezTo>
                <a:cubicBezTo>
                  <a:pt x="6677999" y="3910763"/>
                  <a:pt x="6674229" y="3980404"/>
                  <a:pt x="6663191" y="4049197"/>
                </a:cubicBezTo>
                <a:cubicBezTo>
                  <a:pt x="6651992" y="4119004"/>
                  <a:pt x="6616412" y="4186295"/>
                  <a:pt x="6618770" y="4256848"/>
                </a:cubicBezTo>
                <a:cubicBezTo>
                  <a:pt x="6625760" y="4465976"/>
                  <a:pt x="6616296" y="4707446"/>
                  <a:pt x="6796455" y="4859037"/>
                </a:cubicBezTo>
                <a:cubicBezTo>
                  <a:pt x="6826090" y="4883972"/>
                  <a:pt x="6870491" y="4886723"/>
                  <a:pt x="6907509" y="4900567"/>
                </a:cubicBezTo>
                <a:cubicBezTo>
                  <a:pt x="7140068" y="4864330"/>
                  <a:pt x="7261505" y="4803029"/>
                  <a:pt x="7062983" y="5336634"/>
                </a:cubicBezTo>
                <a:cubicBezTo>
                  <a:pt x="7040959" y="5395834"/>
                  <a:pt x="6929719" y="5350478"/>
                  <a:pt x="6863087" y="5357399"/>
                </a:cubicBezTo>
                <a:cubicBezTo>
                  <a:pt x="6811262" y="5378164"/>
                  <a:pt x="6759963" y="5400117"/>
                  <a:pt x="6707613" y="5419695"/>
                </a:cubicBezTo>
                <a:cubicBezTo>
                  <a:pt x="6685875" y="5427824"/>
                  <a:pt x="6660461" y="5428318"/>
                  <a:pt x="6640981" y="5440460"/>
                </a:cubicBezTo>
                <a:cubicBezTo>
                  <a:pt x="6614846" y="5456749"/>
                  <a:pt x="6599909" y="5485686"/>
                  <a:pt x="6574349" y="5502755"/>
                </a:cubicBezTo>
                <a:cubicBezTo>
                  <a:pt x="6547407" y="5520747"/>
                  <a:pt x="6514253" y="5528928"/>
                  <a:pt x="6485506" y="5544285"/>
                </a:cubicBezTo>
                <a:cubicBezTo>
                  <a:pt x="6462329" y="5556667"/>
                  <a:pt x="6443064" y="5575262"/>
                  <a:pt x="6418874" y="5585816"/>
                </a:cubicBezTo>
                <a:cubicBezTo>
                  <a:pt x="6331658" y="5623867"/>
                  <a:pt x="6238432" y="5649400"/>
                  <a:pt x="6152347" y="5689641"/>
                </a:cubicBezTo>
                <a:cubicBezTo>
                  <a:pt x="6088781" y="5719355"/>
                  <a:pt x="6062235" y="5736660"/>
                  <a:pt x="5996872" y="5751936"/>
                </a:cubicBezTo>
                <a:cubicBezTo>
                  <a:pt x="5930653" y="5767414"/>
                  <a:pt x="5863609" y="5779623"/>
                  <a:pt x="5796977" y="5793467"/>
                </a:cubicBezTo>
                <a:cubicBezTo>
                  <a:pt x="5708134" y="5834997"/>
                  <a:pt x="5613096" y="5866546"/>
                  <a:pt x="5530449" y="5918057"/>
                </a:cubicBezTo>
                <a:cubicBezTo>
                  <a:pt x="5475215" y="5952484"/>
                  <a:pt x="5439385" y="5978536"/>
                  <a:pt x="5374975" y="6001118"/>
                </a:cubicBezTo>
                <a:cubicBezTo>
                  <a:pt x="5346392" y="6011138"/>
                  <a:pt x="5315091" y="6012859"/>
                  <a:pt x="5286132" y="6021883"/>
                </a:cubicBezTo>
                <a:cubicBezTo>
                  <a:pt x="5177462" y="6055749"/>
                  <a:pt x="5190062" y="6054074"/>
                  <a:pt x="5108447" y="6104943"/>
                </a:cubicBezTo>
                <a:cubicBezTo>
                  <a:pt x="5086236" y="6091100"/>
                  <a:pt x="5065691" y="6074574"/>
                  <a:pt x="5041815" y="6063413"/>
                </a:cubicBezTo>
                <a:cubicBezTo>
                  <a:pt x="4899895" y="5997072"/>
                  <a:pt x="4786421" y="6086767"/>
                  <a:pt x="4619813" y="6125708"/>
                </a:cubicBezTo>
                <a:cubicBezTo>
                  <a:pt x="4268329" y="6407373"/>
                  <a:pt x="4422451" y="6304093"/>
                  <a:pt x="4175600" y="6457950"/>
                </a:cubicBezTo>
                <a:cubicBezTo>
                  <a:pt x="4005264" y="6404867"/>
                  <a:pt x="4133378" y="6466105"/>
                  <a:pt x="4086757" y="6146474"/>
                </a:cubicBezTo>
                <a:cubicBezTo>
                  <a:pt x="4078509" y="6089919"/>
                  <a:pt x="4057143" y="6035726"/>
                  <a:pt x="4042336" y="5980353"/>
                </a:cubicBezTo>
                <a:cubicBezTo>
                  <a:pt x="4012722" y="5987274"/>
                  <a:pt x="3976467" y="5982325"/>
                  <a:pt x="3953494" y="6001118"/>
                </a:cubicBezTo>
                <a:cubicBezTo>
                  <a:pt x="3913315" y="6033986"/>
                  <a:pt x="3897428" y="6086309"/>
                  <a:pt x="3864651" y="6125708"/>
                </a:cubicBezTo>
                <a:cubicBezTo>
                  <a:pt x="3845367" y="6148889"/>
                  <a:pt x="3820230" y="6167239"/>
                  <a:pt x="3798019" y="6188004"/>
                </a:cubicBezTo>
                <a:cubicBezTo>
                  <a:pt x="3775808" y="6181082"/>
                  <a:pt x="3752906" y="6175861"/>
                  <a:pt x="3731387" y="6167239"/>
                </a:cubicBezTo>
                <a:cubicBezTo>
                  <a:pt x="3700955" y="6155044"/>
                  <a:pt x="3675655" y="6125708"/>
                  <a:pt x="3642545" y="6125708"/>
                </a:cubicBezTo>
                <a:cubicBezTo>
                  <a:pt x="3615851" y="6125708"/>
                  <a:pt x="3599789" y="6156078"/>
                  <a:pt x="3575913" y="6167239"/>
                </a:cubicBezTo>
                <a:cubicBezTo>
                  <a:pt x="3554972" y="6177027"/>
                  <a:pt x="3531492" y="6181082"/>
                  <a:pt x="3509281" y="6188004"/>
                </a:cubicBezTo>
                <a:cubicBezTo>
                  <a:pt x="3476907" y="6157737"/>
                  <a:pt x="3394746" y="6063413"/>
                  <a:pt x="3331596" y="6063413"/>
                </a:cubicBezTo>
                <a:cubicBezTo>
                  <a:pt x="3304902" y="6063413"/>
                  <a:pt x="3287174" y="6091100"/>
                  <a:pt x="3264964" y="6104943"/>
                </a:cubicBezTo>
                <a:cubicBezTo>
                  <a:pt x="3235350" y="6077257"/>
                  <a:pt x="3201250" y="6053207"/>
                  <a:pt x="3176121" y="6021883"/>
                </a:cubicBezTo>
                <a:cubicBezTo>
                  <a:pt x="3156256" y="5997120"/>
                  <a:pt x="3143325" y="5967806"/>
                  <a:pt x="3131700" y="5938822"/>
                </a:cubicBezTo>
                <a:cubicBezTo>
                  <a:pt x="3120982" y="5912100"/>
                  <a:pt x="3128559" y="5878047"/>
                  <a:pt x="3109489" y="5855762"/>
                </a:cubicBezTo>
                <a:cubicBezTo>
                  <a:pt x="3094864" y="5838670"/>
                  <a:pt x="3065068" y="5841919"/>
                  <a:pt x="3042857" y="5834997"/>
                </a:cubicBezTo>
                <a:cubicBezTo>
                  <a:pt x="3013243" y="5841919"/>
                  <a:pt x="2983366" y="5847921"/>
                  <a:pt x="2954015" y="5855762"/>
                </a:cubicBezTo>
                <a:cubicBezTo>
                  <a:pt x="2931503" y="5861776"/>
                  <a:pt x="2910795" y="5876527"/>
                  <a:pt x="2887383" y="5876527"/>
                </a:cubicBezTo>
                <a:cubicBezTo>
                  <a:pt x="2856857" y="5876527"/>
                  <a:pt x="2828155" y="5862684"/>
                  <a:pt x="2798541" y="5855762"/>
                </a:cubicBezTo>
                <a:cubicBezTo>
                  <a:pt x="2785805" y="5843856"/>
                  <a:pt x="2696199" y="5751936"/>
                  <a:pt x="2665277" y="5751936"/>
                </a:cubicBezTo>
                <a:cubicBezTo>
                  <a:pt x="2611378" y="5751936"/>
                  <a:pt x="2559641" y="5774280"/>
                  <a:pt x="2509802" y="5793467"/>
                </a:cubicBezTo>
                <a:cubicBezTo>
                  <a:pt x="2433263" y="5822931"/>
                  <a:pt x="2358674" y="5857477"/>
                  <a:pt x="2287696" y="5897292"/>
                </a:cubicBezTo>
                <a:cubicBezTo>
                  <a:pt x="2156567" y="5970849"/>
                  <a:pt x="2217597" y="5946824"/>
                  <a:pt x="2110011" y="5980353"/>
                </a:cubicBezTo>
                <a:cubicBezTo>
                  <a:pt x="2080397" y="5973431"/>
                  <a:pt x="2045004" y="5977416"/>
                  <a:pt x="2021168" y="5959588"/>
                </a:cubicBezTo>
                <a:cubicBezTo>
                  <a:pt x="2002887" y="5945914"/>
                  <a:pt x="2009427" y="5916870"/>
                  <a:pt x="1998958" y="5897292"/>
                </a:cubicBezTo>
                <a:cubicBezTo>
                  <a:pt x="1961940" y="5828075"/>
                  <a:pt x="1954536" y="5834997"/>
                  <a:pt x="1887904" y="5793467"/>
                </a:cubicBezTo>
                <a:cubicBezTo>
                  <a:pt x="1828676" y="5807310"/>
                  <a:pt x="1768137" y="5816947"/>
                  <a:pt x="1710219" y="5834997"/>
                </a:cubicBezTo>
                <a:cubicBezTo>
                  <a:pt x="1536001" y="5889290"/>
                  <a:pt x="1575361" y="5885282"/>
                  <a:pt x="1616385" y="5877491"/>
                </a:cubicBezTo>
                <a:lnTo>
                  <a:pt x="1635392" y="5873590"/>
                </a:lnTo>
                <a:lnTo>
                  <a:pt x="1622095" y="5876580"/>
                </a:lnTo>
                <a:cubicBezTo>
                  <a:pt x="1603175" y="5880881"/>
                  <a:pt x="1574425" y="5887501"/>
                  <a:pt x="1532534" y="5897292"/>
                </a:cubicBezTo>
                <a:cubicBezTo>
                  <a:pt x="1517727" y="5848840"/>
                  <a:pt x="1514289" y="5795986"/>
                  <a:pt x="1488113" y="5751936"/>
                </a:cubicBezTo>
                <a:cubicBezTo>
                  <a:pt x="1438915" y="5669143"/>
                  <a:pt x="1389563" y="5729129"/>
                  <a:pt x="1332638" y="5751936"/>
                </a:cubicBezTo>
                <a:cubicBezTo>
                  <a:pt x="1311119" y="5760559"/>
                  <a:pt x="1288217" y="5765780"/>
                  <a:pt x="1266007" y="5772702"/>
                </a:cubicBezTo>
                <a:cubicBezTo>
                  <a:pt x="1101933" y="5696005"/>
                  <a:pt x="1230935" y="5783625"/>
                  <a:pt x="1154953" y="5627346"/>
                </a:cubicBezTo>
                <a:cubicBezTo>
                  <a:pt x="1132862" y="5581907"/>
                  <a:pt x="1066111" y="5502755"/>
                  <a:pt x="1066111" y="5502755"/>
                </a:cubicBezTo>
                <a:cubicBezTo>
                  <a:pt x="1014286" y="5523520"/>
                  <a:pt x="962987" y="5584628"/>
                  <a:pt x="910636" y="5565050"/>
                </a:cubicBezTo>
                <a:cubicBezTo>
                  <a:pt x="858286" y="5545472"/>
                  <a:pt x="863273" y="5469235"/>
                  <a:pt x="844004" y="5419695"/>
                </a:cubicBezTo>
                <a:cubicBezTo>
                  <a:pt x="822757" y="5365068"/>
                  <a:pt x="825690" y="5298747"/>
                  <a:pt x="777372" y="5253574"/>
                </a:cubicBezTo>
                <a:cubicBezTo>
                  <a:pt x="760818" y="5238096"/>
                  <a:pt x="732951" y="5239730"/>
                  <a:pt x="710741" y="5232809"/>
                </a:cubicBezTo>
                <a:cubicBezTo>
                  <a:pt x="695117" y="5159778"/>
                  <a:pt x="638138" y="4884863"/>
                  <a:pt x="621898" y="4879802"/>
                </a:cubicBezTo>
                <a:lnTo>
                  <a:pt x="555266" y="4859037"/>
                </a:lnTo>
                <a:cubicBezTo>
                  <a:pt x="486939" y="4880330"/>
                  <a:pt x="456576" y="4901239"/>
                  <a:pt x="377581" y="4859037"/>
                </a:cubicBezTo>
                <a:cubicBezTo>
                  <a:pt x="354404" y="4846655"/>
                  <a:pt x="347967" y="4817506"/>
                  <a:pt x="333160" y="4796741"/>
                </a:cubicBezTo>
                <a:cubicBezTo>
                  <a:pt x="303546" y="4803663"/>
                  <a:pt x="270821" y="4803347"/>
                  <a:pt x="244317" y="4817506"/>
                </a:cubicBezTo>
                <a:cubicBezTo>
                  <a:pt x="121726" y="4882999"/>
                  <a:pt x="236854" y="4898241"/>
                  <a:pt x="111053" y="4859037"/>
                </a:cubicBezTo>
                <a:cubicBezTo>
                  <a:pt x="88843" y="4865958"/>
                  <a:pt x="60976" y="4895279"/>
                  <a:pt x="44421" y="4879802"/>
                </a:cubicBezTo>
                <a:cubicBezTo>
                  <a:pt x="1751" y="4839909"/>
                  <a:pt x="31008" y="4655703"/>
                  <a:pt x="44421" y="4630620"/>
                </a:cubicBezTo>
                <a:cubicBezTo>
                  <a:pt x="54891" y="4611042"/>
                  <a:pt x="88843" y="4616777"/>
                  <a:pt x="111053" y="4609855"/>
                </a:cubicBezTo>
                <a:cubicBezTo>
                  <a:pt x="125860" y="4575247"/>
                  <a:pt x="136112" y="4538614"/>
                  <a:pt x="155475" y="4506030"/>
                </a:cubicBezTo>
                <a:cubicBezTo>
                  <a:pt x="173452" y="4475777"/>
                  <a:pt x="209656" y="4455561"/>
                  <a:pt x="222106" y="4422969"/>
                </a:cubicBezTo>
                <a:cubicBezTo>
                  <a:pt x="247500" y="4356494"/>
                  <a:pt x="238488" y="4280857"/>
                  <a:pt x="266528" y="4215318"/>
                </a:cubicBezTo>
                <a:cubicBezTo>
                  <a:pt x="281335" y="4180709"/>
                  <a:pt x="299225" y="4147119"/>
                  <a:pt x="310949" y="4111492"/>
                </a:cubicBezTo>
                <a:cubicBezTo>
                  <a:pt x="376620" y="3911950"/>
                  <a:pt x="298112" y="3981059"/>
                  <a:pt x="422002" y="3903841"/>
                </a:cubicBezTo>
                <a:cubicBezTo>
                  <a:pt x="451616" y="3910763"/>
                  <a:pt x="482787" y="3913365"/>
                  <a:pt x="510845" y="3924606"/>
                </a:cubicBezTo>
                <a:cubicBezTo>
                  <a:pt x="535380" y="3934437"/>
                  <a:pt x="552692" y="3975405"/>
                  <a:pt x="577477" y="3966137"/>
                </a:cubicBezTo>
                <a:cubicBezTo>
                  <a:pt x="609740" y="3954071"/>
                  <a:pt x="637664" y="3824119"/>
                  <a:pt x="644109" y="3800016"/>
                </a:cubicBezTo>
                <a:cubicBezTo>
                  <a:pt x="642146" y="3772498"/>
                  <a:pt x="626477" y="3435016"/>
                  <a:pt x="599687" y="3343183"/>
                </a:cubicBezTo>
                <a:cubicBezTo>
                  <a:pt x="590976" y="3313320"/>
                  <a:pt x="576462" y="3283903"/>
                  <a:pt x="555266" y="3260123"/>
                </a:cubicBezTo>
                <a:cubicBezTo>
                  <a:pt x="524407" y="3225502"/>
                  <a:pt x="433969" y="3199885"/>
                  <a:pt x="399792" y="3177062"/>
                </a:cubicBezTo>
                <a:cubicBezTo>
                  <a:pt x="374231" y="3159994"/>
                  <a:pt x="355370" y="3135532"/>
                  <a:pt x="333160" y="3114767"/>
                </a:cubicBezTo>
                <a:cubicBezTo>
                  <a:pt x="325756" y="3094002"/>
                  <a:pt x="310949" y="3074360"/>
                  <a:pt x="310949" y="3052472"/>
                </a:cubicBezTo>
                <a:cubicBezTo>
                  <a:pt x="310949" y="2989793"/>
                  <a:pt x="322965" y="2927535"/>
                  <a:pt x="333160" y="2865586"/>
                </a:cubicBezTo>
                <a:cubicBezTo>
                  <a:pt x="337801" y="2837379"/>
                  <a:pt x="349383" y="2810510"/>
                  <a:pt x="355370" y="2782525"/>
                </a:cubicBezTo>
                <a:cubicBezTo>
                  <a:pt x="364202" y="2741240"/>
                  <a:pt x="371995" y="2699712"/>
                  <a:pt x="377581" y="2657935"/>
                </a:cubicBezTo>
                <a:cubicBezTo>
                  <a:pt x="386809" y="2588909"/>
                  <a:pt x="377910" y="2516770"/>
                  <a:pt x="399792" y="2450283"/>
                </a:cubicBezTo>
                <a:cubicBezTo>
                  <a:pt x="409029" y="2422216"/>
                  <a:pt x="446315" y="2410548"/>
                  <a:pt x="466424" y="2387988"/>
                </a:cubicBezTo>
                <a:cubicBezTo>
                  <a:pt x="514263" y="2334316"/>
                  <a:pt x="510795" y="2325832"/>
                  <a:pt x="533055" y="2263397"/>
                </a:cubicBezTo>
                <a:cubicBezTo>
                  <a:pt x="327899" y="2199463"/>
                  <a:pt x="681488" y="2305772"/>
                  <a:pt x="177685" y="2201102"/>
                </a:cubicBezTo>
                <a:cubicBezTo>
                  <a:pt x="138766" y="2193016"/>
                  <a:pt x="103963" y="2172660"/>
                  <a:pt x="66632" y="2159572"/>
                </a:cubicBezTo>
                <a:cubicBezTo>
                  <a:pt x="44711" y="2151886"/>
                  <a:pt x="22211" y="2145729"/>
                  <a:pt x="0" y="2138807"/>
                </a:cubicBezTo>
                <a:cubicBezTo>
                  <a:pt x="117099" y="2102315"/>
                  <a:pt x="22348" y="2142161"/>
                  <a:pt x="133264" y="2055746"/>
                </a:cubicBezTo>
                <a:cubicBezTo>
                  <a:pt x="259169" y="1957654"/>
                  <a:pt x="136671" y="2074237"/>
                  <a:pt x="288738" y="1972686"/>
                </a:cubicBezTo>
                <a:cubicBezTo>
                  <a:pt x="416090" y="1887640"/>
                  <a:pt x="302385" y="1939162"/>
                  <a:pt x="399792" y="1848095"/>
                </a:cubicBezTo>
                <a:cubicBezTo>
                  <a:pt x="418667" y="1830449"/>
                  <a:pt x="444213" y="1820408"/>
                  <a:pt x="466424" y="1806565"/>
                </a:cubicBezTo>
                <a:cubicBezTo>
                  <a:pt x="490403" y="1772937"/>
                  <a:pt x="548605" y="1726829"/>
                  <a:pt x="488634" y="1681974"/>
                </a:cubicBezTo>
                <a:cubicBezTo>
                  <a:pt x="464798" y="1664146"/>
                  <a:pt x="429406" y="1668131"/>
                  <a:pt x="399792" y="1661209"/>
                </a:cubicBezTo>
                <a:cubicBezTo>
                  <a:pt x="407195" y="1543540"/>
                  <a:pt x="409457" y="1425490"/>
                  <a:pt x="422002" y="1308202"/>
                </a:cubicBezTo>
                <a:cubicBezTo>
                  <a:pt x="424332" y="1286422"/>
                  <a:pt x="429588" y="1262999"/>
                  <a:pt x="444213" y="1245907"/>
                </a:cubicBezTo>
                <a:cubicBezTo>
                  <a:pt x="460889" y="1226419"/>
                  <a:pt x="486309" y="1214208"/>
                  <a:pt x="510845" y="1204377"/>
                </a:cubicBezTo>
                <a:cubicBezTo>
                  <a:pt x="538903" y="1193135"/>
                  <a:pt x="570073" y="1190533"/>
                  <a:pt x="599687" y="1183611"/>
                </a:cubicBezTo>
                <a:cubicBezTo>
                  <a:pt x="618779" y="737375"/>
                  <a:pt x="468375" y="746450"/>
                  <a:pt x="688530" y="622954"/>
                </a:cubicBezTo>
                <a:cubicBezTo>
                  <a:pt x="702726" y="614991"/>
                  <a:pt x="681126" y="661023"/>
                  <a:pt x="732951" y="602188"/>
                </a:cubicBezTo>
                <a:cubicBezTo>
                  <a:pt x="784776" y="543354"/>
                  <a:pt x="903339" y="449713"/>
                  <a:pt x="999479" y="269947"/>
                </a:cubicBezTo>
                <a:cubicBezTo>
                  <a:pt x="1054126" y="321037"/>
                  <a:pt x="1098916" y="352053"/>
                  <a:pt x="1132743" y="415302"/>
                </a:cubicBezTo>
                <a:cubicBezTo>
                  <a:pt x="1143213" y="434880"/>
                  <a:pt x="1136968" y="463585"/>
                  <a:pt x="1154953" y="477598"/>
                </a:cubicBezTo>
                <a:cubicBezTo>
                  <a:pt x="1185582" y="501461"/>
                  <a:pt x="1228989" y="505284"/>
                  <a:pt x="1266007" y="519128"/>
                </a:cubicBezTo>
                <a:cubicBezTo>
                  <a:pt x="1288217" y="498363"/>
                  <a:pt x="1308509" y="475632"/>
                  <a:pt x="1332638" y="456833"/>
                </a:cubicBezTo>
                <a:cubicBezTo>
                  <a:pt x="1353146" y="440856"/>
                  <a:pt x="1382594" y="434790"/>
                  <a:pt x="1399270" y="415302"/>
                </a:cubicBezTo>
                <a:cubicBezTo>
                  <a:pt x="1413896" y="398211"/>
                  <a:pt x="1406493" y="369822"/>
                  <a:pt x="1421481" y="353007"/>
                </a:cubicBezTo>
                <a:cubicBezTo>
                  <a:pt x="1445179" y="326420"/>
                  <a:pt x="1482808" y="313864"/>
                  <a:pt x="1510324" y="290712"/>
                </a:cubicBezTo>
                <a:cubicBezTo>
                  <a:pt x="1686580" y="142404"/>
                  <a:pt x="1574137" y="187765"/>
                  <a:pt x="1710219" y="145356"/>
                </a:cubicBezTo>
                <a:cubicBezTo>
                  <a:pt x="1754641" y="173043"/>
                  <a:pt x="1813869" y="269947"/>
                  <a:pt x="1843483" y="228416"/>
                </a:cubicBezTo>
                <a:cubicBezTo>
                  <a:pt x="1858290" y="207651"/>
                  <a:pt x="1874661" y="187790"/>
                  <a:pt x="1887904" y="166121"/>
                </a:cubicBezTo>
                <a:cubicBezTo>
                  <a:pt x="1904331" y="139245"/>
                  <a:pt x="1914777" y="109311"/>
                  <a:pt x="1932326" y="83061"/>
                </a:cubicBezTo>
                <a:cubicBezTo>
                  <a:pt x="1951944" y="53713"/>
                  <a:pt x="1976747" y="27687"/>
                  <a:pt x="1998958"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579002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3350419" cy="6858000"/>
          </a:xfrm>
          <a:custGeom>
            <a:avLst/>
            <a:gdLst>
              <a:gd name="connsiteX0" fmla="*/ 0 w 3350419"/>
              <a:gd name="connsiteY0" fmla="*/ 0 h 6700838"/>
              <a:gd name="connsiteX1" fmla="*/ 3350419 w 3350419"/>
              <a:gd name="connsiteY1" fmla="*/ 3350419 h 6700838"/>
              <a:gd name="connsiteX2" fmla="*/ 0 w 3350419"/>
              <a:gd name="connsiteY2" fmla="*/ 6700838 h 6700838"/>
              <a:gd name="connsiteX3" fmla="*/ 0 w 3350419"/>
              <a:gd name="connsiteY3" fmla="*/ 5025629 h 6700838"/>
              <a:gd name="connsiteX4" fmla="*/ 1675210 w 3350419"/>
              <a:gd name="connsiteY4" fmla="*/ 3350419 h 6700838"/>
              <a:gd name="connsiteX5" fmla="*/ 0 w 3350419"/>
              <a:gd name="connsiteY5" fmla="*/ 1675209 h 67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0419" h="6700838">
                <a:moveTo>
                  <a:pt x="0" y="0"/>
                </a:moveTo>
                <a:cubicBezTo>
                  <a:pt x="1850385" y="0"/>
                  <a:pt x="3350419" y="1500034"/>
                  <a:pt x="3350419" y="3350419"/>
                </a:cubicBezTo>
                <a:cubicBezTo>
                  <a:pt x="3350419" y="5200804"/>
                  <a:pt x="1850385" y="6700838"/>
                  <a:pt x="0" y="6700838"/>
                </a:cubicBezTo>
                <a:lnTo>
                  <a:pt x="0" y="5025629"/>
                </a:lnTo>
                <a:cubicBezTo>
                  <a:pt x="925193" y="5025629"/>
                  <a:pt x="1675210" y="4275612"/>
                  <a:pt x="1675210" y="3350419"/>
                </a:cubicBezTo>
                <a:cubicBezTo>
                  <a:pt x="1675210" y="2425226"/>
                  <a:pt x="925193" y="1675209"/>
                  <a:pt x="0" y="1675209"/>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644865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3" name="Picture Placeholder 32"/>
          <p:cNvSpPr>
            <a:spLocks noGrp="1"/>
          </p:cNvSpPr>
          <p:nvPr>
            <p:ph type="pic" sz="quarter" idx="10"/>
          </p:nvPr>
        </p:nvSpPr>
        <p:spPr>
          <a:xfrm>
            <a:off x="-1161958" y="2028031"/>
            <a:ext cx="6250936" cy="5986653"/>
          </a:xfrm>
          <a:custGeom>
            <a:avLst/>
            <a:gdLst>
              <a:gd name="connsiteX0" fmla="*/ 5402919 w 6250936"/>
              <a:gd name="connsiteY0" fmla="*/ 4273778 h 5986653"/>
              <a:gd name="connsiteX1" fmla="*/ 5569620 w 6250936"/>
              <a:gd name="connsiteY1" fmla="*/ 4347446 h 5986653"/>
              <a:gd name="connsiteX2" fmla="*/ 5561735 w 6250936"/>
              <a:gd name="connsiteY2" fmla="*/ 4684113 h 5986653"/>
              <a:gd name="connsiteX3" fmla="*/ 4700356 w 6250936"/>
              <a:gd name="connsiteY3" fmla="*/ 5506071 h 5986653"/>
              <a:gd name="connsiteX4" fmla="*/ 4363688 w 6250936"/>
              <a:gd name="connsiteY4" fmla="*/ 5498186 h 5986653"/>
              <a:gd name="connsiteX5" fmla="*/ 4371573 w 6250936"/>
              <a:gd name="connsiteY5" fmla="*/ 5161519 h 5986653"/>
              <a:gd name="connsiteX6" fmla="*/ 5232952 w 6250936"/>
              <a:gd name="connsiteY6" fmla="*/ 4339562 h 5986653"/>
              <a:gd name="connsiteX7" fmla="*/ 5402919 w 6250936"/>
              <a:gd name="connsiteY7" fmla="*/ 4273778 h 5986653"/>
              <a:gd name="connsiteX8" fmla="*/ 5256162 w 6250936"/>
              <a:gd name="connsiteY8" fmla="*/ 3492214 h 5986653"/>
              <a:gd name="connsiteX9" fmla="*/ 5422864 w 6250936"/>
              <a:gd name="connsiteY9" fmla="*/ 3565882 h 5986653"/>
              <a:gd name="connsiteX10" fmla="*/ 5414980 w 6250936"/>
              <a:gd name="connsiteY10" fmla="*/ 3902549 h 5986653"/>
              <a:gd name="connsiteX11" fmla="*/ 3926516 w 6250936"/>
              <a:gd name="connsiteY11" fmla="*/ 5322892 h 5986653"/>
              <a:gd name="connsiteX12" fmla="*/ 3589849 w 6250936"/>
              <a:gd name="connsiteY12" fmla="*/ 5315007 h 5986653"/>
              <a:gd name="connsiteX13" fmla="*/ 3597733 w 6250936"/>
              <a:gd name="connsiteY13" fmla="*/ 4978341 h 5986653"/>
              <a:gd name="connsiteX14" fmla="*/ 5086196 w 6250936"/>
              <a:gd name="connsiteY14" fmla="*/ 3557998 h 5986653"/>
              <a:gd name="connsiteX15" fmla="*/ 5256162 w 6250936"/>
              <a:gd name="connsiteY15" fmla="*/ 3492214 h 5986653"/>
              <a:gd name="connsiteX16" fmla="*/ 5243783 w 6250936"/>
              <a:gd name="connsiteY16" fmla="*/ 2582424 h 5986653"/>
              <a:gd name="connsiteX17" fmla="*/ 5410484 w 6250936"/>
              <a:gd name="connsiteY17" fmla="*/ 2656092 h 5986653"/>
              <a:gd name="connsiteX18" fmla="*/ 5402600 w 6250936"/>
              <a:gd name="connsiteY18" fmla="*/ 2992759 h 5986653"/>
              <a:gd name="connsiteX19" fmla="*/ 3018304 w 6250936"/>
              <a:gd name="connsiteY19" fmla="*/ 5267938 h 5986653"/>
              <a:gd name="connsiteX20" fmla="*/ 2681636 w 6250936"/>
              <a:gd name="connsiteY20" fmla="*/ 5260053 h 5986653"/>
              <a:gd name="connsiteX21" fmla="*/ 2689521 w 6250936"/>
              <a:gd name="connsiteY21" fmla="*/ 4923386 h 5986653"/>
              <a:gd name="connsiteX22" fmla="*/ 5073817 w 6250936"/>
              <a:gd name="connsiteY22" fmla="*/ 2648207 h 5986653"/>
              <a:gd name="connsiteX23" fmla="*/ 5243783 w 6250936"/>
              <a:gd name="connsiteY23" fmla="*/ 2582424 h 5986653"/>
              <a:gd name="connsiteX24" fmla="*/ 5362335 w 6250936"/>
              <a:gd name="connsiteY24" fmla="*/ 1547695 h 5986653"/>
              <a:gd name="connsiteX25" fmla="*/ 5529035 w 6250936"/>
              <a:gd name="connsiteY25" fmla="*/ 1621364 h 5986653"/>
              <a:gd name="connsiteX26" fmla="*/ 5521151 w 6250936"/>
              <a:gd name="connsiteY26" fmla="*/ 1958031 h 5986653"/>
              <a:gd name="connsiteX27" fmla="*/ 1979160 w 6250936"/>
              <a:gd name="connsiteY27" fmla="*/ 5337920 h 5986653"/>
              <a:gd name="connsiteX28" fmla="*/ 1642494 w 6250936"/>
              <a:gd name="connsiteY28" fmla="*/ 5330035 h 5986653"/>
              <a:gd name="connsiteX29" fmla="*/ 1650378 w 6250936"/>
              <a:gd name="connsiteY29" fmla="*/ 4993368 h 5986653"/>
              <a:gd name="connsiteX30" fmla="*/ 5192368 w 6250936"/>
              <a:gd name="connsiteY30" fmla="*/ 1613480 h 5986653"/>
              <a:gd name="connsiteX31" fmla="*/ 5362335 w 6250936"/>
              <a:gd name="connsiteY31" fmla="*/ 1547695 h 5986653"/>
              <a:gd name="connsiteX32" fmla="*/ 3402599 w 6250936"/>
              <a:gd name="connsiteY32" fmla="*/ 652934 h 5986653"/>
              <a:gd name="connsiteX33" fmla="*/ 3569301 w 6250936"/>
              <a:gd name="connsiteY33" fmla="*/ 726602 h 5986653"/>
              <a:gd name="connsiteX34" fmla="*/ 3561416 w 6250936"/>
              <a:gd name="connsiteY34" fmla="*/ 1063270 h 5986653"/>
              <a:gd name="connsiteX35" fmla="*/ 1177119 w 6250936"/>
              <a:gd name="connsiteY35" fmla="*/ 3338447 h 5986653"/>
              <a:gd name="connsiteX36" fmla="*/ 840452 w 6250936"/>
              <a:gd name="connsiteY36" fmla="*/ 3330563 h 5986653"/>
              <a:gd name="connsiteX37" fmla="*/ 848336 w 6250936"/>
              <a:gd name="connsiteY37" fmla="*/ 2993896 h 5986653"/>
              <a:gd name="connsiteX38" fmla="*/ 3232634 w 6250936"/>
              <a:gd name="connsiteY38" fmla="*/ 718718 h 5986653"/>
              <a:gd name="connsiteX39" fmla="*/ 3402599 w 6250936"/>
              <a:gd name="connsiteY39" fmla="*/ 652934 h 5986653"/>
              <a:gd name="connsiteX40" fmla="*/ 2494386 w 6250936"/>
              <a:gd name="connsiteY40" fmla="*/ 597980 h 5986653"/>
              <a:gd name="connsiteX41" fmla="*/ 2661088 w 6250936"/>
              <a:gd name="connsiteY41" fmla="*/ 671647 h 5986653"/>
              <a:gd name="connsiteX42" fmla="*/ 2653203 w 6250936"/>
              <a:gd name="connsiteY42" fmla="*/ 1008315 h 5986653"/>
              <a:gd name="connsiteX43" fmla="*/ 1164740 w 6250936"/>
              <a:gd name="connsiteY43" fmla="*/ 2428657 h 5986653"/>
              <a:gd name="connsiteX44" fmla="*/ 828073 w 6250936"/>
              <a:gd name="connsiteY44" fmla="*/ 2420773 h 5986653"/>
              <a:gd name="connsiteX45" fmla="*/ 835957 w 6250936"/>
              <a:gd name="connsiteY45" fmla="*/ 2084106 h 5986653"/>
              <a:gd name="connsiteX46" fmla="*/ 2324420 w 6250936"/>
              <a:gd name="connsiteY46" fmla="*/ 663763 h 5986653"/>
              <a:gd name="connsiteX47" fmla="*/ 2494386 w 6250936"/>
              <a:gd name="connsiteY47" fmla="*/ 597980 h 5986653"/>
              <a:gd name="connsiteX48" fmla="*/ 4441742 w 6250936"/>
              <a:gd name="connsiteY48" fmla="*/ 582951 h 5986653"/>
              <a:gd name="connsiteX49" fmla="*/ 4608443 w 6250936"/>
              <a:gd name="connsiteY49" fmla="*/ 656619 h 5986653"/>
              <a:gd name="connsiteX50" fmla="*/ 4600559 w 6250936"/>
              <a:gd name="connsiteY50" fmla="*/ 993287 h 5986653"/>
              <a:gd name="connsiteX51" fmla="*/ 1058569 w 6250936"/>
              <a:gd name="connsiteY51" fmla="*/ 4373176 h 5986653"/>
              <a:gd name="connsiteX52" fmla="*/ 721901 w 6250936"/>
              <a:gd name="connsiteY52" fmla="*/ 4365292 h 5986653"/>
              <a:gd name="connsiteX53" fmla="*/ 729786 w 6250936"/>
              <a:gd name="connsiteY53" fmla="*/ 4028624 h 5986653"/>
              <a:gd name="connsiteX54" fmla="*/ 4271776 w 6250936"/>
              <a:gd name="connsiteY54" fmla="*/ 648735 h 5986653"/>
              <a:gd name="connsiteX55" fmla="*/ 4441742 w 6250936"/>
              <a:gd name="connsiteY55" fmla="*/ 582951 h 5986653"/>
              <a:gd name="connsiteX56" fmla="*/ 1720548 w 6250936"/>
              <a:gd name="connsiteY56" fmla="*/ 414799 h 5986653"/>
              <a:gd name="connsiteX57" fmla="*/ 1887249 w 6250936"/>
              <a:gd name="connsiteY57" fmla="*/ 488468 h 5986653"/>
              <a:gd name="connsiteX58" fmla="*/ 1879365 w 6250936"/>
              <a:gd name="connsiteY58" fmla="*/ 825136 h 5986653"/>
              <a:gd name="connsiteX59" fmla="*/ 1017986 w 6250936"/>
              <a:gd name="connsiteY59" fmla="*/ 1647093 h 5986653"/>
              <a:gd name="connsiteX60" fmla="*/ 681318 w 6250936"/>
              <a:gd name="connsiteY60" fmla="*/ 1639209 h 5986653"/>
              <a:gd name="connsiteX61" fmla="*/ 689203 w 6250936"/>
              <a:gd name="connsiteY61" fmla="*/ 1302541 h 5986653"/>
              <a:gd name="connsiteX62" fmla="*/ 1550582 w 6250936"/>
              <a:gd name="connsiteY62" fmla="*/ 480584 h 5986653"/>
              <a:gd name="connsiteX63" fmla="*/ 1720548 w 6250936"/>
              <a:gd name="connsiteY63" fmla="*/ 414799 h 5986653"/>
              <a:gd name="connsiteX64" fmla="*/ 6018386 w 6250936"/>
              <a:gd name="connsiteY64" fmla="*/ 66 h 5986653"/>
              <a:gd name="connsiteX65" fmla="*/ 6185086 w 6250936"/>
              <a:gd name="connsiteY65" fmla="*/ 73735 h 5986653"/>
              <a:gd name="connsiteX66" fmla="*/ 6177202 w 6250936"/>
              <a:gd name="connsiteY66" fmla="*/ 410402 h 5986653"/>
              <a:gd name="connsiteX67" fmla="*/ 402518 w 6250936"/>
              <a:gd name="connsiteY67" fmla="*/ 5920804 h 5986653"/>
              <a:gd name="connsiteX68" fmla="*/ 65851 w 6250936"/>
              <a:gd name="connsiteY68" fmla="*/ 5912921 h 5986653"/>
              <a:gd name="connsiteX69" fmla="*/ 73735 w 6250936"/>
              <a:gd name="connsiteY69" fmla="*/ 5576253 h 5986653"/>
              <a:gd name="connsiteX70" fmla="*/ 5848419 w 6250936"/>
              <a:gd name="connsiteY70" fmla="*/ 65851 h 5986653"/>
              <a:gd name="connsiteX71" fmla="*/ 6018386 w 6250936"/>
              <a:gd name="connsiteY71" fmla="*/ 66 h 59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250936" h="5986653">
                <a:moveTo>
                  <a:pt x="5402919" y="4273778"/>
                </a:moveTo>
                <a:cubicBezTo>
                  <a:pt x="5463844" y="4275205"/>
                  <a:pt x="5524224" y="4299873"/>
                  <a:pt x="5569620" y="4347446"/>
                </a:cubicBezTo>
                <a:cubicBezTo>
                  <a:pt x="5660410" y="4442591"/>
                  <a:pt x="5656881" y="4593323"/>
                  <a:pt x="5561735" y="4684113"/>
                </a:cubicBezTo>
                <a:lnTo>
                  <a:pt x="4700356" y="5506071"/>
                </a:lnTo>
                <a:cubicBezTo>
                  <a:pt x="4605210" y="5596861"/>
                  <a:pt x="4454479" y="5593331"/>
                  <a:pt x="4363688" y="5498186"/>
                </a:cubicBezTo>
                <a:cubicBezTo>
                  <a:pt x="4272898" y="5403041"/>
                  <a:pt x="4276428" y="5252310"/>
                  <a:pt x="4371573" y="5161519"/>
                </a:cubicBezTo>
                <a:lnTo>
                  <a:pt x="5232952" y="4339562"/>
                </a:lnTo>
                <a:cubicBezTo>
                  <a:pt x="5280525" y="4294167"/>
                  <a:pt x="5341994" y="4272351"/>
                  <a:pt x="5402919" y="4273778"/>
                </a:cubicBezTo>
                <a:close/>
                <a:moveTo>
                  <a:pt x="5256162" y="3492214"/>
                </a:moveTo>
                <a:cubicBezTo>
                  <a:pt x="5317087" y="3493641"/>
                  <a:pt x="5377468" y="3518310"/>
                  <a:pt x="5422864" y="3565882"/>
                </a:cubicBezTo>
                <a:cubicBezTo>
                  <a:pt x="5513655" y="3661027"/>
                  <a:pt x="5510125" y="3811758"/>
                  <a:pt x="5414980" y="3902549"/>
                </a:cubicBezTo>
                <a:lnTo>
                  <a:pt x="3926516" y="5322892"/>
                </a:lnTo>
                <a:cubicBezTo>
                  <a:pt x="3831371" y="5413683"/>
                  <a:pt x="3680640" y="5410153"/>
                  <a:pt x="3589849" y="5315007"/>
                </a:cubicBezTo>
                <a:cubicBezTo>
                  <a:pt x="3499057" y="5219862"/>
                  <a:pt x="3502587" y="5069132"/>
                  <a:pt x="3597733" y="4978341"/>
                </a:cubicBezTo>
                <a:lnTo>
                  <a:pt x="5086196" y="3557998"/>
                </a:lnTo>
                <a:cubicBezTo>
                  <a:pt x="5133769" y="3512602"/>
                  <a:pt x="5195238" y="3490787"/>
                  <a:pt x="5256162" y="3492214"/>
                </a:cubicBezTo>
                <a:close/>
                <a:moveTo>
                  <a:pt x="5243783" y="2582424"/>
                </a:moveTo>
                <a:cubicBezTo>
                  <a:pt x="5304708" y="2583851"/>
                  <a:pt x="5365089" y="2608520"/>
                  <a:pt x="5410484" y="2656092"/>
                </a:cubicBezTo>
                <a:cubicBezTo>
                  <a:pt x="5501275" y="2751238"/>
                  <a:pt x="5497746" y="2901968"/>
                  <a:pt x="5402600" y="2992759"/>
                </a:cubicBezTo>
                <a:lnTo>
                  <a:pt x="3018304" y="5267938"/>
                </a:lnTo>
                <a:cubicBezTo>
                  <a:pt x="2923158" y="5358729"/>
                  <a:pt x="2772427" y="5355198"/>
                  <a:pt x="2681636" y="5260053"/>
                </a:cubicBezTo>
                <a:cubicBezTo>
                  <a:pt x="2590846" y="5164908"/>
                  <a:pt x="2594376" y="5014177"/>
                  <a:pt x="2689521" y="4923386"/>
                </a:cubicBezTo>
                <a:lnTo>
                  <a:pt x="5073817" y="2648207"/>
                </a:lnTo>
                <a:cubicBezTo>
                  <a:pt x="5121390" y="2602812"/>
                  <a:pt x="5182859" y="2580997"/>
                  <a:pt x="5243783" y="2582424"/>
                </a:cubicBezTo>
                <a:close/>
                <a:moveTo>
                  <a:pt x="5362335" y="1547695"/>
                </a:moveTo>
                <a:cubicBezTo>
                  <a:pt x="5423259" y="1549122"/>
                  <a:pt x="5483639" y="1573791"/>
                  <a:pt x="5529035" y="1621364"/>
                </a:cubicBezTo>
                <a:cubicBezTo>
                  <a:pt x="5619826" y="1716509"/>
                  <a:pt x="5616296" y="1867240"/>
                  <a:pt x="5521151" y="1958031"/>
                </a:cubicBezTo>
                <a:lnTo>
                  <a:pt x="1979160" y="5337920"/>
                </a:lnTo>
                <a:cubicBezTo>
                  <a:pt x="1884015" y="5428711"/>
                  <a:pt x="1733284" y="5425181"/>
                  <a:pt x="1642494" y="5330035"/>
                </a:cubicBezTo>
                <a:cubicBezTo>
                  <a:pt x="1551703" y="5234890"/>
                  <a:pt x="1555233" y="5084159"/>
                  <a:pt x="1650378" y="4993368"/>
                </a:cubicBezTo>
                <a:lnTo>
                  <a:pt x="5192368" y="1613480"/>
                </a:lnTo>
                <a:cubicBezTo>
                  <a:pt x="5239940" y="1568085"/>
                  <a:pt x="5301410" y="1546269"/>
                  <a:pt x="5362335" y="1547695"/>
                </a:cubicBezTo>
                <a:close/>
                <a:moveTo>
                  <a:pt x="3402599" y="652934"/>
                </a:moveTo>
                <a:cubicBezTo>
                  <a:pt x="3463525" y="654360"/>
                  <a:pt x="3523905" y="679029"/>
                  <a:pt x="3569301" y="726602"/>
                </a:cubicBezTo>
                <a:cubicBezTo>
                  <a:pt x="3660091" y="821748"/>
                  <a:pt x="3656561" y="972479"/>
                  <a:pt x="3561416" y="1063270"/>
                </a:cubicBezTo>
                <a:lnTo>
                  <a:pt x="1177119" y="3338447"/>
                </a:lnTo>
                <a:cubicBezTo>
                  <a:pt x="1081974" y="3429238"/>
                  <a:pt x="931243" y="3425709"/>
                  <a:pt x="840452" y="3330563"/>
                </a:cubicBezTo>
                <a:cubicBezTo>
                  <a:pt x="749661" y="3235418"/>
                  <a:pt x="753191" y="3084687"/>
                  <a:pt x="848336" y="2993896"/>
                </a:cubicBezTo>
                <a:lnTo>
                  <a:pt x="3232634" y="718718"/>
                </a:lnTo>
                <a:cubicBezTo>
                  <a:pt x="3280206" y="673323"/>
                  <a:pt x="3341675" y="651507"/>
                  <a:pt x="3402599" y="652934"/>
                </a:cubicBezTo>
                <a:close/>
                <a:moveTo>
                  <a:pt x="2494386" y="597980"/>
                </a:moveTo>
                <a:cubicBezTo>
                  <a:pt x="2555312" y="599406"/>
                  <a:pt x="2615692" y="624075"/>
                  <a:pt x="2661088" y="671647"/>
                </a:cubicBezTo>
                <a:cubicBezTo>
                  <a:pt x="2751879" y="766793"/>
                  <a:pt x="2748349" y="917524"/>
                  <a:pt x="2653203" y="1008315"/>
                </a:cubicBezTo>
                <a:lnTo>
                  <a:pt x="1164740" y="2428657"/>
                </a:lnTo>
                <a:cubicBezTo>
                  <a:pt x="1069595" y="2519448"/>
                  <a:pt x="918864" y="2515918"/>
                  <a:pt x="828073" y="2420773"/>
                </a:cubicBezTo>
                <a:cubicBezTo>
                  <a:pt x="737283" y="2325628"/>
                  <a:pt x="740812" y="2174897"/>
                  <a:pt x="835957" y="2084106"/>
                </a:cubicBezTo>
                <a:lnTo>
                  <a:pt x="2324420" y="663763"/>
                </a:lnTo>
                <a:cubicBezTo>
                  <a:pt x="2371993" y="618368"/>
                  <a:pt x="2433461" y="596553"/>
                  <a:pt x="2494386" y="597980"/>
                </a:cubicBezTo>
                <a:close/>
                <a:moveTo>
                  <a:pt x="4441742" y="582951"/>
                </a:moveTo>
                <a:cubicBezTo>
                  <a:pt x="4502667" y="584378"/>
                  <a:pt x="4563048" y="609047"/>
                  <a:pt x="4608443" y="656619"/>
                </a:cubicBezTo>
                <a:cubicBezTo>
                  <a:pt x="4699234" y="751765"/>
                  <a:pt x="4695704" y="902496"/>
                  <a:pt x="4600559" y="993287"/>
                </a:cubicBezTo>
                <a:lnTo>
                  <a:pt x="1058569" y="4373176"/>
                </a:lnTo>
                <a:cubicBezTo>
                  <a:pt x="963423" y="4463968"/>
                  <a:pt x="812692" y="4460438"/>
                  <a:pt x="721901" y="4365292"/>
                </a:cubicBezTo>
                <a:cubicBezTo>
                  <a:pt x="631110" y="4270147"/>
                  <a:pt x="634641" y="4119415"/>
                  <a:pt x="729786" y="4028624"/>
                </a:cubicBezTo>
                <a:lnTo>
                  <a:pt x="4271776" y="648735"/>
                </a:lnTo>
                <a:cubicBezTo>
                  <a:pt x="4319348" y="603340"/>
                  <a:pt x="4380818" y="581524"/>
                  <a:pt x="4441742" y="582951"/>
                </a:cubicBezTo>
                <a:close/>
                <a:moveTo>
                  <a:pt x="1720548" y="414799"/>
                </a:moveTo>
                <a:cubicBezTo>
                  <a:pt x="1781474" y="416227"/>
                  <a:pt x="1841854" y="440896"/>
                  <a:pt x="1887249" y="488468"/>
                </a:cubicBezTo>
                <a:cubicBezTo>
                  <a:pt x="1978040" y="583613"/>
                  <a:pt x="1974510" y="734344"/>
                  <a:pt x="1879365" y="825136"/>
                </a:cubicBezTo>
                <a:lnTo>
                  <a:pt x="1017986" y="1647093"/>
                </a:lnTo>
                <a:cubicBezTo>
                  <a:pt x="922840" y="1737884"/>
                  <a:pt x="772109" y="1734354"/>
                  <a:pt x="681318" y="1639209"/>
                </a:cubicBezTo>
                <a:cubicBezTo>
                  <a:pt x="590527" y="1544063"/>
                  <a:pt x="594057" y="1393332"/>
                  <a:pt x="689203" y="1302541"/>
                </a:cubicBezTo>
                <a:lnTo>
                  <a:pt x="1550582" y="480584"/>
                </a:lnTo>
                <a:cubicBezTo>
                  <a:pt x="1598155" y="435188"/>
                  <a:pt x="1659624" y="413373"/>
                  <a:pt x="1720548" y="414799"/>
                </a:cubicBezTo>
                <a:close/>
                <a:moveTo>
                  <a:pt x="6018386" y="66"/>
                </a:moveTo>
                <a:cubicBezTo>
                  <a:pt x="6079310" y="1493"/>
                  <a:pt x="6139691" y="26163"/>
                  <a:pt x="6185086" y="73735"/>
                </a:cubicBezTo>
                <a:cubicBezTo>
                  <a:pt x="6275877" y="168881"/>
                  <a:pt x="6272348" y="319611"/>
                  <a:pt x="6177202" y="410402"/>
                </a:cubicBezTo>
                <a:lnTo>
                  <a:pt x="402518" y="5920804"/>
                </a:lnTo>
                <a:cubicBezTo>
                  <a:pt x="307372" y="6011595"/>
                  <a:pt x="156641" y="6008065"/>
                  <a:pt x="65851" y="5912921"/>
                </a:cubicBezTo>
                <a:cubicBezTo>
                  <a:pt x="-24941" y="5817776"/>
                  <a:pt x="-21410" y="5667044"/>
                  <a:pt x="73735" y="5576253"/>
                </a:cubicBezTo>
                <a:lnTo>
                  <a:pt x="5848419" y="65851"/>
                </a:lnTo>
                <a:cubicBezTo>
                  <a:pt x="5895992" y="20455"/>
                  <a:pt x="5957461" y="-1360"/>
                  <a:pt x="6018386" y="66"/>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129776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1306614" y="-1192421"/>
            <a:ext cx="6404172" cy="5821468"/>
          </a:xfrm>
          <a:custGeom>
            <a:avLst/>
            <a:gdLst>
              <a:gd name="connsiteX0" fmla="*/ 961685 w 6404172"/>
              <a:gd name="connsiteY0" fmla="*/ 4254956 h 5821468"/>
              <a:gd name="connsiteX1" fmla="*/ 1133441 w 6404172"/>
              <a:gd name="connsiteY1" fmla="*/ 4315917 h 5821468"/>
              <a:gd name="connsiteX2" fmla="*/ 2017677 w 6404172"/>
              <a:gd name="connsiteY2" fmla="*/ 5113234 h 5821468"/>
              <a:gd name="connsiteX3" fmla="*/ 2035060 w 6404172"/>
              <a:gd name="connsiteY3" fmla="*/ 5449545 h 5821468"/>
              <a:gd name="connsiteX4" fmla="*/ 1698750 w 6404172"/>
              <a:gd name="connsiteY4" fmla="*/ 5466929 h 5821468"/>
              <a:gd name="connsiteX5" fmla="*/ 814514 w 6404172"/>
              <a:gd name="connsiteY5" fmla="*/ 4669611 h 5821468"/>
              <a:gd name="connsiteX6" fmla="*/ 797130 w 6404172"/>
              <a:gd name="connsiteY6" fmla="*/ 4333301 h 5821468"/>
              <a:gd name="connsiteX7" fmla="*/ 961685 w 6404172"/>
              <a:gd name="connsiteY7" fmla="*/ 4254956 h 5821468"/>
              <a:gd name="connsiteX8" fmla="*/ 1086321 w 6404172"/>
              <a:gd name="connsiteY8" fmla="*/ 3469562 h 5821468"/>
              <a:gd name="connsiteX9" fmla="*/ 1258077 w 6404172"/>
              <a:gd name="connsiteY9" fmla="*/ 3530522 h 5821468"/>
              <a:gd name="connsiteX10" fmla="*/ 2786036 w 6404172"/>
              <a:gd name="connsiteY10" fmla="*/ 4908286 h 5821468"/>
              <a:gd name="connsiteX11" fmla="*/ 2803420 w 6404172"/>
              <a:gd name="connsiteY11" fmla="*/ 5244596 h 5821468"/>
              <a:gd name="connsiteX12" fmla="*/ 2467110 w 6404172"/>
              <a:gd name="connsiteY12" fmla="*/ 5261980 h 5821468"/>
              <a:gd name="connsiteX13" fmla="*/ 939150 w 6404172"/>
              <a:gd name="connsiteY13" fmla="*/ 3884216 h 5821468"/>
              <a:gd name="connsiteX14" fmla="*/ 921766 w 6404172"/>
              <a:gd name="connsiteY14" fmla="*/ 3547905 h 5821468"/>
              <a:gd name="connsiteX15" fmla="*/ 1086321 w 6404172"/>
              <a:gd name="connsiteY15" fmla="*/ 3469562 h 5821468"/>
              <a:gd name="connsiteX16" fmla="*/ 1073017 w 6404172"/>
              <a:gd name="connsiteY16" fmla="*/ 2559785 h 5821468"/>
              <a:gd name="connsiteX17" fmla="*/ 1244771 w 6404172"/>
              <a:gd name="connsiteY17" fmla="*/ 2620745 h 5821468"/>
              <a:gd name="connsiteX18" fmla="*/ 3692337 w 6404172"/>
              <a:gd name="connsiteY18" fmla="*/ 4827718 h 5821468"/>
              <a:gd name="connsiteX19" fmla="*/ 3709720 w 6404172"/>
              <a:gd name="connsiteY19" fmla="*/ 5164029 h 5821468"/>
              <a:gd name="connsiteX20" fmla="*/ 3373410 w 6404172"/>
              <a:gd name="connsiteY20" fmla="*/ 5181413 h 5821468"/>
              <a:gd name="connsiteX21" fmla="*/ 925845 w 6404172"/>
              <a:gd name="connsiteY21" fmla="*/ 2974438 h 5821468"/>
              <a:gd name="connsiteX22" fmla="*/ 908461 w 6404172"/>
              <a:gd name="connsiteY22" fmla="*/ 2638128 h 5821468"/>
              <a:gd name="connsiteX23" fmla="*/ 1073017 w 6404172"/>
              <a:gd name="connsiteY23" fmla="*/ 2559785 h 5821468"/>
              <a:gd name="connsiteX24" fmla="*/ 925308 w 6404172"/>
              <a:gd name="connsiteY24" fmla="*/ 1528815 h 5821468"/>
              <a:gd name="connsiteX25" fmla="*/ 1097062 w 6404172"/>
              <a:gd name="connsiteY25" fmla="*/ 1589775 h 5821468"/>
              <a:gd name="connsiteX26" fmla="*/ 4733041 w 6404172"/>
              <a:gd name="connsiteY26" fmla="*/ 4868343 h 5821468"/>
              <a:gd name="connsiteX27" fmla="*/ 4750425 w 6404172"/>
              <a:gd name="connsiteY27" fmla="*/ 5204654 h 5821468"/>
              <a:gd name="connsiteX28" fmla="*/ 4414114 w 6404172"/>
              <a:gd name="connsiteY28" fmla="*/ 5222038 h 5821468"/>
              <a:gd name="connsiteX29" fmla="*/ 778136 w 6404172"/>
              <a:gd name="connsiteY29" fmla="*/ 1943470 h 5821468"/>
              <a:gd name="connsiteX30" fmla="*/ 760752 w 6404172"/>
              <a:gd name="connsiteY30" fmla="*/ 1607159 h 5821468"/>
              <a:gd name="connsiteX31" fmla="*/ 925308 w 6404172"/>
              <a:gd name="connsiteY31" fmla="*/ 1528815 h 5821468"/>
              <a:gd name="connsiteX32" fmla="*/ 2859007 w 6404172"/>
              <a:gd name="connsiteY32" fmla="*/ 579096 h 5821468"/>
              <a:gd name="connsiteX33" fmla="*/ 3030762 w 6404172"/>
              <a:gd name="connsiteY33" fmla="*/ 640057 h 5821468"/>
              <a:gd name="connsiteX34" fmla="*/ 5478326 w 6404172"/>
              <a:gd name="connsiteY34" fmla="*/ 2847030 h 5821468"/>
              <a:gd name="connsiteX35" fmla="*/ 5495711 w 6404172"/>
              <a:gd name="connsiteY35" fmla="*/ 3183340 h 5821468"/>
              <a:gd name="connsiteX36" fmla="*/ 5159400 w 6404172"/>
              <a:gd name="connsiteY36" fmla="*/ 3200724 h 5821468"/>
              <a:gd name="connsiteX37" fmla="*/ 2711836 w 6404172"/>
              <a:gd name="connsiteY37" fmla="*/ 993751 h 5821468"/>
              <a:gd name="connsiteX38" fmla="*/ 2694451 w 6404172"/>
              <a:gd name="connsiteY38" fmla="*/ 657441 h 5821468"/>
              <a:gd name="connsiteX39" fmla="*/ 2859007 w 6404172"/>
              <a:gd name="connsiteY39" fmla="*/ 579096 h 5821468"/>
              <a:gd name="connsiteX40" fmla="*/ 1818303 w 6404172"/>
              <a:gd name="connsiteY40" fmla="*/ 538472 h 5821468"/>
              <a:gd name="connsiteX41" fmla="*/ 1990058 w 6404172"/>
              <a:gd name="connsiteY41" fmla="*/ 599432 h 5821468"/>
              <a:gd name="connsiteX42" fmla="*/ 5626036 w 6404172"/>
              <a:gd name="connsiteY42" fmla="*/ 3877999 h 5821468"/>
              <a:gd name="connsiteX43" fmla="*/ 5643420 w 6404172"/>
              <a:gd name="connsiteY43" fmla="*/ 4214309 h 5821468"/>
              <a:gd name="connsiteX44" fmla="*/ 5307109 w 6404172"/>
              <a:gd name="connsiteY44" fmla="*/ 4231693 h 5821468"/>
              <a:gd name="connsiteX45" fmla="*/ 1671131 w 6404172"/>
              <a:gd name="connsiteY45" fmla="*/ 953126 h 5821468"/>
              <a:gd name="connsiteX46" fmla="*/ 1653748 w 6404172"/>
              <a:gd name="connsiteY46" fmla="*/ 616815 h 5821468"/>
              <a:gd name="connsiteX47" fmla="*/ 1818303 w 6404172"/>
              <a:gd name="connsiteY47" fmla="*/ 538472 h 5821468"/>
              <a:gd name="connsiteX48" fmla="*/ 3765306 w 6404172"/>
              <a:gd name="connsiteY48" fmla="*/ 498528 h 5821468"/>
              <a:gd name="connsiteX49" fmla="*/ 3937062 w 6404172"/>
              <a:gd name="connsiteY49" fmla="*/ 559489 h 5821468"/>
              <a:gd name="connsiteX50" fmla="*/ 5465022 w 6404172"/>
              <a:gd name="connsiteY50" fmla="*/ 1937253 h 5821468"/>
              <a:gd name="connsiteX51" fmla="*/ 5482406 w 6404172"/>
              <a:gd name="connsiteY51" fmla="*/ 2273563 h 5821468"/>
              <a:gd name="connsiteX52" fmla="*/ 5146095 w 6404172"/>
              <a:gd name="connsiteY52" fmla="*/ 2290947 h 5821468"/>
              <a:gd name="connsiteX53" fmla="*/ 3618135 w 6404172"/>
              <a:gd name="connsiteY53" fmla="*/ 913183 h 5821468"/>
              <a:gd name="connsiteX54" fmla="*/ 3600752 w 6404172"/>
              <a:gd name="connsiteY54" fmla="*/ 576872 h 5821468"/>
              <a:gd name="connsiteX55" fmla="*/ 3765306 w 6404172"/>
              <a:gd name="connsiteY55" fmla="*/ 498528 h 5821468"/>
              <a:gd name="connsiteX56" fmla="*/ 4533665 w 6404172"/>
              <a:gd name="connsiteY56" fmla="*/ 293578 h 5821468"/>
              <a:gd name="connsiteX57" fmla="*/ 4705420 w 6404172"/>
              <a:gd name="connsiteY57" fmla="*/ 354539 h 5821468"/>
              <a:gd name="connsiteX58" fmla="*/ 5589656 w 6404172"/>
              <a:gd name="connsiteY58" fmla="*/ 1151856 h 5821468"/>
              <a:gd name="connsiteX59" fmla="*/ 5607040 w 6404172"/>
              <a:gd name="connsiteY59" fmla="*/ 1488167 h 5821468"/>
              <a:gd name="connsiteX60" fmla="*/ 5270730 w 6404172"/>
              <a:gd name="connsiteY60" fmla="*/ 1505550 h 5821468"/>
              <a:gd name="connsiteX61" fmla="*/ 4386493 w 6404172"/>
              <a:gd name="connsiteY61" fmla="*/ 708233 h 5821468"/>
              <a:gd name="connsiteX62" fmla="*/ 4369110 w 6404172"/>
              <a:gd name="connsiteY62" fmla="*/ 371923 h 5821468"/>
              <a:gd name="connsiteX63" fmla="*/ 4533665 w 6404172"/>
              <a:gd name="connsiteY63" fmla="*/ 293578 h 5821468"/>
              <a:gd name="connsiteX64" fmla="*/ 225835 w 6404172"/>
              <a:gd name="connsiteY64" fmla="*/ 320 h 5821468"/>
              <a:gd name="connsiteX65" fmla="*/ 397591 w 6404172"/>
              <a:gd name="connsiteY65" fmla="*/ 61281 h 5821468"/>
              <a:gd name="connsiteX66" fmla="*/ 6325508 w 6404172"/>
              <a:gd name="connsiteY66" fmla="*/ 5406494 h 5821468"/>
              <a:gd name="connsiteX67" fmla="*/ 6342892 w 6404172"/>
              <a:gd name="connsiteY67" fmla="*/ 5742805 h 5821468"/>
              <a:gd name="connsiteX68" fmla="*/ 6006582 w 6404172"/>
              <a:gd name="connsiteY68" fmla="*/ 5760189 h 5821468"/>
              <a:gd name="connsiteX69" fmla="*/ 78664 w 6404172"/>
              <a:gd name="connsiteY69" fmla="*/ 414975 h 5821468"/>
              <a:gd name="connsiteX70" fmla="*/ 61280 w 6404172"/>
              <a:gd name="connsiteY70" fmla="*/ 78665 h 5821468"/>
              <a:gd name="connsiteX71" fmla="*/ 225835 w 6404172"/>
              <a:gd name="connsiteY71" fmla="*/ 320 h 58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404172" h="5821468">
                <a:moveTo>
                  <a:pt x="961685" y="4254956"/>
                </a:moveTo>
                <a:cubicBezTo>
                  <a:pt x="1022545" y="4251810"/>
                  <a:pt x="1084606" y="4271883"/>
                  <a:pt x="1133441" y="4315917"/>
                </a:cubicBezTo>
                <a:lnTo>
                  <a:pt x="2017677" y="5113234"/>
                </a:lnTo>
                <a:cubicBezTo>
                  <a:pt x="2115347" y="5201303"/>
                  <a:pt x="2123130" y="5351874"/>
                  <a:pt x="2035060" y="5449545"/>
                </a:cubicBezTo>
                <a:cubicBezTo>
                  <a:pt x="1946991" y="5547215"/>
                  <a:pt x="1796420" y="5554998"/>
                  <a:pt x="1698750" y="5466929"/>
                </a:cubicBezTo>
                <a:lnTo>
                  <a:pt x="814514" y="4669611"/>
                </a:lnTo>
                <a:cubicBezTo>
                  <a:pt x="716844" y="4581542"/>
                  <a:pt x="709061" y="4430971"/>
                  <a:pt x="797130" y="4333301"/>
                </a:cubicBezTo>
                <a:cubicBezTo>
                  <a:pt x="841164" y="4284466"/>
                  <a:pt x="900824" y="4258103"/>
                  <a:pt x="961685" y="4254956"/>
                </a:cubicBezTo>
                <a:close/>
                <a:moveTo>
                  <a:pt x="1086321" y="3469562"/>
                </a:moveTo>
                <a:cubicBezTo>
                  <a:pt x="1147182" y="3466416"/>
                  <a:pt x="1209242" y="3486487"/>
                  <a:pt x="1258077" y="3530522"/>
                </a:cubicBezTo>
                <a:lnTo>
                  <a:pt x="2786036" y="4908286"/>
                </a:lnTo>
                <a:cubicBezTo>
                  <a:pt x="2883707" y="4996355"/>
                  <a:pt x="2891490" y="5146926"/>
                  <a:pt x="2803420" y="5244596"/>
                </a:cubicBezTo>
                <a:cubicBezTo>
                  <a:pt x="2715351" y="5342266"/>
                  <a:pt x="2564780" y="5350049"/>
                  <a:pt x="2467110" y="5261980"/>
                </a:cubicBezTo>
                <a:lnTo>
                  <a:pt x="939150" y="3884216"/>
                </a:lnTo>
                <a:cubicBezTo>
                  <a:pt x="841480" y="3796147"/>
                  <a:pt x="833697" y="3645576"/>
                  <a:pt x="921766" y="3547905"/>
                </a:cubicBezTo>
                <a:cubicBezTo>
                  <a:pt x="965800" y="3499071"/>
                  <a:pt x="1025460" y="3472708"/>
                  <a:pt x="1086321" y="3469562"/>
                </a:cubicBezTo>
                <a:close/>
                <a:moveTo>
                  <a:pt x="1073017" y="2559785"/>
                </a:moveTo>
                <a:cubicBezTo>
                  <a:pt x="1133877" y="2556639"/>
                  <a:pt x="1195937" y="2576710"/>
                  <a:pt x="1244771" y="2620745"/>
                </a:cubicBezTo>
                <a:lnTo>
                  <a:pt x="3692337" y="4827718"/>
                </a:lnTo>
                <a:cubicBezTo>
                  <a:pt x="3790007" y="4915788"/>
                  <a:pt x="3797790" y="5066359"/>
                  <a:pt x="3709720" y="5164029"/>
                </a:cubicBezTo>
                <a:cubicBezTo>
                  <a:pt x="3621651" y="5261699"/>
                  <a:pt x="3471080" y="5269482"/>
                  <a:pt x="3373410" y="5181413"/>
                </a:cubicBezTo>
                <a:lnTo>
                  <a:pt x="925845" y="2974438"/>
                </a:lnTo>
                <a:cubicBezTo>
                  <a:pt x="828174" y="2886370"/>
                  <a:pt x="820391" y="2735799"/>
                  <a:pt x="908461" y="2638128"/>
                </a:cubicBezTo>
                <a:cubicBezTo>
                  <a:pt x="952496" y="2589293"/>
                  <a:pt x="1012156" y="2562930"/>
                  <a:pt x="1073017" y="2559785"/>
                </a:cubicBezTo>
                <a:close/>
                <a:moveTo>
                  <a:pt x="925308" y="1528815"/>
                </a:moveTo>
                <a:cubicBezTo>
                  <a:pt x="986168" y="1525670"/>
                  <a:pt x="1048228" y="1545741"/>
                  <a:pt x="1097062" y="1589775"/>
                </a:cubicBezTo>
                <a:lnTo>
                  <a:pt x="4733041" y="4868343"/>
                </a:lnTo>
                <a:cubicBezTo>
                  <a:pt x="4830710" y="4956412"/>
                  <a:pt x="4838494" y="5106984"/>
                  <a:pt x="4750425" y="5204654"/>
                </a:cubicBezTo>
                <a:cubicBezTo>
                  <a:pt x="4662355" y="5302323"/>
                  <a:pt x="4511784" y="5310107"/>
                  <a:pt x="4414114" y="5222038"/>
                </a:cubicBezTo>
                <a:lnTo>
                  <a:pt x="778136" y="1943470"/>
                </a:lnTo>
                <a:cubicBezTo>
                  <a:pt x="680465" y="1855400"/>
                  <a:pt x="672682" y="1704829"/>
                  <a:pt x="760752" y="1607159"/>
                </a:cubicBezTo>
                <a:cubicBezTo>
                  <a:pt x="804786" y="1558324"/>
                  <a:pt x="864447" y="1531961"/>
                  <a:pt x="925308" y="1528815"/>
                </a:cubicBezTo>
                <a:close/>
                <a:moveTo>
                  <a:pt x="2859007" y="579096"/>
                </a:moveTo>
                <a:cubicBezTo>
                  <a:pt x="2919867" y="575950"/>
                  <a:pt x="2981928" y="596022"/>
                  <a:pt x="3030762" y="640057"/>
                </a:cubicBezTo>
                <a:lnTo>
                  <a:pt x="5478326" y="2847030"/>
                </a:lnTo>
                <a:cubicBezTo>
                  <a:pt x="5575997" y="2935100"/>
                  <a:pt x="5583780" y="3085670"/>
                  <a:pt x="5495711" y="3183340"/>
                </a:cubicBezTo>
                <a:cubicBezTo>
                  <a:pt x="5407641" y="3281010"/>
                  <a:pt x="5257070" y="3288793"/>
                  <a:pt x="5159400" y="3200724"/>
                </a:cubicBezTo>
                <a:lnTo>
                  <a:pt x="2711836" y="993751"/>
                </a:lnTo>
                <a:cubicBezTo>
                  <a:pt x="2614165" y="905682"/>
                  <a:pt x="2606382" y="755111"/>
                  <a:pt x="2694451" y="657441"/>
                </a:cubicBezTo>
                <a:cubicBezTo>
                  <a:pt x="2738486" y="608606"/>
                  <a:pt x="2798146" y="582243"/>
                  <a:pt x="2859007" y="579096"/>
                </a:cubicBezTo>
                <a:close/>
                <a:moveTo>
                  <a:pt x="1818303" y="538472"/>
                </a:moveTo>
                <a:cubicBezTo>
                  <a:pt x="1879163" y="535326"/>
                  <a:pt x="1941223" y="555397"/>
                  <a:pt x="1990058" y="599432"/>
                </a:cubicBezTo>
                <a:lnTo>
                  <a:pt x="5626036" y="3877999"/>
                </a:lnTo>
                <a:cubicBezTo>
                  <a:pt x="5723706" y="3966068"/>
                  <a:pt x="5731490" y="4116640"/>
                  <a:pt x="5643420" y="4214309"/>
                </a:cubicBezTo>
                <a:cubicBezTo>
                  <a:pt x="5555351" y="4311980"/>
                  <a:pt x="5404779" y="4319763"/>
                  <a:pt x="5307109" y="4231693"/>
                </a:cubicBezTo>
                <a:lnTo>
                  <a:pt x="1671131" y="953126"/>
                </a:lnTo>
                <a:cubicBezTo>
                  <a:pt x="1573461" y="865057"/>
                  <a:pt x="1565678" y="714486"/>
                  <a:pt x="1653748" y="616815"/>
                </a:cubicBezTo>
                <a:cubicBezTo>
                  <a:pt x="1697783" y="567980"/>
                  <a:pt x="1757443" y="541618"/>
                  <a:pt x="1818303" y="538472"/>
                </a:cubicBezTo>
                <a:close/>
                <a:moveTo>
                  <a:pt x="3765306" y="498528"/>
                </a:moveTo>
                <a:cubicBezTo>
                  <a:pt x="3826166" y="495382"/>
                  <a:pt x="3888227" y="515454"/>
                  <a:pt x="3937062" y="559489"/>
                </a:cubicBezTo>
                <a:lnTo>
                  <a:pt x="5465022" y="1937253"/>
                </a:lnTo>
                <a:cubicBezTo>
                  <a:pt x="5562692" y="2025322"/>
                  <a:pt x="5570475" y="2175893"/>
                  <a:pt x="5482406" y="2273563"/>
                </a:cubicBezTo>
                <a:cubicBezTo>
                  <a:pt x="5394336" y="2371233"/>
                  <a:pt x="5243765" y="2379016"/>
                  <a:pt x="5146095" y="2290947"/>
                </a:cubicBezTo>
                <a:lnTo>
                  <a:pt x="3618135" y="913183"/>
                </a:lnTo>
                <a:cubicBezTo>
                  <a:pt x="3520465" y="825114"/>
                  <a:pt x="3512682" y="674543"/>
                  <a:pt x="3600752" y="576872"/>
                </a:cubicBezTo>
                <a:cubicBezTo>
                  <a:pt x="3644787" y="528037"/>
                  <a:pt x="3704446" y="501674"/>
                  <a:pt x="3765306" y="498528"/>
                </a:cubicBezTo>
                <a:close/>
                <a:moveTo>
                  <a:pt x="4533665" y="293578"/>
                </a:moveTo>
                <a:cubicBezTo>
                  <a:pt x="4594525" y="290432"/>
                  <a:pt x="4656586" y="310505"/>
                  <a:pt x="4705420" y="354539"/>
                </a:cubicBezTo>
                <a:lnTo>
                  <a:pt x="5589656" y="1151856"/>
                </a:lnTo>
                <a:cubicBezTo>
                  <a:pt x="5687327" y="1239925"/>
                  <a:pt x="5695110" y="1390496"/>
                  <a:pt x="5607040" y="1488167"/>
                </a:cubicBezTo>
                <a:cubicBezTo>
                  <a:pt x="5518971" y="1585837"/>
                  <a:pt x="5368400" y="1593620"/>
                  <a:pt x="5270730" y="1505550"/>
                </a:cubicBezTo>
                <a:lnTo>
                  <a:pt x="4386493" y="708233"/>
                </a:lnTo>
                <a:cubicBezTo>
                  <a:pt x="4288823" y="620164"/>
                  <a:pt x="4281040" y="469593"/>
                  <a:pt x="4369110" y="371923"/>
                </a:cubicBezTo>
                <a:cubicBezTo>
                  <a:pt x="4413144" y="323088"/>
                  <a:pt x="4472804" y="296725"/>
                  <a:pt x="4533665" y="293578"/>
                </a:cubicBezTo>
                <a:close/>
                <a:moveTo>
                  <a:pt x="225835" y="320"/>
                </a:moveTo>
                <a:cubicBezTo>
                  <a:pt x="286695" y="-2826"/>
                  <a:pt x="348756" y="17247"/>
                  <a:pt x="397591" y="61281"/>
                </a:cubicBezTo>
                <a:lnTo>
                  <a:pt x="6325508" y="5406494"/>
                </a:lnTo>
                <a:cubicBezTo>
                  <a:pt x="6423179" y="5494563"/>
                  <a:pt x="6430962" y="5645135"/>
                  <a:pt x="6342892" y="5742805"/>
                </a:cubicBezTo>
                <a:cubicBezTo>
                  <a:pt x="6254823" y="5840475"/>
                  <a:pt x="6104252" y="5848258"/>
                  <a:pt x="6006582" y="5760189"/>
                </a:cubicBezTo>
                <a:lnTo>
                  <a:pt x="78664" y="414975"/>
                </a:lnTo>
                <a:cubicBezTo>
                  <a:pt x="-19006" y="326906"/>
                  <a:pt x="-26789" y="176335"/>
                  <a:pt x="61280" y="78665"/>
                </a:cubicBezTo>
                <a:cubicBezTo>
                  <a:pt x="105315" y="29830"/>
                  <a:pt x="164975" y="3466"/>
                  <a:pt x="225835" y="32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00373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D418F-281E-6145-8238-81A63A6A8153}"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2069809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id-ID"/>
          </a:p>
        </p:txBody>
      </p:sp>
      <p:sp>
        <p:nvSpPr>
          <p:cNvPr id="3" name="Table Placeholder 2"/>
          <p:cNvSpPr>
            <a:spLocks noGrp="1"/>
          </p:cNvSpPr>
          <p:nvPr>
            <p:ph type="tbl" idx="1"/>
          </p:nvPr>
        </p:nvSpPr>
        <p:spPr>
          <a:xfrm>
            <a:off x="609600" y="1600201"/>
            <a:ext cx="10972800" cy="4530725"/>
          </a:xfrm>
        </p:spPr>
        <p:txBody>
          <a:bodyPr/>
          <a:lstStyle/>
          <a:p>
            <a:pPr lvl="0"/>
            <a:endParaRPr lang="id-ID" noProof="0"/>
          </a:p>
        </p:txBody>
      </p:sp>
      <p:sp>
        <p:nvSpPr>
          <p:cNvPr id="4" name="Rectangle 26">
            <a:extLst>
              <a:ext uri="{FF2B5EF4-FFF2-40B4-BE49-F238E27FC236}">
                <a16:creationId xmlns:a16="http://schemas.microsoft.com/office/drawing/2014/main" id="{33A1AAB7-13CB-2B42-892B-262F85CDCA9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27">
            <a:extLst>
              <a:ext uri="{FF2B5EF4-FFF2-40B4-BE49-F238E27FC236}">
                <a16:creationId xmlns:a16="http://schemas.microsoft.com/office/drawing/2014/main" id="{0C39A5C3-FF29-A848-90C4-A466B68530E6}"/>
              </a:ext>
            </a:extLst>
          </p:cNvPr>
          <p:cNvSpPr>
            <a:spLocks noGrp="1" noChangeArrowheads="1"/>
          </p:cNvSpPr>
          <p:nvPr>
            <p:ph type="sldNum" sz="quarter" idx="11"/>
          </p:nvPr>
        </p:nvSpPr>
        <p:spPr>
          <a:ln/>
        </p:spPr>
        <p:txBody>
          <a:bodyPr/>
          <a:lstStyle>
            <a:lvl1pPr>
              <a:defRPr/>
            </a:lvl1pPr>
          </a:lstStyle>
          <a:p>
            <a:pPr>
              <a:defRPr/>
            </a:pPr>
            <a:fld id="{B7DF960C-F730-354E-A0E8-13FCDD859C3E}" type="slidenum">
              <a:rPr lang="en-US" altLang="en-US"/>
              <a:pPr>
                <a:defRPr/>
              </a:pPr>
              <a:t>‹#›</a:t>
            </a:fld>
            <a:endParaRPr lang="en-US" altLang="en-US"/>
          </a:p>
        </p:txBody>
      </p:sp>
      <p:sp>
        <p:nvSpPr>
          <p:cNvPr id="6" name="Rectangle 28">
            <a:extLst>
              <a:ext uri="{FF2B5EF4-FFF2-40B4-BE49-F238E27FC236}">
                <a16:creationId xmlns:a16="http://schemas.microsoft.com/office/drawing/2014/main" id="{CE7E04E2-2C35-0749-BE49-08E645425BB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0226014"/>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1199951" y="-334854"/>
            <a:ext cx="11469564" cy="7563055"/>
          </a:xfrm>
          <a:custGeom>
            <a:avLst/>
            <a:gdLst>
              <a:gd name="connsiteX0" fmla="*/ 3168059 w 11469564"/>
              <a:gd name="connsiteY0" fmla="*/ 6069106 h 7563055"/>
              <a:gd name="connsiteX1" fmla="*/ 4154066 w 11469564"/>
              <a:gd name="connsiteY1" fmla="*/ 6069106 h 7563055"/>
              <a:gd name="connsiteX2" fmla="*/ 4527553 w 11469564"/>
              <a:gd name="connsiteY2" fmla="*/ 6816081 h 7563055"/>
              <a:gd name="connsiteX3" fmla="*/ 4154066 w 11469564"/>
              <a:gd name="connsiteY3" fmla="*/ 7563055 h 7563055"/>
              <a:gd name="connsiteX4" fmla="*/ 3168059 w 11469564"/>
              <a:gd name="connsiteY4" fmla="*/ 7563055 h 7563055"/>
              <a:gd name="connsiteX5" fmla="*/ 2794572 w 11469564"/>
              <a:gd name="connsiteY5" fmla="*/ 6816081 h 7563055"/>
              <a:gd name="connsiteX6" fmla="*/ 373487 w 11469564"/>
              <a:gd name="connsiteY6" fmla="*/ 6027312 h 7563055"/>
              <a:gd name="connsiteX7" fmla="*/ 1359494 w 11469564"/>
              <a:gd name="connsiteY7" fmla="*/ 6027312 h 7563055"/>
              <a:gd name="connsiteX8" fmla="*/ 1732981 w 11469564"/>
              <a:gd name="connsiteY8" fmla="*/ 6774287 h 7563055"/>
              <a:gd name="connsiteX9" fmla="*/ 1359494 w 11469564"/>
              <a:gd name="connsiteY9" fmla="*/ 7521261 h 7563055"/>
              <a:gd name="connsiteX10" fmla="*/ 373487 w 11469564"/>
              <a:gd name="connsiteY10" fmla="*/ 7521261 h 7563055"/>
              <a:gd name="connsiteX11" fmla="*/ 0 w 11469564"/>
              <a:gd name="connsiteY11" fmla="*/ 6774287 h 7563055"/>
              <a:gd name="connsiteX12" fmla="*/ 4561335 w 11469564"/>
              <a:gd name="connsiteY12" fmla="*/ 5306093 h 7563055"/>
              <a:gd name="connsiteX13" fmla="*/ 5547340 w 11469564"/>
              <a:gd name="connsiteY13" fmla="*/ 5306093 h 7563055"/>
              <a:gd name="connsiteX14" fmla="*/ 5920826 w 11469564"/>
              <a:gd name="connsiteY14" fmla="*/ 6053068 h 7563055"/>
              <a:gd name="connsiteX15" fmla="*/ 5547340 w 11469564"/>
              <a:gd name="connsiteY15" fmla="*/ 6800042 h 7563055"/>
              <a:gd name="connsiteX16" fmla="*/ 4561335 w 11469564"/>
              <a:gd name="connsiteY16" fmla="*/ 6800042 h 7563055"/>
              <a:gd name="connsiteX17" fmla="*/ 4187848 w 11469564"/>
              <a:gd name="connsiteY17" fmla="*/ 6053068 h 7563055"/>
              <a:gd name="connsiteX18" fmla="*/ 1774785 w 11469564"/>
              <a:gd name="connsiteY18" fmla="*/ 5296379 h 7563055"/>
              <a:gd name="connsiteX19" fmla="*/ 2760792 w 11469564"/>
              <a:gd name="connsiteY19" fmla="*/ 5296379 h 7563055"/>
              <a:gd name="connsiteX20" fmla="*/ 3134279 w 11469564"/>
              <a:gd name="connsiteY20" fmla="*/ 6043354 h 7563055"/>
              <a:gd name="connsiteX21" fmla="*/ 2760792 w 11469564"/>
              <a:gd name="connsiteY21" fmla="*/ 6790328 h 7563055"/>
              <a:gd name="connsiteX22" fmla="*/ 1774785 w 11469564"/>
              <a:gd name="connsiteY22" fmla="*/ 6790328 h 7563055"/>
              <a:gd name="connsiteX23" fmla="*/ 1401298 w 11469564"/>
              <a:gd name="connsiteY23" fmla="*/ 6043354 h 7563055"/>
              <a:gd name="connsiteX24" fmla="*/ 5946585 w 11469564"/>
              <a:gd name="connsiteY24" fmla="*/ 4559122 h 7563055"/>
              <a:gd name="connsiteX25" fmla="*/ 6932592 w 11469564"/>
              <a:gd name="connsiteY25" fmla="*/ 4559122 h 7563055"/>
              <a:gd name="connsiteX26" fmla="*/ 7306079 w 11469564"/>
              <a:gd name="connsiteY26" fmla="*/ 5306097 h 7563055"/>
              <a:gd name="connsiteX27" fmla="*/ 6932592 w 11469564"/>
              <a:gd name="connsiteY27" fmla="*/ 6053071 h 7563055"/>
              <a:gd name="connsiteX28" fmla="*/ 5946585 w 11469564"/>
              <a:gd name="connsiteY28" fmla="*/ 6053071 h 7563055"/>
              <a:gd name="connsiteX29" fmla="*/ 5573099 w 11469564"/>
              <a:gd name="connsiteY29" fmla="*/ 5306097 h 7563055"/>
              <a:gd name="connsiteX30" fmla="*/ 3176080 w 11469564"/>
              <a:gd name="connsiteY30" fmla="*/ 4533363 h 7563055"/>
              <a:gd name="connsiteX31" fmla="*/ 4162087 w 11469564"/>
              <a:gd name="connsiteY31" fmla="*/ 4533363 h 7563055"/>
              <a:gd name="connsiteX32" fmla="*/ 4535574 w 11469564"/>
              <a:gd name="connsiteY32" fmla="*/ 5280338 h 7563055"/>
              <a:gd name="connsiteX33" fmla="*/ 4162087 w 11469564"/>
              <a:gd name="connsiteY33" fmla="*/ 6027312 h 7563055"/>
              <a:gd name="connsiteX34" fmla="*/ 3176080 w 11469564"/>
              <a:gd name="connsiteY34" fmla="*/ 6027312 h 7563055"/>
              <a:gd name="connsiteX35" fmla="*/ 2802593 w 11469564"/>
              <a:gd name="connsiteY35" fmla="*/ 5280338 h 7563055"/>
              <a:gd name="connsiteX36" fmla="*/ 4561337 w 11469564"/>
              <a:gd name="connsiteY36" fmla="*/ 3786391 h 7563055"/>
              <a:gd name="connsiteX37" fmla="*/ 5547342 w 11469564"/>
              <a:gd name="connsiteY37" fmla="*/ 3786391 h 7563055"/>
              <a:gd name="connsiteX38" fmla="*/ 5920828 w 11469564"/>
              <a:gd name="connsiteY38" fmla="*/ 4533366 h 7563055"/>
              <a:gd name="connsiteX39" fmla="*/ 5547342 w 11469564"/>
              <a:gd name="connsiteY39" fmla="*/ 5280340 h 7563055"/>
              <a:gd name="connsiteX40" fmla="*/ 4561337 w 11469564"/>
              <a:gd name="connsiteY40" fmla="*/ 5280340 h 7563055"/>
              <a:gd name="connsiteX41" fmla="*/ 4187850 w 11469564"/>
              <a:gd name="connsiteY41" fmla="*/ 4533366 h 7563055"/>
              <a:gd name="connsiteX42" fmla="*/ 1790828 w 11469564"/>
              <a:gd name="connsiteY42" fmla="*/ 3773512 h 7563055"/>
              <a:gd name="connsiteX43" fmla="*/ 2776835 w 11469564"/>
              <a:gd name="connsiteY43" fmla="*/ 3773512 h 7563055"/>
              <a:gd name="connsiteX44" fmla="*/ 3150321 w 11469564"/>
              <a:gd name="connsiteY44" fmla="*/ 4520486 h 7563055"/>
              <a:gd name="connsiteX45" fmla="*/ 2776835 w 11469564"/>
              <a:gd name="connsiteY45" fmla="*/ 5267460 h 7563055"/>
              <a:gd name="connsiteX46" fmla="*/ 1790828 w 11469564"/>
              <a:gd name="connsiteY46" fmla="*/ 5267460 h 7563055"/>
              <a:gd name="connsiteX47" fmla="*/ 1417341 w 11469564"/>
              <a:gd name="connsiteY47" fmla="*/ 4520486 h 7563055"/>
              <a:gd name="connsiteX48" fmla="*/ 5946586 w 11469564"/>
              <a:gd name="connsiteY48" fmla="*/ 3026539 h 7563055"/>
              <a:gd name="connsiteX49" fmla="*/ 6932593 w 11469564"/>
              <a:gd name="connsiteY49" fmla="*/ 3026539 h 7563055"/>
              <a:gd name="connsiteX50" fmla="*/ 7306080 w 11469564"/>
              <a:gd name="connsiteY50" fmla="*/ 3773513 h 7563055"/>
              <a:gd name="connsiteX51" fmla="*/ 6932593 w 11469564"/>
              <a:gd name="connsiteY51" fmla="*/ 4520487 h 7563055"/>
              <a:gd name="connsiteX52" fmla="*/ 5946586 w 11469564"/>
              <a:gd name="connsiteY52" fmla="*/ 4520487 h 7563055"/>
              <a:gd name="connsiteX53" fmla="*/ 5573099 w 11469564"/>
              <a:gd name="connsiteY53" fmla="*/ 3773513 h 7563055"/>
              <a:gd name="connsiteX54" fmla="*/ 3176084 w 11469564"/>
              <a:gd name="connsiteY54" fmla="*/ 3013659 h 7563055"/>
              <a:gd name="connsiteX55" fmla="*/ 4162091 w 11469564"/>
              <a:gd name="connsiteY55" fmla="*/ 3013659 h 7563055"/>
              <a:gd name="connsiteX56" fmla="*/ 4535579 w 11469564"/>
              <a:gd name="connsiteY56" fmla="*/ 3760633 h 7563055"/>
              <a:gd name="connsiteX57" fmla="*/ 4162091 w 11469564"/>
              <a:gd name="connsiteY57" fmla="*/ 4507607 h 7563055"/>
              <a:gd name="connsiteX58" fmla="*/ 3176084 w 11469564"/>
              <a:gd name="connsiteY58" fmla="*/ 4507607 h 7563055"/>
              <a:gd name="connsiteX59" fmla="*/ 2802597 w 11469564"/>
              <a:gd name="connsiteY59" fmla="*/ 3760633 h 7563055"/>
              <a:gd name="connsiteX60" fmla="*/ 4561339 w 11469564"/>
              <a:gd name="connsiteY60" fmla="*/ 2266687 h 7563055"/>
              <a:gd name="connsiteX61" fmla="*/ 5547342 w 11469564"/>
              <a:gd name="connsiteY61" fmla="*/ 2266687 h 7563055"/>
              <a:gd name="connsiteX62" fmla="*/ 5920829 w 11469564"/>
              <a:gd name="connsiteY62" fmla="*/ 3013661 h 7563055"/>
              <a:gd name="connsiteX63" fmla="*/ 5547342 w 11469564"/>
              <a:gd name="connsiteY63" fmla="*/ 3760635 h 7563055"/>
              <a:gd name="connsiteX64" fmla="*/ 4561339 w 11469564"/>
              <a:gd name="connsiteY64" fmla="*/ 3760635 h 7563055"/>
              <a:gd name="connsiteX65" fmla="*/ 4187851 w 11469564"/>
              <a:gd name="connsiteY65" fmla="*/ 3013661 h 7563055"/>
              <a:gd name="connsiteX66" fmla="*/ 7331837 w 11469564"/>
              <a:gd name="connsiteY66" fmla="*/ 2266686 h 7563055"/>
              <a:gd name="connsiteX67" fmla="*/ 8317844 w 11469564"/>
              <a:gd name="connsiteY67" fmla="*/ 2266686 h 7563055"/>
              <a:gd name="connsiteX68" fmla="*/ 8691331 w 11469564"/>
              <a:gd name="connsiteY68" fmla="*/ 3013660 h 7563055"/>
              <a:gd name="connsiteX69" fmla="*/ 8317844 w 11469564"/>
              <a:gd name="connsiteY69" fmla="*/ 3760633 h 7563055"/>
              <a:gd name="connsiteX70" fmla="*/ 7331837 w 11469564"/>
              <a:gd name="connsiteY70" fmla="*/ 3760633 h 7563055"/>
              <a:gd name="connsiteX71" fmla="*/ 6958350 w 11469564"/>
              <a:gd name="connsiteY71" fmla="*/ 3013660 h 7563055"/>
              <a:gd name="connsiteX72" fmla="*/ 1790830 w 11469564"/>
              <a:gd name="connsiteY72" fmla="*/ 2240924 h 7563055"/>
              <a:gd name="connsiteX73" fmla="*/ 2776836 w 11469564"/>
              <a:gd name="connsiteY73" fmla="*/ 2240924 h 7563055"/>
              <a:gd name="connsiteX74" fmla="*/ 3150323 w 11469564"/>
              <a:gd name="connsiteY74" fmla="*/ 2987899 h 7563055"/>
              <a:gd name="connsiteX75" fmla="*/ 2776836 w 11469564"/>
              <a:gd name="connsiteY75" fmla="*/ 3734872 h 7563055"/>
              <a:gd name="connsiteX76" fmla="*/ 1790830 w 11469564"/>
              <a:gd name="connsiteY76" fmla="*/ 3734872 h 7563055"/>
              <a:gd name="connsiteX77" fmla="*/ 1417342 w 11469564"/>
              <a:gd name="connsiteY77" fmla="*/ 2987899 h 7563055"/>
              <a:gd name="connsiteX78" fmla="*/ 5946586 w 11469564"/>
              <a:gd name="connsiteY78" fmla="*/ 1506833 h 7563055"/>
              <a:gd name="connsiteX79" fmla="*/ 6932593 w 11469564"/>
              <a:gd name="connsiteY79" fmla="*/ 1506833 h 7563055"/>
              <a:gd name="connsiteX80" fmla="*/ 7306080 w 11469564"/>
              <a:gd name="connsiteY80" fmla="*/ 2253808 h 7563055"/>
              <a:gd name="connsiteX81" fmla="*/ 6932593 w 11469564"/>
              <a:gd name="connsiteY81" fmla="*/ 3000781 h 7563055"/>
              <a:gd name="connsiteX82" fmla="*/ 5946586 w 11469564"/>
              <a:gd name="connsiteY82" fmla="*/ 3000781 h 7563055"/>
              <a:gd name="connsiteX83" fmla="*/ 5573099 w 11469564"/>
              <a:gd name="connsiteY83" fmla="*/ 2253808 h 7563055"/>
              <a:gd name="connsiteX84" fmla="*/ 8717088 w 11469564"/>
              <a:gd name="connsiteY84" fmla="*/ 1506829 h 7563055"/>
              <a:gd name="connsiteX85" fmla="*/ 9703095 w 11469564"/>
              <a:gd name="connsiteY85" fmla="*/ 1506829 h 7563055"/>
              <a:gd name="connsiteX86" fmla="*/ 10076582 w 11469564"/>
              <a:gd name="connsiteY86" fmla="*/ 2253804 h 7563055"/>
              <a:gd name="connsiteX87" fmla="*/ 9703095 w 11469564"/>
              <a:gd name="connsiteY87" fmla="*/ 3000778 h 7563055"/>
              <a:gd name="connsiteX88" fmla="*/ 8717088 w 11469564"/>
              <a:gd name="connsiteY88" fmla="*/ 3000778 h 7563055"/>
              <a:gd name="connsiteX89" fmla="*/ 8343601 w 11469564"/>
              <a:gd name="connsiteY89" fmla="*/ 2253804 h 7563055"/>
              <a:gd name="connsiteX90" fmla="*/ 3176083 w 11469564"/>
              <a:gd name="connsiteY90" fmla="*/ 1493951 h 7563055"/>
              <a:gd name="connsiteX91" fmla="*/ 4162091 w 11469564"/>
              <a:gd name="connsiteY91" fmla="*/ 1493951 h 7563055"/>
              <a:gd name="connsiteX92" fmla="*/ 4535578 w 11469564"/>
              <a:gd name="connsiteY92" fmla="*/ 2240926 h 7563055"/>
              <a:gd name="connsiteX93" fmla="*/ 4162091 w 11469564"/>
              <a:gd name="connsiteY93" fmla="*/ 2987900 h 7563055"/>
              <a:gd name="connsiteX94" fmla="*/ 3176083 w 11469564"/>
              <a:gd name="connsiteY94" fmla="*/ 2987900 h 7563055"/>
              <a:gd name="connsiteX95" fmla="*/ 2802596 w 11469564"/>
              <a:gd name="connsiteY95" fmla="*/ 2240926 h 7563055"/>
              <a:gd name="connsiteX96" fmla="*/ 405574 w 11469564"/>
              <a:gd name="connsiteY96" fmla="*/ 1493943 h 7563055"/>
              <a:gd name="connsiteX97" fmla="*/ 1391581 w 11469564"/>
              <a:gd name="connsiteY97" fmla="*/ 1493943 h 7563055"/>
              <a:gd name="connsiteX98" fmla="*/ 1765068 w 11469564"/>
              <a:gd name="connsiteY98" fmla="*/ 2240918 h 7563055"/>
              <a:gd name="connsiteX99" fmla="*/ 1391581 w 11469564"/>
              <a:gd name="connsiteY99" fmla="*/ 2987892 h 7563055"/>
              <a:gd name="connsiteX100" fmla="*/ 405574 w 11469564"/>
              <a:gd name="connsiteY100" fmla="*/ 2987892 h 7563055"/>
              <a:gd name="connsiteX101" fmla="*/ 32087 w 11469564"/>
              <a:gd name="connsiteY101" fmla="*/ 2240918 h 7563055"/>
              <a:gd name="connsiteX102" fmla="*/ 10110070 w 11469564"/>
              <a:gd name="connsiteY102" fmla="*/ 765504 h 7563055"/>
              <a:gd name="connsiteX103" fmla="*/ 11096077 w 11469564"/>
              <a:gd name="connsiteY103" fmla="*/ 765504 h 7563055"/>
              <a:gd name="connsiteX104" fmla="*/ 11469564 w 11469564"/>
              <a:gd name="connsiteY104" fmla="*/ 1512479 h 7563055"/>
              <a:gd name="connsiteX105" fmla="*/ 11096077 w 11469564"/>
              <a:gd name="connsiteY105" fmla="*/ 2259453 h 7563055"/>
              <a:gd name="connsiteX106" fmla="*/ 10110070 w 11469564"/>
              <a:gd name="connsiteY106" fmla="*/ 2259453 h 7563055"/>
              <a:gd name="connsiteX107" fmla="*/ 9736583 w 11469564"/>
              <a:gd name="connsiteY107" fmla="*/ 1512479 h 7563055"/>
              <a:gd name="connsiteX108" fmla="*/ 4561335 w 11469564"/>
              <a:gd name="connsiteY108" fmla="*/ 746975 h 7563055"/>
              <a:gd name="connsiteX109" fmla="*/ 5547340 w 11469564"/>
              <a:gd name="connsiteY109" fmla="*/ 746975 h 7563055"/>
              <a:gd name="connsiteX110" fmla="*/ 5920828 w 11469564"/>
              <a:gd name="connsiteY110" fmla="*/ 1493950 h 7563055"/>
              <a:gd name="connsiteX111" fmla="*/ 5547340 w 11469564"/>
              <a:gd name="connsiteY111" fmla="*/ 2240924 h 7563055"/>
              <a:gd name="connsiteX112" fmla="*/ 4561335 w 11469564"/>
              <a:gd name="connsiteY112" fmla="*/ 2240924 h 7563055"/>
              <a:gd name="connsiteX113" fmla="*/ 4187847 w 11469564"/>
              <a:gd name="connsiteY113" fmla="*/ 1493950 h 7563055"/>
              <a:gd name="connsiteX114" fmla="*/ 7331834 w 11469564"/>
              <a:gd name="connsiteY114" fmla="*/ 727770 h 7563055"/>
              <a:gd name="connsiteX115" fmla="*/ 8317841 w 11469564"/>
              <a:gd name="connsiteY115" fmla="*/ 727770 h 7563055"/>
              <a:gd name="connsiteX116" fmla="*/ 8691328 w 11469564"/>
              <a:gd name="connsiteY116" fmla="*/ 1474745 h 7563055"/>
              <a:gd name="connsiteX117" fmla="*/ 8317841 w 11469564"/>
              <a:gd name="connsiteY117" fmla="*/ 2221719 h 7563055"/>
              <a:gd name="connsiteX118" fmla="*/ 7331834 w 11469564"/>
              <a:gd name="connsiteY118" fmla="*/ 2221719 h 7563055"/>
              <a:gd name="connsiteX119" fmla="*/ 6958347 w 11469564"/>
              <a:gd name="connsiteY119" fmla="*/ 1474745 h 7563055"/>
              <a:gd name="connsiteX120" fmla="*/ 1790829 w 11469564"/>
              <a:gd name="connsiteY120" fmla="*/ 721213 h 7563055"/>
              <a:gd name="connsiteX121" fmla="*/ 2776836 w 11469564"/>
              <a:gd name="connsiteY121" fmla="*/ 721213 h 7563055"/>
              <a:gd name="connsiteX122" fmla="*/ 3150323 w 11469564"/>
              <a:gd name="connsiteY122" fmla="*/ 1468188 h 7563055"/>
              <a:gd name="connsiteX123" fmla="*/ 2776836 w 11469564"/>
              <a:gd name="connsiteY123" fmla="*/ 2215162 h 7563055"/>
              <a:gd name="connsiteX124" fmla="*/ 1790829 w 11469564"/>
              <a:gd name="connsiteY124" fmla="*/ 2215162 h 7563055"/>
              <a:gd name="connsiteX125" fmla="*/ 1417342 w 11469564"/>
              <a:gd name="connsiteY125" fmla="*/ 1468188 h 7563055"/>
              <a:gd name="connsiteX126" fmla="*/ 8733129 w 11469564"/>
              <a:gd name="connsiteY126" fmla="*/ 0 h 7563055"/>
              <a:gd name="connsiteX127" fmla="*/ 9719136 w 11469564"/>
              <a:gd name="connsiteY127" fmla="*/ 0 h 7563055"/>
              <a:gd name="connsiteX128" fmla="*/ 10092623 w 11469564"/>
              <a:gd name="connsiteY128" fmla="*/ 746975 h 7563055"/>
              <a:gd name="connsiteX129" fmla="*/ 9719136 w 11469564"/>
              <a:gd name="connsiteY129" fmla="*/ 1493949 h 7563055"/>
              <a:gd name="connsiteX130" fmla="*/ 8733129 w 11469564"/>
              <a:gd name="connsiteY130" fmla="*/ 1493949 h 7563055"/>
              <a:gd name="connsiteX131" fmla="*/ 8359642 w 11469564"/>
              <a:gd name="connsiteY131" fmla="*/ 746975 h 75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469564" h="7563055">
                <a:moveTo>
                  <a:pt x="3168059" y="6069106"/>
                </a:moveTo>
                <a:lnTo>
                  <a:pt x="4154066" y="6069106"/>
                </a:lnTo>
                <a:lnTo>
                  <a:pt x="4527553" y="6816081"/>
                </a:lnTo>
                <a:lnTo>
                  <a:pt x="4154066" y="7563055"/>
                </a:lnTo>
                <a:lnTo>
                  <a:pt x="3168059" y="7563055"/>
                </a:lnTo>
                <a:lnTo>
                  <a:pt x="2794572" y="6816081"/>
                </a:lnTo>
                <a:close/>
                <a:moveTo>
                  <a:pt x="373487" y="6027312"/>
                </a:moveTo>
                <a:lnTo>
                  <a:pt x="1359494" y="6027312"/>
                </a:lnTo>
                <a:lnTo>
                  <a:pt x="1732981" y="6774287"/>
                </a:lnTo>
                <a:lnTo>
                  <a:pt x="1359494" y="7521261"/>
                </a:lnTo>
                <a:lnTo>
                  <a:pt x="373487" y="7521261"/>
                </a:lnTo>
                <a:lnTo>
                  <a:pt x="0" y="6774287"/>
                </a:lnTo>
                <a:close/>
                <a:moveTo>
                  <a:pt x="4561335" y="5306093"/>
                </a:moveTo>
                <a:lnTo>
                  <a:pt x="5547340" y="5306093"/>
                </a:lnTo>
                <a:lnTo>
                  <a:pt x="5920826" y="6053068"/>
                </a:lnTo>
                <a:lnTo>
                  <a:pt x="5547340" y="6800042"/>
                </a:lnTo>
                <a:lnTo>
                  <a:pt x="4561335" y="6800042"/>
                </a:lnTo>
                <a:lnTo>
                  <a:pt x="4187848" y="6053068"/>
                </a:lnTo>
                <a:close/>
                <a:moveTo>
                  <a:pt x="1774785" y="5296379"/>
                </a:moveTo>
                <a:lnTo>
                  <a:pt x="2760792" y="5296379"/>
                </a:lnTo>
                <a:lnTo>
                  <a:pt x="3134279" y="6043354"/>
                </a:lnTo>
                <a:lnTo>
                  <a:pt x="2760792" y="6790328"/>
                </a:lnTo>
                <a:lnTo>
                  <a:pt x="1774785" y="6790328"/>
                </a:lnTo>
                <a:lnTo>
                  <a:pt x="1401298" y="6043354"/>
                </a:lnTo>
                <a:close/>
                <a:moveTo>
                  <a:pt x="5946585" y="4559122"/>
                </a:moveTo>
                <a:lnTo>
                  <a:pt x="6932592" y="4559122"/>
                </a:lnTo>
                <a:lnTo>
                  <a:pt x="7306079" y="5306097"/>
                </a:lnTo>
                <a:lnTo>
                  <a:pt x="6932592" y="6053071"/>
                </a:lnTo>
                <a:lnTo>
                  <a:pt x="5946585" y="6053071"/>
                </a:lnTo>
                <a:lnTo>
                  <a:pt x="5573099" y="5306097"/>
                </a:lnTo>
                <a:close/>
                <a:moveTo>
                  <a:pt x="3176080" y="4533363"/>
                </a:moveTo>
                <a:lnTo>
                  <a:pt x="4162087" y="4533363"/>
                </a:lnTo>
                <a:lnTo>
                  <a:pt x="4535574" y="5280338"/>
                </a:lnTo>
                <a:lnTo>
                  <a:pt x="4162087" y="6027312"/>
                </a:lnTo>
                <a:lnTo>
                  <a:pt x="3176080" y="6027312"/>
                </a:lnTo>
                <a:lnTo>
                  <a:pt x="2802593" y="5280338"/>
                </a:lnTo>
                <a:close/>
                <a:moveTo>
                  <a:pt x="4561337" y="3786391"/>
                </a:moveTo>
                <a:lnTo>
                  <a:pt x="5547342" y="3786391"/>
                </a:lnTo>
                <a:lnTo>
                  <a:pt x="5920828" y="4533366"/>
                </a:lnTo>
                <a:lnTo>
                  <a:pt x="5547342" y="5280340"/>
                </a:lnTo>
                <a:lnTo>
                  <a:pt x="4561337" y="5280340"/>
                </a:lnTo>
                <a:lnTo>
                  <a:pt x="4187850" y="4533366"/>
                </a:lnTo>
                <a:close/>
                <a:moveTo>
                  <a:pt x="1790828" y="3773512"/>
                </a:moveTo>
                <a:lnTo>
                  <a:pt x="2776835" y="3773512"/>
                </a:lnTo>
                <a:lnTo>
                  <a:pt x="3150321" y="4520486"/>
                </a:lnTo>
                <a:lnTo>
                  <a:pt x="2776835" y="5267460"/>
                </a:lnTo>
                <a:lnTo>
                  <a:pt x="1790828" y="5267460"/>
                </a:lnTo>
                <a:lnTo>
                  <a:pt x="1417341" y="4520486"/>
                </a:lnTo>
                <a:close/>
                <a:moveTo>
                  <a:pt x="5946586" y="3026539"/>
                </a:moveTo>
                <a:lnTo>
                  <a:pt x="6932593" y="3026539"/>
                </a:lnTo>
                <a:lnTo>
                  <a:pt x="7306080" y="3773513"/>
                </a:lnTo>
                <a:lnTo>
                  <a:pt x="6932593" y="4520487"/>
                </a:lnTo>
                <a:lnTo>
                  <a:pt x="5946586" y="4520487"/>
                </a:lnTo>
                <a:lnTo>
                  <a:pt x="5573099" y="3773513"/>
                </a:lnTo>
                <a:close/>
                <a:moveTo>
                  <a:pt x="3176084" y="3013659"/>
                </a:moveTo>
                <a:lnTo>
                  <a:pt x="4162091" y="3013659"/>
                </a:lnTo>
                <a:lnTo>
                  <a:pt x="4535579" y="3760633"/>
                </a:lnTo>
                <a:lnTo>
                  <a:pt x="4162091" y="4507607"/>
                </a:lnTo>
                <a:lnTo>
                  <a:pt x="3176084" y="4507607"/>
                </a:lnTo>
                <a:lnTo>
                  <a:pt x="2802597" y="3760633"/>
                </a:lnTo>
                <a:close/>
                <a:moveTo>
                  <a:pt x="4561339" y="2266687"/>
                </a:moveTo>
                <a:lnTo>
                  <a:pt x="5547342" y="2266687"/>
                </a:lnTo>
                <a:lnTo>
                  <a:pt x="5920829" y="3013661"/>
                </a:lnTo>
                <a:lnTo>
                  <a:pt x="5547342" y="3760635"/>
                </a:lnTo>
                <a:lnTo>
                  <a:pt x="4561339" y="3760635"/>
                </a:lnTo>
                <a:lnTo>
                  <a:pt x="4187851" y="3013661"/>
                </a:lnTo>
                <a:close/>
                <a:moveTo>
                  <a:pt x="7331837" y="2266686"/>
                </a:moveTo>
                <a:lnTo>
                  <a:pt x="8317844" y="2266686"/>
                </a:lnTo>
                <a:lnTo>
                  <a:pt x="8691331" y="3013660"/>
                </a:lnTo>
                <a:lnTo>
                  <a:pt x="8317844" y="3760633"/>
                </a:lnTo>
                <a:lnTo>
                  <a:pt x="7331837" y="3760633"/>
                </a:lnTo>
                <a:lnTo>
                  <a:pt x="6958350" y="3013660"/>
                </a:lnTo>
                <a:close/>
                <a:moveTo>
                  <a:pt x="1790830" y="2240924"/>
                </a:moveTo>
                <a:lnTo>
                  <a:pt x="2776836" y="2240924"/>
                </a:lnTo>
                <a:lnTo>
                  <a:pt x="3150323" y="2987899"/>
                </a:lnTo>
                <a:lnTo>
                  <a:pt x="2776836" y="3734872"/>
                </a:lnTo>
                <a:lnTo>
                  <a:pt x="1790830" y="3734872"/>
                </a:lnTo>
                <a:lnTo>
                  <a:pt x="1417342" y="2987899"/>
                </a:lnTo>
                <a:close/>
                <a:moveTo>
                  <a:pt x="5946586" y="1506833"/>
                </a:moveTo>
                <a:lnTo>
                  <a:pt x="6932593" y="1506833"/>
                </a:lnTo>
                <a:lnTo>
                  <a:pt x="7306080" y="2253808"/>
                </a:lnTo>
                <a:lnTo>
                  <a:pt x="6932593" y="3000781"/>
                </a:lnTo>
                <a:lnTo>
                  <a:pt x="5946586" y="3000781"/>
                </a:lnTo>
                <a:lnTo>
                  <a:pt x="5573099" y="2253808"/>
                </a:lnTo>
                <a:close/>
                <a:moveTo>
                  <a:pt x="8717088" y="1506829"/>
                </a:moveTo>
                <a:lnTo>
                  <a:pt x="9703095" y="1506829"/>
                </a:lnTo>
                <a:lnTo>
                  <a:pt x="10076582" y="2253804"/>
                </a:lnTo>
                <a:lnTo>
                  <a:pt x="9703095" y="3000778"/>
                </a:lnTo>
                <a:lnTo>
                  <a:pt x="8717088" y="3000778"/>
                </a:lnTo>
                <a:lnTo>
                  <a:pt x="8343601" y="2253804"/>
                </a:lnTo>
                <a:close/>
                <a:moveTo>
                  <a:pt x="3176083" y="1493951"/>
                </a:moveTo>
                <a:lnTo>
                  <a:pt x="4162091" y="1493951"/>
                </a:lnTo>
                <a:lnTo>
                  <a:pt x="4535578" y="2240926"/>
                </a:lnTo>
                <a:lnTo>
                  <a:pt x="4162091" y="2987900"/>
                </a:lnTo>
                <a:lnTo>
                  <a:pt x="3176083" y="2987900"/>
                </a:lnTo>
                <a:lnTo>
                  <a:pt x="2802596" y="2240926"/>
                </a:lnTo>
                <a:close/>
                <a:moveTo>
                  <a:pt x="405574" y="1493943"/>
                </a:moveTo>
                <a:lnTo>
                  <a:pt x="1391581" y="1493943"/>
                </a:lnTo>
                <a:lnTo>
                  <a:pt x="1765068" y="2240918"/>
                </a:lnTo>
                <a:lnTo>
                  <a:pt x="1391581" y="2987892"/>
                </a:lnTo>
                <a:lnTo>
                  <a:pt x="405574" y="2987892"/>
                </a:lnTo>
                <a:lnTo>
                  <a:pt x="32087" y="2240918"/>
                </a:lnTo>
                <a:close/>
                <a:moveTo>
                  <a:pt x="10110070" y="765504"/>
                </a:moveTo>
                <a:lnTo>
                  <a:pt x="11096077" y="765504"/>
                </a:lnTo>
                <a:lnTo>
                  <a:pt x="11469564" y="1512479"/>
                </a:lnTo>
                <a:lnTo>
                  <a:pt x="11096077" y="2259453"/>
                </a:lnTo>
                <a:lnTo>
                  <a:pt x="10110070" y="2259453"/>
                </a:lnTo>
                <a:lnTo>
                  <a:pt x="9736583" y="1512479"/>
                </a:lnTo>
                <a:close/>
                <a:moveTo>
                  <a:pt x="4561335" y="746975"/>
                </a:moveTo>
                <a:lnTo>
                  <a:pt x="5547340" y="746975"/>
                </a:lnTo>
                <a:lnTo>
                  <a:pt x="5920828" y="1493950"/>
                </a:lnTo>
                <a:lnTo>
                  <a:pt x="5547340" y="2240924"/>
                </a:lnTo>
                <a:lnTo>
                  <a:pt x="4561335" y="2240924"/>
                </a:lnTo>
                <a:lnTo>
                  <a:pt x="4187847" y="1493950"/>
                </a:lnTo>
                <a:close/>
                <a:moveTo>
                  <a:pt x="7331834" y="727770"/>
                </a:moveTo>
                <a:lnTo>
                  <a:pt x="8317841" y="727770"/>
                </a:lnTo>
                <a:lnTo>
                  <a:pt x="8691328" y="1474745"/>
                </a:lnTo>
                <a:lnTo>
                  <a:pt x="8317841" y="2221719"/>
                </a:lnTo>
                <a:lnTo>
                  <a:pt x="7331834" y="2221719"/>
                </a:lnTo>
                <a:lnTo>
                  <a:pt x="6958347" y="1474745"/>
                </a:lnTo>
                <a:close/>
                <a:moveTo>
                  <a:pt x="1790829" y="721213"/>
                </a:moveTo>
                <a:lnTo>
                  <a:pt x="2776836" y="721213"/>
                </a:lnTo>
                <a:lnTo>
                  <a:pt x="3150323" y="1468188"/>
                </a:lnTo>
                <a:lnTo>
                  <a:pt x="2776836" y="2215162"/>
                </a:lnTo>
                <a:lnTo>
                  <a:pt x="1790829" y="2215162"/>
                </a:lnTo>
                <a:lnTo>
                  <a:pt x="1417342" y="1468188"/>
                </a:lnTo>
                <a:close/>
                <a:moveTo>
                  <a:pt x="8733129" y="0"/>
                </a:moveTo>
                <a:lnTo>
                  <a:pt x="9719136" y="0"/>
                </a:lnTo>
                <a:lnTo>
                  <a:pt x="10092623" y="746975"/>
                </a:lnTo>
                <a:lnTo>
                  <a:pt x="9719136" y="1493949"/>
                </a:lnTo>
                <a:lnTo>
                  <a:pt x="8733129" y="1493949"/>
                </a:lnTo>
                <a:lnTo>
                  <a:pt x="8359642" y="746975"/>
                </a:lnTo>
                <a:close/>
              </a:path>
            </a:pathLst>
          </a:custGeom>
          <a:effectLst>
            <a:glow rad="1143000">
              <a:schemeClr val="bg1">
                <a:alpha val="80000"/>
              </a:schemeClr>
            </a:glow>
          </a:effectLst>
        </p:spPr>
        <p:txBody>
          <a:bodyPr wrap="square">
            <a:noAutofit/>
          </a:bodyPr>
          <a:lstStyle/>
          <a:p>
            <a:endParaRPr lang="en-US" dirty="0"/>
          </a:p>
        </p:txBody>
      </p:sp>
    </p:spTree>
    <p:extLst>
      <p:ext uri="{BB962C8B-B14F-4D97-AF65-F5344CB8AC3E}">
        <p14:creationId xmlns:p14="http://schemas.microsoft.com/office/powerpoint/2010/main" val="397741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D418F-281E-6145-8238-81A63A6A8153}"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19725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D418F-281E-6145-8238-81A63A6A8153}"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172988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ED418F-281E-6145-8238-81A63A6A8153}" type="datetimeFigureOut">
              <a:rPr lang="en-US" smtClean="0"/>
              <a:t>8/17/2019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159334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ED418F-281E-6145-8238-81A63A6A8153}" type="datetimeFigureOut">
              <a:rPr lang="en-US" smtClean="0"/>
              <a:t>8/17/2019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26936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D418F-281E-6145-8238-81A63A6A8153}" type="datetimeFigureOut">
              <a:rPr lang="en-US" smtClean="0"/>
              <a:t>8/17/2019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28500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D418F-281E-6145-8238-81A63A6A8153}"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112836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D418F-281E-6145-8238-81A63A6A8153}"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43FF2-78AF-F14B-AC4A-E8404E7DE798}" type="slidenum">
              <a:rPr lang="en-US" smtClean="0"/>
              <a:t>‹#›</a:t>
            </a:fld>
            <a:endParaRPr lang="en-US"/>
          </a:p>
        </p:txBody>
      </p:sp>
    </p:spTree>
    <p:extLst>
      <p:ext uri="{BB962C8B-B14F-4D97-AF65-F5344CB8AC3E}">
        <p14:creationId xmlns:p14="http://schemas.microsoft.com/office/powerpoint/2010/main" val="3122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D418F-281E-6145-8238-81A63A6A8153}" type="datetimeFigureOut">
              <a:rPr lang="en-US" smtClean="0"/>
              <a:t>8/17/2019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43FF2-78AF-F14B-AC4A-E8404E7DE798}" type="slidenum">
              <a:rPr lang="en-US" smtClean="0"/>
              <a:t>‹#›</a:t>
            </a:fld>
            <a:endParaRPr lang="en-US"/>
          </a:p>
        </p:txBody>
      </p:sp>
    </p:spTree>
    <p:extLst>
      <p:ext uri="{BB962C8B-B14F-4D97-AF65-F5344CB8AC3E}">
        <p14:creationId xmlns:p14="http://schemas.microsoft.com/office/powerpoint/2010/main" val="515874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Placeholder 34"/>
          <p:cNvPicPr>
            <a:picLocks noGrp="1" noChangeAspect="1"/>
          </p:cNvPicPr>
          <p:nvPr>
            <p:ph type="pic" sz="quarter" idx="10"/>
          </p:nvPr>
        </p:nvPicPr>
        <p:blipFill>
          <a:blip r:embed="rId2"/>
          <a:stretch>
            <a:fillRect/>
          </a:stretch>
        </p:blipFill>
        <p:spPr>
          <a:xfrm>
            <a:off x="0" y="1"/>
            <a:ext cx="9307286" cy="6858000"/>
          </a:xfrm>
          <a:ln>
            <a:solidFill>
              <a:schemeClr val="bg1"/>
            </a:solidFill>
          </a:ln>
        </p:spPr>
      </p:pic>
      <p:sp>
        <p:nvSpPr>
          <p:cNvPr id="37" name="Rectangle 36"/>
          <p:cNvSpPr/>
          <p:nvPr/>
        </p:nvSpPr>
        <p:spPr>
          <a:xfrm>
            <a:off x="4016829" y="4078410"/>
            <a:ext cx="8175172" cy="1384995"/>
          </a:xfrm>
          <a:prstGeom prst="rect">
            <a:avLst/>
          </a:prstGeom>
          <a:solidFill>
            <a:schemeClr val="accent6">
              <a:lumMod val="20000"/>
              <a:lumOff val="80000"/>
            </a:schemeClr>
          </a:solidFill>
        </p:spPr>
        <p:txBody>
          <a:bodyPr wrap="square">
            <a:spAutoFit/>
          </a:bodyPr>
          <a:lstStyle/>
          <a:p>
            <a:r>
              <a:rPr lang="id-ID" sz="2800" b="1" dirty="0">
                <a:solidFill>
                  <a:schemeClr val="tx1">
                    <a:lumMod val="75000"/>
                    <a:lumOff val="25000"/>
                  </a:schemeClr>
                </a:solidFill>
                <a:latin typeface="Arial Unicode MS" charset="0"/>
                <a:ea typeface="Arial Unicode MS" charset="0"/>
                <a:cs typeface="Arial Unicode MS" charset="0"/>
              </a:rPr>
              <a:t>BUDI SAMPURNA</a:t>
            </a:r>
          </a:p>
          <a:p>
            <a:r>
              <a:rPr lang="id-ID" sz="2800" b="1" dirty="0">
                <a:solidFill>
                  <a:schemeClr val="tx1">
                    <a:lumMod val="75000"/>
                    <a:lumOff val="25000"/>
                  </a:schemeClr>
                </a:solidFill>
                <a:latin typeface="Arial Unicode MS" charset="0"/>
                <a:ea typeface="Arial Unicode MS" charset="0"/>
                <a:cs typeface="Arial Unicode MS" charset="0"/>
              </a:rPr>
              <a:t>RSUPN </a:t>
            </a:r>
            <a:r>
              <a:rPr lang="id-ID" sz="2800" b="1" dirty="0" err="1">
                <a:solidFill>
                  <a:schemeClr val="tx1">
                    <a:lumMod val="75000"/>
                    <a:lumOff val="25000"/>
                  </a:schemeClr>
                </a:solidFill>
                <a:latin typeface="Arial Unicode MS" charset="0"/>
                <a:ea typeface="Arial Unicode MS" charset="0"/>
                <a:cs typeface="Arial Unicode MS" charset="0"/>
              </a:rPr>
              <a:t>Dr</a:t>
            </a:r>
            <a:r>
              <a:rPr lang="id-ID" sz="2800" b="1" dirty="0">
                <a:solidFill>
                  <a:schemeClr val="tx1">
                    <a:lumMod val="75000"/>
                    <a:lumOff val="25000"/>
                  </a:schemeClr>
                </a:solidFill>
                <a:latin typeface="Arial Unicode MS" charset="0"/>
                <a:ea typeface="Arial Unicode MS" charset="0"/>
                <a:cs typeface="Arial Unicode MS" charset="0"/>
              </a:rPr>
              <a:t> Cipto </a:t>
            </a:r>
            <a:r>
              <a:rPr lang="id-ID" sz="2800" b="1" dirty="0" err="1">
                <a:solidFill>
                  <a:schemeClr val="tx1">
                    <a:lumMod val="75000"/>
                    <a:lumOff val="25000"/>
                  </a:schemeClr>
                </a:solidFill>
                <a:latin typeface="Arial Unicode MS" charset="0"/>
                <a:ea typeface="Arial Unicode MS" charset="0"/>
                <a:cs typeface="Arial Unicode MS" charset="0"/>
              </a:rPr>
              <a:t>Mangunkusumo</a:t>
            </a:r>
            <a:r>
              <a:rPr lang="id-ID" sz="2800" b="1" dirty="0">
                <a:solidFill>
                  <a:schemeClr val="tx1">
                    <a:lumMod val="75000"/>
                    <a:lumOff val="25000"/>
                  </a:schemeClr>
                </a:solidFill>
                <a:latin typeface="Arial Unicode MS" charset="0"/>
                <a:ea typeface="Arial Unicode MS" charset="0"/>
                <a:cs typeface="Arial Unicode MS" charset="0"/>
              </a:rPr>
              <a:t> /</a:t>
            </a:r>
          </a:p>
          <a:p>
            <a:r>
              <a:rPr lang="id-ID" sz="2800" b="1" dirty="0">
                <a:solidFill>
                  <a:schemeClr val="tx1">
                    <a:lumMod val="75000"/>
                    <a:lumOff val="25000"/>
                  </a:schemeClr>
                </a:solidFill>
                <a:latin typeface="Arial Unicode MS" charset="0"/>
                <a:ea typeface="Arial Unicode MS" charset="0"/>
                <a:cs typeface="Arial Unicode MS" charset="0"/>
              </a:rPr>
              <a:t>Fakultas Kedokteran Universitas Indonesia</a:t>
            </a:r>
          </a:p>
        </p:txBody>
      </p:sp>
      <p:sp>
        <p:nvSpPr>
          <p:cNvPr id="3" name="TextBox 2"/>
          <p:cNvSpPr txBox="1"/>
          <p:nvPr/>
        </p:nvSpPr>
        <p:spPr>
          <a:xfrm>
            <a:off x="2739389" y="2844225"/>
            <a:ext cx="9452611" cy="1169551"/>
          </a:xfrm>
          <a:prstGeom prst="rect">
            <a:avLst/>
          </a:prstGeom>
          <a:solidFill>
            <a:schemeClr val="accent4">
              <a:lumMod val="40000"/>
              <a:lumOff val="60000"/>
            </a:schemeClr>
          </a:solidFill>
        </p:spPr>
        <p:txBody>
          <a:bodyPr wrap="square" rtlCol="0">
            <a:spAutoFit/>
          </a:bodyPr>
          <a:lstStyle/>
          <a:p>
            <a:pPr>
              <a:spcAft>
                <a:spcPts val="600"/>
              </a:spcAft>
            </a:pPr>
            <a:r>
              <a:rPr lang="en-US" sz="7000" dirty="0">
                <a:latin typeface="Arial Rounded MT Bold" charset="0"/>
                <a:ea typeface="Arial Rounded MT Bold" charset="0"/>
                <a:cs typeface="Arial Rounded MT Bold" charset="0"/>
              </a:rPr>
              <a:t>MALPRAKTIK MEDIS</a:t>
            </a:r>
          </a:p>
        </p:txBody>
      </p:sp>
    </p:spTree>
    <p:extLst>
      <p:ext uri="{BB962C8B-B14F-4D97-AF65-F5344CB8AC3E}">
        <p14:creationId xmlns:p14="http://schemas.microsoft.com/office/powerpoint/2010/main" val="1475420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5AAB0-6BA4-FD40-B457-2BC14FEB1818}"/>
              </a:ext>
            </a:extLst>
          </p:cNvPr>
          <p:cNvSpPr>
            <a:spLocks noGrp="1"/>
          </p:cNvSpPr>
          <p:nvPr>
            <p:ph type="title"/>
          </p:nvPr>
        </p:nvSpPr>
        <p:spPr>
          <a:xfrm>
            <a:off x="1981200" y="277814"/>
            <a:ext cx="8229600" cy="712787"/>
          </a:xfrm>
        </p:spPr>
        <p:txBody>
          <a:bodyPr/>
          <a:lstStyle/>
          <a:p>
            <a:pPr>
              <a:defRPr/>
            </a:pPr>
            <a:r>
              <a:rPr lang="id-ID" altLang="en-US" b="1" dirty="0">
                <a:ea typeface="ＭＳ Ｐゴシック" charset="-128"/>
              </a:rPr>
              <a:t>ILUSTRASI</a:t>
            </a:r>
          </a:p>
        </p:txBody>
      </p:sp>
      <p:sp>
        <p:nvSpPr>
          <p:cNvPr id="239619" name="Rectangle 3">
            <a:extLst>
              <a:ext uri="{FF2B5EF4-FFF2-40B4-BE49-F238E27FC236}">
                <a16:creationId xmlns:a16="http://schemas.microsoft.com/office/drawing/2014/main" id="{DEEFF105-45E0-D44C-9724-1622A17E596A}"/>
              </a:ext>
            </a:extLst>
          </p:cNvPr>
          <p:cNvSpPr>
            <a:spLocks noGrp="1" noChangeArrowheads="1"/>
          </p:cNvSpPr>
          <p:nvPr>
            <p:ph idx="1"/>
          </p:nvPr>
        </p:nvSpPr>
        <p:spPr>
          <a:xfrm>
            <a:off x="1752599" y="1066800"/>
            <a:ext cx="10003971" cy="5638800"/>
          </a:xfrm>
        </p:spPr>
        <p:txBody>
          <a:bodyPr>
            <a:normAutofit/>
          </a:bodyPr>
          <a:lstStyle/>
          <a:p>
            <a:pPr>
              <a:buFont typeface="Wingdings" charset="2"/>
              <a:buChar char="l"/>
              <a:defRPr/>
            </a:pPr>
            <a:r>
              <a:rPr lang="en-US" altLang="en-US" sz="3600" dirty="0" err="1">
                <a:ea typeface="ＭＳ Ｐゴシック" charset="-128"/>
              </a:rPr>
              <a:t>Isteri</a:t>
            </a:r>
            <a:r>
              <a:rPr lang="en-US" altLang="en-US" sz="3600" dirty="0">
                <a:ea typeface="ＭＳ Ｐゴシック" charset="-128"/>
              </a:rPr>
              <a:t> </a:t>
            </a:r>
            <a:r>
              <a:rPr lang="en-US" altLang="en-US" sz="3600" dirty="0" err="1">
                <a:ea typeface="ＭＳ Ｐゴシック" charset="-128"/>
              </a:rPr>
              <a:t>pasien</a:t>
            </a:r>
            <a:r>
              <a:rPr lang="en-US" altLang="en-US" sz="3600" dirty="0">
                <a:ea typeface="ＭＳ Ｐゴシック" charset="-128"/>
              </a:rPr>
              <a:t> </a:t>
            </a:r>
            <a:r>
              <a:rPr lang="en-US" altLang="en-US" sz="3600" dirty="0" err="1">
                <a:ea typeface="ＭＳ Ｐゴシック" charset="-128"/>
              </a:rPr>
              <a:t>datang</a:t>
            </a:r>
            <a:r>
              <a:rPr lang="en-US" altLang="en-US" sz="3600" dirty="0">
                <a:ea typeface="ＭＳ Ｐゴシック" charset="-128"/>
              </a:rPr>
              <a:t> </a:t>
            </a:r>
            <a:r>
              <a:rPr lang="en-US" altLang="en-US" sz="3600" dirty="0" err="1">
                <a:ea typeface="ＭＳ Ｐゴシック" charset="-128"/>
              </a:rPr>
              <a:t>ke</a:t>
            </a:r>
            <a:r>
              <a:rPr lang="en-US" altLang="en-US" sz="3600" dirty="0">
                <a:ea typeface="ＭＳ Ｐゴシック" charset="-128"/>
              </a:rPr>
              <a:t> </a:t>
            </a:r>
            <a:r>
              <a:rPr lang="en-US" altLang="en-US" sz="3600" dirty="0" err="1">
                <a:ea typeface="ＭＳ Ｐゴシック" charset="-128"/>
              </a:rPr>
              <a:t>tempat</a:t>
            </a:r>
            <a:r>
              <a:rPr lang="en-US" altLang="en-US" sz="3600" dirty="0">
                <a:ea typeface="ＭＳ Ｐゴシック" charset="-128"/>
              </a:rPr>
              <a:t> </a:t>
            </a:r>
            <a:r>
              <a:rPr lang="en-US" altLang="en-US" sz="3600" dirty="0" err="1">
                <a:ea typeface="ＭＳ Ｐゴシック" charset="-128"/>
              </a:rPr>
              <a:t>anda</a:t>
            </a:r>
            <a:r>
              <a:rPr lang="en-US" altLang="en-US" sz="3600" dirty="0">
                <a:ea typeface="ＭＳ Ｐゴシック" charset="-128"/>
              </a:rPr>
              <a:t> </a:t>
            </a:r>
            <a:r>
              <a:rPr lang="en-US" altLang="en-US" sz="3600" dirty="0" err="1">
                <a:ea typeface="ＭＳ Ｐゴシック" charset="-128"/>
              </a:rPr>
              <a:t>sebagai</a:t>
            </a:r>
            <a:r>
              <a:rPr lang="en-US" altLang="en-US" sz="3600" dirty="0">
                <a:ea typeface="ＭＳ Ｐゴシック" charset="-128"/>
              </a:rPr>
              <a:t> </a:t>
            </a:r>
            <a:r>
              <a:rPr lang="ja-JP" altLang="en-US" sz="3600">
                <a:ea typeface="ＭＳ Ｐゴシック" charset="-128"/>
              </a:rPr>
              <a:t>“</a:t>
            </a:r>
            <a:r>
              <a:rPr lang="en-US" altLang="ja-JP" sz="3600" dirty="0">
                <a:ea typeface="ＭＳ Ｐゴシック" charset="-128"/>
              </a:rPr>
              <a:t>PENGAWAS RUMAH SAKIT</a:t>
            </a:r>
            <a:r>
              <a:rPr lang="ja-JP" altLang="en-US" sz="3600">
                <a:ea typeface="ＭＳ Ｐゴシック" charset="-128"/>
              </a:rPr>
              <a:t>”</a:t>
            </a:r>
            <a:r>
              <a:rPr lang="en-US" altLang="ja-JP" sz="3600" dirty="0">
                <a:ea typeface="ＭＳ Ｐゴシック" charset="-128"/>
              </a:rPr>
              <a:t> </a:t>
            </a:r>
            <a:r>
              <a:rPr lang="en-US" altLang="ja-JP" sz="3600" dirty="0" err="1">
                <a:ea typeface="ＭＳ Ｐゴシック" charset="-128"/>
              </a:rPr>
              <a:t>dan</a:t>
            </a:r>
            <a:r>
              <a:rPr lang="en-US" altLang="ja-JP" sz="3600" dirty="0">
                <a:ea typeface="ＭＳ Ｐゴシック" charset="-128"/>
              </a:rPr>
              <a:t> </a:t>
            </a:r>
            <a:r>
              <a:rPr lang="en-US" altLang="ja-JP" sz="3600" dirty="0" err="1">
                <a:ea typeface="ＭＳ Ｐゴシック" charset="-128"/>
              </a:rPr>
              <a:t>berceritera</a:t>
            </a:r>
            <a:r>
              <a:rPr lang="en-US" altLang="ja-JP" sz="3600" dirty="0">
                <a:ea typeface="ＭＳ Ｐゴシック" charset="-128"/>
              </a:rPr>
              <a:t>:</a:t>
            </a:r>
          </a:p>
          <a:p>
            <a:pPr lvl="1">
              <a:buFont typeface="Wingdings" charset="2"/>
              <a:buChar char="l"/>
              <a:defRPr/>
            </a:pPr>
            <a:r>
              <a:rPr lang="en-US" altLang="en-US" sz="3200" dirty="0" err="1">
                <a:ea typeface="ＭＳ Ｐゴシック" charset="-128"/>
              </a:rPr>
              <a:t>Suaminya</a:t>
            </a:r>
            <a:r>
              <a:rPr lang="en-US" altLang="en-US" sz="3200" dirty="0">
                <a:ea typeface="ＭＳ Ｐゴシック" charset="-128"/>
              </a:rPr>
              <a:t> </a:t>
            </a:r>
            <a:r>
              <a:rPr lang="en-US" altLang="en-US" sz="3200" dirty="0" err="1">
                <a:ea typeface="ＭＳ Ｐゴシック" charset="-128"/>
              </a:rPr>
              <a:t>berobat</a:t>
            </a:r>
            <a:r>
              <a:rPr lang="en-US" altLang="en-US" sz="3200" dirty="0">
                <a:ea typeface="ＭＳ Ｐゴシック" charset="-128"/>
              </a:rPr>
              <a:t> </a:t>
            </a:r>
            <a:r>
              <a:rPr lang="en-US" altLang="en-US" sz="3200" dirty="0" err="1">
                <a:ea typeface="ＭＳ Ｐゴシック" charset="-128"/>
              </a:rPr>
              <a:t>ke</a:t>
            </a:r>
            <a:r>
              <a:rPr lang="en-US" altLang="en-US" sz="3200" dirty="0">
                <a:ea typeface="ＭＳ Ｐゴシック" charset="-128"/>
              </a:rPr>
              <a:t> </a:t>
            </a:r>
            <a:r>
              <a:rPr lang="en-US" altLang="en-US" sz="3200" dirty="0" err="1">
                <a:ea typeface="ＭＳ Ｐゴシック" charset="-128"/>
              </a:rPr>
              <a:t>dokter</a:t>
            </a:r>
            <a:r>
              <a:rPr lang="en-US" altLang="en-US" sz="3200" dirty="0">
                <a:ea typeface="ＭＳ Ｐゴシック" charset="-128"/>
              </a:rPr>
              <a:t> </a:t>
            </a:r>
            <a:r>
              <a:rPr lang="en-US" altLang="en-US" sz="3200" dirty="0" err="1">
                <a:ea typeface="ＭＳ Ｐゴシック" charset="-128"/>
              </a:rPr>
              <a:t>SpM</a:t>
            </a:r>
            <a:r>
              <a:rPr lang="en-US" altLang="en-US" sz="3200" dirty="0">
                <a:ea typeface="ＭＳ Ｐゴシック" charset="-128"/>
              </a:rPr>
              <a:t>, </a:t>
            </a:r>
            <a:r>
              <a:rPr lang="en-US" altLang="en-US" sz="3200" dirty="0" err="1">
                <a:ea typeface="ＭＳ Ｐゴシック" charset="-128"/>
              </a:rPr>
              <a:t>setelah</a:t>
            </a:r>
            <a:r>
              <a:rPr lang="en-US" altLang="en-US" sz="3200" dirty="0">
                <a:ea typeface="ＭＳ Ｐゴシック" charset="-128"/>
              </a:rPr>
              <a:t> </a:t>
            </a:r>
            <a:r>
              <a:rPr lang="en-US" altLang="en-US" sz="3200" dirty="0" err="1">
                <a:ea typeface="ＭＳ Ｐゴシック" charset="-128"/>
              </a:rPr>
              <a:t>diperiksa</a:t>
            </a:r>
            <a:r>
              <a:rPr lang="en-US" altLang="en-US" sz="3200" dirty="0">
                <a:ea typeface="ＭＳ Ｐゴシック" charset="-128"/>
              </a:rPr>
              <a:t> </a:t>
            </a:r>
            <a:r>
              <a:rPr lang="en-US" altLang="en-US" sz="3200" dirty="0" err="1">
                <a:ea typeface="ＭＳ Ｐゴシック" charset="-128"/>
              </a:rPr>
              <a:t>diminta</a:t>
            </a:r>
            <a:r>
              <a:rPr lang="en-US" altLang="en-US" sz="3200" dirty="0">
                <a:ea typeface="ＭＳ Ｐゴシック" charset="-128"/>
              </a:rPr>
              <a:t> </a:t>
            </a:r>
            <a:r>
              <a:rPr lang="en-US" altLang="en-US" sz="3200" dirty="0" err="1">
                <a:ea typeface="ＭＳ Ｐゴシック" charset="-128"/>
              </a:rPr>
              <a:t>untuk</a:t>
            </a:r>
            <a:r>
              <a:rPr lang="en-US" altLang="en-US" sz="3200" dirty="0">
                <a:ea typeface="ＭＳ Ｐゴシック" charset="-128"/>
              </a:rPr>
              <a:t> </a:t>
            </a:r>
            <a:r>
              <a:rPr lang="en-US" altLang="en-US" sz="3200" dirty="0" err="1">
                <a:ea typeface="ＭＳ Ｐゴシック" charset="-128"/>
              </a:rPr>
              <a:t>periksa</a:t>
            </a:r>
            <a:r>
              <a:rPr lang="en-US" altLang="en-US" sz="3200" dirty="0">
                <a:ea typeface="ＭＳ Ｐゴシック" charset="-128"/>
              </a:rPr>
              <a:t> FFA.</a:t>
            </a:r>
          </a:p>
          <a:p>
            <a:pPr lvl="1">
              <a:buFont typeface="Wingdings" charset="2"/>
              <a:buChar char="l"/>
              <a:defRPr/>
            </a:pPr>
            <a:r>
              <a:rPr lang="en-US" altLang="en-US" sz="3200" dirty="0" err="1">
                <a:ea typeface="ＭＳ Ｐゴシック" charset="-128"/>
              </a:rPr>
              <a:t>Besoknya</a:t>
            </a:r>
            <a:r>
              <a:rPr lang="en-US" altLang="en-US" sz="3200" dirty="0">
                <a:ea typeface="ＭＳ Ｐゴシック" charset="-128"/>
              </a:rPr>
              <a:t> </a:t>
            </a:r>
            <a:r>
              <a:rPr lang="en-US" altLang="en-US" sz="3200" dirty="0" err="1">
                <a:ea typeface="ＭＳ Ｐゴシック" charset="-128"/>
              </a:rPr>
              <a:t>mereka</a:t>
            </a:r>
            <a:r>
              <a:rPr lang="en-US" altLang="en-US" sz="3200" dirty="0">
                <a:ea typeface="ＭＳ Ｐゴシック" charset="-128"/>
              </a:rPr>
              <a:t> </a:t>
            </a:r>
            <a:r>
              <a:rPr lang="en-US" altLang="en-US" sz="3200" dirty="0" err="1">
                <a:ea typeface="ＭＳ Ｐゴシック" charset="-128"/>
              </a:rPr>
              <a:t>ke</a:t>
            </a:r>
            <a:r>
              <a:rPr lang="en-US" altLang="en-US" sz="3200" dirty="0">
                <a:ea typeface="ＭＳ Ｐゴシック" charset="-128"/>
              </a:rPr>
              <a:t> RS Mata, </a:t>
            </a:r>
            <a:r>
              <a:rPr lang="en-US" altLang="en-US" sz="3200" dirty="0" err="1">
                <a:ea typeface="ＭＳ Ｐゴシック" charset="-128"/>
              </a:rPr>
              <a:t>satu</a:t>
            </a:r>
            <a:r>
              <a:rPr lang="en-US" altLang="en-US" sz="3200" dirty="0">
                <a:ea typeface="ＭＳ Ｐゴシック" charset="-128"/>
              </a:rPr>
              <a:t> </a:t>
            </a:r>
            <a:r>
              <a:rPr lang="en-US" altLang="en-US" sz="3200" dirty="0" err="1">
                <a:ea typeface="ＭＳ Ｐゴシック" charset="-128"/>
              </a:rPr>
              <a:t>setengah</a:t>
            </a:r>
            <a:r>
              <a:rPr lang="en-US" altLang="en-US" sz="3200" dirty="0">
                <a:ea typeface="ＭＳ Ｐゴシック" charset="-128"/>
              </a:rPr>
              <a:t> jam </a:t>
            </a:r>
            <a:r>
              <a:rPr lang="en-US" altLang="en-US" sz="3200" dirty="0" err="1">
                <a:ea typeface="ＭＳ Ｐゴシック" charset="-128"/>
              </a:rPr>
              <a:t>kemudian</a:t>
            </a:r>
            <a:r>
              <a:rPr lang="en-US" altLang="en-US" sz="3200" dirty="0">
                <a:ea typeface="ＭＳ Ｐゴシック" charset="-128"/>
              </a:rPr>
              <a:t> </a:t>
            </a:r>
            <a:r>
              <a:rPr lang="en-US" altLang="en-US" sz="3200" dirty="0" err="1">
                <a:ea typeface="ＭＳ Ｐゴシック" charset="-128"/>
              </a:rPr>
              <a:t>perawat</a:t>
            </a:r>
            <a:r>
              <a:rPr lang="en-US" altLang="en-US" sz="3200" dirty="0">
                <a:ea typeface="ＭＳ Ｐゴシック" charset="-128"/>
              </a:rPr>
              <a:t> </a:t>
            </a:r>
            <a:r>
              <a:rPr lang="en-US" altLang="en-US" sz="3200" dirty="0" err="1">
                <a:ea typeface="ＭＳ Ｐゴシック" charset="-128"/>
              </a:rPr>
              <a:t>bilang</a:t>
            </a:r>
            <a:r>
              <a:rPr lang="en-US" altLang="en-US" sz="3200" dirty="0">
                <a:ea typeface="ＭＳ Ｐゴシック" charset="-128"/>
              </a:rPr>
              <a:t> </a:t>
            </a:r>
            <a:r>
              <a:rPr lang="en-US" altLang="en-US" sz="3200" dirty="0" err="1">
                <a:ea typeface="ＭＳ Ｐゴシック" charset="-128"/>
              </a:rPr>
              <a:t>kalau</a:t>
            </a:r>
            <a:r>
              <a:rPr lang="en-US" altLang="en-US" sz="3200" dirty="0">
                <a:ea typeface="ＭＳ Ｐゴシック" charset="-128"/>
              </a:rPr>
              <a:t> </a:t>
            </a:r>
            <a:r>
              <a:rPr lang="en-US" altLang="en-US" sz="3200" dirty="0" err="1">
                <a:ea typeface="ＭＳ Ｐゴシック" charset="-128"/>
              </a:rPr>
              <a:t>suaminya</a:t>
            </a:r>
            <a:r>
              <a:rPr lang="en-US" altLang="en-US" sz="3200" dirty="0">
                <a:ea typeface="ＭＳ Ｐゴシック" charset="-128"/>
              </a:rPr>
              <a:t> </a:t>
            </a:r>
            <a:r>
              <a:rPr lang="en-US" altLang="en-US" sz="3200" dirty="0" err="1">
                <a:ea typeface="ＭＳ Ｐゴシック" charset="-128"/>
              </a:rPr>
              <a:t>meninggal</a:t>
            </a:r>
            <a:r>
              <a:rPr lang="en-US" altLang="en-US" sz="3200" dirty="0">
                <a:ea typeface="ＭＳ Ｐゴシック" charset="-128"/>
              </a:rPr>
              <a:t> </a:t>
            </a:r>
            <a:r>
              <a:rPr lang="en-US" altLang="en-US" sz="3200" dirty="0" err="1">
                <a:ea typeface="ＭＳ Ｐゴシック" charset="-128"/>
              </a:rPr>
              <a:t>karena</a:t>
            </a:r>
            <a:r>
              <a:rPr lang="en-US" altLang="en-US" sz="3200" dirty="0">
                <a:ea typeface="ＭＳ Ｐゴシック" charset="-128"/>
              </a:rPr>
              <a:t> </a:t>
            </a:r>
            <a:r>
              <a:rPr lang="en-US" altLang="en-US" sz="3200" dirty="0" err="1">
                <a:ea typeface="ＭＳ Ｐゴシック" charset="-128"/>
              </a:rPr>
              <a:t>syok</a:t>
            </a:r>
            <a:r>
              <a:rPr lang="en-US" altLang="en-US" sz="3200" dirty="0">
                <a:ea typeface="ＭＳ Ｐゴシック" charset="-128"/>
              </a:rPr>
              <a:t> </a:t>
            </a:r>
            <a:r>
              <a:rPr lang="en-US" altLang="en-US" sz="3200" dirty="0" err="1">
                <a:ea typeface="ＭＳ Ｐゴシック" charset="-128"/>
              </a:rPr>
              <a:t>anafilaktik</a:t>
            </a:r>
            <a:endParaRPr lang="en-US" altLang="en-US" sz="3200" dirty="0">
              <a:ea typeface="ＭＳ Ｐゴシック" charset="-128"/>
            </a:endParaRPr>
          </a:p>
          <a:p>
            <a:pPr lvl="1">
              <a:buFont typeface="Wingdings" charset="2"/>
              <a:buChar char="l"/>
              <a:defRPr/>
            </a:pPr>
            <a:r>
              <a:rPr lang="en-US" altLang="en-US" sz="3200" dirty="0" err="1">
                <a:ea typeface="ＭＳ Ｐゴシック" charset="-128"/>
              </a:rPr>
              <a:t>Keterangan</a:t>
            </a:r>
            <a:r>
              <a:rPr lang="en-US" altLang="en-US" sz="3200" dirty="0">
                <a:ea typeface="ＭＳ Ｐゴシック" charset="-128"/>
              </a:rPr>
              <a:t> </a:t>
            </a:r>
            <a:r>
              <a:rPr lang="en-US" altLang="en-US" sz="3200" dirty="0" err="1">
                <a:ea typeface="ＭＳ Ｐゴシック" charset="-128"/>
              </a:rPr>
              <a:t>yg</a:t>
            </a:r>
            <a:r>
              <a:rPr lang="en-US" altLang="en-US" sz="3200" dirty="0">
                <a:ea typeface="ＭＳ Ｐゴシック" charset="-128"/>
              </a:rPr>
              <a:t> </a:t>
            </a:r>
            <a:r>
              <a:rPr lang="en-US" altLang="en-US" sz="3200" dirty="0" err="1">
                <a:ea typeface="ＭＳ Ｐゴシック" charset="-128"/>
              </a:rPr>
              <a:t>diberikan</a:t>
            </a:r>
            <a:r>
              <a:rPr lang="en-US" altLang="en-US" sz="3200" dirty="0">
                <a:ea typeface="ＭＳ Ｐゴシック" charset="-128"/>
              </a:rPr>
              <a:t> </a:t>
            </a:r>
            <a:r>
              <a:rPr lang="en-US" altLang="en-US" sz="3200" dirty="0" err="1">
                <a:ea typeface="ＭＳ Ｐゴシック" charset="-128"/>
              </a:rPr>
              <a:t>isteri</a:t>
            </a:r>
            <a:r>
              <a:rPr lang="en-US" altLang="en-US" sz="3200" dirty="0">
                <a:ea typeface="ＭＳ Ｐゴシック" charset="-128"/>
              </a:rPr>
              <a:t> </a:t>
            </a:r>
            <a:r>
              <a:rPr lang="en-US" altLang="en-US" sz="3200" dirty="0" err="1">
                <a:ea typeface="ＭＳ Ｐゴシック" charset="-128"/>
              </a:rPr>
              <a:t>pasien</a:t>
            </a:r>
            <a:r>
              <a:rPr lang="en-US" altLang="en-US" sz="3200" dirty="0">
                <a:ea typeface="ＭＳ Ｐゴシック" charset="-128"/>
              </a:rPr>
              <a:t> </a:t>
            </a:r>
            <a:r>
              <a:rPr lang="en-US" altLang="en-US" sz="3200" dirty="0" err="1">
                <a:ea typeface="ＭＳ Ｐゴシック" charset="-128"/>
              </a:rPr>
              <a:t>tsb</a:t>
            </a:r>
            <a:r>
              <a:rPr lang="en-US" altLang="en-US" sz="3200" dirty="0">
                <a:ea typeface="ＭＳ Ｐゴシック" charset="-128"/>
              </a:rPr>
              <a:t> </a:t>
            </a:r>
            <a:r>
              <a:rPr lang="en-US" altLang="en-US" sz="3200" dirty="0" err="1">
                <a:ea typeface="ＭＳ Ｐゴシック" charset="-128"/>
              </a:rPr>
              <a:t>tidak</a:t>
            </a:r>
            <a:r>
              <a:rPr lang="en-US" altLang="en-US" sz="3200" dirty="0">
                <a:ea typeface="ＭＳ Ｐゴシック" charset="-128"/>
              </a:rPr>
              <a:t> </a:t>
            </a:r>
            <a:r>
              <a:rPr lang="en-US" altLang="en-US" sz="3200" dirty="0" err="1">
                <a:ea typeface="ＭＳ Ｐゴシック" charset="-128"/>
              </a:rPr>
              <a:t>banyak</a:t>
            </a:r>
            <a:r>
              <a:rPr lang="en-US" altLang="en-US" sz="3200" dirty="0">
                <a:ea typeface="ＭＳ Ｐゴシック" charset="-128"/>
              </a:rPr>
              <a:t>, </a:t>
            </a:r>
            <a:r>
              <a:rPr lang="en-US" altLang="en-US" sz="3200" dirty="0" err="1">
                <a:ea typeface="ＭＳ Ｐゴシック" charset="-128"/>
              </a:rPr>
              <a:t>pokoknya</a:t>
            </a:r>
            <a:r>
              <a:rPr lang="en-US" altLang="en-US" sz="3200" dirty="0">
                <a:ea typeface="ＭＳ Ｐゴシック" charset="-128"/>
              </a:rPr>
              <a:t> </a:t>
            </a:r>
            <a:r>
              <a:rPr lang="en-US" altLang="en-US" sz="3200" dirty="0" err="1">
                <a:ea typeface="ＭＳ Ｐゴシック" charset="-128"/>
              </a:rPr>
              <a:t>bahwa</a:t>
            </a:r>
            <a:r>
              <a:rPr lang="en-US" altLang="en-US" sz="3200" dirty="0">
                <a:ea typeface="ＭＳ Ｐゴシック" charset="-128"/>
              </a:rPr>
              <a:t> </a:t>
            </a:r>
            <a:r>
              <a:rPr lang="en-US" altLang="en-US" sz="3200" dirty="0" err="1">
                <a:ea typeface="ＭＳ Ｐゴシック" charset="-128"/>
              </a:rPr>
              <a:t>pasien</a:t>
            </a:r>
            <a:r>
              <a:rPr lang="en-US" altLang="en-US" sz="3200" dirty="0">
                <a:ea typeface="ＭＳ Ｐゴシック" charset="-128"/>
              </a:rPr>
              <a:t> </a:t>
            </a:r>
            <a:r>
              <a:rPr lang="en-US" altLang="en-US" sz="3200" dirty="0" err="1">
                <a:ea typeface="ＭＳ Ｐゴシック" charset="-128"/>
              </a:rPr>
              <a:t>segar</a:t>
            </a:r>
            <a:r>
              <a:rPr lang="en-US" altLang="en-US" sz="3200" dirty="0">
                <a:ea typeface="ＭＳ Ｐゴシック" charset="-128"/>
              </a:rPr>
              <a:t> </a:t>
            </a:r>
            <a:r>
              <a:rPr lang="en-US" altLang="en-US" sz="3200" dirty="0" err="1">
                <a:ea typeface="ＭＳ Ｐゴシック" charset="-128"/>
              </a:rPr>
              <a:t>bugar</a:t>
            </a:r>
            <a:r>
              <a:rPr lang="en-US" altLang="en-US" sz="3200" dirty="0">
                <a:ea typeface="ＭＳ Ｐゴシック" charset="-128"/>
              </a:rPr>
              <a:t> </a:t>
            </a:r>
            <a:r>
              <a:rPr lang="en-US" altLang="en-US" sz="3200" dirty="0" err="1">
                <a:ea typeface="ＭＳ Ｐゴシック" charset="-128"/>
              </a:rPr>
              <a:t>sebelumnya</a:t>
            </a:r>
            <a:r>
              <a:rPr lang="en-US" altLang="en-US" sz="3200" dirty="0">
                <a:ea typeface="ＭＳ Ｐゴシック" charset="-128"/>
              </a:rPr>
              <a:t> – </a:t>
            </a:r>
            <a:r>
              <a:rPr lang="en-US" altLang="en-US" sz="3200" dirty="0" err="1">
                <a:ea typeface="ＭＳ Ｐゴシック" charset="-128"/>
              </a:rPr>
              <a:t>kecuali</a:t>
            </a:r>
            <a:r>
              <a:rPr lang="en-US" altLang="en-US" sz="3200" dirty="0">
                <a:ea typeface="ＭＳ Ｐゴシック" charset="-128"/>
              </a:rPr>
              <a:t> </a:t>
            </a:r>
            <a:r>
              <a:rPr lang="en-US" altLang="en-US" sz="3200" dirty="0" err="1">
                <a:ea typeface="ＭＳ Ｐゴシック" charset="-128"/>
              </a:rPr>
              <a:t>masalah</a:t>
            </a:r>
            <a:r>
              <a:rPr lang="en-US" altLang="en-US" sz="3200" dirty="0">
                <a:ea typeface="ＭＳ Ｐゴシック" charset="-128"/>
              </a:rPr>
              <a:t> </a:t>
            </a:r>
            <a:r>
              <a:rPr lang="en-US" altLang="en-US" sz="3200" dirty="0" err="1">
                <a:ea typeface="ＭＳ Ｐゴシック" charset="-128"/>
              </a:rPr>
              <a:t>matanya</a:t>
            </a:r>
            <a:endParaRPr lang="en-US" altLang="en-US" sz="3200" dirty="0">
              <a:ea typeface="ＭＳ Ｐゴシック" charset="-128"/>
            </a:endParaRPr>
          </a:p>
          <a:p>
            <a:pPr lvl="1">
              <a:buFont typeface="Wingdings" charset="2"/>
              <a:buChar char="l"/>
              <a:defRPr/>
            </a:pPr>
            <a:r>
              <a:rPr lang="en-US" altLang="en-US" sz="3200" dirty="0" err="1">
                <a:ea typeface="ＭＳ Ｐゴシック" charset="-128"/>
              </a:rPr>
              <a:t>Ia</a:t>
            </a:r>
            <a:r>
              <a:rPr lang="en-US" altLang="en-US" sz="3200" dirty="0">
                <a:ea typeface="ＭＳ Ｐゴシック" charset="-128"/>
              </a:rPr>
              <a:t> </a:t>
            </a:r>
            <a:r>
              <a:rPr lang="en-US" altLang="en-US" sz="3200" dirty="0" err="1">
                <a:ea typeface="ＭＳ Ｐゴシック" charset="-128"/>
              </a:rPr>
              <a:t>berkonsultasi</a:t>
            </a:r>
            <a:r>
              <a:rPr lang="en-US" altLang="en-US" sz="3200" dirty="0">
                <a:ea typeface="ＭＳ Ｐゴシック" charset="-128"/>
              </a:rPr>
              <a:t>, </a:t>
            </a:r>
            <a:r>
              <a:rPr lang="en-US" altLang="en-US" sz="3200" dirty="0" err="1">
                <a:ea typeface="ＭＳ Ｐゴシック" charset="-128"/>
              </a:rPr>
              <a:t>apakah</a:t>
            </a:r>
            <a:r>
              <a:rPr lang="en-US" altLang="en-US" sz="3200" dirty="0">
                <a:ea typeface="ＭＳ Ｐゴシック" charset="-128"/>
              </a:rPr>
              <a:t> </a:t>
            </a:r>
            <a:r>
              <a:rPr lang="en-US" altLang="en-US" sz="3200" dirty="0" err="1">
                <a:ea typeface="ＭＳ Ｐゴシック" charset="-128"/>
              </a:rPr>
              <a:t>ia</a:t>
            </a:r>
            <a:r>
              <a:rPr lang="en-US" altLang="en-US" sz="3200" dirty="0">
                <a:ea typeface="ＭＳ Ｐゴシック" charset="-128"/>
              </a:rPr>
              <a:t> </a:t>
            </a:r>
            <a:r>
              <a:rPr lang="en-US" altLang="en-US" sz="3200" dirty="0" err="1">
                <a:ea typeface="ＭＳ Ｐゴシック" charset="-128"/>
              </a:rPr>
              <a:t>dapat</a:t>
            </a:r>
            <a:r>
              <a:rPr lang="en-US" altLang="en-US" sz="3200" dirty="0">
                <a:ea typeface="ＭＳ Ｐゴシック" charset="-128"/>
              </a:rPr>
              <a:t> </a:t>
            </a:r>
            <a:r>
              <a:rPr lang="en-US" altLang="en-US" sz="3200" dirty="0" err="1">
                <a:ea typeface="ＭＳ Ｐゴシック" charset="-128"/>
              </a:rPr>
              <a:t>menuntut</a:t>
            </a:r>
            <a:r>
              <a:rPr lang="en-US" altLang="en-US" sz="3200" dirty="0">
                <a:ea typeface="ＭＳ Ｐゴシック" charset="-128"/>
              </a:rPr>
              <a:t> </a:t>
            </a:r>
            <a:r>
              <a:rPr lang="en-US" altLang="en-US" sz="3200" dirty="0" err="1">
                <a:ea typeface="ＭＳ Ｐゴシック" charset="-128"/>
              </a:rPr>
              <a:t>ganti</a:t>
            </a:r>
            <a:r>
              <a:rPr lang="en-US" altLang="en-US" sz="3200" dirty="0">
                <a:ea typeface="ＭＳ Ｐゴシック" charset="-128"/>
              </a:rPr>
              <a:t> </a:t>
            </a:r>
            <a:r>
              <a:rPr lang="en-US" altLang="en-US" sz="3200" dirty="0" err="1">
                <a:ea typeface="ＭＳ Ｐゴシック" charset="-128"/>
              </a:rPr>
              <a:t>rugi</a:t>
            </a:r>
            <a:r>
              <a:rPr lang="en-US" altLang="en-US" sz="3200" dirty="0">
                <a:ea typeface="ＭＳ Ｐゴシック" charset="-128"/>
              </a:rPr>
              <a:t>.</a:t>
            </a:r>
          </a:p>
        </p:txBody>
      </p:sp>
    </p:spTree>
    <p:extLst>
      <p:ext uri="{BB962C8B-B14F-4D97-AF65-F5344CB8AC3E}">
        <p14:creationId xmlns:p14="http://schemas.microsoft.com/office/powerpoint/2010/main" val="35923369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282039" y="3488192"/>
            <a:ext cx="6006564" cy="2999694"/>
          </a:xfrm>
        </p:spPr>
      </p:pic>
      <p:sp>
        <p:nvSpPr>
          <p:cNvPr id="4" name="Rectangle 3"/>
          <p:cNvSpPr/>
          <p:nvPr/>
        </p:nvSpPr>
        <p:spPr>
          <a:xfrm>
            <a:off x="6096000" y="0"/>
            <a:ext cx="6096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096000" y="1311414"/>
            <a:ext cx="5562600" cy="4893647"/>
          </a:xfrm>
          <a:prstGeom prst="rect">
            <a:avLst/>
          </a:prstGeom>
        </p:spPr>
        <p:txBody>
          <a:bodyPr wrap="square">
            <a:spAutoFit/>
          </a:bodyPr>
          <a:lstStyle/>
          <a:p>
            <a:pPr marL="342900" indent="-342900">
              <a:buFont typeface="Arial" charset="0"/>
              <a:buChar char="•"/>
              <a:tabLst>
                <a:tab pos="266700" algn="l"/>
              </a:tabLst>
              <a:defRPr/>
            </a:pPr>
            <a:r>
              <a:rPr lang="id-ID" sz="2400" dirty="0">
                <a:latin typeface="Arial" pitchFamily="34" charset="0"/>
                <a:cs typeface="Arial" pitchFamily="34" charset="0"/>
              </a:rPr>
              <a:t>Sumber sel Punca yang pertama kali dikenal adalah </a:t>
            </a:r>
            <a:r>
              <a:rPr lang="id-ID" sz="2400" dirty="0" err="1">
                <a:latin typeface="Arial" pitchFamily="34" charset="0"/>
                <a:cs typeface="Arial" pitchFamily="34" charset="0"/>
              </a:rPr>
              <a:t>Blastosit</a:t>
            </a:r>
            <a:r>
              <a:rPr lang="id-ID" sz="2400" dirty="0">
                <a:latin typeface="Arial" pitchFamily="34" charset="0"/>
                <a:cs typeface="Arial" pitchFamily="34" charset="0"/>
              </a:rPr>
              <a:t>, yang diperoleh dari Embrio</a:t>
            </a:r>
          </a:p>
          <a:p>
            <a:pPr marL="342900" indent="-342900">
              <a:buFont typeface="Arial" charset="0"/>
              <a:buChar char="•"/>
              <a:tabLst>
                <a:tab pos="266700" algn="l"/>
              </a:tabLst>
              <a:defRPr/>
            </a:pPr>
            <a:r>
              <a:rPr lang="id-ID" sz="2400" dirty="0">
                <a:latin typeface="Arial" pitchFamily="34" charset="0"/>
                <a:cs typeface="Arial" pitchFamily="34" charset="0"/>
              </a:rPr>
              <a:t>Bila sumbernya </a:t>
            </a:r>
            <a:r>
              <a:rPr lang="id-ID" sz="2400" dirty="0" err="1">
                <a:latin typeface="Arial" pitchFamily="34" charset="0"/>
                <a:cs typeface="Arial" pitchFamily="34" charset="0"/>
              </a:rPr>
              <a:t>blastosit</a:t>
            </a:r>
            <a:r>
              <a:rPr lang="id-ID" sz="2400" dirty="0">
                <a:latin typeface="Arial" pitchFamily="34" charset="0"/>
                <a:cs typeface="Arial" pitchFamily="34" charset="0"/>
              </a:rPr>
              <a:t> berarti akan merusak embrio., atau berarti bertentangan dengan penghormatan atas kehidupan (martabat manusia), bila kita menganut kehidupan dimulai pada saat konsepsi</a:t>
            </a:r>
          </a:p>
          <a:p>
            <a:pPr marL="342900" indent="-342900">
              <a:buFont typeface="Arial" charset="0"/>
              <a:buChar char="•"/>
              <a:tabLst>
                <a:tab pos="266700" algn="l"/>
              </a:tabLst>
              <a:defRPr/>
            </a:pPr>
            <a:r>
              <a:rPr lang="id-ID" sz="2400" dirty="0">
                <a:latin typeface="Arial" pitchFamily="34" charset="0"/>
                <a:cs typeface="Arial" pitchFamily="34" charset="0"/>
              </a:rPr>
              <a:t>Kemudian banyak paham/agama yang menganut dimulainya kehidupan bukan saat konsepsi</a:t>
            </a:r>
          </a:p>
          <a:p>
            <a:pPr marL="342900" indent="-342900">
              <a:buFont typeface="Arial" charset="0"/>
              <a:buChar char="•"/>
              <a:tabLst>
                <a:tab pos="266700" algn="l"/>
              </a:tabLst>
              <a:defRPr/>
            </a:pPr>
            <a:r>
              <a:rPr lang="id-ID" sz="2400" dirty="0">
                <a:latin typeface="Arial" pitchFamily="34" charset="0"/>
                <a:cs typeface="Arial" pitchFamily="34" charset="0"/>
              </a:rPr>
              <a:t>UU Kesehatan: melarang embrio</a:t>
            </a:r>
          </a:p>
        </p:txBody>
      </p:sp>
      <p:sp>
        <p:nvSpPr>
          <p:cNvPr id="9" name="Frame 8"/>
          <p:cNvSpPr/>
          <p:nvPr/>
        </p:nvSpPr>
        <p:spPr>
          <a:xfrm>
            <a:off x="247650" y="209550"/>
            <a:ext cx="11677650" cy="6477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p:cNvSpPr/>
          <p:nvPr/>
        </p:nvSpPr>
        <p:spPr>
          <a:xfrm>
            <a:off x="6254214" y="532350"/>
            <a:ext cx="5032147" cy="707886"/>
          </a:xfrm>
          <a:prstGeom prst="rect">
            <a:avLst/>
          </a:prstGeom>
        </p:spPr>
        <p:txBody>
          <a:bodyPr wrap="none">
            <a:spAutoFit/>
          </a:bodyPr>
          <a:lstStyle/>
          <a:p>
            <a:r>
              <a:rPr lang="id-ID" sz="4000" dirty="0">
                <a:latin typeface="Arial" pitchFamily="34" charset="0"/>
                <a:cs typeface="Arial" pitchFamily="34" charset="0"/>
              </a:rPr>
              <a:t>1. Sumber Sel Punca</a:t>
            </a:r>
            <a:endParaRPr lang="en-US" sz="4000" dirty="0">
              <a:solidFill>
                <a:schemeClr val="accent6">
                  <a:lumMod val="50000"/>
                </a:schemeClr>
              </a:solidFill>
              <a:latin typeface="Bebas Neue" panose="020B0606020202050201" pitchFamily="34" charset="0"/>
            </a:endParaRPr>
          </a:p>
        </p:txBody>
      </p:sp>
      <p:pic>
        <p:nvPicPr>
          <p:cNvPr id="10" name="Picture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02" y="532350"/>
            <a:ext cx="5636697" cy="5965901"/>
          </a:xfrm>
          <a:prstGeom prst="rect">
            <a:avLst/>
          </a:prstGeom>
        </p:spPr>
      </p:pic>
      <p:sp>
        <p:nvSpPr>
          <p:cNvPr id="11" name="TextBox 10"/>
          <p:cNvSpPr txBox="1"/>
          <p:nvPr/>
        </p:nvSpPr>
        <p:spPr>
          <a:xfrm>
            <a:off x="1605224" y="4376057"/>
            <a:ext cx="1921747" cy="1200329"/>
          </a:xfrm>
          <a:prstGeom prst="rect">
            <a:avLst/>
          </a:prstGeom>
          <a:solidFill>
            <a:schemeClr val="bg1"/>
          </a:solidFill>
        </p:spPr>
        <p:txBody>
          <a:bodyPr wrap="square" rtlCol="0">
            <a:spAutoFit/>
          </a:bodyPr>
          <a:lstStyle/>
          <a:p>
            <a:r>
              <a:rPr lang="en-US" dirty="0" err="1"/>
              <a:t>Farzaneh</a:t>
            </a:r>
            <a:r>
              <a:rPr lang="en-US" dirty="0"/>
              <a:t> Zahedi-</a:t>
            </a:r>
            <a:r>
              <a:rPr lang="en-US" dirty="0" err="1"/>
              <a:t>Anaraki</a:t>
            </a:r>
            <a:r>
              <a:rPr lang="en-US" dirty="0"/>
              <a:t> and </a:t>
            </a:r>
            <a:r>
              <a:rPr lang="en-US" dirty="0" err="1"/>
              <a:t>Bagher</a:t>
            </a:r>
            <a:r>
              <a:rPr lang="en-US" dirty="0"/>
              <a:t> </a:t>
            </a:r>
            <a:r>
              <a:rPr lang="en-US" dirty="0" err="1"/>
              <a:t>Larijani</a:t>
            </a:r>
            <a:r>
              <a:rPr lang="en-US" dirty="0"/>
              <a:t> </a:t>
            </a:r>
          </a:p>
          <a:p>
            <a:r>
              <a:rPr lang="en-US" dirty="0"/>
              <a:t>Intech</a:t>
            </a:r>
          </a:p>
        </p:txBody>
      </p:sp>
    </p:spTree>
    <p:extLst>
      <p:ext uri="{BB962C8B-B14F-4D97-AF65-F5344CB8AC3E}">
        <p14:creationId xmlns:p14="http://schemas.microsoft.com/office/powerpoint/2010/main" val="8426544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7740759" y="433164"/>
            <a:ext cx="3951950" cy="6197600"/>
          </a:xfrm>
        </p:spPr>
      </p:pic>
      <p:sp>
        <p:nvSpPr>
          <p:cNvPr id="4" name="Rectangle 3"/>
          <p:cNvSpPr/>
          <p:nvPr/>
        </p:nvSpPr>
        <p:spPr>
          <a:xfrm>
            <a:off x="308428" y="102964"/>
            <a:ext cx="6328229"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06314" y="1693303"/>
            <a:ext cx="6082394" cy="3970318"/>
          </a:xfrm>
          <a:prstGeom prst="rect">
            <a:avLst/>
          </a:prstGeom>
        </p:spPr>
        <p:txBody>
          <a:bodyPr wrap="square">
            <a:spAutoFit/>
          </a:bodyPr>
          <a:lstStyle/>
          <a:p>
            <a:pPr marL="457200" indent="-457200">
              <a:buFont typeface="+mj-lt"/>
              <a:buAutoNum type="arabicParenR"/>
              <a:defRPr/>
            </a:pPr>
            <a:r>
              <a:rPr lang="id-ID" sz="2800" dirty="0">
                <a:latin typeface="Arial" pitchFamily="34" charset="0"/>
                <a:cs typeface="Arial" pitchFamily="34" charset="0"/>
              </a:rPr>
              <a:t>UU Kesehatan membolehkan hanya untuk penyembuhan penyakit dan pemulihan kesehatan</a:t>
            </a:r>
          </a:p>
          <a:p>
            <a:pPr marL="457200" indent="-457200">
              <a:buFont typeface="+mj-lt"/>
              <a:buAutoNum type="arabicParenR"/>
              <a:defRPr/>
            </a:pPr>
            <a:r>
              <a:rPr lang="id-ID" sz="2800" dirty="0">
                <a:latin typeface="Arial" pitchFamily="34" charset="0"/>
                <a:cs typeface="Arial" pitchFamily="34" charset="0"/>
              </a:rPr>
              <a:t>UU Kesehatan melarang tujuan reproduksi (membentuk individu baru)</a:t>
            </a:r>
          </a:p>
          <a:p>
            <a:pPr marL="457200" indent="-457200">
              <a:buFont typeface="+mj-lt"/>
              <a:buAutoNum type="arabicParenR"/>
              <a:defRPr/>
            </a:pPr>
            <a:r>
              <a:rPr lang="id-ID" sz="2800" dirty="0">
                <a:latin typeface="Arial" pitchFamily="34" charset="0"/>
                <a:cs typeface="Arial" pitchFamily="34" charset="0"/>
              </a:rPr>
              <a:t>Penelitian harus ditujukan untuk (1) dan tidak melanggar (2)</a:t>
            </a:r>
          </a:p>
        </p:txBody>
      </p:sp>
      <p:sp>
        <p:nvSpPr>
          <p:cNvPr id="9" name="Frame 8"/>
          <p:cNvSpPr/>
          <p:nvPr/>
        </p:nvSpPr>
        <p:spPr>
          <a:xfrm>
            <a:off x="247650" y="209550"/>
            <a:ext cx="11677650" cy="6477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p:cNvSpPr/>
          <p:nvPr/>
        </p:nvSpPr>
        <p:spPr>
          <a:xfrm>
            <a:off x="1747528" y="690793"/>
            <a:ext cx="2445413" cy="707886"/>
          </a:xfrm>
          <a:prstGeom prst="rect">
            <a:avLst/>
          </a:prstGeom>
        </p:spPr>
        <p:txBody>
          <a:bodyPr wrap="none">
            <a:spAutoFit/>
          </a:bodyPr>
          <a:lstStyle/>
          <a:p>
            <a:r>
              <a:rPr lang="en-US" sz="4000" dirty="0">
                <a:solidFill>
                  <a:schemeClr val="accent6">
                    <a:lumMod val="50000"/>
                  </a:schemeClr>
                </a:solidFill>
                <a:latin typeface="Arial Rounded MT Bold" charset="0"/>
                <a:ea typeface="Arial Rounded MT Bold" charset="0"/>
                <a:cs typeface="Arial Rounded MT Bold" charset="0"/>
              </a:rPr>
              <a:t>2. </a:t>
            </a:r>
            <a:r>
              <a:rPr lang="en-US" sz="4000" dirty="0" err="1">
                <a:solidFill>
                  <a:schemeClr val="accent6">
                    <a:lumMod val="50000"/>
                  </a:schemeClr>
                </a:solidFill>
                <a:latin typeface="Arial Rounded MT Bold" charset="0"/>
                <a:ea typeface="Arial Rounded MT Bold" charset="0"/>
                <a:cs typeface="Arial Rounded MT Bold" charset="0"/>
              </a:rPr>
              <a:t>Tujuan</a:t>
            </a:r>
            <a:endParaRPr lang="en-US" sz="4000" dirty="0">
              <a:solidFill>
                <a:schemeClr val="accent6">
                  <a:lumMod val="50000"/>
                </a:schemeClr>
              </a:solidFill>
              <a:latin typeface="Arial Rounded MT Bold" charset="0"/>
              <a:ea typeface="Arial Rounded MT Bold" charset="0"/>
              <a:cs typeface="Arial Rounded MT Bold" charset="0"/>
            </a:endParaRPr>
          </a:p>
        </p:txBody>
      </p:sp>
      <p:sp>
        <p:nvSpPr>
          <p:cNvPr id="7" name="TextBox 6"/>
          <p:cNvSpPr txBox="1"/>
          <p:nvPr/>
        </p:nvSpPr>
        <p:spPr>
          <a:xfrm>
            <a:off x="527538" y="5851920"/>
            <a:ext cx="5336233" cy="646331"/>
          </a:xfrm>
          <a:prstGeom prst="rect">
            <a:avLst/>
          </a:prstGeom>
          <a:solidFill>
            <a:schemeClr val="bg1"/>
          </a:solidFill>
        </p:spPr>
        <p:txBody>
          <a:bodyPr wrap="square" rtlCol="0">
            <a:spAutoFit/>
          </a:bodyPr>
          <a:lstStyle/>
          <a:p>
            <a:r>
              <a:rPr lang="en-US" dirty="0" err="1"/>
              <a:t>Farzaneh</a:t>
            </a:r>
            <a:r>
              <a:rPr lang="en-US" dirty="0"/>
              <a:t> Zahedi-</a:t>
            </a:r>
            <a:r>
              <a:rPr lang="en-US" dirty="0" err="1"/>
              <a:t>Anaraki</a:t>
            </a:r>
            <a:r>
              <a:rPr lang="en-US" dirty="0"/>
              <a:t> and </a:t>
            </a:r>
            <a:r>
              <a:rPr lang="en-US" dirty="0" err="1"/>
              <a:t>Bagher</a:t>
            </a:r>
            <a:r>
              <a:rPr lang="en-US" dirty="0"/>
              <a:t> </a:t>
            </a:r>
            <a:r>
              <a:rPr lang="en-US" dirty="0" err="1"/>
              <a:t>Larijani</a:t>
            </a:r>
            <a:r>
              <a:rPr lang="en-US" dirty="0"/>
              <a:t> </a:t>
            </a:r>
          </a:p>
          <a:p>
            <a:r>
              <a:rPr lang="en-US" dirty="0"/>
              <a:t>Intech</a:t>
            </a:r>
          </a:p>
        </p:txBody>
      </p:sp>
    </p:spTree>
    <p:extLst>
      <p:ext uri="{BB962C8B-B14F-4D97-AF65-F5344CB8AC3E}">
        <p14:creationId xmlns:p14="http://schemas.microsoft.com/office/powerpoint/2010/main" val="6788908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62858" y="209550"/>
            <a:ext cx="8839200" cy="6477000"/>
          </a:xfrm>
        </p:spPr>
      </p:pic>
      <p:sp>
        <p:nvSpPr>
          <p:cNvPr id="5" name="Rectangle 4"/>
          <p:cNvSpPr/>
          <p:nvPr/>
        </p:nvSpPr>
        <p:spPr>
          <a:xfrm>
            <a:off x="6117158" y="19050"/>
            <a:ext cx="6096001" cy="6858000"/>
          </a:xfrm>
          <a:prstGeom prst="rect">
            <a:avLst/>
          </a:prstGeom>
          <a:solidFill>
            <a:srgbClr val="1F6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ame 8"/>
          <p:cNvSpPr/>
          <p:nvPr/>
        </p:nvSpPr>
        <p:spPr>
          <a:xfrm>
            <a:off x="247650" y="209550"/>
            <a:ext cx="11677650" cy="6477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6467549" y="1149937"/>
            <a:ext cx="5027765" cy="3970318"/>
          </a:xfrm>
          <a:prstGeom prst="rect">
            <a:avLst/>
          </a:prstGeom>
        </p:spPr>
        <p:txBody>
          <a:bodyPr wrap="square">
            <a:spAutoFit/>
          </a:bodyPr>
          <a:lstStyle/>
          <a:p>
            <a:r>
              <a:rPr lang="en-US" sz="3600" b="1" i="1" dirty="0">
                <a:solidFill>
                  <a:schemeClr val="bg1"/>
                </a:solidFill>
              </a:rPr>
              <a:t>The primary societal mission of basic biomedical research and its clinical translation is </a:t>
            </a:r>
            <a:r>
              <a:rPr lang="en-US" sz="3600" b="1" i="1" u="sng" dirty="0">
                <a:solidFill>
                  <a:schemeClr val="bg1"/>
                </a:solidFill>
              </a:rPr>
              <a:t>to alleviate and prevent human suffering caused by illness and injury</a:t>
            </a:r>
            <a:r>
              <a:rPr lang="en-US" sz="3600" dirty="0">
                <a:solidFill>
                  <a:schemeClr val="bg1"/>
                </a:solidFill>
              </a:rPr>
              <a:t>. </a:t>
            </a:r>
          </a:p>
        </p:txBody>
      </p:sp>
      <p:sp>
        <p:nvSpPr>
          <p:cNvPr id="6" name="TextBox 5"/>
          <p:cNvSpPr txBox="1"/>
          <p:nvPr/>
        </p:nvSpPr>
        <p:spPr>
          <a:xfrm>
            <a:off x="1406623" y="3135096"/>
            <a:ext cx="4679852" cy="646331"/>
          </a:xfrm>
          <a:prstGeom prst="rect">
            <a:avLst/>
          </a:prstGeom>
          <a:solidFill>
            <a:schemeClr val="tx1"/>
          </a:solidFill>
        </p:spPr>
        <p:txBody>
          <a:bodyPr wrap="square" rtlCol="0">
            <a:spAutoFit/>
          </a:bodyPr>
          <a:lstStyle/>
          <a:p>
            <a:r>
              <a:rPr lang="en-US" cap="all">
                <a:solidFill>
                  <a:schemeClr val="bg1"/>
                </a:solidFill>
              </a:rPr>
              <a:t>© 2015 INTERNATIONAL SOCIETY FOR STEM CELL RESEARCH</a:t>
            </a:r>
            <a:endParaRPr lang="en-US">
              <a:solidFill>
                <a:schemeClr val="bg1"/>
              </a:solidFill>
            </a:endParaRPr>
          </a:p>
        </p:txBody>
      </p:sp>
    </p:spTree>
    <p:extLst>
      <p:ext uri="{BB962C8B-B14F-4D97-AF65-F5344CB8AC3E}">
        <p14:creationId xmlns:p14="http://schemas.microsoft.com/office/powerpoint/2010/main" val="1038911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245428" y="501650"/>
            <a:ext cx="7496405" cy="5892800"/>
          </a:xfrm>
        </p:spPr>
      </p:pic>
      <p:sp>
        <p:nvSpPr>
          <p:cNvPr id="5" name="Rectangle 4"/>
          <p:cNvSpPr/>
          <p:nvPr/>
        </p:nvSpPr>
        <p:spPr>
          <a:xfrm>
            <a:off x="0" y="19050"/>
            <a:ext cx="6096001" cy="6858000"/>
          </a:xfrm>
          <a:prstGeom prst="rect">
            <a:avLst/>
          </a:prstGeom>
          <a:solidFill>
            <a:srgbClr val="1F6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ame 8"/>
          <p:cNvSpPr/>
          <p:nvPr/>
        </p:nvSpPr>
        <p:spPr>
          <a:xfrm>
            <a:off x="247650" y="209550"/>
            <a:ext cx="11677650" cy="6477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562708" y="501650"/>
            <a:ext cx="5523767" cy="5632311"/>
          </a:xfrm>
          <a:prstGeom prst="rect">
            <a:avLst/>
          </a:prstGeom>
        </p:spPr>
        <p:txBody>
          <a:bodyPr wrap="square">
            <a:spAutoFit/>
          </a:bodyPr>
          <a:lstStyle/>
          <a:p>
            <a:r>
              <a:rPr lang="en-US" sz="3600" b="1" i="1" dirty="0">
                <a:solidFill>
                  <a:schemeClr val="bg1"/>
                </a:solidFill>
              </a:rPr>
              <a:t>3. Safety</a:t>
            </a:r>
          </a:p>
          <a:p>
            <a:pPr marL="571500" indent="-571500">
              <a:buFontTx/>
              <a:buChar char="-"/>
            </a:pPr>
            <a:r>
              <a:rPr lang="en-US" sz="3600" b="1" i="1" dirty="0" err="1">
                <a:solidFill>
                  <a:schemeClr val="bg1"/>
                </a:solidFill>
              </a:rPr>
              <a:t>Harus</a:t>
            </a:r>
            <a:r>
              <a:rPr lang="en-US" sz="3600" b="1" i="1" dirty="0">
                <a:solidFill>
                  <a:schemeClr val="bg1"/>
                </a:solidFill>
              </a:rPr>
              <a:t> </a:t>
            </a:r>
            <a:r>
              <a:rPr lang="en-US" sz="3600" b="1" i="1" dirty="0" err="1">
                <a:solidFill>
                  <a:schemeClr val="bg1"/>
                </a:solidFill>
              </a:rPr>
              <a:t>melalui</a:t>
            </a:r>
            <a:r>
              <a:rPr lang="en-US" sz="3600" b="1" i="1" dirty="0">
                <a:solidFill>
                  <a:schemeClr val="bg1"/>
                </a:solidFill>
              </a:rPr>
              <a:t> </a:t>
            </a:r>
            <a:r>
              <a:rPr lang="en-US" sz="3600" b="1" i="1" dirty="0" err="1">
                <a:solidFill>
                  <a:schemeClr val="bg1"/>
                </a:solidFill>
              </a:rPr>
              <a:t>penelitian</a:t>
            </a:r>
            <a:r>
              <a:rPr lang="en-US" sz="3600" b="1" i="1" dirty="0">
                <a:solidFill>
                  <a:schemeClr val="bg1"/>
                </a:solidFill>
              </a:rPr>
              <a:t> dg </a:t>
            </a:r>
            <a:r>
              <a:rPr lang="en-US" sz="3600" b="1" i="1" dirty="0" err="1">
                <a:solidFill>
                  <a:schemeClr val="bg1"/>
                </a:solidFill>
              </a:rPr>
              <a:t>tahapan</a:t>
            </a:r>
            <a:r>
              <a:rPr lang="en-US" sz="3600" b="1" i="1" dirty="0">
                <a:solidFill>
                  <a:schemeClr val="bg1"/>
                </a:solidFill>
              </a:rPr>
              <a:t> </a:t>
            </a:r>
            <a:r>
              <a:rPr lang="en-US" sz="3600" b="1" i="1" dirty="0" err="1">
                <a:solidFill>
                  <a:schemeClr val="bg1"/>
                </a:solidFill>
              </a:rPr>
              <a:t>yg</a:t>
            </a:r>
            <a:r>
              <a:rPr lang="en-US" sz="3600" b="1" i="1" dirty="0">
                <a:solidFill>
                  <a:schemeClr val="bg1"/>
                </a:solidFill>
              </a:rPr>
              <a:t> </a:t>
            </a:r>
            <a:r>
              <a:rPr lang="en-US" sz="3600" b="1" i="1" dirty="0" err="1">
                <a:solidFill>
                  <a:schemeClr val="bg1"/>
                </a:solidFill>
              </a:rPr>
              <a:t>menjamin</a:t>
            </a:r>
            <a:r>
              <a:rPr lang="en-US" sz="3600" b="1" i="1" dirty="0">
                <a:solidFill>
                  <a:schemeClr val="bg1"/>
                </a:solidFill>
              </a:rPr>
              <a:t> safety </a:t>
            </a:r>
            <a:r>
              <a:rPr lang="en-US" sz="3600" b="1" i="1" dirty="0" err="1">
                <a:solidFill>
                  <a:schemeClr val="bg1"/>
                </a:solidFill>
              </a:rPr>
              <a:t>dan</a:t>
            </a:r>
            <a:r>
              <a:rPr lang="en-US" sz="3600" b="1" i="1" dirty="0">
                <a:solidFill>
                  <a:schemeClr val="bg1"/>
                </a:solidFill>
              </a:rPr>
              <a:t> Efficacy</a:t>
            </a:r>
          </a:p>
          <a:p>
            <a:pPr marL="571500" indent="-571500">
              <a:buFontTx/>
              <a:buChar char="-"/>
            </a:pPr>
            <a:r>
              <a:rPr lang="en-US" sz="3600" b="1" i="1" dirty="0">
                <a:solidFill>
                  <a:schemeClr val="bg1"/>
                </a:solidFill>
              </a:rPr>
              <a:t>Informed consent: </a:t>
            </a:r>
            <a:r>
              <a:rPr lang="en-US" sz="3600" b="1" i="1" dirty="0" err="1">
                <a:solidFill>
                  <a:schemeClr val="bg1"/>
                </a:solidFill>
              </a:rPr>
              <a:t>informasi</a:t>
            </a:r>
            <a:r>
              <a:rPr lang="en-US" sz="3600" b="1" i="1" dirty="0">
                <a:solidFill>
                  <a:schemeClr val="bg1"/>
                </a:solidFill>
              </a:rPr>
              <a:t> yang </a:t>
            </a:r>
            <a:r>
              <a:rPr lang="en-US" sz="3600" b="1" i="1" dirty="0" err="1">
                <a:solidFill>
                  <a:schemeClr val="bg1"/>
                </a:solidFill>
              </a:rPr>
              <a:t>lengkap</a:t>
            </a:r>
            <a:r>
              <a:rPr lang="en-US" sz="3600" b="1" i="1" dirty="0">
                <a:solidFill>
                  <a:schemeClr val="bg1"/>
                </a:solidFill>
              </a:rPr>
              <a:t>, </a:t>
            </a:r>
            <a:r>
              <a:rPr lang="en-US" sz="3600" b="1" i="1" dirty="0" err="1">
                <a:solidFill>
                  <a:schemeClr val="bg1"/>
                </a:solidFill>
              </a:rPr>
              <a:t>harapan</a:t>
            </a:r>
            <a:r>
              <a:rPr lang="en-US" sz="3600" b="1" i="1" dirty="0">
                <a:solidFill>
                  <a:schemeClr val="bg1"/>
                </a:solidFill>
              </a:rPr>
              <a:t> </a:t>
            </a:r>
            <a:r>
              <a:rPr lang="en-US" sz="3600" b="1" i="1" dirty="0" err="1">
                <a:solidFill>
                  <a:schemeClr val="bg1"/>
                </a:solidFill>
              </a:rPr>
              <a:t>tak</a:t>
            </a:r>
            <a:r>
              <a:rPr lang="en-US" sz="3600" b="1" i="1" dirty="0">
                <a:solidFill>
                  <a:schemeClr val="bg1"/>
                </a:solidFill>
              </a:rPr>
              <a:t> </a:t>
            </a:r>
            <a:r>
              <a:rPr lang="en-US" sz="3600" b="1" i="1" dirty="0" err="1">
                <a:solidFill>
                  <a:schemeClr val="bg1"/>
                </a:solidFill>
              </a:rPr>
              <a:t>berlebihan</a:t>
            </a:r>
            <a:r>
              <a:rPr lang="en-US" sz="3600" b="1" i="1" dirty="0">
                <a:solidFill>
                  <a:schemeClr val="bg1"/>
                </a:solidFill>
              </a:rPr>
              <a:t>, </a:t>
            </a:r>
            <a:r>
              <a:rPr lang="en-US" sz="3600" b="1" i="1" dirty="0" err="1">
                <a:solidFill>
                  <a:schemeClr val="bg1"/>
                </a:solidFill>
              </a:rPr>
              <a:t>tahu</a:t>
            </a:r>
            <a:r>
              <a:rPr lang="en-US" sz="3600" b="1" i="1" dirty="0">
                <a:solidFill>
                  <a:schemeClr val="bg1"/>
                </a:solidFill>
              </a:rPr>
              <a:t> </a:t>
            </a:r>
            <a:r>
              <a:rPr lang="en-US" sz="3600" b="1" i="1" dirty="0" err="1">
                <a:solidFill>
                  <a:schemeClr val="bg1"/>
                </a:solidFill>
              </a:rPr>
              <a:t>limitasi</a:t>
            </a:r>
            <a:r>
              <a:rPr lang="en-US" sz="3600" b="1" i="1" dirty="0">
                <a:solidFill>
                  <a:schemeClr val="bg1"/>
                </a:solidFill>
              </a:rPr>
              <a:t> </a:t>
            </a:r>
            <a:r>
              <a:rPr lang="en-US" sz="3600" b="1" i="1" dirty="0" err="1">
                <a:solidFill>
                  <a:schemeClr val="bg1"/>
                </a:solidFill>
              </a:rPr>
              <a:t>dan</a:t>
            </a:r>
            <a:r>
              <a:rPr lang="en-US" sz="3600" b="1" i="1" dirty="0">
                <a:solidFill>
                  <a:schemeClr val="bg1"/>
                </a:solidFill>
              </a:rPr>
              <a:t> </a:t>
            </a:r>
            <a:r>
              <a:rPr lang="en-US" sz="3600" b="1" i="1" dirty="0" err="1">
                <a:solidFill>
                  <a:schemeClr val="bg1"/>
                </a:solidFill>
              </a:rPr>
              <a:t>risiko</a:t>
            </a:r>
            <a:r>
              <a:rPr lang="en-US" sz="3600" b="1" i="1" dirty="0">
                <a:solidFill>
                  <a:schemeClr val="bg1"/>
                </a:solidFill>
              </a:rPr>
              <a:t>,</a:t>
            </a:r>
          </a:p>
          <a:p>
            <a:pPr marL="571500" indent="-571500">
              <a:buFontTx/>
              <a:buChar char="-"/>
            </a:pPr>
            <a:r>
              <a:rPr lang="en-US" sz="3600" b="1" i="1" dirty="0" err="1">
                <a:solidFill>
                  <a:schemeClr val="bg1"/>
                </a:solidFill>
              </a:rPr>
              <a:t>Pengawasan</a:t>
            </a:r>
            <a:r>
              <a:rPr lang="en-US" sz="3600" b="1" i="1" dirty="0">
                <a:solidFill>
                  <a:schemeClr val="bg1"/>
                </a:solidFill>
              </a:rPr>
              <a:t> </a:t>
            </a:r>
            <a:r>
              <a:rPr lang="en-US" sz="3600" b="1" i="1" dirty="0" err="1">
                <a:solidFill>
                  <a:schemeClr val="bg1"/>
                </a:solidFill>
              </a:rPr>
              <a:t>selama</a:t>
            </a:r>
            <a:r>
              <a:rPr lang="en-US" sz="3600" b="1" i="1" dirty="0">
                <a:solidFill>
                  <a:schemeClr val="bg1"/>
                </a:solidFill>
              </a:rPr>
              <a:t> </a:t>
            </a:r>
            <a:r>
              <a:rPr lang="en-US" sz="3600" b="1" i="1" dirty="0" err="1">
                <a:solidFill>
                  <a:schemeClr val="bg1"/>
                </a:solidFill>
              </a:rPr>
              <a:t>penelitian</a:t>
            </a:r>
            <a:r>
              <a:rPr lang="en-US" sz="3600" b="1" i="1" dirty="0">
                <a:solidFill>
                  <a:schemeClr val="bg1"/>
                </a:solidFill>
              </a:rPr>
              <a:t> </a:t>
            </a:r>
          </a:p>
        </p:txBody>
      </p:sp>
      <p:sp>
        <p:nvSpPr>
          <p:cNvPr id="6" name="TextBox 5"/>
          <p:cNvSpPr txBox="1"/>
          <p:nvPr/>
        </p:nvSpPr>
        <p:spPr>
          <a:xfrm>
            <a:off x="4061961" y="6133961"/>
            <a:ext cx="6031818" cy="369332"/>
          </a:xfrm>
          <a:prstGeom prst="rect">
            <a:avLst/>
          </a:prstGeom>
          <a:solidFill>
            <a:schemeClr val="tx1"/>
          </a:solidFill>
        </p:spPr>
        <p:txBody>
          <a:bodyPr wrap="square" rtlCol="0">
            <a:spAutoFit/>
          </a:bodyPr>
          <a:lstStyle/>
          <a:p>
            <a:r>
              <a:rPr lang="en-US" cap="all" dirty="0">
                <a:solidFill>
                  <a:schemeClr val="bg1"/>
                </a:solidFill>
              </a:rPr>
              <a:t>King and Perrin</a:t>
            </a:r>
            <a:r>
              <a:rPr lang="en-US" cap="all">
                <a:solidFill>
                  <a:schemeClr val="bg1"/>
                </a:solidFill>
              </a:rPr>
              <a:t>, Stem cell research &amp; therapy, 2014</a:t>
            </a:r>
            <a:endParaRPr lang="en-US" dirty="0">
              <a:solidFill>
                <a:schemeClr val="bg1"/>
              </a:solidFill>
            </a:endParaRPr>
          </a:p>
        </p:txBody>
      </p:sp>
    </p:spTree>
    <p:extLst>
      <p:ext uri="{BB962C8B-B14F-4D97-AF65-F5344CB8AC3E}">
        <p14:creationId xmlns:p14="http://schemas.microsoft.com/office/powerpoint/2010/main" val="15807075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62858" y="209551"/>
            <a:ext cx="5754298" cy="6249084"/>
          </a:xfrm>
        </p:spPr>
      </p:pic>
      <p:sp>
        <p:nvSpPr>
          <p:cNvPr id="5" name="Rectangle 4"/>
          <p:cNvSpPr/>
          <p:nvPr/>
        </p:nvSpPr>
        <p:spPr>
          <a:xfrm>
            <a:off x="6117158" y="19050"/>
            <a:ext cx="6096001" cy="6858000"/>
          </a:xfrm>
          <a:prstGeom prst="rect">
            <a:avLst/>
          </a:prstGeom>
          <a:solidFill>
            <a:srgbClr val="1F6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ame 8"/>
          <p:cNvSpPr/>
          <p:nvPr/>
        </p:nvSpPr>
        <p:spPr>
          <a:xfrm>
            <a:off x="247650" y="209550"/>
            <a:ext cx="11677650" cy="6477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6651275" y="690741"/>
            <a:ext cx="5027765" cy="6186309"/>
          </a:xfrm>
          <a:prstGeom prst="rect">
            <a:avLst/>
          </a:prstGeom>
        </p:spPr>
        <p:txBody>
          <a:bodyPr wrap="square">
            <a:spAutoFit/>
          </a:bodyPr>
          <a:lstStyle/>
          <a:p>
            <a:r>
              <a:rPr lang="en-US" sz="3600" b="1" dirty="0">
                <a:solidFill>
                  <a:schemeClr val="bg1"/>
                </a:solidFill>
              </a:rPr>
              <a:t>Toxicity and the risk of </a:t>
            </a:r>
            <a:r>
              <a:rPr lang="en-US" sz="3600" b="1" dirty="0" err="1">
                <a:solidFill>
                  <a:schemeClr val="bg1"/>
                </a:solidFill>
              </a:rPr>
              <a:t>tumorigenicity</a:t>
            </a:r>
            <a:r>
              <a:rPr lang="en-US" sz="3600" b="1" dirty="0">
                <a:solidFill>
                  <a:schemeClr val="bg1"/>
                </a:solidFill>
              </a:rPr>
              <a:t> must be assessed for all stem cell-based products, especially when genetically modified, in order to minimize the risks of harm as far as feasible before moving to humans </a:t>
            </a:r>
          </a:p>
          <a:p>
            <a:r>
              <a:rPr lang="en-US" sz="3600" b="1" dirty="0">
                <a:solidFill>
                  <a:schemeClr val="bg1"/>
                </a:solidFill>
              </a:rPr>
              <a:t>. </a:t>
            </a:r>
          </a:p>
        </p:txBody>
      </p:sp>
      <p:sp>
        <p:nvSpPr>
          <p:cNvPr id="8" name="TextBox 7"/>
          <p:cNvSpPr txBox="1"/>
          <p:nvPr/>
        </p:nvSpPr>
        <p:spPr>
          <a:xfrm>
            <a:off x="561853" y="5812304"/>
            <a:ext cx="5555303" cy="646331"/>
          </a:xfrm>
          <a:prstGeom prst="rect">
            <a:avLst/>
          </a:prstGeom>
          <a:solidFill>
            <a:schemeClr val="tx1"/>
          </a:solidFill>
        </p:spPr>
        <p:txBody>
          <a:bodyPr wrap="square" rtlCol="0">
            <a:spAutoFit/>
          </a:bodyPr>
          <a:lstStyle/>
          <a:p>
            <a:r>
              <a:rPr lang="en-US" cap="all" dirty="0">
                <a:solidFill>
                  <a:schemeClr val="bg1"/>
                </a:solidFill>
              </a:rPr>
              <a:t>King and Perrin</a:t>
            </a:r>
            <a:r>
              <a:rPr lang="en-US" cap="all">
                <a:solidFill>
                  <a:schemeClr val="bg1"/>
                </a:solidFill>
              </a:rPr>
              <a:t>, Stem cell research &amp; therapy, 2014</a:t>
            </a:r>
            <a:endParaRPr lang="en-US" dirty="0">
              <a:solidFill>
                <a:schemeClr val="bg1"/>
              </a:solidFill>
            </a:endParaRPr>
          </a:p>
        </p:txBody>
      </p:sp>
    </p:spTree>
    <p:extLst>
      <p:ext uri="{BB962C8B-B14F-4D97-AF65-F5344CB8AC3E}">
        <p14:creationId xmlns:p14="http://schemas.microsoft.com/office/powerpoint/2010/main" val="602999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062392" y="-5443"/>
            <a:ext cx="6096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67500" y="1272059"/>
            <a:ext cx="5687683" cy="5262979"/>
          </a:xfrm>
          <a:prstGeom prst="rect">
            <a:avLst/>
          </a:prstGeom>
        </p:spPr>
        <p:txBody>
          <a:bodyPr wrap="square">
            <a:spAutoFit/>
          </a:bodyPr>
          <a:lstStyle/>
          <a:p>
            <a:pPr marL="342900" indent="-342900">
              <a:buFont typeface="Arial" charset="0"/>
              <a:buChar char="•"/>
              <a:tabLst>
                <a:tab pos="266700" algn="l"/>
              </a:tabLst>
              <a:defRPr/>
            </a:pPr>
            <a:r>
              <a:rPr lang="id-ID" sz="2800" dirty="0">
                <a:latin typeface="Arial" pitchFamily="34" charset="0"/>
                <a:cs typeface="Arial" pitchFamily="34" charset="0"/>
              </a:rPr>
              <a:t>Terutama bila masih penelitian</a:t>
            </a:r>
          </a:p>
          <a:p>
            <a:pPr marL="342900" indent="-342900">
              <a:buFont typeface="Arial" charset="0"/>
              <a:buChar char="•"/>
              <a:tabLst>
                <a:tab pos="266700" algn="l"/>
              </a:tabLst>
              <a:defRPr/>
            </a:pPr>
            <a:r>
              <a:rPr lang="id-ID" sz="2800" dirty="0">
                <a:latin typeface="Arial" pitchFamily="34" charset="0"/>
                <a:cs typeface="Arial" pitchFamily="34" charset="0"/>
              </a:rPr>
              <a:t>Penjelasan tentang </a:t>
            </a:r>
            <a:r>
              <a:rPr lang="id-ID" sz="2800" dirty="0" err="1">
                <a:latin typeface="Arial" pitchFamily="34" charset="0"/>
                <a:cs typeface="Arial" pitchFamily="34" charset="0"/>
              </a:rPr>
              <a:t>stem</a:t>
            </a:r>
            <a:r>
              <a:rPr lang="id-ID" sz="2800" dirty="0">
                <a:latin typeface="Arial" pitchFamily="34" charset="0"/>
                <a:cs typeface="Arial" pitchFamily="34" charset="0"/>
              </a:rPr>
              <a:t> </a:t>
            </a:r>
            <a:r>
              <a:rPr lang="id-ID" sz="2800" dirty="0" err="1">
                <a:latin typeface="Arial" pitchFamily="34" charset="0"/>
                <a:cs typeface="Arial" pitchFamily="34" charset="0"/>
              </a:rPr>
              <a:t>cell</a:t>
            </a:r>
            <a:endParaRPr lang="id-ID" sz="2800" dirty="0">
              <a:latin typeface="Arial" pitchFamily="34" charset="0"/>
              <a:cs typeface="Arial" pitchFamily="34" charset="0"/>
            </a:endParaRPr>
          </a:p>
          <a:p>
            <a:pPr marL="342900" indent="-342900">
              <a:buFont typeface="Arial" charset="0"/>
              <a:buChar char="•"/>
              <a:tabLst>
                <a:tab pos="266700" algn="l"/>
              </a:tabLst>
              <a:defRPr/>
            </a:pPr>
            <a:r>
              <a:rPr lang="id-ID" sz="2800" dirty="0">
                <a:latin typeface="Arial" pitchFamily="34" charset="0"/>
                <a:cs typeface="Arial" pitchFamily="34" charset="0"/>
              </a:rPr>
              <a:t>Penjelasan tentang risiko dan manfaat</a:t>
            </a:r>
          </a:p>
          <a:p>
            <a:pPr marL="342900" indent="-342900">
              <a:buFont typeface="Arial" charset="0"/>
              <a:buChar char="•"/>
              <a:tabLst>
                <a:tab pos="266700" algn="l"/>
              </a:tabLst>
              <a:defRPr/>
            </a:pPr>
            <a:r>
              <a:rPr lang="en-US" sz="2800" dirty="0">
                <a:latin typeface="Arial" pitchFamily="34" charset="0"/>
                <a:cs typeface="Arial" pitchFamily="34" charset="0"/>
              </a:rPr>
              <a:t>T</a:t>
            </a:r>
            <a:r>
              <a:rPr lang="id-ID" sz="2800" dirty="0" err="1">
                <a:latin typeface="Arial" pitchFamily="34" charset="0"/>
                <a:cs typeface="Arial" pitchFamily="34" charset="0"/>
              </a:rPr>
              <a:t>idak</a:t>
            </a:r>
            <a:r>
              <a:rPr lang="id-ID" sz="2800" dirty="0">
                <a:latin typeface="Arial" pitchFamily="34" charset="0"/>
                <a:cs typeface="Arial" pitchFamily="34" charset="0"/>
              </a:rPr>
              <a:t> </a:t>
            </a:r>
            <a:r>
              <a:rPr lang="id-ID" sz="2800" dirty="0" err="1">
                <a:latin typeface="Arial" pitchFamily="34" charset="0"/>
                <a:cs typeface="Arial" pitchFamily="34" charset="0"/>
              </a:rPr>
              <a:t>meng-ekspektasi</a:t>
            </a:r>
            <a:r>
              <a:rPr lang="id-ID" sz="2800" dirty="0">
                <a:latin typeface="Arial" pitchFamily="34" charset="0"/>
                <a:cs typeface="Arial" pitchFamily="34" charset="0"/>
              </a:rPr>
              <a:t> berlebih</a:t>
            </a:r>
          </a:p>
          <a:p>
            <a:pPr marL="342900" indent="-342900">
              <a:buFont typeface="Arial" charset="0"/>
              <a:buChar char="•"/>
              <a:tabLst>
                <a:tab pos="266700" algn="l"/>
              </a:tabLst>
              <a:defRPr/>
            </a:pPr>
            <a:r>
              <a:rPr lang="id-ID" sz="2800" dirty="0" err="1">
                <a:latin typeface="Arial" pitchFamily="34" charset="0"/>
                <a:cs typeface="Arial" pitchFamily="34" charset="0"/>
              </a:rPr>
              <a:t>Monitoring</a:t>
            </a:r>
            <a:r>
              <a:rPr lang="id-ID" sz="2800" dirty="0">
                <a:latin typeface="Arial" pitchFamily="34" charset="0"/>
                <a:cs typeface="Arial" pitchFamily="34" charset="0"/>
              </a:rPr>
              <a:t> dan evaluasi</a:t>
            </a:r>
          </a:p>
          <a:p>
            <a:pPr marL="342900" indent="-342900">
              <a:buFont typeface="Arial" charset="0"/>
              <a:buChar char="•"/>
              <a:tabLst>
                <a:tab pos="266700" algn="l"/>
              </a:tabLst>
              <a:defRPr/>
            </a:pPr>
            <a:r>
              <a:rPr lang="id-ID" sz="2800" dirty="0">
                <a:latin typeface="Arial" pitchFamily="34" charset="0"/>
                <a:cs typeface="Arial" pitchFamily="34" charset="0"/>
              </a:rPr>
              <a:t>Melapor bila terjadi </a:t>
            </a:r>
            <a:r>
              <a:rPr lang="id-ID" sz="2800" dirty="0" err="1">
                <a:latin typeface="Arial" pitchFamily="34" charset="0"/>
                <a:cs typeface="Arial" pitchFamily="34" charset="0"/>
              </a:rPr>
              <a:t>adverse</a:t>
            </a:r>
            <a:r>
              <a:rPr lang="id-ID" sz="2800" dirty="0">
                <a:latin typeface="Arial" pitchFamily="34" charset="0"/>
                <a:cs typeface="Arial" pitchFamily="34" charset="0"/>
              </a:rPr>
              <a:t> </a:t>
            </a:r>
            <a:r>
              <a:rPr lang="id-ID" sz="2800" dirty="0" err="1">
                <a:latin typeface="Arial" pitchFamily="34" charset="0"/>
                <a:cs typeface="Arial" pitchFamily="34" charset="0"/>
              </a:rPr>
              <a:t>events</a:t>
            </a:r>
            <a:endParaRPr lang="id-ID" sz="2800" dirty="0">
              <a:latin typeface="Arial" pitchFamily="34" charset="0"/>
              <a:cs typeface="Arial" pitchFamily="34" charset="0"/>
            </a:endParaRPr>
          </a:p>
          <a:p>
            <a:pPr marL="342900" indent="-342900">
              <a:buFont typeface="Arial" charset="0"/>
              <a:buChar char="•"/>
              <a:tabLst>
                <a:tab pos="266700" algn="l"/>
              </a:tabLst>
              <a:defRPr/>
            </a:pPr>
            <a:r>
              <a:rPr lang="en-US" sz="2800" dirty="0">
                <a:latin typeface="Arial" pitchFamily="34" charset="0"/>
                <a:cs typeface="Arial" pitchFamily="34" charset="0"/>
              </a:rPr>
              <a:t>B</a:t>
            </a:r>
            <a:r>
              <a:rPr lang="id-ID" sz="2800" dirty="0" err="1">
                <a:latin typeface="Arial" pitchFamily="34" charset="0"/>
                <a:cs typeface="Arial" pitchFamily="34" charset="0"/>
              </a:rPr>
              <a:t>ersedia</a:t>
            </a:r>
            <a:r>
              <a:rPr lang="id-ID" sz="2800" dirty="0">
                <a:latin typeface="Arial" pitchFamily="34" charset="0"/>
                <a:cs typeface="Arial" pitchFamily="34" charset="0"/>
              </a:rPr>
              <a:t> diinvestigasi bila terjadi luka berat atau kematian, termasuk pemeriksaan autopsi </a:t>
            </a:r>
          </a:p>
          <a:p>
            <a:pPr marL="342900" indent="-342900">
              <a:buFont typeface="Arial" charset="0"/>
              <a:buChar char="•"/>
              <a:tabLst>
                <a:tab pos="266700" algn="l"/>
              </a:tabLst>
              <a:defRPr/>
            </a:pPr>
            <a:endParaRPr lang="id-ID" sz="2800" dirty="0">
              <a:latin typeface="Arial" pitchFamily="34" charset="0"/>
              <a:cs typeface="Arial" pitchFamily="34" charset="0"/>
            </a:endParaRPr>
          </a:p>
        </p:txBody>
      </p:sp>
      <p:sp>
        <p:nvSpPr>
          <p:cNvPr id="9" name="Frame 8"/>
          <p:cNvSpPr/>
          <p:nvPr/>
        </p:nvSpPr>
        <p:spPr>
          <a:xfrm>
            <a:off x="257175" y="190500"/>
            <a:ext cx="11677650" cy="6477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p:cNvSpPr/>
          <p:nvPr/>
        </p:nvSpPr>
        <p:spPr>
          <a:xfrm>
            <a:off x="459899" y="431712"/>
            <a:ext cx="5918608" cy="707886"/>
          </a:xfrm>
          <a:prstGeom prst="rect">
            <a:avLst/>
          </a:prstGeom>
        </p:spPr>
        <p:txBody>
          <a:bodyPr wrap="none">
            <a:spAutoFit/>
          </a:bodyPr>
          <a:lstStyle/>
          <a:p>
            <a:r>
              <a:rPr lang="id-ID" sz="4000" dirty="0">
                <a:latin typeface="Arial" pitchFamily="34" charset="0"/>
                <a:cs typeface="Arial" pitchFamily="34" charset="0"/>
              </a:rPr>
              <a:t>4. Informasi dan </a:t>
            </a:r>
            <a:r>
              <a:rPr lang="id-ID" sz="4000" dirty="0" err="1">
                <a:latin typeface="Arial" pitchFamily="34" charset="0"/>
                <a:cs typeface="Arial" pitchFamily="34" charset="0"/>
              </a:rPr>
              <a:t>Consent</a:t>
            </a:r>
            <a:endParaRPr lang="en-US" sz="4000" dirty="0">
              <a:solidFill>
                <a:schemeClr val="accent6">
                  <a:lumMod val="50000"/>
                </a:schemeClr>
              </a:solidFill>
              <a:latin typeface="Bebas Neue" panose="020B0606020202050201" pitchFamily="34" charset="0"/>
            </a:endParaRPr>
          </a:p>
        </p:txBody>
      </p:sp>
      <p:pic>
        <p:nvPicPr>
          <p:cNvPr id="10" name="Picture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546" y="190500"/>
            <a:ext cx="5041221" cy="6476999"/>
          </a:xfrm>
          <a:prstGeom prst="rect">
            <a:avLst/>
          </a:prstGeom>
        </p:spPr>
      </p:pic>
      <p:sp>
        <p:nvSpPr>
          <p:cNvPr id="11" name="TextBox 10"/>
          <p:cNvSpPr txBox="1"/>
          <p:nvPr/>
        </p:nvSpPr>
        <p:spPr>
          <a:xfrm>
            <a:off x="6731273" y="6101321"/>
            <a:ext cx="5336233" cy="646331"/>
          </a:xfrm>
          <a:prstGeom prst="rect">
            <a:avLst/>
          </a:prstGeom>
          <a:solidFill>
            <a:schemeClr val="bg1"/>
          </a:solidFill>
        </p:spPr>
        <p:txBody>
          <a:bodyPr wrap="square" rtlCol="0">
            <a:spAutoFit/>
          </a:bodyPr>
          <a:lstStyle/>
          <a:p>
            <a:r>
              <a:rPr lang="en-US" dirty="0" err="1"/>
              <a:t>Farzaneh</a:t>
            </a:r>
            <a:r>
              <a:rPr lang="en-US" dirty="0"/>
              <a:t> Zahedi-</a:t>
            </a:r>
            <a:r>
              <a:rPr lang="en-US" dirty="0" err="1"/>
              <a:t>Anaraki</a:t>
            </a:r>
            <a:r>
              <a:rPr lang="en-US" dirty="0"/>
              <a:t> and </a:t>
            </a:r>
            <a:r>
              <a:rPr lang="en-US" dirty="0" err="1"/>
              <a:t>Bagher</a:t>
            </a:r>
            <a:r>
              <a:rPr lang="en-US" dirty="0"/>
              <a:t> </a:t>
            </a:r>
            <a:r>
              <a:rPr lang="en-US" dirty="0" err="1"/>
              <a:t>Larijani</a:t>
            </a:r>
            <a:r>
              <a:rPr lang="en-US" dirty="0"/>
              <a:t> </a:t>
            </a:r>
          </a:p>
          <a:p>
            <a:r>
              <a:rPr lang="en-US" dirty="0"/>
              <a:t>Intech</a:t>
            </a:r>
          </a:p>
        </p:txBody>
      </p:sp>
    </p:spTree>
    <p:extLst>
      <p:ext uri="{BB962C8B-B14F-4D97-AF65-F5344CB8AC3E}">
        <p14:creationId xmlns:p14="http://schemas.microsoft.com/office/powerpoint/2010/main" val="9966376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5396" y="1090094"/>
            <a:ext cx="5878962" cy="5767905"/>
          </a:xfrm>
        </p:spPr>
      </p:pic>
      <p:sp>
        <p:nvSpPr>
          <p:cNvPr id="5" name="TextBox 4"/>
          <p:cNvSpPr txBox="1"/>
          <p:nvPr/>
        </p:nvSpPr>
        <p:spPr>
          <a:xfrm>
            <a:off x="304800" y="155602"/>
            <a:ext cx="11508519" cy="757130"/>
          </a:xfrm>
          <a:prstGeom prst="rect">
            <a:avLst/>
          </a:prstGeom>
          <a:solidFill>
            <a:schemeClr val="accent4">
              <a:lumMod val="20000"/>
              <a:lumOff val="80000"/>
            </a:schemeClr>
          </a:solidFill>
        </p:spPr>
        <p:txBody>
          <a:bodyPr wrap="square" rtlCol="0">
            <a:spAutoFit/>
          </a:bodyPr>
          <a:lstStyle/>
          <a:p>
            <a:pPr algn="ctr">
              <a:lnSpc>
                <a:spcPct val="90000"/>
              </a:lnSpc>
            </a:pPr>
            <a:r>
              <a:rPr lang="id-ID" altLang="en-US" sz="4800" dirty="0" err="1">
                <a:ea typeface="ＭＳ Ｐゴシック" charset="-128"/>
              </a:rPr>
              <a:t>Informed</a:t>
            </a:r>
            <a:r>
              <a:rPr lang="id-ID" altLang="en-US" sz="4800" dirty="0">
                <a:ea typeface="ＭＳ Ｐゴシック" charset="-128"/>
              </a:rPr>
              <a:t> </a:t>
            </a:r>
            <a:r>
              <a:rPr lang="id-ID" altLang="en-US" sz="4800" dirty="0" err="1">
                <a:ea typeface="ＭＳ Ｐゴシック" charset="-128"/>
              </a:rPr>
              <a:t>consent</a:t>
            </a:r>
            <a:r>
              <a:rPr lang="id-ID" altLang="en-US" sz="4800" dirty="0">
                <a:ea typeface="ＭＳ Ｐゴシック" charset="-128"/>
              </a:rPr>
              <a:t> pada Penelitian Klinis Fase I</a:t>
            </a:r>
          </a:p>
        </p:txBody>
      </p:sp>
      <p:sp>
        <p:nvSpPr>
          <p:cNvPr id="6" name="Rectangle 5"/>
          <p:cNvSpPr/>
          <p:nvPr/>
        </p:nvSpPr>
        <p:spPr>
          <a:xfrm>
            <a:off x="5682344" y="1090095"/>
            <a:ext cx="6509656" cy="5016758"/>
          </a:xfrm>
          <a:prstGeom prst="rect">
            <a:avLst/>
          </a:prstGeom>
          <a:solidFill>
            <a:schemeClr val="accent4">
              <a:lumMod val="40000"/>
              <a:lumOff val="60000"/>
            </a:schemeClr>
          </a:solidFill>
        </p:spPr>
        <p:txBody>
          <a:bodyPr wrap="square">
            <a:spAutoFit/>
          </a:bodyPr>
          <a:lstStyle/>
          <a:p>
            <a:pPr marL="457200" indent="-457200">
              <a:buFontTx/>
              <a:buChar char="-"/>
            </a:pPr>
            <a:r>
              <a:rPr lang="id-ID" altLang="en-US" sz="3200" dirty="0">
                <a:latin typeface="Arial Rounded MT Bold" charset="0"/>
                <a:ea typeface="Arial Rounded MT Bold" charset="0"/>
                <a:cs typeface="Arial Rounded MT Bold" charset="0"/>
              </a:rPr>
              <a:t>Jangan menimbulkan harapan terapi karena saat ini baru mencari bukti </a:t>
            </a:r>
            <a:r>
              <a:rPr lang="id-ID" altLang="en-US" sz="3200" dirty="0" err="1">
                <a:latin typeface="Arial Rounded MT Bold" charset="0"/>
                <a:ea typeface="Arial Rounded MT Bold" charset="0"/>
                <a:cs typeface="Arial Rounded MT Bold" charset="0"/>
              </a:rPr>
              <a:t>safety</a:t>
            </a:r>
            <a:endParaRPr lang="id-ID" altLang="en-US" sz="3200" dirty="0">
              <a:latin typeface="Arial Rounded MT Bold" charset="0"/>
              <a:ea typeface="Arial Rounded MT Bold" charset="0"/>
              <a:cs typeface="Arial Rounded MT Bold" charset="0"/>
            </a:endParaRPr>
          </a:p>
          <a:p>
            <a:pPr marL="457200" indent="-457200">
              <a:buFontTx/>
              <a:buChar char="-"/>
            </a:pPr>
            <a:r>
              <a:rPr lang="id-ID" sz="3200" dirty="0">
                <a:solidFill>
                  <a:schemeClr val="tx1">
                    <a:lumMod val="75000"/>
                    <a:lumOff val="25000"/>
                  </a:schemeClr>
                </a:solidFill>
                <a:latin typeface="Arial Rounded MT Bold" charset="0"/>
                <a:ea typeface="Arial Rounded MT Bold" charset="0"/>
                <a:cs typeface="Arial Rounded MT Bold" charset="0"/>
              </a:rPr>
              <a:t>Hati2 </a:t>
            </a:r>
            <a:r>
              <a:rPr lang="id-ID" sz="3200" dirty="0" err="1">
                <a:solidFill>
                  <a:schemeClr val="tx1">
                    <a:lumMod val="75000"/>
                    <a:lumOff val="25000"/>
                  </a:schemeClr>
                </a:solidFill>
                <a:latin typeface="Arial Rounded MT Bold" charset="0"/>
                <a:ea typeface="Arial Rounded MT Bold" charset="0"/>
                <a:cs typeface="Arial Rounded MT Bold" charset="0"/>
              </a:rPr>
              <a:t>overestimate</a:t>
            </a:r>
            <a:r>
              <a:rPr lang="id-ID" sz="3200" dirty="0">
                <a:solidFill>
                  <a:schemeClr val="tx1">
                    <a:lumMod val="75000"/>
                    <a:lumOff val="25000"/>
                  </a:schemeClr>
                </a:solidFill>
                <a:latin typeface="Arial Rounded MT Bold" charset="0"/>
                <a:ea typeface="Arial Rounded MT Bold" charset="0"/>
                <a:cs typeface="Arial Rounded MT Bold" charset="0"/>
              </a:rPr>
              <a:t> </a:t>
            </a:r>
            <a:r>
              <a:rPr lang="id-ID" sz="3200" dirty="0" err="1">
                <a:solidFill>
                  <a:schemeClr val="tx1">
                    <a:lumMod val="75000"/>
                    <a:lumOff val="25000"/>
                  </a:schemeClr>
                </a:solidFill>
                <a:latin typeface="Arial Rounded MT Bold" charset="0"/>
                <a:ea typeface="Arial Rounded MT Bold" charset="0"/>
                <a:cs typeface="Arial Rounded MT Bold" charset="0"/>
              </a:rPr>
              <a:t>benefit</a:t>
            </a:r>
            <a:r>
              <a:rPr lang="id-ID" sz="3200" dirty="0">
                <a:solidFill>
                  <a:schemeClr val="tx1">
                    <a:lumMod val="75000"/>
                    <a:lumOff val="25000"/>
                  </a:schemeClr>
                </a:solidFill>
                <a:latin typeface="Arial Rounded MT Bold" charset="0"/>
                <a:ea typeface="Arial Rounded MT Bold" charset="0"/>
                <a:cs typeface="Arial Rounded MT Bold" charset="0"/>
              </a:rPr>
              <a:t> dan </a:t>
            </a:r>
            <a:r>
              <a:rPr lang="id-ID" sz="3200" dirty="0" err="1">
                <a:solidFill>
                  <a:schemeClr val="tx1">
                    <a:lumMod val="75000"/>
                    <a:lumOff val="25000"/>
                  </a:schemeClr>
                </a:solidFill>
                <a:latin typeface="Arial Rounded MT Bold" charset="0"/>
                <a:ea typeface="Arial Rounded MT Bold" charset="0"/>
                <a:cs typeface="Arial Rounded MT Bold" charset="0"/>
              </a:rPr>
              <a:t>underestimate</a:t>
            </a:r>
            <a:r>
              <a:rPr lang="id-ID" sz="3200" dirty="0">
                <a:solidFill>
                  <a:schemeClr val="tx1">
                    <a:lumMod val="75000"/>
                    <a:lumOff val="25000"/>
                  </a:schemeClr>
                </a:solidFill>
                <a:latin typeface="Arial Rounded MT Bold" charset="0"/>
                <a:ea typeface="Arial Rounded MT Bold" charset="0"/>
                <a:cs typeface="Arial Rounded MT Bold" charset="0"/>
              </a:rPr>
              <a:t> </a:t>
            </a:r>
            <a:r>
              <a:rPr lang="id-ID" sz="3200" dirty="0" err="1">
                <a:solidFill>
                  <a:schemeClr val="tx1">
                    <a:lumMod val="75000"/>
                    <a:lumOff val="25000"/>
                  </a:schemeClr>
                </a:solidFill>
                <a:latin typeface="Arial Rounded MT Bold" charset="0"/>
                <a:ea typeface="Arial Rounded MT Bold" charset="0"/>
                <a:cs typeface="Arial Rounded MT Bold" charset="0"/>
              </a:rPr>
              <a:t>risks</a:t>
            </a:r>
            <a:endParaRPr lang="id-ID" sz="3200" dirty="0">
              <a:solidFill>
                <a:schemeClr val="tx1">
                  <a:lumMod val="75000"/>
                  <a:lumOff val="25000"/>
                </a:schemeClr>
              </a:solidFill>
              <a:latin typeface="Arial Rounded MT Bold" charset="0"/>
              <a:ea typeface="Arial Rounded MT Bold" charset="0"/>
              <a:cs typeface="Arial Rounded MT Bold" charset="0"/>
            </a:endParaRPr>
          </a:p>
          <a:p>
            <a:pPr marL="457200" indent="-457200">
              <a:buFontTx/>
              <a:buChar char="-"/>
            </a:pPr>
            <a:r>
              <a:rPr lang="id-ID" sz="3200" dirty="0" err="1">
                <a:solidFill>
                  <a:schemeClr val="tx1">
                    <a:lumMod val="75000"/>
                    <a:lumOff val="25000"/>
                  </a:schemeClr>
                </a:solidFill>
                <a:latin typeface="Arial Rounded MT Bold" charset="0"/>
                <a:ea typeface="Arial Rounded MT Bold" charset="0"/>
                <a:cs typeface="Arial Rounded MT Bold" charset="0"/>
              </a:rPr>
              <a:t>Uncertainty</a:t>
            </a:r>
            <a:r>
              <a:rPr lang="id-ID" sz="3200" dirty="0">
                <a:solidFill>
                  <a:schemeClr val="tx1">
                    <a:lumMod val="75000"/>
                    <a:lumOff val="25000"/>
                  </a:schemeClr>
                </a:solidFill>
                <a:latin typeface="Arial Rounded MT Bold" charset="0"/>
                <a:ea typeface="Arial Rounded MT Bold" charset="0"/>
                <a:cs typeface="Arial Rounded MT Bold" charset="0"/>
              </a:rPr>
              <a:t> </a:t>
            </a:r>
          </a:p>
          <a:p>
            <a:pPr marL="457200" indent="-457200">
              <a:buFontTx/>
              <a:buChar char="-"/>
            </a:pPr>
            <a:r>
              <a:rPr lang="en-US" sz="3200" dirty="0">
                <a:solidFill>
                  <a:schemeClr val="tx1">
                    <a:lumMod val="75000"/>
                    <a:lumOff val="25000"/>
                  </a:schemeClr>
                </a:solidFill>
                <a:latin typeface="Arial Rounded MT Bold" charset="0"/>
                <a:ea typeface="Arial Rounded MT Bold" charset="0"/>
                <a:cs typeface="Arial Rounded MT Bold" charset="0"/>
              </a:rPr>
              <a:t>P</a:t>
            </a:r>
            <a:r>
              <a:rPr lang="id-ID" sz="3200" dirty="0" err="1">
                <a:solidFill>
                  <a:schemeClr val="tx1">
                    <a:lumMod val="75000"/>
                    <a:lumOff val="25000"/>
                  </a:schemeClr>
                </a:solidFill>
                <a:latin typeface="Arial Rounded MT Bold" charset="0"/>
                <a:ea typeface="Arial Rounded MT Bold" charset="0"/>
                <a:cs typeface="Arial Rounded MT Bold" charset="0"/>
              </a:rPr>
              <a:t>enjelasan</a:t>
            </a:r>
            <a:r>
              <a:rPr lang="id-ID" sz="3200" dirty="0">
                <a:solidFill>
                  <a:schemeClr val="tx1">
                    <a:lumMod val="75000"/>
                    <a:lumOff val="25000"/>
                  </a:schemeClr>
                </a:solidFill>
                <a:latin typeface="Arial Rounded MT Bold" charset="0"/>
                <a:ea typeface="Arial Rounded MT Bold" charset="0"/>
                <a:cs typeface="Arial Rounded MT Bold" charset="0"/>
              </a:rPr>
              <a:t> yang lengkap</a:t>
            </a:r>
          </a:p>
          <a:p>
            <a:pPr marL="457200" indent="-457200">
              <a:buFontTx/>
              <a:buChar char="-"/>
            </a:pPr>
            <a:r>
              <a:rPr lang="id-ID" sz="3200" dirty="0">
                <a:solidFill>
                  <a:schemeClr val="tx1">
                    <a:lumMod val="75000"/>
                    <a:lumOff val="25000"/>
                  </a:schemeClr>
                </a:solidFill>
                <a:latin typeface="Arial Rounded MT Bold" charset="0"/>
                <a:ea typeface="Arial Rounded MT Bold" charset="0"/>
                <a:cs typeface="Arial Rounded MT Bold" charset="0"/>
              </a:rPr>
              <a:t>Yakini bahwa subyek sudah </a:t>
            </a:r>
            <a:r>
              <a:rPr lang="id-ID" sz="3200" dirty="0" err="1">
                <a:solidFill>
                  <a:schemeClr val="tx1">
                    <a:lumMod val="75000"/>
                    <a:lumOff val="25000"/>
                  </a:schemeClr>
                </a:solidFill>
                <a:latin typeface="Arial Rounded MT Bold" charset="0"/>
                <a:ea typeface="Arial Rounded MT Bold" charset="0"/>
                <a:cs typeface="Arial Rounded MT Bold" charset="0"/>
              </a:rPr>
              <a:t>memahani</a:t>
            </a:r>
            <a:endParaRPr lang="id-ID" sz="3200" dirty="0">
              <a:solidFill>
                <a:schemeClr val="tx1">
                  <a:lumMod val="75000"/>
                  <a:lumOff val="25000"/>
                </a:schemeClr>
              </a:solidFill>
              <a:latin typeface="Arial Rounded MT Bold" charset="0"/>
              <a:ea typeface="Arial Rounded MT Bold" charset="0"/>
              <a:cs typeface="Arial Rounded MT Bold" charset="0"/>
            </a:endParaRPr>
          </a:p>
          <a:p>
            <a:pPr marL="457200" indent="-457200">
              <a:buFontTx/>
              <a:buChar char="-"/>
            </a:pPr>
            <a:r>
              <a:rPr lang="en-US" sz="3200" dirty="0">
                <a:solidFill>
                  <a:schemeClr val="tx1">
                    <a:lumMod val="75000"/>
                    <a:lumOff val="25000"/>
                  </a:schemeClr>
                </a:solidFill>
                <a:latin typeface="Arial Rounded MT Bold" charset="0"/>
                <a:ea typeface="Arial Rounded MT Bold" charset="0"/>
                <a:cs typeface="Arial Rounded MT Bold" charset="0"/>
              </a:rPr>
              <a:t>A</a:t>
            </a:r>
            <a:r>
              <a:rPr lang="id-ID" sz="3200" dirty="0">
                <a:solidFill>
                  <a:schemeClr val="tx1">
                    <a:lumMod val="75000"/>
                    <a:lumOff val="25000"/>
                  </a:schemeClr>
                </a:solidFill>
                <a:latin typeface="Arial Rounded MT Bold" charset="0"/>
                <a:ea typeface="Arial Rounded MT Bold" charset="0"/>
                <a:cs typeface="Arial Rounded MT Bold" charset="0"/>
              </a:rPr>
              <a:t>dakah kompensasi?</a:t>
            </a:r>
          </a:p>
        </p:txBody>
      </p:sp>
      <p:sp>
        <p:nvSpPr>
          <p:cNvPr id="2" name="TextBox 1"/>
          <p:cNvSpPr txBox="1"/>
          <p:nvPr/>
        </p:nvSpPr>
        <p:spPr>
          <a:xfrm>
            <a:off x="6183763" y="6257925"/>
            <a:ext cx="5629557" cy="400110"/>
          </a:xfrm>
          <a:prstGeom prst="rect">
            <a:avLst/>
          </a:prstGeom>
          <a:solidFill>
            <a:schemeClr val="accent4">
              <a:lumMod val="60000"/>
              <a:lumOff val="40000"/>
            </a:schemeClr>
          </a:solidFill>
        </p:spPr>
        <p:txBody>
          <a:bodyPr wrap="square" rtlCol="0">
            <a:spAutoFit/>
          </a:bodyPr>
          <a:lstStyle/>
          <a:p>
            <a:r>
              <a:rPr lang="en-US" sz="2000" dirty="0" err="1"/>
              <a:t>Permenkes</a:t>
            </a:r>
            <a:r>
              <a:rPr lang="en-US" sz="2000" dirty="0"/>
              <a:t> 1787/2010 </a:t>
            </a:r>
            <a:r>
              <a:rPr lang="en-US" sz="2000" dirty="0" err="1"/>
              <a:t>Iklan</a:t>
            </a:r>
            <a:r>
              <a:rPr lang="en-US" sz="2000" dirty="0"/>
              <a:t> </a:t>
            </a:r>
            <a:r>
              <a:rPr lang="en-US" sz="2000" dirty="0" err="1"/>
              <a:t>dan</a:t>
            </a:r>
            <a:r>
              <a:rPr lang="en-US" sz="2000" dirty="0"/>
              <a:t> </a:t>
            </a:r>
            <a:r>
              <a:rPr lang="en-US" sz="2000" dirty="0" err="1"/>
              <a:t>Publikasi</a:t>
            </a:r>
            <a:r>
              <a:rPr lang="en-US" sz="2000" dirty="0"/>
              <a:t> </a:t>
            </a:r>
            <a:r>
              <a:rPr lang="en-US" sz="2000" dirty="0" err="1"/>
              <a:t>Yankes</a:t>
            </a:r>
            <a:endParaRPr lang="en-US" sz="2000" dirty="0"/>
          </a:p>
        </p:txBody>
      </p:sp>
    </p:spTree>
    <p:extLst>
      <p:ext uri="{BB962C8B-B14F-4D97-AF65-F5344CB8AC3E}">
        <p14:creationId xmlns:p14="http://schemas.microsoft.com/office/powerpoint/2010/main" val="21328736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747657" y="318393"/>
            <a:ext cx="5994176" cy="6184899"/>
          </a:xfrm>
        </p:spPr>
      </p:pic>
      <p:sp>
        <p:nvSpPr>
          <p:cNvPr id="5" name="Rectangle 4"/>
          <p:cNvSpPr/>
          <p:nvPr/>
        </p:nvSpPr>
        <p:spPr>
          <a:xfrm>
            <a:off x="0" y="19050"/>
            <a:ext cx="6096001" cy="6858000"/>
          </a:xfrm>
          <a:prstGeom prst="rect">
            <a:avLst/>
          </a:prstGeom>
          <a:solidFill>
            <a:srgbClr val="1F6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ame 8"/>
          <p:cNvSpPr/>
          <p:nvPr/>
        </p:nvSpPr>
        <p:spPr>
          <a:xfrm>
            <a:off x="247650" y="209550"/>
            <a:ext cx="11677650" cy="6477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47650" y="501650"/>
            <a:ext cx="6031818" cy="6001643"/>
          </a:xfrm>
          <a:prstGeom prst="rect">
            <a:avLst/>
          </a:prstGeom>
        </p:spPr>
        <p:txBody>
          <a:bodyPr wrap="square">
            <a:spAutoFit/>
          </a:bodyPr>
          <a:lstStyle/>
          <a:p>
            <a:r>
              <a:rPr lang="en-US" sz="3600" b="1" i="1" dirty="0">
                <a:solidFill>
                  <a:schemeClr val="bg1"/>
                </a:solidFill>
              </a:rPr>
              <a:t>5. </a:t>
            </a:r>
            <a:r>
              <a:rPr lang="en-US" sz="3600" b="1" i="1" dirty="0" err="1">
                <a:solidFill>
                  <a:schemeClr val="bg1"/>
                </a:solidFill>
              </a:rPr>
              <a:t>Alokasi</a:t>
            </a:r>
            <a:r>
              <a:rPr lang="en-US" sz="3600" b="1" i="1" dirty="0">
                <a:solidFill>
                  <a:schemeClr val="bg1"/>
                </a:solidFill>
              </a:rPr>
              <a:t> &amp; </a:t>
            </a:r>
            <a:r>
              <a:rPr lang="en-US" sz="3600" b="1" i="1" dirty="0" err="1">
                <a:solidFill>
                  <a:schemeClr val="bg1"/>
                </a:solidFill>
              </a:rPr>
              <a:t>Komersialisasi</a:t>
            </a:r>
            <a:endParaRPr lang="en-US" sz="3600" b="1" i="1" dirty="0">
              <a:solidFill>
                <a:schemeClr val="bg1"/>
              </a:solidFill>
            </a:endParaRPr>
          </a:p>
          <a:p>
            <a:pPr marL="571500" indent="-571500">
              <a:buFontTx/>
              <a:buChar char="-"/>
            </a:pPr>
            <a:r>
              <a:rPr lang="en-US" sz="3600" b="1" i="1" dirty="0" err="1">
                <a:solidFill>
                  <a:schemeClr val="bg1"/>
                </a:solidFill>
              </a:rPr>
              <a:t>Memberi</a:t>
            </a:r>
            <a:r>
              <a:rPr lang="en-US" sz="3600" b="1" i="1" dirty="0">
                <a:solidFill>
                  <a:schemeClr val="bg1"/>
                </a:solidFill>
              </a:rPr>
              <a:t> </a:t>
            </a:r>
            <a:r>
              <a:rPr lang="en-US" sz="3600" b="1" i="1" dirty="0" err="1">
                <a:solidFill>
                  <a:schemeClr val="bg1"/>
                </a:solidFill>
              </a:rPr>
              <a:t>akses</a:t>
            </a:r>
            <a:r>
              <a:rPr lang="en-US" sz="3600" b="1" i="1" dirty="0">
                <a:solidFill>
                  <a:schemeClr val="bg1"/>
                </a:solidFill>
              </a:rPr>
              <a:t> </a:t>
            </a:r>
            <a:r>
              <a:rPr lang="en-US" sz="3600" b="1" i="1" dirty="0" err="1">
                <a:solidFill>
                  <a:schemeClr val="bg1"/>
                </a:solidFill>
              </a:rPr>
              <a:t>yg</a:t>
            </a:r>
            <a:r>
              <a:rPr lang="en-US" sz="3600" b="1" i="1" dirty="0">
                <a:solidFill>
                  <a:schemeClr val="bg1"/>
                </a:solidFill>
              </a:rPr>
              <a:t> </a:t>
            </a:r>
            <a:r>
              <a:rPr lang="en-US" sz="3600" b="1" i="1" dirty="0" err="1">
                <a:solidFill>
                  <a:schemeClr val="bg1"/>
                </a:solidFill>
              </a:rPr>
              <a:t>sama</a:t>
            </a:r>
            <a:r>
              <a:rPr lang="en-US" sz="3600" b="1" i="1" dirty="0">
                <a:solidFill>
                  <a:schemeClr val="bg1"/>
                </a:solidFill>
              </a:rPr>
              <a:t>:</a:t>
            </a:r>
          </a:p>
          <a:p>
            <a:pPr marL="1028700" lvl="1" indent="-571500">
              <a:buFontTx/>
              <a:buChar char="-"/>
            </a:pPr>
            <a:r>
              <a:rPr lang="en-US" sz="3600" b="1" i="1" dirty="0" err="1">
                <a:solidFill>
                  <a:schemeClr val="bg1"/>
                </a:solidFill>
              </a:rPr>
              <a:t>Kebijakan</a:t>
            </a:r>
            <a:r>
              <a:rPr lang="en-US" sz="3600" b="1" i="1" dirty="0">
                <a:solidFill>
                  <a:schemeClr val="bg1"/>
                </a:solidFill>
              </a:rPr>
              <a:t> banking</a:t>
            </a:r>
          </a:p>
          <a:p>
            <a:pPr marL="1028700" lvl="1" indent="-571500">
              <a:buFontTx/>
              <a:buChar char="-"/>
            </a:pPr>
            <a:r>
              <a:rPr lang="en-US" sz="3600" b="1" i="1" dirty="0" err="1">
                <a:solidFill>
                  <a:schemeClr val="bg1"/>
                </a:solidFill>
              </a:rPr>
              <a:t>Standarisasi</a:t>
            </a:r>
            <a:r>
              <a:rPr lang="en-US" sz="3600" b="1" i="1" dirty="0">
                <a:solidFill>
                  <a:schemeClr val="bg1"/>
                </a:solidFill>
              </a:rPr>
              <a:t> </a:t>
            </a:r>
            <a:r>
              <a:rPr lang="en-US" sz="3600" b="1" i="1" dirty="0" err="1">
                <a:solidFill>
                  <a:schemeClr val="bg1"/>
                </a:solidFill>
              </a:rPr>
              <a:t>dan</a:t>
            </a:r>
            <a:r>
              <a:rPr lang="en-US" sz="3600" b="1" i="1" dirty="0">
                <a:solidFill>
                  <a:schemeClr val="bg1"/>
                </a:solidFill>
              </a:rPr>
              <a:t> </a:t>
            </a:r>
            <a:r>
              <a:rPr lang="en-US" sz="3600" b="1" i="1" dirty="0" err="1">
                <a:solidFill>
                  <a:schemeClr val="bg1"/>
                </a:solidFill>
              </a:rPr>
              <a:t>buat</a:t>
            </a:r>
            <a:r>
              <a:rPr lang="en-US" sz="3600" b="1" i="1" dirty="0">
                <a:solidFill>
                  <a:schemeClr val="bg1"/>
                </a:solidFill>
              </a:rPr>
              <a:t> </a:t>
            </a:r>
            <a:r>
              <a:rPr lang="en-US" sz="3600" b="1" i="1" dirty="0" err="1">
                <a:solidFill>
                  <a:schemeClr val="bg1"/>
                </a:solidFill>
              </a:rPr>
              <a:t>produk</a:t>
            </a:r>
            <a:endParaRPr lang="en-US" sz="3600" b="1" i="1" dirty="0">
              <a:solidFill>
                <a:schemeClr val="bg1"/>
              </a:solidFill>
            </a:endParaRPr>
          </a:p>
          <a:p>
            <a:pPr marL="1028700" lvl="1" indent="-571500">
              <a:buFontTx/>
              <a:buChar char="-"/>
            </a:pPr>
            <a:r>
              <a:rPr lang="en-US" sz="3600" b="1" i="1" dirty="0" err="1">
                <a:solidFill>
                  <a:schemeClr val="bg1"/>
                </a:solidFill>
              </a:rPr>
              <a:t>Tidak</a:t>
            </a:r>
            <a:r>
              <a:rPr lang="en-US" sz="3600" b="1" i="1" dirty="0">
                <a:solidFill>
                  <a:schemeClr val="bg1"/>
                </a:solidFill>
              </a:rPr>
              <a:t> </a:t>
            </a:r>
            <a:r>
              <a:rPr lang="en-US" sz="3600" b="1" i="1" dirty="0" err="1">
                <a:solidFill>
                  <a:schemeClr val="bg1"/>
                </a:solidFill>
              </a:rPr>
              <a:t>Komersialisasi</a:t>
            </a:r>
            <a:r>
              <a:rPr lang="en-US" sz="3600" b="1" i="1" dirty="0">
                <a:solidFill>
                  <a:schemeClr val="bg1"/>
                </a:solidFill>
              </a:rPr>
              <a:t>:</a:t>
            </a:r>
          </a:p>
          <a:p>
            <a:pPr marL="1028700" lvl="1" indent="-571500">
              <a:buFontTx/>
              <a:buChar char="-"/>
            </a:pPr>
            <a:endParaRPr lang="en-US" sz="2400" b="1" i="1" dirty="0">
              <a:solidFill>
                <a:schemeClr val="bg1"/>
              </a:solidFill>
            </a:endParaRPr>
          </a:p>
          <a:p>
            <a:pPr marL="571500" indent="-571500">
              <a:buFontTx/>
              <a:buChar char="-"/>
            </a:pPr>
            <a:r>
              <a:rPr lang="en-US" sz="3600" b="1" i="1" dirty="0" err="1">
                <a:solidFill>
                  <a:schemeClr val="bg1"/>
                </a:solidFill>
              </a:rPr>
              <a:t>Cegah</a:t>
            </a:r>
            <a:r>
              <a:rPr lang="en-US" sz="3600" b="1" i="1" dirty="0">
                <a:solidFill>
                  <a:schemeClr val="bg1"/>
                </a:solidFill>
              </a:rPr>
              <a:t> </a:t>
            </a:r>
            <a:r>
              <a:rPr lang="en-US" sz="3600" b="1" i="1" dirty="0" err="1">
                <a:solidFill>
                  <a:schemeClr val="bg1"/>
                </a:solidFill>
              </a:rPr>
              <a:t>komersialisasi</a:t>
            </a:r>
            <a:r>
              <a:rPr lang="en-US" sz="3600" b="1" i="1" dirty="0">
                <a:solidFill>
                  <a:schemeClr val="bg1"/>
                </a:solidFill>
              </a:rPr>
              <a:t>:</a:t>
            </a:r>
          </a:p>
          <a:p>
            <a:pPr marL="1028700" lvl="1" indent="-571500">
              <a:buFontTx/>
              <a:buChar char="-"/>
            </a:pPr>
            <a:r>
              <a:rPr lang="en-US" sz="3600" i="1" dirty="0" err="1">
                <a:solidFill>
                  <a:schemeClr val="bg1"/>
                </a:solidFill>
              </a:rPr>
              <a:t>Pendanaan</a:t>
            </a:r>
            <a:r>
              <a:rPr lang="en-US" sz="3600" i="1" dirty="0">
                <a:solidFill>
                  <a:schemeClr val="bg1"/>
                </a:solidFill>
              </a:rPr>
              <a:t> </a:t>
            </a:r>
            <a:r>
              <a:rPr lang="en-US" sz="3600" i="1" dirty="0" err="1">
                <a:solidFill>
                  <a:schemeClr val="bg1"/>
                </a:solidFill>
              </a:rPr>
              <a:t>Pemerintah</a:t>
            </a:r>
            <a:endParaRPr lang="en-US" sz="3600" i="1" dirty="0">
              <a:solidFill>
                <a:schemeClr val="bg1"/>
              </a:solidFill>
            </a:endParaRPr>
          </a:p>
          <a:p>
            <a:pPr marL="1028700" lvl="1" indent="-571500">
              <a:buFontTx/>
              <a:buChar char="-"/>
            </a:pPr>
            <a:r>
              <a:rPr lang="en-US" sz="3600" dirty="0" err="1">
                <a:solidFill>
                  <a:schemeClr val="bg1"/>
                </a:solidFill>
              </a:rPr>
              <a:t>Pengawasan</a:t>
            </a:r>
            <a:r>
              <a:rPr lang="en-US" sz="3600" dirty="0">
                <a:solidFill>
                  <a:schemeClr val="bg1"/>
                </a:solidFill>
              </a:rPr>
              <a:t> </a:t>
            </a:r>
            <a:r>
              <a:rPr lang="en-US" sz="3600" dirty="0" err="1">
                <a:solidFill>
                  <a:schemeClr val="bg1"/>
                </a:solidFill>
              </a:rPr>
              <a:t>independen</a:t>
            </a:r>
            <a:endParaRPr lang="en-US" sz="3600" dirty="0">
              <a:solidFill>
                <a:schemeClr val="bg1"/>
              </a:solidFill>
            </a:endParaRPr>
          </a:p>
          <a:p>
            <a:pPr marL="1028700" lvl="1" indent="-571500">
              <a:buFontTx/>
              <a:buChar char="-"/>
            </a:pPr>
            <a:r>
              <a:rPr lang="en-US" sz="3600" dirty="0" err="1">
                <a:solidFill>
                  <a:schemeClr val="bg1"/>
                </a:solidFill>
              </a:rPr>
              <a:t>Penetapan</a:t>
            </a:r>
            <a:r>
              <a:rPr lang="en-US" sz="3600" dirty="0">
                <a:solidFill>
                  <a:schemeClr val="bg1"/>
                </a:solidFill>
              </a:rPr>
              <a:t> </a:t>
            </a:r>
            <a:r>
              <a:rPr lang="en-US" sz="3600" dirty="0" err="1">
                <a:solidFill>
                  <a:schemeClr val="bg1"/>
                </a:solidFill>
              </a:rPr>
              <a:t>pola</a:t>
            </a:r>
            <a:r>
              <a:rPr lang="en-US" sz="3600" dirty="0">
                <a:solidFill>
                  <a:schemeClr val="bg1"/>
                </a:solidFill>
              </a:rPr>
              <a:t> </a:t>
            </a:r>
            <a:r>
              <a:rPr lang="en-US" sz="3600" dirty="0" err="1">
                <a:solidFill>
                  <a:schemeClr val="bg1"/>
                </a:solidFill>
              </a:rPr>
              <a:t>tarif</a:t>
            </a:r>
            <a:endParaRPr lang="en-US" sz="3600" dirty="0">
              <a:solidFill>
                <a:schemeClr val="bg1"/>
              </a:solidFill>
            </a:endParaRPr>
          </a:p>
        </p:txBody>
      </p:sp>
      <p:sp>
        <p:nvSpPr>
          <p:cNvPr id="6" name="TextBox 5"/>
          <p:cNvSpPr txBox="1"/>
          <p:nvPr/>
        </p:nvSpPr>
        <p:spPr>
          <a:xfrm>
            <a:off x="6279468" y="5748119"/>
            <a:ext cx="3750128" cy="646331"/>
          </a:xfrm>
          <a:prstGeom prst="rect">
            <a:avLst/>
          </a:prstGeom>
          <a:solidFill>
            <a:schemeClr val="tx1"/>
          </a:solidFill>
        </p:spPr>
        <p:txBody>
          <a:bodyPr wrap="square" rtlCol="0">
            <a:spAutoFit/>
          </a:bodyPr>
          <a:lstStyle/>
          <a:p>
            <a:r>
              <a:rPr lang="en-US" cap="all" dirty="0">
                <a:solidFill>
                  <a:schemeClr val="bg1"/>
                </a:solidFill>
              </a:rPr>
              <a:t>King and Perrin</a:t>
            </a:r>
            <a:r>
              <a:rPr lang="en-US" cap="all">
                <a:solidFill>
                  <a:schemeClr val="bg1"/>
                </a:solidFill>
              </a:rPr>
              <a:t>, Stem cell research &amp; therapy, 2014</a:t>
            </a:r>
            <a:endParaRPr lang="en-US" dirty="0">
              <a:solidFill>
                <a:schemeClr val="bg1"/>
              </a:solidFill>
            </a:endParaRPr>
          </a:p>
        </p:txBody>
      </p:sp>
    </p:spTree>
    <p:extLst>
      <p:ext uri="{BB962C8B-B14F-4D97-AF65-F5344CB8AC3E}">
        <p14:creationId xmlns:p14="http://schemas.microsoft.com/office/powerpoint/2010/main" val="1481972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5395" y="2283200"/>
            <a:ext cx="5971369" cy="4478526"/>
          </a:xfrm>
        </p:spPr>
      </p:pic>
      <p:sp>
        <p:nvSpPr>
          <p:cNvPr id="5" name="TextBox 4"/>
          <p:cNvSpPr txBox="1"/>
          <p:nvPr/>
        </p:nvSpPr>
        <p:spPr>
          <a:xfrm>
            <a:off x="304800" y="155602"/>
            <a:ext cx="11508519" cy="2031325"/>
          </a:xfrm>
          <a:prstGeom prst="rect">
            <a:avLst/>
          </a:prstGeom>
          <a:solidFill>
            <a:schemeClr val="accent6">
              <a:lumMod val="40000"/>
              <a:lumOff val="60000"/>
            </a:schemeClr>
          </a:solidFill>
        </p:spPr>
        <p:txBody>
          <a:bodyPr wrap="square" rtlCol="0">
            <a:spAutoFit/>
          </a:bodyPr>
          <a:lstStyle/>
          <a:p>
            <a:pPr>
              <a:lnSpc>
                <a:spcPct val="90000"/>
              </a:lnSpc>
            </a:pPr>
            <a:r>
              <a:rPr lang="en-US" altLang="en-US" sz="4800" b="1" dirty="0">
                <a:ea typeface="ＭＳ Ｐゴシック" charset="-128"/>
              </a:rPr>
              <a:t>6. </a:t>
            </a:r>
            <a:r>
              <a:rPr lang="en-US" altLang="en-US" sz="4800" b="1" dirty="0" err="1">
                <a:ea typeface="ＭＳ Ｐゴシック" charset="-128"/>
              </a:rPr>
              <a:t>Isu</a:t>
            </a:r>
            <a:r>
              <a:rPr lang="en-US" altLang="en-US" sz="4800" b="1" dirty="0">
                <a:ea typeface="ＭＳ Ｐゴシック" charset="-128"/>
              </a:rPr>
              <a:t> </a:t>
            </a:r>
            <a:r>
              <a:rPr lang="en-US" altLang="en-US" sz="4800" b="1" dirty="0" err="1">
                <a:ea typeface="ＭＳ Ｐゴシック" charset="-128"/>
              </a:rPr>
              <a:t>Etik</a:t>
            </a:r>
            <a:r>
              <a:rPr lang="en-US" altLang="en-US" sz="4800" b="1" dirty="0">
                <a:ea typeface="ＭＳ Ｐゴシック" charset="-128"/>
              </a:rPr>
              <a:t> lain</a:t>
            </a:r>
          </a:p>
          <a:p>
            <a:pPr lvl="3">
              <a:lnSpc>
                <a:spcPct val="90000"/>
              </a:lnSpc>
            </a:pPr>
            <a:r>
              <a:rPr lang="id-ID" sz="4400" dirty="0" err="1">
                <a:latin typeface="Arial" pitchFamily="34" charset="0"/>
                <a:cs typeface="Arial" pitchFamily="34" charset="0"/>
              </a:rPr>
              <a:t>openess</a:t>
            </a:r>
            <a:r>
              <a:rPr lang="id-ID" sz="4400" dirty="0">
                <a:latin typeface="Arial" pitchFamily="34" charset="0"/>
                <a:cs typeface="Arial" pitchFamily="34" charset="0"/>
              </a:rPr>
              <a:t>, </a:t>
            </a:r>
            <a:r>
              <a:rPr lang="id-ID" sz="4400" dirty="0" err="1">
                <a:latin typeface="Arial" pitchFamily="34" charset="0"/>
                <a:cs typeface="Arial" pitchFamily="34" charset="0"/>
              </a:rPr>
              <a:t>fairness</a:t>
            </a:r>
            <a:r>
              <a:rPr lang="id-ID" sz="4400" dirty="0">
                <a:latin typeface="Arial" pitchFamily="34" charset="0"/>
                <a:cs typeface="Arial" pitchFamily="34" charset="0"/>
              </a:rPr>
              <a:t>, konflik kepentingan, pendanaan riset, </a:t>
            </a:r>
            <a:r>
              <a:rPr lang="id-ID" sz="4400" dirty="0" err="1">
                <a:latin typeface="Arial" pitchFamily="34" charset="0"/>
                <a:cs typeface="Arial" pitchFamily="34" charset="0"/>
              </a:rPr>
              <a:t>xeno-stem</a:t>
            </a:r>
            <a:r>
              <a:rPr lang="id-ID" sz="4400" dirty="0">
                <a:latin typeface="Arial" pitchFamily="34" charset="0"/>
                <a:cs typeface="Arial" pitchFamily="34" charset="0"/>
              </a:rPr>
              <a:t> </a:t>
            </a:r>
            <a:r>
              <a:rPr lang="id-ID" sz="4400" dirty="0" err="1">
                <a:latin typeface="Arial" pitchFamily="34" charset="0"/>
                <a:cs typeface="Arial" pitchFamily="34" charset="0"/>
              </a:rPr>
              <a:t>cell</a:t>
            </a:r>
            <a:endParaRPr lang="id-ID" altLang="en-US" sz="4400" dirty="0">
              <a:ea typeface="ＭＳ Ｐゴシック" charset="-128"/>
            </a:endParaRPr>
          </a:p>
        </p:txBody>
      </p:sp>
      <p:sp>
        <p:nvSpPr>
          <p:cNvPr id="6" name="Rectangle 5"/>
          <p:cNvSpPr/>
          <p:nvPr/>
        </p:nvSpPr>
        <p:spPr>
          <a:xfrm>
            <a:off x="6374674" y="2186927"/>
            <a:ext cx="5438645" cy="4031873"/>
          </a:xfrm>
          <a:prstGeom prst="rect">
            <a:avLst/>
          </a:prstGeom>
          <a:solidFill>
            <a:srgbClr val="B7F60D"/>
          </a:solidFill>
        </p:spPr>
        <p:txBody>
          <a:bodyPr wrap="square">
            <a:spAutoFit/>
          </a:bodyPr>
          <a:lstStyle/>
          <a:p>
            <a:r>
              <a:rPr lang="en-US" sz="3200" dirty="0"/>
              <a:t>Open </a:t>
            </a:r>
            <a:r>
              <a:rPr lang="en-US" sz="3200" dirty="0" err="1"/>
              <a:t>dan</a:t>
            </a:r>
            <a:r>
              <a:rPr lang="en-US" sz="3200" dirty="0"/>
              <a:t> fair </a:t>
            </a:r>
            <a:r>
              <a:rPr lang="en-US" sz="3200" dirty="0" err="1"/>
              <a:t>tentang</a:t>
            </a:r>
            <a:r>
              <a:rPr lang="en-US" sz="3200" dirty="0"/>
              <a:t> </a:t>
            </a:r>
            <a:r>
              <a:rPr lang="en-US" sz="3200" dirty="0" err="1"/>
              <a:t>manfaat</a:t>
            </a:r>
            <a:endParaRPr lang="en-US" sz="3200" dirty="0"/>
          </a:p>
          <a:p>
            <a:r>
              <a:rPr lang="en-US" sz="3200" dirty="0"/>
              <a:t>Open </a:t>
            </a:r>
            <a:r>
              <a:rPr lang="en-US" sz="3200" dirty="0" err="1"/>
              <a:t>dan</a:t>
            </a:r>
            <a:r>
              <a:rPr lang="en-US" sz="3200" dirty="0"/>
              <a:t> fair </a:t>
            </a:r>
            <a:r>
              <a:rPr lang="en-US" sz="3200" dirty="0" err="1"/>
              <a:t>tentang</a:t>
            </a:r>
            <a:r>
              <a:rPr lang="en-US" sz="3200" dirty="0"/>
              <a:t> </a:t>
            </a:r>
            <a:r>
              <a:rPr lang="en-US" sz="3200" dirty="0" err="1"/>
              <a:t>risiko</a:t>
            </a:r>
            <a:r>
              <a:rPr lang="en-US" sz="3200" dirty="0"/>
              <a:t>, </a:t>
            </a:r>
          </a:p>
          <a:p>
            <a:r>
              <a:rPr lang="en-US" sz="3200" dirty="0" err="1"/>
              <a:t>Diskusikan</a:t>
            </a:r>
            <a:r>
              <a:rPr lang="en-US" sz="3200" dirty="0"/>
              <a:t> </a:t>
            </a:r>
            <a:r>
              <a:rPr lang="en-US" sz="3200" dirty="0" err="1"/>
              <a:t>tentang</a:t>
            </a:r>
            <a:r>
              <a:rPr lang="en-US" sz="3200" dirty="0"/>
              <a:t> uncertainty</a:t>
            </a:r>
          </a:p>
          <a:p>
            <a:r>
              <a:rPr lang="en-US" sz="3200" dirty="0" err="1"/>
              <a:t>Pada</a:t>
            </a:r>
            <a:r>
              <a:rPr lang="en-US" sz="3200" dirty="0"/>
              <a:t> </a:t>
            </a:r>
            <a:r>
              <a:rPr lang="en-US" sz="3200" dirty="0" err="1"/>
              <a:t>penelitian</a:t>
            </a:r>
            <a:r>
              <a:rPr lang="en-US" sz="3200" dirty="0"/>
              <a:t>: </a:t>
            </a:r>
            <a:r>
              <a:rPr lang="en-US" sz="3200" dirty="0" err="1"/>
              <a:t>semua</a:t>
            </a:r>
            <a:r>
              <a:rPr lang="en-US" sz="3200" dirty="0"/>
              <a:t> </a:t>
            </a:r>
            <a:r>
              <a:rPr lang="en-US" sz="3200" dirty="0" err="1"/>
              <a:t>berpeluang</a:t>
            </a:r>
            <a:r>
              <a:rPr lang="en-US" sz="3200" dirty="0"/>
              <a:t> </a:t>
            </a:r>
            <a:r>
              <a:rPr lang="en-US" sz="3200" dirty="0" err="1"/>
              <a:t>jadi</a:t>
            </a:r>
            <a:r>
              <a:rPr lang="en-US" sz="3200" dirty="0"/>
              <a:t> </a:t>
            </a:r>
            <a:r>
              <a:rPr lang="en-US" sz="3200" dirty="0" err="1"/>
              <a:t>subyek</a:t>
            </a:r>
            <a:r>
              <a:rPr lang="en-US" sz="3200" dirty="0"/>
              <a:t>, </a:t>
            </a:r>
            <a:r>
              <a:rPr lang="en-US" sz="3200" dirty="0" err="1"/>
              <a:t>boleh</a:t>
            </a:r>
            <a:r>
              <a:rPr lang="en-US" sz="3200" dirty="0"/>
              <a:t> “</a:t>
            </a:r>
            <a:r>
              <a:rPr lang="en-US" sz="3200" dirty="0" err="1"/>
              <a:t>berbiaya</a:t>
            </a:r>
            <a:r>
              <a:rPr lang="en-US" sz="3200" dirty="0"/>
              <a:t>” – </a:t>
            </a:r>
            <a:r>
              <a:rPr lang="en-US" sz="3200" dirty="0" err="1"/>
              <a:t>tapi</a:t>
            </a:r>
            <a:r>
              <a:rPr lang="en-US" sz="3200" dirty="0"/>
              <a:t> </a:t>
            </a:r>
            <a:r>
              <a:rPr lang="en-US" sz="3200" dirty="0" err="1"/>
              <a:t>nirlaba</a:t>
            </a:r>
            <a:r>
              <a:rPr lang="en-US" sz="3200" dirty="0"/>
              <a:t>, </a:t>
            </a:r>
          </a:p>
          <a:p>
            <a:r>
              <a:rPr lang="en-US" sz="3200" dirty="0" err="1"/>
              <a:t>Hormati</a:t>
            </a:r>
            <a:r>
              <a:rPr lang="en-US" sz="3200" dirty="0"/>
              <a:t> </a:t>
            </a:r>
            <a:r>
              <a:rPr lang="en-US" sz="3200" dirty="0" err="1"/>
              <a:t>hak</a:t>
            </a:r>
            <a:r>
              <a:rPr lang="en-US" sz="3200" dirty="0"/>
              <a:t>, </a:t>
            </a:r>
            <a:r>
              <a:rPr lang="en-US" sz="3200" dirty="0" err="1"/>
              <a:t>kepentingan</a:t>
            </a:r>
            <a:r>
              <a:rPr lang="en-US" sz="3200" dirty="0"/>
              <a:t>, </a:t>
            </a:r>
            <a:r>
              <a:rPr lang="en-US" sz="3200" dirty="0" err="1"/>
              <a:t>dan</a:t>
            </a:r>
            <a:r>
              <a:rPr lang="en-US" sz="3200" dirty="0"/>
              <a:t> </a:t>
            </a:r>
            <a:r>
              <a:rPr lang="en-US" sz="3200" dirty="0" err="1"/>
              <a:t>kesejahteraan</a:t>
            </a:r>
            <a:r>
              <a:rPr lang="en-US" sz="3200" dirty="0"/>
              <a:t> </a:t>
            </a:r>
            <a:r>
              <a:rPr lang="en-US" sz="3200" dirty="0" err="1"/>
              <a:t>subyek</a:t>
            </a:r>
            <a:endParaRPr lang="en-US" sz="3200" dirty="0"/>
          </a:p>
        </p:txBody>
      </p:sp>
      <p:sp>
        <p:nvSpPr>
          <p:cNvPr id="3" name="TextBox 2"/>
          <p:cNvSpPr txBox="1"/>
          <p:nvPr/>
        </p:nvSpPr>
        <p:spPr>
          <a:xfrm>
            <a:off x="261257" y="155602"/>
            <a:ext cx="6113417" cy="6309420"/>
          </a:xfrm>
          <a:prstGeom prst="rect">
            <a:avLst/>
          </a:prstGeom>
          <a:solidFill>
            <a:schemeClr val="accent6">
              <a:lumMod val="50000"/>
            </a:schemeClr>
          </a:solidFill>
        </p:spPr>
        <p:txBody>
          <a:bodyPr wrap="square" rtlCol="0">
            <a:spAutoFit/>
          </a:bodyPr>
          <a:lstStyle/>
          <a:p>
            <a:r>
              <a:rPr lang="en-US" sz="4800" dirty="0" err="1">
                <a:solidFill>
                  <a:schemeClr val="bg1"/>
                </a:solidFill>
              </a:rPr>
              <a:t>Risiko</a:t>
            </a:r>
            <a:r>
              <a:rPr lang="en-US" sz="4800" dirty="0">
                <a:solidFill>
                  <a:schemeClr val="bg1"/>
                </a:solidFill>
              </a:rPr>
              <a:t>:</a:t>
            </a:r>
          </a:p>
          <a:p>
            <a:pPr marL="685800" indent="-685800">
              <a:spcBef>
                <a:spcPts val="1200"/>
              </a:spcBef>
              <a:buFont typeface="Arial" charset="0"/>
              <a:buChar char="•"/>
            </a:pPr>
            <a:r>
              <a:rPr lang="en-US" sz="4800" dirty="0">
                <a:solidFill>
                  <a:schemeClr val="bg1"/>
                </a:solidFill>
              </a:rPr>
              <a:t>Manipulate patients’ ignorance and vulnerability; and</a:t>
            </a:r>
          </a:p>
          <a:p>
            <a:pPr marL="685800" indent="-685800">
              <a:spcBef>
                <a:spcPts val="1200"/>
              </a:spcBef>
              <a:buFont typeface="Arial" charset="0"/>
              <a:buChar char="•"/>
            </a:pPr>
            <a:r>
              <a:rPr lang="en-US" sz="4800" dirty="0">
                <a:solidFill>
                  <a:schemeClr val="bg1"/>
                </a:solidFill>
              </a:rPr>
              <a:t>Stimulate demand for unproven or ineffective therapies.</a:t>
            </a:r>
          </a:p>
          <a:p>
            <a:endParaRPr lang="en-US" sz="4800" dirty="0">
              <a:solidFill>
                <a:schemeClr val="bg1"/>
              </a:solidFill>
            </a:endParaRPr>
          </a:p>
        </p:txBody>
      </p:sp>
    </p:spTree>
    <p:extLst>
      <p:ext uri="{BB962C8B-B14F-4D97-AF65-F5344CB8AC3E}">
        <p14:creationId xmlns:p14="http://schemas.microsoft.com/office/powerpoint/2010/main" val="2274050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00023" y="209550"/>
            <a:ext cx="6610378" cy="6477000"/>
          </a:xfrm>
        </p:spPr>
      </p:pic>
      <p:sp>
        <p:nvSpPr>
          <p:cNvPr id="4" name="Rectangle 3"/>
          <p:cNvSpPr/>
          <p:nvPr/>
        </p:nvSpPr>
        <p:spPr>
          <a:xfrm>
            <a:off x="6096000" y="0"/>
            <a:ext cx="6096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096000" y="1394728"/>
            <a:ext cx="5562600" cy="3970318"/>
          </a:xfrm>
          <a:prstGeom prst="rect">
            <a:avLst/>
          </a:prstGeom>
        </p:spPr>
        <p:txBody>
          <a:bodyPr wrap="square">
            <a:spAutoFit/>
          </a:bodyPr>
          <a:lstStyle/>
          <a:p>
            <a:pPr marL="457200" indent="-457200">
              <a:buFont typeface="Arial" charset="0"/>
              <a:buChar char="•"/>
              <a:tabLst>
                <a:tab pos="266700" algn="l"/>
              </a:tabLst>
              <a:defRPr/>
            </a:pPr>
            <a:r>
              <a:rPr lang="en-US" sz="2800" dirty="0" err="1">
                <a:latin typeface="Arial" pitchFamily="34" charset="0"/>
                <a:cs typeface="Arial" pitchFamily="34" charset="0"/>
              </a:rPr>
              <a:t>Regulasi</a:t>
            </a:r>
            <a:r>
              <a:rPr lang="en-US" sz="2800" dirty="0">
                <a:latin typeface="Arial" pitchFamily="34" charset="0"/>
                <a:cs typeface="Arial" pitchFamily="34" charset="0"/>
              </a:rPr>
              <a:t> </a:t>
            </a:r>
            <a:r>
              <a:rPr lang="en-US" sz="2800" dirty="0" err="1">
                <a:latin typeface="Arial" pitchFamily="34" charset="0"/>
                <a:cs typeface="Arial" pitchFamily="34" charset="0"/>
              </a:rPr>
              <a:t>bersifat</a:t>
            </a:r>
            <a:r>
              <a:rPr lang="en-US" sz="2800" dirty="0">
                <a:latin typeface="Arial" pitchFamily="34" charset="0"/>
                <a:cs typeface="Arial" pitchFamily="34" charset="0"/>
              </a:rPr>
              <a:t> </a:t>
            </a:r>
            <a:r>
              <a:rPr lang="en-US" sz="2800" dirty="0" err="1">
                <a:latin typeface="Arial" pitchFamily="34" charset="0"/>
                <a:cs typeface="Arial" pitchFamily="34" charset="0"/>
              </a:rPr>
              <a:t>mengatur</a:t>
            </a:r>
            <a:r>
              <a:rPr lang="en-US" sz="2800" dirty="0">
                <a:latin typeface="Arial" pitchFamily="34" charset="0"/>
                <a:cs typeface="Arial" pitchFamily="34" charset="0"/>
              </a:rPr>
              <a:t>, </a:t>
            </a:r>
            <a:r>
              <a:rPr lang="en-US" sz="2800" dirty="0" err="1">
                <a:latin typeface="Arial" pitchFamily="34" charset="0"/>
                <a:cs typeface="Arial" pitchFamily="34" charset="0"/>
              </a:rPr>
              <a:t>harus</a:t>
            </a:r>
            <a:r>
              <a:rPr lang="en-US" sz="2800" dirty="0">
                <a:latin typeface="Arial" pitchFamily="34" charset="0"/>
                <a:cs typeface="Arial" pitchFamily="34" charset="0"/>
              </a:rPr>
              <a:t> </a:t>
            </a:r>
            <a:r>
              <a:rPr lang="en-US" sz="2800" dirty="0" err="1">
                <a:latin typeface="Arial" pitchFamily="34" charset="0"/>
                <a:cs typeface="Arial" pitchFamily="34" charset="0"/>
              </a:rPr>
              <a:t>diikuti</a:t>
            </a:r>
            <a:r>
              <a:rPr lang="en-US" sz="2800" dirty="0">
                <a:latin typeface="Arial" pitchFamily="34" charset="0"/>
                <a:cs typeface="Arial" pitchFamily="34" charset="0"/>
              </a:rPr>
              <a:t>, </a:t>
            </a:r>
            <a:r>
              <a:rPr lang="en-US" sz="2800" dirty="0" err="1">
                <a:latin typeface="Arial" pitchFamily="34" charset="0"/>
                <a:cs typeface="Arial" pitchFamily="34" charset="0"/>
              </a:rPr>
              <a:t>Sanksi</a:t>
            </a:r>
            <a:r>
              <a:rPr lang="en-US" sz="2800" dirty="0">
                <a:latin typeface="Arial" pitchFamily="34" charset="0"/>
                <a:cs typeface="Arial" pitchFamily="34" charset="0"/>
              </a:rPr>
              <a:t> </a:t>
            </a:r>
            <a:r>
              <a:rPr lang="en-US" sz="2800" dirty="0" err="1">
                <a:latin typeface="Arial" pitchFamily="34" charset="0"/>
                <a:cs typeface="Arial" pitchFamily="34" charset="0"/>
              </a:rPr>
              <a:t>administrasi</a:t>
            </a:r>
            <a:r>
              <a:rPr lang="en-US" sz="2800" dirty="0">
                <a:latin typeface="Arial" pitchFamily="34" charset="0"/>
                <a:cs typeface="Arial" pitchFamily="34" charset="0"/>
              </a:rPr>
              <a:t>/</a:t>
            </a:r>
            <a:r>
              <a:rPr lang="en-US" sz="2800" dirty="0" err="1">
                <a:latin typeface="Arial" pitchFamily="34" charset="0"/>
                <a:cs typeface="Arial" pitchFamily="34" charset="0"/>
              </a:rPr>
              <a:t>hukum</a:t>
            </a:r>
            <a:r>
              <a:rPr lang="en-US" sz="2800" dirty="0">
                <a:latin typeface="Arial" pitchFamily="34" charset="0"/>
                <a:cs typeface="Arial" pitchFamily="34" charset="0"/>
              </a:rPr>
              <a:t> </a:t>
            </a:r>
            <a:r>
              <a:rPr lang="en-US" sz="2800" dirty="0" err="1">
                <a:latin typeface="Arial" pitchFamily="34" charset="0"/>
                <a:cs typeface="Arial" pitchFamily="34" charset="0"/>
              </a:rPr>
              <a:t>bagi</a:t>
            </a:r>
            <a:r>
              <a:rPr lang="en-US" sz="2800" dirty="0">
                <a:latin typeface="Arial" pitchFamily="34" charset="0"/>
                <a:cs typeface="Arial" pitchFamily="34" charset="0"/>
              </a:rPr>
              <a:t> </a:t>
            </a:r>
            <a:r>
              <a:rPr lang="en-US" sz="2800" dirty="0" err="1">
                <a:latin typeface="Arial" pitchFamily="34" charset="0"/>
                <a:cs typeface="Arial" pitchFamily="34" charset="0"/>
              </a:rPr>
              <a:t>pelanggarnya</a:t>
            </a:r>
            <a:endParaRPr lang="en-US" sz="2800" dirty="0">
              <a:latin typeface="Arial" pitchFamily="34" charset="0"/>
              <a:cs typeface="Arial" pitchFamily="34" charset="0"/>
            </a:endParaRPr>
          </a:p>
          <a:p>
            <a:pPr marL="457200" indent="-457200">
              <a:buFont typeface="Arial" charset="0"/>
              <a:buChar char="•"/>
              <a:tabLst>
                <a:tab pos="266700" algn="l"/>
              </a:tabLst>
              <a:defRPr/>
            </a:pPr>
            <a:r>
              <a:rPr lang="en-US" sz="2800" dirty="0" err="1">
                <a:latin typeface="Arial" pitchFamily="34" charset="0"/>
                <a:cs typeface="Arial" pitchFamily="34" charset="0"/>
              </a:rPr>
              <a:t>Pedoman</a:t>
            </a:r>
            <a:r>
              <a:rPr lang="en-US" sz="2800" dirty="0">
                <a:latin typeface="Arial" pitchFamily="34" charset="0"/>
                <a:cs typeface="Arial" pitchFamily="34" charset="0"/>
              </a:rPr>
              <a:t> </a:t>
            </a:r>
            <a:r>
              <a:rPr lang="en-US" sz="2800" dirty="0" err="1">
                <a:latin typeface="Arial" pitchFamily="34" charset="0"/>
                <a:cs typeface="Arial" pitchFamily="34" charset="0"/>
              </a:rPr>
              <a:t>bersifat</a:t>
            </a:r>
            <a:r>
              <a:rPr lang="en-US" sz="2800" dirty="0">
                <a:latin typeface="Arial" pitchFamily="34" charset="0"/>
                <a:cs typeface="Arial" pitchFamily="34" charset="0"/>
              </a:rPr>
              <a:t> </a:t>
            </a:r>
            <a:r>
              <a:rPr lang="en-US" sz="2800" dirty="0" err="1">
                <a:latin typeface="Arial" pitchFamily="34" charset="0"/>
                <a:cs typeface="Arial" pitchFamily="34" charset="0"/>
              </a:rPr>
              <a:t>memberi</a:t>
            </a:r>
            <a:r>
              <a:rPr lang="en-US" sz="2800" dirty="0">
                <a:latin typeface="Arial" pitchFamily="34" charset="0"/>
                <a:cs typeface="Arial" pitchFamily="34" charset="0"/>
              </a:rPr>
              <a:t> </a:t>
            </a:r>
            <a:r>
              <a:rPr lang="en-US" sz="2800" dirty="0" err="1">
                <a:latin typeface="Arial" pitchFamily="34" charset="0"/>
                <a:cs typeface="Arial" pitchFamily="34" charset="0"/>
              </a:rPr>
              <a:t>petunjuk</a:t>
            </a:r>
            <a:r>
              <a:rPr lang="en-US" sz="2800" dirty="0">
                <a:latin typeface="Arial" pitchFamily="34" charset="0"/>
                <a:cs typeface="Arial" pitchFamily="34" charset="0"/>
              </a:rPr>
              <a:t>, </a:t>
            </a:r>
            <a:r>
              <a:rPr lang="en-US" sz="2800" dirty="0" err="1">
                <a:latin typeface="Arial" pitchFamily="34" charset="0"/>
                <a:cs typeface="Arial" pitchFamily="34" charset="0"/>
              </a:rPr>
              <a:t>sebaiknya</a:t>
            </a:r>
            <a:r>
              <a:rPr lang="en-US" sz="2800" dirty="0">
                <a:latin typeface="Arial" pitchFamily="34" charset="0"/>
                <a:cs typeface="Arial" pitchFamily="34" charset="0"/>
              </a:rPr>
              <a:t> </a:t>
            </a:r>
            <a:r>
              <a:rPr lang="en-US" sz="2800" dirty="0" err="1">
                <a:latin typeface="Arial" pitchFamily="34" charset="0"/>
                <a:cs typeface="Arial" pitchFamily="34" charset="0"/>
              </a:rPr>
              <a:t>diikuti</a:t>
            </a:r>
            <a:r>
              <a:rPr lang="en-US" sz="2800" dirty="0">
                <a:latin typeface="Arial" pitchFamily="34" charset="0"/>
                <a:cs typeface="Arial" pitchFamily="34" charset="0"/>
              </a:rPr>
              <a:t> </a:t>
            </a:r>
            <a:r>
              <a:rPr lang="en-US" sz="2800" dirty="0" err="1">
                <a:latin typeface="Arial" pitchFamily="34" charset="0"/>
                <a:cs typeface="Arial" pitchFamily="34" charset="0"/>
              </a:rPr>
              <a:t>karena</a:t>
            </a:r>
            <a:r>
              <a:rPr lang="en-US" sz="2800" dirty="0">
                <a:latin typeface="Arial" pitchFamily="34" charset="0"/>
                <a:cs typeface="Arial" pitchFamily="34" charset="0"/>
              </a:rPr>
              <a:t> </a:t>
            </a:r>
            <a:r>
              <a:rPr lang="en-US" sz="2800" dirty="0" err="1">
                <a:latin typeface="Arial" pitchFamily="34" charset="0"/>
                <a:cs typeface="Arial" pitchFamily="34" charset="0"/>
              </a:rPr>
              <a:t>melindungi</a:t>
            </a:r>
            <a:r>
              <a:rPr lang="en-US" sz="2800" dirty="0">
                <a:latin typeface="Arial" pitchFamily="34" charset="0"/>
                <a:cs typeface="Arial" pitchFamily="34" charset="0"/>
              </a:rPr>
              <a:t>, </a:t>
            </a:r>
            <a:r>
              <a:rPr lang="en-US" sz="2800" dirty="0" err="1">
                <a:latin typeface="Arial" pitchFamily="34" charset="0"/>
                <a:cs typeface="Arial" pitchFamily="34" charset="0"/>
              </a:rPr>
              <a:t>Sanksi</a:t>
            </a:r>
            <a:r>
              <a:rPr lang="en-US" sz="2800" dirty="0">
                <a:latin typeface="Arial" pitchFamily="34" charset="0"/>
                <a:cs typeface="Arial" pitchFamily="34" charset="0"/>
              </a:rPr>
              <a:t> </a:t>
            </a:r>
            <a:r>
              <a:rPr lang="en-US" sz="2800" dirty="0" err="1">
                <a:latin typeface="Arial" pitchFamily="34" charset="0"/>
                <a:cs typeface="Arial" pitchFamily="34" charset="0"/>
              </a:rPr>
              <a:t>administrasi</a:t>
            </a:r>
            <a:r>
              <a:rPr lang="en-US" sz="2800" dirty="0">
                <a:latin typeface="Arial" pitchFamily="34" charset="0"/>
                <a:cs typeface="Arial" pitchFamily="34" charset="0"/>
              </a:rPr>
              <a:t>/</a:t>
            </a:r>
            <a:r>
              <a:rPr lang="en-US" sz="2800" dirty="0" err="1">
                <a:latin typeface="Arial" pitchFamily="34" charset="0"/>
                <a:cs typeface="Arial" pitchFamily="34" charset="0"/>
              </a:rPr>
              <a:t>disiplin</a:t>
            </a:r>
            <a:r>
              <a:rPr lang="en-US" sz="2800" dirty="0">
                <a:latin typeface="Arial" pitchFamily="34" charset="0"/>
                <a:cs typeface="Arial" pitchFamily="34" charset="0"/>
              </a:rPr>
              <a:t> </a:t>
            </a:r>
            <a:r>
              <a:rPr lang="en-US" sz="2800" dirty="0" err="1">
                <a:latin typeface="Arial" pitchFamily="34" charset="0"/>
                <a:cs typeface="Arial" pitchFamily="34" charset="0"/>
              </a:rPr>
              <a:t>bagi</a:t>
            </a:r>
            <a:r>
              <a:rPr lang="en-US" sz="2800" dirty="0">
                <a:latin typeface="Arial" pitchFamily="34" charset="0"/>
                <a:cs typeface="Arial" pitchFamily="34" charset="0"/>
              </a:rPr>
              <a:t> </a:t>
            </a:r>
            <a:r>
              <a:rPr lang="en-US" sz="2800" dirty="0" err="1">
                <a:latin typeface="Arial" pitchFamily="34" charset="0"/>
                <a:cs typeface="Arial" pitchFamily="34" charset="0"/>
              </a:rPr>
              <a:t>pelanggarnya</a:t>
            </a:r>
            <a:r>
              <a:rPr lang="en-US" sz="2800" dirty="0">
                <a:latin typeface="Arial" pitchFamily="34" charset="0"/>
                <a:cs typeface="Arial" pitchFamily="34" charset="0"/>
              </a:rPr>
              <a:t> </a:t>
            </a:r>
            <a:endParaRPr lang="id-ID" sz="2800" dirty="0">
              <a:latin typeface="Arial" pitchFamily="34" charset="0"/>
              <a:cs typeface="Arial" pitchFamily="34" charset="0"/>
            </a:endParaRPr>
          </a:p>
        </p:txBody>
      </p:sp>
      <p:sp>
        <p:nvSpPr>
          <p:cNvPr id="9" name="Frame 8"/>
          <p:cNvSpPr/>
          <p:nvPr/>
        </p:nvSpPr>
        <p:spPr>
          <a:xfrm>
            <a:off x="247650" y="209550"/>
            <a:ext cx="11677650" cy="6477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p:cNvSpPr/>
          <p:nvPr/>
        </p:nvSpPr>
        <p:spPr>
          <a:xfrm>
            <a:off x="6254214" y="532350"/>
            <a:ext cx="5324471" cy="646331"/>
          </a:xfrm>
          <a:prstGeom prst="rect">
            <a:avLst/>
          </a:prstGeom>
        </p:spPr>
        <p:txBody>
          <a:bodyPr wrap="none">
            <a:spAutoFit/>
          </a:bodyPr>
          <a:lstStyle/>
          <a:p>
            <a:r>
              <a:rPr lang="en-US" sz="3600" dirty="0">
                <a:solidFill>
                  <a:schemeClr val="accent6">
                    <a:lumMod val="50000"/>
                  </a:schemeClr>
                </a:solidFill>
                <a:latin typeface="Arial Rounded MT Bold" charset="0"/>
                <a:ea typeface="Arial Rounded MT Bold" charset="0"/>
                <a:cs typeface="Arial Rounded MT Bold" charset="0"/>
              </a:rPr>
              <a:t>7. </a:t>
            </a:r>
            <a:r>
              <a:rPr lang="en-US" sz="3600" dirty="0" err="1">
                <a:solidFill>
                  <a:schemeClr val="accent6">
                    <a:lumMod val="50000"/>
                  </a:schemeClr>
                </a:solidFill>
                <a:latin typeface="Arial Rounded MT Bold" charset="0"/>
                <a:ea typeface="Arial Rounded MT Bold" charset="0"/>
                <a:cs typeface="Arial Rounded MT Bold" charset="0"/>
              </a:rPr>
              <a:t>Regulasi</a:t>
            </a:r>
            <a:r>
              <a:rPr lang="en-US" sz="3600" dirty="0">
                <a:solidFill>
                  <a:schemeClr val="accent6">
                    <a:lumMod val="50000"/>
                  </a:schemeClr>
                </a:solidFill>
                <a:latin typeface="Arial Rounded MT Bold" charset="0"/>
                <a:ea typeface="Arial Rounded MT Bold" charset="0"/>
                <a:cs typeface="Arial Rounded MT Bold" charset="0"/>
              </a:rPr>
              <a:t> &amp; </a:t>
            </a:r>
            <a:r>
              <a:rPr lang="en-US" sz="3600" dirty="0" err="1">
                <a:solidFill>
                  <a:schemeClr val="accent6">
                    <a:lumMod val="50000"/>
                  </a:schemeClr>
                </a:solidFill>
                <a:latin typeface="Arial Rounded MT Bold" charset="0"/>
                <a:ea typeface="Arial Rounded MT Bold" charset="0"/>
                <a:cs typeface="Arial Rounded MT Bold" charset="0"/>
              </a:rPr>
              <a:t>Pedoman</a:t>
            </a:r>
            <a:endParaRPr lang="en-US" sz="3600" dirty="0">
              <a:solidFill>
                <a:schemeClr val="accent6">
                  <a:lumMod val="50000"/>
                </a:schemeClr>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3451756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0643" name="Rectangle 3">
            <a:extLst>
              <a:ext uri="{FF2B5EF4-FFF2-40B4-BE49-F238E27FC236}">
                <a16:creationId xmlns:a16="http://schemas.microsoft.com/office/drawing/2014/main" id="{DE4C8B22-0565-F84F-AC36-29D4FFA9D055}"/>
              </a:ext>
            </a:extLst>
          </p:cNvPr>
          <p:cNvSpPr>
            <a:spLocks noGrp="1" noChangeArrowheads="1"/>
          </p:cNvSpPr>
          <p:nvPr>
            <p:ph type="body" idx="1"/>
          </p:nvPr>
        </p:nvSpPr>
        <p:spPr>
          <a:xfrm>
            <a:off x="838200" y="620486"/>
            <a:ext cx="10515600" cy="5556477"/>
          </a:xfrm>
        </p:spPr>
        <p:txBody>
          <a:bodyPr>
            <a:normAutofit/>
          </a:bodyPr>
          <a:lstStyle/>
          <a:p>
            <a:pPr>
              <a:buFont typeface="Wingdings" charset="2"/>
              <a:buChar char="l"/>
              <a:defRPr/>
            </a:pPr>
            <a:r>
              <a:rPr lang="en-US" altLang="en-US" sz="4000" dirty="0" err="1">
                <a:ea typeface="ＭＳ Ｐゴシック" charset="-128"/>
              </a:rPr>
              <a:t>Keterangan</a:t>
            </a:r>
            <a:r>
              <a:rPr lang="en-US" altLang="en-US" sz="4000" dirty="0">
                <a:ea typeface="ＭＳ Ｐゴシック" charset="-128"/>
              </a:rPr>
              <a:t> </a:t>
            </a:r>
            <a:r>
              <a:rPr lang="en-US" altLang="en-US" sz="4000" dirty="0" err="1">
                <a:ea typeface="ＭＳ Ｐゴシック" charset="-128"/>
              </a:rPr>
              <a:t>Dokter</a:t>
            </a:r>
            <a:r>
              <a:rPr lang="en-US" altLang="en-US" sz="4000" dirty="0">
                <a:ea typeface="ＭＳ Ｐゴシック" charset="-128"/>
              </a:rPr>
              <a:t> </a:t>
            </a:r>
            <a:r>
              <a:rPr lang="en-US" altLang="en-US" sz="4000" dirty="0" err="1">
                <a:ea typeface="ＭＳ Ｐゴシック" charset="-128"/>
              </a:rPr>
              <a:t>SpM</a:t>
            </a:r>
            <a:endParaRPr lang="en-US" altLang="en-US" sz="4000" dirty="0">
              <a:ea typeface="ＭＳ Ｐゴシック" charset="-128"/>
            </a:endParaRPr>
          </a:p>
          <a:p>
            <a:pPr lvl="1">
              <a:buFont typeface="Wingdings" charset="2"/>
              <a:buChar char="l"/>
              <a:defRPr/>
            </a:pPr>
            <a:r>
              <a:rPr lang="en-US" altLang="en-US" sz="3600" dirty="0" err="1">
                <a:ea typeface="ＭＳ Ｐゴシック" charset="-128"/>
              </a:rPr>
              <a:t>Pasien</a:t>
            </a:r>
            <a:r>
              <a:rPr lang="en-US" altLang="en-US" sz="3600" dirty="0">
                <a:ea typeface="ＭＳ Ｐゴシック" charset="-128"/>
              </a:rPr>
              <a:t> </a:t>
            </a:r>
            <a:r>
              <a:rPr lang="en-US" altLang="en-US" sz="3600" dirty="0" err="1">
                <a:ea typeface="ＭＳ Ｐゴシック" charset="-128"/>
              </a:rPr>
              <a:t>mengaku</a:t>
            </a:r>
            <a:r>
              <a:rPr lang="en-US" altLang="en-US" sz="3600" dirty="0">
                <a:ea typeface="ＭＳ Ｐゴシック" charset="-128"/>
              </a:rPr>
              <a:t> </a:t>
            </a:r>
            <a:r>
              <a:rPr lang="en-US" altLang="en-US" sz="3600" dirty="0" err="1">
                <a:ea typeface="ＭＳ Ｐゴシック" charset="-128"/>
              </a:rPr>
              <a:t>menderita</a:t>
            </a:r>
            <a:r>
              <a:rPr lang="en-US" altLang="en-US" sz="3600" dirty="0">
                <a:ea typeface="ＭＳ Ｐゴシック" charset="-128"/>
              </a:rPr>
              <a:t> </a:t>
            </a:r>
            <a:r>
              <a:rPr lang="en-US" altLang="en-US" sz="3600" dirty="0" err="1">
                <a:ea typeface="ＭＳ Ｐゴシック" charset="-128"/>
              </a:rPr>
              <a:t>katarak</a:t>
            </a:r>
            <a:r>
              <a:rPr lang="en-US" altLang="en-US" sz="3600" dirty="0">
                <a:ea typeface="ＭＳ Ｐゴシック" charset="-128"/>
              </a:rPr>
              <a:t> moderate, </a:t>
            </a:r>
            <a:r>
              <a:rPr lang="en-US" altLang="en-US" sz="3600" dirty="0" err="1">
                <a:ea typeface="ＭＳ Ｐゴシック" charset="-128"/>
              </a:rPr>
              <a:t>dan</a:t>
            </a:r>
            <a:r>
              <a:rPr lang="en-US" altLang="en-US" sz="3600" dirty="0">
                <a:ea typeface="ＭＳ Ｐゴシック" charset="-128"/>
              </a:rPr>
              <a:t> </a:t>
            </a:r>
            <a:r>
              <a:rPr lang="en-US" altLang="en-US" sz="3600" dirty="0" err="1">
                <a:ea typeface="ＭＳ Ｐゴシック" charset="-128"/>
              </a:rPr>
              <a:t>ingin</a:t>
            </a:r>
            <a:r>
              <a:rPr lang="en-US" altLang="en-US" sz="3600" dirty="0">
                <a:ea typeface="ＭＳ Ｐゴシック" charset="-128"/>
              </a:rPr>
              <a:t> agar </a:t>
            </a:r>
            <a:r>
              <a:rPr lang="en-US" altLang="en-US" sz="3600" dirty="0" err="1">
                <a:ea typeface="ＭＳ Ｐゴシック" charset="-128"/>
              </a:rPr>
              <a:t>dapat</a:t>
            </a:r>
            <a:r>
              <a:rPr lang="en-US" altLang="en-US" sz="3600" dirty="0">
                <a:ea typeface="ＭＳ Ｐゴシック" charset="-128"/>
              </a:rPr>
              <a:t> </a:t>
            </a:r>
            <a:r>
              <a:rPr lang="en-US" altLang="en-US" sz="3600" dirty="0" err="1">
                <a:ea typeface="ＭＳ Ｐゴシック" charset="-128"/>
              </a:rPr>
              <a:t>melihat</a:t>
            </a:r>
            <a:r>
              <a:rPr lang="en-US" altLang="en-US" sz="3600" dirty="0">
                <a:ea typeface="ＭＳ Ｐゴシック" charset="-128"/>
              </a:rPr>
              <a:t> </a:t>
            </a:r>
            <a:r>
              <a:rPr lang="en-US" altLang="en-US" sz="3600" dirty="0" err="1">
                <a:ea typeface="ＭＳ Ｐゴシック" charset="-128"/>
              </a:rPr>
              <a:t>jelas</a:t>
            </a:r>
            <a:r>
              <a:rPr lang="en-US" altLang="en-US" sz="3600" dirty="0">
                <a:ea typeface="ＭＳ Ｐゴシック" charset="-128"/>
              </a:rPr>
              <a:t> </a:t>
            </a:r>
            <a:r>
              <a:rPr lang="en-US" altLang="en-US" sz="3600" dirty="0" err="1">
                <a:ea typeface="ＭＳ Ｐゴシック" charset="-128"/>
              </a:rPr>
              <a:t>lagi</a:t>
            </a:r>
            <a:endParaRPr lang="en-US" altLang="en-US" sz="3600" dirty="0">
              <a:ea typeface="ＭＳ Ｐゴシック" charset="-128"/>
            </a:endParaRPr>
          </a:p>
          <a:p>
            <a:pPr lvl="1">
              <a:buFont typeface="Wingdings" charset="2"/>
              <a:buChar char="l"/>
              <a:defRPr/>
            </a:pPr>
            <a:r>
              <a:rPr lang="en-US" altLang="en-US" sz="3600" dirty="0" err="1">
                <a:ea typeface="ＭＳ Ｐゴシック" charset="-128"/>
              </a:rPr>
              <a:t>Pada</a:t>
            </a:r>
            <a:r>
              <a:rPr lang="en-US" altLang="en-US" sz="3600" dirty="0">
                <a:ea typeface="ＭＳ Ｐゴシック" charset="-128"/>
              </a:rPr>
              <a:t> </a:t>
            </a:r>
            <a:r>
              <a:rPr lang="en-US" altLang="en-US" sz="3600" dirty="0" err="1">
                <a:ea typeface="ＭＳ Ｐゴシック" charset="-128"/>
              </a:rPr>
              <a:t>funduskopi</a:t>
            </a:r>
            <a:r>
              <a:rPr lang="en-US" altLang="en-US" sz="3600" dirty="0">
                <a:ea typeface="ＭＳ Ｐゴシック" charset="-128"/>
              </a:rPr>
              <a:t> </a:t>
            </a:r>
            <a:r>
              <a:rPr lang="en-US" altLang="en-US" sz="3600" dirty="0" err="1">
                <a:ea typeface="ＭＳ Ｐゴシック" charset="-128"/>
              </a:rPr>
              <a:t>terdapat</a:t>
            </a:r>
            <a:r>
              <a:rPr lang="en-US" altLang="en-US" sz="3600" dirty="0">
                <a:ea typeface="ＭＳ Ｐゴシック" charset="-128"/>
              </a:rPr>
              <a:t> </a:t>
            </a:r>
            <a:r>
              <a:rPr lang="en-US" altLang="en-US" sz="3600" dirty="0" err="1">
                <a:ea typeface="ＭＳ Ｐゴシック" charset="-128"/>
              </a:rPr>
              <a:t>sesuatu</a:t>
            </a:r>
            <a:r>
              <a:rPr lang="en-US" altLang="en-US" sz="3600" dirty="0">
                <a:ea typeface="ＭＳ Ｐゴシック" charset="-128"/>
              </a:rPr>
              <a:t> yang </a:t>
            </a:r>
            <a:r>
              <a:rPr lang="en-US" altLang="en-US" sz="3600" dirty="0" err="1">
                <a:ea typeface="ＭＳ Ｐゴシック" charset="-128"/>
              </a:rPr>
              <a:t>meragukan</a:t>
            </a:r>
            <a:r>
              <a:rPr lang="en-US" altLang="en-US" sz="3600" dirty="0">
                <a:ea typeface="ＭＳ Ｐゴシック" charset="-128"/>
              </a:rPr>
              <a:t> </a:t>
            </a:r>
            <a:r>
              <a:rPr lang="en-US" altLang="en-US" sz="3600" dirty="0" err="1">
                <a:ea typeface="ＭＳ Ｐゴシック" charset="-128"/>
              </a:rPr>
              <a:t>sehingga</a:t>
            </a:r>
            <a:r>
              <a:rPr lang="en-US" altLang="en-US" sz="3600" dirty="0">
                <a:ea typeface="ＭＳ Ｐゴシック" charset="-128"/>
              </a:rPr>
              <a:t> </a:t>
            </a:r>
            <a:r>
              <a:rPr lang="en-US" altLang="en-US" sz="3600" dirty="0" err="1">
                <a:ea typeface="ＭＳ Ｐゴシック" charset="-128"/>
              </a:rPr>
              <a:t>perlu</a:t>
            </a:r>
            <a:r>
              <a:rPr lang="en-US" altLang="en-US" sz="3600" dirty="0">
                <a:ea typeface="ＭＳ Ｐゴシック" charset="-128"/>
              </a:rPr>
              <a:t> </a:t>
            </a:r>
            <a:r>
              <a:rPr lang="en-US" altLang="en-US" sz="3600" dirty="0" err="1">
                <a:ea typeface="ＭＳ Ｐゴシック" charset="-128"/>
              </a:rPr>
              <a:t>dilakukan</a:t>
            </a:r>
            <a:r>
              <a:rPr lang="en-US" altLang="en-US" sz="3600" dirty="0">
                <a:ea typeface="ＭＳ Ｐゴシック" charset="-128"/>
              </a:rPr>
              <a:t> Fundus </a:t>
            </a:r>
            <a:r>
              <a:rPr lang="en-US" altLang="en-US" sz="3600" dirty="0" err="1">
                <a:ea typeface="ＭＳ Ｐゴシック" charset="-128"/>
              </a:rPr>
              <a:t>Flourescein</a:t>
            </a:r>
            <a:r>
              <a:rPr lang="en-US" altLang="en-US" sz="3600" dirty="0">
                <a:ea typeface="ＭＳ Ｐゴシック" charset="-128"/>
              </a:rPr>
              <a:t> Angiography</a:t>
            </a:r>
          </a:p>
          <a:p>
            <a:pPr lvl="1">
              <a:buFont typeface="Wingdings" charset="2"/>
              <a:buChar char="l"/>
              <a:defRPr/>
            </a:pPr>
            <a:r>
              <a:rPr lang="en-US" altLang="en-US" sz="3600" dirty="0" err="1">
                <a:ea typeface="ＭＳ Ｐゴシック" charset="-128"/>
              </a:rPr>
              <a:t>Maka</a:t>
            </a:r>
            <a:r>
              <a:rPr lang="en-US" altLang="en-US" sz="3600" dirty="0">
                <a:ea typeface="ＭＳ Ｐゴシック" charset="-128"/>
              </a:rPr>
              <a:t> </a:t>
            </a:r>
            <a:r>
              <a:rPr lang="en-US" altLang="en-US" sz="3600" dirty="0" err="1">
                <a:ea typeface="ＭＳ Ｐゴシック" charset="-128"/>
              </a:rPr>
              <a:t>dokter</a:t>
            </a:r>
            <a:r>
              <a:rPr lang="en-US" altLang="en-US" sz="3600" dirty="0">
                <a:ea typeface="ＭＳ Ｐゴシック" charset="-128"/>
              </a:rPr>
              <a:t> </a:t>
            </a:r>
            <a:r>
              <a:rPr lang="en-US" altLang="en-US" sz="3600" dirty="0" err="1">
                <a:ea typeface="ＭＳ Ｐゴシック" charset="-128"/>
              </a:rPr>
              <a:t>membuat</a:t>
            </a:r>
            <a:r>
              <a:rPr lang="en-US" altLang="en-US" sz="3600" dirty="0">
                <a:ea typeface="ＭＳ Ｐゴシック" charset="-128"/>
              </a:rPr>
              <a:t> </a:t>
            </a:r>
            <a:r>
              <a:rPr lang="en-US" altLang="en-US" sz="3600" dirty="0" err="1">
                <a:ea typeface="ＭＳ Ｐゴシック" charset="-128"/>
              </a:rPr>
              <a:t>surat</a:t>
            </a:r>
            <a:r>
              <a:rPr lang="en-US" altLang="en-US" sz="3600" dirty="0">
                <a:ea typeface="ＭＳ Ｐゴシック" charset="-128"/>
              </a:rPr>
              <a:t> </a:t>
            </a:r>
            <a:r>
              <a:rPr lang="en-US" altLang="en-US" sz="3600" dirty="0" err="1">
                <a:ea typeface="ＭＳ Ｐゴシック" charset="-128"/>
              </a:rPr>
              <a:t>pengantar</a:t>
            </a:r>
            <a:r>
              <a:rPr lang="en-US" altLang="en-US" sz="3600" dirty="0">
                <a:ea typeface="ＭＳ Ｐゴシック" charset="-128"/>
              </a:rPr>
              <a:t> </a:t>
            </a:r>
            <a:r>
              <a:rPr lang="en-US" altLang="en-US" sz="3600" dirty="0" err="1">
                <a:ea typeface="ＭＳ Ｐゴシック" charset="-128"/>
              </a:rPr>
              <a:t>pemeriksaan</a:t>
            </a:r>
            <a:r>
              <a:rPr lang="en-US" altLang="en-US" sz="3600" dirty="0">
                <a:ea typeface="ＭＳ Ｐゴシック" charset="-128"/>
              </a:rPr>
              <a:t> FFA</a:t>
            </a:r>
          </a:p>
        </p:txBody>
      </p:sp>
    </p:spTree>
    <p:extLst>
      <p:ext uri="{BB962C8B-B14F-4D97-AF65-F5344CB8AC3E}">
        <p14:creationId xmlns:p14="http://schemas.microsoft.com/office/powerpoint/2010/main" val="1393615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161958" y="458371"/>
            <a:ext cx="6250936" cy="7065852"/>
          </a:xfrm>
          <a:ln>
            <a:solidFill>
              <a:schemeClr val="bg1"/>
            </a:solidFill>
          </a:ln>
        </p:spPr>
      </p:pic>
      <p:sp>
        <p:nvSpPr>
          <p:cNvPr id="6" name="Rectangle 5"/>
          <p:cNvSpPr/>
          <p:nvPr/>
        </p:nvSpPr>
        <p:spPr>
          <a:xfrm>
            <a:off x="5088978" y="66485"/>
            <a:ext cx="7103022" cy="6555641"/>
          </a:xfrm>
          <a:prstGeom prst="rect">
            <a:avLst/>
          </a:prstGeom>
        </p:spPr>
        <p:txBody>
          <a:bodyPr wrap="square">
            <a:spAutoFit/>
          </a:bodyPr>
          <a:lstStyle/>
          <a:p>
            <a:r>
              <a:rPr lang="id-ID" altLang="en-US" sz="3600" b="1" dirty="0" err="1">
                <a:latin typeface="Arial" charset="0"/>
                <a:ea typeface="ＭＳ Ｐゴシック" charset="-128"/>
              </a:rPr>
              <a:t>Permenkes</a:t>
            </a:r>
            <a:r>
              <a:rPr lang="id-ID" altLang="en-US" sz="3600" b="1" dirty="0">
                <a:latin typeface="Arial" charset="0"/>
                <a:ea typeface="ＭＳ Ｐゴシック" charset="-128"/>
              </a:rPr>
              <a:t> </a:t>
            </a:r>
          </a:p>
          <a:p>
            <a:r>
              <a:rPr lang="id-ID" altLang="en-US" sz="3200" dirty="0">
                <a:latin typeface="Arial" charset="0"/>
                <a:ea typeface="ＭＳ Ｐゴシック" charset="-128"/>
              </a:rPr>
              <a:t>Bank Sel Punca harus memiliki izin</a:t>
            </a:r>
            <a:r>
              <a:rPr lang="id-ID" altLang="en-US" sz="3200" dirty="0">
                <a:ea typeface="ＭＳ Ｐゴシック" charset="-128"/>
              </a:rPr>
              <a:t>.</a:t>
            </a:r>
          </a:p>
          <a:p>
            <a:r>
              <a:rPr lang="id-ID" altLang="en-US" sz="3200" dirty="0">
                <a:ea typeface="ＭＳ Ｐゴシック" charset="-128"/>
              </a:rPr>
              <a:t>Lab Sel Punca harus memiliki izin </a:t>
            </a:r>
          </a:p>
          <a:p>
            <a:r>
              <a:rPr lang="id-ID" altLang="en-US" sz="3200" dirty="0">
                <a:ea typeface="ＭＳ Ｐゴシック" charset="-128"/>
              </a:rPr>
              <a:t>Pemberi pelayanan harus memiliki izin.</a:t>
            </a:r>
          </a:p>
          <a:p>
            <a:r>
              <a:rPr lang="id-ID" altLang="en-US" sz="3200" dirty="0">
                <a:ea typeface="ＭＳ Ｐゴシック" charset="-128"/>
              </a:rPr>
              <a:t>SDM harus memiliki kompetensi dan kewenangan</a:t>
            </a:r>
          </a:p>
          <a:p>
            <a:r>
              <a:rPr lang="id-ID" altLang="en-US" sz="3200" dirty="0">
                <a:ea typeface="ＭＳ Ｐゴシック" charset="-128"/>
              </a:rPr>
              <a:t>Sumber: Non embrionik</a:t>
            </a:r>
          </a:p>
          <a:p>
            <a:r>
              <a:rPr lang="id-ID" altLang="en-US" sz="3200" dirty="0">
                <a:ea typeface="ＭＳ Ｐゴシック" charset="-128"/>
              </a:rPr>
              <a:t>Donor: tidak boleh jual beli</a:t>
            </a:r>
          </a:p>
          <a:p>
            <a:r>
              <a:rPr lang="id-ID" altLang="en-US" sz="3200" dirty="0">
                <a:ea typeface="ＭＳ Ｐゴシック" charset="-128"/>
              </a:rPr>
              <a:t>Tujuan: Pelayanan medik + Litbang</a:t>
            </a:r>
          </a:p>
          <a:p>
            <a:r>
              <a:rPr lang="id-ID" altLang="en-US" sz="3200" dirty="0">
                <a:ea typeface="ＭＳ Ｐゴシック" charset="-128"/>
              </a:rPr>
              <a:t>Pelayanan SP di RS </a:t>
            </a:r>
            <a:r>
              <a:rPr lang="id-ID" altLang="en-US" sz="3200" dirty="0" err="1">
                <a:ea typeface="ＭＳ Ｐゴシック" charset="-128"/>
              </a:rPr>
              <a:t>y</a:t>
            </a:r>
            <a:r>
              <a:rPr lang="en-US" altLang="en-US" sz="3200" dirty="0">
                <a:ea typeface="ＭＳ Ｐゴシック" charset="-128"/>
              </a:rPr>
              <a:t>an</a:t>
            </a:r>
            <a:r>
              <a:rPr lang="id-ID" altLang="en-US" sz="3200" dirty="0" err="1">
                <a:ea typeface="ＭＳ Ｐゴシック" charset="-128"/>
              </a:rPr>
              <a:t>g</a:t>
            </a:r>
            <a:r>
              <a:rPr lang="id-ID" altLang="en-US" sz="3200" dirty="0">
                <a:ea typeface="ＭＳ Ｐゴシック" charset="-128"/>
              </a:rPr>
              <a:t> kompeten, dapat bentuk jejaring.</a:t>
            </a:r>
          </a:p>
          <a:p>
            <a:r>
              <a:rPr lang="id-ID" altLang="en-US" sz="3200" dirty="0">
                <a:ea typeface="ＭＳ Ｐゴシック" charset="-128"/>
              </a:rPr>
              <a:t>Riset: RS Dik </a:t>
            </a:r>
            <a:r>
              <a:rPr lang="id-ID" altLang="en-US" sz="3200" dirty="0" err="1">
                <a:ea typeface="ＭＳ Ｐゴシック" charset="-128"/>
              </a:rPr>
              <a:t>y</a:t>
            </a:r>
            <a:r>
              <a:rPr lang="en-US" altLang="en-US" sz="3200" dirty="0">
                <a:ea typeface="ＭＳ Ｐゴシック" charset="-128"/>
              </a:rPr>
              <a:t>an</a:t>
            </a:r>
            <a:r>
              <a:rPr lang="id-ID" altLang="en-US" sz="3200" dirty="0" err="1">
                <a:ea typeface="ＭＳ Ｐゴシック" charset="-128"/>
              </a:rPr>
              <a:t>g</a:t>
            </a:r>
            <a:r>
              <a:rPr lang="id-ID" altLang="en-US" sz="3200" dirty="0">
                <a:ea typeface="ＭＳ Ｐゴシック" charset="-128"/>
              </a:rPr>
              <a:t> kompeten, dapat </a:t>
            </a:r>
            <a:r>
              <a:rPr lang="id-ID" altLang="en-US" sz="3200" dirty="0" err="1">
                <a:ea typeface="ＭＳ Ｐゴシック" charset="-128"/>
              </a:rPr>
              <a:t>multi-center</a:t>
            </a:r>
            <a:r>
              <a:rPr lang="id-ID" altLang="en-US" sz="3200" dirty="0">
                <a:ea typeface="ＭＳ Ｐゴシック" charset="-128"/>
              </a:rPr>
              <a:t> </a:t>
            </a:r>
          </a:p>
        </p:txBody>
      </p:sp>
    </p:spTree>
    <p:extLst>
      <p:ext uri="{BB962C8B-B14F-4D97-AF65-F5344CB8AC3E}">
        <p14:creationId xmlns:p14="http://schemas.microsoft.com/office/powerpoint/2010/main" val="1029766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31" r="13331"/>
          <a:stretch>
            <a:fillRect/>
          </a:stretch>
        </p:blipFill>
        <p:spPr>
          <a:ln>
            <a:solidFill>
              <a:schemeClr val="bg1"/>
            </a:solidFill>
          </a:ln>
        </p:spPr>
      </p:pic>
      <p:sp>
        <p:nvSpPr>
          <p:cNvPr id="6" name="Rectangle 5"/>
          <p:cNvSpPr/>
          <p:nvPr/>
        </p:nvSpPr>
        <p:spPr>
          <a:xfrm>
            <a:off x="5097557" y="504542"/>
            <a:ext cx="6361017" cy="5632311"/>
          </a:xfrm>
          <a:prstGeom prst="rect">
            <a:avLst/>
          </a:prstGeom>
        </p:spPr>
        <p:txBody>
          <a:bodyPr wrap="square">
            <a:spAutoFit/>
          </a:bodyPr>
          <a:lstStyle/>
          <a:p>
            <a:r>
              <a:rPr lang="id-ID" altLang="en-US" sz="3600" dirty="0">
                <a:latin typeface="Arial" charset="0"/>
                <a:ea typeface="ＭＳ Ｐゴシック" charset="-128"/>
              </a:rPr>
              <a:t>Menteri dapat mengambil tindakan administratif terhadap tenaga kesehatan dan/atau fasilitas kesehatan yang melakukan pelanggaran terhadap ketentuan sebagaimana diatur dalam Peraturan Menteri ini</a:t>
            </a:r>
          </a:p>
          <a:p>
            <a:endParaRPr lang="id-ID" sz="3600" dirty="0">
              <a:latin typeface="Arial" charset="0"/>
              <a:ea typeface="ＭＳ Ｐゴシック" charset="-128"/>
              <a:cs typeface="Open Sans" panose="020B0606030504020204" pitchFamily="34" charset="0"/>
            </a:endParaRPr>
          </a:p>
          <a:p>
            <a:r>
              <a:rPr lang="id-ID" sz="3600" dirty="0" err="1">
                <a:latin typeface="Arial" charset="0"/>
                <a:ea typeface="ＭＳ Ｐゴシック" charset="-128"/>
                <a:cs typeface="Open Sans" panose="020B0606030504020204" pitchFamily="34" charset="0"/>
              </a:rPr>
              <a:t>Permenkes</a:t>
            </a:r>
            <a:r>
              <a:rPr lang="id-ID" sz="3600" dirty="0">
                <a:latin typeface="Arial" charset="0"/>
                <a:ea typeface="ＭＳ Ｐゴシック" charset="-128"/>
                <a:cs typeface="Open Sans" panose="020B0606030504020204" pitchFamily="34" charset="0"/>
              </a:rPr>
              <a:t> 833/2013</a:t>
            </a:r>
            <a:endParaRPr lang="id-ID"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547061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161958" y="458371"/>
            <a:ext cx="6250936" cy="7065852"/>
          </a:xfrm>
          <a:ln>
            <a:solidFill>
              <a:schemeClr val="bg1"/>
            </a:solidFill>
          </a:ln>
        </p:spPr>
      </p:pic>
      <p:sp>
        <p:nvSpPr>
          <p:cNvPr id="6" name="Rectangle 5"/>
          <p:cNvSpPr/>
          <p:nvPr/>
        </p:nvSpPr>
        <p:spPr>
          <a:xfrm>
            <a:off x="5088978" y="458371"/>
            <a:ext cx="7103022" cy="6093976"/>
          </a:xfrm>
          <a:prstGeom prst="rect">
            <a:avLst/>
          </a:prstGeom>
        </p:spPr>
        <p:txBody>
          <a:bodyPr wrap="square">
            <a:spAutoFit/>
          </a:bodyPr>
          <a:lstStyle/>
          <a:p>
            <a:r>
              <a:rPr lang="id-ID" altLang="en-US" sz="3600" b="1" dirty="0">
                <a:latin typeface="Arial" charset="0"/>
                <a:ea typeface="ＭＳ Ｐゴシック" charset="-128"/>
              </a:rPr>
              <a:t>ISSCR </a:t>
            </a:r>
            <a:r>
              <a:rPr lang="id-ID" altLang="en-US" sz="3600" b="1" dirty="0" err="1">
                <a:latin typeface="Arial" charset="0"/>
                <a:ea typeface="ＭＳ Ｐゴシック" charset="-128"/>
              </a:rPr>
              <a:t>Guidelines</a:t>
            </a:r>
            <a:endParaRPr lang="id-ID" altLang="en-US" sz="3600" b="1" dirty="0">
              <a:latin typeface="Arial" charset="0"/>
              <a:ea typeface="ＭＳ Ｐゴシック" charset="-128"/>
            </a:endParaRPr>
          </a:p>
          <a:p>
            <a:r>
              <a:rPr lang="en-US" sz="2800" dirty="0"/>
              <a:t>ISSCR guidelines should be upheld and enforced through standards of academic, professional, and institutional self-regulation. </a:t>
            </a:r>
          </a:p>
          <a:p>
            <a:endParaRPr lang="id-ID" altLang="en-US" dirty="0">
              <a:ea typeface="ＭＳ Ｐゴシック" charset="-128"/>
            </a:endParaRPr>
          </a:p>
          <a:p>
            <a:r>
              <a:rPr lang="en-US" sz="2800" dirty="0"/>
              <a:t>Early phase human studies should be preceded by rigorous demonstration of safety and efficacy in preclinical studies. </a:t>
            </a:r>
          </a:p>
          <a:p>
            <a:endParaRPr lang="en-US" sz="2800" dirty="0"/>
          </a:p>
          <a:p>
            <a:r>
              <a:rPr lang="en-US" sz="2800" dirty="0"/>
              <a:t>All research involving clinical applications of stem cell-based interventions must be subject to prospective review, approval, and ongoing monitoring by independent human subjects review committees. </a:t>
            </a:r>
          </a:p>
        </p:txBody>
      </p:sp>
    </p:spTree>
    <p:extLst>
      <p:ext uri="{BB962C8B-B14F-4D97-AF65-F5344CB8AC3E}">
        <p14:creationId xmlns:p14="http://schemas.microsoft.com/office/powerpoint/2010/main" val="12958636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 name="Picture Placeholder 2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09600" y="-1976817"/>
            <a:ext cx="12961547" cy="8834812"/>
          </a:xfrm>
          <a:ln>
            <a:noFill/>
          </a:ln>
        </p:spPr>
      </p:pic>
      <p:sp>
        <p:nvSpPr>
          <p:cNvPr id="29" name="TextBox 28"/>
          <p:cNvSpPr txBox="1"/>
          <p:nvPr/>
        </p:nvSpPr>
        <p:spPr>
          <a:xfrm>
            <a:off x="428300" y="0"/>
            <a:ext cx="7823745" cy="1015663"/>
          </a:xfrm>
          <a:prstGeom prst="rect">
            <a:avLst/>
          </a:prstGeom>
          <a:noFill/>
        </p:spPr>
        <p:txBody>
          <a:bodyPr wrap="none" rtlCol="0">
            <a:spAutoFit/>
          </a:bodyPr>
          <a:lstStyle/>
          <a:p>
            <a:r>
              <a:rPr lang="en-US" sz="6000" dirty="0">
                <a:solidFill>
                  <a:schemeClr val="tx1">
                    <a:lumMod val="75000"/>
                    <a:lumOff val="25000"/>
                  </a:schemeClr>
                </a:solidFill>
                <a:latin typeface="Arial Rounded MT Bold" charset="0"/>
                <a:ea typeface="Arial Rounded MT Bold" charset="0"/>
                <a:cs typeface="Arial Rounded MT Bold" charset="0"/>
              </a:rPr>
              <a:t>Take </a:t>
            </a:r>
            <a:r>
              <a:rPr lang="en-US" sz="6000">
                <a:solidFill>
                  <a:schemeClr val="tx1">
                    <a:lumMod val="75000"/>
                    <a:lumOff val="25000"/>
                  </a:schemeClr>
                </a:solidFill>
                <a:latin typeface="Arial Rounded MT Bold" charset="0"/>
                <a:ea typeface="Arial Rounded MT Bold" charset="0"/>
                <a:cs typeface="Arial Rounded MT Bold" charset="0"/>
              </a:rPr>
              <a:t>Home Message</a:t>
            </a:r>
            <a:endParaRPr lang="en-US" sz="6000" dirty="0">
              <a:solidFill>
                <a:schemeClr val="tx1">
                  <a:lumMod val="75000"/>
                  <a:lumOff val="25000"/>
                </a:schemeClr>
              </a:solidFill>
              <a:latin typeface="Arial Rounded MT Bold" charset="0"/>
              <a:ea typeface="Arial Rounded MT Bold" charset="0"/>
              <a:cs typeface="Arial Rounded MT Bold" charset="0"/>
            </a:endParaRPr>
          </a:p>
        </p:txBody>
      </p:sp>
      <p:sp>
        <p:nvSpPr>
          <p:cNvPr id="30" name="Rectangle 29"/>
          <p:cNvSpPr/>
          <p:nvPr/>
        </p:nvSpPr>
        <p:spPr>
          <a:xfrm>
            <a:off x="0" y="1260084"/>
            <a:ext cx="8252045" cy="5078313"/>
          </a:xfrm>
          <a:prstGeom prst="rect">
            <a:avLst/>
          </a:prstGeom>
          <a:solidFill>
            <a:srgbClr val="FFFC00"/>
          </a:solidFill>
        </p:spPr>
        <p:txBody>
          <a:bodyPr wrap="square">
            <a:spAutoFit/>
          </a:bodyPr>
          <a:lstStyle/>
          <a:p>
            <a:pPr marL="742950" indent="-742950">
              <a:buFont typeface="+mj-lt"/>
              <a:buAutoNum type="arabicPeriod"/>
            </a:pPr>
            <a:r>
              <a:rPr lang="id-ID" altLang="en-US" sz="3600" dirty="0">
                <a:ea typeface="ＭＳ Ｐゴシック" charset="-128"/>
              </a:rPr>
              <a:t>Pemanfaatan SP dalam Pelayanan Kesehatan hanya dilakukan setelah melalui penelitian klinis</a:t>
            </a:r>
          </a:p>
          <a:p>
            <a:pPr marL="742950" indent="-742950">
              <a:buFont typeface="+mj-lt"/>
              <a:buAutoNum type="arabicPeriod"/>
            </a:pPr>
            <a:r>
              <a:rPr lang="id-ID" altLang="en-US" sz="3600" dirty="0">
                <a:ea typeface="ＭＳ Ｐゴシック" charset="-128"/>
              </a:rPr>
              <a:t>Penelitian klinis SP terhadap subyek manusia harus memperhatikan aspek </a:t>
            </a:r>
            <a:r>
              <a:rPr lang="id-ID" altLang="en-US" sz="3600" dirty="0" err="1">
                <a:ea typeface="ＭＳ Ｐゴシック" charset="-128"/>
              </a:rPr>
              <a:t>safety</a:t>
            </a:r>
            <a:r>
              <a:rPr lang="id-ID" altLang="en-US" sz="3600" dirty="0">
                <a:ea typeface="ＭＳ Ｐゴシック" charset="-128"/>
              </a:rPr>
              <a:t>, hak, dan kesejahteraan subyek</a:t>
            </a:r>
          </a:p>
          <a:p>
            <a:pPr marL="742950" indent="-742950">
              <a:buFont typeface="+mj-lt"/>
              <a:buAutoNum type="arabicPeriod"/>
            </a:pPr>
            <a:r>
              <a:rPr lang="id-ID" altLang="en-US" sz="3600" dirty="0">
                <a:ea typeface="ＭＳ Ｐゴシック" charset="-128"/>
              </a:rPr>
              <a:t>Institusi dan peneliti harus bertanggungjawab secara etis dan hukum</a:t>
            </a:r>
          </a:p>
        </p:txBody>
      </p:sp>
      <p:sp>
        <p:nvSpPr>
          <p:cNvPr id="2" name="TextBox 1"/>
          <p:cNvSpPr txBox="1"/>
          <p:nvPr/>
        </p:nvSpPr>
        <p:spPr>
          <a:xfrm>
            <a:off x="0" y="6488663"/>
            <a:ext cx="7478486" cy="369332"/>
          </a:xfrm>
          <a:prstGeom prst="rect">
            <a:avLst/>
          </a:prstGeom>
          <a:noFill/>
        </p:spPr>
        <p:txBody>
          <a:bodyPr wrap="square" rtlCol="0">
            <a:spAutoFit/>
          </a:bodyPr>
          <a:lstStyle/>
          <a:p>
            <a:r>
              <a:rPr lang="en-US" dirty="0" err="1"/>
              <a:t>Perubahan</a:t>
            </a:r>
            <a:r>
              <a:rPr lang="en-US" dirty="0"/>
              <a:t> </a:t>
            </a:r>
            <a:r>
              <a:rPr lang="en-US" dirty="0" err="1"/>
              <a:t>Permenkes</a:t>
            </a:r>
            <a:r>
              <a:rPr lang="en-US" dirty="0"/>
              <a:t> </a:t>
            </a:r>
            <a:r>
              <a:rPr lang="en-US" dirty="0" err="1"/>
              <a:t>Pelayanan</a:t>
            </a:r>
            <a:r>
              <a:rPr lang="en-US" dirty="0"/>
              <a:t> SP </a:t>
            </a:r>
            <a:r>
              <a:rPr lang="en-US" dirty="0" err="1"/>
              <a:t>sedang</a:t>
            </a:r>
            <a:r>
              <a:rPr lang="en-US" dirty="0"/>
              <a:t> </a:t>
            </a:r>
            <a:r>
              <a:rPr lang="en-US" dirty="0" err="1"/>
              <a:t>dalam</a:t>
            </a:r>
            <a:r>
              <a:rPr lang="en-US" dirty="0"/>
              <a:t> </a:t>
            </a:r>
            <a:r>
              <a:rPr lang="en-US" dirty="0" err="1"/>
              <a:t>pembahasan</a:t>
            </a:r>
            <a:endParaRPr lang="en-US" dirty="0"/>
          </a:p>
        </p:txBody>
      </p:sp>
    </p:spTree>
    <p:extLst>
      <p:ext uri="{BB962C8B-B14F-4D97-AF65-F5344CB8AC3E}">
        <p14:creationId xmlns:p14="http://schemas.microsoft.com/office/powerpoint/2010/main" val="5800563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8044845" cy="6858000"/>
          </a:xfrm>
        </p:spPr>
      </p:pic>
      <p:sp>
        <p:nvSpPr>
          <p:cNvPr id="5" name="TextBox 4"/>
          <p:cNvSpPr txBox="1"/>
          <p:nvPr/>
        </p:nvSpPr>
        <p:spPr>
          <a:xfrm>
            <a:off x="8044845" y="2551837"/>
            <a:ext cx="3328005" cy="1754326"/>
          </a:xfrm>
          <a:prstGeom prst="rect">
            <a:avLst/>
          </a:prstGeom>
          <a:noFill/>
        </p:spPr>
        <p:txBody>
          <a:bodyPr wrap="square" rtlCol="0">
            <a:spAutoFit/>
          </a:bodyPr>
          <a:lstStyle/>
          <a:p>
            <a:r>
              <a:rPr lang="en-US" sz="5400" dirty="0">
                <a:solidFill>
                  <a:schemeClr val="tx1">
                    <a:lumMod val="75000"/>
                    <a:lumOff val="25000"/>
                  </a:schemeClr>
                </a:solidFill>
                <a:latin typeface="Cooper Black" charset="0"/>
                <a:ea typeface="Cooper Black" charset="0"/>
                <a:cs typeface="Cooper Black" charset="0"/>
              </a:rPr>
              <a:t>TERIMA KASIH</a:t>
            </a:r>
          </a:p>
        </p:txBody>
      </p:sp>
    </p:spTree>
    <p:extLst>
      <p:ext uri="{BB962C8B-B14F-4D97-AF65-F5344CB8AC3E}">
        <p14:creationId xmlns:p14="http://schemas.microsoft.com/office/powerpoint/2010/main" val="1837927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3F76-3758-0543-B3F1-3DF51E55D7F1}"/>
              </a:ext>
            </a:extLst>
          </p:cNvPr>
          <p:cNvSpPr>
            <a:spLocks noGrp="1"/>
          </p:cNvSpPr>
          <p:nvPr>
            <p:ph type="title"/>
          </p:nvPr>
        </p:nvSpPr>
        <p:spPr/>
        <p:txBody>
          <a:bodyPr/>
          <a:lstStyle/>
          <a:p>
            <a:pPr>
              <a:defRPr/>
            </a:pPr>
            <a:r>
              <a:rPr lang="id-ID" altLang="en-US">
                <a:ea typeface="ＭＳ Ｐゴシック" charset="-128"/>
              </a:rPr>
              <a:t>Keterangan Perawat</a:t>
            </a:r>
          </a:p>
        </p:txBody>
      </p:sp>
      <p:sp>
        <p:nvSpPr>
          <p:cNvPr id="3" name="Content Placeholder 2">
            <a:extLst>
              <a:ext uri="{FF2B5EF4-FFF2-40B4-BE49-F238E27FC236}">
                <a16:creationId xmlns:a16="http://schemas.microsoft.com/office/drawing/2014/main" id="{216E3789-2207-DF45-BB72-0334C20A9634}"/>
              </a:ext>
            </a:extLst>
          </p:cNvPr>
          <p:cNvSpPr>
            <a:spLocks noGrp="1"/>
          </p:cNvSpPr>
          <p:nvPr>
            <p:ph idx="1"/>
          </p:nvPr>
        </p:nvSpPr>
        <p:spPr>
          <a:xfrm>
            <a:off x="1981200" y="1600201"/>
            <a:ext cx="8458200" cy="4530725"/>
          </a:xfrm>
        </p:spPr>
        <p:txBody>
          <a:bodyPr/>
          <a:lstStyle/>
          <a:p>
            <a:pPr>
              <a:defRPr/>
            </a:pPr>
            <a:r>
              <a:rPr lang="id-ID" sz="2400" dirty="0"/>
              <a:t>Saya sendirian di ruang FFA. Saya sudah bekerja sejak 11 bulan.  Saya belajar teknik ini di Singapore selama 3 minggu, dan dapat sertifikat.</a:t>
            </a:r>
          </a:p>
          <a:p>
            <a:pPr>
              <a:defRPr/>
            </a:pPr>
            <a:r>
              <a:rPr lang="id-ID" sz="2400" dirty="0"/>
              <a:t>Pasien tidak pernah alergi obat, tidak ada asma, tidak alergi makanan. Pasien mengatakan sehat hari itu.</a:t>
            </a:r>
          </a:p>
          <a:p>
            <a:pPr>
              <a:defRPr/>
            </a:pPr>
            <a:r>
              <a:rPr lang="id-ID" sz="2400" dirty="0"/>
              <a:t>5 menit pasca suntik tidak ada keluhan, tapi 2 menit kemudian katanya agak dingin dan pusing. Segera saya bawa ke OK di lantai 5 (Ruang FFA di kantai 2) untuk ditangani SpAn.  Mungkin sekitar 6-7 menit sampai di OK.</a:t>
            </a:r>
          </a:p>
          <a:p>
            <a:pPr>
              <a:defRPr/>
            </a:pPr>
            <a:r>
              <a:rPr lang="id-ID" sz="2400" dirty="0"/>
              <a:t>Kedua SpAn disana menangani selama 20 menit, sebelum akhirnya menyatakan pasien meninggal.</a:t>
            </a:r>
          </a:p>
          <a:p>
            <a:pPr>
              <a:defRPr/>
            </a:pPr>
            <a:endParaRPr lang="id-ID" sz="2400" dirty="0"/>
          </a:p>
        </p:txBody>
      </p:sp>
    </p:spTree>
    <p:extLst>
      <p:ext uri="{BB962C8B-B14F-4D97-AF65-F5344CB8AC3E}">
        <p14:creationId xmlns:p14="http://schemas.microsoft.com/office/powerpoint/2010/main" val="158585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E4AD2B7-C49B-154D-8454-A7A4802D946F}"/>
              </a:ext>
            </a:extLst>
          </p:cNvPr>
          <p:cNvSpPr>
            <a:spLocks noGrp="1" noChangeArrowheads="1"/>
          </p:cNvSpPr>
          <p:nvPr>
            <p:ph type="title"/>
          </p:nvPr>
        </p:nvSpPr>
        <p:spPr>
          <a:xfrm>
            <a:off x="1981200" y="277813"/>
            <a:ext cx="8229600" cy="855662"/>
          </a:xfrm>
          <a:solidFill>
            <a:schemeClr val="bg1"/>
          </a:solidFill>
        </p:spPr>
        <p:txBody>
          <a:bodyPr/>
          <a:lstStyle/>
          <a:p>
            <a:pPr eaLnBrk="1" hangingPunct="1">
              <a:defRPr/>
            </a:pPr>
            <a:r>
              <a:rPr lang="en-US" altLang="en-US">
                <a:ea typeface="ＭＳ Ｐゴシック" charset="-128"/>
              </a:rPr>
              <a:t>PRAKTIK</a:t>
            </a:r>
            <a:r>
              <a:rPr altLang="en-US" noProof="1">
                <a:ea typeface="ＭＳ Ｐゴシック" charset="-128"/>
              </a:rPr>
              <a:t> KEDOKTERAN</a:t>
            </a:r>
          </a:p>
        </p:txBody>
      </p:sp>
      <p:sp>
        <p:nvSpPr>
          <p:cNvPr id="104451" name="Rectangle 3">
            <a:extLst>
              <a:ext uri="{FF2B5EF4-FFF2-40B4-BE49-F238E27FC236}">
                <a16:creationId xmlns:a16="http://schemas.microsoft.com/office/drawing/2014/main" id="{4A0FA4DE-740E-DE4D-94FB-E583D3FE931A}"/>
              </a:ext>
            </a:extLst>
          </p:cNvPr>
          <p:cNvSpPr>
            <a:spLocks noGrp="1" noChangeArrowheads="1"/>
          </p:cNvSpPr>
          <p:nvPr>
            <p:ph type="body" idx="1"/>
          </p:nvPr>
        </p:nvSpPr>
        <p:spPr>
          <a:xfrm>
            <a:off x="1981200" y="1412875"/>
            <a:ext cx="8305800" cy="5111750"/>
          </a:xfrm>
        </p:spPr>
        <p:txBody>
          <a:bodyPr/>
          <a:lstStyle/>
          <a:p>
            <a:pPr eaLnBrk="1" hangingPunct="1">
              <a:lnSpc>
                <a:spcPct val="90000"/>
              </a:lnSpc>
              <a:buFont typeface="Wingdings" charset="2"/>
              <a:buChar char="l"/>
              <a:defRPr/>
            </a:pPr>
            <a:r>
              <a:rPr altLang="en-US" noProof="1">
                <a:ea typeface="ＭＳ Ｐゴシック" charset="-128"/>
              </a:rPr>
              <a:t>BERDASARKAN ILMU EMPIRIS</a:t>
            </a:r>
          </a:p>
          <a:p>
            <a:pPr lvl="1" eaLnBrk="1" hangingPunct="1">
              <a:lnSpc>
                <a:spcPct val="90000"/>
              </a:lnSpc>
              <a:buFont typeface="Wingdings" charset="2"/>
              <a:buChar char="l"/>
              <a:defRPr/>
            </a:pPr>
            <a:r>
              <a:rPr altLang="en-US" noProof="1">
                <a:ea typeface="ＭＳ Ｐゴシック" charset="-128"/>
              </a:rPr>
              <a:t>PROBABILITAS</a:t>
            </a:r>
          </a:p>
          <a:p>
            <a:pPr lvl="1" eaLnBrk="1" hangingPunct="1">
              <a:lnSpc>
                <a:spcPct val="90000"/>
              </a:lnSpc>
              <a:buFont typeface="Wingdings" charset="2"/>
              <a:buChar char="l"/>
              <a:defRPr/>
            </a:pPr>
            <a:r>
              <a:rPr altLang="en-US" noProof="1">
                <a:ea typeface="ＭＳ Ｐゴシック" charset="-128"/>
              </a:rPr>
              <a:t>PELUANG BIAS &amp; “</a:t>
            </a:r>
            <a:r>
              <a:rPr altLang="ja-JP" i="1" noProof="1">
                <a:ea typeface="ＭＳ Ｐゴシック" charset="-128"/>
              </a:rPr>
              <a:t>UNKNOWN</a:t>
            </a:r>
            <a:r>
              <a:rPr lang="ja-JP" altLang="en-US" i="1">
                <a:ea typeface="ＭＳ Ｐゴシック" charset="-128"/>
              </a:rPr>
              <a:t>”</a:t>
            </a:r>
            <a:endParaRPr altLang="ja-JP" i="1" noProof="1">
              <a:ea typeface="ＭＳ Ｐゴシック" charset="-128"/>
            </a:endParaRPr>
          </a:p>
          <a:p>
            <a:pPr lvl="1" eaLnBrk="1" hangingPunct="1">
              <a:lnSpc>
                <a:spcPct val="90000"/>
              </a:lnSpc>
              <a:buFont typeface="Wingdings" charset="2"/>
              <a:buChar char="l"/>
              <a:defRPr/>
            </a:pPr>
            <a:r>
              <a:rPr altLang="en-US" noProof="1">
                <a:ea typeface="ＭＳ Ｐゴシック" charset="-128"/>
              </a:rPr>
              <a:t>HUBUNGAN DOKTER-PASIEN BERDASAR UPAYA : KONTRAK TERAPEUTIK (</a:t>
            </a:r>
            <a:r>
              <a:rPr altLang="en-US" i="1" noProof="1">
                <a:ea typeface="ＭＳ Ｐゴシック" charset="-128"/>
              </a:rPr>
              <a:t>INSPANNINGSVERBINTENNIS</a:t>
            </a:r>
            <a:r>
              <a:rPr altLang="en-US" noProof="1">
                <a:ea typeface="ＭＳ Ｐゴシック" charset="-128"/>
              </a:rPr>
              <a:t>) </a:t>
            </a:r>
          </a:p>
          <a:p>
            <a:pPr eaLnBrk="1" hangingPunct="1">
              <a:lnSpc>
                <a:spcPct val="90000"/>
              </a:lnSpc>
              <a:buFont typeface="Wingdings" charset="2"/>
              <a:buChar char="l"/>
              <a:defRPr/>
            </a:pPr>
            <a:r>
              <a:rPr altLang="en-US" noProof="1">
                <a:ea typeface="ＭＳ Ｐゴシック" charset="-128"/>
              </a:rPr>
              <a:t>PERKEMBANGAN SANGAT CEPAT: STANDAR JUGA CEPAT BERUBAH</a:t>
            </a:r>
          </a:p>
          <a:p>
            <a:pPr eaLnBrk="1" hangingPunct="1">
              <a:lnSpc>
                <a:spcPct val="90000"/>
              </a:lnSpc>
              <a:buFont typeface="Wingdings" charset="2"/>
              <a:buChar char="l"/>
              <a:defRPr/>
            </a:pPr>
            <a:r>
              <a:rPr altLang="en-US" i="1" noProof="1">
                <a:ea typeface="ＭＳ Ｐゴシック" charset="-128"/>
              </a:rPr>
              <a:t>COMPLEX AND TIGHTLY COUPLED SYSTEM</a:t>
            </a:r>
          </a:p>
          <a:p>
            <a:pPr lvl="1" eaLnBrk="1" hangingPunct="1">
              <a:lnSpc>
                <a:spcPct val="90000"/>
              </a:lnSpc>
              <a:buFont typeface="Wingdings" charset="2"/>
              <a:buChar char="l"/>
              <a:defRPr/>
            </a:pPr>
            <a:r>
              <a:rPr altLang="en-US" noProof="1">
                <a:ea typeface="ＭＳ Ｐゴシック" charset="-128"/>
              </a:rPr>
              <a:t>AKIBAT SPESIALISASI</a:t>
            </a:r>
            <a:r>
              <a:rPr lang="en-US" altLang="en-US">
                <a:ea typeface="ＭＳ Ｐゴシック" charset="-128"/>
              </a:rPr>
              <a:t>, TEKNOLOGI</a:t>
            </a:r>
            <a:r>
              <a:rPr altLang="en-US" noProof="1">
                <a:ea typeface="ＭＳ Ｐゴシック" charset="-128"/>
              </a:rPr>
              <a:t> &amp; INTERDEPENDENSI</a:t>
            </a:r>
          </a:p>
          <a:p>
            <a:pPr lvl="1" eaLnBrk="1" hangingPunct="1">
              <a:lnSpc>
                <a:spcPct val="90000"/>
              </a:lnSpc>
              <a:buFont typeface="Wingdings" charset="2"/>
              <a:buChar char="l"/>
              <a:defRPr/>
            </a:pPr>
            <a:r>
              <a:rPr altLang="en-US" i="1" noProof="1">
                <a:ea typeface="ＭＳ Ｐゴシック" charset="-128"/>
              </a:rPr>
              <a:t>PRONE TO ACCIDENT</a:t>
            </a:r>
          </a:p>
        </p:txBody>
      </p:sp>
    </p:spTree>
    <p:extLst>
      <p:ext uri="{BB962C8B-B14F-4D97-AF65-F5344CB8AC3E}">
        <p14:creationId xmlns:p14="http://schemas.microsoft.com/office/powerpoint/2010/main" val="92122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3ABDA27-E9A1-0B48-BB4C-3AD3E3C8A99A}"/>
              </a:ext>
            </a:extLst>
          </p:cNvPr>
          <p:cNvSpPr>
            <a:spLocks noGrp="1" noChangeArrowheads="1"/>
          </p:cNvSpPr>
          <p:nvPr>
            <p:ph type="title"/>
          </p:nvPr>
        </p:nvSpPr>
        <p:spPr>
          <a:xfrm>
            <a:off x="1524000" y="142876"/>
            <a:ext cx="9144000" cy="1000125"/>
          </a:xfrm>
          <a:solidFill>
            <a:schemeClr val="accent2"/>
          </a:solidFill>
        </p:spPr>
        <p:txBody>
          <a:bodyPr/>
          <a:lstStyle/>
          <a:p>
            <a:pPr eaLnBrk="1" hangingPunct="1">
              <a:defRPr/>
            </a:pPr>
            <a:r>
              <a:rPr lang="en-US" altLang="en-US" sz="3600">
                <a:ea typeface="ＭＳ Ｐゴシック" charset="-128"/>
              </a:rPr>
              <a:t>RISIKO TINDAKAN KEDOKTERAN</a:t>
            </a:r>
          </a:p>
        </p:txBody>
      </p:sp>
      <p:sp>
        <p:nvSpPr>
          <p:cNvPr id="11267" name="Rectangle 3">
            <a:extLst>
              <a:ext uri="{FF2B5EF4-FFF2-40B4-BE49-F238E27FC236}">
                <a16:creationId xmlns:a16="http://schemas.microsoft.com/office/drawing/2014/main" id="{BDF5E4FE-7C41-9044-BCBA-BA04BE43958B}"/>
              </a:ext>
            </a:extLst>
          </p:cNvPr>
          <p:cNvSpPr>
            <a:spLocks noGrp="1" noChangeArrowheads="1"/>
          </p:cNvSpPr>
          <p:nvPr>
            <p:ph type="body" idx="1"/>
          </p:nvPr>
        </p:nvSpPr>
        <p:spPr>
          <a:xfrm>
            <a:off x="1881188" y="1143000"/>
            <a:ext cx="8786812" cy="5715000"/>
          </a:xfrm>
        </p:spPr>
        <p:txBody>
          <a:bodyPr/>
          <a:lstStyle/>
          <a:p>
            <a:pPr eaLnBrk="1" hangingPunct="1">
              <a:lnSpc>
                <a:spcPct val="90000"/>
              </a:lnSpc>
              <a:buFont typeface="Wingdings" charset="2"/>
              <a:buChar char="l"/>
              <a:defRPr/>
            </a:pPr>
            <a:r>
              <a:rPr lang="id-ID" altLang="en-US">
                <a:ea typeface="ＭＳ Ｐゴシック" charset="-128"/>
              </a:rPr>
              <a:t>Risiko Tindakan Kedokteran bersifat inheren, dan dapat dibedakan :</a:t>
            </a:r>
          </a:p>
          <a:p>
            <a:pPr lvl="1" eaLnBrk="1" hangingPunct="1">
              <a:lnSpc>
                <a:spcPct val="90000"/>
              </a:lnSpc>
              <a:buFont typeface="Wingdings" charset="2"/>
              <a:buChar char="l"/>
              <a:defRPr/>
            </a:pPr>
            <a:r>
              <a:rPr lang="id-ID" altLang="en-US" b="1">
                <a:ea typeface="ＭＳ Ｐゴシック" charset="-128"/>
              </a:rPr>
              <a:t>Risiko yg unforeseeable </a:t>
            </a:r>
            <a:r>
              <a:rPr lang="id-ID" altLang="en-US">
                <a:ea typeface="ＭＳ Ｐゴシック" charset="-128"/>
              </a:rPr>
              <a:t>(tidak dapat dibayangkan sebelumnya)</a:t>
            </a:r>
          </a:p>
          <a:p>
            <a:pPr lvl="1" eaLnBrk="1" hangingPunct="1">
              <a:lnSpc>
                <a:spcPct val="90000"/>
              </a:lnSpc>
              <a:buFont typeface="Wingdings" charset="2"/>
              <a:buChar char="l"/>
              <a:defRPr/>
            </a:pPr>
            <a:r>
              <a:rPr lang="id-ID" altLang="en-US" b="1">
                <a:ea typeface="ＭＳ Ｐゴシック" charset="-128"/>
              </a:rPr>
              <a:t>Risiko yang foreseeable</a:t>
            </a:r>
            <a:r>
              <a:rPr lang="id-ID" altLang="en-US">
                <a:ea typeface="ＭＳ Ｐゴシック" charset="-128"/>
              </a:rPr>
              <a:t>:</a:t>
            </a:r>
          </a:p>
          <a:p>
            <a:pPr lvl="2" eaLnBrk="1" hangingPunct="1">
              <a:lnSpc>
                <a:spcPct val="90000"/>
              </a:lnSpc>
              <a:buFont typeface="Wingdings" charset="2"/>
              <a:buChar char="l"/>
              <a:defRPr/>
            </a:pPr>
            <a:r>
              <a:rPr lang="id-ID" altLang="en-US" b="1">
                <a:ea typeface="ＭＳ Ｐゴシック" charset="-128"/>
              </a:rPr>
              <a:t>Risiko yang akseptabel </a:t>
            </a:r>
            <a:r>
              <a:rPr lang="id-ID" altLang="en-US">
                <a:ea typeface="ＭＳ Ｐゴシック" charset="-128"/>
              </a:rPr>
              <a:t>berdasarkan keilmuan kedokteran pada situasi, waktu dan tempat tertentu. </a:t>
            </a:r>
          </a:p>
          <a:p>
            <a:pPr lvl="2" eaLnBrk="1" hangingPunct="1">
              <a:lnSpc>
                <a:spcPct val="90000"/>
              </a:lnSpc>
              <a:buFont typeface="Arial" charset="0"/>
              <a:buNone/>
              <a:defRPr/>
            </a:pPr>
            <a:r>
              <a:rPr lang="id-ID" altLang="en-US">
                <a:ea typeface="ＭＳ Ｐゴシック" charset="-128"/>
              </a:rPr>
              <a:t>	Pada keadaan tersebut tindakan dapat dilakukan dengan sesuai standar agar pencegahan terjadinya risiko dapat maksimal, atau dapat diantisipasi/diatasi.</a:t>
            </a:r>
          </a:p>
          <a:p>
            <a:pPr lvl="2" eaLnBrk="1" hangingPunct="1">
              <a:lnSpc>
                <a:spcPct val="90000"/>
              </a:lnSpc>
              <a:buFont typeface="Wingdings" charset="2"/>
              <a:buChar char="l"/>
              <a:defRPr/>
            </a:pPr>
            <a:r>
              <a:rPr lang="id-ID" altLang="en-US" b="1">
                <a:ea typeface="ＭＳ Ｐゴシック" charset="-128"/>
              </a:rPr>
              <a:t>Risiko yang tidak akseptabel</a:t>
            </a:r>
          </a:p>
          <a:p>
            <a:pPr lvl="2" eaLnBrk="1" hangingPunct="1">
              <a:lnSpc>
                <a:spcPct val="90000"/>
              </a:lnSpc>
              <a:buFont typeface="Arial" charset="0"/>
              <a:buNone/>
              <a:defRPr/>
            </a:pPr>
            <a:r>
              <a:rPr lang="id-ID" altLang="en-US">
                <a:ea typeface="ＭＳ Ｐゴシック" charset="-128"/>
              </a:rPr>
              <a:t>	Tindakan ini tidak dapat dilakukan, kecuali dalam keadaan memaksa</a:t>
            </a:r>
          </a:p>
        </p:txBody>
      </p:sp>
    </p:spTree>
    <p:extLst>
      <p:ext uri="{BB962C8B-B14F-4D97-AF65-F5344CB8AC3E}">
        <p14:creationId xmlns:p14="http://schemas.microsoft.com/office/powerpoint/2010/main" val="60488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D1450C9-E695-954A-BE20-3E9876C0E29C}"/>
              </a:ext>
            </a:extLst>
          </p:cNvPr>
          <p:cNvSpPr>
            <a:spLocks noGrp="1"/>
          </p:cNvSpPr>
          <p:nvPr>
            <p:ph type="title"/>
          </p:nvPr>
        </p:nvSpPr>
        <p:spPr>
          <a:xfrm>
            <a:off x="1524000" y="274638"/>
            <a:ext cx="9144000" cy="939800"/>
          </a:xfrm>
          <a:solidFill>
            <a:schemeClr val="accent2"/>
          </a:solidFill>
        </p:spPr>
        <p:txBody>
          <a:bodyPr/>
          <a:lstStyle/>
          <a:p>
            <a:pPr eaLnBrk="1" hangingPunct="1">
              <a:defRPr/>
            </a:pPr>
            <a:r>
              <a:rPr lang="id-ID" altLang="en-US">
                <a:ea typeface="ＭＳ Ｐゴシック" charset="-128"/>
              </a:rPr>
              <a:t>Akseptabilitas Risiko </a:t>
            </a:r>
          </a:p>
        </p:txBody>
      </p:sp>
      <p:sp>
        <p:nvSpPr>
          <p:cNvPr id="12291" name="Content Placeholder 2">
            <a:extLst>
              <a:ext uri="{FF2B5EF4-FFF2-40B4-BE49-F238E27FC236}">
                <a16:creationId xmlns:a16="http://schemas.microsoft.com/office/drawing/2014/main" id="{304476F8-C9C4-E54E-9F4F-EF251FB01688}"/>
              </a:ext>
            </a:extLst>
          </p:cNvPr>
          <p:cNvSpPr>
            <a:spLocks noGrp="1"/>
          </p:cNvSpPr>
          <p:nvPr>
            <p:ph idx="1"/>
          </p:nvPr>
        </p:nvSpPr>
        <p:spPr/>
        <p:txBody>
          <a:bodyPr/>
          <a:lstStyle/>
          <a:p>
            <a:pPr lvl="1" eaLnBrk="1" hangingPunct="1">
              <a:lnSpc>
                <a:spcPct val="90000"/>
              </a:lnSpc>
              <a:defRPr/>
            </a:pPr>
            <a:r>
              <a:rPr lang="id-ID"/>
              <a:t>tingkat keparahan yang minimal, </a:t>
            </a:r>
            <a:endParaRPr lang="en-US"/>
          </a:p>
          <a:p>
            <a:pPr lvl="1" eaLnBrk="1" hangingPunct="1">
              <a:lnSpc>
                <a:spcPct val="90000"/>
              </a:lnSpc>
              <a:defRPr/>
            </a:pPr>
            <a:r>
              <a:rPr lang="id-ID"/>
              <a:t>tingkat probabilitas terjadinya yang kecil, </a:t>
            </a:r>
            <a:endParaRPr lang="en-US"/>
          </a:p>
          <a:p>
            <a:pPr lvl="1" eaLnBrk="1" hangingPunct="1">
              <a:lnSpc>
                <a:spcPct val="90000"/>
              </a:lnSpc>
              <a:defRPr/>
            </a:pPr>
            <a:r>
              <a:rPr lang="id-ID"/>
              <a:t>tingkat kedaruratannya, </a:t>
            </a:r>
            <a:endParaRPr lang="en-US"/>
          </a:p>
          <a:p>
            <a:pPr lvl="1" eaLnBrk="1" hangingPunct="1">
              <a:lnSpc>
                <a:spcPct val="90000"/>
              </a:lnSpc>
              <a:defRPr/>
            </a:pPr>
            <a:r>
              <a:rPr lang="id-ID"/>
              <a:t>ketersediaan sumber-dayanya, </a:t>
            </a:r>
            <a:endParaRPr lang="en-US"/>
          </a:p>
          <a:p>
            <a:pPr lvl="1" eaLnBrk="1" hangingPunct="1">
              <a:lnSpc>
                <a:spcPct val="90000"/>
              </a:lnSpc>
              <a:defRPr/>
            </a:pPr>
            <a:r>
              <a:rPr lang="id-ID"/>
              <a:t>nilai manfaat yang tak tergantikan, </a:t>
            </a:r>
            <a:endParaRPr lang="en-US"/>
          </a:p>
          <a:p>
            <a:pPr lvl="1" eaLnBrk="1" hangingPunct="1">
              <a:lnSpc>
                <a:spcPct val="90000"/>
              </a:lnSpc>
              <a:defRPr/>
            </a:pPr>
            <a:r>
              <a:rPr lang="id-ID"/>
              <a:t>ketidakmungkinan penghindaran atau pencegahan, </a:t>
            </a:r>
            <a:endParaRPr lang="en-US"/>
          </a:p>
          <a:p>
            <a:pPr lvl="1" eaLnBrk="1" hangingPunct="1">
              <a:lnSpc>
                <a:spcPct val="90000"/>
              </a:lnSpc>
              <a:defRPr/>
            </a:pPr>
            <a:r>
              <a:rPr lang="id-ID"/>
              <a:t>risiko yang tidak terduga atau tak terbayangkan sebelumnya, yang tentu saja tidak mungkin dapat dicegah atau dihindari</a:t>
            </a:r>
            <a:r>
              <a:rPr lang="en-US"/>
              <a:t> </a:t>
            </a:r>
          </a:p>
          <a:p>
            <a:pPr eaLnBrk="1" hangingPunct="1">
              <a:defRPr/>
            </a:pPr>
            <a:endParaRPr lang="id-ID">
              <a:ea typeface="+mn-ea"/>
              <a:cs typeface="+mn-cs"/>
            </a:endParaRPr>
          </a:p>
        </p:txBody>
      </p:sp>
    </p:spTree>
    <p:extLst>
      <p:ext uri="{BB962C8B-B14F-4D97-AF65-F5344CB8AC3E}">
        <p14:creationId xmlns:p14="http://schemas.microsoft.com/office/powerpoint/2010/main" val="206955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9">
            <a:extLst>
              <a:ext uri="{FF2B5EF4-FFF2-40B4-BE49-F238E27FC236}">
                <a16:creationId xmlns:a16="http://schemas.microsoft.com/office/drawing/2014/main" id="{3B9B6326-10F0-804E-AB5B-7561399A8808}"/>
              </a:ext>
            </a:extLst>
          </p:cNvPr>
          <p:cNvSpPr>
            <a:spLocks noChangeShapeType="1"/>
          </p:cNvSpPr>
          <p:nvPr/>
        </p:nvSpPr>
        <p:spPr bwMode="auto">
          <a:xfrm>
            <a:off x="4267201" y="5086350"/>
            <a:ext cx="1928813" cy="0"/>
          </a:xfrm>
          <a:prstGeom prst="line">
            <a:avLst/>
          </a:prstGeom>
          <a:noFill/>
          <a:ln w="38100" cap="sq">
            <a:solidFill>
              <a:schemeClr val="tx1"/>
            </a:solidFill>
            <a:round/>
            <a:headEnd type="none" w="sm" len="sm"/>
            <a:tailEnd type="none" w="sm" len="sm"/>
          </a:ln>
          <a:extLst>
            <a:ext uri="{909E8E84-426E-40dd-AFC4-6F175D3DCCD1}"/>
          </a:extLst>
        </p:spPr>
        <p:txBody>
          <a:bodyPr/>
          <a:lstStyle/>
          <a:p>
            <a:pPr>
              <a:defRPr/>
            </a:pPr>
            <a:endParaRPr lang="en-US"/>
          </a:p>
        </p:txBody>
      </p:sp>
      <p:sp>
        <p:nvSpPr>
          <p:cNvPr id="74754" name="Text Box 2">
            <a:extLst>
              <a:ext uri="{FF2B5EF4-FFF2-40B4-BE49-F238E27FC236}">
                <a16:creationId xmlns:a16="http://schemas.microsoft.com/office/drawing/2014/main" id="{A861430F-248F-3040-A4A9-904713390264}"/>
              </a:ext>
            </a:extLst>
          </p:cNvPr>
          <p:cNvSpPr txBox="1">
            <a:spLocks noChangeArrowheads="1"/>
          </p:cNvSpPr>
          <p:nvPr/>
        </p:nvSpPr>
        <p:spPr bwMode="auto">
          <a:xfrm>
            <a:off x="2057400" y="1614489"/>
            <a:ext cx="2057400" cy="708025"/>
          </a:xfrm>
          <a:prstGeom prst="rect">
            <a:avLst/>
          </a:prstGeom>
          <a:solidFill>
            <a:srgbClr val="E2826E"/>
          </a:solidFill>
          <a:ln w="12700" cap="sq">
            <a:solidFill>
              <a:schemeClr val="tx1"/>
            </a:solidFill>
            <a:miter lim="800000"/>
            <a:headEnd type="none" w="sm" len="sm"/>
            <a:tailEnd type="none" w="sm" len="sm"/>
          </a:ln>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2000"/>
              <a:t>UNACCEPTABLE RISKS</a:t>
            </a:r>
            <a:endParaRPr lang="id-ID" altLang="en-US" sz="2000"/>
          </a:p>
        </p:txBody>
      </p:sp>
      <p:sp>
        <p:nvSpPr>
          <p:cNvPr id="74755" name="Text Box 3">
            <a:extLst>
              <a:ext uri="{FF2B5EF4-FFF2-40B4-BE49-F238E27FC236}">
                <a16:creationId xmlns:a16="http://schemas.microsoft.com/office/drawing/2014/main" id="{AF52B1AD-9A24-E844-858D-C055D56DDCE3}"/>
              </a:ext>
            </a:extLst>
          </p:cNvPr>
          <p:cNvSpPr txBox="1">
            <a:spLocks noChangeArrowheads="1"/>
          </p:cNvSpPr>
          <p:nvPr/>
        </p:nvSpPr>
        <p:spPr bwMode="auto">
          <a:xfrm>
            <a:off x="5867400" y="685800"/>
            <a:ext cx="2133600" cy="523220"/>
          </a:xfrm>
          <a:prstGeom prst="rect">
            <a:avLst/>
          </a:prstGeom>
          <a:solidFill>
            <a:schemeClr val="accent6">
              <a:lumMod val="40000"/>
              <a:lumOff val="60000"/>
            </a:schemeClr>
          </a:solidFill>
          <a:ln w="38100" cap="sq">
            <a:solidFill>
              <a:schemeClr val="tx1"/>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2800">
                <a:latin typeface="Tahoma" charset="0"/>
              </a:rPr>
              <a:t>NEAR MISS</a:t>
            </a:r>
            <a:endParaRPr lang="id-ID" sz="2800">
              <a:latin typeface="Tahoma" charset="0"/>
            </a:endParaRPr>
          </a:p>
        </p:txBody>
      </p:sp>
      <p:sp>
        <p:nvSpPr>
          <p:cNvPr id="74756" name="Text Box 4">
            <a:extLst>
              <a:ext uri="{FF2B5EF4-FFF2-40B4-BE49-F238E27FC236}">
                <a16:creationId xmlns:a16="http://schemas.microsoft.com/office/drawing/2014/main" id="{2D523214-9C71-3547-933F-B4D601E3A918}"/>
              </a:ext>
            </a:extLst>
          </p:cNvPr>
          <p:cNvSpPr txBox="1">
            <a:spLocks noChangeArrowheads="1"/>
          </p:cNvSpPr>
          <p:nvPr/>
        </p:nvSpPr>
        <p:spPr bwMode="auto">
          <a:xfrm>
            <a:off x="5867400" y="3276600"/>
            <a:ext cx="1957388" cy="954088"/>
          </a:xfrm>
          <a:prstGeom prst="rect">
            <a:avLst/>
          </a:prstGeom>
          <a:solidFill>
            <a:schemeClr val="bg1"/>
          </a:solidFill>
          <a:ln w="57150" cap="sq">
            <a:solidFill>
              <a:schemeClr val="tx1"/>
            </a:solidFill>
            <a:miter lim="800000"/>
            <a:headEnd type="none" w="sm" len="sm"/>
            <a:tailEnd type="none" w="sm" len="sm"/>
          </a:ln>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2800" b="1"/>
              <a:t>ADVERSE EVENTS</a:t>
            </a:r>
            <a:endParaRPr lang="id-ID" altLang="en-US" sz="2800" b="1"/>
          </a:p>
        </p:txBody>
      </p:sp>
      <p:sp>
        <p:nvSpPr>
          <p:cNvPr id="74757" name="Text Box 5">
            <a:extLst>
              <a:ext uri="{FF2B5EF4-FFF2-40B4-BE49-F238E27FC236}">
                <a16:creationId xmlns:a16="http://schemas.microsoft.com/office/drawing/2014/main" id="{8EE32055-CDEA-694A-A805-9A701CE11596}"/>
              </a:ext>
            </a:extLst>
          </p:cNvPr>
          <p:cNvSpPr txBox="1">
            <a:spLocks noChangeArrowheads="1"/>
          </p:cNvSpPr>
          <p:nvPr/>
        </p:nvSpPr>
        <p:spPr bwMode="auto">
          <a:xfrm>
            <a:off x="2057400" y="5245101"/>
            <a:ext cx="2133600" cy="708025"/>
          </a:xfrm>
          <a:prstGeom prst="rect">
            <a:avLst/>
          </a:prstGeom>
          <a:solidFill>
            <a:schemeClr val="accent2">
              <a:lumMod val="40000"/>
              <a:lumOff val="60000"/>
            </a:schemeClr>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2000" dirty="0">
                <a:latin typeface="Tahoma" charset="0"/>
              </a:rPr>
              <a:t>ACCEPTABLE RISKS</a:t>
            </a:r>
            <a:endParaRPr lang="id-ID" sz="2000" dirty="0">
              <a:latin typeface="Tahoma" charset="0"/>
            </a:endParaRPr>
          </a:p>
        </p:txBody>
      </p:sp>
      <p:sp>
        <p:nvSpPr>
          <p:cNvPr id="74758" name="Text Box 6">
            <a:extLst>
              <a:ext uri="{FF2B5EF4-FFF2-40B4-BE49-F238E27FC236}">
                <a16:creationId xmlns:a16="http://schemas.microsoft.com/office/drawing/2014/main" id="{65B6693E-C4DB-474C-A5E0-8554C8CB8A3C}"/>
              </a:ext>
            </a:extLst>
          </p:cNvPr>
          <p:cNvSpPr txBox="1">
            <a:spLocks noChangeArrowheads="1"/>
          </p:cNvSpPr>
          <p:nvPr/>
        </p:nvSpPr>
        <p:spPr bwMode="auto">
          <a:xfrm>
            <a:off x="2057400" y="2693989"/>
            <a:ext cx="2057400" cy="708025"/>
          </a:xfrm>
          <a:prstGeom prst="rect">
            <a:avLst/>
          </a:prstGeom>
          <a:solidFill>
            <a:srgbClr val="F2DCDB"/>
          </a:solidFill>
          <a:ln w="12700" cap="sq">
            <a:solidFill>
              <a:schemeClr val="tx1"/>
            </a:solidFill>
            <a:miter lim="800000"/>
            <a:headEnd type="none" w="sm" len="sm"/>
            <a:tailEnd type="none" w="sm" len="sm"/>
          </a:ln>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2000"/>
              <a:t>VIOLATION/ERRORS</a:t>
            </a:r>
            <a:endParaRPr lang="id-ID" altLang="en-US" sz="2000"/>
          </a:p>
        </p:txBody>
      </p:sp>
      <p:sp>
        <p:nvSpPr>
          <p:cNvPr id="74759" name="Text Box 7">
            <a:extLst>
              <a:ext uri="{FF2B5EF4-FFF2-40B4-BE49-F238E27FC236}">
                <a16:creationId xmlns:a16="http://schemas.microsoft.com/office/drawing/2014/main" id="{2A249AC8-FCE1-E646-875A-16CDFD71C09B}"/>
              </a:ext>
            </a:extLst>
          </p:cNvPr>
          <p:cNvSpPr txBox="1">
            <a:spLocks noChangeArrowheads="1"/>
          </p:cNvSpPr>
          <p:nvPr/>
        </p:nvSpPr>
        <p:spPr bwMode="auto">
          <a:xfrm>
            <a:off x="2057400" y="4222751"/>
            <a:ext cx="2133600" cy="708025"/>
          </a:xfrm>
          <a:prstGeom prst="rect">
            <a:avLst/>
          </a:prstGeom>
          <a:solidFill>
            <a:schemeClr val="accent2">
              <a:lumMod val="40000"/>
              <a:lumOff val="60000"/>
            </a:schemeClr>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2000" dirty="0">
                <a:latin typeface="Tahoma" charset="0"/>
              </a:rPr>
              <a:t>UNFORESEEABLE RISKS</a:t>
            </a:r>
            <a:endParaRPr lang="id-ID" sz="2000" dirty="0">
              <a:latin typeface="Tahoma" charset="0"/>
            </a:endParaRPr>
          </a:p>
        </p:txBody>
      </p:sp>
      <p:sp>
        <p:nvSpPr>
          <p:cNvPr id="74760" name="Text Box 8">
            <a:extLst>
              <a:ext uri="{FF2B5EF4-FFF2-40B4-BE49-F238E27FC236}">
                <a16:creationId xmlns:a16="http://schemas.microsoft.com/office/drawing/2014/main" id="{8D1A9058-FDFC-A147-9201-ECFDC23220DE}"/>
              </a:ext>
            </a:extLst>
          </p:cNvPr>
          <p:cNvSpPr txBox="1">
            <a:spLocks noChangeArrowheads="1"/>
          </p:cNvSpPr>
          <p:nvPr/>
        </p:nvSpPr>
        <p:spPr bwMode="auto">
          <a:xfrm>
            <a:off x="2057400" y="5953126"/>
            <a:ext cx="2133600" cy="708025"/>
          </a:xfrm>
          <a:prstGeom prst="rect">
            <a:avLst/>
          </a:prstGeom>
          <a:solidFill>
            <a:schemeClr val="bg1"/>
          </a:solidFill>
          <a:ln w="12700" cap="sq">
            <a:solidFill>
              <a:schemeClr val="tx1"/>
            </a:solidFill>
            <a:miter lim="800000"/>
            <a:headEnd type="none" w="sm" len="sm"/>
            <a:tailEnd type="none" w="sm" len="sm"/>
          </a:ln>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2000"/>
              <a:t>DISEASE / COMPLICATION</a:t>
            </a:r>
            <a:endParaRPr lang="id-ID" altLang="en-US" sz="2000"/>
          </a:p>
        </p:txBody>
      </p:sp>
      <p:sp>
        <p:nvSpPr>
          <p:cNvPr id="74761" name="Line 9">
            <a:extLst>
              <a:ext uri="{FF2B5EF4-FFF2-40B4-BE49-F238E27FC236}">
                <a16:creationId xmlns:a16="http://schemas.microsoft.com/office/drawing/2014/main" id="{51163741-1437-7C4C-8B6B-3E488D943F23}"/>
              </a:ext>
            </a:extLst>
          </p:cNvPr>
          <p:cNvSpPr>
            <a:spLocks noChangeShapeType="1"/>
          </p:cNvSpPr>
          <p:nvPr/>
        </p:nvSpPr>
        <p:spPr bwMode="auto">
          <a:xfrm>
            <a:off x="4114800" y="2514600"/>
            <a:ext cx="685800" cy="0"/>
          </a:xfrm>
          <a:prstGeom prst="line">
            <a:avLst/>
          </a:prstGeom>
          <a:noFill/>
          <a:ln w="38100" cap="sq">
            <a:solidFill>
              <a:schemeClr val="tx1"/>
            </a:solidFill>
            <a:round/>
            <a:headEnd type="none" w="sm" len="sm"/>
            <a:tailEnd type="none" w="sm" len="sm"/>
          </a:ln>
          <a:extLst>
            <a:ext uri="{909E8E84-426E-40dd-AFC4-6F175D3DCCD1}"/>
          </a:extLst>
        </p:spPr>
        <p:txBody>
          <a:bodyPr/>
          <a:lstStyle/>
          <a:p>
            <a:pPr>
              <a:defRPr/>
            </a:pPr>
            <a:endParaRPr lang="en-US"/>
          </a:p>
        </p:txBody>
      </p:sp>
      <p:sp>
        <p:nvSpPr>
          <p:cNvPr id="74762" name="Line 10">
            <a:extLst>
              <a:ext uri="{FF2B5EF4-FFF2-40B4-BE49-F238E27FC236}">
                <a16:creationId xmlns:a16="http://schemas.microsoft.com/office/drawing/2014/main" id="{2252CAEE-5738-B34F-97BE-9591D1EC62F1}"/>
              </a:ext>
            </a:extLst>
          </p:cNvPr>
          <p:cNvSpPr>
            <a:spLocks noChangeShapeType="1"/>
          </p:cNvSpPr>
          <p:nvPr/>
        </p:nvSpPr>
        <p:spPr bwMode="auto">
          <a:xfrm>
            <a:off x="4800600" y="990600"/>
            <a:ext cx="0" cy="2743200"/>
          </a:xfrm>
          <a:prstGeom prst="line">
            <a:avLst/>
          </a:prstGeom>
          <a:noFill/>
          <a:ln w="38100" cap="sq">
            <a:solidFill>
              <a:schemeClr val="tx1"/>
            </a:solidFill>
            <a:round/>
            <a:headEnd type="none" w="sm" len="sm"/>
            <a:tailEnd type="none" w="sm" len="sm"/>
          </a:ln>
          <a:extLst>
            <a:ext uri="{909E8E84-426E-40dd-AFC4-6F175D3DCCD1}"/>
          </a:extLst>
        </p:spPr>
        <p:txBody>
          <a:bodyPr/>
          <a:lstStyle/>
          <a:p>
            <a:pPr>
              <a:defRPr/>
            </a:pPr>
            <a:endParaRPr lang="en-US"/>
          </a:p>
        </p:txBody>
      </p:sp>
      <p:sp>
        <p:nvSpPr>
          <p:cNvPr id="74763" name="Line 11">
            <a:extLst>
              <a:ext uri="{FF2B5EF4-FFF2-40B4-BE49-F238E27FC236}">
                <a16:creationId xmlns:a16="http://schemas.microsoft.com/office/drawing/2014/main" id="{73043621-50A5-654B-A98B-4B77841810C7}"/>
              </a:ext>
            </a:extLst>
          </p:cNvPr>
          <p:cNvSpPr>
            <a:spLocks noChangeShapeType="1"/>
          </p:cNvSpPr>
          <p:nvPr/>
        </p:nvSpPr>
        <p:spPr bwMode="auto">
          <a:xfrm>
            <a:off x="4800600" y="990600"/>
            <a:ext cx="838200" cy="0"/>
          </a:xfrm>
          <a:prstGeom prst="line">
            <a:avLst/>
          </a:prstGeom>
          <a:noFill/>
          <a:ln w="38100" cap="sq">
            <a:solidFill>
              <a:schemeClr val="tx1"/>
            </a:solidFill>
            <a:round/>
            <a:headEnd type="none" w="sm" len="sm"/>
            <a:tailEnd type="triangle" w="sm" len="sm"/>
          </a:ln>
          <a:extLst>
            <a:ext uri="{909E8E84-426E-40dd-AFC4-6F175D3DCCD1}"/>
          </a:extLst>
        </p:spPr>
        <p:txBody>
          <a:bodyPr/>
          <a:lstStyle/>
          <a:p>
            <a:pPr>
              <a:defRPr/>
            </a:pPr>
            <a:endParaRPr lang="en-US"/>
          </a:p>
        </p:txBody>
      </p:sp>
      <p:sp>
        <p:nvSpPr>
          <p:cNvPr id="74764" name="Line 12">
            <a:extLst>
              <a:ext uri="{FF2B5EF4-FFF2-40B4-BE49-F238E27FC236}">
                <a16:creationId xmlns:a16="http://schemas.microsoft.com/office/drawing/2014/main" id="{3B2633D1-5D27-F246-829A-89EFD98361BF}"/>
              </a:ext>
            </a:extLst>
          </p:cNvPr>
          <p:cNvSpPr>
            <a:spLocks noChangeShapeType="1"/>
          </p:cNvSpPr>
          <p:nvPr/>
        </p:nvSpPr>
        <p:spPr bwMode="auto">
          <a:xfrm>
            <a:off x="4800600" y="3733800"/>
            <a:ext cx="914400" cy="0"/>
          </a:xfrm>
          <a:prstGeom prst="line">
            <a:avLst/>
          </a:prstGeom>
          <a:noFill/>
          <a:ln w="38100" cap="sq">
            <a:solidFill>
              <a:schemeClr val="tx1"/>
            </a:solidFill>
            <a:round/>
            <a:headEnd type="none" w="sm" len="sm"/>
            <a:tailEnd type="triangle" w="sm" len="sm"/>
          </a:ln>
          <a:extLst>
            <a:ext uri="{909E8E84-426E-40dd-AFC4-6F175D3DCCD1}"/>
          </a:extLst>
        </p:spPr>
        <p:txBody>
          <a:bodyPr/>
          <a:lstStyle/>
          <a:p>
            <a:pPr>
              <a:defRPr/>
            </a:pPr>
            <a:endParaRPr lang="en-US"/>
          </a:p>
        </p:txBody>
      </p:sp>
      <p:sp>
        <p:nvSpPr>
          <p:cNvPr id="74767" name="Text Box 15">
            <a:extLst>
              <a:ext uri="{FF2B5EF4-FFF2-40B4-BE49-F238E27FC236}">
                <a16:creationId xmlns:a16="http://schemas.microsoft.com/office/drawing/2014/main" id="{029E3DE2-2D1E-FF45-953E-F3F418C4021B}"/>
              </a:ext>
            </a:extLst>
          </p:cNvPr>
          <p:cNvSpPr txBox="1">
            <a:spLocks noChangeArrowheads="1"/>
          </p:cNvSpPr>
          <p:nvPr/>
        </p:nvSpPr>
        <p:spPr bwMode="auto">
          <a:xfrm>
            <a:off x="5334000" y="2514600"/>
            <a:ext cx="5334000" cy="711200"/>
          </a:xfrm>
          <a:prstGeom prst="rect">
            <a:avLst/>
          </a:prstGeom>
          <a:noFill/>
          <a:ln w="9525">
            <a:solidFill>
              <a:schemeClr val="tx1"/>
            </a:solidFill>
            <a:miter lim="800000"/>
            <a:headEnd/>
            <a:tailEnd/>
          </a:ln>
          <a:extLst>
            <a:ext uri="{909E8E84-426E-40dd-AFC4-6F175D3DCCD1}"/>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sz="2000" noProof="1">
                <a:latin typeface="Tahoma" charset="0"/>
              </a:rPr>
              <a:t>Setiap cedera yang disebabkan oleh manajemen medis</a:t>
            </a:r>
            <a:r>
              <a:rPr lang="en-US" sz="2000" noProof="1">
                <a:latin typeface="Tahoma" charset="0"/>
              </a:rPr>
              <a:t> / rumah sakit</a:t>
            </a:r>
            <a:endParaRPr sz="2000" noProof="1">
              <a:latin typeface="Tahoma" charset="0"/>
            </a:endParaRPr>
          </a:p>
        </p:txBody>
      </p:sp>
      <p:sp>
        <p:nvSpPr>
          <p:cNvPr id="74768" name="Text Box 16">
            <a:extLst>
              <a:ext uri="{FF2B5EF4-FFF2-40B4-BE49-F238E27FC236}">
                <a16:creationId xmlns:a16="http://schemas.microsoft.com/office/drawing/2014/main" id="{B346BB6E-D15A-E443-8A85-C3F8F723E687}"/>
              </a:ext>
            </a:extLst>
          </p:cNvPr>
          <p:cNvSpPr txBox="1">
            <a:spLocks noChangeArrowheads="1"/>
          </p:cNvSpPr>
          <p:nvPr/>
        </p:nvSpPr>
        <p:spPr bwMode="auto">
          <a:xfrm>
            <a:off x="5334000" y="1268413"/>
            <a:ext cx="5334000" cy="1016000"/>
          </a:xfrm>
          <a:prstGeom prst="rect">
            <a:avLst/>
          </a:prstGeom>
          <a:noFill/>
          <a:ln w="9525">
            <a:solidFill>
              <a:schemeClr val="tx1"/>
            </a:solidFill>
            <a:miter lim="800000"/>
            <a:headEnd/>
            <a:tailEnd/>
          </a:ln>
          <a:extLst>
            <a:ext uri="{909E8E84-426E-40dd-AFC4-6F175D3DCCD1}"/>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sz="2000" noProof="1">
                <a:latin typeface="Tahoma" charset="0"/>
              </a:rPr>
              <a:t>Adalah tindakan yg dapat mencederai pasien, tetapi tidak mengakibatkan cedera karena </a:t>
            </a:r>
            <a:r>
              <a:rPr lang="en-US" sz="2000" dirty="0" err="1">
                <a:latin typeface="Tahoma" charset="0"/>
              </a:rPr>
              <a:t>faktor</a:t>
            </a:r>
            <a:r>
              <a:rPr lang="en-US" sz="2000" dirty="0">
                <a:latin typeface="Tahoma" charset="0"/>
              </a:rPr>
              <a:t> </a:t>
            </a:r>
            <a:r>
              <a:rPr sz="2000" noProof="1">
                <a:latin typeface="Tahoma" charset="0"/>
              </a:rPr>
              <a:t>kebetulan, pencegahan atau mitigasi</a:t>
            </a:r>
          </a:p>
        </p:txBody>
      </p:sp>
      <p:sp>
        <p:nvSpPr>
          <p:cNvPr id="74769" name="AutoShape 17">
            <a:extLst>
              <a:ext uri="{FF2B5EF4-FFF2-40B4-BE49-F238E27FC236}">
                <a16:creationId xmlns:a16="http://schemas.microsoft.com/office/drawing/2014/main" id="{07597C13-3E46-6842-9AA2-032F8C6BD0C2}"/>
              </a:ext>
            </a:extLst>
          </p:cNvPr>
          <p:cNvSpPr>
            <a:spLocks noChangeArrowheads="1"/>
          </p:cNvSpPr>
          <p:nvPr/>
        </p:nvSpPr>
        <p:spPr bwMode="auto">
          <a:xfrm rot="5400000">
            <a:off x="5411789" y="800101"/>
            <a:ext cx="287337" cy="360363"/>
          </a:xfrm>
          <a:prstGeom prst="triangle">
            <a:avLst>
              <a:gd name="adj" fmla="val 50000"/>
            </a:avLst>
          </a:prstGeom>
          <a:solidFill>
            <a:srgbClr val="FFFF00"/>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74770" name="AutoShape 18">
            <a:extLst>
              <a:ext uri="{FF2B5EF4-FFF2-40B4-BE49-F238E27FC236}">
                <a16:creationId xmlns:a16="http://schemas.microsoft.com/office/drawing/2014/main" id="{F8A6E335-037F-D540-9937-DD92ED9F601C}"/>
              </a:ext>
            </a:extLst>
          </p:cNvPr>
          <p:cNvSpPr>
            <a:spLocks noChangeArrowheads="1"/>
          </p:cNvSpPr>
          <p:nvPr/>
        </p:nvSpPr>
        <p:spPr bwMode="auto">
          <a:xfrm rot="5400000">
            <a:off x="5484814" y="3536951"/>
            <a:ext cx="287337" cy="360363"/>
          </a:xfrm>
          <a:prstGeom prst="triangle">
            <a:avLst>
              <a:gd name="adj" fmla="val 50000"/>
            </a:avLst>
          </a:prstGeom>
          <a:solidFill>
            <a:srgbClr val="FF0000"/>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74771" name="Text Box 19">
            <a:extLst>
              <a:ext uri="{FF2B5EF4-FFF2-40B4-BE49-F238E27FC236}">
                <a16:creationId xmlns:a16="http://schemas.microsoft.com/office/drawing/2014/main" id="{DEF9FE93-B07F-2848-999D-FAEEB36F2A8F}"/>
              </a:ext>
            </a:extLst>
          </p:cNvPr>
          <p:cNvSpPr txBox="1">
            <a:spLocks noChangeArrowheads="1"/>
          </p:cNvSpPr>
          <p:nvPr/>
        </p:nvSpPr>
        <p:spPr bwMode="auto">
          <a:xfrm>
            <a:off x="1849439" y="4856163"/>
            <a:ext cx="2605087" cy="461962"/>
          </a:xfrm>
          <a:prstGeom prst="rect">
            <a:avLst/>
          </a:prstGeom>
          <a:solidFill>
            <a:srgbClr val="FFFF00"/>
          </a:solidFill>
          <a:ln w="12700" cap="sq">
            <a:solidFill>
              <a:schemeClr val="tx1"/>
            </a:solidFill>
            <a:miter lim="800000"/>
            <a:headEnd type="none" w="sm" len="sm"/>
            <a:tailEnd type="none" w="sm" len="sm"/>
          </a:ln>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2400" b="1"/>
              <a:t>U</a:t>
            </a:r>
            <a:r>
              <a:rPr lang="en-US" altLang="en-US" sz="2000" b="1"/>
              <a:t>NPREVENTABL</a:t>
            </a:r>
            <a:r>
              <a:rPr lang="en-US" altLang="en-US" sz="2400" b="1"/>
              <a:t>E</a:t>
            </a:r>
            <a:r>
              <a:rPr lang="en-US" altLang="en-US" sz="2400"/>
              <a:t> </a:t>
            </a:r>
            <a:endParaRPr lang="id-ID" altLang="en-US" sz="2400"/>
          </a:p>
        </p:txBody>
      </p:sp>
      <p:sp>
        <p:nvSpPr>
          <p:cNvPr id="74772" name="Text Box 20">
            <a:extLst>
              <a:ext uri="{FF2B5EF4-FFF2-40B4-BE49-F238E27FC236}">
                <a16:creationId xmlns:a16="http://schemas.microsoft.com/office/drawing/2014/main" id="{2752E065-9970-CA45-A134-C48DFF615162}"/>
              </a:ext>
            </a:extLst>
          </p:cNvPr>
          <p:cNvSpPr txBox="1">
            <a:spLocks noChangeArrowheads="1"/>
          </p:cNvSpPr>
          <p:nvPr/>
        </p:nvSpPr>
        <p:spPr bwMode="auto">
          <a:xfrm>
            <a:off x="1716088" y="2300288"/>
            <a:ext cx="2622550" cy="461962"/>
          </a:xfrm>
          <a:prstGeom prst="rect">
            <a:avLst/>
          </a:prstGeom>
          <a:solidFill>
            <a:srgbClr val="FF00FF"/>
          </a:solidFill>
          <a:ln w="12700" cap="sq">
            <a:solidFill>
              <a:schemeClr val="tx1"/>
            </a:solidFill>
            <a:miter lim="800000"/>
            <a:headEnd type="none" w="sm" len="sm"/>
            <a:tailEnd type="none" w="sm" len="sm"/>
          </a:ln>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2400" b="1"/>
              <a:t>PREVENTABLE</a:t>
            </a:r>
            <a:endParaRPr lang="id-ID" altLang="en-US" sz="2400" b="1"/>
          </a:p>
        </p:txBody>
      </p:sp>
      <p:sp>
        <p:nvSpPr>
          <p:cNvPr id="52244" name="Text Box 21">
            <a:extLst>
              <a:ext uri="{FF2B5EF4-FFF2-40B4-BE49-F238E27FC236}">
                <a16:creationId xmlns:a16="http://schemas.microsoft.com/office/drawing/2014/main" id="{D0C795EC-535D-6047-A522-821B5B92AE78}"/>
              </a:ext>
            </a:extLst>
          </p:cNvPr>
          <p:cNvSpPr txBox="1">
            <a:spLocks noChangeArrowheads="1"/>
          </p:cNvSpPr>
          <p:nvPr/>
        </p:nvSpPr>
        <p:spPr bwMode="auto">
          <a:xfrm>
            <a:off x="8696326" y="5595938"/>
            <a:ext cx="1782763" cy="1077912"/>
          </a:xfrm>
          <a:prstGeom prst="rect">
            <a:avLst/>
          </a:prstGeom>
          <a:solidFill>
            <a:schemeClr val="accent4">
              <a:lumMod val="20000"/>
              <a:lumOff val="80000"/>
            </a:schemeClr>
          </a:solidFill>
          <a:ln w="57150" cmpd="sng">
            <a:solidFill>
              <a:schemeClr val="tx1"/>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200" b="1" dirty="0">
                <a:latin typeface="Calibri" charset="0"/>
              </a:rPr>
              <a:t>Adverse Outcome</a:t>
            </a:r>
          </a:p>
        </p:txBody>
      </p:sp>
      <p:sp>
        <p:nvSpPr>
          <p:cNvPr id="52245" name="Line 22">
            <a:extLst>
              <a:ext uri="{FF2B5EF4-FFF2-40B4-BE49-F238E27FC236}">
                <a16:creationId xmlns:a16="http://schemas.microsoft.com/office/drawing/2014/main" id="{FD2D34B5-3D80-9A4A-A749-B1A782673B67}"/>
              </a:ext>
            </a:extLst>
          </p:cNvPr>
          <p:cNvSpPr>
            <a:spLocks noChangeShapeType="1"/>
          </p:cNvSpPr>
          <p:nvPr/>
        </p:nvSpPr>
        <p:spPr bwMode="auto">
          <a:xfrm>
            <a:off x="7824789" y="3743325"/>
            <a:ext cx="1335087" cy="0"/>
          </a:xfrm>
          <a:prstGeom prst="line">
            <a:avLst/>
          </a:prstGeom>
          <a:noFill/>
          <a:ln w="57150" cap="rnd">
            <a:solidFill>
              <a:schemeClr val="tx1"/>
            </a:solidFill>
            <a:prstDash val="sysDot"/>
            <a:round/>
            <a:headEnd/>
            <a:tailEnd/>
          </a:ln>
          <a:extLst>
            <a:ext uri="{909E8E84-426E-40dd-AFC4-6F175D3DCCD1}"/>
          </a:extLst>
        </p:spPr>
        <p:txBody>
          <a:bodyPr/>
          <a:lstStyle/>
          <a:p>
            <a:pPr>
              <a:defRPr/>
            </a:pPr>
            <a:endParaRPr lang="en-US"/>
          </a:p>
        </p:txBody>
      </p:sp>
      <p:sp>
        <p:nvSpPr>
          <p:cNvPr id="52246" name="Line 23">
            <a:extLst>
              <a:ext uri="{FF2B5EF4-FFF2-40B4-BE49-F238E27FC236}">
                <a16:creationId xmlns:a16="http://schemas.microsoft.com/office/drawing/2014/main" id="{339D44A3-56CC-8C46-8CE2-9A0950680652}"/>
              </a:ext>
            </a:extLst>
          </p:cNvPr>
          <p:cNvSpPr>
            <a:spLocks noChangeShapeType="1"/>
          </p:cNvSpPr>
          <p:nvPr/>
        </p:nvSpPr>
        <p:spPr bwMode="auto">
          <a:xfrm>
            <a:off x="9159876" y="3733801"/>
            <a:ext cx="11113" cy="1736725"/>
          </a:xfrm>
          <a:prstGeom prst="line">
            <a:avLst/>
          </a:prstGeom>
          <a:noFill/>
          <a:ln w="57150" cap="rnd">
            <a:solidFill>
              <a:schemeClr val="tx1"/>
            </a:solidFill>
            <a:prstDash val="sysDot"/>
            <a:round/>
            <a:headEnd/>
            <a:tailEnd type="triangle" w="med" len="med"/>
          </a:ln>
          <a:extLst>
            <a:ext uri="{909E8E84-426E-40dd-AFC4-6F175D3DCCD1}"/>
          </a:extLst>
        </p:spPr>
        <p:txBody>
          <a:bodyPr/>
          <a:lstStyle/>
          <a:p>
            <a:pPr>
              <a:defRPr/>
            </a:pPr>
            <a:endParaRPr lang="en-US"/>
          </a:p>
        </p:txBody>
      </p:sp>
      <p:sp>
        <p:nvSpPr>
          <p:cNvPr id="25" name="Line 11">
            <a:extLst>
              <a:ext uri="{FF2B5EF4-FFF2-40B4-BE49-F238E27FC236}">
                <a16:creationId xmlns:a16="http://schemas.microsoft.com/office/drawing/2014/main" id="{7601FC6C-1402-4343-89C7-4E78BD0F91CE}"/>
              </a:ext>
            </a:extLst>
          </p:cNvPr>
          <p:cNvSpPr>
            <a:spLocks noChangeShapeType="1"/>
          </p:cNvSpPr>
          <p:nvPr/>
        </p:nvSpPr>
        <p:spPr bwMode="auto">
          <a:xfrm flipV="1">
            <a:off x="6196013" y="4251326"/>
            <a:ext cx="0" cy="835025"/>
          </a:xfrm>
          <a:prstGeom prst="line">
            <a:avLst/>
          </a:prstGeom>
          <a:noFill/>
          <a:ln w="38100" cap="sq">
            <a:solidFill>
              <a:schemeClr val="tx1"/>
            </a:solidFill>
            <a:round/>
            <a:headEnd type="none" w="sm" len="sm"/>
            <a:tailEnd type="triangle" w="sm" len="sm"/>
          </a:ln>
          <a:extLst>
            <a:ext uri="{909E8E84-426E-40dd-AFC4-6F175D3DCCD1}"/>
          </a:extLst>
        </p:spPr>
        <p:txBody>
          <a:bodyPr/>
          <a:lstStyle/>
          <a:p>
            <a:pPr>
              <a:defRPr/>
            </a:pPr>
            <a:endParaRPr lang="en-US"/>
          </a:p>
        </p:txBody>
      </p:sp>
      <p:sp>
        <p:nvSpPr>
          <p:cNvPr id="27" name="AutoShape 18">
            <a:extLst>
              <a:ext uri="{FF2B5EF4-FFF2-40B4-BE49-F238E27FC236}">
                <a16:creationId xmlns:a16="http://schemas.microsoft.com/office/drawing/2014/main" id="{B6E8E2AF-3F99-B34B-96C6-C9EF32481704}"/>
              </a:ext>
            </a:extLst>
          </p:cNvPr>
          <p:cNvSpPr>
            <a:spLocks noChangeArrowheads="1"/>
          </p:cNvSpPr>
          <p:nvPr/>
        </p:nvSpPr>
        <p:spPr bwMode="auto">
          <a:xfrm flipH="1">
            <a:off x="5989638" y="4254501"/>
            <a:ext cx="425450" cy="322263"/>
          </a:xfrm>
          <a:prstGeom prst="triangle">
            <a:avLst>
              <a:gd name="adj" fmla="val 50000"/>
            </a:avLst>
          </a:prstGeom>
          <a:solidFill>
            <a:srgbClr val="FF0000"/>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28" name="AutoShape 18">
            <a:extLst>
              <a:ext uri="{FF2B5EF4-FFF2-40B4-BE49-F238E27FC236}">
                <a16:creationId xmlns:a16="http://schemas.microsoft.com/office/drawing/2014/main" id="{5CE1793B-797D-2945-A392-77E80B03252F}"/>
              </a:ext>
            </a:extLst>
          </p:cNvPr>
          <p:cNvSpPr>
            <a:spLocks noChangeArrowheads="1"/>
          </p:cNvSpPr>
          <p:nvPr/>
        </p:nvSpPr>
        <p:spPr bwMode="auto">
          <a:xfrm rot="5400000">
            <a:off x="8372476" y="6203951"/>
            <a:ext cx="287337" cy="360362"/>
          </a:xfrm>
          <a:prstGeom prst="triangle">
            <a:avLst>
              <a:gd name="adj" fmla="val 50000"/>
            </a:avLst>
          </a:prstGeom>
          <a:solidFill>
            <a:srgbClr val="FF0000"/>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ltLang="en-US">
              <a:latin typeface="Calibri" panose="020F0502020204030204" pitchFamily="34" charset="0"/>
            </a:endParaRPr>
          </a:p>
        </p:txBody>
      </p:sp>
      <p:sp>
        <p:nvSpPr>
          <p:cNvPr id="29" name="Line 22">
            <a:extLst>
              <a:ext uri="{FF2B5EF4-FFF2-40B4-BE49-F238E27FC236}">
                <a16:creationId xmlns:a16="http://schemas.microsoft.com/office/drawing/2014/main" id="{B171F02C-175C-D94F-93C6-87BA7058CF19}"/>
              </a:ext>
            </a:extLst>
          </p:cNvPr>
          <p:cNvSpPr>
            <a:spLocks noChangeShapeType="1"/>
          </p:cNvSpPr>
          <p:nvPr/>
        </p:nvSpPr>
        <p:spPr bwMode="auto">
          <a:xfrm>
            <a:off x="4267201" y="6383338"/>
            <a:ext cx="4068763" cy="0"/>
          </a:xfrm>
          <a:prstGeom prst="line">
            <a:avLst/>
          </a:prstGeom>
          <a:noFill/>
          <a:ln w="57150" cap="rnd">
            <a:solidFill>
              <a:schemeClr val="tx1"/>
            </a:solidFill>
            <a:prstDash val="sysDot"/>
            <a:round/>
            <a:headEnd/>
            <a:tailEnd/>
          </a:ln>
          <a:extLst>
            <a:ext uri="{909E8E84-426E-40dd-AFC4-6F175D3DCCD1}"/>
          </a:extLst>
        </p:spPr>
        <p:txBody>
          <a:bodyPr/>
          <a:lstStyle/>
          <a:p>
            <a:pPr>
              <a:defRPr/>
            </a:pPr>
            <a:endParaRPr lang="en-US"/>
          </a:p>
        </p:txBody>
      </p:sp>
      <p:sp>
        <p:nvSpPr>
          <p:cNvPr id="3" name="Multiply 2">
            <a:extLst>
              <a:ext uri="{FF2B5EF4-FFF2-40B4-BE49-F238E27FC236}">
                <a16:creationId xmlns:a16="http://schemas.microsoft.com/office/drawing/2014/main" id="{7DADB61A-16BF-FA4F-A7F9-ECF60BE6EEDB}"/>
              </a:ext>
            </a:extLst>
          </p:cNvPr>
          <p:cNvSpPr/>
          <p:nvPr/>
        </p:nvSpPr>
        <p:spPr bwMode="auto">
          <a:xfrm>
            <a:off x="3971926" y="2514601"/>
            <a:ext cx="1743075" cy="1787525"/>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sz="2400">
              <a:effectLst>
                <a:outerShdw blurRad="38100" dist="38100" dir="2700000" algn="tl">
                  <a:srgbClr val="000000">
                    <a:alpha val="43137"/>
                  </a:srgbClr>
                </a:outerShdw>
              </a:effectLst>
              <a:latin typeface="Arial" charset="0"/>
            </a:endParaRPr>
          </a:p>
        </p:txBody>
      </p:sp>
      <p:pic>
        <p:nvPicPr>
          <p:cNvPr id="106523" name="Picture 29" descr="makara dasae hitam.jpeg">
            <a:extLst>
              <a:ext uri="{FF2B5EF4-FFF2-40B4-BE49-F238E27FC236}">
                <a16:creationId xmlns:a16="http://schemas.microsoft.com/office/drawing/2014/main" id="{2AD25D05-F399-2341-A88F-F591717B7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9" y="49213"/>
            <a:ext cx="985837" cy="98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399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amond(in)">
                                      <p:cBhvr>
                                        <p:cTn id="7" dur="500"/>
                                        <p:tgtEl>
                                          <p:spTgt spid="747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4767"/>
                                        </p:tgtEl>
                                        <p:attrNameLst>
                                          <p:attrName>style.visibility</p:attrName>
                                        </p:attrNameLst>
                                      </p:cBhvr>
                                      <p:to>
                                        <p:strVal val="visible"/>
                                      </p:to>
                                    </p:set>
                                    <p:animEffect transition="in" filter="blinds(horizontal)">
                                      <p:cBhvr>
                                        <p:cTn id="10" dur="500"/>
                                        <p:tgtEl>
                                          <p:spTgt spid="747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4757"/>
                                        </p:tgtEl>
                                        <p:attrNameLst>
                                          <p:attrName>style.visibility</p:attrName>
                                        </p:attrNameLst>
                                      </p:cBhvr>
                                      <p:to>
                                        <p:strVal val="visible"/>
                                      </p:to>
                                    </p:set>
                                    <p:animEffect transition="in" filter="blinds(horizontal)">
                                      <p:cBhvr>
                                        <p:cTn id="15" dur="500"/>
                                        <p:tgtEl>
                                          <p:spTgt spid="7475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4759"/>
                                        </p:tgtEl>
                                        <p:attrNameLst>
                                          <p:attrName>style.visibility</p:attrName>
                                        </p:attrNameLst>
                                      </p:cBhvr>
                                      <p:to>
                                        <p:strVal val="visible"/>
                                      </p:to>
                                    </p:set>
                                    <p:animEffect transition="in" filter="blinds(horizontal)">
                                      <p:cBhvr>
                                        <p:cTn id="18" dur="500"/>
                                        <p:tgtEl>
                                          <p:spTgt spid="7475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4760"/>
                                        </p:tgtEl>
                                        <p:attrNameLst>
                                          <p:attrName>style.visibility</p:attrName>
                                        </p:attrNameLst>
                                      </p:cBhvr>
                                      <p:to>
                                        <p:strVal val="visible"/>
                                      </p:to>
                                    </p:set>
                                    <p:animEffect transition="in" filter="blinds(horizontal)">
                                      <p:cBhvr>
                                        <p:cTn id="21" dur="500"/>
                                        <p:tgtEl>
                                          <p:spTgt spid="747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4755"/>
                                        </p:tgtEl>
                                        <p:attrNameLst>
                                          <p:attrName>style.visibility</p:attrName>
                                        </p:attrNameLst>
                                      </p:cBhvr>
                                      <p:to>
                                        <p:strVal val="visible"/>
                                      </p:to>
                                    </p:set>
                                    <p:animEffect transition="in" filter="blinds(horizontal)">
                                      <p:cBhvr>
                                        <p:cTn id="26" dur="500"/>
                                        <p:tgtEl>
                                          <p:spTgt spid="74755"/>
                                        </p:tgtEl>
                                      </p:cBhvr>
                                    </p:animEffec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74768"/>
                                        </p:tgtEl>
                                        <p:attrNameLst>
                                          <p:attrName>style.visibility</p:attrName>
                                        </p:attrNameLst>
                                      </p:cBhvr>
                                      <p:to>
                                        <p:strVal val="visible"/>
                                      </p:to>
                                    </p:set>
                                    <p:animEffect transition="in" filter="blinds(horizontal)">
                                      <p:cBhvr>
                                        <p:cTn id="30" dur="500"/>
                                        <p:tgtEl>
                                          <p:spTgt spid="7476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4769"/>
                                        </p:tgtEl>
                                        <p:attrNameLst>
                                          <p:attrName>style.visibility</p:attrName>
                                        </p:attrNameLst>
                                      </p:cBhvr>
                                      <p:to>
                                        <p:strVal val="visible"/>
                                      </p:to>
                                    </p:set>
                                    <p:animEffect transition="in" filter="blinds(horizontal)">
                                      <p:cBhvr>
                                        <p:cTn id="33" dur="500"/>
                                        <p:tgtEl>
                                          <p:spTgt spid="74769"/>
                                        </p:tgtEl>
                                      </p:cBhvr>
                                    </p:animEffect>
                                  </p:childTnLst>
                                </p:cTn>
                              </p:par>
                              <p:par>
                                <p:cTn id="34" presetID="3" presetClass="entr" presetSubtype="10" fill="hold" nodeType="withEffect">
                                  <p:stCondLst>
                                    <p:cond delay="0"/>
                                  </p:stCondLst>
                                  <p:childTnLst>
                                    <p:set>
                                      <p:cBhvr>
                                        <p:cTn id="35" dur="1" fill="hold">
                                          <p:stCondLst>
                                            <p:cond delay="0"/>
                                          </p:stCondLst>
                                        </p:cTn>
                                        <p:tgtEl>
                                          <p:spTgt spid="74763"/>
                                        </p:tgtEl>
                                        <p:attrNameLst>
                                          <p:attrName>style.visibility</p:attrName>
                                        </p:attrNameLst>
                                      </p:cBhvr>
                                      <p:to>
                                        <p:strVal val="visible"/>
                                      </p:to>
                                    </p:set>
                                    <p:animEffect transition="in" filter="blinds(horizontal)">
                                      <p:cBhvr>
                                        <p:cTn id="36" dur="500"/>
                                        <p:tgtEl>
                                          <p:spTgt spid="74763"/>
                                        </p:tgtEl>
                                      </p:cBhvr>
                                    </p:animEffect>
                                  </p:childTnLst>
                                </p:cTn>
                              </p:par>
                              <p:par>
                                <p:cTn id="37" presetID="3" presetClass="entr" presetSubtype="10" fill="hold" nodeType="withEffect">
                                  <p:stCondLst>
                                    <p:cond delay="0"/>
                                  </p:stCondLst>
                                  <p:childTnLst>
                                    <p:set>
                                      <p:cBhvr>
                                        <p:cTn id="38" dur="1" fill="hold">
                                          <p:stCondLst>
                                            <p:cond delay="0"/>
                                          </p:stCondLst>
                                        </p:cTn>
                                        <p:tgtEl>
                                          <p:spTgt spid="74762"/>
                                        </p:tgtEl>
                                        <p:attrNameLst>
                                          <p:attrName>style.visibility</p:attrName>
                                        </p:attrNameLst>
                                      </p:cBhvr>
                                      <p:to>
                                        <p:strVal val="visible"/>
                                      </p:to>
                                    </p:set>
                                    <p:animEffect transition="in" filter="blinds(horizontal)">
                                      <p:cBhvr>
                                        <p:cTn id="39" dur="500"/>
                                        <p:tgtEl>
                                          <p:spTgt spid="74762"/>
                                        </p:tgtEl>
                                      </p:cBhvr>
                                    </p:animEffect>
                                  </p:childTnLst>
                                </p:cTn>
                              </p:par>
                              <p:par>
                                <p:cTn id="40" presetID="3" presetClass="entr" presetSubtype="10" fill="hold" nodeType="withEffect">
                                  <p:stCondLst>
                                    <p:cond delay="0"/>
                                  </p:stCondLst>
                                  <p:childTnLst>
                                    <p:set>
                                      <p:cBhvr>
                                        <p:cTn id="41" dur="1" fill="hold">
                                          <p:stCondLst>
                                            <p:cond delay="0"/>
                                          </p:stCondLst>
                                        </p:cTn>
                                        <p:tgtEl>
                                          <p:spTgt spid="74764"/>
                                        </p:tgtEl>
                                        <p:attrNameLst>
                                          <p:attrName>style.visibility</p:attrName>
                                        </p:attrNameLst>
                                      </p:cBhvr>
                                      <p:to>
                                        <p:strVal val="visible"/>
                                      </p:to>
                                    </p:set>
                                    <p:animEffect transition="in" filter="blinds(horizontal)">
                                      <p:cBhvr>
                                        <p:cTn id="42" dur="500"/>
                                        <p:tgtEl>
                                          <p:spTgt spid="7476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4770"/>
                                        </p:tgtEl>
                                        <p:attrNameLst>
                                          <p:attrName>style.visibility</p:attrName>
                                        </p:attrNameLst>
                                      </p:cBhvr>
                                      <p:to>
                                        <p:strVal val="visible"/>
                                      </p:to>
                                    </p:set>
                                    <p:animEffect transition="in" filter="blinds(horizontal)">
                                      <p:cBhvr>
                                        <p:cTn id="45" dur="500"/>
                                        <p:tgtEl>
                                          <p:spTgt spid="74770"/>
                                        </p:tgtEl>
                                      </p:cBhvr>
                                    </p:animEffect>
                                  </p:childTnLst>
                                </p:cTn>
                              </p:par>
                              <p:par>
                                <p:cTn id="46" presetID="3" presetClass="entr" presetSubtype="10" fill="hold" nodeType="withEffect">
                                  <p:stCondLst>
                                    <p:cond delay="0"/>
                                  </p:stCondLst>
                                  <p:childTnLst>
                                    <p:set>
                                      <p:cBhvr>
                                        <p:cTn id="47" dur="1" fill="hold">
                                          <p:stCondLst>
                                            <p:cond delay="0"/>
                                          </p:stCondLst>
                                        </p:cTn>
                                        <p:tgtEl>
                                          <p:spTgt spid="74761"/>
                                        </p:tgtEl>
                                        <p:attrNameLst>
                                          <p:attrName>style.visibility</p:attrName>
                                        </p:attrNameLst>
                                      </p:cBhvr>
                                      <p:to>
                                        <p:strVal val="visible"/>
                                      </p:to>
                                    </p:set>
                                    <p:animEffect transition="in" filter="blinds(horizontal)">
                                      <p:cBhvr>
                                        <p:cTn id="48" dur="500"/>
                                        <p:tgtEl>
                                          <p:spTgt spid="7476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74754"/>
                                        </p:tgtEl>
                                        <p:attrNameLst>
                                          <p:attrName>style.visibility</p:attrName>
                                        </p:attrNameLst>
                                      </p:cBhvr>
                                      <p:to>
                                        <p:strVal val="visible"/>
                                      </p:to>
                                    </p:set>
                                    <p:animEffect transition="in" filter="blinds(horizontal)">
                                      <p:cBhvr>
                                        <p:cTn id="51" dur="500"/>
                                        <p:tgtEl>
                                          <p:spTgt spid="7475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4758"/>
                                        </p:tgtEl>
                                        <p:attrNameLst>
                                          <p:attrName>style.visibility</p:attrName>
                                        </p:attrNameLst>
                                      </p:cBhvr>
                                      <p:to>
                                        <p:strVal val="visible"/>
                                      </p:to>
                                    </p:set>
                                    <p:animEffect transition="in" filter="blinds(horizontal)">
                                      <p:cBhvr>
                                        <p:cTn id="54" dur="500"/>
                                        <p:tgtEl>
                                          <p:spTgt spid="7475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4772"/>
                                        </p:tgtEl>
                                        <p:attrNameLst>
                                          <p:attrName>style.visibility</p:attrName>
                                        </p:attrNameLst>
                                      </p:cBhvr>
                                      <p:to>
                                        <p:strVal val="visible"/>
                                      </p:to>
                                    </p:set>
                                    <p:animEffect transition="in" filter="blinds(horizontal)">
                                      <p:cBhvr>
                                        <p:cTn id="59" dur="500"/>
                                        <p:tgtEl>
                                          <p:spTgt spid="7477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74771"/>
                                        </p:tgtEl>
                                        <p:attrNameLst>
                                          <p:attrName>style.visibility</p:attrName>
                                        </p:attrNameLst>
                                      </p:cBhvr>
                                      <p:to>
                                        <p:strVal val="visible"/>
                                      </p:to>
                                    </p:set>
                                    <p:animEffect transition="in" filter="blinds(horizontal)">
                                      <p:cBhvr>
                                        <p:cTn id="62" dur="500"/>
                                        <p:tgtEl>
                                          <p:spTgt spid="74771"/>
                                        </p:tgtEl>
                                      </p:cBhvr>
                                    </p:animEffect>
                                  </p:childTnLst>
                                </p:cTn>
                              </p:par>
                              <p:par>
                                <p:cTn id="63" presetID="3" presetClass="entr" presetSubtype="1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linds(horizontal)">
                                      <p:cBhvr>
                                        <p:cTn id="65" dur="500"/>
                                        <p:tgtEl>
                                          <p:spTgt spid="24"/>
                                        </p:tgtEl>
                                      </p:cBhvr>
                                    </p:animEffect>
                                  </p:childTnLst>
                                </p:cTn>
                              </p:par>
                              <p:par>
                                <p:cTn id="66" presetID="3" presetClass="entr" presetSubtype="1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linds(horizontal)">
                                      <p:cBhvr>
                                        <p:cTn id="68" dur="500"/>
                                        <p:tgtEl>
                                          <p:spTgt spid="2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linds(horizontal)">
                                      <p:cBhvr>
                                        <p:cTn id="71" dur="500"/>
                                        <p:tgtEl>
                                          <p:spTgt spid="27"/>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5" grpId="0" animBg="1"/>
      <p:bldP spid="74756" grpId="0" animBg="1"/>
      <p:bldP spid="74757" grpId="0" animBg="1"/>
      <p:bldP spid="74758" grpId="0" animBg="1"/>
      <p:bldP spid="74759" grpId="0" animBg="1"/>
      <p:bldP spid="74760" grpId="0" animBg="1"/>
      <p:bldP spid="74767" grpId="0" animBg="1"/>
      <p:bldP spid="74768" grpId="0" animBg="1"/>
      <p:bldP spid="74769" grpId="0" animBg="1"/>
      <p:bldP spid="74770" grpId="0" animBg="1"/>
      <p:bldP spid="74771" grpId="0" animBg="1"/>
      <p:bldP spid="74772"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E8A1A43-6F4F-5F43-951F-886CC545F22F}"/>
              </a:ext>
            </a:extLst>
          </p:cNvPr>
          <p:cNvSpPr>
            <a:spLocks noGrp="1" noChangeArrowheads="1"/>
          </p:cNvSpPr>
          <p:nvPr>
            <p:ph type="title"/>
          </p:nvPr>
        </p:nvSpPr>
        <p:spPr>
          <a:xfrm>
            <a:off x="2135188" y="277814"/>
            <a:ext cx="8075612" cy="1139825"/>
          </a:xfrm>
        </p:spPr>
        <p:txBody>
          <a:bodyPr/>
          <a:lstStyle/>
          <a:p>
            <a:pPr eaLnBrk="1" hangingPunct="1">
              <a:defRPr/>
            </a:pPr>
            <a:r>
              <a:rPr lang="en-US">
                <a:ea typeface="+mj-ea"/>
                <a:cs typeface="+mj-cs"/>
              </a:rPr>
              <a:t>Adverse events</a:t>
            </a:r>
            <a:endParaRPr lang="id-ID">
              <a:ea typeface="+mj-ea"/>
              <a:cs typeface="+mj-cs"/>
            </a:endParaRPr>
          </a:p>
        </p:txBody>
      </p:sp>
      <p:graphicFrame>
        <p:nvGraphicFramePr>
          <p:cNvPr id="107523" name="Group 3">
            <a:extLst>
              <a:ext uri="{FF2B5EF4-FFF2-40B4-BE49-F238E27FC236}">
                <a16:creationId xmlns:a16="http://schemas.microsoft.com/office/drawing/2014/main" id="{E3BA478E-E7E8-074A-B3B6-179356249E30}"/>
              </a:ext>
            </a:extLst>
          </p:cNvPr>
          <p:cNvGraphicFramePr>
            <a:graphicFrameLocks noGrp="1"/>
          </p:cNvGraphicFramePr>
          <p:nvPr>
            <p:ph idx="1"/>
          </p:nvPr>
        </p:nvGraphicFramePr>
        <p:xfrm>
          <a:off x="2133600" y="1828801"/>
          <a:ext cx="8153400" cy="4145024"/>
        </p:xfrm>
        <a:graphic>
          <a:graphicData uri="http://schemas.openxmlformats.org/drawingml/2006/table">
            <a:tbl>
              <a:tblPr/>
              <a:tblGrid>
                <a:gridCol w="3505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700213">
                  <a:extLst>
                    <a:ext uri="{9D8B030D-6E8A-4147-A177-3AD203B41FA5}">
                      <a16:colId xmlns:a16="http://schemas.microsoft.com/office/drawing/2014/main" val="20002"/>
                    </a:ext>
                  </a:extLst>
                </a:gridCol>
                <a:gridCol w="1728787">
                  <a:extLst>
                    <a:ext uri="{9D8B030D-6E8A-4147-A177-3AD203B41FA5}">
                      <a16:colId xmlns:a16="http://schemas.microsoft.com/office/drawing/2014/main" val="20003"/>
                    </a:ext>
                  </a:extLst>
                </a:gridCol>
              </a:tblGrid>
              <a:tr h="518120">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New York</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1984</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30.195</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  3.8 %</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18120">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Utah-Colorado</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1992</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14.565</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  3.2 %</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18120">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Australia (QAHCS)</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1992</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14.179</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128"/>
                        </a:rPr>
                        <a:t>16.6 %</a:t>
                      </a:r>
                      <a:endParaRPr kumimoji="0" lang="id-ID"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18120">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UK</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1999</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1.014</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128"/>
                        </a:rPr>
                        <a:t>11.7 %</a:t>
                      </a:r>
                      <a:endParaRPr kumimoji="0" lang="id-ID"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18120">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Denmark</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1998</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1.097</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  9.0 %</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18120">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New Zealand</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1998</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6.579</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12.9 %</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18120">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Canada</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2001</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3.720</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  7.5 %</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518120">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Indonesia</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rPr>
                        <a:t>???</a:t>
                      </a:r>
                      <a:endParaRPr kumimoji="0" lang="id-ID" alt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id-ID" alt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128"/>
                      </a:endParaRPr>
                    </a:p>
                  </a:txBody>
                  <a:tcPr marT="45704" marB="457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4625" name="Text Box 50">
            <a:extLst>
              <a:ext uri="{FF2B5EF4-FFF2-40B4-BE49-F238E27FC236}">
                <a16:creationId xmlns:a16="http://schemas.microsoft.com/office/drawing/2014/main" id="{EA36A8D3-D28B-E744-BC3F-E04F7143335D}"/>
              </a:ext>
            </a:extLst>
          </p:cNvPr>
          <p:cNvSpPr txBox="1">
            <a:spLocks noChangeArrowheads="1"/>
          </p:cNvSpPr>
          <p:nvPr/>
        </p:nvSpPr>
        <p:spPr bwMode="auto">
          <a:xfrm>
            <a:off x="6324600" y="6400801"/>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r" eaLnBrk="1" hangingPunct="1">
              <a:spcBef>
                <a:spcPct val="50000"/>
              </a:spcBef>
              <a:buClrTx/>
              <a:buSzTx/>
              <a:buFontTx/>
              <a:buNone/>
            </a:pPr>
            <a:r>
              <a:rPr kumimoji="1" lang="en-US" altLang="en-US" sz="2000">
                <a:latin typeface="Arial" panose="020B0604020202020204" pitchFamily="34" charset="0"/>
              </a:rPr>
              <a:t>Iwan Dwiprahasto, 2005</a:t>
            </a:r>
            <a:endParaRPr kumimoji="1" lang="id-ID" altLang="en-US" sz="2000">
              <a:latin typeface="Arial" panose="020B0604020202020204" pitchFamily="34" charset="0"/>
            </a:endParaRPr>
          </a:p>
        </p:txBody>
      </p:sp>
    </p:spTree>
    <p:extLst>
      <p:ext uri="{BB962C8B-B14F-4D97-AF65-F5344CB8AC3E}">
        <p14:creationId xmlns:p14="http://schemas.microsoft.com/office/powerpoint/2010/main" val="3225173459"/>
      </p:ext>
    </p:extLst>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a:extLst>
              <a:ext uri="{FF2B5EF4-FFF2-40B4-BE49-F238E27FC236}">
                <a16:creationId xmlns:a16="http://schemas.microsoft.com/office/drawing/2014/main" id="{27D519AF-7A4B-3148-98EB-AF3813993D01}"/>
              </a:ext>
            </a:extLst>
          </p:cNvPr>
          <p:cNvSpPr txBox="1">
            <a:spLocks noChangeArrowheads="1"/>
          </p:cNvSpPr>
          <p:nvPr/>
        </p:nvSpPr>
        <p:spPr bwMode="auto">
          <a:xfrm>
            <a:off x="2286001" y="6276976"/>
            <a:ext cx="5903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i="1">
                <a:solidFill>
                  <a:schemeClr val="tx2"/>
                </a:solidFill>
                <a:latin typeface="Arial" panose="020B0604020202020204" pitchFamily="34" charset="0"/>
              </a:rPr>
              <a:t>Stuart Emslie :International Perspectives on Patient Safety,</a:t>
            </a:r>
          </a:p>
          <a:p>
            <a:pPr eaLnBrk="1" hangingPunct="1">
              <a:spcBef>
                <a:spcPct val="0"/>
              </a:spcBef>
              <a:buClrTx/>
              <a:buSzTx/>
              <a:buFontTx/>
              <a:buNone/>
            </a:pPr>
            <a:r>
              <a:rPr lang="en-US" altLang="en-US" sz="1600" b="1" i="1">
                <a:solidFill>
                  <a:schemeClr val="tx2"/>
                </a:solidFill>
                <a:latin typeface="Arial" panose="020B0604020202020204" pitchFamily="34" charset="0"/>
              </a:rPr>
              <a:t>National Audit  Office, England, 2005</a:t>
            </a:r>
          </a:p>
        </p:txBody>
      </p:sp>
      <p:graphicFrame>
        <p:nvGraphicFramePr>
          <p:cNvPr id="108547" name="Group 3">
            <a:extLst>
              <a:ext uri="{FF2B5EF4-FFF2-40B4-BE49-F238E27FC236}">
                <a16:creationId xmlns:a16="http://schemas.microsoft.com/office/drawing/2014/main" id="{E7496E3D-7F6B-5648-9BB9-54E2E045592B}"/>
              </a:ext>
            </a:extLst>
          </p:cNvPr>
          <p:cNvGraphicFramePr>
            <a:graphicFrameLocks noGrp="1"/>
          </p:cNvGraphicFramePr>
          <p:nvPr/>
        </p:nvGraphicFramePr>
        <p:xfrm>
          <a:off x="2286000" y="700088"/>
          <a:ext cx="8077200" cy="5472114"/>
        </p:xfrm>
        <a:graphic>
          <a:graphicData uri="http://schemas.openxmlformats.org/drawingml/2006/table">
            <a:tbl>
              <a:tblPr/>
              <a:tblGrid>
                <a:gridCol w="1616075">
                  <a:extLst>
                    <a:ext uri="{9D8B030D-6E8A-4147-A177-3AD203B41FA5}">
                      <a16:colId xmlns:a16="http://schemas.microsoft.com/office/drawing/2014/main" val="20000"/>
                    </a:ext>
                  </a:extLst>
                </a:gridCol>
                <a:gridCol w="887413">
                  <a:extLst>
                    <a:ext uri="{9D8B030D-6E8A-4147-A177-3AD203B41FA5}">
                      <a16:colId xmlns:a16="http://schemas.microsoft.com/office/drawing/2014/main" val="20001"/>
                    </a:ext>
                  </a:extLst>
                </a:gridCol>
                <a:gridCol w="969962">
                  <a:extLst>
                    <a:ext uri="{9D8B030D-6E8A-4147-A177-3AD203B41FA5}">
                      <a16:colId xmlns:a16="http://schemas.microsoft.com/office/drawing/2014/main" val="20002"/>
                    </a:ext>
                  </a:extLst>
                </a:gridCol>
                <a:gridCol w="944563">
                  <a:extLst>
                    <a:ext uri="{9D8B030D-6E8A-4147-A177-3AD203B41FA5}">
                      <a16:colId xmlns:a16="http://schemas.microsoft.com/office/drawing/2014/main" val="20003"/>
                    </a:ext>
                  </a:extLst>
                </a:gridCol>
                <a:gridCol w="669925">
                  <a:extLst>
                    <a:ext uri="{9D8B030D-6E8A-4147-A177-3AD203B41FA5}">
                      <a16:colId xmlns:a16="http://schemas.microsoft.com/office/drawing/2014/main" val="20004"/>
                    </a:ext>
                  </a:extLst>
                </a:gridCol>
                <a:gridCol w="1697037">
                  <a:extLst>
                    <a:ext uri="{9D8B030D-6E8A-4147-A177-3AD203B41FA5}">
                      <a16:colId xmlns:a16="http://schemas.microsoft.com/office/drawing/2014/main" val="20005"/>
                    </a:ext>
                  </a:extLst>
                </a:gridCol>
                <a:gridCol w="1292225">
                  <a:extLst>
                    <a:ext uri="{9D8B030D-6E8A-4147-A177-3AD203B41FA5}">
                      <a16:colId xmlns:a16="http://schemas.microsoft.com/office/drawing/2014/main" val="20006"/>
                    </a:ext>
                  </a:extLst>
                </a:gridCol>
              </a:tblGrid>
              <a:tr h="895350">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Study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No Hosp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No Case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AE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Preventable AE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PrevAE</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 of AE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963">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California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1975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20864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0.78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60375">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NY 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1984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30121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60375">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Utah-Colo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1992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14700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32.1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61963">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Australia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14179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38.5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r h="460375">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48.1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5"/>
                  </a:ext>
                </a:extLst>
              </a:tr>
              <a:tr h="460375">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Denmark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6"/>
                  </a:ext>
                </a:extLst>
              </a:tr>
              <a:tr h="461963">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New Zea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1326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40.2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extLst>
                  <a:ext uri="{0D108BD9-81ED-4DB2-BD59-A6C34878D82A}">
                    <a16:rowId xmlns:a16="http://schemas.microsoft.com/office/drawing/2014/main" val="10007"/>
                  </a:ext>
                </a:extLst>
              </a:tr>
              <a:tr h="460375">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Canada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3745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37.3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extLst>
                  <a:ext uri="{0D108BD9-81ED-4DB2-BD59-A6C34878D82A}">
                    <a16:rowId xmlns:a16="http://schemas.microsoft.com/office/drawing/2014/main" val="10008"/>
                  </a:ext>
                </a:extLst>
              </a:tr>
              <a:tr h="460375">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France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778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2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128"/>
                        </a:rPr>
                        <a:t>27.6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extLst>
                  <a:ext uri="{0D108BD9-81ED-4DB2-BD59-A6C34878D82A}">
                    <a16:rowId xmlns:a16="http://schemas.microsoft.com/office/drawing/2014/main" val="10009"/>
                  </a:ext>
                </a:extLst>
              </a:tr>
              <a:tr h="428625">
                <a:tc gridSpan="2">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Tahoma" charset="0"/>
                          <a:ea typeface="ＭＳ Ｐゴシック" charset="-128"/>
                        </a:rPr>
                        <a:t>Average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Tahoma" charset="0"/>
                          <a:ea typeface="ＭＳ Ｐゴシック"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Tahoma" charset="0"/>
                          <a:ea typeface="ＭＳ Ｐゴシック" charset="-128"/>
                        </a:rPr>
                        <a:t>9758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Tahoma" charset="0"/>
                          <a:ea typeface="ＭＳ Ｐゴシック" charset="-128"/>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Tahoma" charset="0"/>
                          <a:ea typeface="ＭＳ Ｐゴシック" charset="-128"/>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hlink"/>
                        </a:buClr>
                        <a:buSzPct val="80000"/>
                        <a:buFont typeface="Wingdings" charset="2"/>
                        <a:defRPr sz="2800">
                          <a:solidFill>
                            <a:schemeClr val="tx1"/>
                          </a:solidFill>
                          <a:latin typeface="Tahoma" charset="0"/>
                          <a:ea typeface="ＭＳ Ｐゴシック" charset="-128"/>
                        </a:defRPr>
                      </a:lvl1pPr>
                      <a:lvl2pPr marL="742950" indent="-285750">
                        <a:spcBef>
                          <a:spcPct val="20000"/>
                        </a:spcBef>
                        <a:buClr>
                          <a:schemeClr val="folHlink"/>
                        </a:buClr>
                        <a:buSzPct val="80000"/>
                        <a:buFont typeface="Wingdings" charset="2"/>
                        <a:defRPr sz="2400">
                          <a:solidFill>
                            <a:schemeClr val="tx1"/>
                          </a:solidFill>
                          <a:latin typeface="Tahoma" charset="0"/>
                          <a:ea typeface="ＭＳ Ｐゴシック" charset="-128"/>
                        </a:defRPr>
                      </a:lvl2pPr>
                      <a:lvl3pPr marL="1143000" indent="-228600">
                        <a:spcBef>
                          <a:spcPct val="20000"/>
                        </a:spcBef>
                        <a:buClr>
                          <a:schemeClr val="tx2"/>
                        </a:buClr>
                        <a:buSzPct val="80000"/>
                        <a:buFont typeface="Wingdings" charset="2"/>
                        <a:defRPr sz="2000">
                          <a:solidFill>
                            <a:schemeClr val="tx1"/>
                          </a:solidFill>
                          <a:latin typeface="Tahoma" charset="0"/>
                          <a:ea typeface="ＭＳ Ｐゴシック" charset="-128"/>
                        </a:defRPr>
                      </a:lvl3pPr>
                      <a:lvl4pPr marL="1600200" indent="-228600">
                        <a:spcBef>
                          <a:spcPct val="20000"/>
                        </a:spcBef>
                        <a:buClr>
                          <a:schemeClr val="hlink"/>
                        </a:buClr>
                        <a:buSzPct val="80000"/>
                        <a:buFont typeface="Wingdings" charset="2"/>
                        <a:defRPr>
                          <a:solidFill>
                            <a:schemeClr val="tx1"/>
                          </a:solidFill>
                          <a:latin typeface="Tahoma" charset="0"/>
                          <a:ea typeface="ＭＳ Ｐゴシック" charset="-128"/>
                        </a:defRPr>
                      </a:lvl4pPr>
                      <a:lvl5pPr marL="2057400" indent="-228600">
                        <a:spcBef>
                          <a:spcPct val="20000"/>
                        </a:spcBef>
                        <a:buClr>
                          <a:schemeClr val="tx1"/>
                        </a:buClr>
                        <a:buSzPct val="8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Tahoma" charset="0"/>
                          <a:ea typeface="ＭＳ Ｐゴシック" charset="-128"/>
                        </a:rPr>
                        <a:t>38.2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0"/>
                  </a:ext>
                </a:extLst>
              </a:tr>
            </a:tbl>
          </a:graphicData>
        </a:graphic>
      </p:graphicFrame>
      <p:sp>
        <p:nvSpPr>
          <p:cNvPr id="25699" name="Text Box 102">
            <a:extLst>
              <a:ext uri="{FF2B5EF4-FFF2-40B4-BE49-F238E27FC236}">
                <a16:creationId xmlns:a16="http://schemas.microsoft.com/office/drawing/2014/main" id="{DE9B2966-2657-3646-B202-269CBEEDE295}"/>
              </a:ext>
            </a:extLst>
          </p:cNvPr>
          <p:cNvSpPr txBox="1">
            <a:spLocks noChangeArrowheads="1"/>
          </p:cNvSpPr>
          <p:nvPr/>
        </p:nvSpPr>
        <p:spPr bwMode="auto">
          <a:xfrm>
            <a:off x="2286000" y="76201"/>
            <a:ext cx="7564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200" b="1">
                <a:solidFill>
                  <a:schemeClr val="tx2"/>
                </a:solidFill>
                <a:latin typeface="Arial" panose="020B0604020202020204" pitchFamily="34" charset="0"/>
              </a:rPr>
              <a:t>Table 1 – Results of retrospective case record reviews </a:t>
            </a:r>
            <a:r>
              <a:rPr lang="en-US" altLang="en-US" sz="1400" b="1">
                <a:latin typeface="Arial" panose="020B0604020202020204" pitchFamily="34" charset="0"/>
              </a:rPr>
              <a:t>(Revised)</a:t>
            </a:r>
          </a:p>
        </p:txBody>
      </p:sp>
      <p:sp>
        <p:nvSpPr>
          <p:cNvPr id="108647" name="Oval 103">
            <a:extLst>
              <a:ext uri="{FF2B5EF4-FFF2-40B4-BE49-F238E27FC236}">
                <a16:creationId xmlns:a16="http://schemas.microsoft.com/office/drawing/2014/main" id="{6A941C91-58FF-F54A-934E-E9BBC03AF495}"/>
              </a:ext>
            </a:extLst>
          </p:cNvPr>
          <p:cNvSpPr>
            <a:spLocks noChangeArrowheads="1"/>
          </p:cNvSpPr>
          <p:nvPr/>
        </p:nvSpPr>
        <p:spPr bwMode="auto">
          <a:xfrm>
            <a:off x="9220200" y="5715000"/>
            <a:ext cx="914400" cy="5334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5701" name="Text Box 104">
            <a:extLst>
              <a:ext uri="{FF2B5EF4-FFF2-40B4-BE49-F238E27FC236}">
                <a16:creationId xmlns:a16="http://schemas.microsoft.com/office/drawing/2014/main" id="{235A7019-AC0D-0949-9852-DAA13A1DBCF8}"/>
              </a:ext>
            </a:extLst>
          </p:cNvPr>
          <p:cNvSpPr txBox="1">
            <a:spLocks noChangeArrowheads="1"/>
          </p:cNvSpPr>
          <p:nvPr/>
        </p:nvSpPr>
        <p:spPr bwMode="auto">
          <a:xfrm>
            <a:off x="8610600" y="6400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r" eaLnBrk="1" hangingPunct="1">
              <a:spcBef>
                <a:spcPct val="50000"/>
              </a:spcBef>
              <a:buClrTx/>
              <a:buSzTx/>
              <a:buFontTx/>
              <a:buNone/>
            </a:pPr>
            <a:r>
              <a:rPr lang="en-US" altLang="en-US" sz="1800">
                <a:latin typeface="Times New Roman" panose="02020603050405020304" pitchFamily="18" charset="0"/>
              </a:rPr>
              <a:t>Nico Lumenta</a:t>
            </a:r>
            <a:endParaRPr lang="id-ID" altLang="en-US" sz="1800">
              <a:latin typeface="Times New Roman" panose="02020603050405020304" pitchFamily="18" charset="0"/>
            </a:endParaRPr>
          </a:p>
        </p:txBody>
      </p:sp>
    </p:spTree>
    <p:extLst>
      <p:ext uri="{BB962C8B-B14F-4D97-AF65-F5344CB8AC3E}">
        <p14:creationId xmlns:p14="http://schemas.microsoft.com/office/powerpoint/2010/main" val="1980558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08647"/>
                                        </p:tgtEl>
                                        <p:attrNameLst>
                                          <p:attrName>style.visibility</p:attrName>
                                        </p:attrNameLst>
                                      </p:cBhvr>
                                      <p:to>
                                        <p:strVal val="visible"/>
                                      </p:to>
                                    </p:set>
                                    <p:anim calcmode="lin" valueType="num">
                                      <p:cBhvr additive="base">
                                        <p:cTn id="7" dur="500" fill="hold"/>
                                        <p:tgtEl>
                                          <p:spTgt spid="108647"/>
                                        </p:tgtEl>
                                        <p:attrNameLst>
                                          <p:attrName>ppt_x</p:attrName>
                                        </p:attrNameLst>
                                      </p:cBhvr>
                                      <p:tavLst>
                                        <p:tav tm="0">
                                          <p:val>
                                            <p:strVal val="#ppt_x"/>
                                          </p:val>
                                        </p:tav>
                                        <p:tav tm="100000">
                                          <p:val>
                                            <p:strVal val="#ppt_x"/>
                                          </p:val>
                                        </p:tav>
                                      </p:tavLst>
                                    </p:anim>
                                    <p:anim calcmode="lin" valueType="num">
                                      <p:cBhvr additive="base">
                                        <p:cTn id="8" dur="500" fill="hold"/>
                                        <p:tgtEl>
                                          <p:spTgt spid="108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a:extLst>
              <a:ext uri="{FF2B5EF4-FFF2-40B4-BE49-F238E27FC236}">
                <a16:creationId xmlns:a16="http://schemas.microsoft.com/office/drawing/2014/main" id="{53990567-F710-D54A-8D9E-BFC12C226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
            <a:ext cx="80772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Oval 3">
            <a:extLst>
              <a:ext uri="{FF2B5EF4-FFF2-40B4-BE49-F238E27FC236}">
                <a16:creationId xmlns:a16="http://schemas.microsoft.com/office/drawing/2014/main" id="{F003CE31-2C74-E54C-A758-71A40EA4B8C0}"/>
              </a:ext>
            </a:extLst>
          </p:cNvPr>
          <p:cNvSpPr>
            <a:spLocks noChangeArrowheads="1"/>
          </p:cNvSpPr>
          <p:nvPr/>
        </p:nvSpPr>
        <p:spPr bwMode="auto">
          <a:xfrm>
            <a:off x="4911725" y="1600200"/>
            <a:ext cx="12954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6627" name="Rectangle 4">
            <a:extLst>
              <a:ext uri="{FF2B5EF4-FFF2-40B4-BE49-F238E27FC236}">
                <a16:creationId xmlns:a16="http://schemas.microsoft.com/office/drawing/2014/main" id="{329C20E4-094A-AE47-94F6-651419F19BE6}"/>
              </a:ext>
            </a:extLst>
          </p:cNvPr>
          <p:cNvSpPr>
            <a:spLocks noChangeArrowheads="1"/>
          </p:cNvSpPr>
          <p:nvPr/>
        </p:nvSpPr>
        <p:spPr bwMode="auto">
          <a:xfrm>
            <a:off x="4514850" y="6019801"/>
            <a:ext cx="6229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1600" b="1" i="1" dirty="0">
                <a:latin typeface="Arial" panose="020B0604020202020204" pitchFamily="34" charset="0"/>
              </a:rPr>
              <a:t>(</a:t>
            </a:r>
            <a:r>
              <a:rPr lang="en-US" altLang="en-US" sz="1600" b="1" i="1" dirty="0" err="1">
                <a:latin typeface="Arial" panose="020B0604020202020204" pitchFamily="34" charset="0"/>
              </a:rPr>
              <a:t>Schellekens</a:t>
            </a:r>
            <a:r>
              <a:rPr lang="en-US" altLang="en-US" sz="1600" b="1" i="1" dirty="0">
                <a:latin typeface="Arial" panose="020B0604020202020204" pitchFamily="34" charset="0"/>
              </a:rPr>
              <a:t>, W : Patient Safety Conference, </a:t>
            </a:r>
          </a:p>
          <a:p>
            <a:pPr>
              <a:spcBef>
                <a:spcPct val="0"/>
              </a:spcBef>
              <a:buClrTx/>
              <a:buSzTx/>
              <a:buFontTx/>
              <a:buNone/>
            </a:pPr>
            <a:r>
              <a:rPr lang="en-US" altLang="en-US" sz="1600" b="1" i="1" dirty="0">
                <a:latin typeface="Arial" panose="020B0604020202020204" pitchFamily="34" charset="0"/>
              </a:rPr>
              <a:t>European Union Presidency Luxembourg, 4 – 5 April 2005)</a:t>
            </a:r>
          </a:p>
        </p:txBody>
      </p:sp>
      <p:sp>
        <p:nvSpPr>
          <p:cNvPr id="26628" name="Line 5">
            <a:extLst>
              <a:ext uri="{FF2B5EF4-FFF2-40B4-BE49-F238E27FC236}">
                <a16:creationId xmlns:a16="http://schemas.microsoft.com/office/drawing/2014/main" id="{A99B23B6-63E8-3D4E-A24B-EF92453F9894}"/>
              </a:ext>
            </a:extLst>
          </p:cNvPr>
          <p:cNvSpPr>
            <a:spLocks noChangeShapeType="1"/>
          </p:cNvSpPr>
          <p:nvPr/>
        </p:nvSpPr>
        <p:spPr bwMode="auto">
          <a:xfrm>
            <a:off x="5562600" y="2057400"/>
            <a:ext cx="0" cy="2590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29" name="Line 6">
            <a:extLst>
              <a:ext uri="{FF2B5EF4-FFF2-40B4-BE49-F238E27FC236}">
                <a16:creationId xmlns:a16="http://schemas.microsoft.com/office/drawing/2014/main" id="{C684BC28-1859-3C4F-BB6D-E2B950CD4F92}"/>
              </a:ext>
            </a:extLst>
          </p:cNvPr>
          <p:cNvSpPr>
            <a:spLocks noChangeShapeType="1"/>
          </p:cNvSpPr>
          <p:nvPr/>
        </p:nvSpPr>
        <p:spPr bwMode="auto">
          <a:xfrm flipH="1">
            <a:off x="3916363" y="1860550"/>
            <a:ext cx="9144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0" name="Oval 7">
            <a:extLst>
              <a:ext uri="{FF2B5EF4-FFF2-40B4-BE49-F238E27FC236}">
                <a16:creationId xmlns:a16="http://schemas.microsoft.com/office/drawing/2014/main" id="{5C191470-0190-734D-99D6-D70899D73674}"/>
              </a:ext>
            </a:extLst>
          </p:cNvPr>
          <p:cNvSpPr>
            <a:spLocks noChangeArrowheads="1"/>
          </p:cNvSpPr>
          <p:nvPr/>
        </p:nvSpPr>
        <p:spPr bwMode="auto">
          <a:xfrm>
            <a:off x="7772400" y="2895600"/>
            <a:ext cx="1371600" cy="685800"/>
          </a:xfrm>
          <a:prstGeom prst="ellipse">
            <a:avLst/>
          </a:pr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6631" name="Line 8">
            <a:extLst>
              <a:ext uri="{FF2B5EF4-FFF2-40B4-BE49-F238E27FC236}">
                <a16:creationId xmlns:a16="http://schemas.microsoft.com/office/drawing/2014/main" id="{57F2FF0F-21A1-7548-A025-6EFEDB78819F}"/>
              </a:ext>
            </a:extLst>
          </p:cNvPr>
          <p:cNvSpPr>
            <a:spLocks noChangeShapeType="1"/>
          </p:cNvSpPr>
          <p:nvPr/>
        </p:nvSpPr>
        <p:spPr bwMode="auto">
          <a:xfrm>
            <a:off x="8534400" y="3733800"/>
            <a:ext cx="0" cy="914400"/>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2" name="Line 9">
            <a:extLst>
              <a:ext uri="{FF2B5EF4-FFF2-40B4-BE49-F238E27FC236}">
                <a16:creationId xmlns:a16="http://schemas.microsoft.com/office/drawing/2014/main" id="{BFF25A86-C828-494C-A206-5DEA1F4FF573}"/>
              </a:ext>
            </a:extLst>
          </p:cNvPr>
          <p:cNvSpPr>
            <a:spLocks noChangeShapeType="1"/>
          </p:cNvSpPr>
          <p:nvPr/>
        </p:nvSpPr>
        <p:spPr bwMode="auto">
          <a:xfrm flipH="1">
            <a:off x="3810000" y="3352800"/>
            <a:ext cx="3810000" cy="0"/>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3" name="Oval 10">
            <a:extLst>
              <a:ext uri="{FF2B5EF4-FFF2-40B4-BE49-F238E27FC236}">
                <a16:creationId xmlns:a16="http://schemas.microsoft.com/office/drawing/2014/main" id="{B5B5CA71-7F37-964D-846D-2B5FD42055A8}"/>
              </a:ext>
            </a:extLst>
          </p:cNvPr>
          <p:cNvSpPr>
            <a:spLocks noChangeArrowheads="1"/>
          </p:cNvSpPr>
          <p:nvPr/>
        </p:nvSpPr>
        <p:spPr bwMode="auto">
          <a:xfrm>
            <a:off x="6843713" y="1784350"/>
            <a:ext cx="914400" cy="457200"/>
          </a:xfrm>
          <a:prstGeom prst="ellipse">
            <a:avLst/>
          </a:pr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6634" name="Text Box 11">
            <a:extLst>
              <a:ext uri="{FF2B5EF4-FFF2-40B4-BE49-F238E27FC236}">
                <a16:creationId xmlns:a16="http://schemas.microsoft.com/office/drawing/2014/main" id="{13A7376F-E8C4-164F-9AD4-17A8EA68664D}"/>
              </a:ext>
            </a:extLst>
          </p:cNvPr>
          <p:cNvSpPr txBox="1">
            <a:spLocks noChangeArrowheads="1"/>
          </p:cNvSpPr>
          <p:nvPr/>
        </p:nvSpPr>
        <p:spPr bwMode="auto">
          <a:xfrm>
            <a:off x="1905000" y="6172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buClrTx/>
              <a:buSzTx/>
              <a:buFontTx/>
              <a:buNone/>
            </a:pPr>
            <a:r>
              <a:rPr lang="en-US" altLang="en-US" sz="2400">
                <a:latin typeface="Times New Roman" panose="02020603050405020304" pitchFamily="18" charset="0"/>
              </a:rPr>
              <a:t>NICO L</a:t>
            </a:r>
            <a:endParaRPr lang="id-ID" altLang="en-US" sz="2400">
              <a:latin typeface="Times New Roman" panose="02020603050405020304" pitchFamily="18" charset="0"/>
            </a:endParaRPr>
          </a:p>
        </p:txBody>
      </p:sp>
    </p:spTree>
    <p:extLst>
      <p:ext uri="{BB962C8B-B14F-4D97-AF65-F5344CB8AC3E}">
        <p14:creationId xmlns:p14="http://schemas.microsoft.com/office/powerpoint/2010/main" val="457493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fade">
                                      <p:cBhvr>
                                        <p:cTn id="7" dur="385" decel="100000"/>
                                        <p:tgtEl>
                                          <p:spTgt spid="109571"/>
                                        </p:tgtEl>
                                      </p:cBhvr>
                                    </p:animEffect>
                                    <p:animScale>
                                      <p:cBhvr>
                                        <p:cTn id="8" dur="385" decel="100000"/>
                                        <p:tgtEl>
                                          <p:spTgt spid="109571"/>
                                        </p:tgtEl>
                                      </p:cBhvr>
                                      <p:from x="10000" y="10000"/>
                                      <p:to x="200000" y="450000"/>
                                    </p:animScale>
                                    <p:animScale>
                                      <p:cBhvr>
                                        <p:cTn id="9" dur="615" accel="100000" fill="hold">
                                          <p:stCondLst>
                                            <p:cond delay="385"/>
                                          </p:stCondLst>
                                        </p:cTn>
                                        <p:tgtEl>
                                          <p:spTgt spid="109571"/>
                                        </p:tgtEl>
                                      </p:cBhvr>
                                      <p:from x="200000" y="450000"/>
                                      <p:to x="100000" y="100000"/>
                                    </p:animScale>
                                    <p:set>
                                      <p:cBhvr>
                                        <p:cTn id="10" dur="385" fill="hold"/>
                                        <p:tgtEl>
                                          <p:spTgt spid="109571"/>
                                        </p:tgtEl>
                                        <p:attrNameLst>
                                          <p:attrName>ppt_x</p:attrName>
                                        </p:attrNameLst>
                                      </p:cBhvr>
                                      <p:to>
                                        <p:strVal val="(0.5)"/>
                                      </p:to>
                                    </p:set>
                                    <p:anim from="(0.5)" to="(#ppt_x)" calcmode="lin" valueType="num">
                                      <p:cBhvr>
                                        <p:cTn id="11" dur="615" accel="100000" fill="hold">
                                          <p:stCondLst>
                                            <p:cond delay="385"/>
                                          </p:stCondLst>
                                        </p:cTn>
                                        <p:tgtEl>
                                          <p:spTgt spid="109571"/>
                                        </p:tgtEl>
                                        <p:attrNameLst>
                                          <p:attrName>ppt_x</p:attrName>
                                        </p:attrNameLst>
                                      </p:cBhvr>
                                    </p:anim>
                                    <p:set>
                                      <p:cBhvr>
                                        <p:cTn id="12" dur="385" fill="hold"/>
                                        <p:tgtEl>
                                          <p:spTgt spid="109571"/>
                                        </p:tgtEl>
                                        <p:attrNameLst>
                                          <p:attrName>ppt_y</p:attrName>
                                        </p:attrNameLst>
                                      </p:cBhvr>
                                      <p:to>
                                        <p:strVal val="(#ppt_y+0.4)"/>
                                      </p:to>
                                    </p:set>
                                    <p:anim from="(#ppt_y+0.4)" to="(#ppt_y)" calcmode="lin" valueType="num">
                                      <p:cBhvr>
                                        <p:cTn id="13" dur="615" accel="100000" fill="hold">
                                          <p:stCondLst>
                                            <p:cond delay="385"/>
                                          </p:stCondLst>
                                        </p:cTn>
                                        <p:tgtEl>
                                          <p:spTgt spid="10957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F30BE07-8D41-1D45-8FFE-40B0D2A36FD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31" r="13331"/>
          <a:stretch>
            <a:fillRect/>
          </a:stretch>
        </p:blipFill>
        <p:spPr>
          <a:xfrm>
            <a:off x="-499784" y="857251"/>
            <a:ext cx="5846953" cy="5314949"/>
          </a:xfrm>
          <a:ln>
            <a:solidFill>
              <a:schemeClr val="bg1"/>
            </a:solidFill>
          </a:ln>
        </p:spPr>
      </p:pic>
      <p:sp>
        <p:nvSpPr>
          <p:cNvPr id="6" name="Rectangle 5">
            <a:extLst>
              <a:ext uri="{FF2B5EF4-FFF2-40B4-BE49-F238E27FC236}">
                <a16:creationId xmlns:a16="http://schemas.microsoft.com/office/drawing/2014/main" id="{69B305E3-D56E-DE45-AE7A-97F82E99923B}"/>
              </a:ext>
            </a:extLst>
          </p:cNvPr>
          <p:cNvSpPr>
            <a:spLocks noChangeArrowheads="1"/>
          </p:cNvSpPr>
          <p:nvPr/>
        </p:nvSpPr>
        <p:spPr bwMode="auto">
          <a:xfrm>
            <a:off x="5346699" y="2238376"/>
            <a:ext cx="595267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3600" dirty="0"/>
              <a:t>“...</a:t>
            </a:r>
            <a:r>
              <a:rPr lang="en-US" altLang="en-US" sz="3600" i="1" dirty="0"/>
              <a:t>health law as the body of rules that relates directly to the care of health as well as the applications of general civil, criminal, and administrative law</a:t>
            </a:r>
            <a:r>
              <a:rPr lang="en-US" altLang="en-US" sz="3600" dirty="0"/>
              <a:t>” </a:t>
            </a:r>
          </a:p>
          <a:p>
            <a:endParaRPr lang="en-US" altLang="en-US" sz="3600" dirty="0"/>
          </a:p>
          <a:p>
            <a:r>
              <a:rPr lang="en-US" altLang="en-US" sz="3600" dirty="0"/>
              <a:t>Van der </a:t>
            </a:r>
            <a:r>
              <a:rPr lang="en-US" altLang="en-US" sz="3600" dirty="0" err="1"/>
              <a:t>Mijn</a:t>
            </a:r>
            <a:r>
              <a:rPr lang="en-US" altLang="en-US" sz="3600" dirty="0"/>
              <a:t>, 1984</a:t>
            </a:r>
          </a:p>
        </p:txBody>
      </p:sp>
      <p:sp>
        <p:nvSpPr>
          <p:cNvPr id="99331" name="TextBox 1">
            <a:extLst>
              <a:ext uri="{FF2B5EF4-FFF2-40B4-BE49-F238E27FC236}">
                <a16:creationId xmlns:a16="http://schemas.microsoft.com/office/drawing/2014/main" id="{3A16AD17-9AD9-584B-B985-288435F35CF5}"/>
              </a:ext>
            </a:extLst>
          </p:cNvPr>
          <p:cNvSpPr txBox="1">
            <a:spLocks noChangeArrowheads="1"/>
          </p:cNvSpPr>
          <p:nvPr/>
        </p:nvSpPr>
        <p:spPr bwMode="auto">
          <a:xfrm>
            <a:off x="5346699" y="1407320"/>
            <a:ext cx="5321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3000" dirty="0" err="1">
                <a:latin typeface="Arial Rounded MT Bold" panose="020F0704030504030204" pitchFamily="34" charset="77"/>
              </a:rPr>
              <a:t>Hukum</a:t>
            </a:r>
            <a:r>
              <a:rPr lang="en-US" altLang="en-US" sz="3000" dirty="0">
                <a:latin typeface="Arial Rounded MT Bold" panose="020F0704030504030204" pitchFamily="34" charset="77"/>
              </a:rPr>
              <a:t> </a:t>
            </a:r>
            <a:r>
              <a:rPr lang="en-US" altLang="en-US" sz="3000" dirty="0" err="1">
                <a:latin typeface="Arial Rounded MT Bold" panose="020F0704030504030204" pitchFamily="34" charset="77"/>
              </a:rPr>
              <a:t>Kesehatan</a:t>
            </a:r>
            <a:endParaRPr lang="en-US" altLang="en-US" sz="3000" dirty="0">
              <a:latin typeface="Arial Rounded MT Bold" panose="020F0704030504030204" pitchFamily="34" charset="77"/>
            </a:endParaRPr>
          </a:p>
        </p:txBody>
      </p:sp>
      <p:sp>
        <p:nvSpPr>
          <p:cNvPr id="7" name="Frame 6">
            <a:extLst>
              <a:ext uri="{FF2B5EF4-FFF2-40B4-BE49-F238E27FC236}">
                <a16:creationId xmlns:a16="http://schemas.microsoft.com/office/drawing/2014/main" id="{8B5448DB-E006-5C46-A329-2C226A961D3E}"/>
              </a:ext>
            </a:extLst>
          </p:cNvPr>
          <p:cNvSpPr/>
          <p:nvPr/>
        </p:nvSpPr>
        <p:spPr>
          <a:xfrm>
            <a:off x="4953001" y="1134269"/>
            <a:ext cx="6672942" cy="4752182"/>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TextBox 7">
            <a:extLst>
              <a:ext uri="{FF2B5EF4-FFF2-40B4-BE49-F238E27FC236}">
                <a16:creationId xmlns:a16="http://schemas.microsoft.com/office/drawing/2014/main" id="{E7ABE23A-DC0E-204A-951C-FA3D6DC340E7}"/>
              </a:ext>
            </a:extLst>
          </p:cNvPr>
          <p:cNvSpPr txBox="1"/>
          <p:nvPr/>
        </p:nvSpPr>
        <p:spPr>
          <a:xfrm>
            <a:off x="1709738" y="141288"/>
            <a:ext cx="8801100" cy="715962"/>
          </a:xfrm>
          <a:prstGeom prst="rect">
            <a:avLst/>
          </a:prstGeom>
          <a:noFill/>
        </p:spPr>
        <p:txBody>
          <a:bodyPr>
            <a:spAutoFit/>
          </a:bodyPr>
          <a:lstStyle/>
          <a:p>
            <a:pPr>
              <a:defRPr/>
            </a:pPr>
            <a:r>
              <a:rPr lang="en-US" sz="4050" dirty="0" err="1">
                <a:solidFill>
                  <a:schemeClr val="tx1">
                    <a:lumMod val="75000"/>
                    <a:lumOff val="25000"/>
                  </a:schemeClr>
                </a:solidFill>
                <a:latin typeface="Arial Rounded MT Bold" charset="0"/>
                <a:ea typeface="Arial Rounded MT Bold" charset="0"/>
                <a:cs typeface="Arial Rounded MT Bold" charset="0"/>
              </a:rPr>
              <a:t>Perkembangan</a:t>
            </a:r>
            <a:r>
              <a:rPr lang="en-US" sz="4050" dirty="0">
                <a:solidFill>
                  <a:schemeClr val="tx1">
                    <a:lumMod val="75000"/>
                    <a:lumOff val="25000"/>
                  </a:schemeClr>
                </a:solidFill>
                <a:latin typeface="Arial Rounded MT Bold" charset="0"/>
                <a:ea typeface="Arial Rounded MT Bold" charset="0"/>
                <a:cs typeface="Arial Rounded MT Bold" charset="0"/>
              </a:rPr>
              <a:t> </a:t>
            </a:r>
            <a:r>
              <a:rPr lang="en-US" sz="4050" dirty="0" err="1">
                <a:solidFill>
                  <a:schemeClr val="tx1">
                    <a:lumMod val="75000"/>
                    <a:lumOff val="25000"/>
                  </a:schemeClr>
                </a:solidFill>
                <a:latin typeface="Arial Rounded MT Bold" charset="0"/>
                <a:ea typeface="Arial Rounded MT Bold" charset="0"/>
                <a:cs typeface="Arial Rounded MT Bold" charset="0"/>
              </a:rPr>
              <a:t>Hukum</a:t>
            </a:r>
            <a:r>
              <a:rPr lang="en-US" sz="4050" dirty="0">
                <a:solidFill>
                  <a:schemeClr val="tx1">
                    <a:lumMod val="75000"/>
                    <a:lumOff val="25000"/>
                  </a:schemeClr>
                </a:solidFill>
                <a:latin typeface="Arial Rounded MT Bold" charset="0"/>
                <a:ea typeface="Arial Rounded MT Bold" charset="0"/>
                <a:cs typeface="Arial Rounded MT Bold" charset="0"/>
              </a:rPr>
              <a:t> </a:t>
            </a:r>
            <a:r>
              <a:rPr lang="en-US" sz="4050" dirty="0" err="1">
                <a:solidFill>
                  <a:schemeClr val="tx1">
                    <a:lumMod val="75000"/>
                    <a:lumOff val="25000"/>
                  </a:schemeClr>
                </a:solidFill>
                <a:latin typeface="Arial Rounded MT Bold" charset="0"/>
                <a:ea typeface="Arial Rounded MT Bold" charset="0"/>
                <a:cs typeface="Arial Rounded MT Bold" charset="0"/>
              </a:rPr>
              <a:t>Kesehatan</a:t>
            </a:r>
            <a:endParaRPr lang="en-US" sz="4050" dirty="0">
              <a:solidFill>
                <a:schemeClr val="tx1">
                  <a:lumMod val="75000"/>
                  <a:lumOff val="25000"/>
                </a:schemeClr>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893607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B434966-085C-5C49-9471-FCF254CA5A57}"/>
              </a:ext>
            </a:extLst>
          </p:cNvPr>
          <p:cNvSpPr>
            <a:spLocks noGrp="1" noChangeArrowheads="1"/>
          </p:cNvSpPr>
          <p:nvPr>
            <p:ph type="title"/>
          </p:nvPr>
        </p:nvSpPr>
        <p:spPr>
          <a:xfrm>
            <a:off x="1981200" y="115888"/>
            <a:ext cx="8229600" cy="1301750"/>
          </a:xfrm>
          <a:solidFill>
            <a:schemeClr val="bg1"/>
          </a:solidFill>
        </p:spPr>
        <p:txBody>
          <a:bodyPr/>
          <a:lstStyle/>
          <a:p>
            <a:pPr eaLnBrk="1" hangingPunct="1">
              <a:defRPr/>
            </a:pPr>
            <a:r>
              <a:rPr altLang="en-US" noProof="1">
                <a:ea typeface="ＭＳ Ｐゴシック" charset="-128"/>
              </a:rPr>
              <a:t>MEDICAL ERRORS </a:t>
            </a:r>
            <a:br>
              <a:rPr altLang="en-US" noProof="1">
                <a:ea typeface="ＭＳ Ｐゴシック" charset="-128"/>
              </a:rPr>
            </a:br>
            <a:r>
              <a:rPr altLang="en-US" sz="2900" noProof="1">
                <a:ea typeface="ＭＳ Ｐゴシック" charset="-128"/>
              </a:rPr>
              <a:t>DILIHAT DARI KONTRIBUSINYA</a:t>
            </a:r>
            <a:r>
              <a:rPr altLang="en-US" noProof="1">
                <a:ea typeface="ＭＳ Ｐゴシック" charset="-128"/>
              </a:rPr>
              <a:t> </a:t>
            </a:r>
          </a:p>
        </p:txBody>
      </p:sp>
      <p:sp>
        <p:nvSpPr>
          <p:cNvPr id="111619" name="Rectangle 3">
            <a:extLst>
              <a:ext uri="{FF2B5EF4-FFF2-40B4-BE49-F238E27FC236}">
                <a16:creationId xmlns:a16="http://schemas.microsoft.com/office/drawing/2014/main" id="{38C509D9-D72A-A146-9C6C-2C5BDC93FB5C}"/>
              </a:ext>
            </a:extLst>
          </p:cNvPr>
          <p:cNvSpPr>
            <a:spLocks noGrp="1" noChangeArrowheads="1"/>
          </p:cNvSpPr>
          <p:nvPr>
            <p:ph type="body" idx="1"/>
          </p:nvPr>
        </p:nvSpPr>
        <p:spPr/>
        <p:txBody>
          <a:bodyPr/>
          <a:lstStyle/>
          <a:p>
            <a:pPr eaLnBrk="1" hangingPunct="1">
              <a:lnSpc>
                <a:spcPct val="90000"/>
              </a:lnSpc>
              <a:buFont typeface="Wingdings" charset="2"/>
              <a:buChar char="l"/>
              <a:defRPr/>
            </a:pPr>
            <a:r>
              <a:rPr altLang="en-US" noProof="1">
                <a:ea typeface="ＭＳ Ｐゴシック" charset="-128"/>
              </a:rPr>
              <a:t>LATENT ERRORS</a:t>
            </a:r>
          </a:p>
          <a:p>
            <a:pPr lvl="1" eaLnBrk="1" hangingPunct="1">
              <a:lnSpc>
                <a:spcPct val="90000"/>
              </a:lnSpc>
              <a:buFont typeface="Wingdings" charset="2"/>
              <a:buChar char="l"/>
              <a:defRPr/>
            </a:pPr>
            <a:r>
              <a:rPr altLang="en-US" noProof="1">
                <a:ea typeface="ＭＳ Ｐゴシック" charset="-128"/>
              </a:rPr>
              <a:t>CENDERUNG BERADA DI LUAR KENDALI OPERATOR GARIS DEPAN; SEPERTI DESAIN BURUK, INSTALASI TAK TEPAT, PEMELIHARAAN BURUK, KESALAHAN KEPUTUSAN MANAJEMEN, STRUKTUR ORGANISASI YG BURUK</a:t>
            </a:r>
          </a:p>
          <a:p>
            <a:pPr eaLnBrk="1" hangingPunct="1">
              <a:lnSpc>
                <a:spcPct val="90000"/>
              </a:lnSpc>
              <a:buFont typeface="Wingdings" charset="2"/>
              <a:buChar char="l"/>
              <a:defRPr/>
            </a:pPr>
            <a:r>
              <a:rPr altLang="en-US" noProof="1">
                <a:ea typeface="ＭＳ Ｐゴシック" charset="-128"/>
              </a:rPr>
              <a:t>ACTIVE ERROR</a:t>
            </a:r>
          </a:p>
          <a:p>
            <a:pPr lvl="1" eaLnBrk="1" hangingPunct="1">
              <a:lnSpc>
                <a:spcPct val="90000"/>
              </a:lnSpc>
              <a:buFont typeface="Wingdings" charset="2"/>
              <a:buChar char="l"/>
              <a:defRPr/>
            </a:pPr>
            <a:r>
              <a:rPr altLang="en-US" noProof="1">
                <a:ea typeface="ＭＳ Ｐゴシック" charset="-128"/>
              </a:rPr>
              <a:t>KESALAHAN PADA TINGKAT OPERATOR GARIS DEPAN</a:t>
            </a:r>
          </a:p>
        </p:txBody>
      </p:sp>
      <p:sp>
        <p:nvSpPr>
          <p:cNvPr id="27651" name="Text Box 4">
            <a:extLst>
              <a:ext uri="{FF2B5EF4-FFF2-40B4-BE49-F238E27FC236}">
                <a16:creationId xmlns:a16="http://schemas.microsoft.com/office/drawing/2014/main" id="{E9D082D2-E009-6A46-93CD-1C6D316513FC}"/>
              </a:ext>
            </a:extLst>
          </p:cNvPr>
          <p:cNvSpPr txBox="1">
            <a:spLocks noChangeArrowheads="1"/>
          </p:cNvSpPr>
          <p:nvPr/>
        </p:nvSpPr>
        <p:spPr bwMode="auto">
          <a:xfrm>
            <a:off x="1847850" y="6448426"/>
            <a:ext cx="8458200" cy="40957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2000"/>
              <a:t>TIDAK SEMUA ERRORS MENGAKIBATKAN ADVERSE EVENTS</a:t>
            </a:r>
          </a:p>
        </p:txBody>
      </p:sp>
      <p:sp>
        <p:nvSpPr>
          <p:cNvPr id="27652" name="Text Box 5">
            <a:extLst>
              <a:ext uri="{FF2B5EF4-FFF2-40B4-BE49-F238E27FC236}">
                <a16:creationId xmlns:a16="http://schemas.microsoft.com/office/drawing/2014/main" id="{CEA3397C-4B79-7D42-B04A-9024C516C56F}"/>
              </a:ext>
            </a:extLst>
          </p:cNvPr>
          <p:cNvSpPr txBox="1">
            <a:spLocks noChangeArrowheads="1"/>
          </p:cNvSpPr>
          <p:nvPr/>
        </p:nvSpPr>
        <p:spPr bwMode="auto">
          <a:xfrm>
            <a:off x="6959600" y="5805488"/>
            <a:ext cx="335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r">
              <a:spcBef>
                <a:spcPct val="50000"/>
              </a:spcBef>
              <a:buClrTx/>
              <a:buSzTx/>
              <a:buFontTx/>
              <a:buNone/>
            </a:pPr>
            <a:r>
              <a:rPr lang="en-US" altLang="en-US" sz="1800">
                <a:latin typeface="Verdana" panose="020B0604030504040204" pitchFamily="34" charset="0"/>
              </a:rPr>
              <a:t>IOM, 1999</a:t>
            </a:r>
          </a:p>
        </p:txBody>
      </p:sp>
    </p:spTree>
    <p:extLst>
      <p:ext uri="{BB962C8B-B14F-4D97-AF65-F5344CB8AC3E}">
        <p14:creationId xmlns:p14="http://schemas.microsoft.com/office/powerpoint/2010/main" val="271467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AutoShape 2">
            <a:extLst>
              <a:ext uri="{FF2B5EF4-FFF2-40B4-BE49-F238E27FC236}">
                <a16:creationId xmlns:a16="http://schemas.microsoft.com/office/drawing/2014/main" id="{AFEF596C-765D-F541-AA6A-55E2571DDC56}"/>
              </a:ext>
            </a:extLst>
          </p:cNvPr>
          <p:cNvSpPr>
            <a:spLocks noChangeArrowheads="1"/>
          </p:cNvSpPr>
          <p:nvPr/>
        </p:nvSpPr>
        <p:spPr bwMode="auto">
          <a:xfrm>
            <a:off x="3429000" y="2286000"/>
            <a:ext cx="1676400" cy="3409950"/>
          </a:xfrm>
          <a:prstGeom prst="can">
            <a:avLst>
              <a:gd name="adj" fmla="val 9718"/>
            </a:avLst>
          </a:prstGeom>
          <a:gradFill rotWithShape="1">
            <a:gsLst>
              <a:gs pos="0">
                <a:srgbClr val="000000"/>
              </a:gs>
              <a:gs pos="50000">
                <a:srgbClr val="CC9900"/>
              </a:gs>
              <a:gs pos="100000">
                <a:srgbClr val="000000"/>
              </a:gs>
            </a:gsLst>
            <a:lin ang="0" scaled="1"/>
          </a:gradFill>
          <a:ln w="9525">
            <a:solidFill>
              <a:schemeClr val="tx1"/>
            </a:solidFill>
            <a:round/>
            <a:headEnd/>
            <a:tailEnd/>
          </a:ln>
          <a:effectLst>
            <a:outerShdw dist="35921" dir="2700000" algn="ctr" rotWithShape="0">
              <a:schemeClr val="tx1"/>
            </a:outerShdw>
          </a:effectLst>
        </p:spPr>
        <p:txBody>
          <a:bodyPr wrap="none" anchor="ct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lnSpc>
                <a:spcPct val="90000"/>
              </a:lnSpc>
              <a:spcBef>
                <a:spcPct val="0"/>
              </a:spcBef>
              <a:buClrTx/>
              <a:buSzTx/>
              <a:buFontTx/>
              <a:buNone/>
              <a:defRPr/>
            </a:pPr>
            <a:r>
              <a:rPr lang="en-US" altLang="en-US" sz="1800" b="1" dirty="0">
                <a:solidFill>
                  <a:schemeClr val="bg1"/>
                </a:solidFill>
                <a:effectLst>
                  <a:outerShdw blurRad="38100" dist="38100" dir="2700000" algn="tl">
                    <a:srgbClr val="FFFFFF"/>
                  </a:outerShdw>
                </a:effectLst>
              </a:rPr>
              <a:t>Error </a:t>
            </a:r>
          </a:p>
          <a:p>
            <a:pPr algn="ctr">
              <a:lnSpc>
                <a:spcPct val="90000"/>
              </a:lnSpc>
              <a:spcBef>
                <a:spcPct val="0"/>
              </a:spcBef>
              <a:buClrTx/>
              <a:buSzTx/>
              <a:buFontTx/>
              <a:buNone/>
              <a:defRPr/>
            </a:pPr>
            <a:r>
              <a:rPr lang="en-US" altLang="en-US" sz="1800" b="1" dirty="0">
                <a:solidFill>
                  <a:schemeClr val="bg1"/>
                </a:solidFill>
                <a:effectLst>
                  <a:outerShdw blurRad="38100" dist="38100" dir="2700000" algn="tl">
                    <a:srgbClr val="FFFFFF"/>
                  </a:outerShdw>
                </a:effectLst>
              </a:rPr>
              <a:t>producing</a:t>
            </a:r>
          </a:p>
          <a:p>
            <a:pPr algn="ctr">
              <a:lnSpc>
                <a:spcPct val="90000"/>
              </a:lnSpc>
              <a:spcBef>
                <a:spcPct val="0"/>
              </a:spcBef>
              <a:buClrTx/>
              <a:buSzTx/>
              <a:buFontTx/>
              <a:buNone/>
              <a:defRPr/>
            </a:pPr>
            <a:r>
              <a:rPr lang="en-US" altLang="en-US" sz="1800" b="1" dirty="0">
                <a:solidFill>
                  <a:schemeClr val="bg1"/>
                </a:solidFill>
                <a:effectLst>
                  <a:outerShdw blurRad="38100" dist="38100" dir="2700000" algn="tl">
                    <a:srgbClr val="FFFFFF"/>
                  </a:outerShdw>
                </a:effectLst>
              </a:rPr>
              <a:t>Conditions</a:t>
            </a:r>
          </a:p>
          <a:p>
            <a:pPr algn="ctr">
              <a:lnSpc>
                <a:spcPct val="90000"/>
              </a:lnSpc>
              <a:spcBef>
                <a:spcPct val="0"/>
              </a:spcBef>
              <a:buClrTx/>
              <a:buSzTx/>
              <a:buFontTx/>
              <a:buNone/>
              <a:defRPr/>
            </a:pPr>
            <a:endParaRPr lang="en-US" altLang="en-US" sz="1800" b="1" dirty="0">
              <a:solidFill>
                <a:schemeClr val="bg1"/>
              </a:solidFill>
              <a:effectLst>
                <a:outerShdw blurRad="38100" dist="38100" dir="2700000" algn="tl">
                  <a:srgbClr val="000066"/>
                </a:outerShdw>
              </a:effectLst>
            </a:endParaRPr>
          </a:p>
          <a:p>
            <a:pPr algn="ctr">
              <a:lnSpc>
                <a:spcPct val="90000"/>
              </a:lnSpc>
              <a:spcBef>
                <a:spcPct val="0"/>
              </a:spcBef>
              <a:buClrTx/>
              <a:buSzTx/>
              <a:buFontTx/>
              <a:buNone/>
              <a:defRPr/>
            </a:pPr>
            <a:endParaRPr lang="en-US" altLang="en-US" sz="1800" b="1" dirty="0">
              <a:solidFill>
                <a:schemeClr val="bg1"/>
              </a:solidFill>
              <a:effectLst>
                <a:outerShdw blurRad="38100" dist="38100" dir="2700000" algn="tl">
                  <a:srgbClr val="000066"/>
                </a:outerShdw>
              </a:effectLst>
            </a:endParaRPr>
          </a:p>
          <a:p>
            <a:pPr algn="ctr">
              <a:lnSpc>
                <a:spcPct val="90000"/>
              </a:lnSpc>
              <a:spcBef>
                <a:spcPct val="0"/>
              </a:spcBef>
              <a:buClrTx/>
              <a:buSzTx/>
              <a:buFontTx/>
              <a:buNone/>
              <a:defRPr/>
            </a:pPr>
            <a:endParaRPr lang="en-US" altLang="en-US" sz="1800" b="1" dirty="0">
              <a:solidFill>
                <a:schemeClr val="bg1"/>
              </a:solidFill>
              <a:effectLst>
                <a:outerShdw blurRad="38100" dist="38100" dir="2700000" algn="tl">
                  <a:srgbClr val="000066"/>
                </a:outerShdw>
              </a:effectLst>
            </a:endParaRPr>
          </a:p>
          <a:p>
            <a:pPr algn="ctr">
              <a:lnSpc>
                <a:spcPct val="90000"/>
              </a:lnSpc>
              <a:spcBef>
                <a:spcPct val="0"/>
              </a:spcBef>
              <a:buClrTx/>
              <a:buSzTx/>
              <a:buFontTx/>
              <a:buNone/>
              <a:defRPr/>
            </a:pPr>
            <a:r>
              <a:rPr lang="en-US" altLang="en-US" sz="1800" b="1" dirty="0">
                <a:solidFill>
                  <a:schemeClr val="bg1"/>
                </a:solidFill>
                <a:effectLst>
                  <a:outerShdw blurRad="38100" dist="38100" dir="2700000" algn="tl">
                    <a:srgbClr val="FFFFFF"/>
                  </a:outerShdw>
                </a:effectLst>
              </a:rPr>
              <a:t>Violation</a:t>
            </a:r>
          </a:p>
          <a:p>
            <a:pPr algn="ctr">
              <a:lnSpc>
                <a:spcPct val="90000"/>
              </a:lnSpc>
              <a:spcBef>
                <a:spcPct val="0"/>
              </a:spcBef>
              <a:buClrTx/>
              <a:buSzTx/>
              <a:buFontTx/>
              <a:buNone/>
              <a:defRPr/>
            </a:pPr>
            <a:r>
              <a:rPr lang="en-US" altLang="en-US" sz="1800" b="1" dirty="0">
                <a:solidFill>
                  <a:schemeClr val="bg1"/>
                </a:solidFill>
                <a:effectLst>
                  <a:outerShdw blurRad="38100" dist="38100" dir="2700000" algn="tl">
                    <a:srgbClr val="FFFFFF"/>
                  </a:outerShdw>
                </a:effectLst>
              </a:rPr>
              <a:t>Producing</a:t>
            </a:r>
          </a:p>
          <a:p>
            <a:pPr algn="ctr">
              <a:lnSpc>
                <a:spcPct val="90000"/>
              </a:lnSpc>
              <a:spcBef>
                <a:spcPct val="0"/>
              </a:spcBef>
              <a:buClrTx/>
              <a:buSzTx/>
              <a:buFontTx/>
              <a:buNone/>
              <a:defRPr/>
            </a:pPr>
            <a:r>
              <a:rPr lang="en-US" altLang="en-US" sz="1800" b="1" dirty="0">
                <a:solidFill>
                  <a:schemeClr val="bg1"/>
                </a:solidFill>
                <a:effectLst>
                  <a:outerShdw blurRad="38100" dist="38100" dir="2700000" algn="tl">
                    <a:srgbClr val="FFFFFF"/>
                  </a:outerShdw>
                </a:effectLst>
              </a:rPr>
              <a:t>Conditions</a:t>
            </a:r>
          </a:p>
        </p:txBody>
      </p:sp>
      <p:sp>
        <p:nvSpPr>
          <p:cNvPr id="94211" name="AutoShape 3">
            <a:extLst>
              <a:ext uri="{FF2B5EF4-FFF2-40B4-BE49-F238E27FC236}">
                <a16:creationId xmlns:a16="http://schemas.microsoft.com/office/drawing/2014/main" id="{CD312FFC-74F3-D746-B73A-9371BF9C2960}"/>
              </a:ext>
            </a:extLst>
          </p:cNvPr>
          <p:cNvSpPr>
            <a:spLocks noChangeArrowheads="1"/>
          </p:cNvSpPr>
          <p:nvPr/>
        </p:nvSpPr>
        <p:spPr bwMode="auto">
          <a:xfrm>
            <a:off x="5334000" y="2286000"/>
            <a:ext cx="1524000" cy="3429000"/>
          </a:xfrm>
          <a:prstGeom prst="can">
            <a:avLst>
              <a:gd name="adj" fmla="val 8229"/>
            </a:avLst>
          </a:prstGeom>
          <a:gradFill rotWithShape="1">
            <a:gsLst>
              <a:gs pos="0">
                <a:srgbClr val="000000"/>
              </a:gs>
              <a:gs pos="50000">
                <a:srgbClr val="006600"/>
              </a:gs>
              <a:gs pos="100000">
                <a:srgbClr val="000000"/>
              </a:gs>
            </a:gsLst>
            <a:lin ang="0" scaled="1"/>
          </a:gradFill>
          <a:ln w="9525">
            <a:solidFill>
              <a:schemeClr val="tx1"/>
            </a:solidFill>
            <a:round/>
            <a:headEnd/>
            <a:tailEnd/>
          </a:ln>
          <a:effectLst>
            <a:outerShdw dist="35921" dir="2700000" algn="ctr" rotWithShape="0">
              <a:schemeClr val="tx1"/>
            </a:outerShdw>
          </a:effectLst>
        </p:spPr>
        <p:txBody>
          <a:bodyPr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a:lnSpc>
                <a:spcPct val="90000"/>
              </a:lnSpc>
              <a:defRPr/>
            </a:pPr>
            <a:endParaRPr lang="en-US" altLang="en-US" sz="1600" b="1">
              <a:solidFill>
                <a:schemeClr val="bg1"/>
              </a:solidFill>
              <a:effectLst>
                <a:outerShdw blurRad="38100" dist="38100" dir="2700000" algn="tl">
                  <a:srgbClr val="000066"/>
                </a:outerShdw>
              </a:effectLst>
              <a:cs typeface="Arial" panose="020B0604020202020204" pitchFamily="34" charset="0"/>
            </a:endParaRPr>
          </a:p>
          <a:p>
            <a:pPr algn="ctr">
              <a:defRPr/>
            </a:pPr>
            <a:r>
              <a:rPr lang="en-US" altLang="en-US" b="1">
                <a:solidFill>
                  <a:schemeClr val="bg1"/>
                </a:solidFill>
                <a:cs typeface="Arial" panose="020B0604020202020204" pitchFamily="34" charset="0"/>
              </a:rPr>
              <a:t>Errors</a:t>
            </a:r>
          </a:p>
          <a:p>
            <a:pPr algn="ctr">
              <a:defRPr/>
            </a:pPr>
            <a:endParaRPr lang="en-US" altLang="en-US" b="1">
              <a:solidFill>
                <a:schemeClr val="bg1"/>
              </a:solidFill>
              <a:cs typeface="Arial" panose="020B0604020202020204" pitchFamily="34" charset="0"/>
            </a:endParaRPr>
          </a:p>
          <a:p>
            <a:pPr algn="ctr">
              <a:defRPr/>
            </a:pPr>
            <a:endParaRPr lang="en-US" altLang="en-US" b="1">
              <a:solidFill>
                <a:schemeClr val="bg1"/>
              </a:solidFill>
              <a:cs typeface="Arial" panose="020B0604020202020204" pitchFamily="34" charset="0"/>
            </a:endParaRPr>
          </a:p>
          <a:p>
            <a:pPr algn="ctr">
              <a:defRPr/>
            </a:pPr>
            <a:endParaRPr lang="en-US" altLang="en-US" b="1">
              <a:solidFill>
                <a:schemeClr val="bg1"/>
              </a:solidFill>
              <a:cs typeface="Arial" panose="020B0604020202020204" pitchFamily="34" charset="0"/>
            </a:endParaRPr>
          </a:p>
          <a:p>
            <a:pPr algn="ctr">
              <a:defRPr/>
            </a:pPr>
            <a:endParaRPr lang="en-US" altLang="en-US" b="1">
              <a:solidFill>
                <a:schemeClr val="bg1"/>
              </a:solidFill>
              <a:cs typeface="Arial" panose="020B0604020202020204" pitchFamily="34" charset="0"/>
            </a:endParaRPr>
          </a:p>
          <a:p>
            <a:pPr algn="ctr">
              <a:defRPr/>
            </a:pPr>
            <a:r>
              <a:rPr lang="en-US" altLang="en-US" b="1">
                <a:solidFill>
                  <a:schemeClr val="bg1"/>
                </a:solidFill>
                <a:cs typeface="Arial" panose="020B0604020202020204" pitchFamily="34" charset="0"/>
              </a:rPr>
              <a:t>Violations</a:t>
            </a:r>
            <a:endParaRPr lang="en-US" altLang="en-US" b="1">
              <a:solidFill>
                <a:schemeClr val="bg1"/>
              </a:solidFill>
              <a:effectLst>
                <a:outerShdw blurRad="38100" dist="38100" dir="2700000" algn="tl">
                  <a:srgbClr val="000066"/>
                </a:outerShdw>
              </a:effectLst>
              <a:cs typeface="Arial" panose="020B0604020202020204" pitchFamily="34" charset="0"/>
            </a:endParaRPr>
          </a:p>
        </p:txBody>
      </p:sp>
      <p:sp>
        <p:nvSpPr>
          <p:cNvPr id="94212" name="AutoShape 4">
            <a:extLst>
              <a:ext uri="{FF2B5EF4-FFF2-40B4-BE49-F238E27FC236}">
                <a16:creationId xmlns:a16="http://schemas.microsoft.com/office/drawing/2014/main" id="{5C964809-0799-204A-978F-B0EAC36FEBAC}"/>
              </a:ext>
            </a:extLst>
          </p:cNvPr>
          <p:cNvSpPr>
            <a:spLocks noChangeArrowheads="1"/>
          </p:cNvSpPr>
          <p:nvPr/>
        </p:nvSpPr>
        <p:spPr bwMode="auto">
          <a:xfrm>
            <a:off x="1676400" y="2286000"/>
            <a:ext cx="1524000" cy="3333750"/>
          </a:xfrm>
          <a:prstGeom prst="can">
            <a:avLst>
              <a:gd name="adj" fmla="val 13176"/>
            </a:avLst>
          </a:prstGeom>
          <a:gradFill rotWithShape="1">
            <a:gsLst>
              <a:gs pos="0">
                <a:srgbClr val="000000"/>
              </a:gs>
              <a:gs pos="50000">
                <a:srgbClr val="CC0099"/>
              </a:gs>
              <a:gs pos="100000">
                <a:srgbClr val="000000"/>
              </a:gs>
            </a:gsLst>
            <a:lin ang="0" scaled="1"/>
          </a:gradFill>
          <a:ln w="9525">
            <a:solidFill>
              <a:schemeClr val="tx1"/>
            </a:solidFill>
            <a:round/>
            <a:headEnd/>
            <a:tailEnd/>
          </a:ln>
          <a:effectLst>
            <a:outerShdw dist="35921" dir="2700000" algn="ctr" rotWithShape="0">
              <a:schemeClr val="tx1"/>
            </a:outerShdw>
          </a:effectLst>
        </p:spPr>
        <p:txBody>
          <a:bodyPr wrap="none" anchor="ctr"/>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lnSpc>
                <a:spcPct val="90000"/>
              </a:lnSpc>
              <a:defRPr/>
            </a:pPr>
            <a:r>
              <a:rPr lang="en-US" altLang="en-US" sz="1800" b="1" dirty="0">
                <a:solidFill>
                  <a:schemeClr val="bg1"/>
                </a:solidFill>
                <a:effectLst>
                  <a:outerShdw blurRad="38100" dist="38100" dir="2700000" algn="tl">
                    <a:srgbClr val="000066"/>
                  </a:outerShdw>
                </a:effectLst>
              </a:rPr>
              <a:t>Management</a:t>
            </a:r>
          </a:p>
          <a:p>
            <a:pPr algn="ctr">
              <a:lnSpc>
                <a:spcPct val="90000"/>
              </a:lnSpc>
              <a:defRPr/>
            </a:pPr>
            <a:r>
              <a:rPr lang="en-US" altLang="en-US" sz="1800" b="1" dirty="0">
                <a:solidFill>
                  <a:schemeClr val="bg1"/>
                </a:solidFill>
                <a:effectLst>
                  <a:outerShdw blurRad="38100" dist="38100" dir="2700000" algn="tl">
                    <a:srgbClr val="000066"/>
                  </a:outerShdw>
                </a:effectLst>
              </a:rPr>
              <a:t>Decision &amp;</a:t>
            </a:r>
          </a:p>
          <a:p>
            <a:pPr algn="ctr">
              <a:lnSpc>
                <a:spcPct val="90000"/>
              </a:lnSpc>
              <a:defRPr/>
            </a:pPr>
            <a:r>
              <a:rPr lang="en-US" altLang="en-US" sz="1800" b="1" dirty="0">
                <a:solidFill>
                  <a:schemeClr val="bg1"/>
                </a:solidFill>
                <a:effectLst>
                  <a:outerShdw blurRad="38100" dist="38100" dir="2700000" algn="tl">
                    <a:srgbClr val="000066"/>
                  </a:outerShdw>
                </a:effectLst>
              </a:rPr>
              <a:t>Organization</a:t>
            </a:r>
          </a:p>
          <a:p>
            <a:pPr algn="ctr">
              <a:lnSpc>
                <a:spcPct val="90000"/>
              </a:lnSpc>
              <a:defRPr/>
            </a:pPr>
            <a:r>
              <a:rPr lang="en-US" altLang="en-US" sz="1800" b="1" dirty="0">
                <a:solidFill>
                  <a:schemeClr val="bg1"/>
                </a:solidFill>
                <a:effectLst>
                  <a:outerShdw blurRad="38100" dist="38100" dir="2700000" algn="tl">
                    <a:srgbClr val="000066"/>
                  </a:outerShdw>
                </a:effectLst>
              </a:rPr>
              <a:t>process</a:t>
            </a:r>
          </a:p>
        </p:txBody>
      </p:sp>
      <p:sp>
        <p:nvSpPr>
          <p:cNvPr id="28676" name="Text Box 5">
            <a:extLst>
              <a:ext uri="{FF2B5EF4-FFF2-40B4-BE49-F238E27FC236}">
                <a16:creationId xmlns:a16="http://schemas.microsoft.com/office/drawing/2014/main" id="{37B6F9BE-32BB-884A-B1FD-F092B8E0B639}"/>
              </a:ext>
            </a:extLst>
          </p:cNvPr>
          <p:cNvSpPr txBox="1">
            <a:spLocks noChangeArrowheads="1"/>
          </p:cNvSpPr>
          <p:nvPr/>
        </p:nvSpPr>
        <p:spPr bwMode="auto">
          <a:xfrm>
            <a:off x="5838825" y="228601"/>
            <a:ext cx="184150" cy="519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endParaRPr lang="id-ID" altLang="en-US" sz="2800" b="1"/>
          </a:p>
        </p:txBody>
      </p:sp>
      <p:sp>
        <p:nvSpPr>
          <p:cNvPr id="94214" name="Rectangle 6">
            <a:extLst>
              <a:ext uri="{FF2B5EF4-FFF2-40B4-BE49-F238E27FC236}">
                <a16:creationId xmlns:a16="http://schemas.microsoft.com/office/drawing/2014/main" id="{C94DA181-1972-384F-9E79-C02A99F3269F}"/>
              </a:ext>
            </a:extLst>
          </p:cNvPr>
          <p:cNvSpPr>
            <a:spLocks noGrp="1" noChangeArrowheads="1"/>
          </p:cNvSpPr>
          <p:nvPr>
            <p:ph type="title"/>
          </p:nvPr>
        </p:nvSpPr>
        <p:spPr>
          <a:xfrm>
            <a:off x="1676400" y="228600"/>
            <a:ext cx="8991600" cy="865188"/>
          </a:xfrm>
          <a:ln>
            <a:solidFill>
              <a:schemeClr val="tx1"/>
            </a:solidFill>
          </a:ln>
        </p:spPr>
        <p:txBody>
          <a:bodyPr anchorCtr="0"/>
          <a:lstStyle/>
          <a:p>
            <a:pPr eaLnBrk="1" hangingPunct="1">
              <a:defRPr/>
            </a:pPr>
            <a:r>
              <a:rPr lang="en-GB" altLang="en-US" sz="3600" b="1" dirty="0">
                <a:ea typeface="ＭＳ Ｐゴシック" charset="-128"/>
              </a:rPr>
              <a:t>ORGANIZATIONAL INCIDENT MODEL</a:t>
            </a:r>
          </a:p>
        </p:txBody>
      </p:sp>
      <p:sp>
        <p:nvSpPr>
          <p:cNvPr id="28678" name="AutoShape 7">
            <a:extLst>
              <a:ext uri="{FF2B5EF4-FFF2-40B4-BE49-F238E27FC236}">
                <a16:creationId xmlns:a16="http://schemas.microsoft.com/office/drawing/2014/main" id="{CE103AEB-3BDE-4040-91BC-5DEB20EB2C58}"/>
              </a:ext>
            </a:extLst>
          </p:cNvPr>
          <p:cNvSpPr>
            <a:spLocks noChangeArrowheads="1"/>
          </p:cNvSpPr>
          <p:nvPr/>
        </p:nvSpPr>
        <p:spPr bwMode="auto">
          <a:xfrm>
            <a:off x="7162800" y="28407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8679" name="AutoShape 8">
            <a:extLst>
              <a:ext uri="{FF2B5EF4-FFF2-40B4-BE49-F238E27FC236}">
                <a16:creationId xmlns:a16="http://schemas.microsoft.com/office/drawing/2014/main" id="{F17723D6-45AE-6E46-94D2-4441ECA7A04E}"/>
              </a:ext>
            </a:extLst>
          </p:cNvPr>
          <p:cNvSpPr>
            <a:spLocks noChangeArrowheads="1"/>
          </p:cNvSpPr>
          <p:nvPr/>
        </p:nvSpPr>
        <p:spPr bwMode="auto">
          <a:xfrm>
            <a:off x="8382000" y="28407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8680" name="AutoShape 9">
            <a:extLst>
              <a:ext uri="{FF2B5EF4-FFF2-40B4-BE49-F238E27FC236}">
                <a16:creationId xmlns:a16="http://schemas.microsoft.com/office/drawing/2014/main" id="{BCF22907-CE66-4C41-B2B0-4A2D670F723A}"/>
              </a:ext>
            </a:extLst>
          </p:cNvPr>
          <p:cNvSpPr>
            <a:spLocks noChangeArrowheads="1"/>
          </p:cNvSpPr>
          <p:nvPr/>
        </p:nvSpPr>
        <p:spPr bwMode="auto">
          <a:xfrm>
            <a:off x="7772400" y="28407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8681" name="AutoShape 10">
            <a:extLst>
              <a:ext uri="{FF2B5EF4-FFF2-40B4-BE49-F238E27FC236}">
                <a16:creationId xmlns:a16="http://schemas.microsoft.com/office/drawing/2014/main" id="{3A146E3F-D49A-7D44-81AF-82076E6B8B12}"/>
              </a:ext>
            </a:extLst>
          </p:cNvPr>
          <p:cNvSpPr>
            <a:spLocks noChangeArrowheads="1"/>
          </p:cNvSpPr>
          <p:nvPr/>
        </p:nvSpPr>
        <p:spPr bwMode="auto">
          <a:xfrm>
            <a:off x="8382000" y="46695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8682" name="AutoShape 11">
            <a:extLst>
              <a:ext uri="{FF2B5EF4-FFF2-40B4-BE49-F238E27FC236}">
                <a16:creationId xmlns:a16="http://schemas.microsoft.com/office/drawing/2014/main" id="{92BF68F2-1B04-AF46-82CA-0EC29E1F2121}"/>
              </a:ext>
            </a:extLst>
          </p:cNvPr>
          <p:cNvSpPr>
            <a:spLocks noChangeArrowheads="1"/>
          </p:cNvSpPr>
          <p:nvPr/>
        </p:nvSpPr>
        <p:spPr bwMode="auto">
          <a:xfrm>
            <a:off x="7696200" y="46695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8683" name="AutoShape 12">
            <a:extLst>
              <a:ext uri="{FF2B5EF4-FFF2-40B4-BE49-F238E27FC236}">
                <a16:creationId xmlns:a16="http://schemas.microsoft.com/office/drawing/2014/main" id="{4FD24C49-D5F5-2745-98F1-C5BF0B30CDD2}"/>
              </a:ext>
            </a:extLst>
          </p:cNvPr>
          <p:cNvSpPr>
            <a:spLocks noChangeArrowheads="1"/>
          </p:cNvSpPr>
          <p:nvPr/>
        </p:nvSpPr>
        <p:spPr bwMode="auto">
          <a:xfrm>
            <a:off x="7086600" y="46695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8684" name="AutoShape 13">
            <a:extLst>
              <a:ext uri="{FF2B5EF4-FFF2-40B4-BE49-F238E27FC236}">
                <a16:creationId xmlns:a16="http://schemas.microsoft.com/office/drawing/2014/main" id="{AE37B01A-59C2-5C4B-B740-E0A4FAE1699D}"/>
              </a:ext>
            </a:extLst>
          </p:cNvPr>
          <p:cNvSpPr>
            <a:spLocks noChangeArrowheads="1"/>
          </p:cNvSpPr>
          <p:nvPr/>
        </p:nvSpPr>
        <p:spPr bwMode="auto">
          <a:xfrm>
            <a:off x="9144000" y="3634265"/>
            <a:ext cx="1524000" cy="1037273"/>
          </a:xfrm>
          <a:prstGeom prst="irregularSeal1">
            <a:avLst/>
          </a:prstGeom>
          <a:gradFill rotWithShape="1">
            <a:gsLst>
              <a:gs pos="0">
                <a:srgbClr val="FF3300"/>
              </a:gs>
              <a:gs pos="100000">
                <a:srgbClr val="000000"/>
              </a:gs>
            </a:gsLst>
            <a:path path="shape">
              <a:fillToRect l="50000" t="50000" r="50000" b="50000"/>
            </a:path>
          </a:gradFill>
          <a:ln w="2857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8685" name="Text Box 14">
            <a:extLst>
              <a:ext uri="{FF2B5EF4-FFF2-40B4-BE49-F238E27FC236}">
                <a16:creationId xmlns:a16="http://schemas.microsoft.com/office/drawing/2014/main" id="{51D35779-29F4-254E-8EA8-06C044A68471}"/>
              </a:ext>
            </a:extLst>
          </p:cNvPr>
          <p:cNvSpPr txBox="1">
            <a:spLocks noChangeArrowheads="1"/>
          </p:cNvSpPr>
          <p:nvPr/>
        </p:nvSpPr>
        <p:spPr bwMode="auto">
          <a:xfrm>
            <a:off x="9296401" y="3733801"/>
            <a:ext cx="1295547"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dirty="0">
                <a:solidFill>
                  <a:schemeClr val="bg1"/>
                </a:solidFill>
              </a:rPr>
              <a:t>Incident/</a:t>
            </a:r>
          </a:p>
          <a:p>
            <a:pPr>
              <a:spcBef>
                <a:spcPct val="0"/>
              </a:spcBef>
              <a:buClrTx/>
              <a:buSzTx/>
              <a:buFontTx/>
              <a:buNone/>
            </a:pPr>
            <a:r>
              <a:rPr lang="en-US" altLang="en-US" sz="1800" b="1" dirty="0">
                <a:solidFill>
                  <a:schemeClr val="bg1"/>
                </a:solidFill>
              </a:rPr>
              <a:t>Accident</a:t>
            </a:r>
          </a:p>
        </p:txBody>
      </p:sp>
      <p:sp>
        <p:nvSpPr>
          <p:cNvPr id="28686" name="Text Box 15">
            <a:extLst>
              <a:ext uri="{FF2B5EF4-FFF2-40B4-BE49-F238E27FC236}">
                <a16:creationId xmlns:a16="http://schemas.microsoft.com/office/drawing/2014/main" id="{E8F0A05D-E3A0-6649-9CAB-F141C52C6BF5}"/>
              </a:ext>
            </a:extLst>
          </p:cNvPr>
          <p:cNvSpPr txBox="1">
            <a:spLocks noChangeArrowheads="1"/>
          </p:cNvSpPr>
          <p:nvPr/>
        </p:nvSpPr>
        <p:spPr bwMode="auto">
          <a:xfrm>
            <a:off x="1905001" y="5715001"/>
            <a:ext cx="979755"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t>Latent</a:t>
            </a:r>
          </a:p>
          <a:p>
            <a:pPr>
              <a:spcBef>
                <a:spcPct val="0"/>
              </a:spcBef>
              <a:buClrTx/>
              <a:buSzTx/>
              <a:buFontTx/>
              <a:buNone/>
            </a:pPr>
            <a:r>
              <a:rPr lang="en-US" altLang="en-US" sz="1800" b="1"/>
              <a:t>Failure</a:t>
            </a:r>
          </a:p>
        </p:txBody>
      </p:sp>
      <p:sp>
        <p:nvSpPr>
          <p:cNvPr id="28687" name="Text Box 16">
            <a:extLst>
              <a:ext uri="{FF2B5EF4-FFF2-40B4-BE49-F238E27FC236}">
                <a16:creationId xmlns:a16="http://schemas.microsoft.com/office/drawing/2014/main" id="{66F2A04A-A51E-EA42-9FEB-B5DB92FF1BB6}"/>
              </a:ext>
            </a:extLst>
          </p:cNvPr>
          <p:cNvSpPr txBox="1">
            <a:spLocks noChangeArrowheads="1"/>
          </p:cNvSpPr>
          <p:nvPr/>
        </p:nvSpPr>
        <p:spPr bwMode="auto">
          <a:xfrm>
            <a:off x="5384877" y="5715000"/>
            <a:ext cx="1428596"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t>Active</a:t>
            </a:r>
          </a:p>
          <a:p>
            <a:pPr algn="ctr">
              <a:spcBef>
                <a:spcPct val="0"/>
              </a:spcBef>
              <a:buClrTx/>
              <a:buSzTx/>
              <a:buFontTx/>
              <a:buNone/>
            </a:pPr>
            <a:r>
              <a:rPr lang="en-US" altLang="en-US" sz="1800" b="1"/>
              <a:t>Failure /</a:t>
            </a:r>
          </a:p>
          <a:p>
            <a:pPr algn="ctr">
              <a:spcBef>
                <a:spcPct val="0"/>
              </a:spcBef>
              <a:buClrTx/>
              <a:buSzTx/>
              <a:buFontTx/>
              <a:buNone/>
            </a:pPr>
            <a:r>
              <a:rPr lang="en-US" altLang="en-US" sz="1800" b="1"/>
              <a:t>Unsafe Act</a:t>
            </a:r>
          </a:p>
        </p:txBody>
      </p:sp>
      <p:sp>
        <p:nvSpPr>
          <p:cNvPr id="28688" name="Text Box 17">
            <a:extLst>
              <a:ext uri="{FF2B5EF4-FFF2-40B4-BE49-F238E27FC236}">
                <a16:creationId xmlns:a16="http://schemas.microsoft.com/office/drawing/2014/main" id="{ABE423B6-A37F-264A-B568-948811E42A0D}"/>
              </a:ext>
            </a:extLst>
          </p:cNvPr>
          <p:cNvSpPr txBox="1">
            <a:spLocks noChangeArrowheads="1"/>
          </p:cNvSpPr>
          <p:nvPr/>
        </p:nvSpPr>
        <p:spPr bwMode="auto">
          <a:xfrm>
            <a:off x="3545967" y="5791201"/>
            <a:ext cx="1385316"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t>Triggering</a:t>
            </a:r>
          </a:p>
          <a:p>
            <a:pPr algn="ctr">
              <a:spcBef>
                <a:spcPct val="0"/>
              </a:spcBef>
              <a:buClrTx/>
              <a:buSzTx/>
              <a:buFontTx/>
              <a:buNone/>
            </a:pPr>
            <a:r>
              <a:rPr lang="en-US" altLang="en-US" sz="1800" b="1"/>
              <a:t>Factor</a:t>
            </a:r>
          </a:p>
        </p:txBody>
      </p:sp>
      <p:sp>
        <p:nvSpPr>
          <p:cNvPr id="28689" name="Text Box 18">
            <a:extLst>
              <a:ext uri="{FF2B5EF4-FFF2-40B4-BE49-F238E27FC236}">
                <a16:creationId xmlns:a16="http://schemas.microsoft.com/office/drawing/2014/main" id="{6A82554D-BB09-A847-8E6B-21F58ADDFBA6}"/>
              </a:ext>
            </a:extLst>
          </p:cNvPr>
          <p:cNvSpPr txBox="1">
            <a:spLocks noChangeArrowheads="1"/>
          </p:cNvSpPr>
          <p:nvPr/>
        </p:nvSpPr>
        <p:spPr bwMode="auto">
          <a:xfrm>
            <a:off x="1559562" y="1524000"/>
            <a:ext cx="18053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400" b="1" dirty="0"/>
              <a:t>Organizational &amp;</a:t>
            </a:r>
          </a:p>
          <a:p>
            <a:pPr algn="ctr">
              <a:spcBef>
                <a:spcPct val="0"/>
              </a:spcBef>
              <a:buClrTx/>
              <a:buSzTx/>
              <a:buFontTx/>
              <a:buNone/>
            </a:pPr>
            <a:r>
              <a:rPr lang="en-US" altLang="en-US" sz="1400" b="1" dirty="0"/>
              <a:t>Corporate Culture</a:t>
            </a:r>
          </a:p>
        </p:txBody>
      </p:sp>
      <p:sp>
        <p:nvSpPr>
          <p:cNvPr id="28690" name="Text Box 19">
            <a:extLst>
              <a:ext uri="{FF2B5EF4-FFF2-40B4-BE49-F238E27FC236}">
                <a16:creationId xmlns:a16="http://schemas.microsoft.com/office/drawing/2014/main" id="{2C62239C-F775-304D-92AF-1A952A2BECA2}"/>
              </a:ext>
            </a:extLst>
          </p:cNvPr>
          <p:cNvSpPr txBox="1">
            <a:spLocks noChangeArrowheads="1"/>
          </p:cNvSpPr>
          <p:nvPr/>
        </p:nvSpPr>
        <p:spPr bwMode="auto">
          <a:xfrm>
            <a:off x="3303377" y="1447800"/>
            <a:ext cx="1816523"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400" b="1"/>
              <a:t>Contributory</a:t>
            </a:r>
          </a:p>
          <a:p>
            <a:pPr algn="ctr">
              <a:spcBef>
                <a:spcPct val="0"/>
              </a:spcBef>
              <a:buClrTx/>
              <a:buSzTx/>
              <a:buFontTx/>
              <a:buNone/>
            </a:pPr>
            <a:r>
              <a:rPr lang="en-US" altLang="en-US" sz="1400" b="1"/>
              <a:t>Factor influencing</a:t>
            </a:r>
          </a:p>
          <a:p>
            <a:pPr algn="ctr">
              <a:spcBef>
                <a:spcPct val="0"/>
              </a:spcBef>
              <a:buClrTx/>
              <a:buSzTx/>
              <a:buFontTx/>
              <a:buNone/>
            </a:pPr>
            <a:r>
              <a:rPr lang="en-US" altLang="en-US" sz="1400" b="1"/>
              <a:t>Clinical Practice</a:t>
            </a:r>
          </a:p>
        </p:txBody>
      </p:sp>
      <p:sp>
        <p:nvSpPr>
          <p:cNvPr id="28691" name="Text Box 20">
            <a:extLst>
              <a:ext uri="{FF2B5EF4-FFF2-40B4-BE49-F238E27FC236}">
                <a16:creationId xmlns:a16="http://schemas.microsoft.com/office/drawing/2014/main" id="{3A5212EC-B66D-8947-B8B6-2C47E4A457E5}"/>
              </a:ext>
            </a:extLst>
          </p:cNvPr>
          <p:cNvSpPr txBox="1">
            <a:spLocks noChangeArrowheads="1"/>
          </p:cNvSpPr>
          <p:nvPr/>
        </p:nvSpPr>
        <p:spPr bwMode="auto">
          <a:xfrm>
            <a:off x="5361375" y="1371600"/>
            <a:ext cx="1364477"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400" b="1"/>
              <a:t>Care </a:t>
            </a:r>
          </a:p>
          <a:p>
            <a:pPr algn="ctr">
              <a:spcBef>
                <a:spcPct val="0"/>
              </a:spcBef>
              <a:buClrTx/>
              <a:buSzTx/>
              <a:buFontTx/>
              <a:buNone/>
            </a:pPr>
            <a:r>
              <a:rPr lang="en-US" altLang="en-US" sz="1400" b="1"/>
              <a:t>Management</a:t>
            </a:r>
          </a:p>
          <a:p>
            <a:pPr algn="ctr">
              <a:spcBef>
                <a:spcPct val="0"/>
              </a:spcBef>
              <a:buClrTx/>
              <a:buSzTx/>
              <a:buFontTx/>
              <a:buNone/>
            </a:pPr>
            <a:r>
              <a:rPr lang="en-US" altLang="en-US" sz="1400" b="1"/>
              <a:t>problems</a:t>
            </a:r>
          </a:p>
        </p:txBody>
      </p:sp>
      <p:sp>
        <p:nvSpPr>
          <p:cNvPr id="28692" name="Text Box 21">
            <a:extLst>
              <a:ext uri="{FF2B5EF4-FFF2-40B4-BE49-F238E27FC236}">
                <a16:creationId xmlns:a16="http://schemas.microsoft.com/office/drawing/2014/main" id="{BE9E475C-CE73-C446-96B0-1826036C3AC4}"/>
              </a:ext>
            </a:extLst>
          </p:cNvPr>
          <p:cNvSpPr txBox="1">
            <a:spLocks noChangeArrowheads="1"/>
          </p:cNvSpPr>
          <p:nvPr/>
        </p:nvSpPr>
        <p:spPr bwMode="auto">
          <a:xfrm>
            <a:off x="7696201" y="1447800"/>
            <a:ext cx="920445"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1400" b="1"/>
              <a:t>Defense</a:t>
            </a:r>
          </a:p>
          <a:p>
            <a:pPr>
              <a:spcBef>
                <a:spcPct val="0"/>
              </a:spcBef>
              <a:buClrTx/>
              <a:buSzTx/>
              <a:buFontTx/>
              <a:buNone/>
            </a:pPr>
            <a:r>
              <a:rPr lang="en-US" altLang="en-US" sz="1400" b="1"/>
              <a:t>Barriers</a:t>
            </a:r>
          </a:p>
        </p:txBody>
      </p:sp>
      <p:sp>
        <p:nvSpPr>
          <p:cNvPr id="28693" name="Line 22">
            <a:extLst>
              <a:ext uri="{FF2B5EF4-FFF2-40B4-BE49-F238E27FC236}">
                <a16:creationId xmlns:a16="http://schemas.microsoft.com/office/drawing/2014/main" id="{4D2C3BB4-61E2-674B-A063-C4DA40DE5DE5}"/>
              </a:ext>
            </a:extLst>
          </p:cNvPr>
          <p:cNvSpPr>
            <a:spLocks noChangeShapeType="1"/>
          </p:cNvSpPr>
          <p:nvPr/>
        </p:nvSpPr>
        <p:spPr bwMode="auto">
          <a:xfrm>
            <a:off x="6858000" y="3962400"/>
            <a:ext cx="2362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8694" name="Line 23">
            <a:extLst>
              <a:ext uri="{FF2B5EF4-FFF2-40B4-BE49-F238E27FC236}">
                <a16:creationId xmlns:a16="http://schemas.microsoft.com/office/drawing/2014/main" id="{1538828C-2AB6-8E45-AFC4-096E8C0177FD}"/>
              </a:ext>
            </a:extLst>
          </p:cNvPr>
          <p:cNvSpPr>
            <a:spLocks noChangeShapeType="1"/>
          </p:cNvSpPr>
          <p:nvPr/>
        </p:nvSpPr>
        <p:spPr bwMode="auto">
          <a:xfrm>
            <a:off x="8839200" y="32766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95" name="Line 24">
            <a:extLst>
              <a:ext uri="{FF2B5EF4-FFF2-40B4-BE49-F238E27FC236}">
                <a16:creationId xmlns:a16="http://schemas.microsoft.com/office/drawing/2014/main" id="{B77D4890-CE62-484D-A955-D4455B8F6D85}"/>
              </a:ext>
            </a:extLst>
          </p:cNvPr>
          <p:cNvSpPr>
            <a:spLocks noChangeShapeType="1"/>
          </p:cNvSpPr>
          <p:nvPr/>
        </p:nvSpPr>
        <p:spPr bwMode="auto">
          <a:xfrm>
            <a:off x="8915400" y="4876800"/>
            <a:ext cx="533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96" name="Line 25">
            <a:extLst>
              <a:ext uri="{FF2B5EF4-FFF2-40B4-BE49-F238E27FC236}">
                <a16:creationId xmlns:a16="http://schemas.microsoft.com/office/drawing/2014/main" id="{658E799C-6B48-A640-AA8D-72CB19CA1D92}"/>
              </a:ext>
            </a:extLst>
          </p:cNvPr>
          <p:cNvSpPr>
            <a:spLocks noChangeShapeType="1"/>
          </p:cNvSpPr>
          <p:nvPr/>
        </p:nvSpPr>
        <p:spPr bwMode="auto">
          <a:xfrm>
            <a:off x="3200400" y="32004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97" name="Line 26">
            <a:extLst>
              <a:ext uri="{FF2B5EF4-FFF2-40B4-BE49-F238E27FC236}">
                <a16:creationId xmlns:a16="http://schemas.microsoft.com/office/drawing/2014/main" id="{D93A3BF1-451A-E244-8214-FC557F45F821}"/>
              </a:ext>
            </a:extLst>
          </p:cNvPr>
          <p:cNvSpPr>
            <a:spLocks noChangeShapeType="1"/>
          </p:cNvSpPr>
          <p:nvPr/>
        </p:nvSpPr>
        <p:spPr bwMode="auto">
          <a:xfrm>
            <a:off x="3200400" y="48768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98" name="Line 27">
            <a:extLst>
              <a:ext uri="{FF2B5EF4-FFF2-40B4-BE49-F238E27FC236}">
                <a16:creationId xmlns:a16="http://schemas.microsoft.com/office/drawing/2014/main" id="{D435A37F-70D7-B24B-B87B-F1DE531DF08D}"/>
              </a:ext>
            </a:extLst>
          </p:cNvPr>
          <p:cNvSpPr>
            <a:spLocks noChangeShapeType="1"/>
          </p:cNvSpPr>
          <p:nvPr/>
        </p:nvSpPr>
        <p:spPr bwMode="auto">
          <a:xfrm>
            <a:off x="5105400" y="48768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99" name="Line 28">
            <a:extLst>
              <a:ext uri="{FF2B5EF4-FFF2-40B4-BE49-F238E27FC236}">
                <a16:creationId xmlns:a16="http://schemas.microsoft.com/office/drawing/2014/main" id="{24A575EE-46F4-6F4C-948F-075E8A71AC43}"/>
              </a:ext>
            </a:extLst>
          </p:cNvPr>
          <p:cNvSpPr>
            <a:spLocks noChangeShapeType="1"/>
          </p:cNvSpPr>
          <p:nvPr/>
        </p:nvSpPr>
        <p:spPr bwMode="auto">
          <a:xfrm>
            <a:off x="5105400" y="32766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700" name="Line 29">
            <a:extLst>
              <a:ext uri="{FF2B5EF4-FFF2-40B4-BE49-F238E27FC236}">
                <a16:creationId xmlns:a16="http://schemas.microsoft.com/office/drawing/2014/main" id="{FE9BE714-84C4-814F-BE71-3010FE578A21}"/>
              </a:ext>
            </a:extLst>
          </p:cNvPr>
          <p:cNvSpPr>
            <a:spLocks noChangeShapeType="1"/>
          </p:cNvSpPr>
          <p:nvPr/>
        </p:nvSpPr>
        <p:spPr bwMode="auto">
          <a:xfrm>
            <a:off x="6858000" y="48768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701" name="Line 30">
            <a:extLst>
              <a:ext uri="{FF2B5EF4-FFF2-40B4-BE49-F238E27FC236}">
                <a16:creationId xmlns:a16="http://schemas.microsoft.com/office/drawing/2014/main" id="{A69587EC-6546-434A-BDE9-62F85E055622}"/>
              </a:ext>
            </a:extLst>
          </p:cNvPr>
          <p:cNvSpPr>
            <a:spLocks noChangeShapeType="1"/>
          </p:cNvSpPr>
          <p:nvPr/>
        </p:nvSpPr>
        <p:spPr bwMode="auto">
          <a:xfrm>
            <a:off x="6858000" y="3276600"/>
            <a:ext cx="304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702" name="Line 31">
            <a:extLst>
              <a:ext uri="{FF2B5EF4-FFF2-40B4-BE49-F238E27FC236}">
                <a16:creationId xmlns:a16="http://schemas.microsoft.com/office/drawing/2014/main" id="{0C7B1D8A-F60E-3441-8071-E1D677F0553E}"/>
              </a:ext>
            </a:extLst>
          </p:cNvPr>
          <p:cNvSpPr>
            <a:spLocks noChangeShapeType="1"/>
          </p:cNvSpPr>
          <p:nvPr/>
        </p:nvSpPr>
        <p:spPr bwMode="auto">
          <a:xfrm>
            <a:off x="8153400" y="48768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703" name="Line 32">
            <a:extLst>
              <a:ext uri="{FF2B5EF4-FFF2-40B4-BE49-F238E27FC236}">
                <a16:creationId xmlns:a16="http://schemas.microsoft.com/office/drawing/2014/main" id="{78CD81AF-4B34-BC49-B2A4-5341E408B1E0}"/>
              </a:ext>
            </a:extLst>
          </p:cNvPr>
          <p:cNvSpPr>
            <a:spLocks noChangeShapeType="1"/>
          </p:cNvSpPr>
          <p:nvPr/>
        </p:nvSpPr>
        <p:spPr bwMode="auto">
          <a:xfrm>
            <a:off x="7543800" y="48768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704" name="Line 33">
            <a:extLst>
              <a:ext uri="{FF2B5EF4-FFF2-40B4-BE49-F238E27FC236}">
                <a16:creationId xmlns:a16="http://schemas.microsoft.com/office/drawing/2014/main" id="{D896B3E4-F583-5540-ACEE-A4E3ADAA4344}"/>
              </a:ext>
            </a:extLst>
          </p:cNvPr>
          <p:cNvSpPr>
            <a:spLocks noChangeShapeType="1"/>
          </p:cNvSpPr>
          <p:nvPr/>
        </p:nvSpPr>
        <p:spPr bwMode="auto">
          <a:xfrm>
            <a:off x="8229600" y="3276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705" name="Line 34">
            <a:extLst>
              <a:ext uri="{FF2B5EF4-FFF2-40B4-BE49-F238E27FC236}">
                <a16:creationId xmlns:a16="http://schemas.microsoft.com/office/drawing/2014/main" id="{478B75DA-64A2-4E41-81E1-976CDA97A551}"/>
              </a:ext>
            </a:extLst>
          </p:cNvPr>
          <p:cNvSpPr>
            <a:spLocks noChangeShapeType="1"/>
          </p:cNvSpPr>
          <p:nvPr/>
        </p:nvSpPr>
        <p:spPr bwMode="auto">
          <a:xfrm>
            <a:off x="7620000" y="32766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706" name="Line 35">
            <a:extLst>
              <a:ext uri="{FF2B5EF4-FFF2-40B4-BE49-F238E27FC236}">
                <a16:creationId xmlns:a16="http://schemas.microsoft.com/office/drawing/2014/main" id="{3BF383D0-E1F4-234F-82E5-CA3DFB7E2BF0}"/>
              </a:ext>
            </a:extLst>
          </p:cNvPr>
          <p:cNvSpPr>
            <a:spLocks noChangeShapeType="1"/>
          </p:cNvSpPr>
          <p:nvPr/>
        </p:nvSpPr>
        <p:spPr bwMode="auto">
          <a:xfrm>
            <a:off x="3200400" y="39624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707" name="Line 36">
            <a:extLst>
              <a:ext uri="{FF2B5EF4-FFF2-40B4-BE49-F238E27FC236}">
                <a16:creationId xmlns:a16="http://schemas.microsoft.com/office/drawing/2014/main" id="{ACB02D15-F83E-4F4F-9368-8E7A56E66A03}"/>
              </a:ext>
            </a:extLst>
          </p:cNvPr>
          <p:cNvSpPr>
            <a:spLocks noChangeShapeType="1"/>
          </p:cNvSpPr>
          <p:nvPr/>
        </p:nvSpPr>
        <p:spPr bwMode="auto">
          <a:xfrm>
            <a:off x="5105400" y="39624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708" name="AutoShape 37">
            <a:hlinkClick r:id="rId2" action="ppaction://hlinksldjump" highlightClick="1"/>
            <a:extLst>
              <a:ext uri="{FF2B5EF4-FFF2-40B4-BE49-F238E27FC236}">
                <a16:creationId xmlns:a16="http://schemas.microsoft.com/office/drawing/2014/main" id="{4BD7B51E-54CB-2146-95BA-E4843FCE671B}"/>
              </a:ext>
            </a:extLst>
          </p:cNvPr>
          <p:cNvSpPr>
            <a:spLocks noChangeArrowheads="1"/>
          </p:cNvSpPr>
          <p:nvPr/>
        </p:nvSpPr>
        <p:spPr bwMode="auto">
          <a:xfrm>
            <a:off x="5791200" y="5213628"/>
            <a:ext cx="357188" cy="369332"/>
          </a:xfrm>
          <a:prstGeom prst="actionButtonBackPrevious">
            <a:avLst/>
          </a:prstGeom>
          <a:solidFill>
            <a:schemeClr val="accent1"/>
          </a:solidFill>
          <a:ln w="9525">
            <a:solidFill>
              <a:srgbClr val="000000"/>
            </a:solidFill>
            <a:miter lim="800000"/>
            <a:headEnd/>
            <a:tailEnd/>
          </a:ln>
          <a:extLst/>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8709" name="AutoShape 38">
            <a:hlinkClick r:id="rId3" action="ppaction://hlinksldjump" highlightClick="1"/>
            <a:extLst>
              <a:ext uri="{FF2B5EF4-FFF2-40B4-BE49-F238E27FC236}">
                <a16:creationId xmlns:a16="http://schemas.microsoft.com/office/drawing/2014/main" id="{503205CF-5301-564A-A9FC-79065FBC960B}"/>
              </a:ext>
            </a:extLst>
          </p:cNvPr>
          <p:cNvSpPr>
            <a:spLocks noChangeArrowheads="1"/>
          </p:cNvSpPr>
          <p:nvPr/>
        </p:nvSpPr>
        <p:spPr bwMode="auto">
          <a:xfrm>
            <a:off x="7772400" y="5747028"/>
            <a:ext cx="357188" cy="369332"/>
          </a:xfrm>
          <a:prstGeom prst="actionButtonBackPrevious">
            <a:avLst/>
          </a:prstGeom>
          <a:solidFill>
            <a:schemeClr val="accent1"/>
          </a:solidFill>
          <a:ln w="9525">
            <a:solidFill>
              <a:srgbClr val="000000"/>
            </a:solidFill>
            <a:miter lim="800000"/>
            <a:headEnd/>
            <a:tailEnd/>
          </a:ln>
          <a:extLst/>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28710" name="Text Box 39">
            <a:extLst>
              <a:ext uri="{FF2B5EF4-FFF2-40B4-BE49-F238E27FC236}">
                <a16:creationId xmlns:a16="http://schemas.microsoft.com/office/drawing/2014/main" id="{F6B85409-E584-4D41-A66C-1FA6738C1606}"/>
              </a:ext>
            </a:extLst>
          </p:cNvPr>
          <p:cNvSpPr txBox="1">
            <a:spLocks noChangeArrowheads="1"/>
          </p:cNvSpPr>
          <p:nvPr/>
        </p:nvSpPr>
        <p:spPr bwMode="auto">
          <a:xfrm>
            <a:off x="7696200" y="6477001"/>
            <a:ext cx="2971800" cy="396875"/>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2000"/>
              <a:t>James Reason, 2000</a:t>
            </a:r>
          </a:p>
        </p:txBody>
      </p:sp>
      <p:sp>
        <p:nvSpPr>
          <p:cNvPr id="94248" name="AutoShape 40">
            <a:extLst>
              <a:ext uri="{FF2B5EF4-FFF2-40B4-BE49-F238E27FC236}">
                <a16:creationId xmlns:a16="http://schemas.microsoft.com/office/drawing/2014/main" id="{BF9034E4-1705-5C44-9312-1A6C7250F75B}"/>
              </a:ext>
            </a:extLst>
          </p:cNvPr>
          <p:cNvSpPr>
            <a:spLocks noChangeArrowheads="1"/>
          </p:cNvSpPr>
          <p:nvPr/>
        </p:nvSpPr>
        <p:spPr bwMode="auto">
          <a:xfrm rot="7453259">
            <a:off x="4419600" y="228600"/>
            <a:ext cx="1600200" cy="1143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051041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94248"/>
                                        </p:tgtEl>
                                        <p:attrNameLst>
                                          <p:attrName>style.visibility</p:attrName>
                                        </p:attrNameLst>
                                      </p:cBhvr>
                                      <p:to>
                                        <p:strVal val="visible"/>
                                      </p:to>
                                    </p:set>
                                    <p:animEffect transition="in" filter="blinds(horizontal)">
                                      <p:cBhvr>
                                        <p:cTn id="7" dur="500"/>
                                        <p:tgtEl>
                                          <p:spTgt spid="94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2331788-0F89-C246-AD53-87F957EFDE4F}"/>
              </a:ext>
            </a:extLst>
          </p:cNvPr>
          <p:cNvSpPr>
            <a:spLocks noGrp="1" noChangeArrowheads="1"/>
          </p:cNvSpPr>
          <p:nvPr>
            <p:ph type="title"/>
          </p:nvPr>
        </p:nvSpPr>
        <p:spPr>
          <a:xfrm>
            <a:off x="2286000" y="533400"/>
            <a:ext cx="8153400" cy="1143000"/>
          </a:xfrm>
        </p:spPr>
        <p:txBody>
          <a:bodyPr/>
          <a:lstStyle/>
          <a:p>
            <a:pPr eaLnBrk="1" hangingPunct="1">
              <a:defRPr/>
            </a:pPr>
            <a:r>
              <a:rPr lang="en-US" altLang="en-US" sz="3600">
                <a:ea typeface="ＭＳ Ｐゴシック" charset="-128"/>
              </a:rPr>
              <a:t>FAKTOR KONTRIBUSI YG MEMPENGARUHI PRAKTIK KLINIS</a:t>
            </a:r>
          </a:p>
        </p:txBody>
      </p:sp>
      <p:sp>
        <p:nvSpPr>
          <p:cNvPr id="95235" name="Rectangle 3">
            <a:extLst>
              <a:ext uri="{FF2B5EF4-FFF2-40B4-BE49-F238E27FC236}">
                <a16:creationId xmlns:a16="http://schemas.microsoft.com/office/drawing/2014/main" id="{2C40A524-2693-354F-909F-F820AE108DB2}"/>
              </a:ext>
            </a:extLst>
          </p:cNvPr>
          <p:cNvSpPr>
            <a:spLocks noGrp="1" noChangeArrowheads="1"/>
          </p:cNvSpPr>
          <p:nvPr>
            <p:ph type="body" idx="1"/>
          </p:nvPr>
        </p:nvSpPr>
        <p:spPr>
          <a:xfrm>
            <a:off x="2438400" y="2209800"/>
            <a:ext cx="7772400" cy="4114800"/>
          </a:xfrm>
        </p:spPr>
        <p:txBody>
          <a:bodyPr>
            <a:normAutofit lnSpcReduction="10000"/>
          </a:bodyPr>
          <a:lstStyle/>
          <a:p>
            <a:pPr eaLnBrk="1" hangingPunct="1">
              <a:lnSpc>
                <a:spcPct val="80000"/>
              </a:lnSpc>
              <a:buFont typeface="Wingdings" charset="2"/>
              <a:buChar char="l"/>
              <a:defRPr/>
            </a:pPr>
            <a:r>
              <a:rPr lang="en-US" altLang="en-US">
                <a:ea typeface="ＭＳ Ｐゴシック" charset="-128"/>
              </a:rPr>
              <a:t>FAKTOR PASIEN</a:t>
            </a:r>
          </a:p>
          <a:p>
            <a:pPr eaLnBrk="1" hangingPunct="1">
              <a:lnSpc>
                <a:spcPct val="80000"/>
              </a:lnSpc>
              <a:buFont typeface="Wingdings" charset="2"/>
              <a:buChar char="l"/>
              <a:defRPr/>
            </a:pPr>
            <a:r>
              <a:rPr lang="en-US" altLang="en-US">
                <a:ea typeface="ＭＳ Ｐゴシック" charset="-128"/>
              </a:rPr>
              <a:t>FAKTOR INDIVIDU PEMBERI LAYANAN</a:t>
            </a:r>
          </a:p>
          <a:p>
            <a:pPr eaLnBrk="1" hangingPunct="1">
              <a:lnSpc>
                <a:spcPct val="80000"/>
              </a:lnSpc>
              <a:buFont typeface="Wingdings" charset="2"/>
              <a:buChar char="l"/>
              <a:defRPr/>
            </a:pPr>
            <a:r>
              <a:rPr lang="en-US" altLang="en-US">
                <a:ea typeface="ＭＳ Ｐゴシック" charset="-128"/>
              </a:rPr>
              <a:t>FAKTOR TUGAS</a:t>
            </a:r>
          </a:p>
          <a:p>
            <a:pPr eaLnBrk="1" hangingPunct="1">
              <a:lnSpc>
                <a:spcPct val="80000"/>
              </a:lnSpc>
              <a:buFont typeface="Wingdings" charset="2"/>
              <a:buChar char="l"/>
              <a:defRPr/>
            </a:pPr>
            <a:r>
              <a:rPr lang="en-US" altLang="en-US">
                <a:ea typeface="ＭＳ Ｐゴシック" charset="-128"/>
              </a:rPr>
              <a:t>FAKTOR TIM &amp; SOSIAL</a:t>
            </a:r>
          </a:p>
          <a:p>
            <a:pPr eaLnBrk="1" hangingPunct="1">
              <a:lnSpc>
                <a:spcPct val="80000"/>
              </a:lnSpc>
              <a:buFont typeface="Wingdings" charset="2"/>
              <a:buChar char="l"/>
              <a:defRPr/>
            </a:pPr>
            <a:r>
              <a:rPr lang="en-US" altLang="en-US">
                <a:ea typeface="ＭＳ Ｐゴシック" charset="-128"/>
              </a:rPr>
              <a:t>FAKTOR KOMUNIKASI</a:t>
            </a:r>
          </a:p>
          <a:p>
            <a:pPr eaLnBrk="1" hangingPunct="1">
              <a:lnSpc>
                <a:spcPct val="80000"/>
              </a:lnSpc>
              <a:buFont typeface="Wingdings" charset="2"/>
              <a:buChar char="l"/>
              <a:defRPr/>
            </a:pPr>
            <a:r>
              <a:rPr lang="en-US" altLang="en-US">
                <a:ea typeface="ＭＳ Ｐゴシック" charset="-128"/>
              </a:rPr>
              <a:t>FAKTOR PENDIDIKAN DAN PELATIHAN </a:t>
            </a:r>
          </a:p>
          <a:p>
            <a:pPr eaLnBrk="1" hangingPunct="1">
              <a:lnSpc>
                <a:spcPct val="80000"/>
              </a:lnSpc>
              <a:buFont typeface="Wingdings" charset="2"/>
              <a:buChar char="l"/>
              <a:defRPr/>
            </a:pPr>
            <a:r>
              <a:rPr lang="en-US" altLang="en-US">
                <a:ea typeface="ＭＳ Ｐゴシック" charset="-128"/>
              </a:rPr>
              <a:t>FAKTOR PERALATAN &amp; SUMBER DAYA</a:t>
            </a:r>
          </a:p>
          <a:p>
            <a:pPr eaLnBrk="1" hangingPunct="1">
              <a:lnSpc>
                <a:spcPct val="80000"/>
              </a:lnSpc>
              <a:buFont typeface="Wingdings" charset="2"/>
              <a:buChar char="l"/>
              <a:defRPr/>
            </a:pPr>
            <a:r>
              <a:rPr lang="en-US" altLang="en-US">
                <a:ea typeface="ＭＳ Ｐゴシック" charset="-128"/>
              </a:rPr>
              <a:t>FAKTOR KONDISI KERJA</a:t>
            </a:r>
          </a:p>
          <a:p>
            <a:pPr eaLnBrk="1" hangingPunct="1">
              <a:lnSpc>
                <a:spcPct val="80000"/>
              </a:lnSpc>
              <a:buFont typeface="Wingdings" charset="2"/>
              <a:buChar char="l"/>
              <a:defRPr/>
            </a:pPr>
            <a:r>
              <a:rPr lang="en-US" altLang="en-US">
                <a:ea typeface="ＭＳ Ｐゴシック" charset="-128"/>
              </a:rPr>
              <a:t>FAKTOR ORGANISASI &amp; STRATEGI</a:t>
            </a:r>
          </a:p>
        </p:txBody>
      </p:sp>
    </p:spTree>
    <p:extLst>
      <p:ext uri="{BB962C8B-B14F-4D97-AF65-F5344CB8AC3E}">
        <p14:creationId xmlns:p14="http://schemas.microsoft.com/office/powerpoint/2010/main" val="3477484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AutoShape 2">
            <a:extLst>
              <a:ext uri="{FF2B5EF4-FFF2-40B4-BE49-F238E27FC236}">
                <a16:creationId xmlns:a16="http://schemas.microsoft.com/office/drawing/2014/main" id="{29639053-4E2A-0244-93A9-EA391588B632}"/>
              </a:ext>
            </a:extLst>
          </p:cNvPr>
          <p:cNvSpPr>
            <a:spLocks noChangeArrowheads="1"/>
          </p:cNvSpPr>
          <p:nvPr/>
        </p:nvSpPr>
        <p:spPr bwMode="auto">
          <a:xfrm>
            <a:off x="3429000" y="2286000"/>
            <a:ext cx="1676400" cy="3409950"/>
          </a:xfrm>
          <a:prstGeom prst="can">
            <a:avLst>
              <a:gd name="adj" fmla="val 9718"/>
            </a:avLst>
          </a:prstGeom>
          <a:gradFill rotWithShape="1">
            <a:gsLst>
              <a:gs pos="0">
                <a:srgbClr val="000000"/>
              </a:gs>
              <a:gs pos="50000">
                <a:srgbClr val="CC9900"/>
              </a:gs>
              <a:gs pos="100000">
                <a:srgbClr val="000000"/>
              </a:gs>
            </a:gsLst>
            <a:lin ang="0" scaled="1"/>
          </a:gradFill>
          <a:ln w="9525">
            <a:solidFill>
              <a:schemeClr val="tx1"/>
            </a:solidFill>
            <a:round/>
            <a:headEnd/>
            <a:tailEnd/>
          </a:ln>
          <a:effectLst>
            <a:outerShdw dist="35921" dir="2700000" algn="ctr" rotWithShape="0">
              <a:schemeClr val="tx1"/>
            </a:outerShdw>
          </a:effectLst>
        </p:spPr>
        <p:txBody>
          <a:bodyPr wrap="none" anchor="ct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lnSpc>
                <a:spcPct val="90000"/>
              </a:lnSpc>
              <a:spcBef>
                <a:spcPct val="0"/>
              </a:spcBef>
              <a:buClrTx/>
              <a:buSzTx/>
              <a:buFontTx/>
              <a:buNone/>
              <a:defRPr/>
            </a:pPr>
            <a:r>
              <a:rPr lang="en-US" altLang="en-US" sz="1800" b="1">
                <a:solidFill>
                  <a:schemeClr val="bg1"/>
                </a:solidFill>
                <a:effectLst>
                  <a:outerShdw blurRad="38100" dist="38100" dir="2700000" algn="tl">
                    <a:srgbClr val="FFFFFF"/>
                  </a:outerShdw>
                </a:effectLst>
              </a:rPr>
              <a:t>Error </a:t>
            </a:r>
          </a:p>
          <a:p>
            <a:pPr algn="ctr">
              <a:lnSpc>
                <a:spcPct val="90000"/>
              </a:lnSpc>
              <a:spcBef>
                <a:spcPct val="0"/>
              </a:spcBef>
              <a:buClrTx/>
              <a:buSzTx/>
              <a:buFontTx/>
              <a:buNone/>
              <a:defRPr/>
            </a:pPr>
            <a:r>
              <a:rPr lang="en-US" altLang="en-US" sz="1800" b="1">
                <a:solidFill>
                  <a:schemeClr val="bg1"/>
                </a:solidFill>
                <a:effectLst>
                  <a:outerShdw blurRad="38100" dist="38100" dir="2700000" algn="tl">
                    <a:srgbClr val="FFFFFF"/>
                  </a:outerShdw>
                </a:effectLst>
              </a:rPr>
              <a:t>producing</a:t>
            </a:r>
          </a:p>
          <a:p>
            <a:pPr algn="ctr">
              <a:lnSpc>
                <a:spcPct val="90000"/>
              </a:lnSpc>
              <a:spcBef>
                <a:spcPct val="0"/>
              </a:spcBef>
              <a:buClrTx/>
              <a:buSzTx/>
              <a:buFontTx/>
              <a:buNone/>
              <a:defRPr/>
            </a:pPr>
            <a:r>
              <a:rPr lang="en-US" altLang="en-US" sz="1800" b="1">
                <a:solidFill>
                  <a:schemeClr val="bg1"/>
                </a:solidFill>
                <a:effectLst>
                  <a:outerShdw blurRad="38100" dist="38100" dir="2700000" algn="tl">
                    <a:srgbClr val="FFFFFF"/>
                  </a:outerShdw>
                </a:effectLst>
              </a:rPr>
              <a:t>Conditions</a:t>
            </a:r>
          </a:p>
          <a:p>
            <a:pPr algn="ctr">
              <a:lnSpc>
                <a:spcPct val="90000"/>
              </a:lnSpc>
              <a:spcBef>
                <a:spcPct val="0"/>
              </a:spcBef>
              <a:buClrTx/>
              <a:buSzTx/>
              <a:buFontTx/>
              <a:buNone/>
              <a:defRPr/>
            </a:pPr>
            <a:endParaRPr lang="en-US" altLang="en-US" sz="1800" b="1">
              <a:effectLst>
                <a:outerShdw blurRad="38100" dist="38100" dir="2700000" algn="tl">
                  <a:srgbClr val="000066"/>
                </a:outerShdw>
              </a:effectLst>
            </a:endParaRPr>
          </a:p>
          <a:p>
            <a:pPr algn="ctr">
              <a:lnSpc>
                <a:spcPct val="90000"/>
              </a:lnSpc>
              <a:spcBef>
                <a:spcPct val="0"/>
              </a:spcBef>
              <a:buClrTx/>
              <a:buSzTx/>
              <a:buFontTx/>
              <a:buNone/>
              <a:defRPr/>
            </a:pPr>
            <a:endParaRPr lang="en-US" altLang="en-US" sz="1800" b="1">
              <a:effectLst>
                <a:outerShdw blurRad="38100" dist="38100" dir="2700000" algn="tl">
                  <a:srgbClr val="000066"/>
                </a:outerShdw>
              </a:effectLst>
            </a:endParaRPr>
          </a:p>
          <a:p>
            <a:pPr algn="ctr">
              <a:lnSpc>
                <a:spcPct val="90000"/>
              </a:lnSpc>
              <a:spcBef>
                <a:spcPct val="0"/>
              </a:spcBef>
              <a:buClrTx/>
              <a:buSzTx/>
              <a:buFontTx/>
              <a:buNone/>
              <a:defRPr/>
            </a:pPr>
            <a:endParaRPr lang="en-US" altLang="en-US" sz="1800" b="1">
              <a:effectLst>
                <a:outerShdw blurRad="38100" dist="38100" dir="2700000" algn="tl">
                  <a:srgbClr val="000066"/>
                </a:outerShdw>
              </a:effectLst>
            </a:endParaRPr>
          </a:p>
          <a:p>
            <a:pPr algn="ctr">
              <a:lnSpc>
                <a:spcPct val="90000"/>
              </a:lnSpc>
              <a:spcBef>
                <a:spcPct val="0"/>
              </a:spcBef>
              <a:buClrTx/>
              <a:buSzTx/>
              <a:buFontTx/>
              <a:buNone/>
              <a:defRPr/>
            </a:pPr>
            <a:r>
              <a:rPr lang="en-US" altLang="en-US" sz="1800" b="1">
                <a:solidFill>
                  <a:schemeClr val="bg1"/>
                </a:solidFill>
                <a:effectLst>
                  <a:outerShdw blurRad="38100" dist="38100" dir="2700000" algn="tl">
                    <a:srgbClr val="FFFFFF"/>
                  </a:outerShdw>
                </a:effectLst>
              </a:rPr>
              <a:t>Violation</a:t>
            </a:r>
          </a:p>
          <a:p>
            <a:pPr algn="ctr">
              <a:lnSpc>
                <a:spcPct val="90000"/>
              </a:lnSpc>
              <a:spcBef>
                <a:spcPct val="0"/>
              </a:spcBef>
              <a:buClrTx/>
              <a:buSzTx/>
              <a:buFontTx/>
              <a:buNone/>
              <a:defRPr/>
            </a:pPr>
            <a:r>
              <a:rPr lang="en-US" altLang="en-US" sz="1800" b="1">
                <a:solidFill>
                  <a:schemeClr val="bg1"/>
                </a:solidFill>
                <a:effectLst>
                  <a:outerShdw blurRad="38100" dist="38100" dir="2700000" algn="tl">
                    <a:srgbClr val="FFFFFF"/>
                  </a:outerShdw>
                </a:effectLst>
              </a:rPr>
              <a:t>Producing</a:t>
            </a:r>
          </a:p>
          <a:p>
            <a:pPr algn="ctr">
              <a:lnSpc>
                <a:spcPct val="90000"/>
              </a:lnSpc>
              <a:spcBef>
                <a:spcPct val="0"/>
              </a:spcBef>
              <a:buClrTx/>
              <a:buSzTx/>
              <a:buFontTx/>
              <a:buNone/>
              <a:defRPr/>
            </a:pPr>
            <a:r>
              <a:rPr lang="en-US" altLang="en-US" sz="1800" b="1">
                <a:solidFill>
                  <a:schemeClr val="bg1"/>
                </a:solidFill>
                <a:effectLst>
                  <a:outerShdw blurRad="38100" dist="38100" dir="2700000" algn="tl">
                    <a:srgbClr val="FFFFFF"/>
                  </a:outerShdw>
                </a:effectLst>
              </a:rPr>
              <a:t>Conditions</a:t>
            </a:r>
          </a:p>
        </p:txBody>
      </p:sp>
      <p:sp>
        <p:nvSpPr>
          <p:cNvPr id="96259" name="AutoShape 3">
            <a:extLst>
              <a:ext uri="{FF2B5EF4-FFF2-40B4-BE49-F238E27FC236}">
                <a16:creationId xmlns:a16="http://schemas.microsoft.com/office/drawing/2014/main" id="{1A343200-4548-A244-ADB0-788CFB4D27C8}"/>
              </a:ext>
            </a:extLst>
          </p:cNvPr>
          <p:cNvSpPr>
            <a:spLocks noChangeArrowheads="1"/>
          </p:cNvSpPr>
          <p:nvPr/>
        </p:nvSpPr>
        <p:spPr bwMode="auto">
          <a:xfrm>
            <a:off x="5334000" y="2286000"/>
            <a:ext cx="1524000" cy="3429000"/>
          </a:xfrm>
          <a:prstGeom prst="can">
            <a:avLst>
              <a:gd name="adj" fmla="val 8229"/>
            </a:avLst>
          </a:prstGeom>
          <a:gradFill rotWithShape="1">
            <a:gsLst>
              <a:gs pos="0">
                <a:srgbClr val="000000"/>
              </a:gs>
              <a:gs pos="50000">
                <a:srgbClr val="006600"/>
              </a:gs>
              <a:gs pos="100000">
                <a:srgbClr val="000000"/>
              </a:gs>
            </a:gsLst>
            <a:lin ang="0" scaled="1"/>
          </a:gradFill>
          <a:ln w="9525">
            <a:solidFill>
              <a:schemeClr val="tx1"/>
            </a:solidFill>
            <a:round/>
            <a:headEnd/>
            <a:tailEnd/>
          </a:ln>
          <a:effectLst>
            <a:outerShdw dist="35921" dir="2700000" algn="ctr" rotWithShape="0">
              <a:schemeClr val="tx1"/>
            </a:outerShdw>
          </a:effectLst>
        </p:spPr>
        <p:txBody>
          <a:bodyPr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a:lnSpc>
                <a:spcPct val="90000"/>
              </a:lnSpc>
              <a:defRPr/>
            </a:pPr>
            <a:endParaRPr lang="en-US" altLang="en-US" sz="1600" b="1">
              <a:effectLst>
                <a:outerShdw blurRad="38100" dist="38100" dir="2700000" algn="tl">
                  <a:srgbClr val="000066"/>
                </a:outerShdw>
              </a:effectLst>
              <a:cs typeface="Arial" panose="020B0604020202020204" pitchFamily="34" charset="0"/>
            </a:endParaRPr>
          </a:p>
          <a:p>
            <a:pPr algn="ctr">
              <a:defRPr/>
            </a:pPr>
            <a:r>
              <a:rPr lang="en-US" altLang="en-US" b="1">
                <a:cs typeface="Arial" panose="020B0604020202020204" pitchFamily="34" charset="0"/>
              </a:rPr>
              <a:t>Errors</a:t>
            </a:r>
          </a:p>
          <a:p>
            <a:pPr algn="ctr">
              <a:defRPr/>
            </a:pPr>
            <a:endParaRPr lang="en-US" altLang="en-US" b="1">
              <a:cs typeface="Arial" panose="020B0604020202020204" pitchFamily="34" charset="0"/>
            </a:endParaRPr>
          </a:p>
          <a:p>
            <a:pPr algn="ctr">
              <a:defRPr/>
            </a:pPr>
            <a:endParaRPr lang="en-US" altLang="en-US" b="1">
              <a:cs typeface="Arial" panose="020B0604020202020204" pitchFamily="34" charset="0"/>
            </a:endParaRPr>
          </a:p>
          <a:p>
            <a:pPr algn="ctr">
              <a:defRPr/>
            </a:pPr>
            <a:endParaRPr lang="en-US" altLang="en-US" b="1">
              <a:cs typeface="Arial" panose="020B0604020202020204" pitchFamily="34" charset="0"/>
            </a:endParaRPr>
          </a:p>
          <a:p>
            <a:pPr algn="ctr">
              <a:defRPr/>
            </a:pPr>
            <a:endParaRPr lang="en-US" altLang="en-US" b="1">
              <a:cs typeface="Arial" panose="020B0604020202020204" pitchFamily="34" charset="0"/>
            </a:endParaRPr>
          </a:p>
          <a:p>
            <a:pPr algn="ctr">
              <a:defRPr/>
            </a:pPr>
            <a:r>
              <a:rPr lang="en-US" altLang="en-US" b="1">
                <a:cs typeface="Arial" panose="020B0604020202020204" pitchFamily="34" charset="0"/>
              </a:rPr>
              <a:t>Violations</a:t>
            </a:r>
            <a:endParaRPr lang="en-US" altLang="en-US" b="1">
              <a:effectLst>
                <a:outerShdw blurRad="38100" dist="38100" dir="2700000" algn="tl">
                  <a:srgbClr val="000066"/>
                </a:outerShdw>
              </a:effectLst>
              <a:cs typeface="Arial" panose="020B0604020202020204" pitchFamily="34" charset="0"/>
            </a:endParaRPr>
          </a:p>
        </p:txBody>
      </p:sp>
      <p:sp>
        <p:nvSpPr>
          <p:cNvPr id="96260" name="AutoShape 4">
            <a:extLst>
              <a:ext uri="{FF2B5EF4-FFF2-40B4-BE49-F238E27FC236}">
                <a16:creationId xmlns:a16="http://schemas.microsoft.com/office/drawing/2014/main" id="{57DFB841-0E26-C046-96D0-4EEF12E3682E}"/>
              </a:ext>
            </a:extLst>
          </p:cNvPr>
          <p:cNvSpPr>
            <a:spLocks noChangeArrowheads="1"/>
          </p:cNvSpPr>
          <p:nvPr/>
        </p:nvSpPr>
        <p:spPr bwMode="auto">
          <a:xfrm>
            <a:off x="1676400" y="2286000"/>
            <a:ext cx="1524000" cy="3333750"/>
          </a:xfrm>
          <a:prstGeom prst="can">
            <a:avLst>
              <a:gd name="adj" fmla="val 13176"/>
            </a:avLst>
          </a:prstGeom>
          <a:gradFill rotWithShape="1">
            <a:gsLst>
              <a:gs pos="0">
                <a:srgbClr val="000000"/>
              </a:gs>
              <a:gs pos="50000">
                <a:srgbClr val="CC0099"/>
              </a:gs>
              <a:gs pos="100000">
                <a:srgbClr val="000000"/>
              </a:gs>
            </a:gsLst>
            <a:lin ang="0" scaled="1"/>
          </a:gradFill>
          <a:ln w="9525">
            <a:solidFill>
              <a:schemeClr val="tx1"/>
            </a:solidFill>
            <a:round/>
            <a:headEnd/>
            <a:tailEnd/>
          </a:ln>
          <a:effectLst>
            <a:outerShdw dist="35921" dir="2700000" algn="ctr" rotWithShape="0">
              <a:schemeClr val="tx1"/>
            </a:outerShdw>
          </a:effectLst>
        </p:spPr>
        <p:txBody>
          <a:bodyPr wrap="none" anchor="ctr"/>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lnSpc>
                <a:spcPct val="90000"/>
              </a:lnSpc>
              <a:defRPr/>
            </a:pPr>
            <a:r>
              <a:rPr lang="en-US" altLang="en-US" sz="1800" b="1">
                <a:effectLst>
                  <a:outerShdw blurRad="38100" dist="38100" dir="2700000" algn="tl">
                    <a:srgbClr val="000066"/>
                  </a:outerShdw>
                </a:effectLst>
              </a:rPr>
              <a:t>Management</a:t>
            </a:r>
          </a:p>
          <a:p>
            <a:pPr algn="ctr">
              <a:lnSpc>
                <a:spcPct val="90000"/>
              </a:lnSpc>
              <a:defRPr/>
            </a:pPr>
            <a:r>
              <a:rPr lang="en-US" altLang="en-US" sz="1800" b="1">
                <a:effectLst>
                  <a:outerShdw blurRad="38100" dist="38100" dir="2700000" algn="tl">
                    <a:srgbClr val="000066"/>
                  </a:outerShdw>
                </a:effectLst>
              </a:rPr>
              <a:t>Decision &amp;</a:t>
            </a:r>
          </a:p>
          <a:p>
            <a:pPr algn="ctr">
              <a:lnSpc>
                <a:spcPct val="90000"/>
              </a:lnSpc>
              <a:defRPr/>
            </a:pPr>
            <a:r>
              <a:rPr lang="en-US" altLang="en-US" sz="1800" b="1">
                <a:effectLst>
                  <a:outerShdw blurRad="38100" dist="38100" dir="2700000" algn="tl">
                    <a:srgbClr val="000066"/>
                  </a:outerShdw>
                </a:effectLst>
              </a:rPr>
              <a:t>Organization</a:t>
            </a:r>
          </a:p>
          <a:p>
            <a:pPr algn="ctr">
              <a:lnSpc>
                <a:spcPct val="90000"/>
              </a:lnSpc>
              <a:defRPr/>
            </a:pPr>
            <a:r>
              <a:rPr lang="en-US" altLang="en-US" sz="1800" b="1">
                <a:effectLst>
                  <a:outerShdw blurRad="38100" dist="38100" dir="2700000" algn="tl">
                    <a:srgbClr val="000066"/>
                  </a:outerShdw>
                </a:effectLst>
              </a:rPr>
              <a:t>process</a:t>
            </a:r>
          </a:p>
        </p:txBody>
      </p:sp>
      <p:sp>
        <p:nvSpPr>
          <p:cNvPr id="30724" name="Text Box 5">
            <a:extLst>
              <a:ext uri="{FF2B5EF4-FFF2-40B4-BE49-F238E27FC236}">
                <a16:creationId xmlns:a16="http://schemas.microsoft.com/office/drawing/2014/main" id="{BBFAF9D9-A5C2-0A4E-8354-A5F09B0782F4}"/>
              </a:ext>
            </a:extLst>
          </p:cNvPr>
          <p:cNvSpPr txBox="1">
            <a:spLocks noChangeArrowheads="1"/>
          </p:cNvSpPr>
          <p:nvPr/>
        </p:nvSpPr>
        <p:spPr bwMode="auto">
          <a:xfrm>
            <a:off x="5838825" y="228601"/>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endParaRPr lang="id-ID" altLang="en-US" sz="2800" b="1">
              <a:solidFill>
                <a:srgbClr val="FF3300"/>
              </a:solidFill>
            </a:endParaRPr>
          </a:p>
        </p:txBody>
      </p:sp>
      <p:sp>
        <p:nvSpPr>
          <p:cNvPr id="96262" name="Rectangle 6">
            <a:extLst>
              <a:ext uri="{FF2B5EF4-FFF2-40B4-BE49-F238E27FC236}">
                <a16:creationId xmlns:a16="http://schemas.microsoft.com/office/drawing/2014/main" id="{AEE3C67F-F72C-F94B-9FE4-190028291264}"/>
              </a:ext>
            </a:extLst>
          </p:cNvPr>
          <p:cNvSpPr>
            <a:spLocks noGrp="1" noChangeArrowheads="1"/>
          </p:cNvSpPr>
          <p:nvPr>
            <p:ph type="title"/>
          </p:nvPr>
        </p:nvSpPr>
        <p:spPr>
          <a:xfrm>
            <a:off x="1676400" y="228600"/>
            <a:ext cx="8991600" cy="865188"/>
          </a:xfrm>
        </p:spPr>
        <p:txBody>
          <a:bodyPr anchorCtr="0"/>
          <a:lstStyle/>
          <a:p>
            <a:pPr eaLnBrk="1" hangingPunct="1">
              <a:defRPr/>
            </a:pPr>
            <a:r>
              <a:rPr lang="en-GB" altLang="en-US" sz="3600" b="1">
                <a:ea typeface="ＭＳ Ｐゴシック" charset="-128"/>
              </a:rPr>
              <a:t>ORGANIZATIONAL INCIDENT MODEL</a:t>
            </a:r>
          </a:p>
        </p:txBody>
      </p:sp>
      <p:sp>
        <p:nvSpPr>
          <p:cNvPr id="30726" name="AutoShape 7">
            <a:extLst>
              <a:ext uri="{FF2B5EF4-FFF2-40B4-BE49-F238E27FC236}">
                <a16:creationId xmlns:a16="http://schemas.microsoft.com/office/drawing/2014/main" id="{81D60080-4410-FA42-BCFC-E8D1DBABB57B}"/>
              </a:ext>
            </a:extLst>
          </p:cNvPr>
          <p:cNvSpPr>
            <a:spLocks noChangeArrowheads="1"/>
          </p:cNvSpPr>
          <p:nvPr/>
        </p:nvSpPr>
        <p:spPr bwMode="auto">
          <a:xfrm>
            <a:off x="7162800" y="28407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30727" name="AutoShape 8">
            <a:extLst>
              <a:ext uri="{FF2B5EF4-FFF2-40B4-BE49-F238E27FC236}">
                <a16:creationId xmlns:a16="http://schemas.microsoft.com/office/drawing/2014/main" id="{B32E2A75-2B2B-734E-8A5C-1C1D4BD74F68}"/>
              </a:ext>
            </a:extLst>
          </p:cNvPr>
          <p:cNvSpPr>
            <a:spLocks noChangeArrowheads="1"/>
          </p:cNvSpPr>
          <p:nvPr/>
        </p:nvSpPr>
        <p:spPr bwMode="auto">
          <a:xfrm>
            <a:off x="8382000" y="28407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30728" name="AutoShape 9">
            <a:extLst>
              <a:ext uri="{FF2B5EF4-FFF2-40B4-BE49-F238E27FC236}">
                <a16:creationId xmlns:a16="http://schemas.microsoft.com/office/drawing/2014/main" id="{AE6C1AA9-1210-5A41-8E94-1E46EF003665}"/>
              </a:ext>
            </a:extLst>
          </p:cNvPr>
          <p:cNvSpPr>
            <a:spLocks noChangeArrowheads="1"/>
          </p:cNvSpPr>
          <p:nvPr/>
        </p:nvSpPr>
        <p:spPr bwMode="auto">
          <a:xfrm>
            <a:off x="7772400" y="28407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30729" name="AutoShape 10">
            <a:extLst>
              <a:ext uri="{FF2B5EF4-FFF2-40B4-BE49-F238E27FC236}">
                <a16:creationId xmlns:a16="http://schemas.microsoft.com/office/drawing/2014/main" id="{BF83D0E7-DFD2-2348-B333-4367FCD98296}"/>
              </a:ext>
            </a:extLst>
          </p:cNvPr>
          <p:cNvSpPr>
            <a:spLocks noChangeArrowheads="1"/>
          </p:cNvSpPr>
          <p:nvPr/>
        </p:nvSpPr>
        <p:spPr bwMode="auto">
          <a:xfrm>
            <a:off x="8382000" y="46695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30730" name="AutoShape 11">
            <a:extLst>
              <a:ext uri="{FF2B5EF4-FFF2-40B4-BE49-F238E27FC236}">
                <a16:creationId xmlns:a16="http://schemas.microsoft.com/office/drawing/2014/main" id="{A6BC5D0C-A4FD-1F48-A04A-AAEA992A9F0B}"/>
              </a:ext>
            </a:extLst>
          </p:cNvPr>
          <p:cNvSpPr>
            <a:spLocks noChangeArrowheads="1"/>
          </p:cNvSpPr>
          <p:nvPr/>
        </p:nvSpPr>
        <p:spPr bwMode="auto">
          <a:xfrm>
            <a:off x="7696200" y="46695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30731" name="AutoShape 12">
            <a:extLst>
              <a:ext uri="{FF2B5EF4-FFF2-40B4-BE49-F238E27FC236}">
                <a16:creationId xmlns:a16="http://schemas.microsoft.com/office/drawing/2014/main" id="{BDFF68F9-BEAC-7E48-A189-288BC4383A0F}"/>
              </a:ext>
            </a:extLst>
          </p:cNvPr>
          <p:cNvSpPr>
            <a:spLocks noChangeArrowheads="1"/>
          </p:cNvSpPr>
          <p:nvPr/>
        </p:nvSpPr>
        <p:spPr bwMode="auto">
          <a:xfrm>
            <a:off x="7086600" y="4669512"/>
            <a:ext cx="609600" cy="490776"/>
          </a:xfrm>
          <a:prstGeom prst="cube">
            <a:avLst>
              <a:gd name="adj" fmla="val 25000"/>
            </a:avLst>
          </a:prstGeom>
          <a:gradFill rotWithShape="1">
            <a:gsLst>
              <a:gs pos="0">
                <a:schemeClr val="accent1"/>
              </a:gs>
              <a:gs pos="100000">
                <a:srgbClr val="000000"/>
              </a:gs>
            </a:gsLst>
            <a:path path="rect">
              <a:fillToRect l="50000" t="50000" r="50000" b="50000"/>
            </a:path>
          </a:gradFill>
          <a:ln w="952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30732" name="AutoShape 13">
            <a:extLst>
              <a:ext uri="{FF2B5EF4-FFF2-40B4-BE49-F238E27FC236}">
                <a16:creationId xmlns:a16="http://schemas.microsoft.com/office/drawing/2014/main" id="{7D89AAFC-7306-2D45-B248-E3F70DF66607}"/>
              </a:ext>
            </a:extLst>
          </p:cNvPr>
          <p:cNvSpPr>
            <a:spLocks noChangeArrowheads="1"/>
          </p:cNvSpPr>
          <p:nvPr/>
        </p:nvSpPr>
        <p:spPr bwMode="auto">
          <a:xfrm>
            <a:off x="9144000" y="3634265"/>
            <a:ext cx="1524000" cy="1037273"/>
          </a:xfrm>
          <a:prstGeom prst="irregularSeal1">
            <a:avLst/>
          </a:prstGeom>
          <a:gradFill rotWithShape="1">
            <a:gsLst>
              <a:gs pos="0">
                <a:srgbClr val="FF3300"/>
              </a:gs>
              <a:gs pos="100000">
                <a:srgbClr val="000000"/>
              </a:gs>
            </a:gsLst>
            <a:path path="shape">
              <a:fillToRect l="50000" t="50000" r="50000" b="50000"/>
            </a:path>
          </a:gradFill>
          <a:ln w="28575">
            <a:solidFill>
              <a:schemeClr val="tx1"/>
            </a:solidFill>
            <a:miter lim="800000"/>
            <a:headEnd/>
            <a:tailEnd/>
          </a:ln>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30733" name="Text Box 14">
            <a:extLst>
              <a:ext uri="{FF2B5EF4-FFF2-40B4-BE49-F238E27FC236}">
                <a16:creationId xmlns:a16="http://schemas.microsoft.com/office/drawing/2014/main" id="{DA85162E-A169-8D4F-AFC0-E80868B71A4A}"/>
              </a:ext>
            </a:extLst>
          </p:cNvPr>
          <p:cNvSpPr txBox="1">
            <a:spLocks noChangeArrowheads="1"/>
          </p:cNvSpPr>
          <p:nvPr/>
        </p:nvSpPr>
        <p:spPr bwMode="auto">
          <a:xfrm>
            <a:off x="9296401" y="3733801"/>
            <a:ext cx="12955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t>Incident/</a:t>
            </a:r>
          </a:p>
          <a:p>
            <a:pPr>
              <a:spcBef>
                <a:spcPct val="0"/>
              </a:spcBef>
              <a:buClrTx/>
              <a:buSzTx/>
              <a:buFontTx/>
              <a:buNone/>
            </a:pPr>
            <a:r>
              <a:rPr lang="en-US" altLang="en-US" sz="1800" b="1"/>
              <a:t>Accident</a:t>
            </a:r>
          </a:p>
        </p:txBody>
      </p:sp>
      <p:sp>
        <p:nvSpPr>
          <p:cNvPr id="30734" name="Text Box 15">
            <a:extLst>
              <a:ext uri="{FF2B5EF4-FFF2-40B4-BE49-F238E27FC236}">
                <a16:creationId xmlns:a16="http://schemas.microsoft.com/office/drawing/2014/main" id="{51F44E3E-46D6-7D4F-BA73-20D43252D4AB}"/>
              </a:ext>
            </a:extLst>
          </p:cNvPr>
          <p:cNvSpPr txBox="1">
            <a:spLocks noChangeArrowheads="1"/>
          </p:cNvSpPr>
          <p:nvPr/>
        </p:nvSpPr>
        <p:spPr bwMode="auto">
          <a:xfrm>
            <a:off x="1905001" y="5715001"/>
            <a:ext cx="979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t>Latent</a:t>
            </a:r>
          </a:p>
          <a:p>
            <a:pPr>
              <a:spcBef>
                <a:spcPct val="0"/>
              </a:spcBef>
              <a:buClrTx/>
              <a:buSzTx/>
              <a:buFontTx/>
              <a:buNone/>
            </a:pPr>
            <a:r>
              <a:rPr lang="en-US" altLang="en-US" sz="1800" b="1"/>
              <a:t>Failure</a:t>
            </a:r>
          </a:p>
        </p:txBody>
      </p:sp>
      <p:sp>
        <p:nvSpPr>
          <p:cNvPr id="30735" name="Text Box 16">
            <a:extLst>
              <a:ext uri="{FF2B5EF4-FFF2-40B4-BE49-F238E27FC236}">
                <a16:creationId xmlns:a16="http://schemas.microsoft.com/office/drawing/2014/main" id="{7D8D08A1-C67C-2948-B184-63EB92A6AFB0}"/>
              </a:ext>
            </a:extLst>
          </p:cNvPr>
          <p:cNvSpPr txBox="1">
            <a:spLocks noChangeArrowheads="1"/>
          </p:cNvSpPr>
          <p:nvPr/>
        </p:nvSpPr>
        <p:spPr bwMode="auto">
          <a:xfrm>
            <a:off x="5384877" y="5715000"/>
            <a:ext cx="14285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t>Active</a:t>
            </a:r>
          </a:p>
          <a:p>
            <a:pPr algn="ctr">
              <a:spcBef>
                <a:spcPct val="0"/>
              </a:spcBef>
              <a:buClrTx/>
              <a:buSzTx/>
              <a:buFontTx/>
              <a:buNone/>
            </a:pPr>
            <a:r>
              <a:rPr lang="en-US" altLang="en-US" sz="1800" b="1"/>
              <a:t>Failure /</a:t>
            </a:r>
          </a:p>
          <a:p>
            <a:pPr algn="ctr">
              <a:spcBef>
                <a:spcPct val="0"/>
              </a:spcBef>
              <a:buClrTx/>
              <a:buSzTx/>
              <a:buFontTx/>
              <a:buNone/>
            </a:pPr>
            <a:r>
              <a:rPr lang="en-US" altLang="en-US" sz="1800" b="1"/>
              <a:t>Unsafe Act</a:t>
            </a:r>
          </a:p>
        </p:txBody>
      </p:sp>
      <p:sp>
        <p:nvSpPr>
          <p:cNvPr id="30736" name="Text Box 17">
            <a:extLst>
              <a:ext uri="{FF2B5EF4-FFF2-40B4-BE49-F238E27FC236}">
                <a16:creationId xmlns:a16="http://schemas.microsoft.com/office/drawing/2014/main" id="{F2571953-C45A-2143-AD82-BC5680672F79}"/>
              </a:ext>
            </a:extLst>
          </p:cNvPr>
          <p:cNvSpPr txBox="1">
            <a:spLocks noChangeArrowheads="1"/>
          </p:cNvSpPr>
          <p:nvPr/>
        </p:nvSpPr>
        <p:spPr bwMode="auto">
          <a:xfrm>
            <a:off x="3545967" y="5791201"/>
            <a:ext cx="13853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t>Triggering</a:t>
            </a:r>
          </a:p>
          <a:p>
            <a:pPr algn="ctr">
              <a:spcBef>
                <a:spcPct val="0"/>
              </a:spcBef>
              <a:buClrTx/>
              <a:buSzTx/>
              <a:buFontTx/>
              <a:buNone/>
            </a:pPr>
            <a:r>
              <a:rPr lang="en-US" altLang="en-US" sz="1800" b="1"/>
              <a:t>Factor</a:t>
            </a:r>
          </a:p>
        </p:txBody>
      </p:sp>
      <p:sp>
        <p:nvSpPr>
          <p:cNvPr id="30737" name="Text Box 18">
            <a:extLst>
              <a:ext uri="{FF2B5EF4-FFF2-40B4-BE49-F238E27FC236}">
                <a16:creationId xmlns:a16="http://schemas.microsoft.com/office/drawing/2014/main" id="{B58FF461-5126-8841-A8EE-B82A14B2943C}"/>
              </a:ext>
            </a:extLst>
          </p:cNvPr>
          <p:cNvSpPr txBox="1">
            <a:spLocks noChangeArrowheads="1"/>
          </p:cNvSpPr>
          <p:nvPr/>
        </p:nvSpPr>
        <p:spPr bwMode="auto">
          <a:xfrm>
            <a:off x="1559562" y="1524000"/>
            <a:ext cx="18053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400" b="1">
                <a:solidFill>
                  <a:srgbClr val="FFFF00"/>
                </a:solidFill>
              </a:rPr>
              <a:t>Organizational &amp;</a:t>
            </a:r>
          </a:p>
          <a:p>
            <a:pPr algn="ctr">
              <a:spcBef>
                <a:spcPct val="0"/>
              </a:spcBef>
              <a:buClrTx/>
              <a:buSzTx/>
              <a:buFontTx/>
              <a:buNone/>
            </a:pPr>
            <a:r>
              <a:rPr lang="en-US" altLang="en-US" sz="1400" b="1">
                <a:solidFill>
                  <a:srgbClr val="FFFF00"/>
                </a:solidFill>
              </a:rPr>
              <a:t>Corporate Culture</a:t>
            </a:r>
          </a:p>
        </p:txBody>
      </p:sp>
      <p:sp>
        <p:nvSpPr>
          <p:cNvPr id="30738" name="Text Box 19">
            <a:extLst>
              <a:ext uri="{FF2B5EF4-FFF2-40B4-BE49-F238E27FC236}">
                <a16:creationId xmlns:a16="http://schemas.microsoft.com/office/drawing/2014/main" id="{2B5CB1C7-78BB-7B4F-B616-712E61B256C2}"/>
              </a:ext>
            </a:extLst>
          </p:cNvPr>
          <p:cNvSpPr txBox="1">
            <a:spLocks noChangeArrowheads="1"/>
          </p:cNvSpPr>
          <p:nvPr/>
        </p:nvSpPr>
        <p:spPr bwMode="auto">
          <a:xfrm>
            <a:off x="3303377" y="1447800"/>
            <a:ext cx="181652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400" b="1">
                <a:solidFill>
                  <a:srgbClr val="FFFF00"/>
                </a:solidFill>
              </a:rPr>
              <a:t>Contributory</a:t>
            </a:r>
          </a:p>
          <a:p>
            <a:pPr algn="ctr">
              <a:spcBef>
                <a:spcPct val="0"/>
              </a:spcBef>
              <a:buClrTx/>
              <a:buSzTx/>
              <a:buFontTx/>
              <a:buNone/>
            </a:pPr>
            <a:r>
              <a:rPr lang="en-US" altLang="en-US" sz="1400" b="1">
                <a:solidFill>
                  <a:srgbClr val="FFFF00"/>
                </a:solidFill>
              </a:rPr>
              <a:t>Factor influencing</a:t>
            </a:r>
          </a:p>
          <a:p>
            <a:pPr algn="ctr">
              <a:spcBef>
                <a:spcPct val="0"/>
              </a:spcBef>
              <a:buClrTx/>
              <a:buSzTx/>
              <a:buFontTx/>
              <a:buNone/>
            </a:pPr>
            <a:r>
              <a:rPr lang="en-US" altLang="en-US" sz="1400" b="1">
                <a:solidFill>
                  <a:srgbClr val="FFFF00"/>
                </a:solidFill>
              </a:rPr>
              <a:t>Clinical Practice</a:t>
            </a:r>
          </a:p>
        </p:txBody>
      </p:sp>
      <p:sp>
        <p:nvSpPr>
          <p:cNvPr id="30739" name="Text Box 20">
            <a:extLst>
              <a:ext uri="{FF2B5EF4-FFF2-40B4-BE49-F238E27FC236}">
                <a16:creationId xmlns:a16="http://schemas.microsoft.com/office/drawing/2014/main" id="{0434BB9F-ACF3-6B4B-9E04-833275CEC2F4}"/>
              </a:ext>
            </a:extLst>
          </p:cNvPr>
          <p:cNvSpPr txBox="1">
            <a:spLocks noChangeArrowheads="1"/>
          </p:cNvSpPr>
          <p:nvPr/>
        </p:nvSpPr>
        <p:spPr bwMode="auto">
          <a:xfrm>
            <a:off x="5361375" y="1371600"/>
            <a:ext cx="136447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400" b="1">
                <a:solidFill>
                  <a:srgbClr val="FFFF00"/>
                </a:solidFill>
              </a:rPr>
              <a:t>Care </a:t>
            </a:r>
          </a:p>
          <a:p>
            <a:pPr algn="ctr">
              <a:spcBef>
                <a:spcPct val="0"/>
              </a:spcBef>
              <a:buClrTx/>
              <a:buSzTx/>
              <a:buFontTx/>
              <a:buNone/>
            </a:pPr>
            <a:r>
              <a:rPr lang="en-US" altLang="en-US" sz="1400" b="1">
                <a:solidFill>
                  <a:srgbClr val="FFFF00"/>
                </a:solidFill>
              </a:rPr>
              <a:t>Management</a:t>
            </a:r>
          </a:p>
          <a:p>
            <a:pPr algn="ctr">
              <a:spcBef>
                <a:spcPct val="0"/>
              </a:spcBef>
              <a:buClrTx/>
              <a:buSzTx/>
              <a:buFontTx/>
              <a:buNone/>
            </a:pPr>
            <a:r>
              <a:rPr lang="en-US" altLang="en-US" sz="1400" b="1">
                <a:solidFill>
                  <a:srgbClr val="FFFF00"/>
                </a:solidFill>
              </a:rPr>
              <a:t>problems</a:t>
            </a:r>
          </a:p>
        </p:txBody>
      </p:sp>
      <p:sp>
        <p:nvSpPr>
          <p:cNvPr id="30740" name="Text Box 21">
            <a:extLst>
              <a:ext uri="{FF2B5EF4-FFF2-40B4-BE49-F238E27FC236}">
                <a16:creationId xmlns:a16="http://schemas.microsoft.com/office/drawing/2014/main" id="{25AF2F78-7FD0-674D-9EF3-F64976D747BA}"/>
              </a:ext>
            </a:extLst>
          </p:cNvPr>
          <p:cNvSpPr txBox="1">
            <a:spLocks noChangeArrowheads="1"/>
          </p:cNvSpPr>
          <p:nvPr/>
        </p:nvSpPr>
        <p:spPr bwMode="auto">
          <a:xfrm>
            <a:off x="7696201" y="1447800"/>
            <a:ext cx="9204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1400" b="1">
                <a:solidFill>
                  <a:srgbClr val="FFFF00"/>
                </a:solidFill>
              </a:rPr>
              <a:t>Defense</a:t>
            </a:r>
          </a:p>
          <a:p>
            <a:pPr>
              <a:spcBef>
                <a:spcPct val="0"/>
              </a:spcBef>
              <a:buClrTx/>
              <a:buSzTx/>
              <a:buFontTx/>
              <a:buNone/>
            </a:pPr>
            <a:r>
              <a:rPr lang="en-US" altLang="en-US" sz="1400" b="1">
                <a:solidFill>
                  <a:srgbClr val="FFFF00"/>
                </a:solidFill>
              </a:rPr>
              <a:t>Barriers</a:t>
            </a:r>
          </a:p>
        </p:txBody>
      </p:sp>
      <p:sp>
        <p:nvSpPr>
          <p:cNvPr id="30741" name="Line 22">
            <a:extLst>
              <a:ext uri="{FF2B5EF4-FFF2-40B4-BE49-F238E27FC236}">
                <a16:creationId xmlns:a16="http://schemas.microsoft.com/office/drawing/2014/main" id="{2C0E47B9-6ACD-014B-9753-391303045316}"/>
              </a:ext>
            </a:extLst>
          </p:cNvPr>
          <p:cNvSpPr>
            <a:spLocks noChangeShapeType="1"/>
          </p:cNvSpPr>
          <p:nvPr/>
        </p:nvSpPr>
        <p:spPr bwMode="auto">
          <a:xfrm>
            <a:off x="6858000" y="3962400"/>
            <a:ext cx="2362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30742" name="Line 23">
            <a:extLst>
              <a:ext uri="{FF2B5EF4-FFF2-40B4-BE49-F238E27FC236}">
                <a16:creationId xmlns:a16="http://schemas.microsoft.com/office/drawing/2014/main" id="{25BE8C47-EDF8-6340-AB11-1D14DBC0B8A6}"/>
              </a:ext>
            </a:extLst>
          </p:cNvPr>
          <p:cNvSpPr>
            <a:spLocks noChangeShapeType="1"/>
          </p:cNvSpPr>
          <p:nvPr/>
        </p:nvSpPr>
        <p:spPr bwMode="auto">
          <a:xfrm>
            <a:off x="8839200" y="3276600"/>
            <a:ext cx="457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43" name="Line 24">
            <a:extLst>
              <a:ext uri="{FF2B5EF4-FFF2-40B4-BE49-F238E27FC236}">
                <a16:creationId xmlns:a16="http://schemas.microsoft.com/office/drawing/2014/main" id="{584FFE00-5A92-6247-9F81-51218F469FEE}"/>
              </a:ext>
            </a:extLst>
          </p:cNvPr>
          <p:cNvSpPr>
            <a:spLocks noChangeShapeType="1"/>
          </p:cNvSpPr>
          <p:nvPr/>
        </p:nvSpPr>
        <p:spPr bwMode="auto">
          <a:xfrm>
            <a:off x="8915400" y="4876800"/>
            <a:ext cx="533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44" name="Line 25">
            <a:extLst>
              <a:ext uri="{FF2B5EF4-FFF2-40B4-BE49-F238E27FC236}">
                <a16:creationId xmlns:a16="http://schemas.microsoft.com/office/drawing/2014/main" id="{9CB2CE9A-2C55-594E-93EE-1D9EBBEB1A34}"/>
              </a:ext>
            </a:extLst>
          </p:cNvPr>
          <p:cNvSpPr>
            <a:spLocks noChangeShapeType="1"/>
          </p:cNvSpPr>
          <p:nvPr/>
        </p:nvSpPr>
        <p:spPr bwMode="auto">
          <a:xfrm>
            <a:off x="3200400" y="3200400"/>
            <a:ext cx="22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45" name="Line 26">
            <a:extLst>
              <a:ext uri="{FF2B5EF4-FFF2-40B4-BE49-F238E27FC236}">
                <a16:creationId xmlns:a16="http://schemas.microsoft.com/office/drawing/2014/main" id="{ABD42805-EA89-1941-8025-09255AB1A163}"/>
              </a:ext>
            </a:extLst>
          </p:cNvPr>
          <p:cNvSpPr>
            <a:spLocks noChangeShapeType="1"/>
          </p:cNvSpPr>
          <p:nvPr/>
        </p:nvSpPr>
        <p:spPr bwMode="auto">
          <a:xfrm>
            <a:off x="3200400" y="4876800"/>
            <a:ext cx="22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46" name="Line 27">
            <a:extLst>
              <a:ext uri="{FF2B5EF4-FFF2-40B4-BE49-F238E27FC236}">
                <a16:creationId xmlns:a16="http://schemas.microsoft.com/office/drawing/2014/main" id="{B64F98F2-0B9F-124C-AC76-B6C7B4C8C46D}"/>
              </a:ext>
            </a:extLst>
          </p:cNvPr>
          <p:cNvSpPr>
            <a:spLocks noChangeShapeType="1"/>
          </p:cNvSpPr>
          <p:nvPr/>
        </p:nvSpPr>
        <p:spPr bwMode="auto">
          <a:xfrm>
            <a:off x="5105400" y="4876800"/>
            <a:ext cx="22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47" name="Line 28">
            <a:extLst>
              <a:ext uri="{FF2B5EF4-FFF2-40B4-BE49-F238E27FC236}">
                <a16:creationId xmlns:a16="http://schemas.microsoft.com/office/drawing/2014/main" id="{15AFCFAD-369B-DC47-B09F-A455862D8F90}"/>
              </a:ext>
            </a:extLst>
          </p:cNvPr>
          <p:cNvSpPr>
            <a:spLocks noChangeShapeType="1"/>
          </p:cNvSpPr>
          <p:nvPr/>
        </p:nvSpPr>
        <p:spPr bwMode="auto">
          <a:xfrm>
            <a:off x="5105400" y="3276600"/>
            <a:ext cx="22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48" name="Line 29">
            <a:extLst>
              <a:ext uri="{FF2B5EF4-FFF2-40B4-BE49-F238E27FC236}">
                <a16:creationId xmlns:a16="http://schemas.microsoft.com/office/drawing/2014/main" id="{CF2FA9C6-FA2E-AD40-802D-FCC0CF87B6A7}"/>
              </a:ext>
            </a:extLst>
          </p:cNvPr>
          <p:cNvSpPr>
            <a:spLocks noChangeShapeType="1"/>
          </p:cNvSpPr>
          <p:nvPr/>
        </p:nvSpPr>
        <p:spPr bwMode="auto">
          <a:xfrm>
            <a:off x="6858000" y="4876800"/>
            <a:ext cx="22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49" name="Line 30">
            <a:extLst>
              <a:ext uri="{FF2B5EF4-FFF2-40B4-BE49-F238E27FC236}">
                <a16:creationId xmlns:a16="http://schemas.microsoft.com/office/drawing/2014/main" id="{73E16C4B-DC2D-F14C-872E-CA1F771F84AF}"/>
              </a:ext>
            </a:extLst>
          </p:cNvPr>
          <p:cNvSpPr>
            <a:spLocks noChangeShapeType="1"/>
          </p:cNvSpPr>
          <p:nvPr/>
        </p:nvSpPr>
        <p:spPr bwMode="auto">
          <a:xfrm>
            <a:off x="6858000" y="3276600"/>
            <a:ext cx="304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50" name="Line 31">
            <a:extLst>
              <a:ext uri="{FF2B5EF4-FFF2-40B4-BE49-F238E27FC236}">
                <a16:creationId xmlns:a16="http://schemas.microsoft.com/office/drawing/2014/main" id="{11374E98-AAEA-804D-81BA-78E55A67B05A}"/>
              </a:ext>
            </a:extLst>
          </p:cNvPr>
          <p:cNvSpPr>
            <a:spLocks noChangeShapeType="1"/>
          </p:cNvSpPr>
          <p:nvPr/>
        </p:nvSpPr>
        <p:spPr bwMode="auto">
          <a:xfrm>
            <a:off x="8153400" y="4876800"/>
            <a:ext cx="22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51" name="Line 32">
            <a:extLst>
              <a:ext uri="{FF2B5EF4-FFF2-40B4-BE49-F238E27FC236}">
                <a16:creationId xmlns:a16="http://schemas.microsoft.com/office/drawing/2014/main" id="{45B6E805-2D43-1449-BF7E-9FC2C54F2944}"/>
              </a:ext>
            </a:extLst>
          </p:cNvPr>
          <p:cNvSpPr>
            <a:spLocks noChangeShapeType="1"/>
          </p:cNvSpPr>
          <p:nvPr/>
        </p:nvSpPr>
        <p:spPr bwMode="auto">
          <a:xfrm>
            <a:off x="7543800" y="4876800"/>
            <a:ext cx="22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52" name="Line 33">
            <a:extLst>
              <a:ext uri="{FF2B5EF4-FFF2-40B4-BE49-F238E27FC236}">
                <a16:creationId xmlns:a16="http://schemas.microsoft.com/office/drawing/2014/main" id="{08B4D2E5-3200-3947-9BBC-B562697BB5FF}"/>
              </a:ext>
            </a:extLst>
          </p:cNvPr>
          <p:cNvSpPr>
            <a:spLocks noChangeShapeType="1"/>
          </p:cNvSpPr>
          <p:nvPr/>
        </p:nvSpPr>
        <p:spPr bwMode="auto">
          <a:xfrm>
            <a:off x="8229600" y="3276600"/>
            <a:ext cx="152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53" name="Line 34">
            <a:extLst>
              <a:ext uri="{FF2B5EF4-FFF2-40B4-BE49-F238E27FC236}">
                <a16:creationId xmlns:a16="http://schemas.microsoft.com/office/drawing/2014/main" id="{8180AB63-6281-E943-950C-A37632392A3C}"/>
              </a:ext>
            </a:extLst>
          </p:cNvPr>
          <p:cNvSpPr>
            <a:spLocks noChangeShapeType="1"/>
          </p:cNvSpPr>
          <p:nvPr/>
        </p:nvSpPr>
        <p:spPr bwMode="auto">
          <a:xfrm>
            <a:off x="7620000" y="3276600"/>
            <a:ext cx="152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54" name="Line 35">
            <a:extLst>
              <a:ext uri="{FF2B5EF4-FFF2-40B4-BE49-F238E27FC236}">
                <a16:creationId xmlns:a16="http://schemas.microsoft.com/office/drawing/2014/main" id="{2FCA014F-ECAC-4B44-BE65-332DB4893156}"/>
              </a:ext>
            </a:extLst>
          </p:cNvPr>
          <p:cNvSpPr>
            <a:spLocks noChangeShapeType="1"/>
          </p:cNvSpPr>
          <p:nvPr/>
        </p:nvSpPr>
        <p:spPr bwMode="auto">
          <a:xfrm>
            <a:off x="3200400" y="3962400"/>
            <a:ext cx="22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55" name="Line 36">
            <a:extLst>
              <a:ext uri="{FF2B5EF4-FFF2-40B4-BE49-F238E27FC236}">
                <a16:creationId xmlns:a16="http://schemas.microsoft.com/office/drawing/2014/main" id="{FA3C5487-54C5-654E-A98D-F6A049FD9D3D}"/>
              </a:ext>
            </a:extLst>
          </p:cNvPr>
          <p:cNvSpPr>
            <a:spLocks noChangeShapeType="1"/>
          </p:cNvSpPr>
          <p:nvPr/>
        </p:nvSpPr>
        <p:spPr bwMode="auto">
          <a:xfrm>
            <a:off x="5105400" y="3962400"/>
            <a:ext cx="22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0756" name="AutoShape 37">
            <a:hlinkClick r:id="rId2" action="ppaction://hlinksldjump" highlightClick="1"/>
            <a:extLst>
              <a:ext uri="{FF2B5EF4-FFF2-40B4-BE49-F238E27FC236}">
                <a16:creationId xmlns:a16="http://schemas.microsoft.com/office/drawing/2014/main" id="{1726C068-B37F-A14F-BBB9-4D74351EF9A3}"/>
              </a:ext>
            </a:extLst>
          </p:cNvPr>
          <p:cNvSpPr>
            <a:spLocks noChangeArrowheads="1"/>
          </p:cNvSpPr>
          <p:nvPr/>
        </p:nvSpPr>
        <p:spPr bwMode="auto">
          <a:xfrm>
            <a:off x="5791200" y="5213628"/>
            <a:ext cx="357188" cy="36933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30757" name="AutoShape 38">
            <a:hlinkClick r:id="rId3" action="ppaction://hlinksldjump" highlightClick="1"/>
            <a:extLst>
              <a:ext uri="{FF2B5EF4-FFF2-40B4-BE49-F238E27FC236}">
                <a16:creationId xmlns:a16="http://schemas.microsoft.com/office/drawing/2014/main" id="{84741D03-3AFA-6B4C-891A-BD570777CE59}"/>
              </a:ext>
            </a:extLst>
          </p:cNvPr>
          <p:cNvSpPr>
            <a:spLocks noChangeArrowheads="1"/>
          </p:cNvSpPr>
          <p:nvPr/>
        </p:nvSpPr>
        <p:spPr bwMode="auto">
          <a:xfrm>
            <a:off x="7772400" y="5747028"/>
            <a:ext cx="357188" cy="36933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30758" name="Text Box 39">
            <a:extLst>
              <a:ext uri="{FF2B5EF4-FFF2-40B4-BE49-F238E27FC236}">
                <a16:creationId xmlns:a16="http://schemas.microsoft.com/office/drawing/2014/main" id="{269A4A09-8427-E241-9AA7-E5E143FB058F}"/>
              </a:ext>
            </a:extLst>
          </p:cNvPr>
          <p:cNvSpPr txBox="1">
            <a:spLocks noChangeArrowheads="1"/>
          </p:cNvSpPr>
          <p:nvPr/>
        </p:nvSpPr>
        <p:spPr bwMode="auto">
          <a:xfrm>
            <a:off x="7696200" y="6477001"/>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2000"/>
              <a:t>James Reason, 2000</a:t>
            </a:r>
          </a:p>
        </p:txBody>
      </p:sp>
      <p:sp>
        <p:nvSpPr>
          <p:cNvPr id="96296" name="AutoShape 40">
            <a:extLst>
              <a:ext uri="{FF2B5EF4-FFF2-40B4-BE49-F238E27FC236}">
                <a16:creationId xmlns:a16="http://schemas.microsoft.com/office/drawing/2014/main" id="{126B8F34-3E4F-CD4B-B7BF-DFB1346BFC1B}"/>
              </a:ext>
            </a:extLst>
          </p:cNvPr>
          <p:cNvSpPr>
            <a:spLocks noChangeArrowheads="1"/>
          </p:cNvSpPr>
          <p:nvPr/>
        </p:nvSpPr>
        <p:spPr bwMode="auto">
          <a:xfrm>
            <a:off x="5029200" y="2438400"/>
            <a:ext cx="2286000" cy="1905000"/>
          </a:xfrm>
          <a:prstGeom prst="irregularSeal2">
            <a:avLst/>
          </a:prstGeom>
          <a:solidFill>
            <a:schemeClr val="accent1">
              <a:alpha val="49019"/>
            </a:schemeClr>
          </a:solidFill>
          <a:ln w="41275">
            <a:solidFill>
              <a:schemeClr val="tx1"/>
            </a:solidFill>
            <a:miter lim="800000"/>
            <a:headEnd/>
            <a:tailEnd/>
          </a:ln>
        </p:spPr>
        <p:txBody>
          <a:bodyPr wrap="none" anchor="ct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96297" name="AutoShape 41">
            <a:extLst>
              <a:ext uri="{FF2B5EF4-FFF2-40B4-BE49-F238E27FC236}">
                <a16:creationId xmlns:a16="http://schemas.microsoft.com/office/drawing/2014/main" id="{E5E9D496-4BFF-DC41-8DCC-42221F858FAC}"/>
              </a:ext>
            </a:extLst>
          </p:cNvPr>
          <p:cNvSpPr>
            <a:spLocks noChangeArrowheads="1"/>
          </p:cNvSpPr>
          <p:nvPr/>
        </p:nvSpPr>
        <p:spPr bwMode="auto">
          <a:xfrm rot="7453259">
            <a:off x="6400800" y="914400"/>
            <a:ext cx="1600200" cy="1143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96298" name="AutoShape 42">
            <a:extLst>
              <a:ext uri="{FF2B5EF4-FFF2-40B4-BE49-F238E27FC236}">
                <a16:creationId xmlns:a16="http://schemas.microsoft.com/office/drawing/2014/main" id="{CCFDC51F-74AB-E44E-B5B5-690E12848307}"/>
              </a:ext>
            </a:extLst>
          </p:cNvPr>
          <p:cNvSpPr>
            <a:spLocks noChangeArrowheads="1"/>
          </p:cNvSpPr>
          <p:nvPr/>
        </p:nvSpPr>
        <p:spPr bwMode="auto">
          <a:xfrm>
            <a:off x="5181600" y="3886200"/>
            <a:ext cx="2286000" cy="1905000"/>
          </a:xfrm>
          <a:prstGeom prst="irregularSeal2">
            <a:avLst/>
          </a:prstGeom>
          <a:solidFill>
            <a:srgbClr val="FFFF00">
              <a:alpha val="49019"/>
            </a:srgbClr>
          </a:solidFill>
          <a:ln w="41275">
            <a:solidFill>
              <a:schemeClr val="tx1"/>
            </a:solidFill>
            <a:miter lim="800000"/>
            <a:headEnd/>
            <a:tailEnd/>
          </a:ln>
        </p:spPr>
        <p:txBody>
          <a:bodyPr wrap="none" anchor="ct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Tree>
    <p:extLst>
      <p:ext uri="{BB962C8B-B14F-4D97-AF65-F5344CB8AC3E}">
        <p14:creationId xmlns:p14="http://schemas.microsoft.com/office/powerpoint/2010/main" val="3471384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96"/>
                                        </p:tgtEl>
                                        <p:attrNameLst>
                                          <p:attrName>style.visibility</p:attrName>
                                        </p:attrNameLst>
                                      </p:cBhvr>
                                      <p:to>
                                        <p:strVal val="visible"/>
                                      </p:to>
                                    </p:set>
                                    <p:animEffect transition="in" filter="blinds(horizontal)">
                                      <p:cBhvr>
                                        <p:cTn id="7" dur="500"/>
                                        <p:tgtEl>
                                          <p:spTgt spid="96296"/>
                                        </p:tgtEl>
                                      </p:cBhvr>
                                    </p:animEffect>
                                  </p:childTnLst>
                                </p:cTn>
                              </p:par>
                              <p:par>
                                <p:cTn id="8" presetID="3" presetClass="entr" presetSubtype="10" fill="hold" nodeType="withEffect">
                                  <p:stCondLst>
                                    <p:cond delay="0"/>
                                  </p:stCondLst>
                                  <p:childTnLst>
                                    <p:set>
                                      <p:cBhvr>
                                        <p:cTn id="9" dur="1" fill="hold">
                                          <p:stCondLst>
                                            <p:cond delay="0"/>
                                          </p:stCondLst>
                                        </p:cTn>
                                        <p:tgtEl>
                                          <p:spTgt spid="96297"/>
                                        </p:tgtEl>
                                        <p:attrNameLst>
                                          <p:attrName>style.visibility</p:attrName>
                                        </p:attrNameLst>
                                      </p:cBhvr>
                                      <p:to>
                                        <p:strVal val="visible"/>
                                      </p:to>
                                    </p:set>
                                    <p:animEffect transition="in" filter="blinds(horizontal)">
                                      <p:cBhvr>
                                        <p:cTn id="10" dur="500"/>
                                        <p:tgtEl>
                                          <p:spTgt spid="962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6298"/>
                                        </p:tgtEl>
                                        <p:attrNameLst>
                                          <p:attrName>style.visibility</p:attrName>
                                        </p:attrNameLst>
                                      </p:cBhvr>
                                      <p:to>
                                        <p:strVal val="visible"/>
                                      </p:to>
                                    </p:set>
                                    <p:animEffect transition="in" filter="blinds(horizontal)">
                                      <p:cBhvr>
                                        <p:cTn id="15" dur="500"/>
                                        <p:tgtEl>
                                          <p:spTgt spid="96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96" grpId="0" animBg="1"/>
      <p:bldP spid="962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C74FEB9-5715-4349-8898-812B51715EDD}"/>
              </a:ext>
            </a:extLst>
          </p:cNvPr>
          <p:cNvSpPr>
            <a:spLocks noGrp="1" noChangeArrowheads="1"/>
          </p:cNvSpPr>
          <p:nvPr>
            <p:ph type="title"/>
          </p:nvPr>
        </p:nvSpPr>
        <p:spPr>
          <a:xfrm>
            <a:off x="1981200" y="381000"/>
            <a:ext cx="3581400" cy="1524000"/>
          </a:xfrm>
          <a:solidFill>
            <a:srgbClr val="000066"/>
          </a:solidFill>
          <a:ln>
            <a:solidFill>
              <a:schemeClr val="tx1"/>
            </a:solidFill>
          </a:ln>
        </p:spPr>
        <p:txBody>
          <a:bodyPr/>
          <a:lstStyle/>
          <a:p>
            <a:pPr eaLnBrk="1" hangingPunct="1">
              <a:defRPr/>
            </a:pPr>
            <a:r>
              <a:rPr lang="en-US" altLang="en-US" sz="3200" dirty="0">
                <a:solidFill>
                  <a:schemeClr val="bg1"/>
                </a:solidFill>
                <a:ea typeface="ＭＳ Ｐゴシック" charset="-128"/>
              </a:rPr>
              <a:t>ERROR PRODUCING FACTORS</a:t>
            </a:r>
          </a:p>
        </p:txBody>
      </p:sp>
      <p:sp>
        <p:nvSpPr>
          <p:cNvPr id="97283" name="Rectangle 3">
            <a:extLst>
              <a:ext uri="{FF2B5EF4-FFF2-40B4-BE49-F238E27FC236}">
                <a16:creationId xmlns:a16="http://schemas.microsoft.com/office/drawing/2014/main" id="{E0A64FB4-224C-1C4E-BDA7-56F437C7FF58}"/>
              </a:ext>
            </a:extLst>
          </p:cNvPr>
          <p:cNvSpPr>
            <a:spLocks noGrp="1" noChangeArrowheads="1"/>
          </p:cNvSpPr>
          <p:nvPr>
            <p:ph type="body" sz="half" idx="1"/>
          </p:nvPr>
        </p:nvSpPr>
        <p:spPr>
          <a:xfrm>
            <a:off x="1981200" y="2209800"/>
            <a:ext cx="4114800" cy="4343400"/>
          </a:xfrm>
        </p:spPr>
        <p:txBody>
          <a:bodyPr/>
          <a:lstStyle/>
          <a:p>
            <a:pPr eaLnBrk="1" hangingPunct="1">
              <a:buFont typeface="Wingdings" charset="2"/>
              <a:buChar char="l"/>
              <a:defRPr/>
            </a:pPr>
            <a:r>
              <a:rPr lang="en-US" altLang="en-US" sz="2400">
                <a:ea typeface="ＭＳ Ｐゴシック" charset="-128"/>
              </a:rPr>
              <a:t>PERHATIAN</a:t>
            </a:r>
          </a:p>
          <a:p>
            <a:pPr eaLnBrk="1" hangingPunct="1">
              <a:buFont typeface="Wingdings" charset="2"/>
              <a:buChar char="l"/>
              <a:defRPr/>
            </a:pPr>
            <a:r>
              <a:rPr lang="en-US" altLang="en-US" sz="2400">
                <a:ea typeface="ＭＳ Ｐゴシック" charset="-128"/>
              </a:rPr>
              <a:t>KEMAMPUAN PENGENALAN</a:t>
            </a:r>
          </a:p>
          <a:p>
            <a:pPr eaLnBrk="1" hangingPunct="1">
              <a:buFont typeface="Wingdings" charset="2"/>
              <a:buChar char="l"/>
              <a:defRPr/>
            </a:pPr>
            <a:r>
              <a:rPr lang="en-US" altLang="en-US" sz="2400">
                <a:ea typeface="ＭＳ Ｐゴシック" charset="-128"/>
              </a:rPr>
              <a:t>DAYA INGAT</a:t>
            </a:r>
          </a:p>
          <a:p>
            <a:pPr eaLnBrk="1" hangingPunct="1">
              <a:buFont typeface="Wingdings" charset="2"/>
              <a:buChar char="l"/>
              <a:defRPr/>
            </a:pPr>
            <a:r>
              <a:rPr lang="en-US" altLang="en-US" sz="2400">
                <a:ea typeface="ＭＳ Ｐゴシック" charset="-128"/>
              </a:rPr>
              <a:t>KEMAMPUAN MEMILIH</a:t>
            </a:r>
          </a:p>
          <a:p>
            <a:pPr eaLnBrk="1" hangingPunct="1">
              <a:buFont typeface="Wingdings" charset="2"/>
              <a:buChar char="l"/>
              <a:defRPr/>
            </a:pPr>
            <a:r>
              <a:rPr lang="en-US" altLang="en-US" sz="2400">
                <a:ea typeface="ＭＳ Ｐゴシック" charset="-128"/>
              </a:rPr>
              <a:t>MENENTUKAN BERDASAR ATURAN</a:t>
            </a:r>
          </a:p>
          <a:p>
            <a:pPr eaLnBrk="1" hangingPunct="1">
              <a:buFont typeface="Wingdings" charset="2"/>
              <a:buChar char="l"/>
              <a:defRPr/>
            </a:pPr>
            <a:r>
              <a:rPr lang="en-US" altLang="en-US" sz="2400">
                <a:ea typeface="ＭＳ Ｐゴシック" charset="-128"/>
              </a:rPr>
              <a:t>MENENTUKAN BERDASAR PENGETAHUAN</a:t>
            </a:r>
          </a:p>
        </p:txBody>
      </p:sp>
      <p:sp>
        <p:nvSpPr>
          <p:cNvPr id="97284" name="Rectangle 4">
            <a:extLst>
              <a:ext uri="{FF2B5EF4-FFF2-40B4-BE49-F238E27FC236}">
                <a16:creationId xmlns:a16="http://schemas.microsoft.com/office/drawing/2014/main" id="{919CFFB0-6579-F145-BCBF-75A25DFC01E3}"/>
              </a:ext>
            </a:extLst>
          </p:cNvPr>
          <p:cNvSpPr>
            <a:spLocks noGrp="1" noChangeArrowheads="1"/>
          </p:cNvSpPr>
          <p:nvPr>
            <p:ph type="body" sz="half" idx="2"/>
          </p:nvPr>
        </p:nvSpPr>
        <p:spPr>
          <a:xfrm>
            <a:off x="6172200" y="2362201"/>
            <a:ext cx="4038600" cy="3768725"/>
          </a:xfrm>
        </p:spPr>
        <p:txBody>
          <a:bodyPr/>
          <a:lstStyle/>
          <a:p>
            <a:pPr eaLnBrk="1" hangingPunct="1">
              <a:defRPr/>
            </a:pPr>
            <a:endParaRPr lang="en-US" sz="2400"/>
          </a:p>
          <a:p>
            <a:pPr lvl="1" eaLnBrk="1" hangingPunct="1">
              <a:defRPr/>
            </a:pPr>
            <a:endParaRPr lang="en-US" sz="2000"/>
          </a:p>
        </p:txBody>
      </p:sp>
      <p:sp>
        <p:nvSpPr>
          <p:cNvPr id="97285" name="Rectangle 5">
            <a:extLst>
              <a:ext uri="{FF2B5EF4-FFF2-40B4-BE49-F238E27FC236}">
                <a16:creationId xmlns:a16="http://schemas.microsoft.com/office/drawing/2014/main" id="{FBF07D10-0D31-8A46-91C7-4CBA66E51C68}"/>
              </a:ext>
            </a:extLst>
          </p:cNvPr>
          <p:cNvSpPr>
            <a:spLocks noChangeArrowheads="1"/>
          </p:cNvSpPr>
          <p:nvPr/>
        </p:nvSpPr>
        <p:spPr bwMode="auto">
          <a:xfrm>
            <a:off x="6477000" y="381000"/>
            <a:ext cx="3200400" cy="1524000"/>
          </a:xfrm>
          <a:prstGeom prst="rect">
            <a:avLst/>
          </a:prstGeom>
          <a:solidFill>
            <a:srgbClr val="990033"/>
          </a:solidFill>
          <a:ln w="9525">
            <a:solidFill>
              <a:schemeClr val="tx1"/>
            </a:solidFill>
            <a:miter lim="800000"/>
            <a:headEnd/>
            <a:tailEnd/>
          </a:ln>
          <a:effectLst/>
        </p:spPr>
        <p:txBody>
          <a:bodyPr anchor="ctr" anchorCtr="1"/>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defRPr/>
            </a:pPr>
            <a:r>
              <a:rPr lang="en-US" altLang="en-US" sz="3200" dirty="0">
                <a:solidFill>
                  <a:schemeClr val="bg1"/>
                </a:solidFill>
                <a:effectLst>
                  <a:outerShdw blurRad="38100" dist="38100" dir="2700000" algn="tl">
                    <a:srgbClr val="000000"/>
                  </a:outerShdw>
                </a:effectLst>
              </a:rPr>
              <a:t>VIOLATION PRODUCING FACTORS</a:t>
            </a:r>
          </a:p>
        </p:txBody>
      </p:sp>
      <p:sp>
        <p:nvSpPr>
          <p:cNvPr id="97286" name="Rectangle 6">
            <a:extLst>
              <a:ext uri="{FF2B5EF4-FFF2-40B4-BE49-F238E27FC236}">
                <a16:creationId xmlns:a16="http://schemas.microsoft.com/office/drawing/2014/main" id="{41C8480C-DA08-3748-929A-11E48A938B57}"/>
              </a:ext>
            </a:extLst>
          </p:cNvPr>
          <p:cNvSpPr>
            <a:spLocks noChangeArrowheads="1"/>
          </p:cNvSpPr>
          <p:nvPr/>
        </p:nvSpPr>
        <p:spPr bwMode="auto">
          <a:xfrm>
            <a:off x="6400800" y="2286000"/>
            <a:ext cx="4114800" cy="4343400"/>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defRPr/>
            </a:pPr>
            <a:r>
              <a:rPr lang="en-US" sz="2400">
                <a:effectLst>
                  <a:outerShdw blurRad="38100" dist="38100" dir="2700000" algn="tl">
                    <a:srgbClr val="010199"/>
                  </a:outerShdw>
                </a:effectLst>
              </a:rPr>
              <a:t>MENGUNTUNGKAN</a:t>
            </a:r>
          </a:p>
          <a:p>
            <a:pPr marL="342900" indent="-342900">
              <a:spcBef>
                <a:spcPct val="20000"/>
              </a:spcBef>
              <a:buClr>
                <a:schemeClr val="hlink"/>
              </a:buClr>
              <a:buSzPct val="75000"/>
              <a:buFont typeface="Wingdings" pitchFamily="2" charset="2"/>
              <a:buChar char="l"/>
              <a:defRPr/>
            </a:pPr>
            <a:r>
              <a:rPr lang="en-US" sz="2400">
                <a:effectLst>
                  <a:outerShdw blurRad="38100" dist="38100" dir="2700000" algn="tl">
                    <a:srgbClr val="010199"/>
                  </a:outerShdw>
                </a:effectLst>
              </a:rPr>
              <a:t>KEBIASAAN / RUTINITAS</a:t>
            </a:r>
          </a:p>
          <a:p>
            <a:pPr marL="342900" indent="-342900">
              <a:spcBef>
                <a:spcPct val="20000"/>
              </a:spcBef>
              <a:buClr>
                <a:schemeClr val="hlink"/>
              </a:buClr>
              <a:buSzPct val="75000"/>
              <a:buFont typeface="Wingdings" pitchFamily="2" charset="2"/>
              <a:buChar char="l"/>
              <a:defRPr/>
            </a:pPr>
            <a:r>
              <a:rPr lang="en-US" sz="2400">
                <a:effectLst>
                  <a:outerShdw blurRad="38100" dist="38100" dir="2700000" algn="tl">
                    <a:srgbClr val="010199"/>
                  </a:outerShdw>
                </a:effectLst>
              </a:rPr>
              <a:t>KETERPAKSAAN / SITUASIONAL</a:t>
            </a:r>
          </a:p>
          <a:p>
            <a:pPr marL="342900" indent="-342900">
              <a:spcBef>
                <a:spcPct val="20000"/>
              </a:spcBef>
              <a:buClr>
                <a:schemeClr val="hlink"/>
              </a:buClr>
              <a:buSzPct val="75000"/>
              <a:buFont typeface="Wingdings" pitchFamily="2" charset="2"/>
              <a:buChar char="l"/>
              <a:defRPr/>
            </a:pPr>
            <a:r>
              <a:rPr lang="en-US" sz="2400">
                <a:effectLst>
                  <a:outerShdw blurRad="38100" dist="38100" dir="2700000" algn="tl">
                    <a:srgbClr val="010199"/>
                  </a:outerShdw>
                </a:effectLst>
              </a:rPr>
              <a:t>INDISIPLINER</a:t>
            </a:r>
          </a:p>
          <a:p>
            <a:pPr marL="342900" indent="-342900">
              <a:spcBef>
                <a:spcPct val="20000"/>
              </a:spcBef>
              <a:buClr>
                <a:schemeClr val="hlink"/>
              </a:buClr>
              <a:buSzPct val="75000"/>
              <a:buFont typeface="Wingdings" pitchFamily="2" charset="2"/>
              <a:buChar char="l"/>
              <a:defRPr/>
            </a:pPr>
            <a:endParaRPr lang="en-US" sz="2400">
              <a:effectLst>
                <a:outerShdw blurRad="38100" dist="38100" dir="2700000" algn="tl">
                  <a:srgbClr val="010199"/>
                </a:outerShdw>
              </a:effectLst>
            </a:endParaRPr>
          </a:p>
        </p:txBody>
      </p:sp>
      <p:sp>
        <p:nvSpPr>
          <p:cNvPr id="31750" name="Text Box 7">
            <a:extLst>
              <a:ext uri="{FF2B5EF4-FFF2-40B4-BE49-F238E27FC236}">
                <a16:creationId xmlns:a16="http://schemas.microsoft.com/office/drawing/2014/main" id="{80CBE468-2B57-E04E-A8D3-BB31C03A8631}"/>
              </a:ext>
            </a:extLst>
          </p:cNvPr>
          <p:cNvSpPr txBox="1">
            <a:spLocks noChangeArrowheads="1"/>
          </p:cNvSpPr>
          <p:nvPr/>
        </p:nvSpPr>
        <p:spPr bwMode="auto">
          <a:xfrm>
            <a:off x="8001000" y="64008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1800" b="1"/>
              <a:t>Reason, 2001</a:t>
            </a:r>
          </a:p>
        </p:txBody>
      </p:sp>
    </p:spTree>
    <p:extLst>
      <p:ext uri="{BB962C8B-B14F-4D97-AF65-F5344CB8AC3E}">
        <p14:creationId xmlns:p14="http://schemas.microsoft.com/office/powerpoint/2010/main" val="141923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388B6BE-2BED-BE4B-BAD4-C30F6F717646}"/>
              </a:ext>
            </a:extLst>
          </p:cNvPr>
          <p:cNvSpPr>
            <a:spLocks noGrp="1" noChangeArrowheads="1"/>
          </p:cNvSpPr>
          <p:nvPr>
            <p:ph type="title"/>
          </p:nvPr>
        </p:nvSpPr>
        <p:spPr>
          <a:xfrm>
            <a:off x="1524000" y="188913"/>
            <a:ext cx="9144000" cy="1143000"/>
          </a:xfrm>
          <a:solidFill>
            <a:schemeClr val="accent2"/>
          </a:solidFill>
        </p:spPr>
        <p:txBody>
          <a:bodyPr>
            <a:normAutofit/>
          </a:bodyPr>
          <a:lstStyle/>
          <a:p>
            <a:pPr>
              <a:defRPr/>
            </a:pPr>
            <a:r>
              <a:rPr lang="en-GB" altLang="en-US" sz="3400">
                <a:ea typeface="ＭＳ Ｐゴシック" charset="-128"/>
              </a:rPr>
              <a:t>The ‘Swiss cheese’ model of </a:t>
            </a:r>
            <a:br>
              <a:rPr lang="id-ID" altLang="en-US" sz="3400">
                <a:ea typeface="ＭＳ Ｐゴシック" charset="-128"/>
              </a:rPr>
            </a:br>
            <a:r>
              <a:rPr lang="en-GB" altLang="en-US" sz="3400">
                <a:ea typeface="ＭＳ Ｐゴシック" charset="-128"/>
              </a:rPr>
              <a:t>organisational accidents</a:t>
            </a:r>
          </a:p>
        </p:txBody>
      </p:sp>
      <p:grpSp>
        <p:nvGrpSpPr>
          <p:cNvPr id="32770" name="Group 3">
            <a:extLst>
              <a:ext uri="{FF2B5EF4-FFF2-40B4-BE49-F238E27FC236}">
                <a16:creationId xmlns:a16="http://schemas.microsoft.com/office/drawing/2014/main" id="{42281BFD-88E3-134C-AC43-BC91533AB8C6}"/>
              </a:ext>
            </a:extLst>
          </p:cNvPr>
          <p:cNvGrpSpPr>
            <a:grpSpLocks/>
          </p:cNvGrpSpPr>
          <p:nvPr/>
        </p:nvGrpSpPr>
        <p:grpSpPr bwMode="auto">
          <a:xfrm>
            <a:off x="3619500" y="2132014"/>
            <a:ext cx="5524500" cy="3125787"/>
            <a:chOff x="1151" y="1504"/>
            <a:chExt cx="3480" cy="1969"/>
          </a:xfrm>
        </p:grpSpPr>
        <p:sp>
          <p:nvSpPr>
            <p:cNvPr id="32780" name="Freeform 4">
              <a:extLst>
                <a:ext uri="{FF2B5EF4-FFF2-40B4-BE49-F238E27FC236}">
                  <a16:creationId xmlns:a16="http://schemas.microsoft.com/office/drawing/2014/main" id="{00B90610-A9D0-1C45-A3F5-2D3A09301A5A}"/>
                </a:ext>
              </a:extLst>
            </p:cNvPr>
            <p:cNvSpPr>
              <a:spLocks/>
            </p:cNvSpPr>
            <p:nvPr/>
          </p:nvSpPr>
          <p:spPr bwMode="auto">
            <a:xfrm>
              <a:off x="3832" y="1891"/>
              <a:ext cx="799" cy="293"/>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81" name="Freeform 5">
              <a:extLst>
                <a:ext uri="{FF2B5EF4-FFF2-40B4-BE49-F238E27FC236}">
                  <a16:creationId xmlns:a16="http://schemas.microsoft.com/office/drawing/2014/main" id="{D1268D62-A99F-3E4D-9FB5-4932B8D475B1}"/>
                </a:ext>
              </a:extLst>
            </p:cNvPr>
            <p:cNvSpPr>
              <a:spLocks/>
            </p:cNvSpPr>
            <p:nvPr/>
          </p:nvSpPr>
          <p:spPr bwMode="auto">
            <a:xfrm>
              <a:off x="3832" y="1891"/>
              <a:ext cx="799" cy="293"/>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2" name="Freeform 6">
              <a:extLst>
                <a:ext uri="{FF2B5EF4-FFF2-40B4-BE49-F238E27FC236}">
                  <a16:creationId xmlns:a16="http://schemas.microsoft.com/office/drawing/2014/main" id="{87E7B14C-1607-004F-AEB6-5ED25EE10FEF}"/>
                </a:ext>
              </a:extLst>
            </p:cNvPr>
            <p:cNvSpPr>
              <a:spLocks/>
            </p:cNvSpPr>
            <p:nvPr/>
          </p:nvSpPr>
          <p:spPr bwMode="auto">
            <a:xfrm>
              <a:off x="3863" y="1912"/>
              <a:ext cx="768" cy="295"/>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83" name="Freeform 7">
              <a:extLst>
                <a:ext uri="{FF2B5EF4-FFF2-40B4-BE49-F238E27FC236}">
                  <a16:creationId xmlns:a16="http://schemas.microsoft.com/office/drawing/2014/main" id="{36C93C01-3A92-554A-882A-6919D858E62D}"/>
                </a:ext>
              </a:extLst>
            </p:cNvPr>
            <p:cNvSpPr>
              <a:spLocks/>
            </p:cNvSpPr>
            <p:nvPr/>
          </p:nvSpPr>
          <p:spPr bwMode="auto">
            <a:xfrm>
              <a:off x="3863" y="1912"/>
              <a:ext cx="768" cy="295"/>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4" name="Freeform 8">
              <a:extLst>
                <a:ext uri="{FF2B5EF4-FFF2-40B4-BE49-F238E27FC236}">
                  <a16:creationId xmlns:a16="http://schemas.microsoft.com/office/drawing/2014/main" id="{093229D2-6DFF-E640-9FB4-8D8249FD38D0}"/>
                </a:ext>
              </a:extLst>
            </p:cNvPr>
            <p:cNvSpPr>
              <a:spLocks/>
            </p:cNvSpPr>
            <p:nvPr/>
          </p:nvSpPr>
          <p:spPr bwMode="auto">
            <a:xfrm>
              <a:off x="3797" y="1504"/>
              <a:ext cx="555" cy="944"/>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85" name="Freeform 9">
              <a:extLst>
                <a:ext uri="{FF2B5EF4-FFF2-40B4-BE49-F238E27FC236}">
                  <a16:creationId xmlns:a16="http://schemas.microsoft.com/office/drawing/2014/main" id="{83F51EDD-7724-3C47-9E9D-93BBF31C9E7C}"/>
                </a:ext>
              </a:extLst>
            </p:cNvPr>
            <p:cNvSpPr>
              <a:spLocks/>
            </p:cNvSpPr>
            <p:nvPr/>
          </p:nvSpPr>
          <p:spPr bwMode="auto">
            <a:xfrm>
              <a:off x="3797" y="1504"/>
              <a:ext cx="555" cy="944"/>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6" name="Freeform 10">
              <a:extLst>
                <a:ext uri="{FF2B5EF4-FFF2-40B4-BE49-F238E27FC236}">
                  <a16:creationId xmlns:a16="http://schemas.microsoft.com/office/drawing/2014/main" id="{BB6EAC96-59C9-2046-A4B9-0553BCBDD581}"/>
                </a:ext>
              </a:extLst>
            </p:cNvPr>
            <p:cNvSpPr>
              <a:spLocks/>
            </p:cNvSpPr>
            <p:nvPr/>
          </p:nvSpPr>
          <p:spPr bwMode="auto">
            <a:xfrm>
              <a:off x="4289" y="1504"/>
              <a:ext cx="207" cy="944"/>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87" name="Freeform 11">
              <a:extLst>
                <a:ext uri="{FF2B5EF4-FFF2-40B4-BE49-F238E27FC236}">
                  <a16:creationId xmlns:a16="http://schemas.microsoft.com/office/drawing/2014/main" id="{BDC35897-9EA7-1C43-9689-8327C68EC7B6}"/>
                </a:ext>
              </a:extLst>
            </p:cNvPr>
            <p:cNvSpPr>
              <a:spLocks/>
            </p:cNvSpPr>
            <p:nvPr/>
          </p:nvSpPr>
          <p:spPr bwMode="auto">
            <a:xfrm>
              <a:off x="4289" y="1504"/>
              <a:ext cx="207" cy="944"/>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8" name="Freeform 12">
              <a:extLst>
                <a:ext uri="{FF2B5EF4-FFF2-40B4-BE49-F238E27FC236}">
                  <a16:creationId xmlns:a16="http://schemas.microsoft.com/office/drawing/2014/main" id="{03FAD1D1-52C1-0E41-8AFF-ED6E8C4352BD}"/>
                </a:ext>
              </a:extLst>
            </p:cNvPr>
            <p:cNvSpPr>
              <a:spLocks/>
            </p:cNvSpPr>
            <p:nvPr/>
          </p:nvSpPr>
          <p:spPr bwMode="auto">
            <a:xfrm>
              <a:off x="4117" y="1995"/>
              <a:ext cx="103" cy="144"/>
            </a:xfrm>
            <a:custGeom>
              <a:avLst/>
              <a:gdLst>
                <a:gd name="T0" fmla="*/ 52 w 103"/>
                <a:gd name="T1" fmla="*/ 0 h 144"/>
                <a:gd name="T2" fmla="*/ 40 w 103"/>
                <a:gd name="T3" fmla="*/ 2 h 144"/>
                <a:gd name="T4" fmla="*/ 32 w 103"/>
                <a:gd name="T5" fmla="*/ 5 h 144"/>
                <a:gd name="T6" fmla="*/ 22 w 103"/>
                <a:gd name="T7" fmla="*/ 11 h 144"/>
                <a:gd name="T8" fmla="*/ 14 w 103"/>
                <a:gd name="T9" fmla="*/ 21 h 144"/>
                <a:gd name="T10" fmla="*/ 9 w 103"/>
                <a:gd name="T11" fmla="*/ 31 h 144"/>
                <a:gd name="T12" fmla="*/ 5 w 103"/>
                <a:gd name="T13" fmla="*/ 44 h 144"/>
                <a:gd name="T14" fmla="*/ 1 w 103"/>
                <a:gd name="T15" fmla="*/ 57 h 144"/>
                <a:gd name="T16" fmla="*/ 0 w 103"/>
                <a:gd name="T17" fmla="*/ 71 h 144"/>
                <a:gd name="T18" fmla="*/ 1 w 103"/>
                <a:gd name="T19" fmla="*/ 86 h 144"/>
                <a:gd name="T20" fmla="*/ 5 w 103"/>
                <a:gd name="T21" fmla="*/ 99 h 144"/>
                <a:gd name="T22" fmla="*/ 9 w 103"/>
                <a:gd name="T23" fmla="*/ 110 h 144"/>
                <a:gd name="T24" fmla="*/ 14 w 103"/>
                <a:gd name="T25" fmla="*/ 122 h 144"/>
                <a:gd name="T26" fmla="*/ 22 w 103"/>
                <a:gd name="T27" fmla="*/ 130 h 144"/>
                <a:gd name="T28" fmla="*/ 32 w 103"/>
                <a:gd name="T29" fmla="*/ 136 h 144"/>
                <a:gd name="T30" fmla="*/ 40 w 103"/>
                <a:gd name="T31" fmla="*/ 141 h 144"/>
                <a:gd name="T32" fmla="*/ 52 w 103"/>
                <a:gd name="T33" fmla="*/ 143 h 144"/>
                <a:gd name="T34" fmla="*/ 61 w 103"/>
                <a:gd name="T35" fmla="*/ 141 h 144"/>
                <a:gd name="T36" fmla="*/ 71 w 103"/>
                <a:gd name="T37" fmla="*/ 136 h 144"/>
                <a:gd name="T38" fmla="*/ 79 w 103"/>
                <a:gd name="T39" fmla="*/ 130 h 144"/>
                <a:gd name="T40" fmla="*/ 87 w 103"/>
                <a:gd name="T41" fmla="*/ 122 h 144"/>
                <a:gd name="T42" fmla="*/ 94 w 103"/>
                <a:gd name="T43" fmla="*/ 110 h 144"/>
                <a:gd name="T44" fmla="*/ 99 w 103"/>
                <a:gd name="T45" fmla="*/ 99 h 144"/>
                <a:gd name="T46" fmla="*/ 102 w 103"/>
                <a:gd name="T47" fmla="*/ 86 h 144"/>
                <a:gd name="T48" fmla="*/ 102 w 103"/>
                <a:gd name="T49" fmla="*/ 71 h 144"/>
                <a:gd name="T50" fmla="*/ 102 w 103"/>
                <a:gd name="T51" fmla="*/ 57 h 144"/>
                <a:gd name="T52" fmla="*/ 99 w 103"/>
                <a:gd name="T53" fmla="*/ 44 h 144"/>
                <a:gd name="T54" fmla="*/ 94 w 103"/>
                <a:gd name="T55" fmla="*/ 31 h 144"/>
                <a:gd name="T56" fmla="*/ 87 w 103"/>
                <a:gd name="T57" fmla="*/ 21 h 144"/>
                <a:gd name="T58" fmla="*/ 79 w 103"/>
                <a:gd name="T59" fmla="*/ 11 h 144"/>
                <a:gd name="T60" fmla="*/ 71 w 103"/>
                <a:gd name="T61" fmla="*/ 5 h 144"/>
                <a:gd name="T62" fmla="*/ 61 w 103"/>
                <a:gd name="T63" fmla="*/ 2 h 144"/>
                <a:gd name="T64" fmla="*/ 52 w 10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44"/>
                <a:gd name="T101" fmla="*/ 103 w 10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9" name="Freeform 13">
              <a:extLst>
                <a:ext uri="{FF2B5EF4-FFF2-40B4-BE49-F238E27FC236}">
                  <a16:creationId xmlns:a16="http://schemas.microsoft.com/office/drawing/2014/main" id="{0ACFF05F-4038-704B-A2C4-CE06D12149DB}"/>
                </a:ext>
              </a:extLst>
            </p:cNvPr>
            <p:cNvSpPr>
              <a:spLocks/>
            </p:cNvSpPr>
            <p:nvPr/>
          </p:nvSpPr>
          <p:spPr bwMode="auto">
            <a:xfrm>
              <a:off x="3940" y="2157"/>
              <a:ext cx="96" cy="135"/>
            </a:xfrm>
            <a:custGeom>
              <a:avLst/>
              <a:gdLst>
                <a:gd name="T0" fmla="*/ 47 w 96"/>
                <a:gd name="T1" fmla="*/ 0 h 135"/>
                <a:gd name="T2" fmla="*/ 37 w 96"/>
                <a:gd name="T3" fmla="*/ 2 h 135"/>
                <a:gd name="T4" fmla="*/ 29 w 96"/>
                <a:gd name="T5" fmla="*/ 5 h 135"/>
                <a:gd name="T6" fmla="*/ 21 w 96"/>
                <a:gd name="T7" fmla="*/ 12 h 135"/>
                <a:gd name="T8" fmla="*/ 13 w 96"/>
                <a:gd name="T9" fmla="*/ 20 h 135"/>
                <a:gd name="T10" fmla="*/ 8 w 96"/>
                <a:gd name="T11" fmla="*/ 30 h 135"/>
                <a:gd name="T12" fmla="*/ 3 w 96"/>
                <a:gd name="T13" fmla="*/ 41 h 135"/>
                <a:gd name="T14" fmla="*/ 0 w 96"/>
                <a:gd name="T15" fmla="*/ 54 h 135"/>
                <a:gd name="T16" fmla="*/ 0 w 96"/>
                <a:gd name="T17" fmla="*/ 67 h 135"/>
                <a:gd name="T18" fmla="*/ 0 w 96"/>
                <a:gd name="T19" fmla="*/ 80 h 135"/>
                <a:gd name="T20" fmla="*/ 3 w 96"/>
                <a:gd name="T21" fmla="*/ 93 h 135"/>
                <a:gd name="T22" fmla="*/ 8 w 96"/>
                <a:gd name="T23" fmla="*/ 104 h 135"/>
                <a:gd name="T24" fmla="*/ 13 w 96"/>
                <a:gd name="T25" fmla="*/ 114 h 135"/>
                <a:gd name="T26" fmla="*/ 21 w 96"/>
                <a:gd name="T27" fmla="*/ 122 h 135"/>
                <a:gd name="T28" fmla="*/ 29 w 96"/>
                <a:gd name="T29" fmla="*/ 129 h 135"/>
                <a:gd name="T30" fmla="*/ 37 w 96"/>
                <a:gd name="T31" fmla="*/ 132 h 135"/>
                <a:gd name="T32" fmla="*/ 47 w 96"/>
                <a:gd name="T33" fmla="*/ 134 h 135"/>
                <a:gd name="T34" fmla="*/ 56 w 96"/>
                <a:gd name="T35" fmla="*/ 132 h 135"/>
                <a:gd name="T36" fmla="*/ 66 w 96"/>
                <a:gd name="T37" fmla="*/ 129 h 135"/>
                <a:gd name="T38" fmla="*/ 74 w 96"/>
                <a:gd name="T39" fmla="*/ 122 h 135"/>
                <a:gd name="T40" fmla="*/ 81 w 96"/>
                <a:gd name="T41" fmla="*/ 114 h 135"/>
                <a:gd name="T42" fmla="*/ 87 w 96"/>
                <a:gd name="T43" fmla="*/ 104 h 135"/>
                <a:gd name="T44" fmla="*/ 91 w 96"/>
                <a:gd name="T45" fmla="*/ 93 h 135"/>
                <a:gd name="T46" fmla="*/ 94 w 96"/>
                <a:gd name="T47" fmla="*/ 80 h 135"/>
                <a:gd name="T48" fmla="*/ 95 w 96"/>
                <a:gd name="T49" fmla="*/ 67 h 135"/>
                <a:gd name="T50" fmla="*/ 94 w 96"/>
                <a:gd name="T51" fmla="*/ 54 h 135"/>
                <a:gd name="T52" fmla="*/ 91 w 96"/>
                <a:gd name="T53" fmla="*/ 41 h 135"/>
                <a:gd name="T54" fmla="*/ 87 w 96"/>
                <a:gd name="T55" fmla="*/ 30 h 135"/>
                <a:gd name="T56" fmla="*/ 81 w 96"/>
                <a:gd name="T57" fmla="*/ 20 h 135"/>
                <a:gd name="T58" fmla="*/ 74 w 96"/>
                <a:gd name="T59" fmla="*/ 12 h 135"/>
                <a:gd name="T60" fmla="*/ 66 w 96"/>
                <a:gd name="T61" fmla="*/ 5 h 135"/>
                <a:gd name="T62" fmla="*/ 56 w 96"/>
                <a:gd name="T63" fmla="*/ 2 h 135"/>
                <a:gd name="T64" fmla="*/ 47 w 96"/>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35"/>
                <a:gd name="T101" fmla="*/ 96 w 96"/>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35">
                  <a:moveTo>
                    <a:pt x="47" y="0"/>
                  </a:moveTo>
                  <a:lnTo>
                    <a:pt x="37" y="2"/>
                  </a:lnTo>
                  <a:lnTo>
                    <a:pt x="29" y="5"/>
                  </a:lnTo>
                  <a:lnTo>
                    <a:pt x="21" y="12"/>
                  </a:lnTo>
                  <a:lnTo>
                    <a:pt x="13" y="20"/>
                  </a:lnTo>
                  <a:lnTo>
                    <a:pt x="8" y="30"/>
                  </a:lnTo>
                  <a:lnTo>
                    <a:pt x="3" y="41"/>
                  </a:lnTo>
                  <a:lnTo>
                    <a:pt x="0" y="54"/>
                  </a:lnTo>
                  <a:lnTo>
                    <a:pt x="0" y="67"/>
                  </a:lnTo>
                  <a:lnTo>
                    <a:pt x="0" y="80"/>
                  </a:lnTo>
                  <a:lnTo>
                    <a:pt x="3" y="93"/>
                  </a:lnTo>
                  <a:lnTo>
                    <a:pt x="8" y="104"/>
                  </a:lnTo>
                  <a:lnTo>
                    <a:pt x="13" y="114"/>
                  </a:lnTo>
                  <a:lnTo>
                    <a:pt x="21" y="122"/>
                  </a:lnTo>
                  <a:lnTo>
                    <a:pt x="29" y="129"/>
                  </a:lnTo>
                  <a:lnTo>
                    <a:pt x="37" y="132"/>
                  </a:lnTo>
                  <a:lnTo>
                    <a:pt x="47" y="134"/>
                  </a:lnTo>
                  <a:lnTo>
                    <a:pt x="56" y="132"/>
                  </a:lnTo>
                  <a:lnTo>
                    <a:pt x="66" y="129"/>
                  </a:lnTo>
                  <a:lnTo>
                    <a:pt x="74" y="122"/>
                  </a:lnTo>
                  <a:lnTo>
                    <a:pt x="81" y="114"/>
                  </a:lnTo>
                  <a:lnTo>
                    <a:pt x="87" y="104"/>
                  </a:lnTo>
                  <a:lnTo>
                    <a:pt x="91" y="93"/>
                  </a:lnTo>
                  <a:lnTo>
                    <a:pt x="94" y="80"/>
                  </a:lnTo>
                  <a:lnTo>
                    <a:pt x="95" y="67"/>
                  </a:lnTo>
                  <a:lnTo>
                    <a:pt x="94" y="54"/>
                  </a:lnTo>
                  <a:lnTo>
                    <a:pt x="91" y="41"/>
                  </a:lnTo>
                  <a:lnTo>
                    <a:pt x="87" y="30"/>
                  </a:lnTo>
                  <a:lnTo>
                    <a:pt x="81" y="20"/>
                  </a:lnTo>
                  <a:lnTo>
                    <a:pt x="74" y="12"/>
                  </a:lnTo>
                  <a:lnTo>
                    <a:pt x="66" y="5"/>
                  </a:lnTo>
                  <a:lnTo>
                    <a:pt x="56" y="2"/>
                  </a:lnTo>
                  <a:lnTo>
                    <a:pt x="4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0" name="Freeform 14">
              <a:extLst>
                <a:ext uri="{FF2B5EF4-FFF2-40B4-BE49-F238E27FC236}">
                  <a16:creationId xmlns:a16="http://schemas.microsoft.com/office/drawing/2014/main" id="{4C1D09DA-50C7-2A40-B892-F34121417671}"/>
                </a:ext>
              </a:extLst>
            </p:cNvPr>
            <p:cNvSpPr>
              <a:spLocks/>
            </p:cNvSpPr>
            <p:nvPr/>
          </p:nvSpPr>
          <p:spPr bwMode="auto">
            <a:xfrm>
              <a:off x="3936" y="1850"/>
              <a:ext cx="81" cy="110"/>
            </a:xfrm>
            <a:custGeom>
              <a:avLst/>
              <a:gdLst>
                <a:gd name="T0" fmla="*/ 41 w 81"/>
                <a:gd name="T1" fmla="*/ 0 h 110"/>
                <a:gd name="T2" fmla="*/ 33 w 81"/>
                <a:gd name="T3" fmla="*/ 0 h 110"/>
                <a:gd name="T4" fmla="*/ 25 w 81"/>
                <a:gd name="T5" fmla="*/ 4 h 110"/>
                <a:gd name="T6" fmla="*/ 18 w 81"/>
                <a:gd name="T7" fmla="*/ 8 h 110"/>
                <a:gd name="T8" fmla="*/ 13 w 81"/>
                <a:gd name="T9" fmla="*/ 17 h 110"/>
                <a:gd name="T10" fmla="*/ 8 w 81"/>
                <a:gd name="T11" fmla="*/ 25 h 110"/>
                <a:gd name="T12" fmla="*/ 4 w 81"/>
                <a:gd name="T13" fmla="*/ 33 h 110"/>
                <a:gd name="T14" fmla="*/ 2 w 81"/>
                <a:gd name="T15" fmla="*/ 44 h 110"/>
                <a:gd name="T16" fmla="*/ 0 w 81"/>
                <a:gd name="T17" fmla="*/ 54 h 110"/>
                <a:gd name="T18" fmla="*/ 2 w 81"/>
                <a:gd name="T19" fmla="*/ 65 h 110"/>
                <a:gd name="T20" fmla="*/ 4 w 81"/>
                <a:gd name="T21" fmla="*/ 77 h 110"/>
                <a:gd name="T22" fmla="*/ 8 w 81"/>
                <a:gd name="T23" fmla="*/ 85 h 110"/>
                <a:gd name="T24" fmla="*/ 13 w 81"/>
                <a:gd name="T25" fmla="*/ 93 h 110"/>
                <a:gd name="T26" fmla="*/ 18 w 81"/>
                <a:gd name="T27" fmla="*/ 99 h 110"/>
                <a:gd name="T28" fmla="*/ 25 w 81"/>
                <a:gd name="T29" fmla="*/ 106 h 110"/>
                <a:gd name="T30" fmla="*/ 33 w 81"/>
                <a:gd name="T31" fmla="*/ 108 h 110"/>
                <a:gd name="T32" fmla="*/ 41 w 81"/>
                <a:gd name="T33" fmla="*/ 109 h 110"/>
                <a:gd name="T34" fmla="*/ 49 w 81"/>
                <a:gd name="T35" fmla="*/ 108 h 110"/>
                <a:gd name="T36" fmla="*/ 56 w 81"/>
                <a:gd name="T37" fmla="*/ 106 h 110"/>
                <a:gd name="T38" fmla="*/ 62 w 81"/>
                <a:gd name="T39" fmla="*/ 99 h 110"/>
                <a:gd name="T40" fmla="*/ 69 w 81"/>
                <a:gd name="T41" fmla="*/ 93 h 110"/>
                <a:gd name="T42" fmla="*/ 73 w 81"/>
                <a:gd name="T43" fmla="*/ 85 h 110"/>
                <a:gd name="T44" fmla="*/ 77 w 81"/>
                <a:gd name="T45" fmla="*/ 77 h 110"/>
                <a:gd name="T46" fmla="*/ 78 w 81"/>
                <a:gd name="T47" fmla="*/ 65 h 110"/>
                <a:gd name="T48" fmla="*/ 80 w 81"/>
                <a:gd name="T49" fmla="*/ 54 h 110"/>
                <a:gd name="T50" fmla="*/ 78 w 81"/>
                <a:gd name="T51" fmla="*/ 44 h 110"/>
                <a:gd name="T52" fmla="*/ 77 w 81"/>
                <a:gd name="T53" fmla="*/ 33 h 110"/>
                <a:gd name="T54" fmla="*/ 73 w 81"/>
                <a:gd name="T55" fmla="*/ 25 h 110"/>
                <a:gd name="T56" fmla="*/ 69 w 81"/>
                <a:gd name="T57" fmla="*/ 17 h 110"/>
                <a:gd name="T58" fmla="*/ 62 w 81"/>
                <a:gd name="T59" fmla="*/ 8 h 110"/>
                <a:gd name="T60" fmla="*/ 56 w 81"/>
                <a:gd name="T61" fmla="*/ 4 h 110"/>
                <a:gd name="T62" fmla="*/ 49 w 81"/>
                <a:gd name="T63" fmla="*/ 0 h 110"/>
                <a:gd name="T64" fmla="*/ 41 w 81"/>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10"/>
                <a:gd name="T101" fmla="*/ 81 w 81"/>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10">
                  <a:moveTo>
                    <a:pt x="41" y="0"/>
                  </a:moveTo>
                  <a:lnTo>
                    <a:pt x="33" y="0"/>
                  </a:lnTo>
                  <a:lnTo>
                    <a:pt x="25" y="4"/>
                  </a:lnTo>
                  <a:lnTo>
                    <a:pt x="18" y="8"/>
                  </a:lnTo>
                  <a:lnTo>
                    <a:pt x="13" y="17"/>
                  </a:lnTo>
                  <a:lnTo>
                    <a:pt x="8" y="25"/>
                  </a:lnTo>
                  <a:lnTo>
                    <a:pt x="4" y="33"/>
                  </a:lnTo>
                  <a:lnTo>
                    <a:pt x="2" y="44"/>
                  </a:lnTo>
                  <a:lnTo>
                    <a:pt x="0" y="54"/>
                  </a:lnTo>
                  <a:lnTo>
                    <a:pt x="2" y="65"/>
                  </a:lnTo>
                  <a:lnTo>
                    <a:pt x="4" y="77"/>
                  </a:lnTo>
                  <a:lnTo>
                    <a:pt x="8" y="85"/>
                  </a:lnTo>
                  <a:lnTo>
                    <a:pt x="13" y="93"/>
                  </a:lnTo>
                  <a:lnTo>
                    <a:pt x="18" y="99"/>
                  </a:lnTo>
                  <a:lnTo>
                    <a:pt x="25" y="106"/>
                  </a:lnTo>
                  <a:lnTo>
                    <a:pt x="33" y="108"/>
                  </a:lnTo>
                  <a:lnTo>
                    <a:pt x="41" y="109"/>
                  </a:lnTo>
                  <a:lnTo>
                    <a:pt x="49" y="108"/>
                  </a:lnTo>
                  <a:lnTo>
                    <a:pt x="56" y="106"/>
                  </a:lnTo>
                  <a:lnTo>
                    <a:pt x="62" y="99"/>
                  </a:lnTo>
                  <a:lnTo>
                    <a:pt x="69" y="93"/>
                  </a:lnTo>
                  <a:lnTo>
                    <a:pt x="73" y="85"/>
                  </a:lnTo>
                  <a:lnTo>
                    <a:pt x="77" y="77"/>
                  </a:lnTo>
                  <a:lnTo>
                    <a:pt x="78" y="65"/>
                  </a:lnTo>
                  <a:lnTo>
                    <a:pt x="80" y="54"/>
                  </a:lnTo>
                  <a:lnTo>
                    <a:pt x="78" y="44"/>
                  </a:lnTo>
                  <a:lnTo>
                    <a:pt x="77" y="33"/>
                  </a:lnTo>
                  <a:lnTo>
                    <a:pt x="73" y="25"/>
                  </a:lnTo>
                  <a:lnTo>
                    <a:pt x="69" y="17"/>
                  </a:lnTo>
                  <a:lnTo>
                    <a:pt x="62" y="8"/>
                  </a:lnTo>
                  <a:lnTo>
                    <a:pt x="56" y="4"/>
                  </a:lnTo>
                  <a:lnTo>
                    <a:pt x="49" y="0"/>
                  </a:lnTo>
                  <a:lnTo>
                    <a:pt x="4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1" name="Freeform 15">
              <a:extLst>
                <a:ext uri="{FF2B5EF4-FFF2-40B4-BE49-F238E27FC236}">
                  <a16:creationId xmlns:a16="http://schemas.microsoft.com/office/drawing/2014/main" id="{BF1BE448-74F8-D541-A8EF-EB88BC2969BB}"/>
                </a:ext>
              </a:extLst>
            </p:cNvPr>
            <p:cNvSpPr>
              <a:spLocks/>
            </p:cNvSpPr>
            <p:nvPr/>
          </p:nvSpPr>
          <p:spPr bwMode="auto">
            <a:xfrm>
              <a:off x="4328" y="1529"/>
              <a:ext cx="160" cy="420"/>
            </a:xfrm>
            <a:custGeom>
              <a:avLst/>
              <a:gdLst>
                <a:gd name="T0" fmla="*/ 0 w 160"/>
                <a:gd name="T1" fmla="*/ 0 h 420"/>
                <a:gd name="T2" fmla="*/ 20 w 160"/>
                <a:gd name="T3" fmla="*/ 17 h 420"/>
                <a:gd name="T4" fmla="*/ 41 w 160"/>
                <a:gd name="T5" fmla="*/ 37 h 420"/>
                <a:gd name="T6" fmla="*/ 60 w 160"/>
                <a:gd name="T7" fmla="*/ 56 h 420"/>
                <a:gd name="T8" fmla="*/ 81 w 160"/>
                <a:gd name="T9" fmla="*/ 79 h 420"/>
                <a:gd name="T10" fmla="*/ 101 w 160"/>
                <a:gd name="T11" fmla="*/ 100 h 420"/>
                <a:gd name="T12" fmla="*/ 120 w 160"/>
                <a:gd name="T13" fmla="*/ 123 h 420"/>
                <a:gd name="T14" fmla="*/ 140 w 160"/>
                <a:gd name="T15" fmla="*/ 144 h 420"/>
                <a:gd name="T16" fmla="*/ 159 w 160"/>
                <a:gd name="T17" fmla="*/ 165 h 420"/>
                <a:gd name="T18" fmla="*/ 159 w 160"/>
                <a:gd name="T19" fmla="*/ 196 h 420"/>
                <a:gd name="T20" fmla="*/ 159 w 160"/>
                <a:gd name="T21" fmla="*/ 227 h 420"/>
                <a:gd name="T22" fmla="*/ 158 w 160"/>
                <a:gd name="T23" fmla="*/ 260 h 420"/>
                <a:gd name="T24" fmla="*/ 156 w 160"/>
                <a:gd name="T25" fmla="*/ 290 h 420"/>
                <a:gd name="T26" fmla="*/ 154 w 160"/>
                <a:gd name="T27" fmla="*/ 323 h 420"/>
                <a:gd name="T28" fmla="*/ 153 w 160"/>
                <a:gd name="T29" fmla="*/ 354 h 420"/>
                <a:gd name="T30" fmla="*/ 151 w 160"/>
                <a:gd name="T31" fmla="*/ 386 h 420"/>
                <a:gd name="T32" fmla="*/ 150 w 160"/>
                <a:gd name="T33" fmla="*/ 419 h 420"/>
                <a:gd name="T34" fmla="*/ 148 w 160"/>
                <a:gd name="T35" fmla="*/ 386 h 420"/>
                <a:gd name="T36" fmla="*/ 145 w 160"/>
                <a:gd name="T37" fmla="*/ 354 h 420"/>
                <a:gd name="T38" fmla="*/ 143 w 160"/>
                <a:gd name="T39" fmla="*/ 320 h 420"/>
                <a:gd name="T40" fmla="*/ 140 w 160"/>
                <a:gd name="T41" fmla="*/ 287 h 420"/>
                <a:gd name="T42" fmla="*/ 137 w 160"/>
                <a:gd name="T43" fmla="*/ 255 h 420"/>
                <a:gd name="T44" fmla="*/ 133 w 160"/>
                <a:gd name="T45" fmla="*/ 224 h 420"/>
                <a:gd name="T46" fmla="*/ 128 w 160"/>
                <a:gd name="T47" fmla="*/ 193 h 420"/>
                <a:gd name="T48" fmla="*/ 124 w 160"/>
                <a:gd name="T49" fmla="*/ 164 h 420"/>
                <a:gd name="T50" fmla="*/ 109 w 160"/>
                <a:gd name="T51" fmla="*/ 141 h 420"/>
                <a:gd name="T52" fmla="*/ 93 w 160"/>
                <a:gd name="T53" fmla="*/ 120 h 420"/>
                <a:gd name="T54" fmla="*/ 78 w 160"/>
                <a:gd name="T55" fmla="*/ 99 h 420"/>
                <a:gd name="T56" fmla="*/ 63 w 160"/>
                <a:gd name="T57" fmla="*/ 79 h 420"/>
                <a:gd name="T58" fmla="*/ 47 w 160"/>
                <a:gd name="T59" fmla="*/ 58 h 420"/>
                <a:gd name="T60" fmla="*/ 33 w 160"/>
                <a:gd name="T61" fmla="*/ 39 h 420"/>
                <a:gd name="T62" fmla="*/ 16 w 160"/>
                <a:gd name="T63" fmla="*/ 19 h 420"/>
                <a:gd name="T64" fmla="*/ 0 w 160"/>
                <a:gd name="T65" fmla="*/ 0 h 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420"/>
                <a:gd name="T101" fmla="*/ 160 w 160"/>
                <a:gd name="T102" fmla="*/ 420 h 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92" name="Freeform 16">
              <a:extLst>
                <a:ext uri="{FF2B5EF4-FFF2-40B4-BE49-F238E27FC236}">
                  <a16:creationId xmlns:a16="http://schemas.microsoft.com/office/drawing/2014/main" id="{6B800268-9DA2-1249-9FFA-A04C30FD5E86}"/>
                </a:ext>
              </a:extLst>
            </p:cNvPr>
            <p:cNvSpPr>
              <a:spLocks/>
            </p:cNvSpPr>
            <p:nvPr/>
          </p:nvSpPr>
          <p:spPr bwMode="auto">
            <a:xfrm>
              <a:off x="4273" y="1737"/>
              <a:ext cx="76" cy="161"/>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93" name="Freeform 17">
              <a:extLst>
                <a:ext uri="{FF2B5EF4-FFF2-40B4-BE49-F238E27FC236}">
                  <a16:creationId xmlns:a16="http://schemas.microsoft.com/office/drawing/2014/main" id="{C45676C0-8D0B-724C-8B2A-6661F41B4929}"/>
                </a:ext>
              </a:extLst>
            </p:cNvPr>
            <p:cNvSpPr>
              <a:spLocks/>
            </p:cNvSpPr>
            <p:nvPr/>
          </p:nvSpPr>
          <p:spPr bwMode="auto">
            <a:xfrm>
              <a:off x="4273" y="1737"/>
              <a:ext cx="76" cy="161"/>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4" name="Freeform 18">
              <a:extLst>
                <a:ext uri="{FF2B5EF4-FFF2-40B4-BE49-F238E27FC236}">
                  <a16:creationId xmlns:a16="http://schemas.microsoft.com/office/drawing/2014/main" id="{4D3C50ED-FCA4-5144-823B-0EEEEC0BAEA8}"/>
                </a:ext>
              </a:extLst>
            </p:cNvPr>
            <p:cNvSpPr>
              <a:spLocks/>
            </p:cNvSpPr>
            <p:nvPr/>
          </p:nvSpPr>
          <p:spPr bwMode="auto">
            <a:xfrm>
              <a:off x="4134" y="2188"/>
              <a:ext cx="115" cy="160"/>
            </a:xfrm>
            <a:custGeom>
              <a:avLst/>
              <a:gdLst>
                <a:gd name="T0" fmla="*/ 57 w 115"/>
                <a:gd name="T1" fmla="*/ 0 h 160"/>
                <a:gd name="T2" fmla="*/ 45 w 115"/>
                <a:gd name="T3" fmla="*/ 2 h 160"/>
                <a:gd name="T4" fmla="*/ 36 w 115"/>
                <a:gd name="T5" fmla="*/ 7 h 160"/>
                <a:gd name="T6" fmla="*/ 26 w 115"/>
                <a:gd name="T7" fmla="*/ 15 h 160"/>
                <a:gd name="T8" fmla="*/ 18 w 115"/>
                <a:gd name="T9" fmla="*/ 25 h 160"/>
                <a:gd name="T10" fmla="*/ 10 w 115"/>
                <a:gd name="T11" fmla="*/ 36 h 160"/>
                <a:gd name="T12" fmla="*/ 5 w 115"/>
                <a:gd name="T13" fmla="*/ 49 h 160"/>
                <a:gd name="T14" fmla="*/ 1 w 115"/>
                <a:gd name="T15" fmla="*/ 64 h 160"/>
                <a:gd name="T16" fmla="*/ 0 w 115"/>
                <a:gd name="T17" fmla="*/ 80 h 160"/>
                <a:gd name="T18" fmla="*/ 1 w 115"/>
                <a:gd name="T19" fmla="*/ 96 h 160"/>
                <a:gd name="T20" fmla="*/ 5 w 115"/>
                <a:gd name="T21" fmla="*/ 111 h 160"/>
                <a:gd name="T22" fmla="*/ 10 w 115"/>
                <a:gd name="T23" fmla="*/ 124 h 160"/>
                <a:gd name="T24" fmla="*/ 18 w 115"/>
                <a:gd name="T25" fmla="*/ 137 h 160"/>
                <a:gd name="T26" fmla="*/ 26 w 115"/>
                <a:gd name="T27" fmla="*/ 146 h 160"/>
                <a:gd name="T28" fmla="*/ 36 w 115"/>
                <a:gd name="T29" fmla="*/ 153 h 160"/>
                <a:gd name="T30" fmla="*/ 45 w 115"/>
                <a:gd name="T31" fmla="*/ 158 h 160"/>
                <a:gd name="T32" fmla="*/ 57 w 115"/>
                <a:gd name="T33" fmla="*/ 159 h 160"/>
                <a:gd name="T34" fmla="*/ 68 w 115"/>
                <a:gd name="T35" fmla="*/ 158 h 160"/>
                <a:gd name="T36" fmla="*/ 79 w 115"/>
                <a:gd name="T37" fmla="*/ 153 h 160"/>
                <a:gd name="T38" fmla="*/ 89 w 115"/>
                <a:gd name="T39" fmla="*/ 146 h 160"/>
                <a:gd name="T40" fmla="*/ 97 w 115"/>
                <a:gd name="T41" fmla="*/ 137 h 160"/>
                <a:gd name="T42" fmla="*/ 104 w 115"/>
                <a:gd name="T43" fmla="*/ 124 h 160"/>
                <a:gd name="T44" fmla="*/ 110 w 115"/>
                <a:gd name="T45" fmla="*/ 111 h 160"/>
                <a:gd name="T46" fmla="*/ 114 w 115"/>
                <a:gd name="T47" fmla="*/ 96 h 160"/>
                <a:gd name="T48" fmla="*/ 114 w 115"/>
                <a:gd name="T49" fmla="*/ 80 h 160"/>
                <a:gd name="T50" fmla="*/ 114 w 115"/>
                <a:gd name="T51" fmla="*/ 64 h 160"/>
                <a:gd name="T52" fmla="*/ 110 w 115"/>
                <a:gd name="T53" fmla="*/ 49 h 160"/>
                <a:gd name="T54" fmla="*/ 104 w 115"/>
                <a:gd name="T55" fmla="*/ 36 h 160"/>
                <a:gd name="T56" fmla="*/ 97 w 115"/>
                <a:gd name="T57" fmla="*/ 25 h 160"/>
                <a:gd name="T58" fmla="*/ 89 w 115"/>
                <a:gd name="T59" fmla="*/ 15 h 160"/>
                <a:gd name="T60" fmla="*/ 79 w 115"/>
                <a:gd name="T61" fmla="*/ 7 h 160"/>
                <a:gd name="T62" fmla="*/ 68 w 115"/>
                <a:gd name="T63" fmla="*/ 2 h 160"/>
                <a:gd name="T64" fmla="*/ 57 w 115"/>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60"/>
                <a:gd name="T101" fmla="*/ 115 w 115"/>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5" name="Freeform 19">
              <a:extLst>
                <a:ext uri="{FF2B5EF4-FFF2-40B4-BE49-F238E27FC236}">
                  <a16:creationId xmlns:a16="http://schemas.microsoft.com/office/drawing/2014/main" id="{F6E1B3AC-CC2E-6A4E-A0A4-9AB0ED95455D}"/>
                </a:ext>
              </a:extLst>
            </p:cNvPr>
            <p:cNvSpPr>
              <a:spLocks/>
            </p:cNvSpPr>
            <p:nvPr/>
          </p:nvSpPr>
          <p:spPr bwMode="auto">
            <a:xfrm>
              <a:off x="4191" y="2211"/>
              <a:ext cx="58" cy="116"/>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96" name="Freeform 20">
              <a:extLst>
                <a:ext uri="{FF2B5EF4-FFF2-40B4-BE49-F238E27FC236}">
                  <a16:creationId xmlns:a16="http://schemas.microsoft.com/office/drawing/2014/main" id="{DC1BC09E-F802-4848-ABBD-7C44C4B4ACAC}"/>
                </a:ext>
              </a:extLst>
            </p:cNvPr>
            <p:cNvSpPr>
              <a:spLocks/>
            </p:cNvSpPr>
            <p:nvPr/>
          </p:nvSpPr>
          <p:spPr bwMode="auto">
            <a:xfrm>
              <a:off x="4191" y="2211"/>
              <a:ext cx="58" cy="116"/>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chemeClr val="accent2"/>
            </a:solidFill>
            <a:ln w="12700" cap="rnd" cmpd="sng">
              <a:solidFill>
                <a:srgbClr val="000000"/>
              </a:solidFill>
              <a:prstDash val="solid"/>
              <a:round/>
              <a:headEnd type="none" w="sm" len="sm"/>
              <a:tailEnd type="none" w="sm" len="sm"/>
            </a:ln>
          </p:spPr>
          <p:txBody>
            <a:bodyPr/>
            <a:lstStyle/>
            <a:p>
              <a:endParaRPr lang="en-US"/>
            </a:p>
          </p:txBody>
        </p:sp>
        <p:sp>
          <p:nvSpPr>
            <p:cNvPr id="32797" name="Freeform 21">
              <a:extLst>
                <a:ext uri="{FF2B5EF4-FFF2-40B4-BE49-F238E27FC236}">
                  <a16:creationId xmlns:a16="http://schemas.microsoft.com/office/drawing/2014/main" id="{FBFFA86A-FBA5-F647-B934-F24FDA3BFCFD}"/>
                </a:ext>
              </a:extLst>
            </p:cNvPr>
            <p:cNvSpPr>
              <a:spLocks/>
            </p:cNvSpPr>
            <p:nvPr/>
          </p:nvSpPr>
          <p:spPr bwMode="auto">
            <a:xfrm>
              <a:off x="3975" y="1865"/>
              <a:ext cx="42" cy="81"/>
            </a:xfrm>
            <a:custGeom>
              <a:avLst/>
              <a:gdLst>
                <a:gd name="T0" fmla="*/ 21 w 42"/>
                <a:gd name="T1" fmla="*/ 0 h 81"/>
                <a:gd name="T2" fmla="*/ 17 w 42"/>
                <a:gd name="T3" fmla="*/ 0 h 81"/>
                <a:gd name="T4" fmla="*/ 13 w 42"/>
                <a:gd name="T5" fmla="*/ 3 h 81"/>
                <a:gd name="T6" fmla="*/ 10 w 42"/>
                <a:gd name="T7" fmla="*/ 6 h 81"/>
                <a:gd name="T8" fmla="*/ 7 w 42"/>
                <a:gd name="T9" fmla="*/ 11 h 81"/>
                <a:gd name="T10" fmla="*/ 4 w 42"/>
                <a:gd name="T11" fmla="*/ 18 h 81"/>
                <a:gd name="T12" fmla="*/ 2 w 42"/>
                <a:gd name="T13" fmla="*/ 24 h 81"/>
                <a:gd name="T14" fmla="*/ 0 w 42"/>
                <a:gd name="T15" fmla="*/ 32 h 81"/>
                <a:gd name="T16" fmla="*/ 0 w 42"/>
                <a:gd name="T17" fmla="*/ 41 h 81"/>
                <a:gd name="T18" fmla="*/ 0 w 42"/>
                <a:gd name="T19" fmla="*/ 47 h 81"/>
                <a:gd name="T20" fmla="*/ 2 w 42"/>
                <a:gd name="T21" fmla="*/ 55 h 81"/>
                <a:gd name="T22" fmla="*/ 4 w 42"/>
                <a:gd name="T23" fmla="*/ 62 h 81"/>
                <a:gd name="T24" fmla="*/ 7 w 42"/>
                <a:gd name="T25" fmla="*/ 68 h 81"/>
                <a:gd name="T26" fmla="*/ 10 w 42"/>
                <a:gd name="T27" fmla="*/ 73 h 81"/>
                <a:gd name="T28" fmla="*/ 13 w 42"/>
                <a:gd name="T29" fmla="*/ 76 h 81"/>
                <a:gd name="T30" fmla="*/ 17 w 42"/>
                <a:gd name="T31" fmla="*/ 78 h 81"/>
                <a:gd name="T32" fmla="*/ 21 w 42"/>
                <a:gd name="T33" fmla="*/ 80 h 81"/>
                <a:gd name="T34" fmla="*/ 25 w 42"/>
                <a:gd name="T35" fmla="*/ 78 h 81"/>
                <a:gd name="T36" fmla="*/ 28 w 42"/>
                <a:gd name="T37" fmla="*/ 76 h 81"/>
                <a:gd name="T38" fmla="*/ 31 w 42"/>
                <a:gd name="T39" fmla="*/ 73 h 81"/>
                <a:gd name="T40" fmla="*/ 34 w 42"/>
                <a:gd name="T41" fmla="*/ 68 h 81"/>
                <a:gd name="T42" fmla="*/ 38 w 42"/>
                <a:gd name="T43" fmla="*/ 62 h 81"/>
                <a:gd name="T44" fmla="*/ 39 w 42"/>
                <a:gd name="T45" fmla="*/ 55 h 81"/>
                <a:gd name="T46" fmla="*/ 41 w 42"/>
                <a:gd name="T47" fmla="*/ 47 h 81"/>
                <a:gd name="T48" fmla="*/ 41 w 42"/>
                <a:gd name="T49" fmla="*/ 41 h 81"/>
                <a:gd name="T50" fmla="*/ 41 w 42"/>
                <a:gd name="T51" fmla="*/ 32 h 81"/>
                <a:gd name="T52" fmla="*/ 39 w 42"/>
                <a:gd name="T53" fmla="*/ 24 h 81"/>
                <a:gd name="T54" fmla="*/ 38 w 42"/>
                <a:gd name="T55" fmla="*/ 18 h 81"/>
                <a:gd name="T56" fmla="*/ 34 w 42"/>
                <a:gd name="T57" fmla="*/ 11 h 81"/>
                <a:gd name="T58" fmla="*/ 31 w 42"/>
                <a:gd name="T59" fmla="*/ 6 h 81"/>
                <a:gd name="T60" fmla="*/ 28 w 42"/>
                <a:gd name="T61" fmla="*/ 3 h 81"/>
                <a:gd name="T62" fmla="*/ 25 w 42"/>
                <a:gd name="T63" fmla="*/ 0 h 81"/>
                <a:gd name="T64" fmla="*/ 21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98" name="Freeform 22">
              <a:extLst>
                <a:ext uri="{FF2B5EF4-FFF2-40B4-BE49-F238E27FC236}">
                  <a16:creationId xmlns:a16="http://schemas.microsoft.com/office/drawing/2014/main" id="{8B1DAC2C-7BBE-2647-96BA-EBD7154564D0}"/>
                </a:ext>
              </a:extLst>
            </p:cNvPr>
            <p:cNvSpPr>
              <a:spLocks/>
            </p:cNvSpPr>
            <p:nvPr/>
          </p:nvSpPr>
          <p:spPr bwMode="auto">
            <a:xfrm>
              <a:off x="3975" y="1865"/>
              <a:ext cx="42" cy="81"/>
            </a:xfrm>
            <a:custGeom>
              <a:avLst/>
              <a:gdLst>
                <a:gd name="T0" fmla="*/ 21 w 42"/>
                <a:gd name="T1" fmla="*/ 0 h 81"/>
                <a:gd name="T2" fmla="*/ 17 w 42"/>
                <a:gd name="T3" fmla="*/ 0 h 81"/>
                <a:gd name="T4" fmla="*/ 13 w 42"/>
                <a:gd name="T5" fmla="*/ 3 h 81"/>
                <a:gd name="T6" fmla="*/ 10 w 42"/>
                <a:gd name="T7" fmla="*/ 6 h 81"/>
                <a:gd name="T8" fmla="*/ 7 w 42"/>
                <a:gd name="T9" fmla="*/ 11 h 81"/>
                <a:gd name="T10" fmla="*/ 4 w 42"/>
                <a:gd name="T11" fmla="*/ 18 h 81"/>
                <a:gd name="T12" fmla="*/ 2 w 42"/>
                <a:gd name="T13" fmla="*/ 24 h 81"/>
                <a:gd name="T14" fmla="*/ 0 w 42"/>
                <a:gd name="T15" fmla="*/ 32 h 81"/>
                <a:gd name="T16" fmla="*/ 0 w 42"/>
                <a:gd name="T17" fmla="*/ 41 h 81"/>
                <a:gd name="T18" fmla="*/ 0 w 42"/>
                <a:gd name="T19" fmla="*/ 47 h 81"/>
                <a:gd name="T20" fmla="*/ 2 w 42"/>
                <a:gd name="T21" fmla="*/ 55 h 81"/>
                <a:gd name="T22" fmla="*/ 4 w 42"/>
                <a:gd name="T23" fmla="*/ 62 h 81"/>
                <a:gd name="T24" fmla="*/ 7 w 42"/>
                <a:gd name="T25" fmla="*/ 68 h 81"/>
                <a:gd name="T26" fmla="*/ 10 w 42"/>
                <a:gd name="T27" fmla="*/ 73 h 81"/>
                <a:gd name="T28" fmla="*/ 13 w 42"/>
                <a:gd name="T29" fmla="*/ 76 h 81"/>
                <a:gd name="T30" fmla="*/ 17 w 42"/>
                <a:gd name="T31" fmla="*/ 78 h 81"/>
                <a:gd name="T32" fmla="*/ 21 w 42"/>
                <a:gd name="T33" fmla="*/ 80 h 81"/>
                <a:gd name="T34" fmla="*/ 25 w 42"/>
                <a:gd name="T35" fmla="*/ 78 h 81"/>
                <a:gd name="T36" fmla="*/ 28 w 42"/>
                <a:gd name="T37" fmla="*/ 76 h 81"/>
                <a:gd name="T38" fmla="*/ 31 w 42"/>
                <a:gd name="T39" fmla="*/ 73 h 81"/>
                <a:gd name="T40" fmla="*/ 34 w 42"/>
                <a:gd name="T41" fmla="*/ 68 h 81"/>
                <a:gd name="T42" fmla="*/ 38 w 42"/>
                <a:gd name="T43" fmla="*/ 62 h 81"/>
                <a:gd name="T44" fmla="*/ 39 w 42"/>
                <a:gd name="T45" fmla="*/ 55 h 81"/>
                <a:gd name="T46" fmla="*/ 41 w 42"/>
                <a:gd name="T47" fmla="*/ 47 h 81"/>
                <a:gd name="T48" fmla="*/ 41 w 42"/>
                <a:gd name="T49" fmla="*/ 41 h 81"/>
                <a:gd name="T50" fmla="*/ 41 w 42"/>
                <a:gd name="T51" fmla="*/ 32 h 81"/>
                <a:gd name="T52" fmla="*/ 39 w 42"/>
                <a:gd name="T53" fmla="*/ 24 h 81"/>
                <a:gd name="T54" fmla="*/ 38 w 42"/>
                <a:gd name="T55" fmla="*/ 18 h 81"/>
                <a:gd name="T56" fmla="*/ 34 w 42"/>
                <a:gd name="T57" fmla="*/ 11 h 81"/>
                <a:gd name="T58" fmla="*/ 31 w 42"/>
                <a:gd name="T59" fmla="*/ 6 h 81"/>
                <a:gd name="T60" fmla="*/ 28 w 42"/>
                <a:gd name="T61" fmla="*/ 3 h 81"/>
                <a:gd name="T62" fmla="*/ 25 w 42"/>
                <a:gd name="T63" fmla="*/ 0 h 81"/>
                <a:gd name="T64" fmla="*/ 21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chemeClr val="accent2"/>
            </a:solidFill>
            <a:ln w="12700" cap="rnd" cmpd="sng">
              <a:solidFill>
                <a:srgbClr val="000000"/>
              </a:solidFill>
              <a:prstDash val="solid"/>
              <a:round/>
              <a:headEnd type="none" w="sm" len="sm"/>
              <a:tailEnd type="none" w="sm" len="sm"/>
            </a:ln>
          </p:spPr>
          <p:txBody>
            <a:bodyPr/>
            <a:lstStyle/>
            <a:p>
              <a:endParaRPr lang="en-US"/>
            </a:p>
          </p:txBody>
        </p:sp>
        <p:sp>
          <p:nvSpPr>
            <p:cNvPr id="32799" name="Freeform 23">
              <a:extLst>
                <a:ext uri="{FF2B5EF4-FFF2-40B4-BE49-F238E27FC236}">
                  <a16:creationId xmlns:a16="http://schemas.microsoft.com/office/drawing/2014/main" id="{8F80D187-AC9F-8E4F-811F-E005E98DBA17}"/>
                </a:ext>
              </a:extLst>
            </p:cNvPr>
            <p:cNvSpPr>
              <a:spLocks/>
            </p:cNvSpPr>
            <p:nvPr/>
          </p:nvSpPr>
          <p:spPr bwMode="auto">
            <a:xfrm>
              <a:off x="4167" y="2014"/>
              <a:ext cx="53" cy="105"/>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00" name="Freeform 24">
              <a:extLst>
                <a:ext uri="{FF2B5EF4-FFF2-40B4-BE49-F238E27FC236}">
                  <a16:creationId xmlns:a16="http://schemas.microsoft.com/office/drawing/2014/main" id="{06A712B0-94D5-AD47-A18B-C46BAD38FBEC}"/>
                </a:ext>
              </a:extLst>
            </p:cNvPr>
            <p:cNvSpPr>
              <a:spLocks/>
            </p:cNvSpPr>
            <p:nvPr/>
          </p:nvSpPr>
          <p:spPr bwMode="auto">
            <a:xfrm>
              <a:off x="4167" y="2014"/>
              <a:ext cx="53" cy="105"/>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1" name="Freeform 25">
              <a:extLst>
                <a:ext uri="{FF2B5EF4-FFF2-40B4-BE49-F238E27FC236}">
                  <a16:creationId xmlns:a16="http://schemas.microsoft.com/office/drawing/2014/main" id="{8D49AFCD-E585-9E44-8EB0-5401E8B1B50A}"/>
                </a:ext>
              </a:extLst>
            </p:cNvPr>
            <p:cNvSpPr>
              <a:spLocks/>
            </p:cNvSpPr>
            <p:nvPr/>
          </p:nvSpPr>
          <p:spPr bwMode="auto">
            <a:xfrm>
              <a:off x="3987" y="2175"/>
              <a:ext cx="49" cy="99"/>
            </a:xfrm>
            <a:custGeom>
              <a:avLst/>
              <a:gdLst>
                <a:gd name="T0" fmla="*/ 24 w 49"/>
                <a:gd name="T1" fmla="*/ 0 h 99"/>
                <a:gd name="T2" fmla="*/ 19 w 49"/>
                <a:gd name="T3" fmla="*/ 2 h 99"/>
                <a:gd name="T4" fmla="*/ 14 w 49"/>
                <a:gd name="T5" fmla="*/ 4 h 99"/>
                <a:gd name="T6" fmla="*/ 9 w 49"/>
                <a:gd name="T7" fmla="*/ 8 h 99"/>
                <a:gd name="T8" fmla="*/ 6 w 49"/>
                <a:gd name="T9" fmla="*/ 15 h 99"/>
                <a:gd name="T10" fmla="*/ 3 w 49"/>
                <a:gd name="T11" fmla="*/ 21 h 99"/>
                <a:gd name="T12" fmla="*/ 1 w 49"/>
                <a:gd name="T13" fmla="*/ 30 h 99"/>
                <a:gd name="T14" fmla="*/ 0 w 49"/>
                <a:gd name="T15" fmla="*/ 39 h 99"/>
                <a:gd name="T16" fmla="*/ 0 w 49"/>
                <a:gd name="T17" fmla="*/ 49 h 99"/>
                <a:gd name="T18" fmla="*/ 0 w 49"/>
                <a:gd name="T19" fmla="*/ 59 h 99"/>
                <a:gd name="T20" fmla="*/ 1 w 49"/>
                <a:gd name="T21" fmla="*/ 67 h 99"/>
                <a:gd name="T22" fmla="*/ 3 w 49"/>
                <a:gd name="T23" fmla="*/ 77 h 99"/>
                <a:gd name="T24" fmla="*/ 6 w 49"/>
                <a:gd name="T25" fmla="*/ 83 h 99"/>
                <a:gd name="T26" fmla="*/ 9 w 49"/>
                <a:gd name="T27" fmla="*/ 90 h 99"/>
                <a:gd name="T28" fmla="*/ 14 w 49"/>
                <a:gd name="T29" fmla="*/ 93 h 99"/>
                <a:gd name="T30" fmla="*/ 19 w 49"/>
                <a:gd name="T31" fmla="*/ 96 h 99"/>
                <a:gd name="T32" fmla="*/ 24 w 49"/>
                <a:gd name="T33" fmla="*/ 98 h 99"/>
                <a:gd name="T34" fmla="*/ 29 w 49"/>
                <a:gd name="T35" fmla="*/ 96 h 99"/>
                <a:gd name="T36" fmla="*/ 32 w 49"/>
                <a:gd name="T37" fmla="*/ 93 h 99"/>
                <a:gd name="T38" fmla="*/ 37 w 49"/>
                <a:gd name="T39" fmla="*/ 90 h 99"/>
                <a:gd name="T40" fmla="*/ 40 w 49"/>
                <a:gd name="T41" fmla="*/ 83 h 99"/>
                <a:gd name="T42" fmla="*/ 44 w 49"/>
                <a:gd name="T43" fmla="*/ 77 h 99"/>
                <a:gd name="T44" fmla="*/ 45 w 49"/>
                <a:gd name="T45" fmla="*/ 67 h 99"/>
                <a:gd name="T46" fmla="*/ 47 w 49"/>
                <a:gd name="T47" fmla="*/ 59 h 99"/>
                <a:gd name="T48" fmla="*/ 48 w 49"/>
                <a:gd name="T49" fmla="*/ 49 h 99"/>
                <a:gd name="T50" fmla="*/ 47 w 49"/>
                <a:gd name="T51" fmla="*/ 39 h 99"/>
                <a:gd name="T52" fmla="*/ 45 w 49"/>
                <a:gd name="T53" fmla="*/ 30 h 99"/>
                <a:gd name="T54" fmla="*/ 44 w 49"/>
                <a:gd name="T55" fmla="*/ 21 h 99"/>
                <a:gd name="T56" fmla="*/ 40 w 49"/>
                <a:gd name="T57" fmla="*/ 15 h 99"/>
                <a:gd name="T58" fmla="*/ 37 w 49"/>
                <a:gd name="T59" fmla="*/ 8 h 99"/>
                <a:gd name="T60" fmla="*/ 32 w 49"/>
                <a:gd name="T61" fmla="*/ 4 h 99"/>
                <a:gd name="T62" fmla="*/ 29 w 49"/>
                <a:gd name="T63" fmla="*/ 2 h 99"/>
                <a:gd name="T64" fmla="*/ 24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02" name="Freeform 26">
              <a:extLst>
                <a:ext uri="{FF2B5EF4-FFF2-40B4-BE49-F238E27FC236}">
                  <a16:creationId xmlns:a16="http://schemas.microsoft.com/office/drawing/2014/main" id="{0BF3FF63-1310-5146-A0DA-8D5DE1F1431C}"/>
                </a:ext>
              </a:extLst>
            </p:cNvPr>
            <p:cNvSpPr>
              <a:spLocks/>
            </p:cNvSpPr>
            <p:nvPr/>
          </p:nvSpPr>
          <p:spPr bwMode="auto">
            <a:xfrm>
              <a:off x="3987" y="2175"/>
              <a:ext cx="49" cy="99"/>
            </a:xfrm>
            <a:custGeom>
              <a:avLst/>
              <a:gdLst>
                <a:gd name="T0" fmla="*/ 24 w 49"/>
                <a:gd name="T1" fmla="*/ 0 h 99"/>
                <a:gd name="T2" fmla="*/ 19 w 49"/>
                <a:gd name="T3" fmla="*/ 2 h 99"/>
                <a:gd name="T4" fmla="*/ 14 w 49"/>
                <a:gd name="T5" fmla="*/ 4 h 99"/>
                <a:gd name="T6" fmla="*/ 9 w 49"/>
                <a:gd name="T7" fmla="*/ 8 h 99"/>
                <a:gd name="T8" fmla="*/ 6 w 49"/>
                <a:gd name="T9" fmla="*/ 15 h 99"/>
                <a:gd name="T10" fmla="*/ 3 w 49"/>
                <a:gd name="T11" fmla="*/ 21 h 99"/>
                <a:gd name="T12" fmla="*/ 1 w 49"/>
                <a:gd name="T13" fmla="*/ 30 h 99"/>
                <a:gd name="T14" fmla="*/ 0 w 49"/>
                <a:gd name="T15" fmla="*/ 39 h 99"/>
                <a:gd name="T16" fmla="*/ 0 w 49"/>
                <a:gd name="T17" fmla="*/ 49 h 99"/>
                <a:gd name="T18" fmla="*/ 0 w 49"/>
                <a:gd name="T19" fmla="*/ 59 h 99"/>
                <a:gd name="T20" fmla="*/ 1 w 49"/>
                <a:gd name="T21" fmla="*/ 67 h 99"/>
                <a:gd name="T22" fmla="*/ 3 w 49"/>
                <a:gd name="T23" fmla="*/ 77 h 99"/>
                <a:gd name="T24" fmla="*/ 6 w 49"/>
                <a:gd name="T25" fmla="*/ 83 h 99"/>
                <a:gd name="T26" fmla="*/ 9 w 49"/>
                <a:gd name="T27" fmla="*/ 90 h 99"/>
                <a:gd name="T28" fmla="*/ 14 w 49"/>
                <a:gd name="T29" fmla="*/ 93 h 99"/>
                <a:gd name="T30" fmla="*/ 19 w 49"/>
                <a:gd name="T31" fmla="*/ 96 h 99"/>
                <a:gd name="T32" fmla="*/ 24 w 49"/>
                <a:gd name="T33" fmla="*/ 98 h 99"/>
                <a:gd name="T34" fmla="*/ 29 w 49"/>
                <a:gd name="T35" fmla="*/ 96 h 99"/>
                <a:gd name="T36" fmla="*/ 32 w 49"/>
                <a:gd name="T37" fmla="*/ 93 h 99"/>
                <a:gd name="T38" fmla="*/ 37 w 49"/>
                <a:gd name="T39" fmla="*/ 90 h 99"/>
                <a:gd name="T40" fmla="*/ 40 w 49"/>
                <a:gd name="T41" fmla="*/ 83 h 99"/>
                <a:gd name="T42" fmla="*/ 44 w 49"/>
                <a:gd name="T43" fmla="*/ 77 h 99"/>
                <a:gd name="T44" fmla="*/ 45 w 49"/>
                <a:gd name="T45" fmla="*/ 67 h 99"/>
                <a:gd name="T46" fmla="*/ 47 w 49"/>
                <a:gd name="T47" fmla="*/ 59 h 99"/>
                <a:gd name="T48" fmla="*/ 48 w 49"/>
                <a:gd name="T49" fmla="*/ 49 h 99"/>
                <a:gd name="T50" fmla="*/ 47 w 49"/>
                <a:gd name="T51" fmla="*/ 39 h 99"/>
                <a:gd name="T52" fmla="*/ 45 w 49"/>
                <a:gd name="T53" fmla="*/ 30 h 99"/>
                <a:gd name="T54" fmla="*/ 44 w 49"/>
                <a:gd name="T55" fmla="*/ 21 h 99"/>
                <a:gd name="T56" fmla="*/ 40 w 49"/>
                <a:gd name="T57" fmla="*/ 15 h 99"/>
                <a:gd name="T58" fmla="*/ 37 w 49"/>
                <a:gd name="T59" fmla="*/ 8 h 99"/>
                <a:gd name="T60" fmla="*/ 32 w 49"/>
                <a:gd name="T61" fmla="*/ 4 h 99"/>
                <a:gd name="T62" fmla="*/ 29 w 49"/>
                <a:gd name="T63" fmla="*/ 2 h 99"/>
                <a:gd name="T64" fmla="*/ 24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chemeClr val="accent2"/>
            </a:solidFill>
            <a:ln w="12700" cap="rnd" cmpd="sng">
              <a:solidFill>
                <a:srgbClr val="000000"/>
              </a:solidFill>
              <a:prstDash val="solid"/>
              <a:round/>
              <a:headEnd type="none" w="sm" len="sm"/>
              <a:tailEnd type="none" w="sm" len="sm"/>
            </a:ln>
          </p:spPr>
          <p:txBody>
            <a:bodyPr/>
            <a:lstStyle/>
            <a:p>
              <a:endParaRPr lang="en-US"/>
            </a:p>
          </p:txBody>
        </p:sp>
        <p:sp>
          <p:nvSpPr>
            <p:cNvPr id="32803" name="Freeform 27">
              <a:extLst>
                <a:ext uri="{FF2B5EF4-FFF2-40B4-BE49-F238E27FC236}">
                  <a16:creationId xmlns:a16="http://schemas.microsoft.com/office/drawing/2014/main" id="{D0C45E3D-86E4-1A4A-A133-F5DCC2675A7B}"/>
                </a:ext>
              </a:extLst>
            </p:cNvPr>
            <p:cNvSpPr>
              <a:spLocks/>
            </p:cNvSpPr>
            <p:nvPr/>
          </p:nvSpPr>
          <p:spPr bwMode="auto">
            <a:xfrm>
              <a:off x="3418" y="2036"/>
              <a:ext cx="799" cy="293"/>
            </a:xfrm>
            <a:custGeom>
              <a:avLst/>
              <a:gdLst>
                <a:gd name="T0" fmla="*/ 21 w 799"/>
                <a:gd name="T1" fmla="*/ 292 h 293"/>
                <a:gd name="T2" fmla="*/ 798 w 799"/>
                <a:gd name="T3" fmla="*/ 21 h 293"/>
                <a:gd name="T4" fmla="*/ 798 w 799"/>
                <a:gd name="T5" fmla="*/ 17 h 293"/>
                <a:gd name="T6" fmla="*/ 798 w 799"/>
                <a:gd name="T7" fmla="*/ 14 h 293"/>
                <a:gd name="T8" fmla="*/ 796 w 799"/>
                <a:gd name="T9" fmla="*/ 13 h 293"/>
                <a:gd name="T10" fmla="*/ 796 w 799"/>
                <a:gd name="T11" fmla="*/ 11 h 293"/>
                <a:gd name="T12" fmla="*/ 796 w 799"/>
                <a:gd name="T13" fmla="*/ 8 h 293"/>
                <a:gd name="T14" fmla="*/ 795 w 799"/>
                <a:gd name="T15" fmla="*/ 6 h 293"/>
                <a:gd name="T16" fmla="*/ 795 w 799"/>
                <a:gd name="T17" fmla="*/ 3 h 293"/>
                <a:gd name="T18" fmla="*/ 795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04" name="Freeform 28">
              <a:extLst>
                <a:ext uri="{FF2B5EF4-FFF2-40B4-BE49-F238E27FC236}">
                  <a16:creationId xmlns:a16="http://schemas.microsoft.com/office/drawing/2014/main" id="{0812E5A6-4D29-5B4C-9A82-247597EAB7FB}"/>
                </a:ext>
              </a:extLst>
            </p:cNvPr>
            <p:cNvSpPr>
              <a:spLocks/>
            </p:cNvSpPr>
            <p:nvPr/>
          </p:nvSpPr>
          <p:spPr bwMode="auto">
            <a:xfrm>
              <a:off x="3418" y="2036"/>
              <a:ext cx="799" cy="293"/>
            </a:xfrm>
            <a:custGeom>
              <a:avLst/>
              <a:gdLst>
                <a:gd name="T0" fmla="*/ 21 w 799"/>
                <a:gd name="T1" fmla="*/ 292 h 293"/>
                <a:gd name="T2" fmla="*/ 798 w 799"/>
                <a:gd name="T3" fmla="*/ 21 h 293"/>
                <a:gd name="T4" fmla="*/ 798 w 799"/>
                <a:gd name="T5" fmla="*/ 17 h 293"/>
                <a:gd name="T6" fmla="*/ 798 w 799"/>
                <a:gd name="T7" fmla="*/ 14 h 293"/>
                <a:gd name="T8" fmla="*/ 796 w 799"/>
                <a:gd name="T9" fmla="*/ 13 h 293"/>
                <a:gd name="T10" fmla="*/ 796 w 799"/>
                <a:gd name="T11" fmla="*/ 11 h 293"/>
                <a:gd name="T12" fmla="*/ 796 w 799"/>
                <a:gd name="T13" fmla="*/ 8 h 293"/>
                <a:gd name="T14" fmla="*/ 795 w 799"/>
                <a:gd name="T15" fmla="*/ 6 h 293"/>
                <a:gd name="T16" fmla="*/ 795 w 799"/>
                <a:gd name="T17" fmla="*/ 3 h 293"/>
                <a:gd name="T18" fmla="*/ 795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noFill/>
            <a:ln w="127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5" name="Freeform 29">
              <a:extLst>
                <a:ext uri="{FF2B5EF4-FFF2-40B4-BE49-F238E27FC236}">
                  <a16:creationId xmlns:a16="http://schemas.microsoft.com/office/drawing/2014/main" id="{7F848CBA-E351-634D-BF3E-74F4788B8BD9}"/>
                </a:ext>
              </a:extLst>
            </p:cNvPr>
            <p:cNvSpPr>
              <a:spLocks/>
            </p:cNvSpPr>
            <p:nvPr/>
          </p:nvSpPr>
          <p:spPr bwMode="auto">
            <a:xfrm>
              <a:off x="3449" y="2055"/>
              <a:ext cx="768" cy="295"/>
            </a:xfrm>
            <a:custGeom>
              <a:avLst/>
              <a:gdLst>
                <a:gd name="T0" fmla="*/ 0 w 768"/>
                <a:gd name="T1" fmla="*/ 268 h 295"/>
                <a:gd name="T2" fmla="*/ 19 w 768"/>
                <a:gd name="T3" fmla="*/ 294 h 295"/>
                <a:gd name="T4" fmla="*/ 765 w 768"/>
                <a:gd name="T5" fmla="*/ 29 h 295"/>
                <a:gd name="T6" fmla="*/ 765 w 768"/>
                <a:gd name="T7" fmla="*/ 26 h 295"/>
                <a:gd name="T8" fmla="*/ 767 w 768"/>
                <a:gd name="T9" fmla="*/ 24 h 295"/>
                <a:gd name="T10" fmla="*/ 767 w 768"/>
                <a:gd name="T11" fmla="*/ 21 h 295"/>
                <a:gd name="T12" fmla="*/ 767 w 768"/>
                <a:gd name="T13" fmla="*/ 20 h 295"/>
                <a:gd name="T14" fmla="*/ 767 w 768"/>
                <a:gd name="T15" fmla="*/ 16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06" name="Freeform 30">
              <a:extLst>
                <a:ext uri="{FF2B5EF4-FFF2-40B4-BE49-F238E27FC236}">
                  <a16:creationId xmlns:a16="http://schemas.microsoft.com/office/drawing/2014/main" id="{72F7EE3F-EEAA-8647-8A0A-4E7BEBA266C8}"/>
                </a:ext>
              </a:extLst>
            </p:cNvPr>
            <p:cNvSpPr>
              <a:spLocks/>
            </p:cNvSpPr>
            <p:nvPr/>
          </p:nvSpPr>
          <p:spPr bwMode="auto">
            <a:xfrm>
              <a:off x="3449" y="2055"/>
              <a:ext cx="768" cy="295"/>
            </a:xfrm>
            <a:custGeom>
              <a:avLst/>
              <a:gdLst>
                <a:gd name="T0" fmla="*/ 0 w 768"/>
                <a:gd name="T1" fmla="*/ 268 h 295"/>
                <a:gd name="T2" fmla="*/ 19 w 768"/>
                <a:gd name="T3" fmla="*/ 294 h 295"/>
                <a:gd name="T4" fmla="*/ 765 w 768"/>
                <a:gd name="T5" fmla="*/ 29 h 295"/>
                <a:gd name="T6" fmla="*/ 765 w 768"/>
                <a:gd name="T7" fmla="*/ 26 h 295"/>
                <a:gd name="T8" fmla="*/ 767 w 768"/>
                <a:gd name="T9" fmla="*/ 24 h 295"/>
                <a:gd name="T10" fmla="*/ 767 w 768"/>
                <a:gd name="T11" fmla="*/ 21 h 295"/>
                <a:gd name="T12" fmla="*/ 767 w 768"/>
                <a:gd name="T13" fmla="*/ 20 h 295"/>
                <a:gd name="T14" fmla="*/ 767 w 768"/>
                <a:gd name="T15" fmla="*/ 16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7" name="Freeform 31">
              <a:extLst>
                <a:ext uri="{FF2B5EF4-FFF2-40B4-BE49-F238E27FC236}">
                  <a16:creationId xmlns:a16="http://schemas.microsoft.com/office/drawing/2014/main" id="{D43E874F-6A00-3D45-8FBB-74A2115B7C8C}"/>
                </a:ext>
              </a:extLst>
            </p:cNvPr>
            <p:cNvSpPr>
              <a:spLocks/>
            </p:cNvSpPr>
            <p:nvPr/>
          </p:nvSpPr>
          <p:spPr bwMode="auto">
            <a:xfrm>
              <a:off x="3042" y="1542"/>
              <a:ext cx="721" cy="1228"/>
            </a:xfrm>
            <a:custGeom>
              <a:avLst/>
              <a:gdLst>
                <a:gd name="T0" fmla="*/ 618 w 721"/>
                <a:gd name="T1" fmla="*/ 11 h 1228"/>
                <a:gd name="T2" fmla="*/ 509 w 721"/>
                <a:gd name="T3" fmla="*/ 45 h 1228"/>
                <a:gd name="T4" fmla="*/ 395 w 721"/>
                <a:gd name="T5" fmla="*/ 87 h 1228"/>
                <a:gd name="T6" fmla="*/ 288 w 721"/>
                <a:gd name="T7" fmla="*/ 133 h 1228"/>
                <a:gd name="T8" fmla="*/ 244 w 721"/>
                <a:gd name="T9" fmla="*/ 169 h 1228"/>
                <a:gd name="T10" fmla="*/ 243 w 721"/>
                <a:gd name="T11" fmla="*/ 193 h 1228"/>
                <a:gd name="T12" fmla="*/ 233 w 721"/>
                <a:gd name="T13" fmla="*/ 212 h 1228"/>
                <a:gd name="T14" fmla="*/ 217 w 721"/>
                <a:gd name="T15" fmla="*/ 227 h 1228"/>
                <a:gd name="T16" fmla="*/ 197 w 721"/>
                <a:gd name="T17" fmla="*/ 237 h 1228"/>
                <a:gd name="T18" fmla="*/ 176 w 721"/>
                <a:gd name="T19" fmla="*/ 242 h 1228"/>
                <a:gd name="T20" fmla="*/ 156 w 721"/>
                <a:gd name="T21" fmla="*/ 240 h 1228"/>
                <a:gd name="T22" fmla="*/ 139 w 721"/>
                <a:gd name="T23" fmla="*/ 232 h 1228"/>
                <a:gd name="T24" fmla="*/ 113 w 721"/>
                <a:gd name="T25" fmla="*/ 237 h 1228"/>
                <a:gd name="T26" fmla="*/ 77 w 721"/>
                <a:gd name="T27" fmla="*/ 261 h 1228"/>
                <a:gd name="T28" fmla="*/ 44 w 721"/>
                <a:gd name="T29" fmla="*/ 287 h 1228"/>
                <a:gd name="T30" fmla="*/ 13 w 721"/>
                <a:gd name="T31" fmla="*/ 312 h 1228"/>
                <a:gd name="T32" fmla="*/ 10 w 721"/>
                <a:gd name="T33" fmla="*/ 368 h 1228"/>
                <a:gd name="T34" fmla="*/ 28 w 721"/>
                <a:gd name="T35" fmla="*/ 459 h 1228"/>
                <a:gd name="T36" fmla="*/ 43 w 721"/>
                <a:gd name="T37" fmla="*/ 547 h 1228"/>
                <a:gd name="T38" fmla="*/ 56 w 721"/>
                <a:gd name="T39" fmla="*/ 635 h 1228"/>
                <a:gd name="T40" fmla="*/ 80 w 721"/>
                <a:gd name="T41" fmla="*/ 682 h 1228"/>
                <a:gd name="T42" fmla="*/ 106 w 721"/>
                <a:gd name="T43" fmla="*/ 697 h 1228"/>
                <a:gd name="T44" fmla="*/ 122 w 721"/>
                <a:gd name="T45" fmla="*/ 718 h 1228"/>
                <a:gd name="T46" fmla="*/ 132 w 721"/>
                <a:gd name="T47" fmla="*/ 744 h 1228"/>
                <a:gd name="T48" fmla="*/ 132 w 721"/>
                <a:gd name="T49" fmla="*/ 771 h 1228"/>
                <a:gd name="T50" fmla="*/ 126 w 721"/>
                <a:gd name="T51" fmla="*/ 797 h 1228"/>
                <a:gd name="T52" fmla="*/ 109 w 721"/>
                <a:gd name="T53" fmla="*/ 820 h 1228"/>
                <a:gd name="T54" fmla="*/ 87 w 721"/>
                <a:gd name="T55" fmla="*/ 838 h 1228"/>
                <a:gd name="T56" fmla="*/ 74 w 721"/>
                <a:gd name="T57" fmla="*/ 871 h 1228"/>
                <a:gd name="T58" fmla="*/ 75 w 721"/>
                <a:gd name="T59" fmla="*/ 929 h 1228"/>
                <a:gd name="T60" fmla="*/ 77 w 721"/>
                <a:gd name="T61" fmla="*/ 992 h 1228"/>
                <a:gd name="T62" fmla="*/ 78 w 721"/>
                <a:gd name="T63" fmla="*/ 1056 h 1228"/>
                <a:gd name="T64" fmla="*/ 135 w 721"/>
                <a:gd name="T65" fmla="*/ 1098 h 1228"/>
                <a:gd name="T66" fmla="*/ 256 w 721"/>
                <a:gd name="T67" fmla="*/ 1126 h 1228"/>
                <a:gd name="T68" fmla="*/ 394 w 721"/>
                <a:gd name="T69" fmla="*/ 1160 h 1228"/>
                <a:gd name="T70" fmla="*/ 558 w 721"/>
                <a:gd name="T71" fmla="*/ 1201 h 1228"/>
                <a:gd name="T72" fmla="*/ 667 w 721"/>
                <a:gd name="T73" fmla="*/ 1166 h 1228"/>
                <a:gd name="T74" fmla="*/ 690 w 721"/>
                <a:gd name="T75" fmla="*/ 1033 h 1228"/>
                <a:gd name="T76" fmla="*/ 706 w 721"/>
                <a:gd name="T77" fmla="*/ 885 h 1228"/>
                <a:gd name="T78" fmla="*/ 716 w 721"/>
                <a:gd name="T79" fmla="*/ 726 h 1228"/>
                <a:gd name="T80" fmla="*/ 719 w 721"/>
                <a:gd name="T81" fmla="*/ 625 h 1228"/>
                <a:gd name="T82" fmla="*/ 719 w 721"/>
                <a:gd name="T83" fmla="*/ 593 h 1228"/>
                <a:gd name="T84" fmla="*/ 720 w 721"/>
                <a:gd name="T85" fmla="*/ 563 h 1228"/>
                <a:gd name="T86" fmla="*/ 720 w 721"/>
                <a:gd name="T87" fmla="*/ 533 h 1228"/>
                <a:gd name="T88" fmla="*/ 711 w 721"/>
                <a:gd name="T89" fmla="*/ 511 h 1228"/>
                <a:gd name="T90" fmla="*/ 691 w 721"/>
                <a:gd name="T91" fmla="*/ 505 h 1228"/>
                <a:gd name="T92" fmla="*/ 677 w 721"/>
                <a:gd name="T93" fmla="*/ 495 h 1228"/>
                <a:gd name="T94" fmla="*/ 665 w 721"/>
                <a:gd name="T95" fmla="*/ 484 h 1228"/>
                <a:gd name="T96" fmla="*/ 651 w 721"/>
                <a:gd name="T97" fmla="*/ 461 h 1228"/>
                <a:gd name="T98" fmla="*/ 642 w 721"/>
                <a:gd name="T99" fmla="*/ 424 h 1228"/>
                <a:gd name="T100" fmla="*/ 642 w 721"/>
                <a:gd name="T101" fmla="*/ 386 h 1228"/>
                <a:gd name="T102" fmla="*/ 652 w 721"/>
                <a:gd name="T103" fmla="*/ 351 h 1228"/>
                <a:gd name="T104" fmla="*/ 670 w 721"/>
                <a:gd name="T105" fmla="*/ 321 h 1228"/>
                <a:gd name="T106" fmla="*/ 688 w 721"/>
                <a:gd name="T107" fmla="*/ 308 h 1228"/>
                <a:gd name="T108" fmla="*/ 703 w 721"/>
                <a:gd name="T109" fmla="*/ 302 h 1228"/>
                <a:gd name="T110" fmla="*/ 706 w 721"/>
                <a:gd name="T111" fmla="*/ 261 h 1228"/>
                <a:gd name="T112" fmla="*/ 698 w 721"/>
                <a:gd name="T113" fmla="*/ 183 h 1228"/>
                <a:gd name="T114" fmla="*/ 688 w 721"/>
                <a:gd name="T115" fmla="*/ 108 h 1228"/>
                <a:gd name="T116" fmla="*/ 675 w 721"/>
                <a:gd name="T117" fmla="*/ 35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solidFill>
              <a:srgbClr val="FAF0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08" name="Freeform 32">
              <a:extLst>
                <a:ext uri="{FF2B5EF4-FFF2-40B4-BE49-F238E27FC236}">
                  <a16:creationId xmlns:a16="http://schemas.microsoft.com/office/drawing/2014/main" id="{DD13D04C-9605-784F-A2BD-54B088DDC2D4}"/>
                </a:ext>
              </a:extLst>
            </p:cNvPr>
            <p:cNvSpPr>
              <a:spLocks/>
            </p:cNvSpPr>
            <p:nvPr/>
          </p:nvSpPr>
          <p:spPr bwMode="auto">
            <a:xfrm>
              <a:off x="3042" y="1542"/>
              <a:ext cx="721" cy="1228"/>
            </a:xfrm>
            <a:custGeom>
              <a:avLst/>
              <a:gdLst>
                <a:gd name="T0" fmla="*/ 618 w 721"/>
                <a:gd name="T1" fmla="*/ 11 h 1228"/>
                <a:gd name="T2" fmla="*/ 509 w 721"/>
                <a:gd name="T3" fmla="*/ 45 h 1228"/>
                <a:gd name="T4" fmla="*/ 395 w 721"/>
                <a:gd name="T5" fmla="*/ 87 h 1228"/>
                <a:gd name="T6" fmla="*/ 288 w 721"/>
                <a:gd name="T7" fmla="*/ 133 h 1228"/>
                <a:gd name="T8" fmla="*/ 244 w 721"/>
                <a:gd name="T9" fmla="*/ 169 h 1228"/>
                <a:gd name="T10" fmla="*/ 243 w 721"/>
                <a:gd name="T11" fmla="*/ 193 h 1228"/>
                <a:gd name="T12" fmla="*/ 233 w 721"/>
                <a:gd name="T13" fmla="*/ 212 h 1228"/>
                <a:gd name="T14" fmla="*/ 217 w 721"/>
                <a:gd name="T15" fmla="*/ 227 h 1228"/>
                <a:gd name="T16" fmla="*/ 197 w 721"/>
                <a:gd name="T17" fmla="*/ 237 h 1228"/>
                <a:gd name="T18" fmla="*/ 176 w 721"/>
                <a:gd name="T19" fmla="*/ 242 h 1228"/>
                <a:gd name="T20" fmla="*/ 156 w 721"/>
                <a:gd name="T21" fmla="*/ 240 h 1228"/>
                <a:gd name="T22" fmla="*/ 139 w 721"/>
                <a:gd name="T23" fmla="*/ 232 h 1228"/>
                <a:gd name="T24" fmla="*/ 113 w 721"/>
                <a:gd name="T25" fmla="*/ 237 h 1228"/>
                <a:gd name="T26" fmla="*/ 77 w 721"/>
                <a:gd name="T27" fmla="*/ 261 h 1228"/>
                <a:gd name="T28" fmla="*/ 44 w 721"/>
                <a:gd name="T29" fmla="*/ 287 h 1228"/>
                <a:gd name="T30" fmla="*/ 13 w 721"/>
                <a:gd name="T31" fmla="*/ 312 h 1228"/>
                <a:gd name="T32" fmla="*/ 10 w 721"/>
                <a:gd name="T33" fmla="*/ 368 h 1228"/>
                <a:gd name="T34" fmla="*/ 28 w 721"/>
                <a:gd name="T35" fmla="*/ 459 h 1228"/>
                <a:gd name="T36" fmla="*/ 43 w 721"/>
                <a:gd name="T37" fmla="*/ 547 h 1228"/>
                <a:gd name="T38" fmla="*/ 56 w 721"/>
                <a:gd name="T39" fmla="*/ 635 h 1228"/>
                <a:gd name="T40" fmla="*/ 80 w 721"/>
                <a:gd name="T41" fmla="*/ 682 h 1228"/>
                <a:gd name="T42" fmla="*/ 106 w 721"/>
                <a:gd name="T43" fmla="*/ 697 h 1228"/>
                <a:gd name="T44" fmla="*/ 122 w 721"/>
                <a:gd name="T45" fmla="*/ 718 h 1228"/>
                <a:gd name="T46" fmla="*/ 132 w 721"/>
                <a:gd name="T47" fmla="*/ 744 h 1228"/>
                <a:gd name="T48" fmla="*/ 132 w 721"/>
                <a:gd name="T49" fmla="*/ 771 h 1228"/>
                <a:gd name="T50" fmla="*/ 126 w 721"/>
                <a:gd name="T51" fmla="*/ 797 h 1228"/>
                <a:gd name="T52" fmla="*/ 109 w 721"/>
                <a:gd name="T53" fmla="*/ 820 h 1228"/>
                <a:gd name="T54" fmla="*/ 87 w 721"/>
                <a:gd name="T55" fmla="*/ 838 h 1228"/>
                <a:gd name="T56" fmla="*/ 74 w 721"/>
                <a:gd name="T57" fmla="*/ 871 h 1228"/>
                <a:gd name="T58" fmla="*/ 75 w 721"/>
                <a:gd name="T59" fmla="*/ 929 h 1228"/>
                <a:gd name="T60" fmla="*/ 77 w 721"/>
                <a:gd name="T61" fmla="*/ 992 h 1228"/>
                <a:gd name="T62" fmla="*/ 78 w 721"/>
                <a:gd name="T63" fmla="*/ 1056 h 1228"/>
                <a:gd name="T64" fmla="*/ 135 w 721"/>
                <a:gd name="T65" fmla="*/ 1098 h 1228"/>
                <a:gd name="T66" fmla="*/ 256 w 721"/>
                <a:gd name="T67" fmla="*/ 1126 h 1228"/>
                <a:gd name="T68" fmla="*/ 394 w 721"/>
                <a:gd name="T69" fmla="*/ 1160 h 1228"/>
                <a:gd name="T70" fmla="*/ 558 w 721"/>
                <a:gd name="T71" fmla="*/ 1201 h 1228"/>
                <a:gd name="T72" fmla="*/ 667 w 721"/>
                <a:gd name="T73" fmla="*/ 1166 h 1228"/>
                <a:gd name="T74" fmla="*/ 690 w 721"/>
                <a:gd name="T75" fmla="*/ 1033 h 1228"/>
                <a:gd name="T76" fmla="*/ 706 w 721"/>
                <a:gd name="T77" fmla="*/ 885 h 1228"/>
                <a:gd name="T78" fmla="*/ 716 w 721"/>
                <a:gd name="T79" fmla="*/ 726 h 1228"/>
                <a:gd name="T80" fmla="*/ 719 w 721"/>
                <a:gd name="T81" fmla="*/ 625 h 1228"/>
                <a:gd name="T82" fmla="*/ 719 w 721"/>
                <a:gd name="T83" fmla="*/ 593 h 1228"/>
                <a:gd name="T84" fmla="*/ 720 w 721"/>
                <a:gd name="T85" fmla="*/ 563 h 1228"/>
                <a:gd name="T86" fmla="*/ 720 w 721"/>
                <a:gd name="T87" fmla="*/ 533 h 1228"/>
                <a:gd name="T88" fmla="*/ 711 w 721"/>
                <a:gd name="T89" fmla="*/ 511 h 1228"/>
                <a:gd name="T90" fmla="*/ 691 w 721"/>
                <a:gd name="T91" fmla="*/ 505 h 1228"/>
                <a:gd name="T92" fmla="*/ 677 w 721"/>
                <a:gd name="T93" fmla="*/ 495 h 1228"/>
                <a:gd name="T94" fmla="*/ 665 w 721"/>
                <a:gd name="T95" fmla="*/ 484 h 1228"/>
                <a:gd name="T96" fmla="*/ 651 w 721"/>
                <a:gd name="T97" fmla="*/ 461 h 1228"/>
                <a:gd name="T98" fmla="*/ 642 w 721"/>
                <a:gd name="T99" fmla="*/ 424 h 1228"/>
                <a:gd name="T100" fmla="*/ 642 w 721"/>
                <a:gd name="T101" fmla="*/ 386 h 1228"/>
                <a:gd name="T102" fmla="*/ 652 w 721"/>
                <a:gd name="T103" fmla="*/ 351 h 1228"/>
                <a:gd name="T104" fmla="*/ 670 w 721"/>
                <a:gd name="T105" fmla="*/ 321 h 1228"/>
                <a:gd name="T106" fmla="*/ 688 w 721"/>
                <a:gd name="T107" fmla="*/ 308 h 1228"/>
                <a:gd name="T108" fmla="*/ 703 w 721"/>
                <a:gd name="T109" fmla="*/ 302 h 1228"/>
                <a:gd name="T110" fmla="*/ 706 w 721"/>
                <a:gd name="T111" fmla="*/ 261 h 1228"/>
                <a:gd name="T112" fmla="*/ 698 w 721"/>
                <a:gd name="T113" fmla="*/ 183 h 1228"/>
                <a:gd name="T114" fmla="*/ 688 w 721"/>
                <a:gd name="T115" fmla="*/ 108 h 1228"/>
                <a:gd name="T116" fmla="*/ 675 w 721"/>
                <a:gd name="T117" fmla="*/ 35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9" name="Freeform 33">
              <a:extLst>
                <a:ext uri="{FF2B5EF4-FFF2-40B4-BE49-F238E27FC236}">
                  <a16:creationId xmlns:a16="http://schemas.microsoft.com/office/drawing/2014/main" id="{146533BF-1798-0246-9963-9BFC1904B99F}"/>
                </a:ext>
              </a:extLst>
            </p:cNvPr>
            <p:cNvSpPr>
              <a:spLocks/>
            </p:cNvSpPr>
            <p:nvPr/>
          </p:nvSpPr>
          <p:spPr bwMode="auto">
            <a:xfrm>
              <a:off x="3684" y="1542"/>
              <a:ext cx="270" cy="1228"/>
            </a:xfrm>
            <a:custGeom>
              <a:avLst/>
              <a:gdLst>
                <a:gd name="T0" fmla="*/ 62 w 270"/>
                <a:gd name="T1" fmla="*/ 27 h 1228"/>
                <a:gd name="T2" fmla="*/ 116 w 270"/>
                <a:gd name="T3" fmla="*/ 73 h 1228"/>
                <a:gd name="T4" fmla="*/ 161 w 270"/>
                <a:gd name="T5" fmla="*/ 121 h 1228"/>
                <a:gd name="T6" fmla="*/ 223 w 270"/>
                <a:gd name="T7" fmla="*/ 191 h 1228"/>
                <a:gd name="T8" fmla="*/ 269 w 270"/>
                <a:gd name="T9" fmla="*/ 300 h 1228"/>
                <a:gd name="T10" fmla="*/ 264 w 270"/>
                <a:gd name="T11" fmla="*/ 420 h 1228"/>
                <a:gd name="T12" fmla="*/ 257 w 270"/>
                <a:gd name="T13" fmla="*/ 539 h 1228"/>
                <a:gd name="T14" fmla="*/ 247 w 270"/>
                <a:gd name="T15" fmla="*/ 653 h 1228"/>
                <a:gd name="T16" fmla="*/ 233 w 270"/>
                <a:gd name="T17" fmla="*/ 711 h 1228"/>
                <a:gd name="T18" fmla="*/ 218 w 270"/>
                <a:gd name="T19" fmla="*/ 723 h 1228"/>
                <a:gd name="T20" fmla="*/ 208 w 270"/>
                <a:gd name="T21" fmla="*/ 737 h 1228"/>
                <a:gd name="T22" fmla="*/ 202 w 270"/>
                <a:gd name="T23" fmla="*/ 755 h 1228"/>
                <a:gd name="T24" fmla="*/ 200 w 270"/>
                <a:gd name="T25" fmla="*/ 771 h 1228"/>
                <a:gd name="T26" fmla="*/ 204 w 270"/>
                <a:gd name="T27" fmla="*/ 791 h 1228"/>
                <a:gd name="T28" fmla="*/ 212 w 270"/>
                <a:gd name="T29" fmla="*/ 807 h 1228"/>
                <a:gd name="T30" fmla="*/ 225 w 270"/>
                <a:gd name="T31" fmla="*/ 823 h 1228"/>
                <a:gd name="T32" fmla="*/ 231 w 270"/>
                <a:gd name="T33" fmla="*/ 866 h 1228"/>
                <a:gd name="T34" fmla="*/ 228 w 270"/>
                <a:gd name="T35" fmla="*/ 940 h 1228"/>
                <a:gd name="T36" fmla="*/ 223 w 270"/>
                <a:gd name="T37" fmla="*/ 1022 h 1228"/>
                <a:gd name="T38" fmla="*/ 218 w 270"/>
                <a:gd name="T39" fmla="*/ 1098 h 1228"/>
                <a:gd name="T40" fmla="*/ 194 w 270"/>
                <a:gd name="T41" fmla="*/ 1148 h 1228"/>
                <a:gd name="T42" fmla="*/ 145 w 270"/>
                <a:gd name="T43" fmla="*/ 1173 h 1228"/>
                <a:gd name="T44" fmla="*/ 93 w 270"/>
                <a:gd name="T45" fmla="*/ 1196 h 1228"/>
                <a:gd name="T46" fmla="*/ 39 w 270"/>
                <a:gd name="T47" fmla="*/ 1217 h 1228"/>
                <a:gd name="T48" fmla="*/ 26 w 270"/>
                <a:gd name="T49" fmla="*/ 1153 h 1228"/>
                <a:gd name="T50" fmla="*/ 51 w 270"/>
                <a:gd name="T51" fmla="*/ 999 h 1228"/>
                <a:gd name="T52" fmla="*/ 67 w 270"/>
                <a:gd name="T53" fmla="*/ 840 h 1228"/>
                <a:gd name="T54" fmla="*/ 77 w 270"/>
                <a:gd name="T55" fmla="*/ 679 h 1228"/>
                <a:gd name="T56" fmla="*/ 78 w 270"/>
                <a:gd name="T57" fmla="*/ 580 h 1228"/>
                <a:gd name="T58" fmla="*/ 78 w 270"/>
                <a:gd name="T59" fmla="*/ 560 h 1228"/>
                <a:gd name="T60" fmla="*/ 78 w 270"/>
                <a:gd name="T61" fmla="*/ 549 h 1228"/>
                <a:gd name="T62" fmla="*/ 78 w 270"/>
                <a:gd name="T63" fmla="*/ 529 h 1228"/>
                <a:gd name="T64" fmla="*/ 69 w 270"/>
                <a:gd name="T65" fmla="*/ 511 h 1228"/>
                <a:gd name="T66" fmla="*/ 51 w 270"/>
                <a:gd name="T67" fmla="*/ 507 h 1228"/>
                <a:gd name="T68" fmla="*/ 36 w 270"/>
                <a:gd name="T69" fmla="*/ 498 h 1228"/>
                <a:gd name="T70" fmla="*/ 25 w 270"/>
                <a:gd name="T71" fmla="*/ 485 h 1228"/>
                <a:gd name="T72" fmla="*/ 10 w 270"/>
                <a:gd name="T73" fmla="*/ 464 h 1228"/>
                <a:gd name="T74" fmla="*/ 0 w 270"/>
                <a:gd name="T75" fmla="*/ 429 h 1228"/>
                <a:gd name="T76" fmla="*/ 0 w 270"/>
                <a:gd name="T77" fmla="*/ 390 h 1228"/>
                <a:gd name="T78" fmla="*/ 10 w 270"/>
                <a:gd name="T79" fmla="*/ 354 h 1228"/>
                <a:gd name="T80" fmla="*/ 22 w 270"/>
                <a:gd name="T81" fmla="*/ 331 h 1228"/>
                <a:gd name="T82" fmla="*/ 33 w 270"/>
                <a:gd name="T83" fmla="*/ 318 h 1228"/>
                <a:gd name="T84" fmla="*/ 46 w 270"/>
                <a:gd name="T85" fmla="*/ 308 h 1228"/>
                <a:gd name="T86" fmla="*/ 61 w 270"/>
                <a:gd name="T87" fmla="*/ 303 h 1228"/>
                <a:gd name="T88" fmla="*/ 65 w 270"/>
                <a:gd name="T89" fmla="*/ 263 h 1228"/>
                <a:gd name="T90" fmla="*/ 56 w 270"/>
                <a:gd name="T91" fmla="*/ 185 h 1228"/>
                <a:gd name="T92" fmla="*/ 44 w 270"/>
                <a:gd name="T93" fmla="*/ 107 h 1228"/>
                <a:gd name="T94" fmla="*/ 31 w 270"/>
                <a:gd name="T95" fmla="*/ 34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solidFill>
              <a:srgbClr val="CC99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10" name="Freeform 34">
              <a:extLst>
                <a:ext uri="{FF2B5EF4-FFF2-40B4-BE49-F238E27FC236}">
                  <a16:creationId xmlns:a16="http://schemas.microsoft.com/office/drawing/2014/main" id="{0AA41EF7-A5E2-934A-AD4D-6E3D4343EF8F}"/>
                </a:ext>
              </a:extLst>
            </p:cNvPr>
            <p:cNvSpPr>
              <a:spLocks/>
            </p:cNvSpPr>
            <p:nvPr/>
          </p:nvSpPr>
          <p:spPr bwMode="auto">
            <a:xfrm>
              <a:off x="3684" y="1542"/>
              <a:ext cx="270" cy="1228"/>
            </a:xfrm>
            <a:custGeom>
              <a:avLst/>
              <a:gdLst>
                <a:gd name="T0" fmla="*/ 62 w 270"/>
                <a:gd name="T1" fmla="*/ 27 h 1228"/>
                <a:gd name="T2" fmla="*/ 116 w 270"/>
                <a:gd name="T3" fmla="*/ 73 h 1228"/>
                <a:gd name="T4" fmla="*/ 161 w 270"/>
                <a:gd name="T5" fmla="*/ 121 h 1228"/>
                <a:gd name="T6" fmla="*/ 223 w 270"/>
                <a:gd name="T7" fmla="*/ 191 h 1228"/>
                <a:gd name="T8" fmla="*/ 269 w 270"/>
                <a:gd name="T9" fmla="*/ 300 h 1228"/>
                <a:gd name="T10" fmla="*/ 264 w 270"/>
                <a:gd name="T11" fmla="*/ 420 h 1228"/>
                <a:gd name="T12" fmla="*/ 257 w 270"/>
                <a:gd name="T13" fmla="*/ 539 h 1228"/>
                <a:gd name="T14" fmla="*/ 247 w 270"/>
                <a:gd name="T15" fmla="*/ 653 h 1228"/>
                <a:gd name="T16" fmla="*/ 233 w 270"/>
                <a:gd name="T17" fmla="*/ 711 h 1228"/>
                <a:gd name="T18" fmla="*/ 218 w 270"/>
                <a:gd name="T19" fmla="*/ 723 h 1228"/>
                <a:gd name="T20" fmla="*/ 208 w 270"/>
                <a:gd name="T21" fmla="*/ 737 h 1228"/>
                <a:gd name="T22" fmla="*/ 202 w 270"/>
                <a:gd name="T23" fmla="*/ 755 h 1228"/>
                <a:gd name="T24" fmla="*/ 200 w 270"/>
                <a:gd name="T25" fmla="*/ 771 h 1228"/>
                <a:gd name="T26" fmla="*/ 204 w 270"/>
                <a:gd name="T27" fmla="*/ 791 h 1228"/>
                <a:gd name="T28" fmla="*/ 212 w 270"/>
                <a:gd name="T29" fmla="*/ 807 h 1228"/>
                <a:gd name="T30" fmla="*/ 225 w 270"/>
                <a:gd name="T31" fmla="*/ 823 h 1228"/>
                <a:gd name="T32" fmla="*/ 231 w 270"/>
                <a:gd name="T33" fmla="*/ 866 h 1228"/>
                <a:gd name="T34" fmla="*/ 228 w 270"/>
                <a:gd name="T35" fmla="*/ 940 h 1228"/>
                <a:gd name="T36" fmla="*/ 223 w 270"/>
                <a:gd name="T37" fmla="*/ 1022 h 1228"/>
                <a:gd name="T38" fmla="*/ 218 w 270"/>
                <a:gd name="T39" fmla="*/ 1098 h 1228"/>
                <a:gd name="T40" fmla="*/ 194 w 270"/>
                <a:gd name="T41" fmla="*/ 1148 h 1228"/>
                <a:gd name="T42" fmla="*/ 145 w 270"/>
                <a:gd name="T43" fmla="*/ 1173 h 1228"/>
                <a:gd name="T44" fmla="*/ 93 w 270"/>
                <a:gd name="T45" fmla="*/ 1196 h 1228"/>
                <a:gd name="T46" fmla="*/ 39 w 270"/>
                <a:gd name="T47" fmla="*/ 1217 h 1228"/>
                <a:gd name="T48" fmla="*/ 26 w 270"/>
                <a:gd name="T49" fmla="*/ 1153 h 1228"/>
                <a:gd name="T50" fmla="*/ 51 w 270"/>
                <a:gd name="T51" fmla="*/ 999 h 1228"/>
                <a:gd name="T52" fmla="*/ 67 w 270"/>
                <a:gd name="T53" fmla="*/ 840 h 1228"/>
                <a:gd name="T54" fmla="*/ 77 w 270"/>
                <a:gd name="T55" fmla="*/ 679 h 1228"/>
                <a:gd name="T56" fmla="*/ 78 w 270"/>
                <a:gd name="T57" fmla="*/ 580 h 1228"/>
                <a:gd name="T58" fmla="*/ 78 w 270"/>
                <a:gd name="T59" fmla="*/ 560 h 1228"/>
                <a:gd name="T60" fmla="*/ 78 w 270"/>
                <a:gd name="T61" fmla="*/ 549 h 1228"/>
                <a:gd name="T62" fmla="*/ 78 w 270"/>
                <a:gd name="T63" fmla="*/ 529 h 1228"/>
                <a:gd name="T64" fmla="*/ 69 w 270"/>
                <a:gd name="T65" fmla="*/ 511 h 1228"/>
                <a:gd name="T66" fmla="*/ 51 w 270"/>
                <a:gd name="T67" fmla="*/ 507 h 1228"/>
                <a:gd name="T68" fmla="*/ 36 w 270"/>
                <a:gd name="T69" fmla="*/ 498 h 1228"/>
                <a:gd name="T70" fmla="*/ 25 w 270"/>
                <a:gd name="T71" fmla="*/ 485 h 1228"/>
                <a:gd name="T72" fmla="*/ 10 w 270"/>
                <a:gd name="T73" fmla="*/ 464 h 1228"/>
                <a:gd name="T74" fmla="*/ 0 w 270"/>
                <a:gd name="T75" fmla="*/ 429 h 1228"/>
                <a:gd name="T76" fmla="*/ 0 w 270"/>
                <a:gd name="T77" fmla="*/ 390 h 1228"/>
                <a:gd name="T78" fmla="*/ 10 w 270"/>
                <a:gd name="T79" fmla="*/ 354 h 1228"/>
                <a:gd name="T80" fmla="*/ 22 w 270"/>
                <a:gd name="T81" fmla="*/ 331 h 1228"/>
                <a:gd name="T82" fmla="*/ 33 w 270"/>
                <a:gd name="T83" fmla="*/ 318 h 1228"/>
                <a:gd name="T84" fmla="*/ 46 w 270"/>
                <a:gd name="T85" fmla="*/ 308 h 1228"/>
                <a:gd name="T86" fmla="*/ 61 w 270"/>
                <a:gd name="T87" fmla="*/ 303 h 1228"/>
                <a:gd name="T88" fmla="*/ 65 w 270"/>
                <a:gd name="T89" fmla="*/ 263 h 1228"/>
                <a:gd name="T90" fmla="*/ 56 w 270"/>
                <a:gd name="T91" fmla="*/ 185 h 1228"/>
                <a:gd name="T92" fmla="*/ 44 w 270"/>
                <a:gd name="T93" fmla="*/ 107 h 1228"/>
                <a:gd name="T94" fmla="*/ 31 w 270"/>
                <a:gd name="T95" fmla="*/ 34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1" name="Freeform 35">
              <a:extLst>
                <a:ext uri="{FF2B5EF4-FFF2-40B4-BE49-F238E27FC236}">
                  <a16:creationId xmlns:a16="http://schemas.microsoft.com/office/drawing/2014/main" id="{E4C8083A-2105-0945-8F89-C1EFC3E27E74}"/>
                </a:ext>
              </a:extLst>
            </p:cNvPr>
            <p:cNvSpPr>
              <a:spLocks/>
            </p:cNvSpPr>
            <p:nvPr/>
          </p:nvSpPr>
          <p:spPr bwMode="auto">
            <a:xfrm>
              <a:off x="3224" y="1745"/>
              <a:ext cx="370" cy="821"/>
            </a:xfrm>
            <a:custGeom>
              <a:avLst/>
              <a:gdLst>
                <a:gd name="T0" fmla="*/ 288 w 370"/>
                <a:gd name="T1" fmla="*/ 437 h 821"/>
                <a:gd name="T2" fmla="*/ 265 w 370"/>
                <a:gd name="T3" fmla="*/ 451 h 821"/>
                <a:gd name="T4" fmla="*/ 241 w 370"/>
                <a:gd name="T5" fmla="*/ 492 h 821"/>
                <a:gd name="T6" fmla="*/ 236 w 370"/>
                <a:gd name="T7" fmla="*/ 547 h 821"/>
                <a:gd name="T8" fmla="*/ 256 w 370"/>
                <a:gd name="T9" fmla="*/ 594 h 821"/>
                <a:gd name="T10" fmla="*/ 282 w 370"/>
                <a:gd name="T11" fmla="*/ 617 h 821"/>
                <a:gd name="T12" fmla="*/ 303 w 370"/>
                <a:gd name="T13" fmla="*/ 620 h 821"/>
                <a:gd name="T14" fmla="*/ 322 w 370"/>
                <a:gd name="T15" fmla="*/ 617 h 821"/>
                <a:gd name="T16" fmla="*/ 348 w 370"/>
                <a:gd name="T17" fmla="*/ 594 h 821"/>
                <a:gd name="T18" fmla="*/ 368 w 370"/>
                <a:gd name="T19" fmla="*/ 547 h 821"/>
                <a:gd name="T20" fmla="*/ 363 w 370"/>
                <a:gd name="T21" fmla="*/ 492 h 821"/>
                <a:gd name="T22" fmla="*/ 338 w 370"/>
                <a:gd name="T23" fmla="*/ 451 h 821"/>
                <a:gd name="T24" fmla="*/ 316 w 370"/>
                <a:gd name="T25" fmla="*/ 437 h 821"/>
                <a:gd name="T26" fmla="*/ 65 w 370"/>
                <a:gd name="T27" fmla="*/ 646 h 821"/>
                <a:gd name="T28" fmla="*/ 48 w 370"/>
                <a:gd name="T29" fmla="*/ 650 h 821"/>
                <a:gd name="T30" fmla="*/ 22 w 370"/>
                <a:gd name="T31" fmla="*/ 672 h 821"/>
                <a:gd name="T32" fmla="*/ 5 w 370"/>
                <a:gd name="T33" fmla="*/ 716 h 821"/>
                <a:gd name="T34" fmla="*/ 9 w 370"/>
                <a:gd name="T35" fmla="*/ 767 h 821"/>
                <a:gd name="T36" fmla="*/ 31 w 370"/>
                <a:gd name="T37" fmla="*/ 806 h 821"/>
                <a:gd name="T38" fmla="*/ 54 w 370"/>
                <a:gd name="T39" fmla="*/ 819 h 821"/>
                <a:gd name="T40" fmla="*/ 72 w 370"/>
                <a:gd name="T41" fmla="*/ 819 h 821"/>
                <a:gd name="T42" fmla="*/ 90 w 370"/>
                <a:gd name="T43" fmla="*/ 814 h 821"/>
                <a:gd name="T44" fmla="*/ 117 w 370"/>
                <a:gd name="T45" fmla="*/ 781 h 821"/>
                <a:gd name="T46" fmla="*/ 129 w 370"/>
                <a:gd name="T47" fmla="*/ 733 h 821"/>
                <a:gd name="T48" fmla="*/ 117 w 370"/>
                <a:gd name="T49" fmla="*/ 685 h 821"/>
                <a:gd name="T50" fmla="*/ 90 w 370"/>
                <a:gd name="T51" fmla="*/ 653 h 821"/>
                <a:gd name="T52" fmla="*/ 72 w 370"/>
                <a:gd name="T53" fmla="*/ 646 h 821"/>
                <a:gd name="T54" fmla="*/ 41 w 370"/>
                <a:gd name="T55" fmla="*/ 248 h 821"/>
                <a:gd name="T56" fmla="*/ 15 w 370"/>
                <a:gd name="T57" fmla="*/ 268 h 821"/>
                <a:gd name="T58" fmla="*/ 2 w 370"/>
                <a:gd name="T59" fmla="*/ 304 h 821"/>
                <a:gd name="T60" fmla="*/ 5 w 370"/>
                <a:gd name="T61" fmla="*/ 346 h 821"/>
                <a:gd name="T62" fmla="*/ 23 w 370"/>
                <a:gd name="T63" fmla="*/ 377 h 821"/>
                <a:gd name="T64" fmla="*/ 52 w 370"/>
                <a:gd name="T65" fmla="*/ 390 h 821"/>
                <a:gd name="T66" fmla="*/ 80 w 370"/>
                <a:gd name="T67" fmla="*/ 377 h 821"/>
                <a:gd name="T68" fmla="*/ 100 w 370"/>
                <a:gd name="T69" fmla="*/ 346 h 821"/>
                <a:gd name="T70" fmla="*/ 103 w 370"/>
                <a:gd name="T71" fmla="*/ 304 h 821"/>
                <a:gd name="T72" fmla="*/ 88 w 370"/>
                <a:gd name="T73" fmla="*/ 268 h 821"/>
                <a:gd name="T74" fmla="*/ 62 w 370"/>
                <a:gd name="T75" fmla="*/ 248 h 821"/>
                <a:gd name="T76" fmla="*/ 262 w 370"/>
                <a:gd name="T77" fmla="*/ 1 h 821"/>
                <a:gd name="T78" fmla="*/ 241 w 370"/>
                <a:gd name="T79" fmla="*/ 8 h 821"/>
                <a:gd name="T80" fmla="*/ 223 w 370"/>
                <a:gd name="T81" fmla="*/ 24 h 821"/>
                <a:gd name="T82" fmla="*/ 200 w 370"/>
                <a:gd name="T83" fmla="*/ 63 h 821"/>
                <a:gd name="T84" fmla="*/ 197 w 370"/>
                <a:gd name="T85" fmla="*/ 125 h 821"/>
                <a:gd name="T86" fmla="*/ 217 w 370"/>
                <a:gd name="T87" fmla="*/ 177 h 821"/>
                <a:gd name="T88" fmla="*/ 234 w 370"/>
                <a:gd name="T89" fmla="*/ 195 h 821"/>
                <a:gd name="T90" fmla="*/ 254 w 370"/>
                <a:gd name="T91" fmla="*/ 204 h 821"/>
                <a:gd name="T92" fmla="*/ 277 w 370"/>
                <a:gd name="T93" fmla="*/ 206 h 821"/>
                <a:gd name="T94" fmla="*/ 298 w 370"/>
                <a:gd name="T95" fmla="*/ 198 h 821"/>
                <a:gd name="T96" fmla="*/ 316 w 370"/>
                <a:gd name="T97" fmla="*/ 183 h 821"/>
                <a:gd name="T98" fmla="*/ 338 w 370"/>
                <a:gd name="T99" fmla="*/ 144 h 821"/>
                <a:gd name="T100" fmla="*/ 342 w 370"/>
                <a:gd name="T101" fmla="*/ 83 h 821"/>
                <a:gd name="T102" fmla="*/ 322 w 370"/>
                <a:gd name="T103" fmla="*/ 31 h 821"/>
                <a:gd name="T104" fmla="*/ 304 w 370"/>
                <a:gd name="T105" fmla="*/ 13 h 821"/>
                <a:gd name="T106" fmla="*/ 285 w 370"/>
                <a:gd name="T107" fmla="*/ 3 h 821"/>
                <a:gd name="T108" fmla="*/ 303 w 370"/>
                <a:gd name="T109" fmla="*/ 435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821"/>
                <a:gd name="T167" fmla="*/ 370 w 370"/>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821">
                  <a:moveTo>
                    <a:pt x="303" y="435"/>
                  </a:moveTo>
                  <a:lnTo>
                    <a:pt x="295" y="435"/>
                  </a:lnTo>
                  <a:lnTo>
                    <a:pt x="288" y="437"/>
                  </a:lnTo>
                  <a:lnTo>
                    <a:pt x="282" y="440"/>
                  </a:lnTo>
                  <a:lnTo>
                    <a:pt x="277" y="443"/>
                  </a:lnTo>
                  <a:lnTo>
                    <a:pt x="265" y="451"/>
                  </a:lnTo>
                  <a:lnTo>
                    <a:pt x="256" y="463"/>
                  </a:lnTo>
                  <a:lnTo>
                    <a:pt x="246" y="476"/>
                  </a:lnTo>
                  <a:lnTo>
                    <a:pt x="241" y="492"/>
                  </a:lnTo>
                  <a:lnTo>
                    <a:pt x="236" y="510"/>
                  </a:lnTo>
                  <a:lnTo>
                    <a:pt x="234" y="528"/>
                  </a:lnTo>
                  <a:lnTo>
                    <a:pt x="236" y="547"/>
                  </a:lnTo>
                  <a:lnTo>
                    <a:pt x="241" y="565"/>
                  </a:lnTo>
                  <a:lnTo>
                    <a:pt x="246" y="580"/>
                  </a:lnTo>
                  <a:lnTo>
                    <a:pt x="256" y="594"/>
                  </a:lnTo>
                  <a:lnTo>
                    <a:pt x="265" y="606"/>
                  </a:lnTo>
                  <a:lnTo>
                    <a:pt x="277" y="614"/>
                  </a:lnTo>
                  <a:lnTo>
                    <a:pt x="282" y="617"/>
                  </a:lnTo>
                  <a:lnTo>
                    <a:pt x="288" y="619"/>
                  </a:lnTo>
                  <a:lnTo>
                    <a:pt x="295" y="620"/>
                  </a:lnTo>
                  <a:lnTo>
                    <a:pt x="303" y="620"/>
                  </a:lnTo>
                  <a:lnTo>
                    <a:pt x="309" y="620"/>
                  </a:lnTo>
                  <a:lnTo>
                    <a:pt x="316" y="619"/>
                  </a:lnTo>
                  <a:lnTo>
                    <a:pt x="322" y="617"/>
                  </a:lnTo>
                  <a:lnTo>
                    <a:pt x="327" y="614"/>
                  </a:lnTo>
                  <a:lnTo>
                    <a:pt x="338" y="606"/>
                  </a:lnTo>
                  <a:lnTo>
                    <a:pt x="348" y="594"/>
                  </a:lnTo>
                  <a:lnTo>
                    <a:pt x="356" y="580"/>
                  </a:lnTo>
                  <a:lnTo>
                    <a:pt x="363" y="565"/>
                  </a:lnTo>
                  <a:lnTo>
                    <a:pt x="368" y="547"/>
                  </a:lnTo>
                  <a:lnTo>
                    <a:pt x="369" y="528"/>
                  </a:lnTo>
                  <a:lnTo>
                    <a:pt x="368" y="510"/>
                  </a:lnTo>
                  <a:lnTo>
                    <a:pt x="363" y="492"/>
                  </a:lnTo>
                  <a:lnTo>
                    <a:pt x="356" y="476"/>
                  </a:lnTo>
                  <a:lnTo>
                    <a:pt x="348" y="463"/>
                  </a:lnTo>
                  <a:lnTo>
                    <a:pt x="338" y="451"/>
                  </a:lnTo>
                  <a:lnTo>
                    <a:pt x="327" y="443"/>
                  </a:lnTo>
                  <a:lnTo>
                    <a:pt x="322" y="440"/>
                  </a:lnTo>
                  <a:lnTo>
                    <a:pt x="316" y="437"/>
                  </a:lnTo>
                  <a:lnTo>
                    <a:pt x="309" y="435"/>
                  </a:lnTo>
                  <a:lnTo>
                    <a:pt x="303" y="435"/>
                  </a:lnTo>
                  <a:lnTo>
                    <a:pt x="65" y="646"/>
                  </a:lnTo>
                  <a:lnTo>
                    <a:pt x="59" y="646"/>
                  </a:lnTo>
                  <a:lnTo>
                    <a:pt x="54" y="648"/>
                  </a:lnTo>
                  <a:lnTo>
                    <a:pt x="48" y="650"/>
                  </a:lnTo>
                  <a:lnTo>
                    <a:pt x="41" y="653"/>
                  </a:lnTo>
                  <a:lnTo>
                    <a:pt x="31" y="661"/>
                  </a:lnTo>
                  <a:lnTo>
                    <a:pt x="22" y="672"/>
                  </a:lnTo>
                  <a:lnTo>
                    <a:pt x="13" y="685"/>
                  </a:lnTo>
                  <a:lnTo>
                    <a:pt x="9" y="700"/>
                  </a:lnTo>
                  <a:lnTo>
                    <a:pt x="5" y="716"/>
                  </a:lnTo>
                  <a:lnTo>
                    <a:pt x="4" y="733"/>
                  </a:lnTo>
                  <a:lnTo>
                    <a:pt x="5" y="750"/>
                  </a:lnTo>
                  <a:lnTo>
                    <a:pt x="9" y="767"/>
                  </a:lnTo>
                  <a:lnTo>
                    <a:pt x="13" y="781"/>
                  </a:lnTo>
                  <a:lnTo>
                    <a:pt x="22" y="794"/>
                  </a:lnTo>
                  <a:lnTo>
                    <a:pt x="31" y="806"/>
                  </a:lnTo>
                  <a:lnTo>
                    <a:pt x="41" y="814"/>
                  </a:lnTo>
                  <a:lnTo>
                    <a:pt x="48" y="815"/>
                  </a:lnTo>
                  <a:lnTo>
                    <a:pt x="54" y="819"/>
                  </a:lnTo>
                  <a:lnTo>
                    <a:pt x="59" y="819"/>
                  </a:lnTo>
                  <a:lnTo>
                    <a:pt x="65" y="820"/>
                  </a:lnTo>
                  <a:lnTo>
                    <a:pt x="72" y="819"/>
                  </a:lnTo>
                  <a:lnTo>
                    <a:pt x="78" y="819"/>
                  </a:lnTo>
                  <a:lnTo>
                    <a:pt x="85" y="815"/>
                  </a:lnTo>
                  <a:lnTo>
                    <a:pt x="90" y="814"/>
                  </a:lnTo>
                  <a:lnTo>
                    <a:pt x="101" y="806"/>
                  </a:lnTo>
                  <a:lnTo>
                    <a:pt x="109" y="794"/>
                  </a:lnTo>
                  <a:lnTo>
                    <a:pt x="117" y="781"/>
                  </a:lnTo>
                  <a:lnTo>
                    <a:pt x="124" y="767"/>
                  </a:lnTo>
                  <a:lnTo>
                    <a:pt x="127" y="750"/>
                  </a:lnTo>
                  <a:lnTo>
                    <a:pt x="129" y="733"/>
                  </a:lnTo>
                  <a:lnTo>
                    <a:pt x="127" y="716"/>
                  </a:lnTo>
                  <a:lnTo>
                    <a:pt x="124" y="700"/>
                  </a:lnTo>
                  <a:lnTo>
                    <a:pt x="117" y="685"/>
                  </a:lnTo>
                  <a:lnTo>
                    <a:pt x="109" y="672"/>
                  </a:lnTo>
                  <a:lnTo>
                    <a:pt x="101" y="661"/>
                  </a:lnTo>
                  <a:lnTo>
                    <a:pt x="90" y="653"/>
                  </a:lnTo>
                  <a:lnTo>
                    <a:pt x="85" y="650"/>
                  </a:lnTo>
                  <a:lnTo>
                    <a:pt x="78" y="648"/>
                  </a:lnTo>
                  <a:lnTo>
                    <a:pt x="72" y="646"/>
                  </a:lnTo>
                  <a:lnTo>
                    <a:pt x="65" y="646"/>
                  </a:lnTo>
                  <a:lnTo>
                    <a:pt x="52" y="247"/>
                  </a:lnTo>
                  <a:lnTo>
                    <a:pt x="41" y="248"/>
                  </a:lnTo>
                  <a:lnTo>
                    <a:pt x="33" y="252"/>
                  </a:lnTo>
                  <a:lnTo>
                    <a:pt x="23" y="258"/>
                  </a:lnTo>
                  <a:lnTo>
                    <a:pt x="15" y="268"/>
                  </a:lnTo>
                  <a:lnTo>
                    <a:pt x="10" y="278"/>
                  </a:lnTo>
                  <a:lnTo>
                    <a:pt x="5" y="291"/>
                  </a:lnTo>
                  <a:lnTo>
                    <a:pt x="2" y="304"/>
                  </a:lnTo>
                  <a:lnTo>
                    <a:pt x="0" y="318"/>
                  </a:lnTo>
                  <a:lnTo>
                    <a:pt x="2" y="333"/>
                  </a:lnTo>
                  <a:lnTo>
                    <a:pt x="5" y="346"/>
                  </a:lnTo>
                  <a:lnTo>
                    <a:pt x="10" y="357"/>
                  </a:lnTo>
                  <a:lnTo>
                    <a:pt x="15" y="369"/>
                  </a:lnTo>
                  <a:lnTo>
                    <a:pt x="23" y="377"/>
                  </a:lnTo>
                  <a:lnTo>
                    <a:pt x="33" y="383"/>
                  </a:lnTo>
                  <a:lnTo>
                    <a:pt x="41" y="388"/>
                  </a:lnTo>
                  <a:lnTo>
                    <a:pt x="52" y="390"/>
                  </a:lnTo>
                  <a:lnTo>
                    <a:pt x="62" y="388"/>
                  </a:lnTo>
                  <a:lnTo>
                    <a:pt x="72" y="383"/>
                  </a:lnTo>
                  <a:lnTo>
                    <a:pt x="80" y="377"/>
                  </a:lnTo>
                  <a:lnTo>
                    <a:pt x="88" y="369"/>
                  </a:lnTo>
                  <a:lnTo>
                    <a:pt x="95" y="357"/>
                  </a:lnTo>
                  <a:lnTo>
                    <a:pt x="100" y="346"/>
                  </a:lnTo>
                  <a:lnTo>
                    <a:pt x="103" y="333"/>
                  </a:lnTo>
                  <a:lnTo>
                    <a:pt x="103" y="318"/>
                  </a:lnTo>
                  <a:lnTo>
                    <a:pt x="103" y="304"/>
                  </a:lnTo>
                  <a:lnTo>
                    <a:pt x="100" y="291"/>
                  </a:lnTo>
                  <a:lnTo>
                    <a:pt x="95" y="278"/>
                  </a:lnTo>
                  <a:lnTo>
                    <a:pt x="88" y="268"/>
                  </a:lnTo>
                  <a:lnTo>
                    <a:pt x="80" y="258"/>
                  </a:lnTo>
                  <a:lnTo>
                    <a:pt x="72" y="252"/>
                  </a:lnTo>
                  <a:lnTo>
                    <a:pt x="62" y="248"/>
                  </a:lnTo>
                  <a:lnTo>
                    <a:pt x="52" y="247"/>
                  </a:lnTo>
                  <a:lnTo>
                    <a:pt x="270" y="0"/>
                  </a:lnTo>
                  <a:lnTo>
                    <a:pt x="262" y="1"/>
                  </a:lnTo>
                  <a:lnTo>
                    <a:pt x="254" y="3"/>
                  </a:lnTo>
                  <a:lnTo>
                    <a:pt x="247" y="5"/>
                  </a:lnTo>
                  <a:lnTo>
                    <a:pt x="241" y="8"/>
                  </a:lnTo>
                  <a:lnTo>
                    <a:pt x="234" y="13"/>
                  </a:lnTo>
                  <a:lnTo>
                    <a:pt x="228" y="18"/>
                  </a:lnTo>
                  <a:lnTo>
                    <a:pt x="223" y="24"/>
                  </a:lnTo>
                  <a:lnTo>
                    <a:pt x="217" y="31"/>
                  </a:lnTo>
                  <a:lnTo>
                    <a:pt x="208" y="47"/>
                  </a:lnTo>
                  <a:lnTo>
                    <a:pt x="200" y="63"/>
                  </a:lnTo>
                  <a:lnTo>
                    <a:pt x="197" y="83"/>
                  </a:lnTo>
                  <a:lnTo>
                    <a:pt x="195" y="104"/>
                  </a:lnTo>
                  <a:lnTo>
                    <a:pt x="197" y="125"/>
                  </a:lnTo>
                  <a:lnTo>
                    <a:pt x="200" y="144"/>
                  </a:lnTo>
                  <a:lnTo>
                    <a:pt x="208" y="161"/>
                  </a:lnTo>
                  <a:lnTo>
                    <a:pt x="217" y="177"/>
                  </a:lnTo>
                  <a:lnTo>
                    <a:pt x="223" y="183"/>
                  </a:lnTo>
                  <a:lnTo>
                    <a:pt x="228" y="190"/>
                  </a:lnTo>
                  <a:lnTo>
                    <a:pt x="234" y="195"/>
                  </a:lnTo>
                  <a:lnTo>
                    <a:pt x="241" y="198"/>
                  </a:lnTo>
                  <a:lnTo>
                    <a:pt x="247" y="203"/>
                  </a:lnTo>
                  <a:lnTo>
                    <a:pt x="254" y="204"/>
                  </a:lnTo>
                  <a:lnTo>
                    <a:pt x="262" y="206"/>
                  </a:lnTo>
                  <a:lnTo>
                    <a:pt x="270" y="206"/>
                  </a:lnTo>
                  <a:lnTo>
                    <a:pt x="277" y="206"/>
                  </a:lnTo>
                  <a:lnTo>
                    <a:pt x="285" y="204"/>
                  </a:lnTo>
                  <a:lnTo>
                    <a:pt x="291" y="203"/>
                  </a:lnTo>
                  <a:lnTo>
                    <a:pt x="298" y="198"/>
                  </a:lnTo>
                  <a:lnTo>
                    <a:pt x="304" y="195"/>
                  </a:lnTo>
                  <a:lnTo>
                    <a:pt x="311" y="190"/>
                  </a:lnTo>
                  <a:lnTo>
                    <a:pt x="316" y="183"/>
                  </a:lnTo>
                  <a:lnTo>
                    <a:pt x="322" y="177"/>
                  </a:lnTo>
                  <a:lnTo>
                    <a:pt x="330" y="161"/>
                  </a:lnTo>
                  <a:lnTo>
                    <a:pt x="338" y="144"/>
                  </a:lnTo>
                  <a:lnTo>
                    <a:pt x="342" y="125"/>
                  </a:lnTo>
                  <a:lnTo>
                    <a:pt x="343" y="104"/>
                  </a:lnTo>
                  <a:lnTo>
                    <a:pt x="342" y="83"/>
                  </a:lnTo>
                  <a:lnTo>
                    <a:pt x="338" y="63"/>
                  </a:lnTo>
                  <a:lnTo>
                    <a:pt x="330" y="47"/>
                  </a:lnTo>
                  <a:lnTo>
                    <a:pt x="322" y="31"/>
                  </a:lnTo>
                  <a:lnTo>
                    <a:pt x="316" y="24"/>
                  </a:lnTo>
                  <a:lnTo>
                    <a:pt x="311" y="18"/>
                  </a:lnTo>
                  <a:lnTo>
                    <a:pt x="304" y="13"/>
                  </a:lnTo>
                  <a:lnTo>
                    <a:pt x="298" y="8"/>
                  </a:lnTo>
                  <a:lnTo>
                    <a:pt x="291" y="5"/>
                  </a:lnTo>
                  <a:lnTo>
                    <a:pt x="285" y="3"/>
                  </a:lnTo>
                  <a:lnTo>
                    <a:pt x="277" y="1"/>
                  </a:lnTo>
                  <a:lnTo>
                    <a:pt x="270" y="0"/>
                  </a:lnTo>
                  <a:lnTo>
                    <a:pt x="303" y="435"/>
                  </a:lnTo>
                </a:path>
              </a:pathLst>
            </a:custGeom>
            <a:solidFill>
              <a:srgbClr val="CC99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12" name="Freeform 36">
              <a:extLst>
                <a:ext uri="{FF2B5EF4-FFF2-40B4-BE49-F238E27FC236}">
                  <a16:creationId xmlns:a16="http://schemas.microsoft.com/office/drawing/2014/main" id="{0CD367A5-CBCA-7148-8031-077F4A5356B6}"/>
                </a:ext>
              </a:extLst>
            </p:cNvPr>
            <p:cNvSpPr>
              <a:spLocks/>
            </p:cNvSpPr>
            <p:nvPr/>
          </p:nvSpPr>
          <p:spPr bwMode="auto">
            <a:xfrm>
              <a:off x="3458" y="2180"/>
              <a:ext cx="136" cy="186"/>
            </a:xfrm>
            <a:custGeom>
              <a:avLst/>
              <a:gdLst>
                <a:gd name="T0" fmla="*/ 69 w 136"/>
                <a:gd name="T1" fmla="*/ 0 h 186"/>
                <a:gd name="T2" fmla="*/ 61 w 136"/>
                <a:gd name="T3" fmla="*/ 0 h 186"/>
                <a:gd name="T4" fmla="*/ 54 w 136"/>
                <a:gd name="T5" fmla="*/ 2 h 186"/>
                <a:gd name="T6" fmla="*/ 48 w 136"/>
                <a:gd name="T7" fmla="*/ 5 h 186"/>
                <a:gd name="T8" fmla="*/ 43 w 136"/>
                <a:gd name="T9" fmla="*/ 8 h 186"/>
                <a:gd name="T10" fmla="*/ 31 w 136"/>
                <a:gd name="T11" fmla="*/ 16 h 186"/>
                <a:gd name="T12" fmla="*/ 22 w 136"/>
                <a:gd name="T13" fmla="*/ 28 h 186"/>
                <a:gd name="T14" fmla="*/ 12 w 136"/>
                <a:gd name="T15" fmla="*/ 41 h 186"/>
                <a:gd name="T16" fmla="*/ 7 w 136"/>
                <a:gd name="T17" fmla="*/ 57 h 186"/>
                <a:gd name="T18" fmla="*/ 2 w 136"/>
                <a:gd name="T19" fmla="*/ 75 h 186"/>
                <a:gd name="T20" fmla="*/ 0 w 136"/>
                <a:gd name="T21" fmla="*/ 93 h 186"/>
                <a:gd name="T22" fmla="*/ 2 w 136"/>
                <a:gd name="T23" fmla="*/ 112 h 186"/>
                <a:gd name="T24" fmla="*/ 7 w 136"/>
                <a:gd name="T25" fmla="*/ 130 h 186"/>
                <a:gd name="T26" fmla="*/ 12 w 136"/>
                <a:gd name="T27" fmla="*/ 145 h 186"/>
                <a:gd name="T28" fmla="*/ 22 w 136"/>
                <a:gd name="T29" fmla="*/ 159 h 186"/>
                <a:gd name="T30" fmla="*/ 31 w 136"/>
                <a:gd name="T31" fmla="*/ 171 h 186"/>
                <a:gd name="T32" fmla="*/ 43 w 136"/>
                <a:gd name="T33" fmla="*/ 179 h 186"/>
                <a:gd name="T34" fmla="*/ 48 w 136"/>
                <a:gd name="T35" fmla="*/ 182 h 186"/>
                <a:gd name="T36" fmla="*/ 54 w 136"/>
                <a:gd name="T37" fmla="*/ 184 h 186"/>
                <a:gd name="T38" fmla="*/ 61 w 136"/>
                <a:gd name="T39" fmla="*/ 185 h 186"/>
                <a:gd name="T40" fmla="*/ 69 w 136"/>
                <a:gd name="T41" fmla="*/ 185 h 186"/>
                <a:gd name="T42" fmla="*/ 75 w 136"/>
                <a:gd name="T43" fmla="*/ 185 h 186"/>
                <a:gd name="T44" fmla="*/ 82 w 136"/>
                <a:gd name="T45" fmla="*/ 184 h 186"/>
                <a:gd name="T46" fmla="*/ 88 w 136"/>
                <a:gd name="T47" fmla="*/ 182 h 186"/>
                <a:gd name="T48" fmla="*/ 93 w 136"/>
                <a:gd name="T49" fmla="*/ 179 h 186"/>
                <a:gd name="T50" fmla="*/ 104 w 136"/>
                <a:gd name="T51" fmla="*/ 171 h 186"/>
                <a:gd name="T52" fmla="*/ 114 w 136"/>
                <a:gd name="T53" fmla="*/ 159 h 186"/>
                <a:gd name="T54" fmla="*/ 122 w 136"/>
                <a:gd name="T55" fmla="*/ 145 h 186"/>
                <a:gd name="T56" fmla="*/ 129 w 136"/>
                <a:gd name="T57" fmla="*/ 130 h 186"/>
                <a:gd name="T58" fmla="*/ 134 w 136"/>
                <a:gd name="T59" fmla="*/ 112 h 186"/>
                <a:gd name="T60" fmla="*/ 135 w 136"/>
                <a:gd name="T61" fmla="*/ 93 h 186"/>
                <a:gd name="T62" fmla="*/ 134 w 136"/>
                <a:gd name="T63" fmla="*/ 75 h 186"/>
                <a:gd name="T64" fmla="*/ 129 w 136"/>
                <a:gd name="T65" fmla="*/ 57 h 186"/>
                <a:gd name="T66" fmla="*/ 122 w 136"/>
                <a:gd name="T67" fmla="*/ 41 h 186"/>
                <a:gd name="T68" fmla="*/ 114 w 136"/>
                <a:gd name="T69" fmla="*/ 28 h 186"/>
                <a:gd name="T70" fmla="*/ 104 w 136"/>
                <a:gd name="T71" fmla="*/ 16 h 186"/>
                <a:gd name="T72" fmla="*/ 93 w 136"/>
                <a:gd name="T73" fmla="*/ 8 h 186"/>
                <a:gd name="T74" fmla="*/ 88 w 136"/>
                <a:gd name="T75" fmla="*/ 5 h 186"/>
                <a:gd name="T76" fmla="*/ 82 w 136"/>
                <a:gd name="T77" fmla="*/ 2 h 186"/>
                <a:gd name="T78" fmla="*/ 75 w 136"/>
                <a:gd name="T79" fmla="*/ 0 h 186"/>
                <a:gd name="T80" fmla="*/ 69 w 136"/>
                <a:gd name="T81" fmla="*/ 0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86"/>
                <a:gd name="T125" fmla="*/ 136 w 136"/>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86">
                  <a:moveTo>
                    <a:pt x="69" y="0"/>
                  </a:moveTo>
                  <a:lnTo>
                    <a:pt x="61" y="0"/>
                  </a:lnTo>
                  <a:lnTo>
                    <a:pt x="54" y="2"/>
                  </a:lnTo>
                  <a:lnTo>
                    <a:pt x="48" y="5"/>
                  </a:lnTo>
                  <a:lnTo>
                    <a:pt x="43" y="8"/>
                  </a:lnTo>
                  <a:lnTo>
                    <a:pt x="31" y="16"/>
                  </a:lnTo>
                  <a:lnTo>
                    <a:pt x="22" y="28"/>
                  </a:lnTo>
                  <a:lnTo>
                    <a:pt x="12" y="41"/>
                  </a:lnTo>
                  <a:lnTo>
                    <a:pt x="7" y="57"/>
                  </a:lnTo>
                  <a:lnTo>
                    <a:pt x="2" y="75"/>
                  </a:lnTo>
                  <a:lnTo>
                    <a:pt x="0" y="93"/>
                  </a:lnTo>
                  <a:lnTo>
                    <a:pt x="2" y="112"/>
                  </a:lnTo>
                  <a:lnTo>
                    <a:pt x="7" y="130"/>
                  </a:lnTo>
                  <a:lnTo>
                    <a:pt x="12" y="145"/>
                  </a:lnTo>
                  <a:lnTo>
                    <a:pt x="22" y="159"/>
                  </a:lnTo>
                  <a:lnTo>
                    <a:pt x="31" y="171"/>
                  </a:lnTo>
                  <a:lnTo>
                    <a:pt x="43" y="179"/>
                  </a:lnTo>
                  <a:lnTo>
                    <a:pt x="48" y="182"/>
                  </a:lnTo>
                  <a:lnTo>
                    <a:pt x="54" y="184"/>
                  </a:lnTo>
                  <a:lnTo>
                    <a:pt x="61" y="185"/>
                  </a:lnTo>
                  <a:lnTo>
                    <a:pt x="69" y="185"/>
                  </a:lnTo>
                  <a:lnTo>
                    <a:pt x="75" y="185"/>
                  </a:lnTo>
                  <a:lnTo>
                    <a:pt x="82" y="184"/>
                  </a:lnTo>
                  <a:lnTo>
                    <a:pt x="88" y="182"/>
                  </a:lnTo>
                  <a:lnTo>
                    <a:pt x="93" y="179"/>
                  </a:lnTo>
                  <a:lnTo>
                    <a:pt x="104" y="171"/>
                  </a:lnTo>
                  <a:lnTo>
                    <a:pt x="114" y="159"/>
                  </a:lnTo>
                  <a:lnTo>
                    <a:pt x="122" y="145"/>
                  </a:lnTo>
                  <a:lnTo>
                    <a:pt x="129" y="130"/>
                  </a:lnTo>
                  <a:lnTo>
                    <a:pt x="134" y="112"/>
                  </a:lnTo>
                  <a:lnTo>
                    <a:pt x="135" y="93"/>
                  </a:lnTo>
                  <a:lnTo>
                    <a:pt x="134" y="75"/>
                  </a:lnTo>
                  <a:lnTo>
                    <a:pt x="129" y="57"/>
                  </a:lnTo>
                  <a:lnTo>
                    <a:pt x="122" y="41"/>
                  </a:lnTo>
                  <a:lnTo>
                    <a:pt x="114" y="28"/>
                  </a:lnTo>
                  <a:lnTo>
                    <a:pt x="104" y="16"/>
                  </a:lnTo>
                  <a:lnTo>
                    <a:pt x="93" y="8"/>
                  </a:lnTo>
                  <a:lnTo>
                    <a:pt x="88" y="5"/>
                  </a:lnTo>
                  <a:lnTo>
                    <a:pt x="82" y="2"/>
                  </a:lnTo>
                  <a:lnTo>
                    <a:pt x="75" y="0"/>
                  </a:lnTo>
                  <a:lnTo>
                    <a:pt x="6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3" name="Freeform 37">
              <a:extLst>
                <a:ext uri="{FF2B5EF4-FFF2-40B4-BE49-F238E27FC236}">
                  <a16:creationId xmlns:a16="http://schemas.microsoft.com/office/drawing/2014/main" id="{CCABDF8F-294C-3444-8795-6200857F7B97}"/>
                </a:ext>
              </a:extLst>
            </p:cNvPr>
            <p:cNvSpPr>
              <a:spLocks/>
            </p:cNvSpPr>
            <p:nvPr/>
          </p:nvSpPr>
          <p:spPr bwMode="auto">
            <a:xfrm>
              <a:off x="3228" y="2391"/>
              <a:ext cx="126" cy="175"/>
            </a:xfrm>
            <a:custGeom>
              <a:avLst/>
              <a:gdLst>
                <a:gd name="T0" fmla="*/ 61 w 126"/>
                <a:gd name="T1" fmla="*/ 0 h 175"/>
                <a:gd name="T2" fmla="*/ 55 w 126"/>
                <a:gd name="T3" fmla="*/ 0 h 175"/>
                <a:gd name="T4" fmla="*/ 50 w 126"/>
                <a:gd name="T5" fmla="*/ 2 h 175"/>
                <a:gd name="T6" fmla="*/ 44 w 126"/>
                <a:gd name="T7" fmla="*/ 4 h 175"/>
                <a:gd name="T8" fmla="*/ 37 w 126"/>
                <a:gd name="T9" fmla="*/ 7 h 175"/>
                <a:gd name="T10" fmla="*/ 27 w 126"/>
                <a:gd name="T11" fmla="*/ 15 h 175"/>
                <a:gd name="T12" fmla="*/ 18 w 126"/>
                <a:gd name="T13" fmla="*/ 26 h 175"/>
                <a:gd name="T14" fmla="*/ 9 w 126"/>
                <a:gd name="T15" fmla="*/ 39 h 175"/>
                <a:gd name="T16" fmla="*/ 5 w 126"/>
                <a:gd name="T17" fmla="*/ 54 h 175"/>
                <a:gd name="T18" fmla="*/ 1 w 126"/>
                <a:gd name="T19" fmla="*/ 70 h 175"/>
                <a:gd name="T20" fmla="*/ 0 w 126"/>
                <a:gd name="T21" fmla="*/ 87 h 175"/>
                <a:gd name="T22" fmla="*/ 1 w 126"/>
                <a:gd name="T23" fmla="*/ 104 h 175"/>
                <a:gd name="T24" fmla="*/ 5 w 126"/>
                <a:gd name="T25" fmla="*/ 121 h 175"/>
                <a:gd name="T26" fmla="*/ 9 w 126"/>
                <a:gd name="T27" fmla="*/ 135 h 175"/>
                <a:gd name="T28" fmla="*/ 18 w 126"/>
                <a:gd name="T29" fmla="*/ 148 h 175"/>
                <a:gd name="T30" fmla="*/ 27 w 126"/>
                <a:gd name="T31" fmla="*/ 160 h 175"/>
                <a:gd name="T32" fmla="*/ 37 w 126"/>
                <a:gd name="T33" fmla="*/ 168 h 175"/>
                <a:gd name="T34" fmla="*/ 44 w 126"/>
                <a:gd name="T35" fmla="*/ 169 h 175"/>
                <a:gd name="T36" fmla="*/ 50 w 126"/>
                <a:gd name="T37" fmla="*/ 173 h 175"/>
                <a:gd name="T38" fmla="*/ 55 w 126"/>
                <a:gd name="T39" fmla="*/ 173 h 175"/>
                <a:gd name="T40" fmla="*/ 61 w 126"/>
                <a:gd name="T41" fmla="*/ 174 h 175"/>
                <a:gd name="T42" fmla="*/ 68 w 126"/>
                <a:gd name="T43" fmla="*/ 173 h 175"/>
                <a:gd name="T44" fmla="*/ 74 w 126"/>
                <a:gd name="T45" fmla="*/ 173 h 175"/>
                <a:gd name="T46" fmla="*/ 81 w 126"/>
                <a:gd name="T47" fmla="*/ 169 h 175"/>
                <a:gd name="T48" fmla="*/ 86 w 126"/>
                <a:gd name="T49" fmla="*/ 168 h 175"/>
                <a:gd name="T50" fmla="*/ 97 w 126"/>
                <a:gd name="T51" fmla="*/ 160 h 175"/>
                <a:gd name="T52" fmla="*/ 105 w 126"/>
                <a:gd name="T53" fmla="*/ 148 h 175"/>
                <a:gd name="T54" fmla="*/ 113 w 126"/>
                <a:gd name="T55" fmla="*/ 135 h 175"/>
                <a:gd name="T56" fmla="*/ 120 w 126"/>
                <a:gd name="T57" fmla="*/ 121 h 175"/>
                <a:gd name="T58" fmla="*/ 123 w 126"/>
                <a:gd name="T59" fmla="*/ 104 h 175"/>
                <a:gd name="T60" fmla="*/ 125 w 126"/>
                <a:gd name="T61" fmla="*/ 87 h 175"/>
                <a:gd name="T62" fmla="*/ 123 w 126"/>
                <a:gd name="T63" fmla="*/ 70 h 175"/>
                <a:gd name="T64" fmla="*/ 120 w 126"/>
                <a:gd name="T65" fmla="*/ 54 h 175"/>
                <a:gd name="T66" fmla="*/ 113 w 126"/>
                <a:gd name="T67" fmla="*/ 39 h 175"/>
                <a:gd name="T68" fmla="*/ 105 w 126"/>
                <a:gd name="T69" fmla="*/ 26 h 175"/>
                <a:gd name="T70" fmla="*/ 97 w 126"/>
                <a:gd name="T71" fmla="*/ 15 h 175"/>
                <a:gd name="T72" fmla="*/ 86 w 126"/>
                <a:gd name="T73" fmla="*/ 7 h 175"/>
                <a:gd name="T74" fmla="*/ 81 w 126"/>
                <a:gd name="T75" fmla="*/ 4 h 175"/>
                <a:gd name="T76" fmla="*/ 74 w 126"/>
                <a:gd name="T77" fmla="*/ 2 h 175"/>
                <a:gd name="T78" fmla="*/ 68 w 126"/>
                <a:gd name="T79" fmla="*/ 0 h 175"/>
                <a:gd name="T80" fmla="*/ 61 w 126"/>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75"/>
                <a:gd name="T125" fmla="*/ 126 w 126"/>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75">
                  <a:moveTo>
                    <a:pt x="61" y="0"/>
                  </a:moveTo>
                  <a:lnTo>
                    <a:pt x="55" y="0"/>
                  </a:lnTo>
                  <a:lnTo>
                    <a:pt x="50" y="2"/>
                  </a:lnTo>
                  <a:lnTo>
                    <a:pt x="44" y="4"/>
                  </a:lnTo>
                  <a:lnTo>
                    <a:pt x="37" y="7"/>
                  </a:lnTo>
                  <a:lnTo>
                    <a:pt x="27" y="15"/>
                  </a:lnTo>
                  <a:lnTo>
                    <a:pt x="18" y="26"/>
                  </a:lnTo>
                  <a:lnTo>
                    <a:pt x="9" y="39"/>
                  </a:lnTo>
                  <a:lnTo>
                    <a:pt x="5" y="54"/>
                  </a:lnTo>
                  <a:lnTo>
                    <a:pt x="1" y="70"/>
                  </a:lnTo>
                  <a:lnTo>
                    <a:pt x="0" y="87"/>
                  </a:lnTo>
                  <a:lnTo>
                    <a:pt x="1" y="104"/>
                  </a:lnTo>
                  <a:lnTo>
                    <a:pt x="5" y="121"/>
                  </a:lnTo>
                  <a:lnTo>
                    <a:pt x="9" y="135"/>
                  </a:lnTo>
                  <a:lnTo>
                    <a:pt x="18" y="148"/>
                  </a:lnTo>
                  <a:lnTo>
                    <a:pt x="27" y="160"/>
                  </a:lnTo>
                  <a:lnTo>
                    <a:pt x="37" y="168"/>
                  </a:lnTo>
                  <a:lnTo>
                    <a:pt x="44" y="169"/>
                  </a:lnTo>
                  <a:lnTo>
                    <a:pt x="50" y="173"/>
                  </a:lnTo>
                  <a:lnTo>
                    <a:pt x="55" y="173"/>
                  </a:lnTo>
                  <a:lnTo>
                    <a:pt x="61" y="174"/>
                  </a:lnTo>
                  <a:lnTo>
                    <a:pt x="68" y="173"/>
                  </a:lnTo>
                  <a:lnTo>
                    <a:pt x="74" y="173"/>
                  </a:lnTo>
                  <a:lnTo>
                    <a:pt x="81" y="169"/>
                  </a:lnTo>
                  <a:lnTo>
                    <a:pt x="86" y="168"/>
                  </a:lnTo>
                  <a:lnTo>
                    <a:pt x="97" y="160"/>
                  </a:lnTo>
                  <a:lnTo>
                    <a:pt x="105" y="148"/>
                  </a:lnTo>
                  <a:lnTo>
                    <a:pt x="113" y="135"/>
                  </a:lnTo>
                  <a:lnTo>
                    <a:pt x="120" y="121"/>
                  </a:lnTo>
                  <a:lnTo>
                    <a:pt x="123" y="104"/>
                  </a:lnTo>
                  <a:lnTo>
                    <a:pt x="125" y="87"/>
                  </a:lnTo>
                  <a:lnTo>
                    <a:pt x="123" y="70"/>
                  </a:lnTo>
                  <a:lnTo>
                    <a:pt x="120" y="54"/>
                  </a:lnTo>
                  <a:lnTo>
                    <a:pt x="113" y="39"/>
                  </a:lnTo>
                  <a:lnTo>
                    <a:pt x="105" y="26"/>
                  </a:lnTo>
                  <a:lnTo>
                    <a:pt x="97" y="15"/>
                  </a:lnTo>
                  <a:lnTo>
                    <a:pt x="86" y="7"/>
                  </a:lnTo>
                  <a:lnTo>
                    <a:pt x="81" y="4"/>
                  </a:lnTo>
                  <a:lnTo>
                    <a:pt x="74" y="2"/>
                  </a:lnTo>
                  <a:lnTo>
                    <a:pt x="68" y="0"/>
                  </a:lnTo>
                  <a:lnTo>
                    <a:pt x="6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4" name="Freeform 38">
              <a:extLst>
                <a:ext uri="{FF2B5EF4-FFF2-40B4-BE49-F238E27FC236}">
                  <a16:creationId xmlns:a16="http://schemas.microsoft.com/office/drawing/2014/main" id="{70CF7029-3A0D-8342-8417-246287A6570A}"/>
                </a:ext>
              </a:extLst>
            </p:cNvPr>
            <p:cNvSpPr>
              <a:spLocks/>
            </p:cNvSpPr>
            <p:nvPr/>
          </p:nvSpPr>
          <p:spPr bwMode="auto">
            <a:xfrm>
              <a:off x="3224" y="1992"/>
              <a:ext cx="104" cy="144"/>
            </a:xfrm>
            <a:custGeom>
              <a:avLst/>
              <a:gdLst>
                <a:gd name="T0" fmla="*/ 52 w 104"/>
                <a:gd name="T1" fmla="*/ 0 h 144"/>
                <a:gd name="T2" fmla="*/ 41 w 104"/>
                <a:gd name="T3" fmla="*/ 1 h 144"/>
                <a:gd name="T4" fmla="*/ 33 w 104"/>
                <a:gd name="T5" fmla="*/ 5 h 144"/>
                <a:gd name="T6" fmla="*/ 23 w 104"/>
                <a:gd name="T7" fmla="*/ 11 h 144"/>
                <a:gd name="T8" fmla="*/ 15 w 104"/>
                <a:gd name="T9" fmla="*/ 21 h 144"/>
                <a:gd name="T10" fmla="*/ 10 w 104"/>
                <a:gd name="T11" fmla="*/ 31 h 144"/>
                <a:gd name="T12" fmla="*/ 5 w 104"/>
                <a:gd name="T13" fmla="*/ 44 h 144"/>
                <a:gd name="T14" fmla="*/ 2 w 104"/>
                <a:gd name="T15" fmla="*/ 57 h 144"/>
                <a:gd name="T16" fmla="*/ 0 w 104"/>
                <a:gd name="T17" fmla="*/ 71 h 144"/>
                <a:gd name="T18" fmla="*/ 2 w 104"/>
                <a:gd name="T19" fmla="*/ 86 h 144"/>
                <a:gd name="T20" fmla="*/ 5 w 104"/>
                <a:gd name="T21" fmla="*/ 99 h 144"/>
                <a:gd name="T22" fmla="*/ 10 w 104"/>
                <a:gd name="T23" fmla="*/ 110 h 144"/>
                <a:gd name="T24" fmla="*/ 15 w 104"/>
                <a:gd name="T25" fmla="*/ 122 h 144"/>
                <a:gd name="T26" fmla="*/ 23 w 104"/>
                <a:gd name="T27" fmla="*/ 130 h 144"/>
                <a:gd name="T28" fmla="*/ 33 w 104"/>
                <a:gd name="T29" fmla="*/ 136 h 144"/>
                <a:gd name="T30" fmla="*/ 41 w 104"/>
                <a:gd name="T31" fmla="*/ 141 h 144"/>
                <a:gd name="T32" fmla="*/ 52 w 104"/>
                <a:gd name="T33" fmla="*/ 143 h 144"/>
                <a:gd name="T34" fmla="*/ 62 w 104"/>
                <a:gd name="T35" fmla="*/ 141 h 144"/>
                <a:gd name="T36" fmla="*/ 72 w 104"/>
                <a:gd name="T37" fmla="*/ 136 h 144"/>
                <a:gd name="T38" fmla="*/ 80 w 104"/>
                <a:gd name="T39" fmla="*/ 130 h 144"/>
                <a:gd name="T40" fmla="*/ 88 w 104"/>
                <a:gd name="T41" fmla="*/ 122 h 144"/>
                <a:gd name="T42" fmla="*/ 95 w 104"/>
                <a:gd name="T43" fmla="*/ 110 h 144"/>
                <a:gd name="T44" fmla="*/ 100 w 104"/>
                <a:gd name="T45" fmla="*/ 99 h 144"/>
                <a:gd name="T46" fmla="*/ 103 w 104"/>
                <a:gd name="T47" fmla="*/ 86 h 144"/>
                <a:gd name="T48" fmla="*/ 103 w 104"/>
                <a:gd name="T49" fmla="*/ 71 h 144"/>
                <a:gd name="T50" fmla="*/ 103 w 104"/>
                <a:gd name="T51" fmla="*/ 57 h 144"/>
                <a:gd name="T52" fmla="*/ 100 w 104"/>
                <a:gd name="T53" fmla="*/ 44 h 144"/>
                <a:gd name="T54" fmla="*/ 95 w 104"/>
                <a:gd name="T55" fmla="*/ 31 h 144"/>
                <a:gd name="T56" fmla="*/ 88 w 104"/>
                <a:gd name="T57" fmla="*/ 21 h 144"/>
                <a:gd name="T58" fmla="*/ 80 w 104"/>
                <a:gd name="T59" fmla="*/ 11 h 144"/>
                <a:gd name="T60" fmla="*/ 72 w 104"/>
                <a:gd name="T61" fmla="*/ 5 h 144"/>
                <a:gd name="T62" fmla="*/ 62 w 104"/>
                <a:gd name="T63" fmla="*/ 1 h 144"/>
                <a:gd name="T64" fmla="*/ 52 w 104"/>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4"/>
                <a:gd name="T101" fmla="*/ 104 w 104"/>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4">
                  <a:moveTo>
                    <a:pt x="52" y="0"/>
                  </a:moveTo>
                  <a:lnTo>
                    <a:pt x="41" y="1"/>
                  </a:lnTo>
                  <a:lnTo>
                    <a:pt x="33" y="5"/>
                  </a:lnTo>
                  <a:lnTo>
                    <a:pt x="23" y="11"/>
                  </a:lnTo>
                  <a:lnTo>
                    <a:pt x="15" y="21"/>
                  </a:lnTo>
                  <a:lnTo>
                    <a:pt x="10" y="31"/>
                  </a:lnTo>
                  <a:lnTo>
                    <a:pt x="5" y="44"/>
                  </a:lnTo>
                  <a:lnTo>
                    <a:pt x="2" y="57"/>
                  </a:lnTo>
                  <a:lnTo>
                    <a:pt x="0" y="71"/>
                  </a:lnTo>
                  <a:lnTo>
                    <a:pt x="2" y="86"/>
                  </a:lnTo>
                  <a:lnTo>
                    <a:pt x="5" y="99"/>
                  </a:lnTo>
                  <a:lnTo>
                    <a:pt x="10" y="110"/>
                  </a:lnTo>
                  <a:lnTo>
                    <a:pt x="15" y="122"/>
                  </a:lnTo>
                  <a:lnTo>
                    <a:pt x="23" y="130"/>
                  </a:lnTo>
                  <a:lnTo>
                    <a:pt x="33" y="136"/>
                  </a:lnTo>
                  <a:lnTo>
                    <a:pt x="41" y="141"/>
                  </a:lnTo>
                  <a:lnTo>
                    <a:pt x="52" y="143"/>
                  </a:lnTo>
                  <a:lnTo>
                    <a:pt x="62" y="141"/>
                  </a:lnTo>
                  <a:lnTo>
                    <a:pt x="72" y="136"/>
                  </a:lnTo>
                  <a:lnTo>
                    <a:pt x="80" y="130"/>
                  </a:lnTo>
                  <a:lnTo>
                    <a:pt x="88" y="122"/>
                  </a:lnTo>
                  <a:lnTo>
                    <a:pt x="95" y="110"/>
                  </a:lnTo>
                  <a:lnTo>
                    <a:pt x="100" y="99"/>
                  </a:lnTo>
                  <a:lnTo>
                    <a:pt x="103" y="86"/>
                  </a:lnTo>
                  <a:lnTo>
                    <a:pt x="103" y="71"/>
                  </a:lnTo>
                  <a:lnTo>
                    <a:pt x="103" y="57"/>
                  </a:lnTo>
                  <a:lnTo>
                    <a:pt x="100" y="44"/>
                  </a:lnTo>
                  <a:lnTo>
                    <a:pt x="95" y="31"/>
                  </a:lnTo>
                  <a:lnTo>
                    <a:pt x="88" y="21"/>
                  </a:lnTo>
                  <a:lnTo>
                    <a:pt x="80" y="11"/>
                  </a:lnTo>
                  <a:lnTo>
                    <a:pt x="72" y="5"/>
                  </a:lnTo>
                  <a:lnTo>
                    <a:pt x="62" y="1"/>
                  </a:lnTo>
                  <a:lnTo>
                    <a:pt x="52"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5" name="Freeform 39">
              <a:extLst>
                <a:ext uri="{FF2B5EF4-FFF2-40B4-BE49-F238E27FC236}">
                  <a16:creationId xmlns:a16="http://schemas.microsoft.com/office/drawing/2014/main" id="{E025EA04-789C-0144-B61A-F0C3B70F58D5}"/>
                </a:ext>
              </a:extLst>
            </p:cNvPr>
            <p:cNvSpPr>
              <a:spLocks/>
            </p:cNvSpPr>
            <p:nvPr/>
          </p:nvSpPr>
          <p:spPr bwMode="auto">
            <a:xfrm>
              <a:off x="3419" y="1745"/>
              <a:ext cx="149" cy="207"/>
            </a:xfrm>
            <a:custGeom>
              <a:avLst/>
              <a:gdLst>
                <a:gd name="T0" fmla="*/ 75 w 149"/>
                <a:gd name="T1" fmla="*/ 0 h 207"/>
                <a:gd name="T2" fmla="*/ 67 w 149"/>
                <a:gd name="T3" fmla="*/ 1 h 207"/>
                <a:gd name="T4" fmla="*/ 59 w 149"/>
                <a:gd name="T5" fmla="*/ 3 h 207"/>
                <a:gd name="T6" fmla="*/ 52 w 149"/>
                <a:gd name="T7" fmla="*/ 5 h 207"/>
                <a:gd name="T8" fmla="*/ 46 w 149"/>
                <a:gd name="T9" fmla="*/ 8 h 207"/>
                <a:gd name="T10" fmla="*/ 39 w 149"/>
                <a:gd name="T11" fmla="*/ 13 h 207"/>
                <a:gd name="T12" fmla="*/ 33 w 149"/>
                <a:gd name="T13" fmla="*/ 18 h 207"/>
                <a:gd name="T14" fmla="*/ 28 w 149"/>
                <a:gd name="T15" fmla="*/ 24 h 207"/>
                <a:gd name="T16" fmla="*/ 22 w 149"/>
                <a:gd name="T17" fmla="*/ 31 h 207"/>
                <a:gd name="T18" fmla="*/ 13 w 149"/>
                <a:gd name="T19" fmla="*/ 47 h 207"/>
                <a:gd name="T20" fmla="*/ 5 w 149"/>
                <a:gd name="T21" fmla="*/ 63 h 207"/>
                <a:gd name="T22" fmla="*/ 2 w 149"/>
                <a:gd name="T23" fmla="*/ 83 h 207"/>
                <a:gd name="T24" fmla="*/ 0 w 149"/>
                <a:gd name="T25" fmla="*/ 104 h 207"/>
                <a:gd name="T26" fmla="*/ 2 w 149"/>
                <a:gd name="T27" fmla="*/ 125 h 207"/>
                <a:gd name="T28" fmla="*/ 5 w 149"/>
                <a:gd name="T29" fmla="*/ 144 h 207"/>
                <a:gd name="T30" fmla="*/ 13 w 149"/>
                <a:gd name="T31" fmla="*/ 161 h 207"/>
                <a:gd name="T32" fmla="*/ 22 w 149"/>
                <a:gd name="T33" fmla="*/ 177 h 207"/>
                <a:gd name="T34" fmla="*/ 28 w 149"/>
                <a:gd name="T35" fmla="*/ 183 h 207"/>
                <a:gd name="T36" fmla="*/ 33 w 149"/>
                <a:gd name="T37" fmla="*/ 190 h 207"/>
                <a:gd name="T38" fmla="*/ 39 w 149"/>
                <a:gd name="T39" fmla="*/ 195 h 207"/>
                <a:gd name="T40" fmla="*/ 46 w 149"/>
                <a:gd name="T41" fmla="*/ 198 h 207"/>
                <a:gd name="T42" fmla="*/ 52 w 149"/>
                <a:gd name="T43" fmla="*/ 203 h 207"/>
                <a:gd name="T44" fmla="*/ 59 w 149"/>
                <a:gd name="T45" fmla="*/ 204 h 207"/>
                <a:gd name="T46" fmla="*/ 67 w 149"/>
                <a:gd name="T47" fmla="*/ 206 h 207"/>
                <a:gd name="T48" fmla="*/ 75 w 149"/>
                <a:gd name="T49" fmla="*/ 206 h 207"/>
                <a:gd name="T50" fmla="*/ 82 w 149"/>
                <a:gd name="T51" fmla="*/ 206 h 207"/>
                <a:gd name="T52" fmla="*/ 90 w 149"/>
                <a:gd name="T53" fmla="*/ 204 h 207"/>
                <a:gd name="T54" fmla="*/ 96 w 149"/>
                <a:gd name="T55" fmla="*/ 203 h 207"/>
                <a:gd name="T56" fmla="*/ 103 w 149"/>
                <a:gd name="T57" fmla="*/ 198 h 207"/>
                <a:gd name="T58" fmla="*/ 109 w 149"/>
                <a:gd name="T59" fmla="*/ 195 h 207"/>
                <a:gd name="T60" fmla="*/ 116 w 149"/>
                <a:gd name="T61" fmla="*/ 190 h 207"/>
                <a:gd name="T62" fmla="*/ 121 w 149"/>
                <a:gd name="T63" fmla="*/ 183 h 207"/>
                <a:gd name="T64" fmla="*/ 127 w 149"/>
                <a:gd name="T65" fmla="*/ 177 h 207"/>
                <a:gd name="T66" fmla="*/ 135 w 149"/>
                <a:gd name="T67" fmla="*/ 161 h 207"/>
                <a:gd name="T68" fmla="*/ 143 w 149"/>
                <a:gd name="T69" fmla="*/ 144 h 207"/>
                <a:gd name="T70" fmla="*/ 147 w 149"/>
                <a:gd name="T71" fmla="*/ 125 h 207"/>
                <a:gd name="T72" fmla="*/ 148 w 149"/>
                <a:gd name="T73" fmla="*/ 104 h 207"/>
                <a:gd name="T74" fmla="*/ 147 w 149"/>
                <a:gd name="T75" fmla="*/ 83 h 207"/>
                <a:gd name="T76" fmla="*/ 143 w 149"/>
                <a:gd name="T77" fmla="*/ 63 h 207"/>
                <a:gd name="T78" fmla="*/ 135 w 149"/>
                <a:gd name="T79" fmla="*/ 47 h 207"/>
                <a:gd name="T80" fmla="*/ 127 w 149"/>
                <a:gd name="T81" fmla="*/ 31 h 207"/>
                <a:gd name="T82" fmla="*/ 121 w 149"/>
                <a:gd name="T83" fmla="*/ 24 h 207"/>
                <a:gd name="T84" fmla="*/ 116 w 149"/>
                <a:gd name="T85" fmla="*/ 18 h 207"/>
                <a:gd name="T86" fmla="*/ 109 w 149"/>
                <a:gd name="T87" fmla="*/ 13 h 207"/>
                <a:gd name="T88" fmla="*/ 103 w 149"/>
                <a:gd name="T89" fmla="*/ 8 h 207"/>
                <a:gd name="T90" fmla="*/ 96 w 149"/>
                <a:gd name="T91" fmla="*/ 5 h 207"/>
                <a:gd name="T92" fmla="*/ 90 w 149"/>
                <a:gd name="T93" fmla="*/ 3 h 207"/>
                <a:gd name="T94" fmla="*/ 82 w 149"/>
                <a:gd name="T95" fmla="*/ 1 h 207"/>
                <a:gd name="T96" fmla="*/ 75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6" name="Freeform 40">
              <a:extLst>
                <a:ext uri="{FF2B5EF4-FFF2-40B4-BE49-F238E27FC236}">
                  <a16:creationId xmlns:a16="http://schemas.microsoft.com/office/drawing/2014/main" id="{DFE14D5B-AB96-BD44-8016-496F906536E2}"/>
                </a:ext>
              </a:extLst>
            </p:cNvPr>
            <p:cNvSpPr>
              <a:spLocks/>
            </p:cNvSpPr>
            <p:nvPr/>
          </p:nvSpPr>
          <p:spPr bwMode="auto">
            <a:xfrm>
              <a:off x="3733" y="1572"/>
              <a:ext cx="211" cy="549"/>
            </a:xfrm>
            <a:custGeom>
              <a:avLst/>
              <a:gdLst>
                <a:gd name="T0" fmla="*/ 0 w 211"/>
                <a:gd name="T1" fmla="*/ 0 h 549"/>
                <a:gd name="T2" fmla="*/ 28 w 211"/>
                <a:gd name="T3" fmla="*/ 25 h 549"/>
                <a:gd name="T4" fmla="*/ 54 w 211"/>
                <a:gd name="T5" fmla="*/ 49 h 549"/>
                <a:gd name="T6" fmla="*/ 80 w 211"/>
                <a:gd name="T7" fmla="*/ 77 h 549"/>
                <a:gd name="T8" fmla="*/ 106 w 211"/>
                <a:gd name="T9" fmla="*/ 104 h 549"/>
                <a:gd name="T10" fmla="*/ 132 w 211"/>
                <a:gd name="T11" fmla="*/ 132 h 549"/>
                <a:gd name="T12" fmla="*/ 158 w 211"/>
                <a:gd name="T13" fmla="*/ 161 h 549"/>
                <a:gd name="T14" fmla="*/ 184 w 211"/>
                <a:gd name="T15" fmla="*/ 189 h 549"/>
                <a:gd name="T16" fmla="*/ 210 w 211"/>
                <a:gd name="T17" fmla="*/ 217 h 549"/>
                <a:gd name="T18" fmla="*/ 208 w 211"/>
                <a:gd name="T19" fmla="*/ 257 h 549"/>
                <a:gd name="T20" fmla="*/ 207 w 211"/>
                <a:gd name="T21" fmla="*/ 298 h 549"/>
                <a:gd name="T22" fmla="*/ 207 w 211"/>
                <a:gd name="T23" fmla="*/ 340 h 549"/>
                <a:gd name="T24" fmla="*/ 205 w 211"/>
                <a:gd name="T25" fmla="*/ 381 h 549"/>
                <a:gd name="T26" fmla="*/ 203 w 211"/>
                <a:gd name="T27" fmla="*/ 421 h 549"/>
                <a:gd name="T28" fmla="*/ 200 w 211"/>
                <a:gd name="T29" fmla="*/ 464 h 549"/>
                <a:gd name="T30" fmla="*/ 198 w 211"/>
                <a:gd name="T31" fmla="*/ 506 h 549"/>
                <a:gd name="T32" fmla="*/ 197 w 211"/>
                <a:gd name="T33" fmla="*/ 548 h 549"/>
                <a:gd name="T34" fmla="*/ 194 w 211"/>
                <a:gd name="T35" fmla="*/ 504 h 549"/>
                <a:gd name="T36" fmla="*/ 190 w 211"/>
                <a:gd name="T37" fmla="*/ 462 h 549"/>
                <a:gd name="T38" fmla="*/ 187 w 211"/>
                <a:gd name="T39" fmla="*/ 418 h 549"/>
                <a:gd name="T40" fmla="*/ 184 w 211"/>
                <a:gd name="T41" fmla="*/ 376 h 549"/>
                <a:gd name="T42" fmla="*/ 179 w 211"/>
                <a:gd name="T43" fmla="*/ 334 h 549"/>
                <a:gd name="T44" fmla="*/ 174 w 211"/>
                <a:gd name="T45" fmla="*/ 293 h 549"/>
                <a:gd name="T46" fmla="*/ 169 w 211"/>
                <a:gd name="T47" fmla="*/ 254 h 549"/>
                <a:gd name="T48" fmla="*/ 161 w 211"/>
                <a:gd name="T49" fmla="*/ 215 h 549"/>
                <a:gd name="T50" fmla="*/ 142 w 211"/>
                <a:gd name="T51" fmla="*/ 186 h 549"/>
                <a:gd name="T52" fmla="*/ 122 w 211"/>
                <a:gd name="T53" fmla="*/ 158 h 549"/>
                <a:gd name="T54" fmla="*/ 103 w 211"/>
                <a:gd name="T55" fmla="*/ 130 h 549"/>
                <a:gd name="T56" fmla="*/ 83 w 211"/>
                <a:gd name="T57" fmla="*/ 104 h 549"/>
                <a:gd name="T58" fmla="*/ 62 w 211"/>
                <a:gd name="T59" fmla="*/ 78 h 549"/>
                <a:gd name="T60" fmla="*/ 42 w 211"/>
                <a:gd name="T61" fmla="*/ 52 h 549"/>
                <a:gd name="T62" fmla="*/ 21 w 211"/>
                <a:gd name="T63" fmla="*/ 26 h 549"/>
                <a:gd name="T64" fmla="*/ 0 w 211"/>
                <a:gd name="T65" fmla="*/ 0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549"/>
                <a:gd name="T101" fmla="*/ 211 w 211"/>
                <a:gd name="T102" fmla="*/ 549 h 5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549">
                  <a:moveTo>
                    <a:pt x="0" y="0"/>
                  </a:moveTo>
                  <a:lnTo>
                    <a:pt x="28" y="25"/>
                  </a:lnTo>
                  <a:lnTo>
                    <a:pt x="54" y="49"/>
                  </a:lnTo>
                  <a:lnTo>
                    <a:pt x="80" y="77"/>
                  </a:lnTo>
                  <a:lnTo>
                    <a:pt x="106" y="104"/>
                  </a:lnTo>
                  <a:lnTo>
                    <a:pt x="132" y="132"/>
                  </a:lnTo>
                  <a:lnTo>
                    <a:pt x="158" y="161"/>
                  </a:lnTo>
                  <a:lnTo>
                    <a:pt x="184" y="189"/>
                  </a:lnTo>
                  <a:lnTo>
                    <a:pt x="210" y="217"/>
                  </a:lnTo>
                  <a:lnTo>
                    <a:pt x="208" y="257"/>
                  </a:lnTo>
                  <a:lnTo>
                    <a:pt x="207" y="298"/>
                  </a:lnTo>
                  <a:lnTo>
                    <a:pt x="207" y="340"/>
                  </a:lnTo>
                  <a:lnTo>
                    <a:pt x="205" y="381"/>
                  </a:lnTo>
                  <a:lnTo>
                    <a:pt x="203" y="421"/>
                  </a:lnTo>
                  <a:lnTo>
                    <a:pt x="200" y="464"/>
                  </a:lnTo>
                  <a:lnTo>
                    <a:pt x="198" y="506"/>
                  </a:lnTo>
                  <a:lnTo>
                    <a:pt x="197" y="548"/>
                  </a:lnTo>
                  <a:lnTo>
                    <a:pt x="194" y="504"/>
                  </a:lnTo>
                  <a:lnTo>
                    <a:pt x="190" y="462"/>
                  </a:lnTo>
                  <a:lnTo>
                    <a:pt x="187" y="418"/>
                  </a:lnTo>
                  <a:lnTo>
                    <a:pt x="184" y="376"/>
                  </a:lnTo>
                  <a:lnTo>
                    <a:pt x="179" y="334"/>
                  </a:lnTo>
                  <a:lnTo>
                    <a:pt x="174" y="293"/>
                  </a:lnTo>
                  <a:lnTo>
                    <a:pt x="169" y="254"/>
                  </a:lnTo>
                  <a:lnTo>
                    <a:pt x="161" y="215"/>
                  </a:lnTo>
                  <a:lnTo>
                    <a:pt x="142" y="186"/>
                  </a:lnTo>
                  <a:lnTo>
                    <a:pt x="122" y="158"/>
                  </a:lnTo>
                  <a:lnTo>
                    <a:pt x="103" y="130"/>
                  </a:lnTo>
                  <a:lnTo>
                    <a:pt x="83" y="104"/>
                  </a:lnTo>
                  <a:lnTo>
                    <a:pt x="62" y="78"/>
                  </a:lnTo>
                  <a:lnTo>
                    <a:pt x="42" y="52"/>
                  </a:lnTo>
                  <a:lnTo>
                    <a:pt x="21" y="26"/>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17" name="Freeform 41">
              <a:extLst>
                <a:ext uri="{FF2B5EF4-FFF2-40B4-BE49-F238E27FC236}">
                  <a16:creationId xmlns:a16="http://schemas.microsoft.com/office/drawing/2014/main" id="{9131B370-3702-B04B-9B62-5F0BDBC9AD47}"/>
                </a:ext>
              </a:extLst>
            </p:cNvPr>
            <p:cNvSpPr>
              <a:spLocks/>
            </p:cNvSpPr>
            <p:nvPr/>
          </p:nvSpPr>
          <p:spPr bwMode="auto">
            <a:xfrm>
              <a:off x="3662" y="1844"/>
              <a:ext cx="98" cy="210"/>
            </a:xfrm>
            <a:custGeom>
              <a:avLst/>
              <a:gdLst>
                <a:gd name="T0" fmla="*/ 91 w 98"/>
                <a:gd name="T1" fmla="*/ 0 h 210"/>
                <a:gd name="T2" fmla="*/ 86 w 98"/>
                <a:gd name="T3" fmla="*/ 3 h 210"/>
                <a:gd name="T4" fmla="*/ 81 w 98"/>
                <a:gd name="T5" fmla="*/ 8 h 210"/>
                <a:gd name="T6" fmla="*/ 78 w 98"/>
                <a:gd name="T7" fmla="*/ 13 h 210"/>
                <a:gd name="T8" fmla="*/ 73 w 98"/>
                <a:gd name="T9" fmla="*/ 19 h 210"/>
                <a:gd name="T10" fmla="*/ 68 w 98"/>
                <a:gd name="T11" fmla="*/ 36 h 210"/>
                <a:gd name="T12" fmla="*/ 63 w 98"/>
                <a:gd name="T13" fmla="*/ 52 h 210"/>
                <a:gd name="T14" fmla="*/ 60 w 98"/>
                <a:gd name="T15" fmla="*/ 70 h 210"/>
                <a:gd name="T16" fmla="*/ 58 w 98"/>
                <a:gd name="T17" fmla="*/ 86 h 210"/>
                <a:gd name="T18" fmla="*/ 58 w 98"/>
                <a:gd name="T19" fmla="*/ 99 h 210"/>
                <a:gd name="T20" fmla="*/ 58 w 98"/>
                <a:gd name="T21" fmla="*/ 110 h 210"/>
                <a:gd name="T22" fmla="*/ 58 w 98"/>
                <a:gd name="T23" fmla="*/ 122 h 210"/>
                <a:gd name="T24" fmla="*/ 60 w 98"/>
                <a:gd name="T25" fmla="*/ 136 h 210"/>
                <a:gd name="T26" fmla="*/ 63 w 98"/>
                <a:gd name="T27" fmla="*/ 151 h 210"/>
                <a:gd name="T28" fmla="*/ 66 w 98"/>
                <a:gd name="T29" fmla="*/ 166 h 210"/>
                <a:gd name="T30" fmla="*/ 71 w 98"/>
                <a:gd name="T31" fmla="*/ 179 h 210"/>
                <a:gd name="T32" fmla="*/ 79 w 98"/>
                <a:gd name="T33" fmla="*/ 192 h 210"/>
                <a:gd name="T34" fmla="*/ 83 w 98"/>
                <a:gd name="T35" fmla="*/ 196 h 210"/>
                <a:gd name="T36" fmla="*/ 87 w 98"/>
                <a:gd name="T37" fmla="*/ 201 h 210"/>
                <a:gd name="T38" fmla="*/ 92 w 98"/>
                <a:gd name="T39" fmla="*/ 206 h 210"/>
                <a:gd name="T40" fmla="*/ 97 w 98"/>
                <a:gd name="T41" fmla="*/ 209 h 210"/>
                <a:gd name="T42" fmla="*/ 87 w 98"/>
                <a:gd name="T43" fmla="*/ 209 h 210"/>
                <a:gd name="T44" fmla="*/ 78 w 98"/>
                <a:gd name="T45" fmla="*/ 209 h 210"/>
                <a:gd name="T46" fmla="*/ 68 w 98"/>
                <a:gd name="T47" fmla="*/ 206 h 210"/>
                <a:gd name="T48" fmla="*/ 58 w 98"/>
                <a:gd name="T49" fmla="*/ 203 h 210"/>
                <a:gd name="T50" fmla="*/ 50 w 98"/>
                <a:gd name="T51" fmla="*/ 198 h 210"/>
                <a:gd name="T52" fmla="*/ 42 w 98"/>
                <a:gd name="T53" fmla="*/ 193 h 210"/>
                <a:gd name="T54" fmla="*/ 35 w 98"/>
                <a:gd name="T55" fmla="*/ 187 h 210"/>
                <a:gd name="T56" fmla="*/ 27 w 98"/>
                <a:gd name="T57" fmla="*/ 180 h 210"/>
                <a:gd name="T58" fmla="*/ 22 w 98"/>
                <a:gd name="T59" fmla="*/ 172 h 210"/>
                <a:gd name="T60" fmla="*/ 16 w 98"/>
                <a:gd name="T61" fmla="*/ 164 h 210"/>
                <a:gd name="T62" fmla="*/ 13 w 98"/>
                <a:gd name="T63" fmla="*/ 154 h 210"/>
                <a:gd name="T64" fmla="*/ 8 w 98"/>
                <a:gd name="T65" fmla="*/ 144 h 210"/>
                <a:gd name="T66" fmla="*/ 5 w 98"/>
                <a:gd name="T67" fmla="*/ 135 h 210"/>
                <a:gd name="T68" fmla="*/ 3 w 98"/>
                <a:gd name="T69" fmla="*/ 123 h 210"/>
                <a:gd name="T70" fmla="*/ 1 w 98"/>
                <a:gd name="T71" fmla="*/ 114 h 210"/>
                <a:gd name="T72" fmla="*/ 0 w 98"/>
                <a:gd name="T73" fmla="*/ 102 h 210"/>
                <a:gd name="T74" fmla="*/ 0 w 98"/>
                <a:gd name="T75" fmla="*/ 92 h 210"/>
                <a:gd name="T76" fmla="*/ 1 w 98"/>
                <a:gd name="T77" fmla="*/ 81 h 210"/>
                <a:gd name="T78" fmla="*/ 3 w 98"/>
                <a:gd name="T79" fmla="*/ 71 h 210"/>
                <a:gd name="T80" fmla="*/ 6 w 98"/>
                <a:gd name="T81" fmla="*/ 63 h 210"/>
                <a:gd name="T82" fmla="*/ 9 w 98"/>
                <a:gd name="T83" fmla="*/ 53 h 210"/>
                <a:gd name="T84" fmla="*/ 14 w 98"/>
                <a:gd name="T85" fmla="*/ 45 h 210"/>
                <a:gd name="T86" fmla="*/ 19 w 98"/>
                <a:gd name="T87" fmla="*/ 37 h 210"/>
                <a:gd name="T88" fmla="*/ 26 w 98"/>
                <a:gd name="T89" fmla="*/ 31 h 210"/>
                <a:gd name="T90" fmla="*/ 32 w 98"/>
                <a:gd name="T91" fmla="*/ 24 h 210"/>
                <a:gd name="T92" fmla="*/ 39 w 98"/>
                <a:gd name="T93" fmla="*/ 18 h 210"/>
                <a:gd name="T94" fmla="*/ 47 w 98"/>
                <a:gd name="T95" fmla="*/ 13 h 210"/>
                <a:gd name="T96" fmla="*/ 55 w 98"/>
                <a:gd name="T97" fmla="*/ 8 h 210"/>
                <a:gd name="T98" fmla="*/ 63 w 98"/>
                <a:gd name="T99" fmla="*/ 5 h 210"/>
                <a:gd name="T100" fmla="*/ 71 w 98"/>
                <a:gd name="T101" fmla="*/ 1 h 210"/>
                <a:gd name="T102" fmla="*/ 81 w 98"/>
                <a:gd name="T103" fmla="*/ 0 h 210"/>
                <a:gd name="T104" fmla="*/ 91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18" name="Freeform 42">
              <a:extLst>
                <a:ext uri="{FF2B5EF4-FFF2-40B4-BE49-F238E27FC236}">
                  <a16:creationId xmlns:a16="http://schemas.microsoft.com/office/drawing/2014/main" id="{3782BE67-3DB9-7F41-A6A3-25021E459CBA}"/>
                </a:ext>
              </a:extLst>
            </p:cNvPr>
            <p:cNvSpPr>
              <a:spLocks/>
            </p:cNvSpPr>
            <p:nvPr/>
          </p:nvSpPr>
          <p:spPr bwMode="auto">
            <a:xfrm>
              <a:off x="3662" y="1844"/>
              <a:ext cx="98" cy="210"/>
            </a:xfrm>
            <a:custGeom>
              <a:avLst/>
              <a:gdLst>
                <a:gd name="T0" fmla="*/ 91 w 98"/>
                <a:gd name="T1" fmla="*/ 0 h 210"/>
                <a:gd name="T2" fmla="*/ 86 w 98"/>
                <a:gd name="T3" fmla="*/ 3 h 210"/>
                <a:gd name="T4" fmla="*/ 81 w 98"/>
                <a:gd name="T5" fmla="*/ 8 h 210"/>
                <a:gd name="T6" fmla="*/ 78 w 98"/>
                <a:gd name="T7" fmla="*/ 13 h 210"/>
                <a:gd name="T8" fmla="*/ 73 w 98"/>
                <a:gd name="T9" fmla="*/ 19 h 210"/>
                <a:gd name="T10" fmla="*/ 68 w 98"/>
                <a:gd name="T11" fmla="*/ 36 h 210"/>
                <a:gd name="T12" fmla="*/ 63 w 98"/>
                <a:gd name="T13" fmla="*/ 52 h 210"/>
                <a:gd name="T14" fmla="*/ 60 w 98"/>
                <a:gd name="T15" fmla="*/ 70 h 210"/>
                <a:gd name="T16" fmla="*/ 58 w 98"/>
                <a:gd name="T17" fmla="*/ 86 h 210"/>
                <a:gd name="T18" fmla="*/ 58 w 98"/>
                <a:gd name="T19" fmla="*/ 99 h 210"/>
                <a:gd name="T20" fmla="*/ 58 w 98"/>
                <a:gd name="T21" fmla="*/ 110 h 210"/>
                <a:gd name="T22" fmla="*/ 58 w 98"/>
                <a:gd name="T23" fmla="*/ 122 h 210"/>
                <a:gd name="T24" fmla="*/ 60 w 98"/>
                <a:gd name="T25" fmla="*/ 136 h 210"/>
                <a:gd name="T26" fmla="*/ 63 w 98"/>
                <a:gd name="T27" fmla="*/ 151 h 210"/>
                <a:gd name="T28" fmla="*/ 66 w 98"/>
                <a:gd name="T29" fmla="*/ 166 h 210"/>
                <a:gd name="T30" fmla="*/ 71 w 98"/>
                <a:gd name="T31" fmla="*/ 179 h 210"/>
                <a:gd name="T32" fmla="*/ 79 w 98"/>
                <a:gd name="T33" fmla="*/ 192 h 210"/>
                <a:gd name="T34" fmla="*/ 83 w 98"/>
                <a:gd name="T35" fmla="*/ 196 h 210"/>
                <a:gd name="T36" fmla="*/ 87 w 98"/>
                <a:gd name="T37" fmla="*/ 201 h 210"/>
                <a:gd name="T38" fmla="*/ 92 w 98"/>
                <a:gd name="T39" fmla="*/ 206 h 210"/>
                <a:gd name="T40" fmla="*/ 97 w 98"/>
                <a:gd name="T41" fmla="*/ 209 h 210"/>
                <a:gd name="T42" fmla="*/ 87 w 98"/>
                <a:gd name="T43" fmla="*/ 209 h 210"/>
                <a:gd name="T44" fmla="*/ 78 w 98"/>
                <a:gd name="T45" fmla="*/ 209 h 210"/>
                <a:gd name="T46" fmla="*/ 68 w 98"/>
                <a:gd name="T47" fmla="*/ 206 h 210"/>
                <a:gd name="T48" fmla="*/ 58 w 98"/>
                <a:gd name="T49" fmla="*/ 203 h 210"/>
                <a:gd name="T50" fmla="*/ 50 w 98"/>
                <a:gd name="T51" fmla="*/ 198 h 210"/>
                <a:gd name="T52" fmla="*/ 42 w 98"/>
                <a:gd name="T53" fmla="*/ 193 h 210"/>
                <a:gd name="T54" fmla="*/ 35 w 98"/>
                <a:gd name="T55" fmla="*/ 187 h 210"/>
                <a:gd name="T56" fmla="*/ 27 w 98"/>
                <a:gd name="T57" fmla="*/ 180 h 210"/>
                <a:gd name="T58" fmla="*/ 22 w 98"/>
                <a:gd name="T59" fmla="*/ 172 h 210"/>
                <a:gd name="T60" fmla="*/ 16 w 98"/>
                <a:gd name="T61" fmla="*/ 164 h 210"/>
                <a:gd name="T62" fmla="*/ 13 w 98"/>
                <a:gd name="T63" fmla="*/ 154 h 210"/>
                <a:gd name="T64" fmla="*/ 8 w 98"/>
                <a:gd name="T65" fmla="*/ 144 h 210"/>
                <a:gd name="T66" fmla="*/ 5 w 98"/>
                <a:gd name="T67" fmla="*/ 135 h 210"/>
                <a:gd name="T68" fmla="*/ 3 w 98"/>
                <a:gd name="T69" fmla="*/ 123 h 210"/>
                <a:gd name="T70" fmla="*/ 1 w 98"/>
                <a:gd name="T71" fmla="*/ 114 h 210"/>
                <a:gd name="T72" fmla="*/ 0 w 98"/>
                <a:gd name="T73" fmla="*/ 102 h 210"/>
                <a:gd name="T74" fmla="*/ 0 w 98"/>
                <a:gd name="T75" fmla="*/ 92 h 210"/>
                <a:gd name="T76" fmla="*/ 1 w 98"/>
                <a:gd name="T77" fmla="*/ 81 h 210"/>
                <a:gd name="T78" fmla="*/ 3 w 98"/>
                <a:gd name="T79" fmla="*/ 71 h 210"/>
                <a:gd name="T80" fmla="*/ 6 w 98"/>
                <a:gd name="T81" fmla="*/ 63 h 210"/>
                <a:gd name="T82" fmla="*/ 9 w 98"/>
                <a:gd name="T83" fmla="*/ 53 h 210"/>
                <a:gd name="T84" fmla="*/ 14 w 98"/>
                <a:gd name="T85" fmla="*/ 45 h 210"/>
                <a:gd name="T86" fmla="*/ 19 w 98"/>
                <a:gd name="T87" fmla="*/ 37 h 210"/>
                <a:gd name="T88" fmla="*/ 26 w 98"/>
                <a:gd name="T89" fmla="*/ 31 h 210"/>
                <a:gd name="T90" fmla="*/ 32 w 98"/>
                <a:gd name="T91" fmla="*/ 24 h 210"/>
                <a:gd name="T92" fmla="*/ 39 w 98"/>
                <a:gd name="T93" fmla="*/ 18 h 210"/>
                <a:gd name="T94" fmla="*/ 47 w 98"/>
                <a:gd name="T95" fmla="*/ 13 h 210"/>
                <a:gd name="T96" fmla="*/ 55 w 98"/>
                <a:gd name="T97" fmla="*/ 8 h 210"/>
                <a:gd name="T98" fmla="*/ 63 w 98"/>
                <a:gd name="T99" fmla="*/ 5 h 210"/>
                <a:gd name="T100" fmla="*/ 71 w 98"/>
                <a:gd name="T101" fmla="*/ 1 h 210"/>
                <a:gd name="T102" fmla="*/ 81 w 98"/>
                <a:gd name="T103" fmla="*/ 0 h 210"/>
                <a:gd name="T104" fmla="*/ 91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9" name="Freeform 43">
              <a:extLst>
                <a:ext uri="{FF2B5EF4-FFF2-40B4-BE49-F238E27FC236}">
                  <a16:creationId xmlns:a16="http://schemas.microsoft.com/office/drawing/2014/main" id="{3B3CBFB2-DE09-C84D-8D04-28F59A86CCCB}"/>
                </a:ext>
              </a:extLst>
            </p:cNvPr>
            <p:cNvSpPr>
              <a:spLocks/>
            </p:cNvSpPr>
            <p:nvPr/>
          </p:nvSpPr>
          <p:spPr bwMode="auto">
            <a:xfrm>
              <a:off x="3493" y="1774"/>
              <a:ext cx="75" cy="150"/>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20" name="Freeform 44">
              <a:extLst>
                <a:ext uri="{FF2B5EF4-FFF2-40B4-BE49-F238E27FC236}">
                  <a16:creationId xmlns:a16="http://schemas.microsoft.com/office/drawing/2014/main" id="{32ED9ECA-D2D7-A449-91B2-A705AB6BFB29}"/>
                </a:ext>
              </a:extLst>
            </p:cNvPr>
            <p:cNvSpPr>
              <a:spLocks/>
            </p:cNvSpPr>
            <p:nvPr/>
          </p:nvSpPr>
          <p:spPr bwMode="auto">
            <a:xfrm>
              <a:off x="3493" y="1774"/>
              <a:ext cx="75" cy="150"/>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chemeClr val="accent2"/>
            </a:solidFill>
            <a:ln w="12700" cap="rnd" cmpd="sng">
              <a:solidFill>
                <a:srgbClr val="000000"/>
              </a:solidFill>
              <a:prstDash val="solid"/>
              <a:round/>
              <a:headEnd type="none" w="sm" len="sm"/>
              <a:tailEnd type="none" w="sm" len="sm"/>
            </a:ln>
          </p:spPr>
          <p:txBody>
            <a:bodyPr/>
            <a:lstStyle/>
            <a:p>
              <a:endParaRPr lang="en-US"/>
            </a:p>
          </p:txBody>
        </p:sp>
        <p:sp>
          <p:nvSpPr>
            <p:cNvPr id="32821" name="Freeform 45">
              <a:extLst>
                <a:ext uri="{FF2B5EF4-FFF2-40B4-BE49-F238E27FC236}">
                  <a16:creationId xmlns:a16="http://schemas.microsoft.com/office/drawing/2014/main" id="{5582586C-D985-8E46-BAE1-244E6E9E97BF}"/>
                </a:ext>
              </a:extLst>
            </p:cNvPr>
            <p:cNvSpPr>
              <a:spLocks/>
            </p:cNvSpPr>
            <p:nvPr/>
          </p:nvSpPr>
          <p:spPr bwMode="auto">
            <a:xfrm>
              <a:off x="3275" y="2011"/>
              <a:ext cx="53" cy="105"/>
            </a:xfrm>
            <a:custGeom>
              <a:avLst/>
              <a:gdLst>
                <a:gd name="T0" fmla="*/ 26 w 53"/>
                <a:gd name="T1" fmla="*/ 0 h 105"/>
                <a:gd name="T2" fmla="*/ 21 w 53"/>
                <a:gd name="T3" fmla="*/ 0 h 105"/>
                <a:gd name="T4" fmla="*/ 16 w 53"/>
                <a:gd name="T5" fmla="*/ 3 h 105"/>
                <a:gd name="T6" fmla="*/ 11 w 53"/>
                <a:gd name="T7" fmla="*/ 8 h 105"/>
                <a:gd name="T8" fmla="*/ 8 w 53"/>
                <a:gd name="T9" fmla="*/ 15 h 105"/>
                <a:gd name="T10" fmla="*/ 5 w 53"/>
                <a:gd name="T11" fmla="*/ 23 h 105"/>
                <a:gd name="T12" fmla="*/ 1 w 53"/>
                <a:gd name="T13" fmla="*/ 31 h 105"/>
                <a:gd name="T14" fmla="*/ 1 w 53"/>
                <a:gd name="T15" fmla="*/ 41 h 105"/>
                <a:gd name="T16" fmla="*/ 0 w 53"/>
                <a:gd name="T17" fmla="*/ 52 h 105"/>
                <a:gd name="T18" fmla="*/ 1 w 53"/>
                <a:gd name="T19" fmla="*/ 62 h 105"/>
                <a:gd name="T20" fmla="*/ 1 w 53"/>
                <a:gd name="T21" fmla="*/ 72 h 105"/>
                <a:gd name="T22" fmla="*/ 5 w 53"/>
                <a:gd name="T23" fmla="*/ 81 h 105"/>
                <a:gd name="T24" fmla="*/ 8 w 53"/>
                <a:gd name="T25" fmla="*/ 88 h 105"/>
                <a:gd name="T26" fmla="*/ 11 w 53"/>
                <a:gd name="T27" fmla="*/ 94 h 105"/>
                <a:gd name="T28" fmla="*/ 16 w 53"/>
                <a:gd name="T29" fmla="*/ 99 h 105"/>
                <a:gd name="T30" fmla="*/ 21 w 53"/>
                <a:gd name="T31" fmla="*/ 103 h 105"/>
                <a:gd name="T32" fmla="*/ 26 w 53"/>
                <a:gd name="T33" fmla="*/ 104 h 105"/>
                <a:gd name="T34" fmla="*/ 31 w 53"/>
                <a:gd name="T35" fmla="*/ 103 h 105"/>
                <a:gd name="T36" fmla="*/ 36 w 53"/>
                <a:gd name="T37" fmla="*/ 99 h 105"/>
                <a:gd name="T38" fmla="*/ 40 w 53"/>
                <a:gd name="T39" fmla="*/ 94 h 105"/>
                <a:gd name="T40" fmla="*/ 45 w 53"/>
                <a:gd name="T41" fmla="*/ 88 h 105"/>
                <a:gd name="T42" fmla="*/ 49 w 53"/>
                <a:gd name="T43" fmla="*/ 81 h 105"/>
                <a:gd name="T44" fmla="*/ 50 w 53"/>
                <a:gd name="T45" fmla="*/ 72 h 105"/>
                <a:gd name="T46" fmla="*/ 52 w 53"/>
                <a:gd name="T47" fmla="*/ 62 h 105"/>
                <a:gd name="T48" fmla="*/ 52 w 53"/>
                <a:gd name="T49" fmla="*/ 52 h 105"/>
                <a:gd name="T50" fmla="*/ 52 w 53"/>
                <a:gd name="T51" fmla="*/ 41 h 105"/>
                <a:gd name="T52" fmla="*/ 50 w 53"/>
                <a:gd name="T53" fmla="*/ 31 h 105"/>
                <a:gd name="T54" fmla="*/ 49 w 53"/>
                <a:gd name="T55" fmla="*/ 23 h 105"/>
                <a:gd name="T56" fmla="*/ 45 w 53"/>
                <a:gd name="T57" fmla="*/ 15 h 105"/>
                <a:gd name="T58" fmla="*/ 40 w 53"/>
                <a:gd name="T59" fmla="*/ 8 h 105"/>
                <a:gd name="T60" fmla="*/ 36 w 53"/>
                <a:gd name="T61" fmla="*/ 3 h 105"/>
                <a:gd name="T62" fmla="*/ 31 w 53"/>
                <a:gd name="T63" fmla="*/ 0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22" name="Freeform 46">
              <a:extLst>
                <a:ext uri="{FF2B5EF4-FFF2-40B4-BE49-F238E27FC236}">
                  <a16:creationId xmlns:a16="http://schemas.microsoft.com/office/drawing/2014/main" id="{3F763974-D0EA-2349-8D02-2E7B73E6666E}"/>
                </a:ext>
              </a:extLst>
            </p:cNvPr>
            <p:cNvSpPr>
              <a:spLocks/>
            </p:cNvSpPr>
            <p:nvPr/>
          </p:nvSpPr>
          <p:spPr bwMode="auto">
            <a:xfrm>
              <a:off x="3275" y="2011"/>
              <a:ext cx="53" cy="105"/>
            </a:xfrm>
            <a:custGeom>
              <a:avLst/>
              <a:gdLst>
                <a:gd name="T0" fmla="*/ 26 w 53"/>
                <a:gd name="T1" fmla="*/ 0 h 105"/>
                <a:gd name="T2" fmla="*/ 21 w 53"/>
                <a:gd name="T3" fmla="*/ 0 h 105"/>
                <a:gd name="T4" fmla="*/ 16 w 53"/>
                <a:gd name="T5" fmla="*/ 3 h 105"/>
                <a:gd name="T6" fmla="*/ 11 w 53"/>
                <a:gd name="T7" fmla="*/ 8 h 105"/>
                <a:gd name="T8" fmla="*/ 8 w 53"/>
                <a:gd name="T9" fmla="*/ 15 h 105"/>
                <a:gd name="T10" fmla="*/ 5 w 53"/>
                <a:gd name="T11" fmla="*/ 23 h 105"/>
                <a:gd name="T12" fmla="*/ 1 w 53"/>
                <a:gd name="T13" fmla="*/ 31 h 105"/>
                <a:gd name="T14" fmla="*/ 1 w 53"/>
                <a:gd name="T15" fmla="*/ 41 h 105"/>
                <a:gd name="T16" fmla="*/ 0 w 53"/>
                <a:gd name="T17" fmla="*/ 52 h 105"/>
                <a:gd name="T18" fmla="*/ 1 w 53"/>
                <a:gd name="T19" fmla="*/ 62 h 105"/>
                <a:gd name="T20" fmla="*/ 1 w 53"/>
                <a:gd name="T21" fmla="*/ 72 h 105"/>
                <a:gd name="T22" fmla="*/ 5 w 53"/>
                <a:gd name="T23" fmla="*/ 81 h 105"/>
                <a:gd name="T24" fmla="*/ 8 w 53"/>
                <a:gd name="T25" fmla="*/ 88 h 105"/>
                <a:gd name="T26" fmla="*/ 11 w 53"/>
                <a:gd name="T27" fmla="*/ 94 h 105"/>
                <a:gd name="T28" fmla="*/ 16 w 53"/>
                <a:gd name="T29" fmla="*/ 99 h 105"/>
                <a:gd name="T30" fmla="*/ 21 w 53"/>
                <a:gd name="T31" fmla="*/ 103 h 105"/>
                <a:gd name="T32" fmla="*/ 26 w 53"/>
                <a:gd name="T33" fmla="*/ 104 h 105"/>
                <a:gd name="T34" fmla="*/ 31 w 53"/>
                <a:gd name="T35" fmla="*/ 103 h 105"/>
                <a:gd name="T36" fmla="*/ 36 w 53"/>
                <a:gd name="T37" fmla="*/ 99 h 105"/>
                <a:gd name="T38" fmla="*/ 40 w 53"/>
                <a:gd name="T39" fmla="*/ 94 h 105"/>
                <a:gd name="T40" fmla="*/ 45 w 53"/>
                <a:gd name="T41" fmla="*/ 88 h 105"/>
                <a:gd name="T42" fmla="*/ 49 w 53"/>
                <a:gd name="T43" fmla="*/ 81 h 105"/>
                <a:gd name="T44" fmla="*/ 50 w 53"/>
                <a:gd name="T45" fmla="*/ 72 h 105"/>
                <a:gd name="T46" fmla="*/ 52 w 53"/>
                <a:gd name="T47" fmla="*/ 62 h 105"/>
                <a:gd name="T48" fmla="*/ 52 w 53"/>
                <a:gd name="T49" fmla="*/ 52 h 105"/>
                <a:gd name="T50" fmla="*/ 52 w 53"/>
                <a:gd name="T51" fmla="*/ 41 h 105"/>
                <a:gd name="T52" fmla="*/ 50 w 53"/>
                <a:gd name="T53" fmla="*/ 31 h 105"/>
                <a:gd name="T54" fmla="*/ 49 w 53"/>
                <a:gd name="T55" fmla="*/ 23 h 105"/>
                <a:gd name="T56" fmla="*/ 45 w 53"/>
                <a:gd name="T57" fmla="*/ 15 h 105"/>
                <a:gd name="T58" fmla="*/ 40 w 53"/>
                <a:gd name="T59" fmla="*/ 8 h 105"/>
                <a:gd name="T60" fmla="*/ 36 w 53"/>
                <a:gd name="T61" fmla="*/ 3 h 105"/>
                <a:gd name="T62" fmla="*/ 31 w 53"/>
                <a:gd name="T63" fmla="*/ 0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3" name="Freeform 47">
              <a:extLst>
                <a:ext uri="{FF2B5EF4-FFF2-40B4-BE49-F238E27FC236}">
                  <a16:creationId xmlns:a16="http://schemas.microsoft.com/office/drawing/2014/main" id="{92CA2189-6CC3-734E-B8F4-E3E3504443BC}"/>
                </a:ext>
              </a:extLst>
            </p:cNvPr>
            <p:cNvSpPr>
              <a:spLocks/>
            </p:cNvSpPr>
            <p:nvPr/>
          </p:nvSpPr>
          <p:spPr bwMode="auto">
            <a:xfrm>
              <a:off x="3525" y="2206"/>
              <a:ext cx="69" cy="136"/>
            </a:xfrm>
            <a:custGeom>
              <a:avLst/>
              <a:gdLst>
                <a:gd name="T0" fmla="*/ 34 w 69"/>
                <a:gd name="T1" fmla="*/ 0 h 136"/>
                <a:gd name="T2" fmla="*/ 26 w 69"/>
                <a:gd name="T3" fmla="*/ 2 h 136"/>
                <a:gd name="T4" fmla="*/ 20 w 69"/>
                <a:gd name="T5" fmla="*/ 5 h 136"/>
                <a:gd name="T6" fmla="*/ 15 w 69"/>
                <a:gd name="T7" fmla="*/ 12 h 136"/>
                <a:gd name="T8" fmla="*/ 10 w 69"/>
                <a:gd name="T9" fmla="*/ 20 h 136"/>
                <a:gd name="T10" fmla="*/ 5 w 69"/>
                <a:gd name="T11" fmla="*/ 29 h 136"/>
                <a:gd name="T12" fmla="*/ 2 w 69"/>
                <a:gd name="T13" fmla="*/ 41 h 136"/>
                <a:gd name="T14" fmla="*/ 0 w 69"/>
                <a:gd name="T15" fmla="*/ 54 h 136"/>
                <a:gd name="T16" fmla="*/ 0 w 69"/>
                <a:gd name="T17" fmla="*/ 68 h 136"/>
                <a:gd name="T18" fmla="*/ 0 w 69"/>
                <a:gd name="T19" fmla="*/ 81 h 136"/>
                <a:gd name="T20" fmla="*/ 2 w 69"/>
                <a:gd name="T21" fmla="*/ 94 h 136"/>
                <a:gd name="T22" fmla="*/ 5 w 69"/>
                <a:gd name="T23" fmla="*/ 106 h 136"/>
                <a:gd name="T24" fmla="*/ 10 w 69"/>
                <a:gd name="T25" fmla="*/ 116 h 136"/>
                <a:gd name="T26" fmla="*/ 15 w 69"/>
                <a:gd name="T27" fmla="*/ 124 h 136"/>
                <a:gd name="T28" fmla="*/ 20 w 69"/>
                <a:gd name="T29" fmla="*/ 130 h 136"/>
                <a:gd name="T30" fmla="*/ 26 w 69"/>
                <a:gd name="T31" fmla="*/ 133 h 136"/>
                <a:gd name="T32" fmla="*/ 34 w 69"/>
                <a:gd name="T33" fmla="*/ 135 h 136"/>
                <a:gd name="T34" fmla="*/ 41 w 69"/>
                <a:gd name="T35" fmla="*/ 133 h 136"/>
                <a:gd name="T36" fmla="*/ 47 w 69"/>
                <a:gd name="T37" fmla="*/ 130 h 136"/>
                <a:gd name="T38" fmla="*/ 52 w 69"/>
                <a:gd name="T39" fmla="*/ 124 h 136"/>
                <a:gd name="T40" fmla="*/ 57 w 69"/>
                <a:gd name="T41" fmla="*/ 116 h 136"/>
                <a:gd name="T42" fmla="*/ 62 w 69"/>
                <a:gd name="T43" fmla="*/ 106 h 136"/>
                <a:gd name="T44" fmla="*/ 65 w 69"/>
                <a:gd name="T45" fmla="*/ 94 h 136"/>
                <a:gd name="T46" fmla="*/ 67 w 69"/>
                <a:gd name="T47" fmla="*/ 81 h 136"/>
                <a:gd name="T48" fmla="*/ 68 w 69"/>
                <a:gd name="T49" fmla="*/ 68 h 136"/>
                <a:gd name="T50" fmla="*/ 67 w 69"/>
                <a:gd name="T51" fmla="*/ 54 h 136"/>
                <a:gd name="T52" fmla="*/ 65 w 69"/>
                <a:gd name="T53" fmla="*/ 41 h 136"/>
                <a:gd name="T54" fmla="*/ 62 w 69"/>
                <a:gd name="T55" fmla="*/ 29 h 136"/>
                <a:gd name="T56" fmla="*/ 57 w 69"/>
                <a:gd name="T57" fmla="*/ 20 h 136"/>
                <a:gd name="T58" fmla="*/ 52 w 69"/>
                <a:gd name="T59" fmla="*/ 12 h 136"/>
                <a:gd name="T60" fmla="*/ 47 w 69"/>
                <a:gd name="T61" fmla="*/ 5 h 136"/>
                <a:gd name="T62" fmla="*/ 41 w 69"/>
                <a:gd name="T63" fmla="*/ 2 h 136"/>
                <a:gd name="T64" fmla="*/ 34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24" name="Freeform 48">
              <a:extLst>
                <a:ext uri="{FF2B5EF4-FFF2-40B4-BE49-F238E27FC236}">
                  <a16:creationId xmlns:a16="http://schemas.microsoft.com/office/drawing/2014/main" id="{F6432EAC-2DF7-6E49-B9D8-106716CEEF44}"/>
                </a:ext>
              </a:extLst>
            </p:cNvPr>
            <p:cNvSpPr>
              <a:spLocks/>
            </p:cNvSpPr>
            <p:nvPr/>
          </p:nvSpPr>
          <p:spPr bwMode="auto">
            <a:xfrm>
              <a:off x="3525" y="2206"/>
              <a:ext cx="69" cy="136"/>
            </a:xfrm>
            <a:custGeom>
              <a:avLst/>
              <a:gdLst>
                <a:gd name="T0" fmla="*/ 34 w 69"/>
                <a:gd name="T1" fmla="*/ 0 h 136"/>
                <a:gd name="T2" fmla="*/ 26 w 69"/>
                <a:gd name="T3" fmla="*/ 2 h 136"/>
                <a:gd name="T4" fmla="*/ 20 w 69"/>
                <a:gd name="T5" fmla="*/ 5 h 136"/>
                <a:gd name="T6" fmla="*/ 15 w 69"/>
                <a:gd name="T7" fmla="*/ 12 h 136"/>
                <a:gd name="T8" fmla="*/ 10 w 69"/>
                <a:gd name="T9" fmla="*/ 20 h 136"/>
                <a:gd name="T10" fmla="*/ 5 w 69"/>
                <a:gd name="T11" fmla="*/ 29 h 136"/>
                <a:gd name="T12" fmla="*/ 2 w 69"/>
                <a:gd name="T13" fmla="*/ 41 h 136"/>
                <a:gd name="T14" fmla="*/ 0 w 69"/>
                <a:gd name="T15" fmla="*/ 54 h 136"/>
                <a:gd name="T16" fmla="*/ 0 w 69"/>
                <a:gd name="T17" fmla="*/ 68 h 136"/>
                <a:gd name="T18" fmla="*/ 0 w 69"/>
                <a:gd name="T19" fmla="*/ 81 h 136"/>
                <a:gd name="T20" fmla="*/ 2 w 69"/>
                <a:gd name="T21" fmla="*/ 94 h 136"/>
                <a:gd name="T22" fmla="*/ 5 w 69"/>
                <a:gd name="T23" fmla="*/ 106 h 136"/>
                <a:gd name="T24" fmla="*/ 10 w 69"/>
                <a:gd name="T25" fmla="*/ 116 h 136"/>
                <a:gd name="T26" fmla="*/ 15 w 69"/>
                <a:gd name="T27" fmla="*/ 124 h 136"/>
                <a:gd name="T28" fmla="*/ 20 w 69"/>
                <a:gd name="T29" fmla="*/ 130 h 136"/>
                <a:gd name="T30" fmla="*/ 26 w 69"/>
                <a:gd name="T31" fmla="*/ 133 h 136"/>
                <a:gd name="T32" fmla="*/ 34 w 69"/>
                <a:gd name="T33" fmla="*/ 135 h 136"/>
                <a:gd name="T34" fmla="*/ 41 w 69"/>
                <a:gd name="T35" fmla="*/ 133 h 136"/>
                <a:gd name="T36" fmla="*/ 47 w 69"/>
                <a:gd name="T37" fmla="*/ 130 h 136"/>
                <a:gd name="T38" fmla="*/ 52 w 69"/>
                <a:gd name="T39" fmla="*/ 124 h 136"/>
                <a:gd name="T40" fmla="*/ 57 w 69"/>
                <a:gd name="T41" fmla="*/ 116 h 136"/>
                <a:gd name="T42" fmla="*/ 62 w 69"/>
                <a:gd name="T43" fmla="*/ 106 h 136"/>
                <a:gd name="T44" fmla="*/ 65 w 69"/>
                <a:gd name="T45" fmla="*/ 94 h 136"/>
                <a:gd name="T46" fmla="*/ 67 w 69"/>
                <a:gd name="T47" fmla="*/ 81 h 136"/>
                <a:gd name="T48" fmla="*/ 68 w 69"/>
                <a:gd name="T49" fmla="*/ 68 h 136"/>
                <a:gd name="T50" fmla="*/ 67 w 69"/>
                <a:gd name="T51" fmla="*/ 54 h 136"/>
                <a:gd name="T52" fmla="*/ 65 w 69"/>
                <a:gd name="T53" fmla="*/ 41 h 136"/>
                <a:gd name="T54" fmla="*/ 62 w 69"/>
                <a:gd name="T55" fmla="*/ 29 h 136"/>
                <a:gd name="T56" fmla="*/ 57 w 69"/>
                <a:gd name="T57" fmla="*/ 20 h 136"/>
                <a:gd name="T58" fmla="*/ 52 w 69"/>
                <a:gd name="T59" fmla="*/ 12 h 136"/>
                <a:gd name="T60" fmla="*/ 47 w 69"/>
                <a:gd name="T61" fmla="*/ 5 h 136"/>
                <a:gd name="T62" fmla="*/ 41 w 69"/>
                <a:gd name="T63" fmla="*/ 2 h 136"/>
                <a:gd name="T64" fmla="*/ 34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5" name="Freeform 49">
              <a:extLst>
                <a:ext uri="{FF2B5EF4-FFF2-40B4-BE49-F238E27FC236}">
                  <a16:creationId xmlns:a16="http://schemas.microsoft.com/office/drawing/2014/main" id="{FF438BD0-D795-ED42-A8CA-42B6A0BFD82D}"/>
                </a:ext>
              </a:extLst>
            </p:cNvPr>
            <p:cNvSpPr>
              <a:spLocks/>
            </p:cNvSpPr>
            <p:nvPr/>
          </p:nvSpPr>
          <p:spPr bwMode="auto">
            <a:xfrm>
              <a:off x="3289" y="2416"/>
              <a:ext cx="65" cy="126"/>
            </a:xfrm>
            <a:custGeom>
              <a:avLst/>
              <a:gdLst>
                <a:gd name="T0" fmla="*/ 31 w 65"/>
                <a:gd name="T1" fmla="*/ 0 h 126"/>
                <a:gd name="T2" fmla="*/ 25 w 65"/>
                <a:gd name="T3" fmla="*/ 0 h 126"/>
                <a:gd name="T4" fmla="*/ 18 w 65"/>
                <a:gd name="T5" fmla="*/ 5 h 126"/>
                <a:gd name="T6" fmla="*/ 13 w 65"/>
                <a:gd name="T7" fmla="*/ 10 h 126"/>
                <a:gd name="T8" fmla="*/ 9 w 65"/>
                <a:gd name="T9" fmla="*/ 18 h 126"/>
                <a:gd name="T10" fmla="*/ 5 w 65"/>
                <a:gd name="T11" fmla="*/ 27 h 126"/>
                <a:gd name="T12" fmla="*/ 2 w 65"/>
                <a:gd name="T13" fmla="*/ 37 h 126"/>
                <a:gd name="T14" fmla="*/ 0 w 65"/>
                <a:gd name="T15" fmla="*/ 50 h 126"/>
                <a:gd name="T16" fmla="*/ 0 w 65"/>
                <a:gd name="T17" fmla="*/ 63 h 126"/>
                <a:gd name="T18" fmla="*/ 0 w 65"/>
                <a:gd name="T19" fmla="*/ 75 h 126"/>
                <a:gd name="T20" fmla="*/ 2 w 65"/>
                <a:gd name="T21" fmla="*/ 88 h 126"/>
                <a:gd name="T22" fmla="*/ 5 w 65"/>
                <a:gd name="T23" fmla="*/ 97 h 126"/>
                <a:gd name="T24" fmla="*/ 9 w 65"/>
                <a:gd name="T25" fmla="*/ 107 h 126"/>
                <a:gd name="T26" fmla="*/ 13 w 65"/>
                <a:gd name="T27" fmla="*/ 115 h 126"/>
                <a:gd name="T28" fmla="*/ 18 w 65"/>
                <a:gd name="T29" fmla="*/ 120 h 126"/>
                <a:gd name="T30" fmla="*/ 25 w 65"/>
                <a:gd name="T31" fmla="*/ 125 h 126"/>
                <a:gd name="T32" fmla="*/ 31 w 65"/>
                <a:gd name="T33" fmla="*/ 125 h 126"/>
                <a:gd name="T34" fmla="*/ 38 w 65"/>
                <a:gd name="T35" fmla="*/ 125 h 126"/>
                <a:gd name="T36" fmla="*/ 44 w 65"/>
                <a:gd name="T37" fmla="*/ 120 h 126"/>
                <a:gd name="T38" fmla="*/ 49 w 65"/>
                <a:gd name="T39" fmla="*/ 115 h 126"/>
                <a:gd name="T40" fmla="*/ 54 w 65"/>
                <a:gd name="T41" fmla="*/ 107 h 126"/>
                <a:gd name="T42" fmla="*/ 57 w 65"/>
                <a:gd name="T43" fmla="*/ 97 h 126"/>
                <a:gd name="T44" fmla="*/ 61 w 65"/>
                <a:gd name="T45" fmla="*/ 88 h 126"/>
                <a:gd name="T46" fmla="*/ 62 w 65"/>
                <a:gd name="T47" fmla="*/ 75 h 126"/>
                <a:gd name="T48" fmla="*/ 64 w 65"/>
                <a:gd name="T49" fmla="*/ 63 h 126"/>
                <a:gd name="T50" fmla="*/ 62 w 65"/>
                <a:gd name="T51" fmla="*/ 50 h 126"/>
                <a:gd name="T52" fmla="*/ 61 w 65"/>
                <a:gd name="T53" fmla="*/ 37 h 126"/>
                <a:gd name="T54" fmla="*/ 57 w 65"/>
                <a:gd name="T55" fmla="*/ 27 h 126"/>
                <a:gd name="T56" fmla="*/ 54 w 65"/>
                <a:gd name="T57" fmla="*/ 18 h 126"/>
                <a:gd name="T58" fmla="*/ 49 w 65"/>
                <a:gd name="T59" fmla="*/ 10 h 126"/>
                <a:gd name="T60" fmla="*/ 44 w 65"/>
                <a:gd name="T61" fmla="*/ 5 h 126"/>
                <a:gd name="T62" fmla="*/ 38 w 65"/>
                <a:gd name="T63" fmla="*/ 0 h 126"/>
                <a:gd name="T64" fmla="*/ 31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26" name="Freeform 50">
              <a:extLst>
                <a:ext uri="{FF2B5EF4-FFF2-40B4-BE49-F238E27FC236}">
                  <a16:creationId xmlns:a16="http://schemas.microsoft.com/office/drawing/2014/main" id="{F83082FF-0C1B-4849-A341-C5CD38057150}"/>
                </a:ext>
              </a:extLst>
            </p:cNvPr>
            <p:cNvSpPr>
              <a:spLocks/>
            </p:cNvSpPr>
            <p:nvPr/>
          </p:nvSpPr>
          <p:spPr bwMode="auto">
            <a:xfrm>
              <a:off x="3289" y="2416"/>
              <a:ext cx="65" cy="126"/>
            </a:xfrm>
            <a:custGeom>
              <a:avLst/>
              <a:gdLst>
                <a:gd name="T0" fmla="*/ 31 w 65"/>
                <a:gd name="T1" fmla="*/ 0 h 126"/>
                <a:gd name="T2" fmla="*/ 25 w 65"/>
                <a:gd name="T3" fmla="*/ 0 h 126"/>
                <a:gd name="T4" fmla="*/ 18 w 65"/>
                <a:gd name="T5" fmla="*/ 5 h 126"/>
                <a:gd name="T6" fmla="*/ 13 w 65"/>
                <a:gd name="T7" fmla="*/ 10 h 126"/>
                <a:gd name="T8" fmla="*/ 9 w 65"/>
                <a:gd name="T9" fmla="*/ 18 h 126"/>
                <a:gd name="T10" fmla="*/ 5 w 65"/>
                <a:gd name="T11" fmla="*/ 27 h 126"/>
                <a:gd name="T12" fmla="*/ 2 w 65"/>
                <a:gd name="T13" fmla="*/ 37 h 126"/>
                <a:gd name="T14" fmla="*/ 0 w 65"/>
                <a:gd name="T15" fmla="*/ 50 h 126"/>
                <a:gd name="T16" fmla="*/ 0 w 65"/>
                <a:gd name="T17" fmla="*/ 63 h 126"/>
                <a:gd name="T18" fmla="*/ 0 w 65"/>
                <a:gd name="T19" fmla="*/ 75 h 126"/>
                <a:gd name="T20" fmla="*/ 2 w 65"/>
                <a:gd name="T21" fmla="*/ 88 h 126"/>
                <a:gd name="T22" fmla="*/ 5 w 65"/>
                <a:gd name="T23" fmla="*/ 97 h 126"/>
                <a:gd name="T24" fmla="*/ 9 w 65"/>
                <a:gd name="T25" fmla="*/ 107 h 126"/>
                <a:gd name="T26" fmla="*/ 13 w 65"/>
                <a:gd name="T27" fmla="*/ 115 h 126"/>
                <a:gd name="T28" fmla="*/ 18 w 65"/>
                <a:gd name="T29" fmla="*/ 120 h 126"/>
                <a:gd name="T30" fmla="*/ 25 w 65"/>
                <a:gd name="T31" fmla="*/ 125 h 126"/>
                <a:gd name="T32" fmla="*/ 31 w 65"/>
                <a:gd name="T33" fmla="*/ 125 h 126"/>
                <a:gd name="T34" fmla="*/ 38 w 65"/>
                <a:gd name="T35" fmla="*/ 125 h 126"/>
                <a:gd name="T36" fmla="*/ 44 w 65"/>
                <a:gd name="T37" fmla="*/ 120 h 126"/>
                <a:gd name="T38" fmla="*/ 49 w 65"/>
                <a:gd name="T39" fmla="*/ 115 h 126"/>
                <a:gd name="T40" fmla="*/ 54 w 65"/>
                <a:gd name="T41" fmla="*/ 107 h 126"/>
                <a:gd name="T42" fmla="*/ 57 w 65"/>
                <a:gd name="T43" fmla="*/ 97 h 126"/>
                <a:gd name="T44" fmla="*/ 61 w 65"/>
                <a:gd name="T45" fmla="*/ 88 h 126"/>
                <a:gd name="T46" fmla="*/ 62 w 65"/>
                <a:gd name="T47" fmla="*/ 75 h 126"/>
                <a:gd name="T48" fmla="*/ 64 w 65"/>
                <a:gd name="T49" fmla="*/ 63 h 126"/>
                <a:gd name="T50" fmla="*/ 62 w 65"/>
                <a:gd name="T51" fmla="*/ 50 h 126"/>
                <a:gd name="T52" fmla="*/ 61 w 65"/>
                <a:gd name="T53" fmla="*/ 37 h 126"/>
                <a:gd name="T54" fmla="*/ 57 w 65"/>
                <a:gd name="T55" fmla="*/ 27 h 126"/>
                <a:gd name="T56" fmla="*/ 54 w 65"/>
                <a:gd name="T57" fmla="*/ 18 h 126"/>
                <a:gd name="T58" fmla="*/ 49 w 65"/>
                <a:gd name="T59" fmla="*/ 10 h 126"/>
                <a:gd name="T60" fmla="*/ 44 w 65"/>
                <a:gd name="T61" fmla="*/ 5 h 126"/>
                <a:gd name="T62" fmla="*/ 38 w 65"/>
                <a:gd name="T63" fmla="*/ 0 h 126"/>
                <a:gd name="T64" fmla="*/ 31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7" name="Freeform 51">
              <a:extLst>
                <a:ext uri="{FF2B5EF4-FFF2-40B4-BE49-F238E27FC236}">
                  <a16:creationId xmlns:a16="http://schemas.microsoft.com/office/drawing/2014/main" id="{ABA6DEC1-D884-C14B-BC8B-036D504673F4}"/>
                </a:ext>
              </a:extLst>
            </p:cNvPr>
            <p:cNvSpPr>
              <a:spLocks/>
            </p:cNvSpPr>
            <p:nvPr/>
          </p:nvSpPr>
          <p:spPr bwMode="auto">
            <a:xfrm>
              <a:off x="2799" y="2242"/>
              <a:ext cx="791" cy="297"/>
            </a:xfrm>
            <a:custGeom>
              <a:avLst/>
              <a:gdLst>
                <a:gd name="T0" fmla="*/ 21 w 791"/>
                <a:gd name="T1" fmla="*/ 296 h 297"/>
                <a:gd name="T2" fmla="*/ 790 w 791"/>
                <a:gd name="T3" fmla="*/ 24 h 297"/>
                <a:gd name="T4" fmla="*/ 790 w 791"/>
                <a:gd name="T5" fmla="*/ 18 h 297"/>
                <a:gd name="T6" fmla="*/ 790 w 791"/>
                <a:gd name="T7" fmla="*/ 13 h 297"/>
                <a:gd name="T8" fmla="*/ 790 w 791"/>
                <a:gd name="T9" fmla="*/ 10 h 297"/>
                <a:gd name="T10" fmla="*/ 788 w 791"/>
                <a:gd name="T11" fmla="*/ 8 h 297"/>
                <a:gd name="T12" fmla="*/ 786 w 791"/>
                <a:gd name="T13" fmla="*/ 6 h 297"/>
                <a:gd name="T14" fmla="*/ 786 w 791"/>
                <a:gd name="T15" fmla="*/ 5 h 297"/>
                <a:gd name="T16" fmla="*/ 785 w 791"/>
                <a:gd name="T17" fmla="*/ 2 h 297"/>
                <a:gd name="T18" fmla="*/ 783 w 791"/>
                <a:gd name="T19" fmla="*/ 0 h 297"/>
                <a:gd name="T20" fmla="*/ 0 w 791"/>
                <a:gd name="T21" fmla="*/ 249 h 297"/>
                <a:gd name="T22" fmla="*/ 21 w 791"/>
                <a:gd name="T23" fmla="*/ 296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28" name="Freeform 52">
              <a:extLst>
                <a:ext uri="{FF2B5EF4-FFF2-40B4-BE49-F238E27FC236}">
                  <a16:creationId xmlns:a16="http://schemas.microsoft.com/office/drawing/2014/main" id="{D5F385BF-A5C2-5A4D-9CE6-456CC84D90EC}"/>
                </a:ext>
              </a:extLst>
            </p:cNvPr>
            <p:cNvSpPr>
              <a:spLocks/>
            </p:cNvSpPr>
            <p:nvPr/>
          </p:nvSpPr>
          <p:spPr bwMode="auto">
            <a:xfrm>
              <a:off x="2799" y="2242"/>
              <a:ext cx="791" cy="297"/>
            </a:xfrm>
            <a:custGeom>
              <a:avLst/>
              <a:gdLst>
                <a:gd name="T0" fmla="*/ 21 w 791"/>
                <a:gd name="T1" fmla="*/ 296 h 297"/>
                <a:gd name="T2" fmla="*/ 790 w 791"/>
                <a:gd name="T3" fmla="*/ 24 h 297"/>
                <a:gd name="T4" fmla="*/ 790 w 791"/>
                <a:gd name="T5" fmla="*/ 18 h 297"/>
                <a:gd name="T6" fmla="*/ 790 w 791"/>
                <a:gd name="T7" fmla="*/ 13 h 297"/>
                <a:gd name="T8" fmla="*/ 790 w 791"/>
                <a:gd name="T9" fmla="*/ 10 h 297"/>
                <a:gd name="T10" fmla="*/ 788 w 791"/>
                <a:gd name="T11" fmla="*/ 8 h 297"/>
                <a:gd name="T12" fmla="*/ 786 w 791"/>
                <a:gd name="T13" fmla="*/ 6 h 297"/>
                <a:gd name="T14" fmla="*/ 786 w 791"/>
                <a:gd name="T15" fmla="*/ 5 h 297"/>
                <a:gd name="T16" fmla="*/ 785 w 791"/>
                <a:gd name="T17" fmla="*/ 2 h 297"/>
                <a:gd name="T18" fmla="*/ 783 w 791"/>
                <a:gd name="T19" fmla="*/ 0 h 297"/>
                <a:gd name="T20" fmla="*/ 0 w 791"/>
                <a:gd name="T21" fmla="*/ 249 h 297"/>
                <a:gd name="T22" fmla="*/ 21 w 791"/>
                <a:gd name="T23" fmla="*/ 296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noFill/>
            <a:ln w="127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9" name="Freeform 53">
              <a:extLst>
                <a:ext uri="{FF2B5EF4-FFF2-40B4-BE49-F238E27FC236}">
                  <a16:creationId xmlns:a16="http://schemas.microsoft.com/office/drawing/2014/main" id="{40DDBC42-E5CD-4A4D-B5F3-3BD0D9C49F62}"/>
                </a:ext>
              </a:extLst>
            </p:cNvPr>
            <p:cNvSpPr>
              <a:spLocks/>
            </p:cNvSpPr>
            <p:nvPr/>
          </p:nvSpPr>
          <p:spPr bwMode="auto">
            <a:xfrm>
              <a:off x="2828" y="2268"/>
              <a:ext cx="765" cy="308"/>
            </a:xfrm>
            <a:custGeom>
              <a:avLst/>
              <a:gdLst>
                <a:gd name="T0" fmla="*/ 0 w 765"/>
                <a:gd name="T1" fmla="*/ 265 h 308"/>
                <a:gd name="T2" fmla="*/ 27 w 765"/>
                <a:gd name="T3" fmla="*/ 307 h 308"/>
                <a:gd name="T4" fmla="*/ 756 w 765"/>
                <a:gd name="T5" fmla="*/ 39 h 308"/>
                <a:gd name="T6" fmla="*/ 757 w 765"/>
                <a:gd name="T7" fmla="*/ 34 h 308"/>
                <a:gd name="T8" fmla="*/ 759 w 765"/>
                <a:gd name="T9" fmla="*/ 29 h 308"/>
                <a:gd name="T10" fmla="*/ 761 w 765"/>
                <a:gd name="T11" fmla="*/ 26 h 308"/>
                <a:gd name="T12" fmla="*/ 761 w 765"/>
                <a:gd name="T13" fmla="*/ 23 h 308"/>
                <a:gd name="T14" fmla="*/ 762 w 765"/>
                <a:gd name="T15" fmla="*/ 18 h 308"/>
                <a:gd name="T16" fmla="*/ 762 w 765"/>
                <a:gd name="T17" fmla="*/ 13 h 308"/>
                <a:gd name="T18" fmla="*/ 762 w 765"/>
                <a:gd name="T19" fmla="*/ 8 h 308"/>
                <a:gd name="T20" fmla="*/ 764 w 765"/>
                <a:gd name="T21" fmla="*/ 0 h 308"/>
                <a:gd name="T22" fmla="*/ 0 w 765"/>
                <a:gd name="T23" fmla="*/ 265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30" name="Freeform 54">
              <a:extLst>
                <a:ext uri="{FF2B5EF4-FFF2-40B4-BE49-F238E27FC236}">
                  <a16:creationId xmlns:a16="http://schemas.microsoft.com/office/drawing/2014/main" id="{66CFCC04-0C84-BE47-BB5F-C094FE906913}"/>
                </a:ext>
              </a:extLst>
            </p:cNvPr>
            <p:cNvSpPr>
              <a:spLocks/>
            </p:cNvSpPr>
            <p:nvPr/>
          </p:nvSpPr>
          <p:spPr bwMode="auto">
            <a:xfrm>
              <a:off x="2828" y="2268"/>
              <a:ext cx="765" cy="308"/>
            </a:xfrm>
            <a:custGeom>
              <a:avLst/>
              <a:gdLst>
                <a:gd name="T0" fmla="*/ 0 w 765"/>
                <a:gd name="T1" fmla="*/ 265 h 308"/>
                <a:gd name="T2" fmla="*/ 27 w 765"/>
                <a:gd name="T3" fmla="*/ 307 h 308"/>
                <a:gd name="T4" fmla="*/ 756 w 765"/>
                <a:gd name="T5" fmla="*/ 39 h 308"/>
                <a:gd name="T6" fmla="*/ 757 w 765"/>
                <a:gd name="T7" fmla="*/ 34 h 308"/>
                <a:gd name="T8" fmla="*/ 759 w 765"/>
                <a:gd name="T9" fmla="*/ 29 h 308"/>
                <a:gd name="T10" fmla="*/ 761 w 765"/>
                <a:gd name="T11" fmla="*/ 26 h 308"/>
                <a:gd name="T12" fmla="*/ 761 w 765"/>
                <a:gd name="T13" fmla="*/ 23 h 308"/>
                <a:gd name="T14" fmla="*/ 762 w 765"/>
                <a:gd name="T15" fmla="*/ 18 h 308"/>
                <a:gd name="T16" fmla="*/ 762 w 765"/>
                <a:gd name="T17" fmla="*/ 13 h 308"/>
                <a:gd name="T18" fmla="*/ 762 w 765"/>
                <a:gd name="T19" fmla="*/ 8 h 308"/>
                <a:gd name="T20" fmla="*/ 764 w 765"/>
                <a:gd name="T21" fmla="*/ 0 h 308"/>
                <a:gd name="T22" fmla="*/ 0 w 765"/>
                <a:gd name="T23" fmla="*/ 265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noFill/>
            <a:ln w="12700" cap="rnd" cmpd="sng">
              <a:solidFill>
                <a:srgbClr val="99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1" name="Freeform 55">
              <a:extLst>
                <a:ext uri="{FF2B5EF4-FFF2-40B4-BE49-F238E27FC236}">
                  <a16:creationId xmlns:a16="http://schemas.microsoft.com/office/drawing/2014/main" id="{D0ED02DD-A33C-8E45-99E7-9FCFE948DA27}"/>
                </a:ext>
              </a:extLst>
            </p:cNvPr>
            <p:cNvSpPr>
              <a:spLocks/>
            </p:cNvSpPr>
            <p:nvPr/>
          </p:nvSpPr>
          <p:spPr bwMode="auto">
            <a:xfrm>
              <a:off x="2295" y="1654"/>
              <a:ext cx="839" cy="1429"/>
            </a:xfrm>
            <a:custGeom>
              <a:avLst/>
              <a:gdLst>
                <a:gd name="T0" fmla="*/ 720 w 839"/>
                <a:gd name="T1" fmla="*/ 13 h 1429"/>
                <a:gd name="T2" fmla="*/ 593 w 839"/>
                <a:gd name="T3" fmla="*/ 52 h 1429"/>
                <a:gd name="T4" fmla="*/ 461 w 839"/>
                <a:gd name="T5" fmla="*/ 102 h 1429"/>
                <a:gd name="T6" fmla="*/ 336 w 839"/>
                <a:gd name="T7" fmla="*/ 156 h 1429"/>
                <a:gd name="T8" fmla="*/ 284 w 839"/>
                <a:gd name="T9" fmla="*/ 196 h 1429"/>
                <a:gd name="T10" fmla="*/ 283 w 839"/>
                <a:gd name="T11" fmla="*/ 224 h 1429"/>
                <a:gd name="T12" fmla="*/ 271 w 839"/>
                <a:gd name="T13" fmla="*/ 247 h 1429"/>
                <a:gd name="T14" fmla="*/ 252 w 839"/>
                <a:gd name="T15" fmla="*/ 265 h 1429"/>
                <a:gd name="T16" fmla="*/ 229 w 839"/>
                <a:gd name="T17" fmla="*/ 276 h 1429"/>
                <a:gd name="T18" fmla="*/ 205 w 839"/>
                <a:gd name="T19" fmla="*/ 281 h 1429"/>
                <a:gd name="T20" fmla="*/ 182 w 839"/>
                <a:gd name="T21" fmla="*/ 279 h 1429"/>
                <a:gd name="T22" fmla="*/ 161 w 839"/>
                <a:gd name="T23" fmla="*/ 269 h 1429"/>
                <a:gd name="T24" fmla="*/ 131 w 839"/>
                <a:gd name="T25" fmla="*/ 276 h 1429"/>
                <a:gd name="T26" fmla="*/ 89 w 839"/>
                <a:gd name="T27" fmla="*/ 305 h 1429"/>
                <a:gd name="T28" fmla="*/ 52 w 839"/>
                <a:gd name="T29" fmla="*/ 334 h 1429"/>
                <a:gd name="T30" fmla="*/ 16 w 839"/>
                <a:gd name="T31" fmla="*/ 362 h 1429"/>
                <a:gd name="T32" fmla="*/ 13 w 839"/>
                <a:gd name="T33" fmla="*/ 429 h 1429"/>
                <a:gd name="T34" fmla="*/ 32 w 839"/>
                <a:gd name="T35" fmla="*/ 534 h 1429"/>
                <a:gd name="T36" fmla="*/ 50 w 839"/>
                <a:gd name="T37" fmla="*/ 638 h 1429"/>
                <a:gd name="T38" fmla="*/ 65 w 839"/>
                <a:gd name="T39" fmla="*/ 739 h 1429"/>
                <a:gd name="T40" fmla="*/ 83 w 839"/>
                <a:gd name="T41" fmla="*/ 791 h 1429"/>
                <a:gd name="T42" fmla="*/ 101 w 839"/>
                <a:gd name="T43" fmla="*/ 798 h 1429"/>
                <a:gd name="T44" fmla="*/ 123 w 839"/>
                <a:gd name="T45" fmla="*/ 812 h 1429"/>
                <a:gd name="T46" fmla="*/ 143 w 839"/>
                <a:gd name="T47" fmla="*/ 837 h 1429"/>
                <a:gd name="T48" fmla="*/ 154 w 839"/>
                <a:gd name="T49" fmla="*/ 866 h 1429"/>
                <a:gd name="T50" fmla="*/ 154 w 839"/>
                <a:gd name="T51" fmla="*/ 898 h 1429"/>
                <a:gd name="T52" fmla="*/ 146 w 839"/>
                <a:gd name="T53" fmla="*/ 929 h 1429"/>
                <a:gd name="T54" fmla="*/ 128 w 839"/>
                <a:gd name="T55" fmla="*/ 955 h 1429"/>
                <a:gd name="T56" fmla="*/ 102 w 839"/>
                <a:gd name="T57" fmla="*/ 976 h 1429"/>
                <a:gd name="T58" fmla="*/ 86 w 839"/>
                <a:gd name="T59" fmla="*/ 1014 h 1429"/>
                <a:gd name="T60" fmla="*/ 88 w 839"/>
                <a:gd name="T61" fmla="*/ 1082 h 1429"/>
                <a:gd name="T62" fmla="*/ 91 w 839"/>
                <a:gd name="T63" fmla="*/ 1155 h 1429"/>
                <a:gd name="T64" fmla="*/ 91 w 839"/>
                <a:gd name="T65" fmla="*/ 1230 h 1429"/>
                <a:gd name="T66" fmla="*/ 157 w 839"/>
                <a:gd name="T67" fmla="*/ 1279 h 1429"/>
                <a:gd name="T68" fmla="*/ 297 w 839"/>
                <a:gd name="T69" fmla="*/ 1311 h 1429"/>
                <a:gd name="T70" fmla="*/ 458 w 839"/>
                <a:gd name="T71" fmla="*/ 1350 h 1429"/>
                <a:gd name="T72" fmla="*/ 650 w 839"/>
                <a:gd name="T73" fmla="*/ 1399 h 1429"/>
                <a:gd name="T74" fmla="*/ 777 w 839"/>
                <a:gd name="T75" fmla="*/ 1360 h 1429"/>
                <a:gd name="T76" fmla="*/ 803 w 839"/>
                <a:gd name="T77" fmla="*/ 1204 h 1429"/>
                <a:gd name="T78" fmla="*/ 822 w 839"/>
                <a:gd name="T79" fmla="*/ 1032 h 1429"/>
                <a:gd name="T80" fmla="*/ 834 w 839"/>
                <a:gd name="T81" fmla="*/ 846 h 1429"/>
                <a:gd name="T82" fmla="*/ 837 w 839"/>
                <a:gd name="T83" fmla="*/ 728 h 1429"/>
                <a:gd name="T84" fmla="*/ 838 w 839"/>
                <a:gd name="T85" fmla="*/ 690 h 1429"/>
                <a:gd name="T86" fmla="*/ 838 w 839"/>
                <a:gd name="T87" fmla="*/ 656 h 1429"/>
                <a:gd name="T88" fmla="*/ 838 w 839"/>
                <a:gd name="T89" fmla="*/ 619 h 1429"/>
                <a:gd name="T90" fmla="*/ 827 w 839"/>
                <a:gd name="T91" fmla="*/ 596 h 1429"/>
                <a:gd name="T92" fmla="*/ 806 w 839"/>
                <a:gd name="T93" fmla="*/ 588 h 1429"/>
                <a:gd name="T94" fmla="*/ 788 w 839"/>
                <a:gd name="T95" fmla="*/ 578 h 1429"/>
                <a:gd name="T96" fmla="*/ 773 w 839"/>
                <a:gd name="T97" fmla="*/ 564 h 1429"/>
                <a:gd name="T98" fmla="*/ 762 w 839"/>
                <a:gd name="T99" fmla="*/ 546 h 1429"/>
                <a:gd name="T100" fmla="*/ 756 w 839"/>
                <a:gd name="T101" fmla="*/ 526 h 1429"/>
                <a:gd name="T102" fmla="*/ 749 w 839"/>
                <a:gd name="T103" fmla="*/ 494 h 1429"/>
                <a:gd name="T104" fmla="*/ 749 w 839"/>
                <a:gd name="T105" fmla="*/ 450 h 1429"/>
                <a:gd name="T106" fmla="*/ 760 w 839"/>
                <a:gd name="T107" fmla="*/ 409 h 1429"/>
                <a:gd name="T108" fmla="*/ 775 w 839"/>
                <a:gd name="T109" fmla="*/ 383 h 1429"/>
                <a:gd name="T110" fmla="*/ 786 w 839"/>
                <a:gd name="T111" fmla="*/ 369 h 1429"/>
                <a:gd name="T112" fmla="*/ 801 w 839"/>
                <a:gd name="T113" fmla="*/ 359 h 1429"/>
                <a:gd name="T114" fmla="*/ 817 w 839"/>
                <a:gd name="T115" fmla="*/ 352 h 1429"/>
                <a:gd name="T116" fmla="*/ 822 w 839"/>
                <a:gd name="T117" fmla="*/ 304 h 1429"/>
                <a:gd name="T118" fmla="*/ 812 w 839"/>
                <a:gd name="T119" fmla="*/ 214 h 1429"/>
                <a:gd name="T120" fmla="*/ 801 w 839"/>
                <a:gd name="T121" fmla="*/ 126 h 1429"/>
                <a:gd name="T122" fmla="*/ 785 w 839"/>
                <a:gd name="T123" fmla="*/ 42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solidFill>
              <a:srgbClr val="FAF0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32" name="Freeform 56">
              <a:extLst>
                <a:ext uri="{FF2B5EF4-FFF2-40B4-BE49-F238E27FC236}">
                  <a16:creationId xmlns:a16="http://schemas.microsoft.com/office/drawing/2014/main" id="{706DDE11-26B0-6B45-9BA5-3C99B1D40D26}"/>
                </a:ext>
              </a:extLst>
            </p:cNvPr>
            <p:cNvSpPr>
              <a:spLocks/>
            </p:cNvSpPr>
            <p:nvPr/>
          </p:nvSpPr>
          <p:spPr bwMode="auto">
            <a:xfrm>
              <a:off x="2295" y="1654"/>
              <a:ext cx="839" cy="1429"/>
            </a:xfrm>
            <a:custGeom>
              <a:avLst/>
              <a:gdLst>
                <a:gd name="T0" fmla="*/ 720 w 839"/>
                <a:gd name="T1" fmla="*/ 13 h 1429"/>
                <a:gd name="T2" fmla="*/ 593 w 839"/>
                <a:gd name="T3" fmla="*/ 52 h 1429"/>
                <a:gd name="T4" fmla="*/ 461 w 839"/>
                <a:gd name="T5" fmla="*/ 102 h 1429"/>
                <a:gd name="T6" fmla="*/ 336 w 839"/>
                <a:gd name="T7" fmla="*/ 156 h 1429"/>
                <a:gd name="T8" fmla="*/ 284 w 839"/>
                <a:gd name="T9" fmla="*/ 196 h 1429"/>
                <a:gd name="T10" fmla="*/ 283 w 839"/>
                <a:gd name="T11" fmla="*/ 224 h 1429"/>
                <a:gd name="T12" fmla="*/ 271 w 839"/>
                <a:gd name="T13" fmla="*/ 247 h 1429"/>
                <a:gd name="T14" fmla="*/ 252 w 839"/>
                <a:gd name="T15" fmla="*/ 265 h 1429"/>
                <a:gd name="T16" fmla="*/ 229 w 839"/>
                <a:gd name="T17" fmla="*/ 276 h 1429"/>
                <a:gd name="T18" fmla="*/ 205 w 839"/>
                <a:gd name="T19" fmla="*/ 281 h 1429"/>
                <a:gd name="T20" fmla="*/ 182 w 839"/>
                <a:gd name="T21" fmla="*/ 279 h 1429"/>
                <a:gd name="T22" fmla="*/ 161 w 839"/>
                <a:gd name="T23" fmla="*/ 269 h 1429"/>
                <a:gd name="T24" fmla="*/ 131 w 839"/>
                <a:gd name="T25" fmla="*/ 276 h 1429"/>
                <a:gd name="T26" fmla="*/ 89 w 839"/>
                <a:gd name="T27" fmla="*/ 305 h 1429"/>
                <a:gd name="T28" fmla="*/ 52 w 839"/>
                <a:gd name="T29" fmla="*/ 334 h 1429"/>
                <a:gd name="T30" fmla="*/ 16 w 839"/>
                <a:gd name="T31" fmla="*/ 362 h 1429"/>
                <a:gd name="T32" fmla="*/ 13 w 839"/>
                <a:gd name="T33" fmla="*/ 429 h 1429"/>
                <a:gd name="T34" fmla="*/ 32 w 839"/>
                <a:gd name="T35" fmla="*/ 534 h 1429"/>
                <a:gd name="T36" fmla="*/ 50 w 839"/>
                <a:gd name="T37" fmla="*/ 638 h 1429"/>
                <a:gd name="T38" fmla="*/ 65 w 839"/>
                <a:gd name="T39" fmla="*/ 739 h 1429"/>
                <a:gd name="T40" fmla="*/ 83 w 839"/>
                <a:gd name="T41" fmla="*/ 791 h 1429"/>
                <a:gd name="T42" fmla="*/ 101 w 839"/>
                <a:gd name="T43" fmla="*/ 798 h 1429"/>
                <a:gd name="T44" fmla="*/ 123 w 839"/>
                <a:gd name="T45" fmla="*/ 812 h 1429"/>
                <a:gd name="T46" fmla="*/ 143 w 839"/>
                <a:gd name="T47" fmla="*/ 837 h 1429"/>
                <a:gd name="T48" fmla="*/ 154 w 839"/>
                <a:gd name="T49" fmla="*/ 866 h 1429"/>
                <a:gd name="T50" fmla="*/ 154 w 839"/>
                <a:gd name="T51" fmla="*/ 898 h 1429"/>
                <a:gd name="T52" fmla="*/ 146 w 839"/>
                <a:gd name="T53" fmla="*/ 929 h 1429"/>
                <a:gd name="T54" fmla="*/ 128 w 839"/>
                <a:gd name="T55" fmla="*/ 955 h 1429"/>
                <a:gd name="T56" fmla="*/ 102 w 839"/>
                <a:gd name="T57" fmla="*/ 976 h 1429"/>
                <a:gd name="T58" fmla="*/ 86 w 839"/>
                <a:gd name="T59" fmla="*/ 1014 h 1429"/>
                <a:gd name="T60" fmla="*/ 88 w 839"/>
                <a:gd name="T61" fmla="*/ 1082 h 1429"/>
                <a:gd name="T62" fmla="*/ 91 w 839"/>
                <a:gd name="T63" fmla="*/ 1155 h 1429"/>
                <a:gd name="T64" fmla="*/ 91 w 839"/>
                <a:gd name="T65" fmla="*/ 1230 h 1429"/>
                <a:gd name="T66" fmla="*/ 157 w 839"/>
                <a:gd name="T67" fmla="*/ 1279 h 1429"/>
                <a:gd name="T68" fmla="*/ 297 w 839"/>
                <a:gd name="T69" fmla="*/ 1311 h 1429"/>
                <a:gd name="T70" fmla="*/ 458 w 839"/>
                <a:gd name="T71" fmla="*/ 1350 h 1429"/>
                <a:gd name="T72" fmla="*/ 650 w 839"/>
                <a:gd name="T73" fmla="*/ 1399 h 1429"/>
                <a:gd name="T74" fmla="*/ 777 w 839"/>
                <a:gd name="T75" fmla="*/ 1360 h 1429"/>
                <a:gd name="T76" fmla="*/ 803 w 839"/>
                <a:gd name="T77" fmla="*/ 1204 h 1429"/>
                <a:gd name="T78" fmla="*/ 822 w 839"/>
                <a:gd name="T79" fmla="*/ 1032 h 1429"/>
                <a:gd name="T80" fmla="*/ 834 w 839"/>
                <a:gd name="T81" fmla="*/ 846 h 1429"/>
                <a:gd name="T82" fmla="*/ 837 w 839"/>
                <a:gd name="T83" fmla="*/ 728 h 1429"/>
                <a:gd name="T84" fmla="*/ 838 w 839"/>
                <a:gd name="T85" fmla="*/ 690 h 1429"/>
                <a:gd name="T86" fmla="*/ 838 w 839"/>
                <a:gd name="T87" fmla="*/ 656 h 1429"/>
                <a:gd name="T88" fmla="*/ 838 w 839"/>
                <a:gd name="T89" fmla="*/ 619 h 1429"/>
                <a:gd name="T90" fmla="*/ 827 w 839"/>
                <a:gd name="T91" fmla="*/ 596 h 1429"/>
                <a:gd name="T92" fmla="*/ 806 w 839"/>
                <a:gd name="T93" fmla="*/ 588 h 1429"/>
                <a:gd name="T94" fmla="*/ 788 w 839"/>
                <a:gd name="T95" fmla="*/ 578 h 1429"/>
                <a:gd name="T96" fmla="*/ 773 w 839"/>
                <a:gd name="T97" fmla="*/ 564 h 1429"/>
                <a:gd name="T98" fmla="*/ 762 w 839"/>
                <a:gd name="T99" fmla="*/ 546 h 1429"/>
                <a:gd name="T100" fmla="*/ 756 w 839"/>
                <a:gd name="T101" fmla="*/ 526 h 1429"/>
                <a:gd name="T102" fmla="*/ 749 w 839"/>
                <a:gd name="T103" fmla="*/ 494 h 1429"/>
                <a:gd name="T104" fmla="*/ 749 w 839"/>
                <a:gd name="T105" fmla="*/ 450 h 1429"/>
                <a:gd name="T106" fmla="*/ 760 w 839"/>
                <a:gd name="T107" fmla="*/ 409 h 1429"/>
                <a:gd name="T108" fmla="*/ 775 w 839"/>
                <a:gd name="T109" fmla="*/ 383 h 1429"/>
                <a:gd name="T110" fmla="*/ 786 w 839"/>
                <a:gd name="T111" fmla="*/ 369 h 1429"/>
                <a:gd name="T112" fmla="*/ 801 w 839"/>
                <a:gd name="T113" fmla="*/ 359 h 1429"/>
                <a:gd name="T114" fmla="*/ 817 w 839"/>
                <a:gd name="T115" fmla="*/ 352 h 1429"/>
                <a:gd name="T116" fmla="*/ 822 w 839"/>
                <a:gd name="T117" fmla="*/ 304 h 1429"/>
                <a:gd name="T118" fmla="*/ 812 w 839"/>
                <a:gd name="T119" fmla="*/ 214 h 1429"/>
                <a:gd name="T120" fmla="*/ 801 w 839"/>
                <a:gd name="T121" fmla="*/ 126 h 1429"/>
                <a:gd name="T122" fmla="*/ 785 w 839"/>
                <a:gd name="T123" fmla="*/ 42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3" name="Freeform 57">
              <a:extLst>
                <a:ext uri="{FF2B5EF4-FFF2-40B4-BE49-F238E27FC236}">
                  <a16:creationId xmlns:a16="http://schemas.microsoft.com/office/drawing/2014/main" id="{22E4B508-2E56-4E47-A314-5AB293C2DDD3}"/>
                </a:ext>
              </a:extLst>
            </p:cNvPr>
            <p:cNvSpPr>
              <a:spLocks/>
            </p:cNvSpPr>
            <p:nvPr/>
          </p:nvSpPr>
          <p:spPr bwMode="auto">
            <a:xfrm>
              <a:off x="3042" y="1654"/>
              <a:ext cx="315" cy="1429"/>
            </a:xfrm>
            <a:custGeom>
              <a:avLst/>
              <a:gdLst>
                <a:gd name="T0" fmla="*/ 74 w 315"/>
                <a:gd name="T1" fmla="*/ 32 h 1429"/>
                <a:gd name="T2" fmla="*/ 135 w 315"/>
                <a:gd name="T3" fmla="*/ 86 h 1429"/>
                <a:gd name="T4" fmla="*/ 187 w 315"/>
                <a:gd name="T5" fmla="*/ 141 h 1429"/>
                <a:gd name="T6" fmla="*/ 260 w 315"/>
                <a:gd name="T7" fmla="*/ 224 h 1429"/>
                <a:gd name="T8" fmla="*/ 312 w 315"/>
                <a:gd name="T9" fmla="*/ 349 h 1429"/>
                <a:gd name="T10" fmla="*/ 309 w 315"/>
                <a:gd name="T11" fmla="*/ 489 h 1429"/>
                <a:gd name="T12" fmla="*/ 301 w 315"/>
                <a:gd name="T13" fmla="*/ 629 h 1429"/>
                <a:gd name="T14" fmla="*/ 290 w 315"/>
                <a:gd name="T15" fmla="*/ 760 h 1429"/>
                <a:gd name="T16" fmla="*/ 272 w 315"/>
                <a:gd name="T17" fmla="*/ 828 h 1429"/>
                <a:gd name="T18" fmla="*/ 256 w 315"/>
                <a:gd name="T19" fmla="*/ 843 h 1429"/>
                <a:gd name="T20" fmla="*/ 244 w 315"/>
                <a:gd name="T21" fmla="*/ 859 h 1429"/>
                <a:gd name="T22" fmla="*/ 236 w 315"/>
                <a:gd name="T23" fmla="*/ 879 h 1429"/>
                <a:gd name="T24" fmla="*/ 234 w 315"/>
                <a:gd name="T25" fmla="*/ 900 h 1429"/>
                <a:gd name="T26" fmla="*/ 238 w 315"/>
                <a:gd name="T27" fmla="*/ 921 h 1429"/>
                <a:gd name="T28" fmla="*/ 247 w 315"/>
                <a:gd name="T29" fmla="*/ 941 h 1429"/>
                <a:gd name="T30" fmla="*/ 262 w 315"/>
                <a:gd name="T31" fmla="*/ 960 h 1429"/>
                <a:gd name="T32" fmla="*/ 270 w 315"/>
                <a:gd name="T33" fmla="*/ 1007 h 1429"/>
                <a:gd name="T34" fmla="*/ 265 w 315"/>
                <a:gd name="T35" fmla="*/ 1097 h 1429"/>
                <a:gd name="T36" fmla="*/ 260 w 315"/>
                <a:gd name="T37" fmla="*/ 1189 h 1429"/>
                <a:gd name="T38" fmla="*/ 256 w 315"/>
                <a:gd name="T39" fmla="*/ 1280 h 1429"/>
                <a:gd name="T40" fmla="*/ 228 w 315"/>
                <a:gd name="T41" fmla="*/ 1337 h 1429"/>
                <a:gd name="T42" fmla="*/ 169 w 315"/>
                <a:gd name="T43" fmla="*/ 1366 h 1429"/>
                <a:gd name="T44" fmla="*/ 109 w 315"/>
                <a:gd name="T45" fmla="*/ 1394 h 1429"/>
                <a:gd name="T46" fmla="*/ 48 w 315"/>
                <a:gd name="T47" fmla="*/ 1418 h 1429"/>
                <a:gd name="T48" fmla="*/ 33 w 315"/>
                <a:gd name="T49" fmla="*/ 1344 h 1429"/>
                <a:gd name="T50" fmla="*/ 61 w 315"/>
                <a:gd name="T51" fmla="*/ 1165 h 1429"/>
                <a:gd name="T52" fmla="*/ 78 w 315"/>
                <a:gd name="T53" fmla="*/ 978 h 1429"/>
                <a:gd name="T54" fmla="*/ 90 w 315"/>
                <a:gd name="T55" fmla="*/ 789 h 1429"/>
                <a:gd name="T56" fmla="*/ 91 w 315"/>
                <a:gd name="T57" fmla="*/ 676 h 1429"/>
                <a:gd name="T58" fmla="*/ 93 w 315"/>
                <a:gd name="T59" fmla="*/ 653 h 1429"/>
                <a:gd name="T60" fmla="*/ 93 w 315"/>
                <a:gd name="T61" fmla="*/ 638 h 1429"/>
                <a:gd name="T62" fmla="*/ 93 w 315"/>
                <a:gd name="T63" fmla="*/ 616 h 1429"/>
                <a:gd name="T64" fmla="*/ 80 w 315"/>
                <a:gd name="T65" fmla="*/ 596 h 1429"/>
                <a:gd name="T66" fmla="*/ 61 w 315"/>
                <a:gd name="T67" fmla="*/ 590 h 1429"/>
                <a:gd name="T68" fmla="*/ 43 w 315"/>
                <a:gd name="T69" fmla="*/ 580 h 1429"/>
                <a:gd name="T70" fmla="*/ 30 w 315"/>
                <a:gd name="T71" fmla="*/ 567 h 1429"/>
                <a:gd name="T72" fmla="*/ 18 w 315"/>
                <a:gd name="T73" fmla="*/ 549 h 1429"/>
                <a:gd name="T74" fmla="*/ 10 w 315"/>
                <a:gd name="T75" fmla="*/ 531 h 1429"/>
                <a:gd name="T76" fmla="*/ 2 w 315"/>
                <a:gd name="T77" fmla="*/ 499 h 1429"/>
                <a:gd name="T78" fmla="*/ 2 w 315"/>
                <a:gd name="T79" fmla="*/ 455 h 1429"/>
                <a:gd name="T80" fmla="*/ 12 w 315"/>
                <a:gd name="T81" fmla="*/ 412 h 1429"/>
                <a:gd name="T82" fmla="*/ 26 w 315"/>
                <a:gd name="T83" fmla="*/ 385 h 1429"/>
                <a:gd name="T84" fmla="*/ 39 w 315"/>
                <a:gd name="T85" fmla="*/ 370 h 1429"/>
                <a:gd name="T86" fmla="*/ 54 w 315"/>
                <a:gd name="T87" fmla="*/ 360 h 1429"/>
                <a:gd name="T88" fmla="*/ 70 w 315"/>
                <a:gd name="T89" fmla="*/ 352 h 1429"/>
                <a:gd name="T90" fmla="*/ 77 w 315"/>
                <a:gd name="T91" fmla="*/ 307 h 1429"/>
                <a:gd name="T92" fmla="*/ 65 w 315"/>
                <a:gd name="T93" fmla="*/ 214 h 1429"/>
                <a:gd name="T94" fmla="*/ 52 w 315"/>
                <a:gd name="T95" fmla="*/ 123 h 1429"/>
                <a:gd name="T96" fmla="*/ 38 w 315"/>
                <a:gd name="T97" fmla="*/ 39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solidFill>
              <a:srgbClr val="CC99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34" name="Freeform 58">
              <a:extLst>
                <a:ext uri="{FF2B5EF4-FFF2-40B4-BE49-F238E27FC236}">
                  <a16:creationId xmlns:a16="http://schemas.microsoft.com/office/drawing/2014/main" id="{CA4076CA-FCAD-6344-8A39-71D90439D139}"/>
                </a:ext>
              </a:extLst>
            </p:cNvPr>
            <p:cNvSpPr>
              <a:spLocks/>
            </p:cNvSpPr>
            <p:nvPr/>
          </p:nvSpPr>
          <p:spPr bwMode="auto">
            <a:xfrm>
              <a:off x="3042" y="1654"/>
              <a:ext cx="315" cy="1429"/>
            </a:xfrm>
            <a:custGeom>
              <a:avLst/>
              <a:gdLst>
                <a:gd name="T0" fmla="*/ 74 w 315"/>
                <a:gd name="T1" fmla="*/ 32 h 1429"/>
                <a:gd name="T2" fmla="*/ 135 w 315"/>
                <a:gd name="T3" fmla="*/ 86 h 1429"/>
                <a:gd name="T4" fmla="*/ 187 w 315"/>
                <a:gd name="T5" fmla="*/ 141 h 1429"/>
                <a:gd name="T6" fmla="*/ 260 w 315"/>
                <a:gd name="T7" fmla="*/ 224 h 1429"/>
                <a:gd name="T8" fmla="*/ 312 w 315"/>
                <a:gd name="T9" fmla="*/ 349 h 1429"/>
                <a:gd name="T10" fmla="*/ 309 w 315"/>
                <a:gd name="T11" fmla="*/ 489 h 1429"/>
                <a:gd name="T12" fmla="*/ 301 w 315"/>
                <a:gd name="T13" fmla="*/ 629 h 1429"/>
                <a:gd name="T14" fmla="*/ 290 w 315"/>
                <a:gd name="T15" fmla="*/ 760 h 1429"/>
                <a:gd name="T16" fmla="*/ 272 w 315"/>
                <a:gd name="T17" fmla="*/ 828 h 1429"/>
                <a:gd name="T18" fmla="*/ 256 w 315"/>
                <a:gd name="T19" fmla="*/ 843 h 1429"/>
                <a:gd name="T20" fmla="*/ 244 w 315"/>
                <a:gd name="T21" fmla="*/ 859 h 1429"/>
                <a:gd name="T22" fmla="*/ 236 w 315"/>
                <a:gd name="T23" fmla="*/ 879 h 1429"/>
                <a:gd name="T24" fmla="*/ 234 w 315"/>
                <a:gd name="T25" fmla="*/ 900 h 1429"/>
                <a:gd name="T26" fmla="*/ 238 w 315"/>
                <a:gd name="T27" fmla="*/ 921 h 1429"/>
                <a:gd name="T28" fmla="*/ 247 w 315"/>
                <a:gd name="T29" fmla="*/ 941 h 1429"/>
                <a:gd name="T30" fmla="*/ 262 w 315"/>
                <a:gd name="T31" fmla="*/ 960 h 1429"/>
                <a:gd name="T32" fmla="*/ 270 w 315"/>
                <a:gd name="T33" fmla="*/ 1007 h 1429"/>
                <a:gd name="T34" fmla="*/ 265 w 315"/>
                <a:gd name="T35" fmla="*/ 1097 h 1429"/>
                <a:gd name="T36" fmla="*/ 260 w 315"/>
                <a:gd name="T37" fmla="*/ 1189 h 1429"/>
                <a:gd name="T38" fmla="*/ 256 w 315"/>
                <a:gd name="T39" fmla="*/ 1280 h 1429"/>
                <a:gd name="T40" fmla="*/ 228 w 315"/>
                <a:gd name="T41" fmla="*/ 1337 h 1429"/>
                <a:gd name="T42" fmla="*/ 169 w 315"/>
                <a:gd name="T43" fmla="*/ 1366 h 1429"/>
                <a:gd name="T44" fmla="*/ 109 w 315"/>
                <a:gd name="T45" fmla="*/ 1394 h 1429"/>
                <a:gd name="T46" fmla="*/ 48 w 315"/>
                <a:gd name="T47" fmla="*/ 1418 h 1429"/>
                <a:gd name="T48" fmla="*/ 33 w 315"/>
                <a:gd name="T49" fmla="*/ 1344 h 1429"/>
                <a:gd name="T50" fmla="*/ 61 w 315"/>
                <a:gd name="T51" fmla="*/ 1165 h 1429"/>
                <a:gd name="T52" fmla="*/ 78 w 315"/>
                <a:gd name="T53" fmla="*/ 978 h 1429"/>
                <a:gd name="T54" fmla="*/ 90 w 315"/>
                <a:gd name="T55" fmla="*/ 789 h 1429"/>
                <a:gd name="T56" fmla="*/ 91 w 315"/>
                <a:gd name="T57" fmla="*/ 676 h 1429"/>
                <a:gd name="T58" fmla="*/ 93 w 315"/>
                <a:gd name="T59" fmla="*/ 653 h 1429"/>
                <a:gd name="T60" fmla="*/ 93 w 315"/>
                <a:gd name="T61" fmla="*/ 638 h 1429"/>
                <a:gd name="T62" fmla="*/ 93 w 315"/>
                <a:gd name="T63" fmla="*/ 616 h 1429"/>
                <a:gd name="T64" fmla="*/ 80 w 315"/>
                <a:gd name="T65" fmla="*/ 596 h 1429"/>
                <a:gd name="T66" fmla="*/ 61 w 315"/>
                <a:gd name="T67" fmla="*/ 590 h 1429"/>
                <a:gd name="T68" fmla="*/ 43 w 315"/>
                <a:gd name="T69" fmla="*/ 580 h 1429"/>
                <a:gd name="T70" fmla="*/ 30 w 315"/>
                <a:gd name="T71" fmla="*/ 567 h 1429"/>
                <a:gd name="T72" fmla="*/ 18 w 315"/>
                <a:gd name="T73" fmla="*/ 549 h 1429"/>
                <a:gd name="T74" fmla="*/ 10 w 315"/>
                <a:gd name="T75" fmla="*/ 531 h 1429"/>
                <a:gd name="T76" fmla="*/ 2 w 315"/>
                <a:gd name="T77" fmla="*/ 499 h 1429"/>
                <a:gd name="T78" fmla="*/ 2 w 315"/>
                <a:gd name="T79" fmla="*/ 455 h 1429"/>
                <a:gd name="T80" fmla="*/ 12 w 315"/>
                <a:gd name="T81" fmla="*/ 412 h 1429"/>
                <a:gd name="T82" fmla="*/ 26 w 315"/>
                <a:gd name="T83" fmla="*/ 385 h 1429"/>
                <a:gd name="T84" fmla="*/ 39 w 315"/>
                <a:gd name="T85" fmla="*/ 370 h 1429"/>
                <a:gd name="T86" fmla="*/ 54 w 315"/>
                <a:gd name="T87" fmla="*/ 360 h 1429"/>
                <a:gd name="T88" fmla="*/ 70 w 315"/>
                <a:gd name="T89" fmla="*/ 352 h 1429"/>
                <a:gd name="T90" fmla="*/ 77 w 315"/>
                <a:gd name="T91" fmla="*/ 307 h 1429"/>
                <a:gd name="T92" fmla="*/ 65 w 315"/>
                <a:gd name="T93" fmla="*/ 214 h 1429"/>
                <a:gd name="T94" fmla="*/ 52 w 315"/>
                <a:gd name="T95" fmla="*/ 123 h 1429"/>
                <a:gd name="T96" fmla="*/ 38 w 315"/>
                <a:gd name="T97" fmla="*/ 39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5" name="Freeform 59">
              <a:extLst>
                <a:ext uri="{FF2B5EF4-FFF2-40B4-BE49-F238E27FC236}">
                  <a16:creationId xmlns:a16="http://schemas.microsoft.com/office/drawing/2014/main" id="{CCAC62D2-8AD3-E24E-AD88-EBC822D25768}"/>
                </a:ext>
              </a:extLst>
            </p:cNvPr>
            <p:cNvSpPr>
              <a:spLocks/>
            </p:cNvSpPr>
            <p:nvPr/>
          </p:nvSpPr>
          <p:spPr bwMode="auto">
            <a:xfrm>
              <a:off x="2781" y="2398"/>
              <a:ext cx="157" cy="217"/>
            </a:xfrm>
            <a:custGeom>
              <a:avLst/>
              <a:gdLst>
                <a:gd name="T0" fmla="*/ 78 w 157"/>
                <a:gd name="T1" fmla="*/ 0 h 217"/>
                <a:gd name="T2" fmla="*/ 70 w 157"/>
                <a:gd name="T3" fmla="*/ 0 h 217"/>
                <a:gd name="T4" fmla="*/ 61 w 157"/>
                <a:gd name="T5" fmla="*/ 2 h 217"/>
                <a:gd name="T6" fmla="*/ 55 w 157"/>
                <a:gd name="T7" fmla="*/ 5 h 217"/>
                <a:gd name="T8" fmla="*/ 47 w 157"/>
                <a:gd name="T9" fmla="*/ 8 h 217"/>
                <a:gd name="T10" fmla="*/ 40 w 157"/>
                <a:gd name="T11" fmla="*/ 13 h 217"/>
                <a:gd name="T12" fmla="*/ 34 w 157"/>
                <a:gd name="T13" fmla="*/ 18 h 217"/>
                <a:gd name="T14" fmla="*/ 29 w 157"/>
                <a:gd name="T15" fmla="*/ 24 h 217"/>
                <a:gd name="T16" fmla="*/ 22 w 157"/>
                <a:gd name="T17" fmla="*/ 31 h 217"/>
                <a:gd name="T18" fmla="*/ 13 w 157"/>
                <a:gd name="T19" fmla="*/ 47 h 217"/>
                <a:gd name="T20" fmla="*/ 6 w 157"/>
                <a:gd name="T21" fmla="*/ 67 h 217"/>
                <a:gd name="T22" fmla="*/ 1 w 157"/>
                <a:gd name="T23" fmla="*/ 86 h 217"/>
                <a:gd name="T24" fmla="*/ 0 w 157"/>
                <a:gd name="T25" fmla="*/ 109 h 217"/>
                <a:gd name="T26" fmla="*/ 1 w 157"/>
                <a:gd name="T27" fmla="*/ 130 h 217"/>
                <a:gd name="T28" fmla="*/ 6 w 157"/>
                <a:gd name="T29" fmla="*/ 149 h 217"/>
                <a:gd name="T30" fmla="*/ 13 w 157"/>
                <a:gd name="T31" fmla="*/ 169 h 217"/>
                <a:gd name="T32" fmla="*/ 22 w 157"/>
                <a:gd name="T33" fmla="*/ 184 h 217"/>
                <a:gd name="T34" fmla="*/ 29 w 157"/>
                <a:gd name="T35" fmla="*/ 192 h 217"/>
                <a:gd name="T36" fmla="*/ 34 w 157"/>
                <a:gd name="T37" fmla="*/ 198 h 217"/>
                <a:gd name="T38" fmla="*/ 40 w 157"/>
                <a:gd name="T39" fmla="*/ 203 h 217"/>
                <a:gd name="T40" fmla="*/ 47 w 157"/>
                <a:gd name="T41" fmla="*/ 208 h 217"/>
                <a:gd name="T42" fmla="*/ 55 w 157"/>
                <a:gd name="T43" fmla="*/ 211 h 217"/>
                <a:gd name="T44" fmla="*/ 61 w 157"/>
                <a:gd name="T45" fmla="*/ 214 h 217"/>
                <a:gd name="T46" fmla="*/ 70 w 157"/>
                <a:gd name="T47" fmla="*/ 216 h 217"/>
                <a:gd name="T48" fmla="*/ 78 w 157"/>
                <a:gd name="T49" fmla="*/ 216 h 217"/>
                <a:gd name="T50" fmla="*/ 86 w 157"/>
                <a:gd name="T51" fmla="*/ 216 h 217"/>
                <a:gd name="T52" fmla="*/ 94 w 157"/>
                <a:gd name="T53" fmla="*/ 214 h 217"/>
                <a:gd name="T54" fmla="*/ 101 w 157"/>
                <a:gd name="T55" fmla="*/ 211 h 217"/>
                <a:gd name="T56" fmla="*/ 107 w 157"/>
                <a:gd name="T57" fmla="*/ 208 h 217"/>
                <a:gd name="T58" fmla="*/ 115 w 157"/>
                <a:gd name="T59" fmla="*/ 203 h 217"/>
                <a:gd name="T60" fmla="*/ 122 w 157"/>
                <a:gd name="T61" fmla="*/ 198 h 217"/>
                <a:gd name="T62" fmla="*/ 127 w 157"/>
                <a:gd name="T63" fmla="*/ 192 h 217"/>
                <a:gd name="T64" fmla="*/ 133 w 157"/>
                <a:gd name="T65" fmla="*/ 184 h 217"/>
                <a:gd name="T66" fmla="*/ 143 w 157"/>
                <a:gd name="T67" fmla="*/ 169 h 217"/>
                <a:gd name="T68" fmla="*/ 149 w 157"/>
                <a:gd name="T69" fmla="*/ 149 h 217"/>
                <a:gd name="T70" fmla="*/ 154 w 157"/>
                <a:gd name="T71" fmla="*/ 130 h 217"/>
                <a:gd name="T72" fmla="*/ 156 w 157"/>
                <a:gd name="T73" fmla="*/ 109 h 217"/>
                <a:gd name="T74" fmla="*/ 154 w 157"/>
                <a:gd name="T75" fmla="*/ 86 h 217"/>
                <a:gd name="T76" fmla="*/ 149 w 157"/>
                <a:gd name="T77" fmla="*/ 67 h 217"/>
                <a:gd name="T78" fmla="*/ 143 w 157"/>
                <a:gd name="T79" fmla="*/ 47 h 217"/>
                <a:gd name="T80" fmla="*/ 133 w 157"/>
                <a:gd name="T81" fmla="*/ 31 h 217"/>
                <a:gd name="T82" fmla="*/ 127 w 157"/>
                <a:gd name="T83" fmla="*/ 24 h 217"/>
                <a:gd name="T84" fmla="*/ 122 w 157"/>
                <a:gd name="T85" fmla="*/ 18 h 217"/>
                <a:gd name="T86" fmla="*/ 115 w 157"/>
                <a:gd name="T87" fmla="*/ 13 h 217"/>
                <a:gd name="T88" fmla="*/ 107 w 157"/>
                <a:gd name="T89" fmla="*/ 8 h 217"/>
                <a:gd name="T90" fmla="*/ 101 w 157"/>
                <a:gd name="T91" fmla="*/ 5 h 217"/>
                <a:gd name="T92" fmla="*/ 94 w 157"/>
                <a:gd name="T93" fmla="*/ 2 h 217"/>
                <a:gd name="T94" fmla="*/ 86 w 157"/>
                <a:gd name="T95" fmla="*/ 0 h 217"/>
                <a:gd name="T96" fmla="*/ 78 w 157"/>
                <a:gd name="T97" fmla="*/ 0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217"/>
                <a:gd name="T149" fmla="*/ 157 w 157"/>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217">
                  <a:moveTo>
                    <a:pt x="78" y="0"/>
                  </a:moveTo>
                  <a:lnTo>
                    <a:pt x="70" y="0"/>
                  </a:lnTo>
                  <a:lnTo>
                    <a:pt x="61" y="2"/>
                  </a:lnTo>
                  <a:lnTo>
                    <a:pt x="55" y="5"/>
                  </a:lnTo>
                  <a:lnTo>
                    <a:pt x="47" y="8"/>
                  </a:lnTo>
                  <a:lnTo>
                    <a:pt x="40" y="13"/>
                  </a:lnTo>
                  <a:lnTo>
                    <a:pt x="34" y="18"/>
                  </a:lnTo>
                  <a:lnTo>
                    <a:pt x="29" y="24"/>
                  </a:lnTo>
                  <a:lnTo>
                    <a:pt x="22" y="31"/>
                  </a:lnTo>
                  <a:lnTo>
                    <a:pt x="13" y="47"/>
                  </a:lnTo>
                  <a:lnTo>
                    <a:pt x="6" y="67"/>
                  </a:lnTo>
                  <a:lnTo>
                    <a:pt x="1" y="86"/>
                  </a:lnTo>
                  <a:lnTo>
                    <a:pt x="0" y="109"/>
                  </a:lnTo>
                  <a:lnTo>
                    <a:pt x="1" y="130"/>
                  </a:lnTo>
                  <a:lnTo>
                    <a:pt x="6" y="149"/>
                  </a:lnTo>
                  <a:lnTo>
                    <a:pt x="13" y="169"/>
                  </a:lnTo>
                  <a:lnTo>
                    <a:pt x="22" y="184"/>
                  </a:lnTo>
                  <a:lnTo>
                    <a:pt x="29" y="192"/>
                  </a:lnTo>
                  <a:lnTo>
                    <a:pt x="34" y="198"/>
                  </a:lnTo>
                  <a:lnTo>
                    <a:pt x="40" y="203"/>
                  </a:lnTo>
                  <a:lnTo>
                    <a:pt x="47" y="208"/>
                  </a:lnTo>
                  <a:lnTo>
                    <a:pt x="55" y="211"/>
                  </a:lnTo>
                  <a:lnTo>
                    <a:pt x="61" y="214"/>
                  </a:lnTo>
                  <a:lnTo>
                    <a:pt x="70" y="216"/>
                  </a:lnTo>
                  <a:lnTo>
                    <a:pt x="78" y="216"/>
                  </a:lnTo>
                  <a:lnTo>
                    <a:pt x="86" y="216"/>
                  </a:lnTo>
                  <a:lnTo>
                    <a:pt x="94" y="214"/>
                  </a:lnTo>
                  <a:lnTo>
                    <a:pt x="101" y="211"/>
                  </a:lnTo>
                  <a:lnTo>
                    <a:pt x="107" y="208"/>
                  </a:lnTo>
                  <a:lnTo>
                    <a:pt x="115" y="203"/>
                  </a:lnTo>
                  <a:lnTo>
                    <a:pt x="122" y="198"/>
                  </a:lnTo>
                  <a:lnTo>
                    <a:pt x="127" y="192"/>
                  </a:lnTo>
                  <a:lnTo>
                    <a:pt x="133" y="184"/>
                  </a:lnTo>
                  <a:lnTo>
                    <a:pt x="143" y="169"/>
                  </a:lnTo>
                  <a:lnTo>
                    <a:pt x="149" y="149"/>
                  </a:lnTo>
                  <a:lnTo>
                    <a:pt x="154" y="130"/>
                  </a:lnTo>
                  <a:lnTo>
                    <a:pt x="156" y="109"/>
                  </a:lnTo>
                  <a:lnTo>
                    <a:pt x="154" y="86"/>
                  </a:lnTo>
                  <a:lnTo>
                    <a:pt x="149" y="67"/>
                  </a:lnTo>
                  <a:lnTo>
                    <a:pt x="143" y="47"/>
                  </a:lnTo>
                  <a:lnTo>
                    <a:pt x="133" y="31"/>
                  </a:lnTo>
                  <a:lnTo>
                    <a:pt x="127" y="24"/>
                  </a:lnTo>
                  <a:lnTo>
                    <a:pt x="122" y="18"/>
                  </a:lnTo>
                  <a:lnTo>
                    <a:pt x="115" y="13"/>
                  </a:lnTo>
                  <a:lnTo>
                    <a:pt x="107" y="8"/>
                  </a:lnTo>
                  <a:lnTo>
                    <a:pt x="101" y="5"/>
                  </a:lnTo>
                  <a:lnTo>
                    <a:pt x="94" y="2"/>
                  </a:lnTo>
                  <a:lnTo>
                    <a:pt x="86" y="0"/>
                  </a:lnTo>
                  <a:lnTo>
                    <a:pt x="7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6" name="Freeform 60">
              <a:extLst>
                <a:ext uri="{FF2B5EF4-FFF2-40B4-BE49-F238E27FC236}">
                  <a16:creationId xmlns:a16="http://schemas.microsoft.com/office/drawing/2014/main" id="{10A9C142-8128-5B41-A515-456FD9057C61}"/>
                </a:ext>
              </a:extLst>
            </p:cNvPr>
            <p:cNvSpPr>
              <a:spLocks/>
            </p:cNvSpPr>
            <p:nvPr/>
          </p:nvSpPr>
          <p:spPr bwMode="auto">
            <a:xfrm>
              <a:off x="2511" y="2643"/>
              <a:ext cx="146" cy="205"/>
            </a:xfrm>
            <a:custGeom>
              <a:avLst/>
              <a:gdLst>
                <a:gd name="T0" fmla="*/ 73 w 146"/>
                <a:gd name="T1" fmla="*/ 0 h 205"/>
                <a:gd name="T2" fmla="*/ 65 w 146"/>
                <a:gd name="T3" fmla="*/ 0 h 205"/>
                <a:gd name="T4" fmla="*/ 58 w 146"/>
                <a:gd name="T5" fmla="*/ 2 h 205"/>
                <a:gd name="T6" fmla="*/ 52 w 146"/>
                <a:gd name="T7" fmla="*/ 5 h 205"/>
                <a:gd name="T8" fmla="*/ 44 w 146"/>
                <a:gd name="T9" fmla="*/ 8 h 205"/>
                <a:gd name="T10" fmla="*/ 37 w 146"/>
                <a:gd name="T11" fmla="*/ 13 h 205"/>
                <a:gd name="T12" fmla="*/ 32 w 146"/>
                <a:gd name="T13" fmla="*/ 18 h 205"/>
                <a:gd name="T14" fmla="*/ 26 w 146"/>
                <a:gd name="T15" fmla="*/ 23 h 205"/>
                <a:gd name="T16" fmla="*/ 21 w 146"/>
                <a:gd name="T17" fmla="*/ 30 h 205"/>
                <a:gd name="T18" fmla="*/ 13 w 146"/>
                <a:gd name="T19" fmla="*/ 46 h 205"/>
                <a:gd name="T20" fmla="*/ 6 w 146"/>
                <a:gd name="T21" fmla="*/ 62 h 205"/>
                <a:gd name="T22" fmla="*/ 2 w 146"/>
                <a:gd name="T23" fmla="*/ 82 h 205"/>
                <a:gd name="T24" fmla="*/ 0 w 146"/>
                <a:gd name="T25" fmla="*/ 101 h 205"/>
                <a:gd name="T26" fmla="*/ 2 w 146"/>
                <a:gd name="T27" fmla="*/ 122 h 205"/>
                <a:gd name="T28" fmla="*/ 6 w 146"/>
                <a:gd name="T29" fmla="*/ 142 h 205"/>
                <a:gd name="T30" fmla="*/ 13 w 146"/>
                <a:gd name="T31" fmla="*/ 158 h 205"/>
                <a:gd name="T32" fmla="*/ 21 w 146"/>
                <a:gd name="T33" fmla="*/ 173 h 205"/>
                <a:gd name="T34" fmla="*/ 26 w 146"/>
                <a:gd name="T35" fmla="*/ 179 h 205"/>
                <a:gd name="T36" fmla="*/ 32 w 146"/>
                <a:gd name="T37" fmla="*/ 186 h 205"/>
                <a:gd name="T38" fmla="*/ 37 w 146"/>
                <a:gd name="T39" fmla="*/ 191 h 205"/>
                <a:gd name="T40" fmla="*/ 44 w 146"/>
                <a:gd name="T41" fmla="*/ 195 h 205"/>
                <a:gd name="T42" fmla="*/ 52 w 146"/>
                <a:gd name="T43" fmla="*/ 199 h 205"/>
                <a:gd name="T44" fmla="*/ 58 w 146"/>
                <a:gd name="T45" fmla="*/ 200 h 205"/>
                <a:gd name="T46" fmla="*/ 65 w 146"/>
                <a:gd name="T47" fmla="*/ 202 h 205"/>
                <a:gd name="T48" fmla="*/ 73 w 146"/>
                <a:gd name="T49" fmla="*/ 204 h 205"/>
                <a:gd name="T50" fmla="*/ 80 w 146"/>
                <a:gd name="T51" fmla="*/ 202 h 205"/>
                <a:gd name="T52" fmla="*/ 88 w 146"/>
                <a:gd name="T53" fmla="*/ 200 h 205"/>
                <a:gd name="T54" fmla="*/ 94 w 146"/>
                <a:gd name="T55" fmla="*/ 199 h 205"/>
                <a:gd name="T56" fmla="*/ 101 w 146"/>
                <a:gd name="T57" fmla="*/ 195 h 205"/>
                <a:gd name="T58" fmla="*/ 107 w 146"/>
                <a:gd name="T59" fmla="*/ 191 h 205"/>
                <a:gd name="T60" fmla="*/ 114 w 146"/>
                <a:gd name="T61" fmla="*/ 186 h 205"/>
                <a:gd name="T62" fmla="*/ 119 w 146"/>
                <a:gd name="T63" fmla="*/ 179 h 205"/>
                <a:gd name="T64" fmla="*/ 123 w 146"/>
                <a:gd name="T65" fmla="*/ 173 h 205"/>
                <a:gd name="T66" fmla="*/ 133 w 146"/>
                <a:gd name="T67" fmla="*/ 158 h 205"/>
                <a:gd name="T68" fmla="*/ 140 w 146"/>
                <a:gd name="T69" fmla="*/ 142 h 205"/>
                <a:gd name="T70" fmla="*/ 143 w 146"/>
                <a:gd name="T71" fmla="*/ 122 h 205"/>
                <a:gd name="T72" fmla="*/ 145 w 146"/>
                <a:gd name="T73" fmla="*/ 101 h 205"/>
                <a:gd name="T74" fmla="*/ 143 w 146"/>
                <a:gd name="T75" fmla="*/ 82 h 205"/>
                <a:gd name="T76" fmla="*/ 140 w 146"/>
                <a:gd name="T77" fmla="*/ 62 h 205"/>
                <a:gd name="T78" fmla="*/ 133 w 146"/>
                <a:gd name="T79" fmla="*/ 46 h 205"/>
                <a:gd name="T80" fmla="*/ 123 w 146"/>
                <a:gd name="T81" fmla="*/ 30 h 205"/>
                <a:gd name="T82" fmla="*/ 119 w 146"/>
                <a:gd name="T83" fmla="*/ 23 h 205"/>
                <a:gd name="T84" fmla="*/ 114 w 146"/>
                <a:gd name="T85" fmla="*/ 18 h 205"/>
                <a:gd name="T86" fmla="*/ 107 w 146"/>
                <a:gd name="T87" fmla="*/ 13 h 205"/>
                <a:gd name="T88" fmla="*/ 101 w 146"/>
                <a:gd name="T89" fmla="*/ 8 h 205"/>
                <a:gd name="T90" fmla="*/ 94 w 146"/>
                <a:gd name="T91" fmla="*/ 5 h 205"/>
                <a:gd name="T92" fmla="*/ 88 w 146"/>
                <a:gd name="T93" fmla="*/ 2 h 205"/>
                <a:gd name="T94" fmla="*/ 80 w 146"/>
                <a:gd name="T95" fmla="*/ 0 h 205"/>
                <a:gd name="T96" fmla="*/ 73 w 146"/>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05"/>
                <a:gd name="T149" fmla="*/ 146 w 146"/>
                <a:gd name="T150" fmla="*/ 205 h 2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7" name="Freeform 61">
              <a:extLst>
                <a:ext uri="{FF2B5EF4-FFF2-40B4-BE49-F238E27FC236}">
                  <a16:creationId xmlns:a16="http://schemas.microsoft.com/office/drawing/2014/main" id="{B42E5E1F-6B46-384D-81D3-CA16588BE2D8}"/>
                </a:ext>
              </a:extLst>
            </p:cNvPr>
            <p:cNvSpPr>
              <a:spLocks/>
            </p:cNvSpPr>
            <p:nvPr/>
          </p:nvSpPr>
          <p:spPr bwMode="auto">
            <a:xfrm>
              <a:off x="2508" y="2177"/>
              <a:ext cx="121" cy="168"/>
            </a:xfrm>
            <a:custGeom>
              <a:avLst/>
              <a:gdLst>
                <a:gd name="T0" fmla="*/ 60 w 121"/>
                <a:gd name="T1" fmla="*/ 0 h 168"/>
                <a:gd name="T2" fmla="*/ 53 w 121"/>
                <a:gd name="T3" fmla="*/ 0 h 168"/>
                <a:gd name="T4" fmla="*/ 47 w 121"/>
                <a:gd name="T5" fmla="*/ 2 h 168"/>
                <a:gd name="T6" fmla="*/ 42 w 121"/>
                <a:gd name="T7" fmla="*/ 5 h 168"/>
                <a:gd name="T8" fmla="*/ 37 w 121"/>
                <a:gd name="T9" fmla="*/ 6 h 168"/>
                <a:gd name="T10" fmla="*/ 26 w 121"/>
                <a:gd name="T11" fmla="*/ 15 h 168"/>
                <a:gd name="T12" fmla="*/ 18 w 121"/>
                <a:gd name="T13" fmla="*/ 24 h 168"/>
                <a:gd name="T14" fmla="*/ 9 w 121"/>
                <a:gd name="T15" fmla="*/ 37 h 168"/>
                <a:gd name="T16" fmla="*/ 5 w 121"/>
                <a:gd name="T17" fmla="*/ 52 h 168"/>
                <a:gd name="T18" fmla="*/ 1 w 121"/>
                <a:gd name="T19" fmla="*/ 67 h 168"/>
                <a:gd name="T20" fmla="*/ 0 w 121"/>
                <a:gd name="T21" fmla="*/ 84 h 168"/>
                <a:gd name="T22" fmla="*/ 1 w 121"/>
                <a:gd name="T23" fmla="*/ 101 h 168"/>
                <a:gd name="T24" fmla="*/ 5 w 121"/>
                <a:gd name="T25" fmla="*/ 115 h 168"/>
                <a:gd name="T26" fmla="*/ 9 w 121"/>
                <a:gd name="T27" fmla="*/ 130 h 168"/>
                <a:gd name="T28" fmla="*/ 18 w 121"/>
                <a:gd name="T29" fmla="*/ 143 h 168"/>
                <a:gd name="T30" fmla="*/ 26 w 121"/>
                <a:gd name="T31" fmla="*/ 153 h 168"/>
                <a:gd name="T32" fmla="*/ 37 w 121"/>
                <a:gd name="T33" fmla="*/ 161 h 168"/>
                <a:gd name="T34" fmla="*/ 42 w 121"/>
                <a:gd name="T35" fmla="*/ 162 h 168"/>
                <a:gd name="T36" fmla="*/ 47 w 121"/>
                <a:gd name="T37" fmla="*/ 166 h 168"/>
                <a:gd name="T38" fmla="*/ 53 w 121"/>
                <a:gd name="T39" fmla="*/ 166 h 168"/>
                <a:gd name="T40" fmla="*/ 60 w 121"/>
                <a:gd name="T41" fmla="*/ 167 h 168"/>
                <a:gd name="T42" fmla="*/ 66 w 121"/>
                <a:gd name="T43" fmla="*/ 166 h 168"/>
                <a:gd name="T44" fmla="*/ 71 w 121"/>
                <a:gd name="T45" fmla="*/ 166 h 168"/>
                <a:gd name="T46" fmla="*/ 78 w 121"/>
                <a:gd name="T47" fmla="*/ 162 h 168"/>
                <a:gd name="T48" fmla="*/ 83 w 121"/>
                <a:gd name="T49" fmla="*/ 161 h 168"/>
                <a:gd name="T50" fmla="*/ 92 w 121"/>
                <a:gd name="T51" fmla="*/ 153 h 168"/>
                <a:gd name="T52" fmla="*/ 102 w 121"/>
                <a:gd name="T53" fmla="*/ 143 h 168"/>
                <a:gd name="T54" fmla="*/ 109 w 121"/>
                <a:gd name="T55" fmla="*/ 130 h 168"/>
                <a:gd name="T56" fmla="*/ 115 w 121"/>
                <a:gd name="T57" fmla="*/ 115 h 168"/>
                <a:gd name="T58" fmla="*/ 118 w 121"/>
                <a:gd name="T59" fmla="*/ 101 h 168"/>
                <a:gd name="T60" fmla="*/ 120 w 121"/>
                <a:gd name="T61" fmla="*/ 84 h 168"/>
                <a:gd name="T62" fmla="*/ 118 w 121"/>
                <a:gd name="T63" fmla="*/ 67 h 168"/>
                <a:gd name="T64" fmla="*/ 115 w 121"/>
                <a:gd name="T65" fmla="*/ 52 h 168"/>
                <a:gd name="T66" fmla="*/ 109 w 121"/>
                <a:gd name="T67" fmla="*/ 37 h 168"/>
                <a:gd name="T68" fmla="*/ 102 w 121"/>
                <a:gd name="T69" fmla="*/ 24 h 168"/>
                <a:gd name="T70" fmla="*/ 92 w 121"/>
                <a:gd name="T71" fmla="*/ 15 h 168"/>
                <a:gd name="T72" fmla="*/ 83 w 121"/>
                <a:gd name="T73" fmla="*/ 6 h 168"/>
                <a:gd name="T74" fmla="*/ 78 w 121"/>
                <a:gd name="T75" fmla="*/ 5 h 168"/>
                <a:gd name="T76" fmla="*/ 71 w 121"/>
                <a:gd name="T77" fmla="*/ 2 h 168"/>
                <a:gd name="T78" fmla="*/ 66 w 121"/>
                <a:gd name="T79" fmla="*/ 0 h 168"/>
                <a:gd name="T80" fmla="*/ 60 w 121"/>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
                <a:gd name="T124" fmla="*/ 0 h 168"/>
                <a:gd name="T125" fmla="*/ 121 w 121"/>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8" name="Freeform 62">
              <a:extLst>
                <a:ext uri="{FF2B5EF4-FFF2-40B4-BE49-F238E27FC236}">
                  <a16:creationId xmlns:a16="http://schemas.microsoft.com/office/drawing/2014/main" id="{0310D58F-1B09-784E-A6E2-696842238D68}"/>
                </a:ext>
              </a:extLst>
            </p:cNvPr>
            <p:cNvSpPr>
              <a:spLocks/>
            </p:cNvSpPr>
            <p:nvPr/>
          </p:nvSpPr>
          <p:spPr bwMode="auto">
            <a:xfrm>
              <a:off x="3101" y="1689"/>
              <a:ext cx="243" cy="638"/>
            </a:xfrm>
            <a:custGeom>
              <a:avLst/>
              <a:gdLst>
                <a:gd name="T0" fmla="*/ 0 w 243"/>
                <a:gd name="T1" fmla="*/ 0 h 638"/>
                <a:gd name="T2" fmla="*/ 31 w 243"/>
                <a:gd name="T3" fmla="*/ 28 h 638"/>
                <a:gd name="T4" fmla="*/ 62 w 243"/>
                <a:gd name="T5" fmla="*/ 57 h 638"/>
                <a:gd name="T6" fmla="*/ 93 w 243"/>
                <a:gd name="T7" fmla="*/ 88 h 638"/>
                <a:gd name="T8" fmla="*/ 122 w 243"/>
                <a:gd name="T9" fmla="*/ 121 h 638"/>
                <a:gd name="T10" fmla="*/ 153 w 243"/>
                <a:gd name="T11" fmla="*/ 155 h 638"/>
                <a:gd name="T12" fmla="*/ 184 w 243"/>
                <a:gd name="T13" fmla="*/ 187 h 638"/>
                <a:gd name="T14" fmla="*/ 213 w 243"/>
                <a:gd name="T15" fmla="*/ 220 h 638"/>
                <a:gd name="T16" fmla="*/ 242 w 243"/>
                <a:gd name="T17" fmla="*/ 252 h 638"/>
                <a:gd name="T18" fmla="*/ 242 w 243"/>
                <a:gd name="T19" fmla="*/ 299 h 638"/>
                <a:gd name="T20" fmla="*/ 240 w 243"/>
                <a:gd name="T21" fmla="*/ 348 h 638"/>
                <a:gd name="T22" fmla="*/ 239 w 243"/>
                <a:gd name="T23" fmla="*/ 395 h 638"/>
                <a:gd name="T24" fmla="*/ 237 w 243"/>
                <a:gd name="T25" fmla="*/ 442 h 638"/>
                <a:gd name="T26" fmla="*/ 236 w 243"/>
                <a:gd name="T27" fmla="*/ 491 h 638"/>
                <a:gd name="T28" fmla="*/ 232 w 243"/>
                <a:gd name="T29" fmla="*/ 540 h 638"/>
                <a:gd name="T30" fmla="*/ 231 w 243"/>
                <a:gd name="T31" fmla="*/ 589 h 638"/>
                <a:gd name="T32" fmla="*/ 227 w 243"/>
                <a:gd name="T33" fmla="*/ 637 h 638"/>
                <a:gd name="T34" fmla="*/ 224 w 243"/>
                <a:gd name="T35" fmla="*/ 587 h 638"/>
                <a:gd name="T36" fmla="*/ 221 w 243"/>
                <a:gd name="T37" fmla="*/ 538 h 638"/>
                <a:gd name="T38" fmla="*/ 216 w 243"/>
                <a:gd name="T39" fmla="*/ 488 h 638"/>
                <a:gd name="T40" fmla="*/ 213 w 243"/>
                <a:gd name="T41" fmla="*/ 438 h 638"/>
                <a:gd name="T42" fmla="*/ 208 w 243"/>
                <a:gd name="T43" fmla="*/ 389 h 638"/>
                <a:gd name="T44" fmla="*/ 201 w 243"/>
                <a:gd name="T45" fmla="*/ 342 h 638"/>
                <a:gd name="T46" fmla="*/ 195 w 243"/>
                <a:gd name="T47" fmla="*/ 295 h 638"/>
                <a:gd name="T48" fmla="*/ 187 w 243"/>
                <a:gd name="T49" fmla="*/ 251 h 638"/>
                <a:gd name="T50" fmla="*/ 164 w 243"/>
                <a:gd name="T51" fmla="*/ 217 h 638"/>
                <a:gd name="T52" fmla="*/ 141 w 243"/>
                <a:gd name="T53" fmla="*/ 184 h 638"/>
                <a:gd name="T54" fmla="*/ 119 w 243"/>
                <a:gd name="T55" fmla="*/ 153 h 638"/>
                <a:gd name="T56" fmla="*/ 96 w 243"/>
                <a:gd name="T57" fmla="*/ 122 h 638"/>
                <a:gd name="T58" fmla="*/ 71 w 243"/>
                <a:gd name="T59" fmla="*/ 91 h 638"/>
                <a:gd name="T60" fmla="*/ 49 w 243"/>
                <a:gd name="T61" fmla="*/ 61 h 638"/>
                <a:gd name="T62" fmla="*/ 24 w 243"/>
                <a:gd name="T63" fmla="*/ 31 h 638"/>
                <a:gd name="T64" fmla="*/ 0 w 243"/>
                <a:gd name="T65" fmla="*/ 0 h 6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
                <a:gd name="T100" fmla="*/ 0 h 638"/>
                <a:gd name="T101" fmla="*/ 243 w 243"/>
                <a:gd name="T102" fmla="*/ 638 h 6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 h="638">
                  <a:moveTo>
                    <a:pt x="0" y="0"/>
                  </a:moveTo>
                  <a:lnTo>
                    <a:pt x="31" y="28"/>
                  </a:lnTo>
                  <a:lnTo>
                    <a:pt x="62" y="57"/>
                  </a:lnTo>
                  <a:lnTo>
                    <a:pt x="93" y="88"/>
                  </a:lnTo>
                  <a:lnTo>
                    <a:pt x="122" y="121"/>
                  </a:lnTo>
                  <a:lnTo>
                    <a:pt x="153" y="155"/>
                  </a:lnTo>
                  <a:lnTo>
                    <a:pt x="184" y="187"/>
                  </a:lnTo>
                  <a:lnTo>
                    <a:pt x="213" y="220"/>
                  </a:lnTo>
                  <a:lnTo>
                    <a:pt x="242" y="252"/>
                  </a:lnTo>
                  <a:lnTo>
                    <a:pt x="242" y="299"/>
                  </a:lnTo>
                  <a:lnTo>
                    <a:pt x="240" y="348"/>
                  </a:lnTo>
                  <a:lnTo>
                    <a:pt x="239" y="395"/>
                  </a:lnTo>
                  <a:lnTo>
                    <a:pt x="237" y="442"/>
                  </a:lnTo>
                  <a:lnTo>
                    <a:pt x="236" y="491"/>
                  </a:lnTo>
                  <a:lnTo>
                    <a:pt x="232" y="540"/>
                  </a:lnTo>
                  <a:lnTo>
                    <a:pt x="231" y="589"/>
                  </a:lnTo>
                  <a:lnTo>
                    <a:pt x="227" y="637"/>
                  </a:lnTo>
                  <a:lnTo>
                    <a:pt x="224" y="587"/>
                  </a:lnTo>
                  <a:lnTo>
                    <a:pt x="221" y="538"/>
                  </a:lnTo>
                  <a:lnTo>
                    <a:pt x="216" y="488"/>
                  </a:lnTo>
                  <a:lnTo>
                    <a:pt x="213" y="438"/>
                  </a:lnTo>
                  <a:lnTo>
                    <a:pt x="208" y="389"/>
                  </a:lnTo>
                  <a:lnTo>
                    <a:pt x="201" y="342"/>
                  </a:lnTo>
                  <a:lnTo>
                    <a:pt x="195" y="295"/>
                  </a:lnTo>
                  <a:lnTo>
                    <a:pt x="187" y="251"/>
                  </a:lnTo>
                  <a:lnTo>
                    <a:pt x="164" y="217"/>
                  </a:lnTo>
                  <a:lnTo>
                    <a:pt x="141" y="184"/>
                  </a:lnTo>
                  <a:lnTo>
                    <a:pt x="119" y="153"/>
                  </a:lnTo>
                  <a:lnTo>
                    <a:pt x="96" y="122"/>
                  </a:lnTo>
                  <a:lnTo>
                    <a:pt x="71" y="91"/>
                  </a:lnTo>
                  <a:lnTo>
                    <a:pt x="49" y="61"/>
                  </a:lnTo>
                  <a:lnTo>
                    <a:pt x="24" y="31"/>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39" name="Freeform 63">
              <a:extLst>
                <a:ext uri="{FF2B5EF4-FFF2-40B4-BE49-F238E27FC236}">
                  <a16:creationId xmlns:a16="http://schemas.microsoft.com/office/drawing/2014/main" id="{7CB464EF-F061-B245-B2B5-90A861A50E5D}"/>
                </a:ext>
              </a:extLst>
            </p:cNvPr>
            <p:cNvSpPr>
              <a:spLocks/>
            </p:cNvSpPr>
            <p:nvPr/>
          </p:nvSpPr>
          <p:spPr bwMode="auto">
            <a:xfrm>
              <a:off x="3016" y="2006"/>
              <a:ext cx="115" cy="245"/>
            </a:xfrm>
            <a:custGeom>
              <a:avLst/>
              <a:gdLst>
                <a:gd name="T0" fmla="*/ 106 w 115"/>
                <a:gd name="T1" fmla="*/ 0 h 245"/>
                <a:gd name="T2" fmla="*/ 101 w 115"/>
                <a:gd name="T3" fmla="*/ 4 h 245"/>
                <a:gd name="T4" fmla="*/ 96 w 115"/>
                <a:gd name="T5" fmla="*/ 8 h 245"/>
                <a:gd name="T6" fmla="*/ 91 w 115"/>
                <a:gd name="T7" fmla="*/ 15 h 245"/>
                <a:gd name="T8" fmla="*/ 87 w 115"/>
                <a:gd name="T9" fmla="*/ 23 h 245"/>
                <a:gd name="T10" fmla="*/ 80 w 115"/>
                <a:gd name="T11" fmla="*/ 41 h 245"/>
                <a:gd name="T12" fmla="*/ 75 w 115"/>
                <a:gd name="T13" fmla="*/ 60 h 245"/>
                <a:gd name="T14" fmla="*/ 72 w 115"/>
                <a:gd name="T15" fmla="*/ 80 h 245"/>
                <a:gd name="T16" fmla="*/ 70 w 115"/>
                <a:gd name="T17" fmla="*/ 99 h 245"/>
                <a:gd name="T18" fmla="*/ 69 w 115"/>
                <a:gd name="T19" fmla="*/ 116 h 245"/>
                <a:gd name="T20" fmla="*/ 69 w 115"/>
                <a:gd name="T21" fmla="*/ 129 h 245"/>
                <a:gd name="T22" fmla="*/ 70 w 115"/>
                <a:gd name="T23" fmla="*/ 142 h 245"/>
                <a:gd name="T24" fmla="*/ 72 w 115"/>
                <a:gd name="T25" fmla="*/ 158 h 245"/>
                <a:gd name="T26" fmla="*/ 74 w 115"/>
                <a:gd name="T27" fmla="*/ 174 h 245"/>
                <a:gd name="T28" fmla="*/ 78 w 115"/>
                <a:gd name="T29" fmla="*/ 192 h 245"/>
                <a:gd name="T30" fmla="*/ 85 w 115"/>
                <a:gd name="T31" fmla="*/ 208 h 245"/>
                <a:gd name="T32" fmla="*/ 93 w 115"/>
                <a:gd name="T33" fmla="*/ 223 h 245"/>
                <a:gd name="T34" fmla="*/ 98 w 115"/>
                <a:gd name="T35" fmla="*/ 229 h 245"/>
                <a:gd name="T36" fmla="*/ 103 w 115"/>
                <a:gd name="T37" fmla="*/ 236 h 245"/>
                <a:gd name="T38" fmla="*/ 108 w 115"/>
                <a:gd name="T39" fmla="*/ 241 h 245"/>
                <a:gd name="T40" fmla="*/ 114 w 115"/>
                <a:gd name="T41" fmla="*/ 244 h 245"/>
                <a:gd name="T42" fmla="*/ 103 w 115"/>
                <a:gd name="T43" fmla="*/ 244 h 245"/>
                <a:gd name="T44" fmla="*/ 91 w 115"/>
                <a:gd name="T45" fmla="*/ 242 h 245"/>
                <a:gd name="T46" fmla="*/ 80 w 115"/>
                <a:gd name="T47" fmla="*/ 241 h 245"/>
                <a:gd name="T48" fmla="*/ 69 w 115"/>
                <a:gd name="T49" fmla="*/ 236 h 245"/>
                <a:gd name="T50" fmla="*/ 59 w 115"/>
                <a:gd name="T51" fmla="*/ 231 h 245"/>
                <a:gd name="T52" fmla="*/ 51 w 115"/>
                <a:gd name="T53" fmla="*/ 225 h 245"/>
                <a:gd name="T54" fmla="*/ 41 w 115"/>
                <a:gd name="T55" fmla="*/ 218 h 245"/>
                <a:gd name="T56" fmla="*/ 35 w 115"/>
                <a:gd name="T57" fmla="*/ 208 h 245"/>
                <a:gd name="T58" fmla="*/ 26 w 115"/>
                <a:gd name="T59" fmla="*/ 200 h 245"/>
                <a:gd name="T60" fmla="*/ 20 w 115"/>
                <a:gd name="T61" fmla="*/ 190 h 245"/>
                <a:gd name="T62" fmla="*/ 15 w 115"/>
                <a:gd name="T63" fmla="*/ 179 h 245"/>
                <a:gd name="T64" fmla="*/ 10 w 115"/>
                <a:gd name="T65" fmla="*/ 168 h 245"/>
                <a:gd name="T66" fmla="*/ 7 w 115"/>
                <a:gd name="T67" fmla="*/ 156 h 245"/>
                <a:gd name="T68" fmla="*/ 4 w 115"/>
                <a:gd name="T69" fmla="*/ 145 h 245"/>
                <a:gd name="T70" fmla="*/ 2 w 115"/>
                <a:gd name="T71" fmla="*/ 132 h 245"/>
                <a:gd name="T72" fmla="*/ 0 w 115"/>
                <a:gd name="T73" fmla="*/ 119 h 245"/>
                <a:gd name="T74" fmla="*/ 0 w 115"/>
                <a:gd name="T75" fmla="*/ 108 h 245"/>
                <a:gd name="T76" fmla="*/ 2 w 115"/>
                <a:gd name="T77" fmla="*/ 95 h 245"/>
                <a:gd name="T78" fmla="*/ 5 w 115"/>
                <a:gd name="T79" fmla="*/ 83 h 245"/>
                <a:gd name="T80" fmla="*/ 9 w 115"/>
                <a:gd name="T81" fmla="*/ 72 h 245"/>
                <a:gd name="T82" fmla="*/ 12 w 115"/>
                <a:gd name="T83" fmla="*/ 62 h 245"/>
                <a:gd name="T84" fmla="*/ 18 w 115"/>
                <a:gd name="T85" fmla="*/ 52 h 245"/>
                <a:gd name="T86" fmla="*/ 23 w 115"/>
                <a:gd name="T87" fmla="*/ 43 h 245"/>
                <a:gd name="T88" fmla="*/ 31 w 115"/>
                <a:gd name="T89" fmla="*/ 34 h 245"/>
                <a:gd name="T90" fmla="*/ 38 w 115"/>
                <a:gd name="T91" fmla="*/ 28 h 245"/>
                <a:gd name="T92" fmla="*/ 46 w 115"/>
                <a:gd name="T93" fmla="*/ 20 h 245"/>
                <a:gd name="T94" fmla="*/ 56 w 115"/>
                <a:gd name="T95" fmla="*/ 15 h 245"/>
                <a:gd name="T96" fmla="*/ 65 w 115"/>
                <a:gd name="T97" fmla="*/ 10 h 245"/>
                <a:gd name="T98" fmla="*/ 75 w 115"/>
                <a:gd name="T99" fmla="*/ 5 h 245"/>
                <a:gd name="T100" fmla="*/ 85 w 115"/>
                <a:gd name="T101" fmla="*/ 2 h 245"/>
                <a:gd name="T102" fmla="*/ 96 w 115"/>
                <a:gd name="T103" fmla="*/ 0 h 245"/>
                <a:gd name="T104" fmla="*/ 106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40" name="Freeform 64">
              <a:extLst>
                <a:ext uri="{FF2B5EF4-FFF2-40B4-BE49-F238E27FC236}">
                  <a16:creationId xmlns:a16="http://schemas.microsoft.com/office/drawing/2014/main" id="{3F289DCA-A2B8-C747-9C0E-F9E6E6242147}"/>
                </a:ext>
              </a:extLst>
            </p:cNvPr>
            <p:cNvSpPr>
              <a:spLocks/>
            </p:cNvSpPr>
            <p:nvPr/>
          </p:nvSpPr>
          <p:spPr bwMode="auto">
            <a:xfrm>
              <a:off x="3016" y="2006"/>
              <a:ext cx="115" cy="245"/>
            </a:xfrm>
            <a:custGeom>
              <a:avLst/>
              <a:gdLst>
                <a:gd name="T0" fmla="*/ 106 w 115"/>
                <a:gd name="T1" fmla="*/ 0 h 245"/>
                <a:gd name="T2" fmla="*/ 101 w 115"/>
                <a:gd name="T3" fmla="*/ 4 h 245"/>
                <a:gd name="T4" fmla="*/ 96 w 115"/>
                <a:gd name="T5" fmla="*/ 8 h 245"/>
                <a:gd name="T6" fmla="*/ 91 w 115"/>
                <a:gd name="T7" fmla="*/ 15 h 245"/>
                <a:gd name="T8" fmla="*/ 87 w 115"/>
                <a:gd name="T9" fmla="*/ 23 h 245"/>
                <a:gd name="T10" fmla="*/ 80 w 115"/>
                <a:gd name="T11" fmla="*/ 41 h 245"/>
                <a:gd name="T12" fmla="*/ 75 w 115"/>
                <a:gd name="T13" fmla="*/ 60 h 245"/>
                <a:gd name="T14" fmla="*/ 72 w 115"/>
                <a:gd name="T15" fmla="*/ 80 h 245"/>
                <a:gd name="T16" fmla="*/ 70 w 115"/>
                <a:gd name="T17" fmla="*/ 99 h 245"/>
                <a:gd name="T18" fmla="*/ 69 w 115"/>
                <a:gd name="T19" fmla="*/ 116 h 245"/>
                <a:gd name="T20" fmla="*/ 69 w 115"/>
                <a:gd name="T21" fmla="*/ 129 h 245"/>
                <a:gd name="T22" fmla="*/ 70 w 115"/>
                <a:gd name="T23" fmla="*/ 142 h 245"/>
                <a:gd name="T24" fmla="*/ 72 w 115"/>
                <a:gd name="T25" fmla="*/ 158 h 245"/>
                <a:gd name="T26" fmla="*/ 74 w 115"/>
                <a:gd name="T27" fmla="*/ 174 h 245"/>
                <a:gd name="T28" fmla="*/ 78 w 115"/>
                <a:gd name="T29" fmla="*/ 192 h 245"/>
                <a:gd name="T30" fmla="*/ 85 w 115"/>
                <a:gd name="T31" fmla="*/ 208 h 245"/>
                <a:gd name="T32" fmla="*/ 93 w 115"/>
                <a:gd name="T33" fmla="*/ 223 h 245"/>
                <a:gd name="T34" fmla="*/ 98 w 115"/>
                <a:gd name="T35" fmla="*/ 229 h 245"/>
                <a:gd name="T36" fmla="*/ 103 w 115"/>
                <a:gd name="T37" fmla="*/ 236 h 245"/>
                <a:gd name="T38" fmla="*/ 108 w 115"/>
                <a:gd name="T39" fmla="*/ 241 h 245"/>
                <a:gd name="T40" fmla="*/ 114 w 115"/>
                <a:gd name="T41" fmla="*/ 244 h 245"/>
                <a:gd name="T42" fmla="*/ 103 w 115"/>
                <a:gd name="T43" fmla="*/ 244 h 245"/>
                <a:gd name="T44" fmla="*/ 91 w 115"/>
                <a:gd name="T45" fmla="*/ 242 h 245"/>
                <a:gd name="T46" fmla="*/ 80 w 115"/>
                <a:gd name="T47" fmla="*/ 241 h 245"/>
                <a:gd name="T48" fmla="*/ 69 w 115"/>
                <a:gd name="T49" fmla="*/ 236 h 245"/>
                <a:gd name="T50" fmla="*/ 59 w 115"/>
                <a:gd name="T51" fmla="*/ 231 h 245"/>
                <a:gd name="T52" fmla="*/ 51 w 115"/>
                <a:gd name="T53" fmla="*/ 225 h 245"/>
                <a:gd name="T54" fmla="*/ 41 w 115"/>
                <a:gd name="T55" fmla="*/ 218 h 245"/>
                <a:gd name="T56" fmla="*/ 35 w 115"/>
                <a:gd name="T57" fmla="*/ 208 h 245"/>
                <a:gd name="T58" fmla="*/ 26 w 115"/>
                <a:gd name="T59" fmla="*/ 200 h 245"/>
                <a:gd name="T60" fmla="*/ 20 w 115"/>
                <a:gd name="T61" fmla="*/ 190 h 245"/>
                <a:gd name="T62" fmla="*/ 15 w 115"/>
                <a:gd name="T63" fmla="*/ 179 h 245"/>
                <a:gd name="T64" fmla="*/ 10 w 115"/>
                <a:gd name="T65" fmla="*/ 168 h 245"/>
                <a:gd name="T66" fmla="*/ 7 w 115"/>
                <a:gd name="T67" fmla="*/ 156 h 245"/>
                <a:gd name="T68" fmla="*/ 4 w 115"/>
                <a:gd name="T69" fmla="*/ 145 h 245"/>
                <a:gd name="T70" fmla="*/ 2 w 115"/>
                <a:gd name="T71" fmla="*/ 132 h 245"/>
                <a:gd name="T72" fmla="*/ 0 w 115"/>
                <a:gd name="T73" fmla="*/ 119 h 245"/>
                <a:gd name="T74" fmla="*/ 0 w 115"/>
                <a:gd name="T75" fmla="*/ 108 h 245"/>
                <a:gd name="T76" fmla="*/ 2 w 115"/>
                <a:gd name="T77" fmla="*/ 95 h 245"/>
                <a:gd name="T78" fmla="*/ 5 w 115"/>
                <a:gd name="T79" fmla="*/ 83 h 245"/>
                <a:gd name="T80" fmla="*/ 9 w 115"/>
                <a:gd name="T81" fmla="*/ 72 h 245"/>
                <a:gd name="T82" fmla="*/ 12 w 115"/>
                <a:gd name="T83" fmla="*/ 62 h 245"/>
                <a:gd name="T84" fmla="*/ 18 w 115"/>
                <a:gd name="T85" fmla="*/ 52 h 245"/>
                <a:gd name="T86" fmla="*/ 23 w 115"/>
                <a:gd name="T87" fmla="*/ 43 h 245"/>
                <a:gd name="T88" fmla="*/ 31 w 115"/>
                <a:gd name="T89" fmla="*/ 34 h 245"/>
                <a:gd name="T90" fmla="*/ 38 w 115"/>
                <a:gd name="T91" fmla="*/ 28 h 245"/>
                <a:gd name="T92" fmla="*/ 46 w 115"/>
                <a:gd name="T93" fmla="*/ 20 h 245"/>
                <a:gd name="T94" fmla="*/ 56 w 115"/>
                <a:gd name="T95" fmla="*/ 15 h 245"/>
                <a:gd name="T96" fmla="*/ 65 w 115"/>
                <a:gd name="T97" fmla="*/ 10 h 245"/>
                <a:gd name="T98" fmla="*/ 75 w 115"/>
                <a:gd name="T99" fmla="*/ 5 h 245"/>
                <a:gd name="T100" fmla="*/ 85 w 115"/>
                <a:gd name="T101" fmla="*/ 2 h 245"/>
                <a:gd name="T102" fmla="*/ 96 w 115"/>
                <a:gd name="T103" fmla="*/ 0 h 245"/>
                <a:gd name="T104" fmla="*/ 106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1" name="Freeform 65">
              <a:extLst>
                <a:ext uri="{FF2B5EF4-FFF2-40B4-BE49-F238E27FC236}">
                  <a16:creationId xmlns:a16="http://schemas.microsoft.com/office/drawing/2014/main" id="{BF4C821F-3C64-D24D-AB81-4DE46EC8EC10}"/>
                </a:ext>
              </a:extLst>
            </p:cNvPr>
            <p:cNvSpPr>
              <a:spLocks/>
            </p:cNvSpPr>
            <p:nvPr/>
          </p:nvSpPr>
          <p:spPr bwMode="auto">
            <a:xfrm>
              <a:off x="2566" y="2200"/>
              <a:ext cx="63" cy="123"/>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42" name="Freeform 66">
              <a:extLst>
                <a:ext uri="{FF2B5EF4-FFF2-40B4-BE49-F238E27FC236}">
                  <a16:creationId xmlns:a16="http://schemas.microsoft.com/office/drawing/2014/main" id="{F445BAD1-99F1-E54C-8551-1C113592F674}"/>
                </a:ext>
              </a:extLst>
            </p:cNvPr>
            <p:cNvSpPr>
              <a:spLocks/>
            </p:cNvSpPr>
            <p:nvPr/>
          </p:nvSpPr>
          <p:spPr bwMode="auto">
            <a:xfrm>
              <a:off x="2566" y="2200"/>
              <a:ext cx="63" cy="123"/>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3" name="Freeform 67">
              <a:extLst>
                <a:ext uri="{FF2B5EF4-FFF2-40B4-BE49-F238E27FC236}">
                  <a16:creationId xmlns:a16="http://schemas.microsoft.com/office/drawing/2014/main" id="{C0D49D5B-E6CA-6348-BDC9-6A5BF8E5B0BD}"/>
                </a:ext>
              </a:extLst>
            </p:cNvPr>
            <p:cNvSpPr>
              <a:spLocks/>
            </p:cNvSpPr>
            <p:nvPr/>
          </p:nvSpPr>
          <p:spPr bwMode="auto">
            <a:xfrm>
              <a:off x="2857" y="2427"/>
              <a:ext cx="81" cy="159"/>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44" name="Freeform 68">
              <a:extLst>
                <a:ext uri="{FF2B5EF4-FFF2-40B4-BE49-F238E27FC236}">
                  <a16:creationId xmlns:a16="http://schemas.microsoft.com/office/drawing/2014/main" id="{9DFC7F17-DE46-004F-B085-699ED4ED97C0}"/>
                </a:ext>
              </a:extLst>
            </p:cNvPr>
            <p:cNvSpPr>
              <a:spLocks/>
            </p:cNvSpPr>
            <p:nvPr/>
          </p:nvSpPr>
          <p:spPr bwMode="auto">
            <a:xfrm>
              <a:off x="2857" y="2427"/>
              <a:ext cx="81" cy="159"/>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5" name="Freeform 69">
              <a:extLst>
                <a:ext uri="{FF2B5EF4-FFF2-40B4-BE49-F238E27FC236}">
                  <a16:creationId xmlns:a16="http://schemas.microsoft.com/office/drawing/2014/main" id="{864A3035-9D2B-9C4B-B111-3D4AEAE77D01}"/>
                </a:ext>
              </a:extLst>
            </p:cNvPr>
            <p:cNvSpPr>
              <a:spLocks/>
            </p:cNvSpPr>
            <p:nvPr/>
          </p:nvSpPr>
          <p:spPr bwMode="auto">
            <a:xfrm>
              <a:off x="2582" y="2671"/>
              <a:ext cx="75" cy="149"/>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46" name="Freeform 70">
              <a:extLst>
                <a:ext uri="{FF2B5EF4-FFF2-40B4-BE49-F238E27FC236}">
                  <a16:creationId xmlns:a16="http://schemas.microsoft.com/office/drawing/2014/main" id="{FF1E49F2-C17E-2D41-9E17-72878704DEC7}"/>
                </a:ext>
              </a:extLst>
            </p:cNvPr>
            <p:cNvSpPr>
              <a:spLocks/>
            </p:cNvSpPr>
            <p:nvPr/>
          </p:nvSpPr>
          <p:spPr bwMode="auto">
            <a:xfrm>
              <a:off x="2582" y="2671"/>
              <a:ext cx="75" cy="149"/>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7" name="Freeform 71">
              <a:extLst>
                <a:ext uri="{FF2B5EF4-FFF2-40B4-BE49-F238E27FC236}">
                  <a16:creationId xmlns:a16="http://schemas.microsoft.com/office/drawing/2014/main" id="{05F6E9DE-7C47-7A49-B47B-182AE63B304F}"/>
                </a:ext>
              </a:extLst>
            </p:cNvPr>
            <p:cNvSpPr>
              <a:spLocks/>
            </p:cNvSpPr>
            <p:nvPr/>
          </p:nvSpPr>
          <p:spPr bwMode="auto">
            <a:xfrm>
              <a:off x="2140" y="2448"/>
              <a:ext cx="791" cy="354"/>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48" name="Freeform 72">
              <a:extLst>
                <a:ext uri="{FF2B5EF4-FFF2-40B4-BE49-F238E27FC236}">
                  <a16:creationId xmlns:a16="http://schemas.microsoft.com/office/drawing/2014/main" id="{B2636BF0-902E-CE4B-B414-EB81D39BBDBE}"/>
                </a:ext>
              </a:extLst>
            </p:cNvPr>
            <p:cNvSpPr>
              <a:spLocks/>
            </p:cNvSpPr>
            <p:nvPr/>
          </p:nvSpPr>
          <p:spPr bwMode="auto">
            <a:xfrm>
              <a:off x="2140" y="2448"/>
              <a:ext cx="791" cy="354"/>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9" name="Freeform 73">
              <a:extLst>
                <a:ext uri="{FF2B5EF4-FFF2-40B4-BE49-F238E27FC236}">
                  <a16:creationId xmlns:a16="http://schemas.microsoft.com/office/drawing/2014/main" id="{3657E5B2-A4FB-8448-830D-662D8B0C713E}"/>
                </a:ext>
              </a:extLst>
            </p:cNvPr>
            <p:cNvSpPr>
              <a:spLocks/>
            </p:cNvSpPr>
            <p:nvPr/>
          </p:nvSpPr>
          <p:spPr bwMode="auto">
            <a:xfrm>
              <a:off x="2179" y="2489"/>
              <a:ext cx="756" cy="359"/>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50" name="Freeform 74">
              <a:extLst>
                <a:ext uri="{FF2B5EF4-FFF2-40B4-BE49-F238E27FC236}">
                  <a16:creationId xmlns:a16="http://schemas.microsoft.com/office/drawing/2014/main" id="{F9A8649C-894E-B14B-A022-6964723140DD}"/>
                </a:ext>
              </a:extLst>
            </p:cNvPr>
            <p:cNvSpPr>
              <a:spLocks/>
            </p:cNvSpPr>
            <p:nvPr/>
          </p:nvSpPr>
          <p:spPr bwMode="auto">
            <a:xfrm>
              <a:off x="2179" y="2489"/>
              <a:ext cx="756" cy="359"/>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1" name="Freeform 75">
              <a:extLst>
                <a:ext uri="{FF2B5EF4-FFF2-40B4-BE49-F238E27FC236}">
                  <a16:creationId xmlns:a16="http://schemas.microsoft.com/office/drawing/2014/main" id="{F05E2A4E-CDDE-1241-BE8A-7A031A900FB7}"/>
                </a:ext>
              </a:extLst>
            </p:cNvPr>
            <p:cNvSpPr>
              <a:spLocks/>
            </p:cNvSpPr>
            <p:nvPr/>
          </p:nvSpPr>
          <p:spPr bwMode="auto">
            <a:xfrm>
              <a:off x="1466" y="1847"/>
              <a:ext cx="955" cy="1626"/>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52" name="Freeform 76">
              <a:extLst>
                <a:ext uri="{FF2B5EF4-FFF2-40B4-BE49-F238E27FC236}">
                  <a16:creationId xmlns:a16="http://schemas.microsoft.com/office/drawing/2014/main" id="{AB9C2D97-C8D6-1245-8EFB-BFFD68BAEAA2}"/>
                </a:ext>
              </a:extLst>
            </p:cNvPr>
            <p:cNvSpPr>
              <a:spLocks/>
            </p:cNvSpPr>
            <p:nvPr/>
          </p:nvSpPr>
          <p:spPr bwMode="auto">
            <a:xfrm>
              <a:off x="1466" y="1847"/>
              <a:ext cx="955" cy="1626"/>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3" name="Freeform 77">
              <a:extLst>
                <a:ext uri="{FF2B5EF4-FFF2-40B4-BE49-F238E27FC236}">
                  <a16:creationId xmlns:a16="http://schemas.microsoft.com/office/drawing/2014/main" id="{8E7112B9-F9BC-824F-80D9-FC3D666B4A69}"/>
                </a:ext>
              </a:extLst>
            </p:cNvPr>
            <p:cNvSpPr>
              <a:spLocks/>
            </p:cNvSpPr>
            <p:nvPr/>
          </p:nvSpPr>
          <p:spPr bwMode="auto">
            <a:xfrm>
              <a:off x="2316" y="1847"/>
              <a:ext cx="357" cy="1626"/>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54" name="Freeform 78">
              <a:extLst>
                <a:ext uri="{FF2B5EF4-FFF2-40B4-BE49-F238E27FC236}">
                  <a16:creationId xmlns:a16="http://schemas.microsoft.com/office/drawing/2014/main" id="{60708879-F7B6-194E-B598-332D8379154B}"/>
                </a:ext>
              </a:extLst>
            </p:cNvPr>
            <p:cNvSpPr>
              <a:spLocks/>
            </p:cNvSpPr>
            <p:nvPr/>
          </p:nvSpPr>
          <p:spPr bwMode="auto">
            <a:xfrm>
              <a:off x="2316" y="1847"/>
              <a:ext cx="357" cy="1626"/>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5" name="Freeform 79">
              <a:extLst>
                <a:ext uri="{FF2B5EF4-FFF2-40B4-BE49-F238E27FC236}">
                  <a16:creationId xmlns:a16="http://schemas.microsoft.com/office/drawing/2014/main" id="{82C12A92-A459-C843-9AE1-10E19EA16682}"/>
                </a:ext>
              </a:extLst>
            </p:cNvPr>
            <p:cNvSpPr>
              <a:spLocks/>
            </p:cNvSpPr>
            <p:nvPr/>
          </p:nvSpPr>
          <p:spPr bwMode="auto">
            <a:xfrm>
              <a:off x="1708" y="2117"/>
              <a:ext cx="489" cy="1086"/>
            </a:xfrm>
            <a:custGeom>
              <a:avLst/>
              <a:gdLst>
                <a:gd name="T0" fmla="*/ 372 w 489"/>
                <a:gd name="T1" fmla="*/ 582 h 1086"/>
                <a:gd name="T2" fmla="*/ 343 w 489"/>
                <a:gd name="T3" fmla="*/ 604 h 1086"/>
                <a:gd name="T4" fmla="*/ 322 w 489"/>
                <a:gd name="T5" fmla="*/ 640 h 1086"/>
                <a:gd name="T6" fmla="*/ 310 w 489"/>
                <a:gd name="T7" fmla="*/ 687 h 1086"/>
                <a:gd name="T8" fmla="*/ 314 w 489"/>
                <a:gd name="T9" fmla="*/ 736 h 1086"/>
                <a:gd name="T10" fmla="*/ 330 w 489"/>
                <a:gd name="T11" fmla="*/ 777 h 1086"/>
                <a:gd name="T12" fmla="*/ 356 w 489"/>
                <a:gd name="T13" fmla="*/ 808 h 1086"/>
                <a:gd name="T14" fmla="*/ 390 w 489"/>
                <a:gd name="T15" fmla="*/ 821 h 1086"/>
                <a:gd name="T16" fmla="*/ 424 w 489"/>
                <a:gd name="T17" fmla="*/ 816 h 1086"/>
                <a:gd name="T18" fmla="*/ 455 w 489"/>
                <a:gd name="T19" fmla="*/ 795 h 1086"/>
                <a:gd name="T20" fmla="*/ 476 w 489"/>
                <a:gd name="T21" fmla="*/ 757 h 1086"/>
                <a:gd name="T22" fmla="*/ 486 w 489"/>
                <a:gd name="T23" fmla="*/ 712 h 1086"/>
                <a:gd name="T24" fmla="*/ 483 w 489"/>
                <a:gd name="T25" fmla="*/ 663 h 1086"/>
                <a:gd name="T26" fmla="*/ 466 w 489"/>
                <a:gd name="T27" fmla="*/ 621 h 1086"/>
                <a:gd name="T28" fmla="*/ 440 w 489"/>
                <a:gd name="T29" fmla="*/ 591 h 1086"/>
                <a:gd name="T30" fmla="*/ 408 w 489"/>
                <a:gd name="T31" fmla="*/ 577 h 1086"/>
                <a:gd name="T32" fmla="*/ 70 w 489"/>
                <a:gd name="T33" fmla="*/ 858 h 1086"/>
                <a:gd name="T34" fmla="*/ 41 w 489"/>
                <a:gd name="T35" fmla="*/ 876 h 1086"/>
                <a:gd name="T36" fmla="*/ 18 w 489"/>
                <a:gd name="T37" fmla="*/ 907 h 1086"/>
                <a:gd name="T38" fmla="*/ 5 w 489"/>
                <a:gd name="T39" fmla="*/ 947 h 1086"/>
                <a:gd name="T40" fmla="*/ 5 w 489"/>
                <a:gd name="T41" fmla="*/ 993 h 1086"/>
                <a:gd name="T42" fmla="*/ 18 w 489"/>
                <a:gd name="T43" fmla="*/ 1035 h 1086"/>
                <a:gd name="T44" fmla="*/ 41 w 489"/>
                <a:gd name="T45" fmla="*/ 1066 h 1086"/>
                <a:gd name="T46" fmla="*/ 70 w 489"/>
                <a:gd name="T47" fmla="*/ 1082 h 1086"/>
                <a:gd name="T48" fmla="*/ 102 w 489"/>
                <a:gd name="T49" fmla="*/ 1082 h 1086"/>
                <a:gd name="T50" fmla="*/ 132 w 489"/>
                <a:gd name="T51" fmla="*/ 1066 h 1086"/>
                <a:gd name="T52" fmla="*/ 154 w 489"/>
                <a:gd name="T53" fmla="*/ 1035 h 1086"/>
                <a:gd name="T54" fmla="*/ 167 w 489"/>
                <a:gd name="T55" fmla="*/ 993 h 1086"/>
                <a:gd name="T56" fmla="*/ 167 w 489"/>
                <a:gd name="T57" fmla="*/ 947 h 1086"/>
                <a:gd name="T58" fmla="*/ 154 w 489"/>
                <a:gd name="T59" fmla="*/ 907 h 1086"/>
                <a:gd name="T60" fmla="*/ 132 w 489"/>
                <a:gd name="T61" fmla="*/ 876 h 1086"/>
                <a:gd name="T62" fmla="*/ 102 w 489"/>
                <a:gd name="T63" fmla="*/ 858 h 1086"/>
                <a:gd name="T64" fmla="*/ 60 w 489"/>
                <a:gd name="T65" fmla="*/ 325 h 1086"/>
                <a:gd name="T66" fmla="*/ 29 w 489"/>
                <a:gd name="T67" fmla="*/ 341 h 1086"/>
                <a:gd name="T68" fmla="*/ 2 w 489"/>
                <a:gd name="T69" fmla="*/ 401 h 1086"/>
                <a:gd name="T70" fmla="*/ 11 w 489"/>
                <a:gd name="T71" fmla="*/ 473 h 1086"/>
                <a:gd name="T72" fmla="*/ 47 w 489"/>
                <a:gd name="T73" fmla="*/ 510 h 1086"/>
                <a:gd name="T74" fmla="*/ 75 w 489"/>
                <a:gd name="T75" fmla="*/ 513 h 1086"/>
                <a:gd name="T76" fmla="*/ 106 w 489"/>
                <a:gd name="T77" fmla="*/ 499 h 1086"/>
                <a:gd name="T78" fmla="*/ 135 w 489"/>
                <a:gd name="T79" fmla="*/ 439 h 1086"/>
                <a:gd name="T80" fmla="*/ 124 w 489"/>
                <a:gd name="T81" fmla="*/ 367 h 1086"/>
                <a:gd name="T82" fmla="*/ 88 w 489"/>
                <a:gd name="T83" fmla="*/ 330 h 1086"/>
                <a:gd name="T84" fmla="*/ 356 w 489"/>
                <a:gd name="T85" fmla="*/ 0 h 1086"/>
                <a:gd name="T86" fmla="*/ 317 w 489"/>
                <a:gd name="T87" fmla="*/ 10 h 1086"/>
                <a:gd name="T88" fmla="*/ 286 w 489"/>
                <a:gd name="T89" fmla="*/ 40 h 1086"/>
                <a:gd name="T90" fmla="*/ 265 w 489"/>
                <a:gd name="T91" fmla="*/ 83 h 1086"/>
                <a:gd name="T92" fmla="*/ 257 w 489"/>
                <a:gd name="T93" fmla="*/ 136 h 1086"/>
                <a:gd name="T94" fmla="*/ 265 w 489"/>
                <a:gd name="T95" fmla="*/ 190 h 1086"/>
                <a:gd name="T96" fmla="*/ 286 w 489"/>
                <a:gd name="T97" fmla="*/ 232 h 1086"/>
                <a:gd name="T98" fmla="*/ 317 w 489"/>
                <a:gd name="T99" fmla="*/ 261 h 1086"/>
                <a:gd name="T100" fmla="*/ 356 w 489"/>
                <a:gd name="T101" fmla="*/ 273 h 1086"/>
                <a:gd name="T102" fmla="*/ 393 w 489"/>
                <a:gd name="T103" fmla="*/ 261 h 1086"/>
                <a:gd name="T104" fmla="*/ 426 w 489"/>
                <a:gd name="T105" fmla="*/ 232 h 1086"/>
                <a:gd name="T106" fmla="*/ 447 w 489"/>
                <a:gd name="T107" fmla="*/ 190 h 1086"/>
                <a:gd name="T108" fmla="*/ 453 w 489"/>
                <a:gd name="T109" fmla="*/ 136 h 1086"/>
                <a:gd name="T110" fmla="*/ 447 w 489"/>
                <a:gd name="T111" fmla="*/ 83 h 1086"/>
                <a:gd name="T112" fmla="*/ 426 w 489"/>
                <a:gd name="T113" fmla="*/ 40 h 1086"/>
                <a:gd name="T114" fmla="*/ 393 w 489"/>
                <a:gd name="T115" fmla="*/ 10 h 1086"/>
                <a:gd name="T116" fmla="*/ 356 w 489"/>
                <a:gd name="T117" fmla="*/ 0 h 10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9"/>
                <a:gd name="T178" fmla="*/ 0 h 1086"/>
                <a:gd name="T179" fmla="*/ 489 w 489"/>
                <a:gd name="T180" fmla="*/ 1086 h 10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9" h="1086">
                  <a:moveTo>
                    <a:pt x="398" y="575"/>
                  </a:moveTo>
                  <a:lnTo>
                    <a:pt x="390" y="577"/>
                  </a:lnTo>
                  <a:lnTo>
                    <a:pt x="380" y="578"/>
                  </a:lnTo>
                  <a:lnTo>
                    <a:pt x="372" y="582"/>
                  </a:lnTo>
                  <a:lnTo>
                    <a:pt x="364" y="585"/>
                  </a:lnTo>
                  <a:lnTo>
                    <a:pt x="356" y="591"/>
                  </a:lnTo>
                  <a:lnTo>
                    <a:pt x="349" y="596"/>
                  </a:lnTo>
                  <a:lnTo>
                    <a:pt x="343" y="604"/>
                  </a:lnTo>
                  <a:lnTo>
                    <a:pt x="336" y="613"/>
                  </a:lnTo>
                  <a:lnTo>
                    <a:pt x="330" y="621"/>
                  </a:lnTo>
                  <a:lnTo>
                    <a:pt x="325" y="630"/>
                  </a:lnTo>
                  <a:lnTo>
                    <a:pt x="322" y="640"/>
                  </a:lnTo>
                  <a:lnTo>
                    <a:pt x="317" y="652"/>
                  </a:lnTo>
                  <a:lnTo>
                    <a:pt x="314" y="663"/>
                  </a:lnTo>
                  <a:lnTo>
                    <a:pt x="312" y="674"/>
                  </a:lnTo>
                  <a:lnTo>
                    <a:pt x="310" y="687"/>
                  </a:lnTo>
                  <a:lnTo>
                    <a:pt x="310" y="699"/>
                  </a:lnTo>
                  <a:lnTo>
                    <a:pt x="310" y="712"/>
                  </a:lnTo>
                  <a:lnTo>
                    <a:pt x="312" y="723"/>
                  </a:lnTo>
                  <a:lnTo>
                    <a:pt x="314" y="736"/>
                  </a:lnTo>
                  <a:lnTo>
                    <a:pt x="317" y="747"/>
                  </a:lnTo>
                  <a:lnTo>
                    <a:pt x="322" y="757"/>
                  </a:lnTo>
                  <a:lnTo>
                    <a:pt x="325" y="767"/>
                  </a:lnTo>
                  <a:lnTo>
                    <a:pt x="330" y="777"/>
                  </a:lnTo>
                  <a:lnTo>
                    <a:pt x="336" y="786"/>
                  </a:lnTo>
                  <a:lnTo>
                    <a:pt x="343" y="795"/>
                  </a:lnTo>
                  <a:lnTo>
                    <a:pt x="349" y="801"/>
                  </a:lnTo>
                  <a:lnTo>
                    <a:pt x="356" y="808"/>
                  </a:lnTo>
                  <a:lnTo>
                    <a:pt x="364" y="812"/>
                  </a:lnTo>
                  <a:lnTo>
                    <a:pt x="372" y="816"/>
                  </a:lnTo>
                  <a:lnTo>
                    <a:pt x="380" y="819"/>
                  </a:lnTo>
                  <a:lnTo>
                    <a:pt x="390" y="821"/>
                  </a:lnTo>
                  <a:lnTo>
                    <a:pt x="398" y="822"/>
                  </a:lnTo>
                  <a:lnTo>
                    <a:pt x="408" y="821"/>
                  </a:lnTo>
                  <a:lnTo>
                    <a:pt x="416" y="819"/>
                  </a:lnTo>
                  <a:lnTo>
                    <a:pt x="424" y="816"/>
                  </a:lnTo>
                  <a:lnTo>
                    <a:pt x="432" y="812"/>
                  </a:lnTo>
                  <a:lnTo>
                    <a:pt x="440" y="808"/>
                  </a:lnTo>
                  <a:lnTo>
                    <a:pt x="449" y="801"/>
                  </a:lnTo>
                  <a:lnTo>
                    <a:pt x="455" y="795"/>
                  </a:lnTo>
                  <a:lnTo>
                    <a:pt x="462" y="786"/>
                  </a:lnTo>
                  <a:lnTo>
                    <a:pt x="466" y="777"/>
                  </a:lnTo>
                  <a:lnTo>
                    <a:pt x="471" y="767"/>
                  </a:lnTo>
                  <a:lnTo>
                    <a:pt x="476" y="757"/>
                  </a:lnTo>
                  <a:lnTo>
                    <a:pt x="479" y="747"/>
                  </a:lnTo>
                  <a:lnTo>
                    <a:pt x="483" y="736"/>
                  </a:lnTo>
                  <a:lnTo>
                    <a:pt x="486" y="723"/>
                  </a:lnTo>
                  <a:lnTo>
                    <a:pt x="486" y="712"/>
                  </a:lnTo>
                  <a:lnTo>
                    <a:pt x="488" y="699"/>
                  </a:lnTo>
                  <a:lnTo>
                    <a:pt x="486" y="687"/>
                  </a:lnTo>
                  <a:lnTo>
                    <a:pt x="486" y="674"/>
                  </a:lnTo>
                  <a:lnTo>
                    <a:pt x="483" y="663"/>
                  </a:lnTo>
                  <a:lnTo>
                    <a:pt x="479" y="652"/>
                  </a:lnTo>
                  <a:lnTo>
                    <a:pt x="476" y="640"/>
                  </a:lnTo>
                  <a:lnTo>
                    <a:pt x="471" y="630"/>
                  </a:lnTo>
                  <a:lnTo>
                    <a:pt x="466" y="621"/>
                  </a:lnTo>
                  <a:lnTo>
                    <a:pt x="462" y="613"/>
                  </a:lnTo>
                  <a:lnTo>
                    <a:pt x="455" y="604"/>
                  </a:lnTo>
                  <a:lnTo>
                    <a:pt x="449" y="596"/>
                  </a:lnTo>
                  <a:lnTo>
                    <a:pt x="440" y="591"/>
                  </a:lnTo>
                  <a:lnTo>
                    <a:pt x="432" y="585"/>
                  </a:lnTo>
                  <a:lnTo>
                    <a:pt x="424" y="582"/>
                  </a:lnTo>
                  <a:lnTo>
                    <a:pt x="416" y="578"/>
                  </a:lnTo>
                  <a:lnTo>
                    <a:pt x="408" y="577"/>
                  </a:lnTo>
                  <a:lnTo>
                    <a:pt x="398" y="575"/>
                  </a:lnTo>
                  <a:lnTo>
                    <a:pt x="86" y="855"/>
                  </a:lnTo>
                  <a:lnTo>
                    <a:pt x="78" y="856"/>
                  </a:lnTo>
                  <a:lnTo>
                    <a:pt x="70" y="858"/>
                  </a:lnTo>
                  <a:lnTo>
                    <a:pt x="62" y="861"/>
                  </a:lnTo>
                  <a:lnTo>
                    <a:pt x="54" y="864"/>
                  </a:lnTo>
                  <a:lnTo>
                    <a:pt x="47" y="869"/>
                  </a:lnTo>
                  <a:lnTo>
                    <a:pt x="41" y="876"/>
                  </a:lnTo>
                  <a:lnTo>
                    <a:pt x="34" y="882"/>
                  </a:lnTo>
                  <a:lnTo>
                    <a:pt x="28" y="889"/>
                  </a:lnTo>
                  <a:lnTo>
                    <a:pt x="23" y="897"/>
                  </a:lnTo>
                  <a:lnTo>
                    <a:pt x="18" y="907"/>
                  </a:lnTo>
                  <a:lnTo>
                    <a:pt x="13" y="916"/>
                  </a:lnTo>
                  <a:lnTo>
                    <a:pt x="10" y="926"/>
                  </a:lnTo>
                  <a:lnTo>
                    <a:pt x="7" y="936"/>
                  </a:lnTo>
                  <a:lnTo>
                    <a:pt x="5" y="947"/>
                  </a:lnTo>
                  <a:lnTo>
                    <a:pt x="3" y="959"/>
                  </a:lnTo>
                  <a:lnTo>
                    <a:pt x="3" y="970"/>
                  </a:lnTo>
                  <a:lnTo>
                    <a:pt x="3" y="981"/>
                  </a:lnTo>
                  <a:lnTo>
                    <a:pt x="5" y="993"/>
                  </a:lnTo>
                  <a:lnTo>
                    <a:pt x="7" y="1004"/>
                  </a:lnTo>
                  <a:lnTo>
                    <a:pt x="10" y="1016"/>
                  </a:lnTo>
                  <a:lnTo>
                    <a:pt x="13" y="1025"/>
                  </a:lnTo>
                  <a:lnTo>
                    <a:pt x="18" y="1035"/>
                  </a:lnTo>
                  <a:lnTo>
                    <a:pt x="23" y="1043"/>
                  </a:lnTo>
                  <a:lnTo>
                    <a:pt x="28" y="1051"/>
                  </a:lnTo>
                  <a:lnTo>
                    <a:pt x="34" y="1059"/>
                  </a:lnTo>
                  <a:lnTo>
                    <a:pt x="41" y="1066"/>
                  </a:lnTo>
                  <a:lnTo>
                    <a:pt x="47" y="1071"/>
                  </a:lnTo>
                  <a:lnTo>
                    <a:pt x="54" y="1076"/>
                  </a:lnTo>
                  <a:lnTo>
                    <a:pt x="62" y="1081"/>
                  </a:lnTo>
                  <a:lnTo>
                    <a:pt x="70" y="1082"/>
                  </a:lnTo>
                  <a:lnTo>
                    <a:pt x="78" y="1085"/>
                  </a:lnTo>
                  <a:lnTo>
                    <a:pt x="86" y="1085"/>
                  </a:lnTo>
                  <a:lnTo>
                    <a:pt x="94" y="1085"/>
                  </a:lnTo>
                  <a:lnTo>
                    <a:pt x="102" y="1082"/>
                  </a:lnTo>
                  <a:lnTo>
                    <a:pt x="111" y="1081"/>
                  </a:lnTo>
                  <a:lnTo>
                    <a:pt x="119" y="1076"/>
                  </a:lnTo>
                  <a:lnTo>
                    <a:pt x="125" y="1071"/>
                  </a:lnTo>
                  <a:lnTo>
                    <a:pt x="132" y="1066"/>
                  </a:lnTo>
                  <a:lnTo>
                    <a:pt x="138" y="1059"/>
                  </a:lnTo>
                  <a:lnTo>
                    <a:pt x="145" y="1051"/>
                  </a:lnTo>
                  <a:lnTo>
                    <a:pt x="150" y="1043"/>
                  </a:lnTo>
                  <a:lnTo>
                    <a:pt x="154" y="1035"/>
                  </a:lnTo>
                  <a:lnTo>
                    <a:pt x="159" y="1025"/>
                  </a:lnTo>
                  <a:lnTo>
                    <a:pt x="163" y="1016"/>
                  </a:lnTo>
                  <a:lnTo>
                    <a:pt x="164" y="1004"/>
                  </a:lnTo>
                  <a:lnTo>
                    <a:pt x="167" y="993"/>
                  </a:lnTo>
                  <a:lnTo>
                    <a:pt x="167" y="981"/>
                  </a:lnTo>
                  <a:lnTo>
                    <a:pt x="169" y="970"/>
                  </a:lnTo>
                  <a:lnTo>
                    <a:pt x="167" y="959"/>
                  </a:lnTo>
                  <a:lnTo>
                    <a:pt x="167" y="947"/>
                  </a:lnTo>
                  <a:lnTo>
                    <a:pt x="164" y="936"/>
                  </a:lnTo>
                  <a:lnTo>
                    <a:pt x="163" y="926"/>
                  </a:lnTo>
                  <a:lnTo>
                    <a:pt x="159" y="916"/>
                  </a:lnTo>
                  <a:lnTo>
                    <a:pt x="154" y="907"/>
                  </a:lnTo>
                  <a:lnTo>
                    <a:pt x="150" y="897"/>
                  </a:lnTo>
                  <a:lnTo>
                    <a:pt x="145" y="889"/>
                  </a:lnTo>
                  <a:lnTo>
                    <a:pt x="138" y="882"/>
                  </a:lnTo>
                  <a:lnTo>
                    <a:pt x="132" y="876"/>
                  </a:lnTo>
                  <a:lnTo>
                    <a:pt x="125" y="869"/>
                  </a:lnTo>
                  <a:lnTo>
                    <a:pt x="119" y="864"/>
                  </a:lnTo>
                  <a:lnTo>
                    <a:pt x="111" y="861"/>
                  </a:lnTo>
                  <a:lnTo>
                    <a:pt x="102" y="858"/>
                  </a:lnTo>
                  <a:lnTo>
                    <a:pt x="94" y="856"/>
                  </a:lnTo>
                  <a:lnTo>
                    <a:pt x="86" y="855"/>
                  </a:lnTo>
                  <a:lnTo>
                    <a:pt x="68" y="325"/>
                  </a:lnTo>
                  <a:lnTo>
                    <a:pt x="60" y="325"/>
                  </a:lnTo>
                  <a:lnTo>
                    <a:pt x="54" y="326"/>
                  </a:lnTo>
                  <a:lnTo>
                    <a:pt x="47" y="330"/>
                  </a:lnTo>
                  <a:lnTo>
                    <a:pt x="41" y="333"/>
                  </a:lnTo>
                  <a:lnTo>
                    <a:pt x="29" y="341"/>
                  </a:lnTo>
                  <a:lnTo>
                    <a:pt x="20" y="352"/>
                  </a:lnTo>
                  <a:lnTo>
                    <a:pt x="11" y="367"/>
                  </a:lnTo>
                  <a:lnTo>
                    <a:pt x="5" y="383"/>
                  </a:lnTo>
                  <a:lnTo>
                    <a:pt x="2" y="401"/>
                  </a:lnTo>
                  <a:lnTo>
                    <a:pt x="0" y="421"/>
                  </a:lnTo>
                  <a:lnTo>
                    <a:pt x="2" y="439"/>
                  </a:lnTo>
                  <a:lnTo>
                    <a:pt x="5" y="456"/>
                  </a:lnTo>
                  <a:lnTo>
                    <a:pt x="11" y="473"/>
                  </a:lnTo>
                  <a:lnTo>
                    <a:pt x="20" y="487"/>
                  </a:lnTo>
                  <a:lnTo>
                    <a:pt x="29" y="499"/>
                  </a:lnTo>
                  <a:lnTo>
                    <a:pt x="41" y="507"/>
                  </a:lnTo>
                  <a:lnTo>
                    <a:pt x="47" y="510"/>
                  </a:lnTo>
                  <a:lnTo>
                    <a:pt x="54" y="513"/>
                  </a:lnTo>
                  <a:lnTo>
                    <a:pt x="60" y="513"/>
                  </a:lnTo>
                  <a:lnTo>
                    <a:pt x="68" y="515"/>
                  </a:lnTo>
                  <a:lnTo>
                    <a:pt x="75" y="513"/>
                  </a:lnTo>
                  <a:lnTo>
                    <a:pt x="81" y="513"/>
                  </a:lnTo>
                  <a:lnTo>
                    <a:pt x="88" y="510"/>
                  </a:lnTo>
                  <a:lnTo>
                    <a:pt x="94" y="507"/>
                  </a:lnTo>
                  <a:lnTo>
                    <a:pt x="106" y="499"/>
                  </a:lnTo>
                  <a:lnTo>
                    <a:pt x="115" y="487"/>
                  </a:lnTo>
                  <a:lnTo>
                    <a:pt x="124" y="473"/>
                  </a:lnTo>
                  <a:lnTo>
                    <a:pt x="130" y="456"/>
                  </a:lnTo>
                  <a:lnTo>
                    <a:pt x="135" y="439"/>
                  </a:lnTo>
                  <a:lnTo>
                    <a:pt x="135" y="421"/>
                  </a:lnTo>
                  <a:lnTo>
                    <a:pt x="135" y="401"/>
                  </a:lnTo>
                  <a:lnTo>
                    <a:pt x="130" y="383"/>
                  </a:lnTo>
                  <a:lnTo>
                    <a:pt x="124" y="367"/>
                  </a:lnTo>
                  <a:lnTo>
                    <a:pt x="115" y="352"/>
                  </a:lnTo>
                  <a:lnTo>
                    <a:pt x="106" y="341"/>
                  </a:lnTo>
                  <a:lnTo>
                    <a:pt x="94" y="333"/>
                  </a:lnTo>
                  <a:lnTo>
                    <a:pt x="88" y="330"/>
                  </a:lnTo>
                  <a:lnTo>
                    <a:pt x="81" y="326"/>
                  </a:lnTo>
                  <a:lnTo>
                    <a:pt x="75" y="325"/>
                  </a:lnTo>
                  <a:lnTo>
                    <a:pt x="68" y="325"/>
                  </a:lnTo>
                  <a:lnTo>
                    <a:pt x="356" y="0"/>
                  </a:lnTo>
                  <a:lnTo>
                    <a:pt x="346" y="0"/>
                  </a:lnTo>
                  <a:lnTo>
                    <a:pt x="336" y="3"/>
                  </a:lnTo>
                  <a:lnTo>
                    <a:pt x="327" y="6"/>
                  </a:lnTo>
                  <a:lnTo>
                    <a:pt x="317" y="10"/>
                  </a:lnTo>
                  <a:lnTo>
                    <a:pt x="309" y="16"/>
                  </a:lnTo>
                  <a:lnTo>
                    <a:pt x="301" y="23"/>
                  </a:lnTo>
                  <a:lnTo>
                    <a:pt x="293" y="31"/>
                  </a:lnTo>
                  <a:lnTo>
                    <a:pt x="286" y="40"/>
                  </a:lnTo>
                  <a:lnTo>
                    <a:pt x="280" y="50"/>
                  </a:lnTo>
                  <a:lnTo>
                    <a:pt x="275" y="60"/>
                  </a:lnTo>
                  <a:lnTo>
                    <a:pt x="270" y="71"/>
                  </a:lnTo>
                  <a:lnTo>
                    <a:pt x="265" y="83"/>
                  </a:lnTo>
                  <a:lnTo>
                    <a:pt x="262" y="96"/>
                  </a:lnTo>
                  <a:lnTo>
                    <a:pt x="260" y="109"/>
                  </a:lnTo>
                  <a:lnTo>
                    <a:pt x="258" y="122"/>
                  </a:lnTo>
                  <a:lnTo>
                    <a:pt x="257" y="136"/>
                  </a:lnTo>
                  <a:lnTo>
                    <a:pt x="258" y="151"/>
                  </a:lnTo>
                  <a:lnTo>
                    <a:pt x="260" y="164"/>
                  </a:lnTo>
                  <a:lnTo>
                    <a:pt x="262" y="177"/>
                  </a:lnTo>
                  <a:lnTo>
                    <a:pt x="265" y="190"/>
                  </a:lnTo>
                  <a:lnTo>
                    <a:pt x="270" y="201"/>
                  </a:lnTo>
                  <a:lnTo>
                    <a:pt x="275" y="213"/>
                  </a:lnTo>
                  <a:lnTo>
                    <a:pt x="280" y="222"/>
                  </a:lnTo>
                  <a:lnTo>
                    <a:pt x="286" y="232"/>
                  </a:lnTo>
                  <a:lnTo>
                    <a:pt x="293" y="242"/>
                  </a:lnTo>
                  <a:lnTo>
                    <a:pt x="301" y="250"/>
                  </a:lnTo>
                  <a:lnTo>
                    <a:pt x="309" y="257"/>
                  </a:lnTo>
                  <a:lnTo>
                    <a:pt x="317" y="261"/>
                  </a:lnTo>
                  <a:lnTo>
                    <a:pt x="327" y="266"/>
                  </a:lnTo>
                  <a:lnTo>
                    <a:pt x="336" y="270"/>
                  </a:lnTo>
                  <a:lnTo>
                    <a:pt x="346" y="273"/>
                  </a:lnTo>
                  <a:lnTo>
                    <a:pt x="356" y="273"/>
                  </a:lnTo>
                  <a:lnTo>
                    <a:pt x="366" y="273"/>
                  </a:lnTo>
                  <a:lnTo>
                    <a:pt x="375" y="270"/>
                  </a:lnTo>
                  <a:lnTo>
                    <a:pt x="385" y="266"/>
                  </a:lnTo>
                  <a:lnTo>
                    <a:pt x="393" y="261"/>
                  </a:lnTo>
                  <a:lnTo>
                    <a:pt x="403" y="257"/>
                  </a:lnTo>
                  <a:lnTo>
                    <a:pt x="411" y="250"/>
                  </a:lnTo>
                  <a:lnTo>
                    <a:pt x="418" y="242"/>
                  </a:lnTo>
                  <a:lnTo>
                    <a:pt x="426" y="232"/>
                  </a:lnTo>
                  <a:lnTo>
                    <a:pt x="431" y="222"/>
                  </a:lnTo>
                  <a:lnTo>
                    <a:pt x="437" y="213"/>
                  </a:lnTo>
                  <a:lnTo>
                    <a:pt x="442" y="201"/>
                  </a:lnTo>
                  <a:lnTo>
                    <a:pt x="447" y="190"/>
                  </a:lnTo>
                  <a:lnTo>
                    <a:pt x="450" y="177"/>
                  </a:lnTo>
                  <a:lnTo>
                    <a:pt x="452" y="164"/>
                  </a:lnTo>
                  <a:lnTo>
                    <a:pt x="453" y="151"/>
                  </a:lnTo>
                  <a:lnTo>
                    <a:pt x="453" y="136"/>
                  </a:lnTo>
                  <a:lnTo>
                    <a:pt x="453" y="122"/>
                  </a:lnTo>
                  <a:lnTo>
                    <a:pt x="452" y="109"/>
                  </a:lnTo>
                  <a:lnTo>
                    <a:pt x="450" y="96"/>
                  </a:lnTo>
                  <a:lnTo>
                    <a:pt x="447" y="83"/>
                  </a:lnTo>
                  <a:lnTo>
                    <a:pt x="442" y="71"/>
                  </a:lnTo>
                  <a:lnTo>
                    <a:pt x="437" y="60"/>
                  </a:lnTo>
                  <a:lnTo>
                    <a:pt x="431" y="50"/>
                  </a:lnTo>
                  <a:lnTo>
                    <a:pt x="426" y="40"/>
                  </a:lnTo>
                  <a:lnTo>
                    <a:pt x="418" y="31"/>
                  </a:lnTo>
                  <a:lnTo>
                    <a:pt x="411" y="23"/>
                  </a:lnTo>
                  <a:lnTo>
                    <a:pt x="403" y="16"/>
                  </a:lnTo>
                  <a:lnTo>
                    <a:pt x="393" y="10"/>
                  </a:lnTo>
                  <a:lnTo>
                    <a:pt x="385" y="6"/>
                  </a:lnTo>
                  <a:lnTo>
                    <a:pt x="375" y="3"/>
                  </a:lnTo>
                  <a:lnTo>
                    <a:pt x="366" y="0"/>
                  </a:lnTo>
                  <a:lnTo>
                    <a:pt x="356" y="0"/>
                  </a:lnTo>
                  <a:lnTo>
                    <a:pt x="398" y="575"/>
                  </a:lnTo>
                </a:path>
              </a:pathLst>
            </a:custGeom>
            <a:solidFill>
              <a:srgbClr val="CC992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56" name="Freeform 80">
              <a:extLst>
                <a:ext uri="{FF2B5EF4-FFF2-40B4-BE49-F238E27FC236}">
                  <a16:creationId xmlns:a16="http://schemas.microsoft.com/office/drawing/2014/main" id="{1FAC3143-1C5C-D941-8DD6-7977294A825F}"/>
                </a:ext>
              </a:extLst>
            </p:cNvPr>
            <p:cNvSpPr>
              <a:spLocks/>
            </p:cNvSpPr>
            <p:nvPr/>
          </p:nvSpPr>
          <p:spPr bwMode="auto">
            <a:xfrm>
              <a:off x="2018" y="2692"/>
              <a:ext cx="179" cy="248"/>
            </a:xfrm>
            <a:custGeom>
              <a:avLst/>
              <a:gdLst>
                <a:gd name="T0" fmla="*/ 80 w 179"/>
                <a:gd name="T1" fmla="*/ 2 h 248"/>
                <a:gd name="T2" fmla="*/ 62 w 179"/>
                <a:gd name="T3" fmla="*/ 7 h 248"/>
                <a:gd name="T4" fmla="*/ 46 w 179"/>
                <a:gd name="T5" fmla="*/ 16 h 248"/>
                <a:gd name="T6" fmla="*/ 33 w 179"/>
                <a:gd name="T7" fmla="*/ 29 h 248"/>
                <a:gd name="T8" fmla="*/ 20 w 179"/>
                <a:gd name="T9" fmla="*/ 46 h 248"/>
                <a:gd name="T10" fmla="*/ 12 w 179"/>
                <a:gd name="T11" fmla="*/ 65 h 248"/>
                <a:gd name="T12" fmla="*/ 4 w 179"/>
                <a:gd name="T13" fmla="*/ 88 h 248"/>
                <a:gd name="T14" fmla="*/ 0 w 179"/>
                <a:gd name="T15" fmla="*/ 112 h 248"/>
                <a:gd name="T16" fmla="*/ 0 w 179"/>
                <a:gd name="T17" fmla="*/ 137 h 248"/>
                <a:gd name="T18" fmla="*/ 4 w 179"/>
                <a:gd name="T19" fmla="*/ 161 h 248"/>
                <a:gd name="T20" fmla="*/ 12 w 179"/>
                <a:gd name="T21" fmla="*/ 182 h 248"/>
                <a:gd name="T22" fmla="*/ 20 w 179"/>
                <a:gd name="T23" fmla="*/ 202 h 248"/>
                <a:gd name="T24" fmla="*/ 33 w 179"/>
                <a:gd name="T25" fmla="*/ 220 h 248"/>
                <a:gd name="T26" fmla="*/ 46 w 179"/>
                <a:gd name="T27" fmla="*/ 233 h 248"/>
                <a:gd name="T28" fmla="*/ 62 w 179"/>
                <a:gd name="T29" fmla="*/ 241 h 248"/>
                <a:gd name="T30" fmla="*/ 80 w 179"/>
                <a:gd name="T31" fmla="*/ 246 h 248"/>
                <a:gd name="T32" fmla="*/ 98 w 179"/>
                <a:gd name="T33" fmla="*/ 246 h 248"/>
                <a:gd name="T34" fmla="*/ 114 w 179"/>
                <a:gd name="T35" fmla="*/ 241 h 248"/>
                <a:gd name="T36" fmla="*/ 130 w 179"/>
                <a:gd name="T37" fmla="*/ 233 h 248"/>
                <a:gd name="T38" fmla="*/ 145 w 179"/>
                <a:gd name="T39" fmla="*/ 220 h 248"/>
                <a:gd name="T40" fmla="*/ 156 w 179"/>
                <a:gd name="T41" fmla="*/ 202 h 248"/>
                <a:gd name="T42" fmla="*/ 166 w 179"/>
                <a:gd name="T43" fmla="*/ 182 h 248"/>
                <a:gd name="T44" fmla="*/ 173 w 179"/>
                <a:gd name="T45" fmla="*/ 161 h 248"/>
                <a:gd name="T46" fmla="*/ 176 w 179"/>
                <a:gd name="T47" fmla="*/ 137 h 248"/>
                <a:gd name="T48" fmla="*/ 176 w 179"/>
                <a:gd name="T49" fmla="*/ 112 h 248"/>
                <a:gd name="T50" fmla="*/ 173 w 179"/>
                <a:gd name="T51" fmla="*/ 88 h 248"/>
                <a:gd name="T52" fmla="*/ 166 w 179"/>
                <a:gd name="T53" fmla="*/ 65 h 248"/>
                <a:gd name="T54" fmla="*/ 156 w 179"/>
                <a:gd name="T55" fmla="*/ 46 h 248"/>
                <a:gd name="T56" fmla="*/ 145 w 179"/>
                <a:gd name="T57" fmla="*/ 29 h 248"/>
                <a:gd name="T58" fmla="*/ 130 w 179"/>
                <a:gd name="T59" fmla="*/ 16 h 248"/>
                <a:gd name="T60" fmla="*/ 114 w 179"/>
                <a:gd name="T61" fmla="*/ 7 h 248"/>
                <a:gd name="T62" fmla="*/ 98 w 179"/>
                <a:gd name="T63" fmla="*/ 2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8"/>
                <a:gd name="T98" fmla="*/ 179 w 179"/>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7" name="Freeform 81">
              <a:extLst>
                <a:ext uri="{FF2B5EF4-FFF2-40B4-BE49-F238E27FC236}">
                  <a16:creationId xmlns:a16="http://schemas.microsoft.com/office/drawing/2014/main" id="{9D24A90C-4482-6E46-8A8C-AAE466436D28}"/>
                </a:ext>
              </a:extLst>
            </p:cNvPr>
            <p:cNvSpPr>
              <a:spLocks/>
            </p:cNvSpPr>
            <p:nvPr/>
          </p:nvSpPr>
          <p:spPr bwMode="auto">
            <a:xfrm>
              <a:off x="1711" y="2972"/>
              <a:ext cx="167" cy="231"/>
            </a:xfrm>
            <a:custGeom>
              <a:avLst/>
              <a:gdLst>
                <a:gd name="T0" fmla="*/ 75 w 167"/>
                <a:gd name="T1" fmla="*/ 1 h 231"/>
                <a:gd name="T2" fmla="*/ 59 w 167"/>
                <a:gd name="T3" fmla="*/ 6 h 231"/>
                <a:gd name="T4" fmla="*/ 44 w 167"/>
                <a:gd name="T5" fmla="*/ 14 h 231"/>
                <a:gd name="T6" fmla="*/ 31 w 167"/>
                <a:gd name="T7" fmla="*/ 27 h 231"/>
                <a:gd name="T8" fmla="*/ 20 w 167"/>
                <a:gd name="T9" fmla="*/ 42 h 231"/>
                <a:gd name="T10" fmla="*/ 10 w 167"/>
                <a:gd name="T11" fmla="*/ 61 h 231"/>
                <a:gd name="T12" fmla="*/ 4 w 167"/>
                <a:gd name="T13" fmla="*/ 81 h 231"/>
                <a:gd name="T14" fmla="*/ 0 w 167"/>
                <a:gd name="T15" fmla="*/ 104 h 231"/>
                <a:gd name="T16" fmla="*/ 0 w 167"/>
                <a:gd name="T17" fmla="*/ 126 h 231"/>
                <a:gd name="T18" fmla="*/ 4 w 167"/>
                <a:gd name="T19" fmla="*/ 149 h 231"/>
                <a:gd name="T20" fmla="*/ 10 w 167"/>
                <a:gd name="T21" fmla="*/ 170 h 231"/>
                <a:gd name="T22" fmla="*/ 20 w 167"/>
                <a:gd name="T23" fmla="*/ 188 h 231"/>
                <a:gd name="T24" fmla="*/ 31 w 167"/>
                <a:gd name="T25" fmla="*/ 204 h 231"/>
                <a:gd name="T26" fmla="*/ 44 w 167"/>
                <a:gd name="T27" fmla="*/ 216 h 231"/>
                <a:gd name="T28" fmla="*/ 59 w 167"/>
                <a:gd name="T29" fmla="*/ 226 h 231"/>
                <a:gd name="T30" fmla="*/ 75 w 167"/>
                <a:gd name="T31" fmla="*/ 230 h 231"/>
                <a:gd name="T32" fmla="*/ 91 w 167"/>
                <a:gd name="T33" fmla="*/ 230 h 231"/>
                <a:gd name="T34" fmla="*/ 108 w 167"/>
                <a:gd name="T35" fmla="*/ 226 h 231"/>
                <a:gd name="T36" fmla="*/ 122 w 167"/>
                <a:gd name="T37" fmla="*/ 216 h 231"/>
                <a:gd name="T38" fmla="*/ 135 w 167"/>
                <a:gd name="T39" fmla="*/ 204 h 231"/>
                <a:gd name="T40" fmla="*/ 147 w 167"/>
                <a:gd name="T41" fmla="*/ 188 h 231"/>
                <a:gd name="T42" fmla="*/ 156 w 167"/>
                <a:gd name="T43" fmla="*/ 170 h 231"/>
                <a:gd name="T44" fmla="*/ 161 w 167"/>
                <a:gd name="T45" fmla="*/ 149 h 231"/>
                <a:gd name="T46" fmla="*/ 164 w 167"/>
                <a:gd name="T47" fmla="*/ 126 h 231"/>
                <a:gd name="T48" fmla="*/ 164 w 167"/>
                <a:gd name="T49" fmla="*/ 104 h 231"/>
                <a:gd name="T50" fmla="*/ 161 w 167"/>
                <a:gd name="T51" fmla="*/ 81 h 231"/>
                <a:gd name="T52" fmla="*/ 156 w 167"/>
                <a:gd name="T53" fmla="*/ 61 h 231"/>
                <a:gd name="T54" fmla="*/ 147 w 167"/>
                <a:gd name="T55" fmla="*/ 42 h 231"/>
                <a:gd name="T56" fmla="*/ 135 w 167"/>
                <a:gd name="T57" fmla="*/ 27 h 231"/>
                <a:gd name="T58" fmla="*/ 122 w 167"/>
                <a:gd name="T59" fmla="*/ 14 h 231"/>
                <a:gd name="T60" fmla="*/ 108 w 167"/>
                <a:gd name="T61" fmla="*/ 6 h 231"/>
                <a:gd name="T62" fmla="*/ 91 w 167"/>
                <a:gd name="T63" fmla="*/ 1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1"/>
                <a:gd name="T98" fmla="*/ 167 w 167"/>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8" name="Freeform 82">
              <a:extLst>
                <a:ext uri="{FF2B5EF4-FFF2-40B4-BE49-F238E27FC236}">
                  <a16:creationId xmlns:a16="http://schemas.microsoft.com/office/drawing/2014/main" id="{6BABE22E-4727-2143-A819-C4778A4B0B5F}"/>
                </a:ext>
              </a:extLst>
            </p:cNvPr>
            <p:cNvSpPr>
              <a:spLocks/>
            </p:cNvSpPr>
            <p:nvPr/>
          </p:nvSpPr>
          <p:spPr bwMode="auto">
            <a:xfrm>
              <a:off x="1708" y="2442"/>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9" name="Freeform 83">
              <a:extLst>
                <a:ext uri="{FF2B5EF4-FFF2-40B4-BE49-F238E27FC236}">
                  <a16:creationId xmlns:a16="http://schemas.microsoft.com/office/drawing/2014/main" id="{CAF7D934-DA0C-9546-AE0F-9C96B159CDEE}"/>
                </a:ext>
              </a:extLst>
            </p:cNvPr>
            <p:cNvSpPr>
              <a:spLocks/>
            </p:cNvSpPr>
            <p:nvPr/>
          </p:nvSpPr>
          <p:spPr bwMode="auto">
            <a:xfrm>
              <a:off x="1965" y="2117"/>
              <a:ext cx="197" cy="274"/>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60" name="Freeform 84">
              <a:extLst>
                <a:ext uri="{FF2B5EF4-FFF2-40B4-BE49-F238E27FC236}">
                  <a16:creationId xmlns:a16="http://schemas.microsoft.com/office/drawing/2014/main" id="{0CB7B1FA-06ED-9541-BDF4-2ED58F62A02B}"/>
                </a:ext>
              </a:extLst>
            </p:cNvPr>
            <p:cNvSpPr>
              <a:spLocks/>
            </p:cNvSpPr>
            <p:nvPr/>
          </p:nvSpPr>
          <p:spPr bwMode="auto">
            <a:xfrm>
              <a:off x="2381" y="1888"/>
              <a:ext cx="279" cy="725"/>
            </a:xfrm>
            <a:custGeom>
              <a:avLst/>
              <a:gdLst>
                <a:gd name="T0" fmla="*/ 0 w 279"/>
                <a:gd name="T1" fmla="*/ 0 h 725"/>
                <a:gd name="T2" fmla="*/ 36 w 279"/>
                <a:gd name="T3" fmla="*/ 31 h 725"/>
                <a:gd name="T4" fmla="*/ 71 w 279"/>
                <a:gd name="T5" fmla="*/ 65 h 725"/>
                <a:gd name="T6" fmla="*/ 106 w 279"/>
                <a:gd name="T7" fmla="*/ 100 h 725"/>
                <a:gd name="T8" fmla="*/ 141 w 279"/>
                <a:gd name="T9" fmla="*/ 136 h 725"/>
                <a:gd name="T10" fmla="*/ 175 w 279"/>
                <a:gd name="T11" fmla="*/ 175 h 725"/>
                <a:gd name="T12" fmla="*/ 210 w 279"/>
                <a:gd name="T13" fmla="*/ 213 h 725"/>
                <a:gd name="T14" fmla="*/ 244 w 279"/>
                <a:gd name="T15" fmla="*/ 250 h 725"/>
                <a:gd name="T16" fmla="*/ 278 w 279"/>
                <a:gd name="T17" fmla="*/ 286 h 725"/>
                <a:gd name="T18" fmla="*/ 276 w 279"/>
                <a:gd name="T19" fmla="*/ 339 h 725"/>
                <a:gd name="T20" fmla="*/ 275 w 279"/>
                <a:gd name="T21" fmla="*/ 395 h 725"/>
                <a:gd name="T22" fmla="*/ 273 w 279"/>
                <a:gd name="T23" fmla="*/ 448 h 725"/>
                <a:gd name="T24" fmla="*/ 271 w 279"/>
                <a:gd name="T25" fmla="*/ 503 h 725"/>
                <a:gd name="T26" fmla="*/ 268 w 279"/>
                <a:gd name="T27" fmla="*/ 557 h 725"/>
                <a:gd name="T28" fmla="*/ 266 w 279"/>
                <a:gd name="T29" fmla="*/ 612 h 725"/>
                <a:gd name="T30" fmla="*/ 263 w 279"/>
                <a:gd name="T31" fmla="*/ 668 h 725"/>
                <a:gd name="T32" fmla="*/ 260 w 279"/>
                <a:gd name="T33" fmla="*/ 724 h 725"/>
                <a:gd name="T34" fmla="*/ 257 w 279"/>
                <a:gd name="T35" fmla="*/ 668 h 725"/>
                <a:gd name="T36" fmla="*/ 252 w 279"/>
                <a:gd name="T37" fmla="*/ 611 h 725"/>
                <a:gd name="T38" fmla="*/ 247 w 279"/>
                <a:gd name="T39" fmla="*/ 554 h 725"/>
                <a:gd name="T40" fmla="*/ 242 w 279"/>
                <a:gd name="T41" fmla="*/ 497 h 725"/>
                <a:gd name="T42" fmla="*/ 237 w 279"/>
                <a:gd name="T43" fmla="*/ 442 h 725"/>
                <a:gd name="T44" fmla="*/ 231 w 279"/>
                <a:gd name="T45" fmla="*/ 386 h 725"/>
                <a:gd name="T46" fmla="*/ 223 w 279"/>
                <a:gd name="T47" fmla="*/ 334 h 725"/>
                <a:gd name="T48" fmla="*/ 214 w 279"/>
                <a:gd name="T49" fmla="*/ 282 h 725"/>
                <a:gd name="T50" fmla="*/ 188 w 279"/>
                <a:gd name="T51" fmla="*/ 245 h 725"/>
                <a:gd name="T52" fmla="*/ 162 w 279"/>
                <a:gd name="T53" fmla="*/ 208 h 725"/>
                <a:gd name="T54" fmla="*/ 136 w 279"/>
                <a:gd name="T55" fmla="*/ 172 h 725"/>
                <a:gd name="T56" fmla="*/ 109 w 279"/>
                <a:gd name="T57" fmla="*/ 138 h 725"/>
                <a:gd name="T58" fmla="*/ 83 w 279"/>
                <a:gd name="T59" fmla="*/ 102 h 725"/>
                <a:gd name="T60" fmla="*/ 55 w 279"/>
                <a:gd name="T61" fmla="*/ 68 h 725"/>
                <a:gd name="T62" fmla="*/ 29 w 279"/>
                <a:gd name="T63" fmla="*/ 34 h 725"/>
                <a:gd name="T64" fmla="*/ 0 w 279"/>
                <a:gd name="T65" fmla="*/ 0 h 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725"/>
                <a:gd name="T101" fmla="*/ 279 w 279"/>
                <a:gd name="T102" fmla="*/ 725 h 7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1" name="Freeform 85">
              <a:extLst>
                <a:ext uri="{FF2B5EF4-FFF2-40B4-BE49-F238E27FC236}">
                  <a16:creationId xmlns:a16="http://schemas.microsoft.com/office/drawing/2014/main" id="{D0A5821F-84B5-B24F-A66C-351C0DCD95C9}"/>
                </a:ext>
              </a:extLst>
            </p:cNvPr>
            <p:cNvSpPr>
              <a:spLocks/>
            </p:cNvSpPr>
            <p:nvPr/>
          </p:nvSpPr>
          <p:spPr bwMode="auto">
            <a:xfrm>
              <a:off x="2287" y="2247"/>
              <a:ext cx="131" cy="279"/>
            </a:xfrm>
            <a:custGeom>
              <a:avLst/>
              <a:gdLst>
                <a:gd name="T0" fmla="*/ 120 w 131"/>
                <a:gd name="T1" fmla="*/ 0 h 279"/>
                <a:gd name="T2" fmla="*/ 113 w 131"/>
                <a:gd name="T3" fmla="*/ 5 h 279"/>
                <a:gd name="T4" fmla="*/ 107 w 131"/>
                <a:gd name="T5" fmla="*/ 10 h 279"/>
                <a:gd name="T6" fmla="*/ 102 w 131"/>
                <a:gd name="T7" fmla="*/ 18 h 279"/>
                <a:gd name="T8" fmla="*/ 97 w 131"/>
                <a:gd name="T9" fmla="*/ 26 h 279"/>
                <a:gd name="T10" fmla="*/ 89 w 131"/>
                <a:gd name="T11" fmla="*/ 47 h 279"/>
                <a:gd name="T12" fmla="*/ 84 w 131"/>
                <a:gd name="T13" fmla="*/ 70 h 279"/>
                <a:gd name="T14" fmla="*/ 79 w 131"/>
                <a:gd name="T15" fmla="*/ 92 h 279"/>
                <a:gd name="T16" fmla="*/ 78 w 131"/>
                <a:gd name="T17" fmla="*/ 114 h 279"/>
                <a:gd name="T18" fmla="*/ 78 w 131"/>
                <a:gd name="T19" fmla="*/ 133 h 279"/>
                <a:gd name="T20" fmla="*/ 78 w 131"/>
                <a:gd name="T21" fmla="*/ 146 h 279"/>
                <a:gd name="T22" fmla="*/ 78 w 131"/>
                <a:gd name="T23" fmla="*/ 162 h 279"/>
                <a:gd name="T24" fmla="*/ 79 w 131"/>
                <a:gd name="T25" fmla="*/ 180 h 279"/>
                <a:gd name="T26" fmla="*/ 83 w 131"/>
                <a:gd name="T27" fmla="*/ 200 h 279"/>
                <a:gd name="T28" fmla="*/ 87 w 131"/>
                <a:gd name="T29" fmla="*/ 219 h 279"/>
                <a:gd name="T30" fmla="*/ 96 w 131"/>
                <a:gd name="T31" fmla="*/ 237 h 279"/>
                <a:gd name="T32" fmla="*/ 104 w 131"/>
                <a:gd name="T33" fmla="*/ 253 h 279"/>
                <a:gd name="T34" fmla="*/ 109 w 131"/>
                <a:gd name="T35" fmla="*/ 261 h 279"/>
                <a:gd name="T36" fmla="*/ 115 w 131"/>
                <a:gd name="T37" fmla="*/ 268 h 279"/>
                <a:gd name="T38" fmla="*/ 122 w 131"/>
                <a:gd name="T39" fmla="*/ 273 h 279"/>
                <a:gd name="T40" fmla="*/ 130 w 131"/>
                <a:gd name="T41" fmla="*/ 278 h 279"/>
                <a:gd name="T42" fmla="*/ 115 w 131"/>
                <a:gd name="T43" fmla="*/ 278 h 279"/>
                <a:gd name="T44" fmla="*/ 102 w 131"/>
                <a:gd name="T45" fmla="*/ 278 h 279"/>
                <a:gd name="T46" fmla="*/ 89 w 131"/>
                <a:gd name="T47" fmla="*/ 274 h 279"/>
                <a:gd name="T48" fmla="*/ 78 w 131"/>
                <a:gd name="T49" fmla="*/ 270 h 279"/>
                <a:gd name="T50" fmla="*/ 66 w 131"/>
                <a:gd name="T51" fmla="*/ 263 h 279"/>
                <a:gd name="T52" fmla="*/ 55 w 131"/>
                <a:gd name="T53" fmla="*/ 257 h 279"/>
                <a:gd name="T54" fmla="*/ 45 w 131"/>
                <a:gd name="T55" fmla="*/ 247 h 279"/>
                <a:gd name="T56" fmla="*/ 37 w 131"/>
                <a:gd name="T57" fmla="*/ 239 h 279"/>
                <a:gd name="T58" fmla="*/ 29 w 131"/>
                <a:gd name="T59" fmla="*/ 227 h 279"/>
                <a:gd name="T60" fmla="*/ 22 w 131"/>
                <a:gd name="T61" fmla="*/ 216 h 279"/>
                <a:gd name="T62" fmla="*/ 16 w 131"/>
                <a:gd name="T63" fmla="*/ 205 h 279"/>
                <a:gd name="T64" fmla="*/ 11 w 131"/>
                <a:gd name="T65" fmla="*/ 192 h 279"/>
                <a:gd name="T66" fmla="*/ 6 w 131"/>
                <a:gd name="T67" fmla="*/ 179 h 279"/>
                <a:gd name="T68" fmla="*/ 3 w 131"/>
                <a:gd name="T69" fmla="*/ 164 h 279"/>
                <a:gd name="T70" fmla="*/ 1 w 131"/>
                <a:gd name="T71" fmla="*/ 151 h 279"/>
                <a:gd name="T72" fmla="*/ 0 w 131"/>
                <a:gd name="T73" fmla="*/ 136 h 279"/>
                <a:gd name="T74" fmla="*/ 0 w 131"/>
                <a:gd name="T75" fmla="*/ 122 h 279"/>
                <a:gd name="T76" fmla="*/ 1 w 131"/>
                <a:gd name="T77" fmla="*/ 109 h 279"/>
                <a:gd name="T78" fmla="*/ 5 w 131"/>
                <a:gd name="T79" fmla="*/ 96 h 279"/>
                <a:gd name="T80" fmla="*/ 8 w 131"/>
                <a:gd name="T81" fmla="*/ 83 h 279"/>
                <a:gd name="T82" fmla="*/ 13 w 131"/>
                <a:gd name="T83" fmla="*/ 71 h 279"/>
                <a:gd name="T84" fmla="*/ 19 w 131"/>
                <a:gd name="T85" fmla="*/ 60 h 279"/>
                <a:gd name="T86" fmla="*/ 26 w 131"/>
                <a:gd name="T87" fmla="*/ 50 h 279"/>
                <a:gd name="T88" fmla="*/ 34 w 131"/>
                <a:gd name="T89" fmla="*/ 40 h 279"/>
                <a:gd name="T90" fmla="*/ 42 w 131"/>
                <a:gd name="T91" fmla="*/ 31 h 279"/>
                <a:gd name="T92" fmla="*/ 52 w 131"/>
                <a:gd name="T93" fmla="*/ 24 h 279"/>
                <a:gd name="T94" fmla="*/ 61 w 131"/>
                <a:gd name="T95" fmla="*/ 16 h 279"/>
                <a:gd name="T96" fmla="*/ 73 w 131"/>
                <a:gd name="T97" fmla="*/ 11 h 279"/>
                <a:gd name="T98" fmla="*/ 84 w 131"/>
                <a:gd name="T99" fmla="*/ 6 h 279"/>
                <a:gd name="T100" fmla="*/ 96 w 131"/>
                <a:gd name="T101" fmla="*/ 3 h 279"/>
                <a:gd name="T102" fmla="*/ 107 w 131"/>
                <a:gd name="T103" fmla="*/ 1 h 279"/>
                <a:gd name="T104" fmla="*/ 120 w 131"/>
                <a:gd name="T105" fmla="*/ 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79"/>
                <a:gd name="T161" fmla="*/ 131 w 131"/>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2" name="Freeform 86">
              <a:extLst>
                <a:ext uri="{FF2B5EF4-FFF2-40B4-BE49-F238E27FC236}">
                  <a16:creationId xmlns:a16="http://schemas.microsoft.com/office/drawing/2014/main" id="{6F9B23E7-7FE8-2941-A981-7FE0E339CDE8}"/>
                </a:ext>
              </a:extLst>
            </p:cNvPr>
            <p:cNvSpPr>
              <a:spLocks/>
            </p:cNvSpPr>
            <p:nvPr/>
          </p:nvSpPr>
          <p:spPr bwMode="auto">
            <a:xfrm>
              <a:off x="2360" y="2244"/>
              <a:ext cx="50" cy="155"/>
            </a:xfrm>
            <a:custGeom>
              <a:avLst/>
              <a:gdLst>
                <a:gd name="T0" fmla="*/ 10 w 50"/>
                <a:gd name="T1" fmla="*/ 149 h 155"/>
                <a:gd name="T2" fmla="*/ 8 w 50"/>
                <a:gd name="T3" fmla="*/ 136 h 155"/>
                <a:gd name="T4" fmla="*/ 10 w 50"/>
                <a:gd name="T5" fmla="*/ 117 h 155"/>
                <a:gd name="T6" fmla="*/ 11 w 50"/>
                <a:gd name="T7" fmla="*/ 95 h 155"/>
                <a:gd name="T8" fmla="*/ 14 w 50"/>
                <a:gd name="T9" fmla="*/ 73 h 155"/>
                <a:gd name="T10" fmla="*/ 21 w 50"/>
                <a:gd name="T11" fmla="*/ 52 h 155"/>
                <a:gd name="T12" fmla="*/ 27 w 50"/>
                <a:gd name="T13" fmla="*/ 30 h 155"/>
                <a:gd name="T14" fmla="*/ 32 w 50"/>
                <a:gd name="T15" fmla="*/ 22 h 155"/>
                <a:gd name="T16" fmla="*/ 37 w 50"/>
                <a:gd name="T17" fmla="*/ 16 h 155"/>
                <a:gd name="T18" fmla="*/ 44 w 50"/>
                <a:gd name="T19" fmla="*/ 11 h 155"/>
                <a:gd name="T20" fmla="*/ 49 w 50"/>
                <a:gd name="T21" fmla="*/ 6 h 155"/>
                <a:gd name="T22" fmla="*/ 45 w 50"/>
                <a:gd name="T23" fmla="*/ 0 h 155"/>
                <a:gd name="T24" fmla="*/ 37 w 50"/>
                <a:gd name="T25" fmla="*/ 4 h 155"/>
                <a:gd name="T26" fmla="*/ 31 w 50"/>
                <a:gd name="T27" fmla="*/ 11 h 155"/>
                <a:gd name="T28" fmla="*/ 26 w 50"/>
                <a:gd name="T29" fmla="*/ 19 h 155"/>
                <a:gd name="T30" fmla="*/ 21 w 50"/>
                <a:gd name="T31" fmla="*/ 27 h 155"/>
                <a:gd name="T32" fmla="*/ 13 w 50"/>
                <a:gd name="T33" fmla="*/ 48 h 155"/>
                <a:gd name="T34" fmla="*/ 6 w 50"/>
                <a:gd name="T35" fmla="*/ 71 h 155"/>
                <a:gd name="T36" fmla="*/ 3 w 50"/>
                <a:gd name="T37" fmla="*/ 94 h 155"/>
                <a:gd name="T38" fmla="*/ 1 w 50"/>
                <a:gd name="T39" fmla="*/ 117 h 155"/>
                <a:gd name="T40" fmla="*/ 0 w 50"/>
                <a:gd name="T41" fmla="*/ 136 h 155"/>
                <a:gd name="T42" fmla="*/ 0 w 50"/>
                <a:gd name="T43" fmla="*/ 151 h 155"/>
                <a:gd name="T44" fmla="*/ 0 w 50"/>
                <a:gd name="T45" fmla="*/ 149 h 155"/>
                <a:gd name="T46" fmla="*/ 0 w 50"/>
                <a:gd name="T47" fmla="*/ 151 h 155"/>
                <a:gd name="T48" fmla="*/ 1 w 50"/>
                <a:gd name="T49" fmla="*/ 152 h 155"/>
                <a:gd name="T50" fmla="*/ 3 w 50"/>
                <a:gd name="T51" fmla="*/ 154 h 155"/>
                <a:gd name="T52" fmla="*/ 5 w 50"/>
                <a:gd name="T53" fmla="*/ 154 h 155"/>
                <a:gd name="T54" fmla="*/ 6 w 50"/>
                <a:gd name="T55" fmla="*/ 154 h 155"/>
                <a:gd name="T56" fmla="*/ 8 w 50"/>
                <a:gd name="T57" fmla="*/ 152 h 155"/>
                <a:gd name="T58" fmla="*/ 8 w 50"/>
                <a:gd name="T59" fmla="*/ 151 h 155"/>
                <a:gd name="T60" fmla="*/ 10 w 50"/>
                <a:gd name="T61" fmla="*/ 149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155"/>
                <a:gd name="T95" fmla="*/ 50 w 50"/>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3" name="Freeform 87">
              <a:extLst>
                <a:ext uri="{FF2B5EF4-FFF2-40B4-BE49-F238E27FC236}">
                  <a16:creationId xmlns:a16="http://schemas.microsoft.com/office/drawing/2014/main" id="{9BA68378-AFA1-064A-A5FB-FD508C407BDC}"/>
                </a:ext>
              </a:extLst>
            </p:cNvPr>
            <p:cNvSpPr>
              <a:spLocks/>
            </p:cNvSpPr>
            <p:nvPr/>
          </p:nvSpPr>
          <p:spPr bwMode="auto">
            <a:xfrm>
              <a:off x="2360" y="2393"/>
              <a:ext cx="61" cy="138"/>
            </a:xfrm>
            <a:custGeom>
              <a:avLst/>
              <a:gdLst>
                <a:gd name="T0" fmla="*/ 57 w 61"/>
                <a:gd name="T1" fmla="*/ 137 h 138"/>
                <a:gd name="T2" fmla="*/ 58 w 61"/>
                <a:gd name="T3" fmla="*/ 128 h 138"/>
                <a:gd name="T4" fmla="*/ 52 w 61"/>
                <a:gd name="T5" fmla="*/ 124 h 138"/>
                <a:gd name="T6" fmla="*/ 45 w 61"/>
                <a:gd name="T7" fmla="*/ 119 h 138"/>
                <a:gd name="T8" fmla="*/ 39 w 61"/>
                <a:gd name="T9" fmla="*/ 112 h 138"/>
                <a:gd name="T10" fmla="*/ 34 w 61"/>
                <a:gd name="T11" fmla="*/ 106 h 138"/>
                <a:gd name="T12" fmla="*/ 26 w 61"/>
                <a:gd name="T13" fmla="*/ 89 h 138"/>
                <a:gd name="T14" fmla="*/ 19 w 61"/>
                <a:gd name="T15" fmla="*/ 72 h 138"/>
                <a:gd name="T16" fmla="*/ 14 w 61"/>
                <a:gd name="T17" fmla="*/ 52 h 138"/>
                <a:gd name="T18" fmla="*/ 11 w 61"/>
                <a:gd name="T19" fmla="*/ 34 h 138"/>
                <a:gd name="T20" fmla="*/ 10 w 61"/>
                <a:gd name="T21" fmla="*/ 16 h 138"/>
                <a:gd name="T22" fmla="*/ 10 w 61"/>
                <a:gd name="T23" fmla="*/ 0 h 138"/>
                <a:gd name="T24" fmla="*/ 0 w 61"/>
                <a:gd name="T25" fmla="*/ 0 h 138"/>
                <a:gd name="T26" fmla="*/ 1 w 61"/>
                <a:gd name="T27" fmla="*/ 16 h 138"/>
                <a:gd name="T28" fmla="*/ 3 w 61"/>
                <a:gd name="T29" fmla="*/ 34 h 138"/>
                <a:gd name="T30" fmla="*/ 6 w 61"/>
                <a:gd name="T31" fmla="*/ 54 h 138"/>
                <a:gd name="T32" fmla="*/ 11 w 61"/>
                <a:gd name="T33" fmla="*/ 73 h 138"/>
                <a:gd name="T34" fmla="*/ 18 w 61"/>
                <a:gd name="T35" fmla="*/ 93 h 138"/>
                <a:gd name="T36" fmla="*/ 27 w 61"/>
                <a:gd name="T37" fmla="*/ 111 h 138"/>
                <a:gd name="T38" fmla="*/ 32 w 61"/>
                <a:gd name="T39" fmla="*/ 119 h 138"/>
                <a:gd name="T40" fmla="*/ 39 w 61"/>
                <a:gd name="T41" fmla="*/ 125 h 138"/>
                <a:gd name="T42" fmla="*/ 47 w 61"/>
                <a:gd name="T43" fmla="*/ 132 h 138"/>
                <a:gd name="T44" fmla="*/ 53 w 61"/>
                <a:gd name="T45" fmla="*/ 137 h 138"/>
                <a:gd name="T46" fmla="*/ 55 w 61"/>
                <a:gd name="T47" fmla="*/ 128 h 138"/>
                <a:gd name="T48" fmla="*/ 53 w 61"/>
                <a:gd name="T49" fmla="*/ 137 h 138"/>
                <a:gd name="T50" fmla="*/ 57 w 61"/>
                <a:gd name="T51" fmla="*/ 137 h 138"/>
                <a:gd name="T52" fmla="*/ 58 w 61"/>
                <a:gd name="T53" fmla="*/ 137 h 138"/>
                <a:gd name="T54" fmla="*/ 58 w 61"/>
                <a:gd name="T55" fmla="*/ 135 h 138"/>
                <a:gd name="T56" fmla="*/ 60 w 61"/>
                <a:gd name="T57" fmla="*/ 135 h 138"/>
                <a:gd name="T58" fmla="*/ 60 w 61"/>
                <a:gd name="T59" fmla="*/ 133 h 138"/>
                <a:gd name="T60" fmla="*/ 60 w 61"/>
                <a:gd name="T61" fmla="*/ 132 h 138"/>
                <a:gd name="T62" fmla="*/ 60 w 61"/>
                <a:gd name="T63" fmla="*/ 130 h 138"/>
                <a:gd name="T64" fmla="*/ 58 w 61"/>
                <a:gd name="T65" fmla="*/ 128 h 138"/>
                <a:gd name="T66" fmla="*/ 57 w 61"/>
                <a:gd name="T67" fmla="*/ 137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138"/>
                <a:gd name="T104" fmla="*/ 61 w 61"/>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4" name="Freeform 88">
              <a:extLst>
                <a:ext uri="{FF2B5EF4-FFF2-40B4-BE49-F238E27FC236}">
                  <a16:creationId xmlns:a16="http://schemas.microsoft.com/office/drawing/2014/main" id="{921703C0-12AC-5B4A-85DC-B7BFE4F900F8}"/>
                </a:ext>
              </a:extLst>
            </p:cNvPr>
            <p:cNvSpPr>
              <a:spLocks/>
            </p:cNvSpPr>
            <p:nvPr/>
          </p:nvSpPr>
          <p:spPr bwMode="auto">
            <a:xfrm>
              <a:off x="2282" y="2378"/>
              <a:ext cx="136" cy="153"/>
            </a:xfrm>
            <a:custGeom>
              <a:avLst/>
              <a:gdLst>
                <a:gd name="T0" fmla="*/ 0 w 136"/>
                <a:gd name="T1" fmla="*/ 5 h 153"/>
                <a:gd name="T2" fmla="*/ 1 w 136"/>
                <a:gd name="T3" fmla="*/ 20 h 153"/>
                <a:gd name="T4" fmla="*/ 3 w 136"/>
                <a:gd name="T5" fmla="*/ 35 h 153"/>
                <a:gd name="T6" fmla="*/ 6 w 136"/>
                <a:gd name="T7" fmla="*/ 49 h 153"/>
                <a:gd name="T8" fmla="*/ 11 w 136"/>
                <a:gd name="T9" fmla="*/ 62 h 153"/>
                <a:gd name="T10" fmla="*/ 16 w 136"/>
                <a:gd name="T11" fmla="*/ 75 h 153"/>
                <a:gd name="T12" fmla="*/ 23 w 136"/>
                <a:gd name="T13" fmla="*/ 88 h 153"/>
                <a:gd name="T14" fmla="*/ 31 w 136"/>
                <a:gd name="T15" fmla="*/ 100 h 153"/>
                <a:gd name="T16" fmla="*/ 39 w 136"/>
                <a:gd name="T17" fmla="*/ 109 h 153"/>
                <a:gd name="T18" fmla="*/ 49 w 136"/>
                <a:gd name="T19" fmla="*/ 119 h 153"/>
                <a:gd name="T20" fmla="*/ 58 w 136"/>
                <a:gd name="T21" fmla="*/ 129 h 153"/>
                <a:gd name="T22" fmla="*/ 68 w 136"/>
                <a:gd name="T23" fmla="*/ 135 h 153"/>
                <a:gd name="T24" fmla="*/ 81 w 136"/>
                <a:gd name="T25" fmla="*/ 142 h 153"/>
                <a:gd name="T26" fmla="*/ 92 w 136"/>
                <a:gd name="T27" fmla="*/ 147 h 153"/>
                <a:gd name="T28" fmla="*/ 105 w 136"/>
                <a:gd name="T29" fmla="*/ 150 h 153"/>
                <a:gd name="T30" fmla="*/ 120 w 136"/>
                <a:gd name="T31" fmla="*/ 152 h 153"/>
                <a:gd name="T32" fmla="*/ 135 w 136"/>
                <a:gd name="T33" fmla="*/ 152 h 153"/>
                <a:gd name="T34" fmla="*/ 133 w 136"/>
                <a:gd name="T35" fmla="*/ 143 h 153"/>
                <a:gd name="T36" fmla="*/ 120 w 136"/>
                <a:gd name="T37" fmla="*/ 143 h 153"/>
                <a:gd name="T38" fmla="*/ 107 w 136"/>
                <a:gd name="T39" fmla="*/ 142 h 153"/>
                <a:gd name="T40" fmla="*/ 96 w 136"/>
                <a:gd name="T41" fmla="*/ 139 h 153"/>
                <a:gd name="T42" fmla="*/ 84 w 136"/>
                <a:gd name="T43" fmla="*/ 134 h 153"/>
                <a:gd name="T44" fmla="*/ 73 w 136"/>
                <a:gd name="T45" fmla="*/ 129 h 153"/>
                <a:gd name="T46" fmla="*/ 63 w 136"/>
                <a:gd name="T47" fmla="*/ 122 h 153"/>
                <a:gd name="T48" fmla="*/ 53 w 136"/>
                <a:gd name="T49" fmla="*/ 114 h 153"/>
                <a:gd name="T50" fmla="*/ 45 w 136"/>
                <a:gd name="T51" fmla="*/ 104 h 153"/>
                <a:gd name="T52" fmla="*/ 37 w 136"/>
                <a:gd name="T53" fmla="*/ 95 h 153"/>
                <a:gd name="T54" fmla="*/ 31 w 136"/>
                <a:gd name="T55" fmla="*/ 83 h 153"/>
                <a:gd name="T56" fmla="*/ 24 w 136"/>
                <a:gd name="T57" fmla="*/ 72 h 153"/>
                <a:gd name="T58" fmla="*/ 19 w 136"/>
                <a:gd name="T59" fmla="*/ 59 h 153"/>
                <a:gd name="T60" fmla="*/ 16 w 136"/>
                <a:gd name="T61" fmla="*/ 46 h 153"/>
                <a:gd name="T62" fmla="*/ 13 w 136"/>
                <a:gd name="T63" fmla="*/ 33 h 153"/>
                <a:gd name="T64" fmla="*/ 10 w 136"/>
                <a:gd name="T65" fmla="*/ 18 h 153"/>
                <a:gd name="T66" fmla="*/ 10 w 136"/>
                <a:gd name="T67" fmla="*/ 5 h 153"/>
                <a:gd name="T68" fmla="*/ 8 w 136"/>
                <a:gd name="T69" fmla="*/ 4 h 153"/>
                <a:gd name="T70" fmla="*/ 8 w 136"/>
                <a:gd name="T71" fmla="*/ 2 h 153"/>
                <a:gd name="T72" fmla="*/ 6 w 136"/>
                <a:gd name="T73" fmla="*/ 2 h 153"/>
                <a:gd name="T74" fmla="*/ 5 w 136"/>
                <a:gd name="T75" fmla="*/ 0 h 153"/>
                <a:gd name="T76" fmla="*/ 3 w 136"/>
                <a:gd name="T77" fmla="*/ 2 h 153"/>
                <a:gd name="T78" fmla="*/ 1 w 136"/>
                <a:gd name="T79" fmla="*/ 2 h 153"/>
                <a:gd name="T80" fmla="*/ 1 w 136"/>
                <a:gd name="T81" fmla="*/ 4 h 153"/>
                <a:gd name="T82" fmla="*/ 0 w 136"/>
                <a:gd name="T83" fmla="*/ 5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153"/>
                <a:gd name="T128" fmla="*/ 136 w 136"/>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5" name="Freeform 89">
              <a:extLst>
                <a:ext uri="{FF2B5EF4-FFF2-40B4-BE49-F238E27FC236}">
                  <a16:creationId xmlns:a16="http://schemas.microsoft.com/office/drawing/2014/main" id="{EA489A0F-5F45-C545-B83D-9E0975333E3A}"/>
                </a:ext>
              </a:extLst>
            </p:cNvPr>
            <p:cNvSpPr>
              <a:spLocks/>
            </p:cNvSpPr>
            <p:nvPr/>
          </p:nvSpPr>
          <p:spPr bwMode="auto">
            <a:xfrm>
              <a:off x="2282" y="2242"/>
              <a:ext cx="129" cy="142"/>
            </a:xfrm>
            <a:custGeom>
              <a:avLst/>
              <a:gdLst>
                <a:gd name="T0" fmla="*/ 127 w 129"/>
                <a:gd name="T1" fmla="*/ 8 h 142"/>
                <a:gd name="T2" fmla="*/ 125 w 129"/>
                <a:gd name="T3" fmla="*/ 0 h 142"/>
                <a:gd name="T4" fmla="*/ 112 w 129"/>
                <a:gd name="T5" fmla="*/ 2 h 142"/>
                <a:gd name="T6" fmla="*/ 99 w 129"/>
                <a:gd name="T7" fmla="*/ 3 h 142"/>
                <a:gd name="T8" fmla="*/ 88 w 129"/>
                <a:gd name="T9" fmla="*/ 8 h 142"/>
                <a:gd name="T10" fmla="*/ 76 w 129"/>
                <a:gd name="T11" fmla="*/ 13 h 142"/>
                <a:gd name="T12" fmla="*/ 65 w 129"/>
                <a:gd name="T13" fmla="*/ 18 h 142"/>
                <a:gd name="T14" fmla="*/ 53 w 129"/>
                <a:gd name="T15" fmla="*/ 26 h 142"/>
                <a:gd name="T16" fmla="*/ 44 w 129"/>
                <a:gd name="T17" fmla="*/ 32 h 142"/>
                <a:gd name="T18" fmla="*/ 36 w 129"/>
                <a:gd name="T19" fmla="*/ 42 h 142"/>
                <a:gd name="T20" fmla="*/ 27 w 129"/>
                <a:gd name="T21" fmla="*/ 52 h 142"/>
                <a:gd name="T22" fmla="*/ 21 w 129"/>
                <a:gd name="T23" fmla="*/ 63 h 142"/>
                <a:gd name="T24" fmla="*/ 14 w 129"/>
                <a:gd name="T25" fmla="*/ 75 h 142"/>
                <a:gd name="T26" fmla="*/ 10 w 129"/>
                <a:gd name="T27" fmla="*/ 86 h 142"/>
                <a:gd name="T28" fmla="*/ 5 w 129"/>
                <a:gd name="T29" fmla="*/ 99 h 142"/>
                <a:gd name="T30" fmla="*/ 1 w 129"/>
                <a:gd name="T31" fmla="*/ 114 h 142"/>
                <a:gd name="T32" fmla="*/ 1 w 129"/>
                <a:gd name="T33" fmla="*/ 127 h 142"/>
                <a:gd name="T34" fmla="*/ 0 w 129"/>
                <a:gd name="T35" fmla="*/ 141 h 142"/>
                <a:gd name="T36" fmla="*/ 10 w 129"/>
                <a:gd name="T37" fmla="*/ 141 h 142"/>
                <a:gd name="T38" fmla="*/ 10 w 129"/>
                <a:gd name="T39" fmla="*/ 127 h 142"/>
                <a:gd name="T40" fmla="*/ 11 w 129"/>
                <a:gd name="T41" fmla="*/ 114 h 142"/>
                <a:gd name="T42" fmla="*/ 13 w 129"/>
                <a:gd name="T43" fmla="*/ 101 h 142"/>
                <a:gd name="T44" fmla="*/ 18 w 129"/>
                <a:gd name="T45" fmla="*/ 89 h 142"/>
                <a:gd name="T46" fmla="*/ 23 w 129"/>
                <a:gd name="T47" fmla="*/ 78 h 142"/>
                <a:gd name="T48" fmla="*/ 27 w 129"/>
                <a:gd name="T49" fmla="*/ 67 h 142"/>
                <a:gd name="T50" fmla="*/ 34 w 129"/>
                <a:gd name="T51" fmla="*/ 57 h 142"/>
                <a:gd name="T52" fmla="*/ 42 w 129"/>
                <a:gd name="T53" fmla="*/ 47 h 142"/>
                <a:gd name="T54" fmla="*/ 50 w 129"/>
                <a:gd name="T55" fmla="*/ 39 h 142"/>
                <a:gd name="T56" fmla="*/ 60 w 129"/>
                <a:gd name="T57" fmla="*/ 32 h 142"/>
                <a:gd name="T58" fmla="*/ 70 w 129"/>
                <a:gd name="T59" fmla="*/ 26 h 142"/>
                <a:gd name="T60" fmla="*/ 79 w 129"/>
                <a:gd name="T61" fmla="*/ 19 h 142"/>
                <a:gd name="T62" fmla="*/ 89 w 129"/>
                <a:gd name="T63" fmla="*/ 16 h 142"/>
                <a:gd name="T64" fmla="*/ 101 w 129"/>
                <a:gd name="T65" fmla="*/ 13 h 142"/>
                <a:gd name="T66" fmla="*/ 114 w 129"/>
                <a:gd name="T67" fmla="*/ 10 h 142"/>
                <a:gd name="T68" fmla="*/ 125 w 129"/>
                <a:gd name="T69" fmla="*/ 10 h 142"/>
                <a:gd name="T70" fmla="*/ 123 w 129"/>
                <a:gd name="T71" fmla="*/ 2 h 142"/>
                <a:gd name="T72" fmla="*/ 125 w 129"/>
                <a:gd name="T73" fmla="*/ 10 h 142"/>
                <a:gd name="T74" fmla="*/ 127 w 129"/>
                <a:gd name="T75" fmla="*/ 8 h 142"/>
                <a:gd name="T76" fmla="*/ 128 w 129"/>
                <a:gd name="T77" fmla="*/ 8 h 142"/>
                <a:gd name="T78" fmla="*/ 128 w 129"/>
                <a:gd name="T79" fmla="*/ 6 h 142"/>
                <a:gd name="T80" fmla="*/ 128 w 129"/>
                <a:gd name="T81" fmla="*/ 5 h 142"/>
                <a:gd name="T82" fmla="*/ 128 w 129"/>
                <a:gd name="T83" fmla="*/ 3 h 142"/>
                <a:gd name="T84" fmla="*/ 128 w 129"/>
                <a:gd name="T85" fmla="*/ 2 h 142"/>
                <a:gd name="T86" fmla="*/ 127 w 129"/>
                <a:gd name="T87" fmla="*/ 2 h 142"/>
                <a:gd name="T88" fmla="*/ 125 w 129"/>
                <a:gd name="T89" fmla="*/ 0 h 142"/>
                <a:gd name="T90" fmla="*/ 127 w 129"/>
                <a:gd name="T91" fmla="*/ 8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
                <a:gd name="T139" fmla="*/ 0 h 142"/>
                <a:gd name="T140" fmla="*/ 129 w 129"/>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6" name="Freeform 90">
              <a:extLst>
                <a:ext uri="{FF2B5EF4-FFF2-40B4-BE49-F238E27FC236}">
                  <a16:creationId xmlns:a16="http://schemas.microsoft.com/office/drawing/2014/main" id="{4CE2C8B9-D4B0-784B-AA26-9522186300D9}"/>
                </a:ext>
              </a:extLst>
            </p:cNvPr>
            <p:cNvSpPr>
              <a:spLocks/>
            </p:cNvSpPr>
            <p:nvPr/>
          </p:nvSpPr>
          <p:spPr bwMode="auto">
            <a:xfrm>
              <a:off x="2062" y="2154"/>
              <a:ext cx="100" cy="199"/>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7" name="Freeform 91">
              <a:extLst>
                <a:ext uri="{FF2B5EF4-FFF2-40B4-BE49-F238E27FC236}">
                  <a16:creationId xmlns:a16="http://schemas.microsoft.com/office/drawing/2014/main" id="{EFD0676D-E525-6A4B-91A3-8CD3FE124FAA}"/>
                </a:ext>
              </a:extLst>
            </p:cNvPr>
            <p:cNvSpPr>
              <a:spLocks/>
            </p:cNvSpPr>
            <p:nvPr/>
          </p:nvSpPr>
          <p:spPr bwMode="auto">
            <a:xfrm>
              <a:off x="2057" y="2149"/>
              <a:ext cx="55" cy="105"/>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8" name="Freeform 92">
              <a:extLst>
                <a:ext uri="{FF2B5EF4-FFF2-40B4-BE49-F238E27FC236}">
                  <a16:creationId xmlns:a16="http://schemas.microsoft.com/office/drawing/2014/main" id="{1B434DA2-569F-AE4A-9DDB-B8B08A755B2F}"/>
                </a:ext>
              </a:extLst>
            </p:cNvPr>
            <p:cNvSpPr>
              <a:spLocks/>
            </p:cNvSpPr>
            <p:nvPr/>
          </p:nvSpPr>
          <p:spPr bwMode="auto">
            <a:xfrm>
              <a:off x="2057" y="2253"/>
              <a:ext cx="55" cy="105"/>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9" name="Freeform 93">
              <a:extLst>
                <a:ext uri="{FF2B5EF4-FFF2-40B4-BE49-F238E27FC236}">
                  <a16:creationId xmlns:a16="http://schemas.microsoft.com/office/drawing/2014/main" id="{28C47624-6E97-814C-AE9E-19EAC5CF060E}"/>
                </a:ext>
              </a:extLst>
            </p:cNvPr>
            <p:cNvSpPr>
              <a:spLocks/>
            </p:cNvSpPr>
            <p:nvPr/>
          </p:nvSpPr>
          <p:spPr bwMode="auto">
            <a:xfrm>
              <a:off x="2111" y="2253"/>
              <a:ext cx="56" cy="105"/>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0" name="Freeform 94">
              <a:extLst>
                <a:ext uri="{FF2B5EF4-FFF2-40B4-BE49-F238E27FC236}">
                  <a16:creationId xmlns:a16="http://schemas.microsoft.com/office/drawing/2014/main" id="{95DA7543-40BC-054D-99F5-FDDDA50992A0}"/>
                </a:ext>
              </a:extLst>
            </p:cNvPr>
            <p:cNvSpPr>
              <a:spLocks/>
            </p:cNvSpPr>
            <p:nvPr/>
          </p:nvSpPr>
          <p:spPr bwMode="auto">
            <a:xfrm>
              <a:off x="2111" y="2149"/>
              <a:ext cx="56" cy="105"/>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1" name="Freeform 95">
              <a:extLst>
                <a:ext uri="{FF2B5EF4-FFF2-40B4-BE49-F238E27FC236}">
                  <a16:creationId xmlns:a16="http://schemas.microsoft.com/office/drawing/2014/main" id="{7DEA768E-6562-AE47-8725-633911E6126F}"/>
                </a:ext>
              </a:extLst>
            </p:cNvPr>
            <p:cNvSpPr>
              <a:spLocks/>
            </p:cNvSpPr>
            <p:nvPr/>
          </p:nvSpPr>
          <p:spPr bwMode="auto">
            <a:xfrm>
              <a:off x="1775" y="2468"/>
              <a:ext cx="69" cy="139"/>
            </a:xfrm>
            <a:custGeom>
              <a:avLst/>
              <a:gdLst>
                <a:gd name="T0" fmla="*/ 34 w 69"/>
                <a:gd name="T1" fmla="*/ 0 h 139"/>
                <a:gd name="T2" fmla="*/ 27 w 69"/>
                <a:gd name="T3" fmla="*/ 1 h 139"/>
                <a:gd name="T4" fmla="*/ 21 w 69"/>
                <a:gd name="T5" fmla="*/ 6 h 139"/>
                <a:gd name="T6" fmla="*/ 14 w 69"/>
                <a:gd name="T7" fmla="*/ 11 h 139"/>
                <a:gd name="T8" fmla="*/ 9 w 69"/>
                <a:gd name="T9" fmla="*/ 21 h 139"/>
                <a:gd name="T10" fmla="*/ 6 w 69"/>
                <a:gd name="T11" fmla="*/ 31 h 139"/>
                <a:gd name="T12" fmla="*/ 3 w 69"/>
                <a:gd name="T13" fmla="*/ 42 h 139"/>
                <a:gd name="T14" fmla="*/ 0 w 69"/>
                <a:gd name="T15" fmla="*/ 55 h 139"/>
                <a:gd name="T16" fmla="*/ 0 w 69"/>
                <a:gd name="T17" fmla="*/ 70 h 139"/>
                <a:gd name="T18" fmla="*/ 0 w 69"/>
                <a:gd name="T19" fmla="*/ 83 h 139"/>
                <a:gd name="T20" fmla="*/ 3 w 69"/>
                <a:gd name="T21" fmla="*/ 96 h 139"/>
                <a:gd name="T22" fmla="*/ 6 w 69"/>
                <a:gd name="T23" fmla="*/ 107 h 139"/>
                <a:gd name="T24" fmla="*/ 9 w 69"/>
                <a:gd name="T25" fmla="*/ 118 h 139"/>
                <a:gd name="T26" fmla="*/ 14 w 69"/>
                <a:gd name="T27" fmla="*/ 127 h 139"/>
                <a:gd name="T28" fmla="*/ 21 w 69"/>
                <a:gd name="T29" fmla="*/ 133 h 139"/>
                <a:gd name="T30" fmla="*/ 27 w 69"/>
                <a:gd name="T31" fmla="*/ 136 h 139"/>
                <a:gd name="T32" fmla="*/ 34 w 69"/>
                <a:gd name="T33" fmla="*/ 138 h 139"/>
                <a:gd name="T34" fmla="*/ 40 w 69"/>
                <a:gd name="T35" fmla="*/ 136 h 139"/>
                <a:gd name="T36" fmla="*/ 47 w 69"/>
                <a:gd name="T37" fmla="*/ 133 h 139"/>
                <a:gd name="T38" fmla="*/ 53 w 69"/>
                <a:gd name="T39" fmla="*/ 127 h 139"/>
                <a:gd name="T40" fmla="*/ 58 w 69"/>
                <a:gd name="T41" fmla="*/ 118 h 139"/>
                <a:gd name="T42" fmla="*/ 63 w 69"/>
                <a:gd name="T43" fmla="*/ 107 h 139"/>
                <a:gd name="T44" fmla="*/ 66 w 69"/>
                <a:gd name="T45" fmla="*/ 96 h 139"/>
                <a:gd name="T46" fmla="*/ 68 w 69"/>
                <a:gd name="T47" fmla="*/ 83 h 139"/>
                <a:gd name="T48" fmla="*/ 68 w 69"/>
                <a:gd name="T49" fmla="*/ 70 h 139"/>
                <a:gd name="T50" fmla="*/ 68 w 69"/>
                <a:gd name="T51" fmla="*/ 55 h 139"/>
                <a:gd name="T52" fmla="*/ 66 w 69"/>
                <a:gd name="T53" fmla="*/ 42 h 139"/>
                <a:gd name="T54" fmla="*/ 63 w 69"/>
                <a:gd name="T55" fmla="*/ 31 h 139"/>
                <a:gd name="T56" fmla="*/ 58 w 69"/>
                <a:gd name="T57" fmla="*/ 21 h 139"/>
                <a:gd name="T58" fmla="*/ 53 w 69"/>
                <a:gd name="T59" fmla="*/ 11 h 139"/>
                <a:gd name="T60" fmla="*/ 47 w 69"/>
                <a:gd name="T61" fmla="*/ 6 h 139"/>
                <a:gd name="T62" fmla="*/ 40 w 69"/>
                <a:gd name="T63" fmla="*/ 1 h 139"/>
                <a:gd name="T64" fmla="*/ 34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2" name="Freeform 96">
              <a:extLst>
                <a:ext uri="{FF2B5EF4-FFF2-40B4-BE49-F238E27FC236}">
                  <a16:creationId xmlns:a16="http://schemas.microsoft.com/office/drawing/2014/main" id="{72EF034F-7F0C-3745-B888-4FA1403733AD}"/>
                </a:ext>
              </a:extLst>
            </p:cNvPr>
            <p:cNvSpPr>
              <a:spLocks/>
            </p:cNvSpPr>
            <p:nvPr/>
          </p:nvSpPr>
          <p:spPr bwMode="auto">
            <a:xfrm>
              <a:off x="1770" y="2465"/>
              <a:ext cx="40" cy="74"/>
            </a:xfrm>
            <a:custGeom>
              <a:avLst/>
              <a:gdLst>
                <a:gd name="T0" fmla="*/ 8 w 40"/>
                <a:gd name="T1" fmla="*/ 73 h 74"/>
                <a:gd name="T2" fmla="*/ 10 w 40"/>
                <a:gd name="T3" fmla="*/ 60 h 74"/>
                <a:gd name="T4" fmla="*/ 11 w 40"/>
                <a:gd name="T5" fmla="*/ 47 h 74"/>
                <a:gd name="T6" fmla="*/ 14 w 40"/>
                <a:gd name="T7" fmla="*/ 35 h 74"/>
                <a:gd name="T8" fmla="*/ 18 w 40"/>
                <a:gd name="T9" fmla="*/ 26 h 74"/>
                <a:gd name="T10" fmla="*/ 23 w 40"/>
                <a:gd name="T11" fmla="*/ 17 h 74"/>
                <a:gd name="T12" fmla="*/ 29 w 40"/>
                <a:gd name="T13" fmla="*/ 13 h 74"/>
                <a:gd name="T14" fmla="*/ 34 w 40"/>
                <a:gd name="T15" fmla="*/ 8 h 74"/>
                <a:gd name="T16" fmla="*/ 39 w 40"/>
                <a:gd name="T17" fmla="*/ 8 h 74"/>
                <a:gd name="T18" fmla="*/ 39 w 40"/>
                <a:gd name="T19" fmla="*/ 0 h 74"/>
                <a:gd name="T20" fmla="*/ 31 w 40"/>
                <a:gd name="T21" fmla="*/ 1 h 74"/>
                <a:gd name="T22" fmla="*/ 23 w 40"/>
                <a:gd name="T23" fmla="*/ 6 h 74"/>
                <a:gd name="T24" fmla="*/ 16 w 40"/>
                <a:gd name="T25" fmla="*/ 13 h 74"/>
                <a:gd name="T26" fmla="*/ 11 w 40"/>
                <a:gd name="T27" fmla="*/ 22 h 74"/>
                <a:gd name="T28" fmla="*/ 6 w 40"/>
                <a:gd name="T29" fmla="*/ 32 h 74"/>
                <a:gd name="T30" fmla="*/ 3 w 40"/>
                <a:gd name="T31" fmla="*/ 45 h 74"/>
                <a:gd name="T32" fmla="*/ 1 w 40"/>
                <a:gd name="T33" fmla="*/ 58 h 74"/>
                <a:gd name="T34" fmla="*/ 0 w 40"/>
                <a:gd name="T35" fmla="*/ 73 h 74"/>
                <a:gd name="T36" fmla="*/ 8 w 40"/>
                <a:gd name="T37" fmla="*/ 7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3" name="Freeform 97">
              <a:extLst>
                <a:ext uri="{FF2B5EF4-FFF2-40B4-BE49-F238E27FC236}">
                  <a16:creationId xmlns:a16="http://schemas.microsoft.com/office/drawing/2014/main" id="{03C6C3B0-B488-4945-AEC2-CF36EA77F2A5}"/>
                </a:ext>
              </a:extLst>
            </p:cNvPr>
            <p:cNvSpPr>
              <a:spLocks/>
            </p:cNvSpPr>
            <p:nvPr/>
          </p:nvSpPr>
          <p:spPr bwMode="auto">
            <a:xfrm>
              <a:off x="1770" y="2538"/>
              <a:ext cx="40" cy="74"/>
            </a:xfrm>
            <a:custGeom>
              <a:avLst/>
              <a:gdLst>
                <a:gd name="T0" fmla="*/ 39 w 40"/>
                <a:gd name="T1" fmla="*/ 63 h 74"/>
                <a:gd name="T2" fmla="*/ 34 w 40"/>
                <a:gd name="T3" fmla="*/ 63 h 74"/>
                <a:gd name="T4" fmla="*/ 29 w 40"/>
                <a:gd name="T5" fmla="*/ 60 h 74"/>
                <a:gd name="T6" fmla="*/ 23 w 40"/>
                <a:gd name="T7" fmla="*/ 53 h 74"/>
                <a:gd name="T8" fmla="*/ 18 w 40"/>
                <a:gd name="T9" fmla="*/ 45 h 74"/>
                <a:gd name="T10" fmla="*/ 14 w 40"/>
                <a:gd name="T11" fmla="*/ 37 h 74"/>
                <a:gd name="T12" fmla="*/ 11 w 40"/>
                <a:gd name="T13" fmla="*/ 26 h 74"/>
                <a:gd name="T14" fmla="*/ 10 w 40"/>
                <a:gd name="T15" fmla="*/ 13 h 74"/>
                <a:gd name="T16" fmla="*/ 8 w 40"/>
                <a:gd name="T17" fmla="*/ 0 h 74"/>
                <a:gd name="T18" fmla="*/ 0 w 40"/>
                <a:gd name="T19" fmla="*/ 0 h 74"/>
                <a:gd name="T20" fmla="*/ 1 w 40"/>
                <a:gd name="T21" fmla="*/ 14 h 74"/>
                <a:gd name="T22" fmla="*/ 3 w 40"/>
                <a:gd name="T23" fmla="*/ 27 h 74"/>
                <a:gd name="T24" fmla="*/ 6 w 40"/>
                <a:gd name="T25" fmla="*/ 39 h 74"/>
                <a:gd name="T26" fmla="*/ 11 w 40"/>
                <a:gd name="T27" fmla="*/ 50 h 74"/>
                <a:gd name="T28" fmla="*/ 16 w 40"/>
                <a:gd name="T29" fmla="*/ 58 h 74"/>
                <a:gd name="T30" fmla="*/ 23 w 40"/>
                <a:gd name="T31" fmla="*/ 66 h 74"/>
                <a:gd name="T32" fmla="*/ 31 w 40"/>
                <a:gd name="T33" fmla="*/ 70 h 74"/>
                <a:gd name="T34" fmla="*/ 39 w 40"/>
                <a:gd name="T35" fmla="*/ 73 h 74"/>
                <a:gd name="T36" fmla="*/ 39 w 40"/>
                <a:gd name="T37" fmla="*/ 6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4" name="Freeform 98">
              <a:extLst>
                <a:ext uri="{FF2B5EF4-FFF2-40B4-BE49-F238E27FC236}">
                  <a16:creationId xmlns:a16="http://schemas.microsoft.com/office/drawing/2014/main" id="{B2A4BB17-9F7D-A946-9861-84BD5BF6B4C8}"/>
                </a:ext>
              </a:extLst>
            </p:cNvPr>
            <p:cNvSpPr>
              <a:spLocks/>
            </p:cNvSpPr>
            <p:nvPr/>
          </p:nvSpPr>
          <p:spPr bwMode="auto">
            <a:xfrm>
              <a:off x="1809" y="2538"/>
              <a:ext cx="40" cy="74"/>
            </a:xfrm>
            <a:custGeom>
              <a:avLst/>
              <a:gdLst>
                <a:gd name="T0" fmla="*/ 31 w 40"/>
                <a:gd name="T1" fmla="*/ 0 h 74"/>
                <a:gd name="T2" fmla="*/ 29 w 40"/>
                <a:gd name="T3" fmla="*/ 13 h 74"/>
                <a:gd name="T4" fmla="*/ 27 w 40"/>
                <a:gd name="T5" fmla="*/ 26 h 74"/>
                <a:gd name="T6" fmla="*/ 24 w 40"/>
                <a:gd name="T7" fmla="*/ 37 h 74"/>
                <a:gd name="T8" fmla="*/ 21 w 40"/>
                <a:gd name="T9" fmla="*/ 45 h 74"/>
                <a:gd name="T10" fmla="*/ 16 w 40"/>
                <a:gd name="T11" fmla="*/ 53 h 74"/>
                <a:gd name="T12" fmla="*/ 11 w 40"/>
                <a:gd name="T13" fmla="*/ 60 h 74"/>
                <a:gd name="T14" fmla="*/ 5 w 40"/>
                <a:gd name="T15" fmla="*/ 63 h 74"/>
                <a:gd name="T16" fmla="*/ 0 w 40"/>
                <a:gd name="T17" fmla="*/ 63 h 74"/>
                <a:gd name="T18" fmla="*/ 0 w 40"/>
                <a:gd name="T19" fmla="*/ 73 h 74"/>
                <a:gd name="T20" fmla="*/ 8 w 40"/>
                <a:gd name="T21" fmla="*/ 70 h 74"/>
                <a:gd name="T22" fmla="*/ 16 w 40"/>
                <a:gd name="T23" fmla="*/ 66 h 74"/>
                <a:gd name="T24" fmla="*/ 23 w 40"/>
                <a:gd name="T25" fmla="*/ 58 h 74"/>
                <a:gd name="T26" fmla="*/ 29 w 40"/>
                <a:gd name="T27" fmla="*/ 50 h 74"/>
                <a:gd name="T28" fmla="*/ 32 w 40"/>
                <a:gd name="T29" fmla="*/ 39 h 74"/>
                <a:gd name="T30" fmla="*/ 36 w 40"/>
                <a:gd name="T31" fmla="*/ 27 h 74"/>
                <a:gd name="T32" fmla="*/ 39 w 40"/>
                <a:gd name="T33" fmla="*/ 14 h 74"/>
                <a:gd name="T34" fmla="*/ 39 w 40"/>
                <a:gd name="T35" fmla="*/ 0 h 74"/>
                <a:gd name="T36" fmla="*/ 31 w 40"/>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5" name="Freeform 99">
              <a:extLst>
                <a:ext uri="{FF2B5EF4-FFF2-40B4-BE49-F238E27FC236}">
                  <a16:creationId xmlns:a16="http://schemas.microsoft.com/office/drawing/2014/main" id="{250425F6-BFAB-6E4E-9C5D-B0BB0A634DD2}"/>
                </a:ext>
              </a:extLst>
            </p:cNvPr>
            <p:cNvSpPr>
              <a:spLocks/>
            </p:cNvSpPr>
            <p:nvPr/>
          </p:nvSpPr>
          <p:spPr bwMode="auto">
            <a:xfrm>
              <a:off x="1809" y="2465"/>
              <a:ext cx="40" cy="74"/>
            </a:xfrm>
            <a:custGeom>
              <a:avLst/>
              <a:gdLst>
                <a:gd name="T0" fmla="*/ 0 w 40"/>
                <a:gd name="T1" fmla="*/ 8 h 74"/>
                <a:gd name="T2" fmla="*/ 5 w 40"/>
                <a:gd name="T3" fmla="*/ 8 h 74"/>
                <a:gd name="T4" fmla="*/ 11 w 40"/>
                <a:gd name="T5" fmla="*/ 13 h 74"/>
                <a:gd name="T6" fmla="*/ 16 w 40"/>
                <a:gd name="T7" fmla="*/ 17 h 74"/>
                <a:gd name="T8" fmla="*/ 21 w 40"/>
                <a:gd name="T9" fmla="*/ 26 h 74"/>
                <a:gd name="T10" fmla="*/ 24 w 40"/>
                <a:gd name="T11" fmla="*/ 35 h 74"/>
                <a:gd name="T12" fmla="*/ 27 w 40"/>
                <a:gd name="T13" fmla="*/ 47 h 74"/>
                <a:gd name="T14" fmla="*/ 29 w 40"/>
                <a:gd name="T15" fmla="*/ 60 h 74"/>
                <a:gd name="T16" fmla="*/ 31 w 40"/>
                <a:gd name="T17" fmla="*/ 73 h 74"/>
                <a:gd name="T18" fmla="*/ 39 w 40"/>
                <a:gd name="T19" fmla="*/ 73 h 74"/>
                <a:gd name="T20" fmla="*/ 39 w 40"/>
                <a:gd name="T21" fmla="*/ 58 h 74"/>
                <a:gd name="T22" fmla="*/ 36 w 40"/>
                <a:gd name="T23" fmla="*/ 45 h 74"/>
                <a:gd name="T24" fmla="*/ 32 w 40"/>
                <a:gd name="T25" fmla="*/ 32 h 74"/>
                <a:gd name="T26" fmla="*/ 29 w 40"/>
                <a:gd name="T27" fmla="*/ 22 h 74"/>
                <a:gd name="T28" fmla="*/ 23 w 40"/>
                <a:gd name="T29" fmla="*/ 13 h 74"/>
                <a:gd name="T30" fmla="*/ 16 w 40"/>
                <a:gd name="T31" fmla="*/ 6 h 74"/>
                <a:gd name="T32" fmla="*/ 8 w 40"/>
                <a:gd name="T33" fmla="*/ 1 h 74"/>
                <a:gd name="T34" fmla="*/ 0 w 40"/>
                <a:gd name="T35" fmla="*/ 0 h 74"/>
                <a:gd name="T36" fmla="*/ 0 w 40"/>
                <a:gd name="T37" fmla="*/ 8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6" name="Freeform 100">
              <a:extLst>
                <a:ext uri="{FF2B5EF4-FFF2-40B4-BE49-F238E27FC236}">
                  <a16:creationId xmlns:a16="http://schemas.microsoft.com/office/drawing/2014/main" id="{F1F61EB8-C26E-B24F-A85E-AECC32722E58}"/>
                </a:ext>
              </a:extLst>
            </p:cNvPr>
            <p:cNvSpPr>
              <a:spLocks/>
            </p:cNvSpPr>
            <p:nvPr/>
          </p:nvSpPr>
          <p:spPr bwMode="auto">
            <a:xfrm>
              <a:off x="2105" y="2726"/>
              <a:ext cx="92" cy="180"/>
            </a:xfrm>
            <a:custGeom>
              <a:avLst/>
              <a:gdLst>
                <a:gd name="T0" fmla="*/ 45 w 92"/>
                <a:gd name="T1" fmla="*/ 0 h 180"/>
                <a:gd name="T2" fmla="*/ 40 w 92"/>
                <a:gd name="T3" fmla="*/ 0 h 180"/>
                <a:gd name="T4" fmla="*/ 35 w 92"/>
                <a:gd name="T5" fmla="*/ 2 h 180"/>
                <a:gd name="T6" fmla="*/ 32 w 92"/>
                <a:gd name="T7" fmla="*/ 5 h 180"/>
                <a:gd name="T8" fmla="*/ 27 w 92"/>
                <a:gd name="T9" fmla="*/ 8 h 180"/>
                <a:gd name="T10" fmla="*/ 19 w 92"/>
                <a:gd name="T11" fmla="*/ 17 h 180"/>
                <a:gd name="T12" fmla="*/ 13 w 92"/>
                <a:gd name="T13" fmla="*/ 26 h 180"/>
                <a:gd name="T14" fmla="*/ 8 w 92"/>
                <a:gd name="T15" fmla="*/ 41 h 180"/>
                <a:gd name="T16" fmla="*/ 3 w 92"/>
                <a:gd name="T17" fmla="*/ 56 h 180"/>
                <a:gd name="T18" fmla="*/ 1 w 92"/>
                <a:gd name="T19" fmla="*/ 72 h 180"/>
                <a:gd name="T20" fmla="*/ 0 w 92"/>
                <a:gd name="T21" fmla="*/ 90 h 180"/>
                <a:gd name="T22" fmla="*/ 1 w 92"/>
                <a:gd name="T23" fmla="*/ 109 h 180"/>
                <a:gd name="T24" fmla="*/ 3 w 92"/>
                <a:gd name="T25" fmla="*/ 125 h 180"/>
                <a:gd name="T26" fmla="*/ 8 w 92"/>
                <a:gd name="T27" fmla="*/ 140 h 180"/>
                <a:gd name="T28" fmla="*/ 13 w 92"/>
                <a:gd name="T29" fmla="*/ 153 h 180"/>
                <a:gd name="T30" fmla="*/ 19 w 92"/>
                <a:gd name="T31" fmla="*/ 164 h 180"/>
                <a:gd name="T32" fmla="*/ 27 w 92"/>
                <a:gd name="T33" fmla="*/ 173 h 180"/>
                <a:gd name="T34" fmla="*/ 32 w 92"/>
                <a:gd name="T35" fmla="*/ 176 h 180"/>
                <a:gd name="T36" fmla="*/ 35 w 92"/>
                <a:gd name="T37" fmla="*/ 177 h 180"/>
                <a:gd name="T38" fmla="*/ 40 w 92"/>
                <a:gd name="T39" fmla="*/ 179 h 180"/>
                <a:gd name="T40" fmla="*/ 45 w 92"/>
                <a:gd name="T41" fmla="*/ 179 h 180"/>
                <a:gd name="T42" fmla="*/ 50 w 92"/>
                <a:gd name="T43" fmla="*/ 179 h 180"/>
                <a:gd name="T44" fmla="*/ 53 w 92"/>
                <a:gd name="T45" fmla="*/ 177 h 180"/>
                <a:gd name="T46" fmla="*/ 58 w 92"/>
                <a:gd name="T47" fmla="*/ 176 h 180"/>
                <a:gd name="T48" fmla="*/ 63 w 92"/>
                <a:gd name="T49" fmla="*/ 173 h 180"/>
                <a:gd name="T50" fmla="*/ 69 w 92"/>
                <a:gd name="T51" fmla="*/ 164 h 180"/>
                <a:gd name="T52" fmla="*/ 76 w 92"/>
                <a:gd name="T53" fmla="*/ 153 h 180"/>
                <a:gd name="T54" fmla="*/ 82 w 92"/>
                <a:gd name="T55" fmla="*/ 140 h 180"/>
                <a:gd name="T56" fmla="*/ 86 w 92"/>
                <a:gd name="T57" fmla="*/ 125 h 180"/>
                <a:gd name="T58" fmla="*/ 89 w 92"/>
                <a:gd name="T59" fmla="*/ 109 h 180"/>
                <a:gd name="T60" fmla="*/ 91 w 92"/>
                <a:gd name="T61" fmla="*/ 90 h 180"/>
                <a:gd name="T62" fmla="*/ 89 w 92"/>
                <a:gd name="T63" fmla="*/ 72 h 180"/>
                <a:gd name="T64" fmla="*/ 86 w 92"/>
                <a:gd name="T65" fmla="*/ 56 h 180"/>
                <a:gd name="T66" fmla="*/ 82 w 92"/>
                <a:gd name="T67" fmla="*/ 41 h 180"/>
                <a:gd name="T68" fmla="*/ 76 w 92"/>
                <a:gd name="T69" fmla="*/ 26 h 180"/>
                <a:gd name="T70" fmla="*/ 69 w 92"/>
                <a:gd name="T71" fmla="*/ 17 h 180"/>
                <a:gd name="T72" fmla="*/ 63 w 92"/>
                <a:gd name="T73" fmla="*/ 8 h 180"/>
                <a:gd name="T74" fmla="*/ 58 w 92"/>
                <a:gd name="T75" fmla="*/ 5 h 180"/>
                <a:gd name="T76" fmla="*/ 53 w 92"/>
                <a:gd name="T77" fmla="*/ 2 h 180"/>
                <a:gd name="T78" fmla="*/ 50 w 92"/>
                <a:gd name="T79" fmla="*/ 0 h 180"/>
                <a:gd name="T80" fmla="*/ 45 w 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80"/>
                <a:gd name="T125" fmla="*/ 92 w 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7" name="Freeform 101">
              <a:extLst>
                <a:ext uri="{FF2B5EF4-FFF2-40B4-BE49-F238E27FC236}">
                  <a16:creationId xmlns:a16="http://schemas.microsoft.com/office/drawing/2014/main" id="{B437F572-AF9D-B043-96FA-54B2C394266B}"/>
                </a:ext>
              </a:extLst>
            </p:cNvPr>
            <p:cNvSpPr>
              <a:spLocks/>
            </p:cNvSpPr>
            <p:nvPr/>
          </p:nvSpPr>
          <p:spPr bwMode="auto">
            <a:xfrm>
              <a:off x="2101" y="2723"/>
              <a:ext cx="50" cy="94"/>
            </a:xfrm>
            <a:custGeom>
              <a:avLst/>
              <a:gdLst>
                <a:gd name="T0" fmla="*/ 8 w 50"/>
                <a:gd name="T1" fmla="*/ 93 h 94"/>
                <a:gd name="T2" fmla="*/ 8 w 50"/>
                <a:gd name="T3" fmla="*/ 76 h 94"/>
                <a:gd name="T4" fmla="*/ 12 w 50"/>
                <a:gd name="T5" fmla="*/ 59 h 94"/>
                <a:gd name="T6" fmla="*/ 17 w 50"/>
                <a:gd name="T7" fmla="*/ 44 h 94"/>
                <a:gd name="T8" fmla="*/ 21 w 50"/>
                <a:gd name="T9" fmla="*/ 33 h 94"/>
                <a:gd name="T10" fmla="*/ 28 w 50"/>
                <a:gd name="T11" fmla="*/ 21 h 94"/>
                <a:gd name="T12" fmla="*/ 34 w 50"/>
                <a:gd name="T13" fmla="*/ 13 h 94"/>
                <a:gd name="T14" fmla="*/ 38 w 50"/>
                <a:gd name="T15" fmla="*/ 11 h 94"/>
                <a:gd name="T16" fmla="*/ 41 w 50"/>
                <a:gd name="T17" fmla="*/ 10 h 94"/>
                <a:gd name="T18" fmla="*/ 46 w 50"/>
                <a:gd name="T19" fmla="*/ 8 h 94"/>
                <a:gd name="T20" fmla="*/ 49 w 50"/>
                <a:gd name="T21" fmla="*/ 8 h 94"/>
                <a:gd name="T22" fmla="*/ 49 w 50"/>
                <a:gd name="T23" fmla="*/ 0 h 94"/>
                <a:gd name="T24" fmla="*/ 44 w 50"/>
                <a:gd name="T25" fmla="*/ 0 h 94"/>
                <a:gd name="T26" fmla="*/ 38 w 50"/>
                <a:gd name="T27" fmla="*/ 2 h 94"/>
                <a:gd name="T28" fmla="*/ 33 w 50"/>
                <a:gd name="T29" fmla="*/ 3 h 94"/>
                <a:gd name="T30" fmla="*/ 28 w 50"/>
                <a:gd name="T31" fmla="*/ 8 h 94"/>
                <a:gd name="T32" fmla="*/ 20 w 50"/>
                <a:gd name="T33" fmla="*/ 16 h 94"/>
                <a:gd name="T34" fmla="*/ 13 w 50"/>
                <a:gd name="T35" fmla="*/ 28 h 94"/>
                <a:gd name="T36" fmla="*/ 8 w 50"/>
                <a:gd name="T37" fmla="*/ 42 h 94"/>
                <a:gd name="T38" fmla="*/ 4 w 50"/>
                <a:gd name="T39" fmla="*/ 57 h 94"/>
                <a:gd name="T40" fmla="*/ 0 w 50"/>
                <a:gd name="T41" fmla="*/ 75 h 94"/>
                <a:gd name="T42" fmla="*/ 0 w 50"/>
                <a:gd name="T43" fmla="*/ 93 h 94"/>
                <a:gd name="T44" fmla="*/ 8 w 50"/>
                <a:gd name="T45" fmla="*/ 93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8" name="Freeform 102">
              <a:extLst>
                <a:ext uri="{FF2B5EF4-FFF2-40B4-BE49-F238E27FC236}">
                  <a16:creationId xmlns:a16="http://schemas.microsoft.com/office/drawing/2014/main" id="{1BE9BB65-4BCC-434B-BD61-FB8370032F7C}"/>
                </a:ext>
              </a:extLst>
            </p:cNvPr>
            <p:cNvSpPr>
              <a:spLocks/>
            </p:cNvSpPr>
            <p:nvPr/>
          </p:nvSpPr>
          <p:spPr bwMode="auto">
            <a:xfrm>
              <a:off x="2101" y="2816"/>
              <a:ext cx="50" cy="95"/>
            </a:xfrm>
            <a:custGeom>
              <a:avLst/>
              <a:gdLst>
                <a:gd name="T0" fmla="*/ 49 w 50"/>
                <a:gd name="T1" fmla="*/ 84 h 95"/>
                <a:gd name="T2" fmla="*/ 46 w 50"/>
                <a:gd name="T3" fmla="*/ 84 h 95"/>
                <a:gd name="T4" fmla="*/ 41 w 50"/>
                <a:gd name="T5" fmla="*/ 84 h 95"/>
                <a:gd name="T6" fmla="*/ 38 w 50"/>
                <a:gd name="T7" fmla="*/ 81 h 95"/>
                <a:gd name="T8" fmla="*/ 34 w 50"/>
                <a:gd name="T9" fmla="*/ 79 h 95"/>
                <a:gd name="T10" fmla="*/ 28 w 50"/>
                <a:gd name="T11" fmla="*/ 71 h 95"/>
                <a:gd name="T12" fmla="*/ 21 w 50"/>
                <a:gd name="T13" fmla="*/ 61 h 95"/>
                <a:gd name="T14" fmla="*/ 17 w 50"/>
                <a:gd name="T15" fmla="*/ 48 h 95"/>
                <a:gd name="T16" fmla="*/ 12 w 50"/>
                <a:gd name="T17" fmla="*/ 34 h 95"/>
                <a:gd name="T18" fmla="*/ 8 w 50"/>
                <a:gd name="T19" fmla="*/ 18 h 95"/>
                <a:gd name="T20" fmla="*/ 8 w 50"/>
                <a:gd name="T21" fmla="*/ 0 h 95"/>
                <a:gd name="T22" fmla="*/ 0 w 50"/>
                <a:gd name="T23" fmla="*/ 0 h 95"/>
                <a:gd name="T24" fmla="*/ 0 w 50"/>
                <a:gd name="T25" fmla="*/ 19 h 95"/>
                <a:gd name="T26" fmla="*/ 4 w 50"/>
                <a:gd name="T27" fmla="*/ 35 h 95"/>
                <a:gd name="T28" fmla="*/ 8 w 50"/>
                <a:gd name="T29" fmla="*/ 52 h 95"/>
                <a:gd name="T30" fmla="*/ 13 w 50"/>
                <a:gd name="T31" fmla="*/ 65 h 95"/>
                <a:gd name="T32" fmla="*/ 20 w 50"/>
                <a:gd name="T33" fmla="*/ 76 h 95"/>
                <a:gd name="T34" fmla="*/ 28 w 50"/>
                <a:gd name="T35" fmla="*/ 86 h 95"/>
                <a:gd name="T36" fmla="*/ 33 w 50"/>
                <a:gd name="T37" fmla="*/ 89 h 95"/>
                <a:gd name="T38" fmla="*/ 38 w 50"/>
                <a:gd name="T39" fmla="*/ 91 h 95"/>
                <a:gd name="T40" fmla="*/ 44 w 50"/>
                <a:gd name="T41" fmla="*/ 92 h 95"/>
                <a:gd name="T42" fmla="*/ 49 w 50"/>
                <a:gd name="T43" fmla="*/ 94 h 95"/>
                <a:gd name="T44" fmla="*/ 49 w 50"/>
                <a:gd name="T45" fmla="*/ 8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9" name="Freeform 103">
              <a:extLst>
                <a:ext uri="{FF2B5EF4-FFF2-40B4-BE49-F238E27FC236}">
                  <a16:creationId xmlns:a16="http://schemas.microsoft.com/office/drawing/2014/main" id="{E528EA32-D829-E14D-8876-53FD01C99EB8}"/>
                </a:ext>
              </a:extLst>
            </p:cNvPr>
            <p:cNvSpPr>
              <a:spLocks/>
            </p:cNvSpPr>
            <p:nvPr/>
          </p:nvSpPr>
          <p:spPr bwMode="auto">
            <a:xfrm>
              <a:off x="2150" y="2816"/>
              <a:ext cx="50" cy="95"/>
            </a:xfrm>
            <a:custGeom>
              <a:avLst/>
              <a:gdLst>
                <a:gd name="T0" fmla="*/ 41 w 50"/>
                <a:gd name="T1" fmla="*/ 0 h 95"/>
                <a:gd name="T2" fmla="*/ 39 w 50"/>
                <a:gd name="T3" fmla="*/ 18 h 95"/>
                <a:gd name="T4" fmla="*/ 37 w 50"/>
                <a:gd name="T5" fmla="*/ 34 h 95"/>
                <a:gd name="T6" fmla="*/ 33 w 50"/>
                <a:gd name="T7" fmla="*/ 48 h 95"/>
                <a:gd name="T8" fmla="*/ 28 w 50"/>
                <a:gd name="T9" fmla="*/ 61 h 95"/>
                <a:gd name="T10" fmla="*/ 21 w 50"/>
                <a:gd name="T11" fmla="*/ 71 h 95"/>
                <a:gd name="T12" fmla="*/ 15 w 50"/>
                <a:gd name="T13" fmla="*/ 79 h 95"/>
                <a:gd name="T14" fmla="*/ 11 w 50"/>
                <a:gd name="T15" fmla="*/ 81 h 95"/>
                <a:gd name="T16" fmla="*/ 7 w 50"/>
                <a:gd name="T17" fmla="*/ 84 h 95"/>
                <a:gd name="T18" fmla="*/ 3 w 50"/>
                <a:gd name="T19" fmla="*/ 84 h 95"/>
                <a:gd name="T20" fmla="*/ 0 w 50"/>
                <a:gd name="T21" fmla="*/ 84 h 95"/>
                <a:gd name="T22" fmla="*/ 0 w 50"/>
                <a:gd name="T23" fmla="*/ 94 h 95"/>
                <a:gd name="T24" fmla="*/ 5 w 50"/>
                <a:gd name="T25" fmla="*/ 92 h 95"/>
                <a:gd name="T26" fmla="*/ 10 w 50"/>
                <a:gd name="T27" fmla="*/ 91 h 95"/>
                <a:gd name="T28" fmla="*/ 15 w 50"/>
                <a:gd name="T29" fmla="*/ 89 h 95"/>
                <a:gd name="T30" fmla="*/ 20 w 50"/>
                <a:gd name="T31" fmla="*/ 86 h 95"/>
                <a:gd name="T32" fmla="*/ 28 w 50"/>
                <a:gd name="T33" fmla="*/ 76 h 95"/>
                <a:gd name="T34" fmla="*/ 36 w 50"/>
                <a:gd name="T35" fmla="*/ 65 h 95"/>
                <a:gd name="T36" fmla="*/ 41 w 50"/>
                <a:gd name="T37" fmla="*/ 52 h 95"/>
                <a:gd name="T38" fmla="*/ 46 w 50"/>
                <a:gd name="T39" fmla="*/ 35 h 95"/>
                <a:gd name="T40" fmla="*/ 49 w 50"/>
                <a:gd name="T41" fmla="*/ 19 h 95"/>
                <a:gd name="T42" fmla="*/ 49 w 50"/>
                <a:gd name="T43" fmla="*/ 0 h 95"/>
                <a:gd name="T44" fmla="*/ 41 w 50"/>
                <a:gd name="T45" fmla="*/ 0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0" name="Freeform 104">
              <a:extLst>
                <a:ext uri="{FF2B5EF4-FFF2-40B4-BE49-F238E27FC236}">
                  <a16:creationId xmlns:a16="http://schemas.microsoft.com/office/drawing/2014/main" id="{527AF860-1DFF-034F-8875-E40B5DF891B3}"/>
                </a:ext>
              </a:extLst>
            </p:cNvPr>
            <p:cNvSpPr>
              <a:spLocks/>
            </p:cNvSpPr>
            <p:nvPr/>
          </p:nvSpPr>
          <p:spPr bwMode="auto">
            <a:xfrm>
              <a:off x="2150" y="2723"/>
              <a:ext cx="50" cy="94"/>
            </a:xfrm>
            <a:custGeom>
              <a:avLst/>
              <a:gdLst>
                <a:gd name="T0" fmla="*/ 0 w 50"/>
                <a:gd name="T1" fmla="*/ 8 h 94"/>
                <a:gd name="T2" fmla="*/ 3 w 50"/>
                <a:gd name="T3" fmla="*/ 8 h 94"/>
                <a:gd name="T4" fmla="*/ 7 w 50"/>
                <a:gd name="T5" fmla="*/ 10 h 94"/>
                <a:gd name="T6" fmla="*/ 11 w 50"/>
                <a:gd name="T7" fmla="*/ 11 h 94"/>
                <a:gd name="T8" fmla="*/ 15 w 50"/>
                <a:gd name="T9" fmla="*/ 13 h 94"/>
                <a:gd name="T10" fmla="*/ 21 w 50"/>
                <a:gd name="T11" fmla="*/ 21 h 94"/>
                <a:gd name="T12" fmla="*/ 28 w 50"/>
                <a:gd name="T13" fmla="*/ 33 h 94"/>
                <a:gd name="T14" fmla="*/ 33 w 50"/>
                <a:gd name="T15" fmla="*/ 44 h 94"/>
                <a:gd name="T16" fmla="*/ 37 w 50"/>
                <a:gd name="T17" fmla="*/ 60 h 94"/>
                <a:gd name="T18" fmla="*/ 39 w 50"/>
                <a:gd name="T19" fmla="*/ 76 h 94"/>
                <a:gd name="T20" fmla="*/ 41 w 50"/>
                <a:gd name="T21" fmla="*/ 93 h 94"/>
                <a:gd name="T22" fmla="*/ 49 w 50"/>
                <a:gd name="T23" fmla="*/ 93 h 94"/>
                <a:gd name="T24" fmla="*/ 49 w 50"/>
                <a:gd name="T25" fmla="*/ 75 h 94"/>
                <a:gd name="T26" fmla="*/ 46 w 50"/>
                <a:gd name="T27" fmla="*/ 57 h 94"/>
                <a:gd name="T28" fmla="*/ 41 w 50"/>
                <a:gd name="T29" fmla="*/ 42 h 94"/>
                <a:gd name="T30" fmla="*/ 36 w 50"/>
                <a:gd name="T31" fmla="*/ 28 h 94"/>
                <a:gd name="T32" fmla="*/ 28 w 50"/>
                <a:gd name="T33" fmla="*/ 16 h 94"/>
                <a:gd name="T34" fmla="*/ 20 w 50"/>
                <a:gd name="T35" fmla="*/ 8 h 94"/>
                <a:gd name="T36" fmla="*/ 15 w 50"/>
                <a:gd name="T37" fmla="*/ 3 h 94"/>
                <a:gd name="T38" fmla="*/ 10 w 50"/>
                <a:gd name="T39" fmla="*/ 2 h 94"/>
                <a:gd name="T40" fmla="*/ 5 w 50"/>
                <a:gd name="T41" fmla="*/ 0 h 94"/>
                <a:gd name="T42" fmla="*/ 0 w 50"/>
                <a:gd name="T43" fmla="*/ 0 h 94"/>
                <a:gd name="T44" fmla="*/ 0 w 50"/>
                <a:gd name="T45" fmla="*/ 8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1" name="Freeform 105">
              <a:extLst>
                <a:ext uri="{FF2B5EF4-FFF2-40B4-BE49-F238E27FC236}">
                  <a16:creationId xmlns:a16="http://schemas.microsoft.com/office/drawing/2014/main" id="{D52067AB-3B8A-0C47-B138-FE66D65CE3A4}"/>
                </a:ext>
              </a:extLst>
            </p:cNvPr>
            <p:cNvSpPr>
              <a:spLocks/>
            </p:cNvSpPr>
            <p:nvPr/>
          </p:nvSpPr>
          <p:spPr bwMode="auto">
            <a:xfrm>
              <a:off x="1793" y="3004"/>
              <a:ext cx="85" cy="169"/>
            </a:xfrm>
            <a:custGeom>
              <a:avLst/>
              <a:gdLst>
                <a:gd name="T0" fmla="*/ 42 w 85"/>
                <a:gd name="T1" fmla="*/ 0 h 169"/>
                <a:gd name="T2" fmla="*/ 34 w 85"/>
                <a:gd name="T3" fmla="*/ 2 h 169"/>
                <a:gd name="T4" fmla="*/ 26 w 85"/>
                <a:gd name="T5" fmla="*/ 7 h 169"/>
                <a:gd name="T6" fmla="*/ 17 w 85"/>
                <a:gd name="T7" fmla="*/ 15 h 169"/>
                <a:gd name="T8" fmla="*/ 13 w 85"/>
                <a:gd name="T9" fmla="*/ 25 h 169"/>
                <a:gd name="T10" fmla="*/ 6 w 85"/>
                <a:gd name="T11" fmla="*/ 38 h 169"/>
                <a:gd name="T12" fmla="*/ 3 w 85"/>
                <a:gd name="T13" fmla="*/ 51 h 169"/>
                <a:gd name="T14" fmla="*/ 1 w 85"/>
                <a:gd name="T15" fmla="*/ 67 h 169"/>
                <a:gd name="T16" fmla="*/ 0 w 85"/>
                <a:gd name="T17" fmla="*/ 83 h 169"/>
                <a:gd name="T18" fmla="*/ 1 w 85"/>
                <a:gd name="T19" fmla="*/ 101 h 169"/>
                <a:gd name="T20" fmla="*/ 3 w 85"/>
                <a:gd name="T21" fmla="*/ 116 h 169"/>
                <a:gd name="T22" fmla="*/ 6 w 85"/>
                <a:gd name="T23" fmla="*/ 130 h 169"/>
                <a:gd name="T24" fmla="*/ 13 w 85"/>
                <a:gd name="T25" fmla="*/ 143 h 169"/>
                <a:gd name="T26" fmla="*/ 17 w 85"/>
                <a:gd name="T27" fmla="*/ 153 h 169"/>
                <a:gd name="T28" fmla="*/ 26 w 85"/>
                <a:gd name="T29" fmla="*/ 161 h 169"/>
                <a:gd name="T30" fmla="*/ 34 w 85"/>
                <a:gd name="T31" fmla="*/ 166 h 169"/>
                <a:gd name="T32" fmla="*/ 42 w 85"/>
                <a:gd name="T33" fmla="*/ 168 h 169"/>
                <a:gd name="T34" fmla="*/ 50 w 85"/>
                <a:gd name="T35" fmla="*/ 166 h 169"/>
                <a:gd name="T36" fmla="*/ 58 w 85"/>
                <a:gd name="T37" fmla="*/ 161 h 169"/>
                <a:gd name="T38" fmla="*/ 65 w 85"/>
                <a:gd name="T39" fmla="*/ 153 h 169"/>
                <a:gd name="T40" fmla="*/ 71 w 85"/>
                <a:gd name="T41" fmla="*/ 143 h 169"/>
                <a:gd name="T42" fmla="*/ 76 w 85"/>
                <a:gd name="T43" fmla="*/ 130 h 169"/>
                <a:gd name="T44" fmla="*/ 81 w 85"/>
                <a:gd name="T45" fmla="*/ 116 h 169"/>
                <a:gd name="T46" fmla="*/ 82 w 85"/>
                <a:gd name="T47" fmla="*/ 101 h 169"/>
                <a:gd name="T48" fmla="*/ 84 w 85"/>
                <a:gd name="T49" fmla="*/ 83 h 169"/>
                <a:gd name="T50" fmla="*/ 82 w 85"/>
                <a:gd name="T51" fmla="*/ 67 h 169"/>
                <a:gd name="T52" fmla="*/ 81 w 85"/>
                <a:gd name="T53" fmla="*/ 51 h 169"/>
                <a:gd name="T54" fmla="*/ 76 w 85"/>
                <a:gd name="T55" fmla="*/ 38 h 169"/>
                <a:gd name="T56" fmla="*/ 71 w 85"/>
                <a:gd name="T57" fmla="*/ 25 h 169"/>
                <a:gd name="T58" fmla="*/ 65 w 85"/>
                <a:gd name="T59" fmla="*/ 15 h 169"/>
                <a:gd name="T60" fmla="*/ 58 w 85"/>
                <a:gd name="T61" fmla="*/ 7 h 169"/>
                <a:gd name="T62" fmla="*/ 50 w 85"/>
                <a:gd name="T63" fmla="*/ 2 h 169"/>
                <a:gd name="T64" fmla="*/ 42 w 85"/>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169"/>
                <a:gd name="T101" fmla="*/ 85 w 85"/>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2" name="Freeform 106">
              <a:extLst>
                <a:ext uri="{FF2B5EF4-FFF2-40B4-BE49-F238E27FC236}">
                  <a16:creationId xmlns:a16="http://schemas.microsoft.com/office/drawing/2014/main" id="{8C4D5969-6E31-1E4C-94CD-FDDAC2521F06}"/>
                </a:ext>
              </a:extLst>
            </p:cNvPr>
            <p:cNvSpPr>
              <a:spLocks/>
            </p:cNvSpPr>
            <p:nvPr/>
          </p:nvSpPr>
          <p:spPr bwMode="auto">
            <a:xfrm>
              <a:off x="1788" y="2999"/>
              <a:ext cx="48" cy="89"/>
            </a:xfrm>
            <a:custGeom>
              <a:avLst/>
              <a:gdLst>
                <a:gd name="T0" fmla="*/ 9 w 48"/>
                <a:gd name="T1" fmla="*/ 88 h 89"/>
                <a:gd name="T2" fmla="*/ 9 w 48"/>
                <a:gd name="T3" fmla="*/ 72 h 89"/>
                <a:gd name="T4" fmla="*/ 13 w 48"/>
                <a:gd name="T5" fmla="*/ 57 h 89"/>
                <a:gd name="T6" fmla="*/ 16 w 48"/>
                <a:gd name="T7" fmla="*/ 43 h 89"/>
                <a:gd name="T8" fmla="*/ 21 w 48"/>
                <a:gd name="T9" fmla="*/ 31 h 89"/>
                <a:gd name="T10" fmla="*/ 26 w 48"/>
                <a:gd name="T11" fmla="*/ 21 h 89"/>
                <a:gd name="T12" fmla="*/ 32 w 48"/>
                <a:gd name="T13" fmla="*/ 15 h 89"/>
                <a:gd name="T14" fmla="*/ 40 w 48"/>
                <a:gd name="T15" fmla="*/ 10 h 89"/>
                <a:gd name="T16" fmla="*/ 47 w 48"/>
                <a:gd name="T17" fmla="*/ 8 h 89"/>
                <a:gd name="T18" fmla="*/ 47 w 48"/>
                <a:gd name="T19" fmla="*/ 0 h 89"/>
                <a:gd name="T20" fmla="*/ 37 w 48"/>
                <a:gd name="T21" fmla="*/ 2 h 89"/>
                <a:gd name="T22" fmla="*/ 27 w 48"/>
                <a:gd name="T23" fmla="*/ 8 h 89"/>
                <a:gd name="T24" fmla="*/ 19 w 48"/>
                <a:gd name="T25" fmla="*/ 17 h 89"/>
                <a:gd name="T26" fmla="*/ 13 w 48"/>
                <a:gd name="T27" fmla="*/ 28 h 89"/>
                <a:gd name="T28" fmla="*/ 8 w 48"/>
                <a:gd name="T29" fmla="*/ 41 h 89"/>
                <a:gd name="T30" fmla="*/ 3 w 48"/>
                <a:gd name="T31" fmla="*/ 56 h 89"/>
                <a:gd name="T32" fmla="*/ 1 w 48"/>
                <a:gd name="T33" fmla="*/ 72 h 89"/>
                <a:gd name="T34" fmla="*/ 0 w 48"/>
                <a:gd name="T35" fmla="*/ 88 h 89"/>
                <a:gd name="T36" fmla="*/ 9 w 48"/>
                <a:gd name="T37" fmla="*/ 88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3" name="Freeform 107">
              <a:extLst>
                <a:ext uri="{FF2B5EF4-FFF2-40B4-BE49-F238E27FC236}">
                  <a16:creationId xmlns:a16="http://schemas.microsoft.com/office/drawing/2014/main" id="{F9534F23-2B71-F242-A0DA-7FC0F8958A66}"/>
                </a:ext>
              </a:extLst>
            </p:cNvPr>
            <p:cNvSpPr>
              <a:spLocks/>
            </p:cNvSpPr>
            <p:nvPr/>
          </p:nvSpPr>
          <p:spPr bwMode="auto">
            <a:xfrm>
              <a:off x="1788" y="3087"/>
              <a:ext cx="48" cy="89"/>
            </a:xfrm>
            <a:custGeom>
              <a:avLst/>
              <a:gdLst>
                <a:gd name="T0" fmla="*/ 47 w 48"/>
                <a:gd name="T1" fmla="*/ 80 h 89"/>
                <a:gd name="T2" fmla="*/ 40 w 48"/>
                <a:gd name="T3" fmla="*/ 78 h 89"/>
                <a:gd name="T4" fmla="*/ 32 w 48"/>
                <a:gd name="T5" fmla="*/ 75 h 89"/>
                <a:gd name="T6" fmla="*/ 26 w 48"/>
                <a:gd name="T7" fmla="*/ 67 h 89"/>
                <a:gd name="T8" fmla="*/ 21 w 48"/>
                <a:gd name="T9" fmla="*/ 59 h 89"/>
                <a:gd name="T10" fmla="*/ 16 w 48"/>
                <a:gd name="T11" fmla="*/ 46 h 89"/>
                <a:gd name="T12" fmla="*/ 13 w 48"/>
                <a:gd name="T13" fmla="*/ 33 h 89"/>
                <a:gd name="T14" fmla="*/ 9 w 48"/>
                <a:gd name="T15" fmla="*/ 18 h 89"/>
                <a:gd name="T16" fmla="*/ 9 w 48"/>
                <a:gd name="T17" fmla="*/ 0 h 89"/>
                <a:gd name="T18" fmla="*/ 0 w 48"/>
                <a:gd name="T19" fmla="*/ 0 h 89"/>
                <a:gd name="T20" fmla="*/ 1 w 48"/>
                <a:gd name="T21" fmla="*/ 18 h 89"/>
                <a:gd name="T22" fmla="*/ 3 w 48"/>
                <a:gd name="T23" fmla="*/ 34 h 89"/>
                <a:gd name="T24" fmla="*/ 8 w 48"/>
                <a:gd name="T25" fmla="*/ 49 h 89"/>
                <a:gd name="T26" fmla="*/ 13 w 48"/>
                <a:gd name="T27" fmla="*/ 62 h 89"/>
                <a:gd name="T28" fmla="*/ 19 w 48"/>
                <a:gd name="T29" fmla="*/ 73 h 89"/>
                <a:gd name="T30" fmla="*/ 27 w 48"/>
                <a:gd name="T31" fmla="*/ 81 h 89"/>
                <a:gd name="T32" fmla="*/ 37 w 48"/>
                <a:gd name="T33" fmla="*/ 86 h 89"/>
                <a:gd name="T34" fmla="*/ 47 w 48"/>
                <a:gd name="T35" fmla="*/ 88 h 89"/>
                <a:gd name="T36" fmla="*/ 47 w 48"/>
                <a:gd name="T37" fmla="*/ 8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4" name="Freeform 108">
              <a:extLst>
                <a:ext uri="{FF2B5EF4-FFF2-40B4-BE49-F238E27FC236}">
                  <a16:creationId xmlns:a16="http://schemas.microsoft.com/office/drawing/2014/main" id="{13E3F9EF-874C-0A4D-8025-AADE29C5D716}"/>
                </a:ext>
              </a:extLst>
            </p:cNvPr>
            <p:cNvSpPr>
              <a:spLocks/>
            </p:cNvSpPr>
            <p:nvPr/>
          </p:nvSpPr>
          <p:spPr bwMode="auto">
            <a:xfrm>
              <a:off x="1835" y="3087"/>
              <a:ext cx="46" cy="89"/>
            </a:xfrm>
            <a:custGeom>
              <a:avLst/>
              <a:gdLst>
                <a:gd name="T0" fmla="*/ 37 w 46"/>
                <a:gd name="T1" fmla="*/ 0 h 89"/>
                <a:gd name="T2" fmla="*/ 37 w 46"/>
                <a:gd name="T3" fmla="*/ 18 h 89"/>
                <a:gd name="T4" fmla="*/ 34 w 46"/>
                <a:gd name="T5" fmla="*/ 33 h 89"/>
                <a:gd name="T6" fmla="*/ 31 w 46"/>
                <a:gd name="T7" fmla="*/ 46 h 89"/>
                <a:gd name="T8" fmla="*/ 26 w 46"/>
                <a:gd name="T9" fmla="*/ 59 h 89"/>
                <a:gd name="T10" fmla="*/ 19 w 46"/>
                <a:gd name="T11" fmla="*/ 67 h 89"/>
                <a:gd name="T12" fmla="*/ 13 w 46"/>
                <a:gd name="T13" fmla="*/ 75 h 89"/>
                <a:gd name="T14" fmla="*/ 6 w 46"/>
                <a:gd name="T15" fmla="*/ 78 h 89"/>
                <a:gd name="T16" fmla="*/ 0 w 46"/>
                <a:gd name="T17" fmla="*/ 80 h 89"/>
                <a:gd name="T18" fmla="*/ 0 w 46"/>
                <a:gd name="T19" fmla="*/ 88 h 89"/>
                <a:gd name="T20" fmla="*/ 10 w 46"/>
                <a:gd name="T21" fmla="*/ 86 h 89"/>
                <a:gd name="T22" fmla="*/ 18 w 46"/>
                <a:gd name="T23" fmla="*/ 81 h 89"/>
                <a:gd name="T24" fmla="*/ 26 w 46"/>
                <a:gd name="T25" fmla="*/ 73 h 89"/>
                <a:gd name="T26" fmla="*/ 32 w 46"/>
                <a:gd name="T27" fmla="*/ 62 h 89"/>
                <a:gd name="T28" fmla="*/ 39 w 46"/>
                <a:gd name="T29" fmla="*/ 49 h 89"/>
                <a:gd name="T30" fmla="*/ 42 w 46"/>
                <a:gd name="T31" fmla="*/ 34 h 89"/>
                <a:gd name="T32" fmla="*/ 45 w 46"/>
                <a:gd name="T33" fmla="*/ 18 h 89"/>
                <a:gd name="T34" fmla="*/ 45 w 46"/>
                <a:gd name="T35" fmla="*/ 0 h 89"/>
                <a:gd name="T36" fmla="*/ 37 w 46"/>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5" name="Freeform 109">
              <a:extLst>
                <a:ext uri="{FF2B5EF4-FFF2-40B4-BE49-F238E27FC236}">
                  <a16:creationId xmlns:a16="http://schemas.microsoft.com/office/drawing/2014/main" id="{A854E949-C942-6145-8715-214AB9272218}"/>
                </a:ext>
              </a:extLst>
            </p:cNvPr>
            <p:cNvSpPr>
              <a:spLocks/>
            </p:cNvSpPr>
            <p:nvPr/>
          </p:nvSpPr>
          <p:spPr bwMode="auto">
            <a:xfrm>
              <a:off x="1835" y="2999"/>
              <a:ext cx="46" cy="89"/>
            </a:xfrm>
            <a:custGeom>
              <a:avLst/>
              <a:gdLst>
                <a:gd name="T0" fmla="*/ 0 w 46"/>
                <a:gd name="T1" fmla="*/ 8 h 89"/>
                <a:gd name="T2" fmla="*/ 6 w 46"/>
                <a:gd name="T3" fmla="*/ 10 h 89"/>
                <a:gd name="T4" fmla="*/ 13 w 46"/>
                <a:gd name="T5" fmla="*/ 15 h 89"/>
                <a:gd name="T6" fmla="*/ 19 w 46"/>
                <a:gd name="T7" fmla="*/ 21 h 89"/>
                <a:gd name="T8" fmla="*/ 26 w 46"/>
                <a:gd name="T9" fmla="*/ 31 h 89"/>
                <a:gd name="T10" fmla="*/ 31 w 46"/>
                <a:gd name="T11" fmla="*/ 43 h 89"/>
                <a:gd name="T12" fmla="*/ 34 w 46"/>
                <a:gd name="T13" fmla="*/ 57 h 89"/>
                <a:gd name="T14" fmla="*/ 37 w 46"/>
                <a:gd name="T15" fmla="*/ 72 h 89"/>
                <a:gd name="T16" fmla="*/ 37 w 46"/>
                <a:gd name="T17" fmla="*/ 88 h 89"/>
                <a:gd name="T18" fmla="*/ 45 w 46"/>
                <a:gd name="T19" fmla="*/ 88 h 89"/>
                <a:gd name="T20" fmla="*/ 45 w 46"/>
                <a:gd name="T21" fmla="*/ 72 h 89"/>
                <a:gd name="T22" fmla="*/ 42 w 46"/>
                <a:gd name="T23" fmla="*/ 56 h 89"/>
                <a:gd name="T24" fmla="*/ 39 w 46"/>
                <a:gd name="T25" fmla="*/ 41 h 89"/>
                <a:gd name="T26" fmla="*/ 32 w 46"/>
                <a:gd name="T27" fmla="*/ 28 h 89"/>
                <a:gd name="T28" fmla="*/ 26 w 46"/>
                <a:gd name="T29" fmla="*/ 17 h 89"/>
                <a:gd name="T30" fmla="*/ 18 w 46"/>
                <a:gd name="T31" fmla="*/ 8 h 89"/>
                <a:gd name="T32" fmla="*/ 10 w 46"/>
                <a:gd name="T33" fmla="*/ 2 h 89"/>
                <a:gd name="T34" fmla="*/ 0 w 46"/>
                <a:gd name="T35" fmla="*/ 0 h 89"/>
                <a:gd name="T36" fmla="*/ 0 w 46"/>
                <a:gd name="T37" fmla="*/ 8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6" name="Freeform 110">
              <a:extLst>
                <a:ext uri="{FF2B5EF4-FFF2-40B4-BE49-F238E27FC236}">
                  <a16:creationId xmlns:a16="http://schemas.microsoft.com/office/drawing/2014/main" id="{F68A890A-733A-1148-B0CC-78DC276B0335}"/>
                </a:ext>
              </a:extLst>
            </p:cNvPr>
            <p:cNvSpPr>
              <a:spLocks/>
            </p:cNvSpPr>
            <p:nvPr/>
          </p:nvSpPr>
          <p:spPr bwMode="auto">
            <a:xfrm>
              <a:off x="1151" y="2731"/>
              <a:ext cx="1039" cy="472"/>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7" name="Freeform 111">
              <a:extLst>
                <a:ext uri="{FF2B5EF4-FFF2-40B4-BE49-F238E27FC236}">
                  <a16:creationId xmlns:a16="http://schemas.microsoft.com/office/drawing/2014/main" id="{2E28050C-A09C-BF47-BD5D-FFF152B5A061}"/>
                </a:ext>
              </a:extLst>
            </p:cNvPr>
            <p:cNvSpPr>
              <a:spLocks/>
            </p:cNvSpPr>
            <p:nvPr/>
          </p:nvSpPr>
          <p:spPr bwMode="auto">
            <a:xfrm>
              <a:off x="1151" y="2731"/>
              <a:ext cx="1039" cy="472"/>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88" name="Freeform 112">
              <a:extLst>
                <a:ext uri="{FF2B5EF4-FFF2-40B4-BE49-F238E27FC236}">
                  <a16:creationId xmlns:a16="http://schemas.microsoft.com/office/drawing/2014/main" id="{959600EF-1C63-F84D-858E-DF94C97C4E96}"/>
                </a:ext>
              </a:extLst>
            </p:cNvPr>
            <p:cNvSpPr>
              <a:spLocks/>
            </p:cNvSpPr>
            <p:nvPr/>
          </p:nvSpPr>
          <p:spPr bwMode="auto">
            <a:xfrm>
              <a:off x="1151" y="3172"/>
              <a:ext cx="374" cy="85"/>
            </a:xfrm>
            <a:custGeom>
              <a:avLst/>
              <a:gdLst>
                <a:gd name="T0" fmla="*/ 0 w 374"/>
                <a:gd name="T1" fmla="*/ 0 h 85"/>
                <a:gd name="T2" fmla="*/ 1 w 374"/>
                <a:gd name="T3" fmla="*/ 47 h 85"/>
                <a:gd name="T4" fmla="*/ 373 w 374"/>
                <a:gd name="T5" fmla="*/ 84 h 85"/>
                <a:gd name="T6" fmla="*/ 373 w 374"/>
                <a:gd name="T7" fmla="*/ 32 h 85"/>
                <a:gd name="T8" fmla="*/ 0 w 374"/>
                <a:gd name="T9" fmla="*/ 0 h 85"/>
                <a:gd name="T10" fmla="*/ 0 60000 65536"/>
                <a:gd name="T11" fmla="*/ 0 60000 65536"/>
                <a:gd name="T12" fmla="*/ 0 60000 65536"/>
                <a:gd name="T13" fmla="*/ 0 60000 65536"/>
                <a:gd name="T14" fmla="*/ 0 60000 65536"/>
                <a:gd name="T15" fmla="*/ 0 w 374"/>
                <a:gd name="T16" fmla="*/ 0 h 85"/>
                <a:gd name="T17" fmla="*/ 374 w 374"/>
                <a:gd name="T18" fmla="*/ 85 h 85"/>
              </a:gdLst>
              <a:ahLst/>
              <a:cxnLst>
                <a:cxn ang="T10">
                  <a:pos x="T0" y="T1"/>
                </a:cxn>
                <a:cxn ang="T11">
                  <a:pos x="T2" y="T3"/>
                </a:cxn>
                <a:cxn ang="T12">
                  <a:pos x="T4" y="T5"/>
                </a:cxn>
                <a:cxn ang="T13">
                  <a:pos x="T6" y="T7"/>
                </a:cxn>
                <a:cxn ang="T14">
                  <a:pos x="T8" y="T9"/>
                </a:cxn>
              </a:cxnLst>
              <a:rect l="T15" t="T16" r="T17" b="T18"/>
              <a:pathLst>
                <a:path w="374" h="85">
                  <a:moveTo>
                    <a:pt x="0" y="0"/>
                  </a:moveTo>
                  <a:lnTo>
                    <a:pt x="1" y="47"/>
                  </a:lnTo>
                  <a:lnTo>
                    <a:pt x="373" y="84"/>
                  </a:lnTo>
                  <a:lnTo>
                    <a:pt x="373" y="32"/>
                  </a:lnTo>
                  <a:lnTo>
                    <a:pt x="0" y="0"/>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9" name="Freeform 113">
              <a:extLst>
                <a:ext uri="{FF2B5EF4-FFF2-40B4-BE49-F238E27FC236}">
                  <a16:creationId xmlns:a16="http://schemas.microsoft.com/office/drawing/2014/main" id="{59E57270-1257-2549-8BA8-8D4A69F580A0}"/>
                </a:ext>
              </a:extLst>
            </p:cNvPr>
            <p:cNvSpPr>
              <a:spLocks/>
            </p:cNvSpPr>
            <p:nvPr/>
          </p:nvSpPr>
          <p:spPr bwMode="auto">
            <a:xfrm>
              <a:off x="1458" y="2793"/>
              <a:ext cx="735" cy="352"/>
            </a:xfrm>
            <a:custGeom>
              <a:avLst/>
              <a:gdLst>
                <a:gd name="T0" fmla="*/ 0 w 735"/>
                <a:gd name="T1" fmla="*/ 307 h 352"/>
                <a:gd name="T2" fmla="*/ 29 w 735"/>
                <a:gd name="T3" fmla="*/ 351 h 352"/>
                <a:gd name="T4" fmla="*/ 729 w 735"/>
                <a:gd name="T5" fmla="*/ 68 h 352"/>
                <a:gd name="T6" fmla="*/ 731 w 735"/>
                <a:gd name="T7" fmla="*/ 60 h 352"/>
                <a:gd name="T8" fmla="*/ 733 w 735"/>
                <a:gd name="T9" fmla="*/ 52 h 352"/>
                <a:gd name="T10" fmla="*/ 734 w 735"/>
                <a:gd name="T11" fmla="*/ 44 h 352"/>
                <a:gd name="T12" fmla="*/ 734 w 735"/>
                <a:gd name="T13" fmla="*/ 34 h 352"/>
                <a:gd name="T14" fmla="*/ 734 w 735"/>
                <a:gd name="T15" fmla="*/ 26 h 352"/>
                <a:gd name="T16" fmla="*/ 734 w 735"/>
                <a:gd name="T17" fmla="*/ 18 h 352"/>
                <a:gd name="T18" fmla="*/ 734 w 735"/>
                <a:gd name="T19" fmla="*/ 10 h 352"/>
                <a:gd name="T20" fmla="*/ 734 w 735"/>
                <a:gd name="T21" fmla="*/ 0 h 352"/>
                <a:gd name="T22" fmla="*/ 0 w 735"/>
                <a:gd name="T23" fmla="*/ 307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5"/>
                <a:gd name="T37" fmla="*/ 0 h 352"/>
                <a:gd name="T38" fmla="*/ 735 w 735"/>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0" name="Freeform 114">
              <a:extLst>
                <a:ext uri="{FF2B5EF4-FFF2-40B4-BE49-F238E27FC236}">
                  <a16:creationId xmlns:a16="http://schemas.microsoft.com/office/drawing/2014/main" id="{26339818-5106-8C46-9CFE-9458C6D7D38E}"/>
                </a:ext>
              </a:extLst>
            </p:cNvPr>
            <p:cNvSpPr>
              <a:spLocks/>
            </p:cNvSpPr>
            <p:nvPr/>
          </p:nvSpPr>
          <p:spPr bwMode="auto">
            <a:xfrm>
              <a:off x="2685" y="2069"/>
              <a:ext cx="197" cy="274"/>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91" name="Freeform 115">
              <a:extLst>
                <a:ext uri="{FF2B5EF4-FFF2-40B4-BE49-F238E27FC236}">
                  <a16:creationId xmlns:a16="http://schemas.microsoft.com/office/drawing/2014/main" id="{F847D498-25A3-094F-84AA-86888CB24626}"/>
                </a:ext>
              </a:extLst>
            </p:cNvPr>
            <p:cNvSpPr>
              <a:spLocks/>
            </p:cNvSpPr>
            <p:nvPr/>
          </p:nvSpPr>
          <p:spPr bwMode="auto">
            <a:xfrm>
              <a:off x="2782" y="2106"/>
              <a:ext cx="100" cy="199"/>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2" name="Freeform 116">
              <a:extLst>
                <a:ext uri="{FF2B5EF4-FFF2-40B4-BE49-F238E27FC236}">
                  <a16:creationId xmlns:a16="http://schemas.microsoft.com/office/drawing/2014/main" id="{51897D0C-B7EF-0E4E-828C-C55F88C78B92}"/>
                </a:ext>
              </a:extLst>
            </p:cNvPr>
            <p:cNvSpPr>
              <a:spLocks/>
            </p:cNvSpPr>
            <p:nvPr/>
          </p:nvSpPr>
          <p:spPr bwMode="auto">
            <a:xfrm>
              <a:off x="2777" y="2101"/>
              <a:ext cx="55" cy="105"/>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3" name="Freeform 117">
              <a:extLst>
                <a:ext uri="{FF2B5EF4-FFF2-40B4-BE49-F238E27FC236}">
                  <a16:creationId xmlns:a16="http://schemas.microsoft.com/office/drawing/2014/main" id="{042A29C3-FA68-0444-89A0-99AD4966D117}"/>
                </a:ext>
              </a:extLst>
            </p:cNvPr>
            <p:cNvSpPr>
              <a:spLocks/>
            </p:cNvSpPr>
            <p:nvPr/>
          </p:nvSpPr>
          <p:spPr bwMode="auto">
            <a:xfrm>
              <a:off x="2777" y="2205"/>
              <a:ext cx="55" cy="105"/>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4" name="Freeform 118">
              <a:extLst>
                <a:ext uri="{FF2B5EF4-FFF2-40B4-BE49-F238E27FC236}">
                  <a16:creationId xmlns:a16="http://schemas.microsoft.com/office/drawing/2014/main" id="{8DBB0D37-390E-7044-A704-8B83D87C3E0B}"/>
                </a:ext>
              </a:extLst>
            </p:cNvPr>
            <p:cNvSpPr>
              <a:spLocks/>
            </p:cNvSpPr>
            <p:nvPr/>
          </p:nvSpPr>
          <p:spPr bwMode="auto">
            <a:xfrm>
              <a:off x="2831" y="2205"/>
              <a:ext cx="56" cy="105"/>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5" name="Freeform 119">
              <a:extLst>
                <a:ext uri="{FF2B5EF4-FFF2-40B4-BE49-F238E27FC236}">
                  <a16:creationId xmlns:a16="http://schemas.microsoft.com/office/drawing/2014/main" id="{3F3FADEF-640A-CA4F-A282-8D4FD6BE16AE}"/>
                </a:ext>
              </a:extLst>
            </p:cNvPr>
            <p:cNvSpPr>
              <a:spLocks/>
            </p:cNvSpPr>
            <p:nvPr/>
          </p:nvSpPr>
          <p:spPr bwMode="auto">
            <a:xfrm>
              <a:off x="2831" y="2101"/>
              <a:ext cx="56" cy="105"/>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6" name="Freeform 120">
              <a:extLst>
                <a:ext uri="{FF2B5EF4-FFF2-40B4-BE49-F238E27FC236}">
                  <a16:creationId xmlns:a16="http://schemas.microsoft.com/office/drawing/2014/main" id="{1E7F312D-1E4A-794D-8566-2BEECEA1C1D7}"/>
                </a:ext>
              </a:extLst>
            </p:cNvPr>
            <p:cNvSpPr>
              <a:spLocks/>
            </p:cNvSpPr>
            <p:nvPr/>
          </p:nvSpPr>
          <p:spPr bwMode="auto">
            <a:xfrm>
              <a:off x="2013" y="3029"/>
              <a:ext cx="197" cy="274"/>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97" name="Freeform 121">
              <a:extLst>
                <a:ext uri="{FF2B5EF4-FFF2-40B4-BE49-F238E27FC236}">
                  <a16:creationId xmlns:a16="http://schemas.microsoft.com/office/drawing/2014/main" id="{CBD91543-5121-AF4C-B82E-C7F4138071F0}"/>
                </a:ext>
              </a:extLst>
            </p:cNvPr>
            <p:cNvSpPr>
              <a:spLocks/>
            </p:cNvSpPr>
            <p:nvPr/>
          </p:nvSpPr>
          <p:spPr bwMode="auto">
            <a:xfrm>
              <a:off x="2110" y="3066"/>
              <a:ext cx="100" cy="199"/>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8" name="Freeform 122">
              <a:extLst>
                <a:ext uri="{FF2B5EF4-FFF2-40B4-BE49-F238E27FC236}">
                  <a16:creationId xmlns:a16="http://schemas.microsoft.com/office/drawing/2014/main" id="{B6E83A57-F9C9-DE4D-A276-FC29E10E45A4}"/>
                </a:ext>
              </a:extLst>
            </p:cNvPr>
            <p:cNvSpPr>
              <a:spLocks/>
            </p:cNvSpPr>
            <p:nvPr/>
          </p:nvSpPr>
          <p:spPr bwMode="auto">
            <a:xfrm>
              <a:off x="2105" y="3061"/>
              <a:ext cx="55" cy="105"/>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9" name="Freeform 123">
              <a:extLst>
                <a:ext uri="{FF2B5EF4-FFF2-40B4-BE49-F238E27FC236}">
                  <a16:creationId xmlns:a16="http://schemas.microsoft.com/office/drawing/2014/main" id="{E779001B-098F-C841-9B16-B75F6933042A}"/>
                </a:ext>
              </a:extLst>
            </p:cNvPr>
            <p:cNvSpPr>
              <a:spLocks/>
            </p:cNvSpPr>
            <p:nvPr/>
          </p:nvSpPr>
          <p:spPr bwMode="auto">
            <a:xfrm>
              <a:off x="2105" y="3165"/>
              <a:ext cx="55" cy="105"/>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00" name="Freeform 124">
              <a:extLst>
                <a:ext uri="{FF2B5EF4-FFF2-40B4-BE49-F238E27FC236}">
                  <a16:creationId xmlns:a16="http://schemas.microsoft.com/office/drawing/2014/main" id="{2FDFD247-7199-964B-8752-5B180C0E382D}"/>
                </a:ext>
              </a:extLst>
            </p:cNvPr>
            <p:cNvSpPr>
              <a:spLocks/>
            </p:cNvSpPr>
            <p:nvPr/>
          </p:nvSpPr>
          <p:spPr bwMode="auto">
            <a:xfrm>
              <a:off x="2159" y="3165"/>
              <a:ext cx="56" cy="105"/>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01" name="Freeform 125">
              <a:extLst>
                <a:ext uri="{FF2B5EF4-FFF2-40B4-BE49-F238E27FC236}">
                  <a16:creationId xmlns:a16="http://schemas.microsoft.com/office/drawing/2014/main" id="{BC8E558D-2834-2B45-952A-316FE3E29681}"/>
                </a:ext>
              </a:extLst>
            </p:cNvPr>
            <p:cNvSpPr>
              <a:spLocks/>
            </p:cNvSpPr>
            <p:nvPr/>
          </p:nvSpPr>
          <p:spPr bwMode="auto">
            <a:xfrm>
              <a:off x="2159" y="3061"/>
              <a:ext cx="56" cy="105"/>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02" name="Freeform 126">
              <a:extLst>
                <a:ext uri="{FF2B5EF4-FFF2-40B4-BE49-F238E27FC236}">
                  <a16:creationId xmlns:a16="http://schemas.microsoft.com/office/drawing/2014/main" id="{DFE1B12C-D886-8143-A4EE-EDD2F67E2827}"/>
                </a:ext>
              </a:extLst>
            </p:cNvPr>
            <p:cNvSpPr>
              <a:spLocks/>
            </p:cNvSpPr>
            <p:nvPr/>
          </p:nvSpPr>
          <p:spPr bwMode="auto">
            <a:xfrm>
              <a:off x="3515" y="2465"/>
              <a:ext cx="149" cy="207"/>
            </a:xfrm>
            <a:custGeom>
              <a:avLst/>
              <a:gdLst>
                <a:gd name="T0" fmla="*/ 75 w 149"/>
                <a:gd name="T1" fmla="*/ 0 h 207"/>
                <a:gd name="T2" fmla="*/ 67 w 149"/>
                <a:gd name="T3" fmla="*/ 1 h 207"/>
                <a:gd name="T4" fmla="*/ 59 w 149"/>
                <a:gd name="T5" fmla="*/ 3 h 207"/>
                <a:gd name="T6" fmla="*/ 52 w 149"/>
                <a:gd name="T7" fmla="*/ 5 h 207"/>
                <a:gd name="T8" fmla="*/ 46 w 149"/>
                <a:gd name="T9" fmla="*/ 8 h 207"/>
                <a:gd name="T10" fmla="*/ 39 w 149"/>
                <a:gd name="T11" fmla="*/ 13 h 207"/>
                <a:gd name="T12" fmla="*/ 33 w 149"/>
                <a:gd name="T13" fmla="*/ 18 h 207"/>
                <a:gd name="T14" fmla="*/ 28 w 149"/>
                <a:gd name="T15" fmla="*/ 24 h 207"/>
                <a:gd name="T16" fmla="*/ 22 w 149"/>
                <a:gd name="T17" fmla="*/ 31 h 207"/>
                <a:gd name="T18" fmla="*/ 13 w 149"/>
                <a:gd name="T19" fmla="*/ 47 h 207"/>
                <a:gd name="T20" fmla="*/ 5 w 149"/>
                <a:gd name="T21" fmla="*/ 63 h 207"/>
                <a:gd name="T22" fmla="*/ 2 w 149"/>
                <a:gd name="T23" fmla="*/ 83 h 207"/>
                <a:gd name="T24" fmla="*/ 0 w 149"/>
                <a:gd name="T25" fmla="*/ 104 h 207"/>
                <a:gd name="T26" fmla="*/ 2 w 149"/>
                <a:gd name="T27" fmla="*/ 125 h 207"/>
                <a:gd name="T28" fmla="*/ 5 w 149"/>
                <a:gd name="T29" fmla="*/ 144 h 207"/>
                <a:gd name="T30" fmla="*/ 13 w 149"/>
                <a:gd name="T31" fmla="*/ 161 h 207"/>
                <a:gd name="T32" fmla="*/ 22 w 149"/>
                <a:gd name="T33" fmla="*/ 177 h 207"/>
                <a:gd name="T34" fmla="*/ 28 w 149"/>
                <a:gd name="T35" fmla="*/ 183 h 207"/>
                <a:gd name="T36" fmla="*/ 33 w 149"/>
                <a:gd name="T37" fmla="*/ 190 h 207"/>
                <a:gd name="T38" fmla="*/ 39 w 149"/>
                <a:gd name="T39" fmla="*/ 195 h 207"/>
                <a:gd name="T40" fmla="*/ 46 w 149"/>
                <a:gd name="T41" fmla="*/ 198 h 207"/>
                <a:gd name="T42" fmla="*/ 52 w 149"/>
                <a:gd name="T43" fmla="*/ 203 h 207"/>
                <a:gd name="T44" fmla="*/ 59 w 149"/>
                <a:gd name="T45" fmla="*/ 204 h 207"/>
                <a:gd name="T46" fmla="*/ 67 w 149"/>
                <a:gd name="T47" fmla="*/ 206 h 207"/>
                <a:gd name="T48" fmla="*/ 75 w 149"/>
                <a:gd name="T49" fmla="*/ 206 h 207"/>
                <a:gd name="T50" fmla="*/ 82 w 149"/>
                <a:gd name="T51" fmla="*/ 206 h 207"/>
                <a:gd name="T52" fmla="*/ 90 w 149"/>
                <a:gd name="T53" fmla="*/ 204 h 207"/>
                <a:gd name="T54" fmla="*/ 96 w 149"/>
                <a:gd name="T55" fmla="*/ 203 h 207"/>
                <a:gd name="T56" fmla="*/ 103 w 149"/>
                <a:gd name="T57" fmla="*/ 198 h 207"/>
                <a:gd name="T58" fmla="*/ 109 w 149"/>
                <a:gd name="T59" fmla="*/ 195 h 207"/>
                <a:gd name="T60" fmla="*/ 116 w 149"/>
                <a:gd name="T61" fmla="*/ 190 h 207"/>
                <a:gd name="T62" fmla="*/ 121 w 149"/>
                <a:gd name="T63" fmla="*/ 183 h 207"/>
                <a:gd name="T64" fmla="*/ 127 w 149"/>
                <a:gd name="T65" fmla="*/ 177 h 207"/>
                <a:gd name="T66" fmla="*/ 135 w 149"/>
                <a:gd name="T67" fmla="*/ 161 h 207"/>
                <a:gd name="T68" fmla="*/ 143 w 149"/>
                <a:gd name="T69" fmla="*/ 144 h 207"/>
                <a:gd name="T70" fmla="*/ 147 w 149"/>
                <a:gd name="T71" fmla="*/ 125 h 207"/>
                <a:gd name="T72" fmla="*/ 148 w 149"/>
                <a:gd name="T73" fmla="*/ 104 h 207"/>
                <a:gd name="T74" fmla="*/ 147 w 149"/>
                <a:gd name="T75" fmla="*/ 83 h 207"/>
                <a:gd name="T76" fmla="*/ 143 w 149"/>
                <a:gd name="T77" fmla="*/ 63 h 207"/>
                <a:gd name="T78" fmla="*/ 135 w 149"/>
                <a:gd name="T79" fmla="*/ 47 h 207"/>
                <a:gd name="T80" fmla="*/ 127 w 149"/>
                <a:gd name="T81" fmla="*/ 31 h 207"/>
                <a:gd name="T82" fmla="*/ 121 w 149"/>
                <a:gd name="T83" fmla="*/ 24 h 207"/>
                <a:gd name="T84" fmla="*/ 116 w 149"/>
                <a:gd name="T85" fmla="*/ 18 h 207"/>
                <a:gd name="T86" fmla="*/ 109 w 149"/>
                <a:gd name="T87" fmla="*/ 13 h 207"/>
                <a:gd name="T88" fmla="*/ 103 w 149"/>
                <a:gd name="T89" fmla="*/ 8 h 207"/>
                <a:gd name="T90" fmla="*/ 96 w 149"/>
                <a:gd name="T91" fmla="*/ 5 h 207"/>
                <a:gd name="T92" fmla="*/ 90 w 149"/>
                <a:gd name="T93" fmla="*/ 3 h 207"/>
                <a:gd name="T94" fmla="*/ 82 w 149"/>
                <a:gd name="T95" fmla="*/ 1 h 207"/>
                <a:gd name="T96" fmla="*/ 75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03" name="Freeform 127">
              <a:extLst>
                <a:ext uri="{FF2B5EF4-FFF2-40B4-BE49-F238E27FC236}">
                  <a16:creationId xmlns:a16="http://schemas.microsoft.com/office/drawing/2014/main" id="{DEC958E5-E97E-4743-ADF7-069989E3732C}"/>
                </a:ext>
              </a:extLst>
            </p:cNvPr>
            <p:cNvSpPr>
              <a:spLocks/>
            </p:cNvSpPr>
            <p:nvPr/>
          </p:nvSpPr>
          <p:spPr bwMode="auto">
            <a:xfrm>
              <a:off x="3589" y="2494"/>
              <a:ext cx="75" cy="150"/>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04" name="Freeform 128">
              <a:extLst>
                <a:ext uri="{FF2B5EF4-FFF2-40B4-BE49-F238E27FC236}">
                  <a16:creationId xmlns:a16="http://schemas.microsoft.com/office/drawing/2014/main" id="{C6F01409-FAC7-8742-9E0A-B2719080FC3A}"/>
                </a:ext>
              </a:extLst>
            </p:cNvPr>
            <p:cNvSpPr>
              <a:spLocks/>
            </p:cNvSpPr>
            <p:nvPr/>
          </p:nvSpPr>
          <p:spPr bwMode="auto">
            <a:xfrm>
              <a:off x="3589" y="2494"/>
              <a:ext cx="75" cy="150"/>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chemeClr val="accent2"/>
            </a:solidFill>
            <a:ln w="12700" cap="rnd" cmpd="sng">
              <a:solidFill>
                <a:srgbClr val="000000"/>
              </a:solidFill>
              <a:prstDash val="solid"/>
              <a:round/>
              <a:headEnd type="none" w="sm" len="sm"/>
              <a:tailEnd type="none" w="sm" len="sm"/>
            </a:ln>
          </p:spPr>
          <p:txBody>
            <a:bodyPr/>
            <a:lstStyle/>
            <a:p>
              <a:endParaRPr lang="en-US"/>
            </a:p>
          </p:txBody>
        </p:sp>
      </p:grpSp>
      <p:sp>
        <p:nvSpPr>
          <p:cNvPr id="32771" name="Text Box 129">
            <a:extLst>
              <a:ext uri="{FF2B5EF4-FFF2-40B4-BE49-F238E27FC236}">
                <a16:creationId xmlns:a16="http://schemas.microsoft.com/office/drawing/2014/main" id="{6A569688-6F50-3640-A68D-A3E4494857C5}"/>
              </a:ext>
            </a:extLst>
          </p:cNvPr>
          <p:cNvSpPr txBox="1">
            <a:spLocks noChangeArrowheads="1"/>
          </p:cNvSpPr>
          <p:nvPr/>
        </p:nvSpPr>
        <p:spPr bwMode="auto">
          <a:xfrm>
            <a:off x="3001964" y="2193925"/>
            <a:ext cx="20823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GB" altLang="en-US" sz="2000">
                <a:solidFill>
                  <a:schemeClr val="tx2"/>
                </a:solidFill>
              </a:rPr>
              <a:t>Some holes due</a:t>
            </a:r>
          </a:p>
          <a:p>
            <a:pPr>
              <a:spcBef>
                <a:spcPct val="0"/>
              </a:spcBef>
              <a:buClrTx/>
              <a:buSzTx/>
              <a:buFontTx/>
              <a:buNone/>
            </a:pPr>
            <a:r>
              <a:rPr lang="en-GB" altLang="en-US" sz="2000">
                <a:solidFill>
                  <a:schemeClr val="tx2"/>
                </a:solidFill>
              </a:rPr>
              <a:t>To active failures</a:t>
            </a:r>
            <a:endParaRPr lang="en-GB" altLang="en-US" sz="2400">
              <a:solidFill>
                <a:schemeClr val="tx2"/>
              </a:solidFill>
            </a:endParaRPr>
          </a:p>
        </p:txBody>
      </p:sp>
      <p:sp>
        <p:nvSpPr>
          <p:cNvPr id="32772" name="Text Box 130">
            <a:extLst>
              <a:ext uri="{FF2B5EF4-FFF2-40B4-BE49-F238E27FC236}">
                <a16:creationId xmlns:a16="http://schemas.microsoft.com/office/drawing/2014/main" id="{ADC395D0-A242-1343-AF35-CD4AF3B61C6D}"/>
              </a:ext>
            </a:extLst>
          </p:cNvPr>
          <p:cNvSpPr txBox="1">
            <a:spLocks noChangeArrowheads="1"/>
          </p:cNvSpPr>
          <p:nvPr/>
        </p:nvSpPr>
        <p:spPr bwMode="auto">
          <a:xfrm>
            <a:off x="7315200" y="4238625"/>
            <a:ext cx="22974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GB" altLang="en-US" sz="2000">
                <a:solidFill>
                  <a:schemeClr val="tx2"/>
                </a:solidFill>
              </a:rPr>
              <a:t>Other holes due to</a:t>
            </a:r>
          </a:p>
          <a:p>
            <a:pPr>
              <a:spcBef>
                <a:spcPct val="0"/>
              </a:spcBef>
              <a:buClrTx/>
              <a:buSzTx/>
              <a:buFontTx/>
              <a:buNone/>
            </a:pPr>
            <a:r>
              <a:rPr lang="en-GB" altLang="en-US" sz="2000">
                <a:solidFill>
                  <a:schemeClr val="tx2"/>
                </a:solidFill>
              </a:rPr>
              <a:t>latent conditions</a:t>
            </a:r>
            <a:endParaRPr lang="en-GB" altLang="en-US" sz="2400">
              <a:solidFill>
                <a:schemeClr val="tx2"/>
              </a:solidFill>
            </a:endParaRPr>
          </a:p>
        </p:txBody>
      </p:sp>
      <p:sp>
        <p:nvSpPr>
          <p:cNvPr id="32773" name="Text Box 131">
            <a:extLst>
              <a:ext uri="{FF2B5EF4-FFF2-40B4-BE49-F238E27FC236}">
                <a16:creationId xmlns:a16="http://schemas.microsoft.com/office/drawing/2014/main" id="{BE35758A-3268-2F45-8E58-686AB53A36DD}"/>
              </a:ext>
            </a:extLst>
          </p:cNvPr>
          <p:cNvSpPr txBox="1">
            <a:spLocks noChangeArrowheads="1"/>
          </p:cNvSpPr>
          <p:nvPr/>
        </p:nvSpPr>
        <p:spPr bwMode="auto">
          <a:xfrm>
            <a:off x="4267201" y="5257800"/>
            <a:ext cx="4708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GB" altLang="en-US" sz="2400" b="1">
                <a:solidFill>
                  <a:schemeClr val="tx2"/>
                </a:solidFill>
              </a:rPr>
              <a:t>Successive layers of defences</a:t>
            </a:r>
          </a:p>
        </p:txBody>
      </p:sp>
      <p:sp>
        <p:nvSpPr>
          <p:cNvPr id="32774" name="Text Box 132">
            <a:extLst>
              <a:ext uri="{FF2B5EF4-FFF2-40B4-BE49-F238E27FC236}">
                <a16:creationId xmlns:a16="http://schemas.microsoft.com/office/drawing/2014/main" id="{3B5E4D80-1DC6-EE46-B71A-86148D37B411}"/>
              </a:ext>
            </a:extLst>
          </p:cNvPr>
          <p:cNvSpPr txBox="1">
            <a:spLocks noChangeArrowheads="1"/>
          </p:cNvSpPr>
          <p:nvPr/>
        </p:nvSpPr>
        <p:spPr bwMode="auto">
          <a:xfrm>
            <a:off x="8915400" y="2133601"/>
            <a:ext cx="1436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GB" altLang="en-US" sz="2400" b="1">
                <a:solidFill>
                  <a:schemeClr val="tx2"/>
                </a:solidFill>
              </a:rPr>
              <a:t>Hazards</a:t>
            </a:r>
          </a:p>
        </p:txBody>
      </p:sp>
      <p:sp>
        <p:nvSpPr>
          <p:cNvPr id="32775" name="Text Box 133">
            <a:extLst>
              <a:ext uri="{FF2B5EF4-FFF2-40B4-BE49-F238E27FC236}">
                <a16:creationId xmlns:a16="http://schemas.microsoft.com/office/drawing/2014/main" id="{5AD77920-AE6C-6D47-A072-C592B384AD86}"/>
              </a:ext>
            </a:extLst>
          </p:cNvPr>
          <p:cNvSpPr txBox="1">
            <a:spLocks noChangeArrowheads="1"/>
          </p:cNvSpPr>
          <p:nvPr/>
        </p:nvSpPr>
        <p:spPr bwMode="auto">
          <a:xfrm>
            <a:off x="3124200" y="4800601"/>
            <a:ext cx="121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GB" altLang="en-US" sz="2400" b="1">
                <a:solidFill>
                  <a:schemeClr val="tx2"/>
                </a:solidFill>
              </a:rPr>
              <a:t>Losses</a:t>
            </a:r>
          </a:p>
        </p:txBody>
      </p:sp>
      <p:sp>
        <p:nvSpPr>
          <p:cNvPr id="32776" name="Rectangle 134">
            <a:extLst>
              <a:ext uri="{FF2B5EF4-FFF2-40B4-BE49-F238E27FC236}">
                <a16:creationId xmlns:a16="http://schemas.microsoft.com/office/drawing/2014/main" id="{1186AA98-94D5-7C42-9F82-2205CE6D2B27}"/>
              </a:ext>
            </a:extLst>
          </p:cNvPr>
          <p:cNvSpPr>
            <a:spLocks noChangeArrowheads="1"/>
          </p:cNvSpPr>
          <p:nvPr/>
        </p:nvSpPr>
        <p:spPr bwMode="auto">
          <a:xfrm>
            <a:off x="10042526" y="602297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en-GB" altLang="en-US" sz="2400">
              <a:latin typeface="Times New Roman" panose="02020603050405020304" pitchFamily="18" charset="0"/>
            </a:endParaRPr>
          </a:p>
        </p:txBody>
      </p:sp>
      <p:sp>
        <p:nvSpPr>
          <p:cNvPr id="32777" name="Text Box 135">
            <a:extLst>
              <a:ext uri="{FF2B5EF4-FFF2-40B4-BE49-F238E27FC236}">
                <a16:creationId xmlns:a16="http://schemas.microsoft.com/office/drawing/2014/main" id="{76AA041E-256C-5A45-A970-D4133AA6861C}"/>
              </a:ext>
            </a:extLst>
          </p:cNvPr>
          <p:cNvSpPr txBox="1">
            <a:spLocks noChangeArrowheads="1"/>
          </p:cNvSpPr>
          <p:nvPr/>
        </p:nvSpPr>
        <p:spPr bwMode="auto">
          <a:xfrm>
            <a:off x="1703389" y="1412875"/>
            <a:ext cx="8785225" cy="4000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2000" b="1">
                <a:latin typeface="Times New Roman" panose="02020603050405020304" pitchFamily="18" charset="0"/>
              </a:rPr>
              <a:t>It takes an average of 4.5 errors in the system for a medical accident to result</a:t>
            </a:r>
          </a:p>
        </p:txBody>
      </p:sp>
      <p:sp>
        <p:nvSpPr>
          <p:cNvPr id="32778" name="Text Box 136">
            <a:extLst>
              <a:ext uri="{FF2B5EF4-FFF2-40B4-BE49-F238E27FC236}">
                <a16:creationId xmlns:a16="http://schemas.microsoft.com/office/drawing/2014/main" id="{E29BCDFC-6FE6-9C43-8D71-D151F9F19C78}"/>
              </a:ext>
            </a:extLst>
          </p:cNvPr>
          <p:cNvSpPr txBox="1">
            <a:spLocks noChangeArrowheads="1"/>
          </p:cNvSpPr>
          <p:nvPr/>
        </p:nvSpPr>
        <p:spPr bwMode="auto">
          <a:xfrm>
            <a:off x="8094663" y="6172200"/>
            <a:ext cx="2032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1200">
                <a:latin typeface="Times New Roman" panose="02020603050405020304" pitchFamily="18" charset="0"/>
              </a:rPr>
              <a:t>Modified from James Reason, 1991.</a:t>
            </a:r>
          </a:p>
          <a:p>
            <a:pPr>
              <a:spcBef>
                <a:spcPct val="50000"/>
              </a:spcBef>
              <a:buClrTx/>
              <a:buSzTx/>
              <a:buFontTx/>
              <a:buNone/>
            </a:pPr>
            <a:endParaRPr lang="en-US" altLang="en-US" sz="2800">
              <a:latin typeface="Times New Roman" panose="02020603050405020304" pitchFamily="18" charset="0"/>
            </a:endParaRPr>
          </a:p>
        </p:txBody>
      </p:sp>
      <p:sp>
        <p:nvSpPr>
          <p:cNvPr id="32779" name="Text Box 137">
            <a:extLst>
              <a:ext uri="{FF2B5EF4-FFF2-40B4-BE49-F238E27FC236}">
                <a16:creationId xmlns:a16="http://schemas.microsoft.com/office/drawing/2014/main" id="{E12EC70A-3FF5-944A-8FB0-D4B4C7ADD84A}"/>
              </a:ext>
            </a:extLst>
          </p:cNvPr>
          <p:cNvSpPr txBox="1">
            <a:spLocks noChangeArrowheads="1"/>
          </p:cNvSpPr>
          <p:nvPr/>
        </p:nvSpPr>
        <p:spPr bwMode="auto">
          <a:xfrm>
            <a:off x="4572000" y="6477000"/>
            <a:ext cx="586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r">
              <a:spcBef>
                <a:spcPct val="50000"/>
              </a:spcBef>
              <a:buClrTx/>
              <a:buSzTx/>
              <a:buFontTx/>
              <a:buNone/>
            </a:pPr>
            <a:r>
              <a:rPr lang="en-US" altLang="en-US" sz="1600" b="1"/>
              <a:t>Paul Barach, MD, MPH, Univ of Miami Medical School</a:t>
            </a:r>
            <a:endParaRPr lang="id-ID" altLang="en-US" sz="1600" b="1"/>
          </a:p>
        </p:txBody>
      </p:sp>
    </p:spTree>
    <p:extLst>
      <p:ext uri="{BB962C8B-B14F-4D97-AF65-F5344CB8AC3E}">
        <p14:creationId xmlns:p14="http://schemas.microsoft.com/office/powerpoint/2010/main" val="3285382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897B2-6383-3749-B4D3-6AE98B57098F}"/>
              </a:ext>
            </a:extLst>
          </p:cNvPr>
          <p:cNvSpPr>
            <a:spLocks noGrp="1"/>
          </p:cNvSpPr>
          <p:nvPr>
            <p:ph type="title"/>
          </p:nvPr>
        </p:nvSpPr>
        <p:spPr>
          <a:xfrm>
            <a:off x="1981200" y="277814"/>
            <a:ext cx="8229600" cy="788987"/>
          </a:xfrm>
        </p:spPr>
        <p:txBody>
          <a:bodyPr/>
          <a:lstStyle/>
          <a:p>
            <a:pPr>
              <a:defRPr/>
            </a:pPr>
            <a:r>
              <a:rPr lang="en-US" altLang="en-US">
                <a:ea typeface="ＭＳ Ｐゴシック" charset="-128"/>
              </a:rPr>
              <a:t>Hubungan Tindakan dg AE</a:t>
            </a:r>
          </a:p>
        </p:txBody>
      </p:sp>
      <p:sp>
        <p:nvSpPr>
          <p:cNvPr id="4" name="Content Placeholder 3">
            <a:extLst>
              <a:ext uri="{FF2B5EF4-FFF2-40B4-BE49-F238E27FC236}">
                <a16:creationId xmlns:a16="http://schemas.microsoft.com/office/drawing/2014/main" id="{71420E29-F31E-B54F-911B-1280ADA4A271}"/>
              </a:ext>
            </a:extLst>
          </p:cNvPr>
          <p:cNvSpPr>
            <a:spLocks noGrp="1"/>
          </p:cNvSpPr>
          <p:nvPr>
            <p:ph idx="1"/>
          </p:nvPr>
        </p:nvSpPr>
        <p:spPr>
          <a:xfrm>
            <a:off x="1981200" y="1219200"/>
            <a:ext cx="8229600" cy="5334000"/>
          </a:xfrm>
        </p:spPr>
        <p:txBody>
          <a:bodyPr/>
          <a:lstStyle/>
          <a:p>
            <a:pPr>
              <a:buFont typeface="Wingdings" charset="2"/>
              <a:buChar char="l"/>
              <a:defRPr/>
            </a:pPr>
            <a:r>
              <a:rPr lang="en-US" altLang="en-US" dirty="0">
                <a:ea typeface="ＭＳ Ｐゴシック" charset="-128"/>
              </a:rPr>
              <a:t>Unlikely cause of AE</a:t>
            </a:r>
          </a:p>
          <a:p>
            <a:pPr marL="457200" lvl="1" indent="0">
              <a:buNone/>
              <a:defRPr/>
            </a:pPr>
            <a:r>
              <a:rPr lang="en-US" altLang="en-US" dirty="0">
                <a:ea typeface="ＭＳ Ｐゴシック" charset="-128"/>
              </a:rPr>
              <a:t>Must have two of the following:</a:t>
            </a:r>
          </a:p>
          <a:p>
            <a:pPr marL="457200" lvl="1" indent="0">
              <a:buFont typeface="Wingdings" charset="2"/>
              <a:buChar char="l"/>
              <a:defRPr/>
            </a:pPr>
            <a:r>
              <a:rPr lang="en-US" altLang="en-US" dirty="0">
                <a:ea typeface="ＭＳ Ｐゴシック" charset="-128"/>
              </a:rPr>
              <a:t>No temporal relationship</a:t>
            </a:r>
          </a:p>
          <a:p>
            <a:pPr marL="457200" lvl="1" indent="0">
              <a:buFont typeface="Wingdings" charset="2"/>
              <a:buChar char="l"/>
              <a:defRPr/>
            </a:pPr>
            <a:r>
              <a:rPr lang="en-US" altLang="en-US" dirty="0">
                <a:ea typeface="ＭＳ Ｐゴシック" charset="-128"/>
              </a:rPr>
              <a:t>Could readily have been produced by the subject’s clinical state</a:t>
            </a:r>
          </a:p>
          <a:p>
            <a:pPr marL="457200" lvl="1" indent="0">
              <a:buFont typeface="Wingdings" charset="2"/>
              <a:buChar char="l"/>
              <a:defRPr/>
            </a:pPr>
            <a:r>
              <a:rPr lang="en-US" altLang="en-US" dirty="0">
                <a:ea typeface="ＭＳ Ｐゴシック" charset="-128"/>
              </a:rPr>
              <a:t>Could have been due to the environment or other intervention</a:t>
            </a:r>
          </a:p>
          <a:p>
            <a:pPr marL="457200" lvl="1" indent="0">
              <a:buFont typeface="Wingdings" charset="2"/>
              <a:buChar char="l"/>
              <a:defRPr/>
            </a:pPr>
            <a:r>
              <a:rPr lang="en-US" altLang="en-US" dirty="0">
                <a:ea typeface="ＭＳ Ｐゴシック" charset="-128"/>
              </a:rPr>
              <a:t>Does not follow a known pattern of response to intervention</a:t>
            </a:r>
          </a:p>
          <a:p>
            <a:pPr marL="457200" lvl="1" indent="0">
              <a:buFont typeface="Wingdings" charset="2"/>
              <a:buChar char="l"/>
              <a:defRPr/>
            </a:pPr>
            <a:r>
              <a:rPr lang="en-US" altLang="en-US" dirty="0">
                <a:ea typeface="ＭＳ Ｐゴシック" charset="-128"/>
              </a:rPr>
              <a:t>Does not reappear or worsen when the intervention is re-introduced</a:t>
            </a:r>
          </a:p>
        </p:txBody>
      </p:sp>
    </p:spTree>
    <p:extLst>
      <p:ext uri="{BB962C8B-B14F-4D97-AF65-F5344CB8AC3E}">
        <p14:creationId xmlns:p14="http://schemas.microsoft.com/office/powerpoint/2010/main" val="581702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8967-2780-A542-B7A1-EA0BDC337E02}"/>
              </a:ext>
            </a:extLst>
          </p:cNvPr>
          <p:cNvSpPr>
            <a:spLocks noGrp="1"/>
          </p:cNvSpPr>
          <p:nvPr>
            <p:ph type="title"/>
          </p:nvPr>
        </p:nvSpPr>
        <p:spPr/>
        <p:txBody>
          <a:bodyPr/>
          <a:lstStyle/>
          <a:p>
            <a:pPr>
              <a:defRPr/>
            </a:pPr>
            <a:r>
              <a:rPr lang="en-US" altLang="en-US">
                <a:ea typeface="ＭＳ Ｐゴシック" charset="-128"/>
              </a:rPr>
              <a:t>Hubungan Tindakan dg AE</a:t>
            </a:r>
          </a:p>
        </p:txBody>
      </p:sp>
      <p:sp>
        <p:nvSpPr>
          <p:cNvPr id="3" name="Content Placeholder 2">
            <a:extLst>
              <a:ext uri="{FF2B5EF4-FFF2-40B4-BE49-F238E27FC236}">
                <a16:creationId xmlns:a16="http://schemas.microsoft.com/office/drawing/2014/main" id="{26364A77-9588-274E-B0E7-33F346366734}"/>
              </a:ext>
            </a:extLst>
          </p:cNvPr>
          <p:cNvSpPr>
            <a:spLocks noGrp="1"/>
          </p:cNvSpPr>
          <p:nvPr>
            <p:ph idx="1"/>
          </p:nvPr>
        </p:nvSpPr>
        <p:spPr/>
        <p:txBody>
          <a:bodyPr/>
          <a:lstStyle/>
          <a:p>
            <a:pPr>
              <a:buFont typeface="Wingdings" charset="2"/>
              <a:buChar char="l"/>
              <a:defRPr/>
            </a:pPr>
            <a:r>
              <a:rPr lang="en-US" altLang="en-US">
                <a:ea typeface="ＭＳ Ｐゴシック" charset="-128"/>
              </a:rPr>
              <a:t>Possible cause of AE</a:t>
            </a:r>
          </a:p>
          <a:p>
            <a:pPr marL="457200" lvl="1" indent="0">
              <a:buNone/>
              <a:defRPr/>
            </a:pPr>
            <a:r>
              <a:rPr lang="en-US" altLang="en-US">
                <a:ea typeface="ＭＳ Ｐゴシック" charset="-128"/>
              </a:rPr>
              <a:t>Must have two of the following:</a:t>
            </a:r>
          </a:p>
          <a:p>
            <a:pPr marL="457200" lvl="1" indent="0">
              <a:buFont typeface="Wingdings" charset="2"/>
              <a:buChar char="l"/>
              <a:defRPr/>
            </a:pPr>
            <a:r>
              <a:rPr lang="en-US" altLang="en-US">
                <a:ea typeface="ＭＳ Ｐゴシック" charset="-128"/>
              </a:rPr>
              <a:t>Has a reasonable temporal relationship</a:t>
            </a:r>
          </a:p>
          <a:p>
            <a:pPr marL="457200" lvl="1" indent="0">
              <a:buFont typeface="Wingdings" charset="2"/>
              <a:buChar char="l"/>
              <a:defRPr/>
            </a:pPr>
            <a:r>
              <a:rPr lang="en-US" altLang="en-US">
                <a:ea typeface="ＭＳ Ｐゴシック" charset="-128"/>
              </a:rPr>
              <a:t>Could not readily have been produced by the subject’s clinical state</a:t>
            </a:r>
          </a:p>
          <a:p>
            <a:pPr marL="457200" lvl="1" indent="0">
              <a:buFont typeface="Wingdings" charset="2"/>
              <a:buChar char="l"/>
              <a:defRPr/>
            </a:pPr>
            <a:r>
              <a:rPr lang="en-US" altLang="en-US">
                <a:ea typeface="ＭＳ Ｐゴシック" charset="-128"/>
              </a:rPr>
              <a:t>Could not readily have been due to the environment or other intervention</a:t>
            </a:r>
          </a:p>
          <a:p>
            <a:pPr marL="457200" lvl="1" indent="0">
              <a:buFont typeface="Wingdings" charset="2"/>
              <a:buChar char="l"/>
              <a:defRPr/>
            </a:pPr>
            <a:r>
              <a:rPr lang="en-US" altLang="en-US">
                <a:ea typeface="ＭＳ Ｐゴシック" charset="-128"/>
              </a:rPr>
              <a:t>Follows a known pattern of response to intervention</a:t>
            </a:r>
          </a:p>
        </p:txBody>
      </p:sp>
    </p:spTree>
    <p:extLst>
      <p:ext uri="{BB962C8B-B14F-4D97-AF65-F5344CB8AC3E}">
        <p14:creationId xmlns:p14="http://schemas.microsoft.com/office/powerpoint/2010/main" val="84894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7BCC-8D83-6A40-BF12-C2119A4C0193}"/>
              </a:ext>
            </a:extLst>
          </p:cNvPr>
          <p:cNvSpPr>
            <a:spLocks noGrp="1"/>
          </p:cNvSpPr>
          <p:nvPr>
            <p:ph type="title"/>
          </p:nvPr>
        </p:nvSpPr>
        <p:spPr/>
        <p:txBody>
          <a:bodyPr/>
          <a:lstStyle/>
          <a:p>
            <a:pPr>
              <a:defRPr/>
            </a:pPr>
            <a:r>
              <a:rPr lang="en-US" altLang="en-US">
                <a:ea typeface="ＭＳ Ｐゴシック" charset="-128"/>
              </a:rPr>
              <a:t>Hubungan Tindakan dg AE</a:t>
            </a:r>
          </a:p>
        </p:txBody>
      </p:sp>
      <p:sp>
        <p:nvSpPr>
          <p:cNvPr id="3" name="Content Placeholder 2">
            <a:extLst>
              <a:ext uri="{FF2B5EF4-FFF2-40B4-BE49-F238E27FC236}">
                <a16:creationId xmlns:a16="http://schemas.microsoft.com/office/drawing/2014/main" id="{33D050A9-759B-2548-969D-827058834047}"/>
              </a:ext>
            </a:extLst>
          </p:cNvPr>
          <p:cNvSpPr>
            <a:spLocks noGrp="1"/>
          </p:cNvSpPr>
          <p:nvPr>
            <p:ph idx="1"/>
          </p:nvPr>
        </p:nvSpPr>
        <p:spPr>
          <a:xfrm>
            <a:off x="1981200" y="1600200"/>
            <a:ext cx="8229600" cy="4953000"/>
          </a:xfrm>
        </p:spPr>
        <p:txBody>
          <a:bodyPr/>
          <a:lstStyle/>
          <a:p>
            <a:pPr>
              <a:buFont typeface="Wingdings" charset="2"/>
              <a:buChar char="l"/>
              <a:defRPr/>
            </a:pPr>
            <a:r>
              <a:rPr lang="en-US" altLang="en-US">
                <a:ea typeface="ＭＳ Ｐゴシック" charset="-128"/>
              </a:rPr>
              <a:t>Probable cause of AE</a:t>
            </a:r>
          </a:p>
          <a:p>
            <a:pPr marL="457200" lvl="1" indent="0">
              <a:buNone/>
              <a:defRPr/>
            </a:pPr>
            <a:r>
              <a:rPr lang="en-US" altLang="en-US">
                <a:ea typeface="ＭＳ Ｐゴシック" charset="-128"/>
              </a:rPr>
              <a:t>Must have three of the following</a:t>
            </a:r>
          </a:p>
          <a:p>
            <a:pPr marL="457200" lvl="1" indent="0">
              <a:buFont typeface="Wingdings" charset="2"/>
              <a:buChar char="l"/>
              <a:defRPr/>
            </a:pPr>
            <a:r>
              <a:rPr lang="en-US" altLang="en-US">
                <a:ea typeface="ＭＳ Ｐゴシック" charset="-128"/>
              </a:rPr>
              <a:t>Has  a reasonable temporal relationship</a:t>
            </a:r>
          </a:p>
          <a:p>
            <a:pPr marL="457200" lvl="1" indent="0">
              <a:buFont typeface="Wingdings" charset="2"/>
              <a:buChar char="l"/>
              <a:defRPr/>
            </a:pPr>
            <a:r>
              <a:rPr lang="en-US" altLang="en-US">
                <a:ea typeface="ＭＳ Ｐゴシック" charset="-128"/>
              </a:rPr>
              <a:t>Could not readily have been produced by the subject’s clinical state, the environment, or other intervention</a:t>
            </a:r>
          </a:p>
          <a:p>
            <a:pPr marL="457200" lvl="1" indent="0">
              <a:buFont typeface="Wingdings" charset="2"/>
              <a:buChar char="l"/>
              <a:defRPr/>
            </a:pPr>
            <a:r>
              <a:rPr lang="en-US" altLang="en-US">
                <a:ea typeface="ＭＳ Ｐゴシック" charset="-128"/>
              </a:rPr>
              <a:t>Follows a known pattern of response to the intervention</a:t>
            </a:r>
          </a:p>
          <a:p>
            <a:pPr marL="457200" lvl="1" indent="0">
              <a:buFont typeface="Wingdings" charset="2"/>
              <a:buChar char="l"/>
              <a:defRPr/>
            </a:pPr>
            <a:r>
              <a:rPr lang="en-US" altLang="en-US">
                <a:ea typeface="ＭＳ Ｐゴシック" charset="-128"/>
              </a:rPr>
              <a:t>Disappears or decreases when the dose is reduced or intervention ceases</a:t>
            </a:r>
          </a:p>
        </p:txBody>
      </p:sp>
    </p:spTree>
    <p:extLst>
      <p:ext uri="{BB962C8B-B14F-4D97-AF65-F5344CB8AC3E}">
        <p14:creationId xmlns:p14="http://schemas.microsoft.com/office/powerpoint/2010/main" val="1813875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1C3E-BDAC-6546-8F13-B1FE33F05309}"/>
              </a:ext>
            </a:extLst>
          </p:cNvPr>
          <p:cNvSpPr>
            <a:spLocks noGrp="1"/>
          </p:cNvSpPr>
          <p:nvPr>
            <p:ph type="title"/>
          </p:nvPr>
        </p:nvSpPr>
        <p:spPr/>
        <p:txBody>
          <a:bodyPr/>
          <a:lstStyle/>
          <a:p>
            <a:pPr>
              <a:defRPr/>
            </a:pPr>
            <a:r>
              <a:rPr lang="en-US" altLang="en-US">
                <a:ea typeface="ＭＳ Ｐゴシック" charset="-128"/>
              </a:rPr>
              <a:t>Hubungan Tindakan dg AE</a:t>
            </a:r>
          </a:p>
        </p:txBody>
      </p:sp>
      <p:sp>
        <p:nvSpPr>
          <p:cNvPr id="3" name="Content Placeholder 2">
            <a:extLst>
              <a:ext uri="{FF2B5EF4-FFF2-40B4-BE49-F238E27FC236}">
                <a16:creationId xmlns:a16="http://schemas.microsoft.com/office/drawing/2014/main" id="{91152F78-2362-6042-9D2E-1763032EF779}"/>
              </a:ext>
            </a:extLst>
          </p:cNvPr>
          <p:cNvSpPr>
            <a:spLocks noGrp="1"/>
          </p:cNvSpPr>
          <p:nvPr>
            <p:ph idx="1"/>
          </p:nvPr>
        </p:nvSpPr>
        <p:spPr>
          <a:xfrm>
            <a:off x="1981200" y="1371600"/>
            <a:ext cx="8229600" cy="5181600"/>
          </a:xfrm>
        </p:spPr>
        <p:txBody>
          <a:bodyPr/>
          <a:lstStyle/>
          <a:p>
            <a:pPr>
              <a:buFont typeface="Wingdings" charset="2"/>
              <a:buChar char="l"/>
              <a:defRPr/>
            </a:pPr>
            <a:r>
              <a:rPr lang="en-US" altLang="en-US">
                <a:ea typeface="ＭＳ Ｐゴシック" charset="-128"/>
              </a:rPr>
              <a:t>Definite cause of AE</a:t>
            </a:r>
          </a:p>
          <a:p>
            <a:pPr marL="457200" lvl="1" indent="0">
              <a:buNone/>
              <a:defRPr/>
            </a:pPr>
            <a:r>
              <a:rPr lang="en-US" altLang="en-US">
                <a:ea typeface="ＭＳ Ｐゴシック" charset="-128"/>
              </a:rPr>
              <a:t>Must have all four of the following</a:t>
            </a:r>
          </a:p>
          <a:p>
            <a:pPr marL="457200" lvl="1" indent="0">
              <a:buFont typeface="Wingdings" charset="2"/>
              <a:buChar char="l"/>
              <a:defRPr/>
            </a:pPr>
            <a:r>
              <a:rPr lang="en-US" altLang="en-US">
                <a:ea typeface="ＭＳ Ｐゴシック" charset="-128"/>
              </a:rPr>
              <a:t>Has  a reasonable temporal relationship</a:t>
            </a:r>
          </a:p>
          <a:p>
            <a:pPr marL="457200" lvl="1" indent="0">
              <a:buFont typeface="Wingdings" charset="2"/>
              <a:buChar char="l"/>
              <a:defRPr/>
            </a:pPr>
            <a:r>
              <a:rPr lang="en-US" altLang="en-US">
                <a:ea typeface="ＭＳ Ｐゴシック" charset="-128"/>
              </a:rPr>
              <a:t>Could not readily have been produced by the subject’s clinical state, the environment, or other intervention</a:t>
            </a:r>
          </a:p>
          <a:p>
            <a:pPr marL="457200" lvl="1" indent="0">
              <a:buFont typeface="Wingdings" charset="2"/>
              <a:buChar char="l"/>
              <a:defRPr/>
            </a:pPr>
            <a:r>
              <a:rPr lang="en-US" altLang="en-US">
                <a:ea typeface="ＭＳ Ｐゴシック" charset="-128"/>
              </a:rPr>
              <a:t>Follows a known pattern of response to the intervention</a:t>
            </a:r>
          </a:p>
          <a:p>
            <a:pPr marL="457200" lvl="1" indent="0">
              <a:buFont typeface="Wingdings" charset="2"/>
              <a:buChar char="l"/>
              <a:defRPr/>
            </a:pPr>
            <a:r>
              <a:rPr lang="en-US" altLang="en-US">
                <a:ea typeface="ＭＳ Ｐゴシック" charset="-128"/>
              </a:rPr>
              <a:t>Disappears or decreases when the dose is reduced or intervention ceases and recurs with re-exposure</a:t>
            </a:r>
          </a:p>
        </p:txBody>
      </p:sp>
    </p:spTree>
    <p:extLst>
      <p:ext uri="{BB962C8B-B14F-4D97-AF65-F5344CB8AC3E}">
        <p14:creationId xmlns:p14="http://schemas.microsoft.com/office/powerpoint/2010/main" val="156983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DFBD30D-2B17-8943-9EFE-C5AA754456D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567964" y="1821073"/>
            <a:ext cx="2764809" cy="3851275"/>
          </a:xfrm>
          <a:ln>
            <a:solidFill>
              <a:schemeClr val="bg1"/>
            </a:solidFill>
          </a:ln>
        </p:spPr>
      </p:pic>
      <p:sp>
        <p:nvSpPr>
          <p:cNvPr id="7" name="TextBox 6">
            <a:extLst>
              <a:ext uri="{FF2B5EF4-FFF2-40B4-BE49-F238E27FC236}">
                <a16:creationId xmlns:a16="http://schemas.microsoft.com/office/drawing/2014/main" id="{82E364E1-8198-974F-BEC5-A3BBA7130F0A}"/>
              </a:ext>
            </a:extLst>
          </p:cNvPr>
          <p:cNvSpPr txBox="1"/>
          <p:nvPr/>
        </p:nvSpPr>
        <p:spPr>
          <a:xfrm>
            <a:off x="1866900" y="857251"/>
            <a:ext cx="8801100" cy="715963"/>
          </a:xfrm>
          <a:prstGeom prst="rect">
            <a:avLst/>
          </a:prstGeom>
          <a:noFill/>
        </p:spPr>
        <p:txBody>
          <a:bodyPr>
            <a:spAutoFit/>
          </a:bodyPr>
          <a:lstStyle/>
          <a:p>
            <a:pPr>
              <a:defRPr/>
            </a:pPr>
            <a:r>
              <a:rPr lang="en-US" sz="4050" dirty="0" err="1">
                <a:solidFill>
                  <a:schemeClr val="tx1">
                    <a:lumMod val="75000"/>
                    <a:lumOff val="25000"/>
                  </a:schemeClr>
                </a:solidFill>
                <a:latin typeface="Arial Rounded MT Bold" charset="0"/>
                <a:ea typeface="Arial Rounded MT Bold" charset="0"/>
                <a:cs typeface="Arial Rounded MT Bold" charset="0"/>
              </a:rPr>
              <a:t>Perkembangan</a:t>
            </a:r>
            <a:r>
              <a:rPr lang="en-US" sz="4050" dirty="0">
                <a:solidFill>
                  <a:schemeClr val="tx1">
                    <a:lumMod val="75000"/>
                    <a:lumOff val="25000"/>
                  </a:schemeClr>
                </a:solidFill>
                <a:latin typeface="Arial Rounded MT Bold" charset="0"/>
                <a:ea typeface="Arial Rounded MT Bold" charset="0"/>
                <a:cs typeface="Arial Rounded MT Bold" charset="0"/>
              </a:rPr>
              <a:t> </a:t>
            </a:r>
            <a:r>
              <a:rPr lang="en-US" sz="4050" dirty="0" err="1">
                <a:solidFill>
                  <a:schemeClr val="tx1">
                    <a:lumMod val="75000"/>
                    <a:lumOff val="25000"/>
                  </a:schemeClr>
                </a:solidFill>
                <a:latin typeface="Arial Rounded MT Bold" charset="0"/>
                <a:ea typeface="Arial Rounded MT Bold" charset="0"/>
                <a:cs typeface="Arial Rounded MT Bold" charset="0"/>
              </a:rPr>
              <a:t>Hukum</a:t>
            </a:r>
            <a:r>
              <a:rPr lang="en-US" sz="4050" dirty="0">
                <a:solidFill>
                  <a:schemeClr val="tx1">
                    <a:lumMod val="75000"/>
                    <a:lumOff val="25000"/>
                  </a:schemeClr>
                </a:solidFill>
                <a:latin typeface="Arial Rounded MT Bold" charset="0"/>
                <a:ea typeface="Arial Rounded MT Bold" charset="0"/>
                <a:cs typeface="Arial Rounded MT Bold" charset="0"/>
              </a:rPr>
              <a:t> </a:t>
            </a:r>
            <a:r>
              <a:rPr lang="en-US" sz="4050" dirty="0" err="1">
                <a:solidFill>
                  <a:schemeClr val="tx1">
                    <a:lumMod val="75000"/>
                    <a:lumOff val="25000"/>
                  </a:schemeClr>
                </a:solidFill>
                <a:latin typeface="Arial Rounded MT Bold" charset="0"/>
                <a:ea typeface="Arial Rounded MT Bold" charset="0"/>
                <a:cs typeface="Arial Rounded MT Bold" charset="0"/>
              </a:rPr>
              <a:t>Kesehatan</a:t>
            </a:r>
            <a:endParaRPr lang="en-US" sz="4050" dirty="0">
              <a:solidFill>
                <a:schemeClr val="tx1">
                  <a:lumMod val="75000"/>
                  <a:lumOff val="25000"/>
                </a:schemeClr>
              </a:solidFill>
              <a:latin typeface="Arial Rounded MT Bold" charset="0"/>
              <a:ea typeface="Arial Rounded MT Bold" charset="0"/>
              <a:cs typeface="Arial Rounded MT Bold" charset="0"/>
            </a:endParaRPr>
          </a:p>
        </p:txBody>
      </p:sp>
      <p:sp>
        <p:nvSpPr>
          <p:cNvPr id="8" name="Rectangle 7">
            <a:extLst>
              <a:ext uri="{FF2B5EF4-FFF2-40B4-BE49-F238E27FC236}">
                <a16:creationId xmlns:a16="http://schemas.microsoft.com/office/drawing/2014/main" id="{4A18C3AC-ADC4-1B41-89C3-8041FF861C13}"/>
              </a:ext>
            </a:extLst>
          </p:cNvPr>
          <p:cNvSpPr>
            <a:spLocks noChangeArrowheads="1"/>
          </p:cNvSpPr>
          <p:nvPr/>
        </p:nvSpPr>
        <p:spPr bwMode="auto">
          <a:xfrm>
            <a:off x="4816769" y="3645233"/>
            <a:ext cx="62166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dirty="0"/>
              <a:t>2004: </a:t>
            </a:r>
            <a:r>
              <a:rPr lang="en-US" altLang="en-US" sz="2700" b="1" dirty="0" err="1"/>
              <a:t>Praktik</a:t>
            </a:r>
            <a:r>
              <a:rPr lang="en-US" altLang="en-US" sz="2700" b="1" dirty="0"/>
              <a:t> </a:t>
            </a:r>
            <a:r>
              <a:rPr lang="en-US" altLang="en-US" sz="2700" b="1" dirty="0" err="1"/>
              <a:t>Kedokteran</a:t>
            </a:r>
            <a:r>
              <a:rPr lang="en-US" altLang="en-US" sz="2700" b="1" dirty="0"/>
              <a:t>, </a:t>
            </a:r>
            <a:r>
              <a:rPr lang="en-US" altLang="en-US" sz="2700" b="1" dirty="0" err="1"/>
              <a:t>Kesehatan</a:t>
            </a:r>
            <a:r>
              <a:rPr lang="en-US" altLang="en-US" sz="2700" b="1" dirty="0"/>
              <a:t>, </a:t>
            </a:r>
            <a:r>
              <a:rPr lang="en-US" altLang="en-US" sz="2700" b="1" dirty="0" err="1"/>
              <a:t>Rumah</a:t>
            </a:r>
            <a:r>
              <a:rPr lang="en-US" altLang="en-US" sz="2700" b="1" dirty="0"/>
              <a:t> </a:t>
            </a:r>
            <a:r>
              <a:rPr lang="en-US" altLang="en-US" sz="2700" b="1" dirty="0" err="1"/>
              <a:t>Sakit</a:t>
            </a:r>
            <a:r>
              <a:rPr lang="en-US" altLang="en-US" sz="2700" b="1" dirty="0"/>
              <a:t>, </a:t>
            </a:r>
            <a:r>
              <a:rPr lang="en-US" altLang="en-US" sz="2700" b="1" dirty="0" err="1"/>
              <a:t>Narkotika</a:t>
            </a:r>
            <a:r>
              <a:rPr lang="en-US" altLang="en-US" sz="2700" b="1" dirty="0"/>
              <a:t>, PKPK, </a:t>
            </a:r>
            <a:r>
              <a:rPr lang="en-US" altLang="en-US" sz="2700" b="1" dirty="0" err="1"/>
              <a:t>Keswa</a:t>
            </a:r>
            <a:r>
              <a:rPr lang="en-US" altLang="en-US" sz="2700" b="1" dirty="0"/>
              <a:t>, </a:t>
            </a:r>
            <a:r>
              <a:rPr lang="en-US" altLang="en-US" sz="2700" b="1" dirty="0" err="1"/>
              <a:t>Nakes</a:t>
            </a:r>
            <a:r>
              <a:rPr lang="en-US" altLang="en-US" sz="2700" b="1" dirty="0"/>
              <a:t>, </a:t>
            </a:r>
            <a:r>
              <a:rPr lang="en-US" altLang="en-US" sz="2700" b="1" dirty="0" err="1"/>
              <a:t>Keperawatan</a:t>
            </a:r>
            <a:r>
              <a:rPr lang="en-US" altLang="en-US" sz="2700" b="1" dirty="0"/>
              <a:t>, </a:t>
            </a:r>
            <a:r>
              <a:rPr lang="en-US" altLang="en-US" sz="2700" b="1" dirty="0" err="1"/>
              <a:t>Dikdok</a:t>
            </a:r>
            <a:r>
              <a:rPr lang="en-US" altLang="en-US" sz="2700" b="1" dirty="0"/>
              <a:t>, SJSN, BPJS</a:t>
            </a:r>
          </a:p>
        </p:txBody>
      </p:sp>
      <p:sp>
        <p:nvSpPr>
          <p:cNvPr id="5" name="Rectangle 4">
            <a:extLst>
              <a:ext uri="{FF2B5EF4-FFF2-40B4-BE49-F238E27FC236}">
                <a16:creationId xmlns:a16="http://schemas.microsoft.com/office/drawing/2014/main" id="{2653F50B-F004-ED48-83D5-A3FB5227C9BF}"/>
              </a:ext>
            </a:extLst>
          </p:cNvPr>
          <p:cNvSpPr>
            <a:spLocks noChangeArrowheads="1"/>
          </p:cNvSpPr>
          <p:nvPr/>
        </p:nvSpPr>
        <p:spPr bwMode="auto">
          <a:xfrm>
            <a:off x="4075113" y="1820864"/>
            <a:ext cx="62166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dirty="0" err="1"/>
              <a:t>Sebelum</a:t>
            </a:r>
            <a:r>
              <a:rPr lang="en-US" altLang="en-US" sz="2700" b="1" dirty="0"/>
              <a:t> 2004: </a:t>
            </a:r>
            <a:r>
              <a:rPr lang="en-US" altLang="en-US" sz="2700" b="1" dirty="0" err="1"/>
              <a:t>Kesehatan</a:t>
            </a:r>
            <a:r>
              <a:rPr lang="en-US" altLang="en-US" sz="2700" b="1" dirty="0"/>
              <a:t>, </a:t>
            </a:r>
            <a:r>
              <a:rPr lang="en-US" altLang="en-US" sz="2700" b="1" dirty="0" err="1"/>
              <a:t>Karantina</a:t>
            </a:r>
            <a:r>
              <a:rPr lang="en-US" altLang="en-US" sz="2700" b="1" dirty="0"/>
              <a:t> </a:t>
            </a:r>
            <a:r>
              <a:rPr lang="en-US" altLang="en-US" sz="2700" b="1" dirty="0" err="1"/>
              <a:t>Laut</a:t>
            </a:r>
            <a:r>
              <a:rPr lang="en-US" altLang="en-US" sz="2700" b="1" dirty="0"/>
              <a:t>, </a:t>
            </a:r>
            <a:r>
              <a:rPr lang="en-US" altLang="en-US" sz="2700" b="1" dirty="0" err="1"/>
              <a:t>Karantina</a:t>
            </a:r>
            <a:r>
              <a:rPr lang="en-US" altLang="en-US" sz="2700" b="1" dirty="0"/>
              <a:t> Udara, </a:t>
            </a:r>
            <a:r>
              <a:rPr lang="en-US" altLang="en-US" sz="2700" b="1" dirty="0" err="1"/>
              <a:t>Wabah</a:t>
            </a:r>
            <a:r>
              <a:rPr lang="en-US" altLang="en-US" sz="2700" b="1" dirty="0"/>
              <a:t>, </a:t>
            </a:r>
            <a:r>
              <a:rPr lang="en-US" altLang="en-US" sz="2700" b="1" dirty="0" err="1"/>
              <a:t>Narkotika</a:t>
            </a:r>
            <a:r>
              <a:rPr lang="en-US" altLang="en-US" sz="2700" b="1" dirty="0"/>
              <a:t>, </a:t>
            </a:r>
            <a:r>
              <a:rPr lang="en-US" altLang="en-US" sz="2700" b="1" dirty="0" err="1"/>
              <a:t>Psikotropika</a:t>
            </a:r>
            <a:r>
              <a:rPr lang="en-US" altLang="en-US" sz="2700" b="1" dirty="0"/>
              <a:t>, (</a:t>
            </a:r>
            <a:r>
              <a:rPr lang="en-US" altLang="en-US" sz="2700" b="1" dirty="0" err="1"/>
              <a:t>Keswa</a:t>
            </a:r>
            <a:r>
              <a:rPr lang="en-US" altLang="en-US" sz="2700" b="1" dirty="0"/>
              <a:t>)</a:t>
            </a:r>
          </a:p>
        </p:txBody>
      </p:sp>
      <p:sp>
        <p:nvSpPr>
          <p:cNvPr id="9" name="Rectangle 8">
            <a:extLst>
              <a:ext uri="{FF2B5EF4-FFF2-40B4-BE49-F238E27FC236}">
                <a16:creationId xmlns:a16="http://schemas.microsoft.com/office/drawing/2014/main" id="{F2C1F268-E6F4-BD45-B244-FF420F2DE730}"/>
              </a:ext>
            </a:extLst>
          </p:cNvPr>
          <p:cNvSpPr>
            <a:spLocks noChangeArrowheads="1"/>
          </p:cNvSpPr>
          <p:nvPr/>
        </p:nvSpPr>
        <p:spPr bwMode="auto">
          <a:xfrm>
            <a:off x="3696494" y="5469604"/>
            <a:ext cx="6216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3000" b="1" dirty="0" err="1"/>
              <a:t>Puluhan</a:t>
            </a:r>
            <a:r>
              <a:rPr lang="en-US" altLang="en-US" sz="3000" b="1" dirty="0"/>
              <a:t> PP </a:t>
            </a:r>
            <a:r>
              <a:rPr lang="en-US" altLang="en-US" sz="3000" b="1" dirty="0" err="1"/>
              <a:t>dan</a:t>
            </a:r>
            <a:r>
              <a:rPr lang="en-US" altLang="en-US" sz="3000" b="1" dirty="0"/>
              <a:t> </a:t>
            </a:r>
            <a:r>
              <a:rPr lang="en-US" altLang="en-US" sz="3000" b="1" dirty="0" err="1"/>
              <a:t>Ratusan</a:t>
            </a:r>
            <a:r>
              <a:rPr lang="en-US" altLang="en-US" sz="3000" b="1" dirty="0"/>
              <a:t> </a:t>
            </a:r>
            <a:r>
              <a:rPr lang="en-US" altLang="en-US" sz="3000" b="1" dirty="0" err="1"/>
              <a:t>Permen</a:t>
            </a:r>
            <a:r>
              <a:rPr lang="en-US" altLang="en-US" sz="3000" b="1" dirty="0"/>
              <a:t>, </a:t>
            </a:r>
            <a:r>
              <a:rPr lang="en-US" altLang="en-US" sz="3000" b="1" dirty="0" err="1"/>
              <a:t>Standar</a:t>
            </a:r>
            <a:r>
              <a:rPr lang="en-US" altLang="en-US" sz="3000" b="1" dirty="0"/>
              <a:t>, </a:t>
            </a:r>
            <a:r>
              <a:rPr lang="en-US" altLang="en-US" sz="3000" b="1" dirty="0" err="1"/>
              <a:t>Pedoman</a:t>
            </a:r>
            <a:endParaRPr lang="en-US" altLang="en-US" sz="3000" b="1" dirty="0"/>
          </a:p>
        </p:txBody>
      </p:sp>
      <p:sp>
        <p:nvSpPr>
          <p:cNvPr id="10" name="Donut 9">
            <a:extLst>
              <a:ext uri="{FF2B5EF4-FFF2-40B4-BE49-F238E27FC236}">
                <a16:creationId xmlns:a16="http://schemas.microsoft.com/office/drawing/2014/main" id="{D0592D9A-75B2-F94C-A031-13135FB34651}"/>
              </a:ext>
            </a:extLst>
          </p:cNvPr>
          <p:cNvSpPr/>
          <p:nvPr/>
        </p:nvSpPr>
        <p:spPr>
          <a:xfrm>
            <a:off x="3167743" y="1856711"/>
            <a:ext cx="789895" cy="637253"/>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Donut 10">
            <a:extLst>
              <a:ext uri="{FF2B5EF4-FFF2-40B4-BE49-F238E27FC236}">
                <a16:creationId xmlns:a16="http://schemas.microsoft.com/office/drawing/2014/main" id="{355A676A-F61A-B34C-8A44-DE7A2AD67402}"/>
              </a:ext>
            </a:extLst>
          </p:cNvPr>
          <p:cNvSpPr/>
          <p:nvPr/>
        </p:nvSpPr>
        <p:spPr>
          <a:xfrm>
            <a:off x="3957638" y="3746710"/>
            <a:ext cx="500063" cy="465137"/>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Donut 11">
            <a:extLst>
              <a:ext uri="{FF2B5EF4-FFF2-40B4-BE49-F238E27FC236}">
                <a16:creationId xmlns:a16="http://schemas.microsoft.com/office/drawing/2014/main" id="{71783446-0FDF-0B49-AE25-F45516EDE2A0}"/>
              </a:ext>
            </a:extLst>
          </p:cNvPr>
          <p:cNvSpPr/>
          <p:nvPr/>
        </p:nvSpPr>
        <p:spPr>
          <a:xfrm>
            <a:off x="2819740" y="5512467"/>
            <a:ext cx="500062" cy="465137"/>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1125475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62DF-4C2B-A74D-87B2-D0D4EF404DBC}"/>
              </a:ext>
            </a:extLst>
          </p:cNvPr>
          <p:cNvSpPr>
            <a:spLocks noGrp="1"/>
          </p:cNvSpPr>
          <p:nvPr>
            <p:ph type="title"/>
          </p:nvPr>
        </p:nvSpPr>
        <p:spPr>
          <a:xfrm>
            <a:off x="1524000" y="4406901"/>
            <a:ext cx="9144000" cy="1362075"/>
          </a:xfrm>
          <a:solidFill>
            <a:schemeClr val="accent2"/>
          </a:solidFill>
        </p:spPr>
        <p:txBody>
          <a:bodyPr/>
          <a:lstStyle/>
          <a:p>
            <a:pPr>
              <a:defRPr/>
            </a:pPr>
            <a:r>
              <a:rPr lang="id-ID" altLang="en-US" cap="none">
                <a:ea typeface="ＭＳ Ｐゴシック" charset="-128"/>
              </a:rPr>
              <a:t>      PANDANGAN HUKUM</a:t>
            </a:r>
          </a:p>
        </p:txBody>
      </p:sp>
      <p:sp>
        <p:nvSpPr>
          <p:cNvPr id="3" name="Text Placeholder 2">
            <a:extLst>
              <a:ext uri="{FF2B5EF4-FFF2-40B4-BE49-F238E27FC236}">
                <a16:creationId xmlns:a16="http://schemas.microsoft.com/office/drawing/2014/main" id="{E966DC01-74A3-A743-8635-53D0E2B4A2A2}"/>
              </a:ext>
            </a:extLst>
          </p:cNvPr>
          <p:cNvSpPr>
            <a:spLocks noGrp="1"/>
          </p:cNvSpPr>
          <p:nvPr>
            <p:ph type="body" idx="1"/>
          </p:nvPr>
        </p:nvSpPr>
        <p:spPr>
          <a:xfrm>
            <a:off x="2279650" y="838200"/>
            <a:ext cx="7772400" cy="3424238"/>
          </a:xfrm>
        </p:spPr>
        <p:txBody>
          <a:bodyPr/>
          <a:lstStyle/>
          <a:p>
            <a:pPr>
              <a:buFont typeface="Wingdings" charset="2"/>
              <a:buNone/>
              <a:defRPr/>
            </a:pPr>
            <a:r>
              <a:rPr lang="en-US" altLang="en-US" sz="2800">
                <a:ea typeface="ＭＳ Ｐゴシック" charset="-128"/>
              </a:rPr>
              <a:t>Most of medicine is complex and uncertain</a:t>
            </a:r>
            <a:r>
              <a:rPr lang="id-ID" altLang="en-US" sz="2800">
                <a:ea typeface="ＭＳ Ｐゴシック" charset="-128"/>
              </a:rPr>
              <a:t>;</a:t>
            </a:r>
            <a:endParaRPr lang="en-US" altLang="en-US" sz="2800">
              <a:ea typeface="ＭＳ Ｐゴシック" charset="-128"/>
            </a:endParaRPr>
          </a:p>
          <a:p>
            <a:pPr>
              <a:buFont typeface="Wingdings" charset="2"/>
              <a:buNone/>
              <a:defRPr/>
            </a:pPr>
            <a:r>
              <a:rPr lang="en-US" altLang="en-US" sz="2800">
                <a:ea typeface="ＭＳ Ｐゴシック" charset="-128"/>
              </a:rPr>
              <a:t>Most errors result from </a:t>
            </a:r>
            <a:r>
              <a:rPr lang="ja-JP" altLang="en-US" sz="2800">
                <a:ea typeface="ＭＳ Ｐゴシック" charset="-128"/>
              </a:rPr>
              <a:t>“</a:t>
            </a:r>
            <a:r>
              <a:rPr lang="en-US" altLang="ja-JP" sz="2800">
                <a:ea typeface="ＭＳ Ｐゴシック" charset="-128"/>
              </a:rPr>
              <a:t>the system</a:t>
            </a:r>
            <a:r>
              <a:rPr lang="ja-JP" altLang="en-US" sz="2800">
                <a:ea typeface="ＭＳ Ｐゴシック" charset="-128"/>
              </a:rPr>
              <a:t>”</a:t>
            </a:r>
            <a:r>
              <a:rPr lang="en-US" altLang="ja-JP" sz="2800">
                <a:ea typeface="ＭＳ Ｐゴシック" charset="-128"/>
              </a:rPr>
              <a:t>--inadequate training, long hours, ampoules that look the same, lack of checks, etc</a:t>
            </a:r>
            <a:r>
              <a:rPr lang="id-ID" altLang="ja-JP" sz="2800">
                <a:ea typeface="ＭＳ Ｐゴシック" charset="-128"/>
              </a:rPr>
              <a:t>;</a:t>
            </a:r>
            <a:endParaRPr lang="en-US" altLang="ja-JP" sz="2800">
              <a:ea typeface="ＭＳ Ｐゴシック" charset="-128"/>
            </a:endParaRPr>
          </a:p>
          <a:p>
            <a:pPr>
              <a:buFont typeface="Wingdings" charset="2"/>
              <a:buNone/>
              <a:defRPr/>
            </a:pPr>
            <a:r>
              <a:rPr lang="en-US" altLang="en-US" sz="2800">
                <a:ea typeface="ＭＳ Ｐゴシック" charset="-128"/>
              </a:rPr>
              <a:t>Healthcare has not tried to make itself safe</a:t>
            </a:r>
            <a:r>
              <a:rPr lang="id-ID" altLang="en-US" sz="2800">
                <a:ea typeface="ＭＳ Ｐゴシック" charset="-128"/>
              </a:rPr>
              <a:t>;</a:t>
            </a:r>
          </a:p>
          <a:p>
            <a:pPr>
              <a:buFont typeface="Wingdings" charset="2"/>
              <a:buNone/>
              <a:defRPr/>
            </a:pPr>
            <a:r>
              <a:rPr lang="en-US" altLang="en-US" sz="2800">
                <a:ea typeface="ＭＳ Ｐゴシック" charset="-128"/>
              </a:rPr>
              <a:t>All humans make errors: indeed</a:t>
            </a:r>
            <a:endParaRPr lang="id-ID" altLang="en-US" sz="2800">
              <a:ea typeface="ＭＳ Ｐゴシック" charset="-128"/>
            </a:endParaRPr>
          </a:p>
        </p:txBody>
      </p:sp>
    </p:spTree>
    <p:extLst>
      <p:ext uri="{BB962C8B-B14F-4D97-AF65-F5344CB8AC3E}">
        <p14:creationId xmlns:p14="http://schemas.microsoft.com/office/powerpoint/2010/main" val="1796206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49FF-AF1E-1340-ACA8-C8047F4CF0AF}"/>
              </a:ext>
            </a:extLst>
          </p:cNvPr>
          <p:cNvSpPr>
            <a:spLocks noGrp="1"/>
          </p:cNvSpPr>
          <p:nvPr>
            <p:ph type="title"/>
          </p:nvPr>
        </p:nvSpPr>
        <p:spPr>
          <a:xfrm>
            <a:off x="1524000" y="274638"/>
            <a:ext cx="9144000" cy="1143000"/>
          </a:xfrm>
          <a:solidFill>
            <a:schemeClr val="accent2"/>
          </a:solidFill>
        </p:spPr>
        <p:txBody>
          <a:bodyPr/>
          <a:lstStyle/>
          <a:p>
            <a:pPr>
              <a:defRPr/>
            </a:pPr>
            <a:r>
              <a:rPr lang="id-ID" altLang="en-US">
                <a:ea typeface="ＭＳ Ｐゴシック" charset="-128"/>
              </a:rPr>
              <a:t>Pemahaman hukum ttg Risiko</a:t>
            </a:r>
          </a:p>
        </p:txBody>
      </p:sp>
      <p:sp>
        <p:nvSpPr>
          <p:cNvPr id="29699" name="Content Placeholder 2">
            <a:extLst>
              <a:ext uri="{FF2B5EF4-FFF2-40B4-BE49-F238E27FC236}">
                <a16:creationId xmlns:a16="http://schemas.microsoft.com/office/drawing/2014/main" id="{1A88FD1E-30C3-6A4A-8D73-A431E544E368}"/>
              </a:ext>
            </a:extLst>
          </p:cNvPr>
          <p:cNvSpPr>
            <a:spLocks noGrp="1"/>
          </p:cNvSpPr>
          <p:nvPr>
            <p:ph idx="1"/>
          </p:nvPr>
        </p:nvSpPr>
        <p:spPr/>
        <p:txBody>
          <a:bodyPr/>
          <a:lstStyle/>
          <a:p>
            <a:pPr>
              <a:buFont typeface="Wingdings" charset="2"/>
              <a:buChar char="l"/>
              <a:defRPr/>
            </a:pPr>
            <a:r>
              <a:rPr lang="id-ID" altLang="en-US">
                <a:ea typeface="ＭＳ Ｐゴシック" charset="-128"/>
              </a:rPr>
              <a:t>Risiko yang unforeseeable dan yang akseptabel mengakibatkan KTD (adverse events) yang unpreventable, </a:t>
            </a:r>
          </a:p>
          <a:p>
            <a:pPr lvl="1">
              <a:buFont typeface="Wingdings" charset="2"/>
              <a:buChar char="l"/>
              <a:defRPr/>
            </a:pPr>
            <a:r>
              <a:rPr lang="id-ID" altLang="en-US">
                <a:ea typeface="ＭＳ Ｐゴシック" charset="-128"/>
              </a:rPr>
              <a:t>Bukan akibat kesalahan atau kelalaian (WMA: untoward results)</a:t>
            </a:r>
          </a:p>
          <a:p>
            <a:pPr lvl="1">
              <a:buFont typeface="Wingdings" charset="2"/>
              <a:buChar char="l"/>
              <a:defRPr/>
            </a:pPr>
            <a:r>
              <a:rPr lang="id-ID" altLang="en-US">
                <a:ea typeface="ＭＳ Ｐゴシック" charset="-128"/>
              </a:rPr>
              <a:t>Tidak dapat dipertanggungjawabkan kepada tenaga kesehatan yang melakukan tindakan medis tersebut, karena tidak terdapat “pelanggaran kewajiban” (breach / derelection of duty) </a:t>
            </a:r>
          </a:p>
        </p:txBody>
      </p:sp>
    </p:spTree>
    <p:extLst>
      <p:ext uri="{BB962C8B-B14F-4D97-AF65-F5344CB8AC3E}">
        <p14:creationId xmlns:p14="http://schemas.microsoft.com/office/powerpoint/2010/main" val="3905506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18F1D5-799B-1440-8695-C5F1064510E5}"/>
              </a:ext>
            </a:extLst>
          </p:cNvPr>
          <p:cNvSpPr>
            <a:spLocks noGrp="1"/>
          </p:cNvSpPr>
          <p:nvPr>
            <p:ph type="title"/>
          </p:nvPr>
        </p:nvSpPr>
        <p:spPr>
          <a:xfrm>
            <a:off x="1524000" y="274638"/>
            <a:ext cx="9144000" cy="1143000"/>
          </a:xfrm>
          <a:solidFill>
            <a:schemeClr val="accent2"/>
          </a:solidFill>
        </p:spPr>
        <p:txBody>
          <a:bodyPr/>
          <a:lstStyle/>
          <a:p>
            <a:pPr>
              <a:defRPr/>
            </a:pPr>
            <a:r>
              <a:rPr lang="id-ID" altLang="en-US">
                <a:ea typeface="ＭＳ Ｐゴシック" charset="-128"/>
              </a:rPr>
              <a:t>Pemahaman hukum ttg Errors</a:t>
            </a:r>
          </a:p>
        </p:txBody>
      </p:sp>
      <p:sp>
        <p:nvSpPr>
          <p:cNvPr id="30723" name="Content Placeholder 4">
            <a:extLst>
              <a:ext uri="{FF2B5EF4-FFF2-40B4-BE49-F238E27FC236}">
                <a16:creationId xmlns:a16="http://schemas.microsoft.com/office/drawing/2014/main" id="{2FD0F07E-6AD3-DF43-ACD7-403401F26D30}"/>
              </a:ext>
            </a:extLst>
          </p:cNvPr>
          <p:cNvSpPr>
            <a:spLocks noGrp="1"/>
          </p:cNvSpPr>
          <p:nvPr>
            <p:ph idx="1"/>
          </p:nvPr>
        </p:nvSpPr>
        <p:spPr>
          <a:xfrm>
            <a:off x="1992313" y="1700213"/>
            <a:ext cx="8229600" cy="4525962"/>
          </a:xfrm>
        </p:spPr>
        <p:txBody>
          <a:bodyPr/>
          <a:lstStyle/>
          <a:p>
            <a:pPr>
              <a:buFont typeface="Wingdings" charset="2"/>
              <a:buChar char="l"/>
              <a:defRPr/>
            </a:pPr>
            <a:r>
              <a:rPr lang="id-ID" altLang="en-US">
                <a:ea typeface="ＭＳ Ｐゴシック" charset="-128"/>
              </a:rPr>
              <a:t>(Medical) Error tidak hanya diartikan sebagai error yang dilakukan oleh orang, tetapi dapat disebabkan oleh setiap komponen di dalam sistem pelayanan kesehatan. </a:t>
            </a:r>
          </a:p>
          <a:p>
            <a:pPr>
              <a:buFont typeface="Wingdings" charset="2"/>
              <a:buChar char="l"/>
              <a:defRPr/>
            </a:pPr>
            <a:r>
              <a:rPr lang="id-ID" altLang="en-US">
                <a:ea typeface="ＭＳ Ｐゴシック" charset="-128"/>
              </a:rPr>
              <a:t>Error dapat sebagai akibat dari kesalahan alat, kesalahan lingkungan (waktu dan ruang), agent (sifat penyakit/kondisi tertentu), dan orang (baik tenaga kesehatan, maupun pasien dan keluarga).</a:t>
            </a:r>
          </a:p>
        </p:txBody>
      </p:sp>
    </p:spTree>
    <p:extLst>
      <p:ext uri="{BB962C8B-B14F-4D97-AF65-F5344CB8AC3E}">
        <p14:creationId xmlns:p14="http://schemas.microsoft.com/office/powerpoint/2010/main" val="1742135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2F9D012-9C69-0F46-BD78-67359E150A83}"/>
              </a:ext>
            </a:extLst>
          </p:cNvPr>
          <p:cNvSpPr>
            <a:spLocks noGrp="1" noChangeArrowheads="1"/>
          </p:cNvSpPr>
          <p:nvPr>
            <p:ph type="title"/>
          </p:nvPr>
        </p:nvSpPr>
        <p:spPr>
          <a:xfrm>
            <a:off x="1524000" y="274638"/>
            <a:ext cx="9144000" cy="1143000"/>
          </a:xfrm>
          <a:solidFill>
            <a:schemeClr val="accent2"/>
          </a:solidFill>
        </p:spPr>
        <p:txBody>
          <a:bodyPr/>
          <a:lstStyle/>
          <a:p>
            <a:pPr eaLnBrk="1" hangingPunct="1">
              <a:defRPr/>
            </a:pPr>
            <a:r>
              <a:rPr lang="en-US" altLang="en-US">
                <a:ea typeface="ＭＳ Ｐゴシック" charset="-128"/>
              </a:rPr>
              <a:t>Venn Diagram</a:t>
            </a:r>
          </a:p>
        </p:txBody>
      </p:sp>
      <p:sp>
        <p:nvSpPr>
          <p:cNvPr id="15363" name="Rectangle 3">
            <a:extLst>
              <a:ext uri="{FF2B5EF4-FFF2-40B4-BE49-F238E27FC236}">
                <a16:creationId xmlns:a16="http://schemas.microsoft.com/office/drawing/2014/main" id="{EF46130A-4F5F-EC43-BF09-E57C6CB99054}"/>
              </a:ext>
            </a:extLst>
          </p:cNvPr>
          <p:cNvSpPr>
            <a:spLocks noChangeArrowheads="1"/>
          </p:cNvSpPr>
          <p:nvPr/>
        </p:nvSpPr>
        <p:spPr bwMode="auto">
          <a:xfrm>
            <a:off x="2209800" y="2209800"/>
            <a:ext cx="5105400" cy="4267200"/>
          </a:xfrm>
          <a:prstGeom prst="rect">
            <a:avLst/>
          </a:prstGeom>
          <a:solidFill>
            <a:srgbClr val="FF0000"/>
          </a:solidFill>
          <a:ln w="9525">
            <a:solidFill>
              <a:schemeClr val="tx1"/>
            </a:solidFill>
            <a:miter lim="800000"/>
            <a:headEnd/>
            <a:tailEnd/>
          </a:ln>
          <a:effectLst/>
        </p:spPr>
        <p:txBody>
          <a:bodyPr wrap="none" anchor="ctr"/>
          <a:lstStyle/>
          <a:p>
            <a:pPr>
              <a:defRPr/>
            </a:pPr>
            <a:endParaRPr lang="id-ID">
              <a:solidFill>
                <a:schemeClr val="bg1"/>
              </a:solidFill>
            </a:endParaRPr>
          </a:p>
        </p:txBody>
      </p:sp>
      <p:sp>
        <p:nvSpPr>
          <p:cNvPr id="15364" name="Rectangle 4">
            <a:extLst>
              <a:ext uri="{FF2B5EF4-FFF2-40B4-BE49-F238E27FC236}">
                <a16:creationId xmlns:a16="http://schemas.microsoft.com/office/drawing/2014/main" id="{26DA71BC-E757-0841-A920-6F1C4482B35D}"/>
              </a:ext>
            </a:extLst>
          </p:cNvPr>
          <p:cNvSpPr>
            <a:spLocks noChangeArrowheads="1"/>
          </p:cNvSpPr>
          <p:nvPr/>
        </p:nvSpPr>
        <p:spPr bwMode="auto">
          <a:xfrm>
            <a:off x="4724400" y="3200400"/>
            <a:ext cx="5029200" cy="2895600"/>
          </a:xfrm>
          <a:prstGeom prst="rect">
            <a:avLst/>
          </a:prstGeom>
          <a:solidFill>
            <a:schemeClr val="accent5">
              <a:lumMod val="50000"/>
            </a:schemeClr>
          </a:solidFill>
          <a:ln w="9525">
            <a:solidFill>
              <a:schemeClr val="tx1"/>
            </a:solidFill>
            <a:miter lim="800000"/>
            <a:headEnd/>
            <a:tailEnd/>
          </a:ln>
          <a:effectLst/>
        </p:spPr>
        <p:txBody>
          <a:bodyPr wrap="none" anchor="ctr"/>
          <a:lstStyle/>
          <a:p>
            <a:pPr>
              <a:defRPr/>
            </a:pPr>
            <a:endParaRPr lang="id-ID">
              <a:solidFill>
                <a:schemeClr val="bg1"/>
              </a:solidFill>
            </a:endParaRPr>
          </a:p>
        </p:txBody>
      </p:sp>
      <p:sp>
        <p:nvSpPr>
          <p:cNvPr id="40964" name="Rectangle 5">
            <a:extLst>
              <a:ext uri="{FF2B5EF4-FFF2-40B4-BE49-F238E27FC236}">
                <a16:creationId xmlns:a16="http://schemas.microsoft.com/office/drawing/2014/main" id="{68C576CE-4557-7D48-A1F7-AF118A2EA6E4}"/>
              </a:ext>
            </a:extLst>
          </p:cNvPr>
          <p:cNvSpPr>
            <a:spLocks noChangeArrowheads="1"/>
          </p:cNvSpPr>
          <p:nvPr/>
        </p:nvSpPr>
        <p:spPr bwMode="auto">
          <a:xfrm>
            <a:off x="4953000" y="5334000"/>
            <a:ext cx="1981200" cy="609600"/>
          </a:xfrm>
          <a:prstGeom prst="rect">
            <a:avLst/>
          </a:prstGeom>
          <a:solidFill>
            <a:srgbClr val="FF3300"/>
          </a:solidFill>
          <a:ln w="9525">
            <a:solidFill>
              <a:schemeClr val="tx1"/>
            </a:solidFill>
            <a:miter lim="800000"/>
            <a:headEnd/>
            <a:tailEnd/>
          </a:ln>
        </p:spPr>
        <p:txBody>
          <a:bodyPr wrap="none" anchor="ct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id-ID" altLang="en-US" sz="1800"/>
          </a:p>
        </p:txBody>
      </p:sp>
      <p:sp>
        <p:nvSpPr>
          <p:cNvPr id="40965" name="Text Box 6">
            <a:extLst>
              <a:ext uri="{FF2B5EF4-FFF2-40B4-BE49-F238E27FC236}">
                <a16:creationId xmlns:a16="http://schemas.microsoft.com/office/drawing/2014/main" id="{85AEAAF7-BD7E-6042-AAC7-AD46E7C7E324}"/>
              </a:ext>
            </a:extLst>
          </p:cNvPr>
          <p:cNvSpPr txBox="1">
            <a:spLocks noChangeArrowheads="1"/>
          </p:cNvSpPr>
          <p:nvPr/>
        </p:nvSpPr>
        <p:spPr bwMode="auto">
          <a:xfrm>
            <a:off x="2667000" y="15240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2400"/>
              <a:t>All Healthcare Encounters</a:t>
            </a:r>
          </a:p>
        </p:txBody>
      </p:sp>
      <p:sp>
        <p:nvSpPr>
          <p:cNvPr id="40966" name="Text Box 7">
            <a:extLst>
              <a:ext uri="{FF2B5EF4-FFF2-40B4-BE49-F238E27FC236}">
                <a16:creationId xmlns:a16="http://schemas.microsoft.com/office/drawing/2014/main" id="{AE2E9A48-A886-EB44-A8C8-2A12596F78F7}"/>
              </a:ext>
            </a:extLst>
          </p:cNvPr>
          <p:cNvSpPr txBox="1">
            <a:spLocks noChangeArrowheads="1"/>
          </p:cNvSpPr>
          <p:nvPr/>
        </p:nvSpPr>
        <p:spPr bwMode="auto">
          <a:xfrm>
            <a:off x="3505200" y="25146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2400"/>
              <a:t>All Errors</a:t>
            </a:r>
          </a:p>
        </p:txBody>
      </p:sp>
      <p:sp>
        <p:nvSpPr>
          <p:cNvPr id="40967" name="Text Box 8">
            <a:extLst>
              <a:ext uri="{FF2B5EF4-FFF2-40B4-BE49-F238E27FC236}">
                <a16:creationId xmlns:a16="http://schemas.microsoft.com/office/drawing/2014/main" id="{8389882C-7F5B-1E4E-82DB-C894DA2E6CB7}"/>
              </a:ext>
            </a:extLst>
          </p:cNvPr>
          <p:cNvSpPr txBox="1">
            <a:spLocks noChangeArrowheads="1"/>
          </p:cNvSpPr>
          <p:nvPr/>
        </p:nvSpPr>
        <p:spPr bwMode="auto">
          <a:xfrm>
            <a:off x="2514600" y="4267201"/>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ja-JP" altLang="en-US" sz="2400"/>
              <a:t>“</a:t>
            </a:r>
            <a:r>
              <a:rPr lang="en-US" altLang="ja-JP" sz="2400"/>
              <a:t>Near Misses</a:t>
            </a:r>
            <a:r>
              <a:rPr lang="ja-JP" altLang="en-US" sz="2400"/>
              <a:t>”</a:t>
            </a:r>
            <a:endParaRPr lang="en-US" altLang="en-US" sz="2400"/>
          </a:p>
        </p:txBody>
      </p:sp>
      <p:sp>
        <p:nvSpPr>
          <p:cNvPr id="40968" name="Text Box 9">
            <a:extLst>
              <a:ext uri="{FF2B5EF4-FFF2-40B4-BE49-F238E27FC236}">
                <a16:creationId xmlns:a16="http://schemas.microsoft.com/office/drawing/2014/main" id="{2F99770D-539B-6D41-AF92-60BDF4966FA7}"/>
              </a:ext>
            </a:extLst>
          </p:cNvPr>
          <p:cNvSpPr txBox="1">
            <a:spLocks noChangeArrowheads="1"/>
          </p:cNvSpPr>
          <p:nvPr/>
        </p:nvSpPr>
        <p:spPr bwMode="auto">
          <a:xfrm>
            <a:off x="5562600" y="3276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2400" dirty="0">
                <a:solidFill>
                  <a:schemeClr val="bg1"/>
                </a:solidFill>
              </a:rPr>
              <a:t>All Adverse Events</a:t>
            </a:r>
          </a:p>
        </p:txBody>
      </p:sp>
      <p:sp>
        <p:nvSpPr>
          <p:cNvPr id="40969" name="Line 10">
            <a:extLst>
              <a:ext uri="{FF2B5EF4-FFF2-40B4-BE49-F238E27FC236}">
                <a16:creationId xmlns:a16="http://schemas.microsoft.com/office/drawing/2014/main" id="{E1CB16A7-6D86-794C-9961-1CF2CED80F41}"/>
              </a:ext>
            </a:extLst>
          </p:cNvPr>
          <p:cNvSpPr>
            <a:spLocks noChangeShapeType="1"/>
          </p:cNvSpPr>
          <p:nvPr/>
        </p:nvSpPr>
        <p:spPr bwMode="auto">
          <a:xfrm>
            <a:off x="7315200" y="3810000"/>
            <a:ext cx="0" cy="2209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Text Box 11">
            <a:extLst>
              <a:ext uri="{FF2B5EF4-FFF2-40B4-BE49-F238E27FC236}">
                <a16:creationId xmlns:a16="http://schemas.microsoft.com/office/drawing/2014/main" id="{9AB92CEC-4D47-D243-A171-C1B4A65E991F}"/>
              </a:ext>
            </a:extLst>
          </p:cNvPr>
          <p:cNvSpPr txBox="1">
            <a:spLocks noChangeArrowheads="1"/>
          </p:cNvSpPr>
          <p:nvPr/>
        </p:nvSpPr>
        <p:spPr bwMode="auto">
          <a:xfrm>
            <a:off x="5029200" y="4038601"/>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2000" b="1" dirty="0">
                <a:solidFill>
                  <a:schemeClr val="bg1"/>
                </a:solidFill>
              </a:rPr>
              <a:t>Preventable Adverse Events</a:t>
            </a:r>
          </a:p>
        </p:txBody>
      </p:sp>
      <p:sp>
        <p:nvSpPr>
          <p:cNvPr id="40971" name="Text Box 12">
            <a:extLst>
              <a:ext uri="{FF2B5EF4-FFF2-40B4-BE49-F238E27FC236}">
                <a16:creationId xmlns:a16="http://schemas.microsoft.com/office/drawing/2014/main" id="{C8FB7680-A5C0-E846-B798-9B7885E20B71}"/>
              </a:ext>
            </a:extLst>
          </p:cNvPr>
          <p:cNvSpPr txBox="1">
            <a:spLocks noChangeArrowheads="1"/>
          </p:cNvSpPr>
          <p:nvPr/>
        </p:nvSpPr>
        <p:spPr bwMode="auto">
          <a:xfrm>
            <a:off x="7467600" y="4114801"/>
            <a:ext cx="2133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2000" b="1" dirty="0">
                <a:solidFill>
                  <a:schemeClr val="bg1"/>
                </a:solidFill>
              </a:rPr>
              <a:t>Non-Preventable Adverse Events</a:t>
            </a:r>
          </a:p>
        </p:txBody>
      </p:sp>
      <p:sp>
        <p:nvSpPr>
          <p:cNvPr id="40972" name="Text Box 13">
            <a:extLst>
              <a:ext uri="{FF2B5EF4-FFF2-40B4-BE49-F238E27FC236}">
                <a16:creationId xmlns:a16="http://schemas.microsoft.com/office/drawing/2014/main" id="{013C4402-515A-E54A-BDE2-5F81F69A3F3A}"/>
              </a:ext>
            </a:extLst>
          </p:cNvPr>
          <p:cNvSpPr txBox="1">
            <a:spLocks noChangeArrowheads="1"/>
          </p:cNvSpPr>
          <p:nvPr/>
        </p:nvSpPr>
        <p:spPr bwMode="auto">
          <a:xfrm>
            <a:off x="4872038" y="5300663"/>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1800" b="1"/>
              <a:t>Negligent adverse events</a:t>
            </a:r>
          </a:p>
        </p:txBody>
      </p:sp>
    </p:spTree>
    <p:extLst>
      <p:ext uri="{BB962C8B-B14F-4D97-AF65-F5344CB8AC3E}">
        <p14:creationId xmlns:p14="http://schemas.microsoft.com/office/powerpoint/2010/main" val="1868702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D815C5C-A7DE-2642-BD53-5BF5B9081546}"/>
              </a:ext>
            </a:extLst>
          </p:cNvPr>
          <p:cNvSpPr>
            <a:spLocks noGrp="1" noChangeArrowheads="1"/>
          </p:cNvSpPr>
          <p:nvPr>
            <p:ph type="title"/>
          </p:nvPr>
        </p:nvSpPr>
        <p:spPr>
          <a:xfrm>
            <a:off x="1524000" y="274638"/>
            <a:ext cx="9144000" cy="1282700"/>
          </a:xfrm>
          <a:solidFill>
            <a:schemeClr val="accent2"/>
          </a:solidFill>
        </p:spPr>
        <p:txBody>
          <a:bodyPr/>
          <a:lstStyle/>
          <a:p>
            <a:pPr>
              <a:defRPr/>
            </a:pPr>
            <a:r>
              <a:rPr lang="id-ID" dirty="0">
                <a:ea typeface="+mj-ea"/>
                <a:cs typeface="+mj-cs"/>
              </a:rPr>
              <a:t>Analisis Medikolegal?</a:t>
            </a:r>
            <a:endParaRPr lang="en-US" dirty="0">
              <a:ea typeface="+mj-ea"/>
              <a:cs typeface="+mj-cs"/>
            </a:endParaRPr>
          </a:p>
        </p:txBody>
      </p:sp>
      <p:sp>
        <p:nvSpPr>
          <p:cNvPr id="15363" name="Rectangle 3">
            <a:extLst>
              <a:ext uri="{FF2B5EF4-FFF2-40B4-BE49-F238E27FC236}">
                <a16:creationId xmlns:a16="http://schemas.microsoft.com/office/drawing/2014/main" id="{6407E340-BA1D-D94C-A8B2-B583127BCC05}"/>
              </a:ext>
            </a:extLst>
          </p:cNvPr>
          <p:cNvSpPr>
            <a:spLocks noGrp="1" noChangeArrowheads="1"/>
          </p:cNvSpPr>
          <p:nvPr>
            <p:ph type="body" idx="1"/>
          </p:nvPr>
        </p:nvSpPr>
        <p:spPr>
          <a:xfrm>
            <a:off x="1981201" y="1600201"/>
            <a:ext cx="8435975" cy="4525963"/>
          </a:xfrm>
        </p:spPr>
        <p:txBody>
          <a:bodyPr/>
          <a:lstStyle/>
          <a:p>
            <a:pPr>
              <a:defRPr/>
            </a:pPr>
            <a:r>
              <a:rPr lang="id-ID">
                <a:ea typeface="+mn-ea"/>
                <a:cs typeface="+mn-cs"/>
              </a:rPr>
              <a:t>Setiap adverse event harus dianalisis dari sisi teknis medis agar dapat diketahui akar masalahnya.</a:t>
            </a:r>
          </a:p>
          <a:p>
            <a:pPr>
              <a:defRPr/>
            </a:pPr>
            <a:r>
              <a:rPr lang="id-ID">
                <a:ea typeface="+mn-ea"/>
                <a:cs typeface="+mn-cs"/>
              </a:rPr>
              <a:t>Apabila disebabkan oleh human error, baru dinilai, apakah telah terjadi kelalaian (duty, dereliction of duty, damage, dan direct causalship).</a:t>
            </a:r>
          </a:p>
          <a:p>
            <a:pPr>
              <a:defRPr/>
            </a:pPr>
            <a:r>
              <a:rPr lang="id-ID">
                <a:ea typeface="+mn-ea"/>
                <a:cs typeface="+mn-cs"/>
              </a:rPr>
              <a:t>Barulah kemudian dapat dinilai apakah error tsb dapat dipertanggungjawabkan.</a:t>
            </a:r>
            <a:endParaRPr lang="en-US">
              <a:ea typeface="+mn-ea"/>
              <a:cs typeface="+mn-cs"/>
            </a:endParaRPr>
          </a:p>
        </p:txBody>
      </p:sp>
      <p:sp>
        <p:nvSpPr>
          <p:cNvPr id="41987" name="TextBox 3">
            <a:extLst>
              <a:ext uri="{FF2B5EF4-FFF2-40B4-BE49-F238E27FC236}">
                <a16:creationId xmlns:a16="http://schemas.microsoft.com/office/drawing/2014/main" id="{CA5383CC-48A8-224D-AD6F-F65CE466D740}"/>
              </a:ext>
            </a:extLst>
          </p:cNvPr>
          <p:cNvSpPr txBox="1">
            <a:spLocks noChangeArrowheads="1"/>
          </p:cNvSpPr>
          <p:nvPr/>
        </p:nvSpPr>
        <p:spPr bwMode="auto">
          <a:xfrm>
            <a:off x="6600825" y="6381750"/>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r">
              <a:spcBef>
                <a:spcPct val="0"/>
              </a:spcBef>
              <a:buClrTx/>
              <a:buSzTx/>
              <a:buFontTx/>
              <a:buNone/>
            </a:pPr>
            <a:r>
              <a:rPr lang="id-ID" altLang="en-US" sz="1800"/>
              <a:t>Richard Smith, BMJ</a:t>
            </a:r>
          </a:p>
        </p:txBody>
      </p:sp>
    </p:spTree>
    <p:extLst>
      <p:ext uri="{BB962C8B-B14F-4D97-AF65-F5344CB8AC3E}">
        <p14:creationId xmlns:p14="http://schemas.microsoft.com/office/powerpoint/2010/main" val="177689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CAFD-68E1-9048-BBCD-5453F58D6EC9}"/>
              </a:ext>
            </a:extLst>
          </p:cNvPr>
          <p:cNvSpPr>
            <a:spLocks noGrp="1"/>
          </p:cNvSpPr>
          <p:nvPr>
            <p:ph type="title"/>
          </p:nvPr>
        </p:nvSpPr>
        <p:spPr>
          <a:xfrm>
            <a:off x="1524000" y="274638"/>
            <a:ext cx="9144000" cy="1143000"/>
          </a:xfrm>
          <a:solidFill>
            <a:schemeClr val="accent2"/>
          </a:solidFill>
        </p:spPr>
        <p:txBody>
          <a:bodyPr/>
          <a:lstStyle/>
          <a:p>
            <a:pPr>
              <a:defRPr/>
            </a:pPr>
            <a:r>
              <a:rPr lang="id-ID" altLang="en-US">
                <a:ea typeface="ＭＳ Ｐゴシック" charset="-128"/>
              </a:rPr>
              <a:t>Analisis Patient Safety?</a:t>
            </a:r>
          </a:p>
        </p:txBody>
      </p:sp>
      <p:sp>
        <p:nvSpPr>
          <p:cNvPr id="34819" name="Content Placeholder 2">
            <a:extLst>
              <a:ext uri="{FF2B5EF4-FFF2-40B4-BE49-F238E27FC236}">
                <a16:creationId xmlns:a16="http://schemas.microsoft.com/office/drawing/2014/main" id="{60C85E38-8ECA-3B49-93C6-08EC0A8F8DAF}"/>
              </a:ext>
            </a:extLst>
          </p:cNvPr>
          <p:cNvSpPr>
            <a:spLocks noGrp="1"/>
          </p:cNvSpPr>
          <p:nvPr>
            <p:ph idx="1"/>
          </p:nvPr>
        </p:nvSpPr>
        <p:spPr/>
        <p:txBody>
          <a:bodyPr/>
          <a:lstStyle/>
          <a:p>
            <a:pPr>
              <a:buFont typeface="Wingdings" charset="2"/>
              <a:buChar char="l"/>
              <a:defRPr/>
            </a:pPr>
            <a:r>
              <a:rPr lang="id-ID" altLang="en-US">
                <a:ea typeface="ＭＳ Ｐゴシック" charset="-128"/>
              </a:rPr>
              <a:t>Dalam analisis patient safety tidak dicari “siapa yg salah” sebagaimana pada analisis medikolegal. </a:t>
            </a:r>
          </a:p>
          <a:p>
            <a:pPr>
              <a:buFont typeface="Wingdings" charset="2"/>
              <a:buChar char="l"/>
              <a:defRPr/>
            </a:pPr>
            <a:r>
              <a:rPr lang="id-ID" altLang="en-US">
                <a:ea typeface="ＭＳ Ｐゴシック" charset="-128"/>
              </a:rPr>
              <a:t>Apabila disebabkan oleh error, disebabkan oleh komponen sistem yang mana? Dan bagaimana hubungan dg komponen lain?</a:t>
            </a:r>
          </a:p>
          <a:p>
            <a:pPr>
              <a:buFont typeface="Wingdings" charset="2"/>
              <a:buChar char="l"/>
              <a:defRPr/>
            </a:pPr>
            <a:r>
              <a:rPr lang="id-ID" altLang="en-US">
                <a:ea typeface="ＭＳ Ｐゴシック" charset="-128"/>
              </a:rPr>
              <a:t>Patient safety mencari apa yg salah, mengapa terjadi, dan bagaimana upaya pencegahan kejadian serupa di kemudian hari.</a:t>
            </a:r>
          </a:p>
          <a:p>
            <a:pPr>
              <a:buFont typeface="Wingdings" charset="2"/>
              <a:buChar char="l"/>
              <a:defRPr/>
            </a:pPr>
            <a:endParaRPr lang="id-ID" altLang="en-US">
              <a:ea typeface="ＭＳ Ｐゴシック" charset="-128"/>
            </a:endParaRPr>
          </a:p>
        </p:txBody>
      </p:sp>
    </p:spTree>
    <p:extLst>
      <p:ext uri="{BB962C8B-B14F-4D97-AF65-F5344CB8AC3E}">
        <p14:creationId xmlns:p14="http://schemas.microsoft.com/office/powerpoint/2010/main" val="618195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E7EEC09-2B0D-AE4C-A5FD-9AE42B06735C}"/>
              </a:ext>
            </a:extLst>
          </p:cNvPr>
          <p:cNvSpPr>
            <a:spLocks noGrp="1" noChangeArrowheads="1"/>
          </p:cNvSpPr>
          <p:nvPr>
            <p:ph type="title"/>
          </p:nvPr>
        </p:nvSpPr>
        <p:spPr>
          <a:xfrm>
            <a:off x="2133600" y="609600"/>
            <a:ext cx="8001000" cy="827088"/>
          </a:xfrm>
        </p:spPr>
        <p:txBody>
          <a:bodyPr/>
          <a:lstStyle/>
          <a:p>
            <a:pPr eaLnBrk="1" hangingPunct="1">
              <a:defRPr/>
            </a:pPr>
            <a:r>
              <a:rPr lang="en-US" sz="5100" dirty="0"/>
              <a:t>MALPRACTICE</a:t>
            </a:r>
            <a:endParaRPr lang="id-ID" sz="5100" dirty="0"/>
          </a:p>
        </p:txBody>
      </p:sp>
      <p:sp>
        <p:nvSpPr>
          <p:cNvPr id="112643" name="Rectangle 3">
            <a:extLst>
              <a:ext uri="{FF2B5EF4-FFF2-40B4-BE49-F238E27FC236}">
                <a16:creationId xmlns:a16="http://schemas.microsoft.com/office/drawing/2014/main" id="{BF13298F-9B1A-494F-87E2-9D8DAB316A10}"/>
              </a:ext>
            </a:extLst>
          </p:cNvPr>
          <p:cNvSpPr>
            <a:spLocks noGrp="1" noChangeArrowheads="1"/>
          </p:cNvSpPr>
          <p:nvPr>
            <p:ph type="body" idx="1"/>
          </p:nvPr>
        </p:nvSpPr>
        <p:spPr>
          <a:xfrm>
            <a:off x="2243138" y="1905001"/>
            <a:ext cx="8424862" cy="4430713"/>
          </a:xfrm>
        </p:spPr>
        <p:txBody>
          <a:bodyPr/>
          <a:lstStyle/>
          <a:p>
            <a:pPr eaLnBrk="1" hangingPunct="1">
              <a:buFont typeface="Wingdings" charset="2"/>
              <a:buChar char="l"/>
              <a:defRPr/>
            </a:pPr>
            <a:r>
              <a:rPr lang="en-US" altLang="en-US" sz="2400" i="1">
                <a:ea typeface="ＭＳ Ｐゴシック" charset="-128"/>
              </a:rPr>
              <a:t>PROFESSIONAL MISCONDUCT OR UNREASONABLE LACK OF SKILL.</a:t>
            </a:r>
          </a:p>
          <a:p>
            <a:pPr eaLnBrk="1" hangingPunct="1">
              <a:buFont typeface="Wingdings" charset="2"/>
              <a:buChar char="l"/>
              <a:defRPr/>
            </a:pPr>
            <a:r>
              <a:rPr lang="en-US" altLang="en-US" sz="2400" i="1">
                <a:ea typeface="ＭＳ Ｐゴシック" charset="-128"/>
              </a:rPr>
              <a:t>FAILURE OF ONE RENDERING PROFESSIONAL SERVICES TO EXERCISE THAT DEGREE OF SKILL AND LEARNING COMMONLY APPLIED UNDER ALL THE CIRCUMSTANCES IN THE COMMUNITY BY THE AVERAGE PRUDENT REPUTABLE MEMBER OF THE PROFESSION WITH THE RESULT OF INJURY, LOSS OR DAMAGE TO THE RECIPIENT OF THOSE SERVICES OR TO THOSE ENTITLED TO RELY UPON THEM</a:t>
            </a:r>
            <a:r>
              <a:rPr lang="en-US" altLang="en-US" sz="2400">
                <a:ea typeface="ＭＳ Ｐゴシック" charset="-128"/>
              </a:rPr>
              <a:t>. </a:t>
            </a:r>
            <a:endParaRPr lang="id-ID" altLang="en-US" sz="2400">
              <a:ea typeface="ＭＳ Ｐゴシック" charset="-128"/>
            </a:endParaRPr>
          </a:p>
        </p:txBody>
      </p:sp>
      <p:sp>
        <p:nvSpPr>
          <p:cNvPr id="44035" name="Text Box 4">
            <a:extLst>
              <a:ext uri="{FF2B5EF4-FFF2-40B4-BE49-F238E27FC236}">
                <a16:creationId xmlns:a16="http://schemas.microsoft.com/office/drawing/2014/main" id="{B74E54F8-F309-8F4F-AB10-EBADF8C7B1C5}"/>
              </a:ext>
            </a:extLst>
          </p:cNvPr>
          <p:cNvSpPr txBox="1">
            <a:spLocks noChangeArrowheads="1"/>
          </p:cNvSpPr>
          <p:nvPr/>
        </p:nvSpPr>
        <p:spPr bwMode="auto">
          <a:xfrm>
            <a:off x="2209801" y="228601"/>
            <a:ext cx="432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buClrTx/>
              <a:buSzTx/>
              <a:buFontTx/>
              <a:buNone/>
            </a:pPr>
            <a:r>
              <a:rPr lang="en-US" altLang="en-US" sz="2000"/>
              <a:t>BLACK</a:t>
            </a:r>
            <a:r>
              <a:rPr lang="ja-JP" altLang="en-US" sz="2000"/>
              <a:t>’</a:t>
            </a:r>
            <a:r>
              <a:rPr lang="en-US" altLang="ja-JP" sz="2000"/>
              <a:t>S LAW DICTIONARY</a:t>
            </a:r>
            <a:endParaRPr lang="id-ID" altLang="en-US" sz="2000"/>
          </a:p>
        </p:txBody>
      </p:sp>
      <p:sp>
        <p:nvSpPr>
          <p:cNvPr id="112645" name="Text Box 5">
            <a:extLst>
              <a:ext uri="{FF2B5EF4-FFF2-40B4-BE49-F238E27FC236}">
                <a16:creationId xmlns:a16="http://schemas.microsoft.com/office/drawing/2014/main" id="{58D8EFD3-A985-884F-8C3F-51572D0DEFC2}"/>
              </a:ext>
            </a:extLst>
          </p:cNvPr>
          <p:cNvSpPr txBox="1">
            <a:spLocks noChangeArrowheads="1"/>
          </p:cNvSpPr>
          <p:nvPr/>
        </p:nvSpPr>
        <p:spPr bwMode="auto">
          <a:xfrm>
            <a:off x="3432176" y="2924176"/>
            <a:ext cx="5832475" cy="2500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endParaRPr lang="en-US" altLang="en-US" sz="1200"/>
          </a:p>
          <a:p>
            <a:pPr algn="ctr">
              <a:spcBef>
                <a:spcPct val="50000"/>
              </a:spcBef>
              <a:buClrTx/>
              <a:buSzTx/>
              <a:buFontTx/>
              <a:buNone/>
            </a:pPr>
            <a:r>
              <a:rPr lang="en-US" altLang="en-US"/>
              <a:t>ARTINYA : </a:t>
            </a:r>
          </a:p>
          <a:p>
            <a:pPr algn="ctr">
              <a:spcBef>
                <a:spcPct val="50000"/>
              </a:spcBef>
              <a:buClrTx/>
              <a:buSzTx/>
              <a:buFontTx/>
              <a:buNone/>
            </a:pPr>
            <a:r>
              <a:rPr lang="en-US" altLang="en-US"/>
              <a:t>LALAI MENGAKIBATKAN CEDERA/ KERUGIAN</a:t>
            </a:r>
          </a:p>
          <a:p>
            <a:pPr algn="ctr">
              <a:spcBef>
                <a:spcPct val="50000"/>
              </a:spcBef>
              <a:buClrTx/>
              <a:buSzTx/>
              <a:buFontTx/>
              <a:buNone/>
            </a:pPr>
            <a:endParaRPr lang="id-ID" altLang="en-US" sz="1200"/>
          </a:p>
        </p:txBody>
      </p:sp>
    </p:spTree>
    <p:extLst>
      <p:ext uri="{BB962C8B-B14F-4D97-AF65-F5344CB8AC3E}">
        <p14:creationId xmlns:p14="http://schemas.microsoft.com/office/powerpoint/2010/main" val="3985335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 calcmode="lin" valueType="num">
                                      <p:cBhvr additive="base">
                                        <p:cTn id="7" dur="500" fill="hold"/>
                                        <p:tgtEl>
                                          <p:spTgt spid="112645"/>
                                        </p:tgtEl>
                                        <p:attrNameLst>
                                          <p:attrName>ppt_x</p:attrName>
                                        </p:attrNameLst>
                                      </p:cBhvr>
                                      <p:tavLst>
                                        <p:tav tm="0">
                                          <p:val>
                                            <p:strVal val="#ppt_x"/>
                                          </p:val>
                                        </p:tav>
                                        <p:tav tm="100000">
                                          <p:val>
                                            <p:strVal val="#ppt_x"/>
                                          </p:val>
                                        </p:tav>
                                      </p:tavLst>
                                    </p:anim>
                                    <p:anim calcmode="lin" valueType="num">
                                      <p:cBhvr additive="base">
                                        <p:cTn id="8" dur="500" fill="hold"/>
                                        <p:tgtEl>
                                          <p:spTgt spid="1126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6017B143-5DAE-A94E-BB3C-5E95659C3804}"/>
              </a:ext>
            </a:extLst>
          </p:cNvPr>
          <p:cNvSpPr>
            <a:spLocks noGrp="1" noChangeArrowheads="1"/>
          </p:cNvSpPr>
          <p:nvPr>
            <p:ph type="title"/>
          </p:nvPr>
        </p:nvSpPr>
        <p:spPr/>
        <p:txBody>
          <a:bodyPr/>
          <a:lstStyle/>
          <a:p>
            <a:pPr eaLnBrk="1" hangingPunct="1">
              <a:defRPr/>
            </a:pPr>
            <a:r>
              <a:rPr altLang="en-US" noProof="1">
                <a:ea typeface="ＭＳ Ｐゴシック" charset="-128"/>
              </a:rPr>
              <a:t>MALPRAKTIK</a:t>
            </a:r>
          </a:p>
        </p:txBody>
      </p:sp>
      <p:sp>
        <p:nvSpPr>
          <p:cNvPr id="113667" name="Rectangle 3">
            <a:extLst>
              <a:ext uri="{FF2B5EF4-FFF2-40B4-BE49-F238E27FC236}">
                <a16:creationId xmlns:a16="http://schemas.microsoft.com/office/drawing/2014/main" id="{508B2D29-F7EB-B14C-81B4-2A49467ACB58}"/>
              </a:ext>
            </a:extLst>
          </p:cNvPr>
          <p:cNvSpPr>
            <a:spLocks noGrp="1" noChangeArrowheads="1"/>
          </p:cNvSpPr>
          <p:nvPr>
            <p:ph type="body" idx="1"/>
          </p:nvPr>
        </p:nvSpPr>
        <p:spPr>
          <a:xfrm>
            <a:off x="1981200" y="1981200"/>
            <a:ext cx="8458200" cy="4114800"/>
          </a:xfrm>
        </p:spPr>
        <p:txBody>
          <a:bodyPr/>
          <a:lstStyle/>
          <a:p>
            <a:pPr eaLnBrk="1" hangingPunct="1">
              <a:buFont typeface="Wingdings" charset="2"/>
              <a:buChar char="l"/>
              <a:defRPr/>
            </a:pPr>
            <a:r>
              <a:rPr altLang="en-US" noProof="1">
                <a:ea typeface="ＭＳ Ｐゴシック" charset="-128"/>
              </a:rPr>
              <a:t>BUKAN HANYA UNTUK PROFESI KEDOKTERAN, MELAINKAN JUGA UNTUK PROFESI LAIN:</a:t>
            </a:r>
          </a:p>
          <a:p>
            <a:pPr lvl="1" eaLnBrk="1" hangingPunct="1">
              <a:buFont typeface="Wingdings" charset="2"/>
              <a:buChar char="l"/>
              <a:defRPr/>
            </a:pPr>
            <a:r>
              <a:rPr altLang="en-US" noProof="1">
                <a:ea typeface="ＭＳ Ｐゴシック" charset="-128"/>
              </a:rPr>
              <a:t>PENEGAK HUKUM	: MAFIA PERADILAN</a:t>
            </a:r>
          </a:p>
          <a:p>
            <a:pPr lvl="1" eaLnBrk="1" hangingPunct="1">
              <a:buFont typeface="Wingdings" charset="2"/>
              <a:buChar char="l"/>
              <a:defRPr/>
            </a:pPr>
            <a:r>
              <a:rPr altLang="en-US" noProof="1">
                <a:ea typeface="ＭＳ Ｐゴシック" charset="-128"/>
              </a:rPr>
              <a:t>PERBANKAN		: KASUS BLBI</a:t>
            </a:r>
          </a:p>
          <a:p>
            <a:pPr lvl="1" eaLnBrk="1" hangingPunct="1">
              <a:buFont typeface="Wingdings" charset="2"/>
              <a:buChar char="l"/>
              <a:defRPr/>
            </a:pPr>
            <a:r>
              <a:rPr altLang="en-US" noProof="1">
                <a:ea typeface="ＭＳ Ｐゴシック" charset="-128"/>
              </a:rPr>
              <a:t>AKUNTANSI		: KASUS</a:t>
            </a:r>
            <a:r>
              <a:rPr lang="en-US" altLang="en-US" dirty="0">
                <a:ea typeface="ＭＳ Ｐゴシック" charset="-128"/>
              </a:rPr>
              <a:t>2</a:t>
            </a:r>
            <a:r>
              <a:rPr altLang="en-US" noProof="1">
                <a:ea typeface="ＭＳ Ｐゴシック" charset="-128"/>
              </a:rPr>
              <a:t> KORUPSI</a:t>
            </a:r>
          </a:p>
          <a:p>
            <a:pPr lvl="1" eaLnBrk="1" hangingPunct="1">
              <a:buFont typeface="Wingdings" charset="2"/>
              <a:buChar char="l"/>
              <a:defRPr/>
            </a:pPr>
            <a:r>
              <a:rPr altLang="en-US" noProof="1">
                <a:ea typeface="ＭＳ Ｐゴシック" charset="-128"/>
              </a:rPr>
              <a:t>PENDIDIKAN</a:t>
            </a:r>
            <a:r>
              <a:rPr lang="en-US" altLang="en-US" noProof="1">
                <a:ea typeface="ＭＳ Ｐゴシック" charset="-128"/>
              </a:rPr>
              <a:t>	</a:t>
            </a:r>
            <a:r>
              <a:rPr altLang="en-US" noProof="1">
                <a:ea typeface="ＭＳ Ｐゴシック" charset="-128"/>
              </a:rPr>
              <a:t>	: GELAR PALSU</a:t>
            </a:r>
          </a:p>
        </p:txBody>
      </p:sp>
    </p:spTree>
    <p:extLst>
      <p:ext uri="{BB962C8B-B14F-4D97-AF65-F5344CB8AC3E}">
        <p14:creationId xmlns:p14="http://schemas.microsoft.com/office/powerpoint/2010/main" val="1910742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2AA3E1BA-28C8-D641-BBD1-22B7340AB5BA}"/>
              </a:ext>
            </a:extLst>
          </p:cNvPr>
          <p:cNvSpPr>
            <a:spLocks noGrp="1" noChangeArrowheads="1"/>
          </p:cNvSpPr>
          <p:nvPr>
            <p:ph type="title"/>
          </p:nvPr>
        </p:nvSpPr>
        <p:spPr/>
        <p:txBody>
          <a:bodyPr/>
          <a:lstStyle/>
          <a:p>
            <a:pPr eaLnBrk="1" hangingPunct="1">
              <a:defRPr/>
            </a:pPr>
            <a:r>
              <a:rPr lang="en-US">
                <a:ea typeface="+mj-ea"/>
                <a:cs typeface="+mj-cs"/>
              </a:rPr>
              <a:t>MEDICAL MALPRACTICE</a:t>
            </a:r>
            <a:endParaRPr lang="id-ID">
              <a:ea typeface="+mj-ea"/>
              <a:cs typeface="+mj-cs"/>
            </a:endParaRPr>
          </a:p>
        </p:txBody>
      </p:sp>
      <p:sp>
        <p:nvSpPr>
          <p:cNvPr id="114691" name="Rectangle 3">
            <a:extLst>
              <a:ext uri="{FF2B5EF4-FFF2-40B4-BE49-F238E27FC236}">
                <a16:creationId xmlns:a16="http://schemas.microsoft.com/office/drawing/2014/main" id="{650A8C80-7B24-2D44-991A-73618825903D}"/>
              </a:ext>
            </a:extLst>
          </p:cNvPr>
          <p:cNvSpPr>
            <a:spLocks noGrp="1" noChangeArrowheads="1"/>
          </p:cNvSpPr>
          <p:nvPr>
            <p:ph type="body" idx="1"/>
          </p:nvPr>
        </p:nvSpPr>
        <p:spPr>
          <a:xfrm>
            <a:off x="2209800" y="1981200"/>
            <a:ext cx="7848600" cy="4495800"/>
          </a:xfrm>
        </p:spPr>
        <p:txBody>
          <a:bodyPr/>
          <a:lstStyle/>
          <a:p>
            <a:pPr eaLnBrk="1" hangingPunct="1">
              <a:buFont typeface="Wingdings" charset="2"/>
              <a:buChar char="l"/>
              <a:defRPr/>
            </a:pPr>
            <a:r>
              <a:rPr lang="id-ID" altLang="en-US" sz="3600" i="1">
                <a:ea typeface="ＭＳ Ｐゴシック" charset="-128"/>
              </a:rPr>
              <a:t>Medical malpractice involves the physician’s </a:t>
            </a:r>
            <a:r>
              <a:rPr lang="id-ID" altLang="en-US" sz="3600" i="1" u="sng">
                <a:ea typeface="ＭＳ Ｐゴシック" charset="-128"/>
              </a:rPr>
              <a:t>failure to conform to the standard of care</a:t>
            </a:r>
            <a:r>
              <a:rPr lang="id-ID" altLang="en-US" sz="3600" i="1">
                <a:ea typeface="ＭＳ Ｐゴシック" charset="-128"/>
              </a:rPr>
              <a:t> for treatment of the patient’s condition, </a:t>
            </a:r>
            <a:r>
              <a:rPr lang="id-ID" altLang="en-US" sz="3600" i="1" u="sng">
                <a:ea typeface="ＭＳ Ｐゴシック" charset="-128"/>
              </a:rPr>
              <a:t>or lack of skill, or negligence</a:t>
            </a:r>
            <a:r>
              <a:rPr lang="id-ID" altLang="en-US" sz="3600" i="1">
                <a:ea typeface="ＭＳ Ｐゴシック" charset="-128"/>
              </a:rPr>
              <a:t> in providing care to the patient, </a:t>
            </a:r>
            <a:r>
              <a:rPr lang="id-ID" altLang="en-US" sz="3600" i="1" u="sng">
                <a:ea typeface="ＭＳ Ｐゴシック" charset="-128"/>
              </a:rPr>
              <a:t>which is the direct cause of an injury to the patient</a:t>
            </a:r>
            <a:r>
              <a:rPr lang="id-ID" altLang="en-US" sz="3600">
                <a:ea typeface="ＭＳ Ｐゴシック" charset="-128"/>
              </a:rPr>
              <a:t>.</a:t>
            </a:r>
          </a:p>
        </p:txBody>
      </p:sp>
      <p:sp>
        <p:nvSpPr>
          <p:cNvPr id="46083" name="Text Box 4">
            <a:extLst>
              <a:ext uri="{FF2B5EF4-FFF2-40B4-BE49-F238E27FC236}">
                <a16:creationId xmlns:a16="http://schemas.microsoft.com/office/drawing/2014/main" id="{DAA9E690-F16D-0A41-BD0A-BF2ADEE331C5}"/>
              </a:ext>
            </a:extLst>
          </p:cNvPr>
          <p:cNvSpPr txBox="1">
            <a:spLocks noChangeArrowheads="1"/>
          </p:cNvSpPr>
          <p:nvPr/>
        </p:nvSpPr>
        <p:spPr bwMode="auto">
          <a:xfrm>
            <a:off x="4419600" y="62484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r" eaLnBrk="1" hangingPunct="1">
              <a:spcBef>
                <a:spcPct val="50000"/>
              </a:spcBef>
              <a:buClrTx/>
              <a:buSzTx/>
              <a:buFontTx/>
              <a:buNone/>
            </a:pPr>
            <a:r>
              <a:rPr lang="en-US" altLang="en-US" sz="2400">
                <a:latin typeface="Arial" panose="020B0604020202020204" pitchFamily="34" charset="0"/>
              </a:rPr>
              <a:t>World Medical Association, 1992</a:t>
            </a:r>
          </a:p>
        </p:txBody>
      </p:sp>
    </p:spTree>
    <p:extLst>
      <p:ext uri="{BB962C8B-B14F-4D97-AF65-F5344CB8AC3E}">
        <p14:creationId xmlns:p14="http://schemas.microsoft.com/office/powerpoint/2010/main" val="3652326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7E3B5ADF-6322-F64B-97DB-F108BD77E888}"/>
              </a:ext>
            </a:extLst>
          </p:cNvPr>
          <p:cNvSpPr>
            <a:spLocks noGrp="1" noChangeArrowheads="1"/>
          </p:cNvSpPr>
          <p:nvPr>
            <p:ph type="title"/>
          </p:nvPr>
        </p:nvSpPr>
        <p:spPr/>
        <p:txBody>
          <a:bodyPr/>
          <a:lstStyle/>
          <a:p>
            <a:pPr eaLnBrk="1" hangingPunct="1">
              <a:defRPr/>
            </a:pPr>
            <a:r>
              <a:rPr lang="en-US" altLang="en-US" sz="3800">
                <a:ea typeface="ＭＳ Ｐゴシック" charset="-128"/>
              </a:rPr>
              <a:t>PENGERTIAN MALPRAKTIK</a:t>
            </a:r>
            <a:br>
              <a:rPr lang="en-US" altLang="en-US" sz="3800">
                <a:ea typeface="ＭＳ Ｐゴシック" charset="-128"/>
              </a:rPr>
            </a:br>
            <a:r>
              <a:rPr lang="en-US" altLang="en-US" sz="3800">
                <a:ea typeface="ＭＳ Ｐゴシック" charset="-128"/>
              </a:rPr>
              <a:t>menurut sistem per-UU-an RI</a:t>
            </a:r>
          </a:p>
        </p:txBody>
      </p:sp>
      <p:sp>
        <p:nvSpPr>
          <p:cNvPr id="115715" name="Rectangle 3">
            <a:extLst>
              <a:ext uri="{FF2B5EF4-FFF2-40B4-BE49-F238E27FC236}">
                <a16:creationId xmlns:a16="http://schemas.microsoft.com/office/drawing/2014/main" id="{4A49EDB5-F55B-6D4A-9684-C1719080DA13}"/>
              </a:ext>
            </a:extLst>
          </p:cNvPr>
          <p:cNvSpPr>
            <a:spLocks noGrp="1" noChangeArrowheads="1"/>
          </p:cNvSpPr>
          <p:nvPr>
            <p:ph type="body" idx="1"/>
          </p:nvPr>
        </p:nvSpPr>
        <p:spPr>
          <a:xfrm>
            <a:off x="1981200" y="1676401"/>
            <a:ext cx="8229600" cy="4911725"/>
          </a:xfrm>
        </p:spPr>
        <p:txBody>
          <a:bodyPr/>
          <a:lstStyle/>
          <a:p>
            <a:pPr eaLnBrk="1" hangingPunct="1">
              <a:buFont typeface="Wingdings" charset="2"/>
              <a:buChar char="l"/>
              <a:defRPr/>
            </a:pPr>
            <a:r>
              <a:rPr lang="en-US" altLang="en-US">
                <a:ea typeface="ＭＳ Ｐゴシック" charset="-128"/>
              </a:rPr>
              <a:t>KATA MALPRAKTIK TIDAK ADA DALAM PERATURAN PER-UU-AN DI INDONESIA</a:t>
            </a:r>
          </a:p>
          <a:p>
            <a:pPr eaLnBrk="1" hangingPunct="1">
              <a:buFont typeface="Arial" charset="0"/>
              <a:buNone/>
              <a:defRPr/>
            </a:pPr>
            <a:r>
              <a:rPr lang="id-ID" altLang="en-US">
                <a:ea typeface="ＭＳ Ｐゴシック" charset="-128"/>
              </a:rPr>
              <a:t>Pasal 58 ayat (1) UU No 36 tahun 2009 tentang Kesehatan </a:t>
            </a:r>
            <a:r>
              <a:rPr lang="en-US" altLang="en-US">
                <a:ea typeface="ＭＳ Ｐゴシック" charset="-128"/>
              </a:rPr>
              <a:t>:</a:t>
            </a:r>
            <a:r>
              <a:rPr lang="id-ID" altLang="en-US">
                <a:ea typeface="ＭＳ Ｐゴシック" charset="-128"/>
              </a:rPr>
              <a:t> “</a:t>
            </a:r>
            <a:r>
              <a:rPr lang="id-ID" altLang="ja-JP">
                <a:latin typeface="Arial" charset="0"/>
                <a:ea typeface="ＭＳ Ｐゴシック" charset="-128"/>
              </a:rPr>
              <a:t>Setiap orang berhak menuntut ganti rugi terhadap seseorang, tenaga kesehatan, dan/atau penyelenggara kesehatan yang menimbulkan kerugian akibat kesalahan atau kelalaian dalam pelayanan kesehatan yang diterimanya</a:t>
            </a:r>
            <a:r>
              <a:rPr lang="id-ID" altLang="en-US">
                <a:ea typeface="ＭＳ Ｐゴシック" charset="-128"/>
              </a:rPr>
              <a:t>”</a:t>
            </a:r>
            <a:r>
              <a:rPr lang="id-ID" altLang="ja-JP">
                <a:ea typeface="ＭＳ Ｐゴシック" charset="-128"/>
              </a:rPr>
              <a:t>.</a:t>
            </a:r>
            <a:r>
              <a:rPr lang="en-US" altLang="ja-JP">
                <a:ea typeface="ＭＳ Ｐゴシック" charset="-128"/>
              </a:rPr>
              <a:t> </a:t>
            </a:r>
            <a:endParaRPr lang="en-US" altLang="en-US">
              <a:ea typeface="ＭＳ Ｐゴシック" charset="-128"/>
            </a:endParaRPr>
          </a:p>
        </p:txBody>
      </p:sp>
    </p:spTree>
    <p:extLst>
      <p:ext uri="{BB962C8B-B14F-4D97-AF65-F5344CB8AC3E}">
        <p14:creationId xmlns:p14="http://schemas.microsoft.com/office/powerpoint/2010/main" val="358664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BD80DD7-03EB-5943-BF32-452D8CAFD40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956528" y="2003933"/>
            <a:ext cx="3376245" cy="3452286"/>
          </a:xfrm>
          <a:ln>
            <a:solidFill>
              <a:schemeClr val="bg1"/>
            </a:solidFill>
          </a:ln>
        </p:spPr>
      </p:pic>
      <p:sp>
        <p:nvSpPr>
          <p:cNvPr id="7" name="TextBox 6">
            <a:extLst>
              <a:ext uri="{FF2B5EF4-FFF2-40B4-BE49-F238E27FC236}">
                <a16:creationId xmlns:a16="http://schemas.microsoft.com/office/drawing/2014/main" id="{2CC39CC1-E477-E141-9803-D889DD49A930}"/>
              </a:ext>
            </a:extLst>
          </p:cNvPr>
          <p:cNvSpPr txBox="1"/>
          <p:nvPr/>
        </p:nvSpPr>
        <p:spPr>
          <a:xfrm>
            <a:off x="1866900" y="338644"/>
            <a:ext cx="8801100" cy="715963"/>
          </a:xfrm>
          <a:prstGeom prst="rect">
            <a:avLst/>
          </a:prstGeom>
          <a:noFill/>
        </p:spPr>
        <p:txBody>
          <a:bodyPr>
            <a:spAutoFit/>
          </a:bodyPr>
          <a:lstStyle/>
          <a:p>
            <a:pPr>
              <a:defRPr/>
            </a:pPr>
            <a:r>
              <a:rPr lang="en-US" sz="4050" dirty="0" err="1">
                <a:solidFill>
                  <a:schemeClr val="tx1">
                    <a:lumMod val="75000"/>
                    <a:lumOff val="25000"/>
                  </a:schemeClr>
                </a:solidFill>
                <a:latin typeface="Arial Rounded MT Bold" charset="0"/>
                <a:ea typeface="Arial Rounded MT Bold" charset="0"/>
                <a:cs typeface="Arial Rounded MT Bold" charset="0"/>
              </a:rPr>
              <a:t>Perkembangan</a:t>
            </a:r>
            <a:r>
              <a:rPr lang="en-US" sz="4050" dirty="0">
                <a:solidFill>
                  <a:schemeClr val="tx1">
                    <a:lumMod val="75000"/>
                    <a:lumOff val="25000"/>
                  </a:schemeClr>
                </a:solidFill>
                <a:latin typeface="Arial Rounded MT Bold" charset="0"/>
                <a:ea typeface="Arial Rounded MT Bold" charset="0"/>
                <a:cs typeface="Arial Rounded MT Bold" charset="0"/>
              </a:rPr>
              <a:t> </a:t>
            </a:r>
            <a:r>
              <a:rPr lang="en-US" sz="4050" dirty="0" err="1">
                <a:solidFill>
                  <a:schemeClr val="tx1">
                    <a:lumMod val="75000"/>
                    <a:lumOff val="25000"/>
                  </a:schemeClr>
                </a:solidFill>
                <a:latin typeface="Arial Rounded MT Bold" charset="0"/>
                <a:ea typeface="Arial Rounded MT Bold" charset="0"/>
                <a:cs typeface="Arial Rounded MT Bold" charset="0"/>
              </a:rPr>
              <a:t>Hukum</a:t>
            </a:r>
            <a:r>
              <a:rPr lang="en-US" sz="4050" dirty="0">
                <a:solidFill>
                  <a:schemeClr val="tx1">
                    <a:lumMod val="75000"/>
                    <a:lumOff val="25000"/>
                  </a:schemeClr>
                </a:solidFill>
                <a:latin typeface="Arial Rounded MT Bold" charset="0"/>
                <a:ea typeface="Arial Rounded MT Bold" charset="0"/>
                <a:cs typeface="Arial Rounded MT Bold" charset="0"/>
              </a:rPr>
              <a:t> </a:t>
            </a:r>
            <a:r>
              <a:rPr lang="en-US" sz="4050" dirty="0" err="1">
                <a:solidFill>
                  <a:schemeClr val="tx1">
                    <a:lumMod val="75000"/>
                    <a:lumOff val="25000"/>
                  </a:schemeClr>
                </a:solidFill>
                <a:latin typeface="Arial Rounded MT Bold" charset="0"/>
                <a:ea typeface="Arial Rounded MT Bold" charset="0"/>
                <a:cs typeface="Arial Rounded MT Bold" charset="0"/>
              </a:rPr>
              <a:t>Kesehatan</a:t>
            </a:r>
            <a:endParaRPr lang="en-US" sz="4050" dirty="0">
              <a:solidFill>
                <a:schemeClr val="tx1">
                  <a:lumMod val="75000"/>
                  <a:lumOff val="25000"/>
                </a:schemeClr>
              </a:solidFill>
              <a:latin typeface="Arial Rounded MT Bold" charset="0"/>
              <a:ea typeface="Arial Rounded MT Bold" charset="0"/>
              <a:cs typeface="Arial Rounded MT Bold" charset="0"/>
            </a:endParaRPr>
          </a:p>
        </p:txBody>
      </p:sp>
      <p:sp>
        <p:nvSpPr>
          <p:cNvPr id="8" name="Rectangle 7">
            <a:extLst>
              <a:ext uri="{FF2B5EF4-FFF2-40B4-BE49-F238E27FC236}">
                <a16:creationId xmlns:a16="http://schemas.microsoft.com/office/drawing/2014/main" id="{3D3BF117-7D47-DE41-B5BD-C3C8BA7AB5E9}"/>
              </a:ext>
            </a:extLst>
          </p:cNvPr>
          <p:cNvSpPr>
            <a:spLocks noChangeArrowheads="1"/>
          </p:cNvSpPr>
          <p:nvPr/>
        </p:nvSpPr>
        <p:spPr bwMode="auto">
          <a:xfrm>
            <a:off x="4451350" y="2755963"/>
            <a:ext cx="6913336"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dirty="0"/>
              <a:t>2004: </a:t>
            </a:r>
            <a:r>
              <a:rPr lang="en-US" altLang="en-US" sz="2700" b="1" dirty="0" err="1"/>
              <a:t>Bidang</a:t>
            </a:r>
            <a:r>
              <a:rPr lang="en-US" altLang="en-US" sz="2700" b="1" dirty="0"/>
              <a:t> </a:t>
            </a:r>
            <a:r>
              <a:rPr lang="en-US" altLang="en-US" sz="2700" b="1" dirty="0" err="1"/>
              <a:t>hukum</a:t>
            </a:r>
            <a:r>
              <a:rPr lang="en-US" altLang="en-US" sz="2700" b="1" dirty="0"/>
              <a:t> </a:t>
            </a:r>
            <a:r>
              <a:rPr lang="en-US" altLang="en-US" sz="2700" b="1" dirty="0" err="1"/>
              <a:t>kesehatan</a:t>
            </a:r>
            <a:r>
              <a:rPr lang="en-US" altLang="en-US" sz="2700" b="1" dirty="0"/>
              <a:t> yang </a:t>
            </a:r>
            <a:r>
              <a:rPr lang="en-US" altLang="en-US" sz="2700" b="1" dirty="0" err="1"/>
              <a:t>dibahas</a:t>
            </a:r>
            <a:r>
              <a:rPr lang="en-US" altLang="en-US" sz="2700" b="1" dirty="0"/>
              <a:t> </a:t>
            </a:r>
            <a:r>
              <a:rPr lang="en-US" altLang="en-US" sz="2700" b="1" dirty="0" err="1"/>
              <a:t>semakin</a:t>
            </a:r>
            <a:r>
              <a:rPr lang="en-US" altLang="en-US" sz="2700" b="1" dirty="0"/>
              <a:t> </a:t>
            </a:r>
            <a:r>
              <a:rPr lang="en-US" altLang="en-US" sz="2700" b="1" dirty="0" err="1"/>
              <a:t>luas</a:t>
            </a:r>
            <a:r>
              <a:rPr lang="en-US" altLang="en-US" sz="2700" b="1" dirty="0"/>
              <a:t>, </a:t>
            </a:r>
            <a:r>
              <a:rPr lang="en-US" altLang="en-US" sz="2700" b="1" dirty="0" err="1"/>
              <a:t>tenaga</a:t>
            </a:r>
            <a:r>
              <a:rPr lang="en-US" altLang="en-US" sz="2700" b="1" dirty="0"/>
              <a:t> </a:t>
            </a:r>
            <a:r>
              <a:rPr lang="en-US" altLang="en-US" sz="2700" b="1" dirty="0" err="1"/>
              <a:t>kesehatan</a:t>
            </a:r>
            <a:r>
              <a:rPr lang="en-US" altLang="en-US" sz="2700" b="1" dirty="0"/>
              <a:t> </a:t>
            </a:r>
            <a:r>
              <a:rPr lang="en-US" altLang="en-US" sz="2700" b="1" dirty="0" err="1"/>
              <a:t>yg</a:t>
            </a:r>
            <a:r>
              <a:rPr lang="en-US" altLang="en-US" sz="2700" b="1" dirty="0"/>
              <a:t> </a:t>
            </a:r>
            <a:r>
              <a:rPr lang="en-US" altLang="en-US" sz="2700" b="1" dirty="0" err="1"/>
              <a:t>belajar</a:t>
            </a:r>
            <a:r>
              <a:rPr lang="en-US" altLang="en-US" sz="2700" b="1" dirty="0"/>
              <a:t> </a:t>
            </a:r>
            <a:r>
              <a:rPr lang="en-US" altLang="en-US" sz="2700" b="1" dirty="0" err="1"/>
              <a:t>hukum</a:t>
            </a:r>
            <a:r>
              <a:rPr lang="en-US" altLang="en-US" sz="2700" b="1" dirty="0"/>
              <a:t> </a:t>
            </a:r>
            <a:r>
              <a:rPr lang="en-US" altLang="en-US" sz="2700" b="1" dirty="0" err="1"/>
              <a:t>semakin</a:t>
            </a:r>
            <a:r>
              <a:rPr lang="en-US" altLang="en-US" sz="2700" b="1" dirty="0"/>
              <a:t> </a:t>
            </a:r>
            <a:r>
              <a:rPr lang="en-US" altLang="en-US" sz="2700" b="1" dirty="0" err="1"/>
              <a:t>banyak</a:t>
            </a:r>
            <a:endParaRPr lang="en-US" altLang="en-US" sz="2700" b="1" dirty="0"/>
          </a:p>
        </p:txBody>
      </p:sp>
      <p:sp>
        <p:nvSpPr>
          <p:cNvPr id="5" name="Rectangle 4">
            <a:extLst>
              <a:ext uri="{FF2B5EF4-FFF2-40B4-BE49-F238E27FC236}">
                <a16:creationId xmlns:a16="http://schemas.microsoft.com/office/drawing/2014/main" id="{8635DACE-C10C-1444-9BE9-47DF6BE3DC20}"/>
              </a:ext>
            </a:extLst>
          </p:cNvPr>
          <p:cNvSpPr>
            <a:spLocks noChangeArrowheads="1"/>
          </p:cNvSpPr>
          <p:nvPr/>
        </p:nvSpPr>
        <p:spPr bwMode="auto">
          <a:xfrm>
            <a:off x="4142015" y="1201739"/>
            <a:ext cx="686344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dirty="0" err="1"/>
              <a:t>Sebelum</a:t>
            </a:r>
            <a:r>
              <a:rPr lang="en-US" altLang="en-US" sz="2700" b="1" dirty="0"/>
              <a:t> 2004: </a:t>
            </a:r>
            <a:r>
              <a:rPr lang="en-US" altLang="en-US" sz="2700" b="1" dirty="0" err="1"/>
              <a:t>Tidak</a:t>
            </a:r>
            <a:r>
              <a:rPr lang="en-US" altLang="en-US" sz="2700" b="1" dirty="0"/>
              <a:t> </a:t>
            </a:r>
            <a:r>
              <a:rPr lang="en-US" altLang="en-US" sz="2700" b="1" dirty="0" err="1"/>
              <a:t>banyak</a:t>
            </a:r>
            <a:r>
              <a:rPr lang="en-US" altLang="en-US" sz="2700" b="1" dirty="0"/>
              <a:t> orang </a:t>
            </a:r>
            <a:r>
              <a:rPr lang="en-US" altLang="en-US" sz="2700" b="1" dirty="0" err="1"/>
              <a:t>bicara</a:t>
            </a:r>
            <a:r>
              <a:rPr lang="en-US" altLang="en-US" sz="2700" b="1" dirty="0"/>
              <a:t> </a:t>
            </a:r>
            <a:r>
              <a:rPr lang="en-US" altLang="en-US" sz="2700" b="1" dirty="0" err="1"/>
              <a:t>tentang</a:t>
            </a:r>
            <a:r>
              <a:rPr lang="en-US" altLang="en-US" sz="2700" b="1" dirty="0"/>
              <a:t> </a:t>
            </a:r>
            <a:r>
              <a:rPr lang="en-US" altLang="en-US" sz="2700" b="1" dirty="0" err="1"/>
              <a:t>Hukum</a:t>
            </a:r>
            <a:r>
              <a:rPr lang="en-US" altLang="en-US" sz="2700" b="1" dirty="0"/>
              <a:t> </a:t>
            </a:r>
            <a:r>
              <a:rPr lang="en-US" altLang="en-US" sz="2700" b="1" dirty="0" err="1"/>
              <a:t>Kesehatan</a:t>
            </a:r>
            <a:r>
              <a:rPr lang="en-US" altLang="en-US" sz="2700" b="1" dirty="0"/>
              <a:t>, salah </a:t>
            </a:r>
            <a:r>
              <a:rPr lang="en-US" altLang="en-US" sz="2700" b="1" dirty="0" err="1"/>
              <a:t>satunya</a:t>
            </a:r>
            <a:r>
              <a:rPr lang="en-US" altLang="en-US" sz="2700" b="1" dirty="0"/>
              <a:t>  Fred </a:t>
            </a:r>
            <a:r>
              <a:rPr lang="en-US" altLang="en-US" sz="2700" b="1" dirty="0" err="1"/>
              <a:t>Ameln</a:t>
            </a:r>
            <a:r>
              <a:rPr lang="en-US" altLang="en-US" sz="2700" b="1" dirty="0"/>
              <a:t>.</a:t>
            </a:r>
          </a:p>
        </p:txBody>
      </p:sp>
      <p:sp>
        <p:nvSpPr>
          <p:cNvPr id="9" name="Rectangle 8">
            <a:extLst>
              <a:ext uri="{FF2B5EF4-FFF2-40B4-BE49-F238E27FC236}">
                <a16:creationId xmlns:a16="http://schemas.microsoft.com/office/drawing/2014/main" id="{2D096765-34F6-4148-9EBA-255C9565BBB6}"/>
              </a:ext>
            </a:extLst>
          </p:cNvPr>
          <p:cNvSpPr>
            <a:spLocks noChangeArrowheads="1"/>
          </p:cNvSpPr>
          <p:nvPr/>
        </p:nvSpPr>
        <p:spPr bwMode="auto">
          <a:xfrm>
            <a:off x="3435350" y="4936882"/>
            <a:ext cx="7929336"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dirty="0" err="1"/>
              <a:t>Hukum</a:t>
            </a:r>
            <a:r>
              <a:rPr lang="en-US" altLang="en-US" sz="2700" b="1" dirty="0"/>
              <a:t> </a:t>
            </a:r>
            <a:r>
              <a:rPr lang="en-US" altLang="en-US" sz="2700" b="1" dirty="0" err="1"/>
              <a:t>kesehatan</a:t>
            </a:r>
            <a:r>
              <a:rPr lang="en-US" altLang="en-US" sz="2700" b="1" dirty="0"/>
              <a:t> </a:t>
            </a:r>
            <a:r>
              <a:rPr lang="en-US" altLang="en-US" sz="2700" b="1" dirty="0" err="1"/>
              <a:t>mendampingi</a:t>
            </a:r>
            <a:r>
              <a:rPr lang="en-US" altLang="en-US" sz="2700" b="1" dirty="0"/>
              <a:t> </a:t>
            </a:r>
            <a:r>
              <a:rPr lang="en-US" altLang="en-US" sz="2700" b="1" dirty="0" err="1"/>
              <a:t>etika</a:t>
            </a:r>
            <a:r>
              <a:rPr lang="en-US" altLang="en-US" sz="2700" b="1" dirty="0"/>
              <a:t> </a:t>
            </a:r>
            <a:r>
              <a:rPr lang="en-US" altLang="en-US" sz="2700" b="1" dirty="0" err="1"/>
              <a:t>kedokteran</a:t>
            </a:r>
            <a:r>
              <a:rPr lang="en-US" altLang="en-US" sz="2700" b="1" dirty="0"/>
              <a:t> </a:t>
            </a:r>
            <a:r>
              <a:rPr lang="en-US" altLang="en-US" sz="2700" b="1" dirty="0" err="1"/>
              <a:t>diajarkan</a:t>
            </a:r>
            <a:r>
              <a:rPr lang="en-US" altLang="en-US" sz="2700" b="1" dirty="0"/>
              <a:t> di </a:t>
            </a:r>
            <a:r>
              <a:rPr lang="en-US" altLang="en-US" sz="2700" b="1" dirty="0" err="1"/>
              <a:t>Perguruan</a:t>
            </a:r>
            <a:r>
              <a:rPr lang="en-US" altLang="en-US" sz="2700" b="1" dirty="0"/>
              <a:t> Tinggi </a:t>
            </a:r>
            <a:r>
              <a:rPr lang="en-US" altLang="en-US" sz="2700" b="1" dirty="0" err="1"/>
              <a:t>Kesehatan</a:t>
            </a:r>
            <a:endParaRPr lang="en-US" altLang="en-US" sz="2700" b="1" dirty="0"/>
          </a:p>
        </p:txBody>
      </p:sp>
      <p:sp>
        <p:nvSpPr>
          <p:cNvPr id="10" name="Donut 9">
            <a:extLst>
              <a:ext uri="{FF2B5EF4-FFF2-40B4-BE49-F238E27FC236}">
                <a16:creationId xmlns:a16="http://schemas.microsoft.com/office/drawing/2014/main" id="{61889A61-5C60-AA44-8E27-81287B844D97}"/>
              </a:ext>
            </a:extLst>
          </p:cNvPr>
          <p:cNvSpPr/>
          <p:nvPr/>
        </p:nvSpPr>
        <p:spPr>
          <a:xfrm>
            <a:off x="3435350" y="2019301"/>
            <a:ext cx="522288" cy="474663"/>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Donut 10">
            <a:extLst>
              <a:ext uri="{FF2B5EF4-FFF2-40B4-BE49-F238E27FC236}">
                <a16:creationId xmlns:a16="http://schemas.microsoft.com/office/drawing/2014/main" id="{56A8EF84-08FC-EB47-B3DA-D5E1E2B8A674}"/>
              </a:ext>
            </a:extLst>
          </p:cNvPr>
          <p:cNvSpPr/>
          <p:nvPr/>
        </p:nvSpPr>
        <p:spPr>
          <a:xfrm>
            <a:off x="3832226" y="3430589"/>
            <a:ext cx="500063" cy="465137"/>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Donut 11">
            <a:extLst>
              <a:ext uri="{FF2B5EF4-FFF2-40B4-BE49-F238E27FC236}">
                <a16:creationId xmlns:a16="http://schemas.microsoft.com/office/drawing/2014/main" id="{055DE2D1-0C82-FD44-AA3D-8F64F875979F}"/>
              </a:ext>
            </a:extLst>
          </p:cNvPr>
          <p:cNvSpPr/>
          <p:nvPr/>
        </p:nvSpPr>
        <p:spPr>
          <a:xfrm>
            <a:off x="2935288" y="4506914"/>
            <a:ext cx="500062" cy="465137"/>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8025714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1B7BAE7B-7945-A144-8B2B-E4D1E7D23C73}"/>
              </a:ext>
            </a:extLst>
          </p:cNvPr>
          <p:cNvSpPr>
            <a:spLocks noGrp="1" noChangeArrowheads="1"/>
          </p:cNvSpPr>
          <p:nvPr>
            <p:ph type="body" idx="1"/>
          </p:nvPr>
        </p:nvSpPr>
        <p:spPr>
          <a:xfrm>
            <a:off x="2209800" y="609600"/>
            <a:ext cx="7772400" cy="3581400"/>
          </a:xfrm>
        </p:spPr>
        <p:txBody>
          <a:bodyPr/>
          <a:lstStyle/>
          <a:p>
            <a:pPr eaLnBrk="1" hangingPunct="1">
              <a:buFont typeface="Wingdings" charset="2"/>
              <a:buChar char="l"/>
              <a:defRPr/>
            </a:pPr>
            <a:r>
              <a:rPr lang="id-ID" altLang="en-US" dirty="0">
                <a:ea typeface="ＭＳ Ｐゴシック" charset="-128"/>
              </a:rPr>
              <a:t>Pasal 50 UU No 29 tahun 2004 tentang Praktik Kedokteran </a:t>
            </a:r>
            <a:r>
              <a:rPr lang="en-US" altLang="en-US" dirty="0">
                <a:ea typeface="ＭＳ Ｐゴシック" charset="-128"/>
              </a:rPr>
              <a:t>:</a:t>
            </a:r>
            <a:r>
              <a:rPr lang="id-ID" altLang="en-US" dirty="0">
                <a:ea typeface="ＭＳ Ｐゴシック" charset="-128"/>
              </a:rPr>
              <a:t> “</a:t>
            </a:r>
            <a:r>
              <a:rPr lang="id-ID" altLang="ja-JP" i="1" dirty="0">
                <a:ea typeface="ＭＳ Ｐゴシック" charset="-128"/>
              </a:rPr>
              <a:t>dokter dan dokter gigi berhak memperoleh perlindungan hukum sepanjang melaksanakan tugas sesuai dengan standar profesi dan standar prosedur operasional</a:t>
            </a:r>
            <a:r>
              <a:rPr lang="id-ID" altLang="en-US" dirty="0">
                <a:ea typeface="ＭＳ Ｐゴシック" charset="-128"/>
              </a:rPr>
              <a:t>”</a:t>
            </a:r>
            <a:r>
              <a:rPr lang="id-ID" altLang="ja-JP" dirty="0">
                <a:ea typeface="ＭＳ Ｐゴシック" charset="-128"/>
              </a:rPr>
              <a:t>.</a:t>
            </a:r>
            <a:r>
              <a:rPr lang="en-US" altLang="ja-JP" dirty="0">
                <a:ea typeface="ＭＳ Ｐゴシック" charset="-128"/>
              </a:rPr>
              <a:t> </a:t>
            </a:r>
            <a:endParaRPr lang="en-US" altLang="en-US" dirty="0">
              <a:ea typeface="ＭＳ Ｐゴシック" charset="-128"/>
            </a:endParaRPr>
          </a:p>
        </p:txBody>
      </p:sp>
      <p:sp>
        <p:nvSpPr>
          <p:cNvPr id="48130" name="Text Box 3">
            <a:extLst>
              <a:ext uri="{FF2B5EF4-FFF2-40B4-BE49-F238E27FC236}">
                <a16:creationId xmlns:a16="http://schemas.microsoft.com/office/drawing/2014/main" id="{8740FBD3-41E5-654B-9F99-2F1FE98FF66E}"/>
              </a:ext>
            </a:extLst>
          </p:cNvPr>
          <p:cNvSpPr txBox="1">
            <a:spLocks noChangeArrowheads="1"/>
          </p:cNvSpPr>
          <p:nvPr/>
        </p:nvSpPr>
        <p:spPr bwMode="auto">
          <a:xfrm>
            <a:off x="2514600" y="4953001"/>
            <a:ext cx="7696200" cy="147637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buClrTx/>
              <a:buSzTx/>
              <a:buFontTx/>
              <a:buNone/>
            </a:pPr>
            <a:r>
              <a:rPr lang="en-US" altLang="en-US" sz="2000">
                <a:latin typeface="Arial" panose="020B0604020202020204" pitchFamily="34" charset="0"/>
              </a:rPr>
              <a:t>JADI, ……</a:t>
            </a:r>
          </a:p>
          <a:p>
            <a:pPr eaLnBrk="1" hangingPunct="1">
              <a:spcBef>
                <a:spcPct val="50000"/>
              </a:spcBef>
              <a:buClrTx/>
              <a:buSzTx/>
              <a:buFontTx/>
              <a:buNone/>
            </a:pPr>
            <a:r>
              <a:rPr lang="en-US" altLang="en-US" sz="2000">
                <a:latin typeface="Arial" panose="020B0604020202020204" pitchFamily="34" charset="0"/>
              </a:rPr>
              <a:t>MALPRAKTIK BILA </a:t>
            </a:r>
            <a:r>
              <a:rPr lang="ja-JP" altLang="en-US" sz="2000">
                <a:latin typeface="Arial" panose="020B0604020202020204" pitchFamily="34" charset="0"/>
              </a:rPr>
              <a:t>“</a:t>
            </a:r>
            <a:r>
              <a:rPr lang="en-US" altLang="ja-JP" sz="2000">
                <a:latin typeface="Arial" panose="020B0604020202020204" pitchFamily="34" charset="0"/>
              </a:rPr>
              <a:t>KESALAHAN</a:t>
            </a:r>
            <a:r>
              <a:rPr lang="ja-JP" altLang="en-US" sz="2000">
                <a:latin typeface="Arial" panose="020B0604020202020204" pitchFamily="34" charset="0"/>
              </a:rPr>
              <a:t>”</a:t>
            </a:r>
            <a:r>
              <a:rPr lang="en-US" altLang="ja-JP" sz="2000">
                <a:latin typeface="Arial" panose="020B0604020202020204" pitchFamily="34" charset="0"/>
              </a:rPr>
              <a:t>, </a:t>
            </a:r>
            <a:r>
              <a:rPr lang="ja-JP" altLang="en-US" sz="2000">
                <a:latin typeface="Arial" panose="020B0604020202020204" pitchFamily="34" charset="0"/>
              </a:rPr>
              <a:t>“</a:t>
            </a:r>
            <a:r>
              <a:rPr lang="en-US" altLang="ja-JP" sz="2000">
                <a:latin typeface="Arial" panose="020B0604020202020204" pitchFamily="34" charset="0"/>
              </a:rPr>
              <a:t>KELALAIAN</a:t>
            </a:r>
            <a:r>
              <a:rPr lang="ja-JP" altLang="en-US" sz="2000">
                <a:latin typeface="Arial" panose="020B0604020202020204" pitchFamily="34" charset="0"/>
              </a:rPr>
              <a:t>”</a:t>
            </a:r>
            <a:r>
              <a:rPr lang="en-US" altLang="ja-JP" sz="2000">
                <a:latin typeface="Arial" panose="020B0604020202020204" pitchFamily="34" charset="0"/>
              </a:rPr>
              <a:t>, </a:t>
            </a:r>
            <a:r>
              <a:rPr lang="ja-JP" altLang="en-US" sz="2000">
                <a:latin typeface="Arial" panose="020B0604020202020204" pitchFamily="34" charset="0"/>
              </a:rPr>
              <a:t>“</a:t>
            </a:r>
            <a:r>
              <a:rPr lang="en-US" altLang="ja-JP" sz="2000">
                <a:latin typeface="Arial" panose="020B0604020202020204" pitchFamily="34" charset="0"/>
              </a:rPr>
              <a:t>TAK SESUAI STANDAR PROFESI</a:t>
            </a:r>
            <a:r>
              <a:rPr lang="ja-JP" altLang="en-US" sz="2000">
                <a:latin typeface="Arial" panose="020B0604020202020204" pitchFamily="34" charset="0"/>
              </a:rPr>
              <a:t>”</a:t>
            </a:r>
            <a:r>
              <a:rPr lang="en-US" altLang="ja-JP" sz="2000">
                <a:latin typeface="Arial" panose="020B0604020202020204" pitchFamily="34" charset="0"/>
              </a:rPr>
              <a:t>, </a:t>
            </a:r>
            <a:r>
              <a:rPr lang="ja-JP" altLang="en-US" sz="2000">
                <a:latin typeface="Arial" panose="020B0604020202020204" pitchFamily="34" charset="0"/>
              </a:rPr>
              <a:t>“</a:t>
            </a:r>
            <a:r>
              <a:rPr lang="en-US" altLang="ja-JP" sz="2000">
                <a:latin typeface="Arial" panose="020B0604020202020204" pitchFamily="34" charset="0"/>
              </a:rPr>
              <a:t>TAK SESUAI STANDAR PROSEDUR OPERASIONAL</a:t>
            </a:r>
            <a:r>
              <a:rPr lang="ja-JP" altLang="en-US" sz="2000">
                <a:latin typeface="Arial" panose="020B0604020202020204" pitchFamily="34" charset="0"/>
              </a:rPr>
              <a:t>”</a:t>
            </a:r>
            <a:r>
              <a:rPr lang="en-US" altLang="ja-JP" sz="2000">
                <a:latin typeface="Arial" panose="020B0604020202020204" pitchFamily="34" charset="0"/>
              </a:rPr>
              <a:t>  ????</a:t>
            </a:r>
            <a:endParaRPr lang="en-US" altLang="en-US" sz="2000">
              <a:latin typeface="Arial" panose="020B0604020202020204" pitchFamily="34" charset="0"/>
            </a:endParaRPr>
          </a:p>
        </p:txBody>
      </p:sp>
    </p:spTree>
    <p:extLst>
      <p:ext uri="{BB962C8B-B14F-4D97-AF65-F5344CB8AC3E}">
        <p14:creationId xmlns:p14="http://schemas.microsoft.com/office/powerpoint/2010/main" val="2408306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027C62D0-D6C7-B441-BE17-626E4D2E5BAF}"/>
              </a:ext>
            </a:extLst>
          </p:cNvPr>
          <p:cNvSpPr>
            <a:spLocks noGrp="1" noChangeArrowheads="1"/>
          </p:cNvSpPr>
          <p:nvPr>
            <p:ph type="title"/>
          </p:nvPr>
        </p:nvSpPr>
        <p:spPr/>
        <p:txBody>
          <a:bodyPr/>
          <a:lstStyle/>
          <a:p>
            <a:pPr eaLnBrk="1" hangingPunct="1">
              <a:defRPr/>
            </a:pPr>
            <a:r>
              <a:rPr lang="en-US" altLang="en-US">
                <a:ea typeface="ＭＳ Ｐゴシック" charset="-128"/>
              </a:rPr>
              <a:t>MALPRAKTIK</a:t>
            </a:r>
          </a:p>
        </p:txBody>
      </p:sp>
      <p:sp>
        <p:nvSpPr>
          <p:cNvPr id="117763" name="Rectangle 3">
            <a:extLst>
              <a:ext uri="{FF2B5EF4-FFF2-40B4-BE49-F238E27FC236}">
                <a16:creationId xmlns:a16="http://schemas.microsoft.com/office/drawing/2014/main" id="{B86903CA-18A4-7D41-944B-EF61F4325665}"/>
              </a:ext>
            </a:extLst>
          </p:cNvPr>
          <p:cNvSpPr>
            <a:spLocks noGrp="1" noChangeArrowheads="1"/>
          </p:cNvSpPr>
          <p:nvPr>
            <p:ph type="body" idx="1"/>
          </p:nvPr>
        </p:nvSpPr>
        <p:spPr>
          <a:xfrm>
            <a:off x="2514600" y="1752600"/>
            <a:ext cx="7543800" cy="4572000"/>
          </a:xfrm>
        </p:spPr>
        <p:txBody>
          <a:bodyPr/>
          <a:lstStyle/>
          <a:p>
            <a:pPr eaLnBrk="1" hangingPunct="1">
              <a:buFont typeface="Wingdings" charset="2"/>
              <a:buChar char="l"/>
              <a:defRPr/>
            </a:pPr>
            <a:r>
              <a:rPr lang="ja-JP" altLang="en-US">
                <a:ea typeface="ＭＳ Ｐゴシック" charset="-128"/>
              </a:rPr>
              <a:t>“</a:t>
            </a:r>
            <a:r>
              <a:rPr lang="en-US" altLang="ja-JP">
                <a:ea typeface="ＭＳ Ｐゴシック" charset="-128"/>
              </a:rPr>
              <a:t>INTENTIONAL</a:t>
            </a:r>
            <a:r>
              <a:rPr lang="ja-JP" altLang="en-US">
                <a:ea typeface="ＭＳ Ｐゴシック" charset="-128"/>
              </a:rPr>
              <a:t>”</a:t>
            </a:r>
            <a:r>
              <a:rPr lang="en-US" altLang="ja-JP">
                <a:ea typeface="ＭＳ Ｐゴシック" charset="-128"/>
              </a:rPr>
              <a:t> (</a:t>
            </a:r>
            <a:r>
              <a:rPr altLang="ja-JP" noProof="1">
                <a:ea typeface="ＭＳ Ｐゴシック" charset="-128"/>
              </a:rPr>
              <a:t>secara sadar</a:t>
            </a:r>
            <a:r>
              <a:rPr lang="en-US" altLang="ja-JP">
                <a:ea typeface="ＭＳ Ｐゴシック" charset="-128"/>
              </a:rPr>
              <a:t>)</a:t>
            </a:r>
          </a:p>
          <a:p>
            <a:pPr lvl="1" eaLnBrk="1" hangingPunct="1">
              <a:buFont typeface="Wingdings" charset="2"/>
              <a:buChar char="l"/>
              <a:defRPr/>
            </a:pPr>
            <a:r>
              <a:rPr lang="en-US" altLang="en-US" i="1">
                <a:ea typeface="ＭＳ Ｐゴシック" charset="-128"/>
              </a:rPr>
              <a:t>PROFESSIONAL MISCONDUCTS</a:t>
            </a:r>
          </a:p>
          <a:p>
            <a:pPr eaLnBrk="1" hangingPunct="1">
              <a:buFont typeface="Wingdings" charset="2"/>
              <a:buChar char="l"/>
              <a:defRPr/>
            </a:pPr>
            <a:r>
              <a:rPr lang="en-US" altLang="en-US">
                <a:ea typeface="ＭＳ Ｐゴシック" charset="-128"/>
              </a:rPr>
              <a:t>NEGLIGENCE</a:t>
            </a:r>
          </a:p>
          <a:p>
            <a:pPr lvl="1" eaLnBrk="1" hangingPunct="1">
              <a:buFont typeface="Wingdings" charset="2"/>
              <a:buChar char="l"/>
              <a:defRPr/>
            </a:pPr>
            <a:r>
              <a:rPr lang="en-US" altLang="en-US" i="1">
                <a:ea typeface="ＭＳ Ｐゴシック" charset="-128"/>
              </a:rPr>
              <a:t>MALFEASANCE, MISFEASANCE, NONFEASANCE</a:t>
            </a:r>
          </a:p>
          <a:p>
            <a:pPr eaLnBrk="1" hangingPunct="1">
              <a:buFont typeface="Wingdings" charset="2"/>
              <a:buChar char="l"/>
              <a:defRPr/>
            </a:pPr>
            <a:r>
              <a:rPr lang="en-US" altLang="en-US">
                <a:ea typeface="ＭＳ Ｐゴシック" charset="-128"/>
              </a:rPr>
              <a:t>LACK OF SKILL</a:t>
            </a:r>
          </a:p>
          <a:p>
            <a:pPr lvl="1" eaLnBrk="1" hangingPunct="1">
              <a:buFont typeface="Wingdings" charset="2"/>
              <a:buChar char="l"/>
              <a:defRPr/>
            </a:pPr>
            <a:r>
              <a:rPr lang="en-US" altLang="en-US">
                <a:ea typeface="ＭＳ Ｐゴシック" charset="-128"/>
              </a:rPr>
              <a:t>DI BAWAH STANDAR KOMPETENSI</a:t>
            </a:r>
          </a:p>
          <a:p>
            <a:pPr lvl="1" eaLnBrk="1" hangingPunct="1">
              <a:buFont typeface="Wingdings" charset="2"/>
              <a:buChar char="l"/>
              <a:defRPr/>
            </a:pPr>
            <a:r>
              <a:rPr lang="en-US" altLang="en-US">
                <a:ea typeface="ＭＳ Ｐゴシック" charset="-128"/>
              </a:rPr>
              <a:t>DI LUAR KOMPETENSI</a:t>
            </a:r>
          </a:p>
        </p:txBody>
      </p:sp>
    </p:spTree>
    <p:extLst>
      <p:ext uri="{BB962C8B-B14F-4D97-AF65-F5344CB8AC3E}">
        <p14:creationId xmlns:p14="http://schemas.microsoft.com/office/powerpoint/2010/main" val="3228363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CC81537-B3A6-AD43-80A6-F2CEAD0D39EE}"/>
              </a:ext>
            </a:extLst>
          </p:cNvPr>
          <p:cNvSpPr>
            <a:spLocks noGrp="1" noChangeArrowheads="1"/>
          </p:cNvSpPr>
          <p:nvPr>
            <p:ph type="title"/>
          </p:nvPr>
        </p:nvSpPr>
        <p:spPr/>
        <p:txBody>
          <a:bodyPr/>
          <a:lstStyle/>
          <a:p>
            <a:pPr eaLnBrk="1" hangingPunct="1">
              <a:defRPr/>
            </a:pPr>
            <a:r>
              <a:rPr lang="en-US" altLang="en-US" sz="3800">
                <a:ea typeface="ＭＳ Ｐゴシック" charset="-128"/>
              </a:rPr>
              <a:t>PROFESSIONAL MISCONDUCT</a:t>
            </a:r>
          </a:p>
        </p:txBody>
      </p:sp>
      <p:sp>
        <p:nvSpPr>
          <p:cNvPr id="118787" name="Rectangle 3">
            <a:extLst>
              <a:ext uri="{FF2B5EF4-FFF2-40B4-BE49-F238E27FC236}">
                <a16:creationId xmlns:a16="http://schemas.microsoft.com/office/drawing/2014/main" id="{5E4844B8-F123-3A49-8914-396482496671}"/>
              </a:ext>
            </a:extLst>
          </p:cNvPr>
          <p:cNvSpPr>
            <a:spLocks noGrp="1" noChangeArrowheads="1"/>
          </p:cNvSpPr>
          <p:nvPr>
            <p:ph type="body" idx="1"/>
          </p:nvPr>
        </p:nvSpPr>
        <p:spPr>
          <a:xfrm>
            <a:off x="2362200" y="1676400"/>
            <a:ext cx="7924800" cy="4572000"/>
          </a:xfrm>
        </p:spPr>
        <p:txBody>
          <a:bodyPr/>
          <a:lstStyle/>
          <a:p>
            <a:pPr eaLnBrk="1" hangingPunct="1">
              <a:lnSpc>
                <a:spcPct val="80000"/>
              </a:lnSpc>
              <a:buFont typeface="Wingdings" charset="2"/>
              <a:buChar char="l"/>
              <a:defRPr/>
            </a:pPr>
            <a:r>
              <a:rPr lang="en-US" altLang="en-US" dirty="0">
                <a:ea typeface="ＭＳ Ｐゴシック" charset="-128"/>
              </a:rPr>
              <a:t>PELANGGARAN DISIPLIN PROFESI</a:t>
            </a:r>
          </a:p>
          <a:p>
            <a:pPr lvl="1" eaLnBrk="1" hangingPunct="1">
              <a:lnSpc>
                <a:spcPct val="80000"/>
              </a:lnSpc>
              <a:buFont typeface="Wingdings" charset="2"/>
              <a:buChar char="l"/>
              <a:defRPr/>
            </a:pPr>
            <a:r>
              <a:rPr lang="en-US" altLang="en-US" dirty="0">
                <a:ea typeface="ＭＳ Ｐゴシック" charset="-128"/>
              </a:rPr>
              <a:t>PELANGGARAN STANDAR SECARA SENGAJA (</a:t>
            </a:r>
            <a:r>
              <a:rPr lang="en-US" altLang="en-US" i="1" dirty="0">
                <a:ea typeface="ＭＳ Ｐゴシック" charset="-128"/>
              </a:rPr>
              <a:t>DELIBERATE VIOLATION</a:t>
            </a:r>
            <a:r>
              <a:rPr lang="en-US" altLang="en-US" dirty="0">
                <a:ea typeface="ＭＳ Ｐゴシック" charset="-128"/>
              </a:rPr>
              <a:t>)</a:t>
            </a:r>
          </a:p>
          <a:p>
            <a:pPr lvl="1" eaLnBrk="1" hangingPunct="1">
              <a:lnSpc>
                <a:spcPct val="80000"/>
              </a:lnSpc>
              <a:buFont typeface="Wingdings" charset="2"/>
              <a:buChar char="l"/>
              <a:defRPr/>
            </a:pPr>
            <a:r>
              <a:rPr lang="en-US" altLang="en-US" dirty="0">
                <a:ea typeface="ＭＳ Ｐゴシック" charset="-128"/>
              </a:rPr>
              <a:t>PELANGGARAN PERILAKU PROFESI</a:t>
            </a:r>
          </a:p>
          <a:p>
            <a:pPr eaLnBrk="1" hangingPunct="1">
              <a:lnSpc>
                <a:spcPct val="80000"/>
              </a:lnSpc>
              <a:buFont typeface="Wingdings" charset="2"/>
              <a:buChar char="l"/>
              <a:defRPr/>
            </a:pPr>
            <a:r>
              <a:rPr lang="en-US" altLang="en-US" dirty="0">
                <a:ea typeface="ＭＳ Ｐゴシック" charset="-128"/>
              </a:rPr>
              <a:t>PIDANA UMUM:</a:t>
            </a:r>
          </a:p>
          <a:p>
            <a:pPr lvl="1" eaLnBrk="1" hangingPunct="1">
              <a:lnSpc>
                <a:spcPct val="80000"/>
              </a:lnSpc>
              <a:buFont typeface="Wingdings" charset="2"/>
              <a:buChar char="l"/>
              <a:defRPr/>
            </a:pPr>
            <a:r>
              <a:rPr lang="en-US" altLang="en-US" dirty="0">
                <a:ea typeface="ＭＳ Ｐゴシック" charset="-128"/>
              </a:rPr>
              <a:t>PEMBOHONGAN (FRAUD / MISREPRESENTASI)</a:t>
            </a:r>
          </a:p>
          <a:p>
            <a:pPr lvl="1" eaLnBrk="1" hangingPunct="1">
              <a:lnSpc>
                <a:spcPct val="80000"/>
              </a:lnSpc>
              <a:buFont typeface="Wingdings" charset="2"/>
              <a:buChar char="l"/>
              <a:defRPr/>
            </a:pPr>
            <a:r>
              <a:rPr lang="en-US" altLang="en-US" dirty="0">
                <a:ea typeface="ＭＳ Ｐゴシック" charset="-128"/>
              </a:rPr>
              <a:t>KETERANGAN PALSU</a:t>
            </a:r>
          </a:p>
          <a:p>
            <a:pPr lvl="1" eaLnBrk="1" hangingPunct="1">
              <a:lnSpc>
                <a:spcPct val="80000"/>
              </a:lnSpc>
              <a:buFont typeface="Wingdings" charset="2"/>
              <a:buChar char="l"/>
              <a:defRPr/>
            </a:pPr>
            <a:r>
              <a:rPr lang="en-US" altLang="en-US" dirty="0">
                <a:ea typeface="ＭＳ Ｐゴシック" charset="-128"/>
              </a:rPr>
              <a:t>PENAHANAN PASIEN</a:t>
            </a:r>
          </a:p>
          <a:p>
            <a:pPr lvl="1" eaLnBrk="1" hangingPunct="1">
              <a:lnSpc>
                <a:spcPct val="80000"/>
              </a:lnSpc>
              <a:buFont typeface="Wingdings" charset="2"/>
              <a:buChar char="l"/>
              <a:defRPr/>
            </a:pPr>
            <a:r>
              <a:rPr lang="en-US" altLang="en-US" dirty="0">
                <a:ea typeface="ＭＳ Ｐゴシック" charset="-128"/>
              </a:rPr>
              <a:t>BUKA RAHASIA KEDOKTERAN TANPA HAK</a:t>
            </a:r>
          </a:p>
          <a:p>
            <a:pPr lvl="1" eaLnBrk="1" hangingPunct="1">
              <a:lnSpc>
                <a:spcPct val="80000"/>
              </a:lnSpc>
              <a:buFont typeface="Wingdings" charset="2"/>
              <a:buChar char="l"/>
              <a:defRPr/>
            </a:pPr>
            <a:r>
              <a:rPr lang="en-US" altLang="en-US" dirty="0">
                <a:ea typeface="ＭＳ Ｐゴシック" charset="-128"/>
              </a:rPr>
              <a:t>ABORSI ILEGAL </a:t>
            </a:r>
          </a:p>
          <a:p>
            <a:pPr lvl="1" eaLnBrk="1" hangingPunct="1">
              <a:lnSpc>
                <a:spcPct val="80000"/>
              </a:lnSpc>
              <a:buFont typeface="Wingdings" charset="2"/>
              <a:buChar char="l"/>
              <a:defRPr/>
            </a:pPr>
            <a:r>
              <a:rPr lang="en-US" altLang="en-US" dirty="0">
                <a:ea typeface="ＭＳ Ｐゴシック" charset="-128"/>
              </a:rPr>
              <a:t>EUTHANASIA</a:t>
            </a:r>
          </a:p>
          <a:p>
            <a:pPr lvl="1" eaLnBrk="1" hangingPunct="1">
              <a:lnSpc>
                <a:spcPct val="80000"/>
              </a:lnSpc>
              <a:buFont typeface="Wingdings" charset="2"/>
              <a:buChar char="l"/>
              <a:defRPr/>
            </a:pPr>
            <a:r>
              <a:rPr lang="en-US" altLang="en-US" dirty="0">
                <a:ea typeface="ＭＳ Ｐゴシック" charset="-128"/>
              </a:rPr>
              <a:t>PENYERANGAN SEKSUAL</a:t>
            </a:r>
          </a:p>
        </p:txBody>
      </p:sp>
    </p:spTree>
    <p:extLst>
      <p:ext uri="{BB962C8B-B14F-4D97-AF65-F5344CB8AC3E}">
        <p14:creationId xmlns:p14="http://schemas.microsoft.com/office/powerpoint/2010/main" val="370838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11A89948-3637-2249-8749-CDA5BE1583CC}"/>
              </a:ext>
            </a:extLst>
          </p:cNvPr>
          <p:cNvSpPr>
            <a:spLocks noGrp="1" noChangeArrowheads="1"/>
          </p:cNvSpPr>
          <p:nvPr>
            <p:ph type="title"/>
          </p:nvPr>
        </p:nvSpPr>
        <p:spPr>
          <a:solidFill>
            <a:schemeClr val="bg1"/>
          </a:solidFill>
        </p:spPr>
        <p:txBody>
          <a:bodyPr/>
          <a:lstStyle/>
          <a:p>
            <a:pPr eaLnBrk="1" hangingPunct="1">
              <a:defRPr/>
            </a:pPr>
            <a:r>
              <a:rPr lang="en-US" altLang="en-US">
                <a:ea typeface="ＭＳ Ｐゴシック" charset="-128"/>
              </a:rPr>
              <a:t>LACK OF SKILL</a:t>
            </a:r>
          </a:p>
        </p:txBody>
      </p:sp>
      <p:sp>
        <p:nvSpPr>
          <p:cNvPr id="119811" name="Rectangle 3">
            <a:extLst>
              <a:ext uri="{FF2B5EF4-FFF2-40B4-BE49-F238E27FC236}">
                <a16:creationId xmlns:a16="http://schemas.microsoft.com/office/drawing/2014/main" id="{679112B5-F2AA-C540-A371-D2392BE1E43F}"/>
              </a:ext>
            </a:extLst>
          </p:cNvPr>
          <p:cNvSpPr>
            <a:spLocks noGrp="1" noChangeArrowheads="1"/>
          </p:cNvSpPr>
          <p:nvPr>
            <p:ph type="body" idx="1"/>
          </p:nvPr>
        </p:nvSpPr>
        <p:spPr>
          <a:xfrm>
            <a:off x="2133600" y="1981200"/>
            <a:ext cx="8001000" cy="4419600"/>
          </a:xfrm>
        </p:spPr>
        <p:txBody>
          <a:bodyPr/>
          <a:lstStyle/>
          <a:p>
            <a:pPr eaLnBrk="1" hangingPunct="1">
              <a:defRPr/>
            </a:pPr>
            <a:r>
              <a:rPr lang="en-US">
                <a:ea typeface="+mn-ea"/>
                <a:cs typeface="+mn-cs"/>
              </a:rPr>
              <a:t>KOMPETENSI KURANG ATAU DI LUAR KOMPETENSI / KEWENANGAN</a:t>
            </a:r>
          </a:p>
          <a:p>
            <a:pPr lvl="1" eaLnBrk="1" hangingPunct="1">
              <a:defRPr/>
            </a:pPr>
            <a:r>
              <a:rPr lang="en-US"/>
              <a:t>SERING MENJADI PENYEBAB </a:t>
            </a:r>
            <a:r>
              <a:rPr lang="en-US" i="1"/>
              <a:t>ERROR</a:t>
            </a:r>
            <a:r>
              <a:rPr lang="en-US"/>
              <a:t> ATAU KELALAIAN</a:t>
            </a:r>
          </a:p>
          <a:p>
            <a:pPr lvl="1" eaLnBrk="1" hangingPunct="1">
              <a:defRPr/>
            </a:pPr>
            <a:r>
              <a:rPr lang="en-US"/>
              <a:t>SERING DIKAITKAN DENGAN KOMPETENSI INSTITUSI </a:t>
            </a:r>
          </a:p>
          <a:p>
            <a:pPr lvl="1" eaLnBrk="1" hangingPunct="1">
              <a:defRPr/>
            </a:pPr>
            <a:r>
              <a:rPr lang="en-US"/>
              <a:t>KADANG DAPAT DIBENARKAN PADA SITUASI-KONDISI LOKAL TERTENTU (</a:t>
            </a:r>
            <a:r>
              <a:rPr lang="en-US" i="1"/>
              <a:t>LOCALITY RULE, LIMITED RESOURCES</a:t>
            </a:r>
            <a:r>
              <a:rPr lang="en-US"/>
              <a:t>)</a:t>
            </a:r>
          </a:p>
        </p:txBody>
      </p:sp>
    </p:spTree>
    <p:extLst>
      <p:ext uri="{BB962C8B-B14F-4D97-AF65-F5344CB8AC3E}">
        <p14:creationId xmlns:p14="http://schemas.microsoft.com/office/powerpoint/2010/main" val="2971506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C226512-E85E-6843-85C0-92FD9027A2DB}"/>
              </a:ext>
            </a:extLst>
          </p:cNvPr>
          <p:cNvSpPr>
            <a:spLocks noGrp="1" noChangeArrowheads="1"/>
          </p:cNvSpPr>
          <p:nvPr>
            <p:ph type="title"/>
          </p:nvPr>
        </p:nvSpPr>
        <p:spPr>
          <a:solidFill>
            <a:schemeClr val="bg1"/>
          </a:solidFill>
        </p:spPr>
        <p:txBody>
          <a:bodyPr/>
          <a:lstStyle/>
          <a:p>
            <a:pPr eaLnBrk="1" hangingPunct="1">
              <a:defRPr/>
            </a:pPr>
            <a:r>
              <a:rPr lang="en-US" altLang="en-US">
                <a:ea typeface="ＭＳ Ｐゴシック" charset="-128"/>
              </a:rPr>
              <a:t>KELALAIAN MEDIK</a:t>
            </a:r>
          </a:p>
        </p:txBody>
      </p:sp>
      <p:sp>
        <p:nvSpPr>
          <p:cNvPr id="120835" name="Rectangle 3">
            <a:extLst>
              <a:ext uri="{FF2B5EF4-FFF2-40B4-BE49-F238E27FC236}">
                <a16:creationId xmlns:a16="http://schemas.microsoft.com/office/drawing/2014/main" id="{0A8F5AEF-621A-8C4A-AD0B-51B8E6F9839D}"/>
              </a:ext>
            </a:extLst>
          </p:cNvPr>
          <p:cNvSpPr>
            <a:spLocks noGrp="1" noChangeArrowheads="1"/>
          </p:cNvSpPr>
          <p:nvPr>
            <p:ph type="body" idx="1"/>
          </p:nvPr>
        </p:nvSpPr>
        <p:spPr/>
        <p:txBody>
          <a:bodyPr/>
          <a:lstStyle/>
          <a:p>
            <a:pPr eaLnBrk="1" hangingPunct="1">
              <a:lnSpc>
                <a:spcPct val="90000"/>
              </a:lnSpc>
              <a:buFont typeface="Wingdings" charset="2"/>
              <a:buChar char="l"/>
              <a:defRPr/>
            </a:pPr>
            <a:r>
              <a:rPr lang="en-US" altLang="en-US">
                <a:ea typeface="ＭＳ Ｐゴシック" charset="-128"/>
              </a:rPr>
              <a:t>JENIS MALPRAKTIK TERSERING</a:t>
            </a:r>
          </a:p>
          <a:p>
            <a:pPr eaLnBrk="1" hangingPunct="1">
              <a:lnSpc>
                <a:spcPct val="90000"/>
              </a:lnSpc>
              <a:buFont typeface="Wingdings" charset="2"/>
              <a:buChar char="l"/>
              <a:defRPr/>
            </a:pPr>
            <a:r>
              <a:rPr lang="en-US" altLang="en-US">
                <a:ea typeface="ＭＳ Ｐゴシック" charset="-128"/>
              </a:rPr>
              <a:t>BUKAN KESENGAJAAN</a:t>
            </a:r>
          </a:p>
          <a:p>
            <a:pPr eaLnBrk="1" hangingPunct="1">
              <a:lnSpc>
                <a:spcPct val="90000"/>
              </a:lnSpc>
              <a:buFont typeface="Wingdings" charset="2"/>
              <a:buChar char="l"/>
              <a:defRPr/>
            </a:pPr>
            <a:r>
              <a:rPr lang="en-US" altLang="en-US">
                <a:ea typeface="ＭＳ Ｐゴシック" charset="-128"/>
              </a:rPr>
              <a:t>TIDAK MELAKUKAN YG SEHARUSNYA DILAKUKAN, MELAKUKAN YG SEHARUSNYA TIDAK DILAKUKAN OLEH ORANG2 YG SEKUALIFIKASI PADA SITUASI DAN KONDISI YG IDENTIK</a:t>
            </a:r>
          </a:p>
        </p:txBody>
      </p:sp>
    </p:spTree>
    <p:extLst>
      <p:ext uri="{BB962C8B-B14F-4D97-AF65-F5344CB8AC3E}">
        <p14:creationId xmlns:p14="http://schemas.microsoft.com/office/powerpoint/2010/main" val="2688559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D4157895-6B70-E34A-B430-F62285E12D15}"/>
              </a:ext>
            </a:extLst>
          </p:cNvPr>
          <p:cNvSpPr>
            <a:spLocks noGrp="1" noChangeArrowheads="1"/>
          </p:cNvSpPr>
          <p:nvPr>
            <p:ph type="title"/>
          </p:nvPr>
        </p:nvSpPr>
        <p:spPr>
          <a:solidFill>
            <a:schemeClr val="bg1"/>
          </a:solidFill>
        </p:spPr>
        <p:txBody>
          <a:bodyPr/>
          <a:lstStyle/>
          <a:p>
            <a:pPr eaLnBrk="1" hangingPunct="1">
              <a:defRPr/>
            </a:pPr>
            <a:r>
              <a:rPr lang="en-US" altLang="en-US">
                <a:ea typeface="ＭＳ Ｐゴシック" charset="-128"/>
              </a:rPr>
              <a:t>SYARAT KELALAIAN (4D)</a:t>
            </a:r>
          </a:p>
        </p:txBody>
      </p:sp>
      <p:sp>
        <p:nvSpPr>
          <p:cNvPr id="121859" name="Rectangle 3">
            <a:extLst>
              <a:ext uri="{FF2B5EF4-FFF2-40B4-BE49-F238E27FC236}">
                <a16:creationId xmlns:a16="http://schemas.microsoft.com/office/drawing/2014/main" id="{318EEE94-489F-ED42-B889-7DAEB8AA020F}"/>
              </a:ext>
            </a:extLst>
          </p:cNvPr>
          <p:cNvSpPr>
            <a:spLocks noGrp="1" noChangeArrowheads="1"/>
          </p:cNvSpPr>
          <p:nvPr>
            <p:ph type="body" idx="1"/>
          </p:nvPr>
        </p:nvSpPr>
        <p:spPr>
          <a:xfrm>
            <a:off x="2590800" y="1981200"/>
            <a:ext cx="7543800" cy="4495800"/>
          </a:xfrm>
        </p:spPr>
        <p:txBody>
          <a:bodyPr/>
          <a:lstStyle/>
          <a:p>
            <a:pPr eaLnBrk="1" hangingPunct="1">
              <a:lnSpc>
                <a:spcPct val="90000"/>
              </a:lnSpc>
              <a:buFont typeface="Wingdings" charset="2"/>
              <a:buChar char="l"/>
              <a:defRPr/>
            </a:pPr>
            <a:r>
              <a:rPr lang="en-US" altLang="en-US" dirty="0">
                <a:ea typeface="ＭＳ Ｐゴシック" charset="-128"/>
              </a:rPr>
              <a:t>DUTY (Duty of care)</a:t>
            </a:r>
          </a:p>
          <a:p>
            <a:pPr lvl="1" eaLnBrk="1" hangingPunct="1">
              <a:lnSpc>
                <a:spcPct val="90000"/>
              </a:lnSpc>
              <a:buFont typeface="Wingdings" charset="2"/>
              <a:buChar char="l"/>
              <a:defRPr/>
            </a:pPr>
            <a:r>
              <a:rPr lang="en-US" altLang="en-US" dirty="0">
                <a:ea typeface="ＭＳ Ｐゴシック" charset="-128"/>
              </a:rPr>
              <a:t>KEWAJIBAN PROFESI</a:t>
            </a:r>
          </a:p>
          <a:p>
            <a:pPr lvl="1" eaLnBrk="1" hangingPunct="1">
              <a:lnSpc>
                <a:spcPct val="90000"/>
              </a:lnSpc>
              <a:buFont typeface="Wingdings" charset="2"/>
              <a:buChar char="l"/>
              <a:defRPr/>
            </a:pPr>
            <a:r>
              <a:rPr lang="en-US" altLang="en-US" dirty="0">
                <a:ea typeface="ＭＳ Ｐゴシック" charset="-128"/>
              </a:rPr>
              <a:t>KEWAJIBAN KONTRAK DG PASIEN</a:t>
            </a:r>
          </a:p>
          <a:p>
            <a:pPr eaLnBrk="1" hangingPunct="1">
              <a:lnSpc>
                <a:spcPct val="90000"/>
              </a:lnSpc>
              <a:buFont typeface="Wingdings" charset="2"/>
              <a:buChar char="l"/>
              <a:defRPr/>
            </a:pPr>
            <a:r>
              <a:rPr lang="en-US" altLang="en-US" dirty="0">
                <a:ea typeface="ＭＳ Ｐゴシック" charset="-128"/>
              </a:rPr>
              <a:t>DERELICTION / BREACH OF DUTY</a:t>
            </a:r>
          </a:p>
          <a:p>
            <a:pPr lvl="1" eaLnBrk="1" hangingPunct="1">
              <a:lnSpc>
                <a:spcPct val="90000"/>
              </a:lnSpc>
              <a:buFont typeface="Wingdings" charset="2"/>
              <a:buChar char="l"/>
              <a:defRPr/>
            </a:pPr>
            <a:r>
              <a:rPr lang="en-US" altLang="en-US" dirty="0">
                <a:ea typeface="ＭＳ Ｐゴシック" charset="-128"/>
              </a:rPr>
              <a:t>PELANGGARAN KEWAJIBAN TSB</a:t>
            </a:r>
          </a:p>
          <a:p>
            <a:pPr eaLnBrk="1" hangingPunct="1">
              <a:lnSpc>
                <a:spcPct val="90000"/>
              </a:lnSpc>
              <a:buFont typeface="Wingdings" charset="2"/>
              <a:buChar char="l"/>
              <a:defRPr/>
            </a:pPr>
            <a:r>
              <a:rPr lang="en-US" altLang="en-US" dirty="0">
                <a:ea typeface="ＭＳ Ｐゴシック" charset="-128"/>
              </a:rPr>
              <a:t>DAMAGES</a:t>
            </a:r>
          </a:p>
          <a:p>
            <a:pPr lvl="1" eaLnBrk="1" hangingPunct="1">
              <a:lnSpc>
                <a:spcPct val="90000"/>
              </a:lnSpc>
              <a:buFont typeface="Wingdings" charset="2"/>
              <a:buChar char="l"/>
              <a:defRPr/>
            </a:pPr>
            <a:r>
              <a:rPr lang="en-US" altLang="en-US" dirty="0">
                <a:ea typeface="ＭＳ Ｐゴシック" charset="-128"/>
              </a:rPr>
              <a:t>CEDERA, MATI ATAU KERUGIAN</a:t>
            </a:r>
          </a:p>
          <a:p>
            <a:pPr eaLnBrk="1" hangingPunct="1">
              <a:lnSpc>
                <a:spcPct val="90000"/>
              </a:lnSpc>
              <a:buFont typeface="Wingdings" charset="2"/>
              <a:buChar char="l"/>
              <a:defRPr/>
            </a:pPr>
            <a:r>
              <a:rPr lang="en-US" altLang="en-US" dirty="0">
                <a:ea typeface="ＭＳ Ｐゴシック" charset="-128"/>
              </a:rPr>
              <a:t>DIRECT CAUSALSHIP</a:t>
            </a:r>
          </a:p>
          <a:p>
            <a:pPr lvl="1" eaLnBrk="1" hangingPunct="1">
              <a:lnSpc>
                <a:spcPct val="90000"/>
              </a:lnSpc>
              <a:buFont typeface="Wingdings" charset="2"/>
              <a:buChar char="l"/>
              <a:defRPr/>
            </a:pPr>
            <a:r>
              <a:rPr lang="en-US" altLang="en-US" dirty="0">
                <a:ea typeface="ＭＳ Ｐゴシック" charset="-128"/>
              </a:rPr>
              <a:t>HUBUNGAN SEBAB-AKIBAT, SETIDAKNYA </a:t>
            </a:r>
            <a:r>
              <a:rPr lang="en-US" altLang="en-US" i="1" dirty="0">
                <a:ea typeface="ＭＳ Ｐゴシック" charset="-128"/>
              </a:rPr>
              <a:t>PROXIMATE CAUSE</a:t>
            </a:r>
          </a:p>
        </p:txBody>
      </p:sp>
    </p:spTree>
    <p:extLst>
      <p:ext uri="{BB962C8B-B14F-4D97-AF65-F5344CB8AC3E}">
        <p14:creationId xmlns:p14="http://schemas.microsoft.com/office/powerpoint/2010/main" val="2944781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5A369056-8E97-FD4D-BAEE-1BD3BFF896E1}"/>
              </a:ext>
            </a:extLst>
          </p:cNvPr>
          <p:cNvSpPr>
            <a:spLocks noGrp="1" noChangeArrowheads="1"/>
          </p:cNvSpPr>
          <p:nvPr>
            <p:ph type="title"/>
          </p:nvPr>
        </p:nvSpPr>
        <p:spPr>
          <a:solidFill>
            <a:schemeClr val="bg1"/>
          </a:solidFill>
        </p:spPr>
        <p:txBody>
          <a:bodyPr/>
          <a:lstStyle/>
          <a:p>
            <a:pPr eaLnBrk="1" hangingPunct="1">
              <a:defRPr/>
            </a:pPr>
            <a:r>
              <a:rPr lang="en-US" altLang="en-US">
                <a:ea typeface="ＭＳ Ｐゴシック" charset="-128"/>
              </a:rPr>
              <a:t>KELALAIAN MEDIK</a:t>
            </a:r>
          </a:p>
        </p:txBody>
      </p:sp>
      <p:sp>
        <p:nvSpPr>
          <p:cNvPr id="169987" name="Rectangle 3">
            <a:extLst>
              <a:ext uri="{FF2B5EF4-FFF2-40B4-BE49-F238E27FC236}">
                <a16:creationId xmlns:a16="http://schemas.microsoft.com/office/drawing/2014/main" id="{5E5A35CD-D518-1E43-BA55-F58AC2AAB55A}"/>
              </a:ext>
            </a:extLst>
          </p:cNvPr>
          <p:cNvSpPr>
            <a:spLocks noChangeArrowheads="1"/>
          </p:cNvSpPr>
          <p:nvPr/>
        </p:nvSpPr>
        <p:spPr bwMode="auto">
          <a:xfrm>
            <a:off x="2057400" y="1905000"/>
            <a:ext cx="8229600" cy="4724400"/>
          </a:xfrm>
          <a:prstGeom prst="rect">
            <a:avLst/>
          </a:prstGeom>
          <a:solidFill>
            <a:schemeClr val="bg1"/>
          </a:solidFill>
          <a:ln w="9525">
            <a:noFill/>
            <a:miter lim="800000"/>
            <a:headEnd/>
            <a:tailEnd/>
          </a:ln>
          <a:effectLst/>
        </p:spPr>
        <p:txBody>
          <a:bodyPr/>
          <a:lstStyle>
            <a:lvl1pPr marL="342900" indent="-342900">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spcBef>
                <a:spcPct val="20000"/>
              </a:spcBef>
              <a:buClr>
                <a:schemeClr val="hlink"/>
              </a:buClr>
              <a:buSzPct val="80000"/>
              <a:buFont typeface="Wingdings" charset="2"/>
              <a:buChar char="l"/>
              <a:defRPr/>
            </a:pPr>
            <a:r>
              <a:rPr lang="en-US" altLang="en-US" sz="3600">
                <a:effectLst>
                  <a:outerShdw blurRad="38100" dist="38100" dir="2700000" algn="tl">
                    <a:srgbClr val="000000"/>
                  </a:outerShdw>
                </a:effectLst>
              </a:rPr>
              <a:t>Kerugian tersebut sudah dapat diduga, dan dapat dihindarinya, tetapi tetap memilih dilakukan (foreseeable)</a:t>
            </a:r>
            <a:endParaRPr lang="en-US" altLang="en-US" sz="3200">
              <a:effectLst>
                <a:outerShdw blurRad="38100" dist="38100" dir="2700000" algn="tl">
                  <a:srgbClr val="000000"/>
                </a:outerShdw>
              </a:effectLst>
            </a:endParaRPr>
          </a:p>
          <a:p>
            <a:pPr eaLnBrk="1" hangingPunct="1">
              <a:spcBef>
                <a:spcPct val="20000"/>
              </a:spcBef>
              <a:buClr>
                <a:schemeClr val="hlink"/>
              </a:buClr>
              <a:buSzPct val="80000"/>
              <a:buFont typeface="Wingdings" charset="2"/>
              <a:buChar char="l"/>
              <a:defRPr/>
            </a:pPr>
            <a:r>
              <a:rPr lang="en-US" altLang="en-US" sz="3600">
                <a:effectLst>
                  <a:outerShdw blurRad="38100" dist="38100" dir="2700000" algn="tl">
                    <a:srgbClr val="000000"/>
                  </a:outerShdw>
                </a:effectLst>
              </a:rPr>
              <a:t>Masalah: </a:t>
            </a:r>
          </a:p>
          <a:p>
            <a:pPr lvl="1" eaLnBrk="1" hangingPunct="1">
              <a:spcBef>
                <a:spcPct val="20000"/>
              </a:spcBef>
              <a:buClr>
                <a:schemeClr val="folHlink"/>
              </a:buClr>
              <a:buSzPct val="80000"/>
              <a:buFont typeface="Wingdings" charset="2"/>
              <a:buChar char="l"/>
              <a:defRPr/>
            </a:pPr>
            <a:r>
              <a:rPr lang="en-US" altLang="en-US" sz="3200">
                <a:effectLst>
                  <a:outerShdw blurRad="38100" dist="38100" dir="2700000" algn="tl">
                    <a:srgbClr val="000000"/>
                  </a:outerShdw>
                </a:effectLst>
              </a:rPr>
              <a:t>Di kedokteran, banyak cedera yang </a:t>
            </a:r>
            <a:r>
              <a:rPr lang="ja-JP" altLang="en-US" sz="3200">
                <a:effectLst>
                  <a:outerShdw blurRad="38100" dist="38100" dir="2700000" algn="tl">
                    <a:srgbClr val="000000"/>
                  </a:outerShdw>
                </a:effectLst>
              </a:rPr>
              <a:t>“</a:t>
            </a:r>
            <a:r>
              <a:rPr lang="en-US" altLang="ja-JP" sz="3200">
                <a:effectLst>
                  <a:outerShdw blurRad="38100" dist="38100" dir="2700000" algn="tl">
                    <a:srgbClr val="000000"/>
                  </a:outerShdw>
                </a:effectLst>
              </a:rPr>
              <a:t>foreseeable</a:t>
            </a:r>
            <a:r>
              <a:rPr lang="ja-JP" altLang="en-US" sz="3200">
                <a:effectLst>
                  <a:outerShdw blurRad="38100" dist="38100" dir="2700000" algn="tl">
                    <a:srgbClr val="000000"/>
                  </a:outerShdw>
                </a:effectLst>
              </a:rPr>
              <a:t>”</a:t>
            </a:r>
            <a:r>
              <a:rPr lang="en-US" altLang="ja-JP" sz="3200">
                <a:effectLst>
                  <a:outerShdw blurRad="38100" dist="38100" dir="2700000" algn="tl">
                    <a:srgbClr val="000000"/>
                  </a:outerShdw>
                </a:effectLst>
              </a:rPr>
              <a:t> tetapi tindakan tsb boleh dilakukan (acceptable risks), yaitu bila sesuai </a:t>
            </a:r>
            <a:r>
              <a:rPr lang="ja-JP" altLang="en-US" sz="3200">
                <a:effectLst>
                  <a:outerShdw blurRad="38100" dist="38100" dir="2700000" algn="tl">
                    <a:srgbClr val="000000"/>
                  </a:outerShdw>
                </a:effectLst>
              </a:rPr>
              <a:t>“</a:t>
            </a:r>
            <a:r>
              <a:rPr lang="en-US" altLang="ja-JP" sz="3200">
                <a:effectLst>
                  <a:outerShdw blurRad="38100" dist="38100" dir="2700000" algn="tl">
                    <a:srgbClr val="000000"/>
                  </a:outerShdw>
                </a:effectLst>
              </a:rPr>
              <a:t>negligence calculus</a:t>
            </a:r>
            <a:r>
              <a:rPr lang="ja-JP" altLang="en-US" sz="3200">
                <a:effectLst>
                  <a:outerShdw blurRad="38100" dist="38100" dir="2700000" algn="tl">
                    <a:srgbClr val="000000"/>
                  </a:outerShdw>
                </a:effectLst>
              </a:rPr>
              <a:t>”</a:t>
            </a:r>
            <a:endParaRPr lang="en-US" altLang="en-US" sz="3200">
              <a:effectLst>
                <a:outerShdw blurRad="38100" dist="38100" dir="2700000" algn="tl">
                  <a:srgbClr val="000000"/>
                </a:outerShdw>
              </a:effectLst>
            </a:endParaRPr>
          </a:p>
        </p:txBody>
      </p:sp>
    </p:spTree>
    <p:extLst>
      <p:ext uri="{BB962C8B-B14F-4D97-AF65-F5344CB8AC3E}">
        <p14:creationId xmlns:p14="http://schemas.microsoft.com/office/powerpoint/2010/main" val="3021079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1B234ADD-427B-6948-AA29-25ABF5440FD3}"/>
              </a:ext>
            </a:extLst>
          </p:cNvPr>
          <p:cNvSpPr>
            <a:spLocks noGrp="1" noChangeArrowheads="1"/>
          </p:cNvSpPr>
          <p:nvPr>
            <p:ph type="title"/>
          </p:nvPr>
        </p:nvSpPr>
        <p:spPr/>
        <p:txBody>
          <a:bodyPr/>
          <a:lstStyle/>
          <a:p>
            <a:pPr eaLnBrk="1" hangingPunct="1">
              <a:defRPr/>
            </a:pPr>
            <a:r>
              <a:rPr lang="en-US">
                <a:ea typeface="+mj-ea"/>
                <a:cs typeface="+mj-cs"/>
              </a:rPr>
              <a:t>Negligence Calculus</a:t>
            </a:r>
            <a:endParaRPr lang="id-ID">
              <a:ea typeface="+mj-ea"/>
              <a:cs typeface="+mj-cs"/>
            </a:endParaRPr>
          </a:p>
        </p:txBody>
      </p:sp>
      <p:sp>
        <p:nvSpPr>
          <p:cNvPr id="168963" name="Rectangle 3">
            <a:extLst>
              <a:ext uri="{FF2B5EF4-FFF2-40B4-BE49-F238E27FC236}">
                <a16:creationId xmlns:a16="http://schemas.microsoft.com/office/drawing/2014/main" id="{0DB53866-27C7-D741-83A5-0ED741FCC384}"/>
              </a:ext>
            </a:extLst>
          </p:cNvPr>
          <p:cNvSpPr>
            <a:spLocks noGrp="1" noChangeArrowheads="1"/>
          </p:cNvSpPr>
          <p:nvPr>
            <p:ph type="body" idx="1"/>
          </p:nvPr>
        </p:nvSpPr>
        <p:spPr>
          <a:xfrm>
            <a:off x="2209800" y="1524000"/>
            <a:ext cx="8229600" cy="4800600"/>
          </a:xfrm>
        </p:spPr>
        <p:txBody>
          <a:bodyPr/>
          <a:lstStyle/>
          <a:p>
            <a:pPr marL="609600" indent="-609600">
              <a:buNone/>
              <a:defRPr/>
            </a:pPr>
            <a:r>
              <a:rPr kumimoji="1" lang="ja-JP" altLang="en-US">
                <a:ea typeface="ＭＳ Ｐゴシック" charset="-128"/>
              </a:rPr>
              <a:t>“</a:t>
            </a:r>
            <a:r>
              <a:rPr kumimoji="1" lang="en-US" altLang="ja-JP">
                <a:ea typeface="ＭＳ Ｐゴシック" charset="-128"/>
              </a:rPr>
              <a:t>Negligence Calculus</a:t>
            </a:r>
            <a:r>
              <a:rPr kumimoji="1" lang="ja-JP" altLang="en-US">
                <a:ea typeface="ＭＳ Ｐゴシック" charset="-128"/>
              </a:rPr>
              <a:t>”</a:t>
            </a:r>
            <a:r>
              <a:rPr kumimoji="1" lang="en-US" altLang="ja-JP">
                <a:ea typeface="ＭＳ Ｐゴシック" charset="-128"/>
              </a:rPr>
              <a:t>:</a:t>
            </a:r>
          </a:p>
          <a:p>
            <a:pPr marL="609600" indent="-609600">
              <a:buFont typeface="Wingdings" charset="2"/>
              <a:buChar char="l"/>
              <a:defRPr/>
            </a:pPr>
            <a:r>
              <a:rPr kumimoji="1" lang="en-US" altLang="en-US">
                <a:ea typeface="ＭＳ Ｐゴシック" charset="-128"/>
              </a:rPr>
              <a:t>P</a:t>
            </a:r>
            <a:r>
              <a:rPr kumimoji="1" altLang="en-US" noProof="1">
                <a:ea typeface="ＭＳ Ｐゴシック" charset="-128"/>
              </a:rPr>
              <a:t>robabilitas </a:t>
            </a:r>
            <a:r>
              <a:rPr kumimoji="1" lang="en-US" altLang="en-US">
                <a:ea typeface="ＭＳ Ｐゴシック" charset="-128"/>
              </a:rPr>
              <a:t>apakah</a:t>
            </a:r>
            <a:r>
              <a:rPr kumimoji="1" altLang="en-US" noProof="1">
                <a:ea typeface="ＭＳ Ｐゴシック" charset="-128"/>
              </a:rPr>
              <a:t> bahaya tsb akan terjadi bila tindakan </a:t>
            </a:r>
            <a:r>
              <a:rPr kumimoji="1" lang="ja-JP" altLang="en-US">
                <a:ea typeface="ＭＳ Ｐゴシック" charset="-128"/>
              </a:rPr>
              <a:t>“</a:t>
            </a:r>
            <a:r>
              <a:rPr kumimoji="1" lang="en-US" altLang="ja-JP">
                <a:ea typeface="ＭＳ Ｐゴシック" charset="-128"/>
              </a:rPr>
              <a:t>dilakukan</a:t>
            </a:r>
            <a:r>
              <a:rPr kumimoji="1" lang="ja-JP" altLang="en-US">
                <a:ea typeface="ＭＳ Ｐゴシック" charset="-128"/>
              </a:rPr>
              <a:t>”</a:t>
            </a:r>
            <a:r>
              <a:rPr kumimoji="1" lang="en-US" altLang="ja-JP">
                <a:ea typeface="ＭＳ Ｐゴシック" charset="-128"/>
              </a:rPr>
              <a:t> vs </a:t>
            </a:r>
            <a:r>
              <a:rPr kumimoji="1" lang="ja-JP" altLang="en-US">
                <a:ea typeface="ＭＳ Ｐゴシック" charset="-128"/>
              </a:rPr>
              <a:t>“</a:t>
            </a:r>
            <a:r>
              <a:rPr kumimoji="1" altLang="ja-JP" noProof="1">
                <a:ea typeface="ＭＳ Ｐゴシック" charset="-128"/>
              </a:rPr>
              <a:t>tak dilakukan</a:t>
            </a:r>
            <a:r>
              <a:rPr kumimoji="1" lang="ja-JP" altLang="en-US">
                <a:ea typeface="ＭＳ Ｐゴシック" charset="-128"/>
              </a:rPr>
              <a:t>”</a:t>
            </a:r>
            <a:endParaRPr kumimoji="1" altLang="ja-JP" noProof="1">
              <a:ea typeface="ＭＳ Ｐゴシック" charset="-128"/>
            </a:endParaRPr>
          </a:p>
          <a:p>
            <a:pPr marL="609600" indent="-609600">
              <a:buFont typeface="Wingdings" charset="2"/>
              <a:buChar char="l"/>
              <a:defRPr/>
            </a:pPr>
            <a:r>
              <a:rPr kumimoji="1" altLang="en-US" noProof="1">
                <a:ea typeface="ＭＳ Ｐゴシック" charset="-128"/>
              </a:rPr>
              <a:t>Keparahan bahaya </a:t>
            </a:r>
            <a:r>
              <a:rPr kumimoji="1" lang="en-US" altLang="en-US">
                <a:ea typeface="ＭＳ Ｐゴシック" charset="-128"/>
              </a:rPr>
              <a:t>yg mungkin terjadi</a:t>
            </a:r>
            <a:endParaRPr kumimoji="1" altLang="en-US" noProof="1">
              <a:ea typeface="ＭＳ Ｐゴシック" charset="-128"/>
            </a:endParaRPr>
          </a:p>
          <a:p>
            <a:pPr marL="609600" indent="-609600">
              <a:buFont typeface="Wingdings" charset="2"/>
              <a:buChar char="l"/>
              <a:defRPr/>
            </a:pPr>
            <a:r>
              <a:rPr kumimoji="1" altLang="en-US" noProof="1">
                <a:ea typeface="ＭＳ Ｐゴシック" charset="-128"/>
              </a:rPr>
              <a:t>Beban melakukan pencegahan bahaya</a:t>
            </a:r>
            <a:r>
              <a:rPr kumimoji="1" lang="en-US" altLang="en-US">
                <a:ea typeface="ＭＳ Ｐゴシック" charset="-128"/>
              </a:rPr>
              <a:t> (apakah dapat dilakukan dg upaya yg reasonable?)</a:t>
            </a:r>
            <a:endParaRPr kumimoji="1" altLang="en-US" noProof="1">
              <a:ea typeface="ＭＳ Ｐゴシック" charset="-128"/>
            </a:endParaRPr>
          </a:p>
          <a:p>
            <a:pPr marL="609600" indent="-609600">
              <a:buFont typeface="Wingdings" charset="2"/>
              <a:buChar char="l"/>
              <a:defRPr/>
            </a:pPr>
            <a:r>
              <a:rPr kumimoji="1" altLang="en-US" noProof="1">
                <a:ea typeface="ＭＳ Ｐゴシック" charset="-128"/>
              </a:rPr>
              <a:t>Manfaat perbuatan yg berrisiko tsb</a:t>
            </a:r>
            <a:r>
              <a:rPr kumimoji="1" lang="en-US" altLang="en-US">
                <a:ea typeface="ＭＳ Ｐゴシック" charset="-128"/>
              </a:rPr>
              <a:t> dibandingkan dengan kerugian/bahayanya </a:t>
            </a:r>
            <a:endParaRPr kumimoji="1" altLang="en-US" sz="2400" noProof="1">
              <a:latin typeface="Times New Roman" charset="0"/>
              <a:ea typeface="ＭＳ Ｐゴシック" charset="-128"/>
            </a:endParaRPr>
          </a:p>
        </p:txBody>
      </p:sp>
      <p:sp>
        <p:nvSpPr>
          <p:cNvPr id="168964" name="Text Box 4">
            <a:extLst>
              <a:ext uri="{FF2B5EF4-FFF2-40B4-BE49-F238E27FC236}">
                <a16:creationId xmlns:a16="http://schemas.microsoft.com/office/drawing/2014/main" id="{47BC4E0D-13F3-5442-95C5-8C07271B3EB4}"/>
              </a:ext>
            </a:extLst>
          </p:cNvPr>
          <p:cNvSpPr txBox="1">
            <a:spLocks noChangeArrowheads="1"/>
          </p:cNvSpPr>
          <p:nvPr/>
        </p:nvSpPr>
        <p:spPr bwMode="auto">
          <a:xfrm>
            <a:off x="2057400" y="1600200"/>
            <a:ext cx="8153400" cy="5130800"/>
          </a:xfrm>
          <a:prstGeom prst="rect">
            <a:avLst/>
          </a:prstGeom>
          <a:solidFill>
            <a:schemeClr val="bg1"/>
          </a:solidFill>
          <a:ln w="9525">
            <a:solidFill>
              <a:schemeClr val="tx1"/>
            </a:solidFill>
            <a:miter lim="800000"/>
            <a:headEnd/>
            <a:tailEnd/>
          </a:ln>
        </p:spPr>
        <p:txBody>
          <a:bodyPr>
            <a:spAutoFit/>
          </a:bodyPr>
          <a:lstStyle>
            <a:lvl1pPr marL="342900" indent="-342900">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AutoNum type="arabicPeriod"/>
            </a:pPr>
            <a:r>
              <a:rPr lang="en-US" altLang="en-US" sz="3000">
                <a:latin typeface="Arial" panose="020B0604020202020204" pitchFamily="34" charset="0"/>
              </a:rPr>
              <a:t>Mempertimbangkan akseptabilitas risiko berdasarkan probabilitas terjadinya.          Mis. SE obat, KIPI, sengau pd tonsilektomi</a:t>
            </a:r>
          </a:p>
          <a:p>
            <a:pPr eaLnBrk="1" hangingPunct="1">
              <a:spcBef>
                <a:spcPct val="0"/>
              </a:spcBef>
              <a:buClrTx/>
              <a:buSzTx/>
              <a:buFontTx/>
              <a:buAutoNum type="arabicPeriod"/>
            </a:pPr>
            <a:endParaRPr lang="en-US" altLang="en-US" sz="1000">
              <a:latin typeface="Arial" panose="020B0604020202020204" pitchFamily="34" charset="0"/>
            </a:endParaRPr>
          </a:p>
          <a:p>
            <a:pPr eaLnBrk="1" hangingPunct="1">
              <a:spcBef>
                <a:spcPct val="0"/>
              </a:spcBef>
              <a:buClrTx/>
              <a:buSzTx/>
              <a:buFontTx/>
              <a:buAutoNum type="arabicPeriod"/>
            </a:pPr>
            <a:r>
              <a:rPr lang="en-US" altLang="en-US" sz="3000">
                <a:latin typeface="Arial" panose="020B0604020202020204" pitchFamily="34" charset="0"/>
              </a:rPr>
              <a:t>Mempertimbangkan akseptabilitas risiko berdasarkan keparahan risiko tsb? </a:t>
            </a:r>
            <a:endParaRPr lang="en-US" altLang="en-US" sz="3000" noProof="1">
              <a:latin typeface="Arial" panose="020B0604020202020204" pitchFamily="34" charset="0"/>
            </a:endParaRPr>
          </a:p>
          <a:p>
            <a:pPr eaLnBrk="1" hangingPunct="1">
              <a:spcBef>
                <a:spcPct val="0"/>
              </a:spcBef>
              <a:buClrTx/>
              <a:buSzTx/>
              <a:buFontTx/>
              <a:buAutoNum type="arabicPeriod"/>
            </a:pPr>
            <a:endParaRPr lang="en-US" altLang="en-US" sz="1000">
              <a:latin typeface="Arial" panose="020B0604020202020204" pitchFamily="34" charset="0"/>
            </a:endParaRPr>
          </a:p>
          <a:p>
            <a:pPr eaLnBrk="1" hangingPunct="1">
              <a:spcBef>
                <a:spcPct val="0"/>
              </a:spcBef>
              <a:buClrTx/>
              <a:buSzTx/>
              <a:buFontTx/>
              <a:buAutoNum type="arabicPeriod"/>
            </a:pPr>
            <a:r>
              <a:rPr lang="en-US" altLang="en-US" sz="3000">
                <a:latin typeface="Arial" panose="020B0604020202020204" pitchFamily="34" charset="0"/>
              </a:rPr>
              <a:t>Mempertimbangkan akseptabilitas risiko berdasarkan a</a:t>
            </a:r>
            <a:r>
              <a:rPr lang="en-US" altLang="en-US" sz="3000" noProof="1">
                <a:latin typeface="Arial" panose="020B0604020202020204" pitchFamily="34" charset="0"/>
              </a:rPr>
              <a:t>pakah pencegahan</a:t>
            </a:r>
            <a:r>
              <a:rPr lang="en-US" altLang="en-US" sz="3000">
                <a:latin typeface="Arial" panose="020B0604020202020204" pitchFamily="34" charset="0"/>
              </a:rPr>
              <a:t>nya</a:t>
            </a:r>
            <a:r>
              <a:rPr lang="en-US" altLang="en-US" sz="3000" noProof="1">
                <a:latin typeface="Arial" panose="020B0604020202020204" pitchFamily="34" charset="0"/>
              </a:rPr>
              <a:t> </a:t>
            </a:r>
            <a:r>
              <a:rPr lang="en-US" altLang="en-US" sz="3000">
                <a:latin typeface="Arial" panose="020B0604020202020204" pitchFamily="34" charset="0"/>
              </a:rPr>
              <a:t>memerlukan upaya </a:t>
            </a:r>
            <a:r>
              <a:rPr lang="en-US" altLang="en-US" sz="3000" noProof="1">
                <a:latin typeface="Arial" panose="020B0604020202020204" pitchFamily="34" charset="0"/>
              </a:rPr>
              <a:t>yang </a:t>
            </a:r>
            <a:r>
              <a:rPr lang="ja-JP" altLang="en-US" sz="3000">
                <a:latin typeface="Arial" panose="020B0604020202020204" pitchFamily="34" charset="0"/>
              </a:rPr>
              <a:t>“</a:t>
            </a:r>
            <a:r>
              <a:rPr lang="en-ID" altLang="ja-JP" sz="3000" noProof="1">
                <a:latin typeface="Arial" panose="020B0604020202020204" pitchFamily="34" charset="0"/>
              </a:rPr>
              <a:t>berlebihan</a:t>
            </a:r>
            <a:r>
              <a:rPr lang="ja-JP" altLang="en-US" sz="3000">
                <a:latin typeface="Arial" panose="020B0604020202020204" pitchFamily="34" charset="0"/>
              </a:rPr>
              <a:t>”</a:t>
            </a:r>
            <a:r>
              <a:rPr lang="ja-JP" altLang="ja-JP" sz="3000" noProof="1">
                <a:latin typeface="Arial" panose="020B0604020202020204" pitchFamily="34" charset="0"/>
              </a:rPr>
              <a:t>?</a:t>
            </a:r>
          </a:p>
          <a:p>
            <a:pPr eaLnBrk="1" hangingPunct="1">
              <a:spcBef>
                <a:spcPct val="0"/>
              </a:spcBef>
              <a:buClrTx/>
              <a:buSzTx/>
              <a:buFontTx/>
              <a:buAutoNum type="arabicPeriod"/>
            </a:pPr>
            <a:endParaRPr lang="en-US" altLang="en-US" sz="1000">
              <a:latin typeface="Arial" panose="020B0604020202020204" pitchFamily="34" charset="0"/>
            </a:endParaRPr>
          </a:p>
          <a:p>
            <a:pPr eaLnBrk="1" hangingPunct="1">
              <a:spcBef>
                <a:spcPct val="0"/>
              </a:spcBef>
              <a:buClrTx/>
              <a:buSzTx/>
              <a:buFontTx/>
              <a:buAutoNum type="arabicPeriod"/>
            </a:pPr>
            <a:r>
              <a:rPr lang="en-US" altLang="en-US" sz="3000">
                <a:latin typeface="Arial" panose="020B0604020202020204" pitchFamily="34" charset="0"/>
              </a:rPr>
              <a:t>Mempertimbangkan akseptabilitas risiko berdasarkan </a:t>
            </a:r>
            <a:r>
              <a:rPr lang="ja-JP" altLang="en-US" sz="3000">
                <a:latin typeface="Arial" panose="020B0604020202020204" pitchFamily="34" charset="0"/>
              </a:rPr>
              <a:t>“</a:t>
            </a:r>
            <a:r>
              <a:rPr lang="en-US" altLang="ja-JP" sz="3000">
                <a:latin typeface="Arial" panose="020B0604020202020204" pitchFamily="34" charset="0"/>
              </a:rPr>
              <a:t>risk-benefit ratio</a:t>
            </a:r>
            <a:r>
              <a:rPr lang="ja-JP" altLang="en-US" sz="3000">
                <a:latin typeface="Arial" panose="020B0604020202020204" pitchFamily="34" charset="0"/>
              </a:rPr>
              <a:t>”</a:t>
            </a:r>
            <a:endParaRPr kumimoji="1" lang="ja-JP" altLang="en-US" sz="3000" noProof="1">
              <a:latin typeface="Times New Roman" panose="02020603050405020304" pitchFamily="18" charset="0"/>
            </a:endParaRPr>
          </a:p>
        </p:txBody>
      </p:sp>
    </p:spTree>
    <p:extLst>
      <p:ext uri="{BB962C8B-B14F-4D97-AF65-F5344CB8AC3E}">
        <p14:creationId xmlns:p14="http://schemas.microsoft.com/office/powerpoint/2010/main" val="2759769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blinds(horizontal)">
                                      <p:cBhvr>
                                        <p:cTn id="7"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031B2D9E-3037-BD4E-88DD-9F566F9C66EB}"/>
              </a:ext>
            </a:extLst>
          </p:cNvPr>
          <p:cNvSpPr>
            <a:spLocks noGrp="1" noChangeArrowheads="1"/>
          </p:cNvSpPr>
          <p:nvPr>
            <p:ph type="title"/>
          </p:nvPr>
        </p:nvSpPr>
        <p:spPr>
          <a:xfrm>
            <a:off x="2208213" y="333375"/>
            <a:ext cx="7772400" cy="1143000"/>
          </a:xfrm>
        </p:spPr>
        <p:txBody>
          <a:bodyPr>
            <a:normAutofit fontScale="90000"/>
          </a:bodyPr>
          <a:lstStyle/>
          <a:p>
            <a:pPr eaLnBrk="1" hangingPunct="1">
              <a:defRPr/>
            </a:pPr>
            <a:r>
              <a:rPr lang="en-US" sz="4000"/>
              <a:t>R</a:t>
            </a:r>
            <a:r>
              <a:rPr lang="id-ID" sz="4000"/>
              <a:t>isiko kedokteran dianggap akseptabel</a:t>
            </a:r>
            <a:r>
              <a:rPr lang="en-US" sz="4000"/>
              <a:t>:</a:t>
            </a:r>
            <a:r>
              <a:rPr lang="id-ID" sz="4000"/>
              <a:t> </a:t>
            </a:r>
            <a:endParaRPr lang="en-US" sz="4000"/>
          </a:p>
        </p:txBody>
      </p:sp>
      <p:sp>
        <p:nvSpPr>
          <p:cNvPr id="106499" name="Rectangle 3">
            <a:extLst>
              <a:ext uri="{FF2B5EF4-FFF2-40B4-BE49-F238E27FC236}">
                <a16:creationId xmlns:a16="http://schemas.microsoft.com/office/drawing/2014/main" id="{B4CB5BD1-E2F7-534E-9519-BB93992704D4}"/>
              </a:ext>
            </a:extLst>
          </p:cNvPr>
          <p:cNvSpPr>
            <a:spLocks noGrp="1" noChangeArrowheads="1"/>
          </p:cNvSpPr>
          <p:nvPr>
            <p:ph type="body" idx="1"/>
          </p:nvPr>
        </p:nvSpPr>
        <p:spPr>
          <a:xfrm>
            <a:off x="2495550" y="1989138"/>
            <a:ext cx="8001000" cy="4868862"/>
          </a:xfrm>
        </p:spPr>
        <p:txBody>
          <a:bodyPr/>
          <a:lstStyle/>
          <a:p>
            <a:pPr eaLnBrk="1" hangingPunct="1">
              <a:lnSpc>
                <a:spcPct val="90000"/>
              </a:lnSpc>
              <a:defRPr/>
            </a:pPr>
            <a:r>
              <a:rPr lang="id-ID">
                <a:ea typeface="+mn-ea"/>
                <a:cs typeface="+mn-cs"/>
              </a:rPr>
              <a:t>tingkat keparahan minimal, </a:t>
            </a:r>
            <a:endParaRPr lang="en-US">
              <a:ea typeface="+mn-ea"/>
              <a:cs typeface="+mn-cs"/>
            </a:endParaRPr>
          </a:p>
          <a:p>
            <a:pPr eaLnBrk="1" hangingPunct="1">
              <a:lnSpc>
                <a:spcPct val="90000"/>
              </a:lnSpc>
              <a:defRPr/>
            </a:pPr>
            <a:r>
              <a:rPr lang="id-ID">
                <a:ea typeface="+mn-ea"/>
                <a:cs typeface="+mn-cs"/>
              </a:rPr>
              <a:t>tingkat probabilitas terjadinya kecil, </a:t>
            </a:r>
            <a:endParaRPr lang="en-US">
              <a:ea typeface="+mn-ea"/>
              <a:cs typeface="+mn-cs"/>
            </a:endParaRPr>
          </a:p>
          <a:p>
            <a:pPr eaLnBrk="1" hangingPunct="1">
              <a:lnSpc>
                <a:spcPct val="90000"/>
              </a:lnSpc>
              <a:defRPr/>
            </a:pPr>
            <a:r>
              <a:rPr lang="id-ID">
                <a:ea typeface="+mn-ea"/>
                <a:cs typeface="+mn-cs"/>
              </a:rPr>
              <a:t>tingkat kedaruratan, </a:t>
            </a:r>
            <a:endParaRPr lang="en-US">
              <a:ea typeface="+mn-ea"/>
              <a:cs typeface="+mn-cs"/>
            </a:endParaRPr>
          </a:p>
          <a:p>
            <a:pPr eaLnBrk="1" hangingPunct="1">
              <a:lnSpc>
                <a:spcPct val="90000"/>
              </a:lnSpc>
              <a:defRPr/>
            </a:pPr>
            <a:r>
              <a:rPr lang="id-ID">
                <a:ea typeface="+mn-ea"/>
                <a:cs typeface="+mn-cs"/>
              </a:rPr>
              <a:t>ketersediaan sumber-daya, </a:t>
            </a:r>
            <a:endParaRPr lang="en-US">
              <a:ea typeface="+mn-ea"/>
              <a:cs typeface="+mn-cs"/>
            </a:endParaRPr>
          </a:p>
          <a:p>
            <a:pPr eaLnBrk="1" hangingPunct="1">
              <a:lnSpc>
                <a:spcPct val="90000"/>
              </a:lnSpc>
              <a:defRPr/>
            </a:pPr>
            <a:r>
              <a:rPr lang="id-ID">
                <a:ea typeface="+mn-ea"/>
                <a:cs typeface="+mn-cs"/>
              </a:rPr>
              <a:t>nilai manfaat yang tak tergantikan, </a:t>
            </a:r>
            <a:endParaRPr lang="en-US">
              <a:ea typeface="+mn-ea"/>
              <a:cs typeface="+mn-cs"/>
            </a:endParaRPr>
          </a:p>
          <a:p>
            <a:pPr eaLnBrk="1" hangingPunct="1">
              <a:lnSpc>
                <a:spcPct val="90000"/>
              </a:lnSpc>
              <a:defRPr/>
            </a:pPr>
            <a:r>
              <a:rPr lang="id-ID">
                <a:ea typeface="+mn-ea"/>
                <a:cs typeface="+mn-cs"/>
              </a:rPr>
              <a:t>ketidakmungkinan penghindaran atau pencegahan</a:t>
            </a:r>
            <a:r>
              <a:rPr lang="en-US">
                <a:ea typeface="+mn-ea"/>
                <a:cs typeface="+mn-cs"/>
              </a:rPr>
              <a:t> risiko</a:t>
            </a:r>
            <a:r>
              <a:rPr lang="id-ID">
                <a:ea typeface="+mn-ea"/>
                <a:cs typeface="+mn-cs"/>
              </a:rPr>
              <a:t>, </a:t>
            </a:r>
            <a:endParaRPr lang="en-US">
              <a:ea typeface="+mn-ea"/>
              <a:cs typeface="+mn-cs"/>
            </a:endParaRPr>
          </a:p>
          <a:p>
            <a:pPr eaLnBrk="1" hangingPunct="1">
              <a:lnSpc>
                <a:spcPct val="90000"/>
              </a:lnSpc>
              <a:defRPr/>
            </a:pPr>
            <a:r>
              <a:rPr lang="id-ID">
                <a:ea typeface="+mn-ea"/>
                <a:cs typeface="+mn-cs"/>
              </a:rPr>
              <a:t>risiko yang tidak terduga atau tak terbayangkan sebelumnya, </a:t>
            </a:r>
            <a:endParaRPr lang="en-US">
              <a:ea typeface="+mn-ea"/>
              <a:cs typeface="+mn-cs"/>
            </a:endParaRPr>
          </a:p>
        </p:txBody>
      </p:sp>
    </p:spTree>
    <p:extLst>
      <p:ext uri="{BB962C8B-B14F-4D97-AF65-F5344CB8AC3E}">
        <p14:creationId xmlns:p14="http://schemas.microsoft.com/office/powerpoint/2010/main" val="1877938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4D405A7D-39F9-BF4A-948D-8E985594C2B9}"/>
              </a:ext>
            </a:extLst>
          </p:cNvPr>
          <p:cNvSpPr>
            <a:spLocks noGrp="1" noChangeArrowheads="1"/>
          </p:cNvSpPr>
          <p:nvPr>
            <p:ph type="title"/>
          </p:nvPr>
        </p:nvSpPr>
        <p:spPr/>
        <p:txBody>
          <a:bodyPr/>
          <a:lstStyle/>
          <a:p>
            <a:pPr eaLnBrk="1" hangingPunct="1">
              <a:defRPr/>
            </a:pPr>
            <a:r>
              <a:rPr lang="en-US">
                <a:ea typeface="+mj-ea"/>
                <a:cs typeface="+mj-cs"/>
              </a:rPr>
              <a:t>KELALAIAN PIDANA (?)</a:t>
            </a:r>
            <a:endParaRPr lang="id-ID">
              <a:ea typeface="+mj-ea"/>
              <a:cs typeface="+mj-cs"/>
            </a:endParaRPr>
          </a:p>
        </p:txBody>
      </p:sp>
      <p:sp>
        <p:nvSpPr>
          <p:cNvPr id="171011" name="Rectangle 3">
            <a:extLst>
              <a:ext uri="{FF2B5EF4-FFF2-40B4-BE49-F238E27FC236}">
                <a16:creationId xmlns:a16="http://schemas.microsoft.com/office/drawing/2014/main" id="{96CA82CD-0B07-2447-8192-A1B94E2A3D8A}"/>
              </a:ext>
            </a:extLst>
          </p:cNvPr>
          <p:cNvSpPr>
            <a:spLocks noGrp="1" noChangeArrowheads="1"/>
          </p:cNvSpPr>
          <p:nvPr>
            <p:ph type="body" idx="1"/>
          </p:nvPr>
        </p:nvSpPr>
        <p:spPr>
          <a:xfrm>
            <a:off x="2209800" y="1447800"/>
            <a:ext cx="8458200" cy="5105400"/>
          </a:xfrm>
        </p:spPr>
        <p:txBody>
          <a:bodyPr/>
          <a:lstStyle/>
          <a:p>
            <a:pPr eaLnBrk="1" hangingPunct="1">
              <a:lnSpc>
                <a:spcPct val="90000"/>
              </a:lnSpc>
              <a:buFont typeface="Wingdings" charset="2"/>
              <a:buChar char="l"/>
              <a:defRPr/>
            </a:pPr>
            <a:r>
              <a:rPr altLang="en-US" noProof="1">
                <a:ea typeface="ＭＳ Ｐゴシック" charset="-128"/>
              </a:rPr>
              <a:t>Diuraikan dalam KUHP sebagai:</a:t>
            </a:r>
          </a:p>
          <a:p>
            <a:pPr lvl="1" eaLnBrk="1" hangingPunct="1">
              <a:lnSpc>
                <a:spcPct val="90000"/>
              </a:lnSpc>
              <a:buFont typeface="Wingdings" charset="2"/>
              <a:buChar char="l"/>
              <a:defRPr/>
            </a:pPr>
            <a:r>
              <a:rPr lang="ja-JP" altLang="en-US" dirty="0">
                <a:ea typeface="ＭＳ Ｐゴシック" charset="-128"/>
              </a:rPr>
              <a:t>“</a:t>
            </a:r>
            <a:r>
              <a:rPr altLang="ja-JP" noProof="1">
                <a:ea typeface="ＭＳ Ｐゴシック" charset="-128"/>
              </a:rPr>
              <a:t>Karena salahnya</a:t>
            </a:r>
            <a:r>
              <a:rPr lang="ja-JP" altLang="en-US" dirty="0">
                <a:ea typeface="ＭＳ Ｐゴシック" charset="-128"/>
              </a:rPr>
              <a:t>”</a:t>
            </a:r>
            <a:r>
              <a:rPr altLang="ja-JP" noProof="1">
                <a:ea typeface="ＭＳ Ｐゴシック" charset="-128"/>
              </a:rPr>
              <a:t>, </a:t>
            </a:r>
            <a:r>
              <a:rPr lang="ja-JP" altLang="en-US" dirty="0">
                <a:ea typeface="ＭＳ Ｐゴシック" charset="-128"/>
              </a:rPr>
              <a:t>“</a:t>
            </a:r>
            <a:r>
              <a:rPr altLang="ja-JP" noProof="1">
                <a:ea typeface="ＭＳ Ｐゴシック" charset="-128"/>
              </a:rPr>
              <a:t>kealpaan</a:t>
            </a:r>
            <a:r>
              <a:rPr lang="ja-JP" altLang="en-US" dirty="0">
                <a:ea typeface="ＭＳ Ｐゴシック" charset="-128"/>
              </a:rPr>
              <a:t>”</a:t>
            </a:r>
            <a:r>
              <a:rPr altLang="ja-JP" noProof="1">
                <a:ea typeface="ＭＳ Ｐゴシック" charset="-128"/>
              </a:rPr>
              <a:t>, </a:t>
            </a:r>
            <a:r>
              <a:rPr lang="ja-JP" altLang="en-US" dirty="0">
                <a:ea typeface="ＭＳ Ｐゴシック" charset="-128"/>
              </a:rPr>
              <a:t>“</a:t>
            </a:r>
            <a:r>
              <a:rPr altLang="ja-JP" noProof="1">
                <a:ea typeface="ＭＳ Ｐゴシック" charset="-128"/>
              </a:rPr>
              <a:t>harus dapat menduga</a:t>
            </a:r>
            <a:r>
              <a:rPr lang="ja-JP" altLang="en-US" dirty="0">
                <a:ea typeface="ＭＳ Ｐゴシック" charset="-128"/>
              </a:rPr>
              <a:t>”</a:t>
            </a:r>
            <a:r>
              <a:rPr altLang="ja-JP" noProof="1">
                <a:ea typeface="ＭＳ Ｐゴシック" charset="-128"/>
              </a:rPr>
              <a:t>, </a:t>
            </a:r>
            <a:r>
              <a:rPr lang="ja-JP" altLang="en-US" dirty="0">
                <a:ea typeface="ＭＳ Ｐゴシック" charset="-128"/>
              </a:rPr>
              <a:t>“</a:t>
            </a:r>
            <a:r>
              <a:rPr altLang="ja-JP" noProof="1">
                <a:ea typeface="ＭＳ Ｐゴシック" charset="-128"/>
              </a:rPr>
              <a:t>ada alasan kuat untuk menduga</a:t>
            </a:r>
            <a:r>
              <a:rPr lang="ja-JP" altLang="en-US" dirty="0">
                <a:ea typeface="ＭＳ Ｐゴシック" charset="-128"/>
              </a:rPr>
              <a:t>”</a:t>
            </a:r>
            <a:endParaRPr altLang="ja-JP" noProof="1">
              <a:ea typeface="ＭＳ Ｐゴシック" charset="-128"/>
            </a:endParaRPr>
          </a:p>
          <a:p>
            <a:pPr eaLnBrk="1" hangingPunct="1">
              <a:lnSpc>
                <a:spcPct val="90000"/>
              </a:lnSpc>
              <a:buFont typeface="Wingdings" charset="2"/>
              <a:buChar char="l"/>
              <a:defRPr/>
            </a:pPr>
            <a:r>
              <a:rPr altLang="en-US" noProof="1">
                <a:ea typeface="ＭＳ Ｐゴシック" charset="-128"/>
              </a:rPr>
              <a:t>Terdapat 2 tingkatan:</a:t>
            </a:r>
          </a:p>
          <a:p>
            <a:pPr lvl="1" eaLnBrk="1" hangingPunct="1">
              <a:lnSpc>
                <a:spcPct val="90000"/>
              </a:lnSpc>
              <a:buFont typeface="Wingdings" charset="2"/>
              <a:buChar char="l"/>
              <a:defRPr/>
            </a:pPr>
            <a:r>
              <a:rPr altLang="en-US" noProof="1">
                <a:ea typeface="ＭＳ Ｐゴシック" charset="-128"/>
              </a:rPr>
              <a:t>Culpa Lata (</a:t>
            </a:r>
            <a:r>
              <a:rPr altLang="en-US" i="1" noProof="1">
                <a:ea typeface="ＭＳ Ｐゴシック" charset="-128"/>
              </a:rPr>
              <a:t>gross negligence</a:t>
            </a:r>
            <a:r>
              <a:rPr altLang="en-US" noProof="1">
                <a:ea typeface="ＭＳ Ｐゴシック" charset="-128"/>
              </a:rPr>
              <a:t>)</a:t>
            </a:r>
          </a:p>
          <a:p>
            <a:pPr lvl="1" eaLnBrk="1" hangingPunct="1">
              <a:lnSpc>
                <a:spcPct val="90000"/>
              </a:lnSpc>
              <a:buFont typeface="Wingdings" charset="2"/>
              <a:buChar char="l"/>
              <a:defRPr/>
            </a:pPr>
            <a:r>
              <a:rPr altLang="en-US" noProof="1">
                <a:ea typeface="ＭＳ Ｐゴシック" charset="-128"/>
              </a:rPr>
              <a:t>Culpa Levis</a:t>
            </a:r>
          </a:p>
          <a:p>
            <a:pPr eaLnBrk="1" hangingPunct="1">
              <a:lnSpc>
                <a:spcPct val="90000"/>
              </a:lnSpc>
              <a:buFont typeface="Wingdings" charset="2"/>
              <a:buChar char="l"/>
              <a:defRPr/>
            </a:pPr>
            <a:r>
              <a:rPr altLang="en-US" noProof="1">
                <a:ea typeface="ＭＳ Ｐゴシック" charset="-128"/>
              </a:rPr>
              <a:t>Hanya Culpa Lata yg dapat dimasukkan ke dalam “kejahatan”</a:t>
            </a:r>
            <a:r>
              <a:rPr lang="en-US" altLang="ja-JP" dirty="0">
                <a:ea typeface="ＭＳ Ｐゴシック" charset="-128"/>
              </a:rPr>
              <a:t>,</a:t>
            </a:r>
            <a:r>
              <a:rPr altLang="ja-JP" noProof="1">
                <a:ea typeface="ＭＳ Ｐゴシック" charset="-128"/>
              </a:rPr>
              <a:t> </a:t>
            </a:r>
            <a:r>
              <a:rPr lang="en-US" altLang="ja-JP" dirty="0">
                <a:ea typeface="ＭＳ Ｐゴシック" charset="-128"/>
              </a:rPr>
              <a:t>dan</a:t>
            </a:r>
            <a:r>
              <a:rPr altLang="ja-JP" noProof="1">
                <a:ea typeface="ＭＳ Ｐゴシック" charset="-128"/>
              </a:rPr>
              <a:t> dapat dipertanggungjawabkan secara pidana </a:t>
            </a:r>
          </a:p>
          <a:p>
            <a:pPr eaLnBrk="1" hangingPunct="1">
              <a:lnSpc>
                <a:spcPct val="90000"/>
              </a:lnSpc>
              <a:buFont typeface="Wingdings" charset="2"/>
              <a:buNone/>
              <a:defRPr/>
            </a:pPr>
            <a:r>
              <a:rPr altLang="en-US" noProof="1">
                <a:ea typeface="ＭＳ Ｐゴシック" charset="-128"/>
              </a:rPr>
              <a:t>	</a:t>
            </a:r>
            <a:r>
              <a:rPr altLang="en-US" sz="2400" noProof="1">
                <a:ea typeface="ＭＳ Ｐゴシック" charset="-128"/>
              </a:rPr>
              <a:t>(Arrest HR 14-11-1887, 25-4-1916)</a:t>
            </a:r>
          </a:p>
        </p:txBody>
      </p:sp>
    </p:spTree>
    <p:extLst>
      <p:ext uri="{BB962C8B-B14F-4D97-AF65-F5344CB8AC3E}">
        <p14:creationId xmlns:p14="http://schemas.microsoft.com/office/powerpoint/2010/main" val="1417476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6E52F64-8776-D948-B6E6-210987544CD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524001" y="2018976"/>
            <a:ext cx="2808771" cy="2806126"/>
          </a:xfrm>
          <a:ln>
            <a:solidFill>
              <a:schemeClr val="bg1"/>
            </a:solidFill>
          </a:ln>
        </p:spPr>
      </p:pic>
      <p:sp>
        <p:nvSpPr>
          <p:cNvPr id="7" name="TextBox 6">
            <a:extLst>
              <a:ext uri="{FF2B5EF4-FFF2-40B4-BE49-F238E27FC236}">
                <a16:creationId xmlns:a16="http://schemas.microsoft.com/office/drawing/2014/main" id="{F194B39F-E1EC-F347-BE41-754E4938900E}"/>
              </a:ext>
            </a:extLst>
          </p:cNvPr>
          <p:cNvSpPr txBox="1"/>
          <p:nvPr/>
        </p:nvSpPr>
        <p:spPr>
          <a:xfrm>
            <a:off x="1839913" y="240505"/>
            <a:ext cx="8801100" cy="715963"/>
          </a:xfrm>
          <a:prstGeom prst="rect">
            <a:avLst/>
          </a:prstGeom>
          <a:noFill/>
        </p:spPr>
        <p:txBody>
          <a:bodyPr>
            <a:spAutoFit/>
          </a:bodyPr>
          <a:lstStyle/>
          <a:p>
            <a:pPr>
              <a:defRPr/>
            </a:pPr>
            <a:r>
              <a:rPr lang="en-US" sz="4050" dirty="0" err="1">
                <a:solidFill>
                  <a:schemeClr val="tx1">
                    <a:lumMod val="75000"/>
                    <a:lumOff val="25000"/>
                  </a:schemeClr>
                </a:solidFill>
                <a:latin typeface="Arial Rounded MT Bold" charset="0"/>
                <a:ea typeface="Arial Rounded MT Bold" charset="0"/>
                <a:cs typeface="Arial Rounded MT Bold" charset="0"/>
              </a:rPr>
              <a:t>Perkembangan</a:t>
            </a:r>
            <a:r>
              <a:rPr lang="en-US" sz="4050" dirty="0">
                <a:solidFill>
                  <a:schemeClr val="tx1">
                    <a:lumMod val="75000"/>
                    <a:lumOff val="25000"/>
                  </a:schemeClr>
                </a:solidFill>
                <a:latin typeface="Arial Rounded MT Bold" charset="0"/>
                <a:ea typeface="Arial Rounded MT Bold" charset="0"/>
                <a:cs typeface="Arial Rounded MT Bold" charset="0"/>
              </a:rPr>
              <a:t> </a:t>
            </a:r>
            <a:r>
              <a:rPr lang="en-US" sz="4050" dirty="0" err="1">
                <a:solidFill>
                  <a:schemeClr val="tx1">
                    <a:lumMod val="75000"/>
                    <a:lumOff val="25000"/>
                  </a:schemeClr>
                </a:solidFill>
                <a:latin typeface="Arial Rounded MT Bold" charset="0"/>
                <a:ea typeface="Arial Rounded MT Bold" charset="0"/>
                <a:cs typeface="Arial Rounded MT Bold" charset="0"/>
              </a:rPr>
              <a:t>Hukum</a:t>
            </a:r>
            <a:r>
              <a:rPr lang="en-US" sz="4050" dirty="0">
                <a:solidFill>
                  <a:schemeClr val="tx1">
                    <a:lumMod val="75000"/>
                    <a:lumOff val="25000"/>
                  </a:schemeClr>
                </a:solidFill>
                <a:latin typeface="Arial Rounded MT Bold" charset="0"/>
                <a:ea typeface="Arial Rounded MT Bold" charset="0"/>
                <a:cs typeface="Arial Rounded MT Bold" charset="0"/>
              </a:rPr>
              <a:t> </a:t>
            </a:r>
            <a:r>
              <a:rPr lang="en-US" sz="4050" dirty="0" err="1">
                <a:solidFill>
                  <a:schemeClr val="tx1">
                    <a:lumMod val="75000"/>
                    <a:lumOff val="25000"/>
                  </a:schemeClr>
                </a:solidFill>
                <a:latin typeface="Arial Rounded MT Bold" charset="0"/>
                <a:ea typeface="Arial Rounded MT Bold" charset="0"/>
                <a:cs typeface="Arial Rounded MT Bold" charset="0"/>
              </a:rPr>
              <a:t>Kesehatan</a:t>
            </a:r>
            <a:endParaRPr lang="en-US" sz="4050" dirty="0">
              <a:solidFill>
                <a:schemeClr val="tx1">
                  <a:lumMod val="75000"/>
                  <a:lumOff val="25000"/>
                </a:schemeClr>
              </a:solidFill>
              <a:latin typeface="Arial Rounded MT Bold" charset="0"/>
              <a:ea typeface="Arial Rounded MT Bold" charset="0"/>
              <a:cs typeface="Arial Rounded MT Bold" charset="0"/>
            </a:endParaRPr>
          </a:p>
        </p:txBody>
      </p:sp>
      <p:sp>
        <p:nvSpPr>
          <p:cNvPr id="8" name="Rectangle 7">
            <a:extLst>
              <a:ext uri="{FF2B5EF4-FFF2-40B4-BE49-F238E27FC236}">
                <a16:creationId xmlns:a16="http://schemas.microsoft.com/office/drawing/2014/main" id="{7033C99F-AC58-694A-89D3-B7D26480EA70}"/>
              </a:ext>
            </a:extLst>
          </p:cNvPr>
          <p:cNvSpPr>
            <a:spLocks noChangeArrowheads="1"/>
          </p:cNvSpPr>
          <p:nvPr/>
        </p:nvSpPr>
        <p:spPr bwMode="auto">
          <a:xfrm>
            <a:off x="4424362" y="3057525"/>
            <a:ext cx="716892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a:t>Dalam pidana dan perdata tidak ada norma yg bersifat doktrin lex spesialis, kecuali tanggungjawab rumkit</a:t>
            </a:r>
          </a:p>
        </p:txBody>
      </p:sp>
      <p:sp>
        <p:nvSpPr>
          <p:cNvPr id="5" name="Rectangle 4">
            <a:extLst>
              <a:ext uri="{FF2B5EF4-FFF2-40B4-BE49-F238E27FC236}">
                <a16:creationId xmlns:a16="http://schemas.microsoft.com/office/drawing/2014/main" id="{23A58702-7182-454B-A2CA-7D5BDD342B03}"/>
              </a:ext>
            </a:extLst>
          </p:cNvPr>
          <p:cNvSpPr>
            <a:spLocks noChangeArrowheads="1"/>
          </p:cNvSpPr>
          <p:nvPr/>
        </p:nvSpPr>
        <p:spPr bwMode="auto">
          <a:xfrm>
            <a:off x="4075112" y="1058578"/>
            <a:ext cx="751817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dirty="0" err="1"/>
              <a:t>Pengaturan</a:t>
            </a:r>
            <a:r>
              <a:rPr lang="en-US" altLang="en-US" sz="2700" b="1" dirty="0"/>
              <a:t> </a:t>
            </a:r>
            <a:r>
              <a:rPr lang="en-US" altLang="en-US" sz="2700" b="1" dirty="0" err="1"/>
              <a:t>lex</a:t>
            </a:r>
            <a:r>
              <a:rPr lang="en-US" altLang="en-US" sz="2700" b="1" dirty="0"/>
              <a:t> </a:t>
            </a:r>
            <a:r>
              <a:rPr lang="en-US" altLang="en-US" sz="2700" b="1" dirty="0" err="1"/>
              <a:t>spesialis</a:t>
            </a:r>
            <a:r>
              <a:rPr lang="en-US" altLang="en-US" sz="2700" b="1" dirty="0"/>
              <a:t> </a:t>
            </a:r>
            <a:r>
              <a:rPr lang="en-US" altLang="en-US" sz="2700" b="1" dirty="0" err="1"/>
              <a:t>fokus</a:t>
            </a:r>
            <a:r>
              <a:rPr lang="en-US" altLang="en-US" sz="2700" b="1" dirty="0"/>
              <a:t> </a:t>
            </a:r>
            <a:r>
              <a:rPr lang="en-US" altLang="en-US" sz="2700" b="1" dirty="0" err="1"/>
              <a:t>ke</a:t>
            </a:r>
            <a:r>
              <a:rPr lang="en-US" altLang="en-US" sz="2700" b="1" dirty="0"/>
              <a:t> </a:t>
            </a:r>
            <a:r>
              <a:rPr lang="en-US" altLang="en-US" sz="2700" b="1" dirty="0" err="1"/>
              <a:t>norma</a:t>
            </a:r>
            <a:r>
              <a:rPr lang="en-US" altLang="en-US" sz="2700" b="1" dirty="0"/>
              <a:t> </a:t>
            </a:r>
            <a:r>
              <a:rPr lang="en-US" altLang="en-US" sz="2700" b="1" dirty="0" err="1"/>
              <a:t>keprofesian</a:t>
            </a:r>
            <a:r>
              <a:rPr lang="en-US" altLang="en-US" sz="2700" b="1" dirty="0"/>
              <a:t>: </a:t>
            </a:r>
            <a:r>
              <a:rPr lang="en-US" altLang="en-US" sz="2700" b="1" dirty="0" err="1"/>
              <a:t>kompetensi</a:t>
            </a:r>
            <a:r>
              <a:rPr lang="en-US" altLang="en-US" sz="2700" b="1" dirty="0"/>
              <a:t>, </a:t>
            </a:r>
            <a:r>
              <a:rPr lang="en-US" altLang="en-US" sz="2700" b="1" dirty="0" err="1"/>
              <a:t>kewenangan</a:t>
            </a:r>
            <a:r>
              <a:rPr lang="en-US" altLang="en-US" sz="2700" b="1" dirty="0"/>
              <a:t>, </a:t>
            </a:r>
            <a:r>
              <a:rPr lang="en-US" altLang="en-US" sz="2700" b="1" dirty="0" err="1"/>
              <a:t>pelayanan</a:t>
            </a:r>
            <a:r>
              <a:rPr lang="en-US" altLang="en-US" sz="2700" b="1" dirty="0"/>
              <a:t> </a:t>
            </a:r>
            <a:r>
              <a:rPr lang="en-US" altLang="en-US" sz="2700" b="1" dirty="0" err="1"/>
              <a:t>kesehatan</a:t>
            </a:r>
            <a:r>
              <a:rPr lang="en-US" altLang="en-US" sz="2700" b="1" dirty="0"/>
              <a:t>, bin-was, </a:t>
            </a:r>
          </a:p>
        </p:txBody>
      </p:sp>
      <p:sp>
        <p:nvSpPr>
          <p:cNvPr id="9" name="Rectangle 8">
            <a:extLst>
              <a:ext uri="{FF2B5EF4-FFF2-40B4-BE49-F238E27FC236}">
                <a16:creationId xmlns:a16="http://schemas.microsoft.com/office/drawing/2014/main" id="{068B1CD1-A0DE-5D44-BE21-F845E74617EC}"/>
              </a:ext>
            </a:extLst>
          </p:cNvPr>
          <p:cNvSpPr>
            <a:spLocks noChangeArrowheads="1"/>
          </p:cNvSpPr>
          <p:nvPr/>
        </p:nvSpPr>
        <p:spPr bwMode="auto">
          <a:xfrm>
            <a:off x="3435349" y="5197575"/>
            <a:ext cx="815793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dirty="0" err="1"/>
              <a:t>Hukum</a:t>
            </a:r>
            <a:r>
              <a:rPr lang="en-US" altLang="en-US" sz="2700" b="1" dirty="0"/>
              <a:t> </a:t>
            </a:r>
            <a:r>
              <a:rPr lang="en-US" altLang="en-US" sz="2700" b="1" dirty="0" err="1"/>
              <a:t>kesehatan</a:t>
            </a:r>
            <a:r>
              <a:rPr lang="en-US" altLang="en-US" sz="2700" b="1" dirty="0"/>
              <a:t> </a:t>
            </a:r>
            <a:r>
              <a:rPr lang="en-US" altLang="en-US" sz="2700" b="1" dirty="0" err="1"/>
              <a:t>mendampingi</a:t>
            </a:r>
            <a:r>
              <a:rPr lang="en-US" altLang="en-US" sz="2700" b="1" dirty="0"/>
              <a:t> </a:t>
            </a:r>
            <a:r>
              <a:rPr lang="en-US" altLang="en-US" sz="2700" b="1" dirty="0" err="1"/>
              <a:t>etika</a:t>
            </a:r>
            <a:r>
              <a:rPr lang="en-US" altLang="en-US" sz="2700" b="1" dirty="0"/>
              <a:t> </a:t>
            </a:r>
            <a:r>
              <a:rPr lang="en-US" altLang="en-US" sz="2700" b="1" dirty="0" err="1"/>
              <a:t>kedokteran</a:t>
            </a:r>
            <a:r>
              <a:rPr lang="en-US" altLang="en-US" sz="2700" b="1" dirty="0"/>
              <a:t> </a:t>
            </a:r>
            <a:r>
              <a:rPr lang="en-US" altLang="en-US" sz="2700" b="1" dirty="0" err="1"/>
              <a:t>diajarkan</a:t>
            </a:r>
            <a:r>
              <a:rPr lang="en-US" altLang="en-US" sz="2700" b="1" dirty="0"/>
              <a:t> di </a:t>
            </a:r>
            <a:r>
              <a:rPr lang="en-US" altLang="en-US" sz="2700" b="1" dirty="0" err="1"/>
              <a:t>Perguruan</a:t>
            </a:r>
            <a:r>
              <a:rPr lang="en-US" altLang="en-US" sz="2700" b="1" dirty="0"/>
              <a:t> Tinggi </a:t>
            </a:r>
            <a:r>
              <a:rPr lang="en-US" altLang="en-US" sz="2700" b="1" dirty="0" err="1"/>
              <a:t>Kesehatan</a:t>
            </a:r>
            <a:endParaRPr lang="en-US" altLang="en-US" sz="2700" b="1" dirty="0"/>
          </a:p>
        </p:txBody>
      </p:sp>
      <p:sp>
        <p:nvSpPr>
          <p:cNvPr id="10" name="Donut 9">
            <a:extLst>
              <a:ext uri="{FF2B5EF4-FFF2-40B4-BE49-F238E27FC236}">
                <a16:creationId xmlns:a16="http://schemas.microsoft.com/office/drawing/2014/main" id="{B4304EDF-C945-9A4A-94BE-B60CD8E2C704}"/>
              </a:ext>
            </a:extLst>
          </p:cNvPr>
          <p:cNvSpPr/>
          <p:nvPr/>
        </p:nvSpPr>
        <p:spPr>
          <a:xfrm>
            <a:off x="3435350" y="2019301"/>
            <a:ext cx="522288" cy="474663"/>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Donut 10">
            <a:extLst>
              <a:ext uri="{FF2B5EF4-FFF2-40B4-BE49-F238E27FC236}">
                <a16:creationId xmlns:a16="http://schemas.microsoft.com/office/drawing/2014/main" id="{5D487801-FF52-5348-A8EC-0B996D0C9563}"/>
              </a:ext>
            </a:extLst>
          </p:cNvPr>
          <p:cNvSpPr/>
          <p:nvPr/>
        </p:nvSpPr>
        <p:spPr>
          <a:xfrm>
            <a:off x="3832226" y="3957639"/>
            <a:ext cx="500063" cy="465137"/>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Donut 11">
            <a:extLst>
              <a:ext uri="{FF2B5EF4-FFF2-40B4-BE49-F238E27FC236}">
                <a16:creationId xmlns:a16="http://schemas.microsoft.com/office/drawing/2014/main" id="{04B549B7-70F9-564D-8EC2-AE6F5F0DC92B}"/>
              </a:ext>
            </a:extLst>
          </p:cNvPr>
          <p:cNvSpPr/>
          <p:nvPr/>
        </p:nvSpPr>
        <p:spPr>
          <a:xfrm>
            <a:off x="2732088" y="4824414"/>
            <a:ext cx="500062" cy="466725"/>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6885234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2FCD0199-97FE-7B47-B12E-1DA17D6512F8}"/>
              </a:ext>
            </a:extLst>
          </p:cNvPr>
          <p:cNvSpPr>
            <a:spLocks noGrp="1" noChangeArrowheads="1"/>
          </p:cNvSpPr>
          <p:nvPr>
            <p:ph type="title"/>
          </p:nvPr>
        </p:nvSpPr>
        <p:spPr/>
        <p:txBody>
          <a:bodyPr/>
          <a:lstStyle/>
          <a:p>
            <a:pPr eaLnBrk="1" hangingPunct="1">
              <a:defRPr/>
            </a:pPr>
            <a:r>
              <a:rPr lang="en-US" altLang="en-US">
                <a:ea typeface="ＭＳ Ｐゴシック" charset="-128"/>
              </a:rPr>
              <a:t>JADI, MALPRAKTIK:</a:t>
            </a:r>
          </a:p>
        </p:txBody>
      </p:sp>
      <p:sp>
        <p:nvSpPr>
          <p:cNvPr id="122883" name="Rectangle 3">
            <a:extLst>
              <a:ext uri="{FF2B5EF4-FFF2-40B4-BE49-F238E27FC236}">
                <a16:creationId xmlns:a16="http://schemas.microsoft.com/office/drawing/2014/main" id="{1EF13E65-2F99-ED4A-B9FC-C35275AAA116}"/>
              </a:ext>
            </a:extLst>
          </p:cNvPr>
          <p:cNvSpPr>
            <a:spLocks noGrp="1" noChangeArrowheads="1"/>
          </p:cNvSpPr>
          <p:nvPr>
            <p:ph type="body" idx="1"/>
          </p:nvPr>
        </p:nvSpPr>
        <p:spPr>
          <a:xfrm>
            <a:off x="2133600" y="1524000"/>
            <a:ext cx="8153400" cy="4114800"/>
          </a:xfrm>
        </p:spPr>
        <p:txBody>
          <a:bodyPr/>
          <a:lstStyle/>
          <a:p>
            <a:pPr eaLnBrk="1" hangingPunct="1">
              <a:lnSpc>
                <a:spcPct val="90000"/>
              </a:lnSpc>
              <a:buFont typeface="Wingdings" charset="2"/>
              <a:buChar char="l"/>
              <a:defRPr/>
            </a:pPr>
            <a:r>
              <a:rPr lang="en-US" altLang="en-US" dirty="0">
                <a:ea typeface="ＭＳ Ｐゴシック" charset="-128"/>
              </a:rPr>
              <a:t>DINILAI BUKAN DARI </a:t>
            </a:r>
            <a:r>
              <a:rPr lang="ja-JP" altLang="en-US" dirty="0">
                <a:ea typeface="ＭＳ Ｐゴシック" charset="-128"/>
              </a:rPr>
              <a:t>“</a:t>
            </a:r>
            <a:r>
              <a:rPr lang="en-US" altLang="ja-JP" dirty="0">
                <a:ea typeface="ＭＳ Ｐゴシック" charset="-128"/>
              </a:rPr>
              <a:t>HASIL</a:t>
            </a:r>
            <a:r>
              <a:rPr lang="ja-JP" altLang="en-US" dirty="0">
                <a:ea typeface="ＭＳ Ｐゴシック" charset="-128"/>
              </a:rPr>
              <a:t>”</a:t>
            </a:r>
            <a:r>
              <a:rPr lang="en-US" altLang="ja-JP" dirty="0">
                <a:ea typeface="ＭＳ Ｐゴシック" charset="-128"/>
              </a:rPr>
              <a:t> PERBUATANNYA, MELAINKAN DARI </a:t>
            </a:r>
            <a:r>
              <a:rPr lang="ja-JP" altLang="en-US" dirty="0">
                <a:ea typeface="ＭＳ Ｐゴシック" charset="-128"/>
              </a:rPr>
              <a:t>“</a:t>
            </a:r>
            <a:r>
              <a:rPr lang="en-US" altLang="ja-JP" dirty="0">
                <a:ea typeface="ＭＳ Ｐゴシック" charset="-128"/>
              </a:rPr>
              <a:t>PROSES</a:t>
            </a:r>
            <a:r>
              <a:rPr lang="ja-JP" altLang="en-US" dirty="0">
                <a:ea typeface="ＭＳ Ｐゴシック" charset="-128"/>
              </a:rPr>
              <a:t>”</a:t>
            </a:r>
            <a:r>
              <a:rPr lang="en-US" altLang="ja-JP" dirty="0">
                <a:ea typeface="ＭＳ Ｐゴシック" charset="-128"/>
              </a:rPr>
              <a:t> PERBUATANNYA.</a:t>
            </a:r>
          </a:p>
          <a:p>
            <a:pPr eaLnBrk="1" hangingPunct="1">
              <a:lnSpc>
                <a:spcPct val="90000"/>
              </a:lnSpc>
              <a:buFont typeface="Wingdings" charset="2"/>
              <a:buChar char="l"/>
              <a:defRPr/>
            </a:pPr>
            <a:r>
              <a:rPr lang="en-US" altLang="en-US" dirty="0">
                <a:ea typeface="ＭＳ Ｐゴシック" charset="-128"/>
              </a:rPr>
              <a:t>D</a:t>
            </a:r>
            <a:r>
              <a:rPr lang="id-ID" altLang="en-US" dirty="0">
                <a:ea typeface="ＭＳ Ｐゴシック" charset="-128"/>
              </a:rPr>
              <a:t>ugaan adanya malpraktik kedokteran harus ditelusuri dan dianalisis terlebih dahulu untuk dapat dipastikan ada atau tidaknya malpraktik, kecuali apabila faktanya sudah membuktikan bahwa telah terdapat kelalaian – yaitu pada </a:t>
            </a:r>
            <a:r>
              <a:rPr lang="id-ID" altLang="en-US" i="1" dirty="0">
                <a:ea typeface="ＭＳ Ｐゴシック" charset="-128"/>
              </a:rPr>
              <a:t>res ipsa loquitur (the thing speaks for itself</a:t>
            </a:r>
            <a:r>
              <a:rPr lang="id-ID" altLang="en-US" dirty="0">
                <a:ea typeface="ＭＳ Ｐゴシック" charset="-128"/>
              </a:rPr>
              <a:t>)</a:t>
            </a:r>
            <a:r>
              <a:rPr lang="en-US" altLang="en-US" dirty="0">
                <a:ea typeface="ＭＳ Ｐゴシック" charset="-128"/>
              </a:rPr>
              <a:t> </a:t>
            </a:r>
          </a:p>
        </p:txBody>
      </p:sp>
      <p:sp>
        <p:nvSpPr>
          <p:cNvPr id="122884" name="Text Box 4">
            <a:extLst>
              <a:ext uri="{FF2B5EF4-FFF2-40B4-BE49-F238E27FC236}">
                <a16:creationId xmlns:a16="http://schemas.microsoft.com/office/drawing/2014/main" id="{076982EE-825D-6946-8137-29D457944F5D}"/>
              </a:ext>
            </a:extLst>
          </p:cNvPr>
          <p:cNvSpPr txBox="1">
            <a:spLocks noChangeArrowheads="1"/>
          </p:cNvSpPr>
          <p:nvPr/>
        </p:nvSpPr>
        <p:spPr bwMode="auto">
          <a:xfrm>
            <a:off x="2208213" y="5445126"/>
            <a:ext cx="76327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2400"/>
              <a:t>UMUMNYA DOKTER CENDERUNG TIDAK SUKA DENGAN KATA </a:t>
            </a:r>
            <a:r>
              <a:rPr lang="ja-JP" altLang="en-US" sz="2400"/>
              <a:t>“</a:t>
            </a:r>
            <a:r>
              <a:rPr lang="en-US" altLang="ja-JP" sz="2400"/>
              <a:t>MALPRAKTIK</a:t>
            </a:r>
            <a:r>
              <a:rPr lang="ja-JP" altLang="en-US" sz="2400"/>
              <a:t>”</a:t>
            </a:r>
            <a:r>
              <a:rPr lang="en-US" altLang="ja-JP" sz="2400"/>
              <a:t>, TETAPI DAPAT MENERIMA KATA </a:t>
            </a:r>
            <a:r>
              <a:rPr lang="ja-JP" altLang="en-US" sz="2400"/>
              <a:t>“</a:t>
            </a:r>
            <a:r>
              <a:rPr lang="en-US" altLang="ja-JP" sz="2400"/>
              <a:t>KELALAIAN</a:t>
            </a:r>
            <a:r>
              <a:rPr lang="ja-JP" altLang="en-US" sz="2400"/>
              <a:t>”</a:t>
            </a:r>
            <a:endParaRPr lang="id-ID" altLang="en-US" sz="2400"/>
          </a:p>
        </p:txBody>
      </p:sp>
    </p:spTree>
    <p:extLst>
      <p:ext uri="{BB962C8B-B14F-4D97-AF65-F5344CB8AC3E}">
        <p14:creationId xmlns:p14="http://schemas.microsoft.com/office/powerpoint/2010/main" val="2909503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diamond(in)">
                                      <p:cBhvr>
                                        <p:cTn id="7" dur="20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881796AC-CFDA-BB40-B927-C9A37605B82E}"/>
              </a:ext>
            </a:extLst>
          </p:cNvPr>
          <p:cNvSpPr>
            <a:spLocks noGrp="1" noChangeArrowheads="1"/>
          </p:cNvSpPr>
          <p:nvPr>
            <p:ph type="ctrTitle"/>
          </p:nvPr>
        </p:nvSpPr>
        <p:spPr/>
        <p:txBody>
          <a:bodyPr/>
          <a:lstStyle/>
          <a:p>
            <a:pPr eaLnBrk="1" hangingPunct="1">
              <a:defRPr/>
            </a:pPr>
            <a:r>
              <a:rPr altLang="en-US" noProof="1">
                <a:ea typeface="ＭＳ Ｐゴシック" charset="-128"/>
              </a:rPr>
              <a:t>Aspek Hukum</a:t>
            </a:r>
          </a:p>
        </p:txBody>
      </p:sp>
      <p:sp>
        <p:nvSpPr>
          <p:cNvPr id="123907" name="Rectangle 3">
            <a:extLst>
              <a:ext uri="{FF2B5EF4-FFF2-40B4-BE49-F238E27FC236}">
                <a16:creationId xmlns:a16="http://schemas.microsoft.com/office/drawing/2014/main" id="{D8ED2B25-4899-454A-8041-222DEA7906BF}"/>
              </a:ext>
            </a:extLst>
          </p:cNvPr>
          <p:cNvSpPr>
            <a:spLocks noGrp="1" noChangeArrowheads="1"/>
          </p:cNvSpPr>
          <p:nvPr>
            <p:ph type="subTitle" idx="1"/>
          </p:nvPr>
        </p:nvSpPr>
        <p:spPr>
          <a:xfrm>
            <a:off x="2895600" y="3200400"/>
            <a:ext cx="6400800" cy="1752600"/>
          </a:xfrm>
        </p:spPr>
        <p:txBody>
          <a:bodyPr/>
          <a:lstStyle/>
          <a:p>
            <a:pPr eaLnBrk="1" hangingPunct="1">
              <a:buFont typeface="Wingdings" charset="2"/>
              <a:buNone/>
              <a:defRPr/>
            </a:pPr>
            <a:r>
              <a:rPr altLang="en-US" noProof="1">
                <a:ea typeface="ＭＳ Ｐゴシック" charset="-128"/>
              </a:rPr>
              <a:t>dan aspek disiplin profesi</a:t>
            </a:r>
          </a:p>
        </p:txBody>
      </p:sp>
    </p:spTree>
    <p:extLst>
      <p:ext uri="{BB962C8B-B14F-4D97-AF65-F5344CB8AC3E}">
        <p14:creationId xmlns:p14="http://schemas.microsoft.com/office/powerpoint/2010/main" val="1765069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6EF36AFD-DFBD-E944-994D-F027069D15E0}"/>
              </a:ext>
            </a:extLst>
          </p:cNvPr>
          <p:cNvSpPr>
            <a:spLocks noGrp="1" noChangeArrowheads="1"/>
          </p:cNvSpPr>
          <p:nvPr>
            <p:ph type="title"/>
          </p:nvPr>
        </p:nvSpPr>
        <p:spPr/>
        <p:txBody>
          <a:bodyPr/>
          <a:lstStyle/>
          <a:p>
            <a:pPr eaLnBrk="1" hangingPunct="1">
              <a:defRPr/>
            </a:pPr>
            <a:r>
              <a:rPr lang="en-US">
                <a:ea typeface="+mj-ea"/>
                <a:cs typeface="+mj-cs"/>
              </a:rPr>
              <a:t>MALPRAKTIK = PIDANA ?</a:t>
            </a:r>
            <a:endParaRPr lang="id-ID">
              <a:ea typeface="+mj-ea"/>
              <a:cs typeface="+mj-cs"/>
            </a:endParaRPr>
          </a:p>
        </p:txBody>
      </p:sp>
      <p:sp>
        <p:nvSpPr>
          <p:cNvPr id="124931" name="Rectangle 3">
            <a:extLst>
              <a:ext uri="{FF2B5EF4-FFF2-40B4-BE49-F238E27FC236}">
                <a16:creationId xmlns:a16="http://schemas.microsoft.com/office/drawing/2014/main" id="{0925DF54-D380-DB48-883C-999B930D788F}"/>
              </a:ext>
            </a:extLst>
          </p:cNvPr>
          <p:cNvSpPr>
            <a:spLocks noGrp="1" noChangeArrowheads="1"/>
          </p:cNvSpPr>
          <p:nvPr>
            <p:ph type="body" idx="1"/>
          </p:nvPr>
        </p:nvSpPr>
        <p:spPr/>
        <p:txBody>
          <a:bodyPr/>
          <a:lstStyle/>
          <a:p>
            <a:pPr eaLnBrk="1" hangingPunct="1">
              <a:buFont typeface="Wingdings" charset="2"/>
              <a:buChar char="l"/>
              <a:defRPr/>
            </a:pPr>
            <a:r>
              <a:rPr altLang="en-US" sz="3600" noProof="1">
                <a:ea typeface="ＭＳ Ｐゴシック" charset="-128"/>
              </a:rPr>
              <a:t>Tidak ada satu undang-undang / ketentuan pidana yg menyebut kata malpraktik</a:t>
            </a:r>
          </a:p>
          <a:p>
            <a:pPr eaLnBrk="1" hangingPunct="1">
              <a:buFont typeface="Wingdings" charset="2"/>
              <a:buChar char="l"/>
              <a:defRPr/>
            </a:pPr>
            <a:r>
              <a:rPr altLang="en-US" sz="3600" noProof="1">
                <a:ea typeface="ＭＳ Ｐゴシック" charset="-128"/>
              </a:rPr>
              <a:t>Malpraktik adalah “genus” dari banyak “species” tindak pidana</a:t>
            </a:r>
          </a:p>
          <a:p>
            <a:pPr eaLnBrk="1" hangingPunct="1">
              <a:buFont typeface="Wingdings" charset="2"/>
              <a:buChar char="l"/>
              <a:defRPr/>
            </a:pPr>
            <a:r>
              <a:rPr altLang="en-US" sz="3600" noProof="1">
                <a:ea typeface="ＭＳ Ｐゴシック" charset="-128"/>
              </a:rPr>
              <a:t>“Species” tersebutlah yg diatur dalam uu pidana</a:t>
            </a:r>
          </a:p>
        </p:txBody>
      </p:sp>
    </p:spTree>
    <p:extLst>
      <p:ext uri="{BB962C8B-B14F-4D97-AF65-F5344CB8AC3E}">
        <p14:creationId xmlns:p14="http://schemas.microsoft.com/office/powerpoint/2010/main" val="3400047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B46251A4-CF1E-EB40-B52F-148723C117C0}"/>
              </a:ext>
            </a:extLst>
          </p:cNvPr>
          <p:cNvSpPr>
            <a:spLocks noGrp="1" noChangeArrowheads="1"/>
          </p:cNvSpPr>
          <p:nvPr>
            <p:ph type="title"/>
          </p:nvPr>
        </p:nvSpPr>
        <p:spPr/>
        <p:txBody>
          <a:bodyPr/>
          <a:lstStyle/>
          <a:p>
            <a:pPr eaLnBrk="1" hangingPunct="1">
              <a:defRPr/>
            </a:pPr>
            <a:r>
              <a:rPr lang="en-US" altLang="en-US" sz="3800">
                <a:ea typeface="ＭＳ Ｐゴシック" charset="-128"/>
              </a:rPr>
              <a:t>CONTOH </a:t>
            </a:r>
            <a:r>
              <a:rPr lang="ja-JP" altLang="en-US" sz="3800">
                <a:ea typeface="ＭＳ Ｐゴシック" charset="-128"/>
              </a:rPr>
              <a:t>“</a:t>
            </a:r>
            <a:r>
              <a:rPr lang="en-US" altLang="ja-JP" sz="3800">
                <a:ea typeface="ＭＳ Ｐゴシック" charset="-128"/>
              </a:rPr>
              <a:t>SPECIES</a:t>
            </a:r>
            <a:r>
              <a:rPr lang="ja-JP" altLang="en-US" sz="3800">
                <a:ea typeface="ＭＳ Ｐゴシック" charset="-128"/>
              </a:rPr>
              <a:t>”</a:t>
            </a:r>
            <a:r>
              <a:rPr lang="en-US" altLang="ja-JP" sz="3800">
                <a:ea typeface="ＭＳ Ｐゴシック" charset="-128"/>
              </a:rPr>
              <a:t> TINDAK PIDANA MALPRAKTIS</a:t>
            </a:r>
            <a:endParaRPr lang="en-US" altLang="en-US" sz="3800">
              <a:ea typeface="ＭＳ Ｐゴシック" charset="-128"/>
            </a:endParaRPr>
          </a:p>
        </p:txBody>
      </p:sp>
      <p:sp>
        <p:nvSpPr>
          <p:cNvPr id="125955" name="Rectangle 3">
            <a:extLst>
              <a:ext uri="{FF2B5EF4-FFF2-40B4-BE49-F238E27FC236}">
                <a16:creationId xmlns:a16="http://schemas.microsoft.com/office/drawing/2014/main" id="{C1BC85B4-C457-3E46-8B73-3D958C837156}"/>
              </a:ext>
            </a:extLst>
          </p:cNvPr>
          <p:cNvSpPr>
            <a:spLocks noGrp="1" noChangeArrowheads="1"/>
          </p:cNvSpPr>
          <p:nvPr>
            <p:ph type="body" idx="1"/>
          </p:nvPr>
        </p:nvSpPr>
        <p:spPr>
          <a:xfrm>
            <a:off x="2362200" y="1981200"/>
            <a:ext cx="7772400" cy="4419600"/>
          </a:xfrm>
        </p:spPr>
        <p:txBody>
          <a:bodyPr/>
          <a:lstStyle/>
          <a:p>
            <a:pPr eaLnBrk="1" hangingPunct="1">
              <a:buFont typeface="Wingdings" charset="2"/>
              <a:buChar char="l"/>
              <a:defRPr/>
            </a:pPr>
            <a:r>
              <a:rPr lang="en-US" altLang="en-US" dirty="0">
                <a:ea typeface="ＭＳ Ｐゴシック" charset="-128"/>
              </a:rPr>
              <a:t>KELALAIAN 			: 359-361 KUHP</a:t>
            </a:r>
          </a:p>
          <a:p>
            <a:pPr eaLnBrk="1" hangingPunct="1">
              <a:buFont typeface="Wingdings" charset="2"/>
              <a:buChar char="l"/>
              <a:defRPr/>
            </a:pPr>
            <a:r>
              <a:rPr lang="en-US" altLang="en-US" dirty="0">
                <a:ea typeface="ＭＳ Ｐゴシック" charset="-128"/>
              </a:rPr>
              <a:t>KETERANGAN PALSU		: 267-268 KUHP</a:t>
            </a:r>
          </a:p>
          <a:p>
            <a:pPr eaLnBrk="1" hangingPunct="1">
              <a:buFont typeface="Wingdings" charset="2"/>
              <a:buChar char="l"/>
              <a:defRPr/>
            </a:pPr>
            <a:r>
              <a:rPr lang="en-US" altLang="en-US" dirty="0">
                <a:ea typeface="ＭＳ Ｐゴシック" charset="-128"/>
              </a:rPr>
              <a:t>ABORSI ILEGAL			: 347-349 KUHP</a:t>
            </a:r>
          </a:p>
          <a:p>
            <a:pPr eaLnBrk="1" hangingPunct="1">
              <a:buFont typeface="Wingdings" charset="2"/>
              <a:buChar char="l"/>
              <a:defRPr/>
            </a:pPr>
            <a:r>
              <a:rPr lang="en-US" altLang="en-US" dirty="0">
                <a:ea typeface="ＭＳ Ｐゴシック" charset="-128"/>
              </a:rPr>
              <a:t>PENIPUAN 			: 382 BIS KUHP</a:t>
            </a:r>
          </a:p>
          <a:p>
            <a:pPr eaLnBrk="1" hangingPunct="1">
              <a:buFont typeface="Wingdings" charset="2"/>
              <a:buChar char="l"/>
              <a:defRPr/>
            </a:pPr>
            <a:r>
              <a:rPr lang="en-US" altLang="en-US" dirty="0">
                <a:ea typeface="ＭＳ Ｐゴシック" charset="-128"/>
              </a:rPr>
              <a:t>PERPAJAKAN			: 209, 372 KUHP</a:t>
            </a:r>
          </a:p>
          <a:p>
            <a:pPr eaLnBrk="1" hangingPunct="1">
              <a:buFont typeface="Wingdings" charset="2"/>
              <a:buChar char="l"/>
              <a:defRPr/>
            </a:pPr>
            <a:r>
              <a:rPr lang="en-US" altLang="en-US" dirty="0">
                <a:ea typeface="ＭＳ Ｐゴシック" charset="-128"/>
              </a:rPr>
              <a:t>EUTHANASIA			: 344 KUHP</a:t>
            </a:r>
          </a:p>
          <a:p>
            <a:pPr eaLnBrk="1" hangingPunct="1">
              <a:buFont typeface="Wingdings" charset="2"/>
              <a:buChar char="l"/>
              <a:defRPr/>
            </a:pPr>
            <a:r>
              <a:rPr lang="en-US" altLang="en-US" dirty="0">
                <a:ea typeface="ＭＳ Ｐゴシック" charset="-128"/>
              </a:rPr>
              <a:t>PENYERANGAN SEKS		: 284-294 KUHP</a:t>
            </a:r>
          </a:p>
          <a:p>
            <a:pPr eaLnBrk="1" hangingPunct="1">
              <a:buFont typeface="Wingdings" charset="2"/>
              <a:buChar char="l"/>
              <a:defRPr/>
            </a:pPr>
            <a:r>
              <a:rPr lang="en-US" altLang="en-US" dirty="0">
                <a:ea typeface="ＭＳ Ｐゴシック" charset="-128"/>
              </a:rPr>
              <a:t>FRAUD				: 379 KUHP</a:t>
            </a:r>
          </a:p>
        </p:txBody>
      </p:sp>
    </p:spTree>
    <p:extLst>
      <p:ext uri="{BB962C8B-B14F-4D97-AF65-F5344CB8AC3E}">
        <p14:creationId xmlns:p14="http://schemas.microsoft.com/office/powerpoint/2010/main" val="3595788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79767B72-4050-FE4F-872C-B9A0C3E0FB50}"/>
              </a:ext>
            </a:extLst>
          </p:cNvPr>
          <p:cNvSpPr>
            <a:spLocks noGrp="1" noChangeArrowheads="1"/>
          </p:cNvSpPr>
          <p:nvPr>
            <p:ph type="title"/>
          </p:nvPr>
        </p:nvSpPr>
        <p:spPr/>
        <p:txBody>
          <a:bodyPr/>
          <a:lstStyle/>
          <a:p>
            <a:pPr eaLnBrk="1" hangingPunct="1">
              <a:defRPr/>
            </a:pPr>
            <a:r>
              <a:rPr lang="en-US">
                <a:ea typeface="+mj-ea"/>
                <a:cs typeface="+mj-cs"/>
              </a:rPr>
              <a:t>PASAL 359 KUHP</a:t>
            </a:r>
            <a:endParaRPr lang="id-ID">
              <a:ea typeface="+mj-ea"/>
              <a:cs typeface="+mj-cs"/>
            </a:endParaRPr>
          </a:p>
        </p:txBody>
      </p:sp>
      <p:sp>
        <p:nvSpPr>
          <p:cNvPr id="126979" name="Rectangle 3">
            <a:extLst>
              <a:ext uri="{FF2B5EF4-FFF2-40B4-BE49-F238E27FC236}">
                <a16:creationId xmlns:a16="http://schemas.microsoft.com/office/drawing/2014/main" id="{3EABBFA2-A9E6-6848-98D1-46B69B87F2B0}"/>
              </a:ext>
            </a:extLst>
          </p:cNvPr>
          <p:cNvSpPr>
            <a:spLocks noGrp="1" noChangeArrowheads="1"/>
          </p:cNvSpPr>
          <p:nvPr>
            <p:ph type="body" idx="1"/>
          </p:nvPr>
        </p:nvSpPr>
        <p:spPr/>
        <p:txBody>
          <a:bodyPr/>
          <a:lstStyle/>
          <a:p>
            <a:pPr eaLnBrk="1" hangingPunct="1">
              <a:buFont typeface="Wingdings" charset="2"/>
              <a:buChar char="l"/>
              <a:defRPr/>
            </a:pPr>
            <a:r>
              <a:rPr lang="id-ID" altLang="en-US" sz="3600">
                <a:ea typeface="ＭＳ Ｐゴシック" charset="-128"/>
              </a:rPr>
              <a:t>Barangsiapa karena kealpaannya </a:t>
            </a:r>
            <a:r>
              <a:rPr lang="en-US" altLang="en-US" sz="3600">
                <a:ea typeface="ＭＳ Ｐゴシック" charset="-128"/>
              </a:rPr>
              <a:t>/ </a:t>
            </a:r>
            <a:r>
              <a:rPr lang="id-ID" altLang="en-US" sz="3600">
                <a:ea typeface="ＭＳ Ｐゴシック" charset="-128"/>
              </a:rPr>
              <a:t>kelalaiannya</a:t>
            </a:r>
            <a:r>
              <a:rPr lang="en-US" altLang="en-US" sz="3600">
                <a:ea typeface="ＭＳ Ｐゴシック" charset="-128"/>
              </a:rPr>
              <a:t> </a:t>
            </a:r>
            <a:r>
              <a:rPr lang="id-ID" altLang="en-US" sz="3600">
                <a:ea typeface="ＭＳ Ｐゴシック" charset="-128"/>
              </a:rPr>
              <a:t>menyebabkan orang lain mati, diancam dengan pidana penjara paling lama lima tahun atau pidana kurungan paling lama satu tahun</a:t>
            </a:r>
          </a:p>
        </p:txBody>
      </p:sp>
      <p:sp>
        <p:nvSpPr>
          <p:cNvPr id="62467" name="Text Box 4">
            <a:extLst>
              <a:ext uri="{FF2B5EF4-FFF2-40B4-BE49-F238E27FC236}">
                <a16:creationId xmlns:a16="http://schemas.microsoft.com/office/drawing/2014/main" id="{A58DE413-D5AB-3343-8D13-3D12FC353DD2}"/>
              </a:ext>
            </a:extLst>
          </p:cNvPr>
          <p:cNvSpPr txBox="1">
            <a:spLocks noChangeArrowheads="1"/>
          </p:cNvSpPr>
          <p:nvPr/>
        </p:nvSpPr>
        <p:spPr bwMode="auto">
          <a:xfrm>
            <a:off x="2057400" y="4724400"/>
            <a:ext cx="82296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buClrTx/>
              <a:buSzTx/>
              <a:buFontTx/>
              <a:buNone/>
            </a:pPr>
            <a:r>
              <a:rPr lang="en-ID" altLang="en-US" sz="2400" noProof="1">
                <a:latin typeface="Arial" panose="020B0604020202020204" pitchFamily="34" charset="0"/>
              </a:rPr>
              <a:t>Benarkah kelalaian yg dilakukan seorang profesional merupakan tindak pidana? Bagaimana bila anggota polisi dalam suatu operasi melakukan kelalaian dan mengakibatkan peluru nyasar mengenai temannya?</a:t>
            </a:r>
          </a:p>
        </p:txBody>
      </p:sp>
    </p:spTree>
    <p:extLst>
      <p:ext uri="{BB962C8B-B14F-4D97-AF65-F5344CB8AC3E}">
        <p14:creationId xmlns:p14="http://schemas.microsoft.com/office/powerpoint/2010/main" val="1125052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9A1B1F13-65AE-C148-92B9-C8B78A721893}"/>
              </a:ext>
            </a:extLst>
          </p:cNvPr>
          <p:cNvSpPr>
            <a:spLocks noGrp="1" noChangeArrowheads="1"/>
          </p:cNvSpPr>
          <p:nvPr>
            <p:ph type="title"/>
          </p:nvPr>
        </p:nvSpPr>
        <p:spPr>
          <a:xfrm>
            <a:off x="2057400" y="381000"/>
            <a:ext cx="8305800" cy="1066800"/>
          </a:xfrm>
        </p:spPr>
        <p:txBody>
          <a:bodyPr/>
          <a:lstStyle/>
          <a:p>
            <a:pPr eaLnBrk="1" hangingPunct="1">
              <a:defRPr/>
            </a:pPr>
            <a:r>
              <a:rPr lang="en-US" sz="3800"/>
              <a:t>DASAR TUNTUTAN PERDATA</a:t>
            </a:r>
            <a:endParaRPr lang="id-ID">
              <a:ea typeface="+mj-ea"/>
              <a:cs typeface="+mj-cs"/>
            </a:endParaRPr>
          </a:p>
        </p:txBody>
      </p:sp>
      <p:sp>
        <p:nvSpPr>
          <p:cNvPr id="128003" name="Rectangle 3">
            <a:extLst>
              <a:ext uri="{FF2B5EF4-FFF2-40B4-BE49-F238E27FC236}">
                <a16:creationId xmlns:a16="http://schemas.microsoft.com/office/drawing/2014/main" id="{A033B759-63FF-8741-BBEC-102F15E231CC}"/>
              </a:ext>
            </a:extLst>
          </p:cNvPr>
          <p:cNvSpPr>
            <a:spLocks noGrp="1" noChangeArrowheads="1"/>
          </p:cNvSpPr>
          <p:nvPr>
            <p:ph type="body" idx="1"/>
          </p:nvPr>
        </p:nvSpPr>
        <p:spPr>
          <a:xfrm>
            <a:off x="2209800" y="1524000"/>
            <a:ext cx="8001000" cy="5029200"/>
          </a:xfrm>
        </p:spPr>
        <p:txBody>
          <a:bodyPr/>
          <a:lstStyle/>
          <a:p>
            <a:pPr eaLnBrk="1" hangingPunct="1">
              <a:buFont typeface="Wingdings" charset="2"/>
              <a:buChar char="l"/>
              <a:defRPr/>
            </a:pPr>
            <a:r>
              <a:rPr lang="id-ID" altLang="en-US" dirty="0">
                <a:ea typeface="ＭＳ Ｐゴシック" charset="-128"/>
              </a:rPr>
              <a:t>PS 1365 KUH PERDATA :</a:t>
            </a:r>
          </a:p>
          <a:p>
            <a:pPr lvl="1" eaLnBrk="1" hangingPunct="1">
              <a:buFont typeface="Wingdings" charset="2"/>
              <a:buNone/>
              <a:defRPr/>
            </a:pPr>
            <a:r>
              <a:rPr lang="id-ID" altLang="en-US" dirty="0">
                <a:ea typeface="ＭＳ Ｐゴシック" charset="-128"/>
              </a:rPr>
              <a:t>  Tiap </a:t>
            </a:r>
            <a:r>
              <a:rPr lang="id-ID" altLang="en-US" u="sng" dirty="0">
                <a:ea typeface="ＭＳ Ｐゴシック" charset="-128"/>
              </a:rPr>
              <a:t>perbuatan melanggar hukum</a:t>
            </a:r>
            <a:r>
              <a:rPr lang="id-ID" altLang="en-US" dirty="0">
                <a:ea typeface="ＭＳ Ｐゴシック" charset="-128"/>
              </a:rPr>
              <a:t>, yang membawa kerugian kepada orang lain, mewajibkan orang yang karena salahnya menerbitkan kerugian itu, menggantinya </a:t>
            </a:r>
          </a:p>
          <a:p>
            <a:pPr eaLnBrk="1" hangingPunct="1">
              <a:buFont typeface="Wingdings" charset="2"/>
              <a:buChar char="l"/>
              <a:defRPr/>
            </a:pPr>
            <a:r>
              <a:rPr lang="id-ID" altLang="en-US" dirty="0">
                <a:ea typeface="ＭＳ Ｐゴシック" charset="-128"/>
              </a:rPr>
              <a:t>PS 1366 KUH PERDATA </a:t>
            </a:r>
          </a:p>
          <a:p>
            <a:pPr lvl="1" eaLnBrk="1" hangingPunct="1">
              <a:buFont typeface="Wingdings" charset="2"/>
              <a:buChar char="l"/>
              <a:defRPr/>
            </a:pPr>
            <a:r>
              <a:rPr lang="id-ID" altLang="en-US" dirty="0">
                <a:ea typeface="ＭＳ Ｐゴシック" charset="-128"/>
              </a:rPr>
              <a:t>Juga yang disebabkan </a:t>
            </a:r>
            <a:r>
              <a:rPr lang="id-ID" altLang="en-US" u="sng" dirty="0">
                <a:ea typeface="ＭＳ Ｐゴシック" charset="-128"/>
              </a:rPr>
              <a:t>kelalaian</a:t>
            </a:r>
          </a:p>
          <a:p>
            <a:pPr eaLnBrk="1" hangingPunct="1">
              <a:buFont typeface="Wingdings" charset="2"/>
              <a:buChar char="l"/>
              <a:defRPr/>
            </a:pPr>
            <a:r>
              <a:rPr lang="id-ID" altLang="en-US" dirty="0">
                <a:ea typeface="ＭＳ Ｐゴシック" charset="-128"/>
              </a:rPr>
              <a:t>PS 1367 KUH PERDATA</a:t>
            </a:r>
          </a:p>
          <a:p>
            <a:pPr lvl="1" eaLnBrk="1" hangingPunct="1">
              <a:buFont typeface="Wingdings" charset="2"/>
              <a:buChar char="l"/>
              <a:defRPr/>
            </a:pPr>
            <a:r>
              <a:rPr lang="id-ID" altLang="en-US" dirty="0">
                <a:ea typeface="ＭＳ Ｐゴシック" charset="-128"/>
              </a:rPr>
              <a:t>Juga akibat respondeat superior</a:t>
            </a:r>
            <a:endParaRPr lang="en-US" altLang="en-US" dirty="0">
              <a:ea typeface="ＭＳ Ｐゴシック" charset="-128"/>
            </a:endParaRPr>
          </a:p>
          <a:p>
            <a:pPr eaLnBrk="1" hangingPunct="1">
              <a:buFont typeface="Wingdings" charset="2"/>
              <a:buChar char="l"/>
              <a:defRPr/>
            </a:pPr>
            <a:r>
              <a:rPr lang="en-US" altLang="en-US" dirty="0">
                <a:ea typeface="ＭＳ Ｐゴシック" charset="-128"/>
              </a:rPr>
              <a:t>PS 1338 KUH PERDATA: WANPRESTASI</a:t>
            </a:r>
          </a:p>
        </p:txBody>
      </p:sp>
    </p:spTree>
    <p:extLst>
      <p:ext uri="{BB962C8B-B14F-4D97-AF65-F5344CB8AC3E}">
        <p14:creationId xmlns:p14="http://schemas.microsoft.com/office/powerpoint/2010/main" val="576636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0F2994DB-9A69-1444-B975-BFA7D5038D53}"/>
              </a:ext>
            </a:extLst>
          </p:cNvPr>
          <p:cNvSpPr>
            <a:spLocks noGrp="1" noChangeArrowheads="1"/>
          </p:cNvSpPr>
          <p:nvPr>
            <p:ph type="title"/>
          </p:nvPr>
        </p:nvSpPr>
        <p:spPr>
          <a:xfrm>
            <a:off x="1981200" y="277814"/>
            <a:ext cx="8229600" cy="835025"/>
          </a:xfrm>
        </p:spPr>
        <p:txBody>
          <a:bodyPr/>
          <a:lstStyle/>
          <a:p>
            <a:pPr eaLnBrk="1" hangingPunct="1">
              <a:defRPr/>
            </a:pPr>
            <a:r>
              <a:rPr lang="en-US">
                <a:ea typeface="+mj-ea"/>
                <a:cs typeface="+mj-cs"/>
              </a:rPr>
              <a:t>DASAR HUKUM LAIN</a:t>
            </a:r>
            <a:endParaRPr lang="id-ID">
              <a:ea typeface="+mj-ea"/>
              <a:cs typeface="+mj-cs"/>
            </a:endParaRPr>
          </a:p>
        </p:txBody>
      </p:sp>
      <p:sp>
        <p:nvSpPr>
          <p:cNvPr id="129027" name="Rectangle 3">
            <a:extLst>
              <a:ext uri="{FF2B5EF4-FFF2-40B4-BE49-F238E27FC236}">
                <a16:creationId xmlns:a16="http://schemas.microsoft.com/office/drawing/2014/main" id="{D71006BF-1EB9-0045-B97F-2B52E1CED7CB}"/>
              </a:ext>
            </a:extLst>
          </p:cNvPr>
          <p:cNvSpPr>
            <a:spLocks noGrp="1" noChangeArrowheads="1"/>
          </p:cNvSpPr>
          <p:nvPr>
            <p:ph type="body" idx="1"/>
          </p:nvPr>
        </p:nvSpPr>
        <p:spPr>
          <a:xfrm>
            <a:off x="2209800" y="1447800"/>
            <a:ext cx="8077200" cy="5029200"/>
          </a:xfrm>
        </p:spPr>
        <p:txBody>
          <a:bodyPr/>
          <a:lstStyle/>
          <a:p>
            <a:pPr eaLnBrk="1" hangingPunct="1">
              <a:buFont typeface="Wingdings" charset="2"/>
              <a:buChar char="l"/>
              <a:defRPr/>
            </a:pPr>
            <a:r>
              <a:rPr lang="id-ID" altLang="en-US" dirty="0">
                <a:ea typeface="ＭＳ Ｐゴシック" charset="-128"/>
              </a:rPr>
              <a:t>Ps 55 UU KESEHATAN :</a:t>
            </a:r>
          </a:p>
          <a:p>
            <a:pPr lvl="1" eaLnBrk="1" hangingPunct="1">
              <a:buFont typeface="Wingdings" charset="2"/>
              <a:buChar char="l"/>
              <a:defRPr/>
            </a:pPr>
            <a:r>
              <a:rPr lang="id-ID" altLang="en-US" dirty="0">
                <a:ea typeface="ＭＳ Ｐゴシック" charset="-128"/>
              </a:rPr>
              <a:t>Setiap orang berhak atas ganti rugi akibat kesalahan atau kelalaian yang dilakukan tenaga kesehatan</a:t>
            </a:r>
          </a:p>
          <a:p>
            <a:pPr eaLnBrk="1" hangingPunct="1">
              <a:buFont typeface="Wingdings" charset="2"/>
              <a:buChar char="l"/>
              <a:defRPr/>
            </a:pPr>
            <a:r>
              <a:rPr lang="id-ID" altLang="en-US" dirty="0">
                <a:ea typeface="ＭＳ Ｐゴシック" charset="-128"/>
              </a:rPr>
              <a:t>PS 1370 KUH PERDATA :</a:t>
            </a:r>
          </a:p>
          <a:p>
            <a:pPr lvl="1" eaLnBrk="1" hangingPunct="1">
              <a:buFont typeface="Wingdings" charset="2"/>
              <a:buChar char="l"/>
              <a:defRPr/>
            </a:pPr>
            <a:r>
              <a:rPr lang="id-ID" altLang="en-US" dirty="0">
                <a:ea typeface="ＭＳ Ｐゴシック" charset="-128"/>
              </a:rPr>
              <a:t>Dalam hal kematian akibat kesengajaan atau kelal</a:t>
            </a:r>
            <a:r>
              <a:rPr lang="en-US" altLang="en-US" dirty="0">
                <a:ea typeface="ＭＳ Ｐゴシック" charset="-128"/>
              </a:rPr>
              <a:t>a</a:t>
            </a:r>
            <a:r>
              <a:rPr lang="id-ID" altLang="en-US" dirty="0">
                <a:ea typeface="ＭＳ Ｐゴシック" charset="-128"/>
              </a:rPr>
              <a:t>ian, ahli waris berhak menuntut ganti rugi, yg dinilai menurut kedudukan &amp; kekayaan kedua pihak</a:t>
            </a:r>
          </a:p>
          <a:p>
            <a:pPr eaLnBrk="1" hangingPunct="1">
              <a:buFont typeface="Wingdings" charset="2"/>
              <a:buChar char="l"/>
              <a:defRPr/>
            </a:pPr>
            <a:r>
              <a:rPr lang="id-ID" altLang="en-US" dirty="0">
                <a:ea typeface="ＭＳ Ｐゴシック" charset="-128"/>
              </a:rPr>
              <a:t>PS 1371 KUH PERDATA :</a:t>
            </a:r>
          </a:p>
          <a:p>
            <a:pPr lvl="1" eaLnBrk="1" hangingPunct="1">
              <a:buFont typeface="Wingdings" charset="2"/>
              <a:buChar char="l"/>
              <a:defRPr/>
            </a:pPr>
            <a:r>
              <a:rPr lang="id-ID" altLang="en-US" dirty="0">
                <a:ea typeface="ＭＳ Ｐゴシック" charset="-128"/>
              </a:rPr>
              <a:t>Dalam hal luka / cacat, ganti rugi : biaya penyembuhan dan kerugian akibat luka / cacat tersebut</a:t>
            </a:r>
          </a:p>
        </p:txBody>
      </p:sp>
    </p:spTree>
    <p:extLst>
      <p:ext uri="{BB962C8B-B14F-4D97-AF65-F5344CB8AC3E}">
        <p14:creationId xmlns:p14="http://schemas.microsoft.com/office/powerpoint/2010/main" val="975481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1D43EC25-00B2-A44D-AD61-CA864689D3CF}"/>
              </a:ext>
            </a:extLst>
          </p:cNvPr>
          <p:cNvSpPr>
            <a:spLocks noGrp="1" noChangeArrowheads="1"/>
          </p:cNvSpPr>
          <p:nvPr>
            <p:ph type="title"/>
          </p:nvPr>
        </p:nvSpPr>
        <p:spPr/>
        <p:txBody>
          <a:bodyPr/>
          <a:lstStyle/>
          <a:p>
            <a:pPr eaLnBrk="1" hangingPunct="1">
              <a:defRPr/>
            </a:pPr>
            <a:r>
              <a:rPr lang="en-US" altLang="en-US">
                <a:ea typeface="ＭＳ Ｐゴシック" charset="-128"/>
              </a:rPr>
              <a:t>MASALAH PENDISIPLINAN</a:t>
            </a:r>
          </a:p>
        </p:txBody>
      </p:sp>
      <p:sp>
        <p:nvSpPr>
          <p:cNvPr id="130051" name="Rectangle 3">
            <a:extLst>
              <a:ext uri="{FF2B5EF4-FFF2-40B4-BE49-F238E27FC236}">
                <a16:creationId xmlns:a16="http://schemas.microsoft.com/office/drawing/2014/main" id="{4F9BCB10-A022-A240-A65F-3A55AE6ED077}"/>
              </a:ext>
            </a:extLst>
          </p:cNvPr>
          <p:cNvSpPr>
            <a:spLocks noGrp="1" noChangeArrowheads="1"/>
          </p:cNvSpPr>
          <p:nvPr>
            <p:ph type="body" idx="1"/>
          </p:nvPr>
        </p:nvSpPr>
        <p:spPr>
          <a:xfrm>
            <a:off x="2209800" y="1981200"/>
            <a:ext cx="7772400" cy="4648200"/>
          </a:xfrm>
        </p:spPr>
        <p:txBody>
          <a:bodyPr/>
          <a:lstStyle/>
          <a:p>
            <a:pPr eaLnBrk="1" hangingPunct="1">
              <a:lnSpc>
                <a:spcPct val="90000"/>
              </a:lnSpc>
              <a:buFont typeface="Wingdings" charset="2"/>
              <a:buChar char="l"/>
              <a:defRPr/>
            </a:pPr>
            <a:r>
              <a:rPr lang="id-ID" altLang="en-US" dirty="0">
                <a:ea typeface="ＭＳ Ｐゴシック" charset="-128"/>
              </a:rPr>
              <a:t>Pasal 1 butir 14 UU No 29 tahun 2004 tentang Praktik Kedokteran </a:t>
            </a:r>
            <a:r>
              <a:rPr lang="en-US" altLang="en-US" dirty="0">
                <a:ea typeface="ＭＳ Ｐゴシック" charset="-128"/>
              </a:rPr>
              <a:t>:</a:t>
            </a:r>
          </a:p>
          <a:p>
            <a:pPr eaLnBrk="1" hangingPunct="1">
              <a:lnSpc>
                <a:spcPct val="90000"/>
              </a:lnSpc>
              <a:buFont typeface="Wingdings" charset="2"/>
              <a:buNone/>
              <a:defRPr/>
            </a:pPr>
            <a:r>
              <a:rPr lang="en-US" altLang="en-US" dirty="0">
                <a:ea typeface="ＭＳ Ｐゴシック" charset="-128"/>
              </a:rPr>
              <a:t>   </a:t>
            </a:r>
            <a:r>
              <a:rPr lang="id-ID" altLang="en-US" dirty="0">
                <a:ea typeface="ＭＳ Ｐゴシック" charset="-128"/>
              </a:rPr>
              <a:t>“</a:t>
            </a:r>
            <a:r>
              <a:rPr lang="id-ID" altLang="ja-JP" i="1" dirty="0">
                <a:ea typeface="ＭＳ Ｐゴシック" charset="-128"/>
              </a:rPr>
              <a:t>MKDKI adalah lembaga yang berwenang untuk menentukan ada tidaknya kesalahan yang dilakukan dokter dan dokter gigi dalam penerapan disiplin ilmu kedokteran dan kedokteran gigi, dan menetapkan sanksi</a:t>
            </a:r>
            <a:r>
              <a:rPr lang="id-ID" altLang="en-US" dirty="0">
                <a:ea typeface="ＭＳ Ｐゴシック" charset="-128"/>
              </a:rPr>
              <a:t>”</a:t>
            </a:r>
            <a:r>
              <a:rPr lang="id-ID" altLang="ja-JP" dirty="0">
                <a:ea typeface="ＭＳ Ｐゴシック" charset="-128"/>
              </a:rPr>
              <a:t>. </a:t>
            </a:r>
            <a:endParaRPr lang="en-US" altLang="ja-JP" dirty="0">
              <a:ea typeface="ＭＳ Ｐゴシック" charset="-128"/>
            </a:endParaRPr>
          </a:p>
          <a:p>
            <a:pPr eaLnBrk="1" hangingPunct="1">
              <a:lnSpc>
                <a:spcPct val="90000"/>
              </a:lnSpc>
              <a:buFont typeface="Wingdings" charset="2"/>
              <a:buChar char="l"/>
              <a:defRPr/>
            </a:pPr>
            <a:r>
              <a:rPr lang="id-ID" altLang="en-US" dirty="0">
                <a:ea typeface="ＭＳ Ｐゴシック" charset="-128"/>
              </a:rPr>
              <a:t>Sedangkan pasal 55 ayat (1) UU tersebut </a:t>
            </a:r>
            <a:r>
              <a:rPr lang="en-US" altLang="en-US" dirty="0">
                <a:ea typeface="ＭＳ Ｐゴシック" charset="-128"/>
              </a:rPr>
              <a:t>:</a:t>
            </a:r>
            <a:r>
              <a:rPr lang="id-ID" altLang="en-US" dirty="0">
                <a:ea typeface="ＭＳ Ｐゴシック" charset="-128"/>
              </a:rPr>
              <a:t> “</a:t>
            </a:r>
            <a:r>
              <a:rPr lang="id-ID" altLang="ja-JP" i="1" dirty="0">
                <a:ea typeface="ＭＳ Ｐゴシック" charset="-128"/>
              </a:rPr>
              <a:t>untuk menegakkan disiplin dokter dan dokter gigi dalam penyelenggaraan praktik kedokteran, dibentuk MKDKI</a:t>
            </a:r>
            <a:r>
              <a:rPr lang="id-ID" altLang="en-US" dirty="0">
                <a:ea typeface="ＭＳ Ｐゴシック" charset="-128"/>
              </a:rPr>
              <a:t>”</a:t>
            </a:r>
            <a:r>
              <a:rPr lang="id-ID" altLang="ja-JP" dirty="0">
                <a:ea typeface="ＭＳ Ｐゴシック" charset="-128"/>
              </a:rPr>
              <a:t>. </a:t>
            </a:r>
            <a:endParaRPr lang="en-US" altLang="en-US" dirty="0">
              <a:ea typeface="ＭＳ Ｐゴシック" charset="-128"/>
            </a:endParaRPr>
          </a:p>
        </p:txBody>
      </p:sp>
    </p:spTree>
    <p:extLst>
      <p:ext uri="{BB962C8B-B14F-4D97-AF65-F5344CB8AC3E}">
        <p14:creationId xmlns:p14="http://schemas.microsoft.com/office/powerpoint/2010/main" val="116674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8F0F21A1-3C81-534D-859B-0711141C8705}"/>
              </a:ext>
            </a:extLst>
          </p:cNvPr>
          <p:cNvSpPr>
            <a:spLocks noGrp="1" noChangeArrowheads="1"/>
          </p:cNvSpPr>
          <p:nvPr>
            <p:ph type="title"/>
          </p:nvPr>
        </p:nvSpPr>
        <p:spPr/>
        <p:txBody>
          <a:bodyPr/>
          <a:lstStyle/>
          <a:p>
            <a:pPr eaLnBrk="1" hangingPunct="1"/>
            <a:r>
              <a:rPr lang="en-US" altLang="en-US" b="1">
                <a:solidFill>
                  <a:schemeClr val="tx1"/>
                </a:solidFill>
                <a:effectLst/>
                <a:ea typeface="ＭＳ Ｐゴシック" panose="020B0600070205080204" pitchFamily="34" charset="-128"/>
              </a:rPr>
              <a:t>MASALAH ETIK</a:t>
            </a:r>
            <a:endParaRPr lang="id-ID" altLang="en-US" b="1">
              <a:solidFill>
                <a:schemeClr val="tx1"/>
              </a:solidFill>
              <a:effectLst/>
              <a:ea typeface="ＭＳ Ｐゴシック" panose="020B0600070205080204" pitchFamily="34" charset="-128"/>
            </a:endParaRPr>
          </a:p>
        </p:txBody>
      </p:sp>
      <p:sp>
        <p:nvSpPr>
          <p:cNvPr id="131075" name="Rectangle 3">
            <a:extLst>
              <a:ext uri="{FF2B5EF4-FFF2-40B4-BE49-F238E27FC236}">
                <a16:creationId xmlns:a16="http://schemas.microsoft.com/office/drawing/2014/main" id="{6E37555A-5454-F24D-A221-554BD1124AE3}"/>
              </a:ext>
            </a:extLst>
          </p:cNvPr>
          <p:cNvSpPr>
            <a:spLocks noGrp="1" noChangeArrowheads="1"/>
          </p:cNvSpPr>
          <p:nvPr>
            <p:ph type="body" idx="1"/>
          </p:nvPr>
        </p:nvSpPr>
        <p:spPr/>
        <p:txBody>
          <a:bodyPr/>
          <a:lstStyle/>
          <a:p>
            <a:pPr eaLnBrk="1" hangingPunct="1">
              <a:lnSpc>
                <a:spcPct val="90000"/>
              </a:lnSpc>
              <a:defRPr/>
            </a:pPr>
            <a:r>
              <a:rPr lang="id-ID" sz="3600" noProof="1"/>
              <a:t>Dewan kehormatan kode etik dibentuk oleh organisasi profesi untuk menegakkan etika, pelaksanaan kegiatan profesi serta menilai pelanggaran profesi yang dapat merugikan masyarakat atau kehidupan profesionalisme di lingkungannya.</a:t>
            </a:r>
          </a:p>
          <a:p>
            <a:pPr eaLnBrk="1" hangingPunct="1">
              <a:lnSpc>
                <a:spcPct val="90000"/>
              </a:lnSpc>
              <a:defRPr/>
            </a:pPr>
            <a:r>
              <a:rPr lang="en-US" sz="3600" dirty="0"/>
              <a:t>AYAT INI = LANDASAN HUKUM </a:t>
            </a:r>
            <a:endParaRPr lang="id-ID" sz="3600" dirty="0"/>
          </a:p>
        </p:txBody>
      </p:sp>
      <p:sp>
        <p:nvSpPr>
          <p:cNvPr id="66563" name="Text Box 4">
            <a:extLst>
              <a:ext uri="{FF2B5EF4-FFF2-40B4-BE49-F238E27FC236}">
                <a16:creationId xmlns:a16="http://schemas.microsoft.com/office/drawing/2014/main" id="{5040DEBB-3485-AE4E-B631-E491A77A2A02}"/>
              </a:ext>
            </a:extLst>
          </p:cNvPr>
          <p:cNvSpPr txBox="1">
            <a:spLocks noChangeArrowheads="1"/>
          </p:cNvSpPr>
          <p:nvPr/>
        </p:nvSpPr>
        <p:spPr bwMode="auto">
          <a:xfrm>
            <a:off x="5791200" y="6491288"/>
            <a:ext cx="4535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r" eaLnBrk="1" hangingPunct="1">
              <a:spcBef>
                <a:spcPct val="50000"/>
              </a:spcBef>
              <a:buClrTx/>
              <a:buSzTx/>
              <a:buFontTx/>
              <a:buNone/>
            </a:pPr>
            <a:r>
              <a:rPr lang="en-US" altLang="en-US" sz="1800" b="1"/>
              <a:t>UU NO 18 / 2002 TENTANG IPTEK</a:t>
            </a:r>
            <a:endParaRPr lang="id-ID" altLang="en-US" sz="1800" b="1"/>
          </a:p>
        </p:txBody>
      </p:sp>
    </p:spTree>
    <p:extLst>
      <p:ext uri="{BB962C8B-B14F-4D97-AF65-F5344CB8AC3E}">
        <p14:creationId xmlns:p14="http://schemas.microsoft.com/office/powerpoint/2010/main" val="3830493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dissolve">
                                      <p:cBhvr>
                                        <p:cTn id="7" dur="500"/>
                                        <p:tgtEl>
                                          <p:spTgt spid="13107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1075">
                                            <p:txEl>
                                              <p:pRg st="0" end="0"/>
                                            </p:txEl>
                                          </p:spTgt>
                                        </p:tgtEl>
                                        <p:attrNameLst>
                                          <p:attrName>style.visibility</p:attrName>
                                        </p:attrNameLst>
                                      </p:cBhvr>
                                      <p:to>
                                        <p:strVal val="visible"/>
                                      </p:to>
                                    </p:set>
                                    <p:animEffect transition="in" filter="dissolve">
                                      <p:cBhvr>
                                        <p:cTn id="11" dur="500"/>
                                        <p:tgtEl>
                                          <p:spTgt spid="131075">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1075">
                                            <p:txEl>
                                              <p:pRg st="1" end="1"/>
                                            </p:txEl>
                                          </p:spTgt>
                                        </p:tgtEl>
                                        <p:attrNameLst>
                                          <p:attrName>style.visibility</p:attrName>
                                        </p:attrNameLst>
                                      </p:cBhvr>
                                      <p:to>
                                        <p:strVal val="visible"/>
                                      </p:to>
                                    </p:set>
                                    <p:animEffect transition="in" filter="dissolve">
                                      <p:cBhvr>
                                        <p:cTn id="15" dur="500"/>
                                        <p:tgtEl>
                                          <p:spTgt spid="131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Placeholder 2">
            <a:extLst>
              <a:ext uri="{FF2B5EF4-FFF2-40B4-BE49-F238E27FC236}">
                <a16:creationId xmlns:a16="http://schemas.microsoft.com/office/drawing/2014/main" id="{D26A608A-DC3E-5A45-91D9-CE5EB4B526AC}"/>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023100" y="1808164"/>
            <a:ext cx="3270250" cy="4745037"/>
          </a:xfrm>
        </p:spPr>
      </p:pic>
      <p:sp>
        <p:nvSpPr>
          <p:cNvPr id="4" name="Rectangle 3">
            <a:extLst>
              <a:ext uri="{FF2B5EF4-FFF2-40B4-BE49-F238E27FC236}">
                <a16:creationId xmlns:a16="http://schemas.microsoft.com/office/drawing/2014/main" id="{35D67949-5489-8445-939D-40957A1D2619}"/>
              </a:ext>
            </a:extLst>
          </p:cNvPr>
          <p:cNvSpPr/>
          <p:nvPr/>
        </p:nvSpPr>
        <p:spPr>
          <a:xfrm>
            <a:off x="1755775" y="935038"/>
            <a:ext cx="4745038" cy="51435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a:extLst>
              <a:ext uri="{FF2B5EF4-FFF2-40B4-BE49-F238E27FC236}">
                <a16:creationId xmlns:a16="http://schemas.microsoft.com/office/drawing/2014/main" id="{DB1A8BC5-96EE-FE4E-8FCB-5A24E3BB6E95}"/>
              </a:ext>
            </a:extLst>
          </p:cNvPr>
          <p:cNvSpPr>
            <a:spLocks noChangeArrowheads="1"/>
          </p:cNvSpPr>
          <p:nvPr/>
        </p:nvSpPr>
        <p:spPr bwMode="auto">
          <a:xfrm>
            <a:off x="1855789" y="1479551"/>
            <a:ext cx="51276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buFont typeface="Tahoma" panose="020B0604030504040204" pitchFamily="34" charset="0"/>
              <a:buAutoNum type="arabicParenR"/>
            </a:pPr>
            <a:r>
              <a:rPr lang="id-ID" altLang="en-US" sz="2400" b="1">
                <a:latin typeface="Arial" panose="020B0604020202020204" pitchFamily="34" charset="0"/>
                <a:cs typeface="Arial" panose="020B0604020202020204" pitchFamily="34" charset="0"/>
              </a:rPr>
              <a:t>Bila tak ada masalah ketersediaan sumber daya dan pendanaan, maka pelayanan di era UHC akan merata, tepat waktu, terdanai, hak pasien terpenuhi, pasien puas, dll</a:t>
            </a:r>
          </a:p>
          <a:p>
            <a:pPr>
              <a:buFont typeface="Tahoma" panose="020B0604030504040204" pitchFamily="34" charset="0"/>
              <a:buAutoNum type="arabicParenR"/>
            </a:pPr>
            <a:endParaRPr lang="id-ID" altLang="en-US" sz="2400" b="1">
              <a:latin typeface="Arial" panose="020B0604020202020204" pitchFamily="34" charset="0"/>
              <a:cs typeface="Arial" panose="020B0604020202020204" pitchFamily="34" charset="0"/>
            </a:endParaRPr>
          </a:p>
          <a:p>
            <a:pPr>
              <a:buFont typeface="Tahoma" panose="020B0604030504040204" pitchFamily="34" charset="0"/>
              <a:buAutoNum type="arabicParenR"/>
            </a:pPr>
            <a:r>
              <a:rPr lang="id-ID" altLang="en-US" sz="2400" b="1">
                <a:latin typeface="Arial" panose="020B0604020202020204" pitchFamily="34" charset="0"/>
                <a:cs typeface="Arial" panose="020B0604020202020204" pitchFamily="34" charset="0"/>
              </a:rPr>
              <a:t>Bila sebaliknya, terjadi antrian, beban berat, tak terdanai penuh, mutu menurun, hak pasien dapat terabaikan, kepuasan menurun, dll</a:t>
            </a:r>
          </a:p>
        </p:txBody>
      </p:sp>
      <p:sp>
        <p:nvSpPr>
          <p:cNvPr id="9" name="Frame 8">
            <a:extLst>
              <a:ext uri="{FF2B5EF4-FFF2-40B4-BE49-F238E27FC236}">
                <a16:creationId xmlns:a16="http://schemas.microsoft.com/office/drawing/2014/main" id="{31EFEAE1-0BBC-1144-86F3-37BE18BF2588}"/>
              </a:ext>
            </a:extLst>
          </p:cNvPr>
          <p:cNvSpPr/>
          <p:nvPr/>
        </p:nvSpPr>
        <p:spPr>
          <a:xfrm>
            <a:off x="1709739" y="228600"/>
            <a:ext cx="8758237" cy="63246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 name="Rectangle 1">
            <a:extLst>
              <a:ext uri="{FF2B5EF4-FFF2-40B4-BE49-F238E27FC236}">
                <a16:creationId xmlns:a16="http://schemas.microsoft.com/office/drawing/2014/main" id="{1ADE4CBD-2B58-4F4F-8919-AF39F8D53867}"/>
              </a:ext>
            </a:extLst>
          </p:cNvPr>
          <p:cNvSpPr>
            <a:spLocks noChangeArrowheads="1"/>
          </p:cNvSpPr>
          <p:nvPr/>
        </p:nvSpPr>
        <p:spPr bwMode="auto">
          <a:xfrm>
            <a:off x="1965326" y="657225"/>
            <a:ext cx="4987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3000">
                <a:latin typeface="Arial Rounded MT Bold" panose="020F0704030504030204" pitchFamily="34" charset="77"/>
              </a:rPr>
              <a:t>TANTANGAN DI ERA UHC</a:t>
            </a:r>
          </a:p>
        </p:txBody>
      </p:sp>
    </p:spTree>
    <p:extLst>
      <p:ext uri="{BB962C8B-B14F-4D97-AF65-F5344CB8AC3E}">
        <p14:creationId xmlns:p14="http://schemas.microsoft.com/office/powerpoint/2010/main" val="635910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A9030E0-D30C-0348-A5DF-277FEB3907DD}"/>
              </a:ext>
            </a:extLst>
          </p:cNvPr>
          <p:cNvPicPr>
            <a:picLocks noGrp="1" noChangeAspect="1"/>
          </p:cNvPicPr>
          <p:nvPr>
            <p:ph type="pic" sz="quarter" idx="10"/>
          </p:nvPr>
        </p:nvPicPr>
        <p:blipFill>
          <a:blip r:embed="rId2"/>
          <a:stretch>
            <a:fillRect/>
          </a:stretch>
        </p:blipFill>
        <p:spPr>
          <a:xfrm>
            <a:off x="1524001" y="1821071"/>
            <a:ext cx="2808771" cy="3469394"/>
          </a:xfrm>
          <a:ln>
            <a:solidFill>
              <a:schemeClr val="bg1"/>
            </a:solidFill>
          </a:ln>
        </p:spPr>
      </p:pic>
      <p:sp>
        <p:nvSpPr>
          <p:cNvPr id="7" name="TextBox 6">
            <a:extLst>
              <a:ext uri="{FF2B5EF4-FFF2-40B4-BE49-F238E27FC236}">
                <a16:creationId xmlns:a16="http://schemas.microsoft.com/office/drawing/2014/main" id="{19069AC9-CEBB-F248-8FC6-14E0AD1C0DD4}"/>
              </a:ext>
            </a:extLst>
          </p:cNvPr>
          <p:cNvSpPr txBox="1"/>
          <p:nvPr/>
        </p:nvSpPr>
        <p:spPr>
          <a:xfrm>
            <a:off x="1985963" y="394599"/>
            <a:ext cx="8801100" cy="715963"/>
          </a:xfrm>
          <a:prstGeom prst="rect">
            <a:avLst/>
          </a:prstGeom>
          <a:noFill/>
        </p:spPr>
        <p:txBody>
          <a:bodyPr>
            <a:spAutoFit/>
          </a:bodyPr>
          <a:lstStyle/>
          <a:p>
            <a:pPr>
              <a:defRPr/>
            </a:pPr>
            <a:r>
              <a:rPr lang="en-US" sz="4050" dirty="0" err="1">
                <a:solidFill>
                  <a:schemeClr val="tx1">
                    <a:lumMod val="75000"/>
                    <a:lumOff val="25000"/>
                  </a:schemeClr>
                </a:solidFill>
                <a:latin typeface="Arial Rounded MT Bold" charset="0"/>
                <a:ea typeface="Arial Rounded MT Bold" charset="0"/>
                <a:cs typeface="Arial Rounded MT Bold" charset="0"/>
              </a:rPr>
              <a:t>Perkembangan</a:t>
            </a:r>
            <a:r>
              <a:rPr lang="en-US" sz="4050" dirty="0">
                <a:solidFill>
                  <a:schemeClr val="tx1">
                    <a:lumMod val="75000"/>
                    <a:lumOff val="25000"/>
                  </a:schemeClr>
                </a:solidFill>
                <a:latin typeface="Arial Rounded MT Bold" charset="0"/>
                <a:ea typeface="Arial Rounded MT Bold" charset="0"/>
                <a:cs typeface="Arial Rounded MT Bold" charset="0"/>
              </a:rPr>
              <a:t> </a:t>
            </a:r>
            <a:r>
              <a:rPr lang="en-US" sz="4050" dirty="0" err="1">
                <a:solidFill>
                  <a:schemeClr val="tx1">
                    <a:lumMod val="75000"/>
                    <a:lumOff val="25000"/>
                  </a:schemeClr>
                </a:solidFill>
                <a:latin typeface="Arial Rounded MT Bold" charset="0"/>
                <a:ea typeface="Arial Rounded MT Bold" charset="0"/>
                <a:cs typeface="Arial Rounded MT Bold" charset="0"/>
              </a:rPr>
              <a:t>Hukum</a:t>
            </a:r>
            <a:r>
              <a:rPr lang="en-US" sz="4050" dirty="0">
                <a:solidFill>
                  <a:schemeClr val="tx1">
                    <a:lumMod val="75000"/>
                    <a:lumOff val="25000"/>
                  </a:schemeClr>
                </a:solidFill>
                <a:latin typeface="Arial Rounded MT Bold" charset="0"/>
                <a:ea typeface="Arial Rounded MT Bold" charset="0"/>
                <a:cs typeface="Arial Rounded MT Bold" charset="0"/>
              </a:rPr>
              <a:t> </a:t>
            </a:r>
            <a:r>
              <a:rPr lang="en-US" sz="4050" dirty="0" err="1">
                <a:solidFill>
                  <a:schemeClr val="tx1">
                    <a:lumMod val="75000"/>
                    <a:lumOff val="25000"/>
                  </a:schemeClr>
                </a:solidFill>
                <a:latin typeface="Arial Rounded MT Bold" charset="0"/>
                <a:ea typeface="Arial Rounded MT Bold" charset="0"/>
                <a:cs typeface="Arial Rounded MT Bold" charset="0"/>
              </a:rPr>
              <a:t>Kesehatan</a:t>
            </a:r>
            <a:endParaRPr lang="en-US" sz="4050" dirty="0">
              <a:solidFill>
                <a:schemeClr val="tx1">
                  <a:lumMod val="75000"/>
                  <a:lumOff val="25000"/>
                </a:schemeClr>
              </a:solidFill>
              <a:latin typeface="Arial Rounded MT Bold" charset="0"/>
              <a:ea typeface="Arial Rounded MT Bold" charset="0"/>
              <a:cs typeface="Arial Rounded MT Bold" charset="0"/>
            </a:endParaRPr>
          </a:p>
        </p:txBody>
      </p:sp>
      <p:sp>
        <p:nvSpPr>
          <p:cNvPr id="8" name="Rectangle 7">
            <a:extLst>
              <a:ext uri="{FF2B5EF4-FFF2-40B4-BE49-F238E27FC236}">
                <a16:creationId xmlns:a16="http://schemas.microsoft.com/office/drawing/2014/main" id="{875AC495-F49D-D14C-B511-CEA6F6C054FF}"/>
              </a:ext>
            </a:extLst>
          </p:cNvPr>
          <p:cNvSpPr>
            <a:spLocks noChangeArrowheads="1"/>
          </p:cNvSpPr>
          <p:nvPr/>
        </p:nvSpPr>
        <p:spPr bwMode="auto">
          <a:xfrm>
            <a:off x="4451350" y="3314700"/>
            <a:ext cx="739114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dirty="0" err="1"/>
              <a:t>Dalam</a:t>
            </a:r>
            <a:r>
              <a:rPr lang="en-US" altLang="en-US" sz="2700" b="1" dirty="0"/>
              <a:t> </a:t>
            </a:r>
            <a:r>
              <a:rPr lang="en-US" altLang="en-US" sz="2700" b="1" dirty="0" err="1"/>
              <a:t>yankes</a:t>
            </a:r>
            <a:r>
              <a:rPr lang="en-US" altLang="en-US" sz="2700" b="1" dirty="0"/>
              <a:t> </a:t>
            </a:r>
            <a:r>
              <a:rPr lang="en-US" altLang="en-US" sz="2700" b="1" dirty="0" err="1"/>
              <a:t>diatur</a:t>
            </a:r>
            <a:r>
              <a:rPr lang="en-US" altLang="en-US" sz="2700" b="1" dirty="0"/>
              <a:t> </a:t>
            </a:r>
            <a:r>
              <a:rPr lang="en-US" altLang="en-US" sz="2700" b="1" dirty="0" err="1"/>
              <a:t>a.l</a:t>
            </a:r>
            <a:r>
              <a:rPr lang="en-US" altLang="en-US" sz="2700" b="1" dirty="0"/>
              <a:t>. </a:t>
            </a:r>
            <a:r>
              <a:rPr lang="en-US" altLang="en-US" sz="2700" b="1" dirty="0" err="1"/>
              <a:t>perizinan</a:t>
            </a:r>
            <a:r>
              <a:rPr lang="en-US" altLang="en-US" sz="2700" b="1" dirty="0"/>
              <a:t>, </a:t>
            </a:r>
            <a:r>
              <a:rPr lang="en-US" altLang="en-US" sz="2700" b="1" dirty="0" err="1"/>
              <a:t>akreditasi</a:t>
            </a:r>
            <a:r>
              <a:rPr lang="en-US" altLang="en-US" sz="2700" b="1" dirty="0"/>
              <a:t>, RM, PTM, PNPK, PPM, </a:t>
            </a:r>
            <a:r>
              <a:rPr lang="en-US" altLang="en-US" sz="2700" b="1" dirty="0" err="1"/>
              <a:t>registrasi</a:t>
            </a:r>
            <a:r>
              <a:rPr lang="en-US" altLang="en-US" sz="2700" b="1" dirty="0"/>
              <a:t> </a:t>
            </a:r>
            <a:r>
              <a:rPr lang="en-US" altLang="en-US" sz="2700" b="1" dirty="0" err="1"/>
              <a:t>obat</a:t>
            </a:r>
            <a:r>
              <a:rPr lang="en-US" altLang="en-US" sz="2700" b="1" dirty="0"/>
              <a:t>/</a:t>
            </a:r>
            <a:r>
              <a:rPr lang="en-US" altLang="en-US" sz="2700" b="1" dirty="0" err="1"/>
              <a:t>alkes</a:t>
            </a:r>
            <a:r>
              <a:rPr lang="en-US" altLang="en-US" sz="2700" b="1" dirty="0"/>
              <a:t>, </a:t>
            </a:r>
            <a:r>
              <a:rPr lang="en-US" altLang="en-US" sz="2700" b="1" dirty="0" err="1"/>
              <a:t>formularium</a:t>
            </a:r>
            <a:r>
              <a:rPr lang="en-US" altLang="en-US" sz="2700" b="1" dirty="0"/>
              <a:t>, …</a:t>
            </a:r>
          </a:p>
        </p:txBody>
      </p:sp>
      <p:sp>
        <p:nvSpPr>
          <p:cNvPr id="5" name="Rectangle 4">
            <a:extLst>
              <a:ext uri="{FF2B5EF4-FFF2-40B4-BE49-F238E27FC236}">
                <a16:creationId xmlns:a16="http://schemas.microsoft.com/office/drawing/2014/main" id="{078AD5F9-144B-3D47-AD60-8791660349E7}"/>
              </a:ext>
            </a:extLst>
          </p:cNvPr>
          <p:cNvSpPr>
            <a:spLocks noChangeArrowheads="1"/>
          </p:cNvSpPr>
          <p:nvPr/>
        </p:nvSpPr>
        <p:spPr bwMode="auto">
          <a:xfrm>
            <a:off x="4100627" y="1489924"/>
            <a:ext cx="762328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dirty="0" err="1"/>
              <a:t>Hukum</a:t>
            </a:r>
            <a:r>
              <a:rPr lang="en-US" altLang="en-US" sz="2700" b="1" dirty="0"/>
              <a:t> </a:t>
            </a:r>
            <a:r>
              <a:rPr lang="en-US" altLang="en-US" sz="2700" b="1" dirty="0" err="1"/>
              <a:t>Kesehatan</a:t>
            </a:r>
            <a:r>
              <a:rPr lang="en-US" altLang="en-US" sz="2700" b="1" dirty="0"/>
              <a:t> </a:t>
            </a:r>
            <a:r>
              <a:rPr lang="en-US" altLang="en-US" sz="2700" b="1" dirty="0" err="1"/>
              <a:t>mengatur</a:t>
            </a:r>
            <a:r>
              <a:rPr lang="en-US" altLang="en-US" sz="2700" b="1" dirty="0"/>
              <a:t> </a:t>
            </a:r>
            <a:r>
              <a:rPr lang="en-US" altLang="en-US" sz="2700" b="1" dirty="0" err="1"/>
              <a:t>a.l</a:t>
            </a:r>
            <a:r>
              <a:rPr lang="en-US" altLang="en-US" sz="2700" b="1" dirty="0"/>
              <a:t>. </a:t>
            </a:r>
            <a:r>
              <a:rPr lang="en-US" altLang="en-US" sz="2700" b="1" dirty="0" err="1"/>
              <a:t>tentang</a:t>
            </a:r>
            <a:r>
              <a:rPr lang="en-US" altLang="en-US" sz="2700" b="1" dirty="0"/>
              <a:t> </a:t>
            </a:r>
            <a:r>
              <a:rPr lang="en-US" altLang="en-US" sz="2700" b="1" dirty="0" err="1"/>
              <a:t>kebijakan</a:t>
            </a:r>
            <a:r>
              <a:rPr lang="en-US" altLang="en-US" sz="2700" b="1" dirty="0"/>
              <a:t>, SDM, </a:t>
            </a:r>
            <a:r>
              <a:rPr lang="en-US" altLang="en-US" sz="2700" b="1" dirty="0" err="1"/>
              <a:t>Fasyankes</a:t>
            </a:r>
            <a:r>
              <a:rPr lang="en-US" altLang="en-US" sz="2700" b="1" dirty="0"/>
              <a:t>,  </a:t>
            </a:r>
            <a:r>
              <a:rPr lang="en-US" altLang="en-US" sz="2700" b="1" dirty="0" err="1"/>
              <a:t>yankes</a:t>
            </a:r>
            <a:r>
              <a:rPr lang="en-US" altLang="en-US" sz="2700" b="1" dirty="0"/>
              <a:t> (UKM-UKP), </a:t>
            </a:r>
            <a:r>
              <a:rPr lang="en-US" altLang="en-US" sz="2700" b="1" dirty="0" err="1"/>
              <a:t>obat</a:t>
            </a:r>
            <a:r>
              <a:rPr lang="en-US" altLang="en-US" sz="2700" b="1" dirty="0"/>
              <a:t> </a:t>
            </a:r>
            <a:r>
              <a:rPr lang="en-US" altLang="en-US" sz="2700" b="1" dirty="0" err="1"/>
              <a:t>dan</a:t>
            </a:r>
            <a:r>
              <a:rPr lang="en-US" altLang="en-US" sz="2700" b="1" dirty="0"/>
              <a:t> </a:t>
            </a:r>
            <a:r>
              <a:rPr lang="en-US" altLang="en-US" sz="2700" b="1" dirty="0" err="1"/>
              <a:t>alkes</a:t>
            </a:r>
            <a:r>
              <a:rPr lang="en-US" altLang="en-US" sz="2700" b="1" dirty="0"/>
              <a:t>, </a:t>
            </a:r>
            <a:r>
              <a:rPr lang="en-US" altLang="en-US" sz="2700" b="1" dirty="0" err="1"/>
              <a:t>pendanaan</a:t>
            </a:r>
            <a:r>
              <a:rPr lang="en-US" altLang="en-US" sz="2700" b="1" dirty="0"/>
              <a:t>. </a:t>
            </a:r>
          </a:p>
        </p:txBody>
      </p:sp>
      <p:sp>
        <p:nvSpPr>
          <p:cNvPr id="9" name="Rectangle 8">
            <a:extLst>
              <a:ext uri="{FF2B5EF4-FFF2-40B4-BE49-F238E27FC236}">
                <a16:creationId xmlns:a16="http://schemas.microsoft.com/office/drawing/2014/main" id="{C4B0F7C8-55AB-2649-B448-C2BA5B8DA914}"/>
              </a:ext>
            </a:extLst>
          </p:cNvPr>
          <p:cNvSpPr>
            <a:spLocks noChangeArrowheads="1"/>
          </p:cNvSpPr>
          <p:nvPr/>
        </p:nvSpPr>
        <p:spPr bwMode="auto">
          <a:xfrm>
            <a:off x="3350728" y="4973313"/>
            <a:ext cx="8373186"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b="1" dirty="0" err="1"/>
              <a:t>Dalam</a:t>
            </a:r>
            <a:r>
              <a:rPr lang="en-US" altLang="en-US" sz="2700" b="1" dirty="0"/>
              <a:t> </a:t>
            </a:r>
            <a:r>
              <a:rPr lang="en-US" altLang="en-US" sz="2700" b="1" dirty="0" err="1"/>
              <a:t>obat</a:t>
            </a:r>
            <a:r>
              <a:rPr lang="en-US" altLang="en-US" sz="2700" b="1" dirty="0"/>
              <a:t> </a:t>
            </a:r>
            <a:r>
              <a:rPr lang="en-US" altLang="en-US" sz="2700" b="1" dirty="0" err="1"/>
              <a:t>dan</a:t>
            </a:r>
            <a:r>
              <a:rPr lang="en-US" altLang="en-US" sz="2700" b="1" dirty="0"/>
              <a:t> </a:t>
            </a:r>
            <a:r>
              <a:rPr lang="en-US" altLang="en-US" sz="2700" b="1" dirty="0" err="1"/>
              <a:t>alkes</a:t>
            </a:r>
            <a:r>
              <a:rPr lang="en-US" altLang="en-US" sz="2700" b="1" dirty="0"/>
              <a:t> </a:t>
            </a:r>
            <a:r>
              <a:rPr lang="en-US" altLang="en-US" sz="2700" b="1" dirty="0" err="1"/>
              <a:t>diatur</a:t>
            </a:r>
            <a:r>
              <a:rPr lang="en-US" altLang="en-US" sz="2700" b="1" dirty="0"/>
              <a:t> </a:t>
            </a:r>
            <a:r>
              <a:rPr lang="en-US" altLang="en-US" sz="2700" b="1" dirty="0" err="1"/>
              <a:t>a.l</a:t>
            </a:r>
            <a:r>
              <a:rPr lang="en-US" altLang="en-US" sz="2700" b="1" dirty="0"/>
              <a:t>. </a:t>
            </a:r>
            <a:r>
              <a:rPr lang="en-US" altLang="en-US" sz="2700" b="1" dirty="0" err="1"/>
              <a:t>registrasi</a:t>
            </a:r>
            <a:r>
              <a:rPr lang="en-US" altLang="en-US" sz="2700" b="1" dirty="0"/>
              <a:t> </a:t>
            </a:r>
            <a:r>
              <a:rPr lang="en-US" altLang="en-US" sz="2700" b="1" dirty="0" err="1"/>
              <a:t>obat</a:t>
            </a:r>
            <a:r>
              <a:rPr lang="en-US" altLang="en-US" sz="2700" b="1" dirty="0"/>
              <a:t> </a:t>
            </a:r>
            <a:r>
              <a:rPr lang="en-US" altLang="en-US" sz="2700" b="1" dirty="0" err="1"/>
              <a:t>dan</a:t>
            </a:r>
            <a:r>
              <a:rPr lang="en-US" altLang="en-US" sz="2700" b="1" dirty="0"/>
              <a:t> </a:t>
            </a:r>
            <a:r>
              <a:rPr lang="en-US" altLang="en-US" sz="2700" b="1" dirty="0" err="1"/>
              <a:t>alkes</a:t>
            </a:r>
            <a:r>
              <a:rPr lang="en-US" altLang="en-US" sz="2700" b="1" dirty="0"/>
              <a:t>, </a:t>
            </a:r>
            <a:r>
              <a:rPr lang="en-US" altLang="en-US" sz="2700" b="1" dirty="0" err="1"/>
              <a:t>standar</a:t>
            </a:r>
            <a:r>
              <a:rPr lang="en-US" altLang="en-US" sz="2700" b="1" dirty="0"/>
              <a:t> </a:t>
            </a:r>
            <a:r>
              <a:rPr lang="en-US" altLang="en-US" sz="2700" b="1" dirty="0" err="1"/>
              <a:t>mutu</a:t>
            </a:r>
            <a:r>
              <a:rPr lang="en-US" altLang="en-US" sz="2700" b="1" dirty="0"/>
              <a:t>, </a:t>
            </a:r>
            <a:r>
              <a:rPr lang="en-US" altLang="en-US" sz="2700" b="1" dirty="0" err="1"/>
              <a:t>standar</a:t>
            </a:r>
            <a:r>
              <a:rPr lang="en-US" altLang="en-US" sz="2700" b="1" dirty="0"/>
              <a:t> manufacturing, HTA </a:t>
            </a:r>
            <a:r>
              <a:rPr lang="en-US" altLang="en-US" sz="2700" b="1" dirty="0" err="1"/>
              <a:t>thd</a:t>
            </a:r>
            <a:r>
              <a:rPr lang="en-US" altLang="en-US" sz="2700" b="1" dirty="0"/>
              <a:t> </a:t>
            </a:r>
            <a:r>
              <a:rPr lang="en-US" altLang="en-US" sz="2700" b="1" dirty="0" err="1"/>
              <a:t>efektivitas</a:t>
            </a:r>
            <a:r>
              <a:rPr lang="en-US" altLang="en-US" sz="2700" b="1" dirty="0"/>
              <a:t> </a:t>
            </a:r>
            <a:r>
              <a:rPr lang="en-US" altLang="en-US" sz="2700" b="1" dirty="0" err="1"/>
              <a:t>dan</a:t>
            </a:r>
            <a:r>
              <a:rPr lang="en-US" altLang="en-US" sz="2700" b="1" dirty="0"/>
              <a:t> </a:t>
            </a:r>
            <a:r>
              <a:rPr lang="en-US" altLang="en-US" sz="2700" b="1" dirty="0" err="1"/>
              <a:t>efisiensi</a:t>
            </a:r>
            <a:endParaRPr lang="en-US" altLang="en-US" sz="2700" b="1" dirty="0"/>
          </a:p>
        </p:txBody>
      </p:sp>
      <p:sp>
        <p:nvSpPr>
          <p:cNvPr id="10" name="Donut 9">
            <a:extLst>
              <a:ext uri="{FF2B5EF4-FFF2-40B4-BE49-F238E27FC236}">
                <a16:creationId xmlns:a16="http://schemas.microsoft.com/office/drawing/2014/main" id="{0401C8E0-AD71-784D-9D54-8B9076A7DCE1}"/>
              </a:ext>
            </a:extLst>
          </p:cNvPr>
          <p:cNvSpPr/>
          <p:nvPr/>
        </p:nvSpPr>
        <p:spPr>
          <a:xfrm>
            <a:off x="3435350" y="2019301"/>
            <a:ext cx="522288" cy="474663"/>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Donut 10">
            <a:extLst>
              <a:ext uri="{FF2B5EF4-FFF2-40B4-BE49-F238E27FC236}">
                <a16:creationId xmlns:a16="http://schemas.microsoft.com/office/drawing/2014/main" id="{7E7A4E8B-32FA-6E42-86D8-8C35BFD8410E}"/>
              </a:ext>
            </a:extLst>
          </p:cNvPr>
          <p:cNvSpPr/>
          <p:nvPr/>
        </p:nvSpPr>
        <p:spPr>
          <a:xfrm>
            <a:off x="3832226" y="3957639"/>
            <a:ext cx="500063" cy="465137"/>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Donut 11">
            <a:extLst>
              <a:ext uri="{FF2B5EF4-FFF2-40B4-BE49-F238E27FC236}">
                <a16:creationId xmlns:a16="http://schemas.microsoft.com/office/drawing/2014/main" id="{43852DF9-B343-E446-AC3B-D3A53BF5E733}"/>
              </a:ext>
            </a:extLst>
          </p:cNvPr>
          <p:cNvSpPr/>
          <p:nvPr/>
        </p:nvSpPr>
        <p:spPr>
          <a:xfrm>
            <a:off x="2732088" y="4824414"/>
            <a:ext cx="500062" cy="466725"/>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38340982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8545" name="Picture Placeholder 6">
            <a:extLst>
              <a:ext uri="{FF2B5EF4-FFF2-40B4-BE49-F238E27FC236}">
                <a16:creationId xmlns:a16="http://schemas.microsoft.com/office/drawing/2014/main" id="{D9E733E1-4D93-484D-849C-3CE9D965D7AF}"/>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1744663" y="1863726"/>
            <a:ext cx="4367212" cy="4765675"/>
          </a:xfrm>
        </p:spPr>
      </p:pic>
      <p:sp>
        <p:nvSpPr>
          <p:cNvPr id="5" name="Rectangle 4">
            <a:extLst>
              <a:ext uri="{FF2B5EF4-FFF2-40B4-BE49-F238E27FC236}">
                <a16:creationId xmlns:a16="http://schemas.microsoft.com/office/drawing/2014/main" id="{7868B9DD-BCF7-AF4E-9C55-47397B02E24F}"/>
              </a:ext>
            </a:extLst>
          </p:cNvPr>
          <p:cNvSpPr/>
          <p:nvPr/>
        </p:nvSpPr>
        <p:spPr>
          <a:xfrm>
            <a:off x="6111875" y="381000"/>
            <a:ext cx="4572000" cy="6248400"/>
          </a:xfrm>
          <a:prstGeom prst="rect">
            <a:avLst/>
          </a:prstGeom>
          <a:solidFill>
            <a:srgbClr val="1F6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ame 8">
            <a:extLst>
              <a:ext uri="{FF2B5EF4-FFF2-40B4-BE49-F238E27FC236}">
                <a16:creationId xmlns:a16="http://schemas.microsoft.com/office/drawing/2014/main" id="{9D3A32E8-0334-424D-A0CF-DC2800BD13DC}"/>
              </a:ext>
            </a:extLst>
          </p:cNvPr>
          <p:cNvSpPr/>
          <p:nvPr/>
        </p:nvSpPr>
        <p:spPr>
          <a:xfrm>
            <a:off x="1709739" y="152400"/>
            <a:ext cx="8758237" cy="67056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Rectangle 10">
            <a:extLst>
              <a:ext uri="{FF2B5EF4-FFF2-40B4-BE49-F238E27FC236}">
                <a16:creationId xmlns:a16="http://schemas.microsoft.com/office/drawing/2014/main" id="{5F4958D6-6A7A-4D4C-A2CF-E6AB361A6291}"/>
              </a:ext>
            </a:extLst>
          </p:cNvPr>
          <p:cNvSpPr>
            <a:spLocks noChangeArrowheads="1"/>
          </p:cNvSpPr>
          <p:nvPr/>
        </p:nvSpPr>
        <p:spPr bwMode="auto">
          <a:xfrm>
            <a:off x="6294438" y="550864"/>
            <a:ext cx="394176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id-ID" altLang="en-US" sz="2700" b="1" dirty="0">
                <a:solidFill>
                  <a:schemeClr val="bg1"/>
                </a:solidFill>
              </a:rPr>
              <a:t>Pendanaan ketat dan cara klaim dapat mendorong terjadinya fraud, abuse dan waste (moral hazard). </a:t>
            </a:r>
          </a:p>
          <a:p>
            <a:endParaRPr lang="id-ID" altLang="en-US" sz="2700" b="1" dirty="0">
              <a:solidFill>
                <a:schemeClr val="bg1"/>
              </a:solidFill>
            </a:endParaRPr>
          </a:p>
          <a:p>
            <a:r>
              <a:rPr lang="id-ID" altLang="en-US" sz="2700" b="1" dirty="0">
                <a:solidFill>
                  <a:schemeClr val="bg1"/>
                </a:solidFill>
              </a:rPr>
              <a:t>Beban kerja dan antrian pelayanan dapat mendorong terjadinya gratifikasi, penurunan mutu, pengabaian, kelalaian.</a:t>
            </a:r>
            <a:r>
              <a:rPr lang="en-US" altLang="en-US" sz="2700" b="1" dirty="0">
                <a:solidFill>
                  <a:schemeClr val="bg1"/>
                </a:solidFill>
              </a:rPr>
              <a:t> </a:t>
            </a:r>
          </a:p>
        </p:txBody>
      </p:sp>
      <p:sp>
        <p:nvSpPr>
          <p:cNvPr id="108549" name="TextBox 1">
            <a:extLst>
              <a:ext uri="{FF2B5EF4-FFF2-40B4-BE49-F238E27FC236}">
                <a16:creationId xmlns:a16="http://schemas.microsoft.com/office/drawing/2014/main" id="{0AA6B055-1A98-024D-A354-D06A076EDC40}"/>
              </a:ext>
            </a:extLst>
          </p:cNvPr>
          <p:cNvSpPr txBox="1">
            <a:spLocks noChangeArrowheads="1"/>
          </p:cNvSpPr>
          <p:nvPr/>
        </p:nvSpPr>
        <p:spPr bwMode="auto">
          <a:xfrm>
            <a:off x="1927226" y="649289"/>
            <a:ext cx="4149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3200" b="1"/>
              <a:t>RISIKO PENURUNAN MUTU</a:t>
            </a:r>
          </a:p>
        </p:txBody>
      </p:sp>
    </p:spTree>
    <p:extLst>
      <p:ext uri="{BB962C8B-B14F-4D97-AF65-F5344CB8AC3E}">
        <p14:creationId xmlns:p14="http://schemas.microsoft.com/office/powerpoint/2010/main" val="2337317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9569" name="Picture Placeholder 6">
            <a:extLst>
              <a:ext uri="{FF2B5EF4-FFF2-40B4-BE49-F238E27FC236}">
                <a16:creationId xmlns:a16="http://schemas.microsoft.com/office/drawing/2014/main" id="{092EF43E-8A7B-944D-851A-71E8DCAB81C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1847851" y="2447926"/>
            <a:ext cx="4316413" cy="3952875"/>
          </a:xfrm>
        </p:spPr>
      </p:pic>
      <p:sp>
        <p:nvSpPr>
          <p:cNvPr id="5" name="Rectangle 4">
            <a:extLst>
              <a:ext uri="{FF2B5EF4-FFF2-40B4-BE49-F238E27FC236}">
                <a16:creationId xmlns:a16="http://schemas.microsoft.com/office/drawing/2014/main" id="{63B963C0-6EE2-C949-B7D0-406493B557C0}"/>
              </a:ext>
            </a:extLst>
          </p:cNvPr>
          <p:cNvSpPr/>
          <p:nvPr/>
        </p:nvSpPr>
        <p:spPr>
          <a:xfrm>
            <a:off x="6111875" y="228600"/>
            <a:ext cx="4572000" cy="6400800"/>
          </a:xfrm>
          <a:prstGeom prst="rect">
            <a:avLst/>
          </a:prstGeom>
          <a:solidFill>
            <a:srgbClr val="1F6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Frame 8">
            <a:extLst>
              <a:ext uri="{FF2B5EF4-FFF2-40B4-BE49-F238E27FC236}">
                <a16:creationId xmlns:a16="http://schemas.microsoft.com/office/drawing/2014/main" id="{0BBA96AF-E0E9-6440-8775-E83B4098F650}"/>
              </a:ext>
            </a:extLst>
          </p:cNvPr>
          <p:cNvSpPr/>
          <p:nvPr/>
        </p:nvSpPr>
        <p:spPr>
          <a:xfrm>
            <a:off x="1709739" y="228600"/>
            <a:ext cx="8758237" cy="64008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Rectangle 10">
            <a:extLst>
              <a:ext uri="{FF2B5EF4-FFF2-40B4-BE49-F238E27FC236}">
                <a16:creationId xmlns:a16="http://schemas.microsoft.com/office/drawing/2014/main" id="{9264F7C7-3C3B-F842-BAE9-F359E2643526}"/>
              </a:ext>
            </a:extLst>
          </p:cNvPr>
          <p:cNvSpPr>
            <a:spLocks noChangeArrowheads="1"/>
          </p:cNvSpPr>
          <p:nvPr/>
        </p:nvSpPr>
        <p:spPr bwMode="auto">
          <a:xfrm>
            <a:off x="6062663" y="646113"/>
            <a:ext cx="41719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28625" indent="-428625">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buFont typeface="Arial" panose="020B0604020202020204" pitchFamily="34" charset="0"/>
              <a:buChar char="•"/>
            </a:pPr>
            <a:r>
              <a:rPr lang="id-ID" altLang="en-US" sz="2700" i="1" dirty="0">
                <a:solidFill>
                  <a:schemeClr val="bg1"/>
                </a:solidFill>
              </a:rPr>
              <a:t>faulty communication, </a:t>
            </a:r>
          </a:p>
          <a:p>
            <a:pPr>
              <a:buFont typeface="Arial" panose="020B0604020202020204" pitchFamily="34" charset="0"/>
              <a:buChar char="•"/>
            </a:pPr>
            <a:r>
              <a:rPr lang="id-ID" altLang="en-US" sz="2700" i="1" dirty="0">
                <a:solidFill>
                  <a:schemeClr val="bg1"/>
                </a:solidFill>
              </a:rPr>
              <a:t>lack of informed consent, </a:t>
            </a:r>
          </a:p>
          <a:p>
            <a:pPr>
              <a:buFont typeface="Arial" panose="020B0604020202020204" pitchFamily="34" charset="0"/>
              <a:buChar char="•"/>
            </a:pPr>
            <a:r>
              <a:rPr lang="id-ID" altLang="en-US" sz="2700" i="1" dirty="0">
                <a:solidFill>
                  <a:schemeClr val="bg1"/>
                </a:solidFill>
              </a:rPr>
              <a:t>failure to stay up-to-date on standards and training, </a:t>
            </a:r>
          </a:p>
          <a:p>
            <a:pPr>
              <a:buFont typeface="Arial" panose="020B0604020202020204" pitchFamily="34" charset="0"/>
              <a:buChar char="•"/>
            </a:pPr>
            <a:r>
              <a:rPr lang="id-ID" altLang="en-US" sz="2700" i="1" dirty="0">
                <a:solidFill>
                  <a:schemeClr val="bg1"/>
                </a:solidFill>
              </a:rPr>
              <a:t>inadequate follow-up of diagnostic tests and specialist referral, </a:t>
            </a:r>
          </a:p>
          <a:p>
            <a:pPr>
              <a:buFont typeface="Arial" panose="020B0604020202020204" pitchFamily="34" charset="0"/>
              <a:buChar char="•"/>
            </a:pPr>
            <a:r>
              <a:rPr lang="id-ID" altLang="en-US" sz="2700" i="1" dirty="0">
                <a:solidFill>
                  <a:schemeClr val="bg1"/>
                </a:solidFill>
              </a:rPr>
              <a:t>variation in policies and procedures, </a:t>
            </a:r>
            <a:r>
              <a:rPr lang="id-ID" altLang="en-US" sz="2700" dirty="0">
                <a:solidFill>
                  <a:schemeClr val="bg1"/>
                </a:solidFill>
              </a:rPr>
              <a:t>dan</a:t>
            </a:r>
            <a:r>
              <a:rPr lang="id-ID" altLang="en-US" sz="2700" i="1" dirty="0">
                <a:solidFill>
                  <a:schemeClr val="bg1"/>
                </a:solidFill>
              </a:rPr>
              <a:t> </a:t>
            </a:r>
          </a:p>
          <a:p>
            <a:pPr>
              <a:buFont typeface="Arial" panose="020B0604020202020204" pitchFamily="34" charset="0"/>
              <a:buChar char="•"/>
            </a:pPr>
            <a:r>
              <a:rPr lang="id-ID" altLang="en-US" sz="2700" i="1" dirty="0">
                <a:solidFill>
                  <a:schemeClr val="bg1"/>
                </a:solidFill>
              </a:rPr>
              <a:t>avoidance behaviour</a:t>
            </a:r>
            <a:r>
              <a:rPr lang="en-US" altLang="en-US" sz="2700" dirty="0">
                <a:solidFill>
                  <a:schemeClr val="bg1"/>
                </a:solidFill>
              </a:rPr>
              <a:t> </a:t>
            </a:r>
            <a:r>
              <a:rPr lang="en-US" altLang="en-US" sz="2700" b="1" dirty="0">
                <a:solidFill>
                  <a:schemeClr val="bg1"/>
                </a:solidFill>
              </a:rPr>
              <a:t>. </a:t>
            </a:r>
          </a:p>
        </p:txBody>
      </p:sp>
      <p:sp>
        <p:nvSpPr>
          <p:cNvPr id="8" name="TextBox 7">
            <a:extLst>
              <a:ext uri="{FF2B5EF4-FFF2-40B4-BE49-F238E27FC236}">
                <a16:creationId xmlns:a16="http://schemas.microsoft.com/office/drawing/2014/main" id="{5BEA32B0-691C-7542-B0BC-9FFD38A0DD75}"/>
              </a:ext>
            </a:extLst>
          </p:cNvPr>
          <p:cNvSpPr txBox="1"/>
          <p:nvPr/>
        </p:nvSpPr>
        <p:spPr>
          <a:xfrm>
            <a:off x="1897063" y="646113"/>
            <a:ext cx="4165600" cy="1384300"/>
          </a:xfrm>
          <a:prstGeom prst="rect">
            <a:avLst/>
          </a:prstGeom>
          <a:solidFill>
            <a:schemeClr val="tx1"/>
          </a:solidFill>
        </p:spPr>
        <p:txBody>
          <a:bodyPr>
            <a:spAutoFit/>
          </a:bodyPr>
          <a:lstStyle/>
          <a:p>
            <a:pPr>
              <a:defRPr/>
            </a:pPr>
            <a:r>
              <a:rPr lang="en-US" cap="all" dirty="0">
                <a:solidFill>
                  <a:schemeClr val="bg1"/>
                </a:solidFill>
              </a:rPr>
              <a:t>Medical economic, 2013</a:t>
            </a:r>
          </a:p>
          <a:p>
            <a:pPr>
              <a:defRPr/>
            </a:pPr>
            <a:r>
              <a:rPr lang="en-US" sz="3300" cap="all" dirty="0">
                <a:solidFill>
                  <a:schemeClr val="bg1"/>
                </a:solidFill>
              </a:rPr>
              <a:t>RISIKO TERJADINYA KASUS HUKUM</a:t>
            </a:r>
            <a:r>
              <a:rPr lang="en-US" cap="all"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551394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Placeholder 6">
            <a:extLst>
              <a:ext uri="{FF2B5EF4-FFF2-40B4-BE49-F238E27FC236}">
                <a16:creationId xmlns:a16="http://schemas.microsoft.com/office/drawing/2014/main" id="{F4CFAFA7-0EC8-B344-A11D-5177043E947C}"/>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4708525" y="381000"/>
            <a:ext cx="5621338" cy="6324600"/>
          </a:xfrm>
        </p:spPr>
      </p:pic>
      <p:sp>
        <p:nvSpPr>
          <p:cNvPr id="5" name="Rectangle 4">
            <a:extLst>
              <a:ext uri="{FF2B5EF4-FFF2-40B4-BE49-F238E27FC236}">
                <a16:creationId xmlns:a16="http://schemas.microsoft.com/office/drawing/2014/main" id="{00673CC6-1C60-2746-986C-FB77C1729969}"/>
              </a:ext>
            </a:extLst>
          </p:cNvPr>
          <p:cNvSpPr/>
          <p:nvPr/>
        </p:nvSpPr>
        <p:spPr>
          <a:xfrm>
            <a:off x="1524000" y="381000"/>
            <a:ext cx="4572000" cy="6324600"/>
          </a:xfrm>
          <a:prstGeom prst="rect">
            <a:avLst/>
          </a:prstGeom>
          <a:solidFill>
            <a:srgbClr val="1F6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ame 8">
            <a:extLst>
              <a:ext uri="{FF2B5EF4-FFF2-40B4-BE49-F238E27FC236}">
                <a16:creationId xmlns:a16="http://schemas.microsoft.com/office/drawing/2014/main" id="{BEDA648A-3481-0240-A264-533DC221652E}"/>
              </a:ext>
            </a:extLst>
          </p:cNvPr>
          <p:cNvSpPr/>
          <p:nvPr/>
        </p:nvSpPr>
        <p:spPr>
          <a:xfrm>
            <a:off x="1709739" y="228600"/>
            <a:ext cx="8758237" cy="66294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11" name="Rectangle 10">
            <a:extLst>
              <a:ext uri="{FF2B5EF4-FFF2-40B4-BE49-F238E27FC236}">
                <a16:creationId xmlns:a16="http://schemas.microsoft.com/office/drawing/2014/main" id="{97B7CEF6-B1E9-1E43-9CFD-4DDE1703632D}"/>
              </a:ext>
            </a:extLst>
          </p:cNvPr>
          <p:cNvSpPr>
            <a:spLocks noChangeArrowheads="1"/>
          </p:cNvSpPr>
          <p:nvPr/>
        </p:nvSpPr>
        <p:spPr bwMode="auto">
          <a:xfrm>
            <a:off x="1917700" y="1652589"/>
            <a:ext cx="4141788"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57213" indent="-557213">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buFontTx/>
              <a:buAutoNum type="arabicPeriod"/>
            </a:pPr>
            <a:r>
              <a:rPr lang="en-US" altLang="en-US" sz="2700" b="1" i="1" dirty="0" err="1">
                <a:solidFill>
                  <a:schemeClr val="bg1"/>
                </a:solidFill>
              </a:rPr>
              <a:t>Patuhi</a:t>
            </a:r>
            <a:r>
              <a:rPr lang="en-US" altLang="en-US" sz="2700" b="1" i="1" dirty="0">
                <a:solidFill>
                  <a:schemeClr val="bg1"/>
                </a:solidFill>
              </a:rPr>
              <a:t> </a:t>
            </a:r>
            <a:r>
              <a:rPr lang="en-US" altLang="en-US" sz="2700" b="1" i="1" dirty="0" err="1">
                <a:solidFill>
                  <a:schemeClr val="bg1"/>
                </a:solidFill>
              </a:rPr>
              <a:t>Peraturan</a:t>
            </a:r>
            <a:r>
              <a:rPr lang="en-US" altLang="en-US" sz="2700" b="1" i="1" dirty="0">
                <a:solidFill>
                  <a:schemeClr val="bg1"/>
                </a:solidFill>
              </a:rPr>
              <a:t> dan </a:t>
            </a:r>
            <a:r>
              <a:rPr lang="en-US" altLang="en-US" sz="2700" b="1" i="1" dirty="0" err="1">
                <a:solidFill>
                  <a:schemeClr val="bg1"/>
                </a:solidFill>
              </a:rPr>
              <a:t>Standar</a:t>
            </a:r>
            <a:r>
              <a:rPr lang="en-US" altLang="en-US" sz="2700" b="1" i="1" dirty="0">
                <a:solidFill>
                  <a:schemeClr val="bg1"/>
                </a:solidFill>
              </a:rPr>
              <a:t>, </a:t>
            </a:r>
            <a:r>
              <a:rPr lang="en-US" altLang="en-US" sz="2700" b="1" i="1" dirty="0" err="1">
                <a:solidFill>
                  <a:schemeClr val="bg1"/>
                </a:solidFill>
              </a:rPr>
              <a:t>Hindari</a:t>
            </a:r>
            <a:r>
              <a:rPr lang="en-US" altLang="en-US" sz="2700" b="1" i="1" dirty="0">
                <a:solidFill>
                  <a:schemeClr val="bg1"/>
                </a:solidFill>
              </a:rPr>
              <a:t> </a:t>
            </a:r>
            <a:r>
              <a:rPr lang="en-US" altLang="en-US" sz="2700" b="1" i="1" dirty="0" err="1">
                <a:solidFill>
                  <a:schemeClr val="bg1"/>
                </a:solidFill>
              </a:rPr>
              <a:t>Larangan</a:t>
            </a:r>
            <a:endParaRPr lang="en-US" altLang="en-US" sz="2700" b="1" i="1" dirty="0">
              <a:solidFill>
                <a:schemeClr val="bg1"/>
              </a:solidFill>
            </a:endParaRPr>
          </a:p>
          <a:p>
            <a:pPr>
              <a:buFontTx/>
              <a:buAutoNum type="arabicPeriod"/>
            </a:pPr>
            <a:r>
              <a:rPr lang="en-US" altLang="en-US" sz="2700" b="1" i="1" dirty="0" err="1">
                <a:solidFill>
                  <a:schemeClr val="bg1"/>
                </a:solidFill>
              </a:rPr>
              <a:t>Komunikasi</a:t>
            </a:r>
            <a:r>
              <a:rPr lang="en-US" altLang="en-US" sz="2700" b="1" i="1" dirty="0">
                <a:solidFill>
                  <a:schemeClr val="bg1"/>
                </a:solidFill>
              </a:rPr>
              <a:t>, </a:t>
            </a:r>
            <a:r>
              <a:rPr lang="en-US" altLang="en-US" sz="2700" b="1" i="1" dirty="0" err="1">
                <a:solidFill>
                  <a:schemeClr val="bg1"/>
                </a:solidFill>
              </a:rPr>
              <a:t>Informasi</a:t>
            </a:r>
            <a:r>
              <a:rPr lang="en-US" altLang="en-US" sz="2700" b="1" i="1" dirty="0">
                <a:solidFill>
                  <a:schemeClr val="bg1"/>
                </a:solidFill>
              </a:rPr>
              <a:t>, </a:t>
            </a:r>
            <a:r>
              <a:rPr lang="en-US" altLang="en-US" sz="2700" b="1" i="1" dirty="0" err="1">
                <a:solidFill>
                  <a:schemeClr val="bg1"/>
                </a:solidFill>
              </a:rPr>
              <a:t>Edukasi</a:t>
            </a:r>
            <a:r>
              <a:rPr lang="en-US" altLang="en-US" sz="2700" b="1" i="1" dirty="0">
                <a:solidFill>
                  <a:schemeClr val="bg1"/>
                </a:solidFill>
              </a:rPr>
              <a:t> (duty of care)</a:t>
            </a:r>
          </a:p>
          <a:p>
            <a:pPr>
              <a:buFontTx/>
              <a:buAutoNum type="arabicPeriod"/>
            </a:pPr>
            <a:r>
              <a:rPr lang="en-US" altLang="en-US" sz="2700" b="1" i="1" dirty="0" err="1">
                <a:solidFill>
                  <a:schemeClr val="bg1"/>
                </a:solidFill>
              </a:rPr>
              <a:t>Sikap</a:t>
            </a:r>
            <a:r>
              <a:rPr lang="en-US" altLang="en-US" sz="2700" b="1" i="1" dirty="0">
                <a:solidFill>
                  <a:schemeClr val="bg1"/>
                </a:solidFill>
              </a:rPr>
              <a:t>, </a:t>
            </a:r>
            <a:r>
              <a:rPr lang="en-US" altLang="en-US" sz="2700" b="1" i="1" dirty="0" err="1">
                <a:solidFill>
                  <a:schemeClr val="bg1"/>
                </a:solidFill>
              </a:rPr>
              <a:t>pasien</a:t>
            </a:r>
            <a:r>
              <a:rPr lang="en-US" altLang="en-US" sz="2700" b="1" i="1" dirty="0">
                <a:solidFill>
                  <a:schemeClr val="bg1"/>
                </a:solidFill>
              </a:rPr>
              <a:t>=partner, </a:t>
            </a:r>
          </a:p>
          <a:p>
            <a:pPr>
              <a:buFontTx/>
              <a:buAutoNum type="arabicPeriod"/>
            </a:pPr>
            <a:r>
              <a:rPr lang="en-US" altLang="en-US" sz="2700" b="1" i="1" dirty="0">
                <a:solidFill>
                  <a:schemeClr val="bg1"/>
                </a:solidFill>
              </a:rPr>
              <a:t>Update </a:t>
            </a:r>
            <a:r>
              <a:rPr lang="en-US" altLang="en-US" sz="2700" b="1" i="1" dirty="0" err="1">
                <a:solidFill>
                  <a:schemeClr val="bg1"/>
                </a:solidFill>
              </a:rPr>
              <a:t>pengetahuan</a:t>
            </a:r>
            <a:r>
              <a:rPr lang="en-US" altLang="en-US" sz="2700" b="1" i="1" dirty="0">
                <a:solidFill>
                  <a:schemeClr val="bg1"/>
                </a:solidFill>
              </a:rPr>
              <a:t> dan </a:t>
            </a:r>
            <a:r>
              <a:rPr lang="en-US" altLang="en-US" sz="2700" b="1" i="1" dirty="0" err="1">
                <a:solidFill>
                  <a:schemeClr val="bg1"/>
                </a:solidFill>
              </a:rPr>
              <a:t>standar</a:t>
            </a:r>
            <a:endParaRPr lang="en-US" altLang="en-US" sz="2700" b="1" i="1" dirty="0">
              <a:solidFill>
                <a:schemeClr val="bg1"/>
              </a:solidFill>
            </a:endParaRPr>
          </a:p>
        </p:txBody>
      </p:sp>
      <p:sp>
        <p:nvSpPr>
          <p:cNvPr id="110597" name="TextBox 1">
            <a:extLst>
              <a:ext uri="{FF2B5EF4-FFF2-40B4-BE49-F238E27FC236}">
                <a16:creationId xmlns:a16="http://schemas.microsoft.com/office/drawing/2014/main" id="{845A3851-F08E-5C43-803B-0940D7D7C4CB}"/>
              </a:ext>
            </a:extLst>
          </p:cNvPr>
          <p:cNvSpPr txBox="1">
            <a:spLocks noChangeArrowheads="1"/>
          </p:cNvSpPr>
          <p:nvPr/>
        </p:nvSpPr>
        <p:spPr bwMode="auto">
          <a:xfrm>
            <a:off x="1897063" y="536576"/>
            <a:ext cx="424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700" dirty="0">
                <a:solidFill>
                  <a:schemeClr val="bg1"/>
                </a:solidFill>
                <a:latin typeface="Cooper Black" panose="0208090404030B020404" pitchFamily="18" charset="77"/>
              </a:rPr>
              <a:t>MINIMALISASI KASUS HUKUM ?</a:t>
            </a:r>
          </a:p>
        </p:txBody>
      </p:sp>
    </p:spTree>
    <p:extLst>
      <p:ext uri="{BB962C8B-B14F-4D97-AF65-F5344CB8AC3E}">
        <p14:creationId xmlns:p14="http://schemas.microsoft.com/office/powerpoint/2010/main" val="3133608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A06B7A-C4B0-7B4F-9EF7-A6C6F5307A1B}"/>
              </a:ext>
            </a:extLst>
          </p:cNvPr>
          <p:cNvSpPr>
            <a:spLocks noChangeArrowheads="1"/>
          </p:cNvSpPr>
          <p:nvPr/>
        </p:nvSpPr>
        <p:spPr bwMode="auto">
          <a:xfrm>
            <a:off x="1838326" y="612775"/>
            <a:ext cx="53244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tabLst>
                <a:tab pos="200025" algn="l"/>
              </a:tabLst>
              <a:defRPr>
                <a:solidFill>
                  <a:schemeClr val="tx1"/>
                </a:solidFill>
                <a:latin typeface="Tahoma" panose="020B0604030504040204" pitchFamily="34" charset="0"/>
                <a:ea typeface="ＭＳ Ｐゴシック" panose="020B0600070205080204" pitchFamily="34" charset="-128"/>
              </a:defRPr>
            </a:lvl1pPr>
            <a:lvl2pPr marL="742950" indent="-285750">
              <a:tabLst>
                <a:tab pos="200025" algn="l"/>
              </a:tabLst>
              <a:defRPr>
                <a:solidFill>
                  <a:schemeClr val="tx1"/>
                </a:solidFill>
                <a:latin typeface="Tahoma" panose="020B0604030504040204" pitchFamily="34" charset="0"/>
                <a:ea typeface="ＭＳ Ｐゴシック" panose="020B0600070205080204" pitchFamily="34" charset="-128"/>
              </a:defRPr>
            </a:lvl2pPr>
            <a:lvl3pPr marL="1143000" indent="-228600">
              <a:tabLst>
                <a:tab pos="200025" algn="l"/>
              </a:tabLst>
              <a:defRPr>
                <a:solidFill>
                  <a:schemeClr val="tx1"/>
                </a:solidFill>
                <a:latin typeface="Tahoma" panose="020B0604030504040204" pitchFamily="34" charset="0"/>
                <a:ea typeface="ＭＳ Ｐゴシック" panose="020B0600070205080204" pitchFamily="34" charset="-128"/>
              </a:defRPr>
            </a:lvl3pPr>
            <a:lvl4pPr marL="1600200" indent="-228600">
              <a:tabLst>
                <a:tab pos="200025" algn="l"/>
              </a:tabLst>
              <a:defRPr>
                <a:solidFill>
                  <a:schemeClr val="tx1"/>
                </a:solidFill>
                <a:latin typeface="Tahoma" panose="020B0604030504040204" pitchFamily="34" charset="0"/>
                <a:ea typeface="ＭＳ Ｐゴシック" panose="020B0600070205080204" pitchFamily="34" charset="-128"/>
              </a:defRPr>
            </a:lvl4pPr>
            <a:lvl5pPr marL="2057400" indent="-228600">
              <a:tabLst>
                <a:tab pos="200025" algn="l"/>
              </a:tabLst>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tabLst>
                <a:tab pos="200025" algn="l"/>
              </a:tabLs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tabLst>
                <a:tab pos="200025" algn="l"/>
              </a:tabLs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tabLst>
                <a:tab pos="200025" algn="l"/>
              </a:tabLs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tabLst>
                <a:tab pos="200025" algn="l"/>
              </a:tabLst>
              <a:defRPr>
                <a:solidFill>
                  <a:schemeClr val="tx1"/>
                </a:solidFill>
                <a:latin typeface="Tahoma" panose="020B0604030504040204" pitchFamily="34" charset="0"/>
                <a:ea typeface="ＭＳ Ｐゴシック" panose="020B0600070205080204" pitchFamily="34" charset="-128"/>
              </a:defRPr>
            </a:lvl9pPr>
          </a:lstStyle>
          <a:p>
            <a:pPr>
              <a:buFont typeface="Arial" panose="020B0604020202020204" pitchFamily="34" charset="0"/>
              <a:buChar char="•"/>
            </a:pPr>
            <a:r>
              <a:rPr lang="id-ID" altLang="en-US" sz="2400" b="1"/>
              <a:t>Hindari kesalahan atau keterlamabatan diagnosis, </a:t>
            </a:r>
          </a:p>
          <a:p>
            <a:pPr>
              <a:buFont typeface="Arial" panose="020B0604020202020204" pitchFamily="34" charset="0"/>
              <a:buChar char="•"/>
            </a:pPr>
            <a:r>
              <a:rPr lang="id-ID" altLang="en-US" sz="2400" b="1"/>
              <a:t>hindari kegagalan mendeteksi komplikasi, </a:t>
            </a:r>
          </a:p>
          <a:p>
            <a:pPr>
              <a:buFont typeface="Arial" panose="020B0604020202020204" pitchFamily="34" charset="0"/>
              <a:buChar char="•"/>
            </a:pPr>
            <a:r>
              <a:rPr lang="id-ID" altLang="en-US" sz="2400" b="1"/>
              <a:t>selalu memfollow-up pemeriksaan yang diminta, </a:t>
            </a:r>
          </a:p>
          <a:p>
            <a:pPr>
              <a:buFont typeface="Arial" panose="020B0604020202020204" pitchFamily="34" charset="0"/>
              <a:buChar char="•"/>
            </a:pPr>
            <a:r>
              <a:rPr lang="id-ID" altLang="en-US" sz="2400" b="1"/>
              <a:t>beri waktu yang cukup kepada pasien untuk memperoleh informasi, </a:t>
            </a:r>
          </a:p>
          <a:p>
            <a:pPr>
              <a:buFont typeface="Arial" panose="020B0604020202020204" pitchFamily="34" charset="0"/>
              <a:buChar char="•"/>
            </a:pPr>
            <a:r>
              <a:rPr lang="id-ID" altLang="en-US" sz="2400" b="1"/>
              <a:t>hindari kesalahan pemberian perintah, </a:t>
            </a:r>
          </a:p>
          <a:p>
            <a:pPr>
              <a:buFont typeface="Arial" panose="020B0604020202020204" pitchFamily="34" charset="0"/>
              <a:buChar char="•"/>
            </a:pPr>
            <a:r>
              <a:rPr lang="id-ID" altLang="en-US" sz="2400" b="1"/>
              <a:t>hindari menyalahkan orang lain – termasuk bawahan, </a:t>
            </a:r>
          </a:p>
          <a:p>
            <a:pPr>
              <a:buFont typeface="Arial" panose="020B0604020202020204" pitchFamily="34" charset="0"/>
              <a:buChar char="•"/>
            </a:pPr>
            <a:r>
              <a:rPr lang="en-US" altLang="en-US" sz="2400" b="1"/>
              <a:t>D</a:t>
            </a:r>
            <a:r>
              <a:rPr lang="id-ID" altLang="en-US" sz="2400" b="1"/>
              <a:t>okumentasi, empati, </a:t>
            </a:r>
            <a:r>
              <a:rPr lang="id-ID" altLang="en-US" sz="2400" b="1" i="1"/>
              <a:t>up-to-date</a:t>
            </a:r>
            <a:r>
              <a:rPr lang="en-US" altLang="en-US" sz="2400" b="1"/>
              <a:t> </a:t>
            </a:r>
            <a:endParaRPr lang="id-ID" altLang="en-US" sz="2400" b="1">
              <a:latin typeface="Arial" panose="020B0604020202020204" pitchFamily="34" charset="0"/>
              <a:cs typeface="Arial" panose="020B0604020202020204" pitchFamily="34" charset="0"/>
            </a:endParaRPr>
          </a:p>
        </p:txBody>
      </p:sp>
      <p:sp>
        <p:nvSpPr>
          <p:cNvPr id="9" name="Frame 8">
            <a:extLst>
              <a:ext uri="{FF2B5EF4-FFF2-40B4-BE49-F238E27FC236}">
                <a16:creationId xmlns:a16="http://schemas.microsoft.com/office/drawing/2014/main" id="{1B1CAE53-1F9D-F44E-8BD1-B3AE5FD06879}"/>
              </a:ext>
            </a:extLst>
          </p:cNvPr>
          <p:cNvSpPr/>
          <p:nvPr/>
        </p:nvSpPr>
        <p:spPr>
          <a:xfrm>
            <a:off x="1716089" y="152400"/>
            <a:ext cx="8759825" cy="65532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11619" name="Picture Placeholder 2">
            <a:extLst>
              <a:ext uri="{FF2B5EF4-FFF2-40B4-BE49-F238E27FC236}">
                <a16:creationId xmlns:a16="http://schemas.microsoft.com/office/drawing/2014/main" id="{C422D1CB-A709-7C4D-9725-7C68B7F89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457200"/>
            <a:ext cx="306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9891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7D3FFBD-F486-E043-916F-DC67D69EF60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565548" y="1674823"/>
            <a:ext cx="4220211" cy="4154479"/>
          </a:xfrm>
        </p:spPr>
      </p:pic>
      <p:sp>
        <p:nvSpPr>
          <p:cNvPr id="5" name="TextBox 4">
            <a:extLst>
              <a:ext uri="{FF2B5EF4-FFF2-40B4-BE49-F238E27FC236}">
                <a16:creationId xmlns:a16="http://schemas.microsoft.com/office/drawing/2014/main" id="{5167FBEF-7D1C-4A4A-8000-3BE54742ABBA}"/>
              </a:ext>
            </a:extLst>
          </p:cNvPr>
          <p:cNvSpPr txBox="1">
            <a:spLocks noChangeArrowheads="1"/>
          </p:cNvSpPr>
          <p:nvPr/>
        </p:nvSpPr>
        <p:spPr bwMode="auto">
          <a:xfrm>
            <a:off x="1752600" y="247650"/>
            <a:ext cx="86312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a:lnSpc>
                <a:spcPct val="90000"/>
              </a:lnSpc>
            </a:pPr>
            <a:r>
              <a:rPr lang="id-ID" altLang="en-US" sz="3600"/>
              <a:t>Bagaimana dengan RS sebagai institusi?</a:t>
            </a:r>
          </a:p>
        </p:txBody>
      </p:sp>
      <p:sp>
        <p:nvSpPr>
          <p:cNvPr id="6" name="Rectangle 5">
            <a:extLst>
              <a:ext uri="{FF2B5EF4-FFF2-40B4-BE49-F238E27FC236}">
                <a16:creationId xmlns:a16="http://schemas.microsoft.com/office/drawing/2014/main" id="{B5240B30-8FB3-4B4D-A71E-1DA6E3D6D622}"/>
              </a:ext>
            </a:extLst>
          </p:cNvPr>
          <p:cNvSpPr/>
          <p:nvPr/>
        </p:nvSpPr>
        <p:spPr>
          <a:xfrm>
            <a:off x="5786438" y="1292226"/>
            <a:ext cx="4597400" cy="4524315"/>
          </a:xfrm>
          <a:prstGeom prst="rect">
            <a:avLst/>
          </a:prstGeom>
          <a:noFill/>
        </p:spPr>
        <p:txBody>
          <a:bodyPr>
            <a:spAutoFit/>
          </a:bodyPr>
          <a:lstStyle/>
          <a:p>
            <a:pPr marL="342900" indent="-342900">
              <a:buFontTx/>
              <a:buChar char="-"/>
              <a:defRPr/>
            </a:pPr>
            <a:r>
              <a:rPr lang="id-ID" sz="2400" b="1" dirty="0"/>
              <a:t>Temukan pedoman pelayanan klinis yang paling efisien tapi masih efektif (</a:t>
            </a:r>
            <a:r>
              <a:rPr lang="id-ID" sz="2400" b="1" u="sng" dirty="0"/>
              <a:t>cegah </a:t>
            </a:r>
            <a:r>
              <a:rPr lang="id-ID" sz="2400" b="1" u="sng" dirty="0" err="1"/>
              <a:t>waste</a:t>
            </a:r>
            <a:r>
              <a:rPr lang="id-ID" sz="2400" b="1" dirty="0"/>
              <a:t>, perhatikan keselamatan pasien). </a:t>
            </a:r>
          </a:p>
          <a:p>
            <a:pPr marL="342900" indent="-342900">
              <a:buFontTx/>
              <a:buChar char="-"/>
              <a:defRPr/>
            </a:pPr>
            <a:endParaRPr lang="id-ID" sz="2400" b="1" dirty="0"/>
          </a:p>
          <a:p>
            <a:pPr marL="342900" indent="-342900">
              <a:buFontTx/>
              <a:buChar char="-"/>
              <a:defRPr/>
            </a:pPr>
            <a:r>
              <a:rPr lang="id-ID" sz="2400" b="1" dirty="0"/>
              <a:t>Temukan tata cara atau proses bisnis pengajuan klaim, termasuk deteksi potensi </a:t>
            </a:r>
            <a:r>
              <a:rPr lang="id-ID" sz="2400" b="1" i="1" dirty="0" err="1"/>
              <a:t>fraud</a:t>
            </a:r>
            <a:r>
              <a:rPr lang="id-ID" sz="2400" b="1" i="1" dirty="0"/>
              <a:t> dan </a:t>
            </a:r>
            <a:r>
              <a:rPr lang="id-ID" sz="2400" b="1" i="1" dirty="0" err="1"/>
              <a:t>abuse</a:t>
            </a:r>
            <a:r>
              <a:rPr lang="id-ID" sz="2400" b="1" dirty="0"/>
              <a:t>, agar tepat waktu dan dapat mencegah </a:t>
            </a:r>
            <a:r>
              <a:rPr lang="id-ID" sz="2400" b="1" i="1" dirty="0" err="1"/>
              <a:t>fraud</a:t>
            </a:r>
            <a:r>
              <a:rPr lang="id-ID" sz="2400" b="1" i="1" dirty="0"/>
              <a:t> dan </a:t>
            </a:r>
            <a:r>
              <a:rPr lang="id-ID" sz="2400" b="1" i="1" dirty="0" err="1"/>
              <a:t>abuse</a:t>
            </a:r>
            <a:r>
              <a:rPr lang="id-ID" sz="2400" b="1" dirty="0"/>
              <a:t>. </a:t>
            </a:r>
            <a:endParaRPr lang="id-ID" sz="2400" b="1" dirty="0">
              <a:solidFill>
                <a:schemeClr val="tx1">
                  <a:lumMod val="75000"/>
                  <a:lumOff val="25000"/>
                </a:schemeClr>
              </a:solidFill>
              <a:latin typeface="Arial Rounded MT Bold" charset="0"/>
              <a:ea typeface="Arial Rounded MT Bold" charset="0"/>
              <a:cs typeface="Arial Rounded MT Bold" charset="0"/>
            </a:endParaRPr>
          </a:p>
        </p:txBody>
      </p:sp>
      <p:sp>
        <p:nvSpPr>
          <p:cNvPr id="7" name="Frame 6">
            <a:extLst>
              <a:ext uri="{FF2B5EF4-FFF2-40B4-BE49-F238E27FC236}">
                <a16:creationId xmlns:a16="http://schemas.microsoft.com/office/drawing/2014/main" id="{DB43ED2A-E232-E94E-A407-4B918973FCDA}"/>
              </a:ext>
            </a:extLst>
          </p:cNvPr>
          <p:cNvSpPr/>
          <p:nvPr/>
        </p:nvSpPr>
        <p:spPr>
          <a:xfrm>
            <a:off x="5616576" y="990600"/>
            <a:ext cx="5051425" cy="58674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8959526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72CB3040-A7AA-3A4E-932D-B7CE05612B58}"/>
              </a:ext>
            </a:extLst>
          </p:cNvPr>
          <p:cNvSpPr>
            <a:spLocks noGrp="1" noChangeArrowheads="1"/>
          </p:cNvSpPr>
          <p:nvPr>
            <p:ph type="ctrTitle"/>
          </p:nvPr>
        </p:nvSpPr>
        <p:spPr>
          <a:solidFill>
            <a:srgbClr val="C00000"/>
          </a:solidFill>
          <a:ln w="38100">
            <a:solidFill>
              <a:srgbClr val="FFFF00"/>
            </a:solidFill>
          </a:ln>
        </p:spPr>
        <p:txBody>
          <a:bodyPr/>
          <a:lstStyle/>
          <a:p>
            <a:pPr eaLnBrk="1" hangingPunct="1">
              <a:defRPr/>
            </a:pPr>
            <a:r>
              <a:rPr lang="en-US" dirty="0" err="1">
                <a:ea typeface="+mj-ea"/>
                <a:cs typeface="+mj-cs"/>
              </a:rPr>
              <a:t>Penyelesaian</a:t>
            </a:r>
            <a:br>
              <a:rPr lang="en-US" dirty="0">
                <a:ea typeface="+mj-ea"/>
                <a:cs typeface="+mj-cs"/>
              </a:rPr>
            </a:br>
            <a:r>
              <a:rPr lang="en-US" dirty="0" err="1">
                <a:ea typeface="+mj-ea"/>
                <a:cs typeface="+mj-cs"/>
              </a:rPr>
              <a:t>Masalah</a:t>
            </a:r>
            <a:r>
              <a:rPr lang="en-US" dirty="0">
                <a:ea typeface="+mj-ea"/>
                <a:cs typeface="+mj-cs"/>
              </a:rPr>
              <a:t> </a:t>
            </a:r>
            <a:r>
              <a:rPr lang="en-US" dirty="0" err="1">
                <a:ea typeface="+mj-ea"/>
                <a:cs typeface="+mj-cs"/>
              </a:rPr>
              <a:t>Hukum</a:t>
            </a:r>
            <a:r>
              <a:rPr lang="en-US" dirty="0">
                <a:ea typeface="+mj-ea"/>
                <a:cs typeface="+mj-cs"/>
              </a:rPr>
              <a:t> </a:t>
            </a:r>
            <a:r>
              <a:rPr lang="en-US" dirty="0" err="1">
                <a:ea typeface="+mj-ea"/>
                <a:cs typeface="+mj-cs"/>
              </a:rPr>
              <a:t>dan</a:t>
            </a:r>
            <a:r>
              <a:rPr lang="en-US" dirty="0">
                <a:ea typeface="+mj-ea"/>
                <a:cs typeface="+mj-cs"/>
              </a:rPr>
              <a:t> </a:t>
            </a:r>
            <a:r>
              <a:rPr lang="en-US" dirty="0" err="1">
                <a:ea typeface="+mj-ea"/>
                <a:cs typeface="+mj-cs"/>
              </a:rPr>
              <a:t>Etik</a:t>
            </a:r>
            <a:endParaRPr lang="id-ID" dirty="0">
              <a:ea typeface="+mj-ea"/>
              <a:cs typeface="+mj-cs"/>
            </a:endParaRPr>
          </a:p>
        </p:txBody>
      </p:sp>
      <p:sp>
        <p:nvSpPr>
          <p:cNvPr id="132099" name="Rectangle 3">
            <a:extLst>
              <a:ext uri="{FF2B5EF4-FFF2-40B4-BE49-F238E27FC236}">
                <a16:creationId xmlns:a16="http://schemas.microsoft.com/office/drawing/2014/main" id="{B6C58639-3D58-0445-A887-988FC015EDE2}"/>
              </a:ext>
            </a:extLst>
          </p:cNvPr>
          <p:cNvSpPr>
            <a:spLocks noGrp="1" noChangeArrowheads="1"/>
          </p:cNvSpPr>
          <p:nvPr>
            <p:ph type="subTitle" idx="1"/>
          </p:nvPr>
        </p:nvSpPr>
        <p:spPr>
          <a:xfrm>
            <a:off x="2209800" y="4191000"/>
            <a:ext cx="7772400" cy="1752600"/>
          </a:xfrm>
        </p:spPr>
        <p:txBody>
          <a:bodyPr/>
          <a:lstStyle/>
          <a:p>
            <a:pPr marL="609600" indent="-609600">
              <a:lnSpc>
                <a:spcPct val="80000"/>
              </a:lnSpc>
              <a:buFont typeface="Wingdings" charset="2"/>
              <a:buChar char="l"/>
              <a:defRPr/>
            </a:pPr>
            <a:r>
              <a:rPr altLang="en-US" sz="2800" noProof="1">
                <a:ea typeface="ＭＳ Ｐゴシック" charset="-128"/>
              </a:rPr>
              <a:t>Sengketa hukum dengan pasien</a:t>
            </a:r>
          </a:p>
          <a:p>
            <a:pPr marL="609600" indent="-609600">
              <a:lnSpc>
                <a:spcPct val="80000"/>
              </a:lnSpc>
              <a:buFont typeface="Wingdings" charset="2"/>
              <a:buChar char="l"/>
              <a:defRPr/>
            </a:pPr>
            <a:r>
              <a:rPr altLang="en-US" sz="2800" noProof="1">
                <a:ea typeface="ＭＳ Ｐゴシック" charset="-128"/>
              </a:rPr>
              <a:t>Penyelesaian masalah etik dan disiplin profesi</a:t>
            </a:r>
          </a:p>
          <a:p>
            <a:pPr marL="609600" indent="-609600">
              <a:lnSpc>
                <a:spcPct val="80000"/>
              </a:lnSpc>
              <a:buFont typeface="Wingdings" charset="2"/>
              <a:buChar char="l"/>
              <a:defRPr/>
            </a:pPr>
            <a:r>
              <a:rPr altLang="en-US" sz="2800" noProof="1">
                <a:ea typeface="ＭＳ Ｐゴシック" charset="-128"/>
              </a:rPr>
              <a:t>Penyelesaian intra-institusi</a:t>
            </a:r>
          </a:p>
        </p:txBody>
      </p:sp>
    </p:spTree>
    <p:extLst>
      <p:ext uri="{BB962C8B-B14F-4D97-AF65-F5344CB8AC3E}">
        <p14:creationId xmlns:p14="http://schemas.microsoft.com/office/powerpoint/2010/main" val="22785997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45150BD-B17F-7D47-AA9B-75BA39C43BE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524001" y="1815049"/>
            <a:ext cx="2538164" cy="3808735"/>
          </a:xfrm>
          <a:ln>
            <a:solidFill>
              <a:schemeClr val="bg1"/>
            </a:solidFill>
          </a:ln>
        </p:spPr>
      </p:pic>
      <p:sp>
        <p:nvSpPr>
          <p:cNvPr id="7" name="TextBox 6">
            <a:extLst>
              <a:ext uri="{FF2B5EF4-FFF2-40B4-BE49-F238E27FC236}">
                <a16:creationId xmlns:a16="http://schemas.microsoft.com/office/drawing/2014/main" id="{6A49E556-747C-A84C-A270-C45005DC65FD}"/>
              </a:ext>
            </a:extLst>
          </p:cNvPr>
          <p:cNvSpPr txBox="1"/>
          <p:nvPr/>
        </p:nvSpPr>
        <p:spPr>
          <a:xfrm>
            <a:off x="2133600" y="198438"/>
            <a:ext cx="8375650" cy="715962"/>
          </a:xfrm>
          <a:prstGeom prst="rect">
            <a:avLst/>
          </a:prstGeom>
          <a:noFill/>
        </p:spPr>
        <p:txBody>
          <a:bodyPr>
            <a:spAutoFit/>
          </a:bodyPr>
          <a:lstStyle/>
          <a:p>
            <a:pPr>
              <a:defRPr/>
            </a:pPr>
            <a:r>
              <a:rPr lang="en-US" sz="4050" dirty="0" err="1">
                <a:solidFill>
                  <a:schemeClr val="tx1">
                    <a:lumMod val="75000"/>
                    <a:lumOff val="25000"/>
                  </a:schemeClr>
                </a:solidFill>
                <a:latin typeface="Cooper Black" panose="0208090404030B020404" pitchFamily="18" charset="77"/>
                <a:ea typeface="Arial Rounded MT Bold" charset="0"/>
                <a:cs typeface="Arial Rounded MT Bold" charset="0"/>
              </a:rPr>
              <a:t>Penyelesaian</a:t>
            </a:r>
            <a:r>
              <a:rPr lang="en-US" sz="4050" dirty="0">
                <a:solidFill>
                  <a:schemeClr val="tx1">
                    <a:lumMod val="75000"/>
                    <a:lumOff val="25000"/>
                  </a:schemeClr>
                </a:solidFill>
                <a:latin typeface="Cooper Black" panose="0208090404030B020404" pitchFamily="18" charset="77"/>
                <a:ea typeface="Arial Rounded MT Bold" charset="0"/>
                <a:cs typeface="Arial Rounded MT Bold" charset="0"/>
              </a:rPr>
              <a:t> </a:t>
            </a:r>
            <a:r>
              <a:rPr lang="en-US" sz="4050" dirty="0" err="1">
                <a:solidFill>
                  <a:schemeClr val="tx1">
                    <a:lumMod val="75000"/>
                    <a:lumOff val="25000"/>
                  </a:schemeClr>
                </a:solidFill>
                <a:latin typeface="Cooper Black" panose="0208090404030B020404" pitchFamily="18" charset="77"/>
                <a:ea typeface="Arial Rounded MT Bold" charset="0"/>
                <a:cs typeface="Arial Rounded MT Bold" charset="0"/>
              </a:rPr>
              <a:t>masalah</a:t>
            </a:r>
            <a:r>
              <a:rPr lang="en-US" sz="4050" dirty="0">
                <a:solidFill>
                  <a:schemeClr val="tx1">
                    <a:lumMod val="75000"/>
                    <a:lumOff val="25000"/>
                  </a:schemeClr>
                </a:solidFill>
                <a:latin typeface="Cooper Black" panose="0208090404030B020404" pitchFamily="18" charset="77"/>
                <a:ea typeface="Arial Rounded MT Bold" charset="0"/>
                <a:cs typeface="Arial Rounded MT Bold" charset="0"/>
              </a:rPr>
              <a:t> </a:t>
            </a:r>
            <a:r>
              <a:rPr lang="en-US" sz="4050" dirty="0" err="1">
                <a:solidFill>
                  <a:schemeClr val="tx1">
                    <a:lumMod val="75000"/>
                    <a:lumOff val="25000"/>
                  </a:schemeClr>
                </a:solidFill>
                <a:latin typeface="Cooper Black" panose="0208090404030B020404" pitchFamily="18" charset="77"/>
                <a:ea typeface="Arial Rounded MT Bold" charset="0"/>
                <a:cs typeface="Arial Rounded MT Bold" charset="0"/>
              </a:rPr>
              <a:t>hukum</a:t>
            </a:r>
            <a:endParaRPr lang="en-US" sz="4050" dirty="0">
              <a:solidFill>
                <a:schemeClr val="tx1">
                  <a:lumMod val="75000"/>
                  <a:lumOff val="25000"/>
                </a:schemeClr>
              </a:solidFill>
              <a:latin typeface="Cooper Black" panose="0208090404030B020404" pitchFamily="18" charset="77"/>
              <a:ea typeface="Arial Rounded MT Bold" charset="0"/>
              <a:cs typeface="Arial Rounded MT Bold" charset="0"/>
            </a:endParaRPr>
          </a:p>
        </p:txBody>
      </p:sp>
      <p:sp>
        <p:nvSpPr>
          <p:cNvPr id="8" name="Rectangle 7">
            <a:extLst>
              <a:ext uri="{FF2B5EF4-FFF2-40B4-BE49-F238E27FC236}">
                <a16:creationId xmlns:a16="http://schemas.microsoft.com/office/drawing/2014/main" id="{DC2B7CBA-7873-0540-BCFD-5FE2C2A3AA5A}"/>
              </a:ext>
            </a:extLst>
          </p:cNvPr>
          <p:cNvSpPr>
            <a:spLocks noChangeArrowheads="1"/>
          </p:cNvSpPr>
          <p:nvPr/>
        </p:nvSpPr>
        <p:spPr bwMode="auto">
          <a:xfrm>
            <a:off x="4362450" y="1195389"/>
            <a:ext cx="59436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800" b="1"/>
              <a:t>Perkembangan hukum kesehatan RI tidak menawarkan paradigma ataupun tata cara penyelesaian yang baru (</a:t>
            </a:r>
            <a:r>
              <a:rPr lang="en-US" altLang="en-US" sz="2800" b="1" i="1"/>
              <a:t>liability system</a:t>
            </a:r>
            <a:r>
              <a:rPr lang="en-US" altLang="en-US" sz="2800" b="1"/>
              <a:t>?)</a:t>
            </a:r>
          </a:p>
          <a:p>
            <a:endParaRPr lang="en-US" altLang="en-US" sz="600" b="1"/>
          </a:p>
        </p:txBody>
      </p:sp>
      <p:sp>
        <p:nvSpPr>
          <p:cNvPr id="10" name="Rectangle 9">
            <a:extLst>
              <a:ext uri="{FF2B5EF4-FFF2-40B4-BE49-F238E27FC236}">
                <a16:creationId xmlns:a16="http://schemas.microsoft.com/office/drawing/2014/main" id="{05772CEB-F937-2F4B-9205-4024846D9DE6}"/>
              </a:ext>
            </a:extLst>
          </p:cNvPr>
          <p:cNvSpPr>
            <a:spLocks noChangeArrowheads="1"/>
          </p:cNvSpPr>
          <p:nvPr/>
        </p:nvSpPr>
        <p:spPr bwMode="auto">
          <a:xfrm>
            <a:off x="4843463" y="3703638"/>
            <a:ext cx="5472112"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ltLang="en-US" sz="600" b="1"/>
          </a:p>
          <a:p>
            <a:r>
              <a:rPr lang="en-US" altLang="en-US" sz="2800" b="1"/>
              <a:t>Tidak ada peradilan profesi, tidak ada imunitas pidana, tidak ada plafon ganti rugi (</a:t>
            </a:r>
            <a:r>
              <a:rPr lang="en-US" altLang="en-US" sz="2800" b="1" i="1"/>
              <a:t>cap</a:t>
            </a:r>
            <a:r>
              <a:rPr lang="en-US" altLang="en-US" sz="2800" b="1"/>
              <a:t>), dan </a:t>
            </a:r>
            <a:r>
              <a:rPr lang="mr-IN" altLang="en-US" sz="2800" b="1"/>
              <a:t>…</a:t>
            </a:r>
            <a:r>
              <a:rPr lang="en-US" altLang="en-US" sz="2800" b="1"/>
              <a:t>.</a:t>
            </a:r>
          </a:p>
          <a:p>
            <a:r>
              <a:rPr lang="en-US" altLang="en-US" sz="2800" b="1"/>
              <a:t>tanggungjawab RS dianggap sama dg respondeat superior</a:t>
            </a:r>
          </a:p>
          <a:p>
            <a:endParaRPr lang="en-US" altLang="en-US" sz="600" b="1"/>
          </a:p>
        </p:txBody>
      </p:sp>
      <p:sp>
        <p:nvSpPr>
          <p:cNvPr id="2" name="Donut 1">
            <a:extLst>
              <a:ext uri="{FF2B5EF4-FFF2-40B4-BE49-F238E27FC236}">
                <a16:creationId xmlns:a16="http://schemas.microsoft.com/office/drawing/2014/main" id="{C24BB46B-DE8A-B741-861A-5CC881150F1E}"/>
              </a:ext>
            </a:extLst>
          </p:cNvPr>
          <p:cNvSpPr/>
          <p:nvPr/>
        </p:nvSpPr>
        <p:spPr>
          <a:xfrm>
            <a:off x="3529014" y="1385888"/>
            <a:ext cx="682625" cy="658812"/>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Donut 11">
            <a:extLst>
              <a:ext uri="{FF2B5EF4-FFF2-40B4-BE49-F238E27FC236}">
                <a16:creationId xmlns:a16="http://schemas.microsoft.com/office/drawing/2014/main" id="{9058891A-CFE6-1542-9297-407656451C80}"/>
              </a:ext>
            </a:extLst>
          </p:cNvPr>
          <p:cNvSpPr/>
          <p:nvPr/>
        </p:nvSpPr>
        <p:spPr>
          <a:xfrm>
            <a:off x="4013200" y="4108451"/>
            <a:ext cx="692150" cy="665163"/>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989109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4689" name="Picture Placeholder 2">
            <a:extLst>
              <a:ext uri="{FF2B5EF4-FFF2-40B4-BE49-F238E27FC236}">
                <a16:creationId xmlns:a16="http://schemas.microsoft.com/office/drawing/2014/main" id="{BD33E850-D8E1-8A4A-A621-A07A83463FE2}"/>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1709739" y="1370014"/>
            <a:ext cx="4687887" cy="5335587"/>
          </a:xfrm>
        </p:spPr>
      </p:pic>
      <p:sp>
        <p:nvSpPr>
          <p:cNvPr id="4" name="Rectangle 3">
            <a:extLst>
              <a:ext uri="{FF2B5EF4-FFF2-40B4-BE49-F238E27FC236}">
                <a16:creationId xmlns:a16="http://schemas.microsoft.com/office/drawing/2014/main" id="{414DDF3C-362A-F842-8A8B-7B83B3F23C47}"/>
              </a:ext>
            </a:extLst>
          </p:cNvPr>
          <p:cNvSpPr/>
          <p:nvPr/>
        </p:nvSpPr>
        <p:spPr>
          <a:xfrm>
            <a:off x="5921376" y="857250"/>
            <a:ext cx="4746625" cy="51435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a:extLst>
              <a:ext uri="{FF2B5EF4-FFF2-40B4-BE49-F238E27FC236}">
                <a16:creationId xmlns:a16="http://schemas.microsoft.com/office/drawing/2014/main" id="{687B3660-8447-724E-83AB-A699AFDFB05A}"/>
              </a:ext>
            </a:extLst>
          </p:cNvPr>
          <p:cNvSpPr>
            <a:spLocks noChangeArrowheads="1"/>
          </p:cNvSpPr>
          <p:nvPr/>
        </p:nvSpPr>
        <p:spPr bwMode="auto">
          <a:xfrm>
            <a:off x="5984876" y="1346200"/>
            <a:ext cx="4378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buFont typeface="Tahoma" panose="020B0604030504040204" pitchFamily="34" charset="0"/>
              <a:buAutoNum type="arabicParenR"/>
            </a:pPr>
            <a:r>
              <a:rPr lang="id-ID" altLang="en-US" sz="2400" b="1">
                <a:latin typeface="Arial" panose="020B0604020202020204" pitchFamily="34" charset="0"/>
                <a:cs typeface="Arial" panose="020B0604020202020204" pitchFamily="34" charset="0"/>
              </a:rPr>
              <a:t>Harus ada informasi ttg hak dan kewajiban pasien dan visitor</a:t>
            </a:r>
          </a:p>
          <a:p>
            <a:pPr>
              <a:buFont typeface="Tahoma" panose="020B0604030504040204" pitchFamily="34" charset="0"/>
              <a:buAutoNum type="arabicParenR"/>
            </a:pPr>
            <a:r>
              <a:rPr lang="id-ID" altLang="en-US" sz="2400" b="1">
                <a:latin typeface="Arial" panose="020B0604020202020204" pitchFamily="34" charset="0"/>
                <a:cs typeface="Arial" panose="020B0604020202020204" pitchFamily="34" charset="0"/>
              </a:rPr>
              <a:t>Harus ada informasi tata cara keluhan dan kerangka waktunya</a:t>
            </a:r>
          </a:p>
          <a:p>
            <a:pPr>
              <a:buFont typeface="Tahoma" panose="020B0604030504040204" pitchFamily="34" charset="0"/>
              <a:buAutoNum type="arabicParenR"/>
            </a:pPr>
            <a:r>
              <a:rPr lang="id-ID" altLang="en-US" sz="2400" b="1">
                <a:latin typeface="Arial" panose="020B0604020202020204" pitchFamily="34" charset="0"/>
                <a:cs typeface="Arial" panose="020B0604020202020204" pitchFamily="34" charset="0"/>
              </a:rPr>
              <a:t>Harus ada sistem (kebijakan, organisasi, fungsi, SOP, penyelesaian, pembelajaran)</a:t>
            </a:r>
          </a:p>
          <a:p>
            <a:pPr>
              <a:buFont typeface="Tahoma" panose="020B0604030504040204" pitchFamily="34" charset="0"/>
              <a:buAutoNum type="arabicParenR"/>
            </a:pPr>
            <a:r>
              <a:rPr lang="id-ID" altLang="en-US" sz="2400" b="1">
                <a:latin typeface="Arial" panose="020B0604020202020204" pitchFamily="34" charset="0"/>
                <a:cs typeface="Arial" panose="020B0604020202020204" pitchFamily="34" charset="0"/>
              </a:rPr>
              <a:t>Automatisasi penanganan keluhan hanya dilakukan dg hati-hati</a:t>
            </a:r>
          </a:p>
          <a:p>
            <a:pPr>
              <a:buFont typeface="Tahoma" panose="020B0604030504040204" pitchFamily="34" charset="0"/>
              <a:buAutoNum type="arabicParenR"/>
            </a:pPr>
            <a:endParaRPr lang="id-ID" altLang="en-US" sz="2400" b="1">
              <a:latin typeface="Arial" panose="020B0604020202020204" pitchFamily="34" charset="0"/>
              <a:cs typeface="Arial" panose="020B0604020202020204" pitchFamily="34" charset="0"/>
            </a:endParaRPr>
          </a:p>
        </p:txBody>
      </p:sp>
      <p:sp>
        <p:nvSpPr>
          <p:cNvPr id="9" name="Frame 8">
            <a:extLst>
              <a:ext uri="{FF2B5EF4-FFF2-40B4-BE49-F238E27FC236}">
                <a16:creationId xmlns:a16="http://schemas.microsoft.com/office/drawing/2014/main" id="{E41DD8B7-5548-7E4E-BAFA-0E3788E6EF0F}"/>
              </a:ext>
            </a:extLst>
          </p:cNvPr>
          <p:cNvSpPr/>
          <p:nvPr/>
        </p:nvSpPr>
        <p:spPr>
          <a:xfrm>
            <a:off x="1709738" y="0"/>
            <a:ext cx="8901112" cy="6858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 name="Rectangle 1">
            <a:extLst>
              <a:ext uri="{FF2B5EF4-FFF2-40B4-BE49-F238E27FC236}">
                <a16:creationId xmlns:a16="http://schemas.microsoft.com/office/drawing/2014/main" id="{DAEE6AED-BC48-E641-9C38-5D167BF5DE18}"/>
              </a:ext>
            </a:extLst>
          </p:cNvPr>
          <p:cNvSpPr>
            <a:spLocks noChangeArrowheads="1"/>
          </p:cNvSpPr>
          <p:nvPr/>
        </p:nvSpPr>
        <p:spPr bwMode="auto">
          <a:xfrm>
            <a:off x="2514601" y="349251"/>
            <a:ext cx="763746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a:r>
              <a:rPr lang="en-US" altLang="en-US" sz="3600" dirty="0" err="1">
                <a:latin typeface="Cooper Black" panose="0208090404030B020404" pitchFamily="18" charset="77"/>
              </a:rPr>
              <a:t>Penanganan</a:t>
            </a:r>
            <a:r>
              <a:rPr lang="en-US" altLang="en-US" sz="3600" dirty="0">
                <a:latin typeface="Cooper Black" panose="0208090404030B020404" pitchFamily="18" charset="77"/>
              </a:rPr>
              <a:t> </a:t>
            </a:r>
            <a:r>
              <a:rPr lang="en-US" altLang="en-US" sz="3600" dirty="0" err="1">
                <a:latin typeface="Cooper Black" panose="0208090404030B020404" pitchFamily="18" charset="77"/>
              </a:rPr>
              <a:t>keluhan</a:t>
            </a:r>
            <a:r>
              <a:rPr lang="en-US" altLang="en-US" sz="3600" dirty="0">
                <a:latin typeface="Cooper Black" panose="0208090404030B020404" pitchFamily="18" charset="77"/>
              </a:rPr>
              <a:t> </a:t>
            </a:r>
            <a:r>
              <a:rPr lang="en-US" altLang="en-US" sz="3600" dirty="0" err="1">
                <a:latin typeface="Cooper Black" panose="0208090404030B020404" pitchFamily="18" charset="77"/>
              </a:rPr>
              <a:t>Pelanggan</a:t>
            </a:r>
            <a:endParaRPr lang="en-US" altLang="en-US" sz="3600" dirty="0">
              <a:latin typeface="Cooper Black" panose="0208090404030B020404" pitchFamily="18" charset="77"/>
            </a:endParaRPr>
          </a:p>
        </p:txBody>
      </p:sp>
    </p:spTree>
    <p:extLst>
      <p:ext uri="{BB962C8B-B14F-4D97-AF65-F5344CB8AC3E}">
        <p14:creationId xmlns:p14="http://schemas.microsoft.com/office/powerpoint/2010/main" val="9250507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5713" name="Picture Placeholder 6">
            <a:extLst>
              <a:ext uri="{FF2B5EF4-FFF2-40B4-BE49-F238E27FC236}">
                <a16:creationId xmlns:a16="http://schemas.microsoft.com/office/drawing/2014/main" id="{810290FB-99FB-284F-8ABE-F73FE9B45E1E}"/>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1549400" y="1984376"/>
            <a:ext cx="4502150" cy="4721225"/>
          </a:xfrm>
        </p:spPr>
      </p:pic>
      <p:sp>
        <p:nvSpPr>
          <p:cNvPr id="5" name="Rectangle 4">
            <a:extLst>
              <a:ext uri="{FF2B5EF4-FFF2-40B4-BE49-F238E27FC236}">
                <a16:creationId xmlns:a16="http://schemas.microsoft.com/office/drawing/2014/main" id="{FA294A4F-B6C7-DB49-8A0E-0A71300C975F}"/>
              </a:ext>
            </a:extLst>
          </p:cNvPr>
          <p:cNvSpPr/>
          <p:nvPr/>
        </p:nvSpPr>
        <p:spPr>
          <a:xfrm>
            <a:off x="6026150" y="228600"/>
            <a:ext cx="4572000" cy="6477000"/>
          </a:xfrm>
          <a:prstGeom prst="rect">
            <a:avLst/>
          </a:prstGeom>
          <a:solidFill>
            <a:srgbClr val="1F6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ame 8">
            <a:extLst>
              <a:ext uri="{FF2B5EF4-FFF2-40B4-BE49-F238E27FC236}">
                <a16:creationId xmlns:a16="http://schemas.microsoft.com/office/drawing/2014/main" id="{E63AA5B4-101C-7441-9196-E380B1AD607B}"/>
              </a:ext>
            </a:extLst>
          </p:cNvPr>
          <p:cNvSpPr/>
          <p:nvPr/>
        </p:nvSpPr>
        <p:spPr>
          <a:xfrm>
            <a:off x="1524000" y="0"/>
            <a:ext cx="9137650" cy="6858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Rectangle 10">
            <a:extLst>
              <a:ext uri="{FF2B5EF4-FFF2-40B4-BE49-F238E27FC236}">
                <a16:creationId xmlns:a16="http://schemas.microsoft.com/office/drawing/2014/main" id="{56C9D6C4-3A9E-644C-BD3E-5EE48D9E3ECE}"/>
              </a:ext>
            </a:extLst>
          </p:cNvPr>
          <p:cNvSpPr/>
          <p:nvPr/>
        </p:nvSpPr>
        <p:spPr>
          <a:xfrm>
            <a:off x="6221413" y="474664"/>
            <a:ext cx="3770312" cy="4662815"/>
          </a:xfrm>
          <a:prstGeom prst="rect">
            <a:avLst/>
          </a:prstGeom>
        </p:spPr>
        <p:txBody>
          <a:bodyPr>
            <a:spAutoFit/>
          </a:bodyPr>
          <a:lstStyle/>
          <a:p>
            <a:pPr>
              <a:defRPr/>
            </a:pPr>
            <a:r>
              <a:rPr lang="en-US" sz="2700" b="1" dirty="0" err="1"/>
              <a:t>Harus</a:t>
            </a:r>
            <a:r>
              <a:rPr lang="en-US" sz="2700" b="1" dirty="0"/>
              <a:t> </a:t>
            </a:r>
            <a:r>
              <a:rPr lang="en-US" sz="2700" b="1" dirty="0" err="1"/>
              <a:t>ada</a:t>
            </a:r>
            <a:r>
              <a:rPr lang="en-US" sz="2700" b="1" dirty="0"/>
              <a:t> </a:t>
            </a:r>
            <a:r>
              <a:rPr lang="en-US" sz="2700" b="1" dirty="0" err="1"/>
              <a:t>mekanisme</a:t>
            </a:r>
            <a:r>
              <a:rPr lang="en-US" sz="2700" b="1" dirty="0"/>
              <a:t> </a:t>
            </a:r>
            <a:r>
              <a:rPr lang="en-US" sz="2700" b="1" dirty="0" err="1"/>
              <a:t>menemukan</a:t>
            </a:r>
            <a:r>
              <a:rPr lang="en-US" sz="2700" b="1" dirty="0"/>
              <a:t> </a:t>
            </a:r>
            <a:r>
              <a:rPr lang="en-US" sz="2700" b="1" dirty="0" err="1"/>
              <a:t>cara</a:t>
            </a:r>
            <a:r>
              <a:rPr lang="en-US" sz="2700" b="1" dirty="0"/>
              <a:t> </a:t>
            </a:r>
            <a:r>
              <a:rPr lang="en-US" sz="2700" b="1" dirty="0" err="1"/>
              <a:t>penyelesaian</a:t>
            </a:r>
            <a:r>
              <a:rPr lang="en-US" sz="2700" b="1" dirty="0"/>
              <a:t> </a:t>
            </a:r>
            <a:r>
              <a:rPr lang="en-US" sz="2700" b="1" dirty="0" err="1"/>
              <a:t>yg</a:t>
            </a:r>
            <a:r>
              <a:rPr lang="en-US" sz="2700" b="1" dirty="0"/>
              <a:t> </a:t>
            </a:r>
            <a:r>
              <a:rPr lang="en-US" sz="2700" b="1" dirty="0" err="1"/>
              <a:t>efektif</a:t>
            </a:r>
            <a:r>
              <a:rPr lang="en-US" sz="2700" b="1" dirty="0"/>
              <a:t> </a:t>
            </a:r>
            <a:r>
              <a:rPr lang="en-US" sz="2700" b="1" dirty="0" err="1"/>
              <a:t>dan</a:t>
            </a:r>
            <a:r>
              <a:rPr lang="en-US" sz="2700" b="1" dirty="0"/>
              <a:t> </a:t>
            </a:r>
            <a:r>
              <a:rPr lang="en-US" sz="2700" b="1" dirty="0" err="1"/>
              <a:t>efisien</a:t>
            </a:r>
            <a:r>
              <a:rPr lang="en-US" sz="2700" b="1" dirty="0"/>
              <a:t>.</a:t>
            </a:r>
          </a:p>
          <a:p>
            <a:pPr>
              <a:defRPr/>
            </a:pPr>
            <a:endParaRPr lang="en-US" sz="2700" b="1" dirty="0"/>
          </a:p>
          <a:p>
            <a:pPr>
              <a:defRPr/>
            </a:pPr>
            <a:r>
              <a:rPr lang="en-US" sz="2700" b="1" dirty="0" err="1"/>
              <a:t>Penyelesaian</a:t>
            </a:r>
            <a:r>
              <a:rPr lang="en-US" sz="2700" b="1" dirty="0"/>
              <a:t>:</a:t>
            </a:r>
          </a:p>
          <a:p>
            <a:pPr marL="557213" indent="-557213">
              <a:buFontTx/>
              <a:buAutoNum type="arabicPeriod"/>
              <a:defRPr/>
            </a:pPr>
            <a:r>
              <a:rPr lang="en-US" sz="2700" b="1" dirty="0"/>
              <a:t>Di </a:t>
            </a:r>
            <a:r>
              <a:rPr lang="en-US" sz="2700" b="1" dirty="0" err="1"/>
              <a:t>luar</a:t>
            </a:r>
            <a:r>
              <a:rPr lang="en-US" sz="2700" b="1" dirty="0"/>
              <a:t> </a:t>
            </a:r>
            <a:r>
              <a:rPr lang="en-US" sz="2700" b="1" dirty="0" err="1"/>
              <a:t>pengadilan</a:t>
            </a:r>
            <a:endParaRPr lang="en-US" sz="2700" b="1" dirty="0"/>
          </a:p>
          <a:p>
            <a:pPr>
              <a:defRPr/>
            </a:pPr>
            <a:r>
              <a:rPr lang="en-US" sz="2700" b="1" dirty="0"/>
              <a:t>	- </a:t>
            </a:r>
            <a:r>
              <a:rPr lang="en-US" sz="2700" b="1" dirty="0" err="1"/>
              <a:t>musyawarah</a:t>
            </a:r>
            <a:endParaRPr lang="en-US" sz="2700" b="1" dirty="0"/>
          </a:p>
          <a:p>
            <a:pPr>
              <a:defRPr/>
            </a:pPr>
            <a:r>
              <a:rPr lang="en-US" sz="2700" b="1" dirty="0"/>
              <a:t>	- ADR</a:t>
            </a:r>
          </a:p>
          <a:p>
            <a:pPr marL="557213" indent="-557213">
              <a:buFont typeface="+mj-lt"/>
              <a:buAutoNum type="arabicPeriod" startAt="2"/>
              <a:defRPr/>
            </a:pPr>
            <a:r>
              <a:rPr lang="en-US" sz="2700" b="1" dirty="0" err="1"/>
              <a:t>Melalui</a:t>
            </a:r>
            <a:r>
              <a:rPr lang="en-US" sz="2700" b="1" dirty="0"/>
              <a:t> </a:t>
            </a:r>
            <a:r>
              <a:rPr lang="en-US" sz="2700" b="1" dirty="0" err="1"/>
              <a:t>pengadilan</a:t>
            </a:r>
            <a:endParaRPr lang="en-US" sz="2700" b="1" dirty="0"/>
          </a:p>
          <a:p>
            <a:pPr>
              <a:defRPr/>
            </a:pPr>
            <a:endParaRPr lang="en-US" sz="2700" b="1" dirty="0"/>
          </a:p>
        </p:txBody>
      </p:sp>
      <p:sp>
        <p:nvSpPr>
          <p:cNvPr id="115717" name="TextBox 3">
            <a:extLst>
              <a:ext uri="{FF2B5EF4-FFF2-40B4-BE49-F238E27FC236}">
                <a16:creationId xmlns:a16="http://schemas.microsoft.com/office/drawing/2014/main" id="{E2478A24-85C4-734F-8EB8-EF2BF64F181C}"/>
              </a:ext>
            </a:extLst>
          </p:cNvPr>
          <p:cNvSpPr txBox="1">
            <a:spLocks noChangeArrowheads="1"/>
          </p:cNvSpPr>
          <p:nvPr/>
        </p:nvSpPr>
        <p:spPr bwMode="auto">
          <a:xfrm>
            <a:off x="1951039" y="379414"/>
            <a:ext cx="4173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3300">
                <a:latin typeface="Cooper Black" panose="0208090404030B020404" pitchFamily="18" charset="77"/>
              </a:rPr>
              <a:t>Penanganan Masalah Hukum</a:t>
            </a:r>
          </a:p>
        </p:txBody>
      </p:sp>
    </p:spTree>
    <p:extLst>
      <p:ext uri="{BB962C8B-B14F-4D97-AF65-F5344CB8AC3E}">
        <p14:creationId xmlns:p14="http://schemas.microsoft.com/office/powerpoint/2010/main" val="275427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7" name="Text Box 2">
            <a:extLst>
              <a:ext uri="{FF2B5EF4-FFF2-40B4-BE49-F238E27FC236}">
                <a16:creationId xmlns:a16="http://schemas.microsoft.com/office/drawing/2014/main" id="{1D5D617C-57E7-754C-A499-79BDD60ADA0A}"/>
              </a:ext>
            </a:extLst>
          </p:cNvPr>
          <p:cNvSpPr txBox="1">
            <a:spLocks noChangeArrowheads="1"/>
          </p:cNvSpPr>
          <p:nvPr/>
        </p:nvSpPr>
        <p:spPr bwMode="auto">
          <a:xfrm>
            <a:off x="4438650" y="1485901"/>
            <a:ext cx="3429000" cy="9239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1800">
                <a:cs typeface="Arial" panose="020B0604020202020204" pitchFamily="34" charset="0"/>
              </a:rPr>
              <a:t>KASUS DIANALISIS SECARA MEDIKOLEGAL DAN DINILAI POSISI HUKUMNYA</a:t>
            </a:r>
            <a:endParaRPr lang="id-ID" altLang="en-US" sz="1800">
              <a:cs typeface="Arial" panose="020B0604020202020204" pitchFamily="34" charset="0"/>
            </a:endParaRPr>
          </a:p>
        </p:txBody>
      </p:sp>
      <p:sp>
        <p:nvSpPr>
          <p:cNvPr id="116738" name="Text Box 3">
            <a:extLst>
              <a:ext uri="{FF2B5EF4-FFF2-40B4-BE49-F238E27FC236}">
                <a16:creationId xmlns:a16="http://schemas.microsoft.com/office/drawing/2014/main" id="{0FAF1AC4-DBB9-D340-A966-E57AB8E41BB2}"/>
              </a:ext>
            </a:extLst>
          </p:cNvPr>
          <p:cNvSpPr txBox="1">
            <a:spLocks noChangeArrowheads="1"/>
          </p:cNvSpPr>
          <p:nvPr/>
        </p:nvSpPr>
        <p:spPr bwMode="auto">
          <a:xfrm>
            <a:off x="3352800" y="3086101"/>
            <a:ext cx="1600200" cy="64611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1800">
                <a:cs typeface="Arial" panose="020B0604020202020204" pitchFamily="34" charset="0"/>
              </a:rPr>
              <a:t>KASUS HITAM</a:t>
            </a:r>
            <a:endParaRPr lang="id-ID" altLang="en-US" sz="1800">
              <a:cs typeface="Arial" panose="020B0604020202020204" pitchFamily="34" charset="0"/>
            </a:endParaRPr>
          </a:p>
        </p:txBody>
      </p:sp>
      <p:sp>
        <p:nvSpPr>
          <p:cNvPr id="116739" name="Text Box 4">
            <a:extLst>
              <a:ext uri="{FF2B5EF4-FFF2-40B4-BE49-F238E27FC236}">
                <a16:creationId xmlns:a16="http://schemas.microsoft.com/office/drawing/2014/main" id="{3A712736-EA00-4F48-8AFE-2AC898E15BD5}"/>
              </a:ext>
            </a:extLst>
          </p:cNvPr>
          <p:cNvSpPr txBox="1">
            <a:spLocks noChangeArrowheads="1"/>
          </p:cNvSpPr>
          <p:nvPr/>
        </p:nvSpPr>
        <p:spPr bwMode="auto">
          <a:xfrm>
            <a:off x="5353050" y="3086100"/>
            <a:ext cx="1771650" cy="3698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1800">
                <a:cs typeface="Arial" panose="020B0604020202020204" pitchFamily="34" charset="0"/>
              </a:rPr>
              <a:t>KASUS KELABU</a:t>
            </a:r>
            <a:endParaRPr lang="id-ID" altLang="en-US" sz="1800">
              <a:cs typeface="Arial" panose="020B0604020202020204" pitchFamily="34" charset="0"/>
            </a:endParaRPr>
          </a:p>
        </p:txBody>
      </p:sp>
      <p:sp>
        <p:nvSpPr>
          <p:cNvPr id="116740" name="Text Box 5">
            <a:extLst>
              <a:ext uri="{FF2B5EF4-FFF2-40B4-BE49-F238E27FC236}">
                <a16:creationId xmlns:a16="http://schemas.microsoft.com/office/drawing/2014/main" id="{21C2A19E-27B6-6140-959A-8083FEC29348}"/>
              </a:ext>
            </a:extLst>
          </p:cNvPr>
          <p:cNvSpPr txBox="1">
            <a:spLocks noChangeArrowheads="1"/>
          </p:cNvSpPr>
          <p:nvPr/>
        </p:nvSpPr>
        <p:spPr bwMode="auto">
          <a:xfrm>
            <a:off x="7410450" y="3086100"/>
            <a:ext cx="1714500" cy="3698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1800">
                <a:cs typeface="Arial" panose="020B0604020202020204" pitchFamily="34" charset="0"/>
              </a:rPr>
              <a:t>KASUS PUTIH</a:t>
            </a:r>
            <a:endParaRPr lang="id-ID" altLang="en-US" sz="1800">
              <a:cs typeface="Arial" panose="020B0604020202020204" pitchFamily="34" charset="0"/>
            </a:endParaRPr>
          </a:p>
        </p:txBody>
      </p:sp>
      <p:sp>
        <p:nvSpPr>
          <p:cNvPr id="116741" name="Text Box 6">
            <a:extLst>
              <a:ext uri="{FF2B5EF4-FFF2-40B4-BE49-F238E27FC236}">
                <a16:creationId xmlns:a16="http://schemas.microsoft.com/office/drawing/2014/main" id="{CDE27454-400A-6549-B389-B06F187D804C}"/>
              </a:ext>
            </a:extLst>
          </p:cNvPr>
          <p:cNvSpPr txBox="1">
            <a:spLocks noChangeArrowheads="1"/>
          </p:cNvSpPr>
          <p:nvPr/>
        </p:nvSpPr>
        <p:spPr bwMode="auto">
          <a:xfrm>
            <a:off x="3295650" y="1085850"/>
            <a:ext cx="154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spcBef>
                <a:spcPct val="50000"/>
              </a:spcBef>
              <a:buClrTx/>
              <a:buSzTx/>
              <a:buFontTx/>
              <a:buNone/>
            </a:pPr>
            <a:r>
              <a:rPr lang="en-US" altLang="en-US" sz="1800">
                <a:cs typeface="Arial" panose="020B0604020202020204" pitchFamily="34" charset="0"/>
              </a:rPr>
              <a:t>PERDATA:</a:t>
            </a:r>
            <a:endParaRPr lang="id-ID" altLang="en-US" sz="1800">
              <a:cs typeface="Arial" panose="020B0604020202020204" pitchFamily="34" charset="0"/>
            </a:endParaRPr>
          </a:p>
        </p:txBody>
      </p:sp>
      <p:sp>
        <p:nvSpPr>
          <p:cNvPr id="116742" name="Text Box 7">
            <a:extLst>
              <a:ext uri="{FF2B5EF4-FFF2-40B4-BE49-F238E27FC236}">
                <a16:creationId xmlns:a16="http://schemas.microsoft.com/office/drawing/2014/main" id="{77AC03A5-78C5-114B-B380-A86BD307247E}"/>
              </a:ext>
            </a:extLst>
          </p:cNvPr>
          <p:cNvSpPr txBox="1">
            <a:spLocks noChangeArrowheads="1"/>
          </p:cNvSpPr>
          <p:nvPr/>
        </p:nvSpPr>
        <p:spPr bwMode="auto">
          <a:xfrm>
            <a:off x="3295650" y="5314950"/>
            <a:ext cx="1828800" cy="3698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1800">
                <a:cs typeface="Arial" panose="020B0604020202020204" pitchFamily="34" charset="0"/>
              </a:rPr>
              <a:t>NON LITIGASI</a:t>
            </a:r>
            <a:endParaRPr lang="id-ID" altLang="en-US" sz="1800">
              <a:cs typeface="Arial" panose="020B0604020202020204" pitchFamily="34" charset="0"/>
            </a:endParaRPr>
          </a:p>
        </p:txBody>
      </p:sp>
      <p:sp>
        <p:nvSpPr>
          <p:cNvPr id="116743" name="Text Box 8">
            <a:extLst>
              <a:ext uri="{FF2B5EF4-FFF2-40B4-BE49-F238E27FC236}">
                <a16:creationId xmlns:a16="http://schemas.microsoft.com/office/drawing/2014/main" id="{F7401F01-8BE9-9D46-80EA-5431ED929F92}"/>
              </a:ext>
            </a:extLst>
          </p:cNvPr>
          <p:cNvSpPr txBox="1">
            <a:spLocks noChangeArrowheads="1"/>
          </p:cNvSpPr>
          <p:nvPr/>
        </p:nvSpPr>
        <p:spPr bwMode="auto">
          <a:xfrm>
            <a:off x="7010400" y="5314950"/>
            <a:ext cx="1657350" cy="3698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1800">
                <a:cs typeface="Arial" panose="020B0604020202020204" pitchFamily="34" charset="0"/>
              </a:rPr>
              <a:t>LITIGASI</a:t>
            </a:r>
            <a:endParaRPr lang="id-ID" altLang="en-US" sz="1800">
              <a:cs typeface="Arial" panose="020B0604020202020204" pitchFamily="34" charset="0"/>
            </a:endParaRPr>
          </a:p>
        </p:txBody>
      </p:sp>
      <p:sp>
        <p:nvSpPr>
          <p:cNvPr id="116744" name="AutoShape 9">
            <a:extLst>
              <a:ext uri="{FF2B5EF4-FFF2-40B4-BE49-F238E27FC236}">
                <a16:creationId xmlns:a16="http://schemas.microsoft.com/office/drawing/2014/main" id="{17226194-B00B-F84C-AE05-EFD5D8563AB3}"/>
              </a:ext>
            </a:extLst>
          </p:cNvPr>
          <p:cNvSpPr>
            <a:spLocks noChangeArrowheads="1"/>
          </p:cNvSpPr>
          <p:nvPr/>
        </p:nvSpPr>
        <p:spPr bwMode="auto">
          <a:xfrm>
            <a:off x="6038850" y="2400300"/>
            <a:ext cx="342900" cy="571500"/>
          </a:xfrm>
          <a:prstGeom prst="downArrow">
            <a:avLst>
              <a:gd name="adj1" fmla="val 50000"/>
              <a:gd name="adj2" fmla="val 41667"/>
            </a:avLst>
          </a:prstGeom>
          <a:solidFill>
            <a:schemeClr val="accent1"/>
          </a:solidFill>
          <a:ln w="12700" cap="sq">
            <a:solidFill>
              <a:schemeClr val="tx1"/>
            </a:solidFill>
            <a:miter lim="800000"/>
            <a:headEnd type="none" w="sm" len="sm"/>
            <a:tailEnd type="none" w="sm" len="sm"/>
          </a:ln>
        </p:spPr>
        <p:txBody>
          <a:bodyPr vert="eaVert"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ltLang="en-US"/>
          </a:p>
        </p:txBody>
      </p:sp>
      <p:sp>
        <p:nvSpPr>
          <p:cNvPr id="116745" name="AutoShape 10">
            <a:extLst>
              <a:ext uri="{FF2B5EF4-FFF2-40B4-BE49-F238E27FC236}">
                <a16:creationId xmlns:a16="http://schemas.microsoft.com/office/drawing/2014/main" id="{8105AEA7-D419-8441-91B3-DD7385D73BB2}"/>
              </a:ext>
            </a:extLst>
          </p:cNvPr>
          <p:cNvSpPr>
            <a:spLocks noChangeArrowheads="1"/>
          </p:cNvSpPr>
          <p:nvPr/>
        </p:nvSpPr>
        <p:spPr bwMode="auto">
          <a:xfrm>
            <a:off x="4438650" y="2400300"/>
            <a:ext cx="342900" cy="571500"/>
          </a:xfrm>
          <a:prstGeom prst="downArrow">
            <a:avLst>
              <a:gd name="adj1" fmla="val 50000"/>
              <a:gd name="adj2" fmla="val 41667"/>
            </a:avLst>
          </a:prstGeom>
          <a:solidFill>
            <a:schemeClr val="accent1"/>
          </a:solidFill>
          <a:ln w="12700" cap="sq">
            <a:solidFill>
              <a:schemeClr val="tx1"/>
            </a:solidFill>
            <a:miter lim="800000"/>
            <a:headEnd type="none" w="sm" len="sm"/>
            <a:tailEnd type="none" w="sm" len="sm"/>
          </a:ln>
        </p:spPr>
        <p:txBody>
          <a:bodyPr vert="eaVert"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ltLang="en-US"/>
          </a:p>
        </p:txBody>
      </p:sp>
      <p:sp>
        <p:nvSpPr>
          <p:cNvPr id="116746" name="AutoShape 11">
            <a:extLst>
              <a:ext uri="{FF2B5EF4-FFF2-40B4-BE49-F238E27FC236}">
                <a16:creationId xmlns:a16="http://schemas.microsoft.com/office/drawing/2014/main" id="{C32AA5C2-0717-7445-B6F9-E1500A7E7B00}"/>
              </a:ext>
            </a:extLst>
          </p:cNvPr>
          <p:cNvSpPr>
            <a:spLocks noChangeArrowheads="1"/>
          </p:cNvSpPr>
          <p:nvPr/>
        </p:nvSpPr>
        <p:spPr bwMode="auto">
          <a:xfrm>
            <a:off x="7581900" y="2400300"/>
            <a:ext cx="285750" cy="571500"/>
          </a:xfrm>
          <a:prstGeom prst="downArrow">
            <a:avLst>
              <a:gd name="adj1" fmla="val 50000"/>
              <a:gd name="adj2" fmla="val 50000"/>
            </a:avLst>
          </a:prstGeom>
          <a:solidFill>
            <a:schemeClr val="accent1"/>
          </a:solidFill>
          <a:ln w="12700" cap="sq">
            <a:solidFill>
              <a:schemeClr val="tx1"/>
            </a:solidFill>
            <a:miter lim="800000"/>
            <a:headEnd type="none" w="sm" len="sm"/>
            <a:tailEnd type="none" w="sm" len="sm"/>
          </a:ln>
        </p:spPr>
        <p:txBody>
          <a:bodyPr vert="eaVert"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ltLang="en-US"/>
          </a:p>
        </p:txBody>
      </p:sp>
      <p:sp>
        <p:nvSpPr>
          <p:cNvPr id="116747" name="AutoShape 12">
            <a:extLst>
              <a:ext uri="{FF2B5EF4-FFF2-40B4-BE49-F238E27FC236}">
                <a16:creationId xmlns:a16="http://schemas.microsoft.com/office/drawing/2014/main" id="{53A97D53-D19F-8C47-9D72-1F073021E2EA}"/>
              </a:ext>
            </a:extLst>
          </p:cNvPr>
          <p:cNvSpPr>
            <a:spLocks noChangeArrowheads="1"/>
          </p:cNvSpPr>
          <p:nvPr/>
        </p:nvSpPr>
        <p:spPr bwMode="auto">
          <a:xfrm>
            <a:off x="3981450" y="3486150"/>
            <a:ext cx="342900" cy="1714500"/>
          </a:xfrm>
          <a:prstGeom prst="downArrow">
            <a:avLst>
              <a:gd name="adj1" fmla="val 50000"/>
              <a:gd name="adj2" fmla="val 125000"/>
            </a:avLst>
          </a:prstGeom>
          <a:solidFill>
            <a:schemeClr val="accent1"/>
          </a:solidFill>
          <a:ln w="12700" cap="sq">
            <a:solidFill>
              <a:schemeClr val="tx1"/>
            </a:solidFill>
            <a:miter lim="800000"/>
            <a:headEnd type="none" w="sm" len="sm"/>
            <a:tailEnd type="none" w="sm" len="sm"/>
          </a:ln>
        </p:spPr>
        <p:txBody>
          <a:bodyPr vert="eaVert"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ltLang="en-US"/>
          </a:p>
        </p:txBody>
      </p:sp>
      <p:sp>
        <p:nvSpPr>
          <p:cNvPr id="116748" name="AutoShape 13">
            <a:extLst>
              <a:ext uri="{FF2B5EF4-FFF2-40B4-BE49-F238E27FC236}">
                <a16:creationId xmlns:a16="http://schemas.microsoft.com/office/drawing/2014/main" id="{70F02216-8734-5A4E-A3F4-8E5E0E90468E}"/>
              </a:ext>
            </a:extLst>
          </p:cNvPr>
          <p:cNvSpPr>
            <a:spLocks noChangeArrowheads="1"/>
          </p:cNvSpPr>
          <p:nvPr/>
        </p:nvSpPr>
        <p:spPr bwMode="auto">
          <a:xfrm>
            <a:off x="7696200" y="3486150"/>
            <a:ext cx="400050" cy="1714500"/>
          </a:xfrm>
          <a:prstGeom prst="downArrow">
            <a:avLst>
              <a:gd name="adj1" fmla="val 50000"/>
              <a:gd name="adj2" fmla="val 107143"/>
            </a:avLst>
          </a:prstGeom>
          <a:solidFill>
            <a:schemeClr val="accent1"/>
          </a:solidFill>
          <a:ln w="12700" cap="sq">
            <a:solidFill>
              <a:schemeClr val="tx1"/>
            </a:solidFill>
            <a:miter lim="800000"/>
            <a:headEnd type="none" w="sm" len="sm"/>
            <a:tailEnd type="none" w="sm" len="sm"/>
          </a:ln>
        </p:spPr>
        <p:txBody>
          <a:bodyPr vert="eaVert" wrap="none"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ltLang="en-US"/>
          </a:p>
        </p:txBody>
      </p:sp>
      <p:sp>
        <p:nvSpPr>
          <p:cNvPr id="116749" name="Line 14">
            <a:extLst>
              <a:ext uri="{FF2B5EF4-FFF2-40B4-BE49-F238E27FC236}">
                <a16:creationId xmlns:a16="http://schemas.microsoft.com/office/drawing/2014/main" id="{85BDFAA0-1E09-C047-ACB1-5DEF3E599FB3}"/>
              </a:ext>
            </a:extLst>
          </p:cNvPr>
          <p:cNvSpPr>
            <a:spLocks noChangeShapeType="1"/>
          </p:cNvSpPr>
          <p:nvPr/>
        </p:nvSpPr>
        <p:spPr bwMode="auto">
          <a:xfrm>
            <a:off x="6210300" y="3429000"/>
            <a:ext cx="0" cy="857250"/>
          </a:xfrm>
          <a:prstGeom prst="line">
            <a:avLst/>
          </a:prstGeom>
          <a:noFill/>
          <a:ln w="76200">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6750" name="Line 15">
            <a:extLst>
              <a:ext uri="{FF2B5EF4-FFF2-40B4-BE49-F238E27FC236}">
                <a16:creationId xmlns:a16="http://schemas.microsoft.com/office/drawing/2014/main" id="{4C0EBCAE-9E0D-5B4B-926E-CBAA73182E27}"/>
              </a:ext>
            </a:extLst>
          </p:cNvPr>
          <p:cNvSpPr>
            <a:spLocks noChangeShapeType="1"/>
          </p:cNvSpPr>
          <p:nvPr/>
        </p:nvSpPr>
        <p:spPr bwMode="auto">
          <a:xfrm flipH="1">
            <a:off x="5238750" y="4286250"/>
            <a:ext cx="971550" cy="914400"/>
          </a:xfrm>
          <a:prstGeom prst="line">
            <a:avLst/>
          </a:prstGeom>
          <a:noFill/>
          <a:ln w="76200">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6751" name="WordArt 16">
            <a:extLst>
              <a:ext uri="{FF2B5EF4-FFF2-40B4-BE49-F238E27FC236}">
                <a16:creationId xmlns:a16="http://schemas.microsoft.com/office/drawing/2014/main" id="{BA96ECDC-94B4-B449-8003-E8056A5A5F95}"/>
              </a:ext>
            </a:extLst>
          </p:cNvPr>
          <p:cNvSpPr>
            <a:spLocks noChangeArrowheads="1" noChangeShapeType="1" noTextEdit="1"/>
          </p:cNvSpPr>
          <p:nvPr/>
        </p:nvSpPr>
        <p:spPr bwMode="auto">
          <a:xfrm>
            <a:off x="5981700" y="4686300"/>
            <a:ext cx="457200" cy="628650"/>
          </a:xfrm>
          <a:prstGeom prst="rect">
            <a:avLst/>
          </a:prstGeom>
        </p:spPr>
        <p:txBody>
          <a:bodyPr wrap="none" fromWordArt="1">
            <a:prstTxWarp prst="textPlain">
              <a:avLst>
                <a:gd name="adj" fmla="val 50000"/>
              </a:avLst>
            </a:prstTxWarp>
          </a:bodyPr>
          <a:lstStyle/>
          <a:p>
            <a:pPr algn="ctr"/>
            <a:r>
              <a:rPr lang="en-US" sz="2700" i="1" kern="10">
                <a:ln w="9525" cap="sq">
                  <a:solidFill>
                    <a:srgbClr val="000000"/>
                  </a:solidFill>
                  <a:round/>
                  <a:headEnd type="none" w="sm" len="sm"/>
                  <a:tailEnd type="none" w="sm" len="sm"/>
                </a:ln>
                <a:solidFill>
                  <a:srgbClr val="FFFFFF"/>
                </a:solidFill>
                <a:effectLst>
                  <a:outerShdw blurRad="63500" dist="38099" dir="2700000" algn="ctr" rotWithShape="0">
                    <a:srgbClr val="000000">
                      <a:alpha val="79999"/>
                    </a:srgbClr>
                  </a:outerShdw>
                </a:effectLst>
                <a:latin typeface="Arial Black" panose="020B0604020202020204" pitchFamily="34" charset="0"/>
                <a:cs typeface="Arial Black" panose="020B0604020202020204" pitchFamily="34" charset="0"/>
              </a:rPr>
              <a:t>?</a:t>
            </a:r>
          </a:p>
        </p:txBody>
      </p:sp>
      <p:sp>
        <p:nvSpPr>
          <p:cNvPr id="116752" name="Line 17">
            <a:extLst>
              <a:ext uri="{FF2B5EF4-FFF2-40B4-BE49-F238E27FC236}">
                <a16:creationId xmlns:a16="http://schemas.microsoft.com/office/drawing/2014/main" id="{CAECEF2D-0004-DE48-AE90-D5759CBBD9BA}"/>
              </a:ext>
            </a:extLst>
          </p:cNvPr>
          <p:cNvSpPr>
            <a:spLocks noChangeShapeType="1"/>
          </p:cNvSpPr>
          <p:nvPr/>
        </p:nvSpPr>
        <p:spPr bwMode="auto">
          <a:xfrm>
            <a:off x="6324600" y="4400550"/>
            <a:ext cx="742950" cy="742950"/>
          </a:xfrm>
          <a:prstGeom prst="line">
            <a:avLst/>
          </a:prstGeom>
          <a:noFill/>
          <a:ln w="76200">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 name="Frame 17">
            <a:extLst>
              <a:ext uri="{FF2B5EF4-FFF2-40B4-BE49-F238E27FC236}">
                <a16:creationId xmlns:a16="http://schemas.microsoft.com/office/drawing/2014/main" id="{0EFE7943-87C6-6E49-BFD2-9209D5A4991A}"/>
              </a:ext>
            </a:extLst>
          </p:cNvPr>
          <p:cNvSpPr/>
          <p:nvPr/>
        </p:nvSpPr>
        <p:spPr>
          <a:xfrm>
            <a:off x="2781300" y="857250"/>
            <a:ext cx="6743700" cy="51435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375740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66B4FE7-D0A8-8D4A-8C88-EB9E05B3149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52531" y="1201029"/>
            <a:ext cx="4688202" cy="5299389"/>
          </a:xfrm>
          <a:ln>
            <a:solidFill>
              <a:schemeClr val="bg1"/>
            </a:solidFill>
          </a:ln>
        </p:spPr>
      </p:pic>
      <p:sp>
        <p:nvSpPr>
          <p:cNvPr id="6" name="Rectangle 5">
            <a:extLst>
              <a:ext uri="{FF2B5EF4-FFF2-40B4-BE49-F238E27FC236}">
                <a16:creationId xmlns:a16="http://schemas.microsoft.com/office/drawing/2014/main" id="{9C40BAA5-1EA4-E543-8BDC-7B4428E62F99}"/>
              </a:ext>
            </a:extLst>
          </p:cNvPr>
          <p:cNvSpPr>
            <a:spLocks noChangeArrowheads="1"/>
          </p:cNvSpPr>
          <p:nvPr/>
        </p:nvSpPr>
        <p:spPr bwMode="auto">
          <a:xfrm>
            <a:off x="5340350" y="1085851"/>
            <a:ext cx="638356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28625" indent="-428625">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buFont typeface="Arial" panose="020B0604020202020204" pitchFamily="34" charset="0"/>
              <a:buChar char="•"/>
            </a:pPr>
            <a:r>
              <a:rPr lang="en-US" altLang="en-US" sz="3000" b="1" dirty="0" err="1"/>
              <a:t>Lingkup</a:t>
            </a:r>
            <a:r>
              <a:rPr lang="en-US" altLang="en-US" sz="3000" b="1" dirty="0"/>
              <a:t> </a:t>
            </a:r>
            <a:r>
              <a:rPr lang="en-US" altLang="en-US" sz="3000" b="1" dirty="0" err="1"/>
              <a:t>kasus</a:t>
            </a:r>
            <a:r>
              <a:rPr lang="en-US" altLang="en-US" sz="3000" b="1" dirty="0"/>
              <a:t> </a:t>
            </a:r>
            <a:r>
              <a:rPr lang="en-US" altLang="en-US" sz="3000" b="1" dirty="0" err="1"/>
              <a:t>hukum</a:t>
            </a:r>
            <a:r>
              <a:rPr lang="en-US" altLang="en-US" sz="3000" b="1" dirty="0"/>
              <a:t> : </a:t>
            </a:r>
            <a:r>
              <a:rPr lang="en-US" altLang="en-US" sz="3000" b="1" dirty="0" err="1"/>
              <a:t>luas</a:t>
            </a:r>
            <a:endParaRPr lang="en-US" altLang="en-US" sz="3000" b="1" dirty="0"/>
          </a:p>
          <a:p>
            <a:pPr>
              <a:buFont typeface="Arial" panose="020B0604020202020204" pitchFamily="34" charset="0"/>
              <a:buChar char="•"/>
            </a:pPr>
            <a:endParaRPr lang="en-US" altLang="en-US" sz="3000" b="1" dirty="0"/>
          </a:p>
          <a:p>
            <a:pPr>
              <a:buFont typeface="Arial" panose="020B0604020202020204" pitchFamily="34" charset="0"/>
              <a:buChar char="•"/>
            </a:pPr>
            <a:r>
              <a:rPr lang="en-US" altLang="en-US" sz="3000" b="1" dirty="0"/>
              <a:t>Internal: </a:t>
            </a:r>
            <a:r>
              <a:rPr lang="en-US" altLang="en-US" sz="3000" b="1" dirty="0" err="1"/>
              <a:t>ketenagakerjaan</a:t>
            </a:r>
            <a:r>
              <a:rPr lang="en-US" altLang="en-US" sz="3000" b="1" dirty="0"/>
              <a:t>, </a:t>
            </a:r>
            <a:r>
              <a:rPr lang="en-US" altLang="en-US" sz="3000" b="1" dirty="0" err="1"/>
              <a:t>kontrak</a:t>
            </a:r>
            <a:r>
              <a:rPr lang="en-US" altLang="en-US" sz="3000" b="1" dirty="0"/>
              <a:t> </a:t>
            </a:r>
            <a:r>
              <a:rPr lang="en-US" altLang="en-US" sz="3000" b="1" dirty="0" err="1"/>
              <a:t>mitra</a:t>
            </a:r>
            <a:r>
              <a:rPr lang="en-US" altLang="en-US" sz="3000" b="1" dirty="0"/>
              <a:t> </a:t>
            </a:r>
            <a:r>
              <a:rPr lang="en-US" altLang="en-US" sz="3000" b="1" dirty="0" err="1"/>
              <a:t>nakes</a:t>
            </a:r>
            <a:r>
              <a:rPr lang="en-US" altLang="en-US" sz="3000" b="1" dirty="0"/>
              <a:t>, </a:t>
            </a:r>
            <a:r>
              <a:rPr lang="en-US" altLang="en-US" sz="3000" b="1" dirty="0" err="1"/>
              <a:t>kontrak</a:t>
            </a:r>
            <a:r>
              <a:rPr lang="en-US" altLang="en-US" sz="3000" b="1" dirty="0"/>
              <a:t> </a:t>
            </a:r>
            <a:r>
              <a:rPr lang="en-US" altLang="en-US" sz="3000" b="1" dirty="0" err="1"/>
              <a:t>kerja</a:t>
            </a:r>
            <a:r>
              <a:rPr lang="en-US" altLang="en-US" sz="3000" b="1" dirty="0"/>
              <a:t>, outsourcing, </a:t>
            </a:r>
            <a:r>
              <a:rPr lang="en-US" altLang="en-US" sz="3000" b="1" dirty="0" err="1"/>
              <a:t>perilaku</a:t>
            </a:r>
            <a:r>
              <a:rPr lang="en-US" altLang="en-US" sz="3000" b="1" dirty="0"/>
              <a:t> </a:t>
            </a:r>
            <a:r>
              <a:rPr lang="en-US" altLang="en-US" sz="3000" b="1" dirty="0" err="1"/>
              <a:t>profesi</a:t>
            </a:r>
            <a:r>
              <a:rPr lang="en-US" altLang="en-US" sz="3000" b="1" dirty="0"/>
              <a:t>, </a:t>
            </a:r>
            <a:r>
              <a:rPr lang="en-US" altLang="en-US" sz="3000" b="1" dirty="0" err="1"/>
              <a:t>antar</a:t>
            </a:r>
            <a:r>
              <a:rPr lang="en-US" altLang="en-US" sz="3000" b="1" dirty="0"/>
              <a:t> </a:t>
            </a:r>
            <a:r>
              <a:rPr lang="en-US" altLang="en-US" sz="3000" b="1" dirty="0" err="1"/>
              <a:t>profesi</a:t>
            </a:r>
            <a:r>
              <a:rPr lang="en-US" altLang="en-US" sz="3000" b="1" dirty="0"/>
              <a:t>, </a:t>
            </a:r>
          </a:p>
          <a:p>
            <a:pPr>
              <a:buFont typeface="Arial" panose="020B0604020202020204" pitchFamily="34" charset="0"/>
              <a:buChar char="•"/>
            </a:pPr>
            <a:endParaRPr lang="en-US" altLang="en-US" sz="3000" b="1" dirty="0"/>
          </a:p>
          <a:p>
            <a:pPr>
              <a:buFont typeface="Arial" panose="020B0604020202020204" pitchFamily="34" charset="0"/>
              <a:buChar char="•"/>
            </a:pPr>
            <a:r>
              <a:rPr lang="en-US" altLang="en-US" sz="3000" b="1" dirty="0" err="1"/>
              <a:t>Eksternal</a:t>
            </a:r>
            <a:r>
              <a:rPr lang="en-US" altLang="en-US" sz="3000" b="1" dirty="0"/>
              <a:t>: </a:t>
            </a:r>
            <a:r>
              <a:rPr lang="en-US" altLang="en-US" sz="3000" b="1" dirty="0" err="1"/>
              <a:t>kerjasama</a:t>
            </a:r>
            <a:r>
              <a:rPr lang="en-US" altLang="en-US" sz="3000" b="1" dirty="0"/>
              <a:t> RS-RS, RS-</a:t>
            </a:r>
            <a:r>
              <a:rPr lang="en-US" altLang="en-US" sz="3000" b="1" dirty="0" err="1"/>
              <a:t>Mitra</a:t>
            </a:r>
            <a:r>
              <a:rPr lang="en-US" altLang="en-US" sz="3000" b="1" dirty="0"/>
              <a:t>, RS-FK, RS-</a:t>
            </a:r>
            <a:r>
              <a:rPr lang="en-US" altLang="en-US" sz="3000" b="1" dirty="0" err="1"/>
              <a:t>Farmasi</a:t>
            </a:r>
            <a:r>
              <a:rPr lang="en-US" altLang="en-US" sz="3000" b="1" dirty="0"/>
              <a:t> /</a:t>
            </a:r>
            <a:r>
              <a:rPr lang="en-US" altLang="en-US" sz="3000" b="1" dirty="0" err="1"/>
              <a:t>alkes</a:t>
            </a:r>
            <a:r>
              <a:rPr lang="en-US" altLang="en-US" sz="3000" b="1" dirty="0"/>
              <a:t>, RS/</a:t>
            </a:r>
            <a:r>
              <a:rPr lang="en-US" altLang="en-US" sz="3000" b="1" dirty="0" err="1"/>
              <a:t>nakes-pasien</a:t>
            </a:r>
            <a:endParaRPr lang="en-US" altLang="en-US" sz="3000" b="1" dirty="0"/>
          </a:p>
        </p:txBody>
      </p:sp>
      <p:sp>
        <p:nvSpPr>
          <p:cNvPr id="5" name="TextBox 4">
            <a:extLst>
              <a:ext uri="{FF2B5EF4-FFF2-40B4-BE49-F238E27FC236}">
                <a16:creationId xmlns:a16="http://schemas.microsoft.com/office/drawing/2014/main" id="{9CBF778C-3B69-A84D-83C5-E69B600BF4F8}"/>
              </a:ext>
            </a:extLst>
          </p:cNvPr>
          <p:cNvSpPr txBox="1"/>
          <p:nvPr/>
        </p:nvSpPr>
        <p:spPr>
          <a:xfrm>
            <a:off x="652531" y="800100"/>
            <a:ext cx="4013200" cy="1477962"/>
          </a:xfrm>
          <a:prstGeom prst="rect">
            <a:avLst/>
          </a:prstGeom>
          <a:solidFill>
            <a:schemeClr val="accent6">
              <a:lumMod val="20000"/>
              <a:lumOff val="80000"/>
            </a:schemeClr>
          </a:solidFill>
        </p:spPr>
        <p:txBody>
          <a:bodyPr>
            <a:spAutoFit/>
          </a:bodyPr>
          <a:lstStyle/>
          <a:p>
            <a:pPr>
              <a:defRPr/>
            </a:pPr>
            <a:r>
              <a:rPr lang="en-US" sz="3000" dirty="0">
                <a:latin typeface="Arial Rounded MT Bold" charset="0"/>
                <a:ea typeface="Arial Rounded MT Bold" charset="0"/>
                <a:cs typeface="Arial Rounded MT Bold" charset="0"/>
              </a:rPr>
              <a:t>KASUS HUKUM DI RUMAH SAKIT/ </a:t>
            </a:r>
            <a:r>
              <a:rPr lang="en-US" sz="3000" dirty="0" err="1">
                <a:latin typeface="Arial Rounded MT Bold" charset="0"/>
                <a:ea typeface="Arial Rounded MT Bold" charset="0"/>
                <a:cs typeface="Arial Rounded MT Bold" charset="0"/>
              </a:rPr>
              <a:t>Faskes</a:t>
            </a:r>
            <a:endParaRPr lang="en-US" sz="2400" dirty="0">
              <a:latin typeface="Arial Rounded MT Bold" charset="0"/>
              <a:ea typeface="Arial Rounded MT Bold" charset="0"/>
              <a:cs typeface="Arial Rounded MT Bold" charset="0"/>
            </a:endParaRPr>
          </a:p>
        </p:txBody>
      </p:sp>
      <p:sp>
        <p:nvSpPr>
          <p:cNvPr id="7" name="Frame 6">
            <a:extLst>
              <a:ext uri="{FF2B5EF4-FFF2-40B4-BE49-F238E27FC236}">
                <a16:creationId xmlns:a16="http://schemas.microsoft.com/office/drawing/2014/main" id="{98B594E9-C56A-9148-AA32-B546682F06DB}"/>
              </a:ext>
            </a:extLst>
          </p:cNvPr>
          <p:cNvSpPr/>
          <p:nvPr/>
        </p:nvSpPr>
        <p:spPr>
          <a:xfrm>
            <a:off x="5340350" y="464470"/>
            <a:ext cx="6383564" cy="6035948"/>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701241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1" name="Text Box 2">
            <a:extLst>
              <a:ext uri="{FF2B5EF4-FFF2-40B4-BE49-F238E27FC236}">
                <a16:creationId xmlns:a16="http://schemas.microsoft.com/office/drawing/2014/main" id="{BF953026-1E87-274C-9C5F-58A49D228F25}"/>
              </a:ext>
            </a:extLst>
          </p:cNvPr>
          <p:cNvSpPr txBox="1">
            <a:spLocks noChangeArrowheads="1"/>
          </p:cNvSpPr>
          <p:nvPr/>
        </p:nvSpPr>
        <p:spPr bwMode="auto">
          <a:xfrm>
            <a:off x="3295650" y="1085850"/>
            <a:ext cx="131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buClrTx/>
              <a:buSzTx/>
              <a:buFontTx/>
              <a:buNone/>
            </a:pPr>
            <a:r>
              <a:rPr lang="en-US" altLang="en-US" sz="1800">
                <a:latin typeface="Arial" panose="020B0604020202020204" pitchFamily="34" charset="0"/>
                <a:cs typeface="Arial" panose="020B0604020202020204" pitchFamily="34" charset="0"/>
              </a:rPr>
              <a:t>PIDANA</a:t>
            </a:r>
            <a:endParaRPr lang="id-ID" altLang="en-US" sz="1800">
              <a:latin typeface="Arial" panose="020B0604020202020204" pitchFamily="34" charset="0"/>
              <a:cs typeface="Arial" panose="020B0604020202020204" pitchFamily="34" charset="0"/>
            </a:endParaRPr>
          </a:p>
        </p:txBody>
      </p:sp>
      <p:sp>
        <p:nvSpPr>
          <p:cNvPr id="117762" name="Text Box 3">
            <a:extLst>
              <a:ext uri="{FF2B5EF4-FFF2-40B4-BE49-F238E27FC236}">
                <a16:creationId xmlns:a16="http://schemas.microsoft.com/office/drawing/2014/main" id="{3DAA584B-9507-064F-8CDF-1481E13803F1}"/>
              </a:ext>
            </a:extLst>
          </p:cNvPr>
          <p:cNvSpPr txBox="1">
            <a:spLocks noChangeArrowheads="1"/>
          </p:cNvSpPr>
          <p:nvPr/>
        </p:nvSpPr>
        <p:spPr bwMode="auto">
          <a:xfrm>
            <a:off x="4438650" y="1257301"/>
            <a:ext cx="3429000" cy="923925"/>
          </a:xfrm>
          <a:prstGeom prst="rect">
            <a:avLst/>
          </a:prstGeom>
          <a:solidFill>
            <a:srgbClr val="FFF10A"/>
          </a:solidFill>
          <a:ln w="12700" cap="sq">
            <a:solidFill>
              <a:schemeClr val="tx1"/>
            </a:solidFill>
            <a:miter lim="800000"/>
            <a:headEnd type="none" w="sm" len="sm"/>
            <a:tailEnd type="none" w="sm" len="sm"/>
          </a:ln>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1800" dirty="0">
                <a:cs typeface="Arial" panose="020B0604020202020204" pitchFamily="34" charset="0"/>
              </a:rPr>
              <a:t>KASUS DIANALISIS SECARA MEDIKOLEGAL DAN DINILAI POSISI HUKUMNYA</a:t>
            </a:r>
            <a:endParaRPr lang="id-ID" altLang="en-US" sz="1800" dirty="0">
              <a:cs typeface="Arial" panose="020B0604020202020204" pitchFamily="34" charset="0"/>
            </a:endParaRPr>
          </a:p>
        </p:txBody>
      </p:sp>
      <p:sp>
        <p:nvSpPr>
          <p:cNvPr id="117763" name="Text Box 4">
            <a:extLst>
              <a:ext uri="{FF2B5EF4-FFF2-40B4-BE49-F238E27FC236}">
                <a16:creationId xmlns:a16="http://schemas.microsoft.com/office/drawing/2014/main" id="{C7DE215E-553A-0F49-9109-F4D9DED8F6F3}"/>
              </a:ext>
            </a:extLst>
          </p:cNvPr>
          <p:cNvSpPr txBox="1">
            <a:spLocks noChangeArrowheads="1"/>
          </p:cNvSpPr>
          <p:nvPr/>
        </p:nvSpPr>
        <p:spPr bwMode="auto">
          <a:xfrm>
            <a:off x="4438650" y="5429251"/>
            <a:ext cx="2857500" cy="41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2100">
                <a:latin typeface="Arial" panose="020B0604020202020204" pitchFamily="34" charset="0"/>
                <a:cs typeface="Arial" panose="020B0604020202020204" pitchFamily="34" charset="0"/>
              </a:rPr>
              <a:t>PROSES HUKUM</a:t>
            </a:r>
            <a:endParaRPr lang="id-ID" altLang="en-US" sz="2100">
              <a:latin typeface="Arial" panose="020B0604020202020204" pitchFamily="34" charset="0"/>
              <a:cs typeface="Arial" panose="020B0604020202020204" pitchFamily="34" charset="0"/>
            </a:endParaRPr>
          </a:p>
        </p:txBody>
      </p:sp>
      <p:sp>
        <p:nvSpPr>
          <p:cNvPr id="46085" name="Text Box 5">
            <a:extLst>
              <a:ext uri="{FF2B5EF4-FFF2-40B4-BE49-F238E27FC236}">
                <a16:creationId xmlns:a16="http://schemas.microsoft.com/office/drawing/2014/main" id="{5A067A2E-043B-3E48-B407-7C791DBF0B03}"/>
              </a:ext>
            </a:extLst>
          </p:cNvPr>
          <p:cNvSpPr txBox="1">
            <a:spLocks noChangeArrowheads="1"/>
          </p:cNvSpPr>
          <p:nvPr/>
        </p:nvSpPr>
        <p:spPr bwMode="auto">
          <a:xfrm>
            <a:off x="3352800" y="2857501"/>
            <a:ext cx="2057400" cy="923925"/>
          </a:xfrm>
          <a:prstGeom prst="rect">
            <a:avLst/>
          </a:prstGeom>
          <a:solidFill>
            <a:schemeClr val="accent3">
              <a:lumMod val="40000"/>
              <a:lumOff val="60000"/>
            </a:schemeClr>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dirty="0">
                <a:solidFill>
                  <a:srgbClr val="000000"/>
                </a:solidFill>
              </a:rPr>
              <a:t>KONSULTASI BP2A IDI / PDGI / </a:t>
            </a:r>
            <a:r>
              <a:rPr lang="en-US" dirty="0" err="1">
                <a:solidFill>
                  <a:srgbClr val="000000"/>
                </a:solidFill>
              </a:rPr>
              <a:t>PDSp</a:t>
            </a:r>
            <a:endParaRPr lang="id-ID" dirty="0">
              <a:solidFill>
                <a:srgbClr val="000000"/>
              </a:solidFill>
            </a:endParaRPr>
          </a:p>
        </p:txBody>
      </p:sp>
      <p:sp>
        <p:nvSpPr>
          <p:cNvPr id="46086" name="Text Box 6">
            <a:extLst>
              <a:ext uri="{FF2B5EF4-FFF2-40B4-BE49-F238E27FC236}">
                <a16:creationId xmlns:a16="http://schemas.microsoft.com/office/drawing/2014/main" id="{40910666-EA14-B045-AA18-4439785A0E48}"/>
              </a:ext>
            </a:extLst>
          </p:cNvPr>
          <p:cNvSpPr txBox="1">
            <a:spLocks noChangeArrowheads="1"/>
          </p:cNvSpPr>
          <p:nvPr/>
        </p:nvSpPr>
        <p:spPr bwMode="auto">
          <a:xfrm>
            <a:off x="7296150" y="2857501"/>
            <a:ext cx="1714500" cy="646113"/>
          </a:xfrm>
          <a:prstGeom prst="rect">
            <a:avLst/>
          </a:prstGeom>
          <a:solidFill>
            <a:schemeClr val="accent4">
              <a:lumMod val="40000"/>
              <a:lumOff val="60000"/>
            </a:schemeClr>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dirty="0">
                <a:solidFill>
                  <a:srgbClr val="000000"/>
                </a:solidFill>
              </a:rPr>
              <a:t>KONSULTASI HUKUM</a:t>
            </a:r>
            <a:endParaRPr lang="id-ID" dirty="0">
              <a:solidFill>
                <a:srgbClr val="000000"/>
              </a:solidFill>
            </a:endParaRPr>
          </a:p>
        </p:txBody>
      </p:sp>
      <p:sp>
        <p:nvSpPr>
          <p:cNvPr id="117766" name="Text Box 7">
            <a:extLst>
              <a:ext uri="{FF2B5EF4-FFF2-40B4-BE49-F238E27FC236}">
                <a16:creationId xmlns:a16="http://schemas.microsoft.com/office/drawing/2014/main" id="{C175D770-3C81-534E-9B58-CC86789262F2}"/>
              </a:ext>
            </a:extLst>
          </p:cNvPr>
          <p:cNvSpPr txBox="1">
            <a:spLocks noChangeArrowheads="1"/>
          </p:cNvSpPr>
          <p:nvPr/>
        </p:nvSpPr>
        <p:spPr bwMode="auto">
          <a:xfrm>
            <a:off x="3409950" y="4457700"/>
            <a:ext cx="1943100" cy="369888"/>
          </a:xfrm>
          <a:prstGeom prst="rect">
            <a:avLst/>
          </a:prstGeom>
          <a:solidFill>
            <a:srgbClr val="F5C4CB"/>
          </a:solidFill>
          <a:ln w="9525">
            <a:solidFill>
              <a:schemeClr val="tx1"/>
            </a:solidFill>
            <a:miter lim="800000"/>
            <a:headEnd/>
            <a:tailEnd/>
          </a:ln>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800">
                <a:solidFill>
                  <a:srgbClr val="000000"/>
                </a:solidFill>
                <a:latin typeface="Arial" panose="020B0604020202020204" pitchFamily="34" charset="0"/>
                <a:cs typeface="Arial" panose="020B0604020202020204" pitchFamily="34" charset="0"/>
              </a:rPr>
              <a:t>AHLI</a:t>
            </a:r>
            <a:endParaRPr lang="id-ID" altLang="en-US" sz="1800">
              <a:solidFill>
                <a:srgbClr val="000000"/>
              </a:solidFill>
              <a:latin typeface="Arial" panose="020B0604020202020204" pitchFamily="34" charset="0"/>
              <a:cs typeface="Arial" panose="020B0604020202020204" pitchFamily="34" charset="0"/>
            </a:endParaRPr>
          </a:p>
        </p:txBody>
      </p:sp>
      <p:sp>
        <p:nvSpPr>
          <p:cNvPr id="117767" name="Text Box 8">
            <a:extLst>
              <a:ext uri="{FF2B5EF4-FFF2-40B4-BE49-F238E27FC236}">
                <a16:creationId xmlns:a16="http://schemas.microsoft.com/office/drawing/2014/main" id="{A4D1A510-E881-2544-BD19-D254472F8665}"/>
              </a:ext>
            </a:extLst>
          </p:cNvPr>
          <p:cNvSpPr txBox="1">
            <a:spLocks noChangeArrowheads="1"/>
          </p:cNvSpPr>
          <p:nvPr/>
        </p:nvSpPr>
        <p:spPr bwMode="auto">
          <a:xfrm>
            <a:off x="7410450" y="4400550"/>
            <a:ext cx="1600200" cy="369888"/>
          </a:xfrm>
          <a:prstGeom prst="rect">
            <a:avLst/>
          </a:prstGeom>
          <a:solidFill>
            <a:srgbClr val="C4E2C5"/>
          </a:solidFill>
          <a:ln w="9525">
            <a:solidFill>
              <a:schemeClr val="tx1"/>
            </a:solidFill>
            <a:miter lim="800000"/>
            <a:headEnd/>
            <a:tailEnd/>
          </a:ln>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800">
                <a:solidFill>
                  <a:srgbClr val="000000"/>
                </a:solidFill>
                <a:latin typeface="Arial" panose="020B0604020202020204" pitchFamily="34" charset="0"/>
                <a:cs typeface="Arial" panose="020B0604020202020204" pitchFamily="34" charset="0"/>
              </a:rPr>
              <a:t>ADVOKAT</a:t>
            </a:r>
            <a:endParaRPr lang="id-ID" altLang="en-US" sz="1800">
              <a:solidFill>
                <a:srgbClr val="000000"/>
              </a:solidFill>
              <a:latin typeface="Arial" panose="020B0604020202020204" pitchFamily="34" charset="0"/>
              <a:cs typeface="Arial" panose="020B0604020202020204" pitchFamily="34" charset="0"/>
            </a:endParaRPr>
          </a:p>
        </p:txBody>
      </p:sp>
      <p:sp>
        <p:nvSpPr>
          <p:cNvPr id="46089" name="Line 9">
            <a:extLst>
              <a:ext uri="{FF2B5EF4-FFF2-40B4-BE49-F238E27FC236}">
                <a16:creationId xmlns:a16="http://schemas.microsoft.com/office/drawing/2014/main" id="{AC1C6607-E25F-0845-8949-9E93A99CD847}"/>
              </a:ext>
            </a:extLst>
          </p:cNvPr>
          <p:cNvSpPr>
            <a:spLocks noChangeShapeType="1"/>
          </p:cNvSpPr>
          <p:nvPr/>
        </p:nvSpPr>
        <p:spPr bwMode="auto">
          <a:xfrm>
            <a:off x="4895850" y="2286000"/>
            <a:ext cx="0" cy="400050"/>
          </a:xfrm>
          <a:prstGeom prst="line">
            <a:avLst/>
          </a:prstGeom>
          <a:noFill/>
          <a:ln w="76200">
            <a:solidFill>
              <a:schemeClr val="accent3"/>
            </a:solidFill>
            <a:round/>
            <a:headEnd/>
            <a:tailEnd type="triangle" w="med" len="med"/>
          </a:ln>
          <a:extLst>
            <a:ext uri="{909E8E84-426E-40dd-AFC4-6F175D3DCCD1}"/>
          </a:extLst>
        </p:spPr>
        <p:txBody>
          <a:bodyPr/>
          <a:lstStyle/>
          <a:p>
            <a:pPr>
              <a:defRPr/>
            </a:pPr>
            <a:endParaRPr lang="en-US"/>
          </a:p>
        </p:txBody>
      </p:sp>
      <p:sp>
        <p:nvSpPr>
          <p:cNvPr id="117769" name="Line 10">
            <a:extLst>
              <a:ext uri="{FF2B5EF4-FFF2-40B4-BE49-F238E27FC236}">
                <a16:creationId xmlns:a16="http://schemas.microsoft.com/office/drawing/2014/main" id="{F9C337D3-4EDF-A943-A1CF-4CD7FCA78CAD}"/>
              </a:ext>
            </a:extLst>
          </p:cNvPr>
          <p:cNvSpPr>
            <a:spLocks noChangeShapeType="1"/>
          </p:cNvSpPr>
          <p:nvPr/>
        </p:nvSpPr>
        <p:spPr bwMode="auto">
          <a:xfrm>
            <a:off x="7639050" y="3714750"/>
            <a:ext cx="0" cy="5143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Line 11">
            <a:extLst>
              <a:ext uri="{FF2B5EF4-FFF2-40B4-BE49-F238E27FC236}">
                <a16:creationId xmlns:a16="http://schemas.microsoft.com/office/drawing/2014/main" id="{4DE1E243-6398-9B47-ABA8-11E7D560EB3E}"/>
              </a:ext>
            </a:extLst>
          </p:cNvPr>
          <p:cNvSpPr>
            <a:spLocks noChangeShapeType="1"/>
          </p:cNvSpPr>
          <p:nvPr/>
        </p:nvSpPr>
        <p:spPr bwMode="auto">
          <a:xfrm>
            <a:off x="4895850" y="3886200"/>
            <a:ext cx="0" cy="400050"/>
          </a:xfrm>
          <a:prstGeom prst="line">
            <a:avLst/>
          </a:prstGeom>
          <a:noFill/>
          <a:ln w="76200">
            <a:solidFill>
              <a:schemeClr val="accent3"/>
            </a:solidFill>
            <a:round/>
            <a:headEnd/>
            <a:tailEnd type="triangle" w="med" len="med"/>
          </a:ln>
          <a:extLst>
            <a:ext uri="{909E8E84-426E-40dd-AFC4-6F175D3DCCD1}"/>
          </a:extLst>
        </p:spPr>
        <p:txBody>
          <a:bodyPr/>
          <a:lstStyle/>
          <a:p>
            <a:pPr>
              <a:defRPr/>
            </a:pPr>
            <a:endParaRPr lang="en-US"/>
          </a:p>
        </p:txBody>
      </p:sp>
      <p:sp>
        <p:nvSpPr>
          <p:cNvPr id="117771" name="Line 12">
            <a:extLst>
              <a:ext uri="{FF2B5EF4-FFF2-40B4-BE49-F238E27FC236}">
                <a16:creationId xmlns:a16="http://schemas.microsoft.com/office/drawing/2014/main" id="{4AEBE4AF-986D-B341-AD34-0C9F191416B3}"/>
              </a:ext>
            </a:extLst>
          </p:cNvPr>
          <p:cNvSpPr>
            <a:spLocks noChangeShapeType="1"/>
          </p:cNvSpPr>
          <p:nvPr/>
        </p:nvSpPr>
        <p:spPr bwMode="auto">
          <a:xfrm>
            <a:off x="7639050" y="2286000"/>
            <a:ext cx="0" cy="4000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72" name="Line 13">
            <a:extLst>
              <a:ext uri="{FF2B5EF4-FFF2-40B4-BE49-F238E27FC236}">
                <a16:creationId xmlns:a16="http://schemas.microsoft.com/office/drawing/2014/main" id="{738655F4-F21F-DA47-ADEB-1CDA674A3C2F}"/>
              </a:ext>
            </a:extLst>
          </p:cNvPr>
          <p:cNvSpPr>
            <a:spLocks noChangeShapeType="1"/>
          </p:cNvSpPr>
          <p:nvPr/>
        </p:nvSpPr>
        <p:spPr bwMode="auto">
          <a:xfrm flipH="1">
            <a:off x="6724650" y="4857750"/>
            <a:ext cx="857250" cy="4000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Line 14">
            <a:extLst>
              <a:ext uri="{FF2B5EF4-FFF2-40B4-BE49-F238E27FC236}">
                <a16:creationId xmlns:a16="http://schemas.microsoft.com/office/drawing/2014/main" id="{E8477609-D5FF-1545-B71F-2DFB157319CE}"/>
              </a:ext>
            </a:extLst>
          </p:cNvPr>
          <p:cNvSpPr>
            <a:spLocks noChangeShapeType="1"/>
          </p:cNvSpPr>
          <p:nvPr/>
        </p:nvSpPr>
        <p:spPr bwMode="auto">
          <a:xfrm>
            <a:off x="4895850" y="4914900"/>
            <a:ext cx="457200" cy="342900"/>
          </a:xfrm>
          <a:prstGeom prst="line">
            <a:avLst/>
          </a:prstGeom>
          <a:noFill/>
          <a:ln w="76200">
            <a:solidFill>
              <a:schemeClr val="accent3"/>
            </a:solidFill>
            <a:round/>
            <a:headEnd/>
            <a:tailEnd type="triangle" w="med" len="med"/>
          </a:ln>
          <a:extLst>
            <a:ext uri="{909E8E84-426E-40dd-AFC4-6F175D3DCCD1}"/>
          </a:extLst>
        </p:spPr>
        <p:txBody>
          <a:bodyPr/>
          <a:lstStyle/>
          <a:p>
            <a:pPr>
              <a:defRPr/>
            </a:pPr>
            <a:endParaRPr lang="en-US"/>
          </a:p>
        </p:txBody>
      </p:sp>
      <p:sp>
        <p:nvSpPr>
          <p:cNvPr id="15" name="Frame 14">
            <a:extLst>
              <a:ext uri="{FF2B5EF4-FFF2-40B4-BE49-F238E27FC236}">
                <a16:creationId xmlns:a16="http://schemas.microsoft.com/office/drawing/2014/main" id="{DA9B1088-796A-5440-B0A9-59F04CB2FC88}"/>
              </a:ext>
            </a:extLst>
          </p:cNvPr>
          <p:cNvSpPr/>
          <p:nvPr/>
        </p:nvSpPr>
        <p:spPr>
          <a:xfrm>
            <a:off x="1981200" y="304800"/>
            <a:ext cx="8305800" cy="61722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1564213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057F6B0-7132-BE44-9DF2-24C8C076A305}"/>
              </a:ext>
            </a:extLst>
          </p:cNvPr>
          <p:cNvSpPr>
            <a:spLocks noGrp="1" noChangeArrowheads="1"/>
          </p:cNvSpPr>
          <p:nvPr>
            <p:ph type="title"/>
          </p:nvPr>
        </p:nvSpPr>
        <p:spPr>
          <a:xfrm>
            <a:off x="2057400" y="304800"/>
            <a:ext cx="8305800" cy="1066800"/>
          </a:xfrm>
        </p:spPr>
        <p:txBody>
          <a:bodyPr/>
          <a:lstStyle/>
          <a:p>
            <a:pPr eaLnBrk="1" hangingPunct="1">
              <a:defRPr/>
            </a:pPr>
            <a:r>
              <a:rPr lang="en-US" altLang="en-US" sz="3400">
                <a:ea typeface="ＭＳ Ｐゴシック" charset="-128"/>
              </a:rPr>
              <a:t>PENYELESAIAN KASUS PERDATA</a:t>
            </a:r>
          </a:p>
        </p:txBody>
      </p:sp>
      <p:sp>
        <p:nvSpPr>
          <p:cNvPr id="133123" name="Rectangle 3">
            <a:extLst>
              <a:ext uri="{FF2B5EF4-FFF2-40B4-BE49-F238E27FC236}">
                <a16:creationId xmlns:a16="http://schemas.microsoft.com/office/drawing/2014/main" id="{CB3CEAE8-5F13-4349-8EDA-F96C56B5CB48}"/>
              </a:ext>
            </a:extLst>
          </p:cNvPr>
          <p:cNvSpPr>
            <a:spLocks noGrp="1" noChangeArrowheads="1"/>
          </p:cNvSpPr>
          <p:nvPr>
            <p:ph type="body" idx="1"/>
          </p:nvPr>
        </p:nvSpPr>
        <p:spPr>
          <a:xfrm>
            <a:off x="2286000" y="1447800"/>
            <a:ext cx="8077200" cy="4953000"/>
          </a:xfrm>
        </p:spPr>
        <p:txBody>
          <a:bodyPr/>
          <a:lstStyle/>
          <a:p>
            <a:pPr eaLnBrk="1" hangingPunct="1">
              <a:lnSpc>
                <a:spcPct val="90000"/>
              </a:lnSpc>
              <a:buFont typeface="Wingdings" charset="2"/>
              <a:buChar char="l"/>
              <a:defRPr/>
            </a:pPr>
            <a:r>
              <a:rPr lang="en-US" altLang="en-US" dirty="0">
                <a:ea typeface="ＭＳ Ｐゴシック" charset="-128"/>
              </a:rPr>
              <a:t>LITIGASI </a:t>
            </a:r>
          </a:p>
          <a:p>
            <a:pPr lvl="1" eaLnBrk="1" hangingPunct="1">
              <a:lnSpc>
                <a:spcPct val="90000"/>
              </a:lnSpc>
              <a:buFont typeface="Wingdings" charset="2"/>
              <a:buChar char="l"/>
              <a:defRPr/>
            </a:pPr>
            <a:r>
              <a:rPr lang="en-US" altLang="en-US" dirty="0">
                <a:ea typeface="ＭＳ Ｐゴシック" charset="-128"/>
              </a:rPr>
              <a:t>GUGATAN KE PENGADILAN NEGERI</a:t>
            </a:r>
          </a:p>
          <a:p>
            <a:pPr lvl="1" eaLnBrk="1" hangingPunct="1">
              <a:lnSpc>
                <a:spcPct val="90000"/>
              </a:lnSpc>
              <a:buFont typeface="Wingdings" charset="2"/>
              <a:buChar char="l"/>
              <a:defRPr/>
            </a:pPr>
            <a:r>
              <a:rPr lang="en-US" altLang="en-US" dirty="0">
                <a:ea typeface="ＭＳ Ｐゴシック" charset="-128"/>
              </a:rPr>
              <a:t>PEMBUKTIAN OLEH PENGGUGAT</a:t>
            </a:r>
          </a:p>
          <a:p>
            <a:pPr lvl="1" eaLnBrk="1" hangingPunct="1">
              <a:lnSpc>
                <a:spcPct val="90000"/>
              </a:lnSpc>
              <a:buFont typeface="Wingdings" charset="2"/>
              <a:buChar char="l"/>
              <a:defRPr/>
            </a:pPr>
            <a:r>
              <a:rPr lang="en-US" altLang="en-US" dirty="0">
                <a:ea typeface="ＭＳ Ｐゴシック" charset="-128"/>
              </a:rPr>
              <a:t>BUKTI: SAKSI, DOKUMEN, AHLI, DLL</a:t>
            </a:r>
          </a:p>
          <a:p>
            <a:pPr lvl="1" eaLnBrk="1" hangingPunct="1">
              <a:lnSpc>
                <a:spcPct val="90000"/>
              </a:lnSpc>
              <a:buFont typeface="Wingdings" charset="2"/>
              <a:buChar char="l"/>
              <a:defRPr/>
            </a:pPr>
            <a:r>
              <a:rPr lang="en-US" altLang="en-US" dirty="0">
                <a:ea typeface="ＭＳ Ｐゴシック" charset="-128"/>
              </a:rPr>
              <a:t>HAKIM MENGUPAYAKAN DAMAI DULU, KEMUDIAN </a:t>
            </a:r>
            <a:r>
              <a:rPr lang="ja-JP" altLang="en-US" dirty="0">
                <a:ea typeface="ＭＳ Ｐゴシック" charset="-128"/>
              </a:rPr>
              <a:t>“</a:t>
            </a:r>
            <a:r>
              <a:rPr lang="en-US" altLang="ja-JP" i="1" dirty="0">
                <a:ea typeface="ＭＳ Ｐゴシック" charset="-128"/>
              </a:rPr>
              <a:t>RIGHT-BASED</a:t>
            </a:r>
            <a:r>
              <a:rPr lang="ja-JP" altLang="en-US" dirty="0">
                <a:ea typeface="ＭＳ Ｐゴシック" charset="-128"/>
              </a:rPr>
              <a:t>”</a:t>
            </a:r>
            <a:endParaRPr lang="en-US" altLang="ja-JP" dirty="0">
              <a:ea typeface="ＭＳ Ｐゴシック" charset="-128"/>
            </a:endParaRPr>
          </a:p>
          <a:p>
            <a:pPr lvl="2" eaLnBrk="1" hangingPunct="1">
              <a:lnSpc>
                <a:spcPct val="90000"/>
              </a:lnSpc>
              <a:buFont typeface="Wingdings" charset="2"/>
              <a:buChar char="l"/>
              <a:defRPr/>
            </a:pPr>
            <a:r>
              <a:rPr lang="en-US" altLang="en-US" sz="2200" dirty="0">
                <a:ea typeface="ＭＳ Ｐゴシック" charset="-128"/>
              </a:rPr>
              <a:t>TINGKAT KEPASTIAN: PREPONDERANCE OF EVIDENCE</a:t>
            </a:r>
          </a:p>
          <a:p>
            <a:pPr eaLnBrk="1" hangingPunct="1">
              <a:lnSpc>
                <a:spcPct val="90000"/>
              </a:lnSpc>
              <a:buFont typeface="Wingdings" charset="2"/>
              <a:buChar char="l"/>
              <a:defRPr/>
            </a:pPr>
            <a:r>
              <a:rPr lang="en-US" altLang="en-US" dirty="0">
                <a:ea typeface="ＭＳ Ｐゴシック" charset="-128"/>
              </a:rPr>
              <a:t>NON LITIGASI</a:t>
            </a:r>
          </a:p>
          <a:p>
            <a:pPr lvl="1" eaLnBrk="1" hangingPunct="1">
              <a:lnSpc>
                <a:spcPct val="90000"/>
              </a:lnSpc>
              <a:buFont typeface="Wingdings" charset="2"/>
              <a:buChar char="l"/>
              <a:defRPr/>
            </a:pPr>
            <a:r>
              <a:rPr lang="en-US" altLang="en-US" dirty="0">
                <a:ea typeface="ＭＳ Ｐゴシック" charset="-128"/>
              </a:rPr>
              <a:t>DAMAI DI LUAR PENGADILAN (ALTERNATIVE DISPUTE RESOLUTION)</a:t>
            </a:r>
          </a:p>
          <a:p>
            <a:pPr lvl="1" eaLnBrk="1" hangingPunct="1">
              <a:lnSpc>
                <a:spcPct val="90000"/>
              </a:lnSpc>
              <a:buFont typeface="Wingdings" charset="2"/>
              <a:buChar char="l"/>
              <a:defRPr/>
            </a:pPr>
            <a:r>
              <a:rPr lang="ja-JP" altLang="en-US" dirty="0">
                <a:ea typeface="ＭＳ Ｐゴシック" charset="-128"/>
              </a:rPr>
              <a:t>“</a:t>
            </a:r>
            <a:r>
              <a:rPr lang="en-US" altLang="ja-JP" dirty="0">
                <a:ea typeface="ＭＳ Ｐゴシック" charset="-128"/>
              </a:rPr>
              <a:t>INTEREST BASED</a:t>
            </a:r>
            <a:r>
              <a:rPr lang="ja-JP" altLang="en-US" dirty="0">
                <a:ea typeface="ＭＳ Ｐゴシック" charset="-128"/>
              </a:rPr>
              <a:t>”</a:t>
            </a:r>
            <a:r>
              <a:rPr lang="en-US" altLang="ja-JP" dirty="0">
                <a:ea typeface="ＭＳ Ｐゴシック" charset="-128"/>
              </a:rPr>
              <a:t> (WIN-WIN SOLUTION)</a:t>
            </a:r>
            <a:endParaRPr lang="en-US" altLang="en-US" dirty="0">
              <a:ea typeface="ＭＳ Ｐゴシック" charset="-128"/>
            </a:endParaRPr>
          </a:p>
        </p:txBody>
      </p:sp>
    </p:spTree>
    <p:extLst>
      <p:ext uri="{BB962C8B-B14F-4D97-AF65-F5344CB8AC3E}">
        <p14:creationId xmlns:p14="http://schemas.microsoft.com/office/powerpoint/2010/main" val="40792726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10FC9D6D-06FD-EC4F-8505-92C9E9638D08}"/>
              </a:ext>
            </a:extLst>
          </p:cNvPr>
          <p:cNvSpPr>
            <a:spLocks noGrp="1" noChangeArrowheads="1"/>
          </p:cNvSpPr>
          <p:nvPr>
            <p:ph type="title"/>
          </p:nvPr>
        </p:nvSpPr>
        <p:spPr>
          <a:xfrm>
            <a:off x="2209800" y="304800"/>
            <a:ext cx="8153400" cy="1143000"/>
          </a:xfrm>
        </p:spPr>
        <p:txBody>
          <a:bodyPr/>
          <a:lstStyle/>
          <a:p>
            <a:pPr eaLnBrk="1" hangingPunct="1">
              <a:defRPr/>
            </a:pPr>
            <a:r>
              <a:rPr lang="en-US" altLang="en-US" sz="3400">
                <a:ea typeface="ＭＳ Ｐゴシック" charset="-128"/>
              </a:rPr>
              <a:t>PENYELESAIAN KASUS PIDANA</a:t>
            </a:r>
          </a:p>
        </p:txBody>
      </p:sp>
      <p:sp>
        <p:nvSpPr>
          <p:cNvPr id="134147" name="Rectangle 3">
            <a:extLst>
              <a:ext uri="{FF2B5EF4-FFF2-40B4-BE49-F238E27FC236}">
                <a16:creationId xmlns:a16="http://schemas.microsoft.com/office/drawing/2014/main" id="{4D78A493-55E7-A448-BB44-B1BCE5C3ACCF}"/>
              </a:ext>
            </a:extLst>
          </p:cNvPr>
          <p:cNvSpPr>
            <a:spLocks noGrp="1" noChangeArrowheads="1"/>
          </p:cNvSpPr>
          <p:nvPr>
            <p:ph type="body" idx="1"/>
          </p:nvPr>
        </p:nvSpPr>
        <p:spPr>
          <a:xfrm>
            <a:off x="2057400" y="1752600"/>
            <a:ext cx="8305800" cy="4648200"/>
          </a:xfrm>
        </p:spPr>
        <p:txBody>
          <a:bodyPr/>
          <a:lstStyle/>
          <a:p>
            <a:pPr eaLnBrk="1" hangingPunct="1">
              <a:lnSpc>
                <a:spcPct val="90000"/>
              </a:lnSpc>
              <a:buFont typeface="Wingdings" charset="2"/>
              <a:buNone/>
              <a:defRPr/>
            </a:pPr>
            <a:r>
              <a:rPr lang="en-US" altLang="en-US" dirty="0">
                <a:ea typeface="ＭＳ Ｐゴシック" charset="-128"/>
              </a:rPr>
              <a:t>HANYA LITIGASI</a:t>
            </a:r>
          </a:p>
          <a:p>
            <a:pPr eaLnBrk="1" hangingPunct="1">
              <a:lnSpc>
                <a:spcPct val="90000"/>
              </a:lnSpc>
              <a:buFont typeface="Wingdings" charset="2"/>
              <a:buChar char="l"/>
              <a:defRPr/>
            </a:pPr>
            <a:r>
              <a:rPr lang="ja-JP" altLang="en-US" dirty="0">
                <a:ea typeface="ＭＳ Ｐゴシック" charset="-128"/>
              </a:rPr>
              <a:t>“</a:t>
            </a:r>
            <a:r>
              <a:rPr lang="en-US" altLang="ja-JP" dirty="0">
                <a:ea typeface="ＭＳ Ｐゴシック" charset="-128"/>
              </a:rPr>
              <a:t>PENUNTUT</a:t>
            </a:r>
            <a:r>
              <a:rPr lang="ja-JP" altLang="en-US" dirty="0">
                <a:ea typeface="ＭＳ Ｐゴシック" charset="-128"/>
              </a:rPr>
              <a:t>”</a:t>
            </a:r>
            <a:r>
              <a:rPr lang="en-US" altLang="ja-JP" dirty="0">
                <a:ea typeface="ＭＳ Ｐゴシック" charset="-128"/>
              </a:rPr>
              <a:t> MELAPORKAN / MENGADUKAN KEPADA PENYIDIK (POLISI)</a:t>
            </a:r>
          </a:p>
          <a:p>
            <a:pPr eaLnBrk="1" hangingPunct="1">
              <a:lnSpc>
                <a:spcPct val="90000"/>
              </a:lnSpc>
              <a:buFont typeface="Wingdings" charset="2"/>
              <a:buChar char="l"/>
              <a:defRPr/>
            </a:pPr>
            <a:r>
              <a:rPr lang="en-US" altLang="en-US" dirty="0">
                <a:ea typeface="ＭＳ Ｐゴシック" charset="-128"/>
              </a:rPr>
              <a:t>PEMERIKSAAN PENYIDIK: </a:t>
            </a:r>
          </a:p>
          <a:p>
            <a:pPr lvl="1" eaLnBrk="1" hangingPunct="1">
              <a:lnSpc>
                <a:spcPct val="90000"/>
              </a:lnSpc>
              <a:buFont typeface="Wingdings" charset="2"/>
              <a:buChar char="l"/>
              <a:defRPr/>
            </a:pPr>
            <a:r>
              <a:rPr lang="en-US" altLang="en-US" dirty="0">
                <a:ea typeface="ＭＳ Ｐゴシック" charset="-128"/>
              </a:rPr>
              <a:t>SAKSI, DOKUMEN, AHLI, TERSANGKA</a:t>
            </a:r>
          </a:p>
          <a:p>
            <a:pPr lvl="1" eaLnBrk="1" hangingPunct="1">
              <a:lnSpc>
                <a:spcPct val="90000"/>
              </a:lnSpc>
              <a:buFont typeface="Wingdings" charset="2"/>
              <a:buChar char="l"/>
              <a:defRPr/>
            </a:pPr>
            <a:r>
              <a:rPr lang="en-US" altLang="en-US" dirty="0">
                <a:ea typeface="ＭＳ Ｐゴシック" charset="-128"/>
              </a:rPr>
              <a:t>PENAHANAN ?</a:t>
            </a:r>
          </a:p>
          <a:p>
            <a:pPr eaLnBrk="1" hangingPunct="1">
              <a:lnSpc>
                <a:spcPct val="90000"/>
              </a:lnSpc>
              <a:buFont typeface="Wingdings" charset="2"/>
              <a:buChar char="l"/>
              <a:defRPr/>
            </a:pPr>
            <a:r>
              <a:rPr lang="en-US" altLang="en-US" dirty="0">
                <a:ea typeface="ＭＳ Ｐゴシック" charset="-128"/>
              </a:rPr>
              <a:t>BERKAS KE JAKSA PENUNTUT UMUM</a:t>
            </a:r>
          </a:p>
          <a:p>
            <a:pPr lvl="1" eaLnBrk="1" hangingPunct="1">
              <a:lnSpc>
                <a:spcPct val="90000"/>
              </a:lnSpc>
              <a:buFont typeface="Wingdings" charset="2"/>
              <a:buChar char="l"/>
              <a:defRPr/>
            </a:pPr>
            <a:r>
              <a:rPr lang="en-US" altLang="en-US" dirty="0">
                <a:ea typeface="ＭＳ Ｐゴシック" charset="-128"/>
              </a:rPr>
              <a:t>PEMERIKSAAN ?</a:t>
            </a:r>
          </a:p>
          <a:p>
            <a:pPr eaLnBrk="1" hangingPunct="1">
              <a:lnSpc>
                <a:spcPct val="90000"/>
              </a:lnSpc>
              <a:buFont typeface="Wingdings" charset="2"/>
              <a:buChar char="l"/>
              <a:defRPr/>
            </a:pPr>
            <a:r>
              <a:rPr lang="en-US" altLang="en-US" dirty="0">
                <a:ea typeface="ＭＳ Ｐゴシック" charset="-128"/>
              </a:rPr>
              <a:t>PENGADILAN</a:t>
            </a:r>
          </a:p>
          <a:p>
            <a:pPr lvl="1" eaLnBrk="1" hangingPunct="1">
              <a:lnSpc>
                <a:spcPct val="90000"/>
              </a:lnSpc>
              <a:buFont typeface="Wingdings" charset="2"/>
              <a:buChar char="l"/>
              <a:defRPr/>
            </a:pPr>
            <a:r>
              <a:rPr lang="en-US" altLang="en-US" dirty="0">
                <a:ea typeface="ＭＳ Ｐゴシック" charset="-128"/>
              </a:rPr>
              <a:t>TINGKAT KEPASTIAN: BEYOND REASONABLE DOUBT</a:t>
            </a:r>
          </a:p>
        </p:txBody>
      </p:sp>
    </p:spTree>
    <p:extLst>
      <p:ext uri="{BB962C8B-B14F-4D97-AF65-F5344CB8AC3E}">
        <p14:creationId xmlns:p14="http://schemas.microsoft.com/office/powerpoint/2010/main" val="13356873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F339-D90A-134B-BC1E-D78BA5DCEC65}"/>
              </a:ext>
            </a:extLst>
          </p:cNvPr>
          <p:cNvSpPr>
            <a:spLocks noGrp="1"/>
          </p:cNvSpPr>
          <p:nvPr>
            <p:ph type="title"/>
          </p:nvPr>
        </p:nvSpPr>
        <p:spPr/>
        <p:txBody>
          <a:bodyPr/>
          <a:lstStyle/>
          <a:p>
            <a:pPr>
              <a:defRPr/>
            </a:pPr>
            <a:r>
              <a:rPr lang="en-US" altLang="en-US">
                <a:ea typeface="ＭＳ Ｐゴシック" charset="-128"/>
              </a:rPr>
              <a:t>TAKE HOME MESSAGE 2</a:t>
            </a:r>
          </a:p>
        </p:txBody>
      </p:sp>
      <p:sp>
        <p:nvSpPr>
          <p:cNvPr id="3" name="Content Placeholder 2">
            <a:extLst>
              <a:ext uri="{FF2B5EF4-FFF2-40B4-BE49-F238E27FC236}">
                <a16:creationId xmlns:a16="http://schemas.microsoft.com/office/drawing/2014/main" id="{67EB9685-699B-1C45-81DE-0B6F96252887}"/>
              </a:ext>
            </a:extLst>
          </p:cNvPr>
          <p:cNvSpPr>
            <a:spLocks noGrp="1"/>
          </p:cNvSpPr>
          <p:nvPr>
            <p:ph idx="1"/>
          </p:nvPr>
        </p:nvSpPr>
        <p:spPr/>
        <p:txBody>
          <a:bodyPr/>
          <a:lstStyle/>
          <a:p>
            <a:pPr>
              <a:buFont typeface="Wingdings" charset="2"/>
              <a:buChar char="l"/>
              <a:defRPr/>
            </a:pPr>
            <a:r>
              <a:rPr lang="en-US" altLang="en-US">
                <a:ea typeface="ＭＳ Ｐゴシック" charset="-128"/>
              </a:rPr>
              <a:t>Banyak Kesalahan dilakukan oleh Nakes / Fasyankes, tetapi hanya sebagian yang diketahui pasien, dan pasien yg menuntut lebih sedikit lagi</a:t>
            </a:r>
          </a:p>
          <a:p>
            <a:pPr>
              <a:buFont typeface="Wingdings" charset="2"/>
              <a:buChar char="l"/>
              <a:defRPr/>
            </a:pPr>
            <a:r>
              <a:rPr lang="en-US" altLang="en-US">
                <a:ea typeface="ＭＳ Ｐゴシック" charset="-128"/>
              </a:rPr>
              <a:t>Sikap Nakes yg penting adalah mencegah terjadinya preventable adverse events</a:t>
            </a:r>
          </a:p>
          <a:p>
            <a:pPr>
              <a:buFont typeface="Wingdings" charset="2"/>
              <a:buChar char="l"/>
              <a:defRPr/>
            </a:pPr>
            <a:r>
              <a:rPr lang="en-US" altLang="en-US">
                <a:ea typeface="ＭＳ Ｐゴシック" charset="-128"/>
              </a:rPr>
              <a:t>Pasien berhak memperoleh ganti rugi atas kesalahan atau kelalaian Nakes</a:t>
            </a:r>
          </a:p>
        </p:txBody>
      </p:sp>
    </p:spTree>
    <p:extLst>
      <p:ext uri="{BB962C8B-B14F-4D97-AF65-F5344CB8AC3E}">
        <p14:creationId xmlns:p14="http://schemas.microsoft.com/office/powerpoint/2010/main" val="1954800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117-6D86-E945-8287-076487FBCC5D}"/>
              </a:ext>
            </a:extLst>
          </p:cNvPr>
          <p:cNvSpPr>
            <a:spLocks noGrp="1"/>
          </p:cNvSpPr>
          <p:nvPr>
            <p:ph type="title"/>
          </p:nvPr>
        </p:nvSpPr>
        <p:spPr/>
        <p:txBody>
          <a:bodyPr/>
          <a:lstStyle/>
          <a:p>
            <a:pPr>
              <a:defRPr/>
            </a:pPr>
            <a:r>
              <a:rPr lang="en-US" altLang="en-US" cap="none">
                <a:ea typeface="ＭＳ Ｐゴシック" charset="-128"/>
              </a:rPr>
              <a:t>Membuktikan malpraktik?</a:t>
            </a:r>
          </a:p>
        </p:txBody>
      </p:sp>
    </p:spTree>
    <p:extLst>
      <p:ext uri="{BB962C8B-B14F-4D97-AF65-F5344CB8AC3E}">
        <p14:creationId xmlns:p14="http://schemas.microsoft.com/office/powerpoint/2010/main" val="5255160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8129-FFAC-594A-83F5-11178AD3C90D}"/>
              </a:ext>
            </a:extLst>
          </p:cNvPr>
          <p:cNvSpPr>
            <a:spLocks noGrp="1"/>
          </p:cNvSpPr>
          <p:nvPr>
            <p:ph type="title"/>
          </p:nvPr>
        </p:nvSpPr>
        <p:spPr>
          <a:xfrm>
            <a:off x="1981200" y="277814"/>
            <a:ext cx="8229600" cy="941387"/>
          </a:xfrm>
        </p:spPr>
        <p:txBody>
          <a:bodyPr/>
          <a:lstStyle/>
          <a:p>
            <a:pPr>
              <a:defRPr/>
            </a:pPr>
            <a:r>
              <a:rPr lang="en-US" altLang="en-US">
                <a:ea typeface="ＭＳ Ｐゴシック" charset="-128"/>
              </a:rPr>
              <a:t>DISKUSIKAN</a:t>
            </a:r>
          </a:p>
        </p:txBody>
      </p:sp>
      <p:sp>
        <p:nvSpPr>
          <p:cNvPr id="3" name="Content Placeholder 2">
            <a:extLst>
              <a:ext uri="{FF2B5EF4-FFF2-40B4-BE49-F238E27FC236}">
                <a16:creationId xmlns:a16="http://schemas.microsoft.com/office/drawing/2014/main" id="{E8A97342-5C1F-C24A-A667-DCB8CE0F2768}"/>
              </a:ext>
            </a:extLst>
          </p:cNvPr>
          <p:cNvSpPr>
            <a:spLocks noGrp="1"/>
          </p:cNvSpPr>
          <p:nvPr>
            <p:ph idx="1"/>
          </p:nvPr>
        </p:nvSpPr>
        <p:spPr>
          <a:xfrm>
            <a:off x="1981200" y="1295400"/>
            <a:ext cx="8382000" cy="5181600"/>
          </a:xfrm>
        </p:spPr>
        <p:txBody>
          <a:bodyPr/>
          <a:lstStyle/>
          <a:p>
            <a:pPr>
              <a:buFont typeface="Wingdings" charset="2"/>
              <a:buChar char="l"/>
              <a:defRPr/>
            </a:pPr>
            <a:r>
              <a:rPr lang="en-US" altLang="en-US">
                <a:ea typeface="ＭＳ Ｐゴシック" charset="-128"/>
              </a:rPr>
              <a:t>Keluarga pasien melaporkan ke anda yg menjadi administrator RS, dengan ceritera:</a:t>
            </a:r>
          </a:p>
          <a:p>
            <a:pPr lvl="1">
              <a:buFont typeface="Wingdings" charset="2"/>
              <a:buChar char="l"/>
              <a:defRPr/>
            </a:pPr>
            <a:r>
              <a:rPr lang="en-US" altLang="en-US">
                <a:ea typeface="ＭＳ Ｐゴシック" charset="-128"/>
              </a:rPr>
              <a:t>Ibunya terkena stroke, tak sadar, dibawa ke IGD RS. SpS memeriksa dan kemudian menulis resep. Obat dibeli keluarga pasien, terdiri dari 4 jenis obat suntik.</a:t>
            </a:r>
          </a:p>
          <a:p>
            <a:pPr lvl="1">
              <a:buFont typeface="Wingdings" charset="2"/>
              <a:buChar char="l"/>
              <a:defRPr/>
            </a:pPr>
            <a:r>
              <a:rPr lang="en-US" altLang="en-US">
                <a:ea typeface="ＭＳ Ｐゴシック" charset="-128"/>
              </a:rPr>
              <a:t>Menurutnya, perawat mencampur ke-4 obat tsb ke dalam spuit 10 ml dan kemudian menyuntikkan i.v. ke pasien. Kemudian keadaan pasien memburuk dan akhirnya meninggal.</a:t>
            </a:r>
          </a:p>
        </p:txBody>
      </p:sp>
    </p:spTree>
    <p:extLst>
      <p:ext uri="{BB962C8B-B14F-4D97-AF65-F5344CB8AC3E}">
        <p14:creationId xmlns:p14="http://schemas.microsoft.com/office/powerpoint/2010/main" val="19472598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38195-2C53-834D-9BE0-D397294D6A73}"/>
              </a:ext>
            </a:extLst>
          </p:cNvPr>
          <p:cNvSpPr>
            <a:spLocks noGrp="1"/>
          </p:cNvSpPr>
          <p:nvPr>
            <p:ph idx="1"/>
          </p:nvPr>
        </p:nvSpPr>
        <p:spPr>
          <a:xfrm>
            <a:off x="1981200" y="381001"/>
            <a:ext cx="8229600" cy="5749925"/>
          </a:xfrm>
        </p:spPr>
        <p:txBody>
          <a:bodyPr/>
          <a:lstStyle/>
          <a:p>
            <a:pPr>
              <a:buFont typeface="Wingdings" charset="0"/>
              <a:buChar char="l"/>
              <a:defRPr/>
            </a:pPr>
            <a:r>
              <a:rPr lang="en-US" dirty="0" err="1">
                <a:cs typeface="+mn-cs"/>
              </a:rPr>
              <a:t>Obat</a:t>
            </a:r>
            <a:r>
              <a:rPr lang="en-US" dirty="0">
                <a:cs typeface="+mn-cs"/>
              </a:rPr>
              <a:t> </a:t>
            </a:r>
            <a:r>
              <a:rPr lang="en-US" dirty="0" err="1">
                <a:cs typeface="+mn-cs"/>
              </a:rPr>
              <a:t>tsb</a:t>
            </a:r>
            <a:r>
              <a:rPr lang="en-US" dirty="0">
                <a:cs typeface="+mn-cs"/>
              </a:rPr>
              <a:t>:</a:t>
            </a:r>
          </a:p>
          <a:p>
            <a:pPr lvl="1">
              <a:buFont typeface="Wingdings" charset="0"/>
              <a:buChar char="l"/>
              <a:defRPr/>
            </a:pPr>
            <a:r>
              <a:rPr lang="id-ID" dirty="0">
                <a:effectLst/>
              </a:rPr>
              <a:t>Ondansetron 4mg, Piracetam 400mg, Ketorolac 1% dan Ampicilin</a:t>
            </a:r>
            <a:r>
              <a:rPr lang="en-US" dirty="0">
                <a:effectLst/>
              </a:rPr>
              <a:t> 500mg</a:t>
            </a:r>
          </a:p>
          <a:p>
            <a:pPr>
              <a:buFont typeface="Wingdings" charset="0"/>
              <a:buChar char="l"/>
              <a:defRPr/>
            </a:pPr>
            <a:r>
              <a:rPr lang="en-US" dirty="0" err="1">
                <a:effectLst/>
                <a:cs typeface="+mn-cs"/>
              </a:rPr>
              <a:t>Komite</a:t>
            </a:r>
            <a:r>
              <a:rPr lang="en-US" dirty="0">
                <a:effectLst/>
                <a:cs typeface="+mn-cs"/>
              </a:rPr>
              <a:t> </a:t>
            </a:r>
            <a:r>
              <a:rPr lang="en-US" dirty="0" err="1">
                <a:effectLst/>
                <a:cs typeface="+mn-cs"/>
              </a:rPr>
              <a:t>Medik</a:t>
            </a:r>
            <a:r>
              <a:rPr lang="en-US" dirty="0">
                <a:effectLst/>
                <a:cs typeface="+mn-cs"/>
              </a:rPr>
              <a:t>:</a:t>
            </a:r>
          </a:p>
          <a:p>
            <a:pPr lvl="1">
              <a:buFont typeface="Wingdings" charset="0"/>
              <a:buChar char="l"/>
              <a:defRPr/>
            </a:pPr>
            <a:r>
              <a:rPr lang="en-US" dirty="0" err="1">
                <a:effectLst/>
              </a:rPr>
              <a:t>Tidak</a:t>
            </a:r>
            <a:r>
              <a:rPr lang="en-US" dirty="0">
                <a:effectLst/>
              </a:rPr>
              <a:t> </a:t>
            </a:r>
            <a:r>
              <a:rPr lang="en-US" dirty="0" err="1">
                <a:effectLst/>
              </a:rPr>
              <a:t>ada</a:t>
            </a:r>
            <a:r>
              <a:rPr lang="en-US" dirty="0">
                <a:effectLst/>
              </a:rPr>
              <a:t> </a:t>
            </a:r>
            <a:r>
              <a:rPr lang="en-US" dirty="0" err="1">
                <a:effectLst/>
              </a:rPr>
              <a:t>pelanggaran</a:t>
            </a:r>
            <a:r>
              <a:rPr lang="en-US" dirty="0">
                <a:effectLst/>
              </a:rPr>
              <a:t> </a:t>
            </a:r>
            <a:r>
              <a:rPr lang="en-US" dirty="0" err="1">
                <a:effectLst/>
              </a:rPr>
              <a:t>standar</a:t>
            </a:r>
            <a:r>
              <a:rPr lang="en-US" dirty="0">
                <a:effectLst/>
              </a:rPr>
              <a:t> </a:t>
            </a:r>
            <a:r>
              <a:rPr lang="en-US" dirty="0" err="1">
                <a:effectLst/>
              </a:rPr>
              <a:t>pelayanan</a:t>
            </a:r>
            <a:endParaRPr lang="en-US" dirty="0">
              <a:effectLst/>
            </a:endParaRPr>
          </a:p>
          <a:p>
            <a:pPr>
              <a:buFont typeface="Wingdings" charset="0"/>
              <a:buChar char="l"/>
              <a:defRPr/>
            </a:pPr>
            <a:r>
              <a:rPr lang="en-US" dirty="0" err="1">
                <a:effectLst/>
                <a:cs typeface="+mn-cs"/>
              </a:rPr>
              <a:t>Spesialis</a:t>
            </a:r>
            <a:r>
              <a:rPr lang="en-US" dirty="0">
                <a:effectLst/>
                <a:cs typeface="+mn-cs"/>
              </a:rPr>
              <a:t> </a:t>
            </a:r>
            <a:r>
              <a:rPr lang="en-US" dirty="0" err="1">
                <a:effectLst/>
                <a:cs typeface="+mn-cs"/>
              </a:rPr>
              <a:t>saraf</a:t>
            </a:r>
            <a:r>
              <a:rPr lang="en-US" dirty="0">
                <a:effectLst/>
                <a:cs typeface="+mn-cs"/>
              </a:rPr>
              <a:t>:</a:t>
            </a:r>
          </a:p>
          <a:p>
            <a:pPr lvl="1">
              <a:buFont typeface="Wingdings" charset="0"/>
              <a:buChar char="l"/>
              <a:defRPr/>
            </a:pPr>
            <a:r>
              <a:rPr lang="en-US" dirty="0" err="1">
                <a:effectLst/>
              </a:rPr>
              <a:t>Obat</a:t>
            </a:r>
            <a:r>
              <a:rPr lang="en-US" dirty="0">
                <a:effectLst/>
              </a:rPr>
              <a:t> </a:t>
            </a:r>
            <a:r>
              <a:rPr lang="en-US" dirty="0" err="1">
                <a:effectLst/>
              </a:rPr>
              <a:t>yg</a:t>
            </a:r>
            <a:r>
              <a:rPr lang="en-US" dirty="0">
                <a:effectLst/>
              </a:rPr>
              <a:t> </a:t>
            </a:r>
            <a:r>
              <a:rPr lang="en-US" dirty="0" err="1">
                <a:effectLst/>
              </a:rPr>
              <a:t>dipakai</a:t>
            </a:r>
            <a:r>
              <a:rPr lang="en-US" dirty="0">
                <a:effectLst/>
              </a:rPr>
              <a:t> : </a:t>
            </a:r>
            <a:r>
              <a:rPr lang="en-US" dirty="0" err="1">
                <a:effectLst/>
              </a:rPr>
              <a:t>cukup</a:t>
            </a:r>
            <a:r>
              <a:rPr lang="en-US" dirty="0">
                <a:effectLst/>
              </a:rPr>
              <a:t> </a:t>
            </a:r>
            <a:r>
              <a:rPr lang="en-US" dirty="0" err="1">
                <a:effectLst/>
              </a:rPr>
              <a:t>rasional</a:t>
            </a:r>
            <a:endParaRPr lang="en-US" dirty="0">
              <a:effectLst/>
            </a:endParaRPr>
          </a:p>
          <a:p>
            <a:pPr>
              <a:buFont typeface="Wingdings" charset="0"/>
              <a:buChar char="l"/>
              <a:defRPr/>
            </a:pPr>
            <a:r>
              <a:rPr lang="en-US" dirty="0" err="1">
                <a:effectLst/>
                <a:cs typeface="+mn-cs"/>
              </a:rPr>
              <a:t>Keterangan</a:t>
            </a:r>
            <a:r>
              <a:rPr lang="en-US" dirty="0">
                <a:effectLst/>
                <a:cs typeface="+mn-cs"/>
              </a:rPr>
              <a:t> </a:t>
            </a:r>
            <a:r>
              <a:rPr lang="en-US" dirty="0" err="1">
                <a:effectLst/>
                <a:cs typeface="+mn-cs"/>
              </a:rPr>
              <a:t>ahli</a:t>
            </a:r>
            <a:r>
              <a:rPr lang="en-US" dirty="0">
                <a:effectLst/>
                <a:cs typeface="+mn-cs"/>
              </a:rPr>
              <a:t> </a:t>
            </a:r>
            <a:r>
              <a:rPr lang="en-US" dirty="0" err="1">
                <a:effectLst/>
                <a:cs typeface="+mn-cs"/>
              </a:rPr>
              <a:t>farmakologi</a:t>
            </a:r>
            <a:r>
              <a:rPr lang="en-US" dirty="0">
                <a:effectLst/>
                <a:cs typeface="+mn-cs"/>
              </a:rPr>
              <a:t>:</a:t>
            </a:r>
          </a:p>
          <a:p>
            <a:pPr lvl="1">
              <a:buFont typeface="Wingdings" charset="0"/>
              <a:buChar char="l"/>
              <a:defRPr/>
            </a:pPr>
            <a:r>
              <a:rPr lang="en-US" dirty="0" err="1">
                <a:effectLst/>
              </a:rPr>
              <a:t>Pencampuran</a:t>
            </a:r>
            <a:r>
              <a:rPr lang="en-US" dirty="0">
                <a:effectLst/>
              </a:rPr>
              <a:t> </a:t>
            </a:r>
            <a:r>
              <a:rPr lang="en-US" dirty="0" err="1">
                <a:effectLst/>
              </a:rPr>
              <a:t>obat</a:t>
            </a:r>
            <a:r>
              <a:rPr lang="en-US" dirty="0">
                <a:effectLst/>
              </a:rPr>
              <a:t> </a:t>
            </a:r>
            <a:r>
              <a:rPr lang="en-US" dirty="0" err="1">
                <a:effectLst/>
              </a:rPr>
              <a:t>tidak</a:t>
            </a:r>
            <a:r>
              <a:rPr lang="en-US" dirty="0">
                <a:effectLst/>
              </a:rPr>
              <a:t> </a:t>
            </a:r>
            <a:r>
              <a:rPr lang="en-US" dirty="0" err="1">
                <a:effectLst/>
              </a:rPr>
              <a:t>selalu</a:t>
            </a:r>
            <a:r>
              <a:rPr lang="en-US" dirty="0">
                <a:effectLst/>
              </a:rPr>
              <a:t> </a:t>
            </a:r>
            <a:r>
              <a:rPr lang="en-US" dirty="0" err="1">
                <a:effectLst/>
              </a:rPr>
              <a:t>dapat</a:t>
            </a:r>
            <a:r>
              <a:rPr lang="en-US" dirty="0">
                <a:effectLst/>
              </a:rPr>
              <a:t> </a:t>
            </a:r>
            <a:r>
              <a:rPr lang="en-US" dirty="0" err="1">
                <a:effectLst/>
              </a:rPr>
              <a:t>dilakukan</a:t>
            </a:r>
            <a:r>
              <a:rPr lang="en-US" dirty="0">
                <a:effectLst/>
              </a:rPr>
              <a:t>. </a:t>
            </a:r>
            <a:r>
              <a:rPr lang="en-US" dirty="0" err="1">
                <a:effectLst/>
              </a:rPr>
              <a:t>Bila</a:t>
            </a:r>
            <a:r>
              <a:rPr lang="en-US" dirty="0">
                <a:effectLst/>
              </a:rPr>
              <a:t> </a:t>
            </a:r>
            <a:r>
              <a:rPr lang="en-US" dirty="0" err="1">
                <a:effectLst/>
              </a:rPr>
              <a:t>terjadi</a:t>
            </a:r>
            <a:r>
              <a:rPr lang="en-US" dirty="0">
                <a:effectLst/>
              </a:rPr>
              <a:t> </a:t>
            </a:r>
            <a:r>
              <a:rPr lang="en-US" dirty="0" err="1">
                <a:effectLst/>
              </a:rPr>
              <a:t>perubahan</a:t>
            </a:r>
            <a:r>
              <a:rPr lang="en-US" dirty="0">
                <a:effectLst/>
              </a:rPr>
              <a:t> </a:t>
            </a:r>
            <a:r>
              <a:rPr lang="en-US" dirty="0" err="1">
                <a:effectLst/>
              </a:rPr>
              <a:t>fisik</a:t>
            </a:r>
            <a:r>
              <a:rPr lang="en-US" dirty="0">
                <a:effectLst/>
              </a:rPr>
              <a:t> </a:t>
            </a:r>
            <a:r>
              <a:rPr lang="en-US" dirty="0" err="1">
                <a:effectLst/>
              </a:rPr>
              <a:t>atau</a:t>
            </a:r>
            <a:r>
              <a:rPr lang="en-US" dirty="0">
                <a:effectLst/>
              </a:rPr>
              <a:t> </a:t>
            </a:r>
            <a:r>
              <a:rPr lang="en-US" dirty="0" err="1">
                <a:effectLst/>
              </a:rPr>
              <a:t>kimia</a:t>
            </a:r>
            <a:r>
              <a:rPr lang="en-US" dirty="0">
                <a:effectLst/>
              </a:rPr>
              <a:t>, </a:t>
            </a:r>
            <a:r>
              <a:rPr lang="en-US" dirty="0" err="1">
                <a:effectLst/>
              </a:rPr>
              <a:t>tidak</a:t>
            </a:r>
            <a:r>
              <a:rPr lang="en-US" dirty="0">
                <a:effectLst/>
              </a:rPr>
              <a:t> </a:t>
            </a:r>
            <a:r>
              <a:rPr lang="en-US" dirty="0" err="1">
                <a:effectLst/>
              </a:rPr>
              <a:t>boleh</a:t>
            </a:r>
            <a:r>
              <a:rPr lang="en-US" dirty="0">
                <a:effectLst/>
              </a:rPr>
              <a:t> </a:t>
            </a:r>
            <a:r>
              <a:rPr lang="en-US" dirty="0" err="1">
                <a:effectLst/>
              </a:rPr>
              <a:t>diberikan</a:t>
            </a:r>
            <a:r>
              <a:rPr lang="en-US" dirty="0">
                <a:effectLst/>
              </a:rPr>
              <a:t> </a:t>
            </a:r>
            <a:r>
              <a:rPr lang="en-US" dirty="0" err="1">
                <a:effectLst/>
              </a:rPr>
              <a:t>ke</a:t>
            </a:r>
            <a:r>
              <a:rPr lang="en-US" dirty="0">
                <a:effectLst/>
              </a:rPr>
              <a:t> </a:t>
            </a:r>
            <a:r>
              <a:rPr lang="en-US" dirty="0" err="1">
                <a:effectLst/>
              </a:rPr>
              <a:t>pasien</a:t>
            </a:r>
            <a:endParaRPr lang="en-US" dirty="0">
              <a:effectLst/>
            </a:endParaRPr>
          </a:p>
          <a:p>
            <a:pPr algn="dist">
              <a:buFont typeface="Wingdings" charset="0"/>
              <a:buChar char="l"/>
              <a:defRPr/>
            </a:pPr>
            <a:endParaRPr lang="en-US" dirty="0">
              <a:cs typeface="+mn-cs"/>
            </a:endParaRPr>
          </a:p>
        </p:txBody>
      </p:sp>
    </p:spTree>
    <p:extLst>
      <p:ext uri="{BB962C8B-B14F-4D97-AF65-F5344CB8AC3E}">
        <p14:creationId xmlns:p14="http://schemas.microsoft.com/office/powerpoint/2010/main" val="10554891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DF28-6C32-F242-97F9-5CC229763870}"/>
              </a:ext>
            </a:extLst>
          </p:cNvPr>
          <p:cNvSpPr>
            <a:spLocks noGrp="1"/>
          </p:cNvSpPr>
          <p:nvPr>
            <p:ph type="title"/>
          </p:nvPr>
        </p:nvSpPr>
        <p:spPr>
          <a:xfrm>
            <a:off x="1981200" y="277814"/>
            <a:ext cx="8229600" cy="865187"/>
          </a:xfrm>
        </p:spPr>
        <p:txBody>
          <a:bodyPr/>
          <a:lstStyle/>
          <a:p>
            <a:pPr>
              <a:defRPr/>
            </a:pPr>
            <a:r>
              <a:rPr lang="en-US" altLang="en-US">
                <a:ea typeface="ＭＳ Ｐゴシック" charset="-128"/>
              </a:rPr>
              <a:t>Penelusuran</a:t>
            </a:r>
          </a:p>
        </p:txBody>
      </p:sp>
      <p:sp>
        <p:nvSpPr>
          <p:cNvPr id="3" name="Content Placeholder 2">
            <a:extLst>
              <a:ext uri="{FF2B5EF4-FFF2-40B4-BE49-F238E27FC236}">
                <a16:creationId xmlns:a16="http://schemas.microsoft.com/office/drawing/2014/main" id="{804928CA-2184-E740-9EE7-D0DB8A485846}"/>
              </a:ext>
            </a:extLst>
          </p:cNvPr>
          <p:cNvSpPr>
            <a:spLocks noGrp="1"/>
          </p:cNvSpPr>
          <p:nvPr>
            <p:ph idx="1"/>
          </p:nvPr>
        </p:nvSpPr>
        <p:spPr>
          <a:xfrm>
            <a:off x="1981200" y="1295400"/>
            <a:ext cx="8229600" cy="5181600"/>
          </a:xfrm>
        </p:spPr>
        <p:txBody>
          <a:bodyPr/>
          <a:lstStyle/>
          <a:p>
            <a:pPr>
              <a:buFont typeface="Wingdings" charset="0"/>
              <a:buChar char="l"/>
              <a:defRPr/>
            </a:pPr>
            <a:r>
              <a:rPr lang="id-ID" sz="2400" dirty="0"/>
              <a:t>Ondansetron adalah serotonin blocker, sebagai antiemetik (pre chemotherapy atau post surgery), berbentuk cairan jernih 2ml (4mg), untuk iv. Interaksi dengan apomorfin dan tramadol.</a:t>
            </a:r>
            <a:endParaRPr lang="en-US" sz="2400" dirty="0"/>
          </a:p>
          <a:p>
            <a:pPr>
              <a:buFont typeface="Wingdings" charset="0"/>
              <a:buChar char="l"/>
              <a:defRPr/>
            </a:pPr>
            <a:r>
              <a:rPr lang="id-ID" sz="2400" dirty="0"/>
              <a:t>Piracetam adalah nootropic, digunakan pada CVA, 200mg/15ml (pada kasus ini 400mg = 30ml diberikan dalam bentuk infus drip).</a:t>
            </a:r>
            <a:endParaRPr lang="en-US" sz="2400" dirty="0"/>
          </a:p>
          <a:p>
            <a:pPr>
              <a:buFont typeface="Wingdings" charset="0"/>
              <a:buChar char="l"/>
              <a:defRPr/>
            </a:pPr>
            <a:r>
              <a:rPr lang="id-ID" sz="2400" dirty="0"/>
              <a:t>Ketorolac adalah NSAID, bentuk solution jernih 1,5% (15mg/mL) atau 3% (30mg/mL), diberikan dalam bentuk single dose iv bolus.</a:t>
            </a:r>
            <a:endParaRPr lang="en-US" sz="2400" dirty="0"/>
          </a:p>
          <a:p>
            <a:pPr>
              <a:buFont typeface="Wingdings" charset="0"/>
              <a:buChar char="l"/>
              <a:defRPr/>
            </a:pPr>
            <a:r>
              <a:rPr lang="id-ID" sz="2400" dirty="0"/>
              <a:t>Ampicillin adalah antibiotik, bentuk powder untuk dijadikan solution, dalam vial (125mg, 250mg, 500mg, 1000mg ...), bila dosis 500mg berarti 2mL.</a:t>
            </a:r>
            <a:endParaRPr lang="en-US" sz="2400" dirty="0"/>
          </a:p>
          <a:p>
            <a:pPr>
              <a:buFont typeface="Wingdings" charset="0"/>
              <a:buChar char="l"/>
              <a:defRPr/>
            </a:pPr>
            <a:endParaRPr lang="en-US" dirty="0">
              <a:cs typeface="+mn-cs"/>
            </a:endParaRPr>
          </a:p>
        </p:txBody>
      </p:sp>
    </p:spTree>
    <p:extLst>
      <p:ext uri="{BB962C8B-B14F-4D97-AF65-F5344CB8AC3E}">
        <p14:creationId xmlns:p14="http://schemas.microsoft.com/office/powerpoint/2010/main" val="1194382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D39BE9A8-1FE6-3846-AED7-90275DE2E2C3}"/>
              </a:ext>
            </a:extLst>
          </p:cNvPr>
          <p:cNvSpPr>
            <a:spLocks noGrp="1" noChangeArrowheads="1"/>
          </p:cNvSpPr>
          <p:nvPr>
            <p:ph type="title"/>
          </p:nvPr>
        </p:nvSpPr>
        <p:spPr>
          <a:xfrm>
            <a:off x="2971800" y="228600"/>
            <a:ext cx="7696200" cy="685800"/>
          </a:xfrm>
        </p:spPr>
        <p:txBody>
          <a:bodyPr/>
          <a:lstStyle/>
          <a:p>
            <a:pPr eaLnBrk="1" hangingPunct="1">
              <a:defRPr/>
            </a:pPr>
            <a:r>
              <a:rPr lang="en-US" sz="3800"/>
              <a:t>CARA PEMBUKTIAN</a:t>
            </a:r>
            <a:endParaRPr lang="id-ID" sz="3800"/>
          </a:p>
        </p:txBody>
      </p:sp>
      <p:sp>
        <p:nvSpPr>
          <p:cNvPr id="141315" name="Rectangle 3">
            <a:extLst>
              <a:ext uri="{FF2B5EF4-FFF2-40B4-BE49-F238E27FC236}">
                <a16:creationId xmlns:a16="http://schemas.microsoft.com/office/drawing/2014/main" id="{8C94E8D7-F51C-D14E-87CB-C030E7BFAE50}"/>
              </a:ext>
            </a:extLst>
          </p:cNvPr>
          <p:cNvSpPr>
            <a:spLocks noGrp="1" noChangeArrowheads="1"/>
          </p:cNvSpPr>
          <p:nvPr>
            <p:ph type="body" idx="1"/>
          </p:nvPr>
        </p:nvSpPr>
        <p:spPr>
          <a:xfrm>
            <a:off x="2438400" y="1371600"/>
            <a:ext cx="8001000" cy="4724400"/>
          </a:xfrm>
        </p:spPr>
        <p:txBody>
          <a:bodyPr/>
          <a:lstStyle/>
          <a:p>
            <a:pPr eaLnBrk="1" hangingPunct="1">
              <a:buFont typeface="Wingdings" charset="2"/>
              <a:buChar char="l"/>
              <a:defRPr/>
            </a:pPr>
            <a:r>
              <a:rPr lang="en-US" altLang="en-US">
                <a:ea typeface="ＭＳ Ｐゴシック" charset="-128"/>
              </a:rPr>
              <a:t>MEMBANDINGKAN ANTARA </a:t>
            </a:r>
            <a:r>
              <a:rPr lang="ja-JP" altLang="en-US">
                <a:ea typeface="ＭＳ Ｐゴシック" charset="-128"/>
              </a:rPr>
              <a:t>“</a:t>
            </a:r>
            <a:r>
              <a:rPr lang="en-US" altLang="ja-JP">
                <a:ea typeface="ＭＳ Ｐゴシック" charset="-128"/>
              </a:rPr>
              <a:t>APA YG DIKERJAKAN</a:t>
            </a:r>
            <a:r>
              <a:rPr lang="ja-JP" altLang="en-US">
                <a:ea typeface="ＭＳ Ｐゴシック" charset="-128"/>
              </a:rPr>
              <a:t>”</a:t>
            </a:r>
            <a:r>
              <a:rPr lang="en-US" altLang="ja-JP">
                <a:ea typeface="ＭＳ Ｐゴシック" charset="-128"/>
              </a:rPr>
              <a:t> (DAS SEIN) DENGAN </a:t>
            </a:r>
            <a:r>
              <a:rPr lang="ja-JP" altLang="en-US">
                <a:ea typeface="ＭＳ Ｐゴシック" charset="-128"/>
              </a:rPr>
              <a:t>“</a:t>
            </a:r>
            <a:r>
              <a:rPr lang="en-US" altLang="ja-JP">
                <a:ea typeface="ＭＳ Ｐゴシック" charset="-128"/>
              </a:rPr>
              <a:t>APA YG SEHARUSNYA DIKERJAKAN</a:t>
            </a:r>
            <a:r>
              <a:rPr lang="ja-JP" altLang="en-US">
                <a:ea typeface="ＭＳ Ｐゴシック" charset="-128"/>
              </a:rPr>
              <a:t>”</a:t>
            </a:r>
            <a:r>
              <a:rPr lang="en-US" altLang="ja-JP">
                <a:ea typeface="ＭＳ Ｐゴシック" charset="-128"/>
              </a:rPr>
              <a:t> (DAS SOLLEN).</a:t>
            </a:r>
          </a:p>
          <a:p>
            <a:pPr eaLnBrk="1" hangingPunct="1">
              <a:buFont typeface="Wingdings" charset="2"/>
              <a:buChar char="l"/>
              <a:defRPr/>
            </a:pPr>
            <a:r>
              <a:rPr lang="en-US" altLang="en-US">
                <a:ea typeface="ＭＳ Ｐゴシック" charset="-128"/>
              </a:rPr>
              <a:t>MEMBANDINGKAN ANTARA REKAM MEDIS, DOKUMEN/CATATAN, KESAKSIAN, PETUNJUK (BARANG BUKTI) DENGAN STANDAR / KESAKSIAN AHLI / PEDOMAN</a:t>
            </a:r>
            <a:endParaRPr lang="id-ID" altLang="en-US">
              <a:ea typeface="ＭＳ Ｐゴシック" charset="-128"/>
            </a:endParaRPr>
          </a:p>
        </p:txBody>
      </p:sp>
    </p:spTree>
    <p:extLst>
      <p:ext uri="{BB962C8B-B14F-4D97-AF65-F5344CB8AC3E}">
        <p14:creationId xmlns:p14="http://schemas.microsoft.com/office/powerpoint/2010/main" val="29129524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9F44706-8C3D-B24A-AC36-3BAF9DDC9E90}"/>
              </a:ext>
            </a:extLst>
          </p:cNvPr>
          <p:cNvSpPr>
            <a:spLocks noGrp="1" noChangeArrowheads="1"/>
          </p:cNvSpPr>
          <p:nvPr>
            <p:ph type="title"/>
          </p:nvPr>
        </p:nvSpPr>
        <p:spPr>
          <a:xfrm>
            <a:off x="2971800" y="304800"/>
            <a:ext cx="7696200" cy="685800"/>
          </a:xfrm>
        </p:spPr>
        <p:txBody>
          <a:bodyPr/>
          <a:lstStyle/>
          <a:p>
            <a:pPr eaLnBrk="1" hangingPunct="1">
              <a:defRPr/>
            </a:pPr>
            <a:r>
              <a:rPr lang="en-US" sz="3800"/>
              <a:t>ADANYA KEWAJIBAN</a:t>
            </a:r>
            <a:endParaRPr lang="id-ID" sz="3800"/>
          </a:p>
        </p:txBody>
      </p:sp>
      <p:sp>
        <p:nvSpPr>
          <p:cNvPr id="142339" name="Rectangle 3">
            <a:extLst>
              <a:ext uri="{FF2B5EF4-FFF2-40B4-BE49-F238E27FC236}">
                <a16:creationId xmlns:a16="http://schemas.microsoft.com/office/drawing/2014/main" id="{72AF340A-015E-3949-A364-8125D096F132}"/>
              </a:ext>
            </a:extLst>
          </p:cNvPr>
          <p:cNvSpPr>
            <a:spLocks noGrp="1" noChangeArrowheads="1"/>
          </p:cNvSpPr>
          <p:nvPr>
            <p:ph type="body" idx="1"/>
          </p:nvPr>
        </p:nvSpPr>
        <p:spPr>
          <a:xfrm>
            <a:off x="1981200" y="1219200"/>
            <a:ext cx="8458200" cy="4876800"/>
          </a:xfrm>
        </p:spPr>
        <p:txBody>
          <a:bodyPr/>
          <a:lstStyle/>
          <a:p>
            <a:pPr eaLnBrk="1" hangingPunct="1">
              <a:defRPr/>
            </a:pPr>
            <a:r>
              <a:rPr lang="en-US" dirty="0">
                <a:ea typeface="+mn-ea"/>
                <a:cs typeface="+mn-cs"/>
              </a:rPr>
              <a:t>ADANYA KEWAJIBAN PROFESI</a:t>
            </a:r>
          </a:p>
          <a:p>
            <a:pPr lvl="1" eaLnBrk="1" hangingPunct="1">
              <a:defRPr/>
            </a:pPr>
            <a:r>
              <a:rPr lang="en-US" dirty="0"/>
              <a:t>KODE ETIK, DISIPLIN PROFESI, BYLAWS DAN ATURAN SARYANKES LAIN</a:t>
            </a:r>
          </a:p>
          <a:p>
            <a:pPr eaLnBrk="1" hangingPunct="1">
              <a:defRPr/>
            </a:pPr>
            <a:r>
              <a:rPr lang="en-US" dirty="0">
                <a:ea typeface="+mn-ea"/>
                <a:cs typeface="+mn-cs"/>
              </a:rPr>
              <a:t>ADANYA KEWAJIBAN HUKUM</a:t>
            </a:r>
          </a:p>
          <a:p>
            <a:pPr lvl="1" eaLnBrk="1" hangingPunct="1">
              <a:defRPr/>
            </a:pPr>
            <a:r>
              <a:rPr lang="en-US" dirty="0"/>
              <a:t>ADMINISTRATIF, PIDANA DAN PERDATA</a:t>
            </a:r>
          </a:p>
          <a:p>
            <a:pPr eaLnBrk="1" hangingPunct="1">
              <a:defRPr/>
            </a:pPr>
            <a:r>
              <a:rPr lang="en-US" dirty="0">
                <a:ea typeface="+mn-ea"/>
                <a:cs typeface="+mn-cs"/>
              </a:rPr>
              <a:t>ADANYA KEWAJIBAN AKIBAT PERJANJIAN / KONTRAK TERAPEUTIK</a:t>
            </a:r>
          </a:p>
          <a:p>
            <a:pPr lvl="1" eaLnBrk="1" hangingPunct="1">
              <a:defRPr/>
            </a:pPr>
            <a:r>
              <a:rPr lang="en-US" dirty="0"/>
              <a:t>ISU: KAPAN MULAI TERJADINYA?</a:t>
            </a:r>
            <a:endParaRPr lang="id-ID" dirty="0"/>
          </a:p>
        </p:txBody>
      </p:sp>
      <p:sp>
        <p:nvSpPr>
          <p:cNvPr id="76803" name="Text Box 4">
            <a:extLst>
              <a:ext uri="{FF2B5EF4-FFF2-40B4-BE49-F238E27FC236}">
                <a16:creationId xmlns:a16="http://schemas.microsoft.com/office/drawing/2014/main" id="{73E3F006-B3A0-9E48-B74E-B7BA12126485}"/>
              </a:ext>
            </a:extLst>
          </p:cNvPr>
          <p:cNvSpPr txBox="1">
            <a:spLocks noChangeArrowheads="1"/>
          </p:cNvSpPr>
          <p:nvPr/>
        </p:nvSpPr>
        <p:spPr bwMode="auto">
          <a:xfrm>
            <a:off x="3810000" y="5867400"/>
            <a:ext cx="63246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buClrTx/>
              <a:buSzTx/>
              <a:buFontTx/>
              <a:buNone/>
            </a:pPr>
            <a:r>
              <a:rPr lang="en-ID" altLang="en-US" sz="2000" b="1" noProof="1">
                <a:latin typeface="Arial" panose="020B0604020202020204" pitchFamily="34" charset="0"/>
              </a:rPr>
              <a:t>Pada umumnya dokter sulit membela diri dengan cara memungkiri adanya kewajiban</a:t>
            </a:r>
          </a:p>
        </p:txBody>
      </p:sp>
    </p:spTree>
    <p:extLst>
      <p:ext uri="{BB962C8B-B14F-4D97-AF65-F5344CB8AC3E}">
        <p14:creationId xmlns:p14="http://schemas.microsoft.com/office/powerpoint/2010/main" val="359783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8730ADE-6C5B-AF46-B6A6-0E911699A3E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52531" y="1738994"/>
            <a:ext cx="4688202" cy="4261757"/>
          </a:xfrm>
          <a:ln>
            <a:solidFill>
              <a:schemeClr val="bg1"/>
            </a:solidFill>
          </a:ln>
        </p:spPr>
      </p:pic>
      <p:sp>
        <p:nvSpPr>
          <p:cNvPr id="6" name="Rectangle 5">
            <a:extLst>
              <a:ext uri="{FF2B5EF4-FFF2-40B4-BE49-F238E27FC236}">
                <a16:creationId xmlns:a16="http://schemas.microsoft.com/office/drawing/2014/main" id="{C1A12301-B3C2-D347-AEA3-CB74F7CD7779}"/>
              </a:ext>
            </a:extLst>
          </p:cNvPr>
          <p:cNvSpPr>
            <a:spLocks noChangeArrowheads="1"/>
          </p:cNvSpPr>
          <p:nvPr/>
        </p:nvSpPr>
        <p:spPr bwMode="auto">
          <a:xfrm>
            <a:off x="5340349" y="935038"/>
            <a:ext cx="6122307" cy="555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28625" indent="-428625">
              <a:defRPr>
                <a:solidFill>
                  <a:schemeClr val="tx1"/>
                </a:solidFill>
                <a:latin typeface="Tahoma" panose="020B0604030504040204" pitchFamily="34" charset="0"/>
                <a:ea typeface="ＭＳ Ｐゴシック" panose="020B0600070205080204" pitchFamily="34" charset="-128"/>
              </a:defRPr>
            </a:lvl1pPr>
            <a:lvl2pPr marL="771525" indent="-428625">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buFont typeface="Arial" panose="020B0604020202020204" pitchFamily="34" charset="0"/>
              <a:buChar char="•"/>
            </a:pPr>
            <a:r>
              <a:rPr lang="en-US" altLang="en-US" sz="3000" b="1" dirty="0" err="1"/>
              <a:t>Masalah</a:t>
            </a:r>
            <a:r>
              <a:rPr lang="en-US" altLang="en-US" sz="3000" b="1" dirty="0"/>
              <a:t> </a:t>
            </a:r>
            <a:r>
              <a:rPr lang="en-US" altLang="en-US" sz="3000" b="1" dirty="0" err="1"/>
              <a:t>hukum</a:t>
            </a:r>
            <a:r>
              <a:rPr lang="en-US" altLang="en-US" sz="3000" b="1" dirty="0"/>
              <a:t> RS </a:t>
            </a:r>
            <a:r>
              <a:rPr lang="mr-IN" altLang="en-US" sz="3000" b="1" dirty="0"/>
              <a:t>–</a:t>
            </a:r>
            <a:r>
              <a:rPr lang="en-US" altLang="en-US" sz="3000" b="1" dirty="0"/>
              <a:t> </a:t>
            </a:r>
            <a:r>
              <a:rPr lang="en-US" altLang="en-US" sz="3000" b="1" dirty="0" err="1"/>
              <a:t>Mitra</a:t>
            </a:r>
            <a:r>
              <a:rPr lang="en-US" altLang="en-US" sz="3000" b="1" dirty="0"/>
              <a:t>:</a:t>
            </a:r>
          </a:p>
          <a:p>
            <a:pPr lvl="1">
              <a:buFont typeface="Arial" panose="020B0604020202020204" pitchFamily="34" charset="0"/>
              <a:buChar char="•"/>
            </a:pPr>
            <a:r>
              <a:rPr lang="en-US" altLang="en-US" sz="2700" b="1" dirty="0" err="1"/>
              <a:t>Wanprestasi</a:t>
            </a:r>
            <a:r>
              <a:rPr lang="en-US" altLang="en-US" sz="2700" b="1" dirty="0"/>
              <a:t>, </a:t>
            </a:r>
            <a:r>
              <a:rPr lang="en-US" altLang="en-US" sz="2700" b="1" dirty="0" err="1"/>
              <a:t>kompensasi</a:t>
            </a:r>
            <a:endParaRPr lang="en-US" altLang="en-US" sz="2700" b="1" dirty="0"/>
          </a:p>
          <a:p>
            <a:pPr lvl="1">
              <a:buFont typeface="Arial" panose="020B0604020202020204" pitchFamily="34" charset="0"/>
              <a:buChar char="•"/>
            </a:pPr>
            <a:r>
              <a:rPr lang="en-US" altLang="en-US" sz="2700" b="1" dirty="0"/>
              <a:t>Review/</a:t>
            </a:r>
            <a:r>
              <a:rPr lang="en-US" altLang="en-US" sz="2700" b="1" dirty="0" err="1"/>
              <a:t>Revisi</a:t>
            </a:r>
            <a:r>
              <a:rPr lang="en-US" altLang="en-US" sz="2700" b="1" dirty="0"/>
              <a:t> </a:t>
            </a:r>
            <a:r>
              <a:rPr lang="en-US" altLang="en-US" sz="2700" b="1" dirty="0" err="1"/>
              <a:t>Kontrak</a:t>
            </a:r>
            <a:endParaRPr lang="en-US" altLang="en-US" sz="2700" b="1" dirty="0"/>
          </a:p>
          <a:p>
            <a:pPr lvl="1">
              <a:buFont typeface="Arial" panose="020B0604020202020204" pitchFamily="34" charset="0"/>
              <a:buChar char="•"/>
            </a:pPr>
            <a:endParaRPr lang="en-US" altLang="en-US" sz="3000" b="1" dirty="0"/>
          </a:p>
          <a:p>
            <a:pPr>
              <a:spcBef>
                <a:spcPts val="450"/>
              </a:spcBef>
              <a:buFont typeface="Arial" panose="020B0604020202020204" pitchFamily="34" charset="0"/>
              <a:buChar char="•"/>
            </a:pPr>
            <a:r>
              <a:rPr lang="en-US" altLang="en-US" sz="3000" b="1" dirty="0" err="1"/>
              <a:t>Masalah</a:t>
            </a:r>
            <a:r>
              <a:rPr lang="en-US" altLang="en-US" sz="3000" b="1" dirty="0"/>
              <a:t> </a:t>
            </a:r>
            <a:r>
              <a:rPr lang="en-US" altLang="en-US" sz="3000" b="1" dirty="0" err="1"/>
              <a:t>hukum</a:t>
            </a:r>
            <a:r>
              <a:rPr lang="en-US" altLang="en-US" sz="3000" b="1" dirty="0"/>
              <a:t> RS </a:t>
            </a:r>
            <a:r>
              <a:rPr lang="mr-IN" altLang="en-US" sz="3000" b="1" dirty="0"/>
              <a:t>–</a:t>
            </a:r>
            <a:r>
              <a:rPr lang="en-US" altLang="en-US" sz="3000" b="1" dirty="0"/>
              <a:t> </a:t>
            </a:r>
            <a:r>
              <a:rPr lang="en-US" altLang="en-US" sz="3000" b="1" dirty="0" err="1"/>
              <a:t>Pasien</a:t>
            </a:r>
            <a:r>
              <a:rPr lang="en-US" altLang="en-US" sz="3000" b="1" dirty="0"/>
              <a:t>:</a:t>
            </a:r>
          </a:p>
          <a:p>
            <a:pPr lvl="1">
              <a:buFont typeface="Arial" panose="020B0604020202020204" pitchFamily="34" charset="0"/>
              <a:buChar char="•"/>
            </a:pPr>
            <a:r>
              <a:rPr lang="en-US" altLang="en-US" sz="2700" b="1" dirty="0" err="1"/>
              <a:t>Ketidakpuasan</a:t>
            </a:r>
            <a:r>
              <a:rPr lang="en-US" altLang="en-US" sz="2700" b="1" dirty="0"/>
              <a:t> </a:t>
            </a:r>
            <a:r>
              <a:rPr lang="en-US" altLang="en-US" sz="2700" b="1" dirty="0" err="1"/>
              <a:t>layanan</a:t>
            </a:r>
            <a:r>
              <a:rPr lang="en-US" altLang="en-US" sz="2700" b="1" dirty="0"/>
              <a:t> </a:t>
            </a:r>
            <a:r>
              <a:rPr lang="en-US" altLang="en-US" sz="2400" dirty="0"/>
              <a:t>(admin, </a:t>
            </a:r>
            <a:r>
              <a:rPr lang="en-US" altLang="en-US" sz="2400" dirty="0" err="1"/>
              <a:t>akomodasi</a:t>
            </a:r>
            <a:r>
              <a:rPr lang="en-US" altLang="en-US" sz="2400" dirty="0"/>
              <a:t>, </a:t>
            </a:r>
            <a:r>
              <a:rPr lang="en-US" altLang="en-US" sz="2400" dirty="0" err="1"/>
              <a:t>sikap-perilaku</a:t>
            </a:r>
            <a:r>
              <a:rPr lang="en-US" altLang="en-US" sz="2400" dirty="0"/>
              <a:t>, </a:t>
            </a:r>
            <a:r>
              <a:rPr lang="en-US" altLang="en-US" sz="2400" dirty="0" err="1"/>
              <a:t>kenyamanan</a:t>
            </a:r>
            <a:r>
              <a:rPr lang="en-US" altLang="en-US" sz="2400" dirty="0"/>
              <a:t>, </a:t>
            </a:r>
            <a:r>
              <a:rPr lang="en-US" altLang="en-US" sz="2400" dirty="0" err="1"/>
              <a:t>pelecehan</a:t>
            </a:r>
            <a:r>
              <a:rPr lang="en-US" altLang="en-US" sz="2400" dirty="0"/>
              <a:t>, </a:t>
            </a:r>
            <a:r>
              <a:rPr lang="en-US" altLang="en-US" sz="2400" dirty="0" err="1"/>
              <a:t>kekerasan</a:t>
            </a:r>
            <a:endParaRPr lang="en-US" altLang="en-US" sz="2700" dirty="0"/>
          </a:p>
          <a:p>
            <a:pPr lvl="1">
              <a:buFont typeface="Arial" panose="020B0604020202020204" pitchFamily="34" charset="0"/>
              <a:buChar char="•"/>
            </a:pPr>
            <a:r>
              <a:rPr lang="en-US" altLang="en-US" sz="2700" b="1" dirty="0" err="1"/>
              <a:t>Pelanggaran</a:t>
            </a:r>
            <a:r>
              <a:rPr lang="en-US" altLang="en-US" sz="2700" b="1" dirty="0"/>
              <a:t> </a:t>
            </a:r>
            <a:r>
              <a:rPr lang="en-US" altLang="en-US" sz="2700" b="1" dirty="0" err="1"/>
              <a:t>hak</a:t>
            </a:r>
            <a:r>
              <a:rPr lang="en-US" altLang="en-US" sz="2700" b="1" dirty="0"/>
              <a:t> </a:t>
            </a:r>
            <a:r>
              <a:rPr lang="en-US" altLang="en-US" sz="2700" b="1" dirty="0" err="1"/>
              <a:t>pasien</a:t>
            </a:r>
            <a:r>
              <a:rPr lang="en-US" altLang="en-US" sz="2700" b="1" dirty="0"/>
              <a:t> </a:t>
            </a:r>
            <a:r>
              <a:rPr lang="en-US" altLang="en-US" sz="2400" dirty="0"/>
              <a:t>(</a:t>
            </a:r>
            <a:r>
              <a:rPr lang="en-US" altLang="en-US" sz="2400" dirty="0" err="1"/>
              <a:t>privasi</a:t>
            </a:r>
            <a:r>
              <a:rPr lang="en-US" altLang="en-US" sz="2400" dirty="0"/>
              <a:t>, </a:t>
            </a:r>
            <a:r>
              <a:rPr lang="en-US" altLang="en-US" sz="2400" dirty="0" err="1"/>
              <a:t>informasi</a:t>
            </a:r>
            <a:r>
              <a:rPr lang="en-US" altLang="en-US" sz="2400" dirty="0"/>
              <a:t>, </a:t>
            </a:r>
            <a:r>
              <a:rPr lang="en-US" altLang="en-US" sz="2400" dirty="0" err="1"/>
              <a:t>rahasia</a:t>
            </a:r>
            <a:r>
              <a:rPr lang="en-US" altLang="en-US" sz="2400" dirty="0"/>
              <a:t>, </a:t>
            </a:r>
            <a:r>
              <a:rPr lang="en-US" altLang="en-US" sz="2400" dirty="0" err="1"/>
              <a:t>keputusan</a:t>
            </a:r>
            <a:r>
              <a:rPr lang="en-US" altLang="en-US" sz="2400" dirty="0"/>
              <a:t>/ </a:t>
            </a:r>
            <a:r>
              <a:rPr lang="en-US" altLang="en-US" sz="2400" dirty="0" err="1"/>
              <a:t>persetujuan</a:t>
            </a:r>
            <a:r>
              <a:rPr lang="en-US" altLang="en-US" sz="2400" dirty="0"/>
              <a:t>)</a:t>
            </a:r>
          </a:p>
          <a:p>
            <a:pPr lvl="1">
              <a:buFont typeface="Arial" panose="020B0604020202020204" pitchFamily="34" charset="0"/>
              <a:buChar char="•"/>
            </a:pPr>
            <a:r>
              <a:rPr lang="en-US" altLang="en-US" sz="2700" b="1" dirty="0" err="1"/>
              <a:t>Malpraktik</a:t>
            </a:r>
            <a:r>
              <a:rPr lang="en-US" altLang="en-US" sz="2700" b="1" dirty="0"/>
              <a:t>/</a:t>
            </a:r>
            <a:r>
              <a:rPr lang="en-US" altLang="en-US" sz="2700" b="1" dirty="0" err="1"/>
              <a:t>Kelalaian</a:t>
            </a:r>
            <a:r>
              <a:rPr lang="en-US" altLang="en-US" sz="2700" b="1" dirty="0"/>
              <a:t> </a:t>
            </a:r>
            <a:r>
              <a:rPr lang="en-US" altLang="en-US" sz="2700" b="1" dirty="0" err="1"/>
              <a:t>medis</a:t>
            </a:r>
            <a:endParaRPr lang="en-US" altLang="en-US" sz="2700" b="1" dirty="0"/>
          </a:p>
        </p:txBody>
      </p:sp>
      <p:sp>
        <p:nvSpPr>
          <p:cNvPr id="105475" name="TextBox 4">
            <a:extLst>
              <a:ext uri="{FF2B5EF4-FFF2-40B4-BE49-F238E27FC236}">
                <a16:creationId xmlns:a16="http://schemas.microsoft.com/office/drawing/2014/main" id="{8365B5C4-F888-C54C-8E7F-3EC9CD9CD702}"/>
              </a:ext>
            </a:extLst>
          </p:cNvPr>
          <p:cNvSpPr txBox="1">
            <a:spLocks noChangeArrowheads="1"/>
          </p:cNvSpPr>
          <p:nvPr/>
        </p:nvSpPr>
        <p:spPr bwMode="auto">
          <a:xfrm>
            <a:off x="652530" y="832757"/>
            <a:ext cx="3816350" cy="1477962"/>
          </a:xfrm>
          <a:prstGeom prst="rect">
            <a:avLst/>
          </a:prstGeom>
          <a:solidFill>
            <a:srgbClr val="FFD7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3000" dirty="0">
                <a:latin typeface="Arial Rounded MT Bold" panose="020F0704030504030204" pitchFamily="34" charset="77"/>
              </a:rPr>
              <a:t>KASUS HUKUM DI RUMAH SAKIT/ </a:t>
            </a:r>
            <a:r>
              <a:rPr lang="en-US" altLang="en-US" sz="3000" dirty="0" err="1">
                <a:latin typeface="Arial Rounded MT Bold" panose="020F0704030504030204" pitchFamily="34" charset="77"/>
              </a:rPr>
              <a:t>Faskes</a:t>
            </a:r>
            <a:endParaRPr lang="en-US" altLang="en-US" sz="2400" dirty="0">
              <a:latin typeface="Arial Rounded MT Bold" panose="020F0704030504030204" pitchFamily="34" charset="77"/>
            </a:endParaRPr>
          </a:p>
        </p:txBody>
      </p:sp>
      <p:sp>
        <p:nvSpPr>
          <p:cNvPr id="7" name="Frame 6">
            <a:extLst>
              <a:ext uri="{FF2B5EF4-FFF2-40B4-BE49-F238E27FC236}">
                <a16:creationId xmlns:a16="http://schemas.microsoft.com/office/drawing/2014/main" id="{16BE508A-D982-2946-BD7E-13D3CCC4B0AB}"/>
              </a:ext>
            </a:extLst>
          </p:cNvPr>
          <p:cNvSpPr/>
          <p:nvPr/>
        </p:nvSpPr>
        <p:spPr>
          <a:xfrm>
            <a:off x="5340350" y="647926"/>
            <a:ext cx="6629853" cy="6210073"/>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1506131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4B282C89-1713-654E-9D2C-7D399D62047A}"/>
              </a:ext>
            </a:extLst>
          </p:cNvPr>
          <p:cNvSpPr>
            <a:spLocks noGrp="1" noChangeArrowheads="1"/>
          </p:cNvSpPr>
          <p:nvPr>
            <p:ph type="title"/>
          </p:nvPr>
        </p:nvSpPr>
        <p:spPr>
          <a:xfrm>
            <a:off x="1905000" y="228600"/>
            <a:ext cx="8763000" cy="685800"/>
          </a:xfrm>
        </p:spPr>
        <p:txBody>
          <a:bodyPr/>
          <a:lstStyle/>
          <a:p>
            <a:pPr eaLnBrk="1" hangingPunct="1">
              <a:defRPr/>
            </a:pPr>
            <a:r>
              <a:rPr lang="en-US" sz="3800"/>
              <a:t>ADANYA PELANGGARAN KEWAJIBAN</a:t>
            </a:r>
            <a:endParaRPr lang="id-ID" sz="3800"/>
          </a:p>
        </p:txBody>
      </p:sp>
      <p:sp>
        <p:nvSpPr>
          <p:cNvPr id="143363" name="Rectangle 3">
            <a:extLst>
              <a:ext uri="{FF2B5EF4-FFF2-40B4-BE49-F238E27FC236}">
                <a16:creationId xmlns:a16="http://schemas.microsoft.com/office/drawing/2014/main" id="{2AC91813-6168-BD45-B2B5-E35045EE7793}"/>
              </a:ext>
            </a:extLst>
          </p:cNvPr>
          <p:cNvSpPr>
            <a:spLocks noGrp="1" noChangeArrowheads="1"/>
          </p:cNvSpPr>
          <p:nvPr>
            <p:ph type="body" idx="1"/>
          </p:nvPr>
        </p:nvSpPr>
        <p:spPr>
          <a:xfrm>
            <a:off x="2286000" y="1447800"/>
            <a:ext cx="8382000" cy="5029200"/>
          </a:xfrm>
        </p:spPr>
        <p:txBody>
          <a:bodyPr/>
          <a:lstStyle/>
          <a:p>
            <a:pPr eaLnBrk="1" hangingPunct="1">
              <a:lnSpc>
                <a:spcPct val="90000"/>
              </a:lnSpc>
              <a:defRPr/>
            </a:pPr>
            <a:r>
              <a:rPr lang="en-US">
                <a:ea typeface="+mn-ea"/>
                <a:cs typeface="+mn-cs"/>
              </a:rPr>
              <a:t>MEMBUKTIKAN ADANYA PELANGGARAN ATAS KEWAJIBAN-KEWAJIBAN TSB</a:t>
            </a:r>
          </a:p>
          <a:p>
            <a:pPr eaLnBrk="1" hangingPunct="1">
              <a:lnSpc>
                <a:spcPct val="90000"/>
              </a:lnSpc>
              <a:defRPr/>
            </a:pPr>
            <a:r>
              <a:rPr lang="en-US">
                <a:ea typeface="+mn-ea"/>
                <a:cs typeface="+mn-cs"/>
              </a:rPr>
              <a:t>ISU:</a:t>
            </a:r>
          </a:p>
          <a:p>
            <a:pPr lvl="1" eaLnBrk="1" hangingPunct="1">
              <a:lnSpc>
                <a:spcPct val="90000"/>
              </a:lnSpc>
              <a:defRPr/>
            </a:pPr>
            <a:r>
              <a:rPr lang="en-US"/>
              <a:t>SERING TERDAPAT LEBIH DARI SATU KEWAJIBAN YG DAPAT BERTENTANGAN</a:t>
            </a:r>
          </a:p>
          <a:p>
            <a:pPr lvl="1" eaLnBrk="1" hangingPunct="1">
              <a:lnSpc>
                <a:spcPct val="90000"/>
              </a:lnSpc>
              <a:defRPr/>
            </a:pPr>
            <a:r>
              <a:rPr lang="en-US"/>
              <a:t>SERING TERDAPAT LEBIH DARI SATU STANDAR / PEDOMAN, ATAU </a:t>
            </a:r>
            <a:r>
              <a:rPr lang="en-US" i="1"/>
              <a:t>COMMON PRACTICE</a:t>
            </a:r>
          </a:p>
          <a:p>
            <a:pPr lvl="1" eaLnBrk="1" hangingPunct="1">
              <a:lnSpc>
                <a:spcPct val="90000"/>
              </a:lnSpc>
              <a:defRPr/>
            </a:pPr>
            <a:r>
              <a:rPr lang="en-US"/>
              <a:t>SERING TERDAPAT SITUASI YG AKIBATKAN PELANGGARAN YG TERPAKSA </a:t>
            </a:r>
          </a:p>
          <a:p>
            <a:pPr lvl="2" eaLnBrk="1" hangingPunct="1">
              <a:lnSpc>
                <a:spcPct val="90000"/>
              </a:lnSpc>
              <a:defRPr/>
            </a:pPr>
            <a:r>
              <a:rPr lang="en-US"/>
              <a:t>DAPAT DIBENARKAN</a:t>
            </a:r>
          </a:p>
          <a:p>
            <a:pPr lvl="2" eaLnBrk="1" hangingPunct="1">
              <a:lnSpc>
                <a:spcPct val="90000"/>
              </a:lnSpc>
              <a:defRPr/>
            </a:pPr>
            <a:r>
              <a:rPr lang="en-US"/>
              <a:t>DAPAT DIMAAFKAN</a:t>
            </a:r>
            <a:endParaRPr lang="id-ID"/>
          </a:p>
        </p:txBody>
      </p:sp>
    </p:spTree>
    <p:extLst>
      <p:ext uri="{BB962C8B-B14F-4D97-AF65-F5344CB8AC3E}">
        <p14:creationId xmlns:p14="http://schemas.microsoft.com/office/powerpoint/2010/main" val="1465377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0DA21E68-0F98-FC41-BD50-66F85AFCE3BA}"/>
              </a:ext>
            </a:extLst>
          </p:cNvPr>
          <p:cNvSpPr>
            <a:spLocks noGrp="1" noChangeArrowheads="1"/>
          </p:cNvSpPr>
          <p:nvPr>
            <p:ph type="title"/>
          </p:nvPr>
        </p:nvSpPr>
        <p:spPr>
          <a:xfrm>
            <a:off x="2971800" y="381000"/>
            <a:ext cx="7696200" cy="685800"/>
          </a:xfrm>
        </p:spPr>
        <p:txBody>
          <a:bodyPr>
            <a:normAutofit fontScale="90000"/>
          </a:bodyPr>
          <a:lstStyle/>
          <a:p>
            <a:pPr eaLnBrk="1" hangingPunct="1">
              <a:defRPr/>
            </a:pPr>
            <a:r>
              <a:rPr lang="en-US">
                <a:ea typeface="+mj-ea"/>
                <a:cs typeface="+mj-cs"/>
              </a:rPr>
              <a:t>ADANYA CEDERA / KERUGIAN</a:t>
            </a:r>
            <a:endParaRPr lang="id-ID">
              <a:ea typeface="+mj-ea"/>
              <a:cs typeface="+mj-cs"/>
            </a:endParaRPr>
          </a:p>
        </p:txBody>
      </p:sp>
      <p:sp>
        <p:nvSpPr>
          <p:cNvPr id="144387" name="Rectangle 3">
            <a:extLst>
              <a:ext uri="{FF2B5EF4-FFF2-40B4-BE49-F238E27FC236}">
                <a16:creationId xmlns:a16="http://schemas.microsoft.com/office/drawing/2014/main" id="{F7E4E054-47B0-DD46-90CE-58FE4BB086F4}"/>
              </a:ext>
            </a:extLst>
          </p:cNvPr>
          <p:cNvSpPr>
            <a:spLocks noGrp="1" noChangeArrowheads="1"/>
          </p:cNvSpPr>
          <p:nvPr>
            <p:ph type="body" idx="1"/>
          </p:nvPr>
        </p:nvSpPr>
        <p:spPr>
          <a:xfrm>
            <a:off x="2819400" y="1295400"/>
            <a:ext cx="7620000" cy="4800600"/>
          </a:xfrm>
        </p:spPr>
        <p:txBody>
          <a:bodyPr/>
          <a:lstStyle/>
          <a:p>
            <a:pPr eaLnBrk="1" hangingPunct="1">
              <a:defRPr/>
            </a:pPr>
            <a:r>
              <a:rPr lang="en-US">
                <a:ea typeface="+mn-ea"/>
                <a:cs typeface="+mn-cs"/>
              </a:rPr>
              <a:t>SERINGKALI SULIT MEMBUKTIKAN ADANYA HUBUNGAN SEBAB-AKIBAT ANTARA PELANGGARAN KEWAJIBAN DENGAN KERUGIAN / CEDERA / MATI.</a:t>
            </a:r>
          </a:p>
          <a:p>
            <a:pPr lvl="1" eaLnBrk="1" hangingPunct="1">
              <a:defRPr/>
            </a:pPr>
            <a:r>
              <a:rPr lang="en-US"/>
              <a:t>TIDAK DILAKUKAN AUTOPSI ATAU PEMERIKSAAN KHUSUS UNTUK ITU</a:t>
            </a:r>
          </a:p>
          <a:p>
            <a:pPr lvl="1" eaLnBrk="1" hangingPunct="1">
              <a:defRPr/>
            </a:pPr>
            <a:r>
              <a:rPr lang="en-US"/>
              <a:t>KAUSA UMUMNYA MULTI-FAKTORIAL</a:t>
            </a:r>
          </a:p>
          <a:p>
            <a:pPr lvl="1" eaLnBrk="1" hangingPunct="1">
              <a:defRPr/>
            </a:pPr>
            <a:r>
              <a:rPr lang="en-US"/>
              <a:t>ADA PEMBELAAN: </a:t>
            </a:r>
            <a:r>
              <a:rPr lang="en-US" i="1"/>
              <a:t>REMOTENESS OF DAMAGES</a:t>
            </a:r>
            <a:endParaRPr lang="id-ID" i="1"/>
          </a:p>
        </p:txBody>
      </p:sp>
    </p:spTree>
    <p:extLst>
      <p:ext uri="{BB962C8B-B14F-4D97-AF65-F5344CB8AC3E}">
        <p14:creationId xmlns:p14="http://schemas.microsoft.com/office/powerpoint/2010/main" val="6463889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9AC1797-B432-A44D-8DE0-C8B356A04987}"/>
              </a:ext>
            </a:extLst>
          </p:cNvPr>
          <p:cNvSpPr>
            <a:spLocks noGrp="1" noChangeArrowheads="1"/>
          </p:cNvSpPr>
          <p:nvPr>
            <p:ph type="title"/>
          </p:nvPr>
        </p:nvSpPr>
        <p:spPr>
          <a:xfrm>
            <a:off x="2971800" y="228600"/>
            <a:ext cx="7696200" cy="685800"/>
          </a:xfrm>
        </p:spPr>
        <p:txBody>
          <a:bodyPr/>
          <a:lstStyle/>
          <a:p>
            <a:pPr eaLnBrk="1" hangingPunct="1">
              <a:defRPr/>
            </a:pPr>
            <a:r>
              <a:rPr lang="en-US" sz="3800"/>
              <a:t>KERUGIAN</a:t>
            </a:r>
            <a:endParaRPr lang="id-ID" sz="3800"/>
          </a:p>
        </p:txBody>
      </p:sp>
      <p:sp>
        <p:nvSpPr>
          <p:cNvPr id="145411" name="Rectangle 3">
            <a:extLst>
              <a:ext uri="{FF2B5EF4-FFF2-40B4-BE49-F238E27FC236}">
                <a16:creationId xmlns:a16="http://schemas.microsoft.com/office/drawing/2014/main" id="{9884A953-35D5-E44B-93C5-F6A3DE4ECF13}"/>
              </a:ext>
            </a:extLst>
          </p:cNvPr>
          <p:cNvSpPr>
            <a:spLocks noGrp="1" noChangeArrowheads="1"/>
          </p:cNvSpPr>
          <p:nvPr>
            <p:ph type="body" idx="1"/>
          </p:nvPr>
        </p:nvSpPr>
        <p:spPr>
          <a:xfrm>
            <a:off x="2209800" y="1219200"/>
            <a:ext cx="8458200" cy="5638800"/>
          </a:xfrm>
        </p:spPr>
        <p:txBody>
          <a:bodyPr/>
          <a:lstStyle/>
          <a:p>
            <a:pPr marL="660400" indent="-660400">
              <a:buFont typeface="Wingdings" charset="2"/>
              <a:buChar char="l"/>
              <a:defRPr/>
            </a:pPr>
            <a:r>
              <a:rPr lang="id-ID" altLang="en-US">
                <a:ea typeface="ＭＳ Ｐゴシック" charset="-128"/>
              </a:rPr>
              <a:t>Kerugian immateriel (</a:t>
            </a:r>
            <a:r>
              <a:rPr lang="id-ID" altLang="en-US" sz="2400" i="1">
                <a:ea typeface="ＭＳ Ｐゴシック" charset="-128"/>
              </a:rPr>
              <a:t>general damages, non pecuniary losses</a:t>
            </a:r>
            <a:r>
              <a:rPr lang="id-ID" altLang="en-US">
                <a:ea typeface="ＭＳ Ｐゴシック" charset="-128"/>
              </a:rPr>
              <a:t>)</a:t>
            </a:r>
            <a:endParaRPr lang="en-US" altLang="en-US">
              <a:ea typeface="ＭＳ Ｐゴシック" charset="-128"/>
            </a:endParaRPr>
          </a:p>
          <a:p>
            <a:pPr marL="1409700" lvl="2" indent="-495300">
              <a:buFont typeface="Wingdings" charset="2"/>
              <a:buChar char="l"/>
              <a:defRPr/>
            </a:pPr>
            <a:r>
              <a:rPr lang="id-ID" altLang="en-US">
                <a:ea typeface="ＭＳ Ｐゴシック" charset="-128"/>
              </a:rPr>
              <a:t>Sakit dan penderitaan</a:t>
            </a:r>
          </a:p>
          <a:p>
            <a:pPr marL="1409700" lvl="2" indent="-495300">
              <a:buFont typeface="Wingdings" charset="2"/>
              <a:buChar char="l"/>
              <a:defRPr/>
            </a:pPr>
            <a:r>
              <a:rPr lang="id-ID" altLang="en-US">
                <a:ea typeface="ＭＳ Ｐゴシック" charset="-128"/>
              </a:rPr>
              <a:t>Kehilangan kesenangan/kenikmatan (</a:t>
            </a:r>
            <a:r>
              <a:rPr lang="id-ID" altLang="en-US" i="1">
                <a:ea typeface="ＭＳ Ｐゴシック" charset="-128"/>
              </a:rPr>
              <a:t>amenities</a:t>
            </a:r>
            <a:r>
              <a:rPr lang="id-ID" altLang="en-US">
                <a:ea typeface="ＭＳ Ｐゴシック" charset="-128"/>
              </a:rPr>
              <a:t>)</a:t>
            </a:r>
            <a:endParaRPr lang="en-US" altLang="en-US">
              <a:ea typeface="ＭＳ Ｐゴシック" charset="-128"/>
            </a:endParaRPr>
          </a:p>
          <a:p>
            <a:pPr marL="1409700" lvl="2" indent="-495300">
              <a:buFont typeface="Wingdings" charset="2"/>
              <a:buChar char="l"/>
              <a:defRPr/>
            </a:pPr>
            <a:r>
              <a:rPr altLang="en-US" noProof="1">
                <a:ea typeface="ＭＳ Ｐゴシック" charset="-128"/>
              </a:rPr>
              <a:t>Kecederaan fisik dan / atau psikiatris </a:t>
            </a:r>
          </a:p>
          <a:p>
            <a:pPr marL="660400" indent="-660400">
              <a:buFont typeface="Wingdings" charset="2"/>
              <a:buChar char="l"/>
              <a:defRPr/>
            </a:pPr>
            <a:r>
              <a:rPr lang="id-ID" altLang="en-US">
                <a:ea typeface="ＭＳ Ｐゴシック" charset="-128"/>
              </a:rPr>
              <a:t>Kerugian materiel (</a:t>
            </a:r>
            <a:r>
              <a:rPr lang="id-ID" altLang="en-US" sz="2400" i="1">
                <a:ea typeface="ＭＳ Ｐゴシック" charset="-128"/>
              </a:rPr>
              <a:t>special damages, pecuniary losses</a:t>
            </a:r>
            <a:r>
              <a:rPr lang="id-ID" altLang="en-US">
                <a:ea typeface="ＭＳ Ｐゴシック" charset="-128"/>
              </a:rPr>
              <a:t>) :</a:t>
            </a:r>
            <a:endParaRPr lang="en-US" altLang="en-US">
              <a:ea typeface="ＭＳ Ｐゴシック" charset="-128"/>
            </a:endParaRPr>
          </a:p>
          <a:p>
            <a:pPr marL="1035050" lvl="1" indent="-577850">
              <a:buFont typeface="Wingdings" charset="2"/>
              <a:buChar char="l"/>
              <a:defRPr/>
            </a:pPr>
            <a:r>
              <a:rPr lang="id-ID" altLang="en-US">
                <a:ea typeface="ＭＳ Ｐゴシック" charset="-128"/>
              </a:rPr>
              <a:t>Kerugian akibat kehilangan kesempatan</a:t>
            </a:r>
            <a:endParaRPr lang="en-US" altLang="en-US">
              <a:ea typeface="ＭＳ Ｐゴシック" charset="-128"/>
            </a:endParaRPr>
          </a:p>
          <a:p>
            <a:pPr marL="1035050" lvl="1" indent="-577850">
              <a:buFont typeface="Wingdings" charset="2"/>
              <a:buChar char="l"/>
              <a:defRPr/>
            </a:pPr>
            <a:r>
              <a:rPr lang="id-ID" altLang="en-US">
                <a:ea typeface="ＭＳ Ｐゴシック" charset="-128"/>
              </a:rPr>
              <a:t>Kerugian nyata :</a:t>
            </a:r>
            <a:endParaRPr lang="en-US" altLang="en-US">
              <a:ea typeface="ＭＳ Ｐゴシック" charset="-128"/>
            </a:endParaRPr>
          </a:p>
          <a:p>
            <a:pPr marL="1409700" lvl="2" indent="-495300">
              <a:buFont typeface="Wingdings" charset="2"/>
              <a:buChar char="l"/>
              <a:defRPr/>
            </a:pPr>
            <a:r>
              <a:rPr lang="id-ID" altLang="en-US">
                <a:ea typeface="ＭＳ Ｐゴシック" charset="-128"/>
              </a:rPr>
              <a:t>Biaya yang telah dikeluarkan hingga saat penggugatan</a:t>
            </a:r>
          </a:p>
          <a:p>
            <a:pPr marL="1409700" lvl="2" indent="-495300">
              <a:buFont typeface="Wingdings" charset="2"/>
              <a:buChar char="l"/>
              <a:defRPr/>
            </a:pPr>
            <a:r>
              <a:rPr lang="id-ID" altLang="en-US">
                <a:ea typeface="ＭＳ Ｐゴシック" charset="-128"/>
              </a:rPr>
              <a:t>Biaya yang akan dikeluarkan sesudah saat penggugatan</a:t>
            </a:r>
          </a:p>
        </p:txBody>
      </p:sp>
    </p:spTree>
    <p:extLst>
      <p:ext uri="{BB962C8B-B14F-4D97-AF65-F5344CB8AC3E}">
        <p14:creationId xmlns:p14="http://schemas.microsoft.com/office/powerpoint/2010/main" val="35471460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69FA45D7-9535-5541-B925-BC07652E6D36}"/>
              </a:ext>
            </a:extLst>
          </p:cNvPr>
          <p:cNvSpPr>
            <a:spLocks noGrp="1" noChangeArrowheads="1"/>
          </p:cNvSpPr>
          <p:nvPr>
            <p:ph type="title"/>
          </p:nvPr>
        </p:nvSpPr>
        <p:spPr>
          <a:xfrm>
            <a:off x="2971800" y="152400"/>
            <a:ext cx="7696200" cy="685800"/>
          </a:xfrm>
        </p:spPr>
        <p:txBody>
          <a:bodyPr>
            <a:normAutofit fontScale="90000"/>
          </a:bodyPr>
          <a:lstStyle/>
          <a:p>
            <a:pPr eaLnBrk="1" hangingPunct="1">
              <a:defRPr/>
            </a:pPr>
            <a:r>
              <a:rPr lang="en-US">
                <a:ea typeface="+mj-ea"/>
                <a:cs typeface="+mj-cs"/>
              </a:rPr>
              <a:t>ADANYA HUBUNGAN KAUSAL</a:t>
            </a:r>
            <a:endParaRPr lang="id-ID">
              <a:ea typeface="+mj-ea"/>
              <a:cs typeface="+mj-cs"/>
            </a:endParaRPr>
          </a:p>
        </p:txBody>
      </p:sp>
      <p:sp>
        <p:nvSpPr>
          <p:cNvPr id="146435" name="Rectangle 3">
            <a:extLst>
              <a:ext uri="{FF2B5EF4-FFF2-40B4-BE49-F238E27FC236}">
                <a16:creationId xmlns:a16="http://schemas.microsoft.com/office/drawing/2014/main" id="{B40557B5-0D4D-4446-8CF8-A62C5FED540F}"/>
              </a:ext>
            </a:extLst>
          </p:cNvPr>
          <p:cNvSpPr>
            <a:spLocks noGrp="1" noChangeArrowheads="1"/>
          </p:cNvSpPr>
          <p:nvPr>
            <p:ph type="body" idx="1"/>
          </p:nvPr>
        </p:nvSpPr>
        <p:spPr>
          <a:xfrm>
            <a:off x="2286000" y="1143000"/>
            <a:ext cx="8382000" cy="5334000"/>
          </a:xfrm>
        </p:spPr>
        <p:txBody>
          <a:bodyPr/>
          <a:lstStyle/>
          <a:p>
            <a:pPr eaLnBrk="1" hangingPunct="1">
              <a:buFont typeface="Wingdings" charset="2"/>
              <a:buChar char="l"/>
              <a:defRPr/>
            </a:pPr>
            <a:r>
              <a:rPr lang="en-US" altLang="en-US">
                <a:ea typeface="ＭＳ Ｐゴシック" charset="-128"/>
              </a:rPr>
              <a:t>TIDAK BISA MENGGUNAKAN </a:t>
            </a:r>
            <a:r>
              <a:rPr lang="en-US" altLang="en-US" i="1">
                <a:ea typeface="ＭＳ Ｐゴシック" charset="-128"/>
              </a:rPr>
              <a:t>STRICT LIABILITY</a:t>
            </a:r>
            <a:r>
              <a:rPr lang="en-US" altLang="en-US">
                <a:ea typeface="ＭＳ Ｐゴシック" charset="-128"/>
              </a:rPr>
              <a:t> KARENA BUKAN PRODUK</a:t>
            </a:r>
          </a:p>
          <a:p>
            <a:pPr lvl="1" eaLnBrk="1" hangingPunct="1">
              <a:buFont typeface="Wingdings" charset="2"/>
              <a:buChar char="l"/>
              <a:defRPr/>
            </a:pPr>
            <a:r>
              <a:rPr lang="en-US" altLang="en-US" i="1">
                <a:ea typeface="ＭＳ Ｐゴシック" charset="-128"/>
              </a:rPr>
              <a:t>BUT FOR TEST</a:t>
            </a:r>
          </a:p>
          <a:p>
            <a:pPr eaLnBrk="1" hangingPunct="1">
              <a:buFont typeface="Wingdings" charset="2"/>
              <a:buChar char="l"/>
              <a:defRPr/>
            </a:pPr>
            <a:r>
              <a:rPr lang="en-US" altLang="en-US">
                <a:ea typeface="ＭＳ Ｐゴシック" charset="-128"/>
              </a:rPr>
              <a:t>BISA GUNAKAN TEORI RELEVAN UNTUK MENEMUKAN KAUSA YG </a:t>
            </a:r>
            <a:r>
              <a:rPr lang="en-US" altLang="en-US" i="1">
                <a:ea typeface="ＭＳ Ｐゴシック" charset="-128"/>
              </a:rPr>
              <a:t>PROXIMATE (</a:t>
            </a:r>
            <a:r>
              <a:rPr altLang="en-US" i="1" noProof="1">
                <a:ea typeface="ＭＳ Ｐゴシック" charset="-128"/>
              </a:rPr>
              <a:t>tidak perlu sebab pasti</a:t>
            </a:r>
            <a:r>
              <a:rPr lang="en-US" altLang="en-US" i="1">
                <a:ea typeface="ＭＳ Ｐゴシック" charset="-128"/>
              </a:rPr>
              <a:t>)</a:t>
            </a:r>
          </a:p>
          <a:p>
            <a:pPr lvl="1" eaLnBrk="1" hangingPunct="1">
              <a:buFont typeface="Wingdings" charset="2"/>
              <a:buChar char="l"/>
              <a:defRPr/>
            </a:pPr>
            <a:r>
              <a:rPr lang="en-US" altLang="en-US" i="1">
                <a:ea typeface="ＭＳ Ｐゴシック" charset="-128"/>
              </a:rPr>
              <a:t>DIRECTNESS VS REMOTENESS</a:t>
            </a:r>
          </a:p>
          <a:p>
            <a:pPr lvl="1" eaLnBrk="1" hangingPunct="1">
              <a:buFont typeface="Wingdings" charset="2"/>
              <a:buChar char="l"/>
              <a:defRPr/>
            </a:pPr>
            <a:r>
              <a:rPr lang="en-US" altLang="en-US" i="1">
                <a:ea typeface="ＭＳ Ｐゴシック" charset="-128"/>
              </a:rPr>
              <a:t>FORESEEABLE VS UNFORESEEABLE</a:t>
            </a:r>
          </a:p>
        </p:txBody>
      </p:sp>
      <p:sp>
        <p:nvSpPr>
          <p:cNvPr id="80899" name="Text Box 4">
            <a:extLst>
              <a:ext uri="{FF2B5EF4-FFF2-40B4-BE49-F238E27FC236}">
                <a16:creationId xmlns:a16="http://schemas.microsoft.com/office/drawing/2014/main" id="{251DB286-1ACF-8C4C-A104-C839A2DE8663}"/>
              </a:ext>
            </a:extLst>
          </p:cNvPr>
          <p:cNvSpPr txBox="1">
            <a:spLocks noChangeArrowheads="1"/>
          </p:cNvSpPr>
          <p:nvPr/>
        </p:nvSpPr>
        <p:spPr bwMode="auto">
          <a:xfrm>
            <a:off x="1676400" y="5029201"/>
            <a:ext cx="8686800" cy="16160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l"/>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folHlink"/>
              </a:buClr>
              <a:buSzPct val="80000"/>
              <a:buFont typeface="Wingdings" pitchFamily="2" charset="2"/>
              <a:buChar char="l"/>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tx2"/>
              </a:buClr>
              <a:buSzPct val="80000"/>
              <a:buFont typeface="Wingdings" pitchFamily="2" charset="2"/>
              <a:buChar char="l"/>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hlink"/>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2000" b="1" i="1">
                <a:solidFill>
                  <a:srgbClr val="000000"/>
                </a:solidFill>
                <a:latin typeface="Arial" panose="020B0604020202020204" pitchFamily="34" charset="0"/>
              </a:rPr>
              <a:t>It is an accepted principle that in most medical negligence cases, proof of causation requires the testimony of an expert witness because the nature of the inquiry is such that jurors are not competent to draw their own conclusions from the evidence without the aid of such expert testimony</a:t>
            </a:r>
            <a:r>
              <a:rPr lang="en-US" altLang="en-US" sz="2000" i="1">
                <a:solidFill>
                  <a:srgbClr val="000000"/>
                </a:solidFill>
                <a:latin typeface="Arial" panose="020B0604020202020204" pitchFamily="34" charset="0"/>
              </a:rPr>
              <a:t> </a:t>
            </a:r>
            <a:endParaRPr lang="id-ID" altLang="en-US" sz="2000" i="1">
              <a:solidFill>
                <a:srgbClr val="000000"/>
              </a:solidFill>
              <a:latin typeface="Arial" panose="020B0604020202020204" pitchFamily="34" charset="0"/>
            </a:endParaRPr>
          </a:p>
        </p:txBody>
      </p:sp>
    </p:spTree>
    <p:extLst>
      <p:ext uri="{BB962C8B-B14F-4D97-AF65-F5344CB8AC3E}">
        <p14:creationId xmlns:p14="http://schemas.microsoft.com/office/powerpoint/2010/main" val="24241872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53874A7C-7667-7D45-9232-7215D842EAE1}"/>
              </a:ext>
            </a:extLst>
          </p:cNvPr>
          <p:cNvSpPr>
            <a:spLocks noGrp="1" noChangeArrowheads="1"/>
          </p:cNvSpPr>
          <p:nvPr>
            <p:ph type="title"/>
          </p:nvPr>
        </p:nvSpPr>
        <p:spPr>
          <a:xfrm>
            <a:off x="2971800" y="228600"/>
            <a:ext cx="7696200" cy="685800"/>
          </a:xfrm>
        </p:spPr>
        <p:txBody>
          <a:bodyPr/>
          <a:lstStyle/>
          <a:p>
            <a:pPr eaLnBrk="1" hangingPunct="1">
              <a:defRPr/>
            </a:pPr>
            <a:r>
              <a:rPr lang="en-US" sz="3800"/>
              <a:t>FORESEEABILITY</a:t>
            </a:r>
            <a:endParaRPr lang="id-ID" sz="3800"/>
          </a:p>
        </p:txBody>
      </p:sp>
      <p:sp>
        <p:nvSpPr>
          <p:cNvPr id="147459" name="Rectangle 3">
            <a:extLst>
              <a:ext uri="{FF2B5EF4-FFF2-40B4-BE49-F238E27FC236}">
                <a16:creationId xmlns:a16="http://schemas.microsoft.com/office/drawing/2014/main" id="{6C0720F6-31B4-FA4D-AE0D-7A66F8B2F8EB}"/>
              </a:ext>
            </a:extLst>
          </p:cNvPr>
          <p:cNvSpPr>
            <a:spLocks noGrp="1" noChangeArrowheads="1"/>
          </p:cNvSpPr>
          <p:nvPr>
            <p:ph type="body" idx="1"/>
          </p:nvPr>
        </p:nvSpPr>
        <p:spPr>
          <a:xfrm>
            <a:off x="2514600" y="1219200"/>
            <a:ext cx="8153400" cy="5638800"/>
          </a:xfrm>
        </p:spPr>
        <p:txBody>
          <a:bodyPr/>
          <a:lstStyle/>
          <a:p>
            <a:pPr eaLnBrk="1" hangingPunct="1">
              <a:buFont typeface="Wingdings" charset="2"/>
              <a:buChar char="l"/>
              <a:defRPr/>
            </a:pPr>
            <a:r>
              <a:rPr altLang="en-US" noProof="1">
                <a:ea typeface="ＭＳ Ｐゴシック" charset="-128"/>
              </a:rPr>
              <a:t>Menguji apakah kejadian tersebut sebagai akibat dari risiko yang foreseeable (dapat dibayangkan sebelumnya) atau tidak.</a:t>
            </a:r>
          </a:p>
          <a:p>
            <a:pPr lvl="1" eaLnBrk="1" hangingPunct="1">
              <a:buFont typeface="Wingdings" charset="2"/>
              <a:buChar char="l"/>
              <a:defRPr/>
            </a:pPr>
            <a:r>
              <a:rPr altLang="en-US" noProof="1">
                <a:ea typeface="ＭＳ Ｐゴシック" charset="-128"/>
              </a:rPr>
              <a:t>BERDASARKAN CARA KEJADIANNYA</a:t>
            </a:r>
          </a:p>
          <a:p>
            <a:pPr lvl="2" eaLnBrk="1" hangingPunct="1">
              <a:buFont typeface="Wingdings" charset="2"/>
              <a:buChar char="l"/>
              <a:defRPr/>
            </a:pPr>
            <a:r>
              <a:rPr altLang="en-US" noProof="1">
                <a:ea typeface="ＭＳ Ｐゴシック" charset="-128"/>
              </a:rPr>
              <a:t>Varian dari risiko yg </a:t>
            </a:r>
            <a:r>
              <a:rPr altLang="en-US" i="1" noProof="1">
                <a:ea typeface="ＭＳ Ｐゴシック" charset="-128"/>
              </a:rPr>
              <a:t>foreseeable</a:t>
            </a:r>
            <a:r>
              <a:rPr altLang="en-US" noProof="1">
                <a:ea typeface="ＭＳ Ｐゴシック" charset="-128"/>
              </a:rPr>
              <a:t> dianggap </a:t>
            </a:r>
            <a:r>
              <a:rPr altLang="en-US" i="1" noProof="1">
                <a:ea typeface="ＭＳ Ｐゴシック" charset="-128"/>
              </a:rPr>
              <a:t>foreseeable</a:t>
            </a:r>
          </a:p>
          <a:p>
            <a:pPr lvl="1" eaLnBrk="1" hangingPunct="1">
              <a:buFont typeface="Wingdings" charset="2"/>
              <a:buChar char="l"/>
              <a:defRPr/>
            </a:pPr>
            <a:r>
              <a:rPr altLang="en-US" noProof="1">
                <a:ea typeface="ＭＳ Ｐゴシック" charset="-128"/>
              </a:rPr>
              <a:t>BERDASARKAN JENIS CEDERA</a:t>
            </a:r>
          </a:p>
          <a:p>
            <a:pPr lvl="2" eaLnBrk="1" hangingPunct="1">
              <a:buFont typeface="Wingdings" charset="2"/>
              <a:buChar char="l"/>
              <a:defRPr/>
            </a:pPr>
            <a:r>
              <a:rPr altLang="en-US" i="1" noProof="1">
                <a:ea typeface="ＭＳ Ｐゴシック" charset="-128"/>
              </a:rPr>
              <a:t>Remote</a:t>
            </a:r>
            <a:r>
              <a:rPr altLang="en-US" noProof="1">
                <a:ea typeface="ＭＳ Ｐゴシック" charset="-128"/>
              </a:rPr>
              <a:t> apabila bukan dari jenis yg sama dengan yg </a:t>
            </a:r>
            <a:r>
              <a:rPr altLang="en-US" i="1" noProof="1">
                <a:ea typeface="ＭＳ Ｐゴシック" charset="-128"/>
              </a:rPr>
              <a:t>foreseeable</a:t>
            </a:r>
          </a:p>
          <a:p>
            <a:pPr lvl="1" eaLnBrk="1" hangingPunct="1">
              <a:buFont typeface="Wingdings" charset="2"/>
              <a:buChar char="l"/>
              <a:defRPr/>
            </a:pPr>
            <a:r>
              <a:rPr altLang="en-US" noProof="1">
                <a:ea typeface="ＭＳ Ｐゴシック" charset="-128"/>
              </a:rPr>
              <a:t>BERDASARKAN LUAS / KEPARAHAN CEDERA</a:t>
            </a:r>
          </a:p>
          <a:p>
            <a:pPr lvl="2" eaLnBrk="1" hangingPunct="1">
              <a:buFont typeface="Wingdings" charset="2"/>
              <a:buChar char="l"/>
              <a:defRPr/>
            </a:pPr>
            <a:r>
              <a:rPr altLang="en-US" i="1" noProof="1">
                <a:ea typeface="ＭＳ Ｐゴシック" charset="-128"/>
              </a:rPr>
              <a:t>Eggshell skull rule</a:t>
            </a:r>
          </a:p>
        </p:txBody>
      </p:sp>
    </p:spTree>
    <p:extLst>
      <p:ext uri="{BB962C8B-B14F-4D97-AF65-F5344CB8AC3E}">
        <p14:creationId xmlns:p14="http://schemas.microsoft.com/office/powerpoint/2010/main" val="21130637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316D2898-9BF5-2B40-8B41-7A372500CF9C}"/>
              </a:ext>
            </a:extLst>
          </p:cNvPr>
          <p:cNvSpPr>
            <a:spLocks noGrp="1" noChangeArrowheads="1"/>
          </p:cNvSpPr>
          <p:nvPr>
            <p:ph type="title"/>
          </p:nvPr>
        </p:nvSpPr>
        <p:spPr>
          <a:xfrm>
            <a:off x="2971800" y="228600"/>
            <a:ext cx="7696200" cy="685800"/>
          </a:xfrm>
        </p:spPr>
        <p:txBody>
          <a:bodyPr/>
          <a:lstStyle/>
          <a:p>
            <a:pPr eaLnBrk="1" hangingPunct="1">
              <a:defRPr/>
            </a:pPr>
            <a:r>
              <a:rPr lang="en-US" sz="3800"/>
              <a:t>WMA:</a:t>
            </a:r>
            <a:endParaRPr lang="id-ID" sz="3800"/>
          </a:p>
        </p:txBody>
      </p:sp>
      <p:sp>
        <p:nvSpPr>
          <p:cNvPr id="148483" name="Rectangle 3">
            <a:extLst>
              <a:ext uri="{FF2B5EF4-FFF2-40B4-BE49-F238E27FC236}">
                <a16:creationId xmlns:a16="http://schemas.microsoft.com/office/drawing/2014/main" id="{506246E6-4D1C-0346-9200-D40CAF1481B7}"/>
              </a:ext>
            </a:extLst>
          </p:cNvPr>
          <p:cNvSpPr>
            <a:spLocks noGrp="1" noChangeArrowheads="1"/>
          </p:cNvSpPr>
          <p:nvPr>
            <p:ph type="body" idx="1"/>
          </p:nvPr>
        </p:nvSpPr>
        <p:spPr>
          <a:xfrm>
            <a:off x="1981200" y="1844675"/>
            <a:ext cx="8229600" cy="4286250"/>
          </a:xfrm>
        </p:spPr>
        <p:txBody>
          <a:bodyPr/>
          <a:lstStyle/>
          <a:p>
            <a:pPr eaLnBrk="1" hangingPunct="1">
              <a:buFont typeface="Wingdings" charset="2"/>
              <a:buChar char="l"/>
              <a:defRPr/>
            </a:pPr>
            <a:r>
              <a:rPr lang="id-ID" altLang="en-US" i="1">
                <a:ea typeface="ＭＳ Ｐゴシック" charset="-128"/>
              </a:rPr>
              <a:t>“An injury occurring in the course of medical treatment which could not be foreseen and was not the result of the lack of skill or knowledge on the part of the treating physician is untoward result, for which the physician should not bear any liability</a:t>
            </a:r>
            <a:r>
              <a:rPr lang="id-ID" altLang="en-US">
                <a:ea typeface="ＭＳ Ｐゴシック" charset="-128"/>
              </a:rPr>
              <a:t>”</a:t>
            </a:r>
            <a:r>
              <a:rPr lang="en-US" altLang="ja-JP">
                <a:ea typeface="ＭＳ Ｐゴシック" charset="-128"/>
              </a:rPr>
              <a:t> </a:t>
            </a:r>
            <a:endParaRPr lang="id-ID" altLang="en-US">
              <a:ea typeface="ＭＳ Ｐゴシック" charset="-128"/>
            </a:endParaRPr>
          </a:p>
        </p:txBody>
      </p:sp>
    </p:spTree>
    <p:extLst>
      <p:ext uri="{BB962C8B-B14F-4D97-AF65-F5344CB8AC3E}">
        <p14:creationId xmlns:p14="http://schemas.microsoft.com/office/powerpoint/2010/main" val="20662041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CD017A69-431C-4F4F-97EE-16652C2AE61D}"/>
              </a:ext>
            </a:extLst>
          </p:cNvPr>
          <p:cNvSpPr>
            <a:spLocks noGrp="1" noChangeArrowheads="1"/>
          </p:cNvSpPr>
          <p:nvPr>
            <p:ph type="title"/>
          </p:nvPr>
        </p:nvSpPr>
        <p:spPr/>
        <p:txBody>
          <a:bodyPr/>
          <a:lstStyle/>
          <a:p>
            <a:pPr eaLnBrk="1" hangingPunct="1">
              <a:defRPr/>
            </a:pPr>
            <a:r>
              <a:rPr lang="en-US">
                <a:ea typeface="+mj-ea"/>
                <a:cs typeface="+mj-cs"/>
              </a:rPr>
              <a:t>Causality</a:t>
            </a:r>
            <a:endParaRPr lang="id-ID">
              <a:ea typeface="+mj-ea"/>
              <a:cs typeface="+mj-cs"/>
            </a:endParaRPr>
          </a:p>
        </p:txBody>
      </p:sp>
      <p:sp>
        <p:nvSpPr>
          <p:cNvPr id="160771" name="Rectangle 3">
            <a:extLst>
              <a:ext uri="{FF2B5EF4-FFF2-40B4-BE49-F238E27FC236}">
                <a16:creationId xmlns:a16="http://schemas.microsoft.com/office/drawing/2014/main" id="{8D07B446-0985-1F43-8983-A2754DB8EA07}"/>
              </a:ext>
            </a:extLst>
          </p:cNvPr>
          <p:cNvSpPr>
            <a:spLocks noGrp="1" noChangeArrowheads="1"/>
          </p:cNvSpPr>
          <p:nvPr>
            <p:ph type="body" idx="1"/>
          </p:nvPr>
        </p:nvSpPr>
        <p:spPr>
          <a:xfrm>
            <a:off x="2209800" y="1981200"/>
            <a:ext cx="8229600" cy="4114800"/>
          </a:xfrm>
        </p:spPr>
        <p:txBody>
          <a:bodyPr>
            <a:normAutofit lnSpcReduction="10000"/>
          </a:bodyPr>
          <a:lstStyle/>
          <a:p>
            <a:pPr eaLnBrk="1" hangingPunct="1">
              <a:lnSpc>
                <a:spcPct val="90000"/>
              </a:lnSpc>
              <a:buFont typeface="Wingdings" charset="2"/>
              <a:buChar char="l"/>
              <a:defRPr/>
            </a:pPr>
            <a:r>
              <a:rPr altLang="en-US" sz="3600" noProof="1">
                <a:ea typeface="ＭＳ Ｐゴシック" charset="-128"/>
              </a:rPr>
              <a:t>Dalam perkara hukum kelalaian medik, harus dibuktikan adanya cedera atau kerugian atau kematian </a:t>
            </a:r>
            <a:r>
              <a:rPr altLang="en-US" sz="3600" u="sng" noProof="1">
                <a:ea typeface="ＭＳ Ｐゴシック" charset="-128"/>
              </a:rPr>
              <a:t>yang disebabkan</a:t>
            </a:r>
            <a:r>
              <a:rPr altLang="en-US" sz="3600" noProof="1">
                <a:ea typeface="ＭＳ Ｐゴシック" charset="-128"/>
              </a:rPr>
              <a:t> oleh pelanggaran kewajiban profesi tersebut;</a:t>
            </a:r>
          </a:p>
          <a:p>
            <a:pPr eaLnBrk="1" hangingPunct="1">
              <a:lnSpc>
                <a:spcPct val="90000"/>
              </a:lnSpc>
              <a:buFont typeface="Wingdings" charset="2"/>
              <a:buChar char="l"/>
              <a:defRPr/>
            </a:pPr>
            <a:r>
              <a:rPr altLang="en-US" sz="3600" noProof="1">
                <a:ea typeface="ＭＳ Ｐゴシック" charset="-128"/>
              </a:rPr>
              <a:t>Pengujian yang paling umum dilakukan adalah dengan uji : “cedera tidak terjadi jika tidak terjadi kelalaian tersebut”</a:t>
            </a:r>
            <a:r>
              <a:rPr lang="en-US" altLang="ja-JP">
                <a:ea typeface="ＭＳ Ｐゴシック" charset="-128"/>
              </a:rPr>
              <a:t> (but for test)</a:t>
            </a:r>
            <a:endParaRPr lang="id-ID" altLang="en-US">
              <a:ea typeface="ＭＳ Ｐゴシック" charset="-128"/>
            </a:endParaRPr>
          </a:p>
        </p:txBody>
      </p:sp>
    </p:spTree>
    <p:extLst>
      <p:ext uri="{BB962C8B-B14F-4D97-AF65-F5344CB8AC3E}">
        <p14:creationId xmlns:p14="http://schemas.microsoft.com/office/powerpoint/2010/main" val="31318412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103D874D-5D9D-FA4C-B9F4-A98419DE430A}"/>
              </a:ext>
            </a:extLst>
          </p:cNvPr>
          <p:cNvSpPr>
            <a:spLocks noGrp="1" noChangeArrowheads="1"/>
          </p:cNvSpPr>
          <p:nvPr>
            <p:ph type="title"/>
          </p:nvPr>
        </p:nvSpPr>
        <p:spPr>
          <a:xfrm>
            <a:off x="2514600" y="228600"/>
            <a:ext cx="7924800" cy="1143000"/>
          </a:xfrm>
        </p:spPr>
        <p:txBody>
          <a:bodyPr>
            <a:normAutofit fontScale="90000"/>
          </a:bodyPr>
          <a:lstStyle/>
          <a:p>
            <a:pPr algn="r" eaLnBrk="1" hangingPunct="1">
              <a:defRPr/>
            </a:pPr>
            <a:r>
              <a:rPr lang="en-US">
                <a:ea typeface="+mj-ea"/>
                <a:cs typeface="+mj-cs"/>
              </a:rPr>
              <a:t>Legal causation or </a:t>
            </a:r>
            <a:br>
              <a:rPr lang="en-US">
                <a:ea typeface="+mj-ea"/>
                <a:cs typeface="+mj-cs"/>
              </a:rPr>
            </a:br>
            <a:r>
              <a:rPr lang="en-US">
                <a:ea typeface="+mj-ea"/>
                <a:cs typeface="+mj-cs"/>
              </a:rPr>
              <a:t>Remoteness of the damage</a:t>
            </a:r>
            <a:endParaRPr lang="id-ID">
              <a:ea typeface="+mj-ea"/>
              <a:cs typeface="+mj-cs"/>
            </a:endParaRPr>
          </a:p>
        </p:txBody>
      </p:sp>
      <p:sp>
        <p:nvSpPr>
          <p:cNvPr id="161795" name="Rectangle 3">
            <a:extLst>
              <a:ext uri="{FF2B5EF4-FFF2-40B4-BE49-F238E27FC236}">
                <a16:creationId xmlns:a16="http://schemas.microsoft.com/office/drawing/2014/main" id="{8D181FB0-CC09-2540-B676-756595E4A702}"/>
              </a:ext>
            </a:extLst>
          </p:cNvPr>
          <p:cNvSpPr>
            <a:spLocks noGrp="1" noChangeArrowheads="1"/>
          </p:cNvSpPr>
          <p:nvPr>
            <p:ph type="body" idx="1"/>
          </p:nvPr>
        </p:nvSpPr>
        <p:spPr>
          <a:xfrm>
            <a:off x="1981200" y="1676400"/>
            <a:ext cx="8458200" cy="4953000"/>
          </a:xfrm>
        </p:spPr>
        <p:txBody>
          <a:bodyPr/>
          <a:lstStyle/>
          <a:p>
            <a:pPr eaLnBrk="1" hangingPunct="1">
              <a:buFont typeface="Wingdings" charset="2"/>
              <a:buChar char="l"/>
              <a:defRPr/>
            </a:pPr>
            <a:r>
              <a:rPr lang="id-ID" altLang="en-US" i="1">
                <a:ea typeface="ＭＳ Ｐゴシック" charset="-128"/>
              </a:rPr>
              <a:t>A person cannot be liable for damages for failure to take care to prevent</a:t>
            </a:r>
            <a:r>
              <a:rPr lang="en-US" altLang="en-US" i="1">
                <a:ea typeface="ＭＳ Ｐゴシック" charset="-128"/>
              </a:rPr>
              <a:t> </a:t>
            </a:r>
            <a:r>
              <a:rPr lang="id-ID" altLang="en-US" i="1">
                <a:ea typeface="ＭＳ Ｐゴシック" charset="-128"/>
              </a:rPr>
              <a:t>personal injury or death unless negligent conduct on his or her part (whether</a:t>
            </a:r>
            <a:r>
              <a:rPr lang="en-US" altLang="en-US" i="1">
                <a:ea typeface="ＭＳ Ｐゴシック" charset="-128"/>
              </a:rPr>
              <a:t> </a:t>
            </a:r>
            <a:r>
              <a:rPr lang="id-ID" altLang="en-US" i="1">
                <a:ea typeface="ＭＳ Ｐゴシック" charset="-128"/>
              </a:rPr>
              <a:t>act or omission) caused the harm, and unless that harm was not too ‘remote’</a:t>
            </a:r>
            <a:r>
              <a:rPr lang="en-US" altLang="ja-JP" i="1">
                <a:ea typeface="ＭＳ Ｐゴシック" charset="-128"/>
              </a:rPr>
              <a:t> </a:t>
            </a:r>
            <a:r>
              <a:rPr lang="id-ID" altLang="ja-JP" i="1">
                <a:ea typeface="ＭＳ Ｐゴシック" charset="-128"/>
              </a:rPr>
              <a:t>from the negligent conduct.</a:t>
            </a:r>
            <a:endParaRPr lang="en-US" altLang="ja-JP" i="1">
              <a:ea typeface="ＭＳ Ｐゴシック" charset="-128"/>
            </a:endParaRPr>
          </a:p>
          <a:p>
            <a:pPr eaLnBrk="1" hangingPunct="1">
              <a:buFont typeface="Wingdings" charset="2"/>
              <a:buChar char="l"/>
              <a:defRPr/>
            </a:pPr>
            <a:r>
              <a:rPr altLang="en-US" noProof="1">
                <a:latin typeface="Times New Roman" charset="0"/>
                <a:ea typeface="ＭＳ Ｐゴシック" charset="-128"/>
              </a:rPr>
              <a:t>Seseorang tidak bertanggungjawab atas kerugian / cedera akibat “</a:t>
            </a:r>
            <a:r>
              <a:rPr lang="en-US" altLang="ja-JP">
                <a:latin typeface="Times New Roman" charset="0"/>
                <a:ea typeface="ＭＳ Ｐゴシック" charset="-128"/>
              </a:rPr>
              <a:t>tidak</a:t>
            </a:r>
            <a:r>
              <a:rPr altLang="ja-JP" noProof="1">
                <a:latin typeface="Times New Roman" charset="0"/>
                <a:ea typeface="ＭＳ Ｐゴシック" charset="-128"/>
              </a:rPr>
              <a:t> melakukan pencegahan</a:t>
            </a:r>
            <a:r>
              <a:rPr altLang="en-US" noProof="1">
                <a:latin typeface="Times New Roman" charset="0"/>
                <a:ea typeface="ＭＳ Ｐゴシック" charset="-128"/>
              </a:rPr>
              <a:t>”</a:t>
            </a:r>
            <a:r>
              <a:rPr altLang="ja-JP" noProof="1">
                <a:latin typeface="Times New Roman" charset="0"/>
                <a:ea typeface="ＭＳ Ｐゴシック" charset="-128"/>
              </a:rPr>
              <a:t>, kecuali </a:t>
            </a:r>
            <a:r>
              <a:rPr altLang="en-US" noProof="1">
                <a:latin typeface="Times New Roman" charset="0"/>
                <a:ea typeface="ＭＳ Ｐゴシック" charset="-128"/>
              </a:rPr>
              <a:t>“</a:t>
            </a:r>
            <a:r>
              <a:rPr altLang="ja-JP" noProof="1">
                <a:latin typeface="Times New Roman" charset="0"/>
                <a:ea typeface="ＭＳ Ｐゴシック" charset="-128"/>
              </a:rPr>
              <a:t>kelalaian</a:t>
            </a:r>
            <a:r>
              <a:rPr altLang="en-US" noProof="1">
                <a:latin typeface="Times New Roman" charset="0"/>
                <a:ea typeface="ＭＳ Ｐゴシック" charset="-128"/>
              </a:rPr>
              <a:t>”</a:t>
            </a:r>
            <a:r>
              <a:rPr altLang="ja-JP" noProof="1">
                <a:latin typeface="Times New Roman" charset="0"/>
                <a:ea typeface="ＭＳ Ｐゴシック" charset="-128"/>
              </a:rPr>
              <a:t> tersebutlah penyebab cedera tsb dan kecuali apabila cedera tsb tidak terlalu jauh dari kelalaian tsb</a:t>
            </a:r>
            <a:endParaRPr altLang="en-US" noProof="1">
              <a:latin typeface="Times New Roman" charset="0"/>
              <a:ea typeface="ＭＳ Ｐゴシック" charset="-128"/>
            </a:endParaRPr>
          </a:p>
        </p:txBody>
      </p:sp>
    </p:spTree>
    <p:extLst>
      <p:ext uri="{BB962C8B-B14F-4D97-AF65-F5344CB8AC3E}">
        <p14:creationId xmlns:p14="http://schemas.microsoft.com/office/powerpoint/2010/main" val="31173278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33973C5-79CE-B44B-83CE-DF6181B1126B}"/>
              </a:ext>
            </a:extLst>
          </p:cNvPr>
          <p:cNvSpPr>
            <a:spLocks noGrp="1" noChangeArrowheads="1"/>
          </p:cNvSpPr>
          <p:nvPr>
            <p:ph type="title"/>
          </p:nvPr>
        </p:nvSpPr>
        <p:spPr>
          <a:xfrm>
            <a:off x="2286000" y="304800"/>
            <a:ext cx="8077200" cy="1676400"/>
          </a:xfrm>
        </p:spPr>
        <p:txBody>
          <a:bodyPr>
            <a:normAutofit fontScale="90000"/>
          </a:bodyPr>
          <a:lstStyle/>
          <a:p>
            <a:pPr eaLnBrk="1" hangingPunct="1">
              <a:defRPr/>
            </a:pPr>
            <a:r>
              <a:rPr lang="id-ID" altLang="en-US" b="1" i="1">
                <a:ea typeface="ＭＳ Ｐゴシック" charset="-128"/>
              </a:rPr>
              <a:t>Contributory Negligence, Assumption of Risk and Duties of Protection</a:t>
            </a:r>
          </a:p>
        </p:txBody>
      </p:sp>
      <p:sp>
        <p:nvSpPr>
          <p:cNvPr id="162819" name="Rectangle 3">
            <a:extLst>
              <a:ext uri="{FF2B5EF4-FFF2-40B4-BE49-F238E27FC236}">
                <a16:creationId xmlns:a16="http://schemas.microsoft.com/office/drawing/2014/main" id="{447C9920-6E0B-5840-AEF5-E6932CAA179E}"/>
              </a:ext>
            </a:extLst>
          </p:cNvPr>
          <p:cNvSpPr>
            <a:spLocks noGrp="1" noChangeArrowheads="1"/>
          </p:cNvSpPr>
          <p:nvPr>
            <p:ph type="body" idx="1"/>
          </p:nvPr>
        </p:nvSpPr>
        <p:spPr>
          <a:xfrm>
            <a:off x="2209800" y="2438400"/>
            <a:ext cx="8229600" cy="4114800"/>
          </a:xfrm>
        </p:spPr>
        <p:txBody>
          <a:bodyPr/>
          <a:lstStyle/>
          <a:p>
            <a:pPr eaLnBrk="1" hangingPunct="1">
              <a:buFont typeface="Wingdings" charset="2"/>
              <a:buChar char="l"/>
              <a:defRPr/>
            </a:pPr>
            <a:r>
              <a:rPr altLang="en-US" sz="3600" noProof="1">
                <a:ea typeface="ＭＳ Ｐゴシック" charset="-128"/>
              </a:rPr>
              <a:t>Adanya salah satu dari ketiga kemungkinan di atas, oleh pihak penggugat ataupun oleh pihak ketiga, dapat menurunkan “jumlah ganti rugi” yang harus dibayar oleh pihak tergugat</a:t>
            </a:r>
          </a:p>
        </p:txBody>
      </p:sp>
    </p:spTree>
    <p:extLst>
      <p:ext uri="{BB962C8B-B14F-4D97-AF65-F5344CB8AC3E}">
        <p14:creationId xmlns:p14="http://schemas.microsoft.com/office/powerpoint/2010/main" val="8918374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BE2DC5AD-1CF3-014D-B3C7-B096AE15827B}"/>
              </a:ext>
            </a:extLst>
          </p:cNvPr>
          <p:cNvSpPr>
            <a:spLocks noGrp="1" noChangeArrowheads="1"/>
          </p:cNvSpPr>
          <p:nvPr>
            <p:ph type="title"/>
          </p:nvPr>
        </p:nvSpPr>
        <p:spPr/>
        <p:txBody>
          <a:bodyPr/>
          <a:lstStyle/>
          <a:p>
            <a:pPr eaLnBrk="1" hangingPunct="1">
              <a:defRPr/>
            </a:pPr>
            <a:r>
              <a:rPr lang="en-US">
                <a:ea typeface="+mj-ea"/>
                <a:cs typeface="+mj-cs"/>
              </a:rPr>
              <a:t>Proportionate Liability</a:t>
            </a:r>
            <a:endParaRPr lang="id-ID">
              <a:ea typeface="+mj-ea"/>
              <a:cs typeface="+mj-cs"/>
            </a:endParaRPr>
          </a:p>
        </p:txBody>
      </p:sp>
      <p:sp>
        <p:nvSpPr>
          <p:cNvPr id="164867" name="Rectangle 3">
            <a:extLst>
              <a:ext uri="{FF2B5EF4-FFF2-40B4-BE49-F238E27FC236}">
                <a16:creationId xmlns:a16="http://schemas.microsoft.com/office/drawing/2014/main" id="{9F623613-F032-BF46-ABEE-39458CE1AB35}"/>
              </a:ext>
            </a:extLst>
          </p:cNvPr>
          <p:cNvSpPr>
            <a:spLocks noGrp="1" noChangeArrowheads="1"/>
          </p:cNvSpPr>
          <p:nvPr>
            <p:ph type="body" idx="1"/>
          </p:nvPr>
        </p:nvSpPr>
        <p:spPr>
          <a:xfrm>
            <a:off x="2514600" y="1981200"/>
            <a:ext cx="7924800" cy="4572000"/>
          </a:xfrm>
        </p:spPr>
        <p:txBody>
          <a:bodyPr>
            <a:normAutofit lnSpcReduction="10000"/>
          </a:bodyPr>
          <a:lstStyle/>
          <a:p>
            <a:pPr eaLnBrk="1" hangingPunct="1">
              <a:lnSpc>
                <a:spcPct val="90000"/>
              </a:lnSpc>
              <a:buFont typeface="Wingdings" charset="2"/>
              <a:buChar char="l"/>
              <a:defRPr/>
            </a:pPr>
            <a:r>
              <a:rPr altLang="en-US" sz="3600" noProof="1">
                <a:ea typeface="ＭＳ Ｐゴシック" charset="-128"/>
              </a:rPr>
              <a:t>Apabila suatu cedera atau kerugian diakibatkan oleh perbuatan kelalaian yang dilakukan oleh lebih dari satu orang, maka tanggungjawab masing-masing dibagi secara proporsional sesuai dengan kontribusi tanggungjawabnya</a:t>
            </a:r>
          </a:p>
          <a:p>
            <a:pPr eaLnBrk="1" hangingPunct="1">
              <a:lnSpc>
                <a:spcPct val="90000"/>
              </a:lnSpc>
              <a:buFont typeface="Wingdings" charset="2"/>
              <a:buChar char="l"/>
              <a:defRPr/>
            </a:pPr>
            <a:r>
              <a:rPr altLang="en-US" sz="3600" noProof="1">
                <a:ea typeface="ＭＳ Ｐゴシック" charset="-128"/>
              </a:rPr>
              <a:t>Terdapat pendapat lain: tanggung</a:t>
            </a:r>
            <a:r>
              <a:rPr lang="en-US" altLang="en-US" sz="3600">
                <a:ea typeface="ＭＳ Ｐゴシック" charset="-128"/>
              </a:rPr>
              <a:t> </a:t>
            </a:r>
            <a:r>
              <a:rPr altLang="en-US" sz="3600" noProof="1">
                <a:ea typeface="ＭＳ Ｐゴシック" charset="-128"/>
              </a:rPr>
              <a:t>renteng lebih tepat</a:t>
            </a:r>
          </a:p>
        </p:txBody>
      </p:sp>
    </p:spTree>
    <p:extLst>
      <p:ext uri="{BB962C8B-B14F-4D97-AF65-F5344CB8AC3E}">
        <p14:creationId xmlns:p14="http://schemas.microsoft.com/office/powerpoint/2010/main" val="22463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stretch>
            <a:fillRect/>
          </a:stretch>
        </p:blipFill>
        <p:spPr>
          <a:xfrm>
            <a:off x="-504789" y="-620486"/>
            <a:ext cx="11469564" cy="7478486"/>
          </a:xfrm>
        </p:spPr>
      </p:pic>
      <p:sp>
        <p:nvSpPr>
          <p:cNvPr id="6" name="TextBox 5"/>
          <p:cNvSpPr txBox="1"/>
          <p:nvPr/>
        </p:nvSpPr>
        <p:spPr>
          <a:xfrm>
            <a:off x="3069772" y="3787306"/>
            <a:ext cx="9122228" cy="1754326"/>
          </a:xfrm>
          <a:prstGeom prst="rect">
            <a:avLst/>
          </a:prstGeom>
          <a:solidFill>
            <a:schemeClr val="accent1">
              <a:lumMod val="20000"/>
              <a:lumOff val="80000"/>
            </a:schemeClr>
          </a:solidFill>
        </p:spPr>
        <p:txBody>
          <a:bodyPr wrap="square" rtlCol="0">
            <a:spAutoFit/>
          </a:bodyPr>
          <a:lstStyle/>
          <a:p>
            <a:r>
              <a:rPr lang="en-US" sz="5400" b="1" dirty="0">
                <a:solidFill>
                  <a:srgbClr val="1A3447"/>
                </a:solidFill>
                <a:latin typeface="League Spartan" panose="00000800000000000000" pitchFamily="50" charset="0"/>
              </a:rPr>
              <a:t>MEDICAL ERROR, KELALAIAN, DAN MALPRAKTIK </a:t>
            </a:r>
          </a:p>
        </p:txBody>
      </p:sp>
    </p:spTree>
    <p:extLst>
      <p:ext uri="{BB962C8B-B14F-4D97-AF65-F5344CB8AC3E}">
        <p14:creationId xmlns:p14="http://schemas.microsoft.com/office/powerpoint/2010/main" val="3938679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D53C84A-B75A-294D-B00F-CAB5176FCDEA}"/>
              </a:ext>
            </a:extLst>
          </p:cNvPr>
          <p:cNvSpPr>
            <a:spLocks noGrp="1" noChangeArrowheads="1"/>
          </p:cNvSpPr>
          <p:nvPr>
            <p:ph type="title"/>
          </p:nvPr>
        </p:nvSpPr>
        <p:spPr/>
        <p:txBody>
          <a:bodyPr/>
          <a:lstStyle/>
          <a:p>
            <a:pPr eaLnBrk="1" hangingPunct="1">
              <a:defRPr/>
            </a:pPr>
            <a:r>
              <a:rPr lang="en-US" altLang="en-US">
                <a:ea typeface="ＭＳ Ｐゴシック" charset="-128"/>
              </a:rPr>
              <a:t>SAKSI AHLI PADA </a:t>
            </a:r>
            <a:r>
              <a:rPr lang="ja-JP" altLang="en-US">
                <a:ea typeface="ＭＳ Ｐゴシック" charset="-128"/>
              </a:rPr>
              <a:t>“</a:t>
            </a:r>
            <a:r>
              <a:rPr lang="en-US" altLang="ja-JP">
                <a:ea typeface="ＭＳ Ｐゴシック" charset="-128"/>
              </a:rPr>
              <a:t>MALPRAKTIK</a:t>
            </a:r>
            <a:r>
              <a:rPr lang="ja-JP" altLang="en-US">
                <a:ea typeface="ＭＳ Ｐゴシック" charset="-128"/>
              </a:rPr>
              <a:t>”</a:t>
            </a:r>
            <a:endParaRPr lang="id-ID" altLang="en-US">
              <a:ea typeface="ＭＳ Ｐゴシック" charset="-128"/>
            </a:endParaRPr>
          </a:p>
        </p:txBody>
      </p:sp>
      <p:sp>
        <p:nvSpPr>
          <p:cNvPr id="100355" name="Rectangle 3">
            <a:extLst>
              <a:ext uri="{FF2B5EF4-FFF2-40B4-BE49-F238E27FC236}">
                <a16:creationId xmlns:a16="http://schemas.microsoft.com/office/drawing/2014/main" id="{630D27E2-8CC4-AB48-9EA2-E72F9242E101}"/>
              </a:ext>
            </a:extLst>
          </p:cNvPr>
          <p:cNvSpPr>
            <a:spLocks noGrp="1" noChangeArrowheads="1"/>
          </p:cNvSpPr>
          <p:nvPr>
            <p:ph type="body" idx="1"/>
          </p:nvPr>
        </p:nvSpPr>
        <p:spPr>
          <a:xfrm>
            <a:off x="2090738" y="1752600"/>
            <a:ext cx="8001000" cy="4572000"/>
          </a:xfrm>
        </p:spPr>
        <p:txBody>
          <a:bodyPr>
            <a:normAutofit lnSpcReduction="10000"/>
          </a:bodyPr>
          <a:lstStyle/>
          <a:p>
            <a:pPr eaLnBrk="1" hangingPunct="1">
              <a:lnSpc>
                <a:spcPct val="90000"/>
              </a:lnSpc>
              <a:buFont typeface="Wingdings" charset="2"/>
              <a:buChar char="l"/>
              <a:defRPr/>
            </a:pPr>
            <a:r>
              <a:rPr altLang="en-US" noProof="1">
                <a:ea typeface="ＭＳ Ｐゴシック" charset="-128"/>
              </a:rPr>
              <a:t>ME-REPRESENTASIKAN PEER-GROUP</a:t>
            </a:r>
          </a:p>
          <a:p>
            <a:pPr eaLnBrk="1" hangingPunct="1">
              <a:lnSpc>
                <a:spcPct val="90000"/>
              </a:lnSpc>
              <a:buFont typeface="Wingdings" charset="2"/>
              <a:buChar char="l"/>
              <a:defRPr/>
            </a:pPr>
            <a:r>
              <a:rPr altLang="en-US" noProof="1">
                <a:ea typeface="ＭＳ Ｐゴシック" charset="-128"/>
              </a:rPr>
              <a:t>HARUS MEMILIKI KEAHLIAN YG SESUAI DAN MENCUKUPI (</a:t>
            </a:r>
            <a:r>
              <a:rPr altLang="en-US" i="1" noProof="1">
                <a:ea typeface="ＭＳ Ｐゴシック" charset="-128"/>
              </a:rPr>
              <a:t>relevant and sufficient</a:t>
            </a:r>
            <a:r>
              <a:rPr altLang="en-US" noProof="1">
                <a:ea typeface="ＭＳ Ｐゴシック" charset="-128"/>
              </a:rPr>
              <a:t>):</a:t>
            </a:r>
          </a:p>
          <a:p>
            <a:pPr lvl="1" eaLnBrk="1" hangingPunct="1">
              <a:lnSpc>
                <a:spcPct val="90000"/>
              </a:lnSpc>
              <a:buFont typeface="Wingdings" charset="2"/>
              <a:buChar char="l"/>
              <a:defRPr/>
            </a:pPr>
            <a:r>
              <a:rPr altLang="en-US" noProof="1">
                <a:ea typeface="ＭＳ Ｐゴシック" charset="-128"/>
              </a:rPr>
              <a:t>Dokter umum, Spesialis, Spesialis Konsultan</a:t>
            </a:r>
          </a:p>
          <a:p>
            <a:pPr eaLnBrk="1" hangingPunct="1">
              <a:lnSpc>
                <a:spcPct val="90000"/>
              </a:lnSpc>
              <a:buFont typeface="Wingdings" charset="2"/>
              <a:buChar char="l"/>
              <a:defRPr/>
            </a:pPr>
            <a:r>
              <a:rPr altLang="en-US" noProof="1">
                <a:ea typeface="ＭＳ Ｐゴシック" charset="-128"/>
              </a:rPr>
              <a:t>MELAKUKAN PRAKTIK DAN TAHU TENTANG PROSEDUR YG BENAR</a:t>
            </a:r>
          </a:p>
          <a:p>
            <a:pPr lvl="1" eaLnBrk="1" hangingPunct="1">
              <a:lnSpc>
                <a:spcPct val="90000"/>
              </a:lnSpc>
              <a:buFont typeface="Wingdings" charset="2"/>
              <a:buChar char="l"/>
              <a:defRPr/>
            </a:pPr>
            <a:r>
              <a:rPr altLang="en-US" noProof="1">
                <a:ea typeface="ＭＳ Ｐゴシック" charset="-128"/>
              </a:rPr>
              <a:t>Minimal beberapa tahun </a:t>
            </a:r>
          </a:p>
          <a:p>
            <a:pPr eaLnBrk="1" hangingPunct="1">
              <a:lnSpc>
                <a:spcPct val="90000"/>
              </a:lnSpc>
              <a:buFont typeface="Wingdings" charset="2"/>
              <a:buChar char="l"/>
              <a:defRPr/>
            </a:pPr>
            <a:r>
              <a:rPr altLang="en-US" noProof="1">
                <a:ea typeface="ＭＳ Ｐゴシック" charset="-128"/>
              </a:rPr>
              <a:t>HARUS NETRAL DAN DIAKUI NETRAL (</a:t>
            </a:r>
            <a:r>
              <a:rPr altLang="en-US" i="1" noProof="1">
                <a:ea typeface="ＭＳ Ｐゴシック" charset="-128"/>
              </a:rPr>
              <a:t>Impartial and look impartial</a:t>
            </a:r>
            <a:r>
              <a:rPr altLang="en-US" noProof="1">
                <a:ea typeface="ＭＳ Ｐゴシック" charset="-128"/>
              </a:rPr>
              <a:t>) DAN TIDAK ADA KONFLIK KEPENTINGAN</a:t>
            </a:r>
          </a:p>
          <a:p>
            <a:pPr eaLnBrk="1" hangingPunct="1">
              <a:lnSpc>
                <a:spcPct val="90000"/>
              </a:lnSpc>
              <a:buFont typeface="Wingdings" charset="2"/>
              <a:buChar char="l"/>
              <a:defRPr/>
            </a:pPr>
            <a:r>
              <a:rPr altLang="en-US" noProof="1">
                <a:ea typeface="ＭＳ Ｐゴシック" charset="-128"/>
              </a:rPr>
              <a:t>“DIHADAPKAN” kepada Si-kon yg sama</a:t>
            </a:r>
          </a:p>
        </p:txBody>
      </p:sp>
    </p:spTree>
    <p:extLst>
      <p:ext uri="{BB962C8B-B14F-4D97-AF65-F5344CB8AC3E}">
        <p14:creationId xmlns:p14="http://schemas.microsoft.com/office/powerpoint/2010/main" val="7341450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08774CB-C1AA-2546-8D29-0FFA8875F61A}"/>
              </a:ext>
            </a:extLst>
          </p:cNvPr>
          <p:cNvSpPr>
            <a:spLocks noGrp="1" noChangeArrowheads="1"/>
          </p:cNvSpPr>
          <p:nvPr>
            <p:ph type="title"/>
          </p:nvPr>
        </p:nvSpPr>
        <p:spPr/>
        <p:txBody>
          <a:bodyPr/>
          <a:lstStyle/>
          <a:p>
            <a:pPr eaLnBrk="1" hangingPunct="1">
              <a:defRPr/>
            </a:pPr>
            <a:r>
              <a:rPr lang="en-US" sz="3800"/>
              <a:t>CARA MENUNJUK SAKSI AHLI</a:t>
            </a:r>
            <a:br>
              <a:rPr lang="en-US" sz="3800"/>
            </a:br>
            <a:r>
              <a:rPr lang="en-US" sz="3800"/>
              <a:t>PADA MALPRAKTIK</a:t>
            </a:r>
            <a:endParaRPr lang="id-ID" sz="3800"/>
          </a:p>
        </p:txBody>
      </p:sp>
      <p:sp>
        <p:nvSpPr>
          <p:cNvPr id="101379" name="Rectangle 3">
            <a:extLst>
              <a:ext uri="{FF2B5EF4-FFF2-40B4-BE49-F238E27FC236}">
                <a16:creationId xmlns:a16="http://schemas.microsoft.com/office/drawing/2014/main" id="{E625B03C-0097-F440-9FC3-14928E788DAC}"/>
              </a:ext>
            </a:extLst>
          </p:cNvPr>
          <p:cNvSpPr>
            <a:spLocks noGrp="1" noChangeArrowheads="1"/>
          </p:cNvSpPr>
          <p:nvPr>
            <p:ph type="body" idx="1"/>
          </p:nvPr>
        </p:nvSpPr>
        <p:spPr>
          <a:xfrm>
            <a:off x="2090738" y="1752600"/>
            <a:ext cx="8001000" cy="4495800"/>
          </a:xfrm>
        </p:spPr>
        <p:txBody>
          <a:bodyPr/>
          <a:lstStyle/>
          <a:p>
            <a:pPr eaLnBrk="1" hangingPunct="1">
              <a:lnSpc>
                <a:spcPct val="90000"/>
              </a:lnSpc>
              <a:buFont typeface="Wingdings" charset="2"/>
              <a:buChar char="l"/>
              <a:defRPr/>
            </a:pPr>
            <a:r>
              <a:rPr altLang="en-US" noProof="1">
                <a:ea typeface="ＭＳ Ｐゴシック" charset="-128"/>
              </a:rPr>
              <a:t>Dengan persyaratan tersebut, maka dapat diperoleh melalui:</a:t>
            </a:r>
          </a:p>
          <a:p>
            <a:pPr lvl="1" eaLnBrk="1" hangingPunct="1">
              <a:lnSpc>
                <a:spcPct val="90000"/>
              </a:lnSpc>
              <a:buFont typeface="Wingdings" charset="2"/>
              <a:buChar char="l"/>
              <a:defRPr/>
            </a:pPr>
            <a:r>
              <a:rPr altLang="en-US" noProof="1">
                <a:ea typeface="ＭＳ Ｐゴシック" charset="-128"/>
              </a:rPr>
              <a:t>ORGANISASI PROFESI ybs</a:t>
            </a:r>
          </a:p>
          <a:p>
            <a:pPr lvl="1" eaLnBrk="1" hangingPunct="1">
              <a:lnSpc>
                <a:spcPct val="90000"/>
              </a:lnSpc>
              <a:buFont typeface="Wingdings" charset="2"/>
              <a:buChar char="l"/>
              <a:defRPr/>
            </a:pPr>
            <a:r>
              <a:rPr altLang="en-US" noProof="1">
                <a:ea typeface="ＭＳ Ｐゴシック" charset="-128"/>
              </a:rPr>
              <a:t>INSTITUSI PENDIDIKAN PROFESI ybs</a:t>
            </a:r>
          </a:p>
          <a:p>
            <a:pPr eaLnBrk="1" hangingPunct="1">
              <a:lnSpc>
                <a:spcPct val="90000"/>
              </a:lnSpc>
              <a:buFont typeface="Wingdings" charset="2"/>
              <a:buChar char="l"/>
              <a:defRPr/>
            </a:pPr>
            <a:r>
              <a:rPr altLang="en-US" noProof="1">
                <a:ea typeface="ＭＳ Ｐゴシック" charset="-128"/>
              </a:rPr>
              <a:t>Dapat lebih dari satu</a:t>
            </a:r>
          </a:p>
          <a:p>
            <a:pPr eaLnBrk="1" hangingPunct="1">
              <a:lnSpc>
                <a:spcPct val="90000"/>
              </a:lnSpc>
              <a:buFont typeface="Wingdings" charset="2"/>
              <a:buChar char="l"/>
              <a:defRPr/>
            </a:pPr>
            <a:r>
              <a:rPr altLang="en-US" noProof="1">
                <a:ea typeface="ＭＳ Ｐゴシック" charset="-128"/>
              </a:rPr>
              <a:t>Bila terdapat perbedaan, hadirkan ahli ketiga, atau di cross-exam</a:t>
            </a:r>
          </a:p>
          <a:p>
            <a:pPr lvl="1" eaLnBrk="1" hangingPunct="1">
              <a:lnSpc>
                <a:spcPct val="90000"/>
              </a:lnSpc>
              <a:buFont typeface="Wingdings" charset="2"/>
              <a:buChar char="l"/>
              <a:defRPr/>
            </a:pPr>
            <a:r>
              <a:rPr altLang="en-US" noProof="1">
                <a:ea typeface="ＭＳ Ｐゴシック" charset="-128"/>
              </a:rPr>
              <a:t>Bila berkata bohong (</a:t>
            </a:r>
            <a:r>
              <a:rPr altLang="en-US" i="1" noProof="1">
                <a:ea typeface="ＭＳ Ｐゴシック" charset="-128"/>
              </a:rPr>
              <a:t>liar for hire</a:t>
            </a:r>
            <a:r>
              <a:rPr altLang="en-US" noProof="1">
                <a:ea typeface="ＭＳ Ｐゴシック" charset="-128"/>
              </a:rPr>
              <a:t>) dapat dihadapkan ke Majelis Disiplin dengan risiko dicabut Registrasinya, atau pidana</a:t>
            </a:r>
          </a:p>
        </p:txBody>
      </p:sp>
    </p:spTree>
    <p:extLst>
      <p:ext uri="{BB962C8B-B14F-4D97-AF65-F5344CB8AC3E}">
        <p14:creationId xmlns:p14="http://schemas.microsoft.com/office/powerpoint/2010/main" val="15289002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B683-8523-964A-825D-AEB21EC11E6C}"/>
              </a:ext>
            </a:extLst>
          </p:cNvPr>
          <p:cNvSpPr>
            <a:spLocks noGrp="1"/>
          </p:cNvSpPr>
          <p:nvPr>
            <p:ph type="title"/>
          </p:nvPr>
        </p:nvSpPr>
        <p:spPr>
          <a:xfrm>
            <a:off x="1981200" y="152400"/>
            <a:ext cx="8229600" cy="865188"/>
          </a:xfrm>
        </p:spPr>
        <p:txBody>
          <a:bodyPr/>
          <a:lstStyle/>
          <a:p>
            <a:pPr>
              <a:defRPr/>
            </a:pPr>
            <a:r>
              <a:rPr lang="en-US" altLang="en-US">
                <a:ea typeface="ＭＳ Ｐゴシック" charset="-128"/>
              </a:rPr>
              <a:t>KASUS </a:t>
            </a:r>
          </a:p>
        </p:txBody>
      </p:sp>
      <p:sp>
        <p:nvSpPr>
          <p:cNvPr id="3" name="Content Placeholder 2">
            <a:extLst>
              <a:ext uri="{FF2B5EF4-FFF2-40B4-BE49-F238E27FC236}">
                <a16:creationId xmlns:a16="http://schemas.microsoft.com/office/drawing/2014/main" id="{C951BB2E-ECE6-884B-8F1E-DE78F11AC862}"/>
              </a:ext>
            </a:extLst>
          </p:cNvPr>
          <p:cNvSpPr>
            <a:spLocks noGrp="1"/>
          </p:cNvSpPr>
          <p:nvPr>
            <p:ph idx="1"/>
          </p:nvPr>
        </p:nvSpPr>
        <p:spPr>
          <a:xfrm>
            <a:off x="1981200" y="1066800"/>
            <a:ext cx="8229600" cy="5486400"/>
          </a:xfrm>
        </p:spPr>
        <p:txBody>
          <a:bodyPr/>
          <a:lstStyle/>
          <a:p>
            <a:pPr>
              <a:buFont typeface="Wingdings" charset="2"/>
              <a:buChar char="l"/>
              <a:defRPr/>
            </a:pPr>
            <a:r>
              <a:rPr lang="en-US" altLang="en-US">
                <a:ea typeface="ＭＳ Ｐゴシック" charset="-128"/>
              </a:rPr>
              <a:t>Seorang pasien DHF meninggal di RS. Komite Medik menyidangkan dan berkesimpulan bahwa dokter tidak bersalah. Wakil dari MKEK IDI yang diundang menyatakan kepada Pers bahwa tidak ada kelalaian medik.</a:t>
            </a:r>
          </a:p>
          <a:p>
            <a:pPr lvl="1">
              <a:buFont typeface="Wingdings" charset="2"/>
              <a:buChar char="l"/>
              <a:defRPr/>
            </a:pPr>
            <a:r>
              <a:rPr lang="en-US" altLang="en-US">
                <a:ea typeface="ＭＳ Ｐゴシック" charset="-128"/>
              </a:rPr>
              <a:t>Apakah keputusan Kom-Dik dapat dijadikan alat bukti di pengadilan?</a:t>
            </a:r>
          </a:p>
          <a:p>
            <a:pPr lvl="1">
              <a:buFont typeface="Wingdings" charset="2"/>
              <a:buChar char="l"/>
              <a:defRPr/>
            </a:pPr>
            <a:r>
              <a:rPr lang="en-US" altLang="en-US">
                <a:ea typeface="ＭＳ Ｐゴシック" charset="-128"/>
              </a:rPr>
              <a:t>Apakah pernyataan MKEK IDI dapat dianggap sebagai keterangan ahli? </a:t>
            </a:r>
          </a:p>
          <a:p>
            <a:pPr lvl="1">
              <a:buFont typeface="Wingdings" charset="2"/>
              <a:buChar char="l"/>
              <a:defRPr/>
            </a:pPr>
            <a:r>
              <a:rPr lang="en-US" altLang="en-US">
                <a:ea typeface="ＭＳ Ｐゴシック" charset="-128"/>
              </a:rPr>
              <a:t>Apa sebenarnya yg dapat jadi alat bukti?</a:t>
            </a:r>
          </a:p>
        </p:txBody>
      </p:sp>
    </p:spTree>
    <p:extLst>
      <p:ext uri="{BB962C8B-B14F-4D97-AF65-F5344CB8AC3E}">
        <p14:creationId xmlns:p14="http://schemas.microsoft.com/office/powerpoint/2010/main" val="40063886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FA9576EC-1CDE-AD47-80FB-2E0AB2D7A9E2}"/>
              </a:ext>
            </a:extLst>
          </p:cNvPr>
          <p:cNvSpPr>
            <a:spLocks noGrp="1" noChangeArrowheads="1"/>
          </p:cNvSpPr>
          <p:nvPr>
            <p:ph type="title"/>
          </p:nvPr>
        </p:nvSpPr>
        <p:spPr/>
        <p:txBody>
          <a:bodyPr/>
          <a:lstStyle/>
          <a:p>
            <a:pPr eaLnBrk="1" hangingPunct="1">
              <a:defRPr/>
            </a:pPr>
            <a:r>
              <a:rPr lang="en-US" altLang="en-US">
                <a:ea typeface="ＭＳ Ｐゴシック" charset="-128"/>
              </a:rPr>
              <a:t>TAKE HOME MESSAGE 3</a:t>
            </a:r>
          </a:p>
        </p:txBody>
      </p:sp>
      <p:sp>
        <p:nvSpPr>
          <p:cNvPr id="166915" name="Rectangle 3">
            <a:extLst>
              <a:ext uri="{FF2B5EF4-FFF2-40B4-BE49-F238E27FC236}">
                <a16:creationId xmlns:a16="http://schemas.microsoft.com/office/drawing/2014/main" id="{A7846300-CD01-AA4B-A863-1329BCFE7608}"/>
              </a:ext>
            </a:extLst>
          </p:cNvPr>
          <p:cNvSpPr>
            <a:spLocks noGrp="1" noChangeArrowheads="1"/>
          </p:cNvSpPr>
          <p:nvPr>
            <p:ph type="body" idx="1"/>
          </p:nvPr>
        </p:nvSpPr>
        <p:spPr/>
        <p:txBody>
          <a:bodyPr/>
          <a:lstStyle/>
          <a:p>
            <a:pPr eaLnBrk="1" hangingPunct="1">
              <a:buFont typeface="Wingdings" charset="2"/>
              <a:buChar char="l"/>
              <a:defRPr/>
            </a:pPr>
            <a:r>
              <a:rPr lang="en-US" altLang="en-US">
                <a:ea typeface="ＭＳ Ｐゴシック" charset="-128"/>
              </a:rPr>
              <a:t>Dugaan Malpraktik Medis memang mudah muncul akibat ketidaktahuan masyarakat tentang ilmu kedokteran</a:t>
            </a:r>
          </a:p>
          <a:p>
            <a:pPr eaLnBrk="1" hangingPunct="1">
              <a:buFont typeface="Wingdings" charset="2"/>
              <a:buChar char="l"/>
              <a:defRPr/>
            </a:pPr>
            <a:r>
              <a:rPr lang="en-US" altLang="en-US">
                <a:ea typeface="ＭＳ Ｐゴシック" charset="-128"/>
              </a:rPr>
              <a:t>Penuntutan oleh masyarakat adalah hak mereka, sedangkan hak dokter adalah pembelaan dan proses hukum</a:t>
            </a:r>
          </a:p>
          <a:p>
            <a:pPr eaLnBrk="1" hangingPunct="1">
              <a:buFont typeface="Wingdings" charset="2"/>
              <a:buChar char="l"/>
              <a:defRPr/>
            </a:pPr>
            <a:r>
              <a:rPr lang="en-US" altLang="en-US">
                <a:ea typeface="ＭＳ Ｐゴシック" charset="-128"/>
              </a:rPr>
              <a:t>Pembuktian malpraktik medis memang sulit</a:t>
            </a:r>
          </a:p>
        </p:txBody>
      </p:sp>
    </p:spTree>
    <p:extLst>
      <p:ext uri="{BB962C8B-B14F-4D97-AF65-F5344CB8AC3E}">
        <p14:creationId xmlns:p14="http://schemas.microsoft.com/office/powerpoint/2010/main" val="42210503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8617" y="1202321"/>
            <a:ext cx="4501660" cy="5078313"/>
          </a:xfrm>
          <a:ln>
            <a:solidFill>
              <a:schemeClr val="bg1"/>
            </a:solidFill>
          </a:ln>
        </p:spPr>
      </p:pic>
      <p:sp>
        <p:nvSpPr>
          <p:cNvPr id="7" name="TextBox 6"/>
          <p:cNvSpPr txBox="1"/>
          <p:nvPr/>
        </p:nvSpPr>
        <p:spPr>
          <a:xfrm>
            <a:off x="3540371" y="0"/>
            <a:ext cx="8651629" cy="923330"/>
          </a:xfrm>
          <a:prstGeom prst="rect">
            <a:avLst/>
          </a:prstGeom>
          <a:noFill/>
        </p:spPr>
        <p:txBody>
          <a:bodyPr wrap="square" rtlCol="0">
            <a:spAutoFit/>
          </a:bodyPr>
          <a:lstStyle/>
          <a:p>
            <a:r>
              <a:rPr lang="en-US" sz="5400" dirty="0" err="1">
                <a:solidFill>
                  <a:schemeClr val="tx1">
                    <a:lumMod val="75000"/>
                    <a:lumOff val="25000"/>
                  </a:schemeClr>
                </a:solidFill>
                <a:latin typeface="Arial Rounded MT Bold" charset="0"/>
                <a:ea typeface="Arial Rounded MT Bold" charset="0"/>
                <a:cs typeface="Arial Rounded MT Bold" charset="0"/>
              </a:rPr>
              <a:t>Keputusan</a:t>
            </a:r>
            <a:r>
              <a:rPr lang="en-US" sz="5400" dirty="0">
                <a:solidFill>
                  <a:schemeClr val="tx1">
                    <a:lumMod val="75000"/>
                    <a:lumOff val="25000"/>
                  </a:schemeClr>
                </a:solidFill>
                <a:latin typeface="Arial Rounded MT Bold" charset="0"/>
                <a:ea typeface="Arial Rounded MT Bold" charset="0"/>
                <a:cs typeface="Arial Rounded MT Bold" charset="0"/>
              </a:rPr>
              <a:t> yang </a:t>
            </a:r>
            <a:r>
              <a:rPr lang="en-US" sz="5400" dirty="0" err="1">
                <a:solidFill>
                  <a:schemeClr val="tx1">
                    <a:lumMod val="75000"/>
                    <a:lumOff val="25000"/>
                  </a:schemeClr>
                </a:solidFill>
                <a:latin typeface="Arial Rounded MT Bold" charset="0"/>
                <a:ea typeface="Arial Rounded MT Bold" charset="0"/>
                <a:cs typeface="Arial Rounded MT Bold" charset="0"/>
              </a:rPr>
              <a:t>Etis</a:t>
            </a:r>
            <a:endParaRPr lang="en-US" sz="5400" dirty="0">
              <a:solidFill>
                <a:schemeClr val="tx1">
                  <a:lumMod val="75000"/>
                  <a:lumOff val="25000"/>
                </a:schemeClr>
              </a:solidFill>
              <a:latin typeface="Arial Rounded MT Bold" charset="0"/>
              <a:ea typeface="Arial Rounded MT Bold" charset="0"/>
              <a:cs typeface="Arial Rounded MT Bold" charset="0"/>
            </a:endParaRPr>
          </a:p>
        </p:txBody>
      </p:sp>
      <p:sp>
        <p:nvSpPr>
          <p:cNvPr id="8" name="Rectangle 7"/>
          <p:cNvSpPr/>
          <p:nvPr/>
        </p:nvSpPr>
        <p:spPr>
          <a:xfrm>
            <a:off x="3903285" y="2754391"/>
            <a:ext cx="8288715" cy="1938992"/>
          </a:xfrm>
          <a:prstGeom prst="rect">
            <a:avLst/>
          </a:prstGeom>
        </p:spPr>
        <p:txBody>
          <a:bodyPr wrap="square">
            <a:spAutoFit/>
          </a:bodyPr>
          <a:lstStyle/>
          <a:p>
            <a:r>
              <a:rPr lang="en-US" sz="4000" b="1"/>
              <a:t>Gunakan</a:t>
            </a:r>
            <a:r>
              <a:rPr lang="en-US" sz="4000" b="1" dirty="0"/>
              <a:t> Clinical Ethics: Medical Indication, Patient preference, Quality of life, Contextual features.</a:t>
            </a:r>
          </a:p>
        </p:txBody>
      </p:sp>
      <p:sp>
        <p:nvSpPr>
          <p:cNvPr id="5" name="Rectangle 4"/>
          <p:cNvSpPr/>
          <p:nvPr/>
        </p:nvSpPr>
        <p:spPr>
          <a:xfrm>
            <a:off x="3207100" y="1164084"/>
            <a:ext cx="8288715" cy="1323439"/>
          </a:xfrm>
          <a:prstGeom prst="rect">
            <a:avLst/>
          </a:prstGeom>
        </p:spPr>
        <p:txBody>
          <a:bodyPr wrap="square">
            <a:spAutoFit/>
          </a:bodyPr>
          <a:lstStyle/>
          <a:p>
            <a:r>
              <a:rPr lang="en-US" sz="4000" b="1" dirty="0" err="1"/>
              <a:t>Mengacu</a:t>
            </a:r>
            <a:r>
              <a:rPr lang="en-US" sz="4000" b="1" dirty="0"/>
              <a:t> </a:t>
            </a:r>
            <a:r>
              <a:rPr lang="en-US" sz="4000" b="1" dirty="0" err="1"/>
              <a:t>kepada</a:t>
            </a:r>
            <a:r>
              <a:rPr lang="en-US" sz="4000" b="1" dirty="0"/>
              <a:t> </a:t>
            </a:r>
            <a:r>
              <a:rPr lang="en-US" sz="4000" b="1" dirty="0" err="1"/>
              <a:t>Teori</a:t>
            </a:r>
            <a:r>
              <a:rPr lang="en-US" sz="4000" b="1" dirty="0"/>
              <a:t> </a:t>
            </a:r>
            <a:r>
              <a:rPr lang="en-US" sz="4000" b="1" dirty="0" err="1"/>
              <a:t>Etika</a:t>
            </a:r>
            <a:r>
              <a:rPr lang="en-US" sz="4000" b="1" dirty="0"/>
              <a:t> yang </a:t>
            </a:r>
            <a:r>
              <a:rPr lang="en-US" sz="4000" b="1" dirty="0" err="1"/>
              <a:t>umum</a:t>
            </a:r>
            <a:r>
              <a:rPr lang="en-US" sz="4000" b="1" dirty="0"/>
              <a:t>, </a:t>
            </a:r>
            <a:r>
              <a:rPr lang="en-US" sz="4000" b="1" dirty="0" err="1"/>
              <a:t>mis</a:t>
            </a:r>
            <a:r>
              <a:rPr lang="en-US" sz="4000" b="1" dirty="0"/>
              <a:t> </a:t>
            </a:r>
            <a:r>
              <a:rPr lang="en-US" sz="4000" b="1" dirty="0" err="1"/>
              <a:t>Deontologi</a:t>
            </a:r>
            <a:r>
              <a:rPr lang="en-US" sz="4000" b="1" dirty="0"/>
              <a:t>, </a:t>
            </a:r>
            <a:r>
              <a:rPr lang="en-US" sz="4000" b="1" dirty="0" err="1"/>
              <a:t>Teleologi</a:t>
            </a:r>
            <a:r>
              <a:rPr lang="en-US" sz="4000" b="1" dirty="0"/>
              <a:t>, </a:t>
            </a:r>
            <a:r>
              <a:rPr lang="en-US" sz="4000" b="1" dirty="0" err="1"/>
              <a:t>dll</a:t>
            </a:r>
            <a:r>
              <a:rPr lang="en-US" sz="4000" b="1" dirty="0"/>
              <a:t> </a:t>
            </a:r>
          </a:p>
        </p:txBody>
      </p:sp>
      <p:sp>
        <p:nvSpPr>
          <p:cNvPr id="9" name="Rectangle 8"/>
          <p:cNvSpPr/>
          <p:nvPr/>
        </p:nvSpPr>
        <p:spPr>
          <a:xfrm>
            <a:off x="2901757" y="4865714"/>
            <a:ext cx="8288715" cy="1938992"/>
          </a:xfrm>
          <a:prstGeom prst="rect">
            <a:avLst/>
          </a:prstGeom>
        </p:spPr>
        <p:txBody>
          <a:bodyPr wrap="square">
            <a:spAutoFit/>
          </a:bodyPr>
          <a:lstStyle/>
          <a:p>
            <a:r>
              <a:rPr lang="en-US" sz="4000" b="1" dirty="0" err="1"/>
              <a:t>Menggunakan</a:t>
            </a:r>
            <a:r>
              <a:rPr lang="en-US" sz="4000" b="1" dirty="0"/>
              <a:t> </a:t>
            </a:r>
            <a:r>
              <a:rPr lang="en-US" sz="4000" b="1" dirty="0" err="1"/>
              <a:t>Kaidah</a:t>
            </a:r>
            <a:r>
              <a:rPr lang="en-US" sz="4000" b="1" dirty="0"/>
              <a:t> </a:t>
            </a:r>
            <a:r>
              <a:rPr lang="en-US" sz="4000" b="1" dirty="0" err="1"/>
              <a:t>Dasar</a:t>
            </a:r>
            <a:r>
              <a:rPr lang="en-US" sz="4000" b="1" dirty="0"/>
              <a:t> </a:t>
            </a:r>
            <a:r>
              <a:rPr lang="en-US" sz="4000" b="1" dirty="0" err="1"/>
              <a:t>Bioetika</a:t>
            </a:r>
            <a:r>
              <a:rPr lang="en-US" sz="4000" b="1" dirty="0"/>
              <a:t>: </a:t>
            </a:r>
            <a:r>
              <a:rPr lang="en-US" sz="4000" b="1" dirty="0" err="1"/>
              <a:t>Otonomi</a:t>
            </a:r>
            <a:r>
              <a:rPr lang="en-US" sz="4000" b="1" dirty="0"/>
              <a:t>, Beneficence, Non Maleficence, Justice</a:t>
            </a:r>
          </a:p>
        </p:txBody>
      </p:sp>
      <p:sp>
        <p:nvSpPr>
          <p:cNvPr id="10" name="Donut 9"/>
          <p:cNvSpPr/>
          <p:nvPr/>
        </p:nvSpPr>
        <p:spPr>
          <a:xfrm>
            <a:off x="2214827" y="1202321"/>
            <a:ext cx="696688" cy="633816"/>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2945302" y="2882801"/>
            <a:ext cx="666542" cy="620485"/>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1881556" y="4865714"/>
            <a:ext cx="666542" cy="620485"/>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08551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31" r="13331"/>
          <a:stretch>
            <a:fillRect/>
          </a:stretch>
        </p:blipFill>
        <p:spPr>
          <a:xfrm>
            <a:off x="-1306615" y="0"/>
            <a:ext cx="6404172" cy="5821468"/>
          </a:xfrm>
          <a:ln>
            <a:solidFill>
              <a:schemeClr val="bg1"/>
            </a:solidFill>
          </a:ln>
        </p:spPr>
      </p:pic>
      <p:sp>
        <p:nvSpPr>
          <p:cNvPr id="6" name="Rectangle 5"/>
          <p:cNvSpPr/>
          <p:nvPr/>
        </p:nvSpPr>
        <p:spPr>
          <a:xfrm>
            <a:off x="5097557" y="1418942"/>
            <a:ext cx="6361017" cy="4278094"/>
          </a:xfrm>
          <a:prstGeom prst="rect">
            <a:avLst/>
          </a:prstGeom>
        </p:spPr>
        <p:txBody>
          <a:bodyPr wrap="square">
            <a:spAutoFit/>
          </a:bodyPr>
          <a:lstStyle/>
          <a:p>
            <a:r>
              <a:rPr lang="en-US" sz="4000" b="1" dirty="0" err="1"/>
              <a:t>Setiap</a:t>
            </a:r>
            <a:r>
              <a:rPr lang="en-US" sz="4000" b="1" dirty="0"/>
              <a:t> </a:t>
            </a:r>
            <a:r>
              <a:rPr lang="en-US" sz="4000" b="1" dirty="0" err="1"/>
              <a:t>dokter</a:t>
            </a:r>
            <a:r>
              <a:rPr lang="en-US" sz="4000" b="1" dirty="0"/>
              <a:t> </a:t>
            </a:r>
            <a:r>
              <a:rPr lang="en-US" sz="4000" b="1" dirty="0" err="1"/>
              <a:t>wajib</a:t>
            </a:r>
            <a:r>
              <a:rPr lang="en-US" sz="4000" b="1" dirty="0"/>
              <a:t> </a:t>
            </a:r>
            <a:r>
              <a:rPr lang="en-US" sz="4000" b="1" dirty="0" err="1"/>
              <a:t>senantiasa</a:t>
            </a:r>
            <a:r>
              <a:rPr lang="en-US" sz="4000" b="1" dirty="0"/>
              <a:t> </a:t>
            </a:r>
            <a:r>
              <a:rPr lang="en-US" sz="4000" b="1" dirty="0" err="1"/>
              <a:t>mengikuti</a:t>
            </a:r>
            <a:r>
              <a:rPr lang="en-US" sz="4000" b="1" dirty="0"/>
              <a:t> </a:t>
            </a:r>
            <a:r>
              <a:rPr lang="en-US" sz="4000" b="1" dirty="0" err="1"/>
              <a:t>perkembangan</a:t>
            </a:r>
            <a:r>
              <a:rPr lang="en-US" sz="4000" b="1" dirty="0"/>
              <a:t> </a:t>
            </a:r>
            <a:r>
              <a:rPr lang="en-US" sz="4000" b="1" dirty="0" err="1"/>
              <a:t>ilmu</a:t>
            </a:r>
            <a:r>
              <a:rPr lang="en-US" sz="4000" b="1" dirty="0"/>
              <a:t> </a:t>
            </a:r>
          </a:p>
          <a:p>
            <a:r>
              <a:rPr lang="en-US" sz="4000" b="1" dirty="0" err="1"/>
              <a:t>pengetahuan</a:t>
            </a:r>
            <a:r>
              <a:rPr lang="en-US" sz="4000" b="1" dirty="0"/>
              <a:t> </a:t>
            </a:r>
            <a:r>
              <a:rPr lang="en-US" sz="4000" b="1" dirty="0" err="1"/>
              <a:t>dan</a:t>
            </a:r>
            <a:r>
              <a:rPr lang="en-US" sz="4000" b="1" dirty="0"/>
              <a:t> </a:t>
            </a:r>
            <a:r>
              <a:rPr lang="en-US" sz="4000" b="1" dirty="0" err="1"/>
              <a:t>teknologi</a:t>
            </a:r>
            <a:r>
              <a:rPr lang="en-US" sz="4000" b="1" dirty="0"/>
              <a:t> </a:t>
            </a:r>
            <a:r>
              <a:rPr lang="en-US" sz="4000" b="1" dirty="0" err="1"/>
              <a:t>kedokteran</a:t>
            </a:r>
            <a:r>
              <a:rPr lang="en-US" sz="4000" b="1" dirty="0"/>
              <a:t>/ </a:t>
            </a:r>
            <a:r>
              <a:rPr lang="en-US" sz="4000" b="1" dirty="0" err="1"/>
              <a:t>kesehatan</a:t>
            </a:r>
            <a:r>
              <a:rPr lang="en-US" sz="4000" b="1" dirty="0"/>
              <a:t>. </a:t>
            </a:r>
          </a:p>
          <a:p>
            <a:endParaRPr lang="en-US" sz="3600" dirty="0"/>
          </a:p>
          <a:p>
            <a:r>
              <a:rPr lang="en-US" sz="3600" dirty="0" err="1"/>
              <a:t>Pasal</a:t>
            </a:r>
            <a:r>
              <a:rPr lang="en-US" sz="3600" dirty="0"/>
              <a:t> 21 KODEKI</a:t>
            </a:r>
          </a:p>
        </p:txBody>
      </p:sp>
      <p:sp>
        <p:nvSpPr>
          <p:cNvPr id="2" name="TextBox 1"/>
          <p:cNvSpPr txBox="1"/>
          <p:nvPr/>
        </p:nvSpPr>
        <p:spPr>
          <a:xfrm>
            <a:off x="5097557" y="261257"/>
            <a:ext cx="4438329" cy="707886"/>
          </a:xfrm>
          <a:prstGeom prst="rect">
            <a:avLst/>
          </a:prstGeom>
          <a:noFill/>
        </p:spPr>
        <p:txBody>
          <a:bodyPr wrap="square" rtlCol="0">
            <a:spAutoFit/>
          </a:bodyPr>
          <a:lstStyle/>
          <a:p>
            <a:r>
              <a:rPr lang="en-US" sz="4000">
                <a:latin typeface="Arial Rounded MT Bold" charset="0"/>
                <a:ea typeface="Arial Rounded MT Bold" charset="0"/>
                <a:cs typeface="Arial Rounded MT Bold" charset="0"/>
              </a:rPr>
              <a:t>PANDUAN ETIK</a:t>
            </a:r>
          </a:p>
        </p:txBody>
      </p:sp>
    </p:spTree>
    <p:extLst>
      <p:ext uri="{BB962C8B-B14F-4D97-AF65-F5344CB8AC3E}">
        <p14:creationId xmlns:p14="http://schemas.microsoft.com/office/powerpoint/2010/main" val="11467106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161958" y="458371"/>
            <a:ext cx="6250936" cy="7065852"/>
          </a:xfrm>
          <a:ln>
            <a:solidFill>
              <a:schemeClr val="bg1"/>
            </a:solidFill>
          </a:ln>
        </p:spPr>
      </p:pic>
      <p:sp>
        <p:nvSpPr>
          <p:cNvPr id="6" name="Rectangle 5"/>
          <p:cNvSpPr/>
          <p:nvPr/>
        </p:nvSpPr>
        <p:spPr>
          <a:xfrm>
            <a:off x="5351842" y="240804"/>
            <a:ext cx="6840158" cy="6617196"/>
          </a:xfrm>
          <a:prstGeom prst="rect">
            <a:avLst/>
          </a:prstGeom>
        </p:spPr>
        <p:txBody>
          <a:bodyPr wrap="square">
            <a:spAutoFit/>
          </a:bodyPr>
          <a:lstStyle/>
          <a:p>
            <a:r>
              <a:rPr lang="en-US" sz="4000" b="1" dirty="0" err="1"/>
              <a:t>Setiap</a:t>
            </a:r>
            <a:r>
              <a:rPr lang="en-US" sz="4000" b="1" dirty="0"/>
              <a:t> </a:t>
            </a:r>
            <a:r>
              <a:rPr lang="en-US" sz="4000" b="1" dirty="0" err="1"/>
              <a:t>dokter</a:t>
            </a:r>
            <a:r>
              <a:rPr lang="en-US" sz="4000" b="1" dirty="0"/>
              <a:t> </a:t>
            </a:r>
            <a:r>
              <a:rPr lang="en-US" sz="4000" b="1" dirty="0" err="1"/>
              <a:t>wajib</a:t>
            </a:r>
            <a:r>
              <a:rPr lang="en-US" sz="4000" b="1" dirty="0"/>
              <a:t> </a:t>
            </a:r>
            <a:r>
              <a:rPr lang="en-US" sz="4000" b="1" dirty="0" err="1"/>
              <a:t>senantiasa</a:t>
            </a:r>
            <a:r>
              <a:rPr lang="en-US" sz="4000" b="1" dirty="0"/>
              <a:t> </a:t>
            </a:r>
            <a:r>
              <a:rPr lang="en-US" sz="4000" b="1" dirty="0" err="1"/>
              <a:t>berhati-hati</a:t>
            </a:r>
            <a:r>
              <a:rPr lang="en-US" sz="4000" b="1" dirty="0"/>
              <a:t> </a:t>
            </a:r>
            <a:r>
              <a:rPr lang="en-US" sz="4000" b="1" dirty="0" err="1"/>
              <a:t>dalam</a:t>
            </a:r>
            <a:r>
              <a:rPr lang="en-US" sz="4000" b="1" dirty="0"/>
              <a:t> </a:t>
            </a:r>
            <a:r>
              <a:rPr lang="en-US" sz="4000" b="1" dirty="0" err="1"/>
              <a:t>mengumumkan</a:t>
            </a:r>
            <a:r>
              <a:rPr lang="en-US" sz="4000" b="1" dirty="0"/>
              <a:t> </a:t>
            </a:r>
            <a:r>
              <a:rPr lang="en-US" sz="4000" b="1" dirty="0" err="1"/>
              <a:t>atau</a:t>
            </a:r>
            <a:r>
              <a:rPr lang="en-US" sz="4000" b="1" dirty="0"/>
              <a:t> </a:t>
            </a:r>
            <a:r>
              <a:rPr lang="en-US" sz="4000" b="1" dirty="0" err="1"/>
              <a:t>menerapkan</a:t>
            </a:r>
            <a:r>
              <a:rPr lang="en-US" sz="4000" b="1" dirty="0"/>
              <a:t> </a:t>
            </a:r>
            <a:r>
              <a:rPr lang="en-US" sz="4000" b="1" dirty="0" err="1"/>
              <a:t>setiap</a:t>
            </a:r>
            <a:r>
              <a:rPr lang="en-US" sz="4000" b="1" dirty="0"/>
              <a:t> </a:t>
            </a:r>
            <a:r>
              <a:rPr lang="en-US" sz="4000" b="1" dirty="0" err="1"/>
              <a:t>penemuan</a:t>
            </a:r>
            <a:r>
              <a:rPr lang="en-US" sz="4000" b="1" dirty="0"/>
              <a:t> </a:t>
            </a:r>
            <a:r>
              <a:rPr lang="en-US" sz="4000" b="1" dirty="0" err="1"/>
              <a:t>teknik</a:t>
            </a:r>
            <a:r>
              <a:rPr lang="en-US" sz="4000" b="1" dirty="0"/>
              <a:t> </a:t>
            </a:r>
            <a:r>
              <a:rPr lang="en-US" sz="4000" b="1" dirty="0" err="1"/>
              <a:t>atau</a:t>
            </a:r>
            <a:r>
              <a:rPr lang="en-US" sz="4000" b="1" dirty="0"/>
              <a:t> </a:t>
            </a:r>
            <a:r>
              <a:rPr lang="en-US" sz="4000" b="1" dirty="0" err="1"/>
              <a:t>pengobatan</a:t>
            </a:r>
            <a:r>
              <a:rPr lang="en-US" sz="4000" b="1" dirty="0"/>
              <a:t> </a:t>
            </a:r>
            <a:r>
              <a:rPr lang="en-US" sz="4000" b="1" dirty="0" err="1"/>
              <a:t>baru</a:t>
            </a:r>
            <a:r>
              <a:rPr lang="en-US" sz="4000" b="1" dirty="0"/>
              <a:t> yang </a:t>
            </a:r>
            <a:r>
              <a:rPr lang="en-US" sz="4000" b="1" dirty="0" err="1"/>
              <a:t>belum</a:t>
            </a:r>
            <a:r>
              <a:rPr lang="en-US" sz="4000" b="1" dirty="0"/>
              <a:t> </a:t>
            </a:r>
            <a:r>
              <a:rPr lang="en-US" sz="4000" b="1" dirty="0" err="1"/>
              <a:t>diuji</a:t>
            </a:r>
            <a:r>
              <a:rPr lang="en-US" sz="4000" b="1" dirty="0"/>
              <a:t> </a:t>
            </a:r>
            <a:r>
              <a:rPr lang="en-US" sz="4000" b="1" dirty="0" err="1"/>
              <a:t>kebenarannya</a:t>
            </a:r>
            <a:r>
              <a:rPr lang="en-US" sz="4000" b="1" dirty="0"/>
              <a:t> </a:t>
            </a:r>
            <a:r>
              <a:rPr lang="en-US" sz="4000" b="1" dirty="0" err="1"/>
              <a:t>dan</a:t>
            </a:r>
            <a:r>
              <a:rPr lang="en-US" sz="4000" b="1" dirty="0"/>
              <a:t> </a:t>
            </a:r>
            <a:r>
              <a:rPr lang="en-US" sz="4000" b="1" dirty="0" err="1"/>
              <a:t>terhadap</a:t>
            </a:r>
            <a:r>
              <a:rPr lang="en-US" sz="4000" b="1" dirty="0"/>
              <a:t> </a:t>
            </a:r>
            <a:r>
              <a:rPr lang="en-US" sz="4000" b="1" dirty="0" err="1"/>
              <a:t>hal-hal</a:t>
            </a:r>
            <a:r>
              <a:rPr lang="en-US" sz="4000" b="1" dirty="0"/>
              <a:t> yang </a:t>
            </a:r>
            <a:r>
              <a:rPr lang="en-US" sz="4000" b="1" dirty="0" err="1"/>
              <a:t>dapat</a:t>
            </a:r>
            <a:r>
              <a:rPr lang="en-US" sz="4000" b="1" dirty="0"/>
              <a:t> </a:t>
            </a:r>
            <a:r>
              <a:rPr lang="en-US" sz="4000" b="1" dirty="0" err="1"/>
              <a:t>menimbulkan</a:t>
            </a:r>
            <a:r>
              <a:rPr lang="en-US" sz="4000" b="1" dirty="0"/>
              <a:t> </a:t>
            </a:r>
            <a:r>
              <a:rPr lang="en-US" sz="4000" b="1" dirty="0" err="1"/>
              <a:t>keresahan</a:t>
            </a:r>
            <a:r>
              <a:rPr lang="en-US" sz="4000" b="1" dirty="0"/>
              <a:t> </a:t>
            </a:r>
            <a:r>
              <a:rPr lang="en-US" sz="4000" b="1" dirty="0" err="1"/>
              <a:t>masyarakat</a:t>
            </a:r>
            <a:r>
              <a:rPr lang="en-US" sz="4000" b="1" dirty="0"/>
              <a:t>. </a:t>
            </a:r>
          </a:p>
          <a:p>
            <a:endParaRPr lang="en-US" sz="3200" dirty="0"/>
          </a:p>
          <a:p>
            <a:r>
              <a:rPr lang="en-US" sz="3200" dirty="0" err="1"/>
              <a:t>Pasal</a:t>
            </a:r>
            <a:r>
              <a:rPr lang="en-US" sz="3200" dirty="0"/>
              <a:t> 6  KODEKI –2012</a:t>
            </a:r>
          </a:p>
        </p:txBody>
      </p:sp>
      <p:sp>
        <p:nvSpPr>
          <p:cNvPr id="5" name="TextBox 4"/>
          <p:cNvSpPr txBox="1"/>
          <p:nvPr/>
        </p:nvSpPr>
        <p:spPr>
          <a:xfrm>
            <a:off x="0" y="104428"/>
            <a:ext cx="4438329" cy="707886"/>
          </a:xfrm>
          <a:prstGeom prst="rect">
            <a:avLst/>
          </a:prstGeom>
          <a:noFill/>
        </p:spPr>
        <p:txBody>
          <a:bodyPr wrap="square" rtlCol="0">
            <a:spAutoFit/>
          </a:bodyPr>
          <a:lstStyle/>
          <a:p>
            <a:r>
              <a:rPr lang="en-US" sz="4000" dirty="0">
                <a:latin typeface="Arial Rounded MT Bold" charset="0"/>
                <a:ea typeface="Arial Rounded MT Bold" charset="0"/>
                <a:cs typeface="Arial Rounded MT Bold" charset="0"/>
              </a:rPr>
              <a:t>PANDUAN ETIK </a:t>
            </a:r>
            <a:r>
              <a:rPr lang="en-US" sz="3200" dirty="0">
                <a:latin typeface="Arial Rounded MT Bold" charset="0"/>
                <a:ea typeface="Arial Rounded MT Bold" charset="0"/>
                <a:cs typeface="Arial Rounded MT Bold" charset="0"/>
              </a:rPr>
              <a:t>2</a:t>
            </a:r>
          </a:p>
        </p:txBody>
      </p:sp>
    </p:spTree>
    <p:extLst>
      <p:ext uri="{BB962C8B-B14F-4D97-AF65-F5344CB8AC3E}">
        <p14:creationId xmlns:p14="http://schemas.microsoft.com/office/powerpoint/2010/main" val="18293966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2" y="1277063"/>
            <a:ext cx="4501660" cy="5078313"/>
          </a:xfrm>
          <a:ln>
            <a:solidFill>
              <a:schemeClr val="bg1"/>
            </a:solidFill>
          </a:ln>
        </p:spPr>
      </p:pic>
      <p:sp>
        <p:nvSpPr>
          <p:cNvPr id="7" name="TextBox 6"/>
          <p:cNvSpPr txBox="1"/>
          <p:nvPr/>
        </p:nvSpPr>
        <p:spPr>
          <a:xfrm>
            <a:off x="3540371" y="0"/>
            <a:ext cx="8651629" cy="923330"/>
          </a:xfrm>
          <a:prstGeom prst="rect">
            <a:avLst/>
          </a:prstGeom>
          <a:noFill/>
        </p:spPr>
        <p:txBody>
          <a:bodyPr wrap="square" rtlCol="0">
            <a:spAutoFit/>
          </a:bodyPr>
          <a:lstStyle/>
          <a:p>
            <a:r>
              <a:rPr lang="en-US" sz="5400" dirty="0">
                <a:solidFill>
                  <a:schemeClr val="tx1">
                    <a:lumMod val="75000"/>
                    <a:lumOff val="25000"/>
                  </a:schemeClr>
                </a:solidFill>
                <a:latin typeface="Arial Rounded MT Bold" charset="0"/>
                <a:ea typeface="Arial Rounded MT Bold" charset="0"/>
                <a:cs typeface="Arial Rounded MT Bold" charset="0"/>
              </a:rPr>
              <a:t>UU 36/2009 </a:t>
            </a:r>
            <a:r>
              <a:rPr lang="en-US" sz="5400" dirty="0" err="1">
                <a:solidFill>
                  <a:schemeClr val="tx1">
                    <a:lumMod val="75000"/>
                    <a:lumOff val="25000"/>
                  </a:schemeClr>
                </a:solidFill>
                <a:latin typeface="Arial Rounded MT Bold" charset="0"/>
                <a:ea typeface="Arial Rounded MT Bold" charset="0"/>
                <a:cs typeface="Arial Rounded MT Bold" charset="0"/>
              </a:rPr>
              <a:t>Kesehatan</a:t>
            </a:r>
            <a:endParaRPr lang="en-US" sz="5400" dirty="0">
              <a:solidFill>
                <a:schemeClr val="tx1">
                  <a:lumMod val="75000"/>
                  <a:lumOff val="25000"/>
                </a:schemeClr>
              </a:solidFill>
              <a:latin typeface="Arial Rounded MT Bold" charset="0"/>
              <a:ea typeface="Arial Rounded MT Bold" charset="0"/>
              <a:cs typeface="Arial Rounded MT Bold" charset="0"/>
            </a:endParaRPr>
          </a:p>
        </p:txBody>
      </p:sp>
      <p:sp>
        <p:nvSpPr>
          <p:cNvPr id="8" name="Rectangle 7"/>
          <p:cNvSpPr/>
          <p:nvPr/>
        </p:nvSpPr>
        <p:spPr>
          <a:xfrm>
            <a:off x="3903284" y="1277064"/>
            <a:ext cx="7925802" cy="2693045"/>
          </a:xfrm>
          <a:prstGeom prst="rect">
            <a:avLst/>
          </a:prstGeom>
        </p:spPr>
        <p:txBody>
          <a:bodyPr wrap="square">
            <a:spAutoFit/>
          </a:bodyPr>
          <a:lstStyle/>
          <a:p>
            <a:r>
              <a:rPr lang="en-US" sz="4000" b="1" dirty="0" err="1"/>
              <a:t>Penggunaan</a:t>
            </a:r>
            <a:r>
              <a:rPr lang="en-US" sz="4000" b="1" dirty="0"/>
              <a:t> </a:t>
            </a:r>
            <a:r>
              <a:rPr lang="en-US" sz="4000" b="1" dirty="0" err="1"/>
              <a:t>sel</a:t>
            </a:r>
            <a:r>
              <a:rPr lang="en-US" sz="4000" b="1" dirty="0"/>
              <a:t> </a:t>
            </a:r>
            <a:r>
              <a:rPr lang="en-US" sz="4000" b="1" dirty="0" err="1"/>
              <a:t>punca</a:t>
            </a:r>
            <a:r>
              <a:rPr lang="en-US" sz="4000" b="1" dirty="0"/>
              <a:t> </a:t>
            </a:r>
            <a:r>
              <a:rPr lang="en-US" sz="4000" b="1" dirty="0" err="1"/>
              <a:t>hanya</a:t>
            </a:r>
            <a:r>
              <a:rPr lang="en-US" sz="4000" b="1" dirty="0"/>
              <a:t> </a:t>
            </a:r>
            <a:r>
              <a:rPr lang="en-US" sz="4000" b="1" dirty="0" err="1"/>
              <a:t>dapat</a:t>
            </a:r>
            <a:r>
              <a:rPr lang="en-US" sz="4000" b="1" dirty="0"/>
              <a:t> </a:t>
            </a:r>
            <a:r>
              <a:rPr lang="en-US" sz="4000" b="1" dirty="0" err="1"/>
              <a:t>dilakukan</a:t>
            </a:r>
            <a:r>
              <a:rPr lang="en-US" sz="4000" b="1" dirty="0"/>
              <a:t> </a:t>
            </a:r>
            <a:r>
              <a:rPr lang="en-US" sz="4000" b="1" dirty="0" err="1"/>
              <a:t>untuk</a:t>
            </a:r>
            <a:r>
              <a:rPr lang="en-US" sz="4000" b="1" dirty="0"/>
              <a:t> </a:t>
            </a:r>
            <a:r>
              <a:rPr lang="en-US" sz="4000" b="1" dirty="0" err="1"/>
              <a:t>tujuan</a:t>
            </a:r>
            <a:r>
              <a:rPr lang="en-US" sz="4000" b="1" dirty="0"/>
              <a:t> </a:t>
            </a:r>
            <a:r>
              <a:rPr lang="en-US" sz="4000" b="1" dirty="0" err="1"/>
              <a:t>penyembuhan</a:t>
            </a:r>
            <a:r>
              <a:rPr lang="en-US" sz="4000" b="1" dirty="0"/>
              <a:t> </a:t>
            </a:r>
            <a:r>
              <a:rPr lang="en-US" sz="4000" b="1" dirty="0" err="1"/>
              <a:t>penyakit</a:t>
            </a:r>
            <a:r>
              <a:rPr lang="en-US" sz="4000" b="1" dirty="0"/>
              <a:t> </a:t>
            </a:r>
            <a:r>
              <a:rPr lang="en-US" sz="4000" b="1" dirty="0" err="1"/>
              <a:t>dan</a:t>
            </a:r>
            <a:r>
              <a:rPr lang="en-US" sz="4000" b="1" dirty="0"/>
              <a:t> </a:t>
            </a:r>
            <a:r>
              <a:rPr lang="en-US" sz="4000" b="1" dirty="0" err="1"/>
              <a:t>pemulihan</a:t>
            </a:r>
            <a:r>
              <a:rPr lang="en-US" sz="4000" b="1" dirty="0"/>
              <a:t> </a:t>
            </a:r>
            <a:r>
              <a:rPr lang="en-US" sz="4000" b="1" dirty="0" err="1"/>
              <a:t>kesehatan</a:t>
            </a:r>
            <a:r>
              <a:rPr lang="en-US" sz="4000" b="1" dirty="0"/>
              <a:t>.</a:t>
            </a:r>
          </a:p>
          <a:p>
            <a:endParaRPr lang="en-US" sz="900" b="1" dirty="0"/>
          </a:p>
        </p:txBody>
      </p:sp>
      <p:sp>
        <p:nvSpPr>
          <p:cNvPr id="10" name="Rectangle 9"/>
          <p:cNvSpPr/>
          <p:nvPr/>
        </p:nvSpPr>
        <p:spPr>
          <a:xfrm>
            <a:off x="5537231" y="3970109"/>
            <a:ext cx="5551712" cy="1600438"/>
          </a:xfrm>
          <a:prstGeom prst="rect">
            <a:avLst/>
          </a:prstGeom>
        </p:spPr>
        <p:txBody>
          <a:bodyPr wrap="square">
            <a:spAutoFit/>
          </a:bodyPr>
          <a:lstStyle/>
          <a:p>
            <a:endParaRPr lang="en-US" sz="900" b="1" dirty="0"/>
          </a:p>
          <a:p>
            <a:r>
              <a:rPr lang="en-US" sz="4000" b="1" dirty="0" err="1"/>
              <a:t>Dilarang</a:t>
            </a:r>
            <a:r>
              <a:rPr lang="en-US" sz="4000" b="1" dirty="0"/>
              <a:t> </a:t>
            </a:r>
            <a:r>
              <a:rPr lang="en-US" sz="4000" b="1" dirty="0" err="1"/>
              <a:t>digunakan</a:t>
            </a:r>
            <a:r>
              <a:rPr lang="en-US" sz="4000" b="1" dirty="0"/>
              <a:t> </a:t>
            </a:r>
            <a:r>
              <a:rPr lang="en-US" sz="4000" b="1" dirty="0" err="1"/>
              <a:t>untuk</a:t>
            </a:r>
            <a:r>
              <a:rPr lang="en-US" sz="4000" b="1" dirty="0"/>
              <a:t> </a:t>
            </a:r>
            <a:r>
              <a:rPr lang="en-US" sz="4000" b="1" dirty="0" err="1"/>
              <a:t>tujuan</a:t>
            </a:r>
            <a:r>
              <a:rPr lang="en-US" sz="4000" b="1" dirty="0"/>
              <a:t> </a:t>
            </a:r>
            <a:r>
              <a:rPr lang="en-US" sz="4000" b="1" dirty="0" err="1"/>
              <a:t>reproduksi</a:t>
            </a:r>
            <a:r>
              <a:rPr lang="en-US" sz="4000" b="1" dirty="0"/>
              <a:t>. </a:t>
            </a:r>
          </a:p>
          <a:p>
            <a:endParaRPr lang="en-US" sz="900" b="1" dirty="0"/>
          </a:p>
        </p:txBody>
      </p:sp>
      <p:sp>
        <p:nvSpPr>
          <p:cNvPr id="11" name="Rectangle 10"/>
          <p:cNvSpPr/>
          <p:nvPr/>
        </p:nvSpPr>
        <p:spPr>
          <a:xfrm>
            <a:off x="2024744" y="5570547"/>
            <a:ext cx="9804342" cy="846386"/>
          </a:xfrm>
          <a:prstGeom prst="rect">
            <a:avLst/>
          </a:prstGeom>
        </p:spPr>
        <p:txBody>
          <a:bodyPr wrap="square">
            <a:spAutoFit/>
          </a:bodyPr>
          <a:lstStyle/>
          <a:p>
            <a:endParaRPr lang="en-US" sz="900" b="1" dirty="0"/>
          </a:p>
          <a:p>
            <a:r>
              <a:rPr lang="en-US" sz="4000" b="1" dirty="0" err="1"/>
              <a:t>Tidak</a:t>
            </a:r>
            <a:r>
              <a:rPr lang="en-US" sz="4000" b="1" dirty="0"/>
              <a:t> </a:t>
            </a:r>
            <a:r>
              <a:rPr lang="en-US" sz="4000" b="1" dirty="0" err="1"/>
              <a:t>boleh</a:t>
            </a:r>
            <a:r>
              <a:rPr lang="en-US" sz="4000" b="1" dirty="0"/>
              <a:t> </a:t>
            </a:r>
            <a:r>
              <a:rPr lang="en-US" sz="4000" b="1" dirty="0" err="1"/>
              <a:t>berasal</a:t>
            </a:r>
            <a:r>
              <a:rPr lang="en-US" sz="4000" b="1" dirty="0"/>
              <a:t> </a:t>
            </a:r>
            <a:r>
              <a:rPr lang="en-US" sz="4000" b="1" dirty="0" err="1"/>
              <a:t>dari</a:t>
            </a:r>
            <a:r>
              <a:rPr lang="en-US" sz="4000" b="1" dirty="0"/>
              <a:t> </a:t>
            </a:r>
            <a:r>
              <a:rPr lang="en-US" sz="4000" b="1" dirty="0" err="1"/>
              <a:t>sel</a:t>
            </a:r>
            <a:r>
              <a:rPr lang="en-US" sz="4000" b="1" dirty="0"/>
              <a:t> </a:t>
            </a:r>
            <a:r>
              <a:rPr lang="en-US" sz="4000" b="1" dirty="0" err="1"/>
              <a:t>punca</a:t>
            </a:r>
            <a:r>
              <a:rPr lang="en-US" sz="4000" b="1" dirty="0"/>
              <a:t> </a:t>
            </a:r>
            <a:r>
              <a:rPr lang="en-US" sz="4000" b="1" dirty="0" err="1"/>
              <a:t>embrionik</a:t>
            </a:r>
            <a:r>
              <a:rPr lang="en-US" sz="4000" b="1" dirty="0"/>
              <a:t>. </a:t>
            </a:r>
          </a:p>
        </p:txBody>
      </p:sp>
      <p:sp>
        <p:nvSpPr>
          <p:cNvPr id="2" name="Donut 1"/>
          <p:cNvSpPr/>
          <p:nvPr/>
        </p:nvSpPr>
        <p:spPr>
          <a:xfrm>
            <a:off x="2873829" y="1534886"/>
            <a:ext cx="666542" cy="620485"/>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4501662" y="4323842"/>
            <a:ext cx="666542" cy="620485"/>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1024932" y="5825671"/>
            <a:ext cx="666542" cy="620485"/>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0955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247649" y="377371"/>
            <a:ext cx="6588579" cy="6197600"/>
          </a:xfrm>
        </p:spPr>
      </p:pic>
      <p:sp>
        <p:nvSpPr>
          <p:cNvPr id="4" name="Rectangle 3"/>
          <p:cNvSpPr/>
          <p:nvPr/>
        </p:nvSpPr>
        <p:spPr>
          <a:xfrm>
            <a:off x="5863771" y="0"/>
            <a:ext cx="6328229"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096000" y="1394728"/>
            <a:ext cx="5562600" cy="4524315"/>
          </a:xfrm>
          <a:prstGeom prst="rect">
            <a:avLst/>
          </a:prstGeom>
        </p:spPr>
        <p:txBody>
          <a:bodyPr wrap="square">
            <a:spAutoFit/>
          </a:bodyPr>
          <a:lstStyle/>
          <a:p>
            <a:pPr marL="457200" indent="-457200">
              <a:buFont typeface="+mj-lt"/>
              <a:buAutoNum type="arabicParenR"/>
              <a:defRPr/>
            </a:pPr>
            <a:r>
              <a:rPr lang="id-ID" sz="2400" dirty="0">
                <a:latin typeface="Arial" pitchFamily="34" charset="0"/>
                <a:cs typeface="Arial" pitchFamily="34" charset="0"/>
              </a:rPr>
              <a:t>Sumber Sel Punca: Embrio?</a:t>
            </a:r>
          </a:p>
          <a:p>
            <a:pPr marL="457200" indent="-457200">
              <a:buFont typeface="+mj-lt"/>
              <a:buAutoNum type="arabicParenR"/>
              <a:defRPr/>
            </a:pPr>
            <a:r>
              <a:rPr lang="id-ID" sz="2400" dirty="0">
                <a:latin typeface="Arial" pitchFamily="34" charset="0"/>
                <a:cs typeface="Arial" pitchFamily="34" charset="0"/>
              </a:rPr>
              <a:t>Tujuan Riset: </a:t>
            </a:r>
            <a:r>
              <a:rPr lang="id-ID" sz="2400" dirty="0" err="1">
                <a:latin typeface="Arial" pitchFamily="34" charset="0"/>
                <a:cs typeface="Arial" pitchFamily="34" charset="0"/>
              </a:rPr>
              <a:t>cloning</a:t>
            </a:r>
            <a:r>
              <a:rPr lang="id-ID" sz="2400" dirty="0">
                <a:latin typeface="Arial" pitchFamily="34" charset="0"/>
                <a:cs typeface="Arial" pitchFamily="34" charset="0"/>
              </a:rPr>
              <a:t>, reproduksi, ...</a:t>
            </a:r>
          </a:p>
          <a:p>
            <a:pPr marL="457200" indent="-457200">
              <a:buFont typeface="+mj-lt"/>
              <a:buAutoNum type="arabicParenR"/>
              <a:defRPr/>
            </a:pPr>
            <a:r>
              <a:rPr lang="id-ID" sz="2400" dirty="0">
                <a:latin typeface="Arial" pitchFamily="34" charset="0"/>
                <a:cs typeface="Arial" pitchFamily="34" charset="0"/>
              </a:rPr>
              <a:t>Keselamatan (</a:t>
            </a:r>
            <a:r>
              <a:rPr lang="id-ID" sz="2400" dirty="0" err="1">
                <a:latin typeface="Arial" pitchFamily="34" charset="0"/>
                <a:cs typeface="Arial" pitchFamily="34" charset="0"/>
              </a:rPr>
              <a:t>Safety</a:t>
            </a:r>
            <a:r>
              <a:rPr lang="id-ID" sz="2400" dirty="0">
                <a:latin typeface="Arial" pitchFamily="34" charset="0"/>
                <a:cs typeface="Arial" pitchFamily="34" charset="0"/>
              </a:rPr>
              <a:t>)</a:t>
            </a:r>
          </a:p>
          <a:p>
            <a:pPr marL="457200" indent="-457200">
              <a:buFont typeface="+mj-lt"/>
              <a:buAutoNum type="arabicParenR"/>
              <a:defRPr/>
            </a:pPr>
            <a:r>
              <a:rPr lang="id-ID" sz="2400" dirty="0">
                <a:latin typeface="Arial" pitchFamily="34" charset="0"/>
                <a:cs typeface="Arial" pitchFamily="34" charset="0"/>
              </a:rPr>
              <a:t>Keterbukaan informasi dan </a:t>
            </a:r>
            <a:r>
              <a:rPr lang="id-ID" sz="2400" dirty="0" err="1">
                <a:latin typeface="Arial" pitchFamily="34" charset="0"/>
                <a:cs typeface="Arial" pitchFamily="34" charset="0"/>
              </a:rPr>
              <a:t>Informed</a:t>
            </a:r>
            <a:r>
              <a:rPr lang="id-ID" sz="2400" dirty="0">
                <a:latin typeface="Arial" pitchFamily="34" charset="0"/>
                <a:cs typeface="Arial" pitchFamily="34" charset="0"/>
              </a:rPr>
              <a:t> </a:t>
            </a:r>
            <a:r>
              <a:rPr lang="id-ID" sz="2400" dirty="0" err="1">
                <a:latin typeface="Arial" pitchFamily="34" charset="0"/>
                <a:cs typeface="Arial" pitchFamily="34" charset="0"/>
              </a:rPr>
              <a:t>Consent</a:t>
            </a:r>
            <a:endParaRPr lang="id-ID" sz="2400" dirty="0">
              <a:latin typeface="Arial" pitchFamily="34" charset="0"/>
              <a:cs typeface="Arial" pitchFamily="34" charset="0"/>
            </a:endParaRPr>
          </a:p>
          <a:p>
            <a:pPr marL="457200" indent="-457200">
              <a:buFont typeface="+mj-lt"/>
              <a:buAutoNum type="arabicParenR"/>
              <a:defRPr/>
            </a:pPr>
            <a:r>
              <a:rPr lang="id-ID" sz="2400" dirty="0">
                <a:latin typeface="Arial" pitchFamily="34" charset="0"/>
                <a:cs typeface="Arial" pitchFamily="34" charset="0"/>
              </a:rPr>
              <a:t>Alokasi sumber daya dan komersialisasi</a:t>
            </a:r>
          </a:p>
          <a:p>
            <a:pPr marL="457200" indent="-457200">
              <a:buFont typeface="+mj-lt"/>
              <a:buAutoNum type="arabicParenR"/>
              <a:defRPr/>
            </a:pPr>
            <a:r>
              <a:rPr lang="id-ID" sz="2400" dirty="0">
                <a:latin typeface="Arial" pitchFamily="34" charset="0"/>
                <a:cs typeface="Arial" pitchFamily="34" charset="0"/>
              </a:rPr>
              <a:t>Isu lain: </a:t>
            </a:r>
            <a:r>
              <a:rPr lang="id-ID" sz="2400" dirty="0" err="1">
                <a:latin typeface="Arial" pitchFamily="34" charset="0"/>
                <a:cs typeface="Arial" pitchFamily="34" charset="0"/>
              </a:rPr>
              <a:t>distributive</a:t>
            </a:r>
            <a:r>
              <a:rPr lang="id-ID" sz="2400" dirty="0">
                <a:latin typeface="Arial" pitchFamily="34" charset="0"/>
                <a:cs typeface="Arial" pitchFamily="34" charset="0"/>
              </a:rPr>
              <a:t> </a:t>
            </a:r>
            <a:r>
              <a:rPr lang="id-ID" sz="2400" dirty="0" err="1">
                <a:latin typeface="Arial" pitchFamily="34" charset="0"/>
                <a:cs typeface="Arial" pitchFamily="34" charset="0"/>
              </a:rPr>
              <a:t>justice</a:t>
            </a:r>
            <a:r>
              <a:rPr lang="id-ID" sz="2400" dirty="0">
                <a:latin typeface="Arial" pitchFamily="34" charset="0"/>
                <a:cs typeface="Arial" pitchFamily="34" charset="0"/>
              </a:rPr>
              <a:t>, </a:t>
            </a:r>
            <a:r>
              <a:rPr lang="id-ID" sz="2400" dirty="0" err="1">
                <a:latin typeface="Arial" pitchFamily="34" charset="0"/>
                <a:cs typeface="Arial" pitchFamily="34" charset="0"/>
              </a:rPr>
              <a:t>fairness</a:t>
            </a:r>
            <a:r>
              <a:rPr lang="id-ID" sz="2400" dirty="0">
                <a:latin typeface="Arial" pitchFamily="34" charset="0"/>
                <a:cs typeface="Arial" pitchFamily="34" charset="0"/>
              </a:rPr>
              <a:t> (bicara jujur tentang manfaat vs risiko), konflik kepentingan, pendanaan riset, </a:t>
            </a:r>
            <a:r>
              <a:rPr lang="id-ID" sz="2400" dirty="0" err="1">
                <a:latin typeface="Arial" pitchFamily="34" charset="0"/>
                <a:cs typeface="Arial" pitchFamily="34" charset="0"/>
              </a:rPr>
              <a:t>xeno</a:t>
            </a:r>
            <a:r>
              <a:rPr lang="id-ID" sz="2400" dirty="0">
                <a:latin typeface="Arial" pitchFamily="34" charset="0"/>
                <a:cs typeface="Arial" pitchFamily="34" charset="0"/>
              </a:rPr>
              <a:t>, </a:t>
            </a:r>
          </a:p>
          <a:p>
            <a:pPr marL="457200" indent="-457200">
              <a:buFont typeface="+mj-lt"/>
              <a:buAutoNum type="arabicParenR"/>
              <a:defRPr/>
            </a:pPr>
            <a:r>
              <a:rPr lang="id-ID" sz="2400" dirty="0">
                <a:latin typeface="Arial" pitchFamily="34" charset="0"/>
                <a:cs typeface="Arial" pitchFamily="34" charset="0"/>
              </a:rPr>
              <a:t>Peraturan dan Pedoman</a:t>
            </a:r>
          </a:p>
        </p:txBody>
      </p:sp>
      <p:sp>
        <p:nvSpPr>
          <p:cNvPr id="9" name="Frame 8"/>
          <p:cNvSpPr/>
          <p:nvPr/>
        </p:nvSpPr>
        <p:spPr>
          <a:xfrm>
            <a:off x="247650" y="209550"/>
            <a:ext cx="11677650" cy="6477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p:cNvSpPr/>
          <p:nvPr/>
        </p:nvSpPr>
        <p:spPr>
          <a:xfrm>
            <a:off x="5340332" y="417109"/>
            <a:ext cx="6318268" cy="707886"/>
          </a:xfrm>
          <a:prstGeom prst="rect">
            <a:avLst/>
          </a:prstGeom>
          <a:solidFill>
            <a:schemeClr val="bg1"/>
          </a:solidFill>
        </p:spPr>
        <p:txBody>
          <a:bodyPr wrap="none">
            <a:spAutoFit/>
          </a:bodyPr>
          <a:lstStyle/>
          <a:p>
            <a:r>
              <a:rPr lang="en-US" sz="4000" dirty="0" err="1">
                <a:solidFill>
                  <a:schemeClr val="accent6">
                    <a:lumMod val="50000"/>
                  </a:schemeClr>
                </a:solidFill>
                <a:latin typeface="Arial Rounded MT Bold" charset="0"/>
                <a:ea typeface="Arial Rounded MT Bold" charset="0"/>
                <a:cs typeface="Arial Rounded MT Bold" charset="0"/>
              </a:rPr>
              <a:t>Isu</a:t>
            </a:r>
            <a:r>
              <a:rPr lang="en-US" sz="4000" dirty="0">
                <a:solidFill>
                  <a:schemeClr val="accent6">
                    <a:lumMod val="50000"/>
                  </a:schemeClr>
                </a:solidFill>
                <a:latin typeface="Arial Rounded MT Bold" charset="0"/>
                <a:ea typeface="Arial Rounded MT Bold" charset="0"/>
                <a:cs typeface="Arial Rounded MT Bold" charset="0"/>
              </a:rPr>
              <a:t> </a:t>
            </a:r>
            <a:r>
              <a:rPr lang="en-US" sz="4000" dirty="0" err="1">
                <a:solidFill>
                  <a:schemeClr val="accent6">
                    <a:lumMod val="50000"/>
                  </a:schemeClr>
                </a:solidFill>
                <a:latin typeface="Arial Rounded MT Bold" charset="0"/>
                <a:ea typeface="Arial Rounded MT Bold" charset="0"/>
                <a:cs typeface="Arial Rounded MT Bold" charset="0"/>
              </a:rPr>
              <a:t>Etik</a:t>
            </a:r>
            <a:r>
              <a:rPr lang="en-US" sz="4000" dirty="0">
                <a:solidFill>
                  <a:schemeClr val="accent6">
                    <a:lumMod val="50000"/>
                  </a:schemeClr>
                </a:solidFill>
                <a:latin typeface="Arial Rounded MT Bold" charset="0"/>
                <a:ea typeface="Arial Rounded MT Bold" charset="0"/>
                <a:cs typeface="Arial Rounded MT Bold" charset="0"/>
              </a:rPr>
              <a:t> </a:t>
            </a:r>
            <a:r>
              <a:rPr lang="en-US" sz="4000" dirty="0" err="1">
                <a:solidFill>
                  <a:schemeClr val="accent6">
                    <a:lumMod val="50000"/>
                  </a:schemeClr>
                </a:solidFill>
                <a:latin typeface="Arial Rounded MT Bold" charset="0"/>
                <a:ea typeface="Arial Rounded MT Bold" charset="0"/>
                <a:cs typeface="Arial Rounded MT Bold" charset="0"/>
              </a:rPr>
              <a:t>Terapi</a:t>
            </a:r>
            <a:r>
              <a:rPr lang="en-US" sz="4000" dirty="0">
                <a:solidFill>
                  <a:schemeClr val="accent6">
                    <a:lumMod val="50000"/>
                  </a:schemeClr>
                </a:solidFill>
                <a:latin typeface="Arial Rounded MT Bold" charset="0"/>
                <a:ea typeface="Arial Rounded MT Bold" charset="0"/>
                <a:cs typeface="Arial Rounded MT Bold" charset="0"/>
              </a:rPr>
              <a:t> </a:t>
            </a:r>
            <a:r>
              <a:rPr lang="en-US" sz="4000" dirty="0" err="1">
                <a:solidFill>
                  <a:schemeClr val="accent6">
                    <a:lumMod val="50000"/>
                  </a:schemeClr>
                </a:solidFill>
                <a:latin typeface="Arial Rounded MT Bold" charset="0"/>
                <a:ea typeface="Arial Rounded MT Bold" charset="0"/>
                <a:cs typeface="Arial Rounded MT Bold" charset="0"/>
              </a:rPr>
              <a:t>Sel</a:t>
            </a:r>
            <a:r>
              <a:rPr lang="en-US" sz="4000" dirty="0">
                <a:solidFill>
                  <a:schemeClr val="accent6">
                    <a:lumMod val="50000"/>
                  </a:schemeClr>
                </a:solidFill>
                <a:latin typeface="Arial Rounded MT Bold" charset="0"/>
                <a:ea typeface="Arial Rounded MT Bold" charset="0"/>
                <a:cs typeface="Arial Rounded MT Bold" charset="0"/>
              </a:rPr>
              <a:t> </a:t>
            </a:r>
            <a:r>
              <a:rPr lang="en-US" sz="4000" dirty="0" err="1">
                <a:solidFill>
                  <a:schemeClr val="accent6">
                    <a:lumMod val="50000"/>
                  </a:schemeClr>
                </a:solidFill>
                <a:latin typeface="Arial Rounded MT Bold" charset="0"/>
                <a:ea typeface="Arial Rounded MT Bold" charset="0"/>
                <a:cs typeface="Arial Rounded MT Bold" charset="0"/>
              </a:rPr>
              <a:t>Punca</a:t>
            </a:r>
            <a:endParaRPr lang="en-US" sz="4000" dirty="0">
              <a:solidFill>
                <a:schemeClr val="accent6">
                  <a:lumMod val="50000"/>
                </a:schemeClr>
              </a:solidFill>
              <a:latin typeface="Arial Rounded MT Bold" charset="0"/>
              <a:ea typeface="Arial Rounded MT Bold" charset="0"/>
              <a:cs typeface="Arial Rounded MT Bold" charset="0"/>
            </a:endParaRPr>
          </a:p>
        </p:txBody>
      </p:sp>
      <p:sp>
        <p:nvSpPr>
          <p:cNvPr id="5" name="TextBox 4"/>
          <p:cNvSpPr txBox="1"/>
          <p:nvPr/>
        </p:nvSpPr>
        <p:spPr>
          <a:xfrm>
            <a:off x="527538" y="5851920"/>
            <a:ext cx="5336233" cy="646331"/>
          </a:xfrm>
          <a:prstGeom prst="rect">
            <a:avLst/>
          </a:prstGeom>
          <a:solidFill>
            <a:schemeClr val="bg1"/>
          </a:solidFill>
        </p:spPr>
        <p:txBody>
          <a:bodyPr wrap="square" rtlCol="0">
            <a:spAutoFit/>
          </a:bodyPr>
          <a:lstStyle/>
          <a:p>
            <a:r>
              <a:rPr lang="en-US" dirty="0" err="1"/>
              <a:t>Farzaneh</a:t>
            </a:r>
            <a:r>
              <a:rPr lang="en-US" dirty="0"/>
              <a:t> Zahedi-</a:t>
            </a:r>
            <a:r>
              <a:rPr lang="en-US" dirty="0" err="1"/>
              <a:t>Anaraki</a:t>
            </a:r>
            <a:r>
              <a:rPr lang="en-US" dirty="0"/>
              <a:t> and </a:t>
            </a:r>
            <a:r>
              <a:rPr lang="en-US" dirty="0" err="1"/>
              <a:t>Bagher</a:t>
            </a:r>
            <a:r>
              <a:rPr lang="en-US" dirty="0"/>
              <a:t> </a:t>
            </a:r>
            <a:r>
              <a:rPr lang="en-US" dirty="0" err="1"/>
              <a:t>Larijani</a:t>
            </a:r>
            <a:r>
              <a:rPr lang="en-US" dirty="0"/>
              <a:t> </a:t>
            </a:r>
          </a:p>
          <a:p>
            <a:r>
              <a:rPr lang="en-US" dirty="0"/>
              <a:t>Intech</a:t>
            </a:r>
          </a:p>
        </p:txBody>
      </p:sp>
    </p:spTree>
    <p:extLst>
      <p:ext uri="{BB962C8B-B14F-4D97-AF65-F5344CB8AC3E}">
        <p14:creationId xmlns:p14="http://schemas.microsoft.com/office/powerpoint/2010/main" val="11335259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rot="5400000">
            <a:off x="31479" y="631555"/>
            <a:ext cx="6339434" cy="5770556"/>
          </a:xfrm>
        </p:spPr>
      </p:pic>
      <p:sp>
        <p:nvSpPr>
          <p:cNvPr id="5" name="Rectangle 4"/>
          <p:cNvSpPr/>
          <p:nvPr/>
        </p:nvSpPr>
        <p:spPr>
          <a:xfrm>
            <a:off x="6086474" y="32462"/>
            <a:ext cx="6096001" cy="6858000"/>
          </a:xfrm>
          <a:prstGeom prst="rect">
            <a:avLst/>
          </a:prstGeom>
          <a:solidFill>
            <a:srgbClr val="1F6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ame 8"/>
          <p:cNvSpPr/>
          <p:nvPr/>
        </p:nvSpPr>
        <p:spPr>
          <a:xfrm>
            <a:off x="247650" y="209550"/>
            <a:ext cx="11677650" cy="6477000"/>
          </a:xfrm>
          <a:prstGeom prst="frame">
            <a:avLst>
              <a:gd name="adj1" fmla="val 3382"/>
            </a:avLst>
          </a:prstGeom>
          <a:solidFill>
            <a:srgbClr val="2C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6295076" y="571758"/>
            <a:ext cx="5027765" cy="4524315"/>
          </a:xfrm>
          <a:prstGeom prst="rect">
            <a:avLst/>
          </a:prstGeom>
        </p:spPr>
        <p:txBody>
          <a:bodyPr wrap="square">
            <a:spAutoFit/>
          </a:bodyPr>
          <a:lstStyle/>
          <a:p>
            <a:r>
              <a:rPr lang="en-US" sz="3600" b="1" dirty="0" err="1">
                <a:solidFill>
                  <a:schemeClr val="bg1"/>
                </a:solidFill>
              </a:rPr>
              <a:t>Terapi</a:t>
            </a:r>
            <a:r>
              <a:rPr lang="en-US" sz="3600" b="1" dirty="0">
                <a:solidFill>
                  <a:schemeClr val="bg1"/>
                </a:solidFill>
              </a:rPr>
              <a:t> </a:t>
            </a:r>
            <a:r>
              <a:rPr lang="en-US" sz="3600" b="1" dirty="0" err="1">
                <a:solidFill>
                  <a:schemeClr val="bg1"/>
                </a:solidFill>
              </a:rPr>
              <a:t>sel</a:t>
            </a:r>
            <a:r>
              <a:rPr lang="en-US" sz="3600" b="1" dirty="0">
                <a:solidFill>
                  <a:schemeClr val="bg1"/>
                </a:solidFill>
              </a:rPr>
              <a:t> </a:t>
            </a:r>
            <a:r>
              <a:rPr lang="en-US" sz="3600" b="1" dirty="0" err="1">
                <a:solidFill>
                  <a:schemeClr val="bg1"/>
                </a:solidFill>
              </a:rPr>
              <a:t>punca</a:t>
            </a:r>
            <a:r>
              <a:rPr lang="en-US" sz="3600" b="1" dirty="0">
                <a:solidFill>
                  <a:schemeClr val="bg1"/>
                </a:solidFill>
              </a:rPr>
              <a:t> </a:t>
            </a:r>
            <a:r>
              <a:rPr lang="en-US" sz="3600" b="1" dirty="0" err="1">
                <a:solidFill>
                  <a:schemeClr val="bg1"/>
                </a:solidFill>
              </a:rPr>
              <a:t>pada</a:t>
            </a:r>
            <a:r>
              <a:rPr lang="en-US" sz="3600" b="1" dirty="0">
                <a:solidFill>
                  <a:schemeClr val="bg1"/>
                </a:solidFill>
              </a:rPr>
              <a:t> </a:t>
            </a:r>
            <a:r>
              <a:rPr lang="en-US" sz="3600" b="1" dirty="0" err="1">
                <a:solidFill>
                  <a:schemeClr val="bg1"/>
                </a:solidFill>
              </a:rPr>
              <a:t>umumnya</a:t>
            </a:r>
            <a:r>
              <a:rPr lang="en-US" sz="3600" b="1" dirty="0">
                <a:solidFill>
                  <a:schemeClr val="bg1"/>
                </a:solidFill>
              </a:rPr>
              <a:t> </a:t>
            </a:r>
            <a:r>
              <a:rPr lang="en-US" sz="3600" b="1" dirty="0" err="1">
                <a:solidFill>
                  <a:schemeClr val="bg1"/>
                </a:solidFill>
              </a:rPr>
              <a:t>masih</a:t>
            </a:r>
            <a:r>
              <a:rPr lang="en-US" sz="3600" b="1" dirty="0">
                <a:solidFill>
                  <a:schemeClr val="bg1"/>
                </a:solidFill>
              </a:rPr>
              <a:t> </a:t>
            </a:r>
            <a:r>
              <a:rPr lang="en-US" sz="3600" b="1" dirty="0" err="1">
                <a:solidFill>
                  <a:schemeClr val="bg1"/>
                </a:solidFill>
              </a:rPr>
              <a:t>dalam</a:t>
            </a:r>
            <a:r>
              <a:rPr lang="en-US" sz="3600" b="1" dirty="0">
                <a:solidFill>
                  <a:schemeClr val="bg1"/>
                </a:solidFill>
              </a:rPr>
              <a:t> </a:t>
            </a:r>
            <a:r>
              <a:rPr lang="en-US" sz="3600" b="1" dirty="0" err="1">
                <a:solidFill>
                  <a:schemeClr val="bg1"/>
                </a:solidFill>
              </a:rPr>
              <a:t>tahap</a:t>
            </a:r>
            <a:r>
              <a:rPr lang="en-US" sz="3600" b="1" dirty="0">
                <a:solidFill>
                  <a:schemeClr val="bg1"/>
                </a:solidFill>
              </a:rPr>
              <a:t> </a:t>
            </a:r>
            <a:r>
              <a:rPr lang="en-US" sz="3600" b="1" dirty="0" err="1">
                <a:solidFill>
                  <a:schemeClr val="bg1"/>
                </a:solidFill>
              </a:rPr>
              <a:t>penelitian</a:t>
            </a:r>
            <a:r>
              <a:rPr lang="en-US" sz="3600" b="1" dirty="0">
                <a:solidFill>
                  <a:schemeClr val="bg1"/>
                </a:solidFill>
              </a:rPr>
              <a:t>, </a:t>
            </a:r>
            <a:r>
              <a:rPr lang="en-US" sz="3600" b="1" dirty="0" err="1">
                <a:solidFill>
                  <a:schemeClr val="bg1"/>
                </a:solidFill>
              </a:rPr>
              <a:t>sebagian</a:t>
            </a:r>
            <a:r>
              <a:rPr lang="en-US" sz="3600" b="1" dirty="0">
                <a:solidFill>
                  <a:schemeClr val="bg1"/>
                </a:solidFill>
              </a:rPr>
              <a:t> </a:t>
            </a:r>
            <a:r>
              <a:rPr lang="en-US" sz="3600" b="1" dirty="0" err="1">
                <a:solidFill>
                  <a:schemeClr val="bg1"/>
                </a:solidFill>
              </a:rPr>
              <a:t>masih</a:t>
            </a:r>
            <a:r>
              <a:rPr lang="en-US" sz="3600" b="1" dirty="0">
                <a:solidFill>
                  <a:schemeClr val="bg1"/>
                </a:solidFill>
              </a:rPr>
              <a:t> di </a:t>
            </a:r>
            <a:r>
              <a:rPr lang="en-US" sz="3600" b="1" dirty="0" err="1">
                <a:solidFill>
                  <a:schemeClr val="bg1"/>
                </a:solidFill>
              </a:rPr>
              <a:t>tingkat</a:t>
            </a:r>
            <a:r>
              <a:rPr lang="en-US" sz="3600" b="1" dirty="0">
                <a:solidFill>
                  <a:schemeClr val="bg1"/>
                </a:solidFill>
              </a:rPr>
              <a:t> </a:t>
            </a:r>
            <a:r>
              <a:rPr lang="en-US" sz="3600" b="1" dirty="0" err="1">
                <a:solidFill>
                  <a:schemeClr val="bg1"/>
                </a:solidFill>
              </a:rPr>
              <a:t>biomedis</a:t>
            </a:r>
            <a:r>
              <a:rPr lang="en-US" sz="3600" b="1" dirty="0">
                <a:solidFill>
                  <a:schemeClr val="bg1"/>
                </a:solidFill>
              </a:rPr>
              <a:t> – </a:t>
            </a:r>
            <a:r>
              <a:rPr lang="en-US" sz="3600" b="1" dirty="0" err="1">
                <a:solidFill>
                  <a:schemeClr val="bg1"/>
                </a:solidFill>
              </a:rPr>
              <a:t>dan</a:t>
            </a:r>
            <a:r>
              <a:rPr lang="en-US" sz="3600" b="1" dirty="0">
                <a:solidFill>
                  <a:schemeClr val="bg1"/>
                </a:solidFill>
              </a:rPr>
              <a:t> </a:t>
            </a:r>
            <a:r>
              <a:rPr lang="en-US" sz="3600" b="1" dirty="0" err="1">
                <a:solidFill>
                  <a:schemeClr val="bg1"/>
                </a:solidFill>
              </a:rPr>
              <a:t>sebagian</a:t>
            </a:r>
            <a:r>
              <a:rPr lang="en-US" sz="3600" b="1" dirty="0">
                <a:solidFill>
                  <a:schemeClr val="bg1"/>
                </a:solidFill>
              </a:rPr>
              <a:t> </a:t>
            </a:r>
            <a:r>
              <a:rPr lang="en-US" sz="3600" b="1" dirty="0" err="1">
                <a:solidFill>
                  <a:schemeClr val="bg1"/>
                </a:solidFill>
              </a:rPr>
              <a:t>lainnya</a:t>
            </a:r>
            <a:r>
              <a:rPr lang="en-US" sz="3600" b="1" dirty="0">
                <a:solidFill>
                  <a:schemeClr val="bg1"/>
                </a:solidFill>
              </a:rPr>
              <a:t> </a:t>
            </a:r>
            <a:r>
              <a:rPr lang="en-US" sz="3600" b="1" dirty="0" err="1">
                <a:solidFill>
                  <a:schemeClr val="bg1"/>
                </a:solidFill>
              </a:rPr>
              <a:t>telah</a:t>
            </a:r>
            <a:r>
              <a:rPr lang="en-US" sz="3600" b="1" dirty="0">
                <a:solidFill>
                  <a:schemeClr val="bg1"/>
                </a:solidFill>
              </a:rPr>
              <a:t> </a:t>
            </a:r>
            <a:r>
              <a:rPr lang="en-US" sz="3600" b="1" dirty="0" err="1">
                <a:solidFill>
                  <a:schemeClr val="bg1"/>
                </a:solidFill>
              </a:rPr>
              <a:t>mencapai</a:t>
            </a:r>
            <a:r>
              <a:rPr lang="en-US" sz="3600" b="1" dirty="0">
                <a:solidFill>
                  <a:schemeClr val="bg1"/>
                </a:solidFill>
              </a:rPr>
              <a:t> </a:t>
            </a:r>
            <a:r>
              <a:rPr lang="en-US" sz="3600" b="1" dirty="0" err="1">
                <a:solidFill>
                  <a:schemeClr val="bg1"/>
                </a:solidFill>
              </a:rPr>
              <a:t>penelitian</a:t>
            </a:r>
            <a:r>
              <a:rPr lang="en-US" sz="3600" b="1" dirty="0">
                <a:solidFill>
                  <a:schemeClr val="bg1"/>
                </a:solidFill>
              </a:rPr>
              <a:t> </a:t>
            </a:r>
            <a:r>
              <a:rPr lang="en-US" sz="3600" b="1" dirty="0" err="1">
                <a:solidFill>
                  <a:schemeClr val="bg1"/>
                </a:solidFill>
              </a:rPr>
              <a:t>klinik</a:t>
            </a:r>
            <a:r>
              <a:rPr lang="en-US" sz="3600" b="1" dirty="0">
                <a:solidFill>
                  <a:schemeClr val="bg1"/>
                </a:solidFill>
              </a:rPr>
              <a:t>.</a:t>
            </a:r>
          </a:p>
          <a:p>
            <a:endParaRPr lang="en-US" sz="3600" b="1" dirty="0">
              <a:solidFill>
                <a:schemeClr val="bg1"/>
              </a:solidFill>
            </a:endParaRPr>
          </a:p>
        </p:txBody>
      </p:sp>
      <p:sp>
        <p:nvSpPr>
          <p:cNvPr id="3" name="TextBox 2"/>
          <p:cNvSpPr txBox="1"/>
          <p:nvPr/>
        </p:nvSpPr>
        <p:spPr>
          <a:xfrm>
            <a:off x="6122604" y="4609541"/>
            <a:ext cx="5717654" cy="461665"/>
          </a:xfrm>
          <a:prstGeom prst="rect">
            <a:avLst/>
          </a:prstGeom>
          <a:noFill/>
          <a:ln>
            <a:solidFill>
              <a:schemeClr val="bg1"/>
            </a:solidFill>
          </a:ln>
        </p:spPr>
        <p:txBody>
          <a:bodyPr wrap="square" rtlCol="0">
            <a:spAutoFit/>
          </a:bodyPr>
          <a:lstStyle/>
          <a:p>
            <a:r>
              <a:rPr lang="en-US" sz="2400" dirty="0" err="1">
                <a:solidFill>
                  <a:schemeClr val="bg1"/>
                </a:solidFill>
              </a:rPr>
              <a:t>Termasuk</a:t>
            </a:r>
            <a:r>
              <a:rPr lang="en-US" sz="2400" dirty="0">
                <a:solidFill>
                  <a:schemeClr val="bg1"/>
                </a:solidFill>
              </a:rPr>
              <a:t> </a:t>
            </a:r>
            <a:r>
              <a:rPr lang="en-US" sz="2400" dirty="0" err="1">
                <a:solidFill>
                  <a:schemeClr val="bg1"/>
                </a:solidFill>
              </a:rPr>
              <a:t>terapi</a:t>
            </a:r>
            <a:r>
              <a:rPr lang="en-US" sz="2400" dirty="0">
                <a:solidFill>
                  <a:schemeClr val="bg1"/>
                </a:solidFill>
              </a:rPr>
              <a:t> </a:t>
            </a:r>
            <a:r>
              <a:rPr lang="en-US" sz="2400" dirty="0" err="1">
                <a:solidFill>
                  <a:schemeClr val="bg1"/>
                </a:solidFill>
              </a:rPr>
              <a:t>sel</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metabolit</a:t>
            </a:r>
            <a:r>
              <a:rPr lang="en-US" sz="2400" dirty="0">
                <a:solidFill>
                  <a:schemeClr val="bg1"/>
                </a:solidFill>
              </a:rPr>
              <a:t> </a:t>
            </a:r>
            <a:r>
              <a:rPr lang="en-US" sz="2400" dirty="0" err="1">
                <a:solidFill>
                  <a:schemeClr val="bg1"/>
                </a:solidFill>
              </a:rPr>
              <a:t>sel</a:t>
            </a:r>
            <a:r>
              <a:rPr lang="en-US" sz="2400" dirty="0">
                <a:solidFill>
                  <a:schemeClr val="bg1"/>
                </a:solidFill>
              </a:rPr>
              <a:t> </a:t>
            </a:r>
            <a:r>
              <a:rPr lang="en-US" sz="2400" dirty="0" err="1">
                <a:solidFill>
                  <a:schemeClr val="bg1"/>
                </a:solidFill>
              </a:rPr>
              <a:t>punca</a:t>
            </a:r>
            <a:endParaRPr lang="en-US" sz="2400" dirty="0">
              <a:solidFill>
                <a:schemeClr val="bg1"/>
              </a:solidFill>
            </a:endParaRPr>
          </a:p>
        </p:txBody>
      </p:sp>
      <p:sp>
        <p:nvSpPr>
          <p:cNvPr id="8" name="TextBox 7"/>
          <p:cNvSpPr txBox="1"/>
          <p:nvPr/>
        </p:nvSpPr>
        <p:spPr>
          <a:xfrm>
            <a:off x="1300626" y="5538610"/>
            <a:ext cx="4679852" cy="646331"/>
          </a:xfrm>
          <a:prstGeom prst="rect">
            <a:avLst/>
          </a:prstGeom>
          <a:solidFill>
            <a:schemeClr val="tx1"/>
          </a:solidFill>
        </p:spPr>
        <p:txBody>
          <a:bodyPr wrap="square" rtlCol="0">
            <a:spAutoFit/>
          </a:bodyPr>
          <a:lstStyle/>
          <a:p>
            <a:r>
              <a:rPr lang="en-US" cap="all">
                <a:solidFill>
                  <a:schemeClr val="bg1"/>
                </a:solidFill>
              </a:rPr>
              <a:t>© 2015 INTERNATIONAL SOCIETY FOR STEM CELL RESEARCH</a:t>
            </a:r>
            <a:endParaRPr lang="en-US">
              <a:solidFill>
                <a:schemeClr val="bg1"/>
              </a:solidFill>
            </a:endParaRPr>
          </a:p>
        </p:txBody>
      </p:sp>
      <p:sp>
        <p:nvSpPr>
          <p:cNvPr id="2" name="TextBox 1"/>
          <p:cNvSpPr txBox="1"/>
          <p:nvPr/>
        </p:nvSpPr>
        <p:spPr>
          <a:xfrm>
            <a:off x="6122604" y="5240227"/>
            <a:ext cx="5372710" cy="1200329"/>
          </a:xfrm>
          <a:prstGeom prst="rect">
            <a:avLst/>
          </a:prstGeom>
          <a:noFill/>
        </p:spPr>
        <p:txBody>
          <a:bodyPr wrap="square" rtlCol="0">
            <a:spAutoFit/>
          </a:bodyPr>
          <a:lstStyle/>
          <a:p>
            <a:r>
              <a:rPr lang="en-US" i="1" dirty="0">
                <a:solidFill>
                  <a:srgbClr val="FFFF00"/>
                </a:solidFill>
              </a:rPr>
              <a:t>Some stem cell therapies have been shown to be effective and safe, for example hematopoietic stem cell transplants for leukemia and epithelial stem cell-based treatments for burns and corneal disorders </a:t>
            </a:r>
          </a:p>
        </p:txBody>
      </p:sp>
    </p:spTree>
    <p:extLst>
      <p:ext uri="{BB962C8B-B14F-4D97-AF65-F5344CB8AC3E}">
        <p14:creationId xmlns:p14="http://schemas.microsoft.com/office/powerpoint/2010/main" val="956500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6093</TotalTime>
  <Words>5505</Words>
  <Application>Microsoft Office PowerPoint</Application>
  <PresentationFormat>Widescreen</PresentationFormat>
  <Paragraphs>850</Paragraphs>
  <Slides>114</Slides>
  <Notes>0</Notes>
  <HiddenSlides>58</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114</vt:i4>
      </vt:variant>
    </vt:vector>
  </HeadingPairs>
  <TitlesOfParts>
    <vt:vector size="130" baseType="lpstr">
      <vt:lpstr>Arial Unicode MS</vt:lpstr>
      <vt:lpstr>Arial</vt:lpstr>
      <vt:lpstr>Arial Black</vt:lpstr>
      <vt:lpstr>Arial Narrow</vt:lpstr>
      <vt:lpstr>Arial Rounded MT Bold</vt:lpstr>
      <vt:lpstr>Bebas Neue</vt:lpstr>
      <vt:lpstr>Calibri</vt:lpstr>
      <vt:lpstr>Calibri Light</vt:lpstr>
      <vt:lpstr>Cooper Black</vt:lpstr>
      <vt:lpstr>League Spartan</vt:lpstr>
      <vt:lpstr>Open Sans</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ILUSTRASI</vt:lpstr>
      <vt:lpstr>PowerPoint Presentation</vt:lpstr>
      <vt:lpstr>Keterangan Perawat</vt:lpstr>
      <vt:lpstr>PRAKTIK KEDOKTERAN</vt:lpstr>
      <vt:lpstr>RISIKO TINDAKAN KEDOKTERAN</vt:lpstr>
      <vt:lpstr>Akseptabilitas Risiko </vt:lpstr>
      <vt:lpstr>PowerPoint Presentation</vt:lpstr>
      <vt:lpstr>Adverse events</vt:lpstr>
      <vt:lpstr>PowerPoint Presentation</vt:lpstr>
      <vt:lpstr>PowerPoint Presentation</vt:lpstr>
      <vt:lpstr>MEDICAL ERRORS  DILIHAT DARI KONTRIBUSINYA </vt:lpstr>
      <vt:lpstr>ORGANIZATIONAL INCIDENT MODEL</vt:lpstr>
      <vt:lpstr>FAKTOR KONTRIBUSI YG MEMPENGARUHI PRAKTIK KLINIS</vt:lpstr>
      <vt:lpstr>ORGANIZATIONAL INCIDENT MODEL</vt:lpstr>
      <vt:lpstr>ERROR PRODUCING FACTORS</vt:lpstr>
      <vt:lpstr>The ‘Swiss cheese’ model of  organisational accidents</vt:lpstr>
      <vt:lpstr>Hubungan Tindakan dg AE</vt:lpstr>
      <vt:lpstr>Hubungan Tindakan dg AE</vt:lpstr>
      <vt:lpstr>Hubungan Tindakan dg AE</vt:lpstr>
      <vt:lpstr>Hubungan Tindakan dg AE</vt:lpstr>
      <vt:lpstr>      PANDANGAN HUKUM</vt:lpstr>
      <vt:lpstr>Pemahaman hukum ttg Risiko</vt:lpstr>
      <vt:lpstr>Pemahaman hukum ttg Errors</vt:lpstr>
      <vt:lpstr>Venn Diagram</vt:lpstr>
      <vt:lpstr>Analisis Medikolegal?</vt:lpstr>
      <vt:lpstr>Analisis Patient Safety?</vt:lpstr>
      <vt:lpstr>MALPRACTICE</vt:lpstr>
      <vt:lpstr>MALPRAKTIK</vt:lpstr>
      <vt:lpstr>MEDICAL MALPRACTICE</vt:lpstr>
      <vt:lpstr>PENGERTIAN MALPRAKTIK menurut sistem per-UU-an RI</vt:lpstr>
      <vt:lpstr>PowerPoint Presentation</vt:lpstr>
      <vt:lpstr>MALPRAKTIK</vt:lpstr>
      <vt:lpstr>PROFESSIONAL MISCONDUCT</vt:lpstr>
      <vt:lpstr>LACK OF SKILL</vt:lpstr>
      <vt:lpstr>KELALAIAN MEDIK</vt:lpstr>
      <vt:lpstr>SYARAT KELALAIAN (4D)</vt:lpstr>
      <vt:lpstr>KELALAIAN MEDIK</vt:lpstr>
      <vt:lpstr>Negligence Calculus</vt:lpstr>
      <vt:lpstr>Risiko kedokteran dianggap akseptabel: </vt:lpstr>
      <vt:lpstr>KELALAIAN PIDANA (?)</vt:lpstr>
      <vt:lpstr>JADI, MALPRAKTIK:</vt:lpstr>
      <vt:lpstr>Aspek Hukum</vt:lpstr>
      <vt:lpstr>MALPRAKTIK = PIDANA ?</vt:lpstr>
      <vt:lpstr>CONTOH “SPECIES” TINDAK PIDANA MALPRAKTIS</vt:lpstr>
      <vt:lpstr>PASAL 359 KUHP</vt:lpstr>
      <vt:lpstr>DASAR TUNTUTAN PERDATA</vt:lpstr>
      <vt:lpstr>DASAR HUKUM LAIN</vt:lpstr>
      <vt:lpstr>MASALAH PENDISIPLINAN</vt:lpstr>
      <vt:lpstr>MASALAH ETIK</vt:lpstr>
      <vt:lpstr>PowerPoint Presentation</vt:lpstr>
      <vt:lpstr>PowerPoint Presentation</vt:lpstr>
      <vt:lpstr>PowerPoint Presentation</vt:lpstr>
      <vt:lpstr>PowerPoint Presentation</vt:lpstr>
      <vt:lpstr>PowerPoint Presentation</vt:lpstr>
      <vt:lpstr>PowerPoint Presentation</vt:lpstr>
      <vt:lpstr>Penyelesaian Masalah Hukum dan Etik</vt:lpstr>
      <vt:lpstr>PowerPoint Presentation</vt:lpstr>
      <vt:lpstr>PowerPoint Presentation</vt:lpstr>
      <vt:lpstr>PowerPoint Presentation</vt:lpstr>
      <vt:lpstr>PowerPoint Presentation</vt:lpstr>
      <vt:lpstr>PowerPoint Presentation</vt:lpstr>
      <vt:lpstr>PENYELESAIAN KASUS PERDATA</vt:lpstr>
      <vt:lpstr>PENYELESAIAN KASUS PIDANA</vt:lpstr>
      <vt:lpstr>TAKE HOME MESSAGE 2</vt:lpstr>
      <vt:lpstr>Membuktikan malpraktik?</vt:lpstr>
      <vt:lpstr>DISKUSIKAN</vt:lpstr>
      <vt:lpstr>PowerPoint Presentation</vt:lpstr>
      <vt:lpstr>Penelusuran</vt:lpstr>
      <vt:lpstr>CARA PEMBUKTIAN</vt:lpstr>
      <vt:lpstr>ADANYA KEWAJIBAN</vt:lpstr>
      <vt:lpstr>ADANYA PELANGGARAN KEWAJIBAN</vt:lpstr>
      <vt:lpstr>ADANYA CEDERA / KERUGIAN</vt:lpstr>
      <vt:lpstr>KERUGIAN</vt:lpstr>
      <vt:lpstr>ADANYA HUBUNGAN KAUSAL</vt:lpstr>
      <vt:lpstr>FORESEEABILITY</vt:lpstr>
      <vt:lpstr>WMA:</vt:lpstr>
      <vt:lpstr>Causality</vt:lpstr>
      <vt:lpstr>Legal causation or  Remoteness of the damage</vt:lpstr>
      <vt:lpstr>Contributory Negligence, Assumption of Risk and Duties of Protection</vt:lpstr>
      <vt:lpstr>Proportionate Liability</vt:lpstr>
      <vt:lpstr>SAKSI AHLI PADA “MALPRAKTIK”</vt:lpstr>
      <vt:lpstr>CARA MENUNJUK SAKSI AHLI PADA MALPRAKTIK</vt:lpstr>
      <vt:lpstr>KASUS </vt:lpstr>
      <vt:lpstr>TAKE HOME MESSAGE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budi sampurna</dc:creator>
  <cp:lastModifiedBy>Thoji</cp:lastModifiedBy>
  <cp:revision>94</cp:revision>
  <dcterms:created xsi:type="dcterms:W3CDTF">2017-10-14T05:38:07Z</dcterms:created>
  <dcterms:modified xsi:type="dcterms:W3CDTF">2019-08-17T09:07:19Z</dcterms:modified>
</cp:coreProperties>
</file>