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310" r:id="rId3"/>
    <p:sldId id="357" r:id="rId4"/>
    <p:sldId id="349" r:id="rId5"/>
    <p:sldId id="347" r:id="rId6"/>
    <p:sldId id="369" r:id="rId7"/>
    <p:sldId id="353" r:id="rId8"/>
    <p:sldId id="356" r:id="rId9"/>
    <p:sldId id="355" r:id="rId10"/>
    <p:sldId id="354" r:id="rId11"/>
    <p:sldId id="364" r:id="rId12"/>
    <p:sldId id="360" r:id="rId13"/>
    <p:sldId id="358" r:id="rId14"/>
    <p:sldId id="361" r:id="rId15"/>
    <p:sldId id="359" r:id="rId16"/>
    <p:sldId id="365" r:id="rId17"/>
    <p:sldId id="362" r:id="rId18"/>
    <p:sldId id="363" r:id="rId19"/>
    <p:sldId id="366" r:id="rId20"/>
    <p:sldId id="367" r:id="rId21"/>
    <p:sldId id="368" r:id="rId22"/>
    <p:sldId id="319" r:id="rId23"/>
    <p:sldId id="320" r:id="rId24"/>
    <p:sldId id="297" r:id="rId25"/>
    <p:sldId id="370" r:id="rId26"/>
    <p:sldId id="371" r:id="rId27"/>
    <p:sldId id="376" r:id="rId28"/>
    <p:sldId id="377" r:id="rId29"/>
    <p:sldId id="378" r:id="rId30"/>
    <p:sldId id="373" r:id="rId31"/>
    <p:sldId id="380" r:id="rId32"/>
    <p:sldId id="379" r:id="rId33"/>
    <p:sldId id="381" r:id="rId34"/>
    <p:sldId id="382" r:id="rId35"/>
    <p:sldId id="383" r:id="rId36"/>
    <p:sldId id="375" r:id="rId37"/>
    <p:sldId id="384" r:id="rId38"/>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80A"/>
    <a:srgbClr val="FFFFFF"/>
    <a:srgbClr val="9933FF"/>
    <a:srgbClr val="7F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6" autoAdjust="0"/>
    <p:restoredTop sz="94280" autoAdjust="0"/>
  </p:normalViewPr>
  <p:slideViewPr>
    <p:cSldViewPr>
      <p:cViewPr varScale="1">
        <p:scale>
          <a:sx n="92" d="100"/>
          <a:sy n="92" d="100"/>
        </p:scale>
        <p:origin x="-1352" y="-104"/>
      </p:cViewPr>
      <p:guideLst>
        <p:guide orient="horz" pos="2160"/>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112CF0-4269-4DF9-8236-4FAD5B86CBFB}"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2987E173-3599-4B83-B952-8032C2B3CCD1}">
      <dgm:prSet phldrT="[Text]"/>
      <dgm:spPr/>
      <dgm:t>
        <a:bodyPr/>
        <a:lstStyle/>
        <a:p>
          <a:r>
            <a:rPr lang="en-US" b="1" dirty="0">
              <a:latin typeface="Tw Cen MT" pitchFamily="34" charset="0"/>
            </a:rPr>
            <a:t>James Lind </a:t>
          </a:r>
          <a:r>
            <a:rPr lang="en-US" dirty="0" err="1">
              <a:latin typeface="Tw Cen MT" pitchFamily="34" charset="0"/>
            </a:rPr>
            <a:t>menggunakan</a:t>
          </a:r>
          <a:r>
            <a:rPr lang="en-US" dirty="0">
              <a:latin typeface="Tw Cen MT" pitchFamily="34" charset="0"/>
            </a:rPr>
            <a:t> </a:t>
          </a:r>
          <a:r>
            <a:rPr lang="en-US" dirty="0" err="1">
              <a:latin typeface="Tw Cen MT" pitchFamily="34" charset="0"/>
            </a:rPr>
            <a:t>perasan</a:t>
          </a:r>
          <a:r>
            <a:rPr lang="en-US" dirty="0">
              <a:latin typeface="Tw Cen MT" pitchFamily="34" charset="0"/>
            </a:rPr>
            <a:t> </a:t>
          </a:r>
          <a:r>
            <a:rPr lang="en-US" dirty="0" err="1">
              <a:latin typeface="Tw Cen MT" pitchFamily="34" charset="0"/>
            </a:rPr>
            <a:t>jeruk</a:t>
          </a:r>
          <a:r>
            <a:rPr lang="en-US" dirty="0">
              <a:latin typeface="Tw Cen MT" pitchFamily="34" charset="0"/>
            </a:rPr>
            <a:t> </a:t>
          </a:r>
          <a:r>
            <a:rPr lang="en-US" dirty="0" err="1">
              <a:latin typeface="Tw Cen MT" pitchFamily="34" charset="0"/>
            </a:rPr>
            <a:t>nipis</a:t>
          </a:r>
          <a:r>
            <a:rPr lang="en-US" dirty="0">
              <a:latin typeface="Tw Cen MT" pitchFamily="34" charset="0"/>
            </a:rPr>
            <a:t> </a:t>
          </a:r>
          <a:r>
            <a:rPr lang="en-US" dirty="0" err="1">
              <a:latin typeface="Tw Cen MT" pitchFamily="34" charset="0"/>
            </a:rPr>
            <a:t>untuk</a:t>
          </a:r>
          <a:r>
            <a:rPr lang="en-US" dirty="0">
              <a:latin typeface="Tw Cen MT" pitchFamily="34" charset="0"/>
            </a:rPr>
            <a:t> </a:t>
          </a:r>
          <a:r>
            <a:rPr lang="en-US" dirty="0" err="1">
              <a:latin typeface="Tw Cen MT" pitchFamily="34" charset="0"/>
            </a:rPr>
            <a:t>mencegah</a:t>
          </a:r>
          <a:r>
            <a:rPr lang="en-US" dirty="0">
              <a:latin typeface="Tw Cen MT" pitchFamily="34" charset="0"/>
            </a:rPr>
            <a:t> </a:t>
          </a:r>
          <a:r>
            <a:rPr lang="en-US" dirty="0" err="1">
              <a:latin typeface="Tw Cen MT" pitchFamily="34" charset="0"/>
            </a:rPr>
            <a:t>penyakit</a:t>
          </a:r>
          <a:r>
            <a:rPr lang="en-US" dirty="0">
              <a:latin typeface="Tw Cen MT" pitchFamily="34" charset="0"/>
            </a:rPr>
            <a:t> scurvy </a:t>
          </a:r>
          <a:r>
            <a:rPr lang="en-US" dirty="0" err="1">
              <a:latin typeface="Tw Cen MT" pitchFamily="34" charset="0"/>
            </a:rPr>
            <a:t>atas</a:t>
          </a:r>
          <a:r>
            <a:rPr lang="en-US" dirty="0">
              <a:latin typeface="Tw Cen MT" pitchFamily="34" charset="0"/>
            </a:rPr>
            <a:t> </a:t>
          </a:r>
          <a:r>
            <a:rPr lang="en-US" dirty="0" err="1">
              <a:latin typeface="Tw Cen MT" pitchFamily="34" charset="0"/>
            </a:rPr>
            <a:t>dasar</a:t>
          </a:r>
          <a:r>
            <a:rPr lang="en-US" dirty="0">
              <a:latin typeface="Tw Cen MT" pitchFamily="34" charset="0"/>
            </a:rPr>
            <a:t> </a:t>
          </a:r>
          <a:r>
            <a:rPr lang="en-US" dirty="0" err="1">
              <a:latin typeface="Tw Cen MT" pitchFamily="34" charset="0"/>
            </a:rPr>
            <a:t>penelitian</a:t>
          </a:r>
          <a:r>
            <a:rPr lang="en-US" dirty="0">
              <a:latin typeface="Tw Cen MT" pitchFamily="34" charset="0"/>
            </a:rPr>
            <a:t> </a:t>
          </a:r>
          <a:r>
            <a:rPr lang="en-US" dirty="0" err="1">
              <a:latin typeface="Tw Cen MT" pitchFamily="34" charset="0"/>
            </a:rPr>
            <a:t>pada</a:t>
          </a:r>
          <a:r>
            <a:rPr lang="en-US" dirty="0">
              <a:latin typeface="Tw Cen MT" pitchFamily="34" charset="0"/>
            </a:rPr>
            <a:t> </a:t>
          </a:r>
          <a:r>
            <a:rPr lang="en-US" dirty="0" err="1">
              <a:latin typeface="Tw Cen MT" pitchFamily="34" charset="0"/>
            </a:rPr>
            <a:t>populasi</a:t>
          </a:r>
          <a:r>
            <a:rPr lang="en-US" dirty="0">
              <a:latin typeface="Tw Cen MT" pitchFamily="34" charset="0"/>
            </a:rPr>
            <a:t> </a:t>
          </a:r>
          <a:r>
            <a:rPr lang="nn-NO" dirty="0">
              <a:latin typeface="Tw Cen MT" pitchFamily="34" charset="0"/>
            </a:rPr>
            <a:t>pelaut yang berminggu-minggu berlayar di tengah </a:t>
          </a:r>
          <a:r>
            <a:rPr lang="en-US" dirty="0" err="1">
              <a:latin typeface="Tw Cen MT" pitchFamily="34" charset="0"/>
            </a:rPr>
            <a:t>laut</a:t>
          </a:r>
          <a:r>
            <a:rPr lang="en-US" dirty="0">
              <a:latin typeface="Tw Cen MT" pitchFamily="34" charset="0"/>
            </a:rPr>
            <a:t>. </a:t>
          </a:r>
          <a:endParaRPr lang="en-US" dirty="0"/>
        </a:p>
      </dgm:t>
    </dgm:pt>
    <dgm:pt modelId="{6F106D00-2930-490C-BFFB-3F08B030396D}" type="parTrans" cxnId="{CA02BEC9-6A8F-416F-8100-F719780D8065}">
      <dgm:prSet/>
      <dgm:spPr/>
      <dgm:t>
        <a:bodyPr/>
        <a:lstStyle/>
        <a:p>
          <a:endParaRPr lang="en-US"/>
        </a:p>
      </dgm:t>
    </dgm:pt>
    <dgm:pt modelId="{CBDA5469-F8B9-45E2-8773-DE0A0D6E9E52}" type="sibTrans" cxnId="{CA02BEC9-6A8F-416F-8100-F719780D8065}">
      <dgm:prSet/>
      <dgm:spPr/>
      <dgm:t>
        <a:bodyPr/>
        <a:lstStyle/>
        <a:p>
          <a:endParaRPr lang="en-US"/>
        </a:p>
      </dgm:t>
    </dgm:pt>
    <dgm:pt modelId="{C1A7B190-C829-44B7-8FBE-376D335B59C2}">
      <dgm:prSet/>
      <dgm:spPr/>
      <dgm:t>
        <a:bodyPr/>
        <a:lstStyle/>
        <a:p>
          <a:r>
            <a:rPr lang="en-US" b="1" dirty="0" err="1">
              <a:latin typeface="Tw Cen MT" pitchFamily="34" charset="0"/>
            </a:rPr>
            <a:t>Ignaz</a:t>
          </a:r>
          <a:r>
            <a:rPr lang="en-US" b="1" dirty="0">
              <a:latin typeface="Tw Cen MT" pitchFamily="34" charset="0"/>
            </a:rPr>
            <a:t> </a:t>
          </a:r>
          <a:r>
            <a:rPr lang="en-US" b="1" dirty="0" err="1">
              <a:latin typeface="Tw Cen MT" pitchFamily="34" charset="0"/>
            </a:rPr>
            <a:t>Semmelweis</a:t>
          </a:r>
          <a:r>
            <a:rPr lang="en-US" b="1" dirty="0">
              <a:latin typeface="Tw Cen MT" pitchFamily="34" charset="0"/>
            </a:rPr>
            <a:t> </a:t>
          </a:r>
          <a:r>
            <a:rPr lang="en-US" dirty="0" err="1">
              <a:latin typeface="Tw Cen MT" pitchFamily="34" charset="0"/>
            </a:rPr>
            <a:t>mencegah</a:t>
          </a:r>
          <a:r>
            <a:rPr lang="en-US" dirty="0">
              <a:latin typeface="Tw Cen MT" pitchFamily="34" charset="0"/>
            </a:rPr>
            <a:t> </a:t>
          </a:r>
          <a:r>
            <a:rPr lang="en-US" dirty="0" err="1">
              <a:latin typeface="Tw Cen MT" pitchFamily="34" charset="0"/>
            </a:rPr>
            <a:t>infeksi</a:t>
          </a:r>
          <a:r>
            <a:rPr lang="en-US" dirty="0">
              <a:latin typeface="Tw Cen MT" pitchFamily="34" charset="0"/>
            </a:rPr>
            <a:t> </a:t>
          </a:r>
          <a:r>
            <a:rPr lang="en-US" dirty="0" err="1">
              <a:latin typeface="Tw Cen MT" pitchFamily="34" charset="0"/>
            </a:rPr>
            <a:t>pada</a:t>
          </a:r>
          <a:r>
            <a:rPr lang="en-US" dirty="0">
              <a:latin typeface="Tw Cen MT" pitchFamily="34" charset="0"/>
            </a:rPr>
            <a:t> </a:t>
          </a:r>
          <a:r>
            <a:rPr lang="en-US" dirty="0" err="1">
              <a:latin typeface="Tw Cen MT" pitchFamily="34" charset="0"/>
            </a:rPr>
            <a:t>ibu-ibu</a:t>
          </a:r>
          <a:r>
            <a:rPr lang="en-US" dirty="0">
              <a:latin typeface="Tw Cen MT" pitchFamily="34" charset="0"/>
            </a:rPr>
            <a:t> </a:t>
          </a:r>
          <a:r>
            <a:rPr lang="en-US" dirty="0" err="1">
              <a:latin typeface="Tw Cen MT" pitchFamily="34" charset="0"/>
            </a:rPr>
            <a:t>setelah</a:t>
          </a:r>
          <a:r>
            <a:rPr lang="en-US" dirty="0">
              <a:latin typeface="Tw Cen MT" pitchFamily="34" charset="0"/>
            </a:rPr>
            <a:t> </a:t>
          </a:r>
          <a:r>
            <a:rPr lang="en-US" dirty="0" err="1">
              <a:latin typeface="Tw Cen MT" pitchFamily="34" charset="0"/>
            </a:rPr>
            <a:t>melahirkan</a:t>
          </a:r>
          <a:r>
            <a:rPr lang="en-US" dirty="0">
              <a:latin typeface="Tw Cen MT" pitchFamily="34" charset="0"/>
            </a:rPr>
            <a:t> (</a:t>
          </a:r>
          <a:r>
            <a:rPr lang="en-US" i="1" dirty="0">
              <a:latin typeface="Tw Cen MT" pitchFamily="34" charset="0"/>
            </a:rPr>
            <a:t>puerperal fever</a:t>
          </a:r>
          <a:r>
            <a:rPr lang="en-US" dirty="0">
              <a:latin typeface="Tw Cen MT" pitchFamily="34" charset="0"/>
            </a:rPr>
            <a:t>) </a:t>
          </a:r>
          <a:r>
            <a:rPr lang="en-US" dirty="0" err="1">
              <a:latin typeface="Tw Cen MT" pitchFamily="34" charset="0"/>
            </a:rPr>
            <a:t>dengan</a:t>
          </a:r>
          <a:r>
            <a:rPr lang="en-US" dirty="0">
              <a:latin typeface="Tw Cen MT" pitchFamily="34" charset="0"/>
            </a:rPr>
            <a:t> </a:t>
          </a:r>
          <a:r>
            <a:rPr lang="en-US" dirty="0" err="1">
              <a:latin typeface="Tw Cen MT" pitchFamily="34" charset="0"/>
            </a:rPr>
            <a:t>mengharuskan</a:t>
          </a:r>
          <a:r>
            <a:rPr lang="en-US" dirty="0">
              <a:latin typeface="Tw Cen MT" pitchFamily="34" charset="0"/>
            </a:rPr>
            <a:t>  </a:t>
          </a:r>
          <a:r>
            <a:rPr lang="en-US" dirty="0" err="1">
              <a:latin typeface="Tw Cen MT" pitchFamily="34" charset="0"/>
            </a:rPr>
            <a:t>mahasiswa</a:t>
          </a:r>
          <a:r>
            <a:rPr lang="en-US" dirty="0">
              <a:latin typeface="Tw Cen MT" pitchFamily="34" charset="0"/>
            </a:rPr>
            <a:t>  </a:t>
          </a:r>
          <a:r>
            <a:rPr lang="en-US" dirty="0" err="1">
              <a:latin typeface="Tw Cen MT" pitchFamily="34" charset="0"/>
            </a:rPr>
            <a:t>kedokteran</a:t>
          </a:r>
          <a:r>
            <a:rPr lang="en-US" dirty="0">
              <a:latin typeface="Tw Cen MT" pitchFamily="34" charset="0"/>
            </a:rPr>
            <a:t>  </a:t>
          </a:r>
          <a:r>
            <a:rPr lang="en-US" dirty="0" err="1">
              <a:latin typeface="Tw Cen MT" pitchFamily="34" charset="0"/>
            </a:rPr>
            <a:t>untuk</a:t>
          </a:r>
          <a:r>
            <a:rPr lang="en-US" dirty="0">
              <a:latin typeface="Tw Cen MT" pitchFamily="34" charset="0"/>
            </a:rPr>
            <a:t> </a:t>
          </a:r>
          <a:r>
            <a:rPr lang="en-US" dirty="0" err="1">
              <a:latin typeface="Tw Cen MT" pitchFamily="34" charset="0"/>
            </a:rPr>
            <a:t>mencuci</a:t>
          </a:r>
          <a:r>
            <a:rPr lang="en-US" dirty="0">
              <a:latin typeface="Tw Cen MT" pitchFamily="34" charset="0"/>
            </a:rPr>
            <a:t>  </a:t>
          </a:r>
          <a:r>
            <a:rPr lang="en-US" dirty="0" err="1">
              <a:latin typeface="Tw Cen MT" pitchFamily="34" charset="0"/>
            </a:rPr>
            <a:t>tangan</a:t>
          </a:r>
          <a:r>
            <a:rPr lang="en-US" dirty="0">
              <a:latin typeface="Tw Cen MT" pitchFamily="34" charset="0"/>
            </a:rPr>
            <a:t>  </a:t>
          </a:r>
          <a:r>
            <a:rPr lang="en-US" dirty="0" err="1">
              <a:latin typeface="Tw Cen MT" pitchFamily="34" charset="0"/>
            </a:rPr>
            <a:t>sebelum</a:t>
          </a:r>
          <a:r>
            <a:rPr lang="en-US" dirty="0">
              <a:latin typeface="Tw Cen MT" pitchFamily="34" charset="0"/>
            </a:rPr>
            <a:t>  </a:t>
          </a:r>
          <a:r>
            <a:rPr lang="en-US" dirty="0" err="1">
              <a:latin typeface="Tw Cen MT" pitchFamily="34" charset="0"/>
            </a:rPr>
            <a:t>menolong</a:t>
          </a:r>
          <a:r>
            <a:rPr lang="en-US" dirty="0">
              <a:latin typeface="Tw Cen MT" pitchFamily="34" charset="0"/>
            </a:rPr>
            <a:t>  </a:t>
          </a:r>
          <a:r>
            <a:rPr lang="en-US" dirty="0" err="1">
              <a:latin typeface="Tw Cen MT" pitchFamily="34" charset="0"/>
            </a:rPr>
            <a:t>persalinan</a:t>
          </a:r>
          <a:r>
            <a:rPr lang="en-US" dirty="0">
              <a:latin typeface="Tw Cen MT" pitchFamily="34" charset="0"/>
            </a:rPr>
            <a:t>. </a:t>
          </a:r>
        </a:p>
      </dgm:t>
    </dgm:pt>
    <dgm:pt modelId="{EC9EFABE-C908-4434-A590-8E0140B3CAB3}" type="parTrans" cxnId="{4A77C9F7-D0FD-4D5E-B4C6-AD5DACF44470}">
      <dgm:prSet/>
      <dgm:spPr/>
      <dgm:t>
        <a:bodyPr/>
        <a:lstStyle/>
        <a:p>
          <a:endParaRPr lang="en-US"/>
        </a:p>
      </dgm:t>
    </dgm:pt>
    <dgm:pt modelId="{8E5EA4CE-D31F-4B86-B470-37A65832924F}" type="sibTrans" cxnId="{4A77C9F7-D0FD-4D5E-B4C6-AD5DACF44470}">
      <dgm:prSet/>
      <dgm:spPr/>
      <dgm:t>
        <a:bodyPr/>
        <a:lstStyle/>
        <a:p>
          <a:endParaRPr lang="en-US"/>
        </a:p>
      </dgm:t>
    </dgm:pt>
    <dgm:pt modelId="{013147EF-C391-49A7-8FCB-93AA968684D4}">
      <dgm:prSet/>
      <dgm:spPr/>
      <dgm:t>
        <a:bodyPr/>
        <a:lstStyle/>
        <a:p>
          <a:r>
            <a:rPr lang="en-US" b="1" dirty="0">
              <a:latin typeface="Tw Cen MT" pitchFamily="34" charset="0"/>
            </a:rPr>
            <a:t>John Snow </a:t>
          </a:r>
          <a:r>
            <a:rPr lang="en-US" dirty="0" err="1">
              <a:latin typeface="Tw Cen MT" pitchFamily="34" charset="0"/>
            </a:rPr>
            <a:t>melakukan</a:t>
          </a:r>
          <a:r>
            <a:rPr lang="en-US" dirty="0">
              <a:latin typeface="Tw Cen MT" pitchFamily="34" charset="0"/>
            </a:rPr>
            <a:t> </a:t>
          </a:r>
          <a:r>
            <a:rPr lang="en-US" dirty="0" err="1">
              <a:latin typeface="Tw Cen MT" pitchFamily="34" charset="0"/>
            </a:rPr>
            <a:t>serangkaian</a:t>
          </a:r>
          <a:r>
            <a:rPr lang="en-US" dirty="0">
              <a:latin typeface="Tw Cen MT" pitchFamily="34" charset="0"/>
            </a:rPr>
            <a:t> </a:t>
          </a:r>
          <a:r>
            <a:rPr lang="en-US" dirty="0" err="1">
              <a:latin typeface="Tw Cen MT" pitchFamily="34" charset="0"/>
            </a:rPr>
            <a:t>kajian</a:t>
          </a:r>
          <a:r>
            <a:rPr lang="en-US" dirty="0">
              <a:latin typeface="Tw Cen MT" pitchFamily="34" charset="0"/>
            </a:rPr>
            <a:t> di </a:t>
          </a:r>
          <a:r>
            <a:rPr lang="en-US" dirty="0" err="1">
              <a:latin typeface="Tw Cen MT" pitchFamily="34" charset="0"/>
            </a:rPr>
            <a:t>masyarakat</a:t>
          </a:r>
          <a:r>
            <a:rPr lang="en-US" dirty="0">
              <a:latin typeface="Tw Cen MT" pitchFamily="34" charset="0"/>
            </a:rPr>
            <a:t> </a:t>
          </a:r>
          <a:r>
            <a:rPr lang="en-US" dirty="0" err="1">
              <a:latin typeface="Tw Cen MT" pitchFamily="34" charset="0"/>
            </a:rPr>
            <a:t>untuk</a:t>
          </a:r>
          <a:r>
            <a:rPr lang="en-US" dirty="0">
              <a:latin typeface="Tw Cen MT" pitchFamily="34" charset="0"/>
            </a:rPr>
            <a:t> </a:t>
          </a:r>
          <a:r>
            <a:rPr lang="en-US" dirty="0" err="1">
              <a:latin typeface="Tw Cen MT" pitchFamily="34" charset="0"/>
            </a:rPr>
            <a:t>menunjukkan</a:t>
          </a:r>
          <a:r>
            <a:rPr lang="en-US" dirty="0">
              <a:latin typeface="Tw Cen MT" pitchFamily="34" charset="0"/>
            </a:rPr>
            <a:t> </a:t>
          </a:r>
          <a:r>
            <a:rPr lang="en-US" dirty="0" err="1">
              <a:latin typeface="Tw Cen MT" pitchFamily="34" charset="0"/>
            </a:rPr>
            <a:t>bahwa</a:t>
          </a:r>
          <a:r>
            <a:rPr lang="en-US" dirty="0">
              <a:latin typeface="Tw Cen MT" pitchFamily="34" charset="0"/>
            </a:rPr>
            <a:t> </a:t>
          </a:r>
          <a:r>
            <a:rPr lang="en-US" dirty="0" err="1">
              <a:latin typeface="Tw Cen MT" pitchFamily="34" charset="0"/>
            </a:rPr>
            <a:t>penyakit</a:t>
          </a:r>
          <a:r>
            <a:rPr lang="en-US" dirty="0">
              <a:latin typeface="Tw Cen MT" pitchFamily="34" charset="0"/>
            </a:rPr>
            <a:t> </a:t>
          </a:r>
          <a:r>
            <a:rPr lang="nn-NO" dirty="0">
              <a:latin typeface="Tw Cen MT" pitchFamily="34" charset="0"/>
            </a:rPr>
            <a:t>cholera yang menelan banyak korban di London </a:t>
          </a:r>
          <a:r>
            <a:rPr lang="en-US" dirty="0" err="1">
              <a:latin typeface="Tw Cen MT" pitchFamily="34" charset="0"/>
            </a:rPr>
            <a:t>ditularkan</a:t>
          </a:r>
          <a:r>
            <a:rPr lang="en-US" dirty="0">
              <a:latin typeface="Tw Cen MT" pitchFamily="34" charset="0"/>
            </a:rPr>
            <a:t> </a:t>
          </a:r>
          <a:r>
            <a:rPr lang="en-US" err="1">
              <a:latin typeface="Tw Cen MT" pitchFamily="34" charset="0"/>
            </a:rPr>
            <a:t>melalui</a:t>
          </a:r>
          <a:r>
            <a:rPr lang="en-US">
              <a:latin typeface="Tw Cen MT" pitchFamily="34" charset="0"/>
            </a:rPr>
            <a:t> air minum </a:t>
          </a:r>
          <a:r>
            <a:rPr lang="en-US" dirty="0">
              <a:latin typeface="Tw Cen MT" pitchFamily="34" charset="0"/>
            </a:rPr>
            <a:t>yang </a:t>
          </a:r>
          <a:r>
            <a:rPr lang="en-US" dirty="0" err="1">
              <a:latin typeface="Tw Cen MT" pitchFamily="34" charset="0"/>
            </a:rPr>
            <a:t>tercemar</a:t>
          </a:r>
          <a:r>
            <a:rPr lang="en-US" dirty="0">
              <a:latin typeface="Tw Cen MT" pitchFamily="34" charset="0"/>
            </a:rPr>
            <a:t>.</a:t>
          </a:r>
        </a:p>
      </dgm:t>
    </dgm:pt>
    <dgm:pt modelId="{CA53C89F-C3E2-4F08-B6B5-86C9CB45817D}" type="parTrans" cxnId="{0CCADD24-A2E3-41F4-AF52-945555989CB4}">
      <dgm:prSet/>
      <dgm:spPr/>
      <dgm:t>
        <a:bodyPr/>
        <a:lstStyle/>
        <a:p>
          <a:endParaRPr lang="en-US"/>
        </a:p>
      </dgm:t>
    </dgm:pt>
    <dgm:pt modelId="{F9CBDC5F-37F0-45AB-8FDB-08EE45CDCC98}" type="sibTrans" cxnId="{0CCADD24-A2E3-41F4-AF52-945555989CB4}">
      <dgm:prSet/>
      <dgm:spPr/>
      <dgm:t>
        <a:bodyPr/>
        <a:lstStyle/>
        <a:p>
          <a:endParaRPr lang="en-US"/>
        </a:p>
      </dgm:t>
    </dgm:pt>
    <dgm:pt modelId="{54A74D32-2AEC-40FD-96A7-2835E5A23257}" type="pres">
      <dgm:prSet presAssocID="{9F112CF0-4269-4DF9-8236-4FAD5B86CBFB}" presName="linear" presStyleCnt="0">
        <dgm:presLayoutVars>
          <dgm:animLvl val="lvl"/>
          <dgm:resizeHandles val="exact"/>
        </dgm:presLayoutVars>
      </dgm:prSet>
      <dgm:spPr/>
      <dgm:t>
        <a:bodyPr/>
        <a:lstStyle/>
        <a:p>
          <a:endParaRPr lang="en-US"/>
        </a:p>
      </dgm:t>
    </dgm:pt>
    <dgm:pt modelId="{B6CB3419-3881-42ED-8751-9DF4AC5B3F32}" type="pres">
      <dgm:prSet presAssocID="{2987E173-3599-4B83-B952-8032C2B3CCD1}" presName="parentText" presStyleLbl="node1" presStyleIdx="0" presStyleCnt="3" custLinFactY="-13071" custLinFactNeighborX="0" custLinFactNeighborY="-100000">
        <dgm:presLayoutVars>
          <dgm:chMax val="0"/>
          <dgm:bulletEnabled val="1"/>
        </dgm:presLayoutVars>
      </dgm:prSet>
      <dgm:spPr>
        <a:prstGeom prst="snip2DiagRect">
          <a:avLst/>
        </a:prstGeom>
      </dgm:spPr>
      <dgm:t>
        <a:bodyPr/>
        <a:lstStyle/>
        <a:p>
          <a:endParaRPr lang="en-US"/>
        </a:p>
      </dgm:t>
    </dgm:pt>
    <dgm:pt modelId="{EC4AFFAE-FBA7-4426-8F18-879FEB7C7B22}" type="pres">
      <dgm:prSet presAssocID="{CBDA5469-F8B9-45E2-8773-DE0A0D6E9E52}" presName="spacer" presStyleCnt="0"/>
      <dgm:spPr/>
    </dgm:pt>
    <dgm:pt modelId="{6F17B9EE-D732-4415-AD51-AE80E55BC628}" type="pres">
      <dgm:prSet presAssocID="{C1A7B190-C829-44B7-8FBE-376D335B59C2}" presName="parentText" presStyleLbl="node1" presStyleIdx="1" presStyleCnt="3">
        <dgm:presLayoutVars>
          <dgm:chMax val="0"/>
          <dgm:bulletEnabled val="1"/>
        </dgm:presLayoutVars>
      </dgm:prSet>
      <dgm:spPr>
        <a:prstGeom prst="snip2DiagRect">
          <a:avLst/>
        </a:prstGeom>
      </dgm:spPr>
      <dgm:t>
        <a:bodyPr/>
        <a:lstStyle/>
        <a:p>
          <a:endParaRPr lang="en-US"/>
        </a:p>
      </dgm:t>
    </dgm:pt>
    <dgm:pt modelId="{07A4262F-94BC-435D-92C8-4D167F10BE6F}" type="pres">
      <dgm:prSet presAssocID="{8E5EA4CE-D31F-4B86-B470-37A65832924F}" presName="spacer" presStyleCnt="0"/>
      <dgm:spPr/>
    </dgm:pt>
    <dgm:pt modelId="{F12D0F9F-9CAF-4DD2-B7DD-A2438A5DFE7F}" type="pres">
      <dgm:prSet presAssocID="{013147EF-C391-49A7-8FCB-93AA968684D4}" presName="parentText" presStyleLbl="node1" presStyleIdx="2" presStyleCnt="3">
        <dgm:presLayoutVars>
          <dgm:chMax val="0"/>
          <dgm:bulletEnabled val="1"/>
        </dgm:presLayoutVars>
      </dgm:prSet>
      <dgm:spPr>
        <a:prstGeom prst="snip2DiagRect">
          <a:avLst/>
        </a:prstGeom>
      </dgm:spPr>
      <dgm:t>
        <a:bodyPr/>
        <a:lstStyle/>
        <a:p>
          <a:endParaRPr lang="en-US"/>
        </a:p>
      </dgm:t>
    </dgm:pt>
  </dgm:ptLst>
  <dgm:cxnLst>
    <dgm:cxn modelId="{AD2CD1A8-4BD0-4FE6-B17C-A4D7216950CC}" type="presOf" srcId="{2987E173-3599-4B83-B952-8032C2B3CCD1}" destId="{B6CB3419-3881-42ED-8751-9DF4AC5B3F32}" srcOrd="0" destOrd="0" presId="urn:microsoft.com/office/officeart/2005/8/layout/vList2"/>
    <dgm:cxn modelId="{A268C2EE-7D4D-4BE4-B036-EDD408FFA5DC}" type="presOf" srcId="{C1A7B190-C829-44B7-8FBE-376D335B59C2}" destId="{6F17B9EE-D732-4415-AD51-AE80E55BC628}" srcOrd="0" destOrd="0" presId="urn:microsoft.com/office/officeart/2005/8/layout/vList2"/>
    <dgm:cxn modelId="{CA02BEC9-6A8F-416F-8100-F719780D8065}" srcId="{9F112CF0-4269-4DF9-8236-4FAD5B86CBFB}" destId="{2987E173-3599-4B83-B952-8032C2B3CCD1}" srcOrd="0" destOrd="0" parTransId="{6F106D00-2930-490C-BFFB-3F08B030396D}" sibTransId="{CBDA5469-F8B9-45E2-8773-DE0A0D6E9E52}"/>
    <dgm:cxn modelId="{4826C039-0FFB-4116-A393-BCC3685A6A5D}" type="presOf" srcId="{9F112CF0-4269-4DF9-8236-4FAD5B86CBFB}" destId="{54A74D32-2AEC-40FD-96A7-2835E5A23257}" srcOrd="0" destOrd="0" presId="urn:microsoft.com/office/officeart/2005/8/layout/vList2"/>
    <dgm:cxn modelId="{13ED9016-8FF0-419C-A3D9-50CFEA29155A}" type="presOf" srcId="{013147EF-C391-49A7-8FCB-93AA968684D4}" destId="{F12D0F9F-9CAF-4DD2-B7DD-A2438A5DFE7F}" srcOrd="0" destOrd="0" presId="urn:microsoft.com/office/officeart/2005/8/layout/vList2"/>
    <dgm:cxn modelId="{4A77C9F7-D0FD-4D5E-B4C6-AD5DACF44470}" srcId="{9F112CF0-4269-4DF9-8236-4FAD5B86CBFB}" destId="{C1A7B190-C829-44B7-8FBE-376D335B59C2}" srcOrd="1" destOrd="0" parTransId="{EC9EFABE-C908-4434-A590-8E0140B3CAB3}" sibTransId="{8E5EA4CE-D31F-4B86-B470-37A65832924F}"/>
    <dgm:cxn modelId="{0CCADD24-A2E3-41F4-AF52-945555989CB4}" srcId="{9F112CF0-4269-4DF9-8236-4FAD5B86CBFB}" destId="{013147EF-C391-49A7-8FCB-93AA968684D4}" srcOrd="2" destOrd="0" parTransId="{CA53C89F-C3E2-4F08-B6B5-86C9CB45817D}" sibTransId="{F9CBDC5F-37F0-45AB-8FDB-08EE45CDCC98}"/>
    <dgm:cxn modelId="{78737653-4E67-49CC-B973-A4935E02177F}" type="presParOf" srcId="{54A74D32-2AEC-40FD-96A7-2835E5A23257}" destId="{B6CB3419-3881-42ED-8751-9DF4AC5B3F32}" srcOrd="0" destOrd="0" presId="urn:microsoft.com/office/officeart/2005/8/layout/vList2"/>
    <dgm:cxn modelId="{97838F25-993A-410C-8D24-495C85F0A4B3}" type="presParOf" srcId="{54A74D32-2AEC-40FD-96A7-2835E5A23257}" destId="{EC4AFFAE-FBA7-4426-8F18-879FEB7C7B22}" srcOrd="1" destOrd="0" presId="urn:microsoft.com/office/officeart/2005/8/layout/vList2"/>
    <dgm:cxn modelId="{DC287A2C-2230-4936-8041-1DEBCCC092A9}" type="presParOf" srcId="{54A74D32-2AEC-40FD-96A7-2835E5A23257}" destId="{6F17B9EE-D732-4415-AD51-AE80E55BC628}" srcOrd="2" destOrd="0" presId="urn:microsoft.com/office/officeart/2005/8/layout/vList2"/>
    <dgm:cxn modelId="{7BEB26E0-AE4E-4C21-A350-D7FFF299B254}" type="presParOf" srcId="{54A74D32-2AEC-40FD-96A7-2835E5A23257}" destId="{07A4262F-94BC-435D-92C8-4D167F10BE6F}" srcOrd="3" destOrd="0" presId="urn:microsoft.com/office/officeart/2005/8/layout/vList2"/>
    <dgm:cxn modelId="{452263D1-27E7-4E07-B629-750F9F74231A}" type="presParOf" srcId="{54A74D32-2AEC-40FD-96A7-2835E5A23257}" destId="{F12D0F9F-9CAF-4DD2-B7DD-A2438A5DFE7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C2668F-3CFD-41FF-AB35-7E1B5ABEFC38}" type="doc">
      <dgm:prSet loTypeId="urn:microsoft.com/office/officeart/2005/8/layout/vProcess5" loCatId="process" qsTypeId="urn:microsoft.com/office/officeart/2005/8/quickstyle/simple2" qsCatId="simple" csTypeId="urn:microsoft.com/office/officeart/2005/8/colors/accent4_5" csCatId="accent4" phldr="1"/>
      <dgm:spPr/>
    </dgm:pt>
    <dgm:pt modelId="{75ADB2EF-6D0B-424C-9769-23D669A83112}">
      <dgm:prSet phldrT="[Text]" custT="1"/>
      <dgm:spPr/>
      <dgm:t>
        <a:bodyPr/>
        <a:lstStyle/>
        <a:p>
          <a:r>
            <a:rPr lang="en-US" sz="1800"/>
            <a:t>Memahami kejadian kecacatan/disabilitas (</a:t>
          </a:r>
          <a:r>
            <a:rPr lang="en-US" sz="1800" b="1"/>
            <a:t>morbiditas</a:t>
          </a:r>
          <a:r>
            <a:rPr lang="en-US" sz="1800"/>
            <a:t>) atau kematian (</a:t>
          </a:r>
          <a:r>
            <a:rPr lang="en-US" sz="1800" b="1"/>
            <a:t>mortalitas</a:t>
          </a:r>
          <a:r>
            <a:rPr lang="en-US" sz="1800"/>
            <a:t>) disebabkan oleh penyakit (</a:t>
          </a:r>
          <a:r>
            <a:rPr lang="en-US" sz="1800" b="1" i="1"/>
            <a:t>Burden of Disease</a:t>
          </a:r>
          <a:r>
            <a:rPr lang="en-US" sz="1800"/>
            <a:t>)</a:t>
          </a:r>
        </a:p>
      </dgm:t>
    </dgm:pt>
    <dgm:pt modelId="{5CE69DD8-546D-42EA-90B5-0E939E8E1477}" type="parTrans" cxnId="{2EA0E64E-9A30-465F-9934-85592A1F39FF}">
      <dgm:prSet/>
      <dgm:spPr/>
      <dgm:t>
        <a:bodyPr/>
        <a:lstStyle/>
        <a:p>
          <a:endParaRPr lang="en-US" sz="2000"/>
        </a:p>
      </dgm:t>
    </dgm:pt>
    <dgm:pt modelId="{88B536C8-3621-49CC-874F-0C8A3A31B158}" type="sibTrans" cxnId="{2EA0E64E-9A30-465F-9934-85592A1F39FF}">
      <dgm:prSet custT="1"/>
      <dgm:spPr>
        <a:solidFill>
          <a:srgbClr val="FFFF00"/>
        </a:solidFill>
      </dgm:spPr>
      <dgm:t>
        <a:bodyPr/>
        <a:lstStyle/>
        <a:p>
          <a:endParaRPr lang="en-US" sz="3200"/>
        </a:p>
      </dgm:t>
    </dgm:pt>
    <dgm:pt modelId="{8F102C99-E370-4AD1-B49B-E8565FEA5790}">
      <dgm:prSet custT="1"/>
      <dgm:spPr/>
      <dgm:t>
        <a:bodyPr/>
        <a:lstStyle/>
        <a:p>
          <a:r>
            <a:rPr lang="en-US" sz="1800" dirty="0" err="1"/>
            <a:t>Mengetahui</a:t>
          </a:r>
          <a:r>
            <a:rPr lang="en-US" sz="1800" dirty="0"/>
            <a:t> </a:t>
          </a:r>
          <a:r>
            <a:rPr lang="en-US" sz="1800" dirty="0" err="1"/>
            <a:t>apakah</a:t>
          </a:r>
          <a:r>
            <a:rPr lang="en-US" sz="1800" dirty="0"/>
            <a:t> </a:t>
          </a:r>
          <a:r>
            <a:rPr lang="en-US" sz="1800" dirty="0" err="1"/>
            <a:t>ada</a:t>
          </a:r>
          <a:r>
            <a:rPr lang="en-US" sz="1800" dirty="0"/>
            <a:t> </a:t>
          </a:r>
          <a:r>
            <a:rPr lang="en-US" sz="1800" dirty="0" err="1"/>
            <a:t>perbedaan</a:t>
          </a:r>
          <a:r>
            <a:rPr lang="en-US" sz="1800" dirty="0"/>
            <a:t> </a:t>
          </a:r>
          <a:r>
            <a:rPr lang="en-US" sz="1800" dirty="0" err="1"/>
            <a:t>distribusi</a:t>
          </a:r>
          <a:r>
            <a:rPr lang="en-US" sz="1800" dirty="0"/>
            <a:t> </a:t>
          </a:r>
          <a:r>
            <a:rPr lang="en-US" sz="1800" err="1"/>
            <a:t>penyakit</a:t>
          </a:r>
          <a:r>
            <a:rPr lang="en-US" sz="1800"/>
            <a:t> (</a:t>
          </a:r>
          <a:r>
            <a:rPr lang="en-US" sz="1800" b="1"/>
            <a:t>determinan</a:t>
          </a:r>
          <a:r>
            <a:rPr lang="en-US" sz="1800"/>
            <a:t>) serta </a:t>
          </a:r>
          <a:r>
            <a:rPr lang="en-US" sz="1800" dirty="0" err="1"/>
            <a:t>apakah</a:t>
          </a:r>
          <a:r>
            <a:rPr lang="en-US" sz="1800" dirty="0"/>
            <a:t> </a:t>
          </a:r>
          <a:r>
            <a:rPr lang="en-US" sz="1800" dirty="0" err="1"/>
            <a:t>perbedaan</a:t>
          </a:r>
          <a:r>
            <a:rPr lang="en-US" sz="1800" dirty="0"/>
            <a:t> </a:t>
          </a:r>
          <a:r>
            <a:rPr lang="en-US" sz="1800" dirty="0" err="1"/>
            <a:t>itu</a:t>
          </a:r>
          <a:r>
            <a:rPr lang="en-US" sz="1800" dirty="0"/>
            <a:t> </a:t>
          </a:r>
          <a:r>
            <a:rPr lang="en-US" sz="1800" dirty="0" err="1"/>
            <a:t>dapat</a:t>
          </a:r>
          <a:r>
            <a:rPr lang="en-US" sz="1800" dirty="0"/>
            <a:t> </a:t>
          </a:r>
          <a:r>
            <a:rPr lang="en-US" sz="1800" err="1"/>
            <a:t>memberikan</a:t>
          </a:r>
          <a:r>
            <a:rPr lang="en-US" sz="1800"/>
            <a:t> hipotesis </a:t>
          </a:r>
          <a:r>
            <a:rPr lang="en-US" sz="1800" dirty="0" err="1"/>
            <a:t>terkait</a:t>
          </a:r>
          <a:r>
            <a:rPr lang="en-US" sz="1800" dirty="0"/>
            <a:t> </a:t>
          </a:r>
          <a:r>
            <a:rPr lang="en-US" sz="1800" b="1" err="1"/>
            <a:t>etiologi</a:t>
          </a:r>
          <a:r>
            <a:rPr lang="en-US" sz="1800" b="1"/>
            <a:t> </a:t>
          </a:r>
          <a:r>
            <a:rPr lang="en-US" sz="1800"/>
            <a:t>penyakit</a:t>
          </a:r>
          <a:endParaRPr lang="en-US" sz="1800" dirty="0"/>
        </a:p>
      </dgm:t>
    </dgm:pt>
    <dgm:pt modelId="{0078A55F-D07B-47CE-B1B7-76012E8A6F74}" type="parTrans" cxnId="{04180D49-E949-47BB-90CE-6019396E81DD}">
      <dgm:prSet/>
      <dgm:spPr/>
      <dgm:t>
        <a:bodyPr/>
        <a:lstStyle/>
        <a:p>
          <a:endParaRPr lang="en-US" sz="2000"/>
        </a:p>
      </dgm:t>
    </dgm:pt>
    <dgm:pt modelId="{C08772C4-2B39-4736-92DD-F18C1E35F6E6}" type="sibTrans" cxnId="{04180D49-E949-47BB-90CE-6019396E81DD}">
      <dgm:prSet custT="1"/>
      <dgm:spPr>
        <a:solidFill>
          <a:srgbClr val="FFFF00"/>
        </a:solidFill>
      </dgm:spPr>
      <dgm:t>
        <a:bodyPr/>
        <a:lstStyle/>
        <a:p>
          <a:endParaRPr lang="en-US" sz="3200"/>
        </a:p>
      </dgm:t>
    </dgm:pt>
    <dgm:pt modelId="{0307D9C5-9E9D-4B1B-B488-75EA2694A9E5}">
      <dgm:prSet custT="1"/>
      <dgm:spPr/>
      <dgm:t>
        <a:bodyPr/>
        <a:lstStyle/>
        <a:p>
          <a:r>
            <a:rPr lang="en-US" sz="1800"/>
            <a:t>Meneliti apakah perbedaan distribusi penyakit bersifat semu atau nyata (</a:t>
          </a:r>
          <a:r>
            <a:rPr lang="en-US" sz="1800" b="1"/>
            <a:t>faktor risiko dan confounding)</a:t>
          </a:r>
          <a:endParaRPr lang="en-US" sz="1800" b="1" dirty="0"/>
        </a:p>
      </dgm:t>
    </dgm:pt>
    <dgm:pt modelId="{B6EFA389-7010-40C8-8F80-A0BAACA1699A}" type="parTrans" cxnId="{92EC21D9-EA8F-46D7-95BD-7C4D9CE804DB}">
      <dgm:prSet/>
      <dgm:spPr/>
      <dgm:t>
        <a:bodyPr/>
        <a:lstStyle/>
        <a:p>
          <a:endParaRPr lang="en-US" sz="2000"/>
        </a:p>
      </dgm:t>
    </dgm:pt>
    <dgm:pt modelId="{7FC4AFFE-B414-4C38-9CC6-FB3AA26ED6AF}" type="sibTrans" cxnId="{92EC21D9-EA8F-46D7-95BD-7C4D9CE804DB}">
      <dgm:prSet custT="1"/>
      <dgm:spPr>
        <a:solidFill>
          <a:srgbClr val="FFFF00"/>
        </a:solidFill>
      </dgm:spPr>
      <dgm:t>
        <a:bodyPr/>
        <a:lstStyle/>
        <a:p>
          <a:endParaRPr lang="en-US" sz="3200"/>
        </a:p>
      </dgm:t>
    </dgm:pt>
    <dgm:pt modelId="{1ABE49E2-301E-4E3E-803C-785E7758A4A4}">
      <dgm:prSet custT="1"/>
      <dgm:spPr/>
      <dgm:t>
        <a:bodyPr/>
        <a:lstStyle/>
        <a:p>
          <a:r>
            <a:rPr lang="en-US" sz="1800" dirty="0" err="1"/>
            <a:t>Menganalisa</a:t>
          </a:r>
          <a:r>
            <a:rPr lang="en-US" sz="1800" dirty="0"/>
            <a:t> </a:t>
          </a:r>
          <a:r>
            <a:rPr lang="en-US" sz="1800" err="1"/>
            <a:t>apa</a:t>
          </a:r>
          <a:r>
            <a:rPr lang="en-US" sz="1800"/>
            <a:t> saja dampak </a:t>
          </a:r>
          <a:r>
            <a:rPr lang="en-US" sz="1800" dirty="0"/>
            <a:t>yang </a:t>
          </a:r>
          <a:r>
            <a:rPr lang="en-US" sz="1800" dirty="0" err="1"/>
            <a:t>ditimbulkan</a:t>
          </a:r>
          <a:r>
            <a:rPr lang="en-US" sz="1800" dirty="0"/>
            <a:t> </a:t>
          </a:r>
          <a:r>
            <a:rPr lang="en-US" sz="1800" dirty="0" err="1"/>
            <a:t>pada</a:t>
          </a:r>
          <a:r>
            <a:rPr lang="en-US" sz="1800" dirty="0"/>
            <a:t> </a:t>
          </a:r>
          <a:r>
            <a:rPr lang="en-US" sz="1800" err="1"/>
            <a:t>kelompok</a:t>
          </a:r>
          <a:r>
            <a:rPr lang="en-US" sz="1800"/>
            <a:t> masyarakat (kematian, sosial, ekonomi)</a:t>
          </a:r>
          <a:endParaRPr lang="en-US" sz="1800" dirty="0"/>
        </a:p>
      </dgm:t>
    </dgm:pt>
    <dgm:pt modelId="{7B5D0E49-CD70-4FA1-AFCA-D0C8C81F8479}" type="parTrans" cxnId="{1B81C47E-BAC4-4DC5-B785-BC68C876FB7A}">
      <dgm:prSet/>
      <dgm:spPr/>
      <dgm:t>
        <a:bodyPr/>
        <a:lstStyle/>
        <a:p>
          <a:endParaRPr lang="en-US" sz="2000"/>
        </a:p>
      </dgm:t>
    </dgm:pt>
    <dgm:pt modelId="{9056AC70-697D-43B2-BD52-E89EA62E373C}" type="sibTrans" cxnId="{1B81C47E-BAC4-4DC5-B785-BC68C876FB7A}">
      <dgm:prSet/>
      <dgm:spPr/>
      <dgm:t>
        <a:bodyPr/>
        <a:lstStyle/>
        <a:p>
          <a:endParaRPr lang="en-US" sz="2000"/>
        </a:p>
      </dgm:t>
    </dgm:pt>
    <dgm:pt modelId="{C36D7F54-A843-40FE-96C0-74815242AA97}" type="pres">
      <dgm:prSet presAssocID="{13C2668F-3CFD-41FF-AB35-7E1B5ABEFC38}" presName="outerComposite" presStyleCnt="0">
        <dgm:presLayoutVars>
          <dgm:chMax val="5"/>
          <dgm:dir/>
          <dgm:resizeHandles val="exact"/>
        </dgm:presLayoutVars>
      </dgm:prSet>
      <dgm:spPr/>
    </dgm:pt>
    <dgm:pt modelId="{EEA748B4-2D32-4412-B0F4-77B61EB7622E}" type="pres">
      <dgm:prSet presAssocID="{13C2668F-3CFD-41FF-AB35-7E1B5ABEFC38}" presName="dummyMaxCanvas" presStyleCnt="0">
        <dgm:presLayoutVars/>
      </dgm:prSet>
      <dgm:spPr/>
    </dgm:pt>
    <dgm:pt modelId="{CA8EBE30-D733-448C-A95A-55FD40B8A8AF}" type="pres">
      <dgm:prSet presAssocID="{13C2668F-3CFD-41FF-AB35-7E1B5ABEFC38}" presName="FourNodes_1" presStyleLbl="node1" presStyleIdx="0" presStyleCnt="4">
        <dgm:presLayoutVars>
          <dgm:bulletEnabled val="1"/>
        </dgm:presLayoutVars>
      </dgm:prSet>
      <dgm:spPr/>
      <dgm:t>
        <a:bodyPr/>
        <a:lstStyle/>
        <a:p>
          <a:endParaRPr lang="en-US"/>
        </a:p>
      </dgm:t>
    </dgm:pt>
    <dgm:pt modelId="{4687F846-8EBC-4901-8317-CC4BE00B42A5}" type="pres">
      <dgm:prSet presAssocID="{13C2668F-3CFD-41FF-AB35-7E1B5ABEFC38}" presName="FourNodes_2" presStyleLbl="node1" presStyleIdx="1" presStyleCnt="4">
        <dgm:presLayoutVars>
          <dgm:bulletEnabled val="1"/>
        </dgm:presLayoutVars>
      </dgm:prSet>
      <dgm:spPr/>
      <dgm:t>
        <a:bodyPr/>
        <a:lstStyle/>
        <a:p>
          <a:endParaRPr lang="en-US"/>
        </a:p>
      </dgm:t>
    </dgm:pt>
    <dgm:pt modelId="{C47237A8-4F32-4DB1-8925-4CBB9CA4C2B1}" type="pres">
      <dgm:prSet presAssocID="{13C2668F-3CFD-41FF-AB35-7E1B5ABEFC38}" presName="FourNodes_3" presStyleLbl="node1" presStyleIdx="2" presStyleCnt="4" custScaleX="106437">
        <dgm:presLayoutVars>
          <dgm:bulletEnabled val="1"/>
        </dgm:presLayoutVars>
      </dgm:prSet>
      <dgm:spPr/>
      <dgm:t>
        <a:bodyPr/>
        <a:lstStyle/>
        <a:p>
          <a:endParaRPr lang="en-US"/>
        </a:p>
      </dgm:t>
    </dgm:pt>
    <dgm:pt modelId="{5DB0CD71-25B7-4B82-A323-A65B4F9C1722}" type="pres">
      <dgm:prSet presAssocID="{13C2668F-3CFD-41FF-AB35-7E1B5ABEFC38}" presName="FourNodes_4" presStyleLbl="node1" presStyleIdx="3" presStyleCnt="4">
        <dgm:presLayoutVars>
          <dgm:bulletEnabled val="1"/>
        </dgm:presLayoutVars>
      </dgm:prSet>
      <dgm:spPr/>
      <dgm:t>
        <a:bodyPr/>
        <a:lstStyle/>
        <a:p>
          <a:endParaRPr lang="en-US"/>
        </a:p>
      </dgm:t>
    </dgm:pt>
    <dgm:pt modelId="{45B37055-0391-4D36-A9DD-6A0D99E27759}" type="pres">
      <dgm:prSet presAssocID="{13C2668F-3CFD-41FF-AB35-7E1B5ABEFC38}" presName="FourConn_1-2" presStyleLbl="fgAccFollowNode1" presStyleIdx="0" presStyleCnt="3">
        <dgm:presLayoutVars>
          <dgm:bulletEnabled val="1"/>
        </dgm:presLayoutVars>
      </dgm:prSet>
      <dgm:spPr/>
      <dgm:t>
        <a:bodyPr/>
        <a:lstStyle/>
        <a:p>
          <a:endParaRPr lang="en-US"/>
        </a:p>
      </dgm:t>
    </dgm:pt>
    <dgm:pt modelId="{19D47ECA-6689-4A13-90E6-A705CE048B60}" type="pres">
      <dgm:prSet presAssocID="{13C2668F-3CFD-41FF-AB35-7E1B5ABEFC38}" presName="FourConn_2-3" presStyleLbl="fgAccFollowNode1" presStyleIdx="1" presStyleCnt="3">
        <dgm:presLayoutVars>
          <dgm:bulletEnabled val="1"/>
        </dgm:presLayoutVars>
      </dgm:prSet>
      <dgm:spPr/>
      <dgm:t>
        <a:bodyPr/>
        <a:lstStyle/>
        <a:p>
          <a:endParaRPr lang="en-US"/>
        </a:p>
      </dgm:t>
    </dgm:pt>
    <dgm:pt modelId="{80F9429F-FBB1-4C6F-AB83-8794C9DFF204}" type="pres">
      <dgm:prSet presAssocID="{13C2668F-3CFD-41FF-AB35-7E1B5ABEFC38}" presName="FourConn_3-4" presStyleLbl="fgAccFollowNode1" presStyleIdx="2" presStyleCnt="3">
        <dgm:presLayoutVars>
          <dgm:bulletEnabled val="1"/>
        </dgm:presLayoutVars>
      </dgm:prSet>
      <dgm:spPr/>
      <dgm:t>
        <a:bodyPr/>
        <a:lstStyle/>
        <a:p>
          <a:endParaRPr lang="en-US"/>
        </a:p>
      </dgm:t>
    </dgm:pt>
    <dgm:pt modelId="{432B78ED-AD37-4B5D-9808-D14A13ACD448}" type="pres">
      <dgm:prSet presAssocID="{13C2668F-3CFD-41FF-AB35-7E1B5ABEFC38}" presName="FourNodes_1_text" presStyleLbl="node1" presStyleIdx="3" presStyleCnt="4">
        <dgm:presLayoutVars>
          <dgm:bulletEnabled val="1"/>
        </dgm:presLayoutVars>
      </dgm:prSet>
      <dgm:spPr/>
      <dgm:t>
        <a:bodyPr/>
        <a:lstStyle/>
        <a:p>
          <a:endParaRPr lang="en-US"/>
        </a:p>
      </dgm:t>
    </dgm:pt>
    <dgm:pt modelId="{D69F65E0-DE36-489C-AA4C-794A2D328D71}" type="pres">
      <dgm:prSet presAssocID="{13C2668F-3CFD-41FF-AB35-7E1B5ABEFC38}" presName="FourNodes_2_text" presStyleLbl="node1" presStyleIdx="3" presStyleCnt="4">
        <dgm:presLayoutVars>
          <dgm:bulletEnabled val="1"/>
        </dgm:presLayoutVars>
      </dgm:prSet>
      <dgm:spPr/>
      <dgm:t>
        <a:bodyPr/>
        <a:lstStyle/>
        <a:p>
          <a:endParaRPr lang="en-US"/>
        </a:p>
      </dgm:t>
    </dgm:pt>
    <dgm:pt modelId="{8F292854-4896-4394-BA69-E7382EE08877}" type="pres">
      <dgm:prSet presAssocID="{13C2668F-3CFD-41FF-AB35-7E1B5ABEFC38}" presName="FourNodes_3_text" presStyleLbl="node1" presStyleIdx="3" presStyleCnt="4">
        <dgm:presLayoutVars>
          <dgm:bulletEnabled val="1"/>
        </dgm:presLayoutVars>
      </dgm:prSet>
      <dgm:spPr/>
      <dgm:t>
        <a:bodyPr/>
        <a:lstStyle/>
        <a:p>
          <a:endParaRPr lang="en-US"/>
        </a:p>
      </dgm:t>
    </dgm:pt>
    <dgm:pt modelId="{ED2A764E-46B8-416C-BE2E-AB35643F60F4}" type="pres">
      <dgm:prSet presAssocID="{13C2668F-3CFD-41FF-AB35-7E1B5ABEFC38}" presName="FourNodes_4_text" presStyleLbl="node1" presStyleIdx="3" presStyleCnt="4">
        <dgm:presLayoutVars>
          <dgm:bulletEnabled val="1"/>
        </dgm:presLayoutVars>
      </dgm:prSet>
      <dgm:spPr/>
      <dgm:t>
        <a:bodyPr/>
        <a:lstStyle/>
        <a:p>
          <a:endParaRPr lang="en-US"/>
        </a:p>
      </dgm:t>
    </dgm:pt>
  </dgm:ptLst>
  <dgm:cxnLst>
    <dgm:cxn modelId="{ACD70783-600D-4CE2-8935-6156305740C2}" type="presOf" srcId="{1ABE49E2-301E-4E3E-803C-785E7758A4A4}" destId="{5DB0CD71-25B7-4B82-A323-A65B4F9C1722}" srcOrd="0" destOrd="0" presId="urn:microsoft.com/office/officeart/2005/8/layout/vProcess5"/>
    <dgm:cxn modelId="{B3879BDC-68D3-4172-A153-56863181C251}" type="presOf" srcId="{0307D9C5-9E9D-4B1B-B488-75EA2694A9E5}" destId="{C47237A8-4F32-4DB1-8925-4CBB9CA4C2B1}" srcOrd="0" destOrd="0" presId="urn:microsoft.com/office/officeart/2005/8/layout/vProcess5"/>
    <dgm:cxn modelId="{2EA0E64E-9A30-465F-9934-85592A1F39FF}" srcId="{13C2668F-3CFD-41FF-AB35-7E1B5ABEFC38}" destId="{75ADB2EF-6D0B-424C-9769-23D669A83112}" srcOrd="0" destOrd="0" parTransId="{5CE69DD8-546D-42EA-90B5-0E939E8E1477}" sibTransId="{88B536C8-3621-49CC-874F-0C8A3A31B158}"/>
    <dgm:cxn modelId="{2A75901F-5693-4D54-8F32-2AD65C50985C}" type="presOf" srcId="{1ABE49E2-301E-4E3E-803C-785E7758A4A4}" destId="{ED2A764E-46B8-416C-BE2E-AB35643F60F4}" srcOrd="1" destOrd="0" presId="urn:microsoft.com/office/officeart/2005/8/layout/vProcess5"/>
    <dgm:cxn modelId="{574974A2-333E-4975-9BE7-D283278AFFB3}" type="presOf" srcId="{13C2668F-3CFD-41FF-AB35-7E1B5ABEFC38}" destId="{C36D7F54-A843-40FE-96C0-74815242AA97}" srcOrd="0" destOrd="0" presId="urn:microsoft.com/office/officeart/2005/8/layout/vProcess5"/>
    <dgm:cxn modelId="{E9D0A78D-DCCD-4844-8C0E-98FCD83D90EF}" type="presOf" srcId="{8F102C99-E370-4AD1-B49B-E8565FEA5790}" destId="{4687F846-8EBC-4901-8317-CC4BE00B42A5}" srcOrd="0" destOrd="0" presId="urn:microsoft.com/office/officeart/2005/8/layout/vProcess5"/>
    <dgm:cxn modelId="{08660300-51BA-4977-8C82-CB55AAF8E9F8}" type="presOf" srcId="{75ADB2EF-6D0B-424C-9769-23D669A83112}" destId="{432B78ED-AD37-4B5D-9808-D14A13ACD448}" srcOrd="1" destOrd="0" presId="urn:microsoft.com/office/officeart/2005/8/layout/vProcess5"/>
    <dgm:cxn modelId="{DF1CA7E2-3AD7-4818-B62D-053D155DD472}" type="presOf" srcId="{7FC4AFFE-B414-4C38-9CC6-FB3AA26ED6AF}" destId="{80F9429F-FBB1-4C6F-AB83-8794C9DFF204}" srcOrd="0" destOrd="0" presId="urn:microsoft.com/office/officeart/2005/8/layout/vProcess5"/>
    <dgm:cxn modelId="{9E72C2B9-9643-4C00-B08F-982424CEFA14}" type="presOf" srcId="{C08772C4-2B39-4736-92DD-F18C1E35F6E6}" destId="{19D47ECA-6689-4A13-90E6-A705CE048B60}" srcOrd="0" destOrd="0" presId="urn:microsoft.com/office/officeart/2005/8/layout/vProcess5"/>
    <dgm:cxn modelId="{5D6BA2D0-600B-423B-B9BF-6D3AF94F0826}" type="presOf" srcId="{75ADB2EF-6D0B-424C-9769-23D669A83112}" destId="{CA8EBE30-D733-448C-A95A-55FD40B8A8AF}" srcOrd="0" destOrd="0" presId="urn:microsoft.com/office/officeart/2005/8/layout/vProcess5"/>
    <dgm:cxn modelId="{543E3CF4-03A6-4DAC-9BA9-E5F36280F6AA}" type="presOf" srcId="{88B536C8-3621-49CC-874F-0C8A3A31B158}" destId="{45B37055-0391-4D36-A9DD-6A0D99E27759}" srcOrd="0" destOrd="0" presId="urn:microsoft.com/office/officeart/2005/8/layout/vProcess5"/>
    <dgm:cxn modelId="{04180D49-E949-47BB-90CE-6019396E81DD}" srcId="{13C2668F-3CFD-41FF-AB35-7E1B5ABEFC38}" destId="{8F102C99-E370-4AD1-B49B-E8565FEA5790}" srcOrd="1" destOrd="0" parTransId="{0078A55F-D07B-47CE-B1B7-76012E8A6F74}" sibTransId="{C08772C4-2B39-4736-92DD-F18C1E35F6E6}"/>
    <dgm:cxn modelId="{1B81C47E-BAC4-4DC5-B785-BC68C876FB7A}" srcId="{13C2668F-3CFD-41FF-AB35-7E1B5ABEFC38}" destId="{1ABE49E2-301E-4E3E-803C-785E7758A4A4}" srcOrd="3" destOrd="0" parTransId="{7B5D0E49-CD70-4FA1-AFCA-D0C8C81F8479}" sibTransId="{9056AC70-697D-43B2-BD52-E89EA62E373C}"/>
    <dgm:cxn modelId="{F9936CF0-E92C-4F46-9ADF-F51E8CAD7D5F}" type="presOf" srcId="{8F102C99-E370-4AD1-B49B-E8565FEA5790}" destId="{D69F65E0-DE36-489C-AA4C-794A2D328D71}" srcOrd="1" destOrd="0" presId="urn:microsoft.com/office/officeart/2005/8/layout/vProcess5"/>
    <dgm:cxn modelId="{8AA20899-7143-47C7-8A55-EA5C4014D044}" type="presOf" srcId="{0307D9C5-9E9D-4B1B-B488-75EA2694A9E5}" destId="{8F292854-4896-4394-BA69-E7382EE08877}" srcOrd="1" destOrd="0" presId="urn:microsoft.com/office/officeart/2005/8/layout/vProcess5"/>
    <dgm:cxn modelId="{92EC21D9-EA8F-46D7-95BD-7C4D9CE804DB}" srcId="{13C2668F-3CFD-41FF-AB35-7E1B5ABEFC38}" destId="{0307D9C5-9E9D-4B1B-B488-75EA2694A9E5}" srcOrd="2" destOrd="0" parTransId="{B6EFA389-7010-40C8-8F80-A0BAACA1699A}" sibTransId="{7FC4AFFE-B414-4C38-9CC6-FB3AA26ED6AF}"/>
    <dgm:cxn modelId="{6A906E09-017E-44D6-AF05-171A40171891}" type="presParOf" srcId="{C36D7F54-A843-40FE-96C0-74815242AA97}" destId="{EEA748B4-2D32-4412-B0F4-77B61EB7622E}" srcOrd="0" destOrd="0" presId="urn:microsoft.com/office/officeart/2005/8/layout/vProcess5"/>
    <dgm:cxn modelId="{0B777E76-48DA-4D47-AB86-147B35E3CC7D}" type="presParOf" srcId="{C36D7F54-A843-40FE-96C0-74815242AA97}" destId="{CA8EBE30-D733-448C-A95A-55FD40B8A8AF}" srcOrd="1" destOrd="0" presId="urn:microsoft.com/office/officeart/2005/8/layout/vProcess5"/>
    <dgm:cxn modelId="{DDFC389D-E907-4338-8822-97AAC5FF74B8}" type="presParOf" srcId="{C36D7F54-A843-40FE-96C0-74815242AA97}" destId="{4687F846-8EBC-4901-8317-CC4BE00B42A5}" srcOrd="2" destOrd="0" presId="urn:microsoft.com/office/officeart/2005/8/layout/vProcess5"/>
    <dgm:cxn modelId="{9E66F15E-65AD-404D-B7BC-E8DCD0C98B63}" type="presParOf" srcId="{C36D7F54-A843-40FE-96C0-74815242AA97}" destId="{C47237A8-4F32-4DB1-8925-4CBB9CA4C2B1}" srcOrd="3" destOrd="0" presId="urn:microsoft.com/office/officeart/2005/8/layout/vProcess5"/>
    <dgm:cxn modelId="{0E4DDA17-54AB-4A45-A04D-DCB850F1BF65}" type="presParOf" srcId="{C36D7F54-A843-40FE-96C0-74815242AA97}" destId="{5DB0CD71-25B7-4B82-A323-A65B4F9C1722}" srcOrd="4" destOrd="0" presId="urn:microsoft.com/office/officeart/2005/8/layout/vProcess5"/>
    <dgm:cxn modelId="{C3447994-6138-4134-B4B4-4FE81FFDD176}" type="presParOf" srcId="{C36D7F54-A843-40FE-96C0-74815242AA97}" destId="{45B37055-0391-4D36-A9DD-6A0D99E27759}" srcOrd="5" destOrd="0" presId="urn:microsoft.com/office/officeart/2005/8/layout/vProcess5"/>
    <dgm:cxn modelId="{3EFE0371-7D13-4741-A7EB-85FAF656FD63}" type="presParOf" srcId="{C36D7F54-A843-40FE-96C0-74815242AA97}" destId="{19D47ECA-6689-4A13-90E6-A705CE048B60}" srcOrd="6" destOrd="0" presId="urn:microsoft.com/office/officeart/2005/8/layout/vProcess5"/>
    <dgm:cxn modelId="{DDDC1AAF-5F4E-4949-9C46-6B221CB2C13B}" type="presParOf" srcId="{C36D7F54-A843-40FE-96C0-74815242AA97}" destId="{80F9429F-FBB1-4C6F-AB83-8794C9DFF204}" srcOrd="7" destOrd="0" presId="urn:microsoft.com/office/officeart/2005/8/layout/vProcess5"/>
    <dgm:cxn modelId="{57474084-DE53-4852-874F-DC393AA2BC07}" type="presParOf" srcId="{C36D7F54-A843-40FE-96C0-74815242AA97}" destId="{432B78ED-AD37-4B5D-9808-D14A13ACD448}" srcOrd="8" destOrd="0" presId="urn:microsoft.com/office/officeart/2005/8/layout/vProcess5"/>
    <dgm:cxn modelId="{5272590D-48EB-4E53-8B75-B0B7D28C7348}" type="presParOf" srcId="{C36D7F54-A843-40FE-96C0-74815242AA97}" destId="{D69F65E0-DE36-489C-AA4C-794A2D328D71}" srcOrd="9" destOrd="0" presId="urn:microsoft.com/office/officeart/2005/8/layout/vProcess5"/>
    <dgm:cxn modelId="{36CB74BF-9CC6-4AFF-872E-7A9D1D0D11E8}" type="presParOf" srcId="{C36D7F54-A843-40FE-96C0-74815242AA97}" destId="{8F292854-4896-4394-BA69-E7382EE08877}" srcOrd="10" destOrd="0" presId="urn:microsoft.com/office/officeart/2005/8/layout/vProcess5"/>
    <dgm:cxn modelId="{35C326B8-D762-43B1-A84F-9F716DCDF242}" type="presParOf" srcId="{C36D7F54-A843-40FE-96C0-74815242AA97}" destId="{ED2A764E-46B8-416C-BE2E-AB35643F60F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95FA1E-95C8-4B09-838F-DDE3B0534B98}" type="doc">
      <dgm:prSet loTypeId="urn:microsoft.com/office/officeart/2005/8/layout/process4" loCatId="list" qsTypeId="urn:microsoft.com/office/officeart/2005/8/quickstyle/simple4" qsCatId="simple" csTypeId="urn:microsoft.com/office/officeart/2005/8/colors/accent4_3" csCatId="accent4" phldr="1"/>
      <dgm:spPr/>
      <dgm:t>
        <a:bodyPr/>
        <a:lstStyle/>
        <a:p>
          <a:endParaRPr lang="en-US"/>
        </a:p>
      </dgm:t>
    </dgm:pt>
    <dgm:pt modelId="{2ACD90CA-8490-461B-BEE7-AF97F9CD7550}">
      <dgm:prSet phldrT="[Text]"/>
      <dgm:spPr/>
      <dgm:t>
        <a:bodyPr/>
        <a:lstStyle/>
        <a:p>
          <a:r>
            <a:rPr lang="en-US" b="1"/>
            <a:t>Ada hubungan di level kelompok</a:t>
          </a:r>
          <a:endParaRPr lang="en-US" b="1" dirty="0"/>
        </a:p>
      </dgm:t>
    </dgm:pt>
    <dgm:pt modelId="{044FA96D-40CB-47F3-A9F6-C24B917A9BB7}" type="parTrans" cxnId="{6FCB9A87-AC8E-4083-9515-085F07B51DA4}">
      <dgm:prSet/>
      <dgm:spPr/>
      <dgm:t>
        <a:bodyPr/>
        <a:lstStyle/>
        <a:p>
          <a:endParaRPr lang="en-US"/>
        </a:p>
      </dgm:t>
    </dgm:pt>
    <dgm:pt modelId="{B54C1041-9C81-4E65-979F-50BA41483BA4}" type="sibTrans" cxnId="{6FCB9A87-AC8E-4083-9515-085F07B51DA4}">
      <dgm:prSet/>
      <dgm:spPr/>
      <dgm:t>
        <a:bodyPr/>
        <a:lstStyle/>
        <a:p>
          <a:endParaRPr lang="en-US"/>
        </a:p>
      </dgm:t>
    </dgm:pt>
    <dgm:pt modelId="{F115C547-0783-40E2-9FC9-9A628BBF4C30}">
      <dgm:prSet phldrT="[Text]"/>
      <dgm:spPr/>
      <dgm:t>
        <a:bodyPr/>
        <a:lstStyle/>
        <a:p>
          <a:r>
            <a:rPr lang="en-US" b="1"/>
            <a:t>Ada hubungan di level individu</a:t>
          </a:r>
          <a:endParaRPr lang="en-US" b="1" dirty="0"/>
        </a:p>
      </dgm:t>
    </dgm:pt>
    <dgm:pt modelId="{94F29248-95A6-4EF4-9F71-5987D46F771D}" type="parTrans" cxnId="{C3223AD7-0F16-4D8B-8A74-57099DD56855}">
      <dgm:prSet/>
      <dgm:spPr/>
      <dgm:t>
        <a:bodyPr/>
        <a:lstStyle/>
        <a:p>
          <a:endParaRPr lang="en-US"/>
        </a:p>
      </dgm:t>
    </dgm:pt>
    <dgm:pt modelId="{AD98B6B9-EFB7-415A-B1A6-E3947CAB79CC}" type="sibTrans" cxnId="{C3223AD7-0F16-4D8B-8A74-57099DD56855}">
      <dgm:prSet/>
      <dgm:spPr/>
      <dgm:t>
        <a:bodyPr/>
        <a:lstStyle/>
        <a:p>
          <a:endParaRPr lang="en-US"/>
        </a:p>
      </dgm:t>
    </dgm:pt>
    <dgm:pt modelId="{72507720-6EAE-4C8E-987B-A475C1D8CAEB}">
      <dgm:prSet phldrT="[Text]"/>
      <dgm:spPr/>
      <dgm:t>
        <a:bodyPr/>
        <a:lstStyle/>
        <a:p>
          <a:r>
            <a:rPr lang="en-US" b="1"/>
            <a:t>Penyebab mendahului akibat</a:t>
          </a:r>
          <a:endParaRPr lang="en-US" b="1" dirty="0"/>
        </a:p>
      </dgm:t>
    </dgm:pt>
    <dgm:pt modelId="{84169A0C-5DF0-4BE5-990D-7D71B9A27C54}" type="parTrans" cxnId="{3D512D97-C66E-48BC-B9A6-877B08334AB2}">
      <dgm:prSet/>
      <dgm:spPr/>
      <dgm:t>
        <a:bodyPr/>
        <a:lstStyle/>
        <a:p>
          <a:endParaRPr lang="en-US"/>
        </a:p>
      </dgm:t>
    </dgm:pt>
    <dgm:pt modelId="{9420A2F5-E893-4799-883F-40547415330F}" type="sibTrans" cxnId="{3D512D97-C66E-48BC-B9A6-877B08334AB2}">
      <dgm:prSet/>
      <dgm:spPr/>
      <dgm:t>
        <a:bodyPr/>
        <a:lstStyle/>
        <a:p>
          <a:endParaRPr lang="en-US"/>
        </a:p>
      </dgm:t>
    </dgm:pt>
    <dgm:pt modelId="{09C52042-D600-4A98-BA8E-C55FCF9B2778}">
      <dgm:prSet phldrT="[Text]"/>
      <dgm:spPr/>
      <dgm:t>
        <a:bodyPr/>
        <a:lstStyle/>
        <a:p>
          <a:r>
            <a:rPr lang="en-US" b="1"/>
            <a:t>Penyebab diubah, akibat akan berubah</a:t>
          </a:r>
          <a:endParaRPr lang="en-US" b="1" dirty="0"/>
        </a:p>
      </dgm:t>
    </dgm:pt>
    <dgm:pt modelId="{AA893ACC-29B9-48E4-8158-CC95FC583481}" type="parTrans" cxnId="{6846FCCD-2B1B-4EF7-BFC2-A15FA07BA567}">
      <dgm:prSet/>
      <dgm:spPr/>
      <dgm:t>
        <a:bodyPr/>
        <a:lstStyle/>
        <a:p>
          <a:endParaRPr lang="en-US"/>
        </a:p>
      </dgm:t>
    </dgm:pt>
    <dgm:pt modelId="{B0509513-7BFD-44C8-B1C3-7FEEDB4836CB}" type="sibTrans" cxnId="{6846FCCD-2B1B-4EF7-BFC2-A15FA07BA567}">
      <dgm:prSet/>
      <dgm:spPr/>
      <dgm:t>
        <a:bodyPr/>
        <a:lstStyle/>
        <a:p>
          <a:endParaRPr lang="en-US"/>
        </a:p>
      </dgm:t>
    </dgm:pt>
    <dgm:pt modelId="{221071C0-DB4B-4579-8D80-5C02D1EF7884}">
      <dgm:prSet phldrT="[Text]"/>
      <dgm:spPr/>
      <dgm:t>
        <a:bodyPr/>
        <a:lstStyle/>
        <a:p>
          <a:r>
            <a:rPr lang="en-US" b="1"/>
            <a:t>Kontribusi penyebab atau khasiat</a:t>
          </a:r>
          <a:endParaRPr lang="en-US" b="1" dirty="0"/>
        </a:p>
      </dgm:t>
    </dgm:pt>
    <dgm:pt modelId="{6FE710E5-8CC8-4D88-BB33-1D72AC185B0E}" type="parTrans" cxnId="{67003CB6-880C-4176-9230-F93245CA407D}">
      <dgm:prSet/>
      <dgm:spPr/>
      <dgm:t>
        <a:bodyPr/>
        <a:lstStyle/>
        <a:p>
          <a:endParaRPr lang="en-US"/>
        </a:p>
      </dgm:t>
    </dgm:pt>
    <dgm:pt modelId="{20137B9A-4B67-40C5-9F7B-05BB5D125543}" type="sibTrans" cxnId="{67003CB6-880C-4176-9230-F93245CA407D}">
      <dgm:prSet/>
      <dgm:spPr/>
      <dgm:t>
        <a:bodyPr/>
        <a:lstStyle/>
        <a:p>
          <a:endParaRPr lang="en-US"/>
        </a:p>
      </dgm:t>
    </dgm:pt>
    <dgm:pt modelId="{8557A269-8E36-4937-AABB-BFCCEF942C5B}" type="pres">
      <dgm:prSet presAssocID="{1495FA1E-95C8-4B09-838F-DDE3B0534B98}" presName="Name0" presStyleCnt="0">
        <dgm:presLayoutVars>
          <dgm:dir/>
          <dgm:animLvl val="lvl"/>
          <dgm:resizeHandles val="exact"/>
        </dgm:presLayoutVars>
      </dgm:prSet>
      <dgm:spPr/>
      <dgm:t>
        <a:bodyPr/>
        <a:lstStyle/>
        <a:p>
          <a:endParaRPr lang="en-US"/>
        </a:p>
      </dgm:t>
    </dgm:pt>
    <dgm:pt modelId="{999A2EDB-BF68-4AA0-98D3-FAD3A6522CF2}" type="pres">
      <dgm:prSet presAssocID="{221071C0-DB4B-4579-8D80-5C02D1EF7884}" presName="boxAndChildren" presStyleCnt="0"/>
      <dgm:spPr/>
    </dgm:pt>
    <dgm:pt modelId="{DB18AF3D-7E34-4CD2-8B41-05A494320F18}" type="pres">
      <dgm:prSet presAssocID="{221071C0-DB4B-4579-8D80-5C02D1EF7884}" presName="parentTextBox" presStyleLbl="node1" presStyleIdx="0" presStyleCnt="5"/>
      <dgm:spPr/>
      <dgm:t>
        <a:bodyPr/>
        <a:lstStyle/>
        <a:p>
          <a:endParaRPr lang="en-US"/>
        </a:p>
      </dgm:t>
    </dgm:pt>
    <dgm:pt modelId="{578ED744-E07B-4DB9-8CA0-81394D49E9DD}" type="pres">
      <dgm:prSet presAssocID="{B0509513-7BFD-44C8-B1C3-7FEEDB4836CB}" presName="sp" presStyleCnt="0"/>
      <dgm:spPr/>
    </dgm:pt>
    <dgm:pt modelId="{1393D80D-3484-453A-8835-B7832BF8AABF}" type="pres">
      <dgm:prSet presAssocID="{09C52042-D600-4A98-BA8E-C55FCF9B2778}" presName="arrowAndChildren" presStyleCnt="0"/>
      <dgm:spPr/>
    </dgm:pt>
    <dgm:pt modelId="{30167342-BB6A-47E1-B532-0B55B8F706E3}" type="pres">
      <dgm:prSet presAssocID="{09C52042-D600-4A98-BA8E-C55FCF9B2778}" presName="parentTextArrow" presStyleLbl="node1" presStyleIdx="1" presStyleCnt="5"/>
      <dgm:spPr/>
      <dgm:t>
        <a:bodyPr/>
        <a:lstStyle/>
        <a:p>
          <a:endParaRPr lang="en-US"/>
        </a:p>
      </dgm:t>
    </dgm:pt>
    <dgm:pt modelId="{51C9A33F-4E8F-409F-B8B6-AECDDAEE0E45}" type="pres">
      <dgm:prSet presAssocID="{9420A2F5-E893-4799-883F-40547415330F}" presName="sp" presStyleCnt="0"/>
      <dgm:spPr/>
    </dgm:pt>
    <dgm:pt modelId="{2FE1ECBF-8E20-42C4-814D-40A388188306}" type="pres">
      <dgm:prSet presAssocID="{72507720-6EAE-4C8E-987B-A475C1D8CAEB}" presName="arrowAndChildren" presStyleCnt="0"/>
      <dgm:spPr/>
    </dgm:pt>
    <dgm:pt modelId="{F0DEC9D0-0FE6-4882-91EF-9368F53191BB}" type="pres">
      <dgm:prSet presAssocID="{72507720-6EAE-4C8E-987B-A475C1D8CAEB}" presName="parentTextArrow" presStyleLbl="node1" presStyleIdx="2" presStyleCnt="5"/>
      <dgm:spPr/>
      <dgm:t>
        <a:bodyPr/>
        <a:lstStyle/>
        <a:p>
          <a:endParaRPr lang="en-US"/>
        </a:p>
      </dgm:t>
    </dgm:pt>
    <dgm:pt modelId="{4CB0F2EA-ED3E-469F-9F8B-675B608210A6}" type="pres">
      <dgm:prSet presAssocID="{AD98B6B9-EFB7-415A-B1A6-E3947CAB79CC}" presName="sp" presStyleCnt="0"/>
      <dgm:spPr/>
    </dgm:pt>
    <dgm:pt modelId="{F16E1F72-8A1D-4B77-BA59-D854D53DD9E8}" type="pres">
      <dgm:prSet presAssocID="{F115C547-0783-40E2-9FC9-9A628BBF4C30}" presName="arrowAndChildren" presStyleCnt="0"/>
      <dgm:spPr/>
    </dgm:pt>
    <dgm:pt modelId="{C4513A44-20C2-401A-9D86-7CCFB9161619}" type="pres">
      <dgm:prSet presAssocID="{F115C547-0783-40E2-9FC9-9A628BBF4C30}" presName="parentTextArrow" presStyleLbl="node1" presStyleIdx="3" presStyleCnt="5"/>
      <dgm:spPr/>
      <dgm:t>
        <a:bodyPr/>
        <a:lstStyle/>
        <a:p>
          <a:endParaRPr lang="en-US"/>
        </a:p>
      </dgm:t>
    </dgm:pt>
    <dgm:pt modelId="{074AFAB8-5704-4664-9090-57B7829F5A18}" type="pres">
      <dgm:prSet presAssocID="{B54C1041-9C81-4E65-979F-50BA41483BA4}" presName="sp" presStyleCnt="0"/>
      <dgm:spPr/>
    </dgm:pt>
    <dgm:pt modelId="{F19D7AF0-C72B-4624-9CD4-DF4004E539B2}" type="pres">
      <dgm:prSet presAssocID="{2ACD90CA-8490-461B-BEE7-AF97F9CD7550}" presName="arrowAndChildren" presStyleCnt="0"/>
      <dgm:spPr/>
    </dgm:pt>
    <dgm:pt modelId="{B10B04E4-8C7F-4E31-B5DF-018B413F0D0E}" type="pres">
      <dgm:prSet presAssocID="{2ACD90CA-8490-461B-BEE7-AF97F9CD7550}" presName="parentTextArrow" presStyleLbl="node1" presStyleIdx="4" presStyleCnt="5"/>
      <dgm:spPr/>
      <dgm:t>
        <a:bodyPr/>
        <a:lstStyle/>
        <a:p>
          <a:endParaRPr lang="en-US"/>
        </a:p>
      </dgm:t>
    </dgm:pt>
  </dgm:ptLst>
  <dgm:cxnLst>
    <dgm:cxn modelId="{C3223AD7-0F16-4D8B-8A74-57099DD56855}" srcId="{1495FA1E-95C8-4B09-838F-DDE3B0534B98}" destId="{F115C547-0783-40E2-9FC9-9A628BBF4C30}" srcOrd="1" destOrd="0" parTransId="{94F29248-95A6-4EF4-9F71-5987D46F771D}" sibTransId="{AD98B6B9-EFB7-415A-B1A6-E3947CAB79CC}"/>
    <dgm:cxn modelId="{6FCB9A87-AC8E-4083-9515-085F07B51DA4}" srcId="{1495FA1E-95C8-4B09-838F-DDE3B0534B98}" destId="{2ACD90CA-8490-461B-BEE7-AF97F9CD7550}" srcOrd="0" destOrd="0" parTransId="{044FA96D-40CB-47F3-A9F6-C24B917A9BB7}" sibTransId="{B54C1041-9C81-4E65-979F-50BA41483BA4}"/>
    <dgm:cxn modelId="{6846FCCD-2B1B-4EF7-BFC2-A15FA07BA567}" srcId="{1495FA1E-95C8-4B09-838F-DDE3B0534B98}" destId="{09C52042-D600-4A98-BA8E-C55FCF9B2778}" srcOrd="3" destOrd="0" parTransId="{AA893ACC-29B9-48E4-8158-CC95FC583481}" sibTransId="{B0509513-7BFD-44C8-B1C3-7FEEDB4836CB}"/>
    <dgm:cxn modelId="{67003CB6-880C-4176-9230-F93245CA407D}" srcId="{1495FA1E-95C8-4B09-838F-DDE3B0534B98}" destId="{221071C0-DB4B-4579-8D80-5C02D1EF7884}" srcOrd="4" destOrd="0" parTransId="{6FE710E5-8CC8-4D88-BB33-1D72AC185B0E}" sibTransId="{20137B9A-4B67-40C5-9F7B-05BB5D125543}"/>
    <dgm:cxn modelId="{95C86505-DC26-4B2E-968C-821137A419DD}" type="presOf" srcId="{72507720-6EAE-4C8E-987B-A475C1D8CAEB}" destId="{F0DEC9D0-0FE6-4882-91EF-9368F53191BB}" srcOrd="0" destOrd="0" presId="urn:microsoft.com/office/officeart/2005/8/layout/process4"/>
    <dgm:cxn modelId="{BB3C806C-881D-47B4-BF4F-2FCA09F41E85}" type="presOf" srcId="{2ACD90CA-8490-461B-BEE7-AF97F9CD7550}" destId="{B10B04E4-8C7F-4E31-B5DF-018B413F0D0E}" srcOrd="0" destOrd="0" presId="urn:microsoft.com/office/officeart/2005/8/layout/process4"/>
    <dgm:cxn modelId="{CEAECF5E-7915-4CCC-97EB-F24A86586FFE}" type="presOf" srcId="{1495FA1E-95C8-4B09-838F-DDE3B0534B98}" destId="{8557A269-8E36-4937-AABB-BFCCEF942C5B}" srcOrd="0" destOrd="0" presId="urn:microsoft.com/office/officeart/2005/8/layout/process4"/>
    <dgm:cxn modelId="{95E9D871-07A9-418F-BB39-3A0248A8384D}" type="presOf" srcId="{09C52042-D600-4A98-BA8E-C55FCF9B2778}" destId="{30167342-BB6A-47E1-B532-0B55B8F706E3}" srcOrd="0" destOrd="0" presId="urn:microsoft.com/office/officeart/2005/8/layout/process4"/>
    <dgm:cxn modelId="{3D512D97-C66E-48BC-B9A6-877B08334AB2}" srcId="{1495FA1E-95C8-4B09-838F-DDE3B0534B98}" destId="{72507720-6EAE-4C8E-987B-A475C1D8CAEB}" srcOrd="2" destOrd="0" parTransId="{84169A0C-5DF0-4BE5-990D-7D71B9A27C54}" sibTransId="{9420A2F5-E893-4799-883F-40547415330F}"/>
    <dgm:cxn modelId="{DE83BD4F-1AAC-4AA2-BAA0-B84EA81A9D65}" type="presOf" srcId="{F115C547-0783-40E2-9FC9-9A628BBF4C30}" destId="{C4513A44-20C2-401A-9D86-7CCFB9161619}" srcOrd="0" destOrd="0" presId="urn:microsoft.com/office/officeart/2005/8/layout/process4"/>
    <dgm:cxn modelId="{F6126144-7168-45A9-A4C5-3BA1082DD067}" type="presOf" srcId="{221071C0-DB4B-4579-8D80-5C02D1EF7884}" destId="{DB18AF3D-7E34-4CD2-8B41-05A494320F18}" srcOrd="0" destOrd="0" presId="urn:microsoft.com/office/officeart/2005/8/layout/process4"/>
    <dgm:cxn modelId="{C63F6143-171E-46EA-A169-F1070A2EE501}" type="presParOf" srcId="{8557A269-8E36-4937-AABB-BFCCEF942C5B}" destId="{999A2EDB-BF68-4AA0-98D3-FAD3A6522CF2}" srcOrd="0" destOrd="0" presId="urn:microsoft.com/office/officeart/2005/8/layout/process4"/>
    <dgm:cxn modelId="{043C35A8-544F-47F0-80D1-C0EA0C5AE963}" type="presParOf" srcId="{999A2EDB-BF68-4AA0-98D3-FAD3A6522CF2}" destId="{DB18AF3D-7E34-4CD2-8B41-05A494320F18}" srcOrd="0" destOrd="0" presId="urn:microsoft.com/office/officeart/2005/8/layout/process4"/>
    <dgm:cxn modelId="{B2C6F55B-349B-4991-A128-7D5736FAF69E}" type="presParOf" srcId="{8557A269-8E36-4937-AABB-BFCCEF942C5B}" destId="{578ED744-E07B-4DB9-8CA0-81394D49E9DD}" srcOrd="1" destOrd="0" presId="urn:microsoft.com/office/officeart/2005/8/layout/process4"/>
    <dgm:cxn modelId="{3DD1F505-40DF-42B7-82A5-061A59987C91}" type="presParOf" srcId="{8557A269-8E36-4937-AABB-BFCCEF942C5B}" destId="{1393D80D-3484-453A-8835-B7832BF8AABF}" srcOrd="2" destOrd="0" presId="urn:microsoft.com/office/officeart/2005/8/layout/process4"/>
    <dgm:cxn modelId="{E191450E-70DD-41D9-B00F-DFC09EACCD14}" type="presParOf" srcId="{1393D80D-3484-453A-8835-B7832BF8AABF}" destId="{30167342-BB6A-47E1-B532-0B55B8F706E3}" srcOrd="0" destOrd="0" presId="urn:microsoft.com/office/officeart/2005/8/layout/process4"/>
    <dgm:cxn modelId="{1BBB0172-641E-4193-BD85-BC6F3851134D}" type="presParOf" srcId="{8557A269-8E36-4937-AABB-BFCCEF942C5B}" destId="{51C9A33F-4E8F-409F-B8B6-AECDDAEE0E45}" srcOrd="3" destOrd="0" presId="urn:microsoft.com/office/officeart/2005/8/layout/process4"/>
    <dgm:cxn modelId="{3F2DB371-CE99-43D1-9701-206F4D2F64E1}" type="presParOf" srcId="{8557A269-8E36-4937-AABB-BFCCEF942C5B}" destId="{2FE1ECBF-8E20-42C4-814D-40A388188306}" srcOrd="4" destOrd="0" presId="urn:microsoft.com/office/officeart/2005/8/layout/process4"/>
    <dgm:cxn modelId="{740023A7-2324-42EF-93F1-6217CDCFD6E2}" type="presParOf" srcId="{2FE1ECBF-8E20-42C4-814D-40A388188306}" destId="{F0DEC9D0-0FE6-4882-91EF-9368F53191BB}" srcOrd="0" destOrd="0" presId="urn:microsoft.com/office/officeart/2005/8/layout/process4"/>
    <dgm:cxn modelId="{68E08DF8-E9D0-49FD-9F08-86EC5920F9D1}" type="presParOf" srcId="{8557A269-8E36-4937-AABB-BFCCEF942C5B}" destId="{4CB0F2EA-ED3E-469F-9F8B-675B608210A6}" srcOrd="5" destOrd="0" presId="urn:microsoft.com/office/officeart/2005/8/layout/process4"/>
    <dgm:cxn modelId="{49B78B90-0931-4629-9A57-2B22A7A0F20F}" type="presParOf" srcId="{8557A269-8E36-4937-AABB-BFCCEF942C5B}" destId="{F16E1F72-8A1D-4B77-BA59-D854D53DD9E8}" srcOrd="6" destOrd="0" presId="urn:microsoft.com/office/officeart/2005/8/layout/process4"/>
    <dgm:cxn modelId="{A5612CC2-61BB-48F2-BAF2-A3F76774AB2D}" type="presParOf" srcId="{F16E1F72-8A1D-4B77-BA59-D854D53DD9E8}" destId="{C4513A44-20C2-401A-9D86-7CCFB9161619}" srcOrd="0" destOrd="0" presId="urn:microsoft.com/office/officeart/2005/8/layout/process4"/>
    <dgm:cxn modelId="{8CD18B34-A8C3-4237-8753-645B9E467060}" type="presParOf" srcId="{8557A269-8E36-4937-AABB-BFCCEF942C5B}" destId="{074AFAB8-5704-4664-9090-57B7829F5A18}" srcOrd="7" destOrd="0" presId="urn:microsoft.com/office/officeart/2005/8/layout/process4"/>
    <dgm:cxn modelId="{7973A024-B099-442F-937B-B79B4D6C8532}" type="presParOf" srcId="{8557A269-8E36-4937-AABB-BFCCEF942C5B}" destId="{F19D7AF0-C72B-4624-9CD4-DF4004E539B2}" srcOrd="8" destOrd="0" presId="urn:microsoft.com/office/officeart/2005/8/layout/process4"/>
    <dgm:cxn modelId="{304DC374-30F6-46CA-BCA3-5F6E8C73493F}" type="presParOf" srcId="{F19D7AF0-C72B-4624-9CD4-DF4004E539B2}" destId="{B10B04E4-8C7F-4E31-B5DF-018B413F0D0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6CBEBF-901F-4023-9749-5BE6B16E4D1A}" type="doc">
      <dgm:prSet loTypeId="urn:microsoft.com/office/officeart/2005/8/layout/lProcess2" loCatId="list" qsTypeId="urn:microsoft.com/office/officeart/2005/8/quickstyle/simple4" qsCatId="simple" csTypeId="urn:microsoft.com/office/officeart/2005/8/colors/colorful3" csCatId="colorful" phldr="1"/>
      <dgm:spPr/>
      <dgm:t>
        <a:bodyPr/>
        <a:lstStyle/>
        <a:p>
          <a:endParaRPr lang="en-US"/>
        </a:p>
      </dgm:t>
    </dgm:pt>
    <dgm:pt modelId="{C3B82A2A-DD08-4CD4-BEEC-94567A9CB336}">
      <dgm:prSet phldrT="[Text]" custT="1"/>
      <dgm:spPr/>
      <dgm:t>
        <a:bodyPr/>
        <a:lstStyle/>
        <a:p>
          <a:r>
            <a:rPr lang="en-US" sz="2800"/>
            <a:t>Rekomendasi </a:t>
          </a:r>
          <a:r>
            <a:rPr lang="en-US" sz="2800" dirty="0" err="1"/>
            <a:t>didasarkan</a:t>
          </a:r>
          <a:r>
            <a:rPr lang="en-US" sz="2800" dirty="0"/>
            <a:t> </a:t>
          </a:r>
          <a:r>
            <a:rPr lang="en-US" sz="2800" dirty="0" err="1"/>
            <a:t>pada</a:t>
          </a:r>
          <a:r>
            <a:rPr lang="en-US" sz="2800" dirty="0"/>
            <a:t> </a:t>
          </a:r>
          <a:r>
            <a:rPr lang="en-US" sz="2800" dirty="0" err="1"/>
            <a:t>dua</a:t>
          </a:r>
          <a:r>
            <a:rPr lang="en-US" sz="2800" dirty="0"/>
            <a:t> </a:t>
          </a:r>
          <a:r>
            <a:rPr lang="en-US" sz="2800" dirty="0" err="1"/>
            <a:t>kriteria</a:t>
          </a:r>
          <a:r>
            <a:rPr lang="en-US" sz="2800"/>
            <a:t>: </a:t>
          </a:r>
          <a:br>
            <a:rPr lang="en-US" sz="2800"/>
          </a:br>
          <a:r>
            <a:rPr lang="en-US" sz="2800"/>
            <a:t>1.kualitas </a:t>
          </a:r>
          <a:r>
            <a:rPr lang="en-US" sz="2800" dirty="0" err="1"/>
            <a:t>dari</a:t>
          </a:r>
          <a:r>
            <a:rPr lang="en-US" sz="2800" dirty="0"/>
            <a:t> </a:t>
          </a:r>
          <a:r>
            <a:rPr lang="en-US" sz="2800" dirty="0" err="1"/>
            <a:t>bukti</a:t>
          </a:r>
          <a:r>
            <a:rPr lang="en-US" sz="2800" dirty="0"/>
            <a:t> </a:t>
          </a:r>
          <a:r>
            <a:rPr lang="en-US" sz="2800" err="1"/>
            <a:t>dan</a:t>
          </a:r>
          <a:r>
            <a:rPr lang="en-US" sz="2800"/>
            <a:t> 2.besaran </a:t>
          </a:r>
          <a:r>
            <a:rPr lang="en-US" sz="2800" dirty="0" err="1"/>
            <a:t>dari</a:t>
          </a:r>
          <a:r>
            <a:rPr lang="en-US" sz="2800" dirty="0"/>
            <a:t> </a:t>
          </a:r>
          <a:r>
            <a:rPr lang="en-US" sz="2800" dirty="0" err="1"/>
            <a:t>dampak</a:t>
          </a:r>
          <a:endParaRPr lang="en-US" sz="2800" dirty="0"/>
        </a:p>
      </dgm:t>
    </dgm:pt>
    <dgm:pt modelId="{7539E4E0-9BAC-4A3E-BD32-FD191EB6FAA4}" type="parTrans" cxnId="{A82E6EF5-A340-49FE-8691-6CC77C7D1015}">
      <dgm:prSet/>
      <dgm:spPr/>
      <dgm:t>
        <a:bodyPr/>
        <a:lstStyle/>
        <a:p>
          <a:endParaRPr lang="en-US"/>
        </a:p>
      </dgm:t>
    </dgm:pt>
    <dgm:pt modelId="{081B1A9A-798B-4E9A-8EFB-EA2FA66ABBBF}" type="sibTrans" cxnId="{A82E6EF5-A340-49FE-8691-6CC77C7D1015}">
      <dgm:prSet/>
      <dgm:spPr/>
      <dgm:t>
        <a:bodyPr/>
        <a:lstStyle/>
        <a:p>
          <a:endParaRPr lang="en-US"/>
        </a:p>
      </dgm:t>
    </dgm:pt>
    <dgm:pt modelId="{2DFA5D0C-2E88-466D-9A2E-4E5EECD9FDDA}">
      <dgm:prSet/>
      <dgm:spPr/>
      <dgm:t>
        <a:bodyPr/>
        <a:lstStyle/>
        <a:p>
          <a:r>
            <a:rPr lang="en-US"/>
            <a:t>1.Kualitas </a:t>
          </a:r>
          <a:r>
            <a:rPr lang="en-US" dirty="0" err="1"/>
            <a:t>Bukti</a:t>
          </a:r>
          <a:r>
            <a:rPr lang="en-US" dirty="0"/>
            <a:t> </a:t>
          </a:r>
          <a:r>
            <a:rPr lang="en-US" dirty="0" err="1"/>
            <a:t>dinilai</a:t>
          </a:r>
          <a:r>
            <a:rPr lang="en-US" dirty="0"/>
            <a:t> </a:t>
          </a:r>
          <a:r>
            <a:rPr lang="en-US" err="1"/>
            <a:t>berdasarkan</a:t>
          </a:r>
          <a:r>
            <a:rPr lang="en-US"/>
            <a:t> disain penelitian </a:t>
          </a:r>
          <a:r>
            <a:rPr lang="en-US" dirty="0" err="1"/>
            <a:t>dan</a:t>
          </a:r>
          <a:r>
            <a:rPr lang="en-US" dirty="0"/>
            <a:t> </a:t>
          </a:r>
          <a:r>
            <a:rPr lang="en-US" dirty="0" err="1"/>
            <a:t>seberapa</a:t>
          </a:r>
          <a:r>
            <a:rPr lang="en-US" dirty="0"/>
            <a:t> </a:t>
          </a:r>
          <a:r>
            <a:rPr lang="en-US" dirty="0" err="1"/>
            <a:t>baik</a:t>
          </a:r>
          <a:r>
            <a:rPr lang="en-US" dirty="0"/>
            <a:t> </a:t>
          </a:r>
          <a:r>
            <a:rPr lang="en-US" dirty="0" err="1"/>
            <a:t>penelitian</a:t>
          </a:r>
          <a:r>
            <a:rPr lang="en-US" dirty="0"/>
            <a:t> </a:t>
          </a:r>
          <a:r>
            <a:rPr lang="en-US" dirty="0" err="1"/>
            <a:t>dilakukan</a:t>
          </a:r>
          <a:endParaRPr lang="en-US" dirty="0"/>
        </a:p>
      </dgm:t>
    </dgm:pt>
    <dgm:pt modelId="{758E3E87-33A6-44EE-A42E-9AF49A46361F}" type="parTrans" cxnId="{D0CF6EF5-32D9-4B1A-BC23-FD1D519EFDA4}">
      <dgm:prSet/>
      <dgm:spPr/>
      <dgm:t>
        <a:bodyPr/>
        <a:lstStyle/>
        <a:p>
          <a:endParaRPr lang="en-US"/>
        </a:p>
      </dgm:t>
    </dgm:pt>
    <dgm:pt modelId="{11EA584A-BAAA-441C-95E3-31C88C14C4CD}" type="sibTrans" cxnId="{D0CF6EF5-32D9-4B1A-BC23-FD1D519EFDA4}">
      <dgm:prSet/>
      <dgm:spPr/>
      <dgm:t>
        <a:bodyPr/>
        <a:lstStyle/>
        <a:p>
          <a:endParaRPr lang="en-US"/>
        </a:p>
      </dgm:t>
    </dgm:pt>
    <dgm:pt modelId="{84C42166-7CC2-41B7-A90A-9A8CA2D75A15}">
      <dgm:prSet/>
      <dgm:spPr/>
      <dgm:t>
        <a:bodyPr/>
        <a:lstStyle/>
        <a:p>
          <a:r>
            <a:rPr lang="en-US"/>
            <a:t>2.Besaran </a:t>
          </a:r>
          <a:r>
            <a:rPr lang="en-US" dirty="0" err="1"/>
            <a:t>dampak</a:t>
          </a:r>
          <a:r>
            <a:rPr lang="en-US" dirty="0"/>
            <a:t> </a:t>
          </a:r>
          <a:r>
            <a:rPr lang="en-US" dirty="0" err="1"/>
            <a:t>berhubungan</a:t>
          </a:r>
          <a:r>
            <a:rPr lang="en-US" dirty="0"/>
            <a:t> </a:t>
          </a:r>
          <a:r>
            <a:rPr lang="en-US" dirty="0" err="1"/>
            <a:t>dengan</a:t>
          </a:r>
          <a:r>
            <a:rPr lang="en-US" dirty="0"/>
            <a:t> </a:t>
          </a:r>
          <a:r>
            <a:rPr lang="en-US" dirty="0" err="1"/>
            <a:t>seberapa</a:t>
          </a:r>
          <a:r>
            <a:rPr lang="en-US" dirty="0"/>
            <a:t> </a:t>
          </a:r>
          <a:r>
            <a:rPr lang="en-US" err="1"/>
            <a:t>besar</a:t>
          </a:r>
          <a:r>
            <a:rPr lang="en-US"/>
            <a:t> disabilitas, kesakitan, atau </a:t>
          </a:r>
          <a:r>
            <a:rPr lang="en-US" dirty="0" err="1"/>
            <a:t>kematian</a:t>
          </a:r>
          <a:r>
            <a:rPr lang="en-US" dirty="0"/>
            <a:t> </a:t>
          </a:r>
          <a:r>
            <a:rPr lang="en-US" dirty="0" err="1"/>
            <a:t>akibat</a:t>
          </a:r>
          <a:r>
            <a:rPr lang="en-US" dirty="0"/>
            <a:t> </a:t>
          </a:r>
          <a:r>
            <a:rPr lang="en-US" err="1"/>
            <a:t>penyakit</a:t>
          </a:r>
          <a:r>
            <a:rPr lang="en-US"/>
            <a:t> yang dapat </a:t>
          </a:r>
          <a:r>
            <a:rPr lang="en-US" err="1"/>
            <a:t>dihilangkan</a:t>
          </a:r>
          <a:r>
            <a:rPr lang="en-US"/>
            <a:t> oleh intervensi tsb</a:t>
          </a:r>
          <a:endParaRPr lang="en-US" dirty="0"/>
        </a:p>
      </dgm:t>
    </dgm:pt>
    <dgm:pt modelId="{0EE4FFB1-2ED5-42B8-AF89-521E6B1795D3}" type="parTrans" cxnId="{9617EF56-8376-44DF-BE26-62C94FB154E4}">
      <dgm:prSet/>
      <dgm:spPr/>
      <dgm:t>
        <a:bodyPr/>
        <a:lstStyle/>
        <a:p>
          <a:endParaRPr lang="en-US"/>
        </a:p>
      </dgm:t>
    </dgm:pt>
    <dgm:pt modelId="{5533DCEE-032E-428E-ADBD-632A4C97089A}" type="sibTrans" cxnId="{9617EF56-8376-44DF-BE26-62C94FB154E4}">
      <dgm:prSet/>
      <dgm:spPr/>
      <dgm:t>
        <a:bodyPr/>
        <a:lstStyle/>
        <a:p>
          <a:endParaRPr lang="en-US"/>
        </a:p>
      </dgm:t>
    </dgm:pt>
    <dgm:pt modelId="{6E36A31B-6A3B-4524-B263-760DCD75BA6E}" type="pres">
      <dgm:prSet presAssocID="{A56CBEBF-901F-4023-9749-5BE6B16E4D1A}" presName="theList" presStyleCnt="0">
        <dgm:presLayoutVars>
          <dgm:dir/>
          <dgm:animLvl val="lvl"/>
          <dgm:resizeHandles val="exact"/>
        </dgm:presLayoutVars>
      </dgm:prSet>
      <dgm:spPr/>
      <dgm:t>
        <a:bodyPr/>
        <a:lstStyle/>
        <a:p>
          <a:endParaRPr lang="en-US"/>
        </a:p>
      </dgm:t>
    </dgm:pt>
    <dgm:pt modelId="{2EE1ADFF-4BE3-4E66-9F47-57400946FC6F}" type="pres">
      <dgm:prSet presAssocID="{C3B82A2A-DD08-4CD4-BEEC-94567A9CB336}" presName="compNode" presStyleCnt="0"/>
      <dgm:spPr/>
    </dgm:pt>
    <dgm:pt modelId="{2FF75359-BDB7-4124-A9CD-1D0FE2712EB7}" type="pres">
      <dgm:prSet presAssocID="{C3B82A2A-DD08-4CD4-BEEC-94567A9CB336}" presName="aNode" presStyleLbl="bgShp" presStyleIdx="0" presStyleCnt="1" custLinFactNeighborX="-6957" custLinFactNeighborY="9256"/>
      <dgm:spPr/>
      <dgm:t>
        <a:bodyPr/>
        <a:lstStyle/>
        <a:p>
          <a:endParaRPr lang="en-US"/>
        </a:p>
      </dgm:t>
    </dgm:pt>
    <dgm:pt modelId="{ACA8083C-8382-4F35-96CF-93AC0C12F8A9}" type="pres">
      <dgm:prSet presAssocID="{C3B82A2A-DD08-4CD4-BEEC-94567A9CB336}" presName="textNode" presStyleLbl="bgShp" presStyleIdx="0" presStyleCnt="1"/>
      <dgm:spPr/>
      <dgm:t>
        <a:bodyPr/>
        <a:lstStyle/>
        <a:p>
          <a:endParaRPr lang="en-US"/>
        </a:p>
      </dgm:t>
    </dgm:pt>
    <dgm:pt modelId="{87B714D5-5E6F-4204-8BC2-0FEF699B84E7}" type="pres">
      <dgm:prSet presAssocID="{C3B82A2A-DD08-4CD4-BEEC-94567A9CB336}" presName="compChildNode" presStyleCnt="0"/>
      <dgm:spPr/>
    </dgm:pt>
    <dgm:pt modelId="{5D8AD446-0C85-4DD9-BD8C-3FA9CD80EDB0}" type="pres">
      <dgm:prSet presAssocID="{C3B82A2A-DD08-4CD4-BEEC-94567A9CB336}" presName="theInnerList" presStyleCnt="0"/>
      <dgm:spPr/>
    </dgm:pt>
    <dgm:pt modelId="{DDCCC304-ED74-40EE-8B56-87332D9AB03A}" type="pres">
      <dgm:prSet presAssocID="{2DFA5D0C-2E88-466D-9A2E-4E5EECD9FDDA}" presName="childNode" presStyleLbl="node1" presStyleIdx="0" presStyleCnt="2" custScaleX="109375" custLinFactNeighborX="204" custLinFactNeighborY="-25809">
        <dgm:presLayoutVars>
          <dgm:bulletEnabled val="1"/>
        </dgm:presLayoutVars>
      </dgm:prSet>
      <dgm:spPr/>
      <dgm:t>
        <a:bodyPr/>
        <a:lstStyle/>
        <a:p>
          <a:endParaRPr lang="en-US"/>
        </a:p>
      </dgm:t>
    </dgm:pt>
    <dgm:pt modelId="{F8991AA0-BBB2-41CE-BEE1-DA96F998FF87}" type="pres">
      <dgm:prSet presAssocID="{2DFA5D0C-2E88-466D-9A2E-4E5EECD9FDDA}" presName="aSpace2" presStyleCnt="0"/>
      <dgm:spPr/>
    </dgm:pt>
    <dgm:pt modelId="{50138DBB-5F7F-4DB6-B706-B921A023EBCF}" type="pres">
      <dgm:prSet presAssocID="{84C42166-7CC2-41B7-A90A-9A8CA2D75A15}" presName="childNode" presStyleLbl="node1" presStyleIdx="1" presStyleCnt="2" custScaleX="109375">
        <dgm:presLayoutVars>
          <dgm:bulletEnabled val="1"/>
        </dgm:presLayoutVars>
      </dgm:prSet>
      <dgm:spPr/>
      <dgm:t>
        <a:bodyPr/>
        <a:lstStyle/>
        <a:p>
          <a:endParaRPr lang="en-US"/>
        </a:p>
      </dgm:t>
    </dgm:pt>
  </dgm:ptLst>
  <dgm:cxnLst>
    <dgm:cxn modelId="{9617EF56-8376-44DF-BE26-62C94FB154E4}" srcId="{C3B82A2A-DD08-4CD4-BEEC-94567A9CB336}" destId="{84C42166-7CC2-41B7-A90A-9A8CA2D75A15}" srcOrd="1" destOrd="0" parTransId="{0EE4FFB1-2ED5-42B8-AF89-521E6B1795D3}" sibTransId="{5533DCEE-032E-428E-ADBD-632A4C97089A}"/>
    <dgm:cxn modelId="{D0CF6EF5-32D9-4B1A-BC23-FD1D519EFDA4}" srcId="{C3B82A2A-DD08-4CD4-BEEC-94567A9CB336}" destId="{2DFA5D0C-2E88-466D-9A2E-4E5EECD9FDDA}" srcOrd="0" destOrd="0" parTransId="{758E3E87-33A6-44EE-A42E-9AF49A46361F}" sibTransId="{11EA584A-BAAA-441C-95E3-31C88C14C4CD}"/>
    <dgm:cxn modelId="{F743EB7A-9839-4B36-BBDA-E7EA08CC2AC8}" type="presOf" srcId="{A56CBEBF-901F-4023-9749-5BE6B16E4D1A}" destId="{6E36A31B-6A3B-4524-B263-760DCD75BA6E}" srcOrd="0" destOrd="0" presId="urn:microsoft.com/office/officeart/2005/8/layout/lProcess2"/>
    <dgm:cxn modelId="{B9F2D90C-1689-41BF-BA6D-1E80A85D8A2D}" type="presOf" srcId="{C3B82A2A-DD08-4CD4-BEEC-94567A9CB336}" destId="{ACA8083C-8382-4F35-96CF-93AC0C12F8A9}" srcOrd="1" destOrd="0" presId="urn:microsoft.com/office/officeart/2005/8/layout/lProcess2"/>
    <dgm:cxn modelId="{FB9D10B3-D9FA-4EFE-90F9-618916A94256}" type="presOf" srcId="{84C42166-7CC2-41B7-A90A-9A8CA2D75A15}" destId="{50138DBB-5F7F-4DB6-B706-B921A023EBCF}" srcOrd="0" destOrd="0" presId="urn:microsoft.com/office/officeart/2005/8/layout/lProcess2"/>
    <dgm:cxn modelId="{1A81C3E7-796D-4E07-BD0C-3E2451A08889}" type="presOf" srcId="{C3B82A2A-DD08-4CD4-BEEC-94567A9CB336}" destId="{2FF75359-BDB7-4124-A9CD-1D0FE2712EB7}" srcOrd="0" destOrd="0" presId="urn:microsoft.com/office/officeart/2005/8/layout/lProcess2"/>
    <dgm:cxn modelId="{A82E6EF5-A340-49FE-8691-6CC77C7D1015}" srcId="{A56CBEBF-901F-4023-9749-5BE6B16E4D1A}" destId="{C3B82A2A-DD08-4CD4-BEEC-94567A9CB336}" srcOrd="0" destOrd="0" parTransId="{7539E4E0-9BAC-4A3E-BD32-FD191EB6FAA4}" sibTransId="{081B1A9A-798B-4E9A-8EFB-EA2FA66ABBBF}"/>
    <dgm:cxn modelId="{701C3462-ECDF-4D9F-8CCB-B356ACC4B3A3}" type="presOf" srcId="{2DFA5D0C-2E88-466D-9A2E-4E5EECD9FDDA}" destId="{DDCCC304-ED74-40EE-8B56-87332D9AB03A}" srcOrd="0" destOrd="0" presId="urn:microsoft.com/office/officeart/2005/8/layout/lProcess2"/>
    <dgm:cxn modelId="{D95347F7-CF5F-44B2-85E7-656045A145BD}" type="presParOf" srcId="{6E36A31B-6A3B-4524-B263-760DCD75BA6E}" destId="{2EE1ADFF-4BE3-4E66-9F47-57400946FC6F}" srcOrd="0" destOrd="0" presId="urn:microsoft.com/office/officeart/2005/8/layout/lProcess2"/>
    <dgm:cxn modelId="{1A4A116F-602A-4CB9-B9BC-31EB3CFAF102}" type="presParOf" srcId="{2EE1ADFF-4BE3-4E66-9F47-57400946FC6F}" destId="{2FF75359-BDB7-4124-A9CD-1D0FE2712EB7}" srcOrd="0" destOrd="0" presId="urn:microsoft.com/office/officeart/2005/8/layout/lProcess2"/>
    <dgm:cxn modelId="{F3A71879-AE0E-468F-9D62-C961B0445CC9}" type="presParOf" srcId="{2EE1ADFF-4BE3-4E66-9F47-57400946FC6F}" destId="{ACA8083C-8382-4F35-96CF-93AC0C12F8A9}" srcOrd="1" destOrd="0" presId="urn:microsoft.com/office/officeart/2005/8/layout/lProcess2"/>
    <dgm:cxn modelId="{E5A2B825-B280-4F66-B929-467F5434ED09}" type="presParOf" srcId="{2EE1ADFF-4BE3-4E66-9F47-57400946FC6F}" destId="{87B714D5-5E6F-4204-8BC2-0FEF699B84E7}" srcOrd="2" destOrd="0" presId="urn:microsoft.com/office/officeart/2005/8/layout/lProcess2"/>
    <dgm:cxn modelId="{545BE671-2064-4D0B-8D65-387FA7B2D0EE}" type="presParOf" srcId="{87B714D5-5E6F-4204-8BC2-0FEF699B84E7}" destId="{5D8AD446-0C85-4DD9-BD8C-3FA9CD80EDB0}" srcOrd="0" destOrd="0" presId="urn:microsoft.com/office/officeart/2005/8/layout/lProcess2"/>
    <dgm:cxn modelId="{0866E2DD-86A5-41C2-97E7-A5024E8EB9C3}" type="presParOf" srcId="{5D8AD446-0C85-4DD9-BD8C-3FA9CD80EDB0}" destId="{DDCCC304-ED74-40EE-8B56-87332D9AB03A}" srcOrd="0" destOrd="0" presId="urn:microsoft.com/office/officeart/2005/8/layout/lProcess2"/>
    <dgm:cxn modelId="{7068790A-5F7A-4853-8BC9-58EC076B15CB}" type="presParOf" srcId="{5D8AD446-0C85-4DD9-BD8C-3FA9CD80EDB0}" destId="{F8991AA0-BBB2-41CE-BEE1-DA96F998FF87}" srcOrd="1" destOrd="0" presId="urn:microsoft.com/office/officeart/2005/8/layout/lProcess2"/>
    <dgm:cxn modelId="{CD97BA11-175D-41DD-AB51-E5968ABB5D4E}" type="presParOf" srcId="{5D8AD446-0C85-4DD9-BD8C-3FA9CD80EDB0}" destId="{50138DBB-5F7F-4DB6-B706-B921A023EBC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12AD74-4752-445B-81B9-A1768DC7DC7A}"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850DA783-424C-4396-B23E-B917E808211F}">
      <dgm:prSet phldrT="[Text]" custT="1"/>
      <dgm:spPr>
        <a:solidFill>
          <a:srgbClr val="FFFF00"/>
        </a:solidFill>
      </dgm:spPr>
      <dgm:t>
        <a:bodyPr/>
        <a:lstStyle/>
        <a:p>
          <a:endParaRPr lang="en-US" sz="2800"/>
        </a:p>
        <a:p>
          <a:r>
            <a:rPr lang="en-US" sz="2400"/>
            <a:t>Metode dalam menentukan pilihan implementasi dg pendekatan: “</a:t>
          </a:r>
          <a:r>
            <a:rPr lang="en-US" sz="2400" b="1"/>
            <a:t>Kapan-Siapa-Bagaimana</a:t>
          </a:r>
          <a:r>
            <a:rPr lang="en-US" sz="2400"/>
            <a:t>”</a:t>
          </a:r>
          <a:endParaRPr lang="en-US" sz="2800"/>
        </a:p>
      </dgm:t>
    </dgm:pt>
    <dgm:pt modelId="{91B44E04-7D39-46AE-8729-829A5A5E6C55}" type="parTrans" cxnId="{9B0FBC7F-25D8-4462-872D-CD700441C40F}">
      <dgm:prSet/>
      <dgm:spPr/>
      <dgm:t>
        <a:bodyPr/>
        <a:lstStyle/>
        <a:p>
          <a:endParaRPr lang="en-US"/>
        </a:p>
      </dgm:t>
    </dgm:pt>
    <dgm:pt modelId="{DFA4E984-135E-49E2-8C70-B144DB3F4963}" type="sibTrans" cxnId="{9B0FBC7F-25D8-4462-872D-CD700441C40F}">
      <dgm:prSet/>
      <dgm:spPr/>
      <dgm:t>
        <a:bodyPr/>
        <a:lstStyle/>
        <a:p>
          <a:endParaRPr lang="en-US"/>
        </a:p>
      </dgm:t>
    </dgm:pt>
    <dgm:pt modelId="{39F8FB1C-8F99-4159-847B-0066EC7E7FC8}">
      <dgm:prSet/>
      <dgm:spPr>
        <a:solidFill>
          <a:schemeClr val="accent1">
            <a:lumMod val="40000"/>
            <a:lumOff val="60000"/>
          </a:schemeClr>
        </a:solidFill>
      </dgm:spPr>
      <dgm:t>
        <a:bodyPr/>
        <a:lstStyle/>
        <a:p>
          <a:r>
            <a:rPr lang="en-US" b="1" dirty="0"/>
            <a:t>“</a:t>
          </a:r>
          <a:r>
            <a:rPr lang="en-US" b="1" dirty="0" err="1"/>
            <a:t>Kapan</a:t>
          </a:r>
          <a:r>
            <a:rPr lang="en-US" dirty="0"/>
            <a:t>”- </a:t>
          </a:r>
          <a:r>
            <a:rPr lang="en-US" dirty="0" err="1"/>
            <a:t>Waktu</a:t>
          </a:r>
          <a:r>
            <a:rPr lang="en-US" dirty="0"/>
            <a:t> </a:t>
          </a:r>
          <a:r>
            <a:rPr lang="en-US" dirty="0" err="1"/>
            <a:t>kejadian</a:t>
          </a:r>
          <a:r>
            <a:rPr lang="en-US" dirty="0"/>
            <a:t> </a:t>
          </a:r>
          <a:r>
            <a:rPr lang="en-US" dirty="0" err="1"/>
            <a:t>penyakit</a:t>
          </a:r>
          <a:r>
            <a:rPr lang="en-US" dirty="0"/>
            <a:t> </a:t>
          </a:r>
          <a:r>
            <a:rPr lang="en-US" dirty="0" err="1"/>
            <a:t>ketika</a:t>
          </a:r>
          <a:r>
            <a:rPr lang="en-US" dirty="0"/>
            <a:t> </a:t>
          </a:r>
          <a:r>
            <a:rPr lang="en-US" dirty="0" err="1"/>
            <a:t>intervensi</a:t>
          </a:r>
          <a:r>
            <a:rPr lang="en-US" dirty="0"/>
            <a:t> </a:t>
          </a:r>
          <a:r>
            <a:rPr lang="en-US" dirty="0" err="1"/>
            <a:t>berlangsung</a:t>
          </a:r>
          <a:r>
            <a:rPr lang="en-US"/>
            <a:t>. </a:t>
          </a:r>
        </a:p>
        <a:p>
          <a:r>
            <a:rPr lang="en-US"/>
            <a:t>Kategori </a:t>
          </a:r>
          <a:r>
            <a:rPr lang="en-US" dirty="0" err="1"/>
            <a:t>intervensi</a:t>
          </a:r>
          <a:r>
            <a:rPr lang="en-US" dirty="0"/>
            <a:t> </a:t>
          </a:r>
          <a:r>
            <a:rPr lang="en-US" b="1" i="1" dirty="0"/>
            <a:t>primary, secondary, </a:t>
          </a:r>
          <a:r>
            <a:rPr lang="en-US" dirty="0" err="1"/>
            <a:t>dan</a:t>
          </a:r>
          <a:r>
            <a:rPr lang="en-US" dirty="0"/>
            <a:t> </a:t>
          </a:r>
          <a:r>
            <a:rPr lang="en-US" b="1" i="1" dirty="0"/>
            <a:t>tertiary</a:t>
          </a:r>
          <a:endParaRPr lang="en-US" dirty="0"/>
        </a:p>
      </dgm:t>
    </dgm:pt>
    <dgm:pt modelId="{68D0CB5D-6379-49D7-925B-72A192314065}" type="parTrans" cxnId="{384FFE25-BF37-4C43-975E-7E9726A0539B}">
      <dgm:prSet/>
      <dgm:spPr/>
      <dgm:t>
        <a:bodyPr/>
        <a:lstStyle/>
        <a:p>
          <a:endParaRPr lang="en-US"/>
        </a:p>
      </dgm:t>
    </dgm:pt>
    <dgm:pt modelId="{5B799732-3193-4417-AB72-B2934B1CE4DA}" type="sibTrans" cxnId="{384FFE25-BF37-4C43-975E-7E9726A0539B}">
      <dgm:prSet/>
      <dgm:spPr/>
      <dgm:t>
        <a:bodyPr/>
        <a:lstStyle/>
        <a:p>
          <a:endParaRPr lang="en-US"/>
        </a:p>
      </dgm:t>
    </dgm:pt>
    <dgm:pt modelId="{692B8F06-10C4-4BDA-A3DC-9B9478370A1C}">
      <dgm:prSet/>
      <dgm:spPr>
        <a:solidFill>
          <a:schemeClr val="accent4">
            <a:lumMod val="40000"/>
            <a:lumOff val="60000"/>
          </a:schemeClr>
        </a:solidFill>
      </dgm:spPr>
      <dgm:t>
        <a:bodyPr/>
        <a:lstStyle/>
        <a:p>
          <a:r>
            <a:rPr lang="en-US" dirty="0"/>
            <a:t>“</a:t>
          </a:r>
          <a:r>
            <a:rPr lang="en-US" b="1" dirty="0" err="1"/>
            <a:t>Siapa</a:t>
          </a:r>
          <a:r>
            <a:rPr lang="en-US" dirty="0"/>
            <a:t>” – </a:t>
          </a:r>
          <a:r>
            <a:rPr lang="en-US" dirty="0" err="1"/>
            <a:t>Kepada</a:t>
          </a:r>
          <a:r>
            <a:rPr lang="en-US" dirty="0"/>
            <a:t> </a:t>
          </a:r>
          <a:r>
            <a:rPr lang="en-US" dirty="0" err="1"/>
            <a:t>siapa</a:t>
          </a:r>
          <a:r>
            <a:rPr lang="en-US" dirty="0"/>
            <a:t> </a:t>
          </a:r>
          <a:r>
            <a:rPr lang="en-US" dirty="0" err="1"/>
            <a:t>intervensi</a:t>
          </a:r>
          <a:r>
            <a:rPr lang="en-US" dirty="0"/>
            <a:t> </a:t>
          </a:r>
          <a:r>
            <a:rPr lang="en-US" dirty="0" err="1"/>
            <a:t>akan</a:t>
          </a:r>
          <a:r>
            <a:rPr lang="en-US" dirty="0"/>
            <a:t> </a:t>
          </a:r>
          <a:r>
            <a:rPr lang="en-US" dirty="0" err="1"/>
            <a:t>dilakukan</a:t>
          </a:r>
          <a:r>
            <a:rPr lang="en-US" dirty="0"/>
            <a:t>, </a:t>
          </a:r>
          <a:r>
            <a:rPr lang="en-US" dirty="0" err="1"/>
            <a:t>apakah</a:t>
          </a:r>
          <a:r>
            <a:rPr lang="en-US" dirty="0"/>
            <a:t> </a:t>
          </a:r>
          <a:r>
            <a:rPr lang="en-US" dirty="0" err="1"/>
            <a:t>dilakukan</a:t>
          </a:r>
          <a:r>
            <a:rPr lang="en-US" dirty="0"/>
            <a:t> </a:t>
          </a:r>
          <a:r>
            <a:rPr lang="en-US" dirty="0" err="1"/>
            <a:t>pada</a:t>
          </a:r>
          <a:r>
            <a:rPr lang="en-US" dirty="0"/>
            <a:t> </a:t>
          </a:r>
          <a:r>
            <a:rPr lang="en-US" b="1"/>
            <a:t>individual </a:t>
          </a:r>
          <a:r>
            <a:rPr lang="en-US"/>
            <a:t>atau </a:t>
          </a:r>
          <a:r>
            <a:rPr lang="en-US" b="1" dirty="0" err="1"/>
            <a:t>sekelompok</a:t>
          </a:r>
          <a:r>
            <a:rPr lang="en-US" b="1" dirty="0"/>
            <a:t> orang </a:t>
          </a:r>
          <a:r>
            <a:rPr lang="en-US" dirty="0"/>
            <a:t>yang </a:t>
          </a:r>
          <a:r>
            <a:rPr lang="en-US" dirty="0" err="1"/>
            <a:t>berisiko</a:t>
          </a:r>
          <a:endParaRPr lang="en-US" dirty="0"/>
        </a:p>
      </dgm:t>
    </dgm:pt>
    <dgm:pt modelId="{35C85794-EF51-443C-BFF6-566CED9E2A4A}" type="parTrans" cxnId="{E2EE99AB-4AA3-4FBE-A63B-F1886E9F7033}">
      <dgm:prSet/>
      <dgm:spPr/>
      <dgm:t>
        <a:bodyPr/>
        <a:lstStyle/>
        <a:p>
          <a:endParaRPr lang="en-US"/>
        </a:p>
      </dgm:t>
    </dgm:pt>
    <dgm:pt modelId="{7BD17368-5E73-46E4-9197-EC8242E7E243}" type="sibTrans" cxnId="{E2EE99AB-4AA3-4FBE-A63B-F1886E9F7033}">
      <dgm:prSet/>
      <dgm:spPr/>
      <dgm:t>
        <a:bodyPr/>
        <a:lstStyle/>
        <a:p>
          <a:endParaRPr lang="en-US"/>
        </a:p>
      </dgm:t>
    </dgm:pt>
    <dgm:pt modelId="{6B999A11-1F90-4FE4-B8FA-7A2C6394C0BD}">
      <dgm:prSet/>
      <dgm:spPr>
        <a:solidFill>
          <a:srgbClr val="FFC000"/>
        </a:solidFill>
        <a:ln>
          <a:solidFill>
            <a:srgbClr val="FFC000"/>
          </a:solidFill>
        </a:ln>
      </dgm:spPr>
      <dgm:t>
        <a:bodyPr/>
        <a:lstStyle/>
        <a:p>
          <a:r>
            <a:rPr lang="en-US" b="1" dirty="0"/>
            <a:t>“</a:t>
          </a:r>
          <a:r>
            <a:rPr lang="en-US" b="1" dirty="0" err="1"/>
            <a:t>Bagaimana</a:t>
          </a:r>
          <a:r>
            <a:rPr lang="en-US" dirty="0"/>
            <a:t>” – </a:t>
          </a:r>
          <a:r>
            <a:rPr lang="en-US" dirty="0" err="1"/>
            <a:t>Bagaimana</a:t>
          </a:r>
          <a:r>
            <a:rPr lang="en-US" dirty="0"/>
            <a:t> </a:t>
          </a:r>
          <a:r>
            <a:rPr lang="en-US" dirty="0" err="1"/>
            <a:t>mengimplementasikan</a:t>
          </a:r>
          <a:r>
            <a:rPr lang="en-US" dirty="0"/>
            <a:t> </a:t>
          </a:r>
          <a:r>
            <a:rPr lang="en-US" dirty="0" err="1"/>
            <a:t>intervensi</a:t>
          </a:r>
          <a:r>
            <a:rPr lang="en-US"/>
            <a:t>. </a:t>
          </a:r>
        </a:p>
        <a:p>
          <a:r>
            <a:rPr lang="en-US"/>
            <a:t>Pemberian </a:t>
          </a:r>
          <a:r>
            <a:rPr lang="en-US" b="1" dirty="0" err="1"/>
            <a:t>informasi</a:t>
          </a:r>
          <a:r>
            <a:rPr lang="en-US" b="1" dirty="0"/>
            <a:t> </a:t>
          </a:r>
          <a:r>
            <a:rPr lang="en-US" dirty="0"/>
            <a:t>(</a:t>
          </a:r>
          <a:r>
            <a:rPr lang="en-US" dirty="0" err="1"/>
            <a:t>edukasi</a:t>
          </a:r>
          <a:r>
            <a:rPr lang="en-US" dirty="0"/>
            <a:t>), </a:t>
          </a:r>
          <a:r>
            <a:rPr lang="en-US" b="1" dirty="0" err="1"/>
            <a:t>motivasi</a:t>
          </a:r>
          <a:r>
            <a:rPr lang="en-US" b="1" dirty="0"/>
            <a:t> </a:t>
          </a:r>
          <a:r>
            <a:rPr lang="en-US" dirty="0"/>
            <a:t>(</a:t>
          </a:r>
          <a:r>
            <a:rPr lang="en-US" dirty="0" err="1"/>
            <a:t>dorongan</a:t>
          </a:r>
          <a:r>
            <a:rPr lang="en-US" dirty="0"/>
            <a:t>), </a:t>
          </a:r>
          <a:r>
            <a:rPr lang="en-US" dirty="0" err="1"/>
            <a:t>atau</a:t>
          </a:r>
          <a:r>
            <a:rPr lang="en-US" dirty="0"/>
            <a:t> </a:t>
          </a:r>
          <a:r>
            <a:rPr lang="en-US" b="1" dirty="0" err="1"/>
            <a:t>obligasi</a:t>
          </a:r>
          <a:r>
            <a:rPr lang="en-US" b="1" dirty="0"/>
            <a:t> </a:t>
          </a:r>
          <a:r>
            <a:rPr lang="en-US"/>
            <a:t>(kewajiban, UU)</a:t>
          </a:r>
          <a:endParaRPr lang="en-US" dirty="0"/>
        </a:p>
      </dgm:t>
    </dgm:pt>
    <dgm:pt modelId="{E69DD273-AA0D-46F9-9709-0B2FF31FB1ED}" type="parTrans" cxnId="{4A46A99A-6EC5-4BB7-8A67-A5225DABAF00}">
      <dgm:prSet/>
      <dgm:spPr/>
      <dgm:t>
        <a:bodyPr/>
        <a:lstStyle/>
        <a:p>
          <a:endParaRPr lang="en-US"/>
        </a:p>
      </dgm:t>
    </dgm:pt>
    <dgm:pt modelId="{9D368FF7-7BA1-44DC-9C6C-C0BC1CBF88EC}" type="sibTrans" cxnId="{4A46A99A-6EC5-4BB7-8A67-A5225DABAF00}">
      <dgm:prSet/>
      <dgm:spPr/>
      <dgm:t>
        <a:bodyPr/>
        <a:lstStyle/>
        <a:p>
          <a:endParaRPr lang="en-US"/>
        </a:p>
      </dgm:t>
    </dgm:pt>
    <dgm:pt modelId="{1EA82F09-971C-4AFB-AECC-7E223DBA41E9}" type="pres">
      <dgm:prSet presAssocID="{D012AD74-4752-445B-81B9-A1768DC7DC7A}" presName="vert0" presStyleCnt="0">
        <dgm:presLayoutVars>
          <dgm:dir/>
          <dgm:animOne val="branch"/>
          <dgm:animLvl val="lvl"/>
        </dgm:presLayoutVars>
      </dgm:prSet>
      <dgm:spPr/>
      <dgm:t>
        <a:bodyPr/>
        <a:lstStyle/>
        <a:p>
          <a:endParaRPr lang="en-US"/>
        </a:p>
      </dgm:t>
    </dgm:pt>
    <dgm:pt modelId="{02661B4B-CB9E-4B73-B0E7-5D4761666B99}" type="pres">
      <dgm:prSet presAssocID="{850DA783-424C-4396-B23E-B917E808211F}" presName="thickLine" presStyleLbl="alignNode1" presStyleIdx="0" presStyleCnt="1"/>
      <dgm:spPr/>
    </dgm:pt>
    <dgm:pt modelId="{B988AC85-1FDD-4586-9781-EDA97BDCB40E}" type="pres">
      <dgm:prSet presAssocID="{850DA783-424C-4396-B23E-B917E808211F}" presName="horz1" presStyleCnt="0"/>
      <dgm:spPr/>
    </dgm:pt>
    <dgm:pt modelId="{EDA7CA65-8B32-4B60-AC7B-1C4C318146CD}" type="pres">
      <dgm:prSet presAssocID="{850DA783-424C-4396-B23E-B917E808211F}" presName="tx1" presStyleLbl="revTx" presStyleIdx="0" presStyleCnt="4" custScaleX="124623"/>
      <dgm:spPr/>
      <dgm:t>
        <a:bodyPr/>
        <a:lstStyle/>
        <a:p>
          <a:endParaRPr lang="en-US"/>
        </a:p>
      </dgm:t>
    </dgm:pt>
    <dgm:pt modelId="{80140822-5A5B-43A4-924F-DEE9AD001552}" type="pres">
      <dgm:prSet presAssocID="{850DA783-424C-4396-B23E-B917E808211F}" presName="vert1" presStyleCnt="0"/>
      <dgm:spPr/>
    </dgm:pt>
    <dgm:pt modelId="{1B8CF802-667B-451F-BB56-6788CD7245CE}" type="pres">
      <dgm:prSet presAssocID="{39F8FB1C-8F99-4159-847B-0066EC7E7FC8}" presName="vertSpace2a" presStyleCnt="0"/>
      <dgm:spPr/>
    </dgm:pt>
    <dgm:pt modelId="{8A3491C5-99C7-4640-A7BE-6AB751FAFBF6}" type="pres">
      <dgm:prSet presAssocID="{39F8FB1C-8F99-4159-847B-0066EC7E7FC8}" presName="horz2" presStyleCnt="0"/>
      <dgm:spPr/>
    </dgm:pt>
    <dgm:pt modelId="{77753956-5C9C-48D7-BC30-E8C6CF3ADAB1}" type="pres">
      <dgm:prSet presAssocID="{39F8FB1C-8F99-4159-847B-0066EC7E7FC8}" presName="horzSpace2" presStyleCnt="0"/>
      <dgm:spPr/>
    </dgm:pt>
    <dgm:pt modelId="{E1B2C41C-3057-4A24-9D8B-D402ACE260DF}" type="pres">
      <dgm:prSet presAssocID="{39F8FB1C-8F99-4159-847B-0066EC7E7FC8}" presName="tx2" presStyleLbl="revTx" presStyleIdx="1" presStyleCnt="4"/>
      <dgm:spPr/>
      <dgm:t>
        <a:bodyPr/>
        <a:lstStyle/>
        <a:p>
          <a:endParaRPr lang="en-US"/>
        </a:p>
      </dgm:t>
    </dgm:pt>
    <dgm:pt modelId="{106619E3-BFF1-4F8C-9970-724A5AFC91E0}" type="pres">
      <dgm:prSet presAssocID="{39F8FB1C-8F99-4159-847B-0066EC7E7FC8}" presName="vert2" presStyleCnt="0"/>
      <dgm:spPr/>
    </dgm:pt>
    <dgm:pt modelId="{418C5761-8367-41DC-9B90-7809CE1F96B6}" type="pres">
      <dgm:prSet presAssocID="{39F8FB1C-8F99-4159-847B-0066EC7E7FC8}" presName="thinLine2b" presStyleLbl="callout" presStyleIdx="0" presStyleCnt="3"/>
      <dgm:spPr/>
    </dgm:pt>
    <dgm:pt modelId="{5F0BB127-9E3C-4141-8D3D-21C9F4D9B9D4}" type="pres">
      <dgm:prSet presAssocID="{39F8FB1C-8F99-4159-847B-0066EC7E7FC8}" presName="vertSpace2b" presStyleCnt="0"/>
      <dgm:spPr/>
    </dgm:pt>
    <dgm:pt modelId="{960DF531-600A-4DC4-BB35-81B27FC35B53}" type="pres">
      <dgm:prSet presAssocID="{692B8F06-10C4-4BDA-A3DC-9B9478370A1C}" presName="horz2" presStyleCnt="0"/>
      <dgm:spPr/>
    </dgm:pt>
    <dgm:pt modelId="{5A27A36B-8F3B-4B17-B621-6A3FB0A8266E}" type="pres">
      <dgm:prSet presAssocID="{692B8F06-10C4-4BDA-A3DC-9B9478370A1C}" presName="horzSpace2" presStyleCnt="0"/>
      <dgm:spPr/>
    </dgm:pt>
    <dgm:pt modelId="{D2E79114-8D56-4DDC-BB21-69D70B784FE9}" type="pres">
      <dgm:prSet presAssocID="{692B8F06-10C4-4BDA-A3DC-9B9478370A1C}" presName="tx2" presStyleLbl="revTx" presStyleIdx="2" presStyleCnt="4" custLinFactNeighborX="129" custLinFactNeighborY="4303"/>
      <dgm:spPr/>
      <dgm:t>
        <a:bodyPr/>
        <a:lstStyle/>
        <a:p>
          <a:endParaRPr lang="en-US"/>
        </a:p>
      </dgm:t>
    </dgm:pt>
    <dgm:pt modelId="{81402ECE-FA5E-4549-B1FF-C6E0BDFD18E8}" type="pres">
      <dgm:prSet presAssocID="{692B8F06-10C4-4BDA-A3DC-9B9478370A1C}" presName="vert2" presStyleCnt="0"/>
      <dgm:spPr/>
    </dgm:pt>
    <dgm:pt modelId="{E73A42E6-0889-43AA-AE9F-C9CDF6CE63A1}" type="pres">
      <dgm:prSet presAssocID="{692B8F06-10C4-4BDA-A3DC-9B9478370A1C}" presName="thinLine2b" presStyleLbl="callout" presStyleIdx="1" presStyleCnt="3"/>
      <dgm:spPr/>
    </dgm:pt>
    <dgm:pt modelId="{17A42A86-C48D-4979-ADDE-B21E2FB484F1}" type="pres">
      <dgm:prSet presAssocID="{692B8F06-10C4-4BDA-A3DC-9B9478370A1C}" presName="vertSpace2b" presStyleCnt="0"/>
      <dgm:spPr/>
    </dgm:pt>
    <dgm:pt modelId="{5E8842A0-B953-4002-BC49-F9C3CC3312C4}" type="pres">
      <dgm:prSet presAssocID="{6B999A11-1F90-4FE4-B8FA-7A2C6394C0BD}" presName="horz2" presStyleCnt="0"/>
      <dgm:spPr/>
    </dgm:pt>
    <dgm:pt modelId="{F6B1AD0C-35F7-4A84-9A90-DC09A332611B}" type="pres">
      <dgm:prSet presAssocID="{6B999A11-1F90-4FE4-B8FA-7A2C6394C0BD}" presName="horzSpace2" presStyleCnt="0"/>
      <dgm:spPr/>
    </dgm:pt>
    <dgm:pt modelId="{7C642A32-0EB9-4629-9210-BE715711CF49}" type="pres">
      <dgm:prSet presAssocID="{6B999A11-1F90-4FE4-B8FA-7A2C6394C0BD}" presName="tx2" presStyleLbl="revTx" presStyleIdx="3" presStyleCnt="4"/>
      <dgm:spPr/>
      <dgm:t>
        <a:bodyPr/>
        <a:lstStyle/>
        <a:p>
          <a:endParaRPr lang="en-US"/>
        </a:p>
      </dgm:t>
    </dgm:pt>
    <dgm:pt modelId="{EFDB88FE-C979-4694-AB59-30DC880240E1}" type="pres">
      <dgm:prSet presAssocID="{6B999A11-1F90-4FE4-B8FA-7A2C6394C0BD}" presName="vert2" presStyleCnt="0"/>
      <dgm:spPr/>
    </dgm:pt>
    <dgm:pt modelId="{C27746C7-B930-412B-91F5-E1E95F5FBDF9}" type="pres">
      <dgm:prSet presAssocID="{6B999A11-1F90-4FE4-B8FA-7A2C6394C0BD}" presName="thinLine2b" presStyleLbl="callout" presStyleIdx="2" presStyleCnt="3"/>
      <dgm:spPr/>
    </dgm:pt>
    <dgm:pt modelId="{2B2D3535-8EEF-4D0D-ADA4-F1316EC46A04}" type="pres">
      <dgm:prSet presAssocID="{6B999A11-1F90-4FE4-B8FA-7A2C6394C0BD}" presName="vertSpace2b" presStyleCnt="0"/>
      <dgm:spPr/>
    </dgm:pt>
  </dgm:ptLst>
  <dgm:cxnLst>
    <dgm:cxn modelId="{759583BB-0FC6-4405-9934-6699F6504C57}" type="presOf" srcId="{6B999A11-1F90-4FE4-B8FA-7A2C6394C0BD}" destId="{7C642A32-0EB9-4629-9210-BE715711CF49}" srcOrd="0" destOrd="0" presId="urn:microsoft.com/office/officeart/2008/layout/LinedList"/>
    <dgm:cxn modelId="{9AE86C6B-A130-41E6-BBCA-4D07066AC22C}" type="presOf" srcId="{692B8F06-10C4-4BDA-A3DC-9B9478370A1C}" destId="{D2E79114-8D56-4DDC-BB21-69D70B784FE9}" srcOrd="0" destOrd="0" presId="urn:microsoft.com/office/officeart/2008/layout/LinedList"/>
    <dgm:cxn modelId="{B8A55E74-B429-4AF0-B16E-EE99346A0837}" type="presOf" srcId="{39F8FB1C-8F99-4159-847B-0066EC7E7FC8}" destId="{E1B2C41C-3057-4A24-9D8B-D402ACE260DF}" srcOrd="0" destOrd="0" presId="urn:microsoft.com/office/officeart/2008/layout/LinedList"/>
    <dgm:cxn modelId="{4A46A99A-6EC5-4BB7-8A67-A5225DABAF00}" srcId="{850DA783-424C-4396-B23E-B917E808211F}" destId="{6B999A11-1F90-4FE4-B8FA-7A2C6394C0BD}" srcOrd="2" destOrd="0" parTransId="{E69DD273-AA0D-46F9-9709-0B2FF31FB1ED}" sibTransId="{9D368FF7-7BA1-44DC-9C6C-C0BC1CBF88EC}"/>
    <dgm:cxn modelId="{254417B6-2332-493F-9545-0A9519FC7598}" type="presOf" srcId="{D012AD74-4752-445B-81B9-A1768DC7DC7A}" destId="{1EA82F09-971C-4AFB-AECC-7E223DBA41E9}" srcOrd="0" destOrd="0" presId="urn:microsoft.com/office/officeart/2008/layout/LinedList"/>
    <dgm:cxn modelId="{76AA1D61-0E31-43C9-AC0A-AFDF2DC42A30}" type="presOf" srcId="{850DA783-424C-4396-B23E-B917E808211F}" destId="{EDA7CA65-8B32-4B60-AC7B-1C4C318146CD}" srcOrd="0" destOrd="0" presId="urn:microsoft.com/office/officeart/2008/layout/LinedList"/>
    <dgm:cxn modelId="{9B0FBC7F-25D8-4462-872D-CD700441C40F}" srcId="{D012AD74-4752-445B-81B9-A1768DC7DC7A}" destId="{850DA783-424C-4396-B23E-B917E808211F}" srcOrd="0" destOrd="0" parTransId="{91B44E04-7D39-46AE-8729-829A5A5E6C55}" sibTransId="{DFA4E984-135E-49E2-8C70-B144DB3F4963}"/>
    <dgm:cxn modelId="{E2EE99AB-4AA3-4FBE-A63B-F1886E9F7033}" srcId="{850DA783-424C-4396-B23E-B917E808211F}" destId="{692B8F06-10C4-4BDA-A3DC-9B9478370A1C}" srcOrd="1" destOrd="0" parTransId="{35C85794-EF51-443C-BFF6-566CED9E2A4A}" sibTransId="{7BD17368-5E73-46E4-9197-EC8242E7E243}"/>
    <dgm:cxn modelId="{384FFE25-BF37-4C43-975E-7E9726A0539B}" srcId="{850DA783-424C-4396-B23E-B917E808211F}" destId="{39F8FB1C-8F99-4159-847B-0066EC7E7FC8}" srcOrd="0" destOrd="0" parTransId="{68D0CB5D-6379-49D7-925B-72A192314065}" sibTransId="{5B799732-3193-4417-AB72-B2934B1CE4DA}"/>
    <dgm:cxn modelId="{301C7187-F7D8-4461-A510-8E8C30568762}" type="presParOf" srcId="{1EA82F09-971C-4AFB-AECC-7E223DBA41E9}" destId="{02661B4B-CB9E-4B73-B0E7-5D4761666B99}" srcOrd="0" destOrd="0" presId="urn:microsoft.com/office/officeart/2008/layout/LinedList"/>
    <dgm:cxn modelId="{E508FCA4-0213-42B0-B07C-F233737288AE}" type="presParOf" srcId="{1EA82F09-971C-4AFB-AECC-7E223DBA41E9}" destId="{B988AC85-1FDD-4586-9781-EDA97BDCB40E}" srcOrd="1" destOrd="0" presId="urn:microsoft.com/office/officeart/2008/layout/LinedList"/>
    <dgm:cxn modelId="{58C37376-D404-47F0-91E7-8396A5A38917}" type="presParOf" srcId="{B988AC85-1FDD-4586-9781-EDA97BDCB40E}" destId="{EDA7CA65-8B32-4B60-AC7B-1C4C318146CD}" srcOrd="0" destOrd="0" presId="urn:microsoft.com/office/officeart/2008/layout/LinedList"/>
    <dgm:cxn modelId="{5B52F9BB-D722-4707-ACCD-69D9C1DF50B2}" type="presParOf" srcId="{B988AC85-1FDD-4586-9781-EDA97BDCB40E}" destId="{80140822-5A5B-43A4-924F-DEE9AD001552}" srcOrd="1" destOrd="0" presId="urn:microsoft.com/office/officeart/2008/layout/LinedList"/>
    <dgm:cxn modelId="{A445D953-CF9E-49F8-83EF-2EA6C98CA218}" type="presParOf" srcId="{80140822-5A5B-43A4-924F-DEE9AD001552}" destId="{1B8CF802-667B-451F-BB56-6788CD7245CE}" srcOrd="0" destOrd="0" presId="urn:microsoft.com/office/officeart/2008/layout/LinedList"/>
    <dgm:cxn modelId="{A45AA5D3-1B10-4C92-94DA-6E14F9ECA06F}" type="presParOf" srcId="{80140822-5A5B-43A4-924F-DEE9AD001552}" destId="{8A3491C5-99C7-4640-A7BE-6AB751FAFBF6}" srcOrd="1" destOrd="0" presId="urn:microsoft.com/office/officeart/2008/layout/LinedList"/>
    <dgm:cxn modelId="{2836C3AA-E5A7-4C1F-B331-CEA53A1B14F5}" type="presParOf" srcId="{8A3491C5-99C7-4640-A7BE-6AB751FAFBF6}" destId="{77753956-5C9C-48D7-BC30-E8C6CF3ADAB1}" srcOrd="0" destOrd="0" presId="urn:microsoft.com/office/officeart/2008/layout/LinedList"/>
    <dgm:cxn modelId="{7B0B23B6-FDF6-48D5-8B21-64E41A831191}" type="presParOf" srcId="{8A3491C5-99C7-4640-A7BE-6AB751FAFBF6}" destId="{E1B2C41C-3057-4A24-9D8B-D402ACE260DF}" srcOrd="1" destOrd="0" presId="urn:microsoft.com/office/officeart/2008/layout/LinedList"/>
    <dgm:cxn modelId="{C0426ED7-57A6-4146-9E99-05FC35C2BFE8}" type="presParOf" srcId="{8A3491C5-99C7-4640-A7BE-6AB751FAFBF6}" destId="{106619E3-BFF1-4F8C-9970-724A5AFC91E0}" srcOrd="2" destOrd="0" presId="urn:microsoft.com/office/officeart/2008/layout/LinedList"/>
    <dgm:cxn modelId="{B05A051B-A133-43AB-A11B-0BBBF248CF09}" type="presParOf" srcId="{80140822-5A5B-43A4-924F-DEE9AD001552}" destId="{418C5761-8367-41DC-9B90-7809CE1F96B6}" srcOrd="2" destOrd="0" presId="urn:microsoft.com/office/officeart/2008/layout/LinedList"/>
    <dgm:cxn modelId="{674A3ABE-0305-4323-916B-E14FFC97FC0D}" type="presParOf" srcId="{80140822-5A5B-43A4-924F-DEE9AD001552}" destId="{5F0BB127-9E3C-4141-8D3D-21C9F4D9B9D4}" srcOrd="3" destOrd="0" presId="urn:microsoft.com/office/officeart/2008/layout/LinedList"/>
    <dgm:cxn modelId="{50835F36-104C-40D3-A852-6DB136A91DF8}" type="presParOf" srcId="{80140822-5A5B-43A4-924F-DEE9AD001552}" destId="{960DF531-600A-4DC4-BB35-81B27FC35B53}" srcOrd="4" destOrd="0" presId="urn:microsoft.com/office/officeart/2008/layout/LinedList"/>
    <dgm:cxn modelId="{3D3D710A-E993-4844-A9F6-1484E62A7D76}" type="presParOf" srcId="{960DF531-600A-4DC4-BB35-81B27FC35B53}" destId="{5A27A36B-8F3B-4B17-B621-6A3FB0A8266E}" srcOrd="0" destOrd="0" presId="urn:microsoft.com/office/officeart/2008/layout/LinedList"/>
    <dgm:cxn modelId="{45FA90AB-9F75-4FBE-8276-A2D7944ED56C}" type="presParOf" srcId="{960DF531-600A-4DC4-BB35-81B27FC35B53}" destId="{D2E79114-8D56-4DDC-BB21-69D70B784FE9}" srcOrd="1" destOrd="0" presId="urn:microsoft.com/office/officeart/2008/layout/LinedList"/>
    <dgm:cxn modelId="{566DFB29-DAE6-4BE0-B8FF-9AE2AF7B602C}" type="presParOf" srcId="{960DF531-600A-4DC4-BB35-81B27FC35B53}" destId="{81402ECE-FA5E-4549-B1FF-C6E0BDFD18E8}" srcOrd="2" destOrd="0" presId="urn:microsoft.com/office/officeart/2008/layout/LinedList"/>
    <dgm:cxn modelId="{7F334F4F-1C08-439B-B1A0-E61432F93375}" type="presParOf" srcId="{80140822-5A5B-43A4-924F-DEE9AD001552}" destId="{E73A42E6-0889-43AA-AE9F-C9CDF6CE63A1}" srcOrd="5" destOrd="0" presId="urn:microsoft.com/office/officeart/2008/layout/LinedList"/>
    <dgm:cxn modelId="{3533B34D-9F51-4207-B4F9-30AA142655DC}" type="presParOf" srcId="{80140822-5A5B-43A4-924F-DEE9AD001552}" destId="{17A42A86-C48D-4979-ADDE-B21E2FB484F1}" srcOrd="6" destOrd="0" presId="urn:microsoft.com/office/officeart/2008/layout/LinedList"/>
    <dgm:cxn modelId="{DBA61002-045B-4B62-B212-85100B562674}" type="presParOf" srcId="{80140822-5A5B-43A4-924F-DEE9AD001552}" destId="{5E8842A0-B953-4002-BC49-F9C3CC3312C4}" srcOrd="7" destOrd="0" presId="urn:microsoft.com/office/officeart/2008/layout/LinedList"/>
    <dgm:cxn modelId="{C949FDEF-3053-488D-BFF9-158A48089208}" type="presParOf" srcId="{5E8842A0-B953-4002-BC49-F9C3CC3312C4}" destId="{F6B1AD0C-35F7-4A84-9A90-DC09A332611B}" srcOrd="0" destOrd="0" presId="urn:microsoft.com/office/officeart/2008/layout/LinedList"/>
    <dgm:cxn modelId="{51796071-FE85-466E-A2D2-CCB47B83F757}" type="presParOf" srcId="{5E8842A0-B953-4002-BC49-F9C3CC3312C4}" destId="{7C642A32-0EB9-4629-9210-BE715711CF49}" srcOrd="1" destOrd="0" presId="urn:microsoft.com/office/officeart/2008/layout/LinedList"/>
    <dgm:cxn modelId="{89C3AC1F-2C37-45F9-89DA-00A837561043}" type="presParOf" srcId="{5E8842A0-B953-4002-BC49-F9C3CC3312C4}" destId="{EFDB88FE-C979-4694-AB59-30DC880240E1}" srcOrd="2" destOrd="0" presId="urn:microsoft.com/office/officeart/2008/layout/LinedList"/>
    <dgm:cxn modelId="{AC97B28B-0ABB-470D-9741-4DE837A41486}" type="presParOf" srcId="{80140822-5A5B-43A4-924F-DEE9AD001552}" destId="{C27746C7-B930-412B-91F5-E1E95F5FBDF9}" srcOrd="8" destOrd="0" presId="urn:microsoft.com/office/officeart/2008/layout/LinedList"/>
    <dgm:cxn modelId="{6E7B9B60-26C2-4C3D-B041-C14BA37E43C5}" type="presParOf" srcId="{80140822-5A5B-43A4-924F-DEE9AD001552}" destId="{2B2D3535-8EEF-4D0D-ADA4-F1316EC46A0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B3419-3881-42ED-8751-9DF4AC5B3F32}">
      <dsp:nvSpPr>
        <dsp:cNvPr id="0" name=""/>
        <dsp:cNvSpPr/>
      </dsp:nvSpPr>
      <dsp:spPr>
        <a:xfrm>
          <a:off x="0" y="0"/>
          <a:ext cx="8490278" cy="1071427"/>
        </a:xfrm>
        <a:prstGeom prst="snip2DiagRect">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a:latin typeface="Tw Cen MT" pitchFamily="34" charset="0"/>
            </a:rPr>
            <a:t>James Lind </a:t>
          </a:r>
          <a:r>
            <a:rPr lang="en-US" sz="1800" kern="1200" dirty="0" err="1">
              <a:latin typeface="Tw Cen MT" pitchFamily="34" charset="0"/>
            </a:rPr>
            <a:t>menggunakan</a:t>
          </a:r>
          <a:r>
            <a:rPr lang="en-US" sz="1800" kern="1200" dirty="0">
              <a:latin typeface="Tw Cen MT" pitchFamily="34" charset="0"/>
            </a:rPr>
            <a:t> </a:t>
          </a:r>
          <a:r>
            <a:rPr lang="en-US" sz="1800" kern="1200" dirty="0" err="1">
              <a:latin typeface="Tw Cen MT" pitchFamily="34" charset="0"/>
            </a:rPr>
            <a:t>perasan</a:t>
          </a:r>
          <a:r>
            <a:rPr lang="en-US" sz="1800" kern="1200" dirty="0">
              <a:latin typeface="Tw Cen MT" pitchFamily="34" charset="0"/>
            </a:rPr>
            <a:t> </a:t>
          </a:r>
          <a:r>
            <a:rPr lang="en-US" sz="1800" kern="1200" dirty="0" err="1">
              <a:latin typeface="Tw Cen MT" pitchFamily="34" charset="0"/>
            </a:rPr>
            <a:t>jeruk</a:t>
          </a:r>
          <a:r>
            <a:rPr lang="en-US" sz="1800" kern="1200" dirty="0">
              <a:latin typeface="Tw Cen MT" pitchFamily="34" charset="0"/>
            </a:rPr>
            <a:t> </a:t>
          </a:r>
          <a:r>
            <a:rPr lang="en-US" sz="1800" kern="1200" dirty="0" err="1">
              <a:latin typeface="Tw Cen MT" pitchFamily="34" charset="0"/>
            </a:rPr>
            <a:t>nipis</a:t>
          </a:r>
          <a:r>
            <a:rPr lang="en-US" sz="1800" kern="1200" dirty="0">
              <a:latin typeface="Tw Cen MT" pitchFamily="34" charset="0"/>
            </a:rPr>
            <a:t> </a:t>
          </a:r>
          <a:r>
            <a:rPr lang="en-US" sz="1800" kern="1200" dirty="0" err="1">
              <a:latin typeface="Tw Cen MT" pitchFamily="34" charset="0"/>
            </a:rPr>
            <a:t>untuk</a:t>
          </a:r>
          <a:r>
            <a:rPr lang="en-US" sz="1800" kern="1200" dirty="0">
              <a:latin typeface="Tw Cen MT" pitchFamily="34" charset="0"/>
            </a:rPr>
            <a:t> </a:t>
          </a:r>
          <a:r>
            <a:rPr lang="en-US" sz="1800" kern="1200" dirty="0" err="1">
              <a:latin typeface="Tw Cen MT" pitchFamily="34" charset="0"/>
            </a:rPr>
            <a:t>mencegah</a:t>
          </a:r>
          <a:r>
            <a:rPr lang="en-US" sz="1800" kern="1200" dirty="0">
              <a:latin typeface="Tw Cen MT" pitchFamily="34" charset="0"/>
            </a:rPr>
            <a:t> </a:t>
          </a:r>
          <a:r>
            <a:rPr lang="en-US" sz="1800" kern="1200" dirty="0" err="1">
              <a:latin typeface="Tw Cen MT" pitchFamily="34" charset="0"/>
            </a:rPr>
            <a:t>penyakit</a:t>
          </a:r>
          <a:r>
            <a:rPr lang="en-US" sz="1800" kern="1200" dirty="0">
              <a:latin typeface="Tw Cen MT" pitchFamily="34" charset="0"/>
            </a:rPr>
            <a:t> scurvy </a:t>
          </a:r>
          <a:r>
            <a:rPr lang="en-US" sz="1800" kern="1200" dirty="0" err="1">
              <a:latin typeface="Tw Cen MT" pitchFamily="34" charset="0"/>
            </a:rPr>
            <a:t>atas</a:t>
          </a:r>
          <a:r>
            <a:rPr lang="en-US" sz="1800" kern="1200" dirty="0">
              <a:latin typeface="Tw Cen MT" pitchFamily="34" charset="0"/>
            </a:rPr>
            <a:t> </a:t>
          </a:r>
          <a:r>
            <a:rPr lang="en-US" sz="1800" kern="1200" dirty="0" err="1">
              <a:latin typeface="Tw Cen MT" pitchFamily="34" charset="0"/>
            </a:rPr>
            <a:t>dasar</a:t>
          </a:r>
          <a:r>
            <a:rPr lang="en-US" sz="1800" kern="1200" dirty="0">
              <a:latin typeface="Tw Cen MT" pitchFamily="34" charset="0"/>
            </a:rPr>
            <a:t> </a:t>
          </a:r>
          <a:r>
            <a:rPr lang="en-US" sz="1800" kern="1200" dirty="0" err="1">
              <a:latin typeface="Tw Cen MT" pitchFamily="34" charset="0"/>
            </a:rPr>
            <a:t>penelitian</a:t>
          </a:r>
          <a:r>
            <a:rPr lang="en-US" sz="1800" kern="1200" dirty="0">
              <a:latin typeface="Tw Cen MT" pitchFamily="34" charset="0"/>
            </a:rPr>
            <a:t> </a:t>
          </a:r>
          <a:r>
            <a:rPr lang="en-US" sz="1800" kern="1200" dirty="0" err="1">
              <a:latin typeface="Tw Cen MT" pitchFamily="34" charset="0"/>
            </a:rPr>
            <a:t>pada</a:t>
          </a:r>
          <a:r>
            <a:rPr lang="en-US" sz="1800" kern="1200" dirty="0">
              <a:latin typeface="Tw Cen MT" pitchFamily="34" charset="0"/>
            </a:rPr>
            <a:t> </a:t>
          </a:r>
          <a:r>
            <a:rPr lang="en-US" sz="1800" kern="1200" dirty="0" err="1">
              <a:latin typeface="Tw Cen MT" pitchFamily="34" charset="0"/>
            </a:rPr>
            <a:t>populasi</a:t>
          </a:r>
          <a:r>
            <a:rPr lang="en-US" sz="1800" kern="1200" dirty="0">
              <a:latin typeface="Tw Cen MT" pitchFamily="34" charset="0"/>
            </a:rPr>
            <a:t> </a:t>
          </a:r>
          <a:r>
            <a:rPr lang="nn-NO" sz="1800" kern="1200" dirty="0">
              <a:latin typeface="Tw Cen MT" pitchFamily="34" charset="0"/>
            </a:rPr>
            <a:t>pelaut yang berminggu-minggu berlayar di tengah </a:t>
          </a:r>
          <a:r>
            <a:rPr lang="en-US" sz="1800" kern="1200" dirty="0" err="1">
              <a:latin typeface="Tw Cen MT" pitchFamily="34" charset="0"/>
            </a:rPr>
            <a:t>laut</a:t>
          </a:r>
          <a:r>
            <a:rPr lang="en-US" sz="1800" kern="1200" dirty="0">
              <a:latin typeface="Tw Cen MT" pitchFamily="34" charset="0"/>
            </a:rPr>
            <a:t>. </a:t>
          </a:r>
          <a:endParaRPr lang="en-US" sz="1800" kern="1200" dirty="0"/>
        </a:p>
      </dsp:txBody>
      <dsp:txXfrm>
        <a:off x="89287" y="89287"/>
        <a:ext cx="8311704" cy="892853"/>
      </dsp:txXfrm>
    </dsp:sp>
    <dsp:sp modelId="{6F17B9EE-D732-4415-AD51-AE80E55BC628}">
      <dsp:nvSpPr>
        <dsp:cNvPr id="0" name=""/>
        <dsp:cNvSpPr/>
      </dsp:nvSpPr>
      <dsp:spPr>
        <a:xfrm>
          <a:off x="0" y="1191486"/>
          <a:ext cx="8490278" cy="1071427"/>
        </a:xfrm>
        <a:prstGeom prst="snip2DiagRect">
          <a:avLst/>
        </a:prstGeom>
        <a:solidFill>
          <a:schemeClr val="accent3">
            <a:hueOff val="9888944"/>
            <a:satOff val="1055"/>
            <a:lumOff val="-784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err="1">
              <a:latin typeface="Tw Cen MT" pitchFamily="34" charset="0"/>
            </a:rPr>
            <a:t>Ignaz</a:t>
          </a:r>
          <a:r>
            <a:rPr lang="en-US" sz="1800" b="1" kern="1200" dirty="0">
              <a:latin typeface="Tw Cen MT" pitchFamily="34" charset="0"/>
            </a:rPr>
            <a:t> </a:t>
          </a:r>
          <a:r>
            <a:rPr lang="en-US" sz="1800" b="1" kern="1200" dirty="0" err="1">
              <a:latin typeface="Tw Cen MT" pitchFamily="34" charset="0"/>
            </a:rPr>
            <a:t>Semmelweis</a:t>
          </a:r>
          <a:r>
            <a:rPr lang="en-US" sz="1800" b="1" kern="1200" dirty="0">
              <a:latin typeface="Tw Cen MT" pitchFamily="34" charset="0"/>
            </a:rPr>
            <a:t> </a:t>
          </a:r>
          <a:r>
            <a:rPr lang="en-US" sz="1800" kern="1200" dirty="0" err="1">
              <a:latin typeface="Tw Cen MT" pitchFamily="34" charset="0"/>
            </a:rPr>
            <a:t>mencegah</a:t>
          </a:r>
          <a:r>
            <a:rPr lang="en-US" sz="1800" kern="1200" dirty="0">
              <a:latin typeface="Tw Cen MT" pitchFamily="34" charset="0"/>
            </a:rPr>
            <a:t> </a:t>
          </a:r>
          <a:r>
            <a:rPr lang="en-US" sz="1800" kern="1200" dirty="0" err="1">
              <a:latin typeface="Tw Cen MT" pitchFamily="34" charset="0"/>
            </a:rPr>
            <a:t>infeksi</a:t>
          </a:r>
          <a:r>
            <a:rPr lang="en-US" sz="1800" kern="1200" dirty="0">
              <a:latin typeface="Tw Cen MT" pitchFamily="34" charset="0"/>
            </a:rPr>
            <a:t> </a:t>
          </a:r>
          <a:r>
            <a:rPr lang="en-US" sz="1800" kern="1200" dirty="0" err="1">
              <a:latin typeface="Tw Cen MT" pitchFamily="34" charset="0"/>
            </a:rPr>
            <a:t>pada</a:t>
          </a:r>
          <a:r>
            <a:rPr lang="en-US" sz="1800" kern="1200" dirty="0">
              <a:latin typeface="Tw Cen MT" pitchFamily="34" charset="0"/>
            </a:rPr>
            <a:t> </a:t>
          </a:r>
          <a:r>
            <a:rPr lang="en-US" sz="1800" kern="1200" dirty="0" err="1">
              <a:latin typeface="Tw Cen MT" pitchFamily="34" charset="0"/>
            </a:rPr>
            <a:t>ibu-ibu</a:t>
          </a:r>
          <a:r>
            <a:rPr lang="en-US" sz="1800" kern="1200" dirty="0">
              <a:latin typeface="Tw Cen MT" pitchFamily="34" charset="0"/>
            </a:rPr>
            <a:t> </a:t>
          </a:r>
          <a:r>
            <a:rPr lang="en-US" sz="1800" kern="1200" dirty="0" err="1">
              <a:latin typeface="Tw Cen MT" pitchFamily="34" charset="0"/>
            </a:rPr>
            <a:t>setelah</a:t>
          </a:r>
          <a:r>
            <a:rPr lang="en-US" sz="1800" kern="1200" dirty="0">
              <a:latin typeface="Tw Cen MT" pitchFamily="34" charset="0"/>
            </a:rPr>
            <a:t> </a:t>
          </a:r>
          <a:r>
            <a:rPr lang="en-US" sz="1800" kern="1200" dirty="0" err="1">
              <a:latin typeface="Tw Cen MT" pitchFamily="34" charset="0"/>
            </a:rPr>
            <a:t>melahirkan</a:t>
          </a:r>
          <a:r>
            <a:rPr lang="en-US" sz="1800" kern="1200" dirty="0">
              <a:latin typeface="Tw Cen MT" pitchFamily="34" charset="0"/>
            </a:rPr>
            <a:t> (</a:t>
          </a:r>
          <a:r>
            <a:rPr lang="en-US" sz="1800" i="1" kern="1200" dirty="0">
              <a:latin typeface="Tw Cen MT" pitchFamily="34" charset="0"/>
            </a:rPr>
            <a:t>puerperal fever</a:t>
          </a:r>
          <a:r>
            <a:rPr lang="en-US" sz="1800" kern="1200" dirty="0">
              <a:latin typeface="Tw Cen MT" pitchFamily="34" charset="0"/>
            </a:rPr>
            <a:t>) </a:t>
          </a:r>
          <a:r>
            <a:rPr lang="en-US" sz="1800" kern="1200" dirty="0" err="1">
              <a:latin typeface="Tw Cen MT" pitchFamily="34" charset="0"/>
            </a:rPr>
            <a:t>dengan</a:t>
          </a:r>
          <a:r>
            <a:rPr lang="en-US" sz="1800" kern="1200" dirty="0">
              <a:latin typeface="Tw Cen MT" pitchFamily="34" charset="0"/>
            </a:rPr>
            <a:t> </a:t>
          </a:r>
          <a:r>
            <a:rPr lang="en-US" sz="1800" kern="1200" dirty="0" err="1">
              <a:latin typeface="Tw Cen MT" pitchFamily="34" charset="0"/>
            </a:rPr>
            <a:t>mengharuskan</a:t>
          </a:r>
          <a:r>
            <a:rPr lang="en-US" sz="1800" kern="1200" dirty="0">
              <a:latin typeface="Tw Cen MT" pitchFamily="34" charset="0"/>
            </a:rPr>
            <a:t>  </a:t>
          </a:r>
          <a:r>
            <a:rPr lang="en-US" sz="1800" kern="1200" dirty="0" err="1">
              <a:latin typeface="Tw Cen MT" pitchFamily="34" charset="0"/>
            </a:rPr>
            <a:t>mahasiswa</a:t>
          </a:r>
          <a:r>
            <a:rPr lang="en-US" sz="1800" kern="1200" dirty="0">
              <a:latin typeface="Tw Cen MT" pitchFamily="34" charset="0"/>
            </a:rPr>
            <a:t>  </a:t>
          </a:r>
          <a:r>
            <a:rPr lang="en-US" sz="1800" kern="1200" dirty="0" err="1">
              <a:latin typeface="Tw Cen MT" pitchFamily="34" charset="0"/>
            </a:rPr>
            <a:t>kedokteran</a:t>
          </a:r>
          <a:r>
            <a:rPr lang="en-US" sz="1800" kern="1200" dirty="0">
              <a:latin typeface="Tw Cen MT" pitchFamily="34" charset="0"/>
            </a:rPr>
            <a:t>  </a:t>
          </a:r>
          <a:r>
            <a:rPr lang="en-US" sz="1800" kern="1200" dirty="0" err="1">
              <a:latin typeface="Tw Cen MT" pitchFamily="34" charset="0"/>
            </a:rPr>
            <a:t>untuk</a:t>
          </a:r>
          <a:r>
            <a:rPr lang="en-US" sz="1800" kern="1200" dirty="0">
              <a:latin typeface="Tw Cen MT" pitchFamily="34" charset="0"/>
            </a:rPr>
            <a:t> </a:t>
          </a:r>
          <a:r>
            <a:rPr lang="en-US" sz="1800" kern="1200" dirty="0" err="1">
              <a:latin typeface="Tw Cen MT" pitchFamily="34" charset="0"/>
            </a:rPr>
            <a:t>mencuci</a:t>
          </a:r>
          <a:r>
            <a:rPr lang="en-US" sz="1800" kern="1200" dirty="0">
              <a:latin typeface="Tw Cen MT" pitchFamily="34" charset="0"/>
            </a:rPr>
            <a:t>  </a:t>
          </a:r>
          <a:r>
            <a:rPr lang="en-US" sz="1800" kern="1200" dirty="0" err="1">
              <a:latin typeface="Tw Cen MT" pitchFamily="34" charset="0"/>
            </a:rPr>
            <a:t>tangan</a:t>
          </a:r>
          <a:r>
            <a:rPr lang="en-US" sz="1800" kern="1200" dirty="0">
              <a:latin typeface="Tw Cen MT" pitchFamily="34" charset="0"/>
            </a:rPr>
            <a:t>  </a:t>
          </a:r>
          <a:r>
            <a:rPr lang="en-US" sz="1800" kern="1200" dirty="0" err="1">
              <a:latin typeface="Tw Cen MT" pitchFamily="34" charset="0"/>
            </a:rPr>
            <a:t>sebelum</a:t>
          </a:r>
          <a:r>
            <a:rPr lang="en-US" sz="1800" kern="1200" dirty="0">
              <a:latin typeface="Tw Cen MT" pitchFamily="34" charset="0"/>
            </a:rPr>
            <a:t>  </a:t>
          </a:r>
          <a:r>
            <a:rPr lang="en-US" sz="1800" kern="1200" dirty="0" err="1">
              <a:latin typeface="Tw Cen MT" pitchFamily="34" charset="0"/>
            </a:rPr>
            <a:t>menolong</a:t>
          </a:r>
          <a:r>
            <a:rPr lang="en-US" sz="1800" kern="1200" dirty="0">
              <a:latin typeface="Tw Cen MT" pitchFamily="34" charset="0"/>
            </a:rPr>
            <a:t>  </a:t>
          </a:r>
          <a:r>
            <a:rPr lang="en-US" sz="1800" kern="1200" dirty="0" err="1">
              <a:latin typeface="Tw Cen MT" pitchFamily="34" charset="0"/>
            </a:rPr>
            <a:t>persalinan</a:t>
          </a:r>
          <a:r>
            <a:rPr lang="en-US" sz="1800" kern="1200" dirty="0">
              <a:latin typeface="Tw Cen MT" pitchFamily="34" charset="0"/>
            </a:rPr>
            <a:t>. </a:t>
          </a:r>
        </a:p>
      </dsp:txBody>
      <dsp:txXfrm>
        <a:off x="89287" y="1280773"/>
        <a:ext cx="8311704" cy="892853"/>
      </dsp:txXfrm>
    </dsp:sp>
    <dsp:sp modelId="{F12D0F9F-9CAF-4DD2-B7DD-A2438A5DFE7F}">
      <dsp:nvSpPr>
        <dsp:cNvPr id="0" name=""/>
        <dsp:cNvSpPr/>
      </dsp:nvSpPr>
      <dsp:spPr>
        <a:xfrm>
          <a:off x="0" y="2314753"/>
          <a:ext cx="8490278" cy="1071427"/>
        </a:xfrm>
        <a:prstGeom prst="snip2DiagRect">
          <a:avLst/>
        </a:prstGeom>
        <a:solidFill>
          <a:schemeClr val="accent3">
            <a:hueOff val="19777888"/>
            <a:satOff val="2109"/>
            <a:lumOff val="-156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a:latin typeface="Tw Cen MT" pitchFamily="34" charset="0"/>
            </a:rPr>
            <a:t>John Snow </a:t>
          </a:r>
          <a:r>
            <a:rPr lang="en-US" sz="1800" kern="1200" dirty="0" err="1">
              <a:latin typeface="Tw Cen MT" pitchFamily="34" charset="0"/>
            </a:rPr>
            <a:t>melakukan</a:t>
          </a:r>
          <a:r>
            <a:rPr lang="en-US" sz="1800" kern="1200" dirty="0">
              <a:latin typeface="Tw Cen MT" pitchFamily="34" charset="0"/>
            </a:rPr>
            <a:t> </a:t>
          </a:r>
          <a:r>
            <a:rPr lang="en-US" sz="1800" kern="1200" dirty="0" err="1">
              <a:latin typeface="Tw Cen MT" pitchFamily="34" charset="0"/>
            </a:rPr>
            <a:t>serangkaian</a:t>
          </a:r>
          <a:r>
            <a:rPr lang="en-US" sz="1800" kern="1200" dirty="0">
              <a:latin typeface="Tw Cen MT" pitchFamily="34" charset="0"/>
            </a:rPr>
            <a:t> </a:t>
          </a:r>
          <a:r>
            <a:rPr lang="en-US" sz="1800" kern="1200" dirty="0" err="1">
              <a:latin typeface="Tw Cen MT" pitchFamily="34" charset="0"/>
            </a:rPr>
            <a:t>kajian</a:t>
          </a:r>
          <a:r>
            <a:rPr lang="en-US" sz="1800" kern="1200" dirty="0">
              <a:latin typeface="Tw Cen MT" pitchFamily="34" charset="0"/>
            </a:rPr>
            <a:t> di </a:t>
          </a:r>
          <a:r>
            <a:rPr lang="en-US" sz="1800" kern="1200" dirty="0" err="1">
              <a:latin typeface="Tw Cen MT" pitchFamily="34" charset="0"/>
            </a:rPr>
            <a:t>masyarakat</a:t>
          </a:r>
          <a:r>
            <a:rPr lang="en-US" sz="1800" kern="1200" dirty="0">
              <a:latin typeface="Tw Cen MT" pitchFamily="34" charset="0"/>
            </a:rPr>
            <a:t> </a:t>
          </a:r>
          <a:r>
            <a:rPr lang="en-US" sz="1800" kern="1200" dirty="0" err="1">
              <a:latin typeface="Tw Cen MT" pitchFamily="34" charset="0"/>
            </a:rPr>
            <a:t>untuk</a:t>
          </a:r>
          <a:r>
            <a:rPr lang="en-US" sz="1800" kern="1200" dirty="0">
              <a:latin typeface="Tw Cen MT" pitchFamily="34" charset="0"/>
            </a:rPr>
            <a:t> </a:t>
          </a:r>
          <a:r>
            <a:rPr lang="en-US" sz="1800" kern="1200" dirty="0" err="1">
              <a:latin typeface="Tw Cen MT" pitchFamily="34" charset="0"/>
            </a:rPr>
            <a:t>menunjukkan</a:t>
          </a:r>
          <a:r>
            <a:rPr lang="en-US" sz="1800" kern="1200" dirty="0">
              <a:latin typeface="Tw Cen MT" pitchFamily="34" charset="0"/>
            </a:rPr>
            <a:t> </a:t>
          </a:r>
          <a:r>
            <a:rPr lang="en-US" sz="1800" kern="1200" dirty="0" err="1">
              <a:latin typeface="Tw Cen MT" pitchFamily="34" charset="0"/>
            </a:rPr>
            <a:t>bahwa</a:t>
          </a:r>
          <a:r>
            <a:rPr lang="en-US" sz="1800" kern="1200" dirty="0">
              <a:latin typeface="Tw Cen MT" pitchFamily="34" charset="0"/>
            </a:rPr>
            <a:t> </a:t>
          </a:r>
          <a:r>
            <a:rPr lang="en-US" sz="1800" kern="1200" dirty="0" err="1">
              <a:latin typeface="Tw Cen MT" pitchFamily="34" charset="0"/>
            </a:rPr>
            <a:t>penyakit</a:t>
          </a:r>
          <a:r>
            <a:rPr lang="en-US" sz="1800" kern="1200" dirty="0">
              <a:latin typeface="Tw Cen MT" pitchFamily="34" charset="0"/>
            </a:rPr>
            <a:t> </a:t>
          </a:r>
          <a:r>
            <a:rPr lang="nn-NO" sz="1800" kern="1200" dirty="0">
              <a:latin typeface="Tw Cen MT" pitchFamily="34" charset="0"/>
            </a:rPr>
            <a:t>cholera yang menelan banyak korban di London </a:t>
          </a:r>
          <a:r>
            <a:rPr lang="en-US" sz="1800" kern="1200" dirty="0" err="1">
              <a:latin typeface="Tw Cen MT" pitchFamily="34" charset="0"/>
            </a:rPr>
            <a:t>ditularkan</a:t>
          </a:r>
          <a:r>
            <a:rPr lang="en-US" sz="1800" kern="1200" dirty="0">
              <a:latin typeface="Tw Cen MT" pitchFamily="34" charset="0"/>
            </a:rPr>
            <a:t> </a:t>
          </a:r>
          <a:r>
            <a:rPr lang="en-US" sz="1800" kern="1200" err="1">
              <a:latin typeface="Tw Cen MT" pitchFamily="34" charset="0"/>
            </a:rPr>
            <a:t>melalui</a:t>
          </a:r>
          <a:r>
            <a:rPr lang="en-US" sz="1800" kern="1200">
              <a:latin typeface="Tw Cen MT" pitchFamily="34" charset="0"/>
            </a:rPr>
            <a:t> air minum </a:t>
          </a:r>
          <a:r>
            <a:rPr lang="en-US" sz="1800" kern="1200" dirty="0">
              <a:latin typeface="Tw Cen MT" pitchFamily="34" charset="0"/>
            </a:rPr>
            <a:t>yang </a:t>
          </a:r>
          <a:r>
            <a:rPr lang="en-US" sz="1800" kern="1200" dirty="0" err="1">
              <a:latin typeface="Tw Cen MT" pitchFamily="34" charset="0"/>
            </a:rPr>
            <a:t>tercemar</a:t>
          </a:r>
          <a:r>
            <a:rPr lang="en-US" sz="1800" kern="1200" dirty="0">
              <a:latin typeface="Tw Cen MT" pitchFamily="34" charset="0"/>
            </a:rPr>
            <a:t>.</a:t>
          </a:r>
        </a:p>
      </dsp:txBody>
      <dsp:txXfrm>
        <a:off x="89287" y="2404040"/>
        <a:ext cx="8311704" cy="8928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EBE30-D733-448C-A95A-55FD40B8A8AF}">
      <dsp:nvSpPr>
        <dsp:cNvPr id="0" name=""/>
        <dsp:cNvSpPr/>
      </dsp:nvSpPr>
      <dsp:spPr>
        <a:xfrm>
          <a:off x="0" y="0"/>
          <a:ext cx="6857780" cy="955548"/>
        </a:xfrm>
        <a:prstGeom prst="roundRect">
          <a:avLst>
            <a:gd name="adj" fmla="val 10000"/>
          </a:avLst>
        </a:prstGeom>
        <a:solidFill>
          <a:schemeClr val="accent4">
            <a:alpha val="90000"/>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a:t>Memahami kejadian kecacatan/disabilitas (</a:t>
          </a:r>
          <a:r>
            <a:rPr lang="en-US" sz="1800" b="1" kern="1200"/>
            <a:t>morbiditas</a:t>
          </a:r>
          <a:r>
            <a:rPr lang="en-US" sz="1800" kern="1200"/>
            <a:t>) atau kematian (</a:t>
          </a:r>
          <a:r>
            <a:rPr lang="en-US" sz="1800" b="1" kern="1200"/>
            <a:t>mortalitas</a:t>
          </a:r>
          <a:r>
            <a:rPr lang="en-US" sz="1800" kern="1200"/>
            <a:t>) disebabkan oleh penyakit (</a:t>
          </a:r>
          <a:r>
            <a:rPr lang="en-US" sz="1800" b="1" i="1" kern="1200"/>
            <a:t>Burden of Disease</a:t>
          </a:r>
          <a:r>
            <a:rPr lang="en-US" sz="1800" kern="1200"/>
            <a:t>)</a:t>
          </a:r>
        </a:p>
      </dsp:txBody>
      <dsp:txXfrm>
        <a:off x="27987" y="27987"/>
        <a:ext cx="5745925" cy="899574"/>
      </dsp:txXfrm>
    </dsp:sp>
    <dsp:sp modelId="{4687F846-8EBC-4901-8317-CC4BE00B42A5}">
      <dsp:nvSpPr>
        <dsp:cNvPr id="0" name=""/>
        <dsp:cNvSpPr/>
      </dsp:nvSpPr>
      <dsp:spPr>
        <a:xfrm>
          <a:off x="574339" y="1129284"/>
          <a:ext cx="6857780" cy="955548"/>
        </a:xfrm>
        <a:prstGeom prst="roundRect">
          <a:avLst>
            <a:gd name="adj" fmla="val 10000"/>
          </a:avLst>
        </a:prstGeom>
        <a:solidFill>
          <a:schemeClr val="accent4">
            <a:alpha val="90000"/>
            <a:hueOff val="0"/>
            <a:satOff val="0"/>
            <a:lumOff val="0"/>
            <a:alphaOff val="-13333"/>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Mengetahui</a:t>
          </a:r>
          <a:r>
            <a:rPr lang="en-US" sz="1800" kern="1200" dirty="0"/>
            <a:t> </a:t>
          </a:r>
          <a:r>
            <a:rPr lang="en-US" sz="1800" kern="1200" dirty="0" err="1"/>
            <a:t>apakah</a:t>
          </a:r>
          <a:r>
            <a:rPr lang="en-US" sz="1800" kern="1200" dirty="0"/>
            <a:t> </a:t>
          </a:r>
          <a:r>
            <a:rPr lang="en-US" sz="1800" kern="1200" dirty="0" err="1"/>
            <a:t>ada</a:t>
          </a:r>
          <a:r>
            <a:rPr lang="en-US" sz="1800" kern="1200" dirty="0"/>
            <a:t> </a:t>
          </a:r>
          <a:r>
            <a:rPr lang="en-US" sz="1800" kern="1200" dirty="0" err="1"/>
            <a:t>perbedaan</a:t>
          </a:r>
          <a:r>
            <a:rPr lang="en-US" sz="1800" kern="1200" dirty="0"/>
            <a:t> </a:t>
          </a:r>
          <a:r>
            <a:rPr lang="en-US" sz="1800" kern="1200" dirty="0" err="1"/>
            <a:t>distribusi</a:t>
          </a:r>
          <a:r>
            <a:rPr lang="en-US" sz="1800" kern="1200" dirty="0"/>
            <a:t> </a:t>
          </a:r>
          <a:r>
            <a:rPr lang="en-US" sz="1800" kern="1200" err="1"/>
            <a:t>penyakit</a:t>
          </a:r>
          <a:r>
            <a:rPr lang="en-US" sz="1800" kern="1200"/>
            <a:t> (</a:t>
          </a:r>
          <a:r>
            <a:rPr lang="en-US" sz="1800" b="1" kern="1200"/>
            <a:t>determinan</a:t>
          </a:r>
          <a:r>
            <a:rPr lang="en-US" sz="1800" kern="1200"/>
            <a:t>) serta </a:t>
          </a:r>
          <a:r>
            <a:rPr lang="en-US" sz="1800" kern="1200" dirty="0" err="1"/>
            <a:t>apakah</a:t>
          </a:r>
          <a:r>
            <a:rPr lang="en-US" sz="1800" kern="1200" dirty="0"/>
            <a:t> </a:t>
          </a:r>
          <a:r>
            <a:rPr lang="en-US" sz="1800" kern="1200" dirty="0" err="1"/>
            <a:t>perbedaan</a:t>
          </a:r>
          <a:r>
            <a:rPr lang="en-US" sz="1800" kern="1200" dirty="0"/>
            <a:t> </a:t>
          </a:r>
          <a:r>
            <a:rPr lang="en-US" sz="1800" kern="1200" dirty="0" err="1"/>
            <a:t>itu</a:t>
          </a:r>
          <a:r>
            <a:rPr lang="en-US" sz="1800" kern="1200" dirty="0"/>
            <a:t> </a:t>
          </a:r>
          <a:r>
            <a:rPr lang="en-US" sz="1800" kern="1200" dirty="0" err="1"/>
            <a:t>dapat</a:t>
          </a:r>
          <a:r>
            <a:rPr lang="en-US" sz="1800" kern="1200" dirty="0"/>
            <a:t> </a:t>
          </a:r>
          <a:r>
            <a:rPr lang="en-US" sz="1800" kern="1200" err="1"/>
            <a:t>memberikan</a:t>
          </a:r>
          <a:r>
            <a:rPr lang="en-US" sz="1800" kern="1200"/>
            <a:t> hipotesis </a:t>
          </a:r>
          <a:r>
            <a:rPr lang="en-US" sz="1800" kern="1200" dirty="0" err="1"/>
            <a:t>terkait</a:t>
          </a:r>
          <a:r>
            <a:rPr lang="en-US" sz="1800" kern="1200" dirty="0"/>
            <a:t> </a:t>
          </a:r>
          <a:r>
            <a:rPr lang="en-US" sz="1800" b="1" kern="1200" err="1"/>
            <a:t>etiologi</a:t>
          </a:r>
          <a:r>
            <a:rPr lang="en-US" sz="1800" b="1" kern="1200"/>
            <a:t> </a:t>
          </a:r>
          <a:r>
            <a:rPr lang="en-US" sz="1800" kern="1200"/>
            <a:t>penyakit</a:t>
          </a:r>
          <a:endParaRPr lang="en-US" sz="1800" kern="1200" dirty="0"/>
        </a:p>
      </dsp:txBody>
      <dsp:txXfrm>
        <a:off x="602326" y="1157271"/>
        <a:ext cx="5606360" cy="899574"/>
      </dsp:txXfrm>
    </dsp:sp>
    <dsp:sp modelId="{C47237A8-4F32-4DB1-8925-4CBB9CA4C2B1}">
      <dsp:nvSpPr>
        <dsp:cNvPr id="0" name=""/>
        <dsp:cNvSpPr/>
      </dsp:nvSpPr>
      <dsp:spPr>
        <a:xfrm>
          <a:off x="919388" y="2258568"/>
          <a:ext cx="7299215" cy="955548"/>
        </a:xfrm>
        <a:prstGeom prst="roundRect">
          <a:avLst>
            <a:gd name="adj" fmla="val 10000"/>
          </a:avLst>
        </a:prstGeom>
        <a:solidFill>
          <a:schemeClr val="accent4">
            <a:alpha val="90000"/>
            <a:hueOff val="0"/>
            <a:satOff val="0"/>
            <a:lumOff val="0"/>
            <a:alphaOff val="-26667"/>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a:t>Meneliti apakah perbedaan distribusi penyakit bersifat semu atau nyata (</a:t>
          </a:r>
          <a:r>
            <a:rPr lang="en-US" sz="1800" b="1" kern="1200"/>
            <a:t>faktor risiko dan confounding)</a:t>
          </a:r>
          <a:endParaRPr lang="en-US" sz="1800" b="1" kern="1200" dirty="0"/>
        </a:p>
      </dsp:txBody>
      <dsp:txXfrm>
        <a:off x="947375" y="2286555"/>
        <a:ext cx="5979969" cy="899574"/>
      </dsp:txXfrm>
    </dsp:sp>
    <dsp:sp modelId="{5DB0CD71-25B7-4B82-A323-A65B4F9C1722}">
      <dsp:nvSpPr>
        <dsp:cNvPr id="0" name=""/>
        <dsp:cNvSpPr/>
      </dsp:nvSpPr>
      <dsp:spPr>
        <a:xfrm>
          <a:off x="1714444" y="3387852"/>
          <a:ext cx="6857780" cy="955548"/>
        </a:xfrm>
        <a:prstGeom prst="roundRect">
          <a:avLst>
            <a:gd name="adj" fmla="val 10000"/>
          </a:avLst>
        </a:prstGeom>
        <a:solidFill>
          <a:schemeClr val="accent4">
            <a:alpha val="90000"/>
            <a:hueOff val="0"/>
            <a:satOff val="0"/>
            <a:lumOff val="0"/>
            <a:alphaOff val="-4000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Menganalisa</a:t>
          </a:r>
          <a:r>
            <a:rPr lang="en-US" sz="1800" kern="1200" dirty="0"/>
            <a:t> </a:t>
          </a:r>
          <a:r>
            <a:rPr lang="en-US" sz="1800" kern="1200" err="1"/>
            <a:t>apa</a:t>
          </a:r>
          <a:r>
            <a:rPr lang="en-US" sz="1800" kern="1200"/>
            <a:t> saja dampak </a:t>
          </a:r>
          <a:r>
            <a:rPr lang="en-US" sz="1800" kern="1200" dirty="0"/>
            <a:t>yang </a:t>
          </a:r>
          <a:r>
            <a:rPr lang="en-US" sz="1800" kern="1200" dirty="0" err="1"/>
            <a:t>ditimbulkan</a:t>
          </a:r>
          <a:r>
            <a:rPr lang="en-US" sz="1800" kern="1200" dirty="0"/>
            <a:t> </a:t>
          </a:r>
          <a:r>
            <a:rPr lang="en-US" sz="1800" kern="1200" dirty="0" err="1"/>
            <a:t>pada</a:t>
          </a:r>
          <a:r>
            <a:rPr lang="en-US" sz="1800" kern="1200" dirty="0"/>
            <a:t> </a:t>
          </a:r>
          <a:r>
            <a:rPr lang="en-US" sz="1800" kern="1200" err="1"/>
            <a:t>kelompok</a:t>
          </a:r>
          <a:r>
            <a:rPr lang="en-US" sz="1800" kern="1200"/>
            <a:t> masyarakat (kematian, sosial, ekonomi)</a:t>
          </a:r>
          <a:endParaRPr lang="en-US" sz="1800" kern="1200" dirty="0"/>
        </a:p>
      </dsp:txBody>
      <dsp:txXfrm>
        <a:off x="1742431" y="3415839"/>
        <a:ext cx="5606360" cy="899574"/>
      </dsp:txXfrm>
    </dsp:sp>
    <dsp:sp modelId="{45B37055-0391-4D36-A9DD-6A0D99E27759}">
      <dsp:nvSpPr>
        <dsp:cNvPr id="0" name=""/>
        <dsp:cNvSpPr/>
      </dsp:nvSpPr>
      <dsp:spPr>
        <a:xfrm>
          <a:off x="6236673" y="731862"/>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376422" y="731862"/>
        <a:ext cx="341608" cy="467382"/>
      </dsp:txXfrm>
    </dsp:sp>
    <dsp:sp modelId="{19D47ECA-6689-4A13-90E6-A705CE048B60}">
      <dsp:nvSpPr>
        <dsp:cNvPr id="0" name=""/>
        <dsp:cNvSpPr/>
      </dsp:nvSpPr>
      <dsp:spPr>
        <a:xfrm>
          <a:off x="6811012" y="1861146"/>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950761" y="1861146"/>
        <a:ext cx="341608" cy="467382"/>
      </dsp:txXfrm>
    </dsp:sp>
    <dsp:sp modelId="{80F9429F-FBB1-4C6F-AB83-8794C9DFF204}">
      <dsp:nvSpPr>
        <dsp:cNvPr id="0" name=""/>
        <dsp:cNvSpPr/>
      </dsp:nvSpPr>
      <dsp:spPr>
        <a:xfrm>
          <a:off x="7376779" y="2990430"/>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7516528" y="2990430"/>
        <a:ext cx="341608" cy="4673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8AF3D-7E34-4CD2-8B41-05A494320F18}">
      <dsp:nvSpPr>
        <dsp:cNvPr id="0" name=""/>
        <dsp:cNvSpPr/>
      </dsp:nvSpPr>
      <dsp:spPr>
        <a:xfrm>
          <a:off x="0" y="3113889"/>
          <a:ext cx="4496727" cy="510859"/>
        </a:xfrm>
        <a:prstGeom prst="rect">
          <a:avLst/>
        </a:prstGeom>
        <a:gradFill rotWithShape="0">
          <a:gsLst>
            <a:gs pos="0">
              <a:schemeClr val="accent4">
                <a:shade val="80000"/>
                <a:hueOff val="0"/>
                <a:satOff val="0"/>
                <a:lumOff val="0"/>
                <a:alphaOff val="0"/>
                <a:shade val="70000"/>
                <a:satMod val="150000"/>
              </a:schemeClr>
            </a:gs>
            <a:gs pos="34000">
              <a:schemeClr val="accent4">
                <a:shade val="80000"/>
                <a:hueOff val="0"/>
                <a:satOff val="0"/>
                <a:lumOff val="0"/>
                <a:alphaOff val="0"/>
                <a:shade val="70000"/>
                <a:satMod val="140000"/>
              </a:schemeClr>
            </a:gs>
            <a:gs pos="70000">
              <a:schemeClr val="accent4">
                <a:shade val="80000"/>
                <a:hueOff val="0"/>
                <a:satOff val="0"/>
                <a:lumOff val="0"/>
                <a:alphaOff val="0"/>
                <a:tint val="100000"/>
                <a:shade val="90000"/>
                <a:satMod val="140000"/>
              </a:schemeClr>
            </a:gs>
            <a:gs pos="100000">
              <a:schemeClr val="accent4">
                <a:shade val="8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Kontribusi penyebab atau khasiat</a:t>
          </a:r>
          <a:endParaRPr lang="en-US" sz="1800" b="1" kern="1200" dirty="0"/>
        </a:p>
      </dsp:txBody>
      <dsp:txXfrm>
        <a:off x="0" y="3113889"/>
        <a:ext cx="4496727" cy="510859"/>
      </dsp:txXfrm>
    </dsp:sp>
    <dsp:sp modelId="{30167342-BB6A-47E1-B532-0B55B8F706E3}">
      <dsp:nvSpPr>
        <dsp:cNvPr id="0" name=""/>
        <dsp:cNvSpPr/>
      </dsp:nvSpPr>
      <dsp:spPr>
        <a:xfrm rot="10800000">
          <a:off x="0" y="2335850"/>
          <a:ext cx="4496727" cy="785701"/>
        </a:xfrm>
        <a:prstGeom prst="upArrowCallout">
          <a:avLst/>
        </a:prstGeom>
        <a:gradFill rotWithShape="0">
          <a:gsLst>
            <a:gs pos="0">
              <a:schemeClr val="accent4">
                <a:shade val="80000"/>
                <a:hueOff val="7010"/>
                <a:satOff val="-13891"/>
                <a:lumOff val="9204"/>
                <a:alphaOff val="0"/>
                <a:shade val="70000"/>
                <a:satMod val="150000"/>
              </a:schemeClr>
            </a:gs>
            <a:gs pos="34000">
              <a:schemeClr val="accent4">
                <a:shade val="80000"/>
                <a:hueOff val="7010"/>
                <a:satOff val="-13891"/>
                <a:lumOff val="9204"/>
                <a:alphaOff val="0"/>
                <a:shade val="70000"/>
                <a:satMod val="140000"/>
              </a:schemeClr>
            </a:gs>
            <a:gs pos="70000">
              <a:schemeClr val="accent4">
                <a:shade val="80000"/>
                <a:hueOff val="7010"/>
                <a:satOff val="-13891"/>
                <a:lumOff val="9204"/>
                <a:alphaOff val="0"/>
                <a:tint val="100000"/>
                <a:shade val="90000"/>
                <a:satMod val="140000"/>
              </a:schemeClr>
            </a:gs>
            <a:gs pos="100000">
              <a:schemeClr val="accent4">
                <a:shade val="80000"/>
                <a:hueOff val="7010"/>
                <a:satOff val="-13891"/>
                <a:lumOff val="9204"/>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Penyebab diubah, akibat akan berubah</a:t>
          </a:r>
          <a:endParaRPr lang="en-US" sz="1800" b="1" kern="1200" dirty="0"/>
        </a:p>
      </dsp:txBody>
      <dsp:txXfrm rot="10800000">
        <a:off x="0" y="2335850"/>
        <a:ext cx="4496727" cy="510525"/>
      </dsp:txXfrm>
    </dsp:sp>
    <dsp:sp modelId="{F0DEC9D0-0FE6-4882-91EF-9368F53191BB}">
      <dsp:nvSpPr>
        <dsp:cNvPr id="0" name=""/>
        <dsp:cNvSpPr/>
      </dsp:nvSpPr>
      <dsp:spPr>
        <a:xfrm rot="10800000">
          <a:off x="0" y="1557811"/>
          <a:ext cx="4496727" cy="785701"/>
        </a:xfrm>
        <a:prstGeom prst="upArrowCallout">
          <a:avLst/>
        </a:prstGeom>
        <a:gradFill rotWithShape="0">
          <a:gsLst>
            <a:gs pos="0">
              <a:schemeClr val="accent4">
                <a:shade val="80000"/>
                <a:hueOff val="14019"/>
                <a:satOff val="-27782"/>
                <a:lumOff val="18408"/>
                <a:alphaOff val="0"/>
                <a:shade val="70000"/>
                <a:satMod val="150000"/>
              </a:schemeClr>
            </a:gs>
            <a:gs pos="34000">
              <a:schemeClr val="accent4">
                <a:shade val="80000"/>
                <a:hueOff val="14019"/>
                <a:satOff val="-27782"/>
                <a:lumOff val="18408"/>
                <a:alphaOff val="0"/>
                <a:shade val="70000"/>
                <a:satMod val="140000"/>
              </a:schemeClr>
            </a:gs>
            <a:gs pos="70000">
              <a:schemeClr val="accent4">
                <a:shade val="80000"/>
                <a:hueOff val="14019"/>
                <a:satOff val="-27782"/>
                <a:lumOff val="18408"/>
                <a:alphaOff val="0"/>
                <a:tint val="100000"/>
                <a:shade val="90000"/>
                <a:satMod val="140000"/>
              </a:schemeClr>
            </a:gs>
            <a:gs pos="100000">
              <a:schemeClr val="accent4">
                <a:shade val="80000"/>
                <a:hueOff val="14019"/>
                <a:satOff val="-27782"/>
                <a:lumOff val="18408"/>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Penyebab mendahului akibat</a:t>
          </a:r>
          <a:endParaRPr lang="en-US" sz="1800" b="1" kern="1200" dirty="0"/>
        </a:p>
      </dsp:txBody>
      <dsp:txXfrm rot="10800000">
        <a:off x="0" y="1557811"/>
        <a:ext cx="4496727" cy="510525"/>
      </dsp:txXfrm>
    </dsp:sp>
    <dsp:sp modelId="{C4513A44-20C2-401A-9D86-7CCFB9161619}">
      <dsp:nvSpPr>
        <dsp:cNvPr id="0" name=""/>
        <dsp:cNvSpPr/>
      </dsp:nvSpPr>
      <dsp:spPr>
        <a:xfrm rot="10800000">
          <a:off x="0" y="779772"/>
          <a:ext cx="4496727" cy="785701"/>
        </a:xfrm>
        <a:prstGeom prst="upArrowCallout">
          <a:avLst/>
        </a:prstGeom>
        <a:gradFill rotWithShape="0">
          <a:gsLst>
            <a:gs pos="0">
              <a:schemeClr val="accent4">
                <a:shade val="80000"/>
                <a:hueOff val="21029"/>
                <a:satOff val="-41674"/>
                <a:lumOff val="27613"/>
                <a:alphaOff val="0"/>
                <a:shade val="70000"/>
                <a:satMod val="150000"/>
              </a:schemeClr>
            </a:gs>
            <a:gs pos="34000">
              <a:schemeClr val="accent4">
                <a:shade val="80000"/>
                <a:hueOff val="21029"/>
                <a:satOff val="-41674"/>
                <a:lumOff val="27613"/>
                <a:alphaOff val="0"/>
                <a:shade val="70000"/>
                <a:satMod val="140000"/>
              </a:schemeClr>
            </a:gs>
            <a:gs pos="70000">
              <a:schemeClr val="accent4">
                <a:shade val="80000"/>
                <a:hueOff val="21029"/>
                <a:satOff val="-41674"/>
                <a:lumOff val="27613"/>
                <a:alphaOff val="0"/>
                <a:tint val="100000"/>
                <a:shade val="90000"/>
                <a:satMod val="140000"/>
              </a:schemeClr>
            </a:gs>
            <a:gs pos="100000">
              <a:schemeClr val="accent4">
                <a:shade val="80000"/>
                <a:hueOff val="21029"/>
                <a:satOff val="-41674"/>
                <a:lumOff val="2761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Ada hubungan di level individu</a:t>
          </a:r>
          <a:endParaRPr lang="en-US" sz="1800" b="1" kern="1200" dirty="0"/>
        </a:p>
      </dsp:txBody>
      <dsp:txXfrm rot="10800000">
        <a:off x="0" y="779772"/>
        <a:ext cx="4496727" cy="510525"/>
      </dsp:txXfrm>
    </dsp:sp>
    <dsp:sp modelId="{B10B04E4-8C7F-4E31-B5DF-018B413F0D0E}">
      <dsp:nvSpPr>
        <dsp:cNvPr id="0" name=""/>
        <dsp:cNvSpPr/>
      </dsp:nvSpPr>
      <dsp:spPr>
        <a:xfrm rot="10800000">
          <a:off x="0" y="1733"/>
          <a:ext cx="4496727" cy="785701"/>
        </a:xfrm>
        <a:prstGeom prst="upArrowCallout">
          <a:avLst/>
        </a:prstGeom>
        <a:gradFill rotWithShape="0">
          <a:gsLst>
            <a:gs pos="0">
              <a:schemeClr val="accent4">
                <a:shade val="80000"/>
                <a:hueOff val="28039"/>
                <a:satOff val="-55565"/>
                <a:lumOff val="36817"/>
                <a:alphaOff val="0"/>
                <a:shade val="70000"/>
                <a:satMod val="150000"/>
              </a:schemeClr>
            </a:gs>
            <a:gs pos="34000">
              <a:schemeClr val="accent4">
                <a:shade val="80000"/>
                <a:hueOff val="28039"/>
                <a:satOff val="-55565"/>
                <a:lumOff val="36817"/>
                <a:alphaOff val="0"/>
                <a:shade val="70000"/>
                <a:satMod val="140000"/>
              </a:schemeClr>
            </a:gs>
            <a:gs pos="70000">
              <a:schemeClr val="accent4">
                <a:shade val="80000"/>
                <a:hueOff val="28039"/>
                <a:satOff val="-55565"/>
                <a:lumOff val="36817"/>
                <a:alphaOff val="0"/>
                <a:tint val="100000"/>
                <a:shade val="90000"/>
                <a:satMod val="140000"/>
              </a:schemeClr>
            </a:gs>
            <a:gs pos="100000">
              <a:schemeClr val="accent4">
                <a:shade val="80000"/>
                <a:hueOff val="28039"/>
                <a:satOff val="-55565"/>
                <a:lumOff val="36817"/>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Ada hubungan di level kelompok</a:t>
          </a:r>
          <a:endParaRPr lang="en-US" sz="1800" b="1" kern="1200" dirty="0"/>
        </a:p>
      </dsp:txBody>
      <dsp:txXfrm rot="10800000">
        <a:off x="0" y="1733"/>
        <a:ext cx="4496727" cy="5105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75359-BDB7-4124-A9CD-1D0FE2712EB7}">
      <dsp:nvSpPr>
        <dsp:cNvPr id="0" name=""/>
        <dsp:cNvSpPr/>
      </dsp:nvSpPr>
      <dsp:spPr>
        <a:xfrm>
          <a:off x="0" y="0"/>
          <a:ext cx="8763000" cy="4068689"/>
        </a:xfrm>
        <a:prstGeom prst="roundRect">
          <a:avLst>
            <a:gd name="adj" fmla="val 10000"/>
          </a:avLst>
        </a:prstGeom>
        <a:solidFill>
          <a:schemeClr val="accent3">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a:t>Rekomendasi </a:t>
          </a:r>
          <a:r>
            <a:rPr lang="en-US" sz="2800" kern="1200" dirty="0" err="1"/>
            <a:t>didasarkan</a:t>
          </a:r>
          <a:r>
            <a:rPr lang="en-US" sz="2800" kern="1200" dirty="0"/>
            <a:t> </a:t>
          </a:r>
          <a:r>
            <a:rPr lang="en-US" sz="2800" kern="1200" dirty="0" err="1"/>
            <a:t>pada</a:t>
          </a:r>
          <a:r>
            <a:rPr lang="en-US" sz="2800" kern="1200" dirty="0"/>
            <a:t> </a:t>
          </a:r>
          <a:r>
            <a:rPr lang="en-US" sz="2800" kern="1200" dirty="0" err="1"/>
            <a:t>dua</a:t>
          </a:r>
          <a:r>
            <a:rPr lang="en-US" sz="2800" kern="1200" dirty="0"/>
            <a:t> </a:t>
          </a:r>
          <a:r>
            <a:rPr lang="en-US" sz="2800" kern="1200" dirty="0" err="1"/>
            <a:t>kriteria</a:t>
          </a:r>
          <a:r>
            <a:rPr lang="en-US" sz="2800" kern="1200"/>
            <a:t>: </a:t>
          </a:r>
          <a:br>
            <a:rPr lang="en-US" sz="2800" kern="1200"/>
          </a:br>
          <a:r>
            <a:rPr lang="en-US" sz="2800" kern="1200"/>
            <a:t>1.kualitas </a:t>
          </a:r>
          <a:r>
            <a:rPr lang="en-US" sz="2800" kern="1200" dirty="0" err="1"/>
            <a:t>dari</a:t>
          </a:r>
          <a:r>
            <a:rPr lang="en-US" sz="2800" kern="1200" dirty="0"/>
            <a:t> </a:t>
          </a:r>
          <a:r>
            <a:rPr lang="en-US" sz="2800" kern="1200" dirty="0" err="1"/>
            <a:t>bukti</a:t>
          </a:r>
          <a:r>
            <a:rPr lang="en-US" sz="2800" kern="1200" dirty="0"/>
            <a:t> </a:t>
          </a:r>
          <a:r>
            <a:rPr lang="en-US" sz="2800" kern="1200" err="1"/>
            <a:t>dan</a:t>
          </a:r>
          <a:r>
            <a:rPr lang="en-US" sz="2800" kern="1200"/>
            <a:t> 2.besaran </a:t>
          </a:r>
          <a:r>
            <a:rPr lang="en-US" sz="2800" kern="1200" dirty="0" err="1"/>
            <a:t>dari</a:t>
          </a:r>
          <a:r>
            <a:rPr lang="en-US" sz="2800" kern="1200" dirty="0"/>
            <a:t> </a:t>
          </a:r>
          <a:r>
            <a:rPr lang="en-US" sz="2800" kern="1200" dirty="0" err="1"/>
            <a:t>dampak</a:t>
          </a:r>
          <a:endParaRPr lang="en-US" sz="2800" kern="1200" dirty="0"/>
        </a:p>
      </dsp:txBody>
      <dsp:txXfrm>
        <a:off x="0" y="0"/>
        <a:ext cx="8763000" cy="1220606"/>
      </dsp:txXfrm>
    </dsp:sp>
    <dsp:sp modelId="{DDCCC304-ED74-40EE-8B56-87332D9AB03A}">
      <dsp:nvSpPr>
        <dsp:cNvPr id="0" name=""/>
        <dsp:cNvSpPr/>
      </dsp:nvSpPr>
      <dsp:spPr>
        <a:xfrm>
          <a:off x="561988" y="1173088"/>
          <a:ext cx="7667625" cy="122676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a:t>1.Kualitas </a:t>
          </a:r>
          <a:r>
            <a:rPr lang="en-US" sz="2500" kern="1200" dirty="0" err="1"/>
            <a:t>Bukti</a:t>
          </a:r>
          <a:r>
            <a:rPr lang="en-US" sz="2500" kern="1200" dirty="0"/>
            <a:t> </a:t>
          </a:r>
          <a:r>
            <a:rPr lang="en-US" sz="2500" kern="1200" dirty="0" err="1"/>
            <a:t>dinilai</a:t>
          </a:r>
          <a:r>
            <a:rPr lang="en-US" sz="2500" kern="1200" dirty="0"/>
            <a:t> </a:t>
          </a:r>
          <a:r>
            <a:rPr lang="en-US" sz="2500" kern="1200" err="1"/>
            <a:t>berdasarkan</a:t>
          </a:r>
          <a:r>
            <a:rPr lang="en-US" sz="2500" kern="1200"/>
            <a:t> disain penelitian </a:t>
          </a:r>
          <a:r>
            <a:rPr lang="en-US" sz="2500" kern="1200" dirty="0" err="1"/>
            <a:t>dan</a:t>
          </a:r>
          <a:r>
            <a:rPr lang="en-US" sz="2500" kern="1200" dirty="0"/>
            <a:t> </a:t>
          </a:r>
          <a:r>
            <a:rPr lang="en-US" sz="2500" kern="1200" dirty="0" err="1"/>
            <a:t>seberapa</a:t>
          </a:r>
          <a:r>
            <a:rPr lang="en-US" sz="2500" kern="1200" dirty="0"/>
            <a:t> </a:t>
          </a:r>
          <a:r>
            <a:rPr lang="en-US" sz="2500" kern="1200" dirty="0" err="1"/>
            <a:t>baik</a:t>
          </a:r>
          <a:r>
            <a:rPr lang="en-US" sz="2500" kern="1200" dirty="0"/>
            <a:t> </a:t>
          </a:r>
          <a:r>
            <a:rPr lang="en-US" sz="2500" kern="1200" dirty="0" err="1"/>
            <a:t>penelitian</a:t>
          </a:r>
          <a:r>
            <a:rPr lang="en-US" sz="2500" kern="1200" dirty="0"/>
            <a:t> </a:t>
          </a:r>
          <a:r>
            <a:rPr lang="en-US" sz="2500" kern="1200" dirty="0" err="1"/>
            <a:t>dilakukan</a:t>
          </a:r>
          <a:endParaRPr lang="en-US" sz="2500" kern="1200" dirty="0"/>
        </a:p>
      </dsp:txBody>
      <dsp:txXfrm>
        <a:off x="597919" y="1209019"/>
        <a:ext cx="7595763" cy="1154903"/>
      </dsp:txXfrm>
    </dsp:sp>
    <dsp:sp modelId="{50138DBB-5F7F-4DB6-B706-B921A023EBCF}">
      <dsp:nvSpPr>
        <dsp:cNvPr id="0" name=""/>
        <dsp:cNvSpPr/>
      </dsp:nvSpPr>
      <dsp:spPr>
        <a:xfrm>
          <a:off x="547687" y="2637297"/>
          <a:ext cx="7667625" cy="1226765"/>
        </a:xfrm>
        <a:prstGeom prst="roundRect">
          <a:avLst>
            <a:gd name="adj" fmla="val 10000"/>
          </a:avLst>
        </a:prstGeom>
        <a:gradFill rotWithShape="0">
          <a:gsLst>
            <a:gs pos="0">
              <a:schemeClr val="accent3">
                <a:hueOff val="19777888"/>
                <a:satOff val="2109"/>
                <a:lumOff val="-15683"/>
                <a:alphaOff val="0"/>
                <a:shade val="70000"/>
                <a:satMod val="150000"/>
              </a:schemeClr>
            </a:gs>
            <a:gs pos="34000">
              <a:schemeClr val="accent3">
                <a:hueOff val="19777888"/>
                <a:satOff val="2109"/>
                <a:lumOff val="-15683"/>
                <a:alphaOff val="0"/>
                <a:shade val="70000"/>
                <a:satMod val="140000"/>
              </a:schemeClr>
            </a:gs>
            <a:gs pos="70000">
              <a:schemeClr val="accent3">
                <a:hueOff val="19777888"/>
                <a:satOff val="2109"/>
                <a:lumOff val="-15683"/>
                <a:alphaOff val="0"/>
                <a:tint val="100000"/>
                <a:shade val="90000"/>
                <a:satMod val="140000"/>
              </a:schemeClr>
            </a:gs>
            <a:gs pos="100000">
              <a:schemeClr val="accent3">
                <a:hueOff val="19777888"/>
                <a:satOff val="2109"/>
                <a:lumOff val="-1568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a:t>2.Besaran </a:t>
          </a:r>
          <a:r>
            <a:rPr lang="en-US" sz="2500" kern="1200" dirty="0" err="1"/>
            <a:t>dampak</a:t>
          </a:r>
          <a:r>
            <a:rPr lang="en-US" sz="2500" kern="1200" dirty="0"/>
            <a:t> </a:t>
          </a:r>
          <a:r>
            <a:rPr lang="en-US" sz="2500" kern="1200" dirty="0" err="1"/>
            <a:t>berhubungan</a:t>
          </a:r>
          <a:r>
            <a:rPr lang="en-US" sz="2500" kern="1200" dirty="0"/>
            <a:t> </a:t>
          </a:r>
          <a:r>
            <a:rPr lang="en-US" sz="2500" kern="1200" dirty="0" err="1"/>
            <a:t>dengan</a:t>
          </a:r>
          <a:r>
            <a:rPr lang="en-US" sz="2500" kern="1200" dirty="0"/>
            <a:t> </a:t>
          </a:r>
          <a:r>
            <a:rPr lang="en-US" sz="2500" kern="1200" dirty="0" err="1"/>
            <a:t>seberapa</a:t>
          </a:r>
          <a:r>
            <a:rPr lang="en-US" sz="2500" kern="1200" dirty="0"/>
            <a:t> </a:t>
          </a:r>
          <a:r>
            <a:rPr lang="en-US" sz="2500" kern="1200" err="1"/>
            <a:t>besar</a:t>
          </a:r>
          <a:r>
            <a:rPr lang="en-US" sz="2500" kern="1200"/>
            <a:t> disabilitas, kesakitan, atau </a:t>
          </a:r>
          <a:r>
            <a:rPr lang="en-US" sz="2500" kern="1200" dirty="0" err="1"/>
            <a:t>kematian</a:t>
          </a:r>
          <a:r>
            <a:rPr lang="en-US" sz="2500" kern="1200" dirty="0"/>
            <a:t> </a:t>
          </a:r>
          <a:r>
            <a:rPr lang="en-US" sz="2500" kern="1200" dirty="0" err="1"/>
            <a:t>akibat</a:t>
          </a:r>
          <a:r>
            <a:rPr lang="en-US" sz="2500" kern="1200" dirty="0"/>
            <a:t> </a:t>
          </a:r>
          <a:r>
            <a:rPr lang="en-US" sz="2500" kern="1200" err="1"/>
            <a:t>penyakit</a:t>
          </a:r>
          <a:r>
            <a:rPr lang="en-US" sz="2500" kern="1200"/>
            <a:t> yang dapat </a:t>
          </a:r>
          <a:r>
            <a:rPr lang="en-US" sz="2500" kern="1200" err="1"/>
            <a:t>dihilangkan</a:t>
          </a:r>
          <a:r>
            <a:rPr lang="en-US" sz="2500" kern="1200"/>
            <a:t> oleh intervensi tsb</a:t>
          </a:r>
          <a:endParaRPr lang="en-US" sz="2500" kern="1200" dirty="0"/>
        </a:p>
      </dsp:txBody>
      <dsp:txXfrm>
        <a:off x="583618" y="2673228"/>
        <a:ext cx="7595763" cy="11549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61B4B-CB9E-4B73-B0E7-5D4761666B99}">
      <dsp:nvSpPr>
        <dsp:cNvPr id="0" name=""/>
        <dsp:cNvSpPr/>
      </dsp:nvSpPr>
      <dsp:spPr>
        <a:xfrm>
          <a:off x="0" y="2077"/>
          <a:ext cx="8011290" cy="0"/>
        </a:xfrm>
        <a:prstGeom prst="line">
          <a:avLst/>
        </a:prstGeom>
        <a:solidFill>
          <a:schemeClr val="lt1">
            <a:hueOff val="0"/>
            <a:satOff val="0"/>
            <a:lumOff val="0"/>
            <a:alphaOff val="0"/>
          </a:schemeClr>
        </a:solidFill>
        <a:ln w="2642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A7CA65-8B32-4B60-AC7B-1C4C318146CD}">
      <dsp:nvSpPr>
        <dsp:cNvPr id="0" name=""/>
        <dsp:cNvSpPr/>
      </dsp:nvSpPr>
      <dsp:spPr>
        <a:xfrm>
          <a:off x="0" y="2077"/>
          <a:ext cx="1901232" cy="4250346"/>
        </a:xfrm>
        <a:prstGeom prst="rect">
          <a:avLst/>
        </a:prstGeom>
        <a:solidFill>
          <a:srgbClr val="FFFF00"/>
        </a:solid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endParaRPr lang="en-US" sz="2800" kern="1200"/>
        </a:p>
        <a:p>
          <a:pPr lvl="0" algn="l" defTabSz="1244600">
            <a:lnSpc>
              <a:spcPct val="90000"/>
            </a:lnSpc>
            <a:spcBef>
              <a:spcPct val="0"/>
            </a:spcBef>
            <a:spcAft>
              <a:spcPct val="35000"/>
            </a:spcAft>
          </a:pPr>
          <a:r>
            <a:rPr lang="en-US" sz="2400" kern="1200"/>
            <a:t>Metode dalam menentukan pilihan implementasi dg pendekatan: “</a:t>
          </a:r>
          <a:r>
            <a:rPr lang="en-US" sz="2400" b="1" kern="1200"/>
            <a:t>Kapan-Siapa-Bagaimana</a:t>
          </a:r>
          <a:r>
            <a:rPr lang="en-US" sz="2400" kern="1200"/>
            <a:t>”</a:t>
          </a:r>
          <a:endParaRPr lang="en-US" sz="2800" kern="1200"/>
        </a:p>
      </dsp:txBody>
      <dsp:txXfrm>
        <a:off x="0" y="2077"/>
        <a:ext cx="1901232" cy="4250346"/>
      </dsp:txXfrm>
    </dsp:sp>
    <dsp:sp modelId="{E1B2C41C-3057-4A24-9D8B-D402ACE260DF}">
      <dsp:nvSpPr>
        <dsp:cNvPr id="0" name=""/>
        <dsp:cNvSpPr/>
      </dsp:nvSpPr>
      <dsp:spPr>
        <a:xfrm>
          <a:off x="2015651" y="68489"/>
          <a:ext cx="5987930" cy="1328233"/>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b="1" kern="1200" dirty="0"/>
            <a:t>“</a:t>
          </a:r>
          <a:r>
            <a:rPr lang="en-US" sz="1900" b="1" kern="1200" dirty="0" err="1"/>
            <a:t>Kapan</a:t>
          </a:r>
          <a:r>
            <a:rPr lang="en-US" sz="1900" kern="1200" dirty="0"/>
            <a:t>”- </a:t>
          </a:r>
          <a:r>
            <a:rPr lang="en-US" sz="1900" kern="1200" dirty="0" err="1"/>
            <a:t>Waktu</a:t>
          </a:r>
          <a:r>
            <a:rPr lang="en-US" sz="1900" kern="1200" dirty="0"/>
            <a:t> </a:t>
          </a:r>
          <a:r>
            <a:rPr lang="en-US" sz="1900" kern="1200" dirty="0" err="1"/>
            <a:t>kejadian</a:t>
          </a:r>
          <a:r>
            <a:rPr lang="en-US" sz="1900" kern="1200" dirty="0"/>
            <a:t> </a:t>
          </a:r>
          <a:r>
            <a:rPr lang="en-US" sz="1900" kern="1200" dirty="0" err="1"/>
            <a:t>penyakit</a:t>
          </a:r>
          <a:r>
            <a:rPr lang="en-US" sz="1900" kern="1200" dirty="0"/>
            <a:t> </a:t>
          </a:r>
          <a:r>
            <a:rPr lang="en-US" sz="1900" kern="1200" dirty="0" err="1"/>
            <a:t>ketika</a:t>
          </a:r>
          <a:r>
            <a:rPr lang="en-US" sz="1900" kern="1200" dirty="0"/>
            <a:t> </a:t>
          </a:r>
          <a:r>
            <a:rPr lang="en-US" sz="1900" kern="1200" dirty="0" err="1"/>
            <a:t>intervensi</a:t>
          </a:r>
          <a:r>
            <a:rPr lang="en-US" sz="1900" kern="1200" dirty="0"/>
            <a:t> </a:t>
          </a:r>
          <a:r>
            <a:rPr lang="en-US" sz="1900" kern="1200" dirty="0" err="1"/>
            <a:t>berlangsung</a:t>
          </a:r>
          <a:r>
            <a:rPr lang="en-US" sz="1900" kern="1200"/>
            <a:t>. </a:t>
          </a:r>
        </a:p>
        <a:p>
          <a:pPr lvl="0" algn="l" defTabSz="844550">
            <a:lnSpc>
              <a:spcPct val="90000"/>
            </a:lnSpc>
            <a:spcBef>
              <a:spcPct val="0"/>
            </a:spcBef>
            <a:spcAft>
              <a:spcPct val="35000"/>
            </a:spcAft>
          </a:pPr>
          <a:r>
            <a:rPr lang="en-US" sz="1900" kern="1200"/>
            <a:t>Kategori </a:t>
          </a:r>
          <a:r>
            <a:rPr lang="en-US" sz="1900" kern="1200" dirty="0" err="1"/>
            <a:t>intervensi</a:t>
          </a:r>
          <a:r>
            <a:rPr lang="en-US" sz="1900" kern="1200" dirty="0"/>
            <a:t> </a:t>
          </a:r>
          <a:r>
            <a:rPr lang="en-US" sz="1900" b="1" i="1" kern="1200" dirty="0"/>
            <a:t>primary, secondary, </a:t>
          </a:r>
          <a:r>
            <a:rPr lang="en-US" sz="1900" kern="1200" dirty="0" err="1"/>
            <a:t>dan</a:t>
          </a:r>
          <a:r>
            <a:rPr lang="en-US" sz="1900" kern="1200" dirty="0"/>
            <a:t> </a:t>
          </a:r>
          <a:r>
            <a:rPr lang="en-US" sz="1900" b="1" i="1" kern="1200" dirty="0"/>
            <a:t>tertiary</a:t>
          </a:r>
          <a:endParaRPr lang="en-US" sz="1900" kern="1200" dirty="0"/>
        </a:p>
      </dsp:txBody>
      <dsp:txXfrm>
        <a:off x="2015651" y="68489"/>
        <a:ext cx="5987930" cy="1328233"/>
      </dsp:txXfrm>
    </dsp:sp>
    <dsp:sp modelId="{418C5761-8367-41DC-9B90-7809CE1F96B6}">
      <dsp:nvSpPr>
        <dsp:cNvPr id="0" name=""/>
        <dsp:cNvSpPr/>
      </dsp:nvSpPr>
      <dsp:spPr>
        <a:xfrm>
          <a:off x="1901232" y="1396722"/>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E79114-8D56-4DDC-BB21-69D70B784FE9}">
      <dsp:nvSpPr>
        <dsp:cNvPr id="0" name=""/>
        <dsp:cNvSpPr/>
      </dsp:nvSpPr>
      <dsp:spPr>
        <a:xfrm>
          <a:off x="2023359" y="1520287"/>
          <a:ext cx="5987930" cy="1328233"/>
        </a:xfrm>
        <a:prstGeom prst="rect">
          <a:avLst/>
        </a:prstGeom>
        <a:solidFill>
          <a:schemeClr val="accent4">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a:t>
          </a:r>
          <a:r>
            <a:rPr lang="en-US" sz="1900" b="1" kern="1200" dirty="0" err="1"/>
            <a:t>Siapa</a:t>
          </a:r>
          <a:r>
            <a:rPr lang="en-US" sz="1900" kern="1200" dirty="0"/>
            <a:t>” – </a:t>
          </a:r>
          <a:r>
            <a:rPr lang="en-US" sz="1900" kern="1200" dirty="0" err="1"/>
            <a:t>Kepada</a:t>
          </a:r>
          <a:r>
            <a:rPr lang="en-US" sz="1900" kern="1200" dirty="0"/>
            <a:t> </a:t>
          </a:r>
          <a:r>
            <a:rPr lang="en-US" sz="1900" kern="1200" dirty="0" err="1"/>
            <a:t>siapa</a:t>
          </a:r>
          <a:r>
            <a:rPr lang="en-US" sz="1900" kern="1200" dirty="0"/>
            <a:t> </a:t>
          </a:r>
          <a:r>
            <a:rPr lang="en-US" sz="1900" kern="1200" dirty="0" err="1"/>
            <a:t>intervensi</a:t>
          </a:r>
          <a:r>
            <a:rPr lang="en-US" sz="1900" kern="1200" dirty="0"/>
            <a:t> </a:t>
          </a:r>
          <a:r>
            <a:rPr lang="en-US" sz="1900" kern="1200" dirty="0" err="1"/>
            <a:t>akan</a:t>
          </a:r>
          <a:r>
            <a:rPr lang="en-US" sz="1900" kern="1200" dirty="0"/>
            <a:t> </a:t>
          </a:r>
          <a:r>
            <a:rPr lang="en-US" sz="1900" kern="1200" dirty="0" err="1"/>
            <a:t>dilakukan</a:t>
          </a:r>
          <a:r>
            <a:rPr lang="en-US" sz="1900" kern="1200" dirty="0"/>
            <a:t>, </a:t>
          </a:r>
          <a:r>
            <a:rPr lang="en-US" sz="1900" kern="1200" dirty="0" err="1"/>
            <a:t>apakah</a:t>
          </a:r>
          <a:r>
            <a:rPr lang="en-US" sz="1900" kern="1200" dirty="0"/>
            <a:t> </a:t>
          </a:r>
          <a:r>
            <a:rPr lang="en-US" sz="1900" kern="1200" dirty="0" err="1"/>
            <a:t>dilakukan</a:t>
          </a:r>
          <a:r>
            <a:rPr lang="en-US" sz="1900" kern="1200" dirty="0"/>
            <a:t> </a:t>
          </a:r>
          <a:r>
            <a:rPr lang="en-US" sz="1900" kern="1200" dirty="0" err="1"/>
            <a:t>pada</a:t>
          </a:r>
          <a:r>
            <a:rPr lang="en-US" sz="1900" kern="1200" dirty="0"/>
            <a:t> </a:t>
          </a:r>
          <a:r>
            <a:rPr lang="en-US" sz="1900" b="1" kern="1200"/>
            <a:t>individual </a:t>
          </a:r>
          <a:r>
            <a:rPr lang="en-US" sz="1900" kern="1200"/>
            <a:t>atau </a:t>
          </a:r>
          <a:r>
            <a:rPr lang="en-US" sz="1900" b="1" kern="1200" dirty="0" err="1"/>
            <a:t>sekelompok</a:t>
          </a:r>
          <a:r>
            <a:rPr lang="en-US" sz="1900" b="1" kern="1200" dirty="0"/>
            <a:t> orang </a:t>
          </a:r>
          <a:r>
            <a:rPr lang="en-US" sz="1900" kern="1200" dirty="0"/>
            <a:t>yang </a:t>
          </a:r>
          <a:r>
            <a:rPr lang="en-US" sz="1900" kern="1200" dirty="0" err="1"/>
            <a:t>berisiko</a:t>
          </a:r>
          <a:endParaRPr lang="en-US" sz="1900" kern="1200" dirty="0"/>
        </a:p>
      </dsp:txBody>
      <dsp:txXfrm>
        <a:off x="2023359" y="1520287"/>
        <a:ext cx="5987930" cy="1328233"/>
      </dsp:txXfrm>
    </dsp:sp>
    <dsp:sp modelId="{E73A42E6-0889-43AA-AE9F-C9CDF6CE63A1}">
      <dsp:nvSpPr>
        <dsp:cNvPr id="0" name=""/>
        <dsp:cNvSpPr/>
      </dsp:nvSpPr>
      <dsp:spPr>
        <a:xfrm>
          <a:off x="1901232" y="2791367"/>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642A32-0EB9-4629-9210-BE715711CF49}">
      <dsp:nvSpPr>
        <dsp:cNvPr id="0" name=""/>
        <dsp:cNvSpPr/>
      </dsp:nvSpPr>
      <dsp:spPr>
        <a:xfrm>
          <a:off x="2015651" y="2857778"/>
          <a:ext cx="5987930" cy="1328233"/>
        </a:xfrm>
        <a:prstGeom prst="rect">
          <a:avLst/>
        </a:prstGeom>
        <a:solidFill>
          <a:srgbClr val="FFC000"/>
        </a:solidFill>
        <a:ln>
          <a:solidFill>
            <a:srgbClr val="FFC000"/>
          </a:solid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b="1" kern="1200" dirty="0"/>
            <a:t>“</a:t>
          </a:r>
          <a:r>
            <a:rPr lang="en-US" sz="1900" b="1" kern="1200" dirty="0" err="1"/>
            <a:t>Bagaimana</a:t>
          </a:r>
          <a:r>
            <a:rPr lang="en-US" sz="1900" kern="1200" dirty="0"/>
            <a:t>” – </a:t>
          </a:r>
          <a:r>
            <a:rPr lang="en-US" sz="1900" kern="1200" dirty="0" err="1"/>
            <a:t>Bagaimana</a:t>
          </a:r>
          <a:r>
            <a:rPr lang="en-US" sz="1900" kern="1200" dirty="0"/>
            <a:t> </a:t>
          </a:r>
          <a:r>
            <a:rPr lang="en-US" sz="1900" kern="1200" dirty="0" err="1"/>
            <a:t>mengimplementasikan</a:t>
          </a:r>
          <a:r>
            <a:rPr lang="en-US" sz="1900" kern="1200" dirty="0"/>
            <a:t> </a:t>
          </a:r>
          <a:r>
            <a:rPr lang="en-US" sz="1900" kern="1200" dirty="0" err="1"/>
            <a:t>intervensi</a:t>
          </a:r>
          <a:r>
            <a:rPr lang="en-US" sz="1900" kern="1200"/>
            <a:t>. </a:t>
          </a:r>
        </a:p>
        <a:p>
          <a:pPr lvl="0" algn="l" defTabSz="844550">
            <a:lnSpc>
              <a:spcPct val="90000"/>
            </a:lnSpc>
            <a:spcBef>
              <a:spcPct val="0"/>
            </a:spcBef>
            <a:spcAft>
              <a:spcPct val="35000"/>
            </a:spcAft>
          </a:pPr>
          <a:r>
            <a:rPr lang="en-US" sz="1900" kern="1200"/>
            <a:t>Pemberian </a:t>
          </a:r>
          <a:r>
            <a:rPr lang="en-US" sz="1900" b="1" kern="1200" dirty="0" err="1"/>
            <a:t>informasi</a:t>
          </a:r>
          <a:r>
            <a:rPr lang="en-US" sz="1900" b="1" kern="1200" dirty="0"/>
            <a:t> </a:t>
          </a:r>
          <a:r>
            <a:rPr lang="en-US" sz="1900" kern="1200" dirty="0"/>
            <a:t>(</a:t>
          </a:r>
          <a:r>
            <a:rPr lang="en-US" sz="1900" kern="1200" dirty="0" err="1"/>
            <a:t>edukasi</a:t>
          </a:r>
          <a:r>
            <a:rPr lang="en-US" sz="1900" kern="1200" dirty="0"/>
            <a:t>), </a:t>
          </a:r>
          <a:r>
            <a:rPr lang="en-US" sz="1900" b="1" kern="1200" dirty="0" err="1"/>
            <a:t>motivasi</a:t>
          </a:r>
          <a:r>
            <a:rPr lang="en-US" sz="1900" b="1" kern="1200" dirty="0"/>
            <a:t> </a:t>
          </a:r>
          <a:r>
            <a:rPr lang="en-US" sz="1900" kern="1200" dirty="0"/>
            <a:t>(</a:t>
          </a:r>
          <a:r>
            <a:rPr lang="en-US" sz="1900" kern="1200" dirty="0" err="1"/>
            <a:t>dorongan</a:t>
          </a:r>
          <a:r>
            <a:rPr lang="en-US" sz="1900" kern="1200" dirty="0"/>
            <a:t>), </a:t>
          </a:r>
          <a:r>
            <a:rPr lang="en-US" sz="1900" kern="1200" dirty="0" err="1"/>
            <a:t>atau</a:t>
          </a:r>
          <a:r>
            <a:rPr lang="en-US" sz="1900" kern="1200" dirty="0"/>
            <a:t> </a:t>
          </a:r>
          <a:r>
            <a:rPr lang="en-US" sz="1900" b="1" kern="1200" dirty="0" err="1"/>
            <a:t>obligasi</a:t>
          </a:r>
          <a:r>
            <a:rPr lang="en-US" sz="1900" b="1" kern="1200" dirty="0"/>
            <a:t> </a:t>
          </a:r>
          <a:r>
            <a:rPr lang="en-US" sz="1900" kern="1200"/>
            <a:t>(kewajiban, UU)</a:t>
          </a:r>
          <a:endParaRPr lang="en-US" sz="1900" kern="1200" dirty="0"/>
        </a:p>
      </dsp:txBody>
      <dsp:txXfrm>
        <a:off x="2015651" y="2857778"/>
        <a:ext cx="5987930" cy="1328233"/>
      </dsp:txXfrm>
    </dsp:sp>
    <dsp:sp modelId="{C27746C7-B930-412B-91F5-E1E95F5FBDF9}">
      <dsp:nvSpPr>
        <dsp:cNvPr id="0" name=""/>
        <dsp:cNvSpPr/>
      </dsp:nvSpPr>
      <dsp:spPr>
        <a:xfrm>
          <a:off x="1901232" y="4186011"/>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138C49-CCD2-4CD4-9176-76CFAFE2136F}" type="datetimeFigureOut">
              <a:rPr lang="en-US" smtClean="0"/>
              <a:t>18/09/20</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4829C-7CB2-4E62-ACF7-D9505C084398}" type="slidenum">
              <a:rPr lang="en-US" smtClean="0"/>
              <a:t>‹#›</a:t>
            </a:fld>
            <a:endParaRPr lang="en-US"/>
          </a:p>
        </p:txBody>
      </p:sp>
    </p:spTree>
    <p:extLst>
      <p:ext uri="{BB962C8B-B14F-4D97-AF65-F5344CB8AC3E}">
        <p14:creationId xmlns:p14="http://schemas.microsoft.com/office/powerpoint/2010/main" val="341316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7</a:t>
            </a:fld>
            <a:endParaRPr lang="en-US"/>
          </a:p>
        </p:txBody>
      </p:sp>
    </p:spTree>
    <p:extLst>
      <p:ext uri="{BB962C8B-B14F-4D97-AF65-F5344CB8AC3E}">
        <p14:creationId xmlns:p14="http://schemas.microsoft.com/office/powerpoint/2010/main" val="3366982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a:t>Hubungan antara </a:t>
            </a:r>
            <a:r>
              <a:rPr lang="en-US"/>
              <a:t>insiden </a:t>
            </a:r>
            <a:r>
              <a:rPr lang="id-ID"/>
              <a:t>dan prevalensi</a:t>
            </a:r>
            <a:r>
              <a:rPr lang="en-US"/>
              <a:t>: Insiden</a:t>
            </a:r>
            <a:r>
              <a:rPr lang="id-ID"/>
              <a:t> X durasi rata-rata </a:t>
            </a:r>
            <a:r>
              <a:rPr lang="en-US"/>
              <a:t>s</a:t>
            </a:r>
            <a:r>
              <a:rPr lang="id-ID"/>
              <a:t>akit = </a:t>
            </a:r>
            <a:r>
              <a:rPr lang="en-US"/>
              <a:t>P</a:t>
            </a:r>
            <a:r>
              <a:rPr lang="id-ID"/>
              <a:t>revalen.</a:t>
            </a:r>
            <a:r>
              <a:rPr lang="en-US"/>
              <a:t> </a:t>
            </a:r>
            <a:r>
              <a:rPr lang="id-ID"/>
              <a:t/>
            </a:r>
            <a:br>
              <a:rPr lang="id-ID"/>
            </a:br>
            <a:r>
              <a:rPr lang="en-US"/>
              <a:t>A</a:t>
            </a:r>
            <a:r>
              <a:rPr lang="id-ID"/>
              <a:t>ngka insiden, prevalensi, dan fatalitas kasus memberikan</a:t>
            </a:r>
            <a:r>
              <a:rPr lang="en-US"/>
              <a:t> </a:t>
            </a:r>
            <a:r>
              <a:rPr lang="id-ID"/>
              <a:t>ringkasan perjalanan penyakit berdasarkan populasi. Insiden mencerminkan</a:t>
            </a:r>
            <a:br>
              <a:rPr lang="id-ID"/>
            </a:br>
            <a:r>
              <a:rPr lang="id-ID"/>
              <a:t>kemungkinan </a:t>
            </a:r>
            <a:r>
              <a:rPr lang="en-US"/>
              <a:t>kecepatan perkembangan</a:t>
            </a:r>
            <a:r>
              <a:rPr lang="id-ID"/>
              <a:t> penyakit, prevalensi menunjukkan kemungkinan memiliki</a:t>
            </a:r>
            <a:r>
              <a:rPr lang="en-US"/>
              <a:t> </a:t>
            </a:r>
            <a:r>
              <a:rPr lang="id-ID"/>
              <a:t>penyakit, dan fatalitas kasus menunjukkan prognosis atau</a:t>
            </a:r>
            <a:r>
              <a:rPr lang="en-US"/>
              <a:t> besaran</a:t>
            </a:r>
            <a:r>
              <a:rPr lang="id-ID"/>
              <a:t> kemungkinan </a:t>
            </a:r>
            <a:r>
              <a:rPr lang="en-US"/>
              <a:t>untuk mati. </a:t>
            </a:r>
            <a:r>
              <a:rPr lang="id-ID"/>
              <a:t/>
            </a:r>
            <a:br>
              <a:rPr lang="id-ID"/>
            </a:b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10</a:t>
            </a:fld>
            <a:endParaRPr lang="en-US"/>
          </a:p>
        </p:txBody>
      </p:sp>
    </p:spTree>
    <p:extLst>
      <p:ext uri="{BB962C8B-B14F-4D97-AF65-F5344CB8AC3E}">
        <p14:creationId xmlns:p14="http://schemas.microsoft.com/office/powerpoint/2010/main" val="1616350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Islamidia.com</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12</a:t>
            </a:fld>
            <a:endParaRPr lang="en-US"/>
          </a:p>
        </p:txBody>
      </p:sp>
    </p:spTree>
    <p:extLst>
      <p:ext uri="{BB962C8B-B14F-4D97-AF65-F5344CB8AC3E}">
        <p14:creationId xmlns:p14="http://schemas.microsoft.com/office/powerpoint/2010/main" val="3861931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Tidak semua asosiasi</a:t>
            </a:r>
            <a:r>
              <a:rPr lang="en-US" baseline="0"/>
              <a:t> di tingkat kelompok juga ada asosiasi di level individu, </a:t>
            </a:r>
            <a:r>
              <a:rPr lang="en-US"/>
              <a:t>contoh:</a:t>
            </a:r>
          </a:p>
          <a:p>
            <a:pPr marL="228600" indent="-228600">
              <a:buAutoNum type="arabicPeriod"/>
            </a:pPr>
            <a:r>
              <a:rPr lang="en-US"/>
              <a:t>Pada </a:t>
            </a:r>
            <a:r>
              <a:rPr lang="en-US" baseline="0"/>
              <a:t>studi ekologi didapatkan hubungan konsumsi es krim dengan tenggelam. Di wilayah selatan kejadian tenggelam tinggi dan konsumsi es krim tinggi, dibandingkan dengan wilayah utara.  Setelah dianalisis di tingkat individu, tidak ditemukan hubungan antara konsumsi es krim dengan tenggelam, Karena  ternyata di wilayah selatan suhunya lebih tinggi,  frekuensi berenang juga tinggi. Dalam hal ini konsumsi es krim, berhubungan dengan berenang dan kematian, disebut juga sebagai variabel confounding/perancu. </a:t>
            </a:r>
          </a:p>
          <a:p>
            <a:pPr marL="228600" indent="-228600">
              <a:buAutoNum type="arabicPeriod"/>
            </a:pPr>
            <a:r>
              <a:rPr lang="en-US" baseline="0"/>
              <a:t>Pada studi ekologi didapatkan hubungan antara konsumsi kopi dengan kanker paru. Di dataran tinggi konsumi kopi tinggi dan kanker paru tinggi, dibandingkan dengan dataran rendah. Setelah dianalisis di tingkat individu, tidak ditermukan hubungan antara minum kopi dengan kanker paru, Karena dataran tinggi suhunya lebih dingin, banyak yang minum kopi untuk menghangatkan badan/menghilangkan kantuk, orang yang minum kopi biasanya juga merokok untuk mengusir suhu dingin. Dalam hal ini minum kopi, berhubungan dengan merokok dan kanker paru, disebut juga sebagai variabel perancu.  </a:t>
            </a:r>
          </a:p>
          <a:p>
            <a:pPr marL="228600" indent="-228600">
              <a:buAutoNum type="arabicPeriod"/>
            </a:pPr>
            <a:r>
              <a:rPr lang="en-US" baseline="0"/>
              <a:t>Asosiasi kelompok dapat menyesatkan jika tidak ada asosiasi di level individu.</a:t>
            </a:r>
            <a:br>
              <a:rPr lang="en-US" baseline="0"/>
            </a:b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13</a:t>
            </a:fld>
            <a:endParaRPr lang="en-US"/>
          </a:p>
        </p:txBody>
      </p:sp>
    </p:spTree>
    <p:extLst>
      <p:ext uri="{BB962C8B-B14F-4D97-AF65-F5344CB8AC3E}">
        <p14:creationId xmlns:p14="http://schemas.microsoft.com/office/powerpoint/2010/main" val="3270935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15</a:t>
            </a:fld>
            <a:endParaRPr lang="en-US"/>
          </a:p>
        </p:txBody>
      </p:sp>
    </p:spTree>
    <p:extLst>
      <p:ext uri="{BB962C8B-B14F-4D97-AF65-F5344CB8AC3E}">
        <p14:creationId xmlns:p14="http://schemas.microsoft.com/office/powerpoint/2010/main" val="3968809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dafdaf</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22</a:t>
            </a:fld>
            <a:endParaRPr lang="en-US"/>
          </a:p>
        </p:txBody>
      </p:sp>
    </p:spTree>
    <p:extLst>
      <p:ext uri="{BB962C8B-B14F-4D97-AF65-F5344CB8AC3E}">
        <p14:creationId xmlns:p14="http://schemas.microsoft.com/office/powerpoint/2010/main" val="75112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848600" cy="1606021"/>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2921000"/>
            <a:ext cx="6400800" cy="14605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18/09/20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8" name="Straight Connector 7"/>
          <p:cNvCxnSpPr/>
          <p:nvPr/>
        </p:nvCxnSpPr>
        <p:spPr>
          <a:xfrm>
            <a:off x="685800" y="283210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18/09/20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08000"/>
            <a:ext cx="2057400" cy="48895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508000"/>
            <a:ext cx="6019800" cy="4889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18/09/20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797"/>
        <p:cNvGrpSpPr/>
        <p:nvPr/>
      </p:nvGrpSpPr>
      <p:grpSpPr>
        <a:xfrm>
          <a:off x="0" y="0"/>
          <a:ext cx="0" cy="0"/>
          <a:chOff x="0" y="0"/>
          <a:chExt cx="0" cy="0"/>
        </a:xfrm>
      </p:grpSpPr>
    </p:spTree>
    <p:extLst>
      <p:ext uri="{BB962C8B-B14F-4D97-AF65-F5344CB8AC3E}">
        <p14:creationId xmlns:p14="http://schemas.microsoft.com/office/powerpoint/2010/main" val="36514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878"/>
        <p:cNvGrpSpPr/>
        <p:nvPr/>
      </p:nvGrpSpPr>
      <p:grpSpPr>
        <a:xfrm>
          <a:off x="0" y="0"/>
          <a:ext cx="0" cy="0"/>
          <a:chOff x="0" y="0"/>
          <a:chExt cx="0" cy="0"/>
        </a:xfrm>
      </p:grpSpPr>
    </p:spTree>
    <p:extLst>
      <p:ext uri="{BB962C8B-B14F-4D97-AF65-F5344CB8AC3E}">
        <p14:creationId xmlns:p14="http://schemas.microsoft.com/office/powerpoint/2010/main" val="204569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389"/>
        <p:cNvGrpSpPr/>
        <p:nvPr/>
      </p:nvGrpSpPr>
      <p:grpSpPr>
        <a:xfrm>
          <a:off x="0" y="0"/>
          <a:ext cx="0" cy="0"/>
          <a:chOff x="0" y="0"/>
          <a:chExt cx="0" cy="0"/>
        </a:xfrm>
      </p:grpSpPr>
      <p:sp>
        <p:nvSpPr>
          <p:cNvPr id="390" name="Google Shape;390;p14"/>
          <p:cNvSpPr txBox="1">
            <a:spLocks noGrp="1"/>
          </p:cNvSpPr>
          <p:nvPr>
            <p:ph type="title" hasCustomPrompt="1"/>
          </p:nvPr>
        </p:nvSpPr>
        <p:spPr>
          <a:xfrm>
            <a:off x="1868075"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91" name="Google Shape;391;p14"/>
          <p:cNvSpPr txBox="1">
            <a:spLocks noGrp="1"/>
          </p:cNvSpPr>
          <p:nvPr>
            <p:ph type="title" idx="2"/>
          </p:nvPr>
        </p:nvSpPr>
        <p:spPr>
          <a:xfrm rot="-5400000">
            <a:off x="4641275" y="670023"/>
            <a:ext cx="7844000" cy="447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1600"/>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800"/>
              <a:buNone/>
              <a:defRPr sz="1800"/>
            </a:lvl9pPr>
          </a:lstStyle>
          <a:p>
            <a:endParaRPr/>
          </a:p>
        </p:txBody>
      </p:sp>
      <p:sp>
        <p:nvSpPr>
          <p:cNvPr id="403" name="Google Shape;403;p14"/>
          <p:cNvSpPr txBox="1">
            <a:spLocks noGrp="1"/>
          </p:cNvSpPr>
          <p:nvPr>
            <p:ph type="title" idx="3"/>
          </p:nvPr>
        </p:nvSpPr>
        <p:spPr>
          <a:xfrm>
            <a:off x="189552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4" name="Google Shape;404;p14"/>
          <p:cNvSpPr txBox="1">
            <a:spLocks noGrp="1"/>
          </p:cNvSpPr>
          <p:nvPr>
            <p:ph type="subTitle" idx="1"/>
          </p:nvPr>
        </p:nvSpPr>
        <p:spPr>
          <a:xfrm>
            <a:off x="189552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5" name="Google Shape;405;p14"/>
          <p:cNvSpPr txBox="1">
            <a:spLocks noGrp="1"/>
          </p:cNvSpPr>
          <p:nvPr>
            <p:ph type="title" idx="4" hasCustomPrompt="1"/>
          </p:nvPr>
        </p:nvSpPr>
        <p:spPr>
          <a:xfrm>
            <a:off x="4387326"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6" name="Google Shape;406;p14"/>
          <p:cNvSpPr txBox="1">
            <a:spLocks noGrp="1"/>
          </p:cNvSpPr>
          <p:nvPr>
            <p:ph type="title" idx="5"/>
          </p:nvPr>
        </p:nvSpPr>
        <p:spPr>
          <a:xfrm>
            <a:off x="441477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7" name="Google Shape;407;p14"/>
          <p:cNvSpPr txBox="1">
            <a:spLocks noGrp="1"/>
          </p:cNvSpPr>
          <p:nvPr>
            <p:ph type="subTitle" idx="6"/>
          </p:nvPr>
        </p:nvSpPr>
        <p:spPr>
          <a:xfrm>
            <a:off x="441477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8" name="Google Shape;408;p14"/>
          <p:cNvSpPr txBox="1">
            <a:spLocks noGrp="1"/>
          </p:cNvSpPr>
          <p:nvPr>
            <p:ph type="title" idx="7" hasCustomPrompt="1"/>
          </p:nvPr>
        </p:nvSpPr>
        <p:spPr>
          <a:xfrm>
            <a:off x="1868075" y="3097352"/>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9" name="Google Shape;409;p14"/>
          <p:cNvSpPr txBox="1">
            <a:spLocks noGrp="1"/>
          </p:cNvSpPr>
          <p:nvPr>
            <p:ph type="title" idx="8"/>
          </p:nvPr>
        </p:nvSpPr>
        <p:spPr>
          <a:xfrm>
            <a:off x="189552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0" name="Google Shape;410;p14"/>
          <p:cNvSpPr txBox="1">
            <a:spLocks noGrp="1"/>
          </p:cNvSpPr>
          <p:nvPr>
            <p:ph type="subTitle" idx="9"/>
          </p:nvPr>
        </p:nvSpPr>
        <p:spPr>
          <a:xfrm>
            <a:off x="189552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11" name="Google Shape;411;p14"/>
          <p:cNvSpPr txBox="1">
            <a:spLocks noGrp="1"/>
          </p:cNvSpPr>
          <p:nvPr>
            <p:ph type="title" idx="13" hasCustomPrompt="1"/>
          </p:nvPr>
        </p:nvSpPr>
        <p:spPr>
          <a:xfrm>
            <a:off x="4387326" y="3103227"/>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12" name="Google Shape;412;p14"/>
          <p:cNvSpPr txBox="1">
            <a:spLocks noGrp="1"/>
          </p:cNvSpPr>
          <p:nvPr>
            <p:ph type="title" idx="14"/>
          </p:nvPr>
        </p:nvSpPr>
        <p:spPr>
          <a:xfrm>
            <a:off x="441477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3" name="Google Shape;413;p14"/>
          <p:cNvSpPr txBox="1">
            <a:spLocks noGrp="1"/>
          </p:cNvSpPr>
          <p:nvPr>
            <p:ph type="subTitle" idx="15"/>
          </p:nvPr>
        </p:nvSpPr>
        <p:spPr>
          <a:xfrm>
            <a:off x="441477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extLst>
      <p:ext uri="{BB962C8B-B14F-4D97-AF65-F5344CB8AC3E}">
        <p14:creationId xmlns:p14="http://schemas.microsoft.com/office/powerpoint/2010/main" val="223345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18/09/20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68500"/>
            <a:ext cx="7772400" cy="1833563"/>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5720"/>
            <a:ext cx="7772400" cy="1250156"/>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FC3706-7C53-4CA9-98A8-045E2CD25D7F}" type="datetimeFigureOut">
              <a:rPr lang="en-US" smtClean="0"/>
              <a:t>18/09/20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7" name="Straight Connector 6"/>
          <p:cNvCxnSpPr/>
          <p:nvPr/>
        </p:nvCxnSpPr>
        <p:spPr>
          <a:xfrm>
            <a:off x="731520" y="383286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C3706-7C53-4CA9-98A8-045E2CD25D7F}" type="datetimeFigureOut">
              <a:rPr lang="en-US" smtClean="0"/>
              <a:t>18/09/20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FC3706-7C53-4CA9-98A8-045E2CD25D7F}" type="datetimeFigureOut">
              <a:rPr lang="en-US" smtClean="0"/>
              <a:t>18/09/20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0D4AB-9592-411F-B900-DEF763E3DDCB}" type="slidenum">
              <a:rPr lang="en-US" smtClean="0"/>
              <a:t>‹#›</a:t>
            </a:fld>
            <a:endParaRPr lang="en-US"/>
          </a:p>
        </p:txBody>
      </p:sp>
      <p:cxnSp>
        <p:nvCxnSpPr>
          <p:cNvPr id="11" name="Straight Connector 10"/>
          <p:cNvCxnSpPr/>
          <p:nvPr/>
        </p:nvCxnSpPr>
        <p:spPr>
          <a:xfrm rot="5400000">
            <a:off x="2610247" y="3371453"/>
            <a:ext cx="392430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FC3706-7C53-4CA9-98A8-045E2CD25D7F}" type="datetimeFigureOut">
              <a:rPr lang="en-US" smtClean="0"/>
              <a:t>18/09/20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C3706-7C53-4CA9-98A8-045E2CD25D7F}" type="datetimeFigureOut">
              <a:rPr lang="en-US" smtClean="0"/>
              <a:t>18/09/20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067"/>
            <a:ext cx="2139696" cy="1051560"/>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660067"/>
            <a:ext cx="571500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775460"/>
            <a:ext cx="2139696" cy="35363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18/09/20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cxnSp>
        <p:nvCxnSpPr>
          <p:cNvPr id="9" name="Straight Connector 8"/>
          <p:cNvCxnSpPr/>
          <p:nvPr/>
        </p:nvCxnSpPr>
        <p:spPr>
          <a:xfrm rot="5400000">
            <a:off x="451704" y="2983373"/>
            <a:ext cx="46482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400"/>
            <a:ext cx="2142680" cy="105410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698501"/>
            <a:ext cx="5904390" cy="4583713"/>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1778000"/>
            <a:ext cx="2139696" cy="35356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18/09/20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83988"/>
            <a:ext cx="9144000" cy="190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44500"/>
            <a:ext cx="8229600" cy="8255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333500"/>
            <a:ext cx="8229600" cy="4064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5240"/>
            <a:ext cx="2895600" cy="274320"/>
          </a:xfrm>
          <a:prstGeom prst="rect">
            <a:avLst/>
          </a:prstGeom>
        </p:spPr>
        <p:txBody>
          <a:bodyPr vert="horz" lIns="91440" tIns="45720" rIns="91440" bIns="45720" rtlCol="0" anchor="ctr"/>
          <a:lstStyle>
            <a:lvl1pPr algn="l">
              <a:defRPr sz="1200">
                <a:solidFill>
                  <a:srgbClr val="FFFFFF"/>
                </a:solidFill>
              </a:defRPr>
            </a:lvl1pPr>
          </a:lstStyle>
          <a:p>
            <a:fld id="{75FC3706-7C53-4CA9-98A8-045E2CD25D7F}" type="datetimeFigureOut">
              <a:rPr lang="en-US" smtClean="0"/>
              <a:t>18/09/20</a:t>
            </a:fld>
            <a:endParaRPr lang="en-US"/>
          </a:p>
        </p:txBody>
      </p:sp>
      <p:sp>
        <p:nvSpPr>
          <p:cNvPr id="5" name="Footer Placeholder 4"/>
          <p:cNvSpPr>
            <a:spLocks noGrp="1"/>
          </p:cNvSpPr>
          <p:nvPr>
            <p:ph type="ftr" sz="quarter" idx="3"/>
          </p:nvPr>
        </p:nvSpPr>
        <p:spPr>
          <a:xfrm>
            <a:off x="3429000" y="15240"/>
            <a:ext cx="4114800" cy="274320"/>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5240"/>
            <a:ext cx="1066800" cy="274320"/>
          </a:xfrm>
          <a:prstGeom prst="rect">
            <a:avLst/>
          </a:prstGeom>
        </p:spPr>
        <p:txBody>
          <a:bodyPr vert="horz" lIns="91440" tIns="45720" rIns="91440" bIns="45720" rtlCol="0" anchor="ctr"/>
          <a:lstStyle>
            <a:lvl1pPr algn="l">
              <a:defRPr sz="1400" b="1">
                <a:solidFill>
                  <a:srgbClr val="FFFFFF"/>
                </a:solidFill>
              </a:defRPr>
            </a:lvl1pPr>
          </a:lstStyle>
          <a:p>
            <a:fld id="{F560D4AB-9592-411F-B900-DEF763E3DD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 id="2147483686" r:id="rId13"/>
    <p:sldLayoutId id="2147483690"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s://www.who.int/docs/default-source/searo/indonesia/covid19/ikhtisar-kegiatan-3---130720203f472e980b1c4ef5b22b7018566539ca.pdf?sfvrsn=445b60a7_4" TargetMode="External"/><Relationship Id="rId3" Type="http://schemas.openxmlformats.org/officeDocument/2006/relationships/hyperlink" Target="https://covid19.who.in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image" Target="../media/image7.jpg"/><Relationship Id="rId1" Type="http://schemas.openxmlformats.org/officeDocument/2006/relationships/slideLayout" Target="../slideLayouts/slideLayout2.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8" descr="D:\It's Picture\Universitas Indonesia\logo-ui-frame-blac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918" y="0"/>
            <a:ext cx="786495" cy="996746"/>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1219200" y="266700"/>
            <a:ext cx="3318111" cy="646331"/>
          </a:xfrm>
          <a:prstGeom prst="rect">
            <a:avLst/>
          </a:prstGeom>
        </p:spPr>
        <p:txBody>
          <a:bodyPr wrap="none">
            <a:spAutoFit/>
          </a:bodyPr>
          <a:lstStyle/>
          <a:p>
            <a:r>
              <a:rPr lang="en-US" sz="1200" b="1" spc="300" dirty="0" err="1">
                <a:solidFill>
                  <a:schemeClr val="accent6"/>
                </a:solidFill>
                <a:latin typeface="Tw Cen MT" pitchFamily="34" charset="0"/>
              </a:rPr>
              <a:t>Dasar</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Kesehatan</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Masyarakat</a:t>
            </a:r>
            <a:endParaRPr lang="en-US" sz="1200" b="1" spc="300" dirty="0">
              <a:solidFill>
                <a:schemeClr val="accent6"/>
              </a:solidFill>
              <a:latin typeface="Tw Cen MT" pitchFamily="34" charset="0"/>
            </a:endParaRPr>
          </a:p>
          <a:p>
            <a:r>
              <a:rPr lang="en-US" sz="1200" b="1" spc="300" dirty="0" err="1">
                <a:solidFill>
                  <a:schemeClr val="accent6"/>
                </a:solidFill>
                <a:latin typeface="Tw Cen MT" pitchFamily="34" charset="0"/>
              </a:rPr>
              <a:t>Fakultas</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Kesehatan</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Masyarakat</a:t>
            </a:r>
            <a:endParaRPr lang="en-US" sz="1200" b="1" spc="300" dirty="0">
              <a:solidFill>
                <a:schemeClr val="accent6"/>
              </a:solidFill>
              <a:latin typeface="Tw Cen MT" pitchFamily="34" charset="0"/>
            </a:endParaRPr>
          </a:p>
          <a:p>
            <a:r>
              <a:rPr lang="en-US" sz="1200" b="1" spc="300" dirty="0" err="1">
                <a:solidFill>
                  <a:schemeClr val="accent6"/>
                </a:solidFill>
                <a:latin typeface="Tw Cen MT" pitchFamily="34" charset="0"/>
              </a:rPr>
              <a:t>Universitas</a:t>
            </a:r>
            <a:r>
              <a:rPr lang="en-US" sz="1200" b="1" spc="300" dirty="0">
                <a:solidFill>
                  <a:schemeClr val="accent6"/>
                </a:solidFill>
                <a:latin typeface="Tw Cen MT" pitchFamily="34" charset="0"/>
              </a:rPr>
              <a:t> Indonesia</a:t>
            </a:r>
          </a:p>
        </p:txBody>
      </p:sp>
      <p:sp>
        <p:nvSpPr>
          <p:cNvPr id="17" name="TextBox 16"/>
          <p:cNvSpPr txBox="1"/>
          <p:nvPr/>
        </p:nvSpPr>
        <p:spPr>
          <a:xfrm>
            <a:off x="3111268" y="4939758"/>
            <a:ext cx="5867937" cy="400110"/>
          </a:xfrm>
          <a:prstGeom prst="rect">
            <a:avLst/>
          </a:prstGeom>
          <a:noFill/>
        </p:spPr>
        <p:txBody>
          <a:bodyPr wrap="none" rtlCol="0">
            <a:spAutoFit/>
          </a:bodyPr>
          <a:lstStyle/>
          <a:p>
            <a:pPr algn="r"/>
            <a:r>
              <a:rPr lang="en-US" sz="2000" dirty="0">
                <a:latin typeface="Tw Cen MT" pitchFamily="34" charset="0"/>
              </a:rPr>
              <a:t>Program </a:t>
            </a:r>
            <a:r>
              <a:rPr lang="en-US" sz="2000" dirty="0" err="1">
                <a:latin typeface="Tw Cen MT" pitchFamily="34" charset="0"/>
              </a:rPr>
              <a:t>Studi</a:t>
            </a:r>
            <a:r>
              <a:rPr lang="en-US" sz="2000" dirty="0">
                <a:latin typeface="Tw Cen MT" pitchFamily="34" charset="0"/>
              </a:rPr>
              <a:t> </a:t>
            </a:r>
            <a:r>
              <a:rPr lang="en-US" sz="2000" dirty="0" err="1">
                <a:latin typeface="Tw Cen MT" pitchFamily="34" charset="0"/>
              </a:rPr>
              <a:t>Sarjana</a:t>
            </a:r>
            <a:r>
              <a:rPr lang="en-US" sz="2000" dirty="0">
                <a:latin typeface="Tw Cen MT" pitchFamily="34" charset="0"/>
              </a:rPr>
              <a:t> </a:t>
            </a:r>
            <a:r>
              <a:rPr lang="en-US" sz="2000" dirty="0" err="1">
                <a:latin typeface="Tw Cen MT" pitchFamily="34" charset="0"/>
              </a:rPr>
              <a:t>Kesehatan</a:t>
            </a:r>
            <a:r>
              <a:rPr lang="en-US" sz="2000" dirty="0">
                <a:latin typeface="Tw Cen MT" pitchFamily="34" charset="0"/>
              </a:rPr>
              <a:t> </a:t>
            </a:r>
            <a:r>
              <a:rPr lang="en-US" sz="2000" dirty="0" err="1">
                <a:latin typeface="Tw Cen MT" pitchFamily="34" charset="0"/>
              </a:rPr>
              <a:t>Masyarakat</a:t>
            </a:r>
            <a:r>
              <a:rPr lang="en-US" sz="2000" dirty="0">
                <a:latin typeface="Tw Cen MT" pitchFamily="34" charset="0"/>
              </a:rPr>
              <a:t>, </a:t>
            </a:r>
            <a:r>
              <a:rPr lang="en-US" sz="2000">
                <a:latin typeface="Tw Cen MT" pitchFamily="34" charset="0"/>
              </a:rPr>
              <a:t>FKM UI</a:t>
            </a:r>
            <a:endParaRPr lang="en-US" sz="2000" dirty="0">
              <a:latin typeface="Tw Cen MT" pitchFamily="34" charset="0"/>
            </a:endParaRPr>
          </a:p>
        </p:txBody>
      </p:sp>
      <p:sp>
        <p:nvSpPr>
          <p:cNvPr id="34" name="Rectangle 33"/>
          <p:cNvSpPr/>
          <p:nvPr/>
        </p:nvSpPr>
        <p:spPr>
          <a:xfrm>
            <a:off x="3657600" y="3666831"/>
            <a:ext cx="5348040" cy="333425"/>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5" name="Rectangle 34"/>
          <p:cNvSpPr/>
          <p:nvPr/>
        </p:nvSpPr>
        <p:spPr>
          <a:xfrm>
            <a:off x="135568" y="3666831"/>
            <a:ext cx="5274632" cy="333425"/>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3" name="Rectangle 32"/>
          <p:cNvSpPr/>
          <p:nvPr/>
        </p:nvSpPr>
        <p:spPr>
          <a:xfrm>
            <a:off x="920405" y="3666831"/>
            <a:ext cx="8057014" cy="400110"/>
          </a:xfrm>
          <a:prstGeom prst="rect">
            <a:avLst/>
          </a:prstGeom>
        </p:spPr>
        <p:txBody>
          <a:bodyPr wrap="none">
            <a:spAutoFit/>
          </a:bodyPr>
          <a:lstStyle/>
          <a:p>
            <a:pPr>
              <a:spcBef>
                <a:spcPts val="0"/>
              </a:spcBef>
            </a:pPr>
            <a:r>
              <a:rPr lang="en-ID" sz="2000" spc="600" dirty="0"/>
              <a:t>Mata  </a:t>
            </a:r>
            <a:r>
              <a:rPr lang="en-ID" sz="2000" spc="600" dirty="0" err="1"/>
              <a:t>Kuliah</a:t>
            </a:r>
            <a:r>
              <a:rPr lang="en-ID" sz="2000" spc="600" dirty="0"/>
              <a:t> Dasar </a:t>
            </a:r>
            <a:r>
              <a:rPr lang="en-ID" sz="2000" spc="600" dirty="0" err="1"/>
              <a:t>Kesehatan</a:t>
            </a:r>
            <a:r>
              <a:rPr lang="en-ID" sz="2000" spc="600" dirty="0"/>
              <a:t> Masyarakat</a:t>
            </a:r>
          </a:p>
        </p:txBody>
      </p:sp>
      <p:grpSp>
        <p:nvGrpSpPr>
          <p:cNvPr id="39" name="Group 38"/>
          <p:cNvGrpSpPr/>
          <p:nvPr/>
        </p:nvGrpSpPr>
        <p:grpSpPr>
          <a:xfrm>
            <a:off x="7404561" y="398260"/>
            <a:ext cx="1534285" cy="400110"/>
            <a:chOff x="7220345" y="1257685"/>
            <a:chExt cx="1534285" cy="480132"/>
          </a:xfrm>
        </p:grpSpPr>
        <p:sp>
          <p:nvSpPr>
            <p:cNvPr id="36" name="Rectangle 35"/>
            <p:cNvSpPr/>
            <p:nvPr/>
          </p:nvSpPr>
          <p:spPr>
            <a:xfrm>
              <a:off x="7220345" y="1257685"/>
              <a:ext cx="1534285" cy="227830"/>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8" name="Rectangle 37"/>
            <p:cNvSpPr/>
            <p:nvPr/>
          </p:nvSpPr>
          <p:spPr>
            <a:xfrm>
              <a:off x="7220345" y="1441698"/>
              <a:ext cx="1534285" cy="216097"/>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23" name="Rectangle 22"/>
            <p:cNvSpPr/>
            <p:nvPr/>
          </p:nvSpPr>
          <p:spPr>
            <a:xfrm>
              <a:off x="7336519" y="1257685"/>
              <a:ext cx="1334020" cy="480132"/>
            </a:xfrm>
            <a:prstGeom prst="rect">
              <a:avLst/>
            </a:prstGeom>
          </p:spPr>
          <p:txBody>
            <a:bodyPr wrap="none">
              <a:spAutoFit/>
            </a:bodyPr>
            <a:lstStyle/>
            <a:p>
              <a:pPr algn="ctr"/>
              <a:r>
                <a:rPr lang="en-US" sz="2000" b="1" spc="600">
                  <a:solidFill>
                    <a:srgbClr val="000000"/>
                  </a:solidFill>
                  <a:latin typeface="Century Gothic" panose="020B0502020202020204" pitchFamily="34" charset="0"/>
                  <a:ea typeface="Verdana" panose="020B0604030504040204" pitchFamily="34" charset="0"/>
                  <a:cs typeface="Verdana" panose="020B0604030504040204" pitchFamily="34" charset="0"/>
                </a:rPr>
                <a:t>SESI 2</a:t>
              </a:r>
              <a:endParaRPr lang="en-US" sz="900" b="1" dirty="0">
                <a:solidFill>
                  <a:srgbClr val="000000"/>
                </a:solidFill>
                <a:latin typeface="Century Gothic" panose="020B0502020202020204" pitchFamily="34" charset="0"/>
                <a:ea typeface="Verdana" panose="020B0604030504040204" pitchFamily="34" charset="0"/>
                <a:cs typeface="Verdana" panose="020B0604030504040204" pitchFamily="34" charset="0"/>
              </a:endParaRPr>
            </a:p>
          </p:txBody>
        </p:sp>
      </p:grpSp>
      <p:sp>
        <p:nvSpPr>
          <p:cNvPr id="3" name="TextBox 2"/>
          <p:cNvSpPr txBox="1"/>
          <p:nvPr/>
        </p:nvSpPr>
        <p:spPr>
          <a:xfrm>
            <a:off x="635981" y="1434833"/>
            <a:ext cx="8153400" cy="2000548"/>
          </a:xfrm>
          <a:prstGeom prst="rect">
            <a:avLst/>
          </a:prstGeom>
          <a:noFill/>
        </p:spPr>
        <p:txBody>
          <a:bodyPr wrap="square" rtlCol="0">
            <a:spAutoFit/>
          </a:bodyPr>
          <a:lstStyle/>
          <a:p>
            <a:pPr algn="ctr"/>
            <a:r>
              <a:rPr lang="en-ID" sz="4400" b="1">
                <a:solidFill>
                  <a:schemeClr val="accent5">
                    <a:lumMod val="25000"/>
                  </a:schemeClr>
                </a:solidFill>
              </a:rPr>
              <a:t>KESEHATAN MASYARAKAT</a:t>
            </a:r>
          </a:p>
          <a:p>
            <a:pPr algn="ctr"/>
            <a:r>
              <a:rPr lang="en-ID" sz="4400" b="1">
                <a:solidFill>
                  <a:schemeClr val="accent5">
                    <a:lumMod val="25000"/>
                  </a:schemeClr>
                </a:solidFill>
              </a:rPr>
              <a:t>BERBASIS BUKTI</a:t>
            </a:r>
          </a:p>
          <a:p>
            <a:pPr algn="ctr"/>
            <a:r>
              <a:rPr lang="en-ID" sz="3200" i="1">
                <a:solidFill>
                  <a:schemeClr val="accent5">
                    <a:lumMod val="25000"/>
                  </a:schemeClr>
                </a:solidFill>
              </a:rPr>
              <a:t>(Evidence-Base Public Health)</a:t>
            </a:r>
            <a:endParaRPr lang="en-US" sz="3200" i="1" dirty="0"/>
          </a:p>
        </p:txBody>
      </p:sp>
      <p:sp>
        <p:nvSpPr>
          <p:cNvPr id="13" name="TextBox 12">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a:t>
            </a:fld>
            <a:endParaRPr lang="en-US" dirty="0">
              <a:latin typeface="Tw Cen MT" panose="020B0602020104020603" pitchFamily="34" charset="0"/>
            </a:endParaRPr>
          </a:p>
        </p:txBody>
      </p:sp>
      <p:sp>
        <p:nvSpPr>
          <p:cNvPr id="14"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Eviden</a:t>
            </a:r>
            <a:endParaRPr lang="en-US" sz="1400" spc="300" dirty="0">
              <a:solidFill>
                <a:schemeClr val="tx1"/>
              </a:solidFill>
            </a:endParaRPr>
          </a:p>
        </p:txBody>
      </p:sp>
    </p:spTree>
    <p:extLst>
      <p:ext uri="{BB962C8B-B14F-4D97-AF65-F5344CB8AC3E}">
        <p14:creationId xmlns:p14="http://schemas.microsoft.com/office/powerpoint/2010/main" val="45980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fade">
                                      <p:cBhvr>
                                        <p:cTn id="11" dur="500"/>
                                        <p:tgtEl>
                                          <p:spTgt spid="16">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fade">
                                      <p:cBhvr>
                                        <p:cTn id="15" dur="500"/>
                                        <p:tgtEl>
                                          <p:spTgt spid="16">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fade">
                                      <p:cBhvr>
                                        <p:cTn id="19" dur="500"/>
                                        <p:tgtEl>
                                          <p:spTgt spid="16">
                                            <p:txEl>
                                              <p:pRg st="2" end="2"/>
                                            </p:txEl>
                                          </p:spTgt>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right)">
                                      <p:cBhvr>
                                        <p:cTn id="23" dur="500"/>
                                        <p:tgtEl>
                                          <p:spTgt spid="34"/>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right)">
                                      <p:cBhvr>
                                        <p:cTn id="27" dur="500"/>
                                        <p:tgtEl>
                                          <p:spTgt spid="3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par>
                          <p:cTn id="32" fill="hold">
                            <p:stCondLst>
                              <p:cond delay="3500"/>
                            </p:stCondLst>
                            <p:childTnLst>
                              <p:par>
                                <p:cTn id="33" presetID="47" presetClass="entr" presetSubtype="0"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1000"/>
                                        <p:tgtEl>
                                          <p:spTgt spid="39"/>
                                        </p:tgtEl>
                                      </p:cBhvr>
                                    </p:animEffect>
                                    <p:anim calcmode="lin" valueType="num">
                                      <p:cBhvr>
                                        <p:cTn id="36" dur="1000" fill="hold"/>
                                        <p:tgtEl>
                                          <p:spTgt spid="39"/>
                                        </p:tgtEl>
                                        <p:attrNameLst>
                                          <p:attrName>ppt_x</p:attrName>
                                        </p:attrNameLst>
                                      </p:cBhvr>
                                      <p:tavLst>
                                        <p:tav tm="0">
                                          <p:val>
                                            <p:strVal val="#ppt_x"/>
                                          </p:val>
                                        </p:tav>
                                        <p:tav tm="100000">
                                          <p:val>
                                            <p:strVal val="#ppt_x"/>
                                          </p:val>
                                        </p:tav>
                                      </p:tavLst>
                                    </p:anim>
                                    <p:anim calcmode="lin" valueType="num">
                                      <p:cBhvr>
                                        <p:cTn id="37" dur="1000" fill="hold"/>
                                        <p:tgtEl>
                                          <p:spTgt spid="39"/>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p:bldP spid="34" grpId="0" animBg="1"/>
      <p:bldP spid="35" grpId="0" animBg="1"/>
      <p:bldP spid="3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902" y="350920"/>
            <a:ext cx="8229600" cy="533828"/>
          </a:xfrm>
          <a:solidFill>
            <a:srgbClr val="FFFF00"/>
          </a:solidFill>
        </p:spPr>
        <p:txBody>
          <a:bodyPr>
            <a:normAutofit fontScale="90000"/>
          </a:bodyPr>
          <a:lstStyle/>
          <a:p>
            <a:pPr algn="ctr"/>
            <a:r>
              <a:rPr lang="en-US" b="1">
                <a:solidFill>
                  <a:srgbClr val="FF0000"/>
                </a:solidFill>
              </a:rPr>
              <a:t>Besaran masalah Kesmas</a:t>
            </a:r>
            <a:endParaRPr lang="id-ID" b="1">
              <a:solidFill>
                <a:srgbClr val="FF0000"/>
              </a:solidFill>
            </a:endParaRPr>
          </a:p>
        </p:txBody>
      </p:sp>
      <p:sp>
        <p:nvSpPr>
          <p:cNvPr id="3" name="Content Placeholder 2"/>
          <p:cNvSpPr>
            <a:spLocks noGrp="1"/>
          </p:cNvSpPr>
          <p:nvPr>
            <p:ph idx="1"/>
          </p:nvPr>
        </p:nvSpPr>
        <p:spPr>
          <a:xfrm>
            <a:off x="762000" y="1429809"/>
            <a:ext cx="3667539" cy="1066800"/>
          </a:xfrm>
          <a:solidFill>
            <a:srgbClr val="FFFF00"/>
          </a:solidFill>
          <a:ln>
            <a:solidFill>
              <a:srgbClr val="FEB80A"/>
            </a:solidFill>
          </a:ln>
        </p:spPr>
        <p:txBody>
          <a:bodyPr>
            <a:normAutofit/>
          </a:bodyPr>
          <a:lstStyle/>
          <a:p>
            <a:pPr marL="0" indent="0">
              <a:buNone/>
            </a:pPr>
            <a:r>
              <a:rPr lang="en-US"/>
              <a:t>1. Kesakitan (morbiditas)</a:t>
            </a:r>
          </a:p>
          <a:p>
            <a:pPr marL="0" indent="0">
              <a:buNone/>
            </a:pPr>
            <a:r>
              <a:rPr lang="en-US"/>
              <a:t>2. Kematian (mortalitas)</a:t>
            </a:r>
            <a:endParaRPr lang="id-ID"/>
          </a:p>
        </p:txBody>
      </p:sp>
      <p:sp>
        <p:nvSpPr>
          <p:cNvPr id="4" name="Content Placeholder 2"/>
          <p:cNvSpPr txBox="1">
            <a:spLocks/>
          </p:cNvSpPr>
          <p:nvPr/>
        </p:nvSpPr>
        <p:spPr>
          <a:xfrm>
            <a:off x="762000" y="3001452"/>
            <a:ext cx="5202415" cy="1981200"/>
          </a:xfrm>
          <a:prstGeom prst="rect">
            <a:avLst/>
          </a:prstGeom>
          <a:ln w="38100">
            <a:solidFill>
              <a:srgbClr val="FEB80A"/>
            </a:solidFill>
          </a:ln>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u="sng">
                <a:solidFill>
                  <a:srgbClr val="FF0000"/>
                </a:solidFill>
              </a:rPr>
              <a:t>Distribusi/Epidemiologinya menurut:</a:t>
            </a:r>
          </a:p>
          <a:p>
            <a:r>
              <a:rPr lang="en-US"/>
              <a:t>1. Orang (umur, sex, sosiodemografi)</a:t>
            </a:r>
          </a:p>
          <a:p>
            <a:r>
              <a:rPr lang="en-US"/>
              <a:t>2. Tempat (desa-kota, </a:t>
            </a:r>
          </a:p>
          <a:p>
            <a:r>
              <a:rPr lang="en-US"/>
              <a:t>3. Waktu (trend)</a:t>
            </a:r>
          </a:p>
          <a:p>
            <a:r>
              <a:rPr lang="en-US"/>
              <a:t>4. Faktor Risiko lainnya</a:t>
            </a:r>
            <a:endParaRPr lang="id-ID"/>
          </a:p>
        </p:txBody>
      </p:sp>
      <p:sp>
        <p:nvSpPr>
          <p:cNvPr id="5" name="Down Arrow 5119"/>
          <p:cNvSpPr/>
          <p:nvPr/>
        </p:nvSpPr>
        <p:spPr>
          <a:xfrm>
            <a:off x="4059415" y="2577539"/>
            <a:ext cx="882711" cy="411774"/>
          </a:xfrm>
          <a:prstGeom prst="downArrow">
            <a:avLst/>
          </a:prstGeom>
          <a:solidFill>
            <a:schemeClr val="accent2"/>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4665702" y="1409700"/>
            <a:ext cx="3667539" cy="1066800"/>
          </a:xfrm>
          <a:prstGeom prst="rect">
            <a:avLst/>
          </a:prstGeom>
          <a:solidFill>
            <a:srgbClr val="FFFF00"/>
          </a:solidFill>
          <a:ln>
            <a:solidFill>
              <a:srgbClr val="FEB80A"/>
            </a:solidFill>
          </a:ln>
        </p:spPr>
        <p:txBody>
          <a:bodyPr vert="horz" lIns="91440" tIns="45720" rIns="91440" bIns="45720" rtlCol="0">
            <a:normAutofit fontScale="9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a:t>1. Insiden Rate</a:t>
            </a:r>
          </a:p>
          <a:p>
            <a:pPr marL="0" indent="0">
              <a:buFont typeface="Arial" pitchFamily="34" charset="0"/>
              <a:buNone/>
            </a:pPr>
            <a:r>
              <a:rPr lang="en-US"/>
              <a:t>2. Prevalen Rate</a:t>
            </a:r>
          </a:p>
          <a:p>
            <a:pPr marL="0" indent="0">
              <a:buFont typeface="Arial" pitchFamily="34" charset="0"/>
              <a:buNone/>
            </a:pPr>
            <a:r>
              <a:rPr lang="en-US"/>
              <a:t>3. Case Fatality Rate</a:t>
            </a:r>
            <a:endParaRPr lang="id-ID"/>
          </a:p>
        </p:txBody>
      </p:sp>
      <p:sp>
        <p:nvSpPr>
          <p:cNvPr id="7" name="Rectangle 6"/>
          <p:cNvSpPr/>
          <p:nvPr/>
        </p:nvSpPr>
        <p:spPr>
          <a:xfrm>
            <a:off x="6046861" y="2943061"/>
            <a:ext cx="2944359" cy="2031325"/>
          </a:xfrm>
          <a:prstGeom prst="rect">
            <a:avLst/>
          </a:prstGeom>
          <a:ln>
            <a:solidFill>
              <a:schemeClr val="tx1"/>
            </a:solidFill>
          </a:ln>
        </p:spPr>
        <p:txBody>
          <a:bodyPr wrap="square">
            <a:spAutoFit/>
          </a:bodyPr>
          <a:lstStyle/>
          <a:p>
            <a:pPr algn="ctr"/>
            <a:r>
              <a:rPr lang="id-ID" i="1"/>
              <a:t>Insiden </a:t>
            </a:r>
            <a:r>
              <a:rPr lang="en-US" i="1"/>
              <a:t>= kecepatan perkembangan</a:t>
            </a:r>
            <a:r>
              <a:rPr lang="id-ID" i="1"/>
              <a:t> penyakit, </a:t>
            </a:r>
            <a:r>
              <a:rPr lang="en-US" i="1"/>
              <a:t>P</a:t>
            </a:r>
            <a:r>
              <a:rPr lang="id-ID" i="1"/>
              <a:t>revalens </a:t>
            </a:r>
            <a:r>
              <a:rPr lang="en-US" i="1"/>
              <a:t>= </a:t>
            </a:r>
            <a:r>
              <a:rPr lang="id-ID" i="1"/>
              <a:t>kemungkinan memiliki</a:t>
            </a:r>
            <a:r>
              <a:rPr lang="en-US" i="1"/>
              <a:t> </a:t>
            </a:r>
            <a:r>
              <a:rPr lang="id-ID" i="1"/>
              <a:t>penyakit, dan </a:t>
            </a:r>
            <a:r>
              <a:rPr lang="en-US" i="1"/>
              <a:t>F</a:t>
            </a:r>
            <a:r>
              <a:rPr lang="id-ID" i="1"/>
              <a:t>atalitas kasus </a:t>
            </a:r>
            <a:r>
              <a:rPr lang="en-US" i="1"/>
              <a:t>= </a:t>
            </a:r>
            <a:r>
              <a:rPr lang="id-ID" i="1"/>
              <a:t>prognosis atau</a:t>
            </a:r>
            <a:r>
              <a:rPr lang="en-US" i="1"/>
              <a:t> besaran</a:t>
            </a:r>
            <a:r>
              <a:rPr lang="id-ID" i="1"/>
              <a:t> kemungkinan </a:t>
            </a:r>
            <a:r>
              <a:rPr lang="en-US" i="1"/>
              <a:t>untuk mati. </a:t>
            </a:r>
            <a:endParaRPr lang="id-ID" i="1"/>
          </a:p>
        </p:txBody>
      </p:sp>
      <p:sp>
        <p:nvSpPr>
          <p:cNvPr id="8" name="Rectangle 7"/>
          <p:cNvSpPr/>
          <p:nvPr/>
        </p:nvSpPr>
        <p:spPr>
          <a:xfrm>
            <a:off x="4059414" y="5138272"/>
            <a:ext cx="4931805" cy="369332"/>
          </a:xfrm>
          <a:prstGeom prst="rect">
            <a:avLst/>
          </a:prstGeom>
          <a:ln>
            <a:solidFill>
              <a:schemeClr val="tx1"/>
            </a:solidFill>
          </a:ln>
        </p:spPr>
        <p:txBody>
          <a:bodyPr wrap="square">
            <a:spAutoFit/>
          </a:bodyPr>
          <a:lstStyle/>
          <a:p>
            <a:pPr algn="ctr"/>
            <a:r>
              <a:rPr lang="id-ID" i="1">
                <a:solidFill>
                  <a:srgbClr val="7030A0"/>
                </a:solidFill>
              </a:rPr>
              <a:t>Insiden </a:t>
            </a:r>
            <a:r>
              <a:rPr lang="en-US" i="1">
                <a:solidFill>
                  <a:srgbClr val="7030A0"/>
                </a:solidFill>
              </a:rPr>
              <a:t>x durasi </a:t>
            </a:r>
            <a:r>
              <a:rPr lang="id-ID" i="1">
                <a:solidFill>
                  <a:srgbClr val="7030A0"/>
                </a:solidFill>
              </a:rPr>
              <a:t>penyakit</a:t>
            </a:r>
            <a:r>
              <a:rPr lang="en-US" i="1">
                <a:solidFill>
                  <a:srgbClr val="7030A0"/>
                </a:solidFill>
              </a:rPr>
              <a:t> =</a:t>
            </a:r>
            <a:r>
              <a:rPr lang="id-ID" i="1">
                <a:solidFill>
                  <a:srgbClr val="7030A0"/>
                </a:solidFill>
              </a:rPr>
              <a:t> </a:t>
            </a:r>
            <a:r>
              <a:rPr lang="en-US" i="1">
                <a:solidFill>
                  <a:srgbClr val="7030A0"/>
                </a:solidFill>
              </a:rPr>
              <a:t>P</a:t>
            </a:r>
            <a:r>
              <a:rPr lang="id-ID" i="1">
                <a:solidFill>
                  <a:srgbClr val="7030A0"/>
                </a:solidFill>
              </a:rPr>
              <a:t>revalen</a:t>
            </a:r>
          </a:p>
        </p:txBody>
      </p:sp>
      <p:sp>
        <p:nvSpPr>
          <p:cNvPr id="9" name="Rectangle 8"/>
          <p:cNvSpPr/>
          <p:nvPr/>
        </p:nvSpPr>
        <p:spPr>
          <a:xfrm rot="19512047">
            <a:off x="3733800" y="3850120"/>
            <a:ext cx="2313061" cy="400110"/>
          </a:xfrm>
          <a:prstGeom prst="rect">
            <a:avLst/>
          </a:prstGeom>
          <a:ln>
            <a:solidFill>
              <a:schemeClr val="tx1"/>
            </a:solidFill>
          </a:ln>
        </p:spPr>
        <p:txBody>
          <a:bodyPr wrap="square">
            <a:spAutoFit/>
          </a:bodyPr>
          <a:lstStyle/>
          <a:p>
            <a:pPr algn="ctr"/>
            <a:r>
              <a:rPr lang="en-US" sz="2000">
                <a:solidFill>
                  <a:srgbClr val="FF0000"/>
                </a:solidFill>
              </a:rPr>
              <a:t>Hipotesis</a:t>
            </a:r>
            <a:endParaRPr lang="id-ID" sz="2000">
              <a:solidFill>
                <a:srgbClr val="FF0000"/>
              </a:solidFill>
            </a:endParaRPr>
          </a:p>
        </p:txBody>
      </p:sp>
      <p:sp>
        <p:nvSpPr>
          <p:cNvPr id="10" name="Rectangle 9"/>
          <p:cNvSpPr/>
          <p:nvPr/>
        </p:nvSpPr>
        <p:spPr>
          <a:xfrm rot="19512047">
            <a:off x="6984646" y="1386054"/>
            <a:ext cx="1630443" cy="400110"/>
          </a:xfrm>
          <a:prstGeom prst="rect">
            <a:avLst/>
          </a:prstGeom>
          <a:ln>
            <a:solidFill>
              <a:schemeClr val="tx1"/>
            </a:solidFill>
          </a:ln>
        </p:spPr>
        <p:txBody>
          <a:bodyPr wrap="square">
            <a:spAutoFit/>
          </a:bodyPr>
          <a:lstStyle/>
          <a:p>
            <a:pPr algn="ctr"/>
            <a:r>
              <a:rPr lang="en-US" sz="2000">
                <a:solidFill>
                  <a:srgbClr val="FF0000"/>
                </a:solidFill>
              </a:rPr>
              <a:t>Deskriptif</a:t>
            </a:r>
            <a:endParaRPr lang="id-ID" sz="2000">
              <a:solidFill>
                <a:srgbClr val="FF0000"/>
              </a:solidFill>
            </a:endParaRPr>
          </a:p>
        </p:txBody>
      </p:sp>
    </p:spTree>
    <p:extLst>
      <p:ext uri="{BB962C8B-B14F-4D97-AF65-F5344CB8AC3E}">
        <p14:creationId xmlns:p14="http://schemas.microsoft.com/office/powerpoint/2010/main" val="2356987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915"/>
            <a:ext cx="8229600" cy="670185"/>
          </a:xfrm>
          <a:solidFill>
            <a:srgbClr val="FFFF00"/>
          </a:solidFill>
        </p:spPr>
        <p:txBody>
          <a:bodyPr>
            <a:noAutofit/>
          </a:bodyPr>
          <a:lstStyle/>
          <a:p>
            <a:r>
              <a:rPr lang="en-US" sz="3600">
                <a:latin typeface="Tw Cen MT" pitchFamily="34" charset="0"/>
              </a:rPr>
              <a:t>Langkah-2 mendeskripsikan masalah Kesmas</a:t>
            </a:r>
            <a:endParaRPr lang="id-ID" sz="3600"/>
          </a:p>
        </p:txBody>
      </p:sp>
      <p:sp>
        <p:nvSpPr>
          <p:cNvPr id="3" name="Content Placeholder 2"/>
          <p:cNvSpPr>
            <a:spLocks noGrp="1"/>
          </p:cNvSpPr>
          <p:nvPr>
            <p:ph idx="1"/>
          </p:nvPr>
        </p:nvSpPr>
        <p:spPr/>
        <p:txBody>
          <a:bodyPr/>
          <a:lstStyle/>
          <a:p>
            <a:endParaRPr lang="id-ID"/>
          </a:p>
        </p:txBody>
      </p:sp>
      <p:graphicFrame>
        <p:nvGraphicFramePr>
          <p:cNvPr id="4" name="Diagram 3"/>
          <p:cNvGraphicFramePr/>
          <p:nvPr>
            <p:extLst>
              <p:ext uri="{D42A27DB-BD31-4B8C-83A1-F6EECF244321}">
                <p14:modId xmlns:p14="http://schemas.microsoft.com/office/powerpoint/2010/main" val="516258211"/>
              </p:ext>
            </p:extLst>
          </p:nvPr>
        </p:nvGraphicFramePr>
        <p:xfrm>
          <a:off x="452203" y="1193800"/>
          <a:ext cx="8572225"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11</a:t>
            </a:fld>
            <a:endParaRPr lang="en-US" dirty="0">
              <a:latin typeface="Tw Cen MT" panose="020B0602020104020603" pitchFamily="34" charset="0"/>
            </a:endParaRPr>
          </a:p>
        </p:txBody>
      </p:sp>
      <p:sp>
        <p:nvSpPr>
          <p:cNvPr id="11"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24101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t>ETIOLOGI</a:t>
            </a:r>
            <a:endParaRPr lang="id-ID"/>
          </a:p>
        </p:txBody>
      </p:sp>
      <p:sp>
        <p:nvSpPr>
          <p:cNvPr id="3" name="Content Placeholder 2"/>
          <p:cNvSpPr>
            <a:spLocks noGrp="1"/>
          </p:cNvSpPr>
          <p:nvPr>
            <p:ph idx="1"/>
          </p:nvPr>
        </p:nvSpPr>
        <p:spPr>
          <a:xfrm>
            <a:off x="457200" y="1562100"/>
            <a:ext cx="5562600" cy="1828800"/>
          </a:xfrm>
          <a:solidFill>
            <a:srgbClr val="FFFF00"/>
          </a:solidFill>
        </p:spPr>
        <p:txBody>
          <a:bodyPr>
            <a:normAutofit lnSpcReduction="10000"/>
          </a:bodyPr>
          <a:lstStyle/>
          <a:p>
            <a:pPr algn="ctr"/>
            <a:r>
              <a:rPr lang="en-US" sz="4000" b="1">
                <a:solidFill>
                  <a:srgbClr val="FF0000"/>
                </a:solidFill>
                <a:latin typeface="Tw Cen MT" pitchFamily="34" charset="0"/>
              </a:rPr>
              <a:t>3. Identifikasi etiologi penyebab penyakit atau masalah kesmas</a:t>
            </a:r>
            <a:endParaRPr lang="id-ID" sz="4000" b="1">
              <a:solidFill>
                <a:srgbClr val="FF0000"/>
              </a:solidFill>
            </a:endParaRPr>
          </a:p>
          <a:p>
            <a:endParaRPr lang="id-ID" b="1">
              <a:solidFill>
                <a:srgbClr val="FF0000"/>
              </a:solidFill>
            </a:endParaRP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9502"/>
          <a:stretch/>
        </p:blipFill>
        <p:spPr>
          <a:xfrm>
            <a:off x="485335" y="3467100"/>
            <a:ext cx="2171700" cy="1905000"/>
          </a:xfrm>
          <a:prstGeom prst="rect">
            <a:avLst/>
          </a:prstGeom>
        </p:spPr>
      </p:pic>
      <p:sp>
        <p:nvSpPr>
          <p:cNvPr id="6" name="Rectangle 5"/>
          <p:cNvSpPr/>
          <p:nvPr/>
        </p:nvSpPr>
        <p:spPr>
          <a:xfrm>
            <a:off x="685800" y="5263634"/>
            <a:ext cx="1595309" cy="369332"/>
          </a:xfrm>
          <a:prstGeom prst="rect">
            <a:avLst/>
          </a:prstGeom>
        </p:spPr>
        <p:txBody>
          <a:bodyPr wrap="none">
            <a:spAutoFit/>
          </a:bodyPr>
          <a:lstStyle/>
          <a:p>
            <a:r>
              <a:rPr lang="en-US"/>
              <a:t>Islamidia.com</a:t>
            </a:r>
            <a:endParaRPr lang="id-ID"/>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0523" y="3316774"/>
            <a:ext cx="2803568" cy="3111182"/>
          </a:xfrm>
          <a:prstGeom prst="rect">
            <a:avLst/>
          </a:prstGeom>
        </p:spPr>
      </p:pic>
      <p:sp>
        <p:nvSpPr>
          <p:cNvPr id="8" name="Rectangle 7"/>
          <p:cNvSpPr/>
          <p:nvPr/>
        </p:nvSpPr>
        <p:spPr>
          <a:xfrm>
            <a:off x="6974285" y="4872365"/>
            <a:ext cx="1646605" cy="369332"/>
          </a:xfrm>
          <a:prstGeom prst="rect">
            <a:avLst/>
          </a:prstGeom>
        </p:spPr>
        <p:txBody>
          <a:bodyPr wrap="none">
            <a:spAutoFit/>
          </a:bodyPr>
          <a:lstStyle/>
          <a:p>
            <a:r>
              <a:rPr lang="en-US"/>
              <a:t>aturhidup.com</a:t>
            </a:r>
            <a:endParaRPr lang="id-ID"/>
          </a:p>
        </p:txBody>
      </p:sp>
      <p:sp>
        <p:nvSpPr>
          <p:cNvPr id="9" name="TextBox 8">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12</a:t>
            </a:fld>
            <a:endParaRPr lang="en-US" dirty="0">
              <a:latin typeface="Tw Cen MT" panose="020B0602020104020603" pitchFamily="34" charset="0"/>
            </a:endParaRPr>
          </a:p>
        </p:txBody>
      </p:sp>
      <p:sp>
        <p:nvSpPr>
          <p:cNvPr id="10" name="Chevron 16">
            <a:extLst/>
          </p:cNvPr>
          <p:cNvSpPr/>
          <p:nvPr/>
        </p:nvSpPr>
        <p:spPr>
          <a:xfrm>
            <a:off x="3272619" y="5365401"/>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77258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620"/>
            <a:ext cx="8229600" cy="474593"/>
          </a:xfrm>
          <a:solidFill>
            <a:srgbClr val="FFFF00"/>
          </a:solidFill>
        </p:spPr>
        <p:txBody>
          <a:bodyPr>
            <a:normAutofit fontScale="90000"/>
          </a:bodyPr>
          <a:lstStyle/>
          <a:p>
            <a:pPr algn="ctr"/>
            <a:r>
              <a:rPr lang="en-US" b="1">
                <a:solidFill>
                  <a:srgbClr val="FF0000"/>
                </a:solidFill>
              </a:rPr>
              <a:t>Syarat hubungan sebab-akibat</a:t>
            </a:r>
            <a:endParaRPr lang="id-ID" b="1">
              <a:solidFill>
                <a:srgbClr val="FF0000"/>
              </a:solidFill>
            </a:endParaRPr>
          </a:p>
        </p:txBody>
      </p:sp>
      <p:sp>
        <p:nvSpPr>
          <p:cNvPr id="3" name="Content Placeholder 2"/>
          <p:cNvSpPr>
            <a:spLocks noGrp="1"/>
          </p:cNvSpPr>
          <p:nvPr>
            <p:ph idx="1"/>
          </p:nvPr>
        </p:nvSpPr>
        <p:spPr>
          <a:xfrm>
            <a:off x="167524" y="5039281"/>
            <a:ext cx="5776076" cy="338147"/>
          </a:xfrm>
        </p:spPr>
        <p:txBody>
          <a:bodyPr>
            <a:noAutofit/>
          </a:bodyPr>
          <a:lstStyle/>
          <a:p>
            <a:pPr marL="0" indent="0">
              <a:buNone/>
            </a:pPr>
            <a:r>
              <a:rPr lang="en-US" sz="1600" i="1"/>
              <a:t>*RCT = Randomized Control Trial</a:t>
            </a:r>
            <a:endParaRPr lang="id-ID" sz="1600" i="1"/>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13</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grpSp>
        <p:nvGrpSpPr>
          <p:cNvPr id="6" name="Group 5"/>
          <p:cNvGrpSpPr/>
          <p:nvPr/>
        </p:nvGrpSpPr>
        <p:grpSpPr>
          <a:xfrm>
            <a:off x="250491" y="982490"/>
            <a:ext cx="8893509" cy="4260266"/>
            <a:chOff x="218553" y="1277034"/>
            <a:chExt cx="9079426" cy="5191992"/>
          </a:xfrm>
        </p:grpSpPr>
        <p:graphicFrame>
          <p:nvGraphicFramePr>
            <p:cNvPr id="7" name="Diagram 6"/>
            <p:cNvGraphicFramePr/>
            <p:nvPr>
              <p:extLst>
                <p:ext uri="{D42A27DB-BD31-4B8C-83A1-F6EECF244321}">
                  <p14:modId xmlns:p14="http://schemas.microsoft.com/office/powerpoint/2010/main" val="1644249193"/>
                </p:ext>
              </p:extLst>
            </p:nvPr>
          </p:nvGraphicFramePr>
          <p:xfrm>
            <a:off x="1752600" y="1295400"/>
            <a:ext cx="459073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55889" y="1277034"/>
              <a:ext cx="1671609" cy="787685"/>
            </a:xfrm>
            <a:prstGeom prst="rect">
              <a:avLst/>
            </a:prstGeom>
            <a:noFill/>
          </p:spPr>
          <p:txBody>
            <a:bodyPr wrap="none" rtlCol="0">
              <a:spAutoFit/>
            </a:bodyPr>
            <a:lstStyle/>
            <a:p>
              <a:pPr algn="ctr"/>
              <a:r>
                <a:rPr lang="en-US" b="1"/>
                <a:t>Membangun </a:t>
              </a:r>
              <a:br>
                <a:rPr lang="en-US" b="1"/>
              </a:br>
              <a:r>
                <a:rPr lang="en-US" b="1"/>
                <a:t>Hipotesis </a:t>
              </a:r>
              <a:endParaRPr lang="en-US" b="1" dirty="0"/>
            </a:p>
          </p:txBody>
        </p:sp>
        <p:sp>
          <p:nvSpPr>
            <p:cNvPr id="9" name="TextBox 8"/>
            <p:cNvSpPr txBox="1"/>
            <p:nvPr/>
          </p:nvSpPr>
          <p:spPr>
            <a:xfrm>
              <a:off x="273621" y="2410296"/>
              <a:ext cx="1258372" cy="450105"/>
            </a:xfrm>
            <a:prstGeom prst="rect">
              <a:avLst/>
            </a:prstGeom>
            <a:noFill/>
          </p:spPr>
          <p:txBody>
            <a:bodyPr wrap="none" rtlCol="0">
              <a:spAutoFit/>
            </a:bodyPr>
            <a:lstStyle/>
            <a:p>
              <a:pPr algn="ctr"/>
              <a:r>
                <a:rPr lang="en-US" b="1">
                  <a:solidFill>
                    <a:srgbClr val="FF0000"/>
                  </a:solidFill>
                </a:rPr>
                <a:t>Syarat #</a:t>
              </a:r>
              <a:r>
                <a:rPr lang="en-US" b="1" dirty="0">
                  <a:solidFill>
                    <a:srgbClr val="FF0000"/>
                  </a:solidFill>
                </a:rPr>
                <a:t>1</a:t>
              </a:r>
            </a:p>
          </p:txBody>
        </p:sp>
        <p:sp>
          <p:nvSpPr>
            <p:cNvPr id="10" name="TextBox 9"/>
            <p:cNvSpPr txBox="1"/>
            <p:nvPr/>
          </p:nvSpPr>
          <p:spPr>
            <a:xfrm>
              <a:off x="248728" y="3423166"/>
              <a:ext cx="1258372" cy="450105"/>
            </a:xfrm>
            <a:prstGeom prst="rect">
              <a:avLst/>
            </a:prstGeom>
            <a:noFill/>
          </p:spPr>
          <p:txBody>
            <a:bodyPr wrap="none" rtlCol="0">
              <a:spAutoFit/>
            </a:bodyPr>
            <a:lstStyle/>
            <a:p>
              <a:pPr algn="ctr"/>
              <a:r>
                <a:rPr lang="en-US" b="1">
                  <a:solidFill>
                    <a:srgbClr val="FF0000"/>
                  </a:solidFill>
                </a:rPr>
                <a:t>Syarat #</a:t>
              </a:r>
              <a:r>
                <a:rPr lang="en-US" b="1" dirty="0">
                  <a:solidFill>
                    <a:srgbClr val="FF0000"/>
                  </a:solidFill>
                </a:rPr>
                <a:t>2</a:t>
              </a:r>
            </a:p>
          </p:txBody>
        </p:sp>
        <p:sp>
          <p:nvSpPr>
            <p:cNvPr id="11" name="TextBox 10"/>
            <p:cNvSpPr txBox="1"/>
            <p:nvPr/>
          </p:nvSpPr>
          <p:spPr>
            <a:xfrm>
              <a:off x="218553" y="4267200"/>
              <a:ext cx="1258372" cy="450105"/>
            </a:xfrm>
            <a:prstGeom prst="rect">
              <a:avLst/>
            </a:prstGeom>
            <a:noFill/>
          </p:spPr>
          <p:txBody>
            <a:bodyPr wrap="none" rtlCol="0">
              <a:spAutoFit/>
            </a:bodyPr>
            <a:lstStyle/>
            <a:p>
              <a:pPr algn="ctr"/>
              <a:r>
                <a:rPr lang="en-US" b="1">
                  <a:solidFill>
                    <a:srgbClr val="FF0000"/>
                  </a:solidFill>
                </a:rPr>
                <a:t>Syarat #</a:t>
              </a:r>
              <a:r>
                <a:rPr lang="en-US" b="1" dirty="0">
                  <a:solidFill>
                    <a:srgbClr val="FF0000"/>
                  </a:solidFill>
                </a:rPr>
                <a:t>3</a:t>
              </a:r>
            </a:p>
          </p:txBody>
        </p:sp>
        <p:sp>
          <p:nvSpPr>
            <p:cNvPr id="12" name="TextBox 11"/>
            <p:cNvSpPr txBox="1"/>
            <p:nvPr/>
          </p:nvSpPr>
          <p:spPr>
            <a:xfrm>
              <a:off x="6387762" y="1396853"/>
              <a:ext cx="1724930" cy="450105"/>
            </a:xfrm>
            <a:prstGeom prst="rect">
              <a:avLst/>
            </a:prstGeom>
            <a:solidFill>
              <a:schemeClr val="accent1">
                <a:lumMod val="20000"/>
                <a:lumOff val="80000"/>
              </a:schemeClr>
            </a:solidFill>
          </p:spPr>
          <p:txBody>
            <a:bodyPr wrap="none" rtlCol="0">
              <a:spAutoFit/>
            </a:bodyPr>
            <a:lstStyle/>
            <a:p>
              <a:pPr algn="ctr"/>
              <a:r>
                <a:rPr lang="en-US" b="1"/>
                <a:t>Studi Ekologi</a:t>
              </a:r>
              <a:endParaRPr lang="en-US" b="1" dirty="0"/>
            </a:p>
          </p:txBody>
        </p:sp>
        <p:sp>
          <p:nvSpPr>
            <p:cNvPr id="13" name="TextBox 12"/>
            <p:cNvSpPr txBox="1"/>
            <p:nvPr/>
          </p:nvSpPr>
          <p:spPr>
            <a:xfrm>
              <a:off x="6449330" y="2263045"/>
              <a:ext cx="2044854" cy="787685"/>
            </a:xfrm>
            <a:prstGeom prst="rect">
              <a:avLst/>
            </a:prstGeom>
            <a:solidFill>
              <a:schemeClr val="accent1">
                <a:lumMod val="40000"/>
                <a:lumOff val="60000"/>
              </a:schemeClr>
            </a:solidFill>
          </p:spPr>
          <p:txBody>
            <a:bodyPr wrap="none" rtlCol="0">
              <a:spAutoFit/>
            </a:bodyPr>
            <a:lstStyle/>
            <a:p>
              <a:pPr algn="ctr"/>
              <a:r>
                <a:rPr lang="en-US" b="1"/>
                <a:t>Kasus-control/ </a:t>
              </a:r>
              <a:endParaRPr lang="en-US" b="1" dirty="0"/>
            </a:p>
            <a:p>
              <a:pPr algn="ctr"/>
              <a:r>
                <a:rPr lang="en-US" b="1"/>
                <a:t>Kross-seksional</a:t>
              </a:r>
              <a:endParaRPr lang="en-US" b="1" dirty="0"/>
            </a:p>
          </p:txBody>
        </p:sp>
        <p:sp>
          <p:nvSpPr>
            <p:cNvPr id="14" name="TextBox 13"/>
            <p:cNvSpPr txBox="1"/>
            <p:nvPr/>
          </p:nvSpPr>
          <p:spPr>
            <a:xfrm>
              <a:off x="6449330" y="3239934"/>
              <a:ext cx="1846969" cy="450105"/>
            </a:xfrm>
            <a:prstGeom prst="rect">
              <a:avLst/>
            </a:prstGeom>
            <a:solidFill>
              <a:schemeClr val="accent1">
                <a:lumMod val="60000"/>
                <a:lumOff val="40000"/>
              </a:schemeClr>
            </a:solidFill>
          </p:spPr>
          <p:txBody>
            <a:bodyPr wrap="square" rtlCol="0">
              <a:spAutoFit/>
            </a:bodyPr>
            <a:lstStyle/>
            <a:p>
              <a:pPr algn="ctr"/>
              <a:r>
                <a:rPr lang="en-US" b="1"/>
                <a:t>Studi Kohor</a:t>
              </a:r>
              <a:endParaRPr lang="en-US" b="1" dirty="0"/>
            </a:p>
          </p:txBody>
        </p:sp>
        <p:sp>
          <p:nvSpPr>
            <p:cNvPr id="15" name="TextBox 14"/>
            <p:cNvSpPr txBox="1"/>
            <p:nvPr/>
          </p:nvSpPr>
          <p:spPr>
            <a:xfrm>
              <a:off x="6287411" y="4214032"/>
              <a:ext cx="2854131" cy="412596"/>
            </a:xfrm>
            <a:prstGeom prst="rect">
              <a:avLst/>
            </a:prstGeom>
            <a:solidFill>
              <a:srgbClr val="FFFF00"/>
            </a:solidFill>
          </p:spPr>
          <p:txBody>
            <a:bodyPr wrap="none" rtlCol="0">
              <a:spAutoFit/>
            </a:bodyPr>
            <a:lstStyle/>
            <a:p>
              <a:pPr algn="ctr"/>
              <a:r>
                <a:rPr lang="en-US" sz="1600"/>
                <a:t>RCT atau eksperimen murni</a:t>
              </a:r>
              <a:endParaRPr lang="en-US" sz="1600" dirty="0"/>
            </a:p>
          </p:txBody>
        </p:sp>
        <p:sp>
          <p:nvSpPr>
            <p:cNvPr id="16" name="TextBox 15"/>
            <p:cNvSpPr txBox="1"/>
            <p:nvPr/>
          </p:nvSpPr>
          <p:spPr>
            <a:xfrm>
              <a:off x="6365769" y="4818640"/>
              <a:ext cx="2932210" cy="1650386"/>
            </a:xfrm>
            <a:prstGeom prst="rect">
              <a:avLst/>
            </a:prstGeom>
            <a:solidFill>
              <a:srgbClr val="FFFF00"/>
            </a:solidFill>
          </p:spPr>
          <p:txBody>
            <a:bodyPr wrap="square" rtlCol="0">
              <a:spAutoFit/>
            </a:bodyPr>
            <a:lstStyle/>
            <a:p>
              <a:pPr algn="ctr"/>
              <a:r>
                <a:rPr lang="en-US" b="1" u="sng">
                  <a:solidFill>
                    <a:srgbClr val="FF0000"/>
                  </a:solidFill>
                </a:rPr>
                <a:t>Syarat tambahan:</a:t>
              </a:r>
              <a:endParaRPr lang="en-US" sz="1600" b="1" u="sng" dirty="0">
                <a:solidFill>
                  <a:srgbClr val="FF0000"/>
                </a:solidFill>
              </a:endParaRPr>
            </a:p>
            <a:p>
              <a:pPr marL="342900" indent="-342900">
                <a:buFont typeface="+mj-lt"/>
                <a:buAutoNum type="arabicPeriod"/>
              </a:pPr>
              <a:r>
                <a:rPr lang="en-US" sz="1600" b="1" i="1" dirty="0">
                  <a:solidFill>
                    <a:srgbClr val="FF0000"/>
                  </a:solidFill>
                </a:rPr>
                <a:t>Consistency</a:t>
              </a:r>
            </a:p>
            <a:p>
              <a:pPr marL="342900" indent="-342900">
                <a:buFont typeface="+mj-lt"/>
                <a:buAutoNum type="arabicPeriod"/>
              </a:pPr>
              <a:r>
                <a:rPr lang="en-US" sz="1600" b="1" i="1" dirty="0">
                  <a:solidFill>
                    <a:srgbClr val="FF0000"/>
                  </a:solidFill>
                </a:rPr>
                <a:t>Strength</a:t>
              </a:r>
            </a:p>
            <a:p>
              <a:pPr marL="342900" indent="-342900">
                <a:buFont typeface="+mj-lt"/>
                <a:buAutoNum type="arabicPeriod"/>
              </a:pPr>
              <a:r>
                <a:rPr lang="en-US" sz="1600" b="1" i="1" dirty="0">
                  <a:solidFill>
                    <a:srgbClr val="FF0000"/>
                  </a:solidFill>
                </a:rPr>
                <a:t>Dose Response</a:t>
              </a:r>
            </a:p>
            <a:p>
              <a:pPr marL="342900" indent="-342900">
                <a:buFont typeface="+mj-lt"/>
                <a:buAutoNum type="arabicPeriod"/>
              </a:pPr>
              <a:r>
                <a:rPr lang="en-US" sz="1600" b="1" i="1" dirty="0">
                  <a:solidFill>
                    <a:srgbClr val="FF0000"/>
                  </a:solidFill>
                </a:rPr>
                <a:t>Biological Plausibility</a:t>
              </a:r>
            </a:p>
          </p:txBody>
        </p:sp>
      </p:grpSp>
      <p:sp>
        <p:nvSpPr>
          <p:cNvPr id="17" name="Rectangle 16"/>
          <p:cNvSpPr/>
          <p:nvPr/>
        </p:nvSpPr>
        <p:spPr>
          <a:xfrm rot="16200000">
            <a:off x="7820192" y="2084544"/>
            <a:ext cx="1630443" cy="400110"/>
          </a:xfrm>
          <a:prstGeom prst="rect">
            <a:avLst/>
          </a:prstGeom>
          <a:ln>
            <a:solidFill>
              <a:schemeClr val="tx1"/>
            </a:solidFill>
          </a:ln>
        </p:spPr>
        <p:txBody>
          <a:bodyPr wrap="square">
            <a:spAutoFit/>
          </a:bodyPr>
          <a:lstStyle/>
          <a:p>
            <a:pPr algn="ctr"/>
            <a:r>
              <a:rPr lang="en-US" sz="2000">
                <a:solidFill>
                  <a:srgbClr val="FF0000"/>
                </a:solidFill>
              </a:rPr>
              <a:t>Disain studi</a:t>
            </a:r>
            <a:endParaRPr lang="id-ID" sz="2000">
              <a:solidFill>
                <a:srgbClr val="FF0000"/>
              </a:solidFill>
            </a:endParaRPr>
          </a:p>
        </p:txBody>
      </p:sp>
    </p:spTree>
    <p:extLst>
      <p:ext uri="{BB962C8B-B14F-4D97-AF65-F5344CB8AC3E}">
        <p14:creationId xmlns:p14="http://schemas.microsoft.com/office/powerpoint/2010/main" val="226232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t>REKOMENDASI</a:t>
            </a:r>
            <a:endParaRPr lang="id-ID"/>
          </a:p>
        </p:txBody>
      </p:sp>
      <p:sp>
        <p:nvSpPr>
          <p:cNvPr id="3" name="Content Placeholder 2"/>
          <p:cNvSpPr>
            <a:spLocks noGrp="1"/>
          </p:cNvSpPr>
          <p:nvPr>
            <p:ph idx="1"/>
          </p:nvPr>
        </p:nvSpPr>
        <p:spPr>
          <a:xfrm>
            <a:off x="457200" y="1562100"/>
            <a:ext cx="8229600" cy="1752600"/>
          </a:xfrm>
          <a:solidFill>
            <a:srgbClr val="FFFF00"/>
          </a:solidFill>
        </p:spPr>
        <p:txBody>
          <a:bodyPr>
            <a:normAutofit/>
          </a:bodyPr>
          <a:lstStyle/>
          <a:p>
            <a:pPr algn="ctr"/>
            <a:r>
              <a:rPr lang="en-US" sz="4000" b="1">
                <a:solidFill>
                  <a:srgbClr val="FF0000"/>
                </a:solidFill>
                <a:latin typeface="Tw Cen MT" pitchFamily="34" charset="0"/>
              </a:rPr>
              <a:t>4. Rekomendasi intervensi kesmas berbasis bukti</a:t>
            </a:r>
            <a:endParaRPr lang="id-ID" sz="4000" b="1">
              <a:solidFill>
                <a:srgbClr val="FF0000"/>
              </a:solidFill>
            </a:endParaRPr>
          </a:p>
          <a:p>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14</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217107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4689"/>
            <a:ext cx="9144000" cy="614011"/>
          </a:xfrm>
          <a:solidFill>
            <a:srgbClr val="FFFF00"/>
          </a:solidFill>
        </p:spPr>
        <p:txBody>
          <a:bodyPr>
            <a:normAutofit fontScale="90000"/>
          </a:bodyPr>
          <a:lstStyle/>
          <a:p>
            <a:pPr algn="ctr"/>
            <a:r>
              <a:rPr lang="en-US" b="1">
                <a:solidFill>
                  <a:srgbClr val="FF0000"/>
                </a:solidFill>
              </a:rPr>
              <a:t>Rekomendasi untuk mengurangi dampak</a:t>
            </a:r>
            <a:endParaRPr lang="id-ID" b="1">
              <a:solidFill>
                <a:srgbClr val="FF0000"/>
              </a:solidFill>
            </a:endParaRPr>
          </a:p>
        </p:txBody>
      </p:sp>
      <p:sp>
        <p:nvSpPr>
          <p:cNvPr id="3" name="Content Placeholder 2"/>
          <p:cNvSpPr>
            <a:spLocks noGrp="1"/>
          </p:cNvSpPr>
          <p:nvPr>
            <p:ph idx="1"/>
          </p:nvPr>
        </p:nvSpPr>
        <p:spPr/>
        <p:txBody>
          <a:bodyPr/>
          <a:lstStyle/>
          <a:p>
            <a:endParaRPr lang="id-ID"/>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15</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graphicFrame>
        <p:nvGraphicFramePr>
          <p:cNvPr id="9" name="Content Placeholder 12"/>
          <p:cNvGraphicFramePr>
            <a:graphicFrameLocks/>
          </p:cNvGraphicFramePr>
          <p:nvPr>
            <p:extLst>
              <p:ext uri="{D42A27DB-BD31-4B8C-83A1-F6EECF244321}">
                <p14:modId xmlns:p14="http://schemas.microsoft.com/office/powerpoint/2010/main" val="853655255"/>
              </p:ext>
            </p:extLst>
          </p:nvPr>
        </p:nvGraphicFramePr>
        <p:xfrm>
          <a:off x="304800" y="1227211"/>
          <a:ext cx="8763000" cy="40686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487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0"/>
            <a:ext cx="9144000" cy="571500"/>
          </a:xfrm>
          <a:solidFill>
            <a:srgbClr val="FFFF00"/>
          </a:solidFill>
        </p:spPr>
        <p:txBody>
          <a:bodyPr>
            <a:normAutofit fontScale="90000"/>
          </a:bodyPr>
          <a:lstStyle/>
          <a:p>
            <a:pPr algn="ctr"/>
            <a:r>
              <a:rPr lang="en-US" b="1">
                <a:solidFill>
                  <a:srgbClr val="FF0000"/>
                </a:solidFill>
              </a:rPr>
              <a:t>Rekomendasi untuk mengurangi dampak</a:t>
            </a:r>
            <a:endParaRPr lang="id-ID"/>
          </a:p>
        </p:txBody>
      </p:sp>
      <p:sp>
        <p:nvSpPr>
          <p:cNvPr id="3" name="Content Placeholder 2"/>
          <p:cNvSpPr>
            <a:spLocks noGrp="1"/>
          </p:cNvSpPr>
          <p:nvPr>
            <p:ph idx="1"/>
          </p:nvPr>
        </p:nvSpPr>
        <p:spPr>
          <a:xfrm>
            <a:off x="304800" y="3009900"/>
            <a:ext cx="8534400" cy="2387600"/>
          </a:xfrm>
        </p:spPr>
        <p:txBody>
          <a:bodyPr>
            <a:normAutofit fontScale="85000" lnSpcReduction="10000"/>
          </a:bodyPr>
          <a:lstStyle/>
          <a:p>
            <a:pPr marL="0" indent="0">
              <a:buNone/>
            </a:pPr>
            <a:r>
              <a:rPr lang="en-US" u="sng"/>
              <a:t>KRITERIA RANKING REKOMENDASI:</a:t>
            </a:r>
            <a:r>
              <a:rPr lang="en-US"/>
              <a:t> </a:t>
            </a:r>
          </a:p>
          <a:p>
            <a:r>
              <a:rPr lang="en-US"/>
              <a:t>A = Wajib – Rekomendasi Kuat</a:t>
            </a:r>
          </a:p>
          <a:p>
            <a:r>
              <a:rPr lang="en-US"/>
              <a:t>B = Harus– Intervensi harus dilakukan, kecuali ada kontradiksi</a:t>
            </a:r>
          </a:p>
          <a:p>
            <a:r>
              <a:rPr lang="en-US"/>
              <a:t>C = Mungkin – Intervensi tergantung situasi </a:t>
            </a:r>
            <a:r>
              <a:rPr lang="en-US" sz="1900"/>
              <a:t>(</a:t>
            </a:r>
            <a:r>
              <a:rPr lang="en-US" sz="1900" i="1"/>
              <a:t>risk-taking attitudes and values)</a:t>
            </a:r>
            <a:endParaRPr lang="en-US" i="1"/>
          </a:p>
          <a:p>
            <a:r>
              <a:rPr lang="en-US">
                <a:solidFill>
                  <a:srgbClr val="FF0000"/>
                </a:solidFill>
              </a:rPr>
              <a:t>D = Tidak perlu – Tidak cukup bukti untuk merekomendasikan intervensi</a:t>
            </a:r>
          </a:p>
          <a:p>
            <a:r>
              <a:rPr lang="en-US">
                <a:solidFill>
                  <a:srgbClr val="FF0000"/>
                </a:solidFill>
              </a:rPr>
              <a:t>E = Tidak tahu – Tidak cukup bukti untuk merekomendasikan intervensi</a:t>
            </a:r>
            <a:endParaRPr lang="en-US" dirty="0">
              <a:solidFill>
                <a:srgbClr val="FF0000"/>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1201608450"/>
              </p:ext>
            </p:extLst>
          </p:nvPr>
        </p:nvGraphicFramePr>
        <p:xfrm>
          <a:off x="304800" y="990601"/>
          <a:ext cx="8534400" cy="1830666"/>
        </p:xfrm>
        <a:graphic>
          <a:graphicData uri="http://schemas.openxmlformats.org/drawingml/2006/table">
            <a:tbl>
              <a:tblPr firstRow="1" bandRow="1">
                <a:tableStyleId>{ED083AE6-46FA-4A59-8FB0-9F97EB10719F}</a:tableStyleId>
              </a:tblPr>
              <a:tblGrid>
                <a:gridCol w="2286000">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1493520">
                  <a:extLst>
                    <a:ext uri="{9D8B030D-6E8A-4147-A177-3AD203B41FA5}">
                      <a16:colId xmlns:a16="http://schemas.microsoft.com/office/drawing/2014/main" xmlns="" val="20003"/>
                    </a:ext>
                  </a:extLst>
                </a:gridCol>
                <a:gridCol w="1706880">
                  <a:extLst>
                    <a:ext uri="{9D8B030D-6E8A-4147-A177-3AD203B41FA5}">
                      <a16:colId xmlns:a16="http://schemas.microsoft.com/office/drawing/2014/main" xmlns="" val="20004"/>
                    </a:ext>
                  </a:extLst>
                </a:gridCol>
              </a:tblGrid>
              <a:tr h="365760">
                <a:tc rowSpan="2">
                  <a:txBody>
                    <a:bodyPr/>
                    <a:lstStyle/>
                    <a:p>
                      <a:r>
                        <a:rPr lang="en-US"/>
                        <a:t>Kualitas dari bukti</a:t>
                      </a:r>
                      <a:endParaRPr lang="en-US" dirty="0"/>
                    </a:p>
                  </a:txBody>
                  <a:tcPr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t>Besaran dari dampak</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0"/>
                  </a:ext>
                </a:extLst>
              </a:tr>
              <a:tr h="365760">
                <a:tc vMerge="1">
                  <a:txBody>
                    <a:bodyPr/>
                    <a:lstStyle/>
                    <a:p>
                      <a:endParaRPr lang="en-US" dirty="0"/>
                    </a:p>
                  </a:txBody>
                  <a:tcPr/>
                </a:tc>
                <a:tc>
                  <a:txBody>
                    <a:bodyPr/>
                    <a:lstStyle/>
                    <a:p>
                      <a:pPr algn="ctr"/>
                      <a:r>
                        <a:rPr lang="en-US"/>
                        <a:t>Sangat besar</a:t>
                      </a:r>
                      <a:endParaRPr lang="en-US" dirty="0"/>
                    </a:p>
                  </a:txBody>
                  <a:tcPr anchor="ctr"/>
                </a:tc>
                <a:tc>
                  <a:txBody>
                    <a:bodyPr/>
                    <a:lstStyle/>
                    <a:p>
                      <a:pPr algn="ctr"/>
                      <a:r>
                        <a:rPr lang="en-US"/>
                        <a:t>Sedang</a:t>
                      </a:r>
                      <a:endParaRPr lang="en-US" dirty="0"/>
                    </a:p>
                  </a:txBody>
                  <a:tcPr anchor="ctr"/>
                </a:tc>
                <a:tc>
                  <a:txBody>
                    <a:bodyPr/>
                    <a:lstStyle/>
                    <a:p>
                      <a:pPr algn="ctr"/>
                      <a:r>
                        <a:rPr lang="en-US"/>
                        <a:t>Kecil</a:t>
                      </a:r>
                      <a:endParaRPr lang="en-US" dirty="0"/>
                    </a:p>
                  </a:txBody>
                  <a:tcPr anchor="ctr"/>
                </a:tc>
                <a:tc>
                  <a:txBody>
                    <a:bodyPr/>
                    <a:lstStyle/>
                    <a:p>
                      <a:pPr algn="ctr"/>
                      <a:r>
                        <a:rPr lang="en-US"/>
                        <a:t>Tidak ada</a:t>
                      </a:r>
                      <a:endParaRPr lang="en-US" dirty="0"/>
                    </a:p>
                  </a:txBody>
                  <a:tcPr anchor="ctr"/>
                </a:tc>
                <a:extLst>
                  <a:ext uri="{0D108BD9-81ED-4DB2-BD59-A6C34878D82A}">
                    <a16:rowId xmlns:a16="http://schemas.microsoft.com/office/drawing/2014/main" xmlns="" val="10001"/>
                  </a:ext>
                </a:extLst>
              </a:tr>
              <a:tr h="365760">
                <a:tc>
                  <a:txBody>
                    <a:bodyPr/>
                    <a:lstStyle/>
                    <a:p>
                      <a:r>
                        <a:rPr lang="en-US"/>
                        <a:t>Baik</a:t>
                      </a:r>
                      <a:endParaRPr lang="en-US" dirty="0"/>
                    </a:p>
                  </a:txBody>
                  <a:tcPr/>
                </a:tc>
                <a:tc>
                  <a:txBody>
                    <a:bodyPr/>
                    <a:lstStyle/>
                    <a:p>
                      <a:r>
                        <a:rPr lang="en-US" dirty="0"/>
                        <a:t>       </a:t>
                      </a:r>
                      <a:r>
                        <a:rPr lang="en-US" baseline="0" dirty="0"/>
                        <a:t>  A</a:t>
                      </a:r>
                      <a:endParaRPr lang="en-US" dirty="0"/>
                    </a:p>
                  </a:txBody>
                  <a:tcPr/>
                </a:tc>
                <a:tc>
                  <a:txBody>
                    <a:bodyPr/>
                    <a:lstStyle/>
                    <a:p>
                      <a:r>
                        <a:rPr lang="en-US" dirty="0"/>
                        <a:t>         B</a:t>
                      </a:r>
                    </a:p>
                  </a:txBody>
                  <a:tcPr/>
                </a:tc>
                <a:tc>
                  <a:txBody>
                    <a:bodyPr/>
                    <a:lstStyle/>
                    <a:p>
                      <a:r>
                        <a:rPr lang="en-US" dirty="0"/>
                        <a:t>         C</a:t>
                      </a:r>
                    </a:p>
                  </a:txBody>
                  <a:tcPr/>
                </a:tc>
                <a:tc>
                  <a:txBody>
                    <a:bodyPr/>
                    <a:lstStyle/>
                    <a:p>
                      <a:r>
                        <a:rPr lang="en-US" dirty="0"/>
                        <a:t>          D</a:t>
                      </a:r>
                    </a:p>
                  </a:txBody>
                  <a:tcPr/>
                </a:tc>
                <a:extLst>
                  <a:ext uri="{0D108BD9-81ED-4DB2-BD59-A6C34878D82A}">
                    <a16:rowId xmlns:a16="http://schemas.microsoft.com/office/drawing/2014/main" xmlns="" val="10002"/>
                  </a:ext>
                </a:extLst>
              </a:tr>
              <a:tr h="365760">
                <a:tc>
                  <a:txBody>
                    <a:bodyPr/>
                    <a:lstStyle/>
                    <a:p>
                      <a:r>
                        <a:rPr lang="en-US"/>
                        <a:t>Sedang</a:t>
                      </a:r>
                      <a:endParaRPr lang="en-US" dirty="0"/>
                    </a:p>
                  </a:txBody>
                  <a:tcPr/>
                </a:tc>
                <a:tc>
                  <a:txBody>
                    <a:bodyPr/>
                    <a:lstStyle/>
                    <a:p>
                      <a:r>
                        <a:rPr lang="en-US" dirty="0"/>
                        <a:t>        </a:t>
                      </a:r>
                      <a:r>
                        <a:rPr lang="en-US" baseline="0" dirty="0"/>
                        <a:t> B</a:t>
                      </a:r>
                      <a:endParaRPr lang="en-US" dirty="0"/>
                    </a:p>
                  </a:txBody>
                  <a:tcPr/>
                </a:tc>
                <a:tc>
                  <a:txBody>
                    <a:bodyPr/>
                    <a:lstStyle/>
                    <a:p>
                      <a:r>
                        <a:rPr lang="en-US" dirty="0"/>
                        <a:t>         B</a:t>
                      </a:r>
                    </a:p>
                  </a:txBody>
                  <a:tcPr/>
                </a:tc>
                <a:tc>
                  <a:txBody>
                    <a:bodyPr/>
                    <a:lstStyle/>
                    <a:p>
                      <a:r>
                        <a:rPr lang="en-US" dirty="0"/>
                        <a:t>         C</a:t>
                      </a:r>
                    </a:p>
                  </a:txBody>
                  <a:tcPr/>
                </a:tc>
                <a:tc>
                  <a:txBody>
                    <a:bodyPr/>
                    <a:lstStyle/>
                    <a:p>
                      <a:r>
                        <a:rPr lang="en-US" dirty="0"/>
                        <a:t>          D</a:t>
                      </a:r>
                    </a:p>
                  </a:txBody>
                  <a:tcPr/>
                </a:tc>
                <a:extLst>
                  <a:ext uri="{0D108BD9-81ED-4DB2-BD59-A6C34878D82A}">
                    <a16:rowId xmlns:a16="http://schemas.microsoft.com/office/drawing/2014/main" xmlns="" val="10003"/>
                  </a:ext>
                </a:extLst>
              </a:tr>
              <a:tr h="367626">
                <a:tc>
                  <a:txBody>
                    <a:bodyPr/>
                    <a:lstStyle/>
                    <a:p>
                      <a:r>
                        <a:rPr lang="en-US"/>
                        <a:t>Kurang</a:t>
                      </a:r>
                      <a:endParaRPr lang="en-US" dirty="0"/>
                    </a:p>
                  </a:txBody>
                  <a:tcPr/>
                </a:tc>
                <a:tc>
                  <a:txBody>
                    <a:bodyPr/>
                    <a:lstStyle/>
                    <a:p>
                      <a:r>
                        <a:rPr lang="en-US"/>
                        <a:t>         E</a:t>
                      </a:r>
                      <a:endParaRPr lang="en-US" dirty="0"/>
                    </a:p>
                  </a:txBody>
                  <a:tcPr/>
                </a:tc>
                <a:tc>
                  <a:txBody>
                    <a:bodyPr/>
                    <a:lstStyle/>
                    <a:p>
                      <a:r>
                        <a:rPr lang="en-US"/>
                        <a:t>         E</a:t>
                      </a:r>
                      <a:endParaRPr lang="en-US" dirty="0"/>
                    </a:p>
                  </a:txBody>
                  <a:tcPr/>
                </a:tc>
                <a:tc>
                  <a:txBody>
                    <a:bodyPr/>
                    <a:lstStyle/>
                    <a:p>
                      <a:r>
                        <a:rPr lang="en-US"/>
                        <a:t>         E</a:t>
                      </a:r>
                      <a:endParaRPr lang="en-US" dirty="0"/>
                    </a:p>
                  </a:txBody>
                  <a:tcPr/>
                </a:tc>
                <a:tc>
                  <a:txBody>
                    <a:bodyPr/>
                    <a:lstStyle/>
                    <a:p>
                      <a:r>
                        <a:rPr lang="en-US"/>
                        <a:t>          E</a:t>
                      </a:r>
                      <a:endParaRPr lang="en-US"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1558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t>IMPLEMENTASI</a:t>
            </a:r>
            <a:endParaRPr lang="id-ID"/>
          </a:p>
        </p:txBody>
      </p:sp>
      <p:sp>
        <p:nvSpPr>
          <p:cNvPr id="3" name="Content Placeholder 2"/>
          <p:cNvSpPr>
            <a:spLocks noGrp="1"/>
          </p:cNvSpPr>
          <p:nvPr>
            <p:ph idx="1"/>
          </p:nvPr>
        </p:nvSpPr>
        <p:spPr>
          <a:xfrm>
            <a:off x="457200" y="1562100"/>
            <a:ext cx="8229600" cy="2362200"/>
          </a:xfrm>
          <a:solidFill>
            <a:srgbClr val="FFFF00"/>
          </a:solidFill>
        </p:spPr>
        <p:txBody>
          <a:bodyPr>
            <a:normAutofit/>
          </a:bodyPr>
          <a:lstStyle/>
          <a:p>
            <a:pPr algn="ctr"/>
            <a:r>
              <a:rPr lang="en-US" sz="4000" b="1">
                <a:solidFill>
                  <a:srgbClr val="FF0000"/>
                </a:solidFill>
                <a:latin typeface="Tw Cen MT" pitchFamily="34" charset="0"/>
              </a:rPr>
              <a:t>5. Implementasi berbasis bukti. Menggunakan pendekatan: </a:t>
            </a:r>
            <a:br>
              <a:rPr lang="en-US" sz="4000" b="1">
                <a:solidFill>
                  <a:srgbClr val="FF0000"/>
                </a:solidFill>
                <a:latin typeface="Tw Cen MT" pitchFamily="34" charset="0"/>
              </a:rPr>
            </a:br>
            <a:r>
              <a:rPr lang="en-US" sz="4000" b="1">
                <a:solidFill>
                  <a:srgbClr val="FF0000"/>
                </a:solidFill>
                <a:latin typeface="Tw Cen MT" pitchFamily="34" charset="0"/>
              </a:rPr>
              <a:t>“kapan, siapa, dan bagaimana”</a:t>
            </a:r>
            <a:endParaRPr lang="id-ID" sz="4000" b="1">
              <a:solidFill>
                <a:srgbClr val="FF0000"/>
              </a:solidFill>
            </a:endParaRPr>
          </a:p>
          <a:p>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17</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69291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373"/>
            <a:ext cx="8229600" cy="646388"/>
          </a:xfrm>
          <a:solidFill>
            <a:srgbClr val="FFFF00"/>
          </a:solidFill>
        </p:spPr>
        <p:txBody>
          <a:bodyPr>
            <a:normAutofit fontScale="90000"/>
          </a:bodyPr>
          <a:lstStyle/>
          <a:p>
            <a:r>
              <a:rPr lang="en-US">
                <a:solidFill>
                  <a:srgbClr val="FF0000"/>
                </a:solidFill>
              </a:rPr>
              <a:t>Implementasi Intervensi Berbasis Bukti</a:t>
            </a:r>
            <a:endParaRPr lang="id-ID">
              <a:solidFill>
                <a:srgbClr val="FF0000"/>
              </a:solidFill>
            </a:endParaRPr>
          </a:p>
        </p:txBody>
      </p:sp>
      <p:sp>
        <p:nvSpPr>
          <p:cNvPr id="3" name="Content Placeholder 2"/>
          <p:cNvSpPr>
            <a:spLocks noGrp="1"/>
          </p:cNvSpPr>
          <p:nvPr>
            <p:ph idx="1"/>
          </p:nvPr>
        </p:nvSpPr>
        <p:spPr/>
        <p:txBody>
          <a:bodyPr/>
          <a:lstStyle/>
          <a:p>
            <a:endParaRPr lang="id-ID"/>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18</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cxnSp>
        <p:nvCxnSpPr>
          <p:cNvPr id="13" name="Straight Connector 12"/>
          <p:cNvCxnSpPr/>
          <p:nvPr/>
        </p:nvCxnSpPr>
        <p:spPr>
          <a:xfrm>
            <a:off x="737739" y="255331"/>
            <a:ext cx="2673162" cy="0"/>
          </a:xfrm>
          <a:prstGeom prst="line">
            <a:avLst/>
          </a:prstGeom>
          <a:ln>
            <a:solidFill>
              <a:schemeClr val="accent4">
                <a:lumMod val="5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4" name="Content Placeholder 12"/>
          <p:cNvGraphicFramePr>
            <a:graphicFrameLocks/>
          </p:cNvGraphicFramePr>
          <p:nvPr>
            <p:extLst>
              <p:ext uri="{D42A27DB-BD31-4B8C-83A1-F6EECF244321}">
                <p14:modId xmlns:p14="http://schemas.microsoft.com/office/powerpoint/2010/main" val="1262744582"/>
              </p:ext>
            </p:extLst>
          </p:nvPr>
        </p:nvGraphicFramePr>
        <p:xfrm>
          <a:off x="609600" y="1181100"/>
          <a:ext cx="8011290" cy="4254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280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0"/>
            <a:ext cx="9144000" cy="411480"/>
          </a:xfrm>
          <a:solidFill>
            <a:srgbClr val="FFFF00"/>
          </a:solidFill>
        </p:spPr>
        <p:txBody>
          <a:bodyPr>
            <a:normAutofit fontScale="90000"/>
          </a:bodyPr>
          <a:lstStyle/>
          <a:p>
            <a:pPr algn="ctr"/>
            <a:r>
              <a:rPr lang="en-US" b="1">
                <a:solidFill>
                  <a:srgbClr val="FF0000"/>
                </a:solidFill>
              </a:rPr>
              <a:t>Target dan Level Implementasi</a:t>
            </a:r>
            <a:endParaRPr lang="id-ID"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5" name="Table 4"/>
          <p:cNvGraphicFramePr>
            <a:graphicFrameLocks noGrp="1"/>
          </p:cNvGraphicFramePr>
          <p:nvPr>
            <p:extLst>
              <p:ext uri="{D42A27DB-BD31-4B8C-83A1-F6EECF244321}">
                <p14:modId xmlns:p14="http://schemas.microsoft.com/office/powerpoint/2010/main" val="3996036466"/>
              </p:ext>
            </p:extLst>
          </p:nvPr>
        </p:nvGraphicFramePr>
        <p:xfrm>
          <a:off x="0" y="1147922"/>
          <a:ext cx="8991600" cy="4233087"/>
        </p:xfrm>
        <a:graphic>
          <a:graphicData uri="http://schemas.openxmlformats.org/drawingml/2006/table">
            <a:tbl>
              <a:tblPr firstRow="1" bandRow="1">
                <a:tableStyleId>{00A15C55-8517-42AA-B614-E9B94910E393}</a:tableStyleId>
              </a:tblPr>
              <a:tblGrid>
                <a:gridCol w="1447800">
                  <a:extLst>
                    <a:ext uri="{9D8B030D-6E8A-4147-A177-3AD203B41FA5}">
                      <a16:colId xmlns:a16="http://schemas.microsoft.com/office/drawing/2014/main" xmlns="" val="20000"/>
                    </a:ext>
                  </a:extLst>
                </a:gridCol>
                <a:gridCol w="2754088">
                  <a:extLst>
                    <a:ext uri="{9D8B030D-6E8A-4147-A177-3AD203B41FA5}">
                      <a16:colId xmlns:a16="http://schemas.microsoft.com/office/drawing/2014/main" xmlns="" val="20001"/>
                    </a:ext>
                  </a:extLst>
                </a:gridCol>
                <a:gridCol w="2427512">
                  <a:extLst>
                    <a:ext uri="{9D8B030D-6E8A-4147-A177-3AD203B41FA5}">
                      <a16:colId xmlns:a16="http://schemas.microsoft.com/office/drawing/2014/main" xmlns="" val="20002"/>
                    </a:ext>
                  </a:extLst>
                </a:gridCol>
                <a:gridCol w="2362200">
                  <a:extLst>
                    <a:ext uri="{9D8B030D-6E8A-4147-A177-3AD203B41FA5}">
                      <a16:colId xmlns:a16="http://schemas.microsoft.com/office/drawing/2014/main" xmlns="" val="20003"/>
                    </a:ext>
                  </a:extLst>
                </a:gridCol>
              </a:tblGrid>
              <a:tr h="304800">
                <a:tc>
                  <a:txBody>
                    <a:bodyPr/>
                    <a:lstStyle/>
                    <a:p>
                      <a:endParaRPr lang="en-US" sz="1400" dirty="0"/>
                    </a:p>
                  </a:txBody>
                  <a:tcPr/>
                </a:tc>
                <a:tc>
                  <a:txBody>
                    <a:bodyPr/>
                    <a:lstStyle/>
                    <a:p>
                      <a:pPr algn="ctr"/>
                      <a:r>
                        <a:rPr lang="en-US" sz="1400"/>
                        <a:t>Kapan</a:t>
                      </a:r>
                      <a:endParaRPr lang="en-US" sz="1400" dirty="0"/>
                    </a:p>
                  </a:txBody>
                  <a:tcPr anchor="ctr"/>
                </a:tc>
                <a:tc>
                  <a:txBody>
                    <a:bodyPr/>
                    <a:lstStyle/>
                    <a:p>
                      <a:pPr algn="ctr"/>
                      <a:r>
                        <a:rPr lang="en-US" sz="1400"/>
                        <a:t>Siapa</a:t>
                      </a:r>
                      <a:endParaRPr lang="en-US" sz="1400" dirty="0"/>
                    </a:p>
                  </a:txBody>
                  <a:tcPr anchor="ctr"/>
                </a:tc>
                <a:tc>
                  <a:txBody>
                    <a:bodyPr/>
                    <a:lstStyle/>
                    <a:p>
                      <a:pPr algn="ctr"/>
                      <a:r>
                        <a:rPr lang="en-US" sz="1400"/>
                        <a:t>Bagaimana</a:t>
                      </a:r>
                      <a:endParaRPr lang="en-US" sz="1400" dirty="0"/>
                    </a:p>
                  </a:txBody>
                  <a:tcPr anchor="ctr"/>
                </a:tc>
                <a:extLst>
                  <a:ext uri="{0D108BD9-81ED-4DB2-BD59-A6C34878D82A}">
                    <a16:rowId xmlns:a16="http://schemas.microsoft.com/office/drawing/2014/main" xmlns="" val="10000"/>
                  </a:ext>
                </a:extLst>
              </a:tr>
              <a:tr h="1158240">
                <a:tc>
                  <a:txBody>
                    <a:bodyPr/>
                    <a:lstStyle/>
                    <a:p>
                      <a:pPr algn="ctr"/>
                      <a:r>
                        <a:rPr lang="en-US" sz="1800" b="1"/>
                        <a:t>Level</a:t>
                      </a:r>
                      <a:r>
                        <a:rPr lang="en-US" sz="1800" b="1" baseline="0"/>
                        <a:t> implementasi</a:t>
                      </a:r>
                      <a:endParaRPr lang="en-US" sz="1800" b="1" dirty="0"/>
                    </a:p>
                  </a:txBody>
                  <a:tcPr anchor="ctr">
                    <a:solidFill>
                      <a:schemeClr val="accent1">
                        <a:lumMod val="40000"/>
                        <a:lumOff val="60000"/>
                      </a:schemeClr>
                    </a:solidFill>
                  </a:tcPr>
                </a:tc>
                <a:tc>
                  <a:txBody>
                    <a:bodyPr/>
                    <a:lstStyle/>
                    <a:p>
                      <a:pPr marL="342900" indent="-342900">
                        <a:buFont typeface="+mj-lt"/>
                        <a:buAutoNum type="arabicPeriod"/>
                      </a:pPr>
                      <a:r>
                        <a:rPr lang="en-US" sz="1400" b="1"/>
                        <a:t>Primer</a:t>
                      </a:r>
                      <a:r>
                        <a:rPr lang="en-US" sz="1400" b="1" baseline="0"/>
                        <a:t> </a:t>
                      </a:r>
                      <a:r>
                        <a:rPr lang="en-US" sz="1400" baseline="0"/>
                        <a:t>– Sebelum sakit</a:t>
                      </a:r>
                      <a:endParaRPr lang="en-US" sz="1400" baseline="0" dirty="0"/>
                    </a:p>
                    <a:p>
                      <a:pPr marL="342900" indent="-342900">
                        <a:buFont typeface="+mj-lt"/>
                        <a:buAutoNum type="arabicPeriod"/>
                      </a:pPr>
                      <a:r>
                        <a:rPr lang="en-US" sz="1400" b="1" baseline="0"/>
                        <a:t>Sekunder </a:t>
                      </a:r>
                      <a:r>
                        <a:rPr lang="en-US" sz="1400" baseline="0"/>
                        <a:t>– Sebelum timbul gejala</a:t>
                      </a:r>
                      <a:endParaRPr lang="en-US" sz="1400" baseline="0" dirty="0"/>
                    </a:p>
                    <a:p>
                      <a:pPr marL="342900" indent="-342900">
                        <a:buFont typeface="+mj-lt"/>
                        <a:buAutoNum type="arabicPeriod"/>
                      </a:pPr>
                      <a:r>
                        <a:rPr lang="en-US" sz="1400" b="1" baseline="0"/>
                        <a:t>Tersier</a:t>
                      </a:r>
                      <a:r>
                        <a:rPr lang="en-US" sz="1400" baseline="0"/>
                        <a:t> – Sebelum timbul komplikasi</a:t>
                      </a:r>
                      <a:endParaRPr lang="en-US" sz="1400" dirty="0"/>
                    </a:p>
                  </a:txBody>
                  <a:tcPr>
                    <a:solidFill>
                      <a:schemeClr val="accent1">
                        <a:lumMod val="40000"/>
                        <a:lumOff val="60000"/>
                      </a:schemeClr>
                    </a:solidFill>
                  </a:tcPr>
                </a:tc>
                <a:tc>
                  <a:txBody>
                    <a:bodyPr/>
                    <a:lstStyle/>
                    <a:p>
                      <a:pPr marL="342900" indent="-342900">
                        <a:buFont typeface="+mj-lt"/>
                        <a:buAutoNum type="arabicPeriod"/>
                      </a:pPr>
                      <a:r>
                        <a:rPr lang="en-US" sz="1400"/>
                        <a:t>Individu</a:t>
                      </a:r>
                      <a:endParaRPr lang="en-US" sz="1400" dirty="0"/>
                    </a:p>
                    <a:p>
                      <a:pPr marL="342900" indent="-342900">
                        <a:buFont typeface="+mj-lt"/>
                        <a:buAutoNum type="arabicPeriod"/>
                      </a:pPr>
                      <a:r>
                        <a:rPr lang="en-US" sz="1400"/>
                        <a:t>Kelompok berisiko</a:t>
                      </a:r>
                      <a:endParaRPr lang="en-US" sz="1400" dirty="0"/>
                    </a:p>
                    <a:p>
                      <a:pPr marL="342900" indent="-342900">
                        <a:buFont typeface="+mj-lt"/>
                        <a:buAutoNum type="arabicPeriod"/>
                      </a:pPr>
                      <a:r>
                        <a:rPr lang="en-US" sz="1400"/>
                        <a:t>Populasi umum/ masyarakat/publik</a:t>
                      </a:r>
                      <a:endParaRPr lang="en-US" sz="1400" dirty="0"/>
                    </a:p>
                  </a:txBody>
                  <a:tcPr>
                    <a:solidFill>
                      <a:schemeClr val="accent1">
                        <a:lumMod val="40000"/>
                        <a:lumOff val="60000"/>
                      </a:schemeClr>
                    </a:solidFill>
                  </a:tcPr>
                </a:tc>
                <a:tc>
                  <a:txBody>
                    <a:bodyPr/>
                    <a:lstStyle/>
                    <a:p>
                      <a:pPr marL="342900" indent="-342900">
                        <a:buFont typeface="+mj-lt"/>
                        <a:buAutoNum type="arabicPeriod"/>
                      </a:pPr>
                      <a:r>
                        <a:rPr lang="en-US" sz="1400"/>
                        <a:t>Informasi (edukasi)</a:t>
                      </a:r>
                      <a:endParaRPr lang="en-US" sz="1400" dirty="0"/>
                    </a:p>
                    <a:p>
                      <a:pPr marL="342900" indent="-342900">
                        <a:buFont typeface="+mj-lt"/>
                        <a:buAutoNum type="arabicPeriod"/>
                      </a:pPr>
                      <a:r>
                        <a:rPr lang="en-US" sz="1400"/>
                        <a:t>Motivasi (dorongan)</a:t>
                      </a:r>
                      <a:endParaRPr lang="en-US" sz="1400" dirty="0"/>
                    </a:p>
                    <a:p>
                      <a:pPr marL="342900" indent="-342900">
                        <a:buFont typeface="+mj-lt"/>
                        <a:buAutoNum type="arabicPeriod"/>
                      </a:pPr>
                      <a:r>
                        <a:rPr lang="en-US" sz="1400"/>
                        <a:t>Obligasi (kewajiban)</a:t>
                      </a:r>
                      <a:endParaRPr lang="en-US" sz="1400" dirty="0"/>
                    </a:p>
                  </a:txBody>
                  <a:tcPr>
                    <a:solidFill>
                      <a:schemeClr val="accent1">
                        <a:lumMod val="40000"/>
                        <a:lumOff val="60000"/>
                      </a:schemeClr>
                    </a:solidFill>
                  </a:tcPr>
                </a:tc>
                <a:extLst>
                  <a:ext uri="{0D108BD9-81ED-4DB2-BD59-A6C34878D82A}">
                    <a16:rowId xmlns:a16="http://schemas.microsoft.com/office/drawing/2014/main" xmlns="" val="10001"/>
                  </a:ext>
                </a:extLst>
              </a:tr>
              <a:tr h="2770047">
                <a:tc>
                  <a:txBody>
                    <a:bodyPr/>
                    <a:lstStyle/>
                    <a:p>
                      <a:pPr algn="ctr"/>
                      <a:r>
                        <a:rPr lang="en-US" sz="1800" b="1"/>
                        <a:t>Penjelasan tiap level</a:t>
                      </a:r>
                      <a:endParaRPr lang="en-US" sz="1400" b="1" dirty="0"/>
                    </a:p>
                  </a:txBody>
                  <a:tcPr anchor="ctr"/>
                </a:tc>
                <a:tc>
                  <a:txBody>
                    <a:bodyPr/>
                    <a:lstStyle/>
                    <a:p>
                      <a:pPr marL="342900" indent="-342900">
                        <a:buFont typeface="+mj-lt"/>
                        <a:buAutoNum type="arabicPeriod"/>
                      </a:pPr>
                      <a:r>
                        <a:rPr lang="en-US" sz="1400" b="1"/>
                        <a:t>Primer</a:t>
                      </a:r>
                      <a:r>
                        <a:rPr lang="en-US" sz="1400"/>
                        <a:t> = hilangkan</a:t>
                      </a:r>
                      <a:r>
                        <a:rPr lang="en-US" sz="1400" baseline="0"/>
                        <a:t> </a:t>
                      </a:r>
                      <a:r>
                        <a:rPr lang="en-US" sz="1400"/>
                        <a:t>penyebab,</a:t>
                      </a:r>
                      <a:r>
                        <a:rPr lang="en-US" sz="1400" baseline="0"/>
                        <a:t> tingkatkan resistensi, kurangi pajanan</a:t>
                      </a:r>
                      <a:endParaRPr lang="en-US" sz="1400" baseline="0" dirty="0"/>
                    </a:p>
                    <a:p>
                      <a:pPr marL="342900" indent="-342900">
                        <a:buFont typeface="+mj-lt"/>
                        <a:buAutoNum type="arabicPeriod"/>
                      </a:pPr>
                      <a:r>
                        <a:rPr lang="en-US" sz="1400" b="1" baseline="0"/>
                        <a:t>Sekunder</a:t>
                      </a:r>
                      <a:r>
                        <a:rPr lang="en-US" sz="1400" baseline="0"/>
                        <a:t> = paska pajanan, identifikasi dan obati faktor risiko </a:t>
                      </a:r>
                      <a:r>
                        <a:rPr lang="id-ID" sz="1400"/>
                        <a:t>atau skrining penyakit asimtomatik</a:t>
                      </a:r>
                      <a:endParaRPr lang="en-US" sz="1400" baseline="0"/>
                    </a:p>
                    <a:p>
                      <a:pPr marL="342900" indent="-342900">
                        <a:buFont typeface="+mj-lt"/>
                        <a:buAutoNum type="arabicPeriod"/>
                      </a:pPr>
                      <a:r>
                        <a:rPr lang="en-US" sz="1400" b="1" baseline="0"/>
                        <a:t>Tersier</a:t>
                      </a:r>
                      <a:r>
                        <a:rPr lang="en-US" sz="1400" baseline="0"/>
                        <a:t> = Penyembuhan, cegah komplikasi, kembalikan fungsi organ</a:t>
                      </a:r>
                      <a:endParaRPr lang="en-US" sz="1400" dirty="0"/>
                    </a:p>
                  </a:txBody>
                  <a:tcPr/>
                </a:tc>
                <a:tc>
                  <a:txBody>
                    <a:bodyPr/>
                    <a:lstStyle/>
                    <a:p>
                      <a:pPr marL="342900" indent="-342900">
                        <a:buFont typeface="+mj-lt"/>
                        <a:buAutoNum type="arabicPeriod"/>
                      </a:pPr>
                      <a:r>
                        <a:rPr lang="id-ID" sz="1400"/>
                        <a:t>Individu </a:t>
                      </a:r>
                      <a:r>
                        <a:rPr lang="en-US" sz="1400"/>
                        <a:t>= </a:t>
                      </a:r>
                      <a:r>
                        <a:rPr lang="id-ID" sz="1400"/>
                        <a:t>perawatan pasien</a:t>
                      </a:r>
                      <a:endParaRPr lang="en-US" sz="1400"/>
                    </a:p>
                    <a:p>
                      <a:pPr marL="342900" indent="-342900">
                        <a:buFont typeface="+mj-lt"/>
                        <a:buAutoNum type="arabicPeriod"/>
                      </a:pPr>
                      <a:r>
                        <a:rPr lang="en-US" sz="1400"/>
                        <a:t>K</a:t>
                      </a:r>
                      <a:r>
                        <a:rPr lang="id-ID" sz="1400"/>
                        <a:t>elompok </a:t>
                      </a:r>
                      <a:r>
                        <a:rPr lang="en-US" sz="1400"/>
                        <a:t>b</a:t>
                      </a:r>
                      <a:r>
                        <a:rPr lang="id-ID" sz="1400"/>
                        <a:t>eresiko </a:t>
                      </a:r>
                      <a:r>
                        <a:rPr lang="en-US" sz="1400"/>
                        <a:t>= kelompok dengan</a:t>
                      </a:r>
                      <a:r>
                        <a:rPr lang="id-ID" sz="1400"/>
                        <a:t> faktor risiko yang sama</a:t>
                      </a:r>
                      <a:endParaRPr lang="en-US" sz="1400"/>
                    </a:p>
                    <a:p>
                      <a:pPr marL="342900" indent="-342900">
                        <a:buFont typeface="+mj-lt"/>
                        <a:buAutoNum type="arabicPeriod"/>
                      </a:pPr>
                      <a:r>
                        <a:rPr lang="id-ID" sz="1400"/>
                        <a:t>Populasi umum </a:t>
                      </a:r>
                      <a:r>
                        <a:rPr lang="en-US" sz="1400"/>
                        <a:t>= </a:t>
                      </a:r>
                      <a:r>
                        <a:rPr lang="id-ID" sz="1400"/>
                        <a:t>mencakup populasi tertentu dengan dan tanpa faktor risiko</a:t>
                      </a:r>
                      <a:endParaRPr lang="en-US" sz="14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a:t>Informasi </a:t>
                      </a:r>
                      <a:r>
                        <a:rPr lang="en-US" sz="1400"/>
                        <a:t>=</a:t>
                      </a:r>
                      <a:r>
                        <a:rPr lang="id-ID" sz="1400"/>
                        <a:t> Upaya mengkomunikasikan informasi dan mengubah perilaku atas dasar informasi</a:t>
                      </a:r>
                      <a:endParaRPr lang="en-US" sz="140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a:t>Motivasi </a:t>
                      </a:r>
                      <a:r>
                        <a:rPr lang="en-US" sz="1400"/>
                        <a:t>=</a:t>
                      </a:r>
                      <a:r>
                        <a:rPr lang="id-ID" sz="1400"/>
                        <a:t> </a:t>
                      </a:r>
                      <a:r>
                        <a:rPr lang="en-US" sz="1400"/>
                        <a:t>memberikan h</a:t>
                      </a:r>
                      <a:r>
                        <a:rPr lang="id-ID" sz="1400"/>
                        <a:t>adiah</a:t>
                      </a:r>
                      <a:r>
                        <a:rPr lang="en-US" sz="1400"/>
                        <a:t>, semangat,</a:t>
                      </a:r>
                      <a:r>
                        <a:rPr lang="id-ID" sz="1400"/>
                        <a:t> </a:t>
                      </a:r>
                      <a:r>
                        <a:rPr lang="en-US" sz="1400"/>
                        <a:t>d</a:t>
                      </a:r>
                      <a:r>
                        <a:rPr lang="id-ID" sz="1400"/>
                        <a:t>orong</a:t>
                      </a:r>
                      <a:r>
                        <a:rPr lang="en-US" sz="1400"/>
                        <a:t>,</a:t>
                      </a:r>
                      <a:r>
                        <a:rPr lang="en-US" sz="1400" baseline="0"/>
                        <a:t> kesadaran</a:t>
                      </a:r>
                      <a:endParaRPr lang="en-US" sz="140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a:t>Kewajiban </a:t>
                      </a:r>
                      <a:r>
                        <a:rPr lang="en-US" sz="1400"/>
                        <a:t>=</a:t>
                      </a:r>
                      <a:r>
                        <a:rPr lang="id-ID" sz="1400"/>
                        <a:t> Diperlukan </a:t>
                      </a:r>
                      <a:r>
                        <a:rPr lang="en-US" sz="1400"/>
                        <a:t>aturan </a:t>
                      </a:r>
                      <a:r>
                        <a:rPr lang="id-ID" sz="1400"/>
                        <a:t>hukum </a:t>
                      </a:r>
                      <a:r>
                        <a:rPr lang="en-US" sz="1400"/>
                        <a:t>dan </a:t>
                      </a:r>
                      <a:r>
                        <a:rPr lang="id-ID" sz="1400"/>
                        <a:t>sanksi kelembagaan</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3708136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524331"/>
          </a:xfrm>
          <a:solidFill>
            <a:srgbClr val="FFFF00"/>
          </a:solidFill>
        </p:spPr>
        <p:txBody>
          <a:bodyPr>
            <a:normAutofit fontScale="90000"/>
          </a:bodyPr>
          <a:lstStyle/>
          <a:p>
            <a:pPr algn="ctr"/>
            <a:r>
              <a:rPr lang="en-US" b="1">
                <a:solidFill>
                  <a:srgbClr val="FF0000"/>
                </a:solidFill>
              </a:rPr>
              <a:t>Tujuan pembelajaran</a:t>
            </a:r>
            <a:endParaRPr lang="en-US" b="1" dirty="0">
              <a:solidFill>
                <a:srgbClr val="FF0000"/>
              </a:solidFill>
            </a:endParaRPr>
          </a:p>
        </p:txBody>
      </p:sp>
      <p:sp>
        <p:nvSpPr>
          <p:cNvPr id="6" name="Google Shape;931;p28">
            <a:extLst>
              <a:ext uri="{FF2B5EF4-FFF2-40B4-BE49-F238E27FC236}">
                <a16:creationId xmlns:a16="http://schemas.microsoft.com/office/drawing/2014/main" xmlns="" id="{9F3358E5-9D41-4233-978D-3407D3359797}"/>
              </a:ext>
            </a:extLst>
          </p:cNvPr>
          <p:cNvSpPr txBox="1">
            <a:spLocks/>
          </p:cNvSpPr>
          <p:nvPr/>
        </p:nvSpPr>
        <p:spPr>
          <a:xfrm>
            <a:off x="198387" y="800100"/>
            <a:ext cx="716013"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a:solidFill>
                  <a:srgbClr val="FFC000"/>
                </a:solidFill>
              </a:rPr>
              <a:t>1</a:t>
            </a:r>
            <a:endParaRPr lang="en" sz="5400" dirty="0">
              <a:solidFill>
                <a:srgbClr val="FFC000"/>
              </a:solidFill>
            </a:endParaRPr>
          </a:p>
        </p:txBody>
      </p:sp>
      <p:sp>
        <p:nvSpPr>
          <p:cNvPr id="7" name="Google Shape;929;p28">
            <a:extLst>
              <a:ext uri="{FF2B5EF4-FFF2-40B4-BE49-F238E27FC236}">
                <a16:creationId xmlns:a16="http://schemas.microsoft.com/office/drawing/2014/main" xmlns="" id="{2A968FCA-A994-4A3A-982C-945112ACE790}"/>
              </a:ext>
            </a:extLst>
          </p:cNvPr>
          <p:cNvSpPr txBox="1">
            <a:spLocks/>
          </p:cNvSpPr>
          <p:nvPr/>
        </p:nvSpPr>
        <p:spPr>
          <a:xfrm>
            <a:off x="1196392" y="1181100"/>
            <a:ext cx="6655520" cy="499671"/>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2400">
                <a:solidFill>
                  <a:srgbClr val="7030A0"/>
                </a:solidFill>
                <a:latin typeface="Tw Cen MT" pitchFamily="34" charset="0"/>
              </a:rPr>
              <a:t>Menjelaskan definisi &amp; langkah-langkah proses kesehatan masyarakat berbasis bukti </a:t>
            </a:r>
            <a:r>
              <a:rPr lang="en-US" sz="2400">
                <a:solidFill>
                  <a:srgbClr val="7030A0"/>
                </a:solidFill>
                <a:latin typeface="Tw Cen MT" pitchFamily="34" charset="0"/>
                <a:sym typeface="Wingdings" panose="05000000000000000000" pitchFamily="2" charset="2"/>
              </a:rPr>
              <a:t> </a:t>
            </a:r>
            <a:r>
              <a:rPr lang="en-US" sz="2400">
                <a:solidFill>
                  <a:srgbClr val="7030A0"/>
                </a:solidFill>
                <a:latin typeface="Tw Cen MT" pitchFamily="34" charset="0"/>
              </a:rPr>
              <a:t>PERIE</a:t>
            </a:r>
            <a:endParaRPr lang="en-US" sz="2400">
              <a:solidFill>
                <a:srgbClr val="7030A0"/>
              </a:solidFill>
            </a:endParaRPr>
          </a:p>
        </p:txBody>
      </p:sp>
      <p:sp>
        <p:nvSpPr>
          <p:cNvPr id="8" name="Google Shape;932;p28">
            <a:extLst>
              <a:ext uri="{FF2B5EF4-FFF2-40B4-BE49-F238E27FC236}">
                <a16:creationId xmlns:a16="http://schemas.microsoft.com/office/drawing/2014/main" xmlns="" id="{95AF4527-81A5-48CB-BB94-8D058B102175}"/>
              </a:ext>
            </a:extLst>
          </p:cNvPr>
          <p:cNvSpPr txBox="1">
            <a:spLocks/>
          </p:cNvSpPr>
          <p:nvPr/>
        </p:nvSpPr>
        <p:spPr>
          <a:xfrm>
            <a:off x="293460" y="1640183"/>
            <a:ext cx="796684" cy="882952"/>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a:solidFill>
                  <a:srgbClr val="FFC000"/>
                </a:solidFill>
              </a:rPr>
              <a:t>2</a:t>
            </a:r>
            <a:endParaRPr lang="en" sz="5400" dirty="0">
              <a:solidFill>
                <a:srgbClr val="FFC000"/>
              </a:solidFill>
            </a:endParaRPr>
          </a:p>
        </p:txBody>
      </p:sp>
      <p:sp>
        <p:nvSpPr>
          <p:cNvPr id="9" name="Google Shape;933;p28">
            <a:extLst>
              <a:ext uri="{FF2B5EF4-FFF2-40B4-BE49-F238E27FC236}">
                <a16:creationId xmlns:a16="http://schemas.microsoft.com/office/drawing/2014/main" xmlns="" id="{A02EFC26-3D39-42D0-972E-08123D8D6BF3}"/>
              </a:ext>
            </a:extLst>
          </p:cNvPr>
          <p:cNvSpPr txBox="1">
            <a:spLocks/>
          </p:cNvSpPr>
          <p:nvPr/>
        </p:nvSpPr>
        <p:spPr>
          <a:xfrm>
            <a:off x="1182756" y="1873768"/>
            <a:ext cx="6858000" cy="639967"/>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en-US" sz="2400" b="1" dirty="0">
              <a:solidFill>
                <a:schemeClr val="tx1"/>
              </a:solidFill>
              <a:latin typeface="Bahnschrift" panose="020B0502040204020203" pitchFamily="34" charset="0"/>
            </a:endParaRPr>
          </a:p>
          <a:p>
            <a:pPr lvl="0"/>
            <a:r>
              <a:rPr lang="en-US" sz="2400">
                <a:latin typeface="Tw Cen MT" pitchFamily="34" charset="0"/>
              </a:rPr>
              <a:t>Mendeskripsikan masalah kesmas terkait morbiditas dan mortalitas (Problem)</a:t>
            </a:r>
            <a:endParaRPr lang="en-US" sz="2400"/>
          </a:p>
        </p:txBody>
      </p:sp>
      <p:sp>
        <p:nvSpPr>
          <p:cNvPr id="10" name="Google Shape;935;p28">
            <a:extLst>
              <a:ext uri="{FF2B5EF4-FFF2-40B4-BE49-F238E27FC236}">
                <a16:creationId xmlns:a16="http://schemas.microsoft.com/office/drawing/2014/main" xmlns="" id="{1F3B10BA-EA75-4A31-AE8F-0BC6A4B52EA7}"/>
              </a:ext>
            </a:extLst>
          </p:cNvPr>
          <p:cNvSpPr txBox="1">
            <a:spLocks/>
          </p:cNvSpPr>
          <p:nvPr/>
        </p:nvSpPr>
        <p:spPr>
          <a:xfrm>
            <a:off x="293460" y="2355089"/>
            <a:ext cx="790410"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a:solidFill>
                  <a:srgbClr val="FFC000"/>
                </a:solidFill>
              </a:rPr>
              <a:t>3</a:t>
            </a:r>
            <a:endParaRPr lang="en" sz="5400" dirty="0">
              <a:solidFill>
                <a:srgbClr val="FFC000"/>
              </a:solidFill>
            </a:endParaRPr>
          </a:p>
        </p:txBody>
      </p:sp>
      <p:sp>
        <p:nvSpPr>
          <p:cNvPr id="11" name="Google Shape;936;p28">
            <a:extLst>
              <a:ext uri="{FF2B5EF4-FFF2-40B4-BE49-F238E27FC236}">
                <a16:creationId xmlns:a16="http://schemas.microsoft.com/office/drawing/2014/main" xmlns="" id="{BA16EA3F-F764-4165-90EF-3A275C60133F}"/>
              </a:ext>
            </a:extLst>
          </p:cNvPr>
          <p:cNvSpPr txBox="1">
            <a:spLocks/>
          </p:cNvSpPr>
          <p:nvPr/>
        </p:nvSpPr>
        <p:spPr>
          <a:xfrm>
            <a:off x="1143000" y="2784981"/>
            <a:ext cx="7484164" cy="461665"/>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lvl="0"/>
            <a:r>
              <a:rPr lang="en-US" sz="2400">
                <a:solidFill>
                  <a:srgbClr val="FF0000"/>
                </a:solidFill>
                <a:latin typeface="Tw Cen MT" pitchFamily="34" charset="0"/>
              </a:rPr>
              <a:t>Mengidentifikasi etiologi/penyebab penyakit atau masalah kesmas (</a:t>
            </a:r>
            <a:r>
              <a:rPr lang="en-US" sz="2400" i="1">
                <a:solidFill>
                  <a:srgbClr val="FF0000"/>
                </a:solidFill>
                <a:latin typeface="Tw Cen MT" pitchFamily="34" charset="0"/>
              </a:rPr>
              <a:t>Etiolog</a:t>
            </a:r>
            <a:r>
              <a:rPr lang="en-US" sz="2400">
                <a:solidFill>
                  <a:srgbClr val="FF0000"/>
                </a:solidFill>
                <a:latin typeface="Tw Cen MT" pitchFamily="34" charset="0"/>
              </a:rPr>
              <a:t>y)</a:t>
            </a:r>
            <a:endParaRPr lang="en-US" sz="2400">
              <a:solidFill>
                <a:srgbClr val="FF0000"/>
              </a:solidFill>
            </a:endParaRPr>
          </a:p>
        </p:txBody>
      </p:sp>
      <p:sp>
        <p:nvSpPr>
          <p:cNvPr id="12" name="Google Shape;938;p28">
            <a:extLst>
              <a:ext uri="{FF2B5EF4-FFF2-40B4-BE49-F238E27FC236}">
                <a16:creationId xmlns:a16="http://schemas.microsoft.com/office/drawing/2014/main" xmlns="" id="{B7C33FFC-11CB-44A4-A911-42F285F24A3E}"/>
              </a:ext>
            </a:extLst>
          </p:cNvPr>
          <p:cNvSpPr txBox="1">
            <a:spLocks/>
          </p:cNvSpPr>
          <p:nvPr/>
        </p:nvSpPr>
        <p:spPr>
          <a:xfrm>
            <a:off x="323310" y="3146324"/>
            <a:ext cx="1024848"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a:solidFill>
                  <a:srgbClr val="FFC000"/>
                </a:solidFill>
              </a:rPr>
              <a:t>4</a:t>
            </a:r>
            <a:endParaRPr lang="en" sz="5400" dirty="0">
              <a:solidFill>
                <a:srgbClr val="FFC000"/>
              </a:solidFill>
            </a:endParaRPr>
          </a:p>
        </p:txBody>
      </p:sp>
      <p:sp>
        <p:nvSpPr>
          <p:cNvPr id="13" name="Google Shape;939;p28">
            <a:extLst>
              <a:ext uri="{FF2B5EF4-FFF2-40B4-BE49-F238E27FC236}">
                <a16:creationId xmlns:a16="http://schemas.microsoft.com/office/drawing/2014/main" xmlns="" id="{47ACCF0E-8FCE-4B68-B27B-ED9582061B77}"/>
              </a:ext>
            </a:extLst>
          </p:cNvPr>
          <p:cNvSpPr txBox="1">
            <a:spLocks/>
          </p:cNvSpPr>
          <p:nvPr/>
        </p:nvSpPr>
        <p:spPr>
          <a:xfrm>
            <a:off x="1090144" y="3245172"/>
            <a:ext cx="7530746" cy="499672"/>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lvl="0"/>
            <a:r>
              <a:rPr lang="en-US" sz="2400">
                <a:solidFill>
                  <a:schemeClr val="tx1"/>
                </a:solidFill>
                <a:latin typeface="Tw Cen MT" pitchFamily="34" charset="0"/>
              </a:rPr>
              <a:t>Menjelaskan Proses pemeringkatan rekomendasi berbasis bukti</a:t>
            </a:r>
            <a:endParaRPr lang="en-US" sz="2400" dirty="0">
              <a:solidFill>
                <a:schemeClr val="tx1"/>
              </a:solidFill>
              <a:latin typeface="Tw Cen MT" pitchFamily="34" charset="0"/>
            </a:endParaRPr>
          </a:p>
        </p:txBody>
      </p:sp>
      <p:sp>
        <p:nvSpPr>
          <p:cNvPr id="14" name="Google Shape;935;p28">
            <a:extLst>
              <a:ext uri="{FF2B5EF4-FFF2-40B4-BE49-F238E27FC236}">
                <a16:creationId xmlns:a16="http://schemas.microsoft.com/office/drawing/2014/main" xmlns="" id="{14784029-3765-43A8-A763-23340860CC64}"/>
              </a:ext>
            </a:extLst>
          </p:cNvPr>
          <p:cNvSpPr txBox="1">
            <a:spLocks/>
          </p:cNvSpPr>
          <p:nvPr/>
        </p:nvSpPr>
        <p:spPr>
          <a:xfrm>
            <a:off x="-81341" y="3817282"/>
            <a:ext cx="1404016" cy="931800"/>
          </a:xfrm>
          <a:prstGeom prst="rect">
            <a:avLst/>
          </a:prstGeom>
        </p:spPr>
        <p:txBody>
          <a:bodyPr spcFirstLastPara="1" vert="horz" wrap="square" lIns="91425" tIns="91425" rIns="91425" bIns="91425" rtlCol="0" anchor="b" anchorCtr="0">
            <a:noAutofit/>
          </a:bodyPr>
          <a:lstStyle>
            <a:lvl1pPr lvl="0" algn="ctr" defTabSz="685800" rtl="0" eaLnBrk="1" latinLnBrk="0" hangingPunct="1">
              <a:lnSpc>
                <a:spcPct val="90000"/>
              </a:lnSpc>
              <a:spcBef>
                <a:spcPts val="0"/>
              </a:spcBef>
              <a:spcAft>
                <a:spcPts val="0"/>
              </a:spcAft>
              <a:buSzPts val="1400"/>
              <a:buNone/>
              <a:defRPr sz="1400" kern="1200">
                <a:solidFill>
                  <a:schemeClr val="tx1"/>
                </a:solidFill>
                <a:latin typeface="+mj-lt"/>
                <a:ea typeface="+mj-ea"/>
                <a:cs typeface="+mj-cs"/>
              </a:defRPr>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r>
              <a:rPr lang="en" sz="5400">
                <a:solidFill>
                  <a:srgbClr val="FFC000"/>
                </a:solidFill>
              </a:rPr>
              <a:t>5</a:t>
            </a:r>
            <a:endParaRPr lang="en" sz="5400" dirty="0">
              <a:solidFill>
                <a:srgbClr val="FFC000"/>
              </a:solidFill>
            </a:endParaRPr>
          </a:p>
        </p:txBody>
      </p:sp>
      <p:sp>
        <p:nvSpPr>
          <p:cNvPr id="15" name="Google Shape;936;p28">
            <a:extLst>
              <a:ext uri="{FF2B5EF4-FFF2-40B4-BE49-F238E27FC236}">
                <a16:creationId xmlns:a16="http://schemas.microsoft.com/office/drawing/2014/main" xmlns="" id="{C3BC5A72-F82A-4589-9067-1B0C59811B8B}"/>
              </a:ext>
            </a:extLst>
          </p:cNvPr>
          <p:cNvSpPr txBox="1">
            <a:spLocks/>
          </p:cNvSpPr>
          <p:nvPr/>
        </p:nvSpPr>
        <p:spPr>
          <a:xfrm>
            <a:off x="1143000" y="4830316"/>
            <a:ext cx="6553200" cy="461665"/>
          </a:xfrm>
          <a:prstGeom prst="rect">
            <a:avLst/>
          </a:prstGeom>
        </p:spPr>
        <p:txBody>
          <a:bodyPr spcFirstLastPara="1" vert="horz" wrap="square" lIns="91425" tIns="91425" rIns="91425" bIns="91425" rtlCol="0" anchor="b" anchorCtr="0">
            <a:noAutofit/>
          </a:bodyPr>
          <a:lstStyle>
            <a:lvl1pPr lvl="0" algn="ctr" defTabSz="685800" rtl="0" eaLnBrk="1" latinLnBrk="0" hangingPunct="1">
              <a:lnSpc>
                <a:spcPct val="90000"/>
              </a:lnSpc>
              <a:spcBef>
                <a:spcPts val="0"/>
              </a:spcBef>
              <a:spcAft>
                <a:spcPts val="0"/>
              </a:spcAft>
              <a:buClr>
                <a:schemeClr val="accent1"/>
              </a:buClr>
              <a:buSzPts val="6000"/>
              <a:buNone/>
              <a:defRPr sz="6000" kern="1200">
                <a:solidFill>
                  <a:schemeClr val="accent1"/>
                </a:solidFill>
                <a:latin typeface="+mj-lt"/>
                <a:ea typeface="+mj-ea"/>
                <a:cs typeface="+mj-cs"/>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pPr lvl="0" algn="l"/>
            <a:r>
              <a:rPr lang="en-US" sz="2400">
                <a:solidFill>
                  <a:srgbClr val="7030A0"/>
                </a:solidFill>
                <a:latin typeface="Tw Cen MT" pitchFamily="34" charset="0"/>
              </a:rPr>
              <a:t>Menjelaskan peranan evaluasi dalam menentukan efektifitas intervensi kesmas berbasis bukti</a:t>
            </a:r>
            <a:endParaRPr lang="en-US" sz="2400" dirty="0">
              <a:solidFill>
                <a:srgbClr val="7030A0"/>
              </a:solidFill>
              <a:latin typeface="Tw Cen MT" pitchFamily="34" charset="0"/>
            </a:endParaRPr>
          </a:p>
        </p:txBody>
      </p:sp>
      <p:sp>
        <p:nvSpPr>
          <p:cNvPr id="16" name="TextBox 15">
            <a:extLst>
              <a:ext uri="{FF2B5EF4-FFF2-40B4-BE49-F238E27FC236}">
                <a16:creationId xmlns:a16="http://schemas.microsoft.com/office/drawing/2014/main" xmlns="" id="{4ED000BE-E760-41EA-95C5-7BFE4C8AE9CE}"/>
              </a:ext>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a:t>
            </a:fld>
            <a:endParaRPr lang="en-US" dirty="0">
              <a:latin typeface="Tw Cen MT" panose="020B0602020104020603" pitchFamily="34" charset="0"/>
            </a:endParaRPr>
          </a:p>
        </p:txBody>
      </p:sp>
      <p:sp>
        <p:nvSpPr>
          <p:cNvPr id="17" name="Chevron 16">
            <a:extLst>
              <a:ext uri="{FF2B5EF4-FFF2-40B4-BE49-F238E27FC236}">
                <a16:creationId xmlns:a16="http://schemas.microsoft.com/office/drawing/2014/main" xmlns="" id="{4400B24F-3A90-4F37-9060-D2636ECFD974}"/>
              </a:ext>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4" name="Rectangle 3"/>
          <p:cNvSpPr/>
          <p:nvPr/>
        </p:nvSpPr>
        <p:spPr>
          <a:xfrm>
            <a:off x="1109162" y="3668068"/>
            <a:ext cx="6553200" cy="830997"/>
          </a:xfrm>
          <a:prstGeom prst="rect">
            <a:avLst/>
          </a:prstGeom>
        </p:spPr>
        <p:txBody>
          <a:bodyPr wrap="square">
            <a:spAutoFit/>
          </a:bodyPr>
          <a:lstStyle/>
          <a:p>
            <a:r>
              <a:rPr lang="en-US" sz="2400">
                <a:solidFill>
                  <a:srgbClr val="FF0000"/>
                </a:solidFill>
                <a:latin typeface="Tw Cen MT" pitchFamily="34" charset="0"/>
              </a:rPr>
              <a:t>Menjelaskan implementasi kesmas berbasis bukti: “kapan, siapa, dan bagaimana” (</a:t>
            </a:r>
            <a:r>
              <a:rPr lang="en-US" sz="2400" i="1">
                <a:solidFill>
                  <a:srgbClr val="FF0000"/>
                </a:solidFill>
                <a:latin typeface="Tw Cen MT" pitchFamily="34" charset="0"/>
              </a:rPr>
              <a:t>Intervention</a:t>
            </a:r>
            <a:r>
              <a:rPr lang="en-US" sz="2400">
                <a:solidFill>
                  <a:srgbClr val="FF0000"/>
                </a:solidFill>
                <a:latin typeface="Tw Cen MT" pitchFamily="34" charset="0"/>
              </a:rPr>
              <a:t>)</a:t>
            </a:r>
            <a:endParaRPr lang="id-ID" sz="2400">
              <a:solidFill>
                <a:srgbClr val="FF0000"/>
              </a:solidFill>
            </a:endParaRPr>
          </a:p>
        </p:txBody>
      </p:sp>
      <p:sp>
        <p:nvSpPr>
          <p:cNvPr id="18" name="Google Shape;935;p28">
            <a:extLst/>
          </p:cNvPr>
          <p:cNvSpPr txBox="1">
            <a:spLocks/>
          </p:cNvSpPr>
          <p:nvPr/>
        </p:nvSpPr>
        <p:spPr>
          <a:xfrm>
            <a:off x="-116510" y="4459303"/>
            <a:ext cx="1404016" cy="931800"/>
          </a:xfrm>
          <a:prstGeom prst="rect">
            <a:avLst/>
          </a:prstGeom>
        </p:spPr>
        <p:txBody>
          <a:bodyPr spcFirstLastPara="1" vert="horz" wrap="square" lIns="91425" tIns="91425" rIns="91425" bIns="91425" rtlCol="0" anchor="b" anchorCtr="0">
            <a:noAutofit/>
          </a:bodyPr>
          <a:lstStyle>
            <a:lvl1pPr lvl="0" algn="ctr" defTabSz="685800" rtl="0" eaLnBrk="1" latinLnBrk="0" hangingPunct="1">
              <a:lnSpc>
                <a:spcPct val="90000"/>
              </a:lnSpc>
              <a:spcBef>
                <a:spcPts val="0"/>
              </a:spcBef>
              <a:spcAft>
                <a:spcPts val="0"/>
              </a:spcAft>
              <a:buSzPts val="1400"/>
              <a:buNone/>
              <a:defRPr sz="1400" kern="1200">
                <a:solidFill>
                  <a:schemeClr val="tx1"/>
                </a:solidFill>
                <a:latin typeface="+mj-lt"/>
                <a:ea typeface="+mj-ea"/>
                <a:cs typeface="+mj-cs"/>
              </a:defRPr>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r>
              <a:rPr lang="en" sz="5400">
                <a:solidFill>
                  <a:srgbClr val="FFC000"/>
                </a:solidFill>
              </a:rPr>
              <a:t>6</a:t>
            </a:r>
            <a:endParaRPr lang="en" sz="5400" dirty="0">
              <a:solidFill>
                <a:srgbClr val="FFC000"/>
              </a:solidFill>
            </a:endParaRPr>
          </a:p>
        </p:txBody>
      </p:sp>
    </p:spTree>
    <p:extLst>
      <p:ext uri="{BB962C8B-B14F-4D97-AF65-F5344CB8AC3E}">
        <p14:creationId xmlns:p14="http://schemas.microsoft.com/office/powerpoint/2010/main" val="204436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t>EVALUASI</a:t>
            </a:r>
            <a:endParaRPr lang="id-ID"/>
          </a:p>
        </p:txBody>
      </p:sp>
      <p:sp>
        <p:nvSpPr>
          <p:cNvPr id="3" name="Content Placeholder 2"/>
          <p:cNvSpPr>
            <a:spLocks noGrp="1"/>
          </p:cNvSpPr>
          <p:nvPr>
            <p:ph idx="1"/>
          </p:nvPr>
        </p:nvSpPr>
        <p:spPr>
          <a:xfrm>
            <a:off x="457200" y="1562100"/>
            <a:ext cx="8229600" cy="2362200"/>
          </a:xfrm>
          <a:solidFill>
            <a:srgbClr val="FFFF00"/>
          </a:solidFill>
        </p:spPr>
        <p:txBody>
          <a:bodyPr>
            <a:normAutofit/>
          </a:bodyPr>
          <a:lstStyle/>
          <a:p>
            <a:pPr algn="ctr"/>
            <a:r>
              <a:rPr lang="en-US" sz="4000" b="1">
                <a:solidFill>
                  <a:srgbClr val="FF0000"/>
                </a:solidFill>
                <a:latin typeface="Tw Cen MT" pitchFamily="34" charset="0"/>
              </a:rPr>
              <a:t>6. Evaluasi efektifititas Implementasi kesmas berbasis bukti</a:t>
            </a:r>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20</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32014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100"/>
            <a:ext cx="9144000" cy="508000"/>
          </a:xfrm>
          <a:solidFill>
            <a:srgbClr val="FFFF00"/>
          </a:solidFill>
        </p:spPr>
        <p:txBody>
          <a:bodyPr>
            <a:normAutofit fontScale="90000"/>
          </a:bodyPr>
          <a:lstStyle/>
          <a:p>
            <a:pPr algn="ctr"/>
            <a:r>
              <a:rPr lang="en-US"/>
              <a:t>Evaluasi menggunakan </a:t>
            </a:r>
            <a:r>
              <a:rPr lang="en-US" i="1"/>
              <a:t>RE-AIM Framework</a:t>
            </a:r>
            <a:endParaRPr lang="id-ID" i="1"/>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0832423"/>
              </p:ext>
            </p:extLst>
          </p:nvPr>
        </p:nvGraphicFramePr>
        <p:xfrm>
          <a:off x="376102" y="2063194"/>
          <a:ext cx="8534400" cy="1252215"/>
        </p:xfrm>
        <a:graphic>
          <a:graphicData uri="http://schemas.openxmlformats.org/drawingml/2006/table">
            <a:tbl>
              <a:tblPr firstRow="1" firstCol="1" lastRow="1" lastCol="1" bandRow="1" bandCol="1">
                <a:tableStyleId>{5C22544A-7EE6-4342-B048-85BDC9FD1C3A}</a:tableStyleId>
              </a:tblPr>
              <a:tblGrid>
                <a:gridCol w="1556951">
                  <a:extLst>
                    <a:ext uri="{9D8B030D-6E8A-4147-A177-3AD203B41FA5}">
                      <a16:colId xmlns:a16="http://schemas.microsoft.com/office/drawing/2014/main" xmlns="" val="3775968121"/>
                    </a:ext>
                  </a:extLst>
                </a:gridCol>
                <a:gridCol w="6772295">
                  <a:extLst>
                    <a:ext uri="{9D8B030D-6E8A-4147-A177-3AD203B41FA5}">
                      <a16:colId xmlns:a16="http://schemas.microsoft.com/office/drawing/2014/main" xmlns="" val="1088069991"/>
                    </a:ext>
                  </a:extLst>
                </a:gridCol>
                <a:gridCol w="205154">
                  <a:extLst>
                    <a:ext uri="{9D8B030D-6E8A-4147-A177-3AD203B41FA5}">
                      <a16:colId xmlns:a16="http://schemas.microsoft.com/office/drawing/2014/main" xmlns="" val="523623929"/>
                    </a:ext>
                  </a:extLst>
                </a:gridCol>
              </a:tblGrid>
              <a:tr h="276860">
                <a:tc gridSpan="3">
                  <a:txBody>
                    <a:bodyPr/>
                    <a:lstStyle/>
                    <a:p>
                      <a:pPr marL="0" marR="0">
                        <a:lnSpc>
                          <a:spcPts val="500"/>
                        </a:lnSpc>
                        <a:spcBef>
                          <a:spcPts val="35"/>
                        </a:spcBef>
                        <a:spcAft>
                          <a:spcPts val="0"/>
                        </a:spcAft>
                      </a:pPr>
                      <a:r>
                        <a:rPr lang="en-US" sz="1400">
                          <a:effectLst/>
                        </a:rPr>
                        <a:t> </a:t>
                      </a:r>
                      <a:endParaRPr lang="id-ID" sz="1400">
                        <a:effectLst/>
                      </a:endParaRPr>
                    </a:p>
                    <a:p>
                      <a:pPr marL="67945" marR="0">
                        <a:spcBef>
                          <a:spcPts val="0"/>
                        </a:spcBef>
                        <a:spcAft>
                          <a:spcPts val="0"/>
                        </a:spcAft>
                      </a:pPr>
                      <a:r>
                        <a:rPr lang="en-US" sz="1400">
                          <a:solidFill>
                            <a:schemeClr val="tx1"/>
                          </a:solidFill>
                          <a:effectLst/>
                        </a:rPr>
                        <a:t>Seberapa baik hasil intervensi</a:t>
                      </a:r>
                      <a:endParaRPr lang="id-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xmlns="" val="1162277977"/>
                  </a:ext>
                </a:extLst>
              </a:tr>
              <a:tr h="365046">
                <a:tc>
                  <a:txBody>
                    <a:bodyPr/>
                    <a:lstStyle/>
                    <a:p>
                      <a:pPr marL="0" marR="0" algn="ctr">
                        <a:lnSpc>
                          <a:spcPct val="100000"/>
                        </a:lnSpc>
                        <a:spcBef>
                          <a:spcPts val="10"/>
                        </a:spcBef>
                        <a:spcAft>
                          <a:spcPts val="0"/>
                        </a:spcAft>
                      </a:pPr>
                      <a:r>
                        <a:rPr lang="en-US" sz="1400">
                          <a:effectLst/>
                        </a:rPr>
                        <a:t> Reach/sasaran </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en-US" sz="1400" b="1">
                          <a:effectLst/>
                        </a:rPr>
                        <a:t>Siapa kelompok yang di intervensi? Populasi umum vs Kelompok tertentu ?</a:t>
                      </a:r>
                    </a:p>
                  </a:txBody>
                  <a:tcPr marL="0" marR="0" marT="0" marB="0"/>
                </a:tc>
                <a:tc>
                  <a:txBody>
                    <a:bodyPr/>
                    <a:lstStyle/>
                    <a:p>
                      <a:pPr marL="0" marR="0">
                        <a:spcBef>
                          <a:spcPts val="0"/>
                        </a:spcBef>
                        <a:spcAft>
                          <a:spcPts val="0"/>
                        </a:spcAft>
                      </a:pPr>
                      <a:endParaRPr lang="id-ID"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131467062"/>
                  </a:ext>
                </a:extLst>
              </a:tr>
              <a:tr h="498126">
                <a:tc>
                  <a:txBody>
                    <a:bodyPr/>
                    <a:lstStyle/>
                    <a:p>
                      <a:pPr marL="0" marR="0" algn="ctr">
                        <a:lnSpc>
                          <a:spcPct val="100000"/>
                        </a:lnSpc>
                        <a:spcBef>
                          <a:spcPts val="10"/>
                        </a:spcBef>
                        <a:spcAft>
                          <a:spcPts val="0"/>
                        </a:spcAft>
                      </a:pPr>
                      <a:r>
                        <a:rPr lang="en-US" sz="1400">
                          <a:effectLst/>
                        </a:rPr>
                        <a:t> Effektifitas</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l" defTabSz="914400" rtl="0" eaLnBrk="1" fontAlgn="auto" latinLnBrk="0" hangingPunct="1">
                        <a:lnSpc>
                          <a:spcPct val="100000"/>
                        </a:lnSpc>
                        <a:spcBef>
                          <a:spcPts val="10"/>
                        </a:spcBef>
                        <a:spcAft>
                          <a:spcPts val="0"/>
                        </a:spcAft>
                        <a:buClrTx/>
                        <a:buSzTx/>
                        <a:buFontTx/>
                        <a:buNone/>
                        <a:tabLst/>
                        <a:defRPr/>
                      </a:pPr>
                      <a:r>
                        <a:rPr lang="en-US" sz="1400" b="1">
                          <a:solidFill>
                            <a:schemeClr val="tx1"/>
                          </a:solidFill>
                          <a:effectLst/>
                        </a:rPr>
                        <a:t> </a:t>
                      </a:r>
                      <a:r>
                        <a:rPr lang="en-US" sz="1400" b="1">
                          <a:solidFill>
                            <a:schemeClr val="tx1"/>
                          </a:solidFill>
                          <a:effectLst/>
                          <a:latin typeface="+mn-lt"/>
                        </a:rPr>
                        <a:t>Seberapa efektif dampak dari intervensi? </a:t>
                      </a:r>
                      <a:r>
                        <a:rPr lang="en-US" sz="1400" b="1">
                          <a:solidFill>
                            <a:schemeClr val="tx1"/>
                          </a:solidFill>
                          <a:effectLst/>
                          <a:latin typeface="+mn-lt"/>
                          <a:ea typeface="Times New Roman" panose="02020603050405020304" pitchFamily="18" charset="0"/>
                        </a:rPr>
                        <a:t>Termasuk dampak positif dan negative/</a:t>
                      </a:r>
                      <a:r>
                        <a:rPr lang="en-US" sz="1400" b="1" baseline="0">
                          <a:solidFill>
                            <a:schemeClr val="tx1"/>
                          </a:solidFill>
                          <a:effectLst/>
                          <a:latin typeface="+mn-lt"/>
                        </a:rPr>
                        <a:t>efek samping, biaya</a:t>
                      </a:r>
                      <a:endParaRPr lang="id-ID" sz="1400" b="1">
                        <a:solidFill>
                          <a:schemeClr val="tx1"/>
                        </a:solidFill>
                        <a:effectLst/>
                        <a:latin typeface="+mn-lt"/>
                        <a:ea typeface="Times New Roman" panose="02020603050405020304" pitchFamily="18" charset="0"/>
                      </a:endParaRPr>
                    </a:p>
                  </a:txBody>
                  <a:tcPr marL="0" marR="0" marT="0" marB="0">
                    <a:solidFill>
                      <a:schemeClr val="bg2">
                        <a:lumMod val="20000"/>
                        <a:lumOff val="80000"/>
                      </a:schemeClr>
                    </a:solidFill>
                  </a:tcPr>
                </a:tc>
                <a:tc>
                  <a:txBody>
                    <a:bodyPr/>
                    <a:lstStyle/>
                    <a:p>
                      <a:pPr marL="0" marR="0">
                        <a:spcBef>
                          <a:spcPts val="0"/>
                        </a:spcBef>
                        <a:spcAft>
                          <a:spcPts val="0"/>
                        </a:spcAft>
                      </a:pPr>
                      <a:endParaRPr lang="id-ID"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428856378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90088433"/>
              </p:ext>
            </p:extLst>
          </p:nvPr>
        </p:nvGraphicFramePr>
        <p:xfrm>
          <a:off x="358517" y="3416030"/>
          <a:ext cx="8527575" cy="2174933"/>
        </p:xfrm>
        <a:graphic>
          <a:graphicData uri="http://schemas.openxmlformats.org/drawingml/2006/table">
            <a:tbl>
              <a:tblPr firstRow="1" firstCol="1" lastRow="1" lastCol="1" bandRow="1" bandCol="1">
                <a:tableStyleId>{5C22544A-7EE6-4342-B048-85BDC9FD1C3A}</a:tableStyleId>
              </a:tblPr>
              <a:tblGrid>
                <a:gridCol w="1828800">
                  <a:extLst>
                    <a:ext uri="{9D8B030D-6E8A-4147-A177-3AD203B41FA5}">
                      <a16:colId xmlns:a16="http://schemas.microsoft.com/office/drawing/2014/main" xmlns="" val="2644861220"/>
                    </a:ext>
                  </a:extLst>
                </a:gridCol>
                <a:gridCol w="6493621">
                  <a:extLst>
                    <a:ext uri="{9D8B030D-6E8A-4147-A177-3AD203B41FA5}">
                      <a16:colId xmlns:a16="http://schemas.microsoft.com/office/drawing/2014/main" xmlns="" val="26034637"/>
                    </a:ext>
                  </a:extLst>
                </a:gridCol>
                <a:gridCol w="205154">
                  <a:extLst>
                    <a:ext uri="{9D8B030D-6E8A-4147-A177-3AD203B41FA5}">
                      <a16:colId xmlns:a16="http://schemas.microsoft.com/office/drawing/2014/main" xmlns="" val="1151794935"/>
                    </a:ext>
                  </a:extLst>
                </a:gridCol>
              </a:tblGrid>
              <a:tr h="353060">
                <a:tc gridSpan="3">
                  <a:txBody>
                    <a:bodyPr/>
                    <a:lstStyle/>
                    <a:p>
                      <a:pPr marL="0" marR="0">
                        <a:lnSpc>
                          <a:spcPts val="500"/>
                        </a:lnSpc>
                        <a:spcBef>
                          <a:spcPts val="35"/>
                        </a:spcBef>
                        <a:spcAft>
                          <a:spcPts val="0"/>
                        </a:spcAft>
                      </a:pPr>
                      <a:r>
                        <a:rPr lang="en-US" sz="1400">
                          <a:effectLst/>
                        </a:rPr>
                        <a:t> </a:t>
                      </a:r>
                      <a:endParaRPr lang="id-ID" sz="1400">
                        <a:effectLst/>
                      </a:endParaRPr>
                    </a:p>
                    <a:p>
                      <a:pPr marL="67945" marR="0">
                        <a:spcBef>
                          <a:spcPts val="0"/>
                        </a:spcBef>
                        <a:spcAft>
                          <a:spcPts val="0"/>
                        </a:spcAft>
                      </a:pPr>
                      <a:r>
                        <a:rPr lang="en-US" sz="1400">
                          <a:solidFill>
                            <a:schemeClr val="tx1"/>
                          </a:solidFill>
                          <a:effectLst/>
                        </a:rPr>
                        <a:t>Seberapa baik penerimaan</a:t>
                      </a:r>
                      <a:r>
                        <a:rPr lang="en-US" sz="1400" baseline="0">
                          <a:solidFill>
                            <a:schemeClr val="tx1"/>
                          </a:solidFill>
                          <a:effectLst/>
                        </a:rPr>
                        <a:t> intervensi</a:t>
                      </a:r>
                      <a:endParaRPr lang="id-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xmlns="" val="1580193299"/>
                  </a:ext>
                </a:extLst>
              </a:tr>
              <a:tr h="426720">
                <a:tc>
                  <a:txBody>
                    <a:bodyPr/>
                    <a:lstStyle/>
                    <a:p>
                      <a:pPr marL="0" marR="0" algn="ctr">
                        <a:lnSpc>
                          <a:spcPct val="100000"/>
                        </a:lnSpc>
                        <a:spcBef>
                          <a:spcPts val="10"/>
                        </a:spcBef>
                        <a:spcAft>
                          <a:spcPts val="0"/>
                        </a:spcAft>
                      </a:pPr>
                      <a:r>
                        <a:rPr lang="en-US" sz="1400">
                          <a:effectLst/>
                        </a:rPr>
                        <a:t>Adopsi/</a:t>
                      </a:r>
                      <a:br>
                        <a:rPr lang="en-US" sz="1400">
                          <a:effectLst/>
                        </a:rPr>
                      </a:br>
                      <a:r>
                        <a:rPr lang="en-US" sz="1400">
                          <a:effectLst/>
                        </a:rPr>
                        <a:t>penerimaan</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id-ID" sz="1400" b="1"/>
                        <a:t>Seberapa baik intervensi diterima oleh individu dan penyedia layanan?</a:t>
                      </a:r>
                      <a:endParaRPr lang="id-ID" sz="1400" b="1">
                        <a:effectLst/>
                        <a:latin typeface="Times New Roman" panose="02020603050405020304" pitchFamily="18" charset="0"/>
                        <a:ea typeface="Times New Roman" panose="02020603050405020304" pitchFamily="18" charset="0"/>
                      </a:endParaRPr>
                    </a:p>
                  </a:txBody>
                  <a:tcPr marL="0" marR="0" marT="0" marB="0">
                    <a:solidFill>
                      <a:schemeClr val="bg2">
                        <a:lumMod val="20000"/>
                        <a:lumOff val="80000"/>
                      </a:schemeClr>
                    </a:solidFill>
                  </a:tcPr>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165515112"/>
                  </a:ext>
                </a:extLst>
              </a:tr>
              <a:tr h="719090">
                <a:tc>
                  <a:txBody>
                    <a:bodyPr/>
                    <a:lstStyle/>
                    <a:p>
                      <a:pPr marL="0" marR="0" algn="ctr">
                        <a:lnSpc>
                          <a:spcPct val="100000"/>
                        </a:lnSpc>
                        <a:spcBef>
                          <a:spcPts val="10"/>
                        </a:spcBef>
                        <a:spcAft>
                          <a:spcPts val="0"/>
                        </a:spcAft>
                      </a:pPr>
                      <a:r>
                        <a:rPr lang="en-US" sz="1400">
                          <a:effectLst/>
                        </a:rPr>
                        <a:t> Implementasi/</a:t>
                      </a:r>
                      <a:br>
                        <a:rPr lang="en-US" sz="1400">
                          <a:effectLst/>
                        </a:rPr>
                      </a:br>
                      <a:r>
                        <a:rPr lang="en-US" sz="1400">
                          <a:effectLst/>
                        </a:rPr>
                        <a:t>penerapan</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id-ID" sz="1400" b="1"/>
                        <a:t>Bagaimana intervensi harus </a:t>
                      </a:r>
                      <a:r>
                        <a:rPr lang="en-US" sz="1400" b="1"/>
                        <a:t>diimplemtasi/</a:t>
                      </a:r>
                      <a:r>
                        <a:rPr lang="id-ID" sz="1400" b="1"/>
                        <a:t>dimodifikasi</a:t>
                      </a:r>
                      <a:r>
                        <a:rPr lang="en-US" sz="1400" b="1"/>
                        <a:t> </a:t>
                      </a:r>
                      <a:r>
                        <a:rPr lang="id-ID" sz="1400" b="1"/>
                        <a:t>untuk mencapai populasi sasaran dan penyedia layanan</a:t>
                      </a:r>
                      <a:r>
                        <a:rPr lang="en-US" sz="1400" b="1"/>
                        <a:t>?</a:t>
                      </a:r>
                      <a:endParaRPr lang="id-ID" sz="1400" b="1">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739369997"/>
                  </a:ext>
                </a:extLst>
              </a:tr>
              <a:tr h="640080">
                <a:tc>
                  <a:txBody>
                    <a:bodyPr/>
                    <a:lstStyle/>
                    <a:p>
                      <a:pPr marL="0" marR="0" algn="ctr">
                        <a:lnSpc>
                          <a:spcPct val="100000"/>
                        </a:lnSpc>
                        <a:spcBef>
                          <a:spcPts val="10"/>
                        </a:spcBef>
                        <a:spcAft>
                          <a:spcPts val="0"/>
                        </a:spcAft>
                      </a:pPr>
                      <a:r>
                        <a:rPr lang="en-US" sz="1400">
                          <a:effectLst/>
                        </a:rPr>
                        <a:t> Maintenance/ pemeliharaan </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en-US" sz="1400" b="1">
                          <a:solidFill>
                            <a:schemeClr val="tx1"/>
                          </a:solidFill>
                        </a:rPr>
                        <a:t>Ba</a:t>
                      </a:r>
                      <a:r>
                        <a:rPr lang="id-ID" sz="1400" b="1">
                          <a:solidFill>
                            <a:schemeClr val="tx1"/>
                          </a:solidFill>
                        </a:rPr>
                        <a:t>gaimana memastikan keberlanjutan </a:t>
                      </a:r>
                      <a:r>
                        <a:rPr lang="en-US" sz="1400" b="1">
                          <a:solidFill>
                            <a:schemeClr val="tx1"/>
                          </a:solidFill>
                        </a:rPr>
                        <a:t>kegiatan</a:t>
                      </a:r>
                      <a:r>
                        <a:rPr lang="en-US" sz="1400" b="1" baseline="0">
                          <a:solidFill>
                            <a:schemeClr val="tx1"/>
                          </a:solidFill>
                        </a:rPr>
                        <a:t> intervensi dalam </a:t>
                      </a:r>
                      <a:r>
                        <a:rPr lang="id-ID" sz="1400" b="1">
                          <a:solidFill>
                            <a:schemeClr val="tx1"/>
                          </a:solidFill>
                        </a:rPr>
                        <a:t>jangka panjang dan </a:t>
                      </a:r>
                      <a:r>
                        <a:rPr lang="en-US" sz="1400" b="1">
                          <a:solidFill>
                            <a:schemeClr val="tx1"/>
                          </a:solidFill>
                        </a:rPr>
                        <a:t>menjamin </a:t>
                      </a:r>
                      <a:r>
                        <a:rPr lang="id-ID" sz="1400" b="1">
                          <a:solidFill>
                            <a:schemeClr val="tx1"/>
                          </a:solidFill>
                        </a:rPr>
                        <a:t>keberhasilan</a:t>
                      </a:r>
                      <a:r>
                        <a:rPr lang="en-US" sz="1400" b="1">
                          <a:solidFill>
                            <a:schemeClr val="tx1"/>
                          </a:solidFill>
                        </a:rPr>
                        <a:t>nya</a:t>
                      </a:r>
                      <a:r>
                        <a:rPr lang="id-ID" sz="1400" b="1">
                          <a:solidFill>
                            <a:schemeClr val="tx1"/>
                          </a:solidFill>
                        </a:rPr>
                        <a:t> </a:t>
                      </a:r>
                      <a:r>
                        <a:rPr lang="en-US" sz="1400" b="1">
                          <a:solidFill>
                            <a:schemeClr val="tx1"/>
                          </a:solidFill>
                        </a:rPr>
                        <a:t>pada </a:t>
                      </a:r>
                      <a:r>
                        <a:rPr lang="id-ID" sz="1400" b="1">
                          <a:solidFill>
                            <a:schemeClr val="tx1"/>
                          </a:solidFill>
                        </a:rPr>
                        <a:t>individu dan penyedia layanan?</a:t>
                      </a:r>
                      <a:endParaRPr lang="id-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6">
                        <a:lumMod val="20000"/>
                        <a:lumOff val="80000"/>
                      </a:schemeClr>
                    </a:solidFill>
                  </a:tcPr>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2881567962"/>
                  </a:ext>
                </a:extLst>
              </a:tr>
            </a:tbl>
          </a:graphicData>
        </a:graphic>
      </p:graphicFrame>
      <p:sp>
        <p:nvSpPr>
          <p:cNvPr id="3" name="Rectangle 2"/>
          <p:cNvSpPr/>
          <p:nvPr/>
        </p:nvSpPr>
        <p:spPr>
          <a:xfrm>
            <a:off x="1143000" y="1210356"/>
            <a:ext cx="3602268" cy="369332"/>
          </a:xfrm>
          <a:prstGeom prst="rect">
            <a:avLst/>
          </a:prstGeom>
        </p:spPr>
        <p:txBody>
          <a:bodyPr wrap="none">
            <a:spAutoFit/>
          </a:bodyPr>
          <a:lstStyle/>
          <a:p>
            <a:r>
              <a:rPr lang="en-US"/>
              <a:t>RE = Reach/sasaran - Efektifitas</a:t>
            </a:r>
            <a:endParaRPr lang="id-ID"/>
          </a:p>
        </p:txBody>
      </p:sp>
      <p:sp>
        <p:nvSpPr>
          <p:cNvPr id="6" name="Rectangle 5"/>
          <p:cNvSpPr/>
          <p:nvPr/>
        </p:nvSpPr>
        <p:spPr>
          <a:xfrm>
            <a:off x="1143000" y="1582567"/>
            <a:ext cx="4705199" cy="369332"/>
          </a:xfrm>
          <a:prstGeom prst="rect">
            <a:avLst/>
          </a:prstGeom>
        </p:spPr>
        <p:txBody>
          <a:bodyPr wrap="none">
            <a:spAutoFit/>
          </a:bodyPr>
          <a:lstStyle/>
          <a:p>
            <a:r>
              <a:rPr lang="en-US"/>
              <a:t>AIM = Adopsi – Implementasi - Maintenance</a:t>
            </a:r>
            <a:endParaRPr lang="id-ID"/>
          </a:p>
        </p:txBody>
      </p:sp>
    </p:spTree>
    <p:extLst>
      <p:ext uri="{BB962C8B-B14F-4D97-AF65-F5344CB8AC3E}">
        <p14:creationId xmlns:p14="http://schemas.microsoft.com/office/powerpoint/2010/main" val="981730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427A195-395D-4956-8E99-A8EB755149A9}"/>
              </a:ext>
            </a:extLst>
          </p:cNvPr>
          <p:cNvSpPr txBox="1"/>
          <p:nvPr/>
        </p:nvSpPr>
        <p:spPr>
          <a:xfrm>
            <a:off x="809767" y="366567"/>
            <a:ext cx="7452362" cy="461665"/>
          </a:xfrm>
          <a:prstGeom prst="rect">
            <a:avLst/>
          </a:prstGeom>
          <a:solidFill>
            <a:srgbClr val="FFFF00"/>
          </a:solidFill>
        </p:spPr>
        <p:txBody>
          <a:bodyPr wrap="square" rtlCol="0">
            <a:spAutoFit/>
          </a:bodyPr>
          <a:lstStyle/>
          <a:p>
            <a:pPr algn="ctr"/>
            <a:r>
              <a:rPr lang="en-US" sz="2400" b="1">
                <a:solidFill>
                  <a:srgbClr val="FF0000"/>
                </a:solidFill>
              </a:rPr>
              <a:t>PERTANYAAN DISKUSI </a:t>
            </a:r>
            <a:r>
              <a:rPr lang="en-US" sz="2400" b="1">
                <a:solidFill>
                  <a:srgbClr val="FF0000"/>
                </a:solidFill>
                <a:sym typeface="Wingdings" panose="05000000000000000000" pitchFamily="2" charset="2"/>
              </a:rPr>
              <a:t> MERIE</a:t>
            </a:r>
            <a:endParaRPr lang="en-ID" sz="2400" b="1" dirty="0">
              <a:solidFill>
                <a:srgbClr val="FF0000"/>
              </a:solidFill>
            </a:endParaRPr>
          </a:p>
        </p:txBody>
      </p:sp>
      <p:sp>
        <p:nvSpPr>
          <p:cNvPr id="3" name="TextBox 2">
            <a:extLst>
              <a:ext uri="{FF2B5EF4-FFF2-40B4-BE49-F238E27FC236}">
                <a16:creationId xmlns:a16="http://schemas.microsoft.com/office/drawing/2014/main" xmlns="" id="{0A3D8087-A342-421A-98DE-2C059CDC0AF8}"/>
              </a:ext>
            </a:extLst>
          </p:cNvPr>
          <p:cNvSpPr txBox="1"/>
          <p:nvPr/>
        </p:nvSpPr>
        <p:spPr>
          <a:xfrm>
            <a:off x="638904" y="1337856"/>
            <a:ext cx="7437121" cy="4031873"/>
          </a:xfrm>
          <a:prstGeom prst="rect">
            <a:avLst/>
          </a:prstGeom>
          <a:noFill/>
          <a:ln w="57150">
            <a:solidFill>
              <a:srgbClr val="FFC000"/>
            </a:solidFill>
          </a:ln>
        </p:spPr>
        <p:txBody>
          <a:bodyPr wrap="square" rtlCol="0">
            <a:spAutoFit/>
          </a:bodyPr>
          <a:lstStyle/>
          <a:p>
            <a:r>
              <a:rPr lang="id-ID" sz="1600" b="1"/>
              <a:t>1. Masalah </a:t>
            </a:r>
            <a:r>
              <a:rPr lang="id-ID" sz="1600"/>
              <a:t>— </a:t>
            </a:r>
            <a:r>
              <a:rPr lang="en-US" sz="1600"/>
              <a:t>Jelaskan a</a:t>
            </a:r>
            <a:r>
              <a:rPr lang="id-ID" sz="1600"/>
              <a:t>pa masalah</a:t>
            </a:r>
            <a:r>
              <a:rPr lang="en-US" sz="1600"/>
              <a:t> kesmasnya</a:t>
            </a:r>
            <a:r>
              <a:rPr lang="id-ID" sz="1600"/>
              <a:t>?</a:t>
            </a:r>
            <a:br>
              <a:rPr lang="id-ID" sz="1600"/>
            </a:br>
            <a:r>
              <a:rPr lang="id-ID" sz="1600"/>
              <a:t>- Apa </a:t>
            </a:r>
            <a:r>
              <a:rPr lang="en-US" sz="1600"/>
              <a:t>itu </a:t>
            </a:r>
            <a:r>
              <a:rPr lang="id-ID" sz="1600"/>
              <a:t>beban penyakit</a:t>
            </a:r>
            <a:r>
              <a:rPr lang="en-US" sz="1600"/>
              <a:t> dan ukurannya</a:t>
            </a:r>
            <a:r>
              <a:rPr lang="id-ID" sz="1600"/>
              <a:t>?</a:t>
            </a:r>
            <a:r>
              <a:rPr lang="en-US" sz="1600"/>
              <a:t> </a:t>
            </a:r>
            <a:r>
              <a:rPr lang="id-ID" sz="1600"/>
              <a:t>-Apa </a:t>
            </a:r>
            <a:r>
              <a:rPr lang="en-US" sz="1600"/>
              <a:t>itu </a:t>
            </a:r>
            <a:r>
              <a:rPr lang="id-ID" sz="1600"/>
              <a:t>beban </a:t>
            </a:r>
            <a:r>
              <a:rPr lang="en-US" sz="1600"/>
              <a:t>kematian dan ukurannya</a:t>
            </a:r>
            <a:r>
              <a:rPr lang="id-ID" sz="1600"/>
              <a:t>?</a:t>
            </a:r>
            <a:r>
              <a:rPr lang="en-US" sz="1600"/>
              <a:t> –Apa itu </a:t>
            </a:r>
            <a:r>
              <a:rPr lang="id-ID" sz="1600"/>
              <a:t>hipotesis </a:t>
            </a:r>
            <a:r>
              <a:rPr lang="en-US" sz="1600"/>
              <a:t>dalam kaitan</a:t>
            </a:r>
            <a:r>
              <a:rPr lang="id-ID" sz="1600"/>
              <a:t> etiologi</a:t>
            </a:r>
            <a:r>
              <a:rPr lang="en-US" sz="1600"/>
              <a:t>/penyebabnya</a:t>
            </a:r>
            <a:r>
              <a:rPr lang="id-ID" sz="1600"/>
              <a:t>?</a:t>
            </a:r>
            <a:br>
              <a:rPr lang="id-ID" sz="1600"/>
            </a:br>
            <a:r>
              <a:rPr lang="id-ID" sz="1600" b="1"/>
              <a:t>2. Etiologi </a:t>
            </a:r>
            <a:r>
              <a:rPr lang="id-ID" sz="1600"/>
              <a:t>— </a:t>
            </a:r>
            <a:r>
              <a:rPr lang="en-US" sz="1600"/>
              <a:t>P</a:t>
            </a:r>
            <a:r>
              <a:rPr lang="id-ID" sz="1600"/>
              <a:t>enyebab</a:t>
            </a:r>
            <a:r>
              <a:rPr lang="en-US" sz="1600"/>
              <a:t> penyakit atau masalah kesmas</a:t>
            </a:r>
            <a:r>
              <a:rPr lang="id-ID" sz="1600"/>
              <a:t>?</a:t>
            </a:r>
            <a:br>
              <a:rPr lang="id-ID" sz="1600"/>
            </a:br>
            <a:r>
              <a:rPr lang="id-ID" sz="1600"/>
              <a:t>- Apakah asosiasi telah </a:t>
            </a:r>
            <a:r>
              <a:rPr lang="en-US" sz="1600"/>
              <a:t>eksis </a:t>
            </a:r>
            <a:r>
              <a:rPr lang="id-ID" sz="1600"/>
              <a:t>di tingkat individu?</a:t>
            </a:r>
            <a:br>
              <a:rPr lang="id-ID" sz="1600"/>
            </a:br>
            <a:r>
              <a:rPr lang="id-ID" sz="1600"/>
              <a:t>- Apakah "penyebab" mendahului "akibat"?</a:t>
            </a:r>
            <a:br>
              <a:rPr lang="id-ID" sz="1600"/>
            </a:br>
            <a:r>
              <a:rPr lang="id-ID" sz="1600"/>
              <a:t>- Apakah mengubah "penyebab" terbukti mengubah “</a:t>
            </a:r>
            <a:r>
              <a:rPr lang="en-US" sz="1600"/>
              <a:t>akibat/</a:t>
            </a:r>
            <a:r>
              <a:rPr lang="id-ID" sz="1600"/>
              <a:t>efek"?</a:t>
            </a:r>
            <a:br>
              <a:rPr lang="id-ID" sz="1600"/>
            </a:br>
            <a:r>
              <a:rPr lang="id-ID" sz="1600" b="1"/>
              <a:t>3. Rekomendasi </a:t>
            </a:r>
            <a:r>
              <a:rPr lang="id-ID" sz="1600"/>
              <a:t>— Apa </a:t>
            </a:r>
            <a:r>
              <a:rPr lang="en-US" sz="1600"/>
              <a:t>intervensi yang </a:t>
            </a:r>
            <a:r>
              <a:rPr lang="id-ID" sz="1600"/>
              <a:t>berhasil mengurangi dampak kesehatan</a:t>
            </a:r>
            <a:r>
              <a:rPr lang="en-US" sz="1600"/>
              <a:t> masyarakat</a:t>
            </a:r>
            <a:r>
              <a:rPr lang="id-ID" sz="1600"/>
              <a:t>?</a:t>
            </a:r>
            <a:r>
              <a:rPr lang="en-US" sz="1600"/>
              <a:t> </a:t>
            </a:r>
            <a:r>
              <a:rPr lang="id-ID" sz="1600"/>
              <a:t>-Bagaimana kualitas bukti </a:t>
            </a:r>
            <a:r>
              <a:rPr lang="en-US" sz="1600"/>
              <a:t>dari </a:t>
            </a:r>
            <a:r>
              <a:rPr lang="id-ID" sz="1600"/>
              <a:t>intervensi?</a:t>
            </a:r>
            <a:br>
              <a:rPr lang="id-ID" sz="1600"/>
            </a:br>
            <a:r>
              <a:rPr lang="id-ID" sz="1600"/>
              <a:t>- Apa </a:t>
            </a:r>
            <a:r>
              <a:rPr lang="en-US" sz="1600"/>
              <a:t>saja </a:t>
            </a:r>
            <a:r>
              <a:rPr lang="id-ID" sz="1600"/>
              <a:t>dampak intervensi </a:t>
            </a:r>
            <a:r>
              <a:rPr lang="en-US" sz="1600"/>
              <a:t>(</a:t>
            </a:r>
            <a:r>
              <a:rPr lang="id-ID" sz="1600"/>
              <a:t>manfaat dan kerugian</a:t>
            </a:r>
            <a:r>
              <a:rPr lang="en-US" sz="1600"/>
              <a:t>)</a:t>
            </a:r>
            <a:r>
              <a:rPr lang="id-ID" sz="1600"/>
              <a:t>?</a:t>
            </a:r>
            <a:br>
              <a:rPr lang="id-ID" sz="1600"/>
            </a:br>
            <a:r>
              <a:rPr lang="id-ID" sz="1600" b="1"/>
              <a:t>4. </a:t>
            </a:r>
            <a:r>
              <a:rPr lang="en-US" sz="1600" b="1"/>
              <a:t>Implementasi</a:t>
            </a:r>
            <a:r>
              <a:rPr lang="id-ID" sz="1600" b="1"/>
              <a:t> </a:t>
            </a:r>
            <a:r>
              <a:rPr lang="id-ID" sz="1600"/>
              <a:t>— Bagaimana kita bisa menyelesaikan </a:t>
            </a:r>
            <a:r>
              <a:rPr lang="en-US" sz="1600"/>
              <a:t>masalah</a:t>
            </a:r>
            <a:r>
              <a:rPr lang="id-ID" sz="1600"/>
              <a:t>?</a:t>
            </a:r>
            <a:br>
              <a:rPr lang="id-ID" sz="1600"/>
            </a:br>
            <a:r>
              <a:rPr lang="en-US" sz="1600"/>
              <a:t>-</a:t>
            </a:r>
            <a:r>
              <a:rPr lang="id-ID" sz="1600"/>
              <a:t>Kapan implementasi harus dilakukan?</a:t>
            </a:r>
            <a:br>
              <a:rPr lang="id-ID" sz="1600"/>
            </a:br>
            <a:r>
              <a:rPr lang="en-US" sz="1600"/>
              <a:t>-</a:t>
            </a:r>
            <a:r>
              <a:rPr lang="id-ID" sz="1600"/>
              <a:t>Kepada siapa implementasi harus diarahkan?</a:t>
            </a:r>
            <a:br>
              <a:rPr lang="id-ID" sz="1600"/>
            </a:br>
            <a:r>
              <a:rPr lang="id-ID" sz="1600"/>
              <a:t>- Bagaimana intervensi harus dilaksanakan?</a:t>
            </a:r>
            <a:endParaRPr lang="en-US" sz="1600"/>
          </a:p>
          <a:p>
            <a:r>
              <a:rPr lang="en-US" sz="1600" b="1"/>
              <a:t>5.</a:t>
            </a:r>
            <a:r>
              <a:rPr lang="id-ID" sz="1600" b="1"/>
              <a:t>Evaluasi</a:t>
            </a:r>
            <a:r>
              <a:rPr lang="id-ID" sz="1600"/>
              <a:t> — Seberapa baik </a:t>
            </a:r>
            <a:r>
              <a:rPr lang="en-US" sz="1600"/>
              <a:t>hasil </a:t>
            </a:r>
            <a:r>
              <a:rPr lang="id-ID" sz="1600"/>
              <a:t>intervensi?</a:t>
            </a:r>
            <a:r>
              <a:rPr lang="en-US" sz="1600"/>
              <a:t> (</a:t>
            </a:r>
            <a:r>
              <a:rPr lang="id-ID" sz="1600"/>
              <a:t>pada populasi atau </a:t>
            </a:r>
            <a:r>
              <a:rPr lang="en-US" sz="1600"/>
              <a:t>kelompok)</a:t>
            </a:r>
            <a:r>
              <a:rPr lang="id-ID" sz="1600"/>
              <a:t>? Seberapa baik </a:t>
            </a:r>
            <a:r>
              <a:rPr lang="en-US" sz="1600"/>
              <a:t>penerimaan </a:t>
            </a:r>
            <a:r>
              <a:rPr lang="id-ID" sz="1600"/>
              <a:t>intervensi?</a:t>
            </a:r>
            <a:r>
              <a:rPr lang="en-US" sz="1600"/>
              <a:t> (oleh individu dan penyedia layanan)</a:t>
            </a:r>
            <a:endParaRPr lang="id-ID" sz="1600"/>
          </a:p>
        </p:txBody>
      </p:sp>
      <p:sp>
        <p:nvSpPr>
          <p:cNvPr id="4" name="TextBox 3">
            <a:extLst>
              <a:ext uri="{FF2B5EF4-FFF2-40B4-BE49-F238E27FC236}">
                <a16:creationId xmlns:a16="http://schemas.microsoft.com/office/drawing/2014/main" xmlns="" id="{7F8C0F17-5F7C-4028-BC11-0EB9D64A24E2}"/>
              </a:ext>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22</a:t>
            </a:fld>
            <a:endParaRPr lang="en-US" dirty="0">
              <a:latin typeface="Tw Cen MT" panose="020B0602020104020603" pitchFamily="34" charset="0"/>
            </a:endParaRPr>
          </a:p>
        </p:txBody>
      </p:sp>
      <p:sp>
        <p:nvSpPr>
          <p:cNvPr id="5" name="Chevron 16">
            <a:extLst>
              <a:ext uri="{FF2B5EF4-FFF2-40B4-BE49-F238E27FC236}">
                <a16:creationId xmlns:a16="http://schemas.microsoft.com/office/drawing/2014/main" xmlns="" id="{CE30120D-857B-484F-8434-1AA5E9CBC8A5}"/>
              </a:ext>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Rectangle 5"/>
          <p:cNvSpPr/>
          <p:nvPr/>
        </p:nvSpPr>
        <p:spPr>
          <a:xfrm>
            <a:off x="638904" y="763369"/>
            <a:ext cx="7789313" cy="646331"/>
          </a:xfrm>
          <a:prstGeom prst="rect">
            <a:avLst/>
          </a:prstGeom>
        </p:spPr>
        <p:txBody>
          <a:bodyPr wrap="none">
            <a:spAutoFit/>
          </a:bodyPr>
          <a:lstStyle/>
          <a:p>
            <a:r>
              <a:rPr lang="en-US"/>
              <a:t>Pilih salah satu masalah Kesmas (misalnya rokok dan kanker paru),</a:t>
            </a:r>
          </a:p>
          <a:p>
            <a:pPr algn="ctr"/>
            <a:r>
              <a:rPr lang="en-US"/>
              <a:t> kemudian uraikan dengan pendekatan Kesmas berbasis bukti/MERIE sbb:</a:t>
            </a:r>
            <a:endParaRPr lang="id-ID"/>
          </a:p>
        </p:txBody>
      </p:sp>
    </p:spTree>
    <p:extLst>
      <p:ext uri="{BB962C8B-B14F-4D97-AF65-F5344CB8AC3E}">
        <p14:creationId xmlns:p14="http://schemas.microsoft.com/office/powerpoint/2010/main" val="1355446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xmlns="" id="{9C63A166-4E84-472C-BCF0-2BD61F93F776}"/>
              </a:ext>
            </a:extLst>
          </p:cNvPr>
          <p:cNvSpPr txBox="1"/>
          <p:nvPr/>
        </p:nvSpPr>
        <p:spPr>
          <a:xfrm>
            <a:off x="609600" y="247590"/>
            <a:ext cx="3533422" cy="400110"/>
          </a:xfrm>
          <a:prstGeom prst="rect">
            <a:avLst/>
          </a:prstGeom>
          <a:noFill/>
        </p:spPr>
        <p:txBody>
          <a:bodyPr wrap="square" rtlCol="0">
            <a:spAutoFit/>
          </a:bodyPr>
          <a:lstStyle/>
          <a:p>
            <a:r>
              <a:rPr lang="en-US" sz="2000" b="1" dirty="0"/>
              <a:t>REFERENSI</a:t>
            </a:r>
            <a:endParaRPr lang="en-ID" sz="2000" b="1" dirty="0"/>
          </a:p>
        </p:txBody>
      </p:sp>
      <p:sp>
        <p:nvSpPr>
          <p:cNvPr id="18" name="TextBox 17">
            <a:extLst>
              <a:ext uri="{FF2B5EF4-FFF2-40B4-BE49-F238E27FC236}">
                <a16:creationId xmlns:a16="http://schemas.microsoft.com/office/drawing/2014/main" xmlns="" id="{DC1279B4-911C-48C7-82FE-DF142E9BCA15}"/>
              </a:ext>
            </a:extLst>
          </p:cNvPr>
          <p:cNvSpPr txBox="1"/>
          <p:nvPr/>
        </p:nvSpPr>
        <p:spPr>
          <a:xfrm>
            <a:off x="304800" y="647700"/>
            <a:ext cx="8458200" cy="3539430"/>
          </a:xfrm>
          <a:prstGeom prst="rect">
            <a:avLst/>
          </a:prstGeom>
          <a:noFill/>
        </p:spPr>
        <p:txBody>
          <a:bodyPr wrap="square" rtlCol="0">
            <a:spAutoFit/>
          </a:bodyPr>
          <a:lstStyle/>
          <a:p>
            <a:pPr marL="342900" indent="-342900">
              <a:buFontTx/>
              <a:buAutoNum type="arabicPeriod"/>
            </a:pPr>
            <a:r>
              <a:rPr lang="en-US" sz="1600"/>
              <a:t>Brownson, R. C., Baker, E. A., Leet, T. L., Gillespie, K. N., &amp; True, W. R. (2010). Evidence-based public health. Oxford University Press.</a:t>
            </a:r>
          </a:p>
          <a:p>
            <a:pPr marL="342900" indent="-342900">
              <a:buFontTx/>
              <a:buAutoNum type="arabicPeriod"/>
            </a:pPr>
            <a:endParaRPr lang="en-US" sz="1600"/>
          </a:p>
          <a:p>
            <a:pPr marL="342900" indent="-342900">
              <a:buFontTx/>
              <a:buAutoNum type="arabicPeriod"/>
            </a:pPr>
            <a:r>
              <a:rPr lang="en-US" sz="1600"/>
              <a:t>Riegelman, R.K. (2010). Public Health 101. Jones&amp;Bartlett Learning</a:t>
            </a:r>
          </a:p>
          <a:p>
            <a:pPr marL="342900" indent="-342900">
              <a:buAutoNum type="arabicPeriod"/>
            </a:pPr>
            <a:r>
              <a:rPr lang="en-US" sz="1600">
                <a:latin typeface="+mj-lt"/>
              </a:rPr>
              <a:t>WHO</a:t>
            </a:r>
            <a:r>
              <a:rPr lang="en-US" sz="1600" dirty="0">
                <a:latin typeface="+mj-lt"/>
              </a:rPr>
              <a:t>. 2020. </a:t>
            </a:r>
            <a:r>
              <a:rPr lang="en-US" sz="1600" dirty="0" err="1">
                <a:latin typeface="+mj-lt"/>
              </a:rPr>
              <a:t>Penyakit</a:t>
            </a:r>
            <a:r>
              <a:rPr lang="en-US" sz="1600" dirty="0">
                <a:latin typeface="+mj-lt"/>
              </a:rPr>
              <a:t> Coronavirus 2019 (COVID-19) </a:t>
            </a:r>
            <a:r>
              <a:rPr lang="en-US" sz="1600" dirty="0" err="1">
                <a:latin typeface="+mj-lt"/>
              </a:rPr>
              <a:t>Ikhtisar</a:t>
            </a:r>
            <a:r>
              <a:rPr lang="en-US" sz="1600" dirty="0">
                <a:latin typeface="+mj-lt"/>
              </a:rPr>
              <a:t> Kegiatan-3. WHO Indonesia. </a:t>
            </a:r>
            <a:r>
              <a:rPr lang="en-US" sz="1600" dirty="0" err="1">
                <a:latin typeface="+mj-lt"/>
              </a:rPr>
              <a:t>Tersedia</a:t>
            </a:r>
            <a:r>
              <a:rPr lang="en-US" sz="1600" dirty="0">
                <a:latin typeface="+mj-lt"/>
              </a:rPr>
              <a:t> </a:t>
            </a:r>
            <a:r>
              <a:rPr lang="en-US" sz="1600" dirty="0">
                <a:latin typeface="+mj-lt"/>
                <a:hlinkClick r:id="rId2">
                  <a:extLst>
                    <a:ext uri="{A12FA001-AC4F-418D-AE19-62706E023703}">
                      <ahyp:hlinkClr xmlns:ahyp="http://schemas.microsoft.com/office/drawing/2018/hyperlinkcolor" xmlns="" val="tx"/>
                    </a:ext>
                  </a:extLst>
                </a:hlinkClick>
              </a:rPr>
              <a:t>https://www.who.int/docs/default-source/searo/indonesia/covid19/ikhtisar-kegiatan-3---130720203f472e980b1c4ef5b22b7018566539ca.pdf?sfvrsn=445b60a7_4</a:t>
            </a:r>
            <a:r>
              <a:rPr lang="en-US" sz="1600" dirty="0">
                <a:latin typeface="+mj-lt"/>
              </a:rPr>
              <a:t>  </a:t>
            </a:r>
          </a:p>
          <a:p>
            <a:pPr marL="342900" indent="-342900">
              <a:buFontTx/>
              <a:buAutoNum type="arabicPeriod"/>
            </a:pPr>
            <a:r>
              <a:rPr lang="en-US" sz="1600" dirty="0"/>
              <a:t>WHO, 2014. Twelfth General </a:t>
            </a:r>
            <a:r>
              <a:rPr lang="en-US" sz="1600" dirty="0" err="1"/>
              <a:t>Programme</a:t>
            </a:r>
            <a:r>
              <a:rPr lang="en-US" sz="1600" dirty="0"/>
              <a:t> of Work: Not Merely the Absence of </a:t>
            </a:r>
            <a:r>
              <a:rPr lang="en-US" sz="1600" dirty="0" err="1"/>
              <a:t>Disiase</a:t>
            </a:r>
            <a:r>
              <a:rPr lang="en-US" sz="1600" dirty="0"/>
              <a:t>. World Health Organization.</a:t>
            </a:r>
            <a:endParaRPr lang="en-US" sz="1600" dirty="0">
              <a:latin typeface="+mj-lt"/>
            </a:endParaRPr>
          </a:p>
          <a:p>
            <a:pPr marL="342900" indent="-342900">
              <a:buAutoNum type="arabicPeriod"/>
            </a:pPr>
            <a:r>
              <a:rPr lang="en-US" sz="1600" dirty="0">
                <a:latin typeface="+mj-lt"/>
              </a:rPr>
              <a:t>WHO. 2020. WHO Coronavirus Disease (COVID-19) Dashboard. </a:t>
            </a:r>
            <a:r>
              <a:rPr lang="en-US" sz="1600" dirty="0" err="1">
                <a:latin typeface="+mj-lt"/>
              </a:rPr>
              <a:t>Tersedia</a:t>
            </a:r>
            <a:r>
              <a:rPr lang="en-US" sz="1600" dirty="0">
                <a:latin typeface="+mj-lt"/>
              </a:rPr>
              <a:t> : </a:t>
            </a:r>
            <a:r>
              <a:rPr lang="en-US" sz="1600" dirty="0">
                <a:latin typeface="+mj-lt"/>
                <a:hlinkClick r:id="rId3">
                  <a:extLst>
                    <a:ext uri="{A12FA001-AC4F-418D-AE19-62706E023703}">
                      <ahyp:hlinkClr xmlns:ahyp="http://schemas.microsoft.com/office/drawing/2018/hyperlinkcolor" xmlns="" val="tx"/>
                    </a:ext>
                  </a:extLst>
                </a:hlinkClick>
              </a:rPr>
              <a:t>https://covid19.who.int/</a:t>
            </a:r>
            <a:r>
              <a:rPr lang="en-US" sz="1600" dirty="0">
                <a:latin typeface="+mj-lt"/>
              </a:rPr>
              <a:t> [</a:t>
            </a:r>
            <a:r>
              <a:rPr lang="en-US" sz="1600" dirty="0" err="1">
                <a:latin typeface="+mj-lt"/>
              </a:rPr>
              <a:t>Akses</a:t>
            </a:r>
            <a:r>
              <a:rPr lang="en-US" sz="1600" dirty="0">
                <a:latin typeface="+mj-lt"/>
              </a:rPr>
              <a:t> 7 September 2020].</a:t>
            </a:r>
          </a:p>
          <a:p>
            <a:endParaRPr lang="en-US" sz="1600" dirty="0">
              <a:latin typeface="+mj-lt"/>
            </a:endParaRPr>
          </a:p>
          <a:p>
            <a:endParaRPr lang="en-ID" sz="1600" dirty="0">
              <a:latin typeface="+mj-lt"/>
            </a:endParaRPr>
          </a:p>
        </p:txBody>
      </p:sp>
      <p:sp>
        <p:nvSpPr>
          <p:cNvPr id="4" name="TextBox 3">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23</a:t>
            </a:fld>
            <a:endParaRPr lang="en-US" dirty="0">
              <a:latin typeface="Tw Cen MT" panose="020B0602020104020603" pitchFamily="34" charset="0"/>
            </a:endParaRPr>
          </a:p>
        </p:txBody>
      </p:sp>
      <p:sp>
        <p:nvSpPr>
          <p:cNvPr id="5" name="Chevron 16">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59729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88B829-E143-4561-8F51-30664BD273A2}"/>
              </a:ext>
            </a:extLst>
          </p:cNvPr>
          <p:cNvSpPr txBox="1"/>
          <p:nvPr/>
        </p:nvSpPr>
        <p:spPr>
          <a:xfrm>
            <a:off x="1156167" y="2057400"/>
            <a:ext cx="7225833" cy="1323439"/>
          </a:xfrm>
          <a:prstGeom prst="rect">
            <a:avLst/>
          </a:prstGeom>
          <a:noFill/>
        </p:spPr>
        <p:txBody>
          <a:bodyPr wrap="square" rtlCol="0">
            <a:spAutoFit/>
          </a:bodyPr>
          <a:lstStyle/>
          <a:p>
            <a:r>
              <a:rPr lang="en-US" sz="8000" dirty="0">
                <a:solidFill>
                  <a:srgbClr val="FF0000"/>
                </a:solidFill>
                <a:latin typeface="Aharoni" panose="02010803020104030203" pitchFamily="2" charset="-79"/>
                <a:cs typeface="Aharoni" panose="02010803020104030203" pitchFamily="2" charset="-79"/>
              </a:rPr>
              <a:t>TERIMA KASIH</a:t>
            </a:r>
            <a:endParaRPr lang="en-ID" sz="8000" dirty="0">
              <a:solidFill>
                <a:srgbClr val="FF0000"/>
              </a:solidFill>
              <a:latin typeface="Aharoni" panose="02010803020104030203" pitchFamily="2" charset="-79"/>
              <a:cs typeface="Aharoni" panose="02010803020104030203" pitchFamily="2" charset="-79"/>
            </a:endParaRPr>
          </a:p>
        </p:txBody>
      </p:sp>
      <p:sp>
        <p:nvSpPr>
          <p:cNvPr id="3" name="Rectangle 2">
            <a:extLst>
              <a:ext uri="{FF2B5EF4-FFF2-40B4-BE49-F238E27FC236}">
                <a16:creationId xmlns:a16="http://schemas.microsoft.com/office/drawing/2014/main" xmlns="" id="{4602EBDE-D3EC-477B-B739-272A56BE5F4F}"/>
              </a:ext>
            </a:extLst>
          </p:cNvPr>
          <p:cNvSpPr/>
          <p:nvPr/>
        </p:nvSpPr>
        <p:spPr>
          <a:xfrm>
            <a:off x="1187335" y="617907"/>
            <a:ext cx="4607352" cy="699102"/>
          </a:xfrm>
          <a:prstGeom prst="rect">
            <a:avLst/>
          </a:prstGeom>
        </p:spPr>
        <p:txBody>
          <a:bodyPr wrap="none">
            <a:spAutoFit/>
          </a:bodyPr>
          <a:lstStyle/>
          <a:p>
            <a:pPr>
              <a:lnSpc>
                <a:spcPct val="150000"/>
              </a:lnSpc>
            </a:pPr>
            <a:r>
              <a:rPr lang="en-US" sz="1400" spc="600" dirty="0" err="1">
                <a:latin typeface="Franklin Gothic Demi Cond" pitchFamily="34" charset="0"/>
              </a:rPr>
              <a:t>Fakultas</a:t>
            </a:r>
            <a:r>
              <a:rPr lang="en-US" sz="1400" spc="600" dirty="0">
                <a:latin typeface="Franklin Gothic Demi Cond" pitchFamily="34" charset="0"/>
              </a:rPr>
              <a:t> </a:t>
            </a:r>
            <a:r>
              <a:rPr lang="en-US" sz="1400" spc="600" dirty="0" err="1">
                <a:latin typeface="Franklin Gothic Demi Cond" pitchFamily="34" charset="0"/>
              </a:rPr>
              <a:t>Kesehatan</a:t>
            </a:r>
            <a:r>
              <a:rPr lang="en-US" sz="1400" spc="600" dirty="0">
                <a:latin typeface="Franklin Gothic Demi Cond" pitchFamily="34" charset="0"/>
              </a:rPr>
              <a:t> </a:t>
            </a:r>
            <a:r>
              <a:rPr lang="en-US" sz="1400" spc="600" dirty="0" err="1">
                <a:latin typeface="Franklin Gothic Demi Cond" pitchFamily="34" charset="0"/>
              </a:rPr>
              <a:t>Masyarakat</a:t>
            </a:r>
            <a:endParaRPr lang="en-US" sz="1400" spc="600" dirty="0">
              <a:latin typeface="Franklin Gothic Demi Cond" pitchFamily="34" charset="0"/>
            </a:endParaRPr>
          </a:p>
          <a:p>
            <a:pPr>
              <a:lnSpc>
                <a:spcPct val="150000"/>
              </a:lnSpc>
            </a:pPr>
            <a:r>
              <a:rPr lang="en-US" sz="1400" spc="600" dirty="0" err="1">
                <a:latin typeface="Franklin Gothic Demi Cond" pitchFamily="34" charset="0"/>
              </a:rPr>
              <a:t>Universitas</a:t>
            </a:r>
            <a:r>
              <a:rPr lang="en-US" sz="1400" spc="600" dirty="0">
                <a:latin typeface="Franklin Gothic Demi Cond" pitchFamily="34" charset="0"/>
              </a:rPr>
              <a:t> Indonesia</a:t>
            </a:r>
            <a:endParaRPr lang="en-US" dirty="0"/>
          </a:p>
        </p:txBody>
      </p:sp>
      <p:pic>
        <p:nvPicPr>
          <p:cNvPr id="4" name="Picture 8" descr="D:\It's Picture\Universitas Indonesia\logo-ui-frame-black.png">
            <a:extLst>
              <a:ext uri="{FF2B5EF4-FFF2-40B4-BE49-F238E27FC236}">
                <a16:creationId xmlns:a16="http://schemas.microsoft.com/office/drawing/2014/main" xmlns="" id="{539A5F41-9ADD-4833-BE73-44CFD71968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022" y="269876"/>
            <a:ext cx="865145" cy="131570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90EBCCF4-9075-4BAE-A0C9-B2CBF66188F3}"/>
              </a:ext>
            </a:extLst>
          </p:cNvPr>
          <p:cNvSpPr/>
          <p:nvPr/>
        </p:nvSpPr>
        <p:spPr>
          <a:xfrm>
            <a:off x="2286000" y="4397930"/>
            <a:ext cx="6534150" cy="872547"/>
          </a:xfrm>
          <a:prstGeom prst="rect">
            <a:avLst/>
          </a:prstGeom>
        </p:spPr>
        <p:txBody>
          <a:bodyPr wrap="square">
            <a:spAutoFit/>
          </a:bodyPr>
          <a:lstStyle/>
          <a:p>
            <a:pPr algn="r">
              <a:lnSpc>
                <a:spcPct val="150000"/>
              </a:lnSpc>
            </a:pPr>
            <a:r>
              <a:rPr lang="en-US" spc="300" dirty="0">
                <a:solidFill>
                  <a:prstClr val="black"/>
                </a:solidFill>
                <a:latin typeface="Franklin Gothic Demi Cond" pitchFamily="34" charset="0"/>
              </a:rPr>
              <a:t>Mata </a:t>
            </a:r>
            <a:r>
              <a:rPr lang="en-US" spc="300" dirty="0" err="1">
                <a:solidFill>
                  <a:prstClr val="black"/>
                </a:solidFill>
                <a:latin typeface="Franklin Gothic Demi Cond" pitchFamily="34" charset="0"/>
              </a:rPr>
              <a:t>Kuliah</a:t>
            </a:r>
            <a:r>
              <a:rPr lang="en-US" spc="300" dirty="0">
                <a:solidFill>
                  <a:prstClr val="black"/>
                </a:solidFill>
                <a:latin typeface="Franklin Gothic Demi Cond" pitchFamily="34" charset="0"/>
              </a:rPr>
              <a:t> Dasar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a:p>
            <a:pPr algn="r">
              <a:lnSpc>
                <a:spcPct val="150000"/>
              </a:lnSpc>
            </a:pPr>
            <a:r>
              <a:rPr lang="en-US" spc="300" dirty="0">
                <a:solidFill>
                  <a:prstClr val="black"/>
                </a:solidFill>
                <a:latin typeface="Franklin Gothic Demi Cond" pitchFamily="34" charset="0"/>
              </a:rPr>
              <a:t>Program S1, </a:t>
            </a:r>
            <a:r>
              <a:rPr lang="en-US" spc="300" dirty="0" err="1">
                <a:solidFill>
                  <a:prstClr val="black"/>
                </a:solidFill>
                <a:latin typeface="Franklin Gothic Demi Cond" pitchFamily="34" charset="0"/>
              </a:rPr>
              <a:t>Sarjana</a:t>
            </a:r>
            <a:r>
              <a:rPr lang="en-US" spc="300" dirty="0">
                <a:solidFill>
                  <a:prstClr val="black"/>
                </a:solidFill>
                <a:latin typeface="Franklin Gothic Demi Cond" pitchFamily="34" charset="0"/>
              </a:rPr>
              <a:t>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p:txBody>
      </p:sp>
      <p:sp>
        <p:nvSpPr>
          <p:cNvPr id="6" name="TextBox 5">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24</a:t>
            </a:fld>
            <a:endParaRPr lang="en-US" dirty="0">
              <a:latin typeface="Tw Cen MT" panose="020B0602020104020603" pitchFamily="34" charset="0"/>
            </a:endParaRPr>
          </a:p>
        </p:txBody>
      </p:sp>
      <p:sp>
        <p:nvSpPr>
          <p:cNvPr id="7" name="Chevron 16">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3866410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400300"/>
            <a:ext cx="8229600" cy="2362200"/>
          </a:xfrm>
          <a:solidFill>
            <a:srgbClr val="FFFF00"/>
          </a:solidFill>
        </p:spPr>
        <p:txBody>
          <a:bodyPr>
            <a:normAutofit/>
          </a:bodyPr>
          <a:lstStyle/>
          <a:p>
            <a:pPr marL="0" indent="0" algn="ctr">
              <a:buNone/>
            </a:pPr>
            <a:endParaRPr lang="en-US" sz="4000" b="1">
              <a:solidFill>
                <a:srgbClr val="FF0000"/>
              </a:solidFill>
              <a:latin typeface="Tw Cen MT" pitchFamily="34" charset="0"/>
            </a:endParaRPr>
          </a:p>
          <a:p>
            <a:pPr marL="0" indent="0" algn="ctr">
              <a:buNone/>
            </a:pPr>
            <a:r>
              <a:rPr lang="en-US" sz="5400" b="1">
                <a:solidFill>
                  <a:srgbClr val="FF0000"/>
                </a:solidFill>
                <a:latin typeface="Tw Cen MT" pitchFamily="34" charset="0"/>
              </a:rPr>
              <a:t>Rokok dan Kanker Paru</a:t>
            </a:r>
          </a:p>
          <a:p>
            <a:pPr marL="0" indent="0" algn="ctr">
              <a:buNone/>
            </a:pPr>
            <a:endParaRPr lang="id-ID" sz="36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25</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xfrm>
            <a:off x="414736" y="867369"/>
            <a:ext cx="8229600" cy="825500"/>
          </a:xfrm>
        </p:spPr>
        <p:txBody>
          <a:bodyPr>
            <a:normAutofit fontScale="90000"/>
          </a:bodyPr>
          <a:lstStyle/>
          <a:p>
            <a:pPr algn="ctr"/>
            <a:r>
              <a:rPr lang="en-US" u="sng"/>
              <a:t>JAWABAN PERTANYAAN </a:t>
            </a:r>
            <a:r>
              <a:rPr lang="en-US"/>
              <a:t/>
            </a:r>
            <a:br>
              <a:rPr lang="en-US"/>
            </a:br>
            <a:r>
              <a:rPr lang="en-US"/>
              <a:t/>
            </a:r>
            <a:br>
              <a:rPr lang="en-US"/>
            </a:br>
            <a:r>
              <a:rPr lang="en-US"/>
              <a:t>(Kesmas berbasis bukti: MERIE)</a:t>
            </a:r>
            <a:endParaRPr lang="id-ID"/>
          </a:p>
        </p:txBody>
      </p:sp>
    </p:spTree>
    <p:extLst>
      <p:ext uri="{BB962C8B-B14F-4D97-AF65-F5344CB8AC3E}">
        <p14:creationId xmlns:p14="http://schemas.microsoft.com/office/powerpoint/2010/main" val="55313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9111"/>
            <a:ext cx="8229600" cy="1143000"/>
          </a:xfrm>
          <a:noFill/>
          <a:ln w="38100">
            <a:solidFill>
              <a:srgbClr val="FFC000"/>
            </a:solidFill>
          </a:ln>
        </p:spPr>
        <p:txBody>
          <a:bodyPr>
            <a:normAutofit/>
          </a:bodyPr>
          <a:lstStyle/>
          <a:p>
            <a:pPr marL="0" inden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1600: </a:t>
            </a:r>
            <a:r>
              <a:rPr lang="id-ID" sz="2000">
                <a:latin typeface="Arial Unicode MS" panose="020B0604020202020204" pitchFamily="34" charset="-128"/>
                <a:ea typeface="Arial Unicode MS" panose="020B0604020202020204" pitchFamily="34" charset="-128"/>
                <a:cs typeface="Arial Unicode MS" panose="020B0604020202020204" pitchFamily="34" charset="-128"/>
              </a:rPr>
              <a:t>Tembakau diperkenalkan ke Eropa sebagai tanaman dunia bar</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u</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1880: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Produksi rokok secara massal, Pria sebagai konsumen utama</a:t>
            </a:r>
          </a:p>
          <a:p>
            <a:pPr marL="0" inden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1950: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50% pria dan 25% wanita di Amerika adalah perokok</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26</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MASALAH </a:t>
            </a:r>
            <a:r>
              <a:rPr lang="en-US" sz="2400">
                <a:solidFill>
                  <a:srgbClr val="FF0000"/>
                </a:solidFill>
              </a:rPr>
              <a:t>(Rokok-Ca Paru)</a:t>
            </a:r>
            <a:endParaRPr lang="id-ID">
              <a:solidFill>
                <a:srgbClr val="FF0000"/>
              </a:solidFill>
            </a:endParaRPr>
          </a:p>
        </p:txBody>
      </p:sp>
      <p:sp>
        <p:nvSpPr>
          <p:cNvPr id="7" name="Content Placeholder 2"/>
          <p:cNvSpPr txBox="1">
            <a:spLocks/>
          </p:cNvSpPr>
          <p:nvPr/>
        </p:nvSpPr>
        <p:spPr>
          <a:xfrm>
            <a:off x="457200" y="3270668"/>
            <a:ext cx="8229600" cy="1143000"/>
          </a:xfrm>
          <a:prstGeom prst="rect">
            <a:avLst/>
          </a:prstGeom>
          <a:noFill/>
          <a:ln w="38100">
            <a:solidFill>
              <a:srgbClr val="FFC000"/>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1930: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Kematian karena Ca.Paru meningkat di Amerika</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Font typeface="Arial" pitchFamily="34" charse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1950: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Kematian Ca.Paru tinggi di negara bagian konsumsi rokok tinggi</a:t>
            </a:r>
          </a:p>
          <a:p>
            <a:pPr marL="0" indent="0">
              <a:buFont typeface="Arial" pitchFamily="34" charset="0"/>
              <a:buNone/>
            </a:pPr>
            <a:r>
              <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1960: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Ca.Paru penyebab umum kematian pada Pria</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Font typeface="Arial" pitchFamily="34" charset="0"/>
              <a:buNone/>
            </a:pP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31634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27</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ETIOLOGY </a:t>
            </a:r>
            <a:r>
              <a:rPr lang="en-US" sz="2400">
                <a:solidFill>
                  <a:srgbClr val="FF0000"/>
                </a:solidFill>
              </a:rPr>
              <a:t>(Rokok-Ca Paru)</a:t>
            </a:r>
            <a:endParaRPr lang="id-ID">
              <a:solidFill>
                <a:srgbClr val="FF0000"/>
              </a:solidFill>
            </a:endParaRPr>
          </a:p>
        </p:txBody>
      </p:sp>
      <p:sp>
        <p:nvSpPr>
          <p:cNvPr id="7" name="Content Placeholder 2"/>
          <p:cNvSpPr>
            <a:spLocks noGrp="1"/>
          </p:cNvSpPr>
          <p:nvPr>
            <p:ph idx="1"/>
          </p:nvPr>
        </p:nvSpPr>
        <p:spPr>
          <a:xfrm>
            <a:off x="457200" y="1562100"/>
            <a:ext cx="8229600" cy="2819400"/>
          </a:xfrm>
          <a:noFill/>
          <a:ln w="38100">
            <a:solidFill>
              <a:srgbClr val="FFC000"/>
            </a:solidFill>
          </a:ln>
        </p:spPr>
        <p:txBody>
          <a:bodyPr>
            <a:normAutofit/>
          </a:bodyPr>
          <a:lstStyle/>
          <a:p>
            <a:pPr marL="0" indent="0">
              <a:buNone/>
            </a:pPr>
            <a:r>
              <a:rPr lang="en-US" sz="2000" b="1">
                <a:solidFill>
                  <a:srgbClr val="FF0000"/>
                </a:solidFill>
              </a:rPr>
              <a:t>T</a:t>
            </a:r>
            <a:r>
              <a:rPr lang="id-ID" sz="2000" b="1">
                <a:solidFill>
                  <a:srgbClr val="FF0000"/>
                </a:solidFill>
              </a:rPr>
              <a:t>empat</a:t>
            </a:r>
            <a:r>
              <a:rPr lang="en-US" sz="2000" b="1">
                <a:solidFill>
                  <a:srgbClr val="FF0000"/>
                </a:solidFill>
              </a:rPr>
              <a:t>:</a:t>
            </a:r>
            <a:r>
              <a:rPr lang="id-ID" sz="2000" b="1">
                <a:solidFill>
                  <a:srgbClr val="FF0000"/>
                </a:solidFill>
              </a:rPr>
              <a:t> </a:t>
            </a:r>
            <a:r>
              <a:rPr lang="en-US" sz="2000"/>
              <a:t/>
            </a:r>
            <a:br>
              <a:rPr lang="en-US" sz="2000"/>
            </a:br>
            <a:r>
              <a:rPr lang="en-US" sz="2000"/>
              <a:t>H</a:t>
            </a:r>
            <a:r>
              <a:rPr lang="id-ID" sz="2000"/>
              <a:t>ubungan merokok dan </a:t>
            </a:r>
            <a:r>
              <a:rPr lang="en-US" sz="2000"/>
              <a:t>kematian </a:t>
            </a:r>
            <a:r>
              <a:rPr lang="id-ID" sz="2000"/>
              <a:t>kanker paru terdapat di seluruh Amerika Serikat, tetapi paling kuat di negara bagian di mana merokok paling </a:t>
            </a:r>
            <a:r>
              <a:rPr lang="en-US" sz="2000"/>
              <a:t>tinggi</a:t>
            </a:r>
            <a:r>
              <a:rPr lang="id-ID" sz="2000"/>
              <a:t> </a:t>
            </a:r>
            <a:r>
              <a:rPr lang="en-US" sz="2000" b="1">
                <a:solidFill>
                  <a:srgbClr val="FF0000"/>
                </a:solidFill>
              </a:rPr>
              <a:t>(Studi ekologi).</a:t>
            </a:r>
          </a:p>
          <a:p>
            <a:pPr marL="0" indent="0">
              <a:buNone/>
            </a:pPr>
            <a:r>
              <a:rPr lang="en-US" sz="2000"/>
              <a:t>A</a:t>
            </a:r>
            <a:r>
              <a:rPr lang="id-ID" sz="2000"/>
              <a:t>hli epidemiologi menyimpulkan bahwa </a:t>
            </a:r>
            <a:r>
              <a:rPr lang="id-ID" sz="2000" b="1">
                <a:solidFill>
                  <a:srgbClr val="00B0F0"/>
                </a:solidFill>
              </a:rPr>
              <a:t>ada hubungan antara merokok dan kematian karena kanker paru</a:t>
            </a:r>
            <a:r>
              <a:rPr lang="id-ID" sz="2000"/>
              <a:t>. </a:t>
            </a:r>
            <a:endParaRPr lang="en-US" sz="2000"/>
          </a:p>
          <a:p>
            <a:pPr marL="0" indent="0">
              <a:buNone/>
            </a:pPr>
            <a:r>
              <a:rPr lang="id-ID" sz="2000"/>
              <a:t>Hubungan ini menghasilkan </a:t>
            </a:r>
            <a:r>
              <a:rPr lang="en-US" sz="2000"/>
              <a:t>dugaan atau </a:t>
            </a:r>
            <a:r>
              <a:rPr lang="en-US" sz="2000" b="1">
                <a:solidFill>
                  <a:srgbClr val="00B0F0"/>
                </a:solidFill>
              </a:rPr>
              <a:t>hipotesis </a:t>
            </a:r>
            <a:r>
              <a:rPr lang="id-ID" sz="2000"/>
              <a:t>bahwa </a:t>
            </a:r>
            <a:r>
              <a:rPr lang="id-ID" sz="2000" b="1">
                <a:solidFill>
                  <a:srgbClr val="FF0000"/>
                </a:solidFill>
              </a:rPr>
              <a:t>rokok mungkin menjadi penyebab kanker paru.</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08866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28</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xfrm>
            <a:off x="457200" y="419100"/>
            <a:ext cx="8229600" cy="431800"/>
          </a:xfrm>
          <a:solidFill>
            <a:srgbClr val="FFFF00"/>
          </a:solidFill>
        </p:spPr>
        <p:txBody>
          <a:bodyPr>
            <a:normAutofit fontScale="90000"/>
          </a:bodyPr>
          <a:lstStyle/>
          <a:p>
            <a:pPr algn="ctr"/>
            <a:r>
              <a:rPr lang="en-US" b="1">
                <a:solidFill>
                  <a:srgbClr val="FF0000"/>
                </a:solidFill>
              </a:rPr>
              <a:t>SEBAB-AKIBAT </a:t>
            </a:r>
            <a:r>
              <a:rPr lang="en-US" sz="2400" b="1">
                <a:solidFill>
                  <a:srgbClr val="FF0000"/>
                </a:solidFill>
              </a:rPr>
              <a:t>(Rokok-Ca Paru)</a:t>
            </a:r>
            <a:endParaRPr lang="id-ID" b="1">
              <a:solidFill>
                <a:srgbClr val="FF0000"/>
              </a:solidFill>
            </a:endParaRPr>
          </a:p>
        </p:txBody>
      </p:sp>
      <p:sp>
        <p:nvSpPr>
          <p:cNvPr id="7" name="Content Placeholder 2"/>
          <p:cNvSpPr>
            <a:spLocks noGrp="1"/>
          </p:cNvSpPr>
          <p:nvPr>
            <p:ph idx="1"/>
          </p:nvPr>
        </p:nvSpPr>
        <p:spPr>
          <a:xfrm>
            <a:off x="457200" y="952500"/>
            <a:ext cx="8229600" cy="1371600"/>
          </a:xfrm>
          <a:noFill/>
          <a:ln w="38100">
            <a:solidFill>
              <a:srgbClr val="FFC000"/>
            </a:solidFill>
          </a:ln>
        </p:spPr>
        <p:txBody>
          <a:bodyPr>
            <a:normAutofit/>
          </a:bodyPr>
          <a:lstStyle/>
          <a:p>
            <a:pPr marL="0" indent="0">
              <a:buNone/>
            </a:pPr>
            <a:r>
              <a:rPr lang="en-US" sz="2000" b="1">
                <a:solidFill>
                  <a:srgbClr val="FF0000"/>
                </a:solidFill>
              </a:rPr>
              <a:t>#1. Ada hubungan di level individu:</a:t>
            </a:r>
            <a:r>
              <a:rPr lang="id-ID" sz="2000" b="1">
                <a:solidFill>
                  <a:srgbClr val="FF0000"/>
                </a:solidFill>
              </a:rPr>
              <a:t> </a:t>
            </a:r>
            <a:endParaRPr lang="en-US" sz="2000" b="1">
              <a:solidFill>
                <a:srgbClr val="FF0000"/>
              </a:solidFill>
            </a:endParaRPr>
          </a:p>
          <a:p>
            <a:pPr marL="0" indent="0">
              <a:buNone/>
            </a:pPr>
            <a:r>
              <a:rPr lang="id-ID" sz="2000"/>
              <a:t>1940-1950</a:t>
            </a:r>
            <a:r>
              <a:rPr lang="en-US" sz="2000"/>
              <a:t>:</a:t>
            </a:r>
            <a:r>
              <a:rPr lang="id-ID" sz="2000"/>
              <a:t> sejumlah studi kasus-kontrol </a:t>
            </a:r>
            <a:r>
              <a:rPr lang="en-US" sz="2000"/>
              <a:t>menyimpulkan penderita Ca.</a:t>
            </a:r>
            <a:r>
              <a:rPr lang="id-ID" sz="2000"/>
              <a:t>paru jauh lebih mungkin menjadi perokok dibandingkan tidak </a:t>
            </a:r>
            <a:r>
              <a:rPr lang="en-US" sz="2000"/>
              <a:t>Ca.paru</a:t>
            </a:r>
            <a:r>
              <a:rPr lang="id-ID" sz="2000"/>
              <a:t>. </a:t>
            </a:r>
            <a:r>
              <a:rPr lang="en-US" sz="2000"/>
              <a:t>Simpulan</a:t>
            </a:r>
            <a:r>
              <a:rPr lang="en-US" sz="2000">
                <a:sym typeface="Wingdings" panose="05000000000000000000" pitchFamily="2" charset="2"/>
              </a:rPr>
              <a:t> </a:t>
            </a:r>
            <a:r>
              <a:rPr lang="en-US" sz="2000" b="1">
                <a:solidFill>
                  <a:srgbClr val="FF0000"/>
                </a:solidFill>
              </a:rPr>
              <a:t>R</a:t>
            </a:r>
            <a:r>
              <a:rPr lang="id-ID" sz="2000" b="1">
                <a:solidFill>
                  <a:srgbClr val="FF0000"/>
                </a:solidFill>
              </a:rPr>
              <a:t>okok merupakan faktor risiko kanker paru.</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Content Placeholder 2"/>
          <p:cNvSpPr txBox="1">
            <a:spLocks/>
          </p:cNvSpPr>
          <p:nvPr/>
        </p:nvSpPr>
        <p:spPr>
          <a:xfrm>
            <a:off x="457200" y="2400300"/>
            <a:ext cx="8229600" cy="1752600"/>
          </a:xfrm>
          <a:prstGeom prst="rect">
            <a:avLst/>
          </a:prstGeom>
          <a:noFill/>
          <a:ln w="38100">
            <a:solidFill>
              <a:srgbClr val="FFC000"/>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b="1">
                <a:solidFill>
                  <a:srgbClr val="FF0000"/>
                </a:solidFill>
              </a:rPr>
              <a:t>#2. Sebab mendahului akibat:</a:t>
            </a:r>
            <a:r>
              <a:rPr lang="id-ID" sz="2000" b="1">
                <a:solidFill>
                  <a:srgbClr val="FF0000"/>
                </a:solidFill>
              </a:rPr>
              <a:t> </a:t>
            </a:r>
            <a:endParaRPr lang="en-US" sz="2000" b="1">
              <a:solidFill>
                <a:srgbClr val="FF0000"/>
              </a:solidFill>
            </a:endParaRPr>
          </a:p>
          <a:p>
            <a:pPr marL="0" indent="0">
              <a:buNone/>
            </a:pPr>
            <a:r>
              <a:rPr lang="id-ID" sz="2000"/>
              <a:t>19</a:t>
            </a:r>
            <a:r>
              <a:rPr lang="en-US" sz="2000"/>
              <a:t>5</a:t>
            </a:r>
            <a:r>
              <a:rPr lang="id-ID" sz="2000"/>
              <a:t>0-19</a:t>
            </a:r>
            <a:r>
              <a:rPr lang="en-US" sz="2000"/>
              <a:t>6</a:t>
            </a:r>
            <a:r>
              <a:rPr lang="id-ID" sz="2000"/>
              <a:t>0</a:t>
            </a:r>
            <a:r>
              <a:rPr lang="en-US" sz="2000"/>
              <a:t>:</a:t>
            </a:r>
            <a:r>
              <a:rPr lang="id-ID" sz="2000"/>
              <a:t> studi </a:t>
            </a:r>
            <a:r>
              <a:rPr lang="en-US" sz="2000"/>
              <a:t>cohor skala besar, </a:t>
            </a:r>
            <a:r>
              <a:rPr lang="id-ID" sz="2000"/>
              <a:t>200.000 orang selama 3 tahun atau lebih untuk menentukan </a:t>
            </a:r>
            <a:r>
              <a:rPr lang="en-US" sz="2000"/>
              <a:t>risiko </a:t>
            </a:r>
            <a:r>
              <a:rPr lang="id-ID" sz="2000"/>
              <a:t>perokok dan bukan perokok</a:t>
            </a:r>
            <a:r>
              <a:rPr lang="en-US" sz="2000"/>
              <a:t> untuk</a:t>
            </a:r>
            <a:r>
              <a:rPr lang="id-ID" sz="2000"/>
              <a:t> </a:t>
            </a:r>
            <a:r>
              <a:rPr lang="en-US" sz="2000"/>
              <a:t>menderita </a:t>
            </a:r>
            <a:r>
              <a:rPr lang="id-ID" sz="2000"/>
              <a:t>kanker paru-paru. </a:t>
            </a:r>
            <a:r>
              <a:rPr lang="en-US" sz="2000"/>
              <a:t>Simpulan</a:t>
            </a:r>
            <a:r>
              <a:rPr lang="en-US" sz="2000">
                <a:sym typeface="Wingdings" panose="05000000000000000000" pitchFamily="2" charset="2"/>
              </a:rPr>
              <a:t> </a:t>
            </a:r>
            <a:r>
              <a:rPr lang="en-US" sz="2000" b="1">
                <a:solidFill>
                  <a:srgbClr val="FF0000"/>
                </a:solidFill>
              </a:rPr>
              <a:t>Per</a:t>
            </a:r>
            <a:r>
              <a:rPr lang="id-ID" sz="2000" b="1">
                <a:solidFill>
                  <a:srgbClr val="FF0000"/>
                </a:solidFill>
              </a:rPr>
              <a:t>okok </a:t>
            </a:r>
            <a:r>
              <a:rPr lang="en-US" sz="2000" b="1">
                <a:solidFill>
                  <a:srgbClr val="FF0000"/>
                </a:solidFill>
              </a:rPr>
              <a:t>memiliki </a:t>
            </a:r>
            <a:r>
              <a:rPr lang="id-ID" sz="2000" b="1">
                <a:solidFill>
                  <a:srgbClr val="FF0000"/>
                </a:solidFill>
              </a:rPr>
              <a:t>risiko </a:t>
            </a:r>
            <a:r>
              <a:rPr lang="en-US" sz="2000" b="1">
                <a:solidFill>
                  <a:srgbClr val="FF0000"/>
                </a:solidFill>
              </a:rPr>
              <a:t>lebih besar untuk menderita </a:t>
            </a:r>
            <a:r>
              <a:rPr lang="id-ID" sz="2000" b="1">
                <a:solidFill>
                  <a:srgbClr val="FF0000"/>
                </a:solidFill>
              </a:rPr>
              <a:t>kanker paru.</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Content Placeholder 2"/>
          <p:cNvSpPr txBox="1">
            <a:spLocks/>
          </p:cNvSpPr>
          <p:nvPr/>
        </p:nvSpPr>
        <p:spPr>
          <a:xfrm>
            <a:off x="457200" y="4305300"/>
            <a:ext cx="8229600" cy="1073010"/>
          </a:xfrm>
          <a:prstGeom prst="rect">
            <a:avLst/>
          </a:prstGeom>
          <a:noFill/>
          <a:ln w="38100">
            <a:solidFill>
              <a:srgbClr val="FFC000"/>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b="1">
                <a:solidFill>
                  <a:srgbClr val="FF0000"/>
                </a:solidFill>
              </a:rPr>
              <a:t>#3. Jika penyebab diubah, akibat akan berubah:</a:t>
            </a:r>
            <a:r>
              <a:rPr lang="id-ID" sz="2000" b="1">
                <a:solidFill>
                  <a:srgbClr val="FF0000"/>
                </a:solidFill>
              </a:rPr>
              <a:t> </a:t>
            </a:r>
            <a:endParaRPr lang="en-US" sz="2000" b="1">
              <a:solidFill>
                <a:srgbClr val="FF0000"/>
              </a:solidFill>
            </a:endParaRPr>
          </a:p>
          <a:p>
            <a:pPr marL="0" indent="0">
              <a:buNone/>
            </a:pPr>
            <a:r>
              <a:rPr lang="en-US" sz="2000"/>
              <a:t>RCT atau eksperimen pada manusia </a:t>
            </a:r>
            <a:r>
              <a:rPr lang="id-ID" sz="2000" b="1">
                <a:solidFill>
                  <a:srgbClr val="00B0F0"/>
                </a:solidFill>
              </a:rPr>
              <a:t>tidak etis </a:t>
            </a:r>
            <a:r>
              <a:rPr lang="id-ID" sz="2000"/>
              <a:t>untuk </a:t>
            </a:r>
            <a:r>
              <a:rPr lang="en-US" sz="2000"/>
              <a:t>memastikan </a:t>
            </a:r>
            <a:r>
              <a:rPr lang="id-ID" sz="2000"/>
              <a:t>merokok sebagai penyebab kanker paru</a:t>
            </a:r>
            <a:endParaRPr lang="en-US" sz="20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85722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29</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xfrm>
            <a:off x="457200" y="266700"/>
            <a:ext cx="8229600" cy="584200"/>
          </a:xfrm>
          <a:solidFill>
            <a:srgbClr val="FFFF00"/>
          </a:solidFill>
        </p:spPr>
        <p:txBody>
          <a:bodyPr>
            <a:normAutofit/>
          </a:bodyPr>
          <a:lstStyle/>
          <a:p>
            <a:pPr algn="ctr"/>
            <a:r>
              <a:rPr lang="en-US" sz="3100" b="1">
                <a:solidFill>
                  <a:srgbClr val="FF0000"/>
                </a:solidFill>
              </a:rPr>
              <a:t>Sebab-akibat: kriteria tambahan </a:t>
            </a:r>
            <a:r>
              <a:rPr lang="en-US" sz="2400" b="1">
                <a:solidFill>
                  <a:srgbClr val="FF0000"/>
                </a:solidFill>
              </a:rPr>
              <a:t>(Rokok-Ca Paru)</a:t>
            </a:r>
            <a:endParaRPr lang="id-ID" b="1">
              <a:solidFill>
                <a:srgbClr val="FF0000"/>
              </a:solidFill>
            </a:endParaRPr>
          </a:p>
        </p:txBody>
      </p:sp>
      <p:sp>
        <p:nvSpPr>
          <p:cNvPr id="7" name="Content Placeholder 2"/>
          <p:cNvSpPr>
            <a:spLocks noGrp="1"/>
          </p:cNvSpPr>
          <p:nvPr>
            <p:ph idx="1"/>
          </p:nvPr>
        </p:nvSpPr>
        <p:spPr>
          <a:xfrm>
            <a:off x="457200" y="952501"/>
            <a:ext cx="8229600" cy="914400"/>
          </a:xfrm>
          <a:noFill/>
          <a:ln w="38100">
            <a:solidFill>
              <a:srgbClr val="FFC000"/>
            </a:solidFill>
          </a:ln>
        </p:spPr>
        <p:txBody>
          <a:bodyPr>
            <a:normAutofit lnSpcReduction="10000"/>
          </a:bodyPr>
          <a:lstStyle/>
          <a:p>
            <a:pPr marL="0" indent="0">
              <a:buNone/>
            </a:pPr>
            <a:r>
              <a:rPr lang="en-US" sz="1800" b="1">
                <a:solidFill>
                  <a:srgbClr val="FF0000"/>
                </a:solidFill>
              </a:rPr>
              <a:t>#1. </a:t>
            </a:r>
            <a:r>
              <a:rPr lang="en-US" sz="1800" b="1">
                <a:solidFill>
                  <a:srgbClr val="333333"/>
                </a:solidFill>
                <a:latin typeface="Arial" panose="020B0604020202020204" pitchFamily="34" charset="0"/>
                <a:ea typeface="Arial" panose="020B0604020202020204" pitchFamily="34" charset="0"/>
              </a:rPr>
              <a:t>The</a:t>
            </a:r>
            <a:r>
              <a:rPr lang="en-US" sz="1800" b="1" spc="40">
                <a:solidFill>
                  <a:srgbClr val="333333"/>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strength</a:t>
            </a:r>
            <a:r>
              <a:rPr lang="en-US" sz="1800" b="1" spc="85">
                <a:solidFill>
                  <a:srgbClr val="993872"/>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of</a:t>
            </a:r>
            <a:r>
              <a:rPr lang="en-US" sz="1800" b="1" spc="25">
                <a:solidFill>
                  <a:srgbClr val="993872"/>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the</a:t>
            </a:r>
            <a:r>
              <a:rPr lang="en-US" sz="1800" b="1" spc="35">
                <a:solidFill>
                  <a:srgbClr val="993872"/>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relationship</a:t>
            </a:r>
            <a:r>
              <a:rPr lang="en-US" sz="1800">
                <a:solidFill>
                  <a:srgbClr val="FF0000"/>
                </a:solidFill>
              </a:rPr>
              <a:t>:</a:t>
            </a:r>
            <a:r>
              <a:rPr lang="id-ID" sz="1800">
                <a:solidFill>
                  <a:srgbClr val="FF0000"/>
                </a:solidFill>
              </a:rPr>
              <a:t> </a:t>
            </a:r>
            <a:endParaRPr lang="en-US" sz="1800">
              <a:solidFill>
                <a:srgbClr val="FF0000"/>
              </a:solidFill>
            </a:endParaRPr>
          </a:p>
          <a:p>
            <a:pPr marL="0" indent="0">
              <a:buNone/>
            </a:pPr>
            <a:r>
              <a:rPr lang="en-US" sz="1800"/>
              <a:t>Relative Risk/RR = 10.0 </a:t>
            </a:r>
            <a:r>
              <a:rPr lang="en-US" sz="1800">
                <a:sym typeface="Wingdings" panose="05000000000000000000" pitchFamily="2" charset="2"/>
              </a:rPr>
              <a:t></a:t>
            </a:r>
            <a:r>
              <a:rPr lang="en-US" sz="1800"/>
              <a:t> </a:t>
            </a:r>
            <a:r>
              <a:rPr lang="en-US" sz="1800">
                <a:solidFill>
                  <a:srgbClr val="00B0F0"/>
                </a:solidFill>
              </a:rPr>
              <a:t>Per</a:t>
            </a:r>
            <a:r>
              <a:rPr lang="id-ID" sz="1800">
                <a:solidFill>
                  <a:srgbClr val="00B0F0"/>
                </a:solidFill>
              </a:rPr>
              <a:t>okok </a:t>
            </a:r>
            <a:r>
              <a:rPr lang="en-US" sz="1800">
                <a:solidFill>
                  <a:srgbClr val="00B0F0"/>
                </a:solidFill>
              </a:rPr>
              <a:t>memiliki </a:t>
            </a:r>
            <a:r>
              <a:rPr lang="id-ID" sz="1800">
                <a:solidFill>
                  <a:srgbClr val="00B0F0"/>
                </a:solidFill>
              </a:rPr>
              <a:t>risiko </a:t>
            </a:r>
            <a:r>
              <a:rPr lang="en-US" sz="1800">
                <a:solidFill>
                  <a:srgbClr val="00B0F0"/>
                </a:solidFill>
              </a:rPr>
              <a:t>10 kali lebih besar untuk menderita </a:t>
            </a:r>
            <a:r>
              <a:rPr lang="id-ID" sz="1800">
                <a:solidFill>
                  <a:srgbClr val="00B0F0"/>
                </a:solidFill>
              </a:rPr>
              <a:t>kanker paru</a:t>
            </a:r>
            <a:r>
              <a:rPr lang="en-US" sz="1800">
                <a:solidFill>
                  <a:srgbClr val="00B0F0"/>
                </a:solidFill>
              </a:rPr>
              <a:t> dibanding bukan perokok</a:t>
            </a:r>
            <a:endParaRPr lang="en-US" sz="1800">
              <a:solidFill>
                <a:srgbClr val="00B0F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Content Placeholder 2"/>
          <p:cNvSpPr txBox="1">
            <a:spLocks/>
          </p:cNvSpPr>
          <p:nvPr/>
        </p:nvSpPr>
        <p:spPr>
          <a:xfrm>
            <a:off x="445477" y="1968502"/>
            <a:ext cx="8229600" cy="1498598"/>
          </a:xfrm>
          <a:prstGeom prst="rect">
            <a:avLst/>
          </a:prstGeom>
          <a:noFill/>
          <a:ln w="38100">
            <a:solidFill>
              <a:srgbClr val="FFC000"/>
            </a:solidFill>
          </a:ln>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1800" b="1">
                <a:solidFill>
                  <a:srgbClr val="FF0000"/>
                </a:solidFill>
              </a:rPr>
              <a:t>#2. </a:t>
            </a:r>
            <a:r>
              <a:rPr lang="en-US" sz="1800">
                <a:solidFill>
                  <a:srgbClr val="333333"/>
                </a:solidFill>
                <a:latin typeface="Arial" panose="020B0604020202020204" pitchFamily="34" charset="0"/>
                <a:ea typeface="Arial" panose="020B0604020202020204" pitchFamily="34" charset="0"/>
              </a:rPr>
              <a:t>A</a:t>
            </a:r>
            <a:r>
              <a:rPr lang="en-US" sz="1800" spc="15">
                <a:solidFill>
                  <a:srgbClr val="333333"/>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dose-response</a:t>
            </a:r>
            <a:r>
              <a:rPr lang="en-US" sz="1800" b="1" spc="145">
                <a:solidFill>
                  <a:srgbClr val="993872"/>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relationship</a:t>
            </a:r>
            <a:r>
              <a:rPr lang="en-US" sz="1800" b="1">
                <a:solidFill>
                  <a:srgbClr val="FF0000"/>
                </a:solidFill>
              </a:rPr>
              <a:t>:</a:t>
            </a:r>
            <a:r>
              <a:rPr lang="id-ID" sz="1800" b="1">
                <a:solidFill>
                  <a:srgbClr val="FF0000"/>
                </a:solidFill>
              </a:rPr>
              <a:t> </a:t>
            </a:r>
            <a:endParaRPr lang="en-US" sz="1800" b="1">
              <a:solidFill>
                <a:srgbClr val="FF0000"/>
              </a:solidFill>
            </a:endParaRPr>
          </a:p>
          <a:p>
            <a:pPr marL="0" indent="0">
              <a:buNone/>
            </a:pPr>
            <a:r>
              <a:rPr lang="id-ID" sz="1800"/>
              <a:t>Merokok </a:t>
            </a:r>
            <a:r>
              <a:rPr lang="id-ID" sz="1800">
                <a:solidFill>
                  <a:srgbClr val="00B0F0"/>
                </a:solidFill>
              </a:rPr>
              <a:t>satu bungkus per hari </a:t>
            </a:r>
            <a:r>
              <a:rPr lang="id-ID" sz="1800"/>
              <a:t>selama bertahun-tahun meningkatkan kemungkinan terkena </a:t>
            </a:r>
            <a:r>
              <a:rPr lang="en-US" sz="1800"/>
              <a:t>Ca.</a:t>
            </a:r>
            <a:r>
              <a:rPr lang="id-ID" sz="1800"/>
              <a:t>paru dibandingkan dengan merokok </a:t>
            </a:r>
            <a:r>
              <a:rPr lang="id-ID" sz="1800">
                <a:solidFill>
                  <a:srgbClr val="00B0F0"/>
                </a:solidFill>
              </a:rPr>
              <a:t>setengah bungkus per hari. </a:t>
            </a:r>
            <a:r>
              <a:rPr lang="en-US" sz="1800"/>
              <a:t>M</a:t>
            </a:r>
            <a:r>
              <a:rPr lang="id-ID" sz="1800"/>
              <a:t>erokok </a:t>
            </a:r>
            <a:r>
              <a:rPr lang="id-ID" sz="1800">
                <a:solidFill>
                  <a:srgbClr val="00B0F0"/>
                </a:solidFill>
              </a:rPr>
              <a:t>dua bungkus per h</a:t>
            </a:r>
            <a:r>
              <a:rPr lang="id-ID" sz="1800"/>
              <a:t>ari meningkatkan kemungkinan terkena </a:t>
            </a:r>
            <a:r>
              <a:rPr lang="en-US" sz="1800"/>
              <a:t>Ca.</a:t>
            </a:r>
            <a:r>
              <a:rPr lang="id-ID" sz="1800"/>
              <a:t>paru dibandingkan dengan merokok </a:t>
            </a:r>
            <a:r>
              <a:rPr lang="id-ID" sz="1800">
                <a:solidFill>
                  <a:srgbClr val="00B0F0"/>
                </a:solidFill>
              </a:rPr>
              <a:t>satu bungkus per hari</a:t>
            </a:r>
            <a:r>
              <a:rPr lang="en-US" sz="1800"/>
              <a:t>.</a:t>
            </a:r>
            <a:endParaRPr lang="en-US" sz="18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Content Placeholder 2"/>
          <p:cNvSpPr txBox="1">
            <a:spLocks/>
          </p:cNvSpPr>
          <p:nvPr/>
        </p:nvSpPr>
        <p:spPr>
          <a:xfrm>
            <a:off x="427892" y="3581404"/>
            <a:ext cx="8229600" cy="939797"/>
          </a:xfrm>
          <a:prstGeom prst="rect">
            <a:avLst/>
          </a:prstGeom>
          <a:noFill/>
          <a:ln w="38100">
            <a:solidFill>
              <a:srgbClr val="FFC000"/>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1800" b="1">
                <a:solidFill>
                  <a:srgbClr val="FF0000"/>
                </a:solidFill>
              </a:rPr>
              <a:t>#3. </a:t>
            </a:r>
            <a:r>
              <a:rPr lang="en-US" sz="1800" b="1">
                <a:solidFill>
                  <a:srgbClr val="993872"/>
                </a:solidFill>
                <a:latin typeface="Arial" panose="020B0604020202020204" pitchFamily="34" charset="0"/>
                <a:ea typeface="Arial" panose="020B0604020202020204" pitchFamily="34" charset="0"/>
              </a:rPr>
              <a:t>Consistency</a:t>
            </a:r>
            <a:r>
              <a:rPr lang="en-US" sz="1800" b="1">
                <a:solidFill>
                  <a:srgbClr val="FF0000"/>
                </a:solidFill>
              </a:rPr>
              <a:t>:</a:t>
            </a:r>
            <a:r>
              <a:rPr lang="id-ID" sz="1800" b="1">
                <a:solidFill>
                  <a:srgbClr val="FF0000"/>
                </a:solidFill>
              </a:rPr>
              <a:t> </a:t>
            </a:r>
            <a:r>
              <a:rPr lang="en-US" sz="1800" b="1">
                <a:solidFill>
                  <a:srgbClr val="FF0000"/>
                </a:solidFill>
              </a:rPr>
              <a:t/>
            </a:r>
            <a:br>
              <a:rPr lang="en-US" sz="1800" b="1">
                <a:solidFill>
                  <a:srgbClr val="FF0000"/>
                </a:solidFill>
              </a:rPr>
            </a:br>
            <a:r>
              <a:rPr lang="en-US" sz="1800"/>
              <a:t>Penelitian di berbagai </a:t>
            </a:r>
            <a:r>
              <a:rPr lang="en-US" sz="1800">
                <a:solidFill>
                  <a:srgbClr val="00B0F0"/>
                </a:solidFill>
              </a:rPr>
              <a:t>negara, </a:t>
            </a:r>
            <a:r>
              <a:rPr lang="id-ID" sz="1800">
                <a:solidFill>
                  <a:srgbClr val="00B0F0"/>
                </a:solidFill>
              </a:rPr>
              <a:t>ras</a:t>
            </a:r>
            <a:r>
              <a:rPr lang="en-US" sz="1800">
                <a:solidFill>
                  <a:srgbClr val="00B0F0"/>
                </a:solidFill>
              </a:rPr>
              <a:t>,</a:t>
            </a:r>
            <a:r>
              <a:rPr lang="id-ID" sz="1800">
                <a:solidFill>
                  <a:srgbClr val="00B0F0"/>
                </a:solidFill>
              </a:rPr>
              <a:t> dan kelompok sosial ekonomi </a:t>
            </a:r>
            <a:r>
              <a:rPr lang="id-ID" sz="1800"/>
              <a:t>secara konsisten menunjukkan hubungan yang kuat antara merokok dan kanker paru</a:t>
            </a:r>
            <a:endParaRPr lang="en-US" sz="18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Content Placeholder 2"/>
          <p:cNvSpPr txBox="1">
            <a:spLocks/>
          </p:cNvSpPr>
          <p:nvPr/>
        </p:nvSpPr>
        <p:spPr>
          <a:xfrm>
            <a:off x="391290" y="4517436"/>
            <a:ext cx="8229600" cy="939797"/>
          </a:xfrm>
          <a:prstGeom prst="rect">
            <a:avLst/>
          </a:prstGeom>
          <a:noFill/>
          <a:ln w="38100">
            <a:solidFill>
              <a:srgbClr val="FFC000"/>
            </a:solidFill>
          </a:ln>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1800" b="1">
                <a:solidFill>
                  <a:srgbClr val="FF0000"/>
                </a:solidFill>
              </a:rPr>
              <a:t>#3. </a:t>
            </a:r>
            <a:r>
              <a:rPr lang="en-US" sz="1800" b="1">
                <a:solidFill>
                  <a:srgbClr val="993872"/>
                </a:solidFill>
                <a:latin typeface="Arial" panose="020B0604020202020204" pitchFamily="34" charset="0"/>
                <a:ea typeface="Arial" panose="020B0604020202020204" pitchFamily="34" charset="0"/>
              </a:rPr>
              <a:t>Biological</a:t>
            </a:r>
            <a:r>
              <a:rPr lang="en-US" sz="1800" b="1" spc="100">
                <a:solidFill>
                  <a:srgbClr val="993872"/>
                </a:solidFill>
                <a:latin typeface="Arial" panose="020B0604020202020204" pitchFamily="34" charset="0"/>
                <a:ea typeface="Arial" panose="020B0604020202020204" pitchFamily="34" charset="0"/>
              </a:rPr>
              <a:t> </a:t>
            </a:r>
            <a:r>
              <a:rPr lang="en-US" sz="1800" b="1">
                <a:solidFill>
                  <a:srgbClr val="993872"/>
                </a:solidFill>
                <a:latin typeface="Arial" panose="020B0604020202020204" pitchFamily="34" charset="0"/>
                <a:ea typeface="Arial" panose="020B0604020202020204" pitchFamily="34" charset="0"/>
              </a:rPr>
              <a:t>plausibility:</a:t>
            </a:r>
            <a:endParaRPr lang="en-US" sz="1800" b="1">
              <a:solidFill>
                <a:srgbClr val="FF0000"/>
              </a:solidFill>
            </a:endParaRPr>
          </a:p>
          <a:p>
            <a:pPr marL="0" indent="0">
              <a:buNone/>
            </a:pPr>
            <a:r>
              <a:rPr lang="en-US" sz="1800"/>
              <a:t>Rokok mengandung </a:t>
            </a:r>
            <a:r>
              <a:rPr lang="en-US" sz="1800">
                <a:solidFill>
                  <a:srgbClr val="00B0F0"/>
                </a:solidFill>
              </a:rPr>
              <a:t>ribuan partikel kimia </a:t>
            </a:r>
            <a:r>
              <a:rPr lang="en-US" sz="1800"/>
              <a:t>yang berpotensi meracuni organ </a:t>
            </a:r>
            <a:r>
              <a:rPr lang="id-ID" sz="1800"/>
              <a:t>tubuh tempat terjadinya kanker paru</a:t>
            </a:r>
            <a:endParaRPr lang="en-US" sz="1800" b="1">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05603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ctr"/>
            <a:endParaRPr lang="id-ID">
              <a:solidFill>
                <a:srgbClr val="FF0000"/>
              </a:solidFill>
            </a:endParaRPr>
          </a:p>
        </p:txBody>
      </p:sp>
      <p:sp>
        <p:nvSpPr>
          <p:cNvPr id="3" name="Content Placeholder 2"/>
          <p:cNvSpPr>
            <a:spLocks noGrp="1"/>
          </p:cNvSpPr>
          <p:nvPr>
            <p:ph idx="1"/>
          </p:nvPr>
        </p:nvSpPr>
        <p:spPr/>
        <p:txBody>
          <a:bodyPr/>
          <a:lstStyle/>
          <a:p>
            <a:endParaRPr lang="id-ID"/>
          </a:p>
        </p:txBody>
      </p:sp>
      <p:sp>
        <p:nvSpPr>
          <p:cNvPr id="4" name="Rounded Rectangular Callout 12"/>
          <p:cNvSpPr/>
          <p:nvPr/>
        </p:nvSpPr>
        <p:spPr>
          <a:xfrm>
            <a:off x="3962400" y="1981200"/>
            <a:ext cx="4567272" cy="2438400"/>
          </a:xfrm>
          <a:prstGeom prst="wedgeRoundRectCallout">
            <a:avLst>
              <a:gd name="adj1" fmla="val -19165"/>
              <a:gd name="adj2" fmla="val 67969"/>
              <a:gd name="adj3" fmla="val 1666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3815612" y="2057400"/>
            <a:ext cx="4811042" cy="2123658"/>
          </a:xfrm>
          <a:prstGeom prst="rect">
            <a:avLst/>
          </a:prstGeom>
          <a:noFill/>
        </p:spPr>
        <p:txBody>
          <a:bodyPr wrap="square" rtlCol="0">
            <a:spAutoFit/>
          </a:bodyPr>
          <a:lstStyle/>
          <a:p>
            <a:pPr algn="ctr"/>
            <a:r>
              <a:rPr lang="en-US" sz="4400" b="1" dirty="0">
                <a:solidFill>
                  <a:srgbClr val="FF0000"/>
                </a:solidFill>
                <a:latin typeface="Tw Cen MT" pitchFamily="34" charset="0"/>
              </a:rPr>
              <a:t>What  is </a:t>
            </a:r>
          </a:p>
          <a:p>
            <a:pPr algn="ctr"/>
            <a:r>
              <a:rPr lang="en-US" sz="4400" b="1" dirty="0">
                <a:solidFill>
                  <a:srgbClr val="FF0000"/>
                </a:solidFill>
                <a:latin typeface="Tw Cen MT" pitchFamily="34" charset="0"/>
              </a:rPr>
              <a:t>“ </a:t>
            </a:r>
            <a:r>
              <a:rPr lang="en-US" sz="4400" b="1" i="1" dirty="0">
                <a:solidFill>
                  <a:srgbClr val="FF0000"/>
                </a:solidFill>
                <a:latin typeface="Tw Cen MT" pitchFamily="34" charset="0"/>
              </a:rPr>
              <a:t>Evidence-based </a:t>
            </a:r>
          </a:p>
          <a:p>
            <a:pPr algn="ctr"/>
            <a:r>
              <a:rPr lang="en-US" sz="4400" b="1" i="1" dirty="0">
                <a:solidFill>
                  <a:srgbClr val="FF0000"/>
                </a:solidFill>
                <a:latin typeface="Tw Cen MT" pitchFamily="34" charset="0"/>
              </a:rPr>
              <a:t>Public Health </a:t>
            </a:r>
            <a:r>
              <a:rPr lang="en-US" sz="4400" b="1" dirty="0">
                <a:solidFill>
                  <a:srgbClr val="FF0000"/>
                </a:solidFill>
                <a:latin typeface="Tw Cen MT" pitchFamily="34" charset="0"/>
              </a:rPr>
              <a:t>?”</a:t>
            </a:r>
          </a:p>
        </p:txBody>
      </p:sp>
      <p:pic>
        <p:nvPicPr>
          <p:cNvPr id="6" name="Picture 6"/>
          <p:cNvPicPr>
            <a:picLocks noChangeAspect="1" noChangeArrowheads="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07647" y="1428750"/>
            <a:ext cx="1857375"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a:t>
            </a:fld>
            <a:endParaRPr lang="en-US" dirty="0">
              <a:latin typeface="Tw Cen MT" panose="020B0602020104020603" pitchFamily="34" charset="0"/>
            </a:endParaRPr>
          </a:p>
        </p:txBody>
      </p:sp>
      <p:sp>
        <p:nvSpPr>
          <p:cNvPr id="8"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74079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9700"/>
            <a:ext cx="8229600" cy="1676400"/>
          </a:xfrm>
          <a:noFill/>
          <a:ln w="38100">
            <a:solidFill>
              <a:srgbClr val="FFC000"/>
            </a:solidFill>
          </a:ln>
        </p:spPr>
        <p:txBody>
          <a:bodyPr>
            <a:normAutofit fontScale="85000" lnSpcReduction="20000"/>
          </a:bodyPr>
          <a:lstStyle/>
          <a:p>
            <a:pPr marL="0" indent="0">
              <a:buNone/>
            </a:pPr>
            <a:r>
              <a:rPr lang="id-ID" sz="2800"/>
              <a:t>Rekomendasi berbasis bukti dibangun </a:t>
            </a:r>
            <a:r>
              <a:rPr lang="en-US" sz="2800"/>
              <a:t>berdasarkan </a:t>
            </a:r>
            <a:r>
              <a:rPr lang="id-ID" sz="2800">
                <a:solidFill>
                  <a:srgbClr val="00B0F0"/>
                </a:solidFill>
              </a:rPr>
              <a:t>bukti dari studi </a:t>
            </a:r>
            <a:r>
              <a:rPr lang="en-US" sz="2800">
                <a:solidFill>
                  <a:srgbClr val="00B0F0"/>
                </a:solidFill>
              </a:rPr>
              <a:t>kasus-control dan cohor, </a:t>
            </a:r>
            <a:r>
              <a:rPr lang="en-US" sz="2800">
                <a:solidFill>
                  <a:srgbClr val="FF0000"/>
                </a:solidFill>
              </a:rPr>
              <a:t>tidak etis melakukan studi eksperimen terkait rokok dan Ca.paru</a:t>
            </a:r>
            <a:r>
              <a:rPr lang="id-ID" sz="2800">
                <a:solidFill>
                  <a:srgbClr val="00B0F0"/>
                </a:solidFill>
              </a:rPr>
              <a:t> </a:t>
            </a:r>
            <a:endParaRPr lang="en-US" sz="2800">
              <a:solidFill>
                <a:srgbClr val="00B0F0"/>
              </a:solidFill>
            </a:endParaRPr>
          </a:p>
          <a:p>
            <a:pPr marL="0" indent="0">
              <a:buNone/>
            </a:pPr>
            <a:r>
              <a:rPr lang="en-US" sz="2800"/>
              <a:t>R</a:t>
            </a:r>
            <a:r>
              <a:rPr lang="id-ID" sz="2800"/>
              <a:t>ekomendasi berbasis bukti </a:t>
            </a:r>
            <a:r>
              <a:rPr lang="en-US" sz="2800"/>
              <a:t>didasarkan pada </a:t>
            </a:r>
            <a:r>
              <a:rPr lang="id-ID" sz="2800">
                <a:solidFill>
                  <a:srgbClr val="00B0F0"/>
                </a:solidFill>
              </a:rPr>
              <a:t>kemanjuran</a:t>
            </a:r>
            <a:r>
              <a:rPr lang="en-US" sz="2800">
                <a:solidFill>
                  <a:srgbClr val="00B0F0"/>
                </a:solidFill>
              </a:rPr>
              <a:t>, </a:t>
            </a:r>
            <a:r>
              <a:rPr lang="id-ID" sz="2800">
                <a:solidFill>
                  <a:srgbClr val="00B0F0"/>
                </a:solidFill>
              </a:rPr>
              <a:t>manfaat</a:t>
            </a:r>
            <a:r>
              <a:rPr lang="en-US" sz="2800">
                <a:solidFill>
                  <a:srgbClr val="00B0F0"/>
                </a:solidFill>
              </a:rPr>
              <a:t>, </a:t>
            </a:r>
            <a:r>
              <a:rPr lang="id-ID" sz="2800">
                <a:solidFill>
                  <a:srgbClr val="00B0F0"/>
                </a:solidFill>
              </a:rPr>
              <a:t>bahaya</a:t>
            </a:r>
            <a:r>
              <a:rPr lang="en-US" sz="2800">
                <a:solidFill>
                  <a:srgbClr val="00B0F0"/>
                </a:solidFill>
              </a:rPr>
              <a:t>, </a:t>
            </a:r>
            <a:r>
              <a:rPr lang="id-ID" sz="2800">
                <a:solidFill>
                  <a:srgbClr val="00B0F0"/>
                </a:solidFill>
              </a:rPr>
              <a:t>keamanan</a:t>
            </a:r>
            <a:endParaRPr lang="id-ID" sz="28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30</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REKOMENDASI </a:t>
            </a:r>
            <a:r>
              <a:rPr lang="en-US" sz="2400">
                <a:solidFill>
                  <a:srgbClr val="FF0000"/>
                </a:solidFill>
              </a:rPr>
              <a:t>(Rokok-Ca Paru)</a:t>
            </a:r>
            <a:endParaRPr lang="id-ID">
              <a:solidFill>
                <a:srgbClr val="FF0000"/>
              </a:solidFill>
            </a:endParaRPr>
          </a:p>
        </p:txBody>
      </p:sp>
      <p:sp>
        <p:nvSpPr>
          <p:cNvPr id="7" name="Content Placeholder 2"/>
          <p:cNvSpPr txBox="1">
            <a:spLocks/>
          </p:cNvSpPr>
          <p:nvPr/>
        </p:nvSpPr>
        <p:spPr>
          <a:xfrm>
            <a:off x="477672" y="3314701"/>
            <a:ext cx="8229600" cy="1982996"/>
          </a:xfrm>
          <a:prstGeom prst="rect">
            <a:avLst/>
          </a:prstGeom>
          <a:noFill/>
          <a:ln w="38100">
            <a:solidFill>
              <a:srgbClr val="FFC000"/>
            </a:solidFill>
          </a:ln>
        </p:spPr>
        <p:txBody>
          <a:bodyPr vert="horz" lIns="91440" tIns="45720" rIns="91440" bIns="45720" rtlCol="0">
            <a:normAutofit fontScale="85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2800"/>
              <a:t>B</a:t>
            </a:r>
            <a:r>
              <a:rPr lang="id-ID" sz="2800"/>
              <a:t>eberapa contoh </a:t>
            </a:r>
            <a:r>
              <a:rPr lang="en-US" sz="2800"/>
              <a:t>rekomendasi </a:t>
            </a:r>
            <a:r>
              <a:rPr lang="id-ID" sz="2800"/>
              <a:t>intervensi</a:t>
            </a:r>
            <a:r>
              <a:rPr lang="en-US" sz="2800"/>
              <a:t>: </a:t>
            </a:r>
            <a:r>
              <a:rPr lang="id-ID" sz="2800">
                <a:solidFill>
                  <a:srgbClr val="00B0F0"/>
                </a:solidFill>
              </a:rPr>
              <a:t>mencegah merokok, mendeteksi kanker paru-paru sejak dini, atau </a:t>
            </a:r>
            <a:r>
              <a:rPr lang="en-US" sz="2800">
                <a:solidFill>
                  <a:srgbClr val="00B0F0"/>
                </a:solidFill>
              </a:rPr>
              <a:t>upaya </a:t>
            </a:r>
            <a:r>
              <a:rPr lang="id-ID" sz="2800">
                <a:solidFill>
                  <a:srgbClr val="00B0F0"/>
                </a:solidFill>
              </a:rPr>
              <a:t>menyembuhkan </a:t>
            </a:r>
            <a:r>
              <a:rPr lang="en-US" sz="2800">
                <a:solidFill>
                  <a:srgbClr val="00B0F0"/>
                </a:solidFill>
              </a:rPr>
              <a:t>Ca.</a:t>
            </a:r>
            <a:r>
              <a:rPr lang="id-ID" sz="2800">
                <a:solidFill>
                  <a:srgbClr val="00B0F0"/>
                </a:solidFill>
              </a:rPr>
              <a:t>paru. </a:t>
            </a:r>
            <a:endParaRPr lang="en-US" sz="2800">
              <a:solidFill>
                <a:srgbClr val="00B0F0"/>
              </a:solidFill>
            </a:endParaRPr>
          </a:p>
          <a:p>
            <a:pPr marL="0" indent="0">
              <a:buNone/>
            </a:pPr>
            <a:r>
              <a:rPr lang="id-ID" sz="2800"/>
              <a:t>CDC menerbitkan “Panduan Layanan Pencegahan Komunitas,” </a:t>
            </a:r>
            <a:r>
              <a:rPr lang="en-US" sz="2800"/>
              <a:t>berisi </a:t>
            </a:r>
            <a:r>
              <a:rPr lang="id-ID" sz="2800"/>
              <a:t>intervensi </a:t>
            </a:r>
            <a:r>
              <a:rPr lang="en-US" sz="2800"/>
              <a:t>yang </a:t>
            </a:r>
            <a:r>
              <a:rPr lang="id-ID" sz="2800"/>
              <a:t>direkomendasikan, </a:t>
            </a:r>
            <a:r>
              <a:rPr lang="en-US" sz="2800"/>
              <a:t>dari Rangking </a:t>
            </a:r>
            <a:r>
              <a:rPr lang="id-ID" sz="2800"/>
              <a:t>A atau B</a:t>
            </a:r>
            <a:endParaRPr lang="id-ID" sz="2800" b="1">
              <a:solidFill>
                <a:srgbClr val="FF0000"/>
              </a:solidFill>
            </a:endParaRPr>
          </a:p>
        </p:txBody>
      </p:sp>
    </p:spTree>
    <p:extLst>
      <p:ext uri="{BB962C8B-B14F-4D97-AF65-F5344CB8AC3E}">
        <p14:creationId xmlns:p14="http://schemas.microsoft.com/office/powerpoint/2010/main" val="3940169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31</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REKOMENDASI </a:t>
            </a:r>
            <a:r>
              <a:rPr lang="en-US" sz="2400">
                <a:solidFill>
                  <a:srgbClr val="FF0000"/>
                </a:solidFill>
              </a:rPr>
              <a:t>(Rokok-Ca Paru)</a:t>
            </a:r>
            <a:endParaRPr lang="id-ID">
              <a:solidFill>
                <a:srgbClr val="FF0000"/>
              </a:solidFill>
            </a:endParaRPr>
          </a:p>
        </p:txBody>
      </p:sp>
      <p:sp>
        <p:nvSpPr>
          <p:cNvPr id="7" name="Content Placeholder 2"/>
          <p:cNvSpPr txBox="1">
            <a:spLocks/>
          </p:cNvSpPr>
          <p:nvPr/>
        </p:nvSpPr>
        <p:spPr>
          <a:xfrm>
            <a:off x="76200" y="1344403"/>
            <a:ext cx="8991600" cy="4027697"/>
          </a:xfrm>
          <a:prstGeom prst="rect">
            <a:avLst/>
          </a:prstGeom>
          <a:noFill/>
          <a:ln w="38100">
            <a:solidFill>
              <a:srgbClr val="FFC000"/>
            </a:solidFill>
          </a:ln>
        </p:spPr>
        <p:txBody>
          <a:bodyPr vert="horz" lIns="91440" tIns="45720" rIns="91440" bIns="45720" rtlCol="0">
            <a:normAutofit fontScale="70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en-US" sz="2800" b="1">
                <a:solidFill>
                  <a:srgbClr val="00B0F0"/>
                </a:solidFill>
              </a:rPr>
              <a:t>R</a:t>
            </a:r>
            <a:r>
              <a:rPr lang="id-ID" sz="2800" b="1">
                <a:solidFill>
                  <a:srgbClr val="00B0F0"/>
                </a:solidFill>
              </a:rPr>
              <a:t>ekomendasi</a:t>
            </a:r>
            <a:r>
              <a:rPr lang="en-US" sz="2800" b="1">
                <a:solidFill>
                  <a:srgbClr val="00B0F0"/>
                </a:solidFill>
              </a:rPr>
              <a:t> CDC (Ranking </a:t>
            </a:r>
            <a:r>
              <a:rPr lang="id-ID" sz="2800" b="1">
                <a:solidFill>
                  <a:srgbClr val="00B0F0"/>
                </a:solidFill>
              </a:rPr>
              <a:t>A atau B</a:t>
            </a:r>
            <a:r>
              <a:rPr lang="en-US" sz="2800" b="1">
                <a:solidFill>
                  <a:srgbClr val="00B0F0"/>
                </a:solidFill>
              </a:rPr>
              <a:t>: Kualitas &amp; Dampak = Baik/Sedang):</a:t>
            </a:r>
            <a:endParaRPr lang="id-ID" sz="2800" b="1">
              <a:solidFill>
                <a:srgbClr val="00B0F0"/>
              </a:solidFill>
            </a:endParaRPr>
          </a:p>
          <a:p>
            <a:pPr marL="280988" indent="-280988">
              <a:buNone/>
            </a:pPr>
            <a:r>
              <a:rPr lang="id-ID" sz="2800"/>
              <a:t>■ </a:t>
            </a:r>
            <a:r>
              <a:rPr lang="en-US" sz="2800"/>
              <a:t>UU</a:t>
            </a:r>
            <a:r>
              <a:rPr lang="id-ID" sz="2800"/>
              <a:t> udara ruangan bersih, </a:t>
            </a:r>
            <a:r>
              <a:rPr lang="id-ID" sz="2800">
                <a:solidFill>
                  <a:srgbClr val="FF0000"/>
                </a:solidFill>
              </a:rPr>
              <a:t>melarang penggunaan tembakau di tempat kerja </a:t>
            </a:r>
            <a:r>
              <a:rPr lang="id-ID" sz="2800"/>
              <a:t>umum dan pribadi dalam ruangan</a:t>
            </a:r>
            <a:endParaRPr lang="en-US" sz="2800"/>
          </a:p>
          <a:p>
            <a:pPr marL="280988" indent="-280988">
              <a:buNone/>
            </a:pPr>
            <a:r>
              <a:rPr lang="id-ID" sz="2800"/>
              <a:t>■ Upaya untuk </a:t>
            </a:r>
            <a:r>
              <a:rPr lang="id-ID" sz="2800">
                <a:solidFill>
                  <a:srgbClr val="FF0000"/>
                </a:solidFill>
              </a:rPr>
              <a:t>meningkatkan pajak produk tembakau</a:t>
            </a:r>
            <a:r>
              <a:rPr lang="en-US" sz="2800">
                <a:solidFill>
                  <a:srgbClr val="FF0000"/>
                </a:solidFill>
              </a:rPr>
              <a:t>,</a:t>
            </a:r>
            <a:r>
              <a:rPr lang="id-ID" sz="2800">
                <a:solidFill>
                  <a:srgbClr val="FF0000"/>
                </a:solidFill>
              </a:rPr>
              <a:t> </a:t>
            </a:r>
            <a:r>
              <a:rPr lang="id-ID" sz="2800"/>
              <a:t>penghentian penggunaan tembakau dan mengurangi inisiasi </a:t>
            </a:r>
            <a:r>
              <a:rPr lang="en-US" sz="2800"/>
              <a:t>merokok pd </a:t>
            </a:r>
            <a:r>
              <a:rPr lang="id-ID" sz="2800"/>
              <a:t>kaum muda</a:t>
            </a:r>
            <a:endParaRPr lang="en-US" sz="2800"/>
          </a:p>
          <a:p>
            <a:pPr marL="280988" indent="-280988">
              <a:buNone/>
            </a:pPr>
            <a:r>
              <a:rPr lang="id-ID" sz="2800"/>
              <a:t>■ </a:t>
            </a:r>
            <a:r>
              <a:rPr lang="en-US" sz="2800"/>
              <a:t>K</a:t>
            </a:r>
            <a:r>
              <a:rPr lang="id-ID" sz="2800">
                <a:solidFill>
                  <a:srgbClr val="FF0000"/>
                </a:solidFill>
              </a:rPr>
              <a:t>ampanye </a:t>
            </a:r>
            <a:r>
              <a:rPr lang="en-US" sz="2800">
                <a:solidFill>
                  <a:srgbClr val="FF0000"/>
                </a:solidFill>
              </a:rPr>
              <a:t>pencegahan merokok di </a:t>
            </a:r>
            <a:r>
              <a:rPr lang="id-ID" sz="2800">
                <a:solidFill>
                  <a:srgbClr val="FF0000"/>
                </a:solidFill>
              </a:rPr>
              <a:t>media massa </a:t>
            </a:r>
            <a:r>
              <a:rPr lang="id-ID" sz="2800"/>
              <a:t>dengan menggunakan waktu siaran berbayar</a:t>
            </a:r>
            <a:endParaRPr lang="en-US" sz="2800"/>
          </a:p>
          <a:p>
            <a:pPr marL="280988" indent="-280988">
              <a:buNone/>
            </a:pPr>
            <a:r>
              <a:rPr lang="id-ID" sz="2800"/>
              <a:t>■ Layanan </a:t>
            </a:r>
            <a:r>
              <a:rPr lang="id-ID" sz="2800">
                <a:solidFill>
                  <a:srgbClr val="7030A0"/>
                </a:solidFill>
              </a:rPr>
              <a:t>telepon proaktif </a:t>
            </a:r>
            <a:r>
              <a:rPr lang="en-US" sz="2800">
                <a:solidFill>
                  <a:srgbClr val="7030A0"/>
                </a:solidFill>
              </a:rPr>
              <a:t>berhenti merokok</a:t>
            </a:r>
          </a:p>
          <a:p>
            <a:pPr marL="280988" indent="-280988">
              <a:buNone/>
            </a:pPr>
            <a:r>
              <a:rPr lang="id-ID" sz="2800"/>
              <a:t>■ </a:t>
            </a:r>
            <a:r>
              <a:rPr lang="id-ID" sz="2800">
                <a:solidFill>
                  <a:srgbClr val="7030A0"/>
                </a:solidFill>
              </a:rPr>
              <a:t>Meng</a:t>
            </a:r>
            <a:r>
              <a:rPr lang="en-US" sz="2800">
                <a:solidFill>
                  <a:srgbClr val="7030A0"/>
                </a:solidFill>
              </a:rPr>
              <a:t>gratiskan</a:t>
            </a:r>
            <a:r>
              <a:rPr lang="id-ID" sz="2800">
                <a:solidFill>
                  <a:srgbClr val="7030A0"/>
                </a:solidFill>
              </a:rPr>
              <a:t> </a:t>
            </a:r>
            <a:r>
              <a:rPr lang="en-US" sz="2800">
                <a:solidFill>
                  <a:srgbClr val="7030A0"/>
                </a:solidFill>
              </a:rPr>
              <a:t>biaya </a:t>
            </a:r>
            <a:r>
              <a:rPr lang="id-ID" sz="2800">
                <a:solidFill>
                  <a:srgbClr val="7030A0"/>
                </a:solidFill>
              </a:rPr>
              <a:t>terapi penghentian </a:t>
            </a:r>
            <a:r>
              <a:rPr lang="en-US" sz="2800">
                <a:solidFill>
                  <a:srgbClr val="7030A0"/>
                </a:solidFill>
              </a:rPr>
              <a:t>rokok</a:t>
            </a:r>
          </a:p>
          <a:p>
            <a:pPr marL="280988" indent="-280988">
              <a:buNone/>
            </a:pPr>
            <a:r>
              <a:rPr lang="id-ID" sz="2800"/>
              <a:t>■ Sistem pengingat untuk </a:t>
            </a:r>
            <a:r>
              <a:rPr lang="id-ID" sz="2800">
                <a:solidFill>
                  <a:srgbClr val="7030A0"/>
                </a:solidFill>
              </a:rPr>
              <a:t>penyedia layanan kesehatan (mendorong untuk berhenti merokok</a:t>
            </a:r>
            <a:r>
              <a:rPr lang="id-ID" sz="2800"/>
              <a:t>)</a:t>
            </a:r>
            <a:endParaRPr lang="en-US" sz="2800"/>
          </a:p>
          <a:p>
            <a:pPr marL="280988" indent="-280988">
              <a:buNone/>
            </a:pPr>
            <a:r>
              <a:rPr lang="id-ID" sz="2800"/>
              <a:t>■ Upaya memobilisasi masyarakat untuk mengurangi </a:t>
            </a:r>
            <a:r>
              <a:rPr lang="en-US" sz="2800"/>
              <a:t>rokok </a:t>
            </a:r>
            <a:r>
              <a:rPr lang="id-ID" sz="2800"/>
              <a:t>bagi kaum muda</a:t>
            </a:r>
            <a:endParaRPr lang="id-ID" sz="2800" b="1">
              <a:solidFill>
                <a:srgbClr val="FF0000"/>
              </a:solidFill>
            </a:endParaRPr>
          </a:p>
        </p:txBody>
      </p:sp>
    </p:spTree>
    <p:extLst>
      <p:ext uri="{BB962C8B-B14F-4D97-AF65-F5344CB8AC3E}">
        <p14:creationId xmlns:p14="http://schemas.microsoft.com/office/powerpoint/2010/main" val="73466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369" y="3162300"/>
            <a:ext cx="8229600" cy="2171979"/>
          </a:xfrm>
          <a:noFill/>
          <a:ln w="38100">
            <a:solidFill>
              <a:srgbClr val="FFC000"/>
            </a:solidFill>
          </a:ln>
        </p:spPr>
        <p:txBody>
          <a:bodyPr>
            <a:normAutofit fontScale="77500" lnSpcReduction="20000"/>
          </a:bodyPr>
          <a:lstStyle/>
          <a:p>
            <a:pPr marL="914400" indent="-914400">
              <a:buNone/>
            </a:pPr>
            <a:r>
              <a:rPr lang="en-US" sz="2800"/>
              <a:t>Pencegahan Primer: </a:t>
            </a:r>
            <a:br>
              <a:rPr lang="en-US" sz="2800"/>
            </a:br>
            <a:r>
              <a:rPr lang="en-US" sz="2800">
                <a:solidFill>
                  <a:srgbClr val="FF0000"/>
                </a:solidFill>
              </a:rPr>
              <a:t>- Jangan merokok </a:t>
            </a:r>
            <a:r>
              <a:rPr lang="en-US" sz="2800">
                <a:solidFill>
                  <a:srgbClr val="7030A0"/>
                </a:solidFill>
              </a:rPr>
              <a:t>dan kurangi paparan rokok pasif</a:t>
            </a:r>
          </a:p>
          <a:p>
            <a:pPr marL="914400" indent="-914400">
              <a:buNone/>
            </a:pPr>
            <a:r>
              <a:rPr lang="en-US" sz="2800"/>
              <a:t>Pencegahan Sekunder: </a:t>
            </a:r>
            <a:br>
              <a:rPr lang="en-US" sz="2800"/>
            </a:br>
            <a:r>
              <a:rPr lang="en-US" sz="2800"/>
              <a:t>- </a:t>
            </a:r>
            <a:r>
              <a:rPr lang="en-US" sz="2800">
                <a:solidFill>
                  <a:srgbClr val="FF0000"/>
                </a:solidFill>
              </a:rPr>
              <a:t>Berhenti merokok </a:t>
            </a:r>
            <a:r>
              <a:rPr lang="en-US" sz="2800"/>
              <a:t>dan </a:t>
            </a:r>
            <a:r>
              <a:rPr lang="en-US" sz="2800">
                <a:solidFill>
                  <a:srgbClr val="7030A0"/>
                </a:solidFill>
              </a:rPr>
              <a:t>deteksi dini penyakit </a:t>
            </a:r>
            <a:r>
              <a:rPr lang="en-US" sz="2800"/>
              <a:t>akibat rokok</a:t>
            </a:r>
          </a:p>
          <a:p>
            <a:pPr marL="914400" indent="-914400">
              <a:buNone/>
            </a:pPr>
            <a:r>
              <a:rPr lang="en-US" sz="2800"/>
              <a:t>Pencegahan Tersier: </a:t>
            </a:r>
            <a:br>
              <a:rPr lang="en-US" sz="2800"/>
            </a:br>
            <a:r>
              <a:rPr lang="en-US" sz="2800"/>
              <a:t>- </a:t>
            </a:r>
            <a:r>
              <a:rPr lang="en-US" sz="2800">
                <a:solidFill>
                  <a:srgbClr val="FF0000"/>
                </a:solidFill>
              </a:rPr>
              <a:t>D</a:t>
            </a:r>
            <a:r>
              <a:rPr lang="id-ID" sz="2800">
                <a:solidFill>
                  <a:srgbClr val="FF0000"/>
                </a:solidFill>
              </a:rPr>
              <a:t>iagnosis </a:t>
            </a:r>
            <a:r>
              <a:rPr lang="en-US" sz="2800">
                <a:solidFill>
                  <a:srgbClr val="FF0000"/>
                </a:solidFill>
              </a:rPr>
              <a:t>dini </a:t>
            </a:r>
            <a:r>
              <a:rPr lang="id-ID" sz="2800">
                <a:solidFill>
                  <a:srgbClr val="FF0000"/>
                </a:solidFill>
              </a:rPr>
              <a:t>dan mengobati</a:t>
            </a:r>
            <a:r>
              <a:rPr lang="en-US" sz="2800">
                <a:solidFill>
                  <a:srgbClr val="FF0000"/>
                </a:solidFill>
              </a:rPr>
              <a:t> segera</a:t>
            </a:r>
            <a:r>
              <a:rPr lang="id-ID" sz="2800">
                <a:solidFill>
                  <a:srgbClr val="FF0000"/>
                </a:solidFill>
              </a:rPr>
              <a:t> </a:t>
            </a:r>
            <a:r>
              <a:rPr lang="id-ID" sz="2800"/>
              <a:t>penyakit</a:t>
            </a:r>
            <a:r>
              <a:rPr lang="en-US" sz="2800"/>
              <a:t> akibat </a:t>
            </a:r>
            <a:r>
              <a:rPr lang="id-ID" sz="2800"/>
              <a:t>rokok untuk mencegah cacat permanen dan kematian</a:t>
            </a:r>
            <a:endParaRPr lang="en-US" sz="2800"/>
          </a:p>
          <a:p>
            <a:pPr marL="0" indent="0">
              <a:buNone/>
            </a:pPr>
            <a:endParaRPr lang="en-US" sz="2800"/>
          </a:p>
          <a:p>
            <a:pPr marL="0" indent="0">
              <a:buNone/>
            </a:pPr>
            <a:endParaRPr lang="id-ID" sz="28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32</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IMPLEMENTASI </a:t>
            </a:r>
            <a:r>
              <a:rPr lang="en-US" sz="2400">
                <a:solidFill>
                  <a:srgbClr val="FF0000"/>
                </a:solidFill>
              </a:rPr>
              <a:t>(Rokok-Ca Paru)</a:t>
            </a:r>
            <a:endParaRPr lang="id-ID">
              <a:solidFill>
                <a:srgbClr val="FF0000"/>
              </a:solidFill>
            </a:endParaRPr>
          </a:p>
        </p:txBody>
      </p:sp>
      <p:sp>
        <p:nvSpPr>
          <p:cNvPr id="7" name="Content Placeholder 2"/>
          <p:cNvSpPr txBox="1">
            <a:spLocks/>
          </p:cNvSpPr>
          <p:nvPr/>
        </p:nvSpPr>
        <p:spPr>
          <a:xfrm>
            <a:off x="492369" y="1371321"/>
            <a:ext cx="8229600" cy="1028979"/>
          </a:xfrm>
          <a:prstGeom prst="rect">
            <a:avLst/>
          </a:prstGeom>
          <a:noFill/>
          <a:ln w="38100">
            <a:solidFill>
              <a:srgbClr val="FFC000"/>
            </a:solidFill>
          </a:ln>
        </p:spPr>
        <p:txBody>
          <a:bodyPr vert="horz" lIns="91440" tIns="45720" rIns="91440" bIns="45720" rtlCol="0">
            <a:normAutofit fontScale="77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id-ID" sz="2800"/>
              <a:t>1960-an </a:t>
            </a:r>
            <a:r>
              <a:rPr lang="en-US" sz="2800"/>
              <a:t>Hampir </a:t>
            </a:r>
            <a:r>
              <a:rPr lang="id-ID" sz="2800">
                <a:solidFill>
                  <a:srgbClr val="7030A0"/>
                </a:solidFill>
              </a:rPr>
              <a:t>100.000 dokter berhenti merokok</a:t>
            </a:r>
            <a:r>
              <a:rPr lang="en-US" sz="2800">
                <a:solidFill>
                  <a:srgbClr val="7030A0"/>
                </a:solidFill>
              </a:rPr>
              <a:t>, setelah itu kejadian Ca.</a:t>
            </a:r>
            <a:r>
              <a:rPr lang="id-ID" sz="2800">
                <a:solidFill>
                  <a:srgbClr val="7030A0"/>
                </a:solidFill>
              </a:rPr>
              <a:t>paru</a:t>
            </a:r>
            <a:r>
              <a:rPr lang="en-US" sz="2800">
                <a:solidFill>
                  <a:srgbClr val="7030A0"/>
                </a:solidFill>
              </a:rPr>
              <a:t> </a:t>
            </a:r>
            <a:r>
              <a:rPr lang="id-ID" sz="2800">
                <a:solidFill>
                  <a:srgbClr val="7030A0"/>
                </a:solidFill>
              </a:rPr>
              <a:t>menurun dengan cepat</a:t>
            </a:r>
            <a:r>
              <a:rPr lang="id-ID" sz="2800"/>
              <a:t>, dibandingkan </a:t>
            </a:r>
            <a:r>
              <a:rPr lang="en-US" sz="2800"/>
              <a:t>Ca.paru pada tenaga kesehatan lain </a:t>
            </a:r>
            <a:r>
              <a:rPr lang="id-ID" sz="2800"/>
              <a:t>yang tidak berhenti merokok.</a:t>
            </a:r>
            <a:endParaRPr lang="id-ID" sz="2800" b="1">
              <a:solidFill>
                <a:srgbClr val="FF0000"/>
              </a:solidFill>
            </a:endParaRPr>
          </a:p>
        </p:txBody>
      </p:sp>
      <p:sp>
        <p:nvSpPr>
          <p:cNvPr id="2" name="Rectangle 1"/>
          <p:cNvSpPr/>
          <p:nvPr/>
        </p:nvSpPr>
        <p:spPr>
          <a:xfrm>
            <a:off x="463061" y="2705100"/>
            <a:ext cx="8258907" cy="400110"/>
          </a:xfrm>
          <a:prstGeom prst="rect">
            <a:avLst/>
          </a:prstGeom>
        </p:spPr>
        <p:txBody>
          <a:bodyPr wrap="square">
            <a:spAutoFit/>
          </a:bodyPr>
          <a:lstStyle/>
          <a:p>
            <a:r>
              <a:rPr lang="en-US" sz="2000" b="1">
                <a:solidFill>
                  <a:srgbClr val="00B0F0"/>
                </a:solidFill>
              </a:rPr>
              <a:t>Implementasi intervensi menurut waktu (</a:t>
            </a:r>
            <a:r>
              <a:rPr lang="en-US" sz="2000" b="1" i="1">
                <a:solidFill>
                  <a:srgbClr val="00B0F0"/>
                </a:solidFill>
              </a:rPr>
              <a:t>when</a:t>
            </a:r>
            <a:r>
              <a:rPr lang="en-US" sz="2000" b="1">
                <a:solidFill>
                  <a:srgbClr val="00B0F0"/>
                </a:solidFill>
              </a:rPr>
              <a:t>):</a:t>
            </a:r>
            <a:endParaRPr lang="id-ID" sz="2000" b="1">
              <a:solidFill>
                <a:srgbClr val="00B0F0"/>
              </a:solidFill>
            </a:endParaRPr>
          </a:p>
        </p:txBody>
      </p:sp>
    </p:spTree>
    <p:extLst>
      <p:ext uri="{BB962C8B-B14F-4D97-AF65-F5344CB8AC3E}">
        <p14:creationId xmlns:p14="http://schemas.microsoft.com/office/powerpoint/2010/main" val="136218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35613"/>
            <a:ext cx="8229600" cy="2590800"/>
          </a:xfrm>
          <a:noFill/>
          <a:ln w="38100">
            <a:solidFill>
              <a:srgbClr val="FFC000"/>
            </a:solidFill>
          </a:ln>
        </p:spPr>
        <p:txBody>
          <a:bodyPr>
            <a:normAutofit fontScale="85000" lnSpcReduction="20000"/>
          </a:bodyPr>
          <a:lstStyle/>
          <a:p>
            <a:pPr marL="914400" indent="-914400">
              <a:buNone/>
            </a:pPr>
            <a:r>
              <a:rPr lang="en-US" sz="2800"/>
              <a:t>Individu: </a:t>
            </a:r>
            <a:br>
              <a:rPr lang="en-US" sz="2800"/>
            </a:br>
            <a:r>
              <a:rPr lang="en-US" sz="2800">
                <a:solidFill>
                  <a:srgbClr val="FF0000"/>
                </a:solidFill>
              </a:rPr>
              <a:t>- Perokok (aktif dan pasif)</a:t>
            </a:r>
          </a:p>
          <a:p>
            <a:pPr marL="914400" indent="-914400">
              <a:buNone/>
            </a:pPr>
            <a:r>
              <a:rPr lang="en-US" sz="2800"/>
              <a:t>Kelompok berisiko: </a:t>
            </a:r>
            <a:br>
              <a:rPr lang="en-US" sz="2800"/>
            </a:br>
            <a:r>
              <a:rPr lang="en-US" sz="2800"/>
              <a:t>- Kelompok </a:t>
            </a:r>
            <a:r>
              <a:rPr lang="en-US" sz="2800">
                <a:solidFill>
                  <a:srgbClr val="FF0000"/>
                </a:solidFill>
              </a:rPr>
              <a:t>Perokok </a:t>
            </a:r>
            <a:r>
              <a:rPr lang="en-US" sz="2800"/>
              <a:t>dan </a:t>
            </a:r>
            <a:r>
              <a:rPr lang="en-US" sz="2800">
                <a:solidFill>
                  <a:srgbClr val="FF0000"/>
                </a:solidFill>
              </a:rPr>
              <a:t>penderita penyakit </a:t>
            </a:r>
            <a:r>
              <a:rPr lang="en-US" sz="2800"/>
              <a:t>akibat rokok</a:t>
            </a:r>
          </a:p>
          <a:p>
            <a:pPr marL="914400" indent="-914400">
              <a:buNone/>
            </a:pPr>
            <a:r>
              <a:rPr lang="en-US" sz="2800"/>
              <a:t>Populasi umum: </a:t>
            </a:r>
            <a:br>
              <a:rPr lang="en-US" sz="2800"/>
            </a:br>
            <a:r>
              <a:rPr lang="en-US" sz="2800"/>
              <a:t>- Baik </a:t>
            </a:r>
            <a:r>
              <a:rPr lang="en-US" sz="2800">
                <a:solidFill>
                  <a:srgbClr val="FF0000"/>
                </a:solidFill>
              </a:rPr>
              <a:t>perokok atau bukan prokok, </a:t>
            </a:r>
            <a:r>
              <a:rPr lang="en-US" sz="2800"/>
              <a:t>termasuk yang tidak ingin merokok atau mantan perokok</a:t>
            </a:r>
          </a:p>
          <a:p>
            <a:pPr marL="0" indent="0">
              <a:buNone/>
            </a:pPr>
            <a:endParaRPr lang="en-US" sz="2800"/>
          </a:p>
          <a:p>
            <a:pPr marL="0" indent="0">
              <a:buNone/>
            </a:pPr>
            <a:endParaRPr lang="id-ID" sz="28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33</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IMPLEMENTASI </a:t>
            </a:r>
            <a:r>
              <a:rPr lang="en-US" sz="2400">
                <a:solidFill>
                  <a:srgbClr val="FF0000"/>
                </a:solidFill>
              </a:rPr>
              <a:t>(Rokok-Ca Paru)</a:t>
            </a:r>
            <a:endParaRPr lang="id-ID">
              <a:solidFill>
                <a:srgbClr val="FF0000"/>
              </a:solidFill>
            </a:endParaRPr>
          </a:p>
        </p:txBody>
      </p:sp>
      <p:sp>
        <p:nvSpPr>
          <p:cNvPr id="2" name="Rectangle 1"/>
          <p:cNvSpPr/>
          <p:nvPr/>
        </p:nvSpPr>
        <p:spPr>
          <a:xfrm>
            <a:off x="397152" y="1552751"/>
            <a:ext cx="8223738" cy="461665"/>
          </a:xfrm>
          <a:prstGeom prst="rect">
            <a:avLst/>
          </a:prstGeom>
        </p:spPr>
        <p:txBody>
          <a:bodyPr wrap="square">
            <a:spAutoFit/>
          </a:bodyPr>
          <a:lstStyle/>
          <a:p>
            <a:r>
              <a:rPr lang="en-US" sz="2400" b="1">
                <a:solidFill>
                  <a:srgbClr val="00B0F0"/>
                </a:solidFill>
              </a:rPr>
              <a:t>Implementasi intervensi menurut orang (</a:t>
            </a:r>
            <a:r>
              <a:rPr lang="en-US" sz="2400" b="1" i="1">
                <a:solidFill>
                  <a:srgbClr val="00B0F0"/>
                </a:solidFill>
              </a:rPr>
              <a:t>who)</a:t>
            </a:r>
            <a:r>
              <a:rPr lang="en-US" sz="2400" b="1">
                <a:solidFill>
                  <a:srgbClr val="00B0F0"/>
                </a:solidFill>
              </a:rPr>
              <a:t>:</a:t>
            </a:r>
            <a:endParaRPr lang="id-ID" sz="2400" b="1">
              <a:solidFill>
                <a:srgbClr val="00B0F0"/>
              </a:solidFill>
            </a:endParaRPr>
          </a:p>
        </p:txBody>
      </p:sp>
    </p:spTree>
    <p:extLst>
      <p:ext uri="{BB962C8B-B14F-4D97-AF65-F5344CB8AC3E}">
        <p14:creationId xmlns:p14="http://schemas.microsoft.com/office/powerpoint/2010/main" val="343325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4100"/>
            <a:ext cx="8229600" cy="2590800"/>
          </a:xfrm>
          <a:noFill/>
          <a:ln w="38100">
            <a:solidFill>
              <a:srgbClr val="FFC000"/>
            </a:solidFill>
          </a:ln>
        </p:spPr>
        <p:txBody>
          <a:bodyPr>
            <a:normAutofit fontScale="85000" lnSpcReduction="20000"/>
          </a:bodyPr>
          <a:lstStyle/>
          <a:p>
            <a:pPr marL="914400" indent="-914400">
              <a:buNone/>
            </a:pPr>
            <a:r>
              <a:rPr lang="en-US" sz="2800"/>
              <a:t>Informasi: </a:t>
            </a:r>
            <a:br>
              <a:rPr lang="en-US" sz="2800"/>
            </a:br>
            <a:r>
              <a:rPr lang="en-US" sz="2800">
                <a:solidFill>
                  <a:srgbClr val="FF0000"/>
                </a:solidFill>
              </a:rPr>
              <a:t>- Kampanye berhenti merokok, peringatan bahaya </a:t>
            </a:r>
            <a:r>
              <a:rPr lang="en-US" sz="2800"/>
              <a:t>di bungkus rokok</a:t>
            </a:r>
          </a:p>
          <a:p>
            <a:pPr marL="914400" indent="-914400">
              <a:buNone/>
            </a:pPr>
            <a:r>
              <a:rPr lang="en-US" sz="2800"/>
              <a:t>Motivasi: </a:t>
            </a:r>
            <a:br>
              <a:rPr lang="en-US" sz="2800"/>
            </a:br>
            <a:r>
              <a:rPr lang="en-US" sz="2800"/>
              <a:t>- Naikan </a:t>
            </a:r>
            <a:r>
              <a:rPr lang="en-US" sz="2800">
                <a:solidFill>
                  <a:srgbClr val="FF0000"/>
                </a:solidFill>
              </a:rPr>
              <a:t>Pajak rokok </a:t>
            </a:r>
            <a:r>
              <a:rPr lang="en-US" sz="2800"/>
              <a:t>dan premi </a:t>
            </a:r>
            <a:r>
              <a:rPr lang="en-US" sz="2800">
                <a:solidFill>
                  <a:srgbClr val="FF0000"/>
                </a:solidFill>
              </a:rPr>
              <a:t>asuransi </a:t>
            </a:r>
            <a:r>
              <a:rPr lang="en-US" sz="2800"/>
              <a:t>perokok</a:t>
            </a:r>
          </a:p>
          <a:p>
            <a:pPr marL="914400" indent="-914400">
              <a:buNone/>
            </a:pPr>
            <a:r>
              <a:rPr lang="en-US" sz="2800"/>
              <a:t>UU: </a:t>
            </a:r>
            <a:br>
              <a:rPr lang="en-US" sz="2800"/>
            </a:br>
            <a:r>
              <a:rPr lang="en-US" sz="2800"/>
              <a:t>- Larangan </a:t>
            </a:r>
            <a:r>
              <a:rPr lang="en-US" sz="2800">
                <a:solidFill>
                  <a:srgbClr val="FF0000"/>
                </a:solidFill>
              </a:rPr>
              <a:t>menjual rokok </a:t>
            </a:r>
            <a:r>
              <a:rPr lang="en-US" sz="2800"/>
              <a:t>pd anak dibawah umur dan Larangan </a:t>
            </a:r>
            <a:r>
              <a:rPr lang="en-US" sz="2800">
                <a:solidFill>
                  <a:srgbClr val="FF0000"/>
                </a:solidFill>
              </a:rPr>
              <a:t>merokok </a:t>
            </a:r>
            <a:r>
              <a:rPr lang="en-US" sz="2800"/>
              <a:t>di tempat umum</a:t>
            </a:r>
          </a:p>
          <a:p>
            <a:pPr marL="0" indent="0">
              <a:buNone/>
            </a:pPr>
            <a:endParaRPr lang="en-US" sz="2800"/>
          </a:p>
          <a:p>
            <a:pPr marL="0" indent="0">
              <a:buNone/>
            </a:pPr>
            <a:endParaRPr lang="id-ID" sz="28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34</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IMPLEMENTASI </a:t>
            </a:r>
            <a:r>
              <a:rPr lang="en-US" sz="2400">
                <a:solidFill>
                  <a:srgbClr val="FF0000"/>
                </a:solidFill>
              </a:rPr>
              <a:t>(Rokok-Ca Paru)</a:t>
            </a:r>
            <a:endParaRPr lang="id-ID">
              <a:solidFill>
                <a:srgbClr val="FF0000"/>
              </a:solidFill>
            </a:endParaRPr>
          </a:p>
        </p:txBody>
      </p:sp>
      <p:sp>
        <p:nvSpPr>
          <p:cNvPr id="2" name="Rectangle 1"/>
          <p:cNvSpPr/>
          <p:nvPr/>
        </p:nvSpPr>
        <p:spPr>
          <a:xfrm>
            <a:off x="416170" y="1689379"/>
            <a:ext cx="8223738" cy="461665"/>
          </a:xfrm>
          <a:prstGeom prst="rect">
            <a:avLst/>
          </a:prstGeom>
        </p:spPr>
        <p:txBody>
          <a:bodyPr wrap="square">
            <a:spAutoFit/>
          </a:bodyPr>
          <a:lstStyle/>
          <a:p>
            <a:r>
              <a:rPr lang="en-US" sz="2400" b="1">
                <a:solidFill>
                  <a:srgbClr val="00B0F0"/>
                </a:solidFill>
              </a:rPr>
              <a:t>Implementasi intervensi menurut cara </a:t>
            </a:r>
            <a:r>
              <a:rPr lang="en-US" sz="2400" b="1" i="1">
                <a:solidFill>
                  <a:srgbClr val="00B0F0"/>
                </a:solidFill>
              </a:rPr>
              <a:t>(how)</a:t>
            </a:r>
            <a:r>
              <a:rPr lang="en-US" sz="2400" b="1">
                <a:solidFill>
                  <a:srgbClr val="00B0F0"/>
                </a:solidFill>
              </a:rPr>
              <a:t>:</a:t>
            </a:r>
            <a:endParaRPr lang="id-ID" sz="2400" b="1">
              <a:solidFill>
                <a:srgbClr val="00B0F0"/>
              </a:solidFill>
            </a:endParaRPr>
          </a:p>
        </p:txBody>
      </p:sp>
    </p:spTree>
    <p:extLst>
      <p:ext uri="{BB962C8B-B14F-4D97-AF65-F5344CB8AC3E}">
        <p14:creationId xmlns:p14="http://schemas.microsoft.com/office/powerpoint/2010/main" val="92188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38300"/>
            <a:ext cx="8229600" cy="1371600"/>
          </a:xfrm>
          <a:noFill/>
          <a:ln w="38100">
            <a:solidFill>
              <a:srgbClr val="FFC000"/>
            </a:solidFill>
          </a:ln>
        </p:spPr>
        <p:txBody>
          <a:bodyPr>
            <a:normAutofit/>
          </a:bodyPr>
          <a:lstStyle/>
          <a:p>
            <a:pPr marL="0" indent="0">
              <a:buNone/>
            </a:pPr>
            <a:r>
              <a:rPr lang="en-US"/>
              <a:t>1960: Rokok dideklarasikan sebagai penyebab Ca.paru</a:t>
            </a:r>
          </a:p>
          <a:p>
            <a:pPr marL="0" indent="0">
              <a:buNone/>
            </a:pPr>
            <a:r>
              <a:rPr lang="en-US"/>
              <a:t>1990-an: Penurunan 50% perokok di Amerika dan mulai turunnya Ca.paru – terutama pada pria.</a:t>
            </a:r>
          </a:p>
          <a:p>
            <a:pPr marL="0" indent="0">
              <a:buNone/>
            </a:pPr>
            <a:endParaRPr lang="id-ID" sz="28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35</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EVALUASI </a:t>
            </a:r>
            <a:r>
              <a:rPr lang="en-US" sz="2400">
                <a:solidFill>
                  <a:srgbClr val="FF0000"/>
                </a:solidFill>
              </a:rPr>
              <a:t>(Rokok-Ca Paru)</a:t>
            </a:r>
            <a:endParaRPr lang="id-ID">
              <a:solidFill>
                <a:srgbClr val="FF0000"/>
              </a:solidFill>
            </a:endParaRPr>
          </a:p>
        </p:txBody>
      </p:sp>
      <p:sp>
        <p:nvSpPr>
          <p:cNvPr id="9" name="Content Placeholder 2"/>
          <p:cNvSpPr txBox="1">
            <a:spLocks/>
          </p:cNvSpPr>
          <p:nvPr/>
        </p:nvSpPr>
        <p:spPr>
          <a:xfrm>
            <a:off x="426459" y="3238500"/>
            <a:ext cx="8229600" cy="1905000"/>
          </a:xfrm>
          <a:prstGeom prst="rect">
            <a:avLst/>
          </a:prstGeom>
          <a:noFill/>
          <a:ln w="38100">
            <a:solidFill>
              <a:srgbClr val="FFC000"/>
            </a:solidFill>
          </a:ln>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a:t>Rokok masih masalah: Remaja perokok masih tinggi 90%</a:t>
            </a:r>
          </a:p>
          <a:p>
            <a:pPr marL="0" indent="0">
              <a:buNone/>
            </a:pPr>
            <a:r>
              <a:rPr lang="en-US"/>
              <a:t>Perlu Intervensi lain:</a:t>
            </a:r>
          </a:p>
          <a:p>
            <a:pPr marL="457200" indent="-457200">
              <a:buAutoNum type="arabicPeriod"/>
            </a:pPr>
            <a:r>
              <a:rPr lang="en-US"/>
              <a:t>Bagaimana </a:t>
            </a:r>
            <a:r>
              <a:rPr lang="en-US">
                <a:solidFill>
                  <a:srgbClr val="FF0000"/>
                </a:solidFill>
              </a:rPr>
              <a:t>mencegah remaja agar tidak merokok</a:t>
            </a:r>
            <a:r>
              <a:rPr lang="en-US"/>
              <a:t>?</a:t>
            </a:r>
          </a:p>
          <a:p>
            <a:pPr marL="457200" indent="-457200">
              <a:buAutoNum type="arabicPeriod"/>
            </a:pPr>
            <a:r>
              <a:rPr lang="en-US"/>
              <a:t>Bagaimana </a:t>
            </a:r>
            <a:r>
              <a:rPr lang="en-US">
                <a:solidFill>
                  <a:srgbClr val="FF0000"/>
                </a:solidFill>
              </a:rPr>
              <a:t>menghilangkan kecanduan nikotin </a:t>
            </a:r>
            <a:r>
              <a:rPr lang="en-US"/>
              <a:t>pd orang dewasa?</a:t>
            </a:r>
          </a:p>
          <a:p>
            <a:pPr marL="0" indent="0">
              <a:buFont typeface="Arial" pitchFamily="34" charset="0"/>
              <a:buNone/>
            </a:pPr>
            <a:endParaRPr lang="id-ID" sz="2800" b="1">
              <a:solidFill>
                <a:srgbClr val="FF0000"/>
              </a:solidFill>
            </a:endParaRPr>
          </a:p>
        </p:txBody>
      </p:sp>
    </p:spTree>
    <p:extLst>
      <p:ext uri="{BB962C8B-B14F-4D97-AF65-F5344CB8AC3E}">
        <p14:creationId xmlns:p14="http://schemas.microsoft.com/office/powerpoint/2010/main" val="3173081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36</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Title 5"/>
          <p:cNvSpPr>
            <a:spLocks noGrp="1"/>
          </p:cNvSpPr>
          <p:nvPr>
            <p:ph type="title"/>
          </p:nvPr>
        </p:nvSpPr>
        <p:spPr>
          <a:solidFill>
            <a:srgbClr val="FFFF00"/>
          </a:solidFill>
        </p:spPr>
        <p:txBody>
          <a:bodyPr/>
          <a:lstStyle/>
          <a:p>
            <a:pPr algn="ctr"/>
            <a:r>
              <a:rPr lang="en-US">
                <a:solidFill>
                  <a:srgbClr val="FF0000"/>
                </a:solidFill>
              </a:rPr>
              <a:t>EVALUASI: RE-AIM </a:t>
            </a:r>
            <a:r>
              <a:rPr lang="en-US" sz="2400">
                <a:solidFill>
                  <a:srgbClr val="FF0000"/>
                </a:solidFill>
              </a:rPr>
              <a:t>(Rokok-Ca Paru)</a:t>
            </a:r>
            <a:endParaRPr lang="id-ID">
              <a:solidFill>
                <a:srgbClr val="FF0000"/>
              </a:solidFill>
            </a:endParaRPr>
          </a:p>
        </p:txBody>
      </p:sp>
      <p:graphicFrame>
        <p:nvGraphicFramePr>
          <p:cNvPr id="7" name="Content Placeholder 3"/>
          <p:cNvGraphicFramePr>
            <a:graphicFrameLocks/>
          </p:cNvGraphicFramePr>
          <p:nvPr>
            <p:extLst>
              <p:ext uri="{D42A27DB-BD31-4B8C-83A1-F6EECF244321}">
                <p14:modId xmlns:p14="http://schemas.microsoft.com/office/powerpoint/2010/main" val="2690142068"/>
              </p:ext>
            </p:extLst>
          </p:nvPr>
        </p:nvGraphicFramePr>
        <p:xfrm>
          <a:off x="371491" y="1638300"/>
          <a:ext cx="8534400" cy="1558613"/>
        </p:xfrm>
        <a:graphic>
          <a:graphicData uri="http://schemas.openxmlformats.org/drawingml/2006/table">
            <a:tbl>
              <a:tblPr firstRow="1" firstCol="1" lastRow="1" lastCol="1" bandRow="1" bandCol="1">
                <a:tableStyleId>{5C22544A-7EE6-4342-B048-85BDC9FD1C3A}</a:tableStyleId>
              </a:tblPr>
              <a:tblGrid>
                <a:gridCol w="1556951">
                  <a:extLst>
                    <a:ext uri="{9D8B030D-6E8A-4147-A177-3AD203B41FA5}">
                      <a16:colId xmlns:a16="http://schemas.microsoft.com/office/drawing/2014/main" xmlns="" val="3775968121"/>
                    </a:ext>
                  </a:extLst>
                </a:gridCol>
                <a:gridCol w="6772295">
                  <a:extLst>
                    <a:ext uri="{9D8B030D-6E8A-4147-A177-3AD203B41FA5}">
                      <a16:colId xmlns:a16="http://schemas.microsoft.com/office/drawing/2014/main" xmlns="" val="1088069991"/>
                    </a:ext>
                  </a:extLst>
                </a:gridCol>
                <a:gridCol w="205154">
                  <a:extLst>
                    <a:ext uri="{9D8B030D-6E8A-4147-A177-3AD203B41FA5}">
                      <a16:colId xmlns:a16="http://schemas.microsoft.com/office/drawing/2014/main" xmlns="" val="523623929"/>
                    </a:ext>
                  </a:extLst>
                </a:gridCol>
              </a:tblGrid>
              <a:tr h="276860">
                <a:tc gridSpan="3">
                  <a:txBody>
                    <a:bodyPr/>
                    <a:lstStyle/>
                    <a:p>
                      <a:pPr marL="0" marR="0">
                        <a:lnSpc>
                          <a:spcPts val="500"/>
                        </a:lnSpc>
                        <a:spcBef>
                          <a:spcPts val="35"/>
                        </a:spcBef>
                        <a:spcAft>
                          <a:spcPts val="0"/>
                        </a:spcAft>
                      </a:pPr>
                      <a:r>
                        <a:rPr lang="en-US" sz="1400">
                          <a:effectLst/>
                        </a:rPr>
                        <a:t> </a:t>
                      </a:r>
                      <a:endParaRPr lang="id-ID" sz="1400">
                        <a:effectLst/>
                      </a:endParaRPr>
                    </a:p>
                    <a:p>
                      <a:pPr marL="67945" marR="0">
                        <a:spcBef>
                          <a:spcPts val="0"/>
                        </a:spcBef>
                        <a:spcAft>
                          <a:spcPts val="0"/>
                        </a:spcAft>
                      </a:pPr>
                      <a:r>
                        <a:rPr lang="en-US" sz="1400">
                          <a:solidFill>
                            <a:schemeClr val="tx1"/>
                          </a:solidFill>
                          <a:effectLst/>
                        </a:rPr>
                        <a:t>Seberapa baik hasil intervensi</a:t>
                      </a:r>
                      <a:endParaRPr lang="id-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xmlns="" val="1162277977"/>
                  </a:ext>
                </a:extLst>
              </a:tr>
              <a:tr h="789940">
                <a:tc>
                  <a:txBody>
                    <a:bodyPr/>
                    <a:lstStyle/>
                    <a:p>
                      <a:pPr marL="0" marR="0" algn="ctr">
                        <a:lnSpc>
                          <a:spcPct val="100000"/>
                        </a:lnSpc>
                        <a:spcBef>
                          <a:spcPts val="10"/>
                        </a:spcBef>
                        <a:spcAft>
                          <a:spcPts val="0"/>
                        </a:spcAft>
                      </a:pPr>
                      <a:r>
                        <a:rPr lang="en-US" sz="1400">
                          <a:effectLst/>
                        </a:rPr>
                        <a:t> Reach/sasaran </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en-US" sz="1400" b="1">
                          <a:effectLst/>
                        </a:rPr>
                        <a:t> Para perokok</a:t>
                      </a:r>
                      <a:r>
                        <a:rPr lang="en-US" sz="1400" b="1" baseline="0">
                          <a:effectLst/>
                        </a:rPr>
                        <a:t> yang kecanduan nikotin: Obat penghilang candu di setujui FDA. </a:t>
                      </a:r>
                      <a:r>
                        <a:rPr lang="en-US" sz="1400" b="1">
                          <a:solidFill>
                            <a:schemeClr val="tx1"/>
                          </a:solidFill>
                          <a:effectLst/>
                          <a:latin typeface="+mn-lt"/>
                          <a:ea typeface="Times New Roman" panose="02020603050405020304" pitchFamily="18" charset="0"/>
                        </a:rPr>
                        <a:t>Namun, efek sampingnya depresi dan penyakit lever. (Tidak dianjurkan untuk remaja depresi) </a:t>
                      </a:r>
                      <a:endParaRPr lang="en-US" sz="1400" b="1">
                        <a:effectLst/>
                      </a:endParaRPr>
                    </a:p>
                  </a:txBody>
                  <a:tcPr marL="0" marR="0" marT="0" marB="0"/>
                </a:tc>
                <a:tc>
                  <a:txBody>
                    <a:bodyPr/>
                    <a:lstStyle/>
                    <a:p>
                      <a:pPr marL="0" marR="0">
                        <a:spcBef>
                          <a:spcPts val="0"/>
                        </a:spcBef>
                        <a:spcAft>
                          <a:spcPts val="0"/>
                        </a:spcAft>
                      </a:pPr>
                      <a:endParaRPr lang="id-ID"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131467062"/>
                  </a:ext>
                </a:extLst>
              </a:tr>
              <a:tr h="379630">
                <a:tc>
                  <a:txBody>
                    <a:bodyPr/>
                    <a:lstStyle/>
                    <a:p>
                      <a:pPr marL="0" marR="0" algn="ctr">
                        <a:lnSpc>
                          <a:spcPct val="100000"/>
                        </a:lnSpc>
                        <a:spcBef>
                          <a:spcPts val="10"/>
                        </a:spcBef>
                        <a:spcAft>
                          <a:spcPts val="0"/>
                        </a:spcAft>
                      </a:pPr>
                      <a:r>
                        <a:rPr lang="en-US" sz="1400">
                          <a:effectLst/>
                        </a:rPr>
                        <a:t> Effektifitas</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l" defTabSz="914400" rtl="0" eaLnBrk="1" fontAlgn="auto" latinLnBrk="0" hangingPunct="1">
                        <a:lnSpc>
                          <a:spcPct val="100000"/>
                        </a:lnSpc>
                        <a:spcBef>
                          <a:spcPts val="10"/>
                        </a:spcBef>
                        <a:spcAft>
                          <a:spcPts val="0"/>
                        </a:spcAft>
                        <a:buClrTx/>
                        <a:buSzTx/>
                        <a:buFontTx/>
                        <a:buNone/>
                        <a:tabLst/>
                        <a:defRPr/>
                      </a:pPr>
                      <a:r>
                        <a:rPr lang="en-US" sz="1400" b="1">
                          <a:solidFill>
                            <a:schemeClr val="tx1"/>
                          </a:solidFill>
                          <a:effectLst/>
                          <a:latin typeface="+mn-lt"/>
                          <a:ea typeface="Times New Roman" panose="02020603050405020304" pitchFamily="18" charset="0"/>
                        </a:rPr>
                        <a:t>Efektif meningkatkan</a:t>
                      </a:r>
                      <a:r>
                        <a:rPr lang="en-US" sz="1400" b="1" baseline="0">
                          <a:solidFill>
                            <a:schemeClr val="tx1"/>
                          </a:solidFill>
                          <a:effectLst/>
                          <a:latin typeface="+mn-lt"/>
                          <a:ea typeface="Times New Roman" panose="02020603050405020304" pitchFamily="18" charset="0"/>
                        </a:rPr>
                        <a:t> angka berhenti merokok</a:t>
                      </a:r>
                      <a:r>
                        <a:rPr lang="en-US" sz="1400" b="1">
                          <a:solidFill>
                            <a:schemeClr val="tx1"/>
                          </a:solidFill>
                          <a:effectLst/>
                          <a:latin typeface="+mn-lt"/>
                          <a:ea typeface="Times New Roman" panose="02020603050405020304" pitchFamily="18" charset="0"/>
                        </a:rPr>
                        <a:t>. </a:t>
                      </a:r>
                      <a:endParaRPr lang="id-ID" sz="1400" b="1">
                        <a:solidFill>
                          <a:schemeClr val="tx1"/>
                        </a:solidFill>
                        <a:effectLst/>
                        <a:latin typeface="+mn-lt"/>
                        <a:ea typeface="Times New Roman" panose="02020603050405020304" pitchFamily="18" charset="0"/>
                      </a:endParaRPr>
                    </a:p>
                  </a:txBody>
                  <a:tcPr marL="0" marR="0" marT="0" marB="0">
                    <a:solidFill>
                      <a:schemeClr val="bg2">
                        <a:lumMod val="20000"/>
                        <a:lumOff val="80000"/>
                      </a:schemeClr>
                    </a:solidFill>
                  </a:tcPr>
                </a:tc>
                <a:tc>
                  <a:txBody>
                    <a:bodyPr/>
                    <a:lstStyle/>
                    <a:p>
                      <a:pPr marL="0" marR="0">
                        <a:spcBef>
                          <a:spcPts val="0"/>
                        </a:spcBef>
                        <a:spcAft>
                          <a:spcPts val="0"/>
                        </a:spcAft>
                      </a:pPr>
                      <a:endParaRPr lang="id-ID" sz="16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428856378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59643513"/>
              </p:ext>
            </p:extLst>
          </p:nvPr>
        </p:nvGraphicFramePr>
        <p:xfrm>
          <a:off x="358517" y="3416031"/>
          <a:ext cx="8527575" cy="1988647"/>
        </p:xfrm>
        <a:graphic>
          <a:graphicData uri="http://schemas.openxmlformats.org/drawingml/2006/table">
            <a:tbl>
              <a:tblPr firstRow="1" firstCol="1" lastRow="1" lastCol="1" bandRow="1" bandCol="1">
                <a:tableStyleId>{5C22544A-7EE6-4342-B048-85BDC9FD1C3A}</a:tableStyleId>
              </a:tblPr>
              <a:tblGrid>
                <a:gridCol w="1828800">
                  <a:extLst>
                    <a:ext uri="{9D8B030D-6E8A-4147-A177-3AD203B41FA5}">
                      <a16:colId xmlns:a16="http://schemas.microsoft.com/office/drawing/2014/main" xmlns="" val="2644861220"/>
                    </a:ext>
                  </a:extLst>
                </a:gridCol>
                <a:gridCol w="6493621">
                  <a:extLst>
                    <a:ext uri="{9D8B030D-6E8A-4147-A177-3AD203B41FA5}">
                      <a16:colId xmlns:a16="http://schemas.microsoft.com/office/drawing/2014/main" xmlns="" val="26034637"/>
                    </a:ext>
                  </a:extLst>
                </a:gridCol>
                <a:gridCol w="205154">
                  <a:extLst>
                    <a:ext uri="{9D8B030D-6E8A-4147-A177-3AD203B41FA5}">
                      <a16:colId xmlns:a16="http://schemas.microsoft.com/office/drawing/2014/main" xmlns="" val="1151794935"/>
                    </a:ext>
                  </a:extLst>
                </a:gridCol>
              </a:tblGrid>
              <a:tr h="276860">
                <a:tc gridSpan="3">
                  <a:txBody>
                    <a:bodyPr/>
                    <a:lstStyle/>
                    <a:p>
                      <a:pPr marL="0" marR="0">
                        <a:lnSpc>
                          <a:spcPts val="500"/>
                        </a:lnSpc>
                        <a:spcBef>
                          <a:spcPts val="35"/>
                        </a:spcBef>
                        <a:spcAft>
                          <a:spcPts val="0"/>
                        </a:spcAft>
                      </a:pPr>
                      <a:r>
                        <a:rPr lang="en-US" sz="1400">
                          <a:effectLst/>
                        </a:rPr>
                        <a:t> </a:t>
                      </a:r>
                      <a:endParaRPr lang="id-ID" sz="1400">
                        <a:effectLst/>
                      </a:endParaRPr>
                    </a:p>
                    <a:p>
                      <a:pPr marL="67945" marR="0">
                        <a:spcBef>
                          <a:spcPts val="0"/>
                        </a:spcBef>
                        <a:spcAft>
                          <a:spcPts val="0"/>
                        </a:spcAft>
                      </a:pPr>
                      <a:r>
                        <a:rPr lang="en-US" sz="1400">
                          <a:solidFill>
                            <a:schemeClr val="tx1"/>
                          </a:solidFill>
                          <a:effectLst/>
                        </a:rPr>
                        <a:t>Seberapa baik penerimaan</a:t>
                      </a:r>
                      <a:r>
                        <a:rPr lang="en-US" sz="1400" baseline="0">
                          <a:solidFill>
                            <a:schemeClr val="tx1"/>
                          </a:solidFill>
                          <a:effectLst/>
                        </a:rPr>
                        <a:t> intervensi</a:t>
                      </a:r>
                      <a:endParaRPr lang="id-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xmlns="" val="1580193299"/>
                  </a:ext>
                </a:extLst>
              </a:tr>
              <a:tr h="426720">
                <a:tc>
                  <a:txBody>
                    <a:bodyPr/>
                    <a:lstStyle/>
                    <a:p>
                      <a:pPr marL="0" marR="0" algn="ctr">
                        <a:lnSpc>
                          <a:spcPct val="100000"/>
                        </a:lnSpc>
                        <a:spcBef>
                          <a:spcPts val="10"/>
                        </a:spcBef>
                        <a:spcAft>
                          <a:spcPts val="0"/>
                        </a:spcAft>
                      </a:pPr>
                      <a:r>
                        <a:rPr lang="en-US" sz="1400">
                          <a:effectLst/>
                        </a:rPr>
                        <a:t>Adopsi/</a:t>
                      </a:r>
                      <a:br>
                        <a:rPr lang="en-US" sz="1400">
                          <a:effectLst/>
                        </a:rPr>
                      </a:br>
                      <a:r>
                        <a:rPr lang="en-US" sz="1400">
                          <a:effectLst/>
                        </a:rPr>
                        <a:t>penerimaan</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en-US" sz="1400" b="1">
                          <a:effectLst/>
                          <a:latin typeface="+mn-lt"/>
                          <a:ea typeface="Times New Roman" panose="02020603050405020304" pitchFamily="18" charset="0"/>
                        </a:rPr>
                        <a:t>Obat berhenti merokok digunakan secara luas oleh dewasa perokok</a:t>
                      </a:r>
                      <a:r>
                        <a:rPr lang="en-US" sz="1400" b="1" baseline="0">
                          <a:effectLst/>
                          <a:latin typeface="+mn-lt"/>
                          <a:ea typeface="Times New Roman" panose="02020603050405020304" pitchFamily="18" charset="0"/>
                        </a:rPr>
                        <a:t> dan remaja yang sudah kecanduan rokok</a:t>
                      </a:r>
                      <a:endParaRPr lang="id-ID" sz="1400" b="1">
                        <a:effectLst/>
                        <a:latin typeface="+mn-lt"/>
                        <a:ea typeface="Times New Roman" panose="02020603050405020304" pitchFamily="18" charset="0"/>
                      </a:endParaRPr>
                    </a:p>
                  </a:txBody>
                  <a:tcPr marL="0" marR="0" marT="0" marB="0">
                    <a:solidFill>
                      <a:schemeClr val="bg2">
                        <a:lumMod val="20000"/>
                        <a:lumOff val="80000"/>
                      </a:schemeClr>
                    </a:solidFill>
                  </a:tcPr>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165515112"/>
                  </a:ext>
                </a:extLst>
              </a:tr>
              <a:tr h="640080">
                <a:tc>
                  <a:txBody>
                    <a:bodyPr/>
                    <a:lstStyle/>
                    <a:p>
                      <a:pPr marL="0" marR="0" algn="ctr">
                        <a:lnSpc>
                          <a:spcPct val="100000"/>
                        </a:lnSpc>
                        <a:spcBef>
                          <a:spcPts val="10"/>
                        </a:spcBef>
                        <a:spcAft>
                          <a:spcPts val="0"/>
                        </a:spcAft>
                      </a:pPr>
                      <a:r>
                        <a:rPr lang="en-US" sz="1400">
                          <a:effectLst/>
                        </a:rPr>
                        <a:t> Implementasi/</a:t>
                      </a:r>
                      <a:br>
                        <a:rPr lang="en-US" sz="1400">
                          <a:effectLst/>
                        </a:rPr>
                      </a:br>
                      <a:r>
                        <a:rPr lang="en-US" sz="1400">
                          <a:effectLst/>
                        </a:rPr>
                        <a:t>penerapan</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ct val="100000"/>
                        </a:lnSpc>
                        <a:spcBef>
                          <a:spcPts val="10"/>
                        </a:spcBef>
                        <a:spcAft>
                          <a:spcPts val="0"/>
                        </a:spcAft>
                      </a:pPr>
                      <a:r>
                        <a:rPr lang="id-ID" sz="1400" b="1">
                          <a:latin typeface="+mn-lt"/>
                        </a:rPr>
                        <a:t>Peringatan “kotak hitam” ditempatkan pada informasi resep, dokter memperingatkan tentang potensi risiko bunuh diri </a:t>
                      </a:r>
                      <a:r>
                        <a:rPr lang="en-US" sz="1400" b="1">
                          <a:latin typeface="+mn-lt"/>
                        </a:rPr>
                        <a:t>jika </a:t>
                      </a:r>
                      <a:r>
                        <a:rPr lang="id-ID" sz="1400" b="1">
                          <a:latin typeface="+mn-lt"/>
                        </a:rPr>
                        <a:t>digunakan </a:t>
                      </a:r>
                      <a:r>
                        <a:rPr lang="en-US" sz="1400" b="1">
                          <a:latin typeface="+mn-lt"/>
                        </a:rPr>
                        <a:t>oleh </a:t>
                      </a:r>
                      <a:r>
                        <a:rPr lang="id-ID" sz="1400" b="1">
                          <a:latin typeface="+mn-lt"/>
                        </a:rPr>
                        <a:t>remaja</a:t>
                      </a:r>
                      <a:r>
                        <a:rPr lang="en-US" sz="1400" b="1">
                          <a:latin typeface="+mn-lt"/>
                        </a:rPr>
                        <a:t> depresi</a:t>
                      </a:r>
                      <a:r>
                        <a:rPr lang="id-ID" sz="1400" b="1">
                          <a:latin typeface="+mn-lt"/>
                        </a:rPr>
                        <a:t>.</a:t>
                      </a:r>
                      <a:endParaRPr lang="id-ID" sz="1400" b="1">
                        <a:effectLst/>
                        <a:latin typeface="+mn-lt"/>
                        <a:ea typeface="Times New Roman" panose="02020603050405020304" pitchFamily="18" charset="0"/>
                      </a:endParaRPr>
                    </a:p>
                  </a:txBody>
                  <a:tcPr marL="0" marR="0" marT="0" marB="0"/>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3739369997"/>
                  </a:ext>
                </a:extLst>
              </a:tr>
              <a:tr h="532804">
                <a:tc>
                  <a:txBody>
                    <a:bodyPr/>
                    <a:lstStyle/>
                    <a:p>
                      <a:pPr marL="0" marR="0" algn="ctr">
                        <a:lnSpc>
                          <a:spcPct val="100000"/>
                        </a:lnSpc>
                        <a:spcBef>
                          <a:spcPts val="10"/>
                        </a:spcBef>
                        <a:spcAft>
                          <a:spcPts val="0"/>
                        </a:spcAft>
                      </a:pPr>
                      <a:r>
                        <a:rPr lang="en-US" sz="1400">
                          <a:effectLst/>
                        </a:rPr>
                        <a:t> Maintenance/ pemeliharaan </a:t>
                      </a:r>
                      <a:endParaRPr lang="id-ID" sz="14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l" defTabSz="914400" rtl="0" eaLnBrk="1" fontAlgn="auto" latinLnBrk="0" hangingPunct="1">
                        <a:lnSpc>
                          <a:spcPct val="100000"/>
                        </a:lnSpc>
                        <a:spcBef>
                          <a:spcPts val="10"/>
                        </a:spcBef>
                        <a:spcAft>
                          <a:spcPts val="0"/>
                        </a:spcAft>
                        <a:buClrTx/>
                        <a:buSzTx/>
                        <a:buFontTx/>
                        <a:buNone/>
                        <a:tabLst/>
                        <a:defRPr/>
                      </a:pPr>
                      <a:r>
                        <a:rPr lang="en-US" sz="1400">
                          <a:solidFill>
                            <a:schemeClr val="tx1"/>
                          </a:solidFill>
                        </a:rPr>
                        <a:t>Dalam </a:t>
                      </a:r>
                      <a:r>
                        <a:rPr lang="id-ID" sz="1400">
                          <a:solidFill>
                            <a:schemeClr val="tx1"/>
                          </a:solidFill>
                        </a:rPr>
                        <a:t>jangka panjang obat penghentian merokok dan intervensi perubahan perilaku </a:t>
                      </a:r>
                      <a:r>
                        <a:rPr lang="en-US" sz="1400">
                          <a:solidFill>
                            <a:schemeClr val="tx1"/>
                          </a:solidFill>
                        </a:rPr>
                        <a:t>membutuhkan dukungan agar ditanggung </a:t>
                      </a:r>
                      <a:r>
                        <a:rPr lang="id-ID" sz="1400">
                          <a:solidFill>
                            <a:schemeClr val="tx1"/>
                          </a:solidFill>
                        </a:rPr>
                        <a:t>asuransi kesehatan.</a:t>
                      </a:r>
                      <a:endParaRPr lang="id-ID" sz="1400" b="1">
                        <a:solidFill>
                          <a:schemeClr val="tx1"/>
                        </a:solidFill>
                        <a:effectLst/>
                        <a:latin typeface="+mn-lt"/>
                        <a:ea typeface="Times New Roman" panose="02020603050405020304" pitchFamily="18" charset="0"/>
                      </a:endParaRPr>
                    </a:p>
                  </a:txBody>
                  <a:tcPr marL="0" marR="0" marT="0" marB="0">
                    <a:solidFill>
                      <a:schemeClr val="accent6">
                        <a:lumMod val="20000"/>
                        <a:lumOff val="80000"/>
                      </a:schemeClr>
                    </a:solidFill>
                  </a:tcPr>
                </a:tc>
                <a:tc>
                  <a:txBody>
                    <a:bodyPr/>
                    <a:lstStyle/>
                    <a:p>
                      <a:pPr marL="0" marR="0">
                        <a:spcBef>
                          <a:spcPts val="0"/>
                        </a:spcBef>
                        <a:spcAft>
                          <a:spcPts val="0"/>
                        </a:spcAft>
                      </a:pPr>
                      <a:r>
                        <a:rPr lang="id-ID" sz="1400">
                          <a:effectLst/>
                        </a:rPr>
                        <a:t> </a:t>
                      </a:r>
                      <a:endParaRPr lang="id-ID" sz="14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xmlns="" val="2881567962"/>
                  </a:ext>
                </a:extLst>
              </a:tr>
            </a:tbl>
          </a:graphicData>
        </a:graphic>
      </p:graphicFrame>
    </p:spTree>
    <p:extLst>
      <p:ext uri="{BB962C8B-B14F-4D97-AF65-F5344CB8AC3E}">
        <p14:creationId xmlns:p14="http://schemas.microsoft.com/office/powerpoint/2010/main" val="2404810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88B829-E143-4561-8F51-30664BD273A2}"/>
              </a:ext>
            </a:extLst>
          </p:cNvPr>
          <p:cNvSpPr txBox="1"/>
          <p:nvPr/>
        </p:nvSpPr>
        <p:spPr>
          <a:xfrm>
            <a:off x="1156167" y="2057400"/>
            <a:ext cx="7225833" cy="1323439"/>
          </a:xfrm>
          <a:prstGeom prst="rect">
            <a:avLst/>
          </a:prstGeom>
          <a:noFill/>
        </p:spPr>
        <p:txBody>
          <a:bodyPr wrap="square" rtlCol="0">
            <a:spAutoFit/>
          </a:bodyPr>
          <a:lstStyle/>
          <a:p>
            <a:r>
              <a:rPr lang="en-US" sz="8000" dirty="0">
                <a:solidFill>
                  <a:srgbClr val="FF0000"/>
                </a:solidFill>
                <a:latin typeface="Aharoni" panose="02010803020104030203" pitchFamily="2" charset="-79"/>
                <a:cs typeface="Aharoni" panose="02010803020104030203" pitchFamily="2" charset="-79"/>
              </a:rPr>
              <a:t>TERIMA KASIH</a:t>
            </a:r>
            <a:endParaRPr lang="en-ID" sz="8000" dirty="0">
              <a:solidFill>
                <a:srgbClr val="FF0000"/>
              </a:solidFill>
              <a:latin typeface="Aharoni" panose="02010803020104030203" pitchFamily="2" charset="-79"/>
              <a:cs typeface="Aharoni" panose="02010803020104030203" pitchFamily="2" charset="-79"/>
            </a:endParaRPr>
          </a:p>
        </p:txBody>
      </p:sp>
      <p:sp>
        <p:nvSpPr>
          <p:cNvPr id="3" name="Rectangle 2">
            <a:extLst>
              <a:ext uri="{FF2B5EF4-FFF2-40B4-BE49-F238E27FC236}">
                <a16:creationId xmlns:a16="http://schemas.microsoft.com/office/drawing/2014/main" xmlns="" id="{4602EBDE-D3EC-477B-B739-272A56BE5F4F}"/>
              </a:ext>
            </a:extLst>
          </p:cNvPr>
          <p:cNvSpPr/>
          <p:nvPr/>
        </p:nvSpPr>
        <p:spPr>
          <a:xfrm>
            <a:off x="1187335" y="617907"/>
            <a:ext cx="4607352" cy="699102"/>
          </a:xfrm>
          <a:prstGeom prst="rect">
            <a:avLst/>
          </a:prstGeom>
        </p:spPr>
        <p:txBody>
          <a:bodyPr wrap="none">
            <a:spAutoFit/>
          </a:bodyPr>
          <a:lstStyle/>
          <a:p>
            <a:pPr>
              <a:lnSpc>
                <a:spcPct val="150000"/>
              </a:lnSpc>
            </a:pPr>
            <a:r>
              <a:rPr lang="en-US" sz="1400" spc="600" dirty="0" err="1">
                <a:latin typeface="Franklin Gothic Demi Cond" pitchFamily="34" charset="0"/>
              </a:rPr>
              <a:t>Fakultas</a:t>
            </a:r>
            <a:r>
              <a:rPr lang="en-US" sz="1400" spc="600" dirty="0">
                <a:latin typeface="Franklin Gothic Demi Cond" pitchFamily="34" charset="0"/>
              </a:rPr>
              <a:t> </a:t>
            </a:r>
            <a:r>
              <a:rPr lang="en-US" sz="1400" spc="600" dirty="0" err="1">
                <a:latin typeface="Franklin Gothic Demi Cond" pitchFamily="34" charset="0"/>
              </a:rPr>
              <a:t>Kesehatan</a:t>
            </a:r>
            <a:r>
              <a:rPr lang="en-US" sz="1400" spc="600" dirty="0">
                <a:latin typeface="Franklin Gothic Demi Cond" pitchFamily="34" charset="0"/>
              </a:rPr>
              <a:t> </a:t>
            </a:r>
            <a:r>
              <a:rPr lang="en-US" sz="1400" spc="600" dirty="0" err="1">
                <a:latin typeface="Franklin Gothic Demi Cond" pitchFamily="34" charset="0"/>
              </a:rPr>
              <a:t>Masyarakat</a:t>
            </a:r>
            <a:endParaRPr lang="en-US" sz="1400" spc="600" dirty="0">
              <a:latin typeface="Franklin Gothic Demi Cond" pitchFamily="34" charset="0"/>
            </a:endParaRPr>
          </a:p>
          <a:p>
            <a:pPr>
              <a:lnSpc>
                <a:spcPct val="150000"/>
              </a:lnSpc>
            </a:pPr>
            <a:r>
              <a:rPr lang="en-US" sz="1400" spc="600" dirty="0" err="1">
                <a:latin typeface="Franklin Gothic Demi Cond" pitchFamily="34" charset="0"/>
              </a:rPr>
              <a:t>Universitas</a:t>
            </a:r>
            <a:r>
              <a:rPr lang="en-US" sz="1400" spc="600" dirty="0">
                <a:latin typeface="Franklin Gothic Demi Cond" pitchFamily="34" charset="0"/>
              </a:rPr>
              <a:t> Indonesia</a:t>
            </a:r>
            <a:endParaRPr lang="en-US" dirty="0"/>
          </a:p>
        </p:txBody>
      </p:sp>
      <p:pic>
        <p:nvPicPr>
          <p:cNvPr id="4" name="Picture 8" descr="D:\It's Picture\Universitas Indonesia\logo-ui-frame-black.png">
            <a:extLst>
              <a:ext uri="{FF2B5EF4-FFF2-40B4-BE49-F238E27FC236}">
                <a16:creationId xmlns:a16="http://schemas.microsoft.com/office/drawing/2014/main" xmlns="" id="{539A5F41-9ADD-4833-BE73-44CFD71968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022" y="269876"/>
            <a:ext cx="865145" cy="131570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90EBCCF4-9075-4BAE-A0C9-B2CBF66188F3}"/>
              </a:ext>
            </a:extLst>
          </p:cNvPr>
          <p:cNvSpPr/>
          <p:nvPr/>
        </p:nvSpPr>
        <p:spPr>
          <a:xfrm>
            <a:off x="2286000" y="4397930"/>
            <a:ext cx="6534150" cy="872547"/>
          </a:xfrm>
          <a:prstGeom prst="rect">
            <a:avLst/>
          </a:prstGeom>
        </p:spPr>
        <p:txBody>
          <a:bodyPr wrap="square">
            <a:spAutoFit/>
          </a:bodyPr>
          <a:lstStyle/>
          <a:p>
            <a:pPr algn="r">
              <a:lnSpc>
                <a:spcPct val="150000"/>
              </a:lnSpc>
            </a:pPr>
            <a:r>
              <a:rPr lang="en-US" spc="300" dirty="0">
                <a:solidFill>
                  <a:prstClr val="black"/>
                </a:solidFill>
                <a:latin typeface="Franklin Gothic Demi Cond" pitchFamily="34" charset="0"/>
              </a:rPr>
              <a:t>Mata </a:t>
            </a:r>
            <a:r>
              <a:rPr lang="en-US" spc="300" dirty="0" err="1">
                <a:solidFill>
                  <a:prstClr val="black"/>
                </a:solidFill>
                <a:latin typeface="Franklin Gothic Demi Cond" pitchFamily="34" charset="0"/>
              </a:rPr>
              <a:t>Kuliah</a:t>
            </a:r>
            <a:r>
              <a:rPr lang="en-US" spc="300" dirty="0">
                <a:solidFill>
                  <a:prstClr val="black"/>
                </a:solidFill>
                <a:latin typeface="Franklin Gothic Demi Cond" pitchFamily="34" charset="0"/>
              </a:rPr>
              <a:t> Dasar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a:p>
            <a:pPr algn="r">
              <a:lnSpc>
                <a:spcPct val="150000"/>
              </a:lnSpc>
            </a:pPr>
            <a:r>
              <a:rPr lang="en-US" spc="300" dirty="0">
                <a:solidFill>
                  <a:prstClr val="black"/>
                </a:solidFill>
                <a:latin typeface="Franklin Gothic Demi Cond" pitchFamily="34" charset="0"/>
              </a:rPr>
              <a:t>Program S1, </a:t>
            </a:r>
            <a:r>
              <a:rPr lang="en-US" spc="300" dirty="0" err="1">
                <a:solidFill>
                  <a:prstClr val="black"/>
                </a:solidFill>
                <a:latin typeface="Franklin Gothic Demi Cond" pitchFamily="34" charset="0"/>
              </a:rPr>
              <a:t>Sarjana</a:t>
            </a:r>
            <a:r>
              <a:rPr lang="en-US" spc="300" dirty="0">
                <a:solidFill>
                  <a:prstClr val="black"/>
                </a:solidFill>
                <a:latin typeface="Franklin Gothic Demi Cond" pitchFamily="34" charset="0"/>
              </a:rPr>
              <a:t>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p:txBody>
      </p:sp>
      <p:sp>
        <p:nvSpPr>
          <p:cNvPr id="6" name="TextBox 5">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37</a:t>
            </a:fld>
            <a:endParaRPr lang="en-US" dirty="0">
              <a:latin typeface="Tw Cen MT" panose="020B0602020104020603" pitchFamily="34" charset="0"/>
            </a:endParaRPr>
          </a:p>
        </p:txBody>
      </p:sp>
      <p:sp>
        <p:nvSpPr>
          <p:cNvPr id="7" name="Chevron 16">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383285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a:bodyPr>
          <a:lstStyle/>
          <a:p>
            <a:pPr algn="ctr"/>
            <a:r>
              <a:rPr lang="en-US" b="1">
                <a:solidFill>
                  <a:srgbClr val="FF0000"/>
                </a:solidFill>
                <a:latin typeface="Tw Cen MT" pitchFamily="34" charset="0"/>
              </a:rPr>
              <a:t>Kesehatan Masyarakat Berbasis Bukti</a:t>
            </a:r>
            <a:endParaRPr lang="id-ID" b="1">
              <a:solidFill>
                <a:srgbClr val="FF0000"/>
              </a:solidFill>
            </a:endParaRPr>
          </a:p>
        </p:txBody>
      </p:sp>
      <p:sp>
        <p:nvSpPr>
          <p:cNvPr id="5" name="Content Placeholder 12"/>
          <p:cNvSpPr txBox="1">
            <a:spLocks noGrp="1"/>
          </p:cNvSpPr>
          <p:nvPr>
            <p:ph idx="1"/>
          </p:nvPr>
        </p:nvSpPr>
        <p:spPr>
          <a:xfrm>
            <a:off x="457200" y="1409700"/>
            <a:ext cx="8229600" cy="1752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u="sng">
                <a:solidFill>
                  <a:schemeClr val="accent4">
                    <a:lumMod val="75000"/>
                  </a:schemeClr>
                </a:solidFill>
              </a:rPr>
              <a:t>Evidence-based Public Health</a:t>
            </a:r>
            <a:endParaRPr lang="en-US" sz="1800" b="1" u="sng" dirty="0">
              <a:solidFill>
                <a:schemeClr val="accent4">
                  <a:lumMod val="75000"/>
                </a:schemeClr>
              </a:solidFill>
            </a:endParaRPr>
          </a:p>
          <a:p>
            <a:pPr marL="0" indent="0" algn="ctr">
              <a:buNone/>
            </a:pPr>
            <a:r>
              <a:rPr lang="en-US" sz="1800" i="1" dirty="0"/>
              <a:t>“The </a:t>
            </a:r>
            <a:r>
              <a:rPr lang="en-US" sz="1800" b="1" i="1" dirty="0">
                <a:solidFill>
                  <a:srgbClr val="FF0000"/>
                </a:solidFill>
              </a:rPr>
              <a:t>development, implementation,  and evaluation of effective program and policies in public health </a:t>
            </a:r>
            <a:r>
              <a:rPr lang="en-US" sz="1800" i="1" dirty="0"/>
              <a:t>application of principles of </a:t>
            </a:r>
            <a:r>
              <a:rPr lang="en-US" sz="1800" b="1" i="1" dirty="0">
                <a:solidFill>
                  <a:srgbClr val="00B0F0"/>
                </a:solidFill>
              </a:rPr>
              <a:t>scientific reasoning</a:t>
            </a:r>
            <a:r>
              <a:rPr lang="en-US" sz="1800" i="1" dirty="0"/>
              <a:t>, including </a:t>
            </a:r>
            <a:r>
              <a:rPr lang="en-US" sz="1800" b="1" i="1" dirty="0">
                <a:solidFill>
                  <a:srgbClr val="0070C0"/>
                </a:solidFill>
              </a:rPr>
              <a:t>systematic uses of data </a:t>
            </a:r>
            <a:r>
              <a:rPr lang="en-US" sz="1800" i="1" dirty="0"/>
              <a:t>and information systems, and </a:t>
            </a:r>
            <a:r>
              <a:rPr lang="en-US" sz="1800" b="1" i="1" dirty="0">
                <a:solidFill>
                  <a:srgbClr val="7030A0"/>
                </a:solidFill>
              </a:rPr>
              <a:t>appropriate use of behavioral science </a:t>
            </a:r>
            <a:r>
              <a:rPr lang="en-US" sz="1800" i="1" dirty="0"/>
              <a:t>theory and program planning models”</a:t>
            </a:r>
          </a:p>
        </p:txBody>
      </p:sp>
      <p:sp>
        <p:nvSpPr>
          <p:cNvPr id="6" name="Content Placeholder 12"/>
          <p:cNvSpPr txBox="1">
            <a:spLocks/>
          </p:cNvSpPr>
          <p:nvPr/>
        </p:nvSpPr>
        <p:spPr>
          <a:xfrm>
            <a:off x="457200" y="3302000"/>
            <a:ext cx="8229600" cy="1752600"/>
          </a:xfrm>
          <a:prstGeom prst="rect">
            <a:avLst/>
          </a:prstGeom>
          <a:ln w="38100">
            <a:solidFill>
              <a:srgbClr val="FEB80A"/>
            </a:solidFill>
          </a:ln>
        </p:spPr>
        <p:txBody>
          <a:bodyPr vert="horz" lIns="91440" tIns="45720" rIns="91440" bIns="45720" rtlCol="0">
            <a:noAutofit/>
          </a:bodyPr>
          <a:lstStyle>
            <a:lvl1pPr marL="342900" indent="-342900" algn="l" defTabSz="914400" rtl="0" eaLnBrk="1" latinLnBrk="0" hangingPunct="1">
              <a:spcBef>
                <a:spcPct val="20000"/>
              </a:spcBef>
              <a:buClr>
                <a:schemeClr val="accent1"/>
              </a:buClr>
              <a:buSzPct val="8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SzPct val="90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SzPct val="100000"/>
              <a:buFont typeface="Arial" pitchFamily="34" charset="0"/>
              <a:buChar char="»"/>
              <a:defRPr sz="20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000" i="1"/>
              <a:t>“ Pengembangan program dan kebijakan kesmas</a:t>
            </a:r>
            <a:r>
              <a:rPr lang="en-US" sz="2000" b="1" i="1">
                <a:solidFill>
                  <a:srgbClr val="FF0000"/>
                </a:solidFill>
              </a:rPr>
              <a:t>, implementasi,  dan evaluasi secara efektif, </a:t>
            </a:r>
            <a:r>
              <a:rPr lang="en-US" sz="2000" b="1" i="1"/>
              <a:t>sesuai prinsip keilmuan </a:t>
            </a:r>
            <a:r>
              <a:rPr lang="en-US" sz="2000" i="1"/>
              <a:t>kesmas, termasuk </a:t>
            </a:r>
            <a:r>
              <a:rPr lang="en-US" sz="2000" b="1" i="1">
                <a:solidFill>
                  <a:srgbClr val="0070C0"/>
                </a:solidFill>
              </a:rPr>
              <a:t>penggunaan data </a:t>
            </a:r>
            <a:r>
              <a:rPr lang="en-US" sz="2000" i="1"/>
              <a:t>and sistem informasi, dan sesuai </a:t>
            </a:r>
            <a:r>
              <a:rPr lang="en-US" sz="2000" b="1" i="1">
                <a:solidFill>
                  <a:srgbClr val="7030A0"/>
                </a:solidFill>
              </a:rPr>
              <a:t>teori perilaku </a:t>
            </a:r>
            <a:r>
              <a:rPr lang="en-US" sz="2000" i="1"/>
              <a:t>dan model perencanaan program”</a:t>
            </a:r>
            <a:endParaRPr lang="en-US" sz="2000" i="1" dirty="0"/>
          </a:p>
        </p:txBody>
      </p:sp>
      <p:sp>
        <p:nvSpPr>
          <p:cNvPr id="7" name="TextBox 6">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4</a:t>
            </a:fld>
            <a:endParaRPr lang="en-US" dirty="0">
              <a:latin typeface="Tw Cen MT" panose="020B0602020104020603" pitchFamily="34" charset="0"/>
            </a:endParaRPr>
          </a:p>
        </p:txBody>
      </p:sp>
      <p:sp>
        <p:nvSpPr>
          <p:cNvPr id="8"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68364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ounded Rectangle 6"/>
          <p:cNvSpPr/>
          <p:nvPr/>
        </p:nvSpPr>
        <p:spPr>
          <a:xfrm>
            <a:off x="2708814" y="1612900"/>
            <a:ext cx="3920586" cy="762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67" dirty="0" err="1"/>
              <a:t>Ahli</a:t>
            </a:r>
            <a:r>
              <a:rPr lang="en-US" sz="1667" dirty="0"/>
              <a:t> </a:t>
            </a:r>
            <a:r>
              <a:rPr lang="en-US" sz="1667" err="1"/>
              <a:t>Kesehatan</a:t>
            </a:r>
            <a:r>
              <a:rPr lang="en-US" sz="1667"/>
              <a:t> Masyarakat: Mengidentifikasi masalah kesmas dan faktor penyebabnya</a:t>
            </a:r>
            <a:endParaRPr lang="en-US" sz="1667" dirty="0"/>
          </a:p>
        </p:txBody>
      </p:sp>
      <p:sp>
        <p:nvSpPr>
          <p:cNvPr id="5" name="Rounded Rectangle 18"/>
          <p:cNvSpPr/>
          <p:nvPr/>
        </p:nvSpPr>
        <p:spPr>
          <a:xfrm>
            <a:off x="2149205" y="2819400"/>
            <a:ext cx="4845590" cy="889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833" dirty="0" err="1"/>
              <a:t>Membuat</a:t>
            </a:r>
            <a:r>
              <a:rPr lang="en-US" sz="1833" dirty="0"/>
              <a:t> </a:t>
            </a:r>
            <a:r>
              <a:rPr lang="en-US" sz="1833" dirty="0" err="1"/>
              <a:t>Keputusan</a:t>
            </a:r>
            <a:r>
              <a:rPr lang="en-US" sz="1833" dirty="0"/>
              <a:t>, </a:t>
            </a:r>
            <a:r>
              <a:rPr lang="en-US" sz="1833" dirty="0" err="1"/>
              <a:t>Mengembangkan</a:t>
            </a:r>
            <a:r>
              <a:rPr lang="en-US" sz="1833" dirty="0"/>
              <a:t> </a:t>
            </a:r>
            <a:r>
              <a:rPr lang="en-US" sz="1833" dirty="0" err="1"/>
              <a:t>Kebijakan</a:t>
            </a:r>
            <a:r>
              <a:rPr lang="en-US" sz="1833" dirty="0"/>
              <a:t>, </a:t>
            </a:r>
            <a:r>
              <a:rPr lang="en-US" sz="1833" dirty="0" err="1"/>
              <a:t>dan</a:t>
            </a:r>
            <a:r>
              <a:rPr lang="en-US" sz="1833" dirty="0"/>
              <a:t> </a:t>
            </a:r>
            <a:r>
              <a:rPr lang="en-US" sz="1833" err="1"/>
              <a:t>Mengimplementasikan</a:t>
            </a:r>
            <a:r>
              <a:rPr lang="en-US" sz="1833"/>
              <a:t> Program, serta melakukan Evaluasi</a:t>
            </a:r>
            <a:endParaRPr lang="en-US" sz="1833" dirty="0"/>
          </a:p>
        </p:txBody>
      </p:sp>
      <p:sp>
        <p:nvSpPr>
          <p:cNvPr id="6" name="Rounded Rectangle 12"/>
          <p:cNvSpPr/>
          <p:nvPr/>
        </p:nvSpPr>
        <p:spPr>
          <a:xfrm>
            <a:off x="1468480" y="4406900"/>
            <a:ext cx="2480668" cy="8890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333" i="1"/>
              <a:t>Jangka Pendek</a:t>
            </a:r>
            <a:endParaRPr lang="en-US" sz="2333" i="1" dirty="0"/>
          </a:p>
        </p:txBody>
      </p:sp>
      <p:sp>
        <p:nvSpPr>
          <p:cNvPr id="7" name="Rounded Rectangle 20"/>
          <p:cNvSpPr/>
          <p:nvPr/>
        </p:nvSpPr>
        <p:spPr>
          <a:xfrm>
            <a:off x="5016048" y="4406900"/>
            <a:ext cx="2480668" cy="889000"/>
          </a:xfrm>
          <a:prstGeom prst="roundRect">
            <a:avLst/>
          </a:prstGeom>
          <a:solidFill>
            <a:schemeClr val="accent3">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333" i="1"/>
              <a:t>Jangka Panjang</a:t>
            </a:r>
            <a:endParaRPr lang="en-US" sz="2333" i="1" dirty="0"/>
          </a:p>
        </p:txBody>
      </p:sp>
      <p:sp>
        <p:nvSpPr>
          <p:cNvPr id="8" name="TextBox 7"/>
          <p:cNvSpPr txBox="1"/>
          <p:nvPr/>
        </p:nvSpPr>
        <p:spPr>
          <a:xfrm>
            <a:off x="4125263" y="4659039"/>
            <a:ext cx="683200" cy="400110"/>
          </a:xfrm>
          <a:prstGeom prst="rect">
            <a:avLst/>
          </a:prstGeom>
          <a:noFill/>
        </p:spPr>
        <p:txBody>
          <a:bodyPr wrap="none" rtlCol="0">
            <a:spAutoFit/>
          </a:bodyPr>
          <a:lstStyle/>
          <a:p>
            <a:r>
              <a:rPr lang="en-US" sz="2000" dirty="0" err="1"/>
              <a:t>atau</a:t>
            </a:r>
            <a:endParaRPr lang="en-US" sz="2000" dirty="0"/>
          </a:p>
        </p:txBody>
      </p:sp>
      <p:sp>
        <p:nvSpPr>
          <p:cNvPr id="9" name="Down Arrow 14"/>
          <p:cNvSpPr/>
          <p:nvPr/>
        </p:nvSpPr>
        <p:spPr>
          <a:xfrm>
            <a:off x="4327239" y="2374900"/>
            <a:ext cx="489522" cy="444500"/>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0" name="Down Arrow 25"/>
          <p:cNvSpPr/>
          <p:nvPr/>
        </p:nvSpPr>
        <p:spPr>
          <a:xfrm>
            <a:off x="2708813" y="3708483"/>
            <a:ext cx="489522" cy="650793"/>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1" name="Down Arrow 27"/>
          <p:cNvSpPr/>
          <p:nvPr/>
        </p:nvSpPr>
        <p:spPr>
          <a:xfrm>
            <a:off x="5865285" y="3708400"/>
            <a:ext cx="489522" cy="650793"/>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2" name="TextBox 11">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5</a:t>
            </a:fld>
            <a:endParaRPr lang="en-US" dirty="0">
              <a:latin typeface="Tw Cen MT" panose="020B0602020104020603" pitchFamily="34" charset="0"/>
            </a:endParaRPr>
          </a:p>
        </p:txBody>
      </p:sp>
      <p:sp>
        <p:nvSpPr>
          <p:cNvPr id="13"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14" name="Title 1"/>
          <p:cNvSpPr>
            <a:spLocks noGrp="1"/>
          </p:cNvSpPr>
          <p:nvPr>
            <p:ph type="title"/>
          </p:nvPr>
        </p:nvSpPr>
        <p:spPr>
          <a:xfrm>
            <a:off x="0" y="444500"/>
            <a:ext cx="9144000" cy="825500"/>
          </a:xfrm>
          <a:solidFill>
            <a:srgbClr val="FFFF00"/>
          </a:solidFill>
        </p:spPr>
        <p:txBody>
          <a:bodyPr>
            <a:normAutofit fontScale="90000"/>
          </a:bodyPr>
          <a:lstStyle/>
          <a:p>
            <a:r>
              <a:rPr lang="en-US" b="1">
                <a:solidFill>
                  <a:srgbClr val="FF0000"/>
                </a:solidFill>
                <a:latin typeface="Tw Cen MT" pitchFamily="34" charset="0"/>
              </a:rPr>
              <a:t>Tahapan Kesehatan masyarakat berbasis bukti</a:t>
            </a:r>
            <a:endParaRPr lang="id-ID" b="1">
              <a:solidFill>
                <a:srgbClr val="FF0000"/>
              </a:solidFill>
            </a:endParaRPr>
          </a:p>
        </p:txBody>
      </p:sp>
    </p:spTree>
    <p:extLst>
      <p:ext uri="{BB962C8B-B14F-4D97-AF65-F5344CB8AC3E}">
        <p14:creationId xmlns:p14="http://schemas.microsoft.com/office/powerpoint/2010/main" val="389932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2000" y="5561720"/>
            <a:ext cx="7620000" cy="5924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endParaRPr>
          </a:p>
        </p:txBody>
      </p:sp>
      <p:sp>
        <p:nvSpPr>
          <p:cNvPr id="9" name="Rectangle 8"/>
          <p:cNvSpPr/>
          <p:nvPr/>
        </p:nvSpPr>
        <p:spPr>
          <a:xfrm>
            <a:off x="7830987" y="5197172"/>
            <a:ext cx="62046" cy="36923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endParaRPr>
          </a:p>
        </p:txBody>
      </p:sp>
      <p:sp>
        <p:nvSpPr>
          <p:cNvPr id="20" name="TextBox 19">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6</a:t>
            </a:fld>
            <a:endParaRPr lang="en-US" dirty="0">
              <a:latin typeface="Tw Cen MT" panose="020B0602020104020603" pitchFamily="34" charset="0"/>
            </a:endParaRPr>
          </a:p>
        </p:txBody>
      </p:sp>
      <p:sp>
        <p:nvSpPr>
          <p:cNvPr id="21"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22" name="Title 1"/>
          <p:cNvSpPr>
            <a:spLocks noGrp="1"/>
          </p:cNvSpPr>
          <p:nvPr>
            <p:ph type="title"/>
          </p:nvPr>
        </p:nvSpPr>
        <p:spPr>
          <a:xfrm>
            <a:off x="457200" y="321666"/>
            <a:ext cx="8229600" cy="503834"/>
          </a:xfrm>
          <a:solidFill>
            <a:srgbClr val="FFFF00"/>
          </a:solidFill>
        </p:spPr>
        <p:txBody>
          <a:bodyPr>
            <a:normAutofit fontScale="90000"/>
          </a:bodyPr>
          <a:lstStyle/>
          <a:p>
            <a:pPr algn="ctr"/>
            <a:r>
              <a:rPr lang="en-US" b="1">
                <a:solidFill>
                  <a:srgbClr val="FF0000"/>
                </a:solidFill>
                <a:latin typeface="Tw Cen MT" pitchFamily="34" charset="0"/>
              </a:rPr>
              <a:t>Kesmas Berbasis Bukti </a:t>
            </a:r>
            <a:r>
              <a:rPr lang="en-US" b="1">
                <a:solidFill>
                  <a:srgbClr val="FF0000"/>
                </a:solidFill>
                <a:latin typeface="Tw Cen MT" pitchFamily="34" charset="0"/>
                <a:sym typeface="Wingdings" panose="05000000000000000000" pitchFamily="2" charset="2"/>
              </a:rPr>
              <a:t> </a:t>
            </a:r>
            <a:r>
              <a:rPr lang="en-US" b="1">
                <a:solidFill>
                  <a:srgbClr val="FF0000"/>
                </a:solidFill>
                <a:latin typeface="Tw Cen MT" pitchFamily="34" charset="0"/>
              </a:rPr>
              <a:t>PERIE</a:t>
            </a:r>
            <a:endParaRPr lang="id-ID" b="1">
              <a:solidFill>
                <a:srgbClr val="FF0000"/>
              </a:solidFill>
            </a:endParaRPr>
          </a:p>
        </p:txBody>
      </p:sp>
      <p:pic>
        <p:nvPicPr>
          <p:cNvPr id="3" name="Picture 2"/>
          <p:cNvPicPr>
            <a:picLocks noChangeAspect="1"/>
          </p:cNvPicPr>
          <p:nvPr/>
        </p:nvPicPr>
        <p:blipFill>
          <a:blip r:embed="rId2"/>
          <a:stretch>
            <a:fillRect/>
          </a:stretch>
        </p:blipFill>
        <p:spPr>
          <a:xfrm>
            <a:off x="1600200" y="871607"/>
            <a:ext cx="5434013" cy="4037383"/>
          </a:xfrm>
          <a:prstGeom prst="rect">
            <a:avLst/>
          </a:prstGeom>
        </p:spPr>
      </p:pic>
      <p:sp>
        <p:nvSpPr>
          <p:cNvPr id="11" name="Content Placeholder 1"/>
          <p:cNvSpPr txBox="1">
            <a:spLocks/>
          </p:cNvSpPr>
          <p:nvPr/>
        </p:nvSpPr>
        <p:spPr>
          <a:xfrm>
            <a:off x="1371600" y="1341137"/>
            <a:ext cx="6858000" cy="406400"/>
          </a:xfrm>
          <a:prstGeom prst="rect">
            <a:avLst/>
          </a:prstGeom>
        </p:spPr>
        <p:txBody>
          <a:bodyPr vert="horz" lIns="91440" tIns="45720" rIns="91440" bIns="45720" rtlCol="0">
            <a:normAutofit fontScale="70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a:t>Apa masalah kesmas nya? (</a:t>
            </a:r>
            <a:r>
              <a:rPr lang="en-US">
                <a:solidFill>
                  <a:srgbClr val="FF0000"/>
                </a:solidFill>
              </a:rPr>
              <a:t>Besaran masalah, distribusi, hipotesis</a:t>
            </a:r>
            <a:r>
              <a:rPr lang="en-US"/>
              <a:t>)</a:t>
            </a:r>
          </a:p>
        </p:txBody>
      </p:sp>
      <p:sp>
        <p:nvSpPr>
          <p:cNvPr id="12" name="Content Placeholder 1"/>
          <p:cNvSpPr txBox="1">
            <a:spLocks/>
          </p:cNvSpPr>
          <p:nvPr/>
        </p:nvSpPr>
        <p:spPr>
          <a:xfrm>
            <a:off x="5167313" y="2724289"/>
            <a:ext cx="3733800" cy="742811"/>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Font typeface="Arial" pitchFamily="34" charset="0"/>
              <a:buNone/>
            </a:pPr>
            <a:r>
              <a:rPr lang="en-US"/>
              <a:t>Apa penyebab masalah?</a:t>
            </a:r>
            <a:br>
              <a:rPr lang="en-US"/>
            </a:br>
            <a:r>
              <a:rPr lang="en-US"/>
              <a:t>(</a:t>
            </a:r>
            <a:r>
              <a:rPr lang="en-US">
                <a:solidFill>
                  <a:srgbClr val="FF0000"/>
                </a:solidFill>
              </a:rPr>
              <a:t>sebab-akibat</a:t>
            </a:r>
            <a:r>
              <a:rPr lang="en-US"/>
              <a:t>)</a:t>
            </a:r>
          </a:p>
        </p:txBody>
      </p:sp>
      <p:sp>
        <p:nvSpPr>
          <p:cNvPr id="13" name="Content Placeholder 1"/>
          <p:cNvSpPr txBox="1">
            <a:spLocks/>
          </p:cNvSpPr>
          <p:nvPr/>
        </p:nvSpPr>
        <p:spPr>
          <a:xfrm>
            <a:off x="4495800" y="4677797"/>
            <a:ext cx="4572000" cy="6019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1800"/>
              <a:t>Apa rekomendasi untuk mengurangi dampak kesmas? (</a:t>
            </a:r>
            <a:r>
              <a:rPr lang="en-US" sz="1800">
                <a:solidFill>
                  <a:srgbClr val="FF0000"/>
                </a:solidFill>
              </a:rPr>
              <a:t>untung, rugi, biaya</a:t>
            </a:r>
            <a:r>
              <a:rPr lang="en-US" sz="1800"/>
              <a:t>)</a:t>
            </a:r>
          </a:p>
        </p:txBody>
      </p:sp>
      <p:sp>
        <p:nvSpPr>
          <p:cNvPr id="14" name="Content Placeholder 1"/>
          <p:cNvSpPr txBox="1">
            <a:spLocks/>
          </p:cNvSpPr>
          <p:nvPr/>
        </p:nvSpPr>
        <p:spPr>
          <a:xfrm>
            <a:off x="484048" y="4610100"/>
            <a:ext cx="3325952" cy="6019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en-US" sz="1800"/>
              <a:t>Implementasi kesmas berbasis bukti: </a:t>
            </a:r>
            <a:r>
              <a:rPr lang="en-US" sz="1800">
                <a:solidFill>
                  <a:srgbClr val="FF0000"/>
                </a:solidFill>
              </a:rPr>
              <a:t>“kapan, siapa, dan bagaimana</a:t>
            </a:r>
            <a:r>
              <a:rPr lang="en-US" sz="1800"/>
              <a:t>?</a:t>
            </a:r>
          </a:p>
        </p:txBody>
      </p:sp>
      <p:sp>
        <p:nvSpPr>
          <p:cNvPr id="16" name="Content Placeholder 1"/>
          <p:cNvSpPr txBox="1">
            <a:spLocks/>
          </p:cNvSpPr>
          <p:nvPr/>
        </p:nvSpPr>
        <p:spPr>
          <a:xfrm>
            <a:off x="280124" y="2752945"/>
            <a:ext cx="3301276" cy="714156"/>
          </a:xfrm>
          <a:prstGeom prst="rect">
            <a:avLst/>
          </a:prstGeom>
        </p:spPr>
        <p:txBody>
          <a:bodyPr vert="horz" lIns="91440" tIns="45720" rIns="91440" bIns="45720" rtlCol="0">
            <a:normAutofit fontScale="77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Font typeface="Arial" pitchFamily="34" charset="0"/>
              <a:buNone/>
            </a:pPr>
            <a:r>
              <a:rPr lang="en-US"/>
              <a:t>Evaluasi efektifitas intervensi</a:t>
            </a:r>
            <a:br>
              <a:rPr lang="en-US"/>
            </a:br>
            <a:r>
              <a:rPr lang="en-US"/>
              <a:t>(</a:t>
            </a:r>
            <a:r>
              <a:rPr lang="en-US">
                <a:solidFill>
                  <a:srgbClr val="FF0000"/>
                </a:solidFill>
              </a:rPr>
              <a:t>RE-AIM</a:t>
            </a:r>
            <a:r>
              <a:rPr lang="en-US"/>
              <a:t>)</a:t>
            </a:r>
          </a:p>
        </p:txBody>
      </p:sp>
    </p:spTree>
    <p:extLst>
      <p:ext uri="{BB962C8B-B14F-4D97-AF65-F5344CB8AC3E}">
        <p14:creationId xmlns:p14="http://schemas.microsoft.com/office/powerpoint/2010/main" val="208947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536087"/>
          </a:xfrm>
          <a:solidFill>
            <a:srgbClr val="FFFF00"/>
          </a:solidFill>
        </p:spPr>
        <p:txBody>
          <a:bodyPr>
            <a:normAutofit fontScale="90000"/>
          </a:bodyPr>
          <a:lstStyle/>
          <a:p>
            <a:pPr algn="ctr"/>
            <a:r>
              <a:rPr lang="en-US" b="1">
                <a:solidFill>
                  <a:srgbClr val="FF0000"/>
                </a:solidFill>
              </a:rPr>
              <a:t>Contoh Kesmas Berbasis Bukti</a:t>
            </a:r>
            <a:endParaRPr lang="id-ID" b="1">
              <a:solidFill>
                <a:srgbClr val="FF0000"/>
              </a:solidFill>
            </a:endParaRPr>
          </a:p>
        </p:txBody>
      </p:sp>
      <p:sp>
        <p:nvSpPr>
          <p:cNvPr id="3" name="Content Placeholder 2"/>
          <p:cNvSpPr>
            <a:spLocks noGrp="1"/>
          </p:cNvSpPr>
          <p:nvPr>
            <p:ph idx="1"/>
          </p:nvPr>
        </p:nvSpPr>
        <p:spPr/>
        <p:txBody>
          <a:bodyPr/>
          <a:lstStyle/>
          <a:p>
            <a:endParaRPr lang="id-ID"/>
          </a:p>
        </p:txBody>
      </p:sp>
      <p:sp>
        <p:nvSpPr>
          <p:cNvPr id="6" name="Rectangle 5"/>
          <p:cNvSpPr/>
          <p:nvPr/>
        </p:nvSpPr>
        <p:spPr>
          <a:xfrm>
            <a:off x="457200" y="4690209"/>
            <a:ext cx="8490278" cy="830997"/>
          </a:xfrm>
          <a:prstGeom prst="rect">
            <a:avLst/>
          </a:prstGeom>
          <a:solidFill>
            <a:srgbClr val="FFFF00"/>
          </a:solidFill>
        </p:spPr>
        <p:txBody>
          <a:bodyPr wrap="square">
            <a:spAutoFit/>
          </a:bodyPr>
          <a:lstStyle/>
          <a:p>
            <a:pPr algn="ctr"/>
            <a:r>
              <a:rPr lang="fi-FI" sz="2400">
                <a:solidFill>
                  <a:srgbClr val="FF0000"/>
                </a:solidFill>
                <a:latin typeface="Tw Cen MT" pitchFamily="34" charset="0"/>
              </a:rPr>
              <a:t>Intuisi dan pengalaman saja tidak cukup, perlu </a:t>
            </a:r>
            <a:r>
              <a:rPr lang="sv-SE" sz="2400">
                <a:solidFill>
                  <a:srgbClr val="FF0000"/>
                </a:solidFill>
                <a:latin typeface="Tw Cen MT" pitchFamily="34" charset="0"/>
              </a:rPr>
              <a:t>bukti  ilmiah &amp; </a:t>
            </a:r>
            <a:r>
              <a:rPr lang="fi-FI" sz="2400">
                <a:solidFill>
                  <a:srgbClr val="FF0000"/>
                </a:solidFill>
                <a:latin typeface="Tw Cen MT" pitchFamily="34" charset="0"/>
              </a:rPr>
              <a:t>logika </a:t>
            </a:r>
            <a:r>
              <a:rPr lang="en-US" sz="2400" dirty="0" err="1">
                <a:solidFill>
                  <a:srgbClr val="FF0000"/>
                </a:solidFill>
                <a:latin typeface="Tw Cen MT" pitchFamily="34" charset="0"/>
              </a:rPr>
              <a:t>patofisiologi</a:t>
            </a:r>
            <a:r>
              <a:rPr lang="en-US" sz="2400" dirty="0">
                <a:solidFill>
                  <a:srgbClr val="FF0000"/>
                </a:solidFill>
                <a:latin typeface="Tw Cen MT" pitchFamily="34" charset="0"/>
              </a:rPr>
              <a:t>  yang  </a:t>
            </a:r>
            <a:r>
              <a:rPr lang="en-US" sz="2400" err="1">
                <a:solidFill>
                  <a:srgbClr val="FF0000"/>
                </a:solidFill>
                <a:latin typeface="Tw Cen MT" pitchFamily="34" charset="0"/>
              </a:rPr>
              <a:t>menjelaskan</a:t>
            </a:r>
            <a:r>
              <a:rPr lang="en-US" sz="2400">
                <a:solidFill>
                  <a:srgbClr val="FF0000"/>
                </a:solidFill>
                <a:latin typeface="Tw Cen MT" pitchFamily="34" charset="0"/>
              </a:rPr>
              <a:t>  sebab-akibatnya</a:t>
            </a:r>
            <a:endParaRPr lang="en-US" sz="2400" dirty="0">
              <a:solidFill>
                <a:srgbClr val="FF0000"/>
              </a:solidFill>
              <a:latin typeface="Tw Cen MT" pitchFamily="34" charset="0"/>
            </a:endParaRPr>
          </a:p>
        </p:txBody>
      </p:sp>
      <p:graphicFrame>
        <p:nvGraphicFramePr>
          <p:cNvPr id="7" name="Diagram 6"/>
          <p:cNvGraphicFramePr/>
          <p:nvPr>
            <p:extLst>
              <p:ext uri="{D42A27DB-BD31-4B8C-83A1-F6EECF244321}">
                <p14:modId xmlns:p14="http://schemas.microsoft.com/office/powerpoint/2010/main" val="2925922967"/>
              </p:ext>
            </p:extLst>
          </p:nvPr>
        </p:nvGraphicFramePr>
        <p:xfrm>
          <a:off x="457200" y="1036517"/>
          <a:ext cx="8490278" cy="345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own Arrow 5119"/>
          <p:cNvSpPr/>
          <p:nvPr/>
        </p:nvSpPr>
        <p:spPr>
          <a:xfrm>
            <a:off x="4130644" y="4278435"/>
            <a:ext cx="882711" cy="411774"/>
          </a:xfrm>
          <a:prstGeom prst="downArrow">
            <a:avLst/>
          </a:prstGeom>
          <a:solidFill>
            <a:schemeClr val="accent2"/>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9478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763"/>
            <a:ext cx="8348335" cy="825500"/>
          </a:xfrm>
          <a:solidFill>
            <a:srgbClr val="FFFF00"/>
          </a:solidFill>
        </p:spPr>
        <p:txBody>
          <a:bodyPr>
            <a:noAutofit/>
          </a:bodyPr>
          <a:lstStyle/>
          <a:p>
            <a:pPr algn="ctr"/>
            <a:r>
              <a:rPr lang="en-US" sz="3200" b="1">
                <a:solidFill>
                  <a:srgbClr val="FF0000"/>
                </a:solidFill>
              </a:rPr>
              <a:t>Perbedaan Kesmas berbasis bukti dengan Kedokteran berbasis bukti</a:t>
            </a:r>
            <a:endParaRPr lang="id-ID" sz="3200"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Table 3"/>
          <p:cNvGraphicFramePr>
            <a:graphicFrameLocks noGrp="1"/>
          </p:cNvGraphicFramePr>
          <p:nvPr>
            <p:extLst>
              <p:ext uri="{D42A27DB-BD31-4B8C-83A1-F6EECF244321}">
                <p14:modId xmlns:p14="http://schemas.microsoft.com/office/powerpoint/2010/main" val="3801932184"/>
              </p:ext>
            </p:extLst>
          </p:nvPr>
        </p:nvGraphicFramePr>
        <p:xfrm>
          <a:off x="304801" y="1371601"/>
          <a:ext cx="8500734" cy="3910500"/>
        </p:xfrm>
        <a:graphic>
          <a:graphicData uri="http://schemas.openxmlformats.org/drawingml/2006/table">
            <a:tbl>
              <a:tblPr firstRow="1" bandRow="1">
                <a:tableStyleId>{ED083AE6-46FA-4A59-8FB0-9F97EB10719F}</a:tableStyleId>
              </a:tblPr>
              <a:tblGrid>
                <a:gridCol w="2666999">
                  <a:extLst>
                    <a:ext uri="{9D8B030D-6E8A-4147-A177-3AD203B41FA5}">
                      <a16:colId xmlns:a16="http://schemas.microsoft.com/office/drawing/2014/main" xmlns="" val="20000"/>
                    </a:ext>
                  </a:extLst>
                </a:gridCol>
                <a:gridCol w="3000157">
                  <a:extLst>
                    <a:ext uri="{9D8B030D-6E8A-4147-A177-3AD203B41FA5}">
                      <a16:colId xmlns:a16="http://schemas.microsoft.com/office/drawing/2014/main" xmlns="" val="20001"/>
                    </a:ext>
                  </a:extLst>
                </a:gridCol>
                <a:gridCol w="2833578">
                  <a:extLst>
                    <a:ext uri="{9D8B030D-6E8A-4147-A177-3AD203B41FA5}">
                      <a16:colId xmlns:a16="http://schemas.microsoft.com/office/drawing/2014/main" xmlns="" val="20002"/>
                    </a:ext>
                  </a:extLst>
                </a:gridCol>
              </a:tblGrid>
              <a:tr h="691202">
                <a:tc>
                  <a:txBody>
                    <a:bodyPr/>
                    <a:lstStyle/>
                    <a:p>
                      <a:pPr algn="ctr"/>
                      <a:r>
                        <a:rPr lang="en-US" sz="1800" dirty="0" err="1">
                          <a:solidFill>
                            <a:schemeClr val="bg1">
                              <a:lumMod val="95000"/>
                            </a:schemeClr>
                          </a:solidFill>
                        </a:rPr>
                        <a:t>Karakteristik</a:t>
                      </a:r>
                      <a:endParaRPr lang="en-US" sz="1800" dirty="0">
                        <a:solidFill>
                          <a:schemeClr val="bg1">
                            <a:lumMod val="95000"/>
                          </a:schemeClr>
                        </a:solidFill>
                      </a:endParaRPr>
                    </a:p>
                  </a:txBody>
                  <a:tcPr anchor="ctr">
                    <a:solidFill>
                      <a:schemeClr val="accent4">
                        <a:lumMod val="75000"/>
                      </a:schemeClr>
                    </a:solidFill>
                  </a:tcPr>
                </a:tc>
                <a:tc>
                  <a:txBody>
                    <a:bodyPr/>
                    <a:lstStyle/>
                    <a:p>
                      <a:pPr algn="ctr"/>
                      <a:r>
                        <a:rPr lang="en-US" sz="1800" i="0">
                          <a:solidFill>
                            <a:schemeClr val="bg1">
                              <a:lumMod val="95000"/>
                            </a:schemeClr>
                          </a:solidFill>
                        </a:rPr>
                        <a:t>Kedokteran berbasis bukti</a:t>
                      </a:r>
                      <a:endParaRPr lang="en-US" sz="1800" i="0" dirty="0">
                        <a:solidFill>
                          <a:schemeClr val="bg1">
                            <a:lumMod val="95000"/>
                          </a:schemeClr>
                        </a:solidFill>
                      </a:endParaRPr>
                    </a:p>
                  </a:txBody>
                  <a:tcPr anchor="ctr">
                    <a:solidFill>
                      <a:schemeClr val="accent4">
                        <a:lumMod val="75000"/>
                      </a:schemeClr>
                    </a:solidFill>
                  </a:tcPr>
                </a:tc>
                <a:tc>
                  <a:txBody>
                    <a:bodyPr/>
                    <a:lstStyle/>
                    <a:p>
                      <a:pPr algn="ctr"/>
                      <a:r>
                        <a:rPr lang="en-US" sz="1800">
                          <a:solidFill>
                            <a:schemeClr val="bg1">
                              <a:lumMod val="95000"/>
                            </a:schemeClr>
                          </a:solidFill>
                        </a:rPr>
                        <a:t>Kesehatan Masyarakat berbasis bukti</a:t>
                      </a:r>
                      <a:endParaRPr lang="en-US" sz="1800" dirty="0">
                        <a:solidFill>
                          <a:schemeClr val="bg1">
                            <a:lumMod val="95000"/>
                          </a:schemeClr>
                        </a:solidFill>
                      </a:endParaRPr>
                    </a:p>
                  </a:txBody>
                  <a:tcPr anchor="ctr">
                    <a:solidFill>
                      <a:schemeClr val="accent4">
                        <a:lumMod val="75000"/>
                      </a:schemeClr>
                    </a:solidFill>
                  </a:tcPr>
                </a:tc>
                <a:extLst>
                  <a:ext uri="{0D108BD9-81ED-4DB2-BD59-A6C34878D82A}">
                    <a16:rowId xmlns:a16="http://schemas.microsoft.com/office/drawing/2014/main" xmlns="" val="10000"/>
                  </a:ext>
                </a:extLst>
              </a:tr>
              <a:tr h="640080">
                <a:tc>
                  <a:txBody>
                    <a:bodyPr/>
                    <a:lstStyle/>
                    <a:p>
                      <a:pPr algn="l"/>
                      <a:r>
                        <a:rPr lang="en-US" sz="1800" dirty="0" err="1"/>
                        <a:t>Kualitas</a:t>
                      </a:r>
                      <a:r>
                        <a:rPr lang="en-US" sz="1800" dirty="0"/>
                        <a:t> </a:t>
                      </a:r>
                      <a:r>
                        <a:rPr lang="en-US" sz="1800" dirty="0" err="1"/>
                        <a:t>Bukti</a:t>
                      </a:r>
                      <a:endParaRPr lang="en-US" sz="1800" dirty="0"/>
                    </a:p>
                  </a:txBody>
                  <a:tcPr anchor="ctr"/>
                </a:tc>
                <a:tc>
                  <a:txBody>
                    <a:bodyPr/>
                    <a:lstStyle/>
                    <a:p>
                      <a:pPr algn="ctr"/>
                      <a:r>
                        <a:rPr lang="en-US" sz="1800" dirty="0" err="1"/>
                        <a:t>Studi</a:t>
                      </a:r>
                      <a:r>
                        <a:rPr lang="en-US" sz="1800" dirty="0"/>
                        <a:t> </a:t>
                      </a:r>
                      <a:r>
                        <a:rPr lang="en-US" sz="1800" dirty="0" err="1"/>
                        <a:t>Eksperimental</a:t>
                      </a:r>
                      <a:endParaRPr lang="en-US" sz="1800" dirty="0"/>
                    </a:p>
                  </a:txBody>
                  <a:tcPr anchor="ctr"/>
                </a:tc>
                <a:tc>
                  <a:txBody>
                    <a:bodyPr/>
                    <a:lstStyle/>
                    <a:p>
                      <a:pPr algn="ctr"/>
                      <a:r>
                        <a:rPr lang="en-US" sz="1800" err="1"/>
                        <a:t>Studi</a:t>
                      </a:r>
                      <a:r>
                        <a:rPr lang="en-US" sz="1800"/>
                        <a:t> Observasional </a:t>
                      </a:r>
                      <a:r>
                        <a:rPr lang="en-US" sz="1800" dirty="0" err="1"/>
                        <a:t>dan</a:t>
                      </a:r>
                      <a:r>
                        <a:rPr lang="en-US" sz="1800" dirty="0"/>
                        <a:t> quasi </a:t>
                      </a:r>
                      <a:r>
                        <a:rPr lang="en-US" sz="1800" dirty="0" err="1"/>
                        <a:t>eksperimantal</a:t>
                      </a:r>
                      <a:endParaRPr lang="en-US" sz="1800" dirty="0"/>
                    </a:p>
                  </a:txBody>
                  <a:tcPr anchor="ctr"/>
                </a:tc>
                <a:extLst>
                  <a:ext uri="{0D108BD9-81ED-4DB2-BD59-A6C34878D82A}">
                    <a16:rowId xmlns:a16="http://schemas.microsoft.com/office/drawing/2014/main" xmlns="" val="10001"/>
                  </a:ext>
                </a:extLst>
              </a:tr>
              <a:tr h="417845">
                <a:tc>
                  <a:txBody>
                    <a:bodyPr/>
                    <a:lstStyle/>
                    <a:p>
                      <a:pPr algn="l"/>
                      <a:r>
                        <a:rPr lang="en-US" sz="1800" dirty="0"/>
                        <a:t>Volume </a:t>
                      </a:r>
                      <a:r>
                        <a:rPr lang="en-US" sz="1800" dirty="0" err="1"/>
                        <a:t>Bukti</a:t>
                      </a:r>
                      <a:endParaRPr lang="en-US" sz="1800" dirty="0"/>
                    </a:p>
                  </a:txBody>
                  <a:tcPr anchor="ctr"/>
                </a:tc>
                <a:tc>
                  <a:txBody>
                    <a:bodyPr/>
                    <a:lstStyle/>
                    <a:p>
                      <a:pPr algn="ctr"/>
                      <a:r>
                        <a:rPr lang="en-US" sz="1800" dirty="0" err="1"/>
                        <a:t>Lebih</a:t>
                      </a:r>
                      <a:r>
                        <a:rPr lang="en-US" sz="1800" dirty="0"/>
                        <a:t> </a:t>
                      </a:r>
                      <a:r>
                        <a:rPr lang="en-US" sz="1800" dirty="0" err="1"/>
                        <a:t>Besar</a:t>
                      </a:r>
                      <a:endParaRPr lang="en-US" sz="1800" dirty="0"/>
                    </a:p>
                  </a:txBody>
                  <a:tcPr anchor="ctr"/>
                </a:tc>
                <a:tc>
                  <a:txBody>
                    <a:bodyPr/>
                    <a:lstStyle/>
                    <a:p>
                      <a:pPr algn="ctr"/>
                      <a:r>
                        <a:rPr lang="en-US" sz="1800" dirty="0" err="1"/>
                        <a:t>Lebih</a:t>
                      </a:r>
                      <a:r>
                        <a:rPr lang="en-US" sz="1800" dirty="0"/>
                        <a:t> Kecil</a:t>
                      </a:r>
                    </a:p>
                  </a:txBody>
                  <a:tcPr anchor="ctr"/>
                </a:tc>
                <a:extLst>
                  <a:ext uri="{0D108BD9-81ED-4DB2-BD59-A6C34878D82A}">
                    <a16:rowId xmlns:a16="http://schemas.microsoft.com/office/drawing/2014/main" xmlns="" val="10002"/>
                  </a:ext>
                </a:extLst>
              </a:tr>
              <a:tr h="766049">
                <a:tc>
                  <a:txBody>
                    <a:bodyPr/>
                    <a:lstStyle/>
                    <a:p>
                      <a:pPr algn="l"/>
                      <a:r>
                        <a:rPr lang="en-US" sz="1800" dirty="0" err="1"/>
                        <a:t>Waktu</a:t>
                      </a:r>
                      <a:r>
                        <a:rPr lang="en-US" sz="1800" dirty="0"/>
                        <a:t> </a:t>
                      </a:r>
                      <a:r>
                        <a:rPr lang="en-US" sz="1800" dirty="0" err="1"/>
                        <a:t>Intervensi</a:t>
                      </a:r>
                      <a:r>
                        <a:rPr lang="en-US" sz="1800" dirty="0"/>
                        <a:t> </a:t>
                      </a:r>
                      <a:r>
                        <a:rPr lang="en-US" sz="1800" dirty="0" err="1"/>
                        <a:t>hingga</a:t>
                      </a:r>
                      <a:r>
                        <a:rPr lang="en-US" sz="1800" dirty="0"/>
                        <a:t> outcome </a:t>
                      </a:r>
                      <a:r>
                        <a:rPr lang="en-US" sz="1800" dirty="0" err="1"/>
                        <a:t>muncul</a:t>
                      </a:r>
                      <a:endParaRPr lang="en-US" sz="1800" dirty="0"/>
                    </a:p>
                  </a:txBody>
                  <a:tcPr anchor="ctr"/>
                </a:tc>
                <a:tc>
                  <a:txBody>
                    <a:bodyPr/>
                    <a:lstStyle/>
                    <a:p>
                      <a:pPr algn="ctr"/>
                      <a:r>
                        <a:rPr lang="en-US" sz="1800" dirty="0" err="1"/>
                        <a:t>Lebih</a:t>
                      </a:r>
                      <a:r>
                        <a:rPr lang="en-US" sz="1800" baseline="0" dirty="0"/>
                        <a:t> </a:t>
                      </a:r>
                      <a:r>
                        <a:rPr lang="en-US" sz="1800" baseline="0" dirty="0" err="1"/>
                        <a:t>Pendek</a:t>
                      </a:r>
                      <a:endParaRPr lang="en-US" sz="1800" dirty="0"/>
                    </a:p>
                  </a:txBody>
                  <a:tcPr anchor="ctr"/>
                </a:tc>
                <a:tc>
                  <a:txBody>
                    <a:bodyPr/>
                    <a:lstStyle/>
                    <a:p>
                      <a:pPr algn="ctr"/>
                      <a:r>
                        <a:rPr lang="en-US" sz="1800" dirty="0" err="1"/>
                        <a:t>Lebih</a:t>
                      </a:r>
                      <a:r>
                        <a:rPr lang="en-US" sz="1800" dirty="0"/>
                        <a:t> </a:t>
                      </a:r>
                      <a:r>
                        <a:rPr lang="en-US" sz="1800" dirty="0" err="1"/>
                        <a:t>Panjang</a:t>
                      </a:r>
                      <a:endParaRPr lang="en-US" sz="1800" dirty="0"/>
                    </a:p>
                  </a:txBody>
                  <a:tcPr anchor="ctr"/>
                </a:tc>
                <a:extLst>
                  <a:ext uri="{0D108BD9-81ED-4DB2-BD59-A6C34878D82A}">
                    <a16:rowId xmlns:a16="http://schemas.microsoft.com/office/drawing/2014/main" xmlns="" val="10003"/>
                  </a:ext>
                </a:extLst>
              </a:tr>
              <a:tr h="723323">
                <a:tc>
                  <a:txBody>
                    <a:bodyPr/>
                    <a:lstStyle/>
                    <a:p>
                      <a:pPr algn="l"/>
                      <a:r>
                        <a:rPr lang="en-US" sz="1800" dirty="0" err="1"/>
                        <a:t>Pelatihan</a:t>
                      </a:r>
                      <a:r>
                        <a:rPr lang="en-US" sz="1800" dirty="0"/>
                        <a:t> </a:t>
                      </a:r>
                      <a:r>
                        <a:rPr lang="en-US" sz="1800" dirty="0" err="1"/>
                        <a:t>profesional</a:t>
                      </a:r>
                      <a:endParaRPr lang="en-US" sz="1800" dirty="0"/>
                    </a:p>
                  </a:txBody>
                  <a:tcPr anchor="ctr"/>
                </a:tc>
                <a:tc>
                  <a:txBody>
                    <a:bodyPr/>
                    <a:lstStyle/>
                    <a:p>
                      <a:pPr algn="ctr"/>
                      <a:r>
                        <a:rPr lang="en-US" sz="1800" dirty="0" err="1"/>
                        <a:t>Lebih</a:t>
                      </a:r>
                      <a:r>
                        <a:rPr lang="en-US" sz="1800" dirty="0"/>
                        <a:t> formal, </a:t>
                      </a:r>
                      <a:r>
                        <a:rPr lang="en-US" sz="1800" dirty="0" err="1"/>
                        <a:t>dengan</a:t>
                      </a:r>
                      <a:r>
                        <a:rPr lang="en-US" sz="1800" dirty="0"/>
                        <a:t> </a:t>
                      </a:r>
                      <a:r>
                        <a:rPr lang="en-US" sz="1800" dirty="0" err="1"/>
                        <a:t>sertifikat</a:t>
                      </a:r>
                      <a:r>
                        <a:rPr lang="en-US" sz="1800" dirty="0"/>
                        <a:t> </a:t>
                      </a:r>
                      <a:r>
                        <a:rPr lang="en-US" sz="1800" dirty="0" err="1"/>
                        <a:t>atau</a:t>
                      </a:r>
                      <a:r>
                        <a:rPr lang="en-US" sz="1800" dirty="0"/>
                        <a:t> </a:t>
                      </a:r>
                      <a:r>
                        <a:rPr lang="en-US" sz="1800" dirty="0" err="1"/>
                        <a:t>lisensi</a:t>
                      </a:r>
                      <a:endParaRPr lang="en-US" sz="1800" dirty="0"/>
                    </a:p>
                  </a:txBody>
                  <a:tcPr anchor="ctr"/>
                </a:tc>
                <a:tc>
                  <a:txBody>
                    <a:bodyPr/>
                    <a:lstStyle/>
                    <a:p>
                      <a:pPr algn="ctr"/>
                      <a:r>
                        <a:rPr lang="en-US" sz="1800"/>
                        <a:t>In-formal, belum dipersyaratkan </a:t>
                      </a:r>
                      <a:r>
                        <a:rPr lang="en-US" sz="1800" baseline="0"/>
                        <a:t>sertifikasi</a:t>
                      </a:r>
                      <a:endParaRPr lang="en-US" sz="1800" dirty="0"/>
                    </a:p>
                  </a:txBody>
                  <a:tcPr anchor="ctr"/>
                </a:tc>
                <a:extLst>
                  <a:ext uri="{0D108BD9-81ED-4DB2-BD59-A6C34878D82A}">
                    <a16:rowId xmlns:a16="http://schemas.microsoft.com/office/drawing/2014/main" xmlns="" val="10004"/>
                  </a:ext>
                </a:extLst>
              </a:tr>
              <a:tr h="672001">
                <a:tc>
                  <a:txBody>
                    <a:bodyPr/>
                    <a:lstStyle/>
                    <a:p>
                      <a:pPr algn="l"/>
                      <a:r>
                        <a:rPr lang="en-US" sz="1800" dirty="0" err="1"/>
                        <a:t>Pembuatan</a:t>
                      </a:r>
                      <a:r>
                        <a:rPr lang="en-US" sz="1800" dirty="0"/>
                        <a:t> </a:t>
                      </a:r>
                      <a:r>
                        <a:rPr lang="en-US" sz="1800" dirty="0" err="1"/>
                        <a:t>Keputusan</a:t>
                      </a:r>
                      <a:endParaRPr lang="en-US" sz="1800" dirty="0"/>
                    </a:p>
                  </a:txBody>
                  <a:tcPr anchor="ctr"/>
                </a:tc>
                <a:tc>
                  <a:txBody>
                    <a:bodyPr/>
                    <a:lstStyle/>
                    <a:p>
                      <a:pPr algn="ctr"/>
                      <a:r>
                        <a:rPr lang="en-US" sz="1800" dirty="0"/>
                        <a:t>Individual</a:t>
                      </a:r>
                    </a:p>
                  </a:txBody>
                  <a:tcPr anchor="ctr"/>
                </a:tc>
                <a:tc>
                  <a:txBody>
                    <a:bodyPr/>
                    <a:lstStyle/>
                    <a:p>
                      <a:pPr algn="ctr"/>
                      <a:r>
                        <a:rPr lang="en-US" sz="1800" dirty="0"/>
                        <a:t>Tim</a:t>
                      </a:r>
                    </a:p>
                  </a:txBody>
                  <a:tcPr anchor="ctr"/>
                </a:tc>
                <a:extLst>
                  <a:ext uri="{0D108BD9-81ED-4DB2-BD59-A6C34878D82A}">
                    <a16:rowId xmlns:a16="http://schemas.microsoft.com/office/drawing/2014/main" xmlns="" val="10005"/>
                  </a:ext>
                </a:extLst>
              </a:tr>
            </a:tbl>
          </a:graphicData>
        </a:graphic>
      </p:graphicFrame>
      <p:sp>
        <p:nvSpPr>
          <p:cNvPr id="5" name="TextBox 4">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8</a:t>
            </a:fld>
            <a:endParaRPr lang="en-US" dirty="0">
              <a:latin typeface="Tw Cen MT" panose="020B0602020104020603" pitchFamily="34" charset="0"/>
            </a:endParaRPr>
          </a:p>
        </p:txBody>
      </p:sp>
      <p:sp>
        <p:nvSpPr>
          <p:cNvPr id="6"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331004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t>PROBLEM</a:t>
            </a:r>
            <a:endParaRPr lang="id-ID"/>
          </a:p>
        </p:txBody>
      </p:sp>
      <p:sp>
        <p:nvSpPr>
          <p:cNvPr id="3" name="Content Placeholder 2"/>
          <p:cNvSpPr>
            <a:spLocks noGrp="1"/>
          </p:cNvSpPr>
          <p:nvPr>
            <p:ph idx="1"/>
          </p:nvPr>
        </p:nvSpPr>
        <p:spPr>
          <a:xfrm>
            <a:off x="457200" y="1333500"/>
            <a:ext cx="8229600" cy="1457794"/>
          </a:xfrm>
          <a:solidFill>
            <a:srgbClr val="FFFF00"/>
          </a:solidFill>
          <a:ln w="38100">
            <a:solidFill>
              <a:schemeClr val="accent1"/>
            </a:solidFill>
          </a:ln>
        </p:spPr>
        <p:txBody>
          <a:bodyPr/>
          <a:lstStyle/>
          <a:p>
            <a:pPr algn="ctr"/>
            <a:r>
              <a:rPr lang="en-US" sz="4000" b="1">
                <a:solidFill>
                  <a:srgbClr val="FF0000"/>
                </a:solidFill>
                <a:latin typeface="Tw Cen MT" pitchFamily="34" charset="0"/>
              </a:rPr>
              <a:t>2. Morbiditas dan Mortalitas untuk mendeskripsikan masalah kesmas</a:t>
            </a:r>
            <a:endParaRPr lang="id-ID" sz="4000" b="1">
              <a:solidFill>
                <a:srgbClr val="FF0000"/>
              </a:solidFill>
            </a:endParaRPr>
          </a:p>
          <a:p>
            <a:pPr algn="ctr"/>
            <a:endParaRPr lang="id-ID" b="1">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989" y="3052997"/>
            <a:ext cx="2943225" cy="2285427"/>
          </a:xfrm>
          <a:prstGeom prst="rect">
            <a:avLst/>
          </a:prstGeom>
        </p:spPr>
      </p:pic>
      <p:sp>
        <p:nvSpPr>
          <p:cNvPr id="5" name="Rectangle 4"/>
          <p:cNvSpPr/>
          <p:nvPr/>
        </p:nvSpPr>
        <p:spPr>
          <a:xfrm>
            <a:off x="762000" y="5371527"/>
            <a:ext cx="1967205" cy="369332"/>
          </a:xfrm>
          <a:prstGeom prst="rect">
            <a:avLst/>
          </a:prstGeom>
        </p:spPr>
        <p:txBody>
          <a:bodyPr wrap="none">
            <a:spAutoFit/>
          </a:bodyPr>
          <a:lstStyle/>
          <a:p>
            <a:r>
              <a:rPr lang="en-US"/>
              <a:t>Kompasiana.com</a:t>
            </a:r>
            <a:endParaRPr lang="id-ID"/>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8820" y="3487349"/>
            <a:ext cx="2148434" cy="141672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8859" y="3204098"/>
            <a:ext cx="3529667" cy="1983224"/>
          </a:xfrm>
          <a:prstGeom prst="rect">
            <a:avLst/>
          </a:prstGeom>
        </p:spPr>
      </p:pic>
      <p:sp>
        <p:nvSpPr>
          <p:cNvPr id="11" name="TextBox 10">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9</a:t>
            </a:fld>
            <a:endParaRPr lang="en-US" dirty="0">
              <a:latin typeface="Tw Cen MT" panose="020B0602020104020603" pitchFamily="34" charset="0"/>
            </a:endParaRPr>
          </a:p>
        </p:txBody>
      </p:sp>
      <p:sp>
        <p:nvSpPr>
          <p:cNvPr id="12"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331629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4331</TotalTime>
  <Words>2546</Words>
  <Application>Microsoft Macintosh PowerPoint</Application>
  <PresentationFormat>On-screen Show (16:10)</PresentationFormat>
  <Paragraphs>388</Paragraphs>
  <Slides>37</Slides>
  <Notes>6</Notes>
  <HiddenSlides>1</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Clarity</vt:lpstr>
      <vt:lpstr>PowerPoint Presentation</vt:lpstr>
      <vt:lpstr>Tujuan pembelajaran</vt:lpstr>
      <vt:lpstr>PowerPoint Presentation</vt:lpstr>
      <vt:lpstr>Kesehatan Masyarakat Berbasis Bukti</vt:lpstr>
      <vt:lpstr>Tahapan Kesehatan masyarakat berbasis bukti</vt:lpstr>
      <vt:lpstr>Kesmas Berbasis Bukti  PERIE</vt:lpstr>
      <vt:lpstr>Contoh Kesmas Berbasis Bukti</vt:lpstr>
      <vt:lpstr>Perbedaan Kesmas berbasis bukti dengan Kedokteran berbasis bukti</vt:lpstr>
      <vt:lpstr>PROBLEM</vt:lpstr>
      <vt:lpstr>Besaran masalah Kesmas</vt:lpstr>
      <vt:lpstr>Langkah-2 mendeskripsikan masalah Kesmas</vt:lpstr>
      <vt:lpstr>ETIOLOGI</vt:lpstr>
      <vt:lpstr>Syarat hubungan sebab-akibat</vt:lpstr>
      <vt:lpstr>REKOMENDASI</vt:lpstr>
      <vt:lpstr>Rekomendasi untuk mengurangi dampak</vt:lpstr>
      <vt:lpstr>Rekomendasi untuk mengurangi dampak</vt:lpstr>
      <vt:lpstr>IMPLEMENTASI</vt:lpstr>
      <vt:lpstr>Implementasi Intervensi Berbasis Bukti</vt:lpstr>
      <vt:lpstr>Target dan Level Implementasi</vt:lpstr>
      <vt:lpstr>EVALUASI</vt:lpstr>
      <vt:lpstr>Evaluasi menggunakan RE-AIM Framework</vt:lpstr>
      <vt:lpstr>PowerPoint Presentation</vt:lpstr>
      <vt:lpstr>PowerPoint Presentation</vt:lpstr>
      <vt:lpstr>PowerPoint Presentation</vt:lpstr>
      <vt:lpstr>JAWABAN PERTANYAAN   (Kesmas berbasis bukti: MERIE)</vt:lpstr>
      <vt:lpstr>MASALAH (Rokok-Ca Paru)</vt:lpstr>
      <vt:lpstr>ETIOLOGY (Rokok-Ca Paru)</vt:lpstr>
      <vt:lpstr>SEBAB-AKIBAT (Rokok-Ca Paru)</vt:lpstr>
      <vt:lpstr>Sebab-akibat: kriteria tambahan (Rokok-Ca Paru)</vt:lpstr>
      <vt:lpstr>REKOMENDASI (Rokok-Ca Paru)</vt:lpstr>
      <vt:lpstr>REKOMENDASI (Rokok-Ca Paru)</vt:lpstr>
      <vt:lpstr>IMPLEMENTASI (Rokok-Ca Paru)</vt:lpstr>
      <vt:lpstr>IMPLEMENTASI (Rokok-Ca Paru)</vt:lpstr>
      <vt:lpstr>IMPLEMENTASI (Rokok-Ca Paru)</vt:lpstr>
      <vt:lpstr>EVALUASI (Rokok-Ca Paru)</vt:lpstr>
      <vt:lpstr>EVALUASI: RE-AIM (Rokok-Ca Paru)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 6-Penyakit Tidak Menular</dc:title>
  <dc:creator>Prilly Agustina M</dc:creator>
  <cp:keywords>Daskesmas 2013</cp:keywords>
  <cp:lastModifiedBy>Zakianis Arifin</cp:lastModifiedBy>
  <cp:revision>342</cp:revision>
  <dcterms:created xsi:type="dcterms:W3CDTF">2013-10-06T05:53:18Z</dcterms:created>
  <dcterms:modified xsi:type="dcterms:W3CDTF">2020-09-18T00:24:53Z</dcterms:modified>
  <cp:category>Bahan Ajar Kuliah</cp:category>
</cp:coreProperties>
</file>