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1"/>
  </p:notesMasterIdLst>
  <p:sldIdLst>
    <p:sldId id="379" r:id="rId2"/>
    <p:sldId id="382" r:id="rId3"/>
    <p:sldId id="383" r:id="rId4"/>
    <p:sldId id="384" r:id="rId5"/>
    <p:sldId id="386" r:id="rId6"/>
    <p:sldId id="387" r:id="rId7"/>
    <p:sldId id="389" r:id="rId8"/>
    <p:sldId id="390" r:id="rId9"/>
    <p:sldId id="391" r:id="rId10"/>
    <p:sldId id="392" r:id="rId11"/>
    <p:sldId id="414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2" r:id="rId21"/>
    <p:sldId id="403" r:id="rId22"/>
    <p:sldId id="404" r:id="rId23"/>
    <p:sldId id="405" r:id="rId24"/>
    <p:sldId id="406" r:id="rId25"/>
    <p:sldId id="407" r:id="rId26"/>
    <p:sldId id="415" r:id="rId27"/>
    <p:sldId id="416" r:id="rId28"/>
    <p:sldId id="417" r:id="rId29"/>
    <p:sldId id="418" r:id="rId30"/>
    <p:sldId id="360" r:id="rId31"/>
    <p:sldId id="362" r:id="rId32"/>
    <p:sldId id="408" r:id="rId33"/>
    <p:sldId id="364" r:id="rId34"/>
    <p:sldId id="361" r:id="rId35"/>
    <p:sldId id="378" r:id="rId36"/>
    <p:sldId id="297" r:id="rId37"/>
    <p:sldId id="365" r:id="rId38"/>
    <p:sldId id="401" r:id="rId39"/>
    <p:sldId id="375" r:id="rId40"/>
    <p:sldId id="366" r:id="rId41"/>
    <p:sldId id="367" r:id="rId42"/>
    <p:sldId id="409" r:id="rId43"/>
    <p:sldId id="412" r:id="rId44"/>
    <p:sldId id="372" r:id="rId45"/>
    <p:sldId id="300" r:id="rId46"/>
    <p:sldId id="322" r:id="rId47"/>
    <p:sldId id="307" r:id="rId48"/>
    <p:sldId id="411" r:id="rId49"/>
    <p:sldId id="312" r:id="rId50"/>
    <p:sldId id="314" r:id="rId51"/>
    <p:sldId id="316" r:id="rId52"/>
    <p:sldId id="413" r:id="rId53"/>
    <p:sldId id="317" r:id="rId54"/>
    <p:sldId id="368" r:id="rId55"/>
    <p:sldId id="369" r:id="rId56"/>
    <p:sldId id="323" r:id="rId57"/>
    <p:sldId id="327" r:id="rId58"/>
    <p:sldId id="410" r:id="rId59"/>
    <p:sldId id="371" r:id="rId60"/>
    <p:sldId id="349" r:id="rId61"/>
    <p:sldId id="373" r:id="rId62"/>
    <p:sldId id="374" r:id="rId63"/>
    <p:sldId id="352" r:id="rId64"/>
    <p:sldId id="354" r:id="rId65"/>
    <p:sldId id="377" r:id="rId66"/>
    <p:sldId id="356" r:id="rId67"/>
    <p:sldId id="376" r:id="rId68"/>
    <p:sldId id="357" r:id="rId69"/>
    <p:sldId id="289" r:id="rId70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3399"/>
    <a:srgbClr val="FF3300"/>
    <a:srgbClr val="6600FF"/>
    <a:srgbClr val="FF66FF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94" autoAdjust="0"/>
  </p:normalViewPr>
  <p:slideViewPr>
    <p:cSldViewPr>
      <p:cViewPr>
        <p:scale>
          <a:sx n="81" d="100"/>
          <a:sy n="81" d="100"/>
        </p:scale>
        <p:origin x="-296" y="-1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pn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DB8659-AE34-4161-8C68-27F5B1B6B49C}" type="doc">
      <dgm:prSet loTypeId="urn:microsoft.com/office/officeart/2005/8/layout/vList4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EAC1141E-2A35-40EA-B481-F179DF1DAB8B}">
      <dgm:prSet phldrT="[Text]" custT="1"/>
      <dgm:spPr>
        <a:solidFill>
          <a:srgbClr val="FFFF00"/>
        </a:solidFill>
      </dgm:spPr>
      <dgm:t>
        <a:bodyPr/>
        <a:lstStyle/>
        <a:p>
          <a:pPr marL="360363" indent="-360363">
            <a:tabLst>
              <a:tab pos="360363" algn="l"/>
            </a:tabLst>
          </a:pPr>
          <a:r>
            <a:rPr lang="id-ID" sz="1800" dirty="0" smtClean="0">
              <a:solidFill>
                <a:schemeClr val="tx1"/>
              </a:solidFill>
            </a:rPr>
            <a:t>1. 	Mandi setidaknya dua kali sehari menggunakan air bersih</a:t>
          </a:r>
          <a:endParaRPr lang="id-ID" sz="1800" dirty="0">
            <a:solidFill>
              <a:schemeClr val="tx1"/>
            </a:solidFill>
          </a:endParaRPr>
        </a:p>
      </dgm:t>
    </dgm:pt>
    <dgm:pt modelId="{94D9B382-1552-4B77-A82F-799E1F7328F6}" type="parTrans" cxnId="{2CAF5086-5171-4745-A5A9-30F579466EE1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DC80E231-4752-4889-8B74-91C5CEB69D7C}" type="sibTrans" cxnId="{2CAF5086-5171-4745-A5A9-30F579466EE1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73676025-F4C6-4D04-8791-5A393CEB78F9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marL="360363" indent="-360363">
            <a:tabLst>
              <a:tab pos="360363" algn="l"/>
            </a:tabLst>
          </a:pPr>
          <a:r>
            <a:rPr lang="id-ID" sz="1800" dirty="0" smtClean="0">
              <a:solidFill>
                <a:schemeClr val="tx1"/>
              </a:solidFill>
            </a:rPr>
            <a:t>2. 	Menggosok gigi setidaknya saat bangun tidur dan sebelum tidur.</a:t>
          </a:r>
        </a:p>
      </dgm:t>
    </dgm:pt>
    <dgm:pt modelId="{3D39702D-58AD-4AE7-85A3-B35C9C44680F}" type="parTrans" cxnId="{90C44AAE-20ED-4CE8-9E04-4175CD87BF21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01B4127C-3A7B-47B8-B75A-D83C41D21B4D}" type="sibTrans" cxnId="{90C44AAE-20ED-4CE8-9E04-4175CD87BF21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1C62B97C-73AF-4255-ACF3-7E94E475F75E}">
      <dgm:prSet custT="1"/>
      <dgm:spPr>
        <a:solidFill>
          <a:srgbClr val="92D050"/>
        </a:solidFill>
      </dgm:spPr>
      <dgm:t>
        <a:bodyPr/>
        <a:lstStyle/>
        <a:p>
          <a:pPr marL="360363" indent="-360363">
            <a:tabLst>
              <a:tab pos="360363" algn="l"/>
            </a:tabLst>
          </a:pPr>
          <a:r>
            <a:rPr lang="id-ID" sz="1800" dirty="0" smtClean="0">
              <a:solidFill>
                <a:schemeClr val="tx1"/>
              </a:solidFill>
            </a:rPr>
            <a:t>3. 	Mencuci tangan menggunakan air bersih yg mengalir dan sabun sebelum makan, sesudah buang air kecil dan besar.</a:t>
          </a:r>
        </a:p>
      </dgm:t>
    </dgm:pt>
    <dgm:pt modelId="{99109FD0-36A6-43AC-B5E4-AC2BBDF276A5}" type="parTrans" cxnId="{F6DD1601-4F35-4590-8604-3E29E701A2A6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C7169E62-95F2-42FB-AB08-4BF9421F9EE0}" type="sibTrans" cxnId="{F6DD1601-4F35-4590-8604-3E29E701A2A6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EB295CC2-CFCA-45BB-8BC5-E168B1D95624}">
      <dgm:prSet custT="1"/>
      <dgm:spPr>
        <a:solidFill>
          <a:srgbClr val="FF66FF"/>
        </a:solidFill>
      </dgm:spPr>
      <dgm:t>
        <a:bodyPr/>
        <a:lstStyle/>
        <a:p>
          <a:pPr marL="360363" indent="-360363">
            <a:tabLst>
              <a:tab pos="360363" algn="l"/>
            </a:tabLst>
          </a:pPr>
          <a:r>
            <a:rPr lang="id-ID" sz="1800" dirty="0" smtClean="0">
              <a:solidFill>
                <a:schemeClr val="tx1"/>
              </a:solidFill>
            </a:rPr>
            <a:t>4. 	Memotong dan membersihkan kuku setidaknya satu minggu sekali.</a:t>
          </a:r>
        </a:p>
      </dgm:t>
    </dgm:pt>
    <dgm:pt modelId="{8767F8A8-DBE6-4285-84F4-0E6D93EDBBDF}" type="parTrans" cxnId="{6FD36527-D24F-4A52-97CF-6FFD4BEC815B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6D09F4BA-7101-4938-8185-4656218F05A6}" type="sibTrans" cxnId="{6FD36527-D24F-4A52-97CF-6FFD4BEC815B}">
      <dgm:prSet/>
      <dgm:spPr/>
      <dgm:t>
        <a:bodyPr/>
        <a:lstStyle/>
        <a:p>
          <a:endParaRPr lang="id-ID" sz="1800">
            <a:solidFill>
              <a:schemeClr val="tx1"/>
            </a:solidFill>
          </a:endParaRPr>
        </a:p>
      </dgm:t>
    </dgm:pt>
    <dgm:pt modelId="{66C901A6-A122-49EF-A84A-D5B8419D028A}">
      <dgm:prSet custT="1"/>
      <dgm:spPr>
        <a:solidFill>
          <a:schemeClr val="accent2"/>
        </a:solidFill>
      </dgm:spPr>
      <dgm:t>
        <a:bodyPr/>
        <a:lstStyle/>
        <a:p>
          <a:pPr marL="360363" indent="-360363">
            <a:tabLst>
              <a:tab pos="360363" algn="l"/>
            </a:tabLst>
          </a:pPr>
          <a:r>
            <a:rPr lang="id-ID" sz="1800" dirty="0" smtClean="0">
              <a:solidFill>
                <a:schemeClr val="tx1"/>
              </a:solidFill>
            </a:rPr>
            <a:t>5.	Menutup makanan dan minuman agar tidak dihinggapi lalat</a:t>
          </a:r>
        </a:p>
      </dgm:t>
    </dgm:pt>
    <dgm:pt modelId="{7D296D7C-7145-4CDE-98EE-7A9AB547C0C3}" type="parTrans" cxnId="{7A7797C8-663A-44EA-BDC5-30742100A187}">
      <dgm:prSet/>
      <dgm:spPr/>
      <dgm:t>
        <a:bodyPr/>
        <a:lstStyle/>
        <a:p>
          <a:endParaRPr lang="id-ID" sz="1800"/>
        </a:p>
      </dgm:t>
    </dgm:pt>
    <dgm:pt modelId="{6472C7E4-921C-42C2-9BE3-CD3A8F4F614E}" type="sibTrans" cxnId="{7A7797C8-663A-44EA-BDC5-30742100A187}">
      <dgm:prSet/>
      <dgm:spPr/>
      <dgm:t>
        <a:bodyPr/>
        <a:lstStyle/>
        <a:p>
          <a:endParaRPr lang="id-ID" sz="1800"/>
        </a:p>
      </dgm:t>
    </dgm:pt>
    <dgm:pt modelId="{963F1276-1AB9-488F-827A-73AEE82B7604}">
      <dgm:prSet custT="1"/>
      <dgm:spPr>
        <a:solidFill>
          <a:schemeClr val="accent1"/>
        </a:solidFill>
      </dgm:spPr>
      <dgm:t>
        <a:bodyPr/>
        <a:lstStyle/>
        <a:p>
          <a:pPr marL="360363" indent="-360363">
            <a:tabLst>
              <a:tab pos="360363" algn="l"/>
            </a:tabLst>
          </a:pPr>
          <a:r>
            <a:rPr lang="id-ID" sz="1800" dirty="0" smtClean="0">
              <a:solidFill>
                <a:schemeClr val="tx1"/>
              </a:solidFill>
            </a:rPr>
            <a:t>6.	Mencuci buah dan sayur yang akan dimakan dengan air mengalir yg bersih.</a:t>
          </a:r>
        </a:p>
      </dgm:t>
    </dgm:pt>
    <dgm:pt modelId="{BA6FFD13-9018-4ED3-8A55-9BD98D2D22E8}" type="parTrans" cxnId="{B77F79B7-A47B-458D-8176-4711F5929A55}">
      <dgm:prSet/>
      <dgm:spPr/>
      <dgm:t>
        <a:bodyPr/>
        <a:lstStyle/>
        <a:p>
          <a:endParaRPr lang="id-ID" sz="1800"/>
        </a:p>
      </dgm:t>
    </dgm:pt>
    <dgm:pt modelId="{01EBCFB1-22F4-4144-BABF-CA0B548120B6}" type="sibTrans" cxnId="{B77F79B7-A47B-458D-8176-4711F5929A55}">
      <dgm:prSet/>
      <dgm:spPr/>
      <dgm:t>
        <a:bodyPr/>
        <a:lstStyle/>
        <a:p>
          <a:endParaRPr lang="id-ID" sz="1800"/>
        </a:p>
      </dgm:t>
    </dgm:pt>
    <dgm:pt modelId="{2E0B6FF7-E5E1-48E6-80E4-F61A65964601}" type="pres">
      <dgm:prSet presAssocID="{D7DB8659-AE34-4161-8C68-27F5B1B6B49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47466423-9B8F-4622-9AA8-B4E3C102DA0F}" type="pres">
      <dgm:prSet presAssocID="{EAC1141E-2A35-40EA-B481-F179DF1DAB8B}" presName="comp" presStyleCnt="0"/>
      <dgm:spPr/>
    </dgm:pt>
    <dgm:pt modelId="{5A35768D-2D34-417D-ABA8-6B0FFAB11C23}" type="pres">
      <dgm:prSet presAssocID="{EAC1141E-2A35-40EA-B481-F179DF1DAB8B}" presName="box" presStyleLbl="node1" presStyleIdx="0" presStyleCnt="6"/>
      <dgm:spPr/>
      <dgm:t>
        <a:bodyPr/>
        <a:lstStyle/>
        <a:p>
          <a:endParaRPr lang="id-ID"/>
        </a:p>
      </dgm:t>
    </dgm:pt>
    <dgm:pt modelId="{53350A59-0B76-40D7-801C-AA05DC8D5588}" type="pres">
      <dgm:prSet presAssocID="{EAC1141E-2A35-40EA-B481-F179DF1DAB8B}" presName="img" presStyleLbl="fgImgPlace1" presStyleIdx="0" presStyleCnt="6" custScaleX="106282" custScaleY="1200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516EE21B-4D36-458F-AFFD-E7187173BEED}" type="pres">
      <dgm:prSet presAssocID="{EAC1141E-2A35-40EA-B481-F179DF1DAB8B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206ED76-8ACB-4ABB-BAD0-CD07B95EA9A1}" type="pres">
      <dgm:prSet presAssocID="{DC80E231-4752-4889-8B74-91C5CEB69D7C}" presName="spacer" presStyleCnt="0"/>
      <dgm:spPr/>
    </dgm:pt>
    <dgm:pt modelId="{BF22995C-CA9C-417C-951E-2C0334E31DEA}" type="pres">
      <dgm:prSet presAssocID="{73676025-F4C6-4D04-8791-5A393CEB78F9}" presName="comp" presStyleCnt="0"/>
      <dgm:spPr/>
    </dgm:pt>
    <dgm:pt modelId="{C3892673-FD60-4226-B1AB-07A37BABC0C8}" type="pres">
      <dgm:prSet presAssocID="{73676025-F4C6-4D04-8791-5A393CEB78F9}" presName="box" presStyleLbl="node1" presStyleIdx="1" presStyleCnt="6"/>
      <dgm:spPr/>
      <dgm:t>
        <a:bodyPr/>
        <a:lstStyle/>
        <a:p>
          <a:endParaRPr lang="id-ID"/>
        </a:p>
      </dgm:t>
    </dgm:pt>
    <dgm:pt modelId="{EE393033-FA5E-4975-B68F-542A4E44D902}" type="pres">
      <dgm:prSet presAssocID="{73676025-F4C6-4D04-8791-5A393CEB78F9}" presName="img" presStyleLbl="fgImgPlace1" presStyleIdx="1" presStyleCnt="6" custScaleX="106282" custScaleY="11739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92D1E98-C10E-4CEA-AB40-DC8F1F650A94}" type="pres">
      <dgm:prSet presAssocID="{73676025-F4C6-4D04-8791-5A393CEB78F9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1928097-5701-4B53-9F56-7EB5ED7AAA26}" type="pres">
      <dgm:prSet presAssocID="{01B4127C-3A7B-47B8-B75A-D83C41D21B4D}" presName="spacer" presStyleCnt="0"/>
      <dgm:spPr/>
    </dgm:pt>
    <dgm:pt modelId="{322385D5-23C5-4E47-A3D0-F18D6D8B3E07}" type="pres">
      <dgm:prSet presAssocID="{1C62B97C-73AF-4255-ACF3-7E94E475F75E}" presName="comp" presStyleCnt="0"/>
      <dgm:spPr/>
    </dgm:pt>
    <dgm:pt modelId="{F2C32899-D9FD-487A-84B3-68E7BA17B351}" type="pres">
      <dgm:prSet presAssocID="{1C62B97C-73AF-4255-ACF3-7E94E475F75E}" presName="box" presStyleLbl="node1" presStyleIdx="2" presStyleCnt="6"/>
      <dgm:spPr/>
      <dgm:t>
        <a:bodyPr/>
        <a:lstStyle/>
        <a:p>
          <a:endParaRPr lang="id-ID"/>
        </a:p>
      </dgm:t>
    </dgm:pt>
    <dgm:pt modelId="{068A85E6-EA64-4F97-B849-684DEB9B250A}" type="pres">
      <dgm:prSet presAssocID="{1C62B97C-73AF-4255-ACF3-7E94E475F75E}" presName="img" presStyleLbl="fgImgPlace1" presStyleIdx="2" presStyleCnt="6" custScaleX="106282" custScaleY="11470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26AAC2F-C7CB-46AE-BFB2-C0BE0020D5A3}" type="pres">
      <dgm:prSet presAssocID="{1C62B97C-73AF-4255-ACF3-7E94E475F75E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1ED55FB-E827-42DD-9E14-27A0D02930F9}" type="pres">
      <dgm:prSet presAssocID="{C7169E62-95F2-42FB-AB08-4BF9421F9EE0}" presName="spacer" presStyleCnt="0"/>
      <dgm:spPr/>
    </dgm:pt>
    <dgm:pt modelId="{4B48BE64-5E2B-41D8-BD79-0AAF53CBA736}" type="pres">
      <dgm:prSet presAssocID="{EB295CC2-CFCA-45BB-8BC5-E168B1D95624}" presName="comp" presStyleCnt="0"/>
      <dgm:spPr/>
    </dgm:pt>
    <dgm:pt modelId="{BF0D6596-DF19-4AD1-975F-4B88C5C45954}" type="pres">
      <dgm:prSet presAssocID="{EB295CC2-CFCA-45BB-8BC5-E168B1D95624}" presName="box" presStyleLbl="node1" presStyleIdx="3" presStyleCnt="6"/>
      <dgm:spPr/>
      <dgm:t>
        <a:bodyPr/>
        <a:lstStyle/>
        <a:p>
          <a:endParaRPr lang="id-ID"/>
        </a:p>
      </dgm:t>
    </dgm:pt>
    <dgm:pt modelId="{A01E59E4-61C7-4E8C-AC6F-4A2D31DDD1F7}" type="pres">
      <dgm:prSet presAssocID="{EB295CC2-CFCA-45BB-8BC5-E168B1D95624}" presName="img" presStyleLbl="fgImgPlace1" presStyleIdx="3" presStyleCnt="6" custScaleX="106282" custScaleY="11201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7FBDAEE1-6B05-4A4A-8D96-DE218902A7F9}" type="pres">
      <dgm:prSet presAssocID="{EB295CC2-CFCA-45BB-8BC5-E168B1D95624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B772FFC-DEA3-4447-AC8E-68B7DF96879E}" type="pres">
      <dgm:prSet presAssocID="{6D09F4BA-7101-4938-8185-4656218F05A6}" presName="spacer" presStyleCnt="0"/>
      <dgm:spPr/>
    </dgm:pt>
    <dgm:pt modelId="{39487DEC-BD81-4221-A2B5-7679D6462AB1}" type="pres">
      <dgm:prSet presAssocID="{66C901A6-A122-49EF-A84A-D5B8419D028A}" presName="comp" presStyleCnt="0"/>
      <dgm:spPr/>
    </dgm:pt>
    <dgm:pt modelId="{F2106F11-350C-49F8-9486-196CD7278E7A}" type="pres">
      <dgm:prSet presAssocID="{66C901A6-A122-49EF-A84A-D5B8419D028A}" presName="box" presStyleLbl="node1" presStyleIdx="4" presStyleCnt="6"/>
      <dgm:spPr/>
      <dgm:t>
        <a:bodyPr/>
        <a:lstStyle/>
        <a:p>
          <a:endParaRPr lang="id-ID"/>
        </a:p>
      </dgm:t>
    </dgm:pt>
    <dgm:pt modelId="{D59A933D-94EF-4187-8AF9-52A0A056F9AB}" type="pres">
      <dgm:prSet presAssocID="{66C901A6-A122-49EF-A84A-D5B8419D028A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5AAFC19D-E33F-4915-AA13-C722E4FF1D06}" type="pres">
      <dgm:prSet presAssocID="{66C901A6-A122-49EF-A84A-D5B8419D028A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2C8839C-733C-4CE9-8FDB-1328AD2429C4}" type="pres">
      <dgm:prSet presAssocID="{6472C7E4-921C-42C2-9BE3-CD3A8F4F614E}" presName="spacer" presStyleCnt="0"/>
      <dgm:spPr/>
    </dgm:pt>
    <dgm:pt modelId="{703F5F59-90F7-413D-86CD-E761EF9B338B}" type="pres">
      <dgm:prSet presAssocID="{963F1276-1AB9-488F-827A-73AEE82B7604}" presName="comp" presStyleCnt="0"/>
      <dgm:spPr/>
    </dgm:pt>
    <dgm:pt modelId="{820571A5-1C1D-4311-8731-8D08BE3A1FF6}" type="pres">
      <dgm:prSet presAssocID="{963F1276-1AB9-488F-827A-73AEE82B7604}" presName="box" presStyleLbl="node1" presStyleIdx="5" presStyleCnt="6"/>
      <dgm:spPr/>
      <dgm:t>
        <a:bodyPr/>
        <a:lstStyle/>
        <a:p>
          <a:endParaRPr lang="id-ID"/>
        </a:p>
      </dgm:t>
    </dgm:pt>
    <dgm:pt modelId="{F877FE23-F226-47C3-8767-5DEA8E59F784}" type="pres">
      <dgm:prSet presAssocID="{963F1276-1AB9-488F-827A-73AEE82B7604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2BBCF69E-FFE5-4F4B-9E55-47AEB1A2EC64}" type="pres">
      <dgm:prSet presAssocID="{963F1276-1AB9-488F-827A-73AEE82B7604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10521A33-3F12-45C9-AF46-A22C815D5BA4}" type="presOf" srcId="{963F1276-1AB9-488F-827A-73AEE82B7604}" destId="{2BBCF69E-FFE5-4F4B-9E55-47AEB1A2EC64}" srcOrd="1" destOrd="0" presId="urn:microsoft.com/office/officeart/2005/8/layout/vList4#1"/>
    <dgm:cxn modelId="{5D056078-F9CE-41CD-9BEB-30C515739CC3}" type="presOf" srcId="{1C62B97C-73AF-4255-ACF3-7E94E475F75E}" destId="{F2C32899-D9FD-487A-84B3-68E7BA17B351}" srcOrd="0" destOrd="0" presId="urn:microsoft.com/office/officeart/2005/8/layout/vList4#1"/>
    <dgm:cxn modelId="{AD3644EE-FEAE-4F7D-A4DC-168E1F9663C0}" type="presOf" srcId="{73676025-F4C6-4D04-8791-5A393CEB78F9}" destId="{C3892673-FD60-4226-B1AB-07A37BABC0C8}" srcOrd="0" destOrd="0" presId="urn:microsoft.com/office/officeart/2005/8/layout/vList4#1"/>
    <dgm:cxn modelId="{90C44AAE-20ED-4CE8-9E04-4175CD87BF21}" srcId="{D7DB8659-AE34-4161-8C68-27F5B1B6B49C}" destId="{73676025-F4C6-4D04-8791-5A393CEB78F9}" srcOrd="1" destOrd="0" parTransId="{3D39702D-58AD-4AE7-85A3-B35C9C44680F}" sibTransId="{01B4127C-3A7B-47B8-B75A-D83C41D21B4D}"/>
    <dgm:cxn modelId="{97E8C6E0-CCF0-4755-B3D2-154AC9417654}" type="presOf" srcId="{EAC1141E-2A35-40EA-B481-F179DF1DAB8B}" destId="{516EE21B-4D36-458F-AFFD-E7187173BEED}" srcOrd="1" destOrd="0" presId="urn:microsoft.com/office/officeart/2005/8/layout/vList4#1"/>
    <dgm:cxn modelId="{A9D674CD-49FF-4F28-877F-3C4C80D08261}" type="presOf" srcId="{1C62B97C-73AF-4255-ACF3-7E94E475F75E}" destId="{426AAC2F-C7CB-46AE-BFB2-C0BE0020D5A3}" srcOrd="1" destOrd="0" presId="urn:microsoft.com/office/officeart/2005/8/layout/vList4#1"/>
    <dgm:cxn modelId="{6FD36527-D24F-4A52-97CF-6FFD4BEC815B}" srcId="{D7DB8659-AE34-4161-8C68-27F5B1B6B49C}" destId="{EB295CC2-CFCA-45BB-8BC5-E168B1D95624}" srcOrd="3" destOrd="0" parTransId="{8767F8A8-DBE6-4285-84F4-0E6D93EDBBDF}" sibTransId="{6D09F4BA-7101-4938-8185-4656218F05A6}"/>
    <dgm:cxn modelId="{A9D4819A-F47F-42B3-A45E-97657E6BE5AE}" type="presOf" srcId="{EB295CC2-CFCA-45BB-8BC5-E168B1D95624}" destId="{BF0D6596-DF19-4AD1-975F-4B88C5C45954}" srcOrd="0" destOrd="0" presId="urn:microsoft.com/office/officeart/2005/8/layout/vList4#1"/>
    <dgm:cxn modelId="{370FB43D-EB10-4B1C-BAD3-2F8CBA93DC7B}" type="presOf" srcId="{963F1276-1AB9-488F-827A-73AEE82B7604}" destId="{820571A5-1C1D-4311-8731-8D08BE3A1FF6}" srcOrd="0" destOrd="0" presId="urn:microsoft.com/office/officeart/2005/8/layout/vList4#1"/>
    <dgm:cxn modelId="{25A94639-7C1C-410E-9D51-72F3E76275AA}" type="presOf" srcId="{EB295CC2-CFCA-45BB-8BC5-E168B1D95624}" destId="{7FBDAEE1-6B05-4A4A-8D96-DE218902A7F9}" srcOrd="1" destOrd="0" presId="urn:microsoft.com/office/officeart/2005/8/layout/vList4#1"/>
    <dgm:cxn modelId="{F6DD1601-4F35-4590-8604-3E29E701A2A6}" srcId="{D7DB8659-AE34-4161-8C68-27F5B1B6B49C}" destId="{1C62B97C-73AF-4255-ACF3-7E94E475F75E}" srcOrd="2" destOrd="0" parTransId="{99109FD0-36A6-43AC-B5E4-AC2BBDF276A5}" sibTransId="{C7169E62-95F2-42FB-AB08-4BF9421F9EE0}"/>
    <dgm:cxn modelId="{2CAF5086-5171-4745-A5A9-30F579466EE1}" srcId="{D7DB8659-AE34-4161-8C68-27F5B1B6B49C}" destId="{EAC1141E-2A35-40EA-B481-F179DF1DAB8B}" srcOrd="0" destOrd="0" parTransId="{94D9B382-1552-4B77-A82F-799E1F7328F6}" sibTransId="{DC80E231-4752-4889-8B74-91C5CEB69D7C}"/>
    <dgm:cxn modelId="{C2E9B1E1-823E-4A4E-A226-7229E4352B82}" type="presOf" srcId="{D7DB8659-AE34-4161-8C68-27F5B1B6B49C}" destId="{2E0B6FF7-E5E1-48E6-80E4-F61A65964601}" srcOrd="0" destOrd="0" presId="urn:microsoft.com/office/officeart/2005/8/layout/vList4#1"/>
    <dgm:cxn modelId="{B77F79B7-A47B-458D-8176-4711F5929A55}" srcId="{D7DB8659-AE34-4161-8C68-27F5B1B6B49C}" destId="{963F1276-1AB9-488F-827A-73AEE82B7604}" srcOrd="5" destOrd="0" parTransId="{BA6FFD13-9018-4ED3-8A55-9BD98D2D22E8}" sibTransId="{01EBCFB1-22F4-4144-BABF-CA0B548120B6}"/>
    <dgm:cxn modelId="{0843110A-3AC0-4998-A531-9C3624030CE1}" type="presOf" srcId="{EAC1141E-2A35-40EA-B481-F179DF1DAB8B}" destId="{5A35768D-2D34-417D-ABA8-6B0FFAB11C23}" srcOrd="0" destOrd="0" presId="urn:microsoft.com/office/officeart/2005/8/layout/vList4#1"/>
    <dgm:cxn modelId="{2AB0493D-92A1-4701-AE8C-A0142A539410}" type="presOf" srcId="{66C901A6-A122-49EF-A84A-D5B8419D028A}" destId="{5AAFC19D-E33F-4915-AA13-C722E4FF1D06}" srcOrd="1" destOrd="0" presId="urn:microsoft.com/office/officeart/2005/8/layout/vList4#1"/>
    <dgm:cxn modelId="{EFC22312-4778-4DBD-BE44-7755CF0B929C}" type="presOf" srcId="{66C901A6-A122-49EF-A84A-D5B8419D028A}" destId="{F2106F11-350C-49F8-9486-196CD7278E7A}" srcOrd="0" destOrd="0" presId="urn:microsoft.com/office/officeart/2005/8/layout/vList4#1"/>
    <dgm:cxn modelId="{7A7797C8-663A-44EA-BDC5-30742100A187}" srcId="{D7DB8659-AE34-4161-8C68-27F5B1B6B49C}" destId="{66C901A6-A122-49EF-A84A-D5B8419D028A}" srcOrd="4" destOrd="0" parTransId="{7D296D7C-7145-4CDE-98EE-7A9AB547C0C3}" sibTransId="{6472C7E4-921C-42C2-9BE3-CD3A8F4F614E}"/>
    <dgm:cxn modelId="{78FFD4C5-3446-4AB2-A337-710DB4EB4653}" type="presOf" srcId="{73676025-F4C6-4D04-8791-5A393CEB78F9}" destId="{C92D1E98-C10E-4CEA-AB40-DC8F1F650A94}" srcOrd="1" destOrd="0" presId="urn:microsoft.com/office/officeart/2005/8/layout/vList4#1"/>
    <dgm:cxn modelId="{32D42380-CE20-4E23-AD4D-989D22B2710F}" type="presParOf" srcId="{2E0B6FF7-E5E1-48E6-80E4-F61A65964601}" destId="{47466423-9B8F-4622-9AA8-B4E3C102DA0F}" srcOrd="0" destOrd="0" presId="urn:microsoft.com/office/officeart/2005/8/layout/vList4#1"/>
    <dgm:cxn modelId="{CBF69007-B45B-42BD-89AB-EA9D0F780EC0}" type="presParOf" srcId="{47466423-9B8F-4622-9AA8-B4E3C102DA0F}" destId="{5A35768D-2D34-417D-ABA8-6B0FFAB11C23}" srcOrd="0" destOrd="0" presId="urn:microsoft.com/office/officeart/2005/8/layout/vList4#1"/>
    <dgm:cxn modelId="{1BF1D659-72CA-4A9A-B33B-57CB17F4D63F}" type="presParOf" srcId="{47466423-9B8F-4622-9AA8-B4E3C102DA0F}" destId="{53350A59-0B76-40D7-801C-AA05DC8D5588}" srcOrd="1" destOrd="0" presId="urn:microsoft.com/office/officeart/2005/8/layout/vList4#1"/>
    <dgm:cxn modelId="{BBD929B2-84D5-4851-A9D5-D230AC8640ED}" type="presParOf" srcId="{47466423-9B8F-4622-9AA8-B4E3C102DA0F}" destId="{516EE21B-4D36-458F-AFFD-E7187173BEED}" srcOrd="2" destOrd="0" presId="urn:microsoft.com/office/officeart/2005/8/layout/vList4#1"/>
    <dgm:cxn modelId="{A7D7D7A8-B9FF-4D77-913F-3FE946D2E55A}" type="presParOf" srcId="{2E0B6FF7-E5E1-48E6-80E4-F61A65964601}" destId="{3206ED76-8ACB-4ABB-BAD0-CD07B95EA9A1}" srcOrd="1" destOrd="0" presId="urn:microsoft.com/office/officeart/2005/8/layout/vList4#1"/>
    <dgm:cxn modelId="{4FB221AE-7787-4B9A-BB0D-DD22BAD3509F}" type="presParOf" srcId="{2E0B6FF7-E5E1-48E6-80E4-F61A65964601}" destId="{BF22995C-CA9C-417C-951E-2C0334E31DEA}" srcOrd="2" destOrd="0" presId="urn:microsoft.com/office/officeart/2005/8/layout/vList4#1"/>
    <dgm:cxn modelId="{98493198-4999-4193-9720-FB9003700601}" type="presParOf" srcId="{BF22995C-CA9C-417C-951E-2C0334E31DEA}" destId="{C3892673-FD60-4226-B1AB-07A37BABC0C8}" srcOrd="0" destOrd="0" presId="urn:microsoft.com/office/officeart/2005/8/layout/vList4#1"/>
    <dgm:cxn modelId="{098F7B82-F866-4652-B6DA-74FB4D794A6F}" type="presParOf" srcId="{BF22995C-CA9C-417C-951E-2C0334E31DEA}" destId="{EE393033-FA5E-4975-B68F-542A4E44D902}" srcOrd="1" destOrd="0" presId="urn:microsoft.com/office/officeart/2005/8/layout/vList4#1"/>
    <dgm:cxn modelId="{9E5AA0A0-996C-4F07-9717-E180E31DCCB1}" type="presParOf" srcId="{BF22995C-CA9C-417C-951E-2C0334E31DEA}" destId="{C92D1E98-C10E-4CEA-AB40-DC8F1F650A94}" srcOrd="2" destOrd="0" presId="urn:microsoft.com/office/officeart/2005/8/layout/vList4#1"/>
    <dgm:cxn modelId="{E4FF4AFD-2084-4630-AE26-7A06D0E8C01B}" type="presParOf" srcId="{2E0B6FF7-E5E1-48E6-80E4-F61A65964601}" destId="{41928097-5701-4B53-9F56-7EB5ED7AAA26}" srcOrd="3" destOrd="0" presId="urn:microsoft.com/office/officeart/2005/8/layout/vList4#1"/>
    <dgm:cxn modelId="{B7594884-585C-4B31-B057-0D0BDB9B7AF3}" type="presParOf" srcId="{2E0B6FF7-E5E1-48E6-80E4-F61A65964601}" destId="{322385D5-23C5-4E47-A3D0-F18D6D8B3E07}" srcOrd="4" destOrd="0" presId="urn:microsoft.com/office/officeart/2005/8/layout/vList4#1"/>
    <dgm:cxn modelId="{F3C92A3D-7398-44C7-BE0D-DAD3CC4DEE60}" type="presParOf" srcId="{322385D5-23C5-4E47-A3D0-F18D6D8B3E07}" destId="{F2C32899-D9FD-487A-84B3-68E7BA17B351}" srcOrd="0" destOrd="0" presId="urn:microsoft.com/office/officeart/2005/8/layout/vList4#1"/>
    <dgm:cxn modelId="{001C6727-2F2A-4CEB-A4B7-FF73A4857D33}" type="presParOf" srcId="{322385D5-23C5-4E47-A3D0-F18D6D8B3E07}" destId="{068A85E6-EA64-4F97-B849-684DEB9B250A}" srcOrd="1" destOrd="0" presId="urn:microsoft.com/office/officeart/2005/8/layout/vList4#1"/>
    <dgm:cxn modelId="{996C7479-0B0A-4FE6-B49E-4C74401A5F34}" type="presParOf" srcId="{322385D5-23C5-4E47-A3D0-F18D6D8B3E07}" destId="{426AAC2F-C7CB-46AE-BFB2-C0BE0020D5A3}" srcOrd="2" destOrd="0" presId="urn:microsoft.com/office/officeart/2005/8/layout/vList4#1"/>
    <dgm:cxn modelId="{137D99B9-2663-487A-B4C7-D591F1B08B1F}" type="presParOf" srcId="{2E0B6FF7-E5E1-48E6-80E4-F61A65964601}" destId="{31ED55FB-E827-42DD-9E14-27A0D02930F9}" srcOrd="5" destOrd="0" presId="urn:microsoft.com/office/officeart/2005/8/layout/vList4#1"/>
    <dgm:cxn modelId="{8EB432A6-AC1F-4EAC-BD94-66093A19DABA}" type="presParOf" srcId="{2E0B6FF7-E5E1-48E6-80E4-F61A65964601}" destId="{4B48BE64-5E2B-41D8-BD79-0AAF53CBA736}" srcOrd="6" destOrd="0" presId="urn:microsoft.com/office/officeart/2005/8/layout/vList4#1"/>
    <dgm:cxn modelId="{C6A25D1C-1406-46F4-8C3A-088A6F7DE0BE}" type="presParOf" srcId="{4B48BE64-5E2B-41D8-BD79-0AAF53CBA736}" destId="{BF0D6596-DF19-4AD1-975F-4B88C5C45954}" srcOrd="0" destOrd="0" presId="urn:microsoft.com/office/officeart/2005/8/layout/vList4#1"/>
    <dgm:cxn modelId="{E4C8E757-DFB2-49E2-8A35-41C736270DA2}" type="presParOf" srcId="{4B48BE64-5E2B-41D8-BD79-0AAF53CBA736}" destId="{A01E59E4-61C7-4E8C-AC6F-4A2D31DDD1F7}" srcOrd="1" destOrd="0" presId="urn:microsoft.com/office/officeart/2005/8/layout/vList4#1"/>
    <dgm:cxn modelId="{53D098E5-5342-4F63-8D06-829D7EC31E2B}" type="presParOf" srcId="{4B48BE64-5E2B-41D8-BD79-0AAF53CBA736}" destId="{7FBDAEE1-6B05-4A4A-8D96-DE218902A7F9}" srcOrd="2" destOrd="0" presId="urn:microsoft.com/office/officeart/2005/8/layout/vList4#1"/>
    <dgm:cxn modelId="{54DC7BAB-DAEA-47B5-B3ED-E1EAF03EB1B0}" type="presParOf" srcId="{2E0B6FF7-E5E1-48E6-80E4-F61A65964601}" destId="{2B772FFC-DEA3-4447-AC8E-68B7DF96879E}" srcOrd="7" destOrd="0" presId="urn:microsoft.com/office/officeart/2005/8/layout/vList4#1"/>
    <dgm:cxn modelId="{4B5A0DD9-D9E0-468D-BDD2-47ECA48EE5FF}" type="presParOf" srcId="{2E0B6FF7-E5E1-48E6-80E4-F61A65964601}" destId="{39487DEC-BD81-4221-A2B5-7679D6462AB1}" srcOrd="8" destOrd="0" presId="urn:microsoft.com/office/officeart/2005/8/layout/vList4#1"/>
    <dgm:cxn modelId="{C9DC3943-359A-45BE-AAAF-1D1CE659B0C5}" type="presParOf" srcId="{39487DEC-BD81-4221-A2B5-7679D6462AB1}" destId="{F2106F11-350C-49F8-9486-196CD7278E7A}" srcOrd="0" destOrd="0" presId="urn:microsoft.com/office/officeart/2005/8/layout/vList4#1"/>
    <dgm:cxn modelId="{CFC2B38B-29DD-4225-A285-CD2CB00F8C49}" type="presParOf" srcId="{39487DEC-BD81-4221-A2B5-7679D6462AB1}" destId="{D59A933D-94EF-4187-8AF9-52A0A056F9AB}" srcOrd="1" destOrd="0" presId="urn:microsoft.com/office/officeart/2005/8/layout/vList4#1"/>
    <dgm:cxn modelId="{CB615FCB-F484-4708-B5D1-ABE8FE19DC54}" type="presParOf" srcId="{39487DEC-BD81-4221-A2B5-7679D6462AB1}" destId="{5AAFC19D-E33F-4915-AA13-C722E4FF1D06}" srcOrd="2" destOrd="0" presId="urn:microsoft.com/office/officeart/2005/8/layout/vList4#1"/>
    <dgm:cxn modelId="{2031CF92-284A-4681-901F-A64E3E482365}" type="presParOf" srcId="{2E0B6FF7-E5E1-48E6-80E4-F61A65964601}" destId="{62C8839C-733C-4CE9-8FDB-1328AD2429C4}" srcOrd="9" destOrd="0" presId="urn:microsoft.com/office/officeart/2005/8/layout/vList4#1"/>
    <dgm:cxn modelId="{6786A16F-6CAB-41AA-A2C1-CD6F4BE678AC}" type="presParOf" srcId="{2E0B6FF7-E5E1-48E6-80E4-F61A65964601}" destId="{703F5F59-90F7-413D-86CD-E761EF9B338B}" srcOrd="10" destOrd="0" presId="urn:microsoft.com/office/officeart/2005/8/layout/vList4#1"/>
    <dgm:cxn modelId="{6B209687-4109-41AD-A386-A48C3F56C717}" type="presParOf" srcId="{703F5F59-90F7-413D-86CD-E761EF9B338B}" destId="{820571A5-1C1D-4311-8731-8D08BE3A1FF6}" srcOrd="0" destOrd="0" presId="urn:microsoft.com/office/officeart/2005/8/layout/vList4#1"/>
    <dgm:cxn modelId="{76D9EC40-FFB7-4E25-99A0-2A9F546BD402}" type="presParOf" srcId="{703F5F59-90F7-413D-86CD-E761EF9B338B}" destId="{F877FE23-F226-47C3-8767-5DEA8E59F784}" srcOrd="1" destOrd="0" presId="urn:microsoft.com/office/officeart/2005/8/layout/vList4#1"/>
    <dgm:cxn modelId="{54613B65-713A-44D8-9E4C-A83A8668CB1A}" type="presParOf" srcId="{703F5F59-90F7-413D-86CD-E761EF9B338B}" destId="{2BBCF69E-FFE5-4F4B-9E55-47AEB1A2EC64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DB8659-AE34-4161-8C68-27F5B1B6B49C}" type="doc">
      <dgm:prSet loTypeId="urn:microsoft.com/office/officeart/2005/8/layout/vList4#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EB295CC2-CFCA-45BB-8BC5-E168B1D95624}">
      <dgm:prSet custT="1"/>
      <dgm:spPr>
        <a:solidFill>
          <a:srgbClr val="6600FF"/>
        </a:solidFill>
      </dgm:spPr>
      <dgm:t>
        <a:bodyPr/>
        <a:lstStyle/>
        <a:p>
          <a:pPr marL="449263" indent="-449263">
            <a:tabLst>
              <a:tab pos="449263" algn="l"/>
            </a:tabLst>
          </a:pPr>
          <a:r>
            <a:rPr lang="id-ID" sz="1800" dirty="0" smtClean="0">
              <a:solidFill>
                <a:schemeClr val="bg1"/>
              </a:solidFill>
            </a:rPr>
            <a:t>12.	Menggunakan jamban sehat. </a:t>
          </a:r>
        </a:p>
      </dgm:t>
    </dgm:pt>
    <dgm:pt modelId="{8767F8A8-DBE6-4285-84F4-0E6D93EDBBDF}" type="parTrans" cxnId="{6FD36527-D24F-4A52-97CF-6FFD4BEC815B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6D09F4BA-7101-4938-8185-4656218F05A6}" type="sibTrans" cxnId="{6FD36527-D24F-4A52-97CF-6FFD4BEC815B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50F9F2E3-275E-47F3-98BF-88A28EAD2A94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marL="449263" indent="-449263">
            <a:tabLst>
              <a:tab pos="449263" algn="l"/>
            </a:tabLst>
          </a:pPr>
          <a:r>
            <a:rPr lang="id-ID" sz="1800" dirty="0" smtClean="0">
              <a:solidFill>
                <a:schemeClr val="bg1"/>
              </a:solidFill>
            </a:rPr>
            <a:t>9.	Hindari makanan yg mengandung pewarna, pemanis, pengawet &amp; penambah rasa sintetis.</a:t>
          </a:r>
        </a:p>
      </dgm:t>
    </dgm:pt>
    <dgm:pt modelId="{D5CAD702-3A09-4C7E-9701-1D00618F614F}" type="parTrans" cxnId="{FD141BEE-3433-4A64-8EF2-9F30CAA79F94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775A10AF-2A89-415E-A92C-335565FBAA82}" type="sibTrans" cxnId="{FD141BEE-3433-4A64-8EF2-9F30CAA79F94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5F8340D2-9C6C-4D1B-8448-EDAEE360AA1C}">
      <dgm:prSet custT="1"/>
      <dgm:spPr>
        <a:solidFill>
          <a:srgbClr val="FF0000"/>
        </a:solidFill>
      </dgm:spPr>
      <dgm:t>
        <a:bodyPr/>
        <a:lstStyle/>
        <a:p>
          <a:pPr marL="449263" indent="-449263">
            <a:tabLst>
              <a:tab pos="449263" algn="l"/>
            </a:tabLst>
          </a:pPr>
          <a:r>
            <a:rPr lang="id-ID" sz="1800" dirty="0" smtClean="0">
              <a:solidFill>
                <a:schemeClr val="bg1"/>
              </a:solidFill>
            </a:rPr>
            <a:t>10.	Menggunakan alas kaki saat keluar rumah agar terhindar dari penyakit kecacingan.</a:t>
          </a:r>
        </a:p>
      </dgm:t>
    </dgm:pt>
    <dgm:pt modelId="{D5E20CC2-F56E-4417-B2BB-3640F9E76C07}" type="parTrans" cxnId="{97E33431-0209-4930-984A-9CC613DF1CA6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5C38EF62-DD20-4839-A963-3434D2F413F2}" type="sibTrans" cxnId="{97E33431-0209-4930-984A-9CC613DF1CA6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FA72B8B1-AC9B-41CF-AF30-66FC4CBCCAA1}">
      <dgm:prSet custT="1"/>
      <dgm:spPr>
        <a:solidFill>
          <a:srgbClr val="00B050"/>
        </a:solidFill>
      </dgm:spPr>
      <dgm:t>
        <a:bodyPr/>
        <a:lstStyle/>
        <a:p>
          <a:pPr marL="449263" indent="-449263">
            <a:tabLst>
              <a:tab pos="449263" algn="l"/>
            </a:tabLst>
          </a:pPr>
          <a:r>
            <a:rPr lang="id-ID" sz="1800" dirty="0" smtClean="0">
              <a:solidFill>
                <a:schemeClr val="bg1"/>
              </a:solidFill>
            </a:rPr>
            <a:t>11.	Membuang sampah di tempat tertutup dan menutup tempat sampah.</a:t>
          </a:r>
        </a:p>
      </dgm:t>
    </dgm:pt>
    <dgm:pt modelId="{1067E587-FBB7-4239-877C-EE9E1302E55F}" type="parTrans" cxnId="{E6C9AC45-BD4A-47F4-9FF0-92DC85FD4460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E0C71FE0-9C76-4755-AA24-D704B5540848}" type="sibTrans" cxnId="{E6C9AC45-BD4A-47F4-9FF0-92DC85FD4460}">
      <dgm:prSet/>
      <dgm:spPr/>
      <dgm:t>
        <a:bodyPr/>
        <a:lstStyle/>
        <a:p>
          <a:endParaRPr lang="id-ID" sz="1800">
            <a:solidFill>
              <a:schemeClr val="bg1"/>
            </a:solidFill>
          </a:endParaRPr>
        </a:p>
      </dgm:t>
    </dgm:pt>
    <dgm:pt modelId="{C2130022-CD4E-4C6F-A812-3129B7FAD6DC}">
      <dgm:prSet custT="1"/>
      <dgm:spPr>
        <a:solidFill>
          <a:srgbClr val="CC0000"/>
        </a:solidFill>
      </dgm:spPr>
      <dgm:t>
        <a:bodyPr/>
        <a:lstStyle/>
        <a:p>
          <a:pPr marL="449263" indent="-449263">
            <a:tabLst>
              <a:tab pos="449263" algn="l"/>
            </a:tabLst>
          </a:pPr>
          <a:r>
            <a:rPr lang="id-ID" sz="1800" dirty="0" smtClean="0">
              <a:solidFill>
                <a:schemeClr val="bg1"/>
              </a:solidFill>
            </a:rPr>
            <a:t>13.	Tidak merokok</a:t>
          </a:r>
        </a:p>
      </dgm:t>
    </dgm:pt>
    <dgm:pt modelId="{E5E9808A-55CD-4D22-9D07-D608A8359878}" type="parTrans" cxnId="{D3C5DE55-1084-4C76-A983-1B5C773842C9}">
      <dgm:prSet/>
      <dgm:spPr/>
      <dgm:t>
        <a:bodyPr/>
        <a:lstStyle/>
        <a:p>
          <a:endParaRPr lang="id-ID" sz="1800"/>
        </a:p>
      </dgm:t>
    </dgm:pt>
    <dgm:pt modelId="{8E3B9A29-646A-4E9D-B2AD-6C05F4471105}" type="sibTrans" cxnId="{D3C5DE55-1084-4C76-A983-1B5C773842C9}">
      <dgm:prSet/>
      <dgm:spPr/>
      <dgm:t>
        <a:bodyPr/>
        <a:lstStyle/>
        <a:p>
          <a:endParaRPr lang="id-ID" sz="1800"/>
        </a:p>
      </dgm:t>
    </dgm:pt>
    <dgm:pt modelId="{9EA98E1C-6310-4B8A-ACE7-8DE2E157B2C5}">
      <dgm:prSet phldrT="[Text]" custT="1"/>
      <dgm:spPr>
        <a:solidFill>
          <a:srgbClr val="003399"/>
        </a:solidFill>
      </dgm:spPr>
      <dgm:t>
        <a:bodyPr/>
        <a:lstStyle/>
        <a:p>
          <a:pPr marL="449263" indent="-449263">
            <a:tabLst>
              <a:tab pos="449263" algn="l"/>
            </a:tabLst>
          </a:pPr>
          <a:r>
            <a:rPr lang="id-ID" sz="1800" dirty="0" smtClean="0">
              <a:solidFill>
                <a:schemeClr val="bg1"/>
              </a:solidFill>
            </a:rPr>
            <a:t>8.	Memasak makanan hingga matang agar kuman penyakit mati.</a:t>
          </a:r>
        </a:p>
      </dgm:t>
    </dgm:pt>
    <dgm:pt modelId="{5106AEF2-5171-4A4C-A088-5F0DE3300C6F}" type="parTrans" cxnId="{EC3C4A3B-536C-4D7F-9A5A-E1BCFD438535}">
      <dgm:prSet/>
      <dgm:spPr/>
      <dgm:t>
        <a:bodyPr/>
        <a:lstStyle/>
        <a:p>
          <a:endParaRPr lang="id-ID" sz="1800"/>
        </a:p>
      </dgm:t>
    </dgm:pt>
    <dgm:pt modelId="{EE1B6E6A-DDD4-4439-84D3-31E07AFFB6C7}" type="sibTrans" cxnId="{EC3C4A3B-536C-4D7F-9A5A-E1BCFD438535}">
      <dgm:prSet/>
      <dgm:spPr/>
      <dgm:t>
        <a:bodyPr/>
        <a:lstStyle/>
        <a:p>
          <a:endParaRPr lang="id-ID" sz="1800"/>
        </a:p>
      </dgm:t>
    </dgm:pt>
    <dgm:pt modelId="{812E4CC7-42F1-4F10-94EE-7464741ECC80}">
      <dgm:prSet phldrT="[Text]" custT="1"/>
      <dgm:spPr>
        <a:solidFill>
          <a:srgbClr val="FFFF00"/>
        </a:solidFill>
      </dgm:spPr>
      <dgm:t>
        <a:bodyPr/>
        <a:lstStyle/>
        <a:p>
          <a:pPr marL="449263" indent="-449263">
            <a:tabLst>
              <a:tab pos="449263" algn="l"/>
            </a:tabLst>
          </a:pPr>
          <a:r>
            <a:rPr lang="id-ID" sz="1800" dirty="0" smtClean="0">
              <a:solidFill>
                <a:schemeClr val="tx1"/>
              </a:solidFill>
            </a:rPr>
            <a:t>7.	Minum air bersih, aman dan matang.</a:t>
          </a:r>
          <a:endParaRPr lang="id-ID" sz="1800" dirty="0" smtClean="0">
            <a:solidFill>
              <a:schemeClr val="bg1"/>
            </a:solidFill>
          </a:endParaRPr>
        </a:p>
      </dgm:t>
    </dgm:pt>
    <dgm:pt modelId="{9EA30BAB-4552-4F4E-BCDB-64F900CA68FB}" type="parTrans" cxnId="{81637638-B2B8-4180-9372-9F9403A02ADC}">
      <dgm:prSet/>
      <dgm:spPr/>
      <dgm:t>
        <a:bodyPr/>
        <a:lstStyle/>
        <a:p>
          <a:endParaRPr lang="id-ID" sz="1800"/>
        </a:p>
      </dgm:t>
    </dgm:pt>
    <dgm:pt modelId="{9F3A95E3-282F-46B6-9A07-254C7B1284F4}" type="sibTrans" cxnId="{81637638-B2B8-4180-9372-9F9403A02ADC}">
      <dgm:prSet/>
      <dgm:spPr/>
      <dgm:t>
        <a:bodyPr/>
        <a:lstStyle/>
        <a:p>
          <a:endParaRPr lang="id-ID" sz="1800"/>
        </a:p>
      </dgm:t>
    </dgm:pt>
    <dgm:pt modelId="{2E0B6FF7-E5E1-48E6-80E4-F61A65964601}" type="pres">
      <dgm:prSet presAssocID="{D7DB8659-AE34-4161-8C68-27F5B1B6B49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3C429DCF-3F34-44BB-AEA9-E07FC6C9B493}" type="pres">
      <dgm:prSet presAssocID="{812E4CC7-42F1-4F10-94EE-7464741ECC80}" presName="comp" presStyleCnt="0"/>
      <dgm:spPr/>
    </dgm:pt>
    <dgm:pt modelId="{175176BB-8594-46B6-B2A9-6750F323FB0D}" type="pres">
      <dgm:prSet presAssocID="{812E4CC7-42F1-4F10-94EE-7464741ECC80}" presName="box" presStyleLbl="node1" presStyleIdx="0" presStyleCnt="7"/>
      <dgm:spPr/>
      <dgm:t>
        <a:bodyPr/>
        <a:lstStyle/>
        <a:p>
          <a:endParaRPr lang="id-ID"/>
        </a:p>
      </dgm:t>
    </dgm:pt>
    <dgm:pt modelId="{C2B5E9AD-40DE-4BA8-9689-E8AB065B29CE}" type="pres">
      <dgm:prSet presAssocID="{812E4CC7-42F1-4F10-94EE-7464741ECC80}" presName="img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98383406-F925-40FE-BECC-6E8B46B58CC1}" type="pres">
      <dgm:prSet presAssocID="{812E4CC7-42F1-4F10-94EE-7464741ECC80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A76B26A-FA0F-4DE0-9645-A12DF8003EBB}" type="pres">
      <dgm:prSet presAssocID="{9F3A95E3-282F-46B6-9A07-254C7B1284F4}" presName="spacer" presStyleCnt="0"/>
      <dgm:spPr/>
    </dgm:pt>
    <dgm:pt modelId="{73DDA89B-5F91-4E95-9E63-0387EAD3F57A}" type="pres">
      <dgm:prSet presAssocID="{9EA98E1C-6310-4B8A-ACE7-8DE2E157B2C5}" presName="comp" presStyleCnt="0"/>
      <dgm:spPr/>
    </dgm:pt>
    <dgm:pt modelId="{9B630D33-FCFC-4581-8D68-E1D7EDC20970}" type="pres">
      <dgm:prSet presAssocID="{9EA98E1C-6310-4B8A-ACE7-8DE2E157B2C5}" presName="box" presStyleLbl="node1" presStyleIdx="1" presStyleCnt="7"/>
      <dgm:spPr/>
      <dgm:t>
        <a:bodyPr/>
        <a:lstStyle/>
        <a:p>
          <a:endParaRPr lang="id-ID"/>
        </a:p>
      </dgm:t>
    </dgm:pt>
    <dgm:pt modelId="{B65EBC8C-7AC2-4B34-8C69-D8058CD23A5A}" type="pres">
      <dgm:prSet presAssocID="{9EA98E1C-6310-4B8A-ACE7-8DE2E157B2C5}" presName="img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C94984B8-7CCA-4C04-98E3-98F093AA0162}" type="pres">
      <dgm:prSet presAssocID="{9EA98E1C-6310-4B8A-ACE7-8DE2E157B2C5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282E321-8754-4407-B06E-9C0644AC915C}" type="pres">
      <dgm:prSet presAssocID="{EE1B6E6A-DDD4-4439-84D3-31E07AFFB6C7}" presName="spacer" presStyleCnt="0"/>
      <dgm:spPr/>
    </dgm:pt>
    <dgm:pt modelId="{0F1851C3-4592-4518-94BE-D87C610CBB76}" type="pres">
      <dgm:prSet presAssocID="{50F9F2E3-275E-47F3-98BF-88A28EAD2A94}" presName="comp" presStyleCnt="0"/>
      <dgm:spPr/>
    </dgm:pt>
    <dgm:pt modelId="{62E01CEF-6CEA-4193-BF21-2CFA288F28CD}" type="pres">
      <dgm:prSet presAssocID="{50F9F2E3-275E-47F3-98BF-88A28EAD2A94}" presName="box" presStyleLbl="node1" presStyleIdx="2" presStyleCnt="7"/>
      <dgm:spPr/>
      <dgm:t>
        <a:bodyPr/>
        <a:lstStyle/>
        <a:p>
          <a:endParaRPr lang="id-ID"/>
        </a:p>
      </dgm:t>
    </dgm:pt>
    <dgm:pt modelId="{B586011B-8542-4AD1-948A-49219B8F8BFB}" type="pres">
      <dgm:prSet presAssocID="{50F9F2E3-275E-47F3-98BF-88A28EAD2A94}" presName="img" presStyleLbl="fgImgPlace1" presStyleIdx="2" presStyleCnt="7" custScaleX="100849" custScaleY="125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90F520AB-C6CB-4E1B-BA7A-A14B1E9CD4BC}" type="pres">
      <dgm:prSet presAssocID="{50F9F2E3-275E-47F3-98BF-88A28EAD2A94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768CA5B-3AA5-47E1-81B8-B6C684B979C9}" type="pres">
      <dgm:prSet presAssocID="{775A10AF-2A89-415E-A92C-335565FBAA82}" presName="spacer" presStyleCnt="0"/>
      <dgm:spPr/>
    </dgm:pt>
    <dgm:pt modelId="{3CC00B0B-28CA-4BE8-8018-2E0DE8B9BFBB}" type="pres">
      <dgm:prSet presAssocID="{5F8340D2-9C6C-4D1B-8448-EDAEE360AA1C}" presName="comp" presStyleCnt="0"/>
      <dgm:spPr/>
    </dgm:pt>
    <dgm:pt modelId="{5BEF8C71-4548-4FFF-8F0E-CB40EDA286EC}" type="pres">
      <dgm:prSet presAssocID="{5F8340D2-9C6C-4D1B-8448-EDAEE360AA1C}" presName="box" presStyleLbl="node1" presStyleIdx="3" presStyleCnt="7"/>
      <dgm:spPr/>
      <dgm:t>
        <a:bodyPr/>
        <a:lstStyle/>
        <a:p>
          <a:endParaRPr lang="id-ID"/>
        </a:p>
      </dgm:t>
    </dgm:pt>
    <dgm:pt modelId="{7E47901F-BD9C-4489-90E4-7047C44A9230}" type="pres">
      <dgm:prSet presAssocID="{5F8340D2-9C6C-4D1B-8448-EDAEE360AA1C}" presName="img" presStyleLbl="fgImgPlace1" presStyleIdx="3" presStyleCnt="7" custScaleX="100849" custScaleY="12672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66F3A695-3EE1-44DF-9C85-BDD56BEE0F6D}" type="pres">
      <dgm:prSet presAssocID="{5F8340D2-9C6C-4D1B-8448-EDAEE360AA1C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91BDC64-6B37-4ADD-ACE6-FAFC1785495B}" type="pres">
      <dgm:prSet presAssocID="{5C38EF62-DD20-4839-A963-3434D2F413F2}" presName="spacer" presStyleCnt="0"/>
      <dgm:spPr/>
    </dgm:pt>
    <dgm:pt modelId="{2FFB85F8-1A3E-43E7-A2BD-05547721B49B}" type="pres">
      <dgm:prSet presAssocID="{FA72B8B1-AC9B-41CF-AF30-66FC4CBCCAA1}" presName="comp" presStyleCnt="0"/>
      <dgm:spPr/>
    </dgm:pt>
    <dgm:pt modelId="{5F16E7B4-C391-4019-B0C6-8C2DE29ABEA4}" type="pres">
      <dgm:prSet presAssocID="{FA72B8B1-AC9B-41CF-AF30-66FC4CBCCAA1}" presName="box" presStyleLbl="node1" presStyleIdx="4" presStyleCnt="7"/>
      <dgm:spPr/>
      <dgm:t>
        <a:bodyPr/>
        <a:lstStyle/>
        <a:p>
          <a:endParaRPr lang="id-ID"/>
        </a:p>
      </dgm:t>
    </dgm:pt>
    <dgm:pt modelId="{6C2EC111-41D6-4228-81C4-E601E568A4E3}" type="pres">
      <dgm:prSet presAssocID="{FA72B8B1-AC9B-41CF-AF30-66FC4CBCCAA1}" presName="img" presStyleLbl="fgImgPlace1" presStyleIdx="4" presStyleCnt="7" custScaleX="109563" custScaleY="13083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37D31750-7CDD-4DB1-89C8-5FB1E2957BFD}" type="pres">
      <dgm:prSet presAssocID="{FA72B8B1-AC9B-41CF-AF30-66FC4CBCCAA1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4B50C53-6F1A-4109-8D05-0F94A04C1B80}" type="pres">
      <dgm:prSet presAssocID="{E0C71FE0-9C76-4755-AA24-D704B5540848}" presName="spacer" presStyleCnt="0"/>
      <dgm:spPr/>
    </dgm:pt>
    <dgm:pt modelId="{4B48BE64-5E2B-41D8-BD79-0AAF53CBA736}" type="pres">
      <dgm:prSet presAssocID="{EB295CC2-CFCA-45BB-8BC5-E168B1D95624}" presName="comp" presStyleCnt="0"/>
      <dgm:spPr/>
    </dgm:pt>
    <dgm:pt modelId="{BF0D6596-DF19-4AD1-975F-4B88C5C45954}" type="pres">
      <dgm:prSet presAssocID="{EB295CC2-CFCA-45BB-8BC5-E168B1D95624}" presName="box" presStyleLbl="node1" presStyleIdx="5" presStyleCnt="7"/>
      <dgm:spPr/>
      <dgm:t>
        <a:bodyPr/>
        <a:lstStyle/>
        <a:p>
          <a:endParaRPr lang="id-ID"/>
        </a:p>
      </dgm:t>
    </dgm:pt>
    <dgm:pt modelId="{A01E59E4-61C7-4E8C-AC6F-4A2D31DDD1F7}" type="pres">
      <dgm:prSet presAssocID="{EB295CC2-CFCA-45BB-8BC5-E168B1D95624}" presName="img" presStyleLbl="fgImgPlace1" presStyleIdx="5" presStyleCnt="7" custScaleX="109664" custScaleY="138319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7FBDAEE1-6B05-4A4A-8D96-DE218902A7F9}" type="pres">
      <dgm:prSet presAssocID="{EB295CC2-CFCA-45BB-8BC5-E168B1D95624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20BD24F-9783-4C05-9460-1008FC3B08DD}" type="pres">
      <dgm:prSet presAssocID="{6D09F4BA-7101-4938-8185-4656218F05A6}" presName="spacer" presStyleCnt="0"/>
      <dgm:spPr/>
    </dgm:pt>
    <dgm:pt modelId="{253C2CC7-583C-4D0A-992D-717B38B9477E}" type="pres">
      <dgm:prSet presAssocID="{C2130022-CD4E-4C6F-A812-3129B7FAD6DC}" presName="comp" presStyleCnt="0"/>
      <dgm:spPr/>
    </dgm:pt>
    <dgm:pt modelId="{BE3F4398-CC37-4601-B415-178D439C7D65}" type="pres">
      <dgm:prSet presAssocID="{C2130022-CD4E-4C6F-A812-3129B7FAD6DC}" presName="box" presStyleLbl="node1" presStyleIdx="6" presStyleCnt="7"/>
      <dgm:spPr/>
      <dgm:t>
        <a:bodyPr/>
        <a:lstStyle/>
        <a:p>
          <a:endParaRPr lang="id-ID"/>
        </a:p>
      </dgm:t>
    </dgm:pt>
    <dgm:pt modelId="{75C862A3-4210-4A2B-A548-E8A937992CC8}" type="pres">
      <dgm:prSet presAssocID="{C2130022-CD4E-4C6F-A812-3129B7FAD6DC}" presName="img" presStyleLbl="fgImgPlace1" presStyleIdx="6" presStyleCnt="7" custScaleX="106675" custScaleY="141166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497293DF-3345-49FB-AD31-1B6D1A9E4768}" type="pres">
      <dgm:prSet presAssocID="{C2130022-CD4E-4C6F-A812-3129B7FAD6DC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8A0E62EC-1114-492D-B984-F140B006BF04}" type="presOf" srcId="{EB295CC2-CFCA-45BB-8BC5-E168B1D95624}" destId="{7FBDAEE1-6B05-4A4A-8D96-DE218902A7F9}" srcOrd="1" destOrd="0" presId="urn:microsoft.com/office/officeart/2005/8/layout/vList4#2"/>
    <dgm:cxn modelId="{F0A477D1-ADD2-4846-8691-35ABEF2CBE61}" type="presOf" srcId="{9EA98E1C-6310-4B8A-ACE7-8DE2E157B2C5}" destId="{9B630D33-FCFC-4581-8D68-E1D7EDC20970}" srcOrd="0" destOrd="0" presId="urn:microsoft.com/office/officeart/2005/8/layout/vList4#2"/>
    <dgm:cxn modelId="{417DBA8F-E655-470E-B19C-B328F8A1FBA2}" type="presOf" srcId="{50F9F2E3-275E-47F3-98BF-88A28EAD2A94}" destId="{62E01CEF-6CEA-4193-BF21-2CFA288F28CD}" srcOrd="0" destOrd="0" presId="urn:microsoft.com/office/officeart/2005/8/layout/vList4#2"/>
    <dgm:cxn modelId="{8B71B3ED-ED96-4978-9F2D-73422BD80DB6}" type="presOf" srcId="{C2130022-CD4E-4C6F-A812-3129B7FAD6DC}" destId="{497293DF-3345-49FB-AD31-1B6D1A9E4768}" srcOrd="1" destOrd="0" presId="urn:microsoft.com/office/officeart/2005/8/layout/vList4#2"/>
    <dgm:cxn modelId="{97E33431-0209-4930-984A-9CC613DF1CA6}" srcId="{D7DB8659-AE34-4161-8C68-27F5B1B6B49C}" destId="{5F8340D2-9C6C-4D1B-8448-EDAEE360AA1C}" srcOrd="3" destOrd="0" parTransId="{D5E20CC2-F56E-4417-B2BB-3640F9E76C07}" sibTransId="{5C38EF62-DD20-4839-A963-3434D2F413F2}"/>
    <dgm:cxn modelId="{FF13A624-D11D-4D72-90E5-6BE3A9D00AAA}" type="presOf" srcId="{C2130022-CD4E-4C6F-A812-3129B7FAD6DC}" destId="{BE3F4398-CC37-4601-B415-178D439C7D65}" srcOrd="0" destOrd="0" presId="urn:microsoft.com/office/officeart/2005/8/layout/vList4#2"/>
    <dgm:cxn modelId="{FD141BEE-3433-4A64-8EF2-9F30CAA79F94}" srcId="{D7DB8659-AE34-4161-8C68-27F5B1B6B49C}" destId="{50F9F2E3-275E-47F3-98BF-88A28EAD2A94}" srcOrd="2" destOrd="0" parTransId="{D5CAD702-3A09-4C7E-9701-1D00618F614F}" sibTransId="{775A10AF-2A89-415E-A92C-335565FBAA82}"/>
    <dgm:cxn modelId="{8475C053-843E-41AB-B4B7-B164971EA5CE}" type="presOf" srcId="{D7DB8659-AE34-4161-8C68-27F5B1B6B49C}" destId="{2E0B6FF7-E5E1-48E6-80E4-F61A65964601}" srcOrd="0" destOrd="0" presId="urn:microsoft.com/office/officeart/2005/8/layout/vList4#2"/>
    <dgm:cxn modelId="{F7448A8F-88B1-4649-857F-8024F8293B61}" type="presOf" srcId="{50F9F2E3-275E-47F3-98BF-88A28EAD2A94}" destId="{90F520AB-C6CB-4E1B-BA7A-A14B1E9CD4BC}" srcOrd="1" destOrd="0" presId="urn:microsoft.com/office/officeart/2005/8/layout/vList4#2"/>
    <dgm:cxn modelId="{A565F4AF-1F9C-4498-9AD4-2DD9290860C0}" type="presOf" srcId="{812E4CC7-42F1-4F10-94EE-7464741ECC80}" destId="{98383406-F925-40FE-BECC-6E8B46B58CC1}" srcOrd="1" destOrd="0" presId="urn:microsoft.com/office/officeart/2005/8/layout/vList4#2"/>
    <dgm:cxn modelId="{6FD36527-D24F-4A52-97CF-6FFD4BEC815B}" srcId="{D7DB8659-AE34-4161-8C68-27F5B1B6B49C}" destId="{EB295CC2-CFCA-45BB-8BC5-E168B1D95624}" srcOrd="5" destOrd="0" parTransId="{8767F8A8-DBE6-4285-84F4-0E6D93EDBBDF}" sibTransId="{6D09F4BA-7101-4938-8185-4656218F05A6}"/>
    <dgm:cxn modelId="{D3C5DE55-1084-4C76-A983-1B5C773842C9}" srcId="{D7DB8659-AE34-4161-8C68-27F5B1B6B49C}" destId="{C2130022-CD4E-4C6F-A812-3129B7FAD6DC}" srcOrd="6" destOrd="0" parTransId="{E5E9808A-55CD-4D22-9D07-D608A8359878}" sibTransId="{8E3B9A29-646A-4E9D-B2AD-6C05F4471105}"/>
    <dgm:cxn modelId="{C0E66690-6EE0-4DA6-9A20-8905491C60DA}" type="presOf" srcId="{EB295CC2-CFCA-45BB-8BC5-E168B1D95624}" destId="{BF0D6596-DF19-4AD1-975F-4B88C5C45954}" srcOrd="0" destOrd="0" presId="urn:microsoft.com/office/officeart/2005/8/layout/vList4#2"/>
    <dgm:cxn modelId="{44F71AC3-D623-4AA6-9FC5-EABDBFC898EA}" type="presOf" srcId="{5F8340D2-9C6C-4D1B-8448-EDAEE360AA1C}" destId="{66F3A695-3EE1-44DF-9C85-BDD56BEE0F6D}" srcOrd="1" destOrd="0" presId="urn:microsoft.com/office/officeart/2005/8/layout/vList4#2"/>
    <dgm:cxn modelId="{0F24D8CE-27D7-4A43-B787-CE1A5DDDF409}" type="presOf" srcId="{5F8340D2-9C6C-4D1B-8448-EDAEE360AA1C}" destId="{5BEF8C71-4548-4FFF-8F0E-CB40EDA286EC}" srcOrd="0" destOrd="0" presId="urn:microsoft.com/office/officeart/2005/8/layout/vList4#2"/>
    <dgm:cxn modelId="{E6C9AC45-BD4A-47F4-9FF0-92DC85FD4460}" srcId="{D7DB8659-AE34-4161-8C68-27F5B1B6B49C}" destId="{FA72B8B1-AC9B-41CF-AF30-66FC4CBCCAA1}" srcOrd="4" destOrd="0" parTransId="{1067E587-FBB7-4239-877C-EE9E1302E55F}" sibTransId="{E0C71FE0-9C76-4755-AA24-D704B5540848}"/>
    <dgm:cxn modelId="{50905456-02E0-48BE-B5DF-13567C778DA0}" type="presOf" srcId="{FA72B8B1-AC9B-41CF-AF30-66FC4CBCCAA1}" destId="{37D31750-7CDD-4DB1-89C8-5FB1E2957BFD}" srcOrd="1" destOrd="0" presId="urn:microsoft.com/office/officeart/2005/8/layout/vList4#2"/>
    <dgm:cxn modelId="{681DA7AB-F657-44A9-9AEF-C00B30DF0FAD}" type="presOf" srcId="{FA72B8B1-AC9B-41CF-AF30-66FC4CBCCAA1}" destId="{5F16E7B4-C391-4019-B0C6-8C2DE29ABEA4}" srcOrd="0" destOrd="0" presId="urn:microsoft.com/office/officeart/2005/8/layout/vList4#2"/>
    <dgm:cxn modelId="{81637638-B2B8-4180-9372-9F9403A02ADC}" srcId="{D7DB8659-AE34-4161-8C68-27F5B1B6B49C}" destId="{812E4CC7-42F1-4F10-94EE-7464741ECC80}" srcOrd="0" destOrd="0" parTransId="{9EA30BAB-4552-4F4E-BCDB-64F900CA68FB}" sibTransId="{9F3A95E3-282F-46B6-9A07-254C7B1284F4}"/>
    <dgm:cxn modelId="{2C5E9959-237D-4D3F-87AC-71A15C168207}" type="presOf" srcId="{9EA98E1C-6310-4B8A-ACE7-8DE2E157B2C5}" destId="{C94984B8-7CCA-4C04-98E3-98F093AA0162}" srcOrd="1" destOrd="0" presId="urn:microsoft.com/office/officeart/2005/8/layout/vList4#2"/>
    <dgm:cxn modelId="{D841A342-A04C-4AF3-A176-6F54786F64B3}" type="presOf" srcId="{812E4CC7-42F1-4F10-94EE-7464741ECC80}" destId="{175176BB-8594-46B6-B2A9-6750F323FB0D}" srcOrd="0" destOrd="0" presId="urn:microsoft.com/office/officeart/2005/8/layout/vList4#2"/>
    <dgm:cxn modelId="{EC3C4A3B-536C-4D7F-9A5A-E1BCFD438535}" srcId="{D7DB8659-AE34-4161-8C68-27F5B1B6B49C}" destId="{9EA98E1C-6310-4B8A-ACE7-8DE2E157B2C5}" srcOrd="1" destOrd="0" parTransId="{5106AEF2-5171-4A4C-A088-5F0DE3300C6F}" sibTransId="{EE1B6E6A-DDD4-4439-84D3-31E07AFFB6C7}"/>
    <dgm:cxn modelId="{821D786A-B1FB-4B4D-AA82-1CE2F2D8DDD0}" type="presParOf" srcId="{2E0B6FF7-E5E1-48E6-80E4-F61A65964601}" destId="{3C429DCF-3F34-44BB-AEA9-E07FC6C9B493}" srcOrd="0" destOrd="0" presId="urn:microsoft.com/office/officeart/2005/8/layout/vList4#2"/>
    <dgm:cxn modelId="{D5686096-39F2-4E06-8C52-E254DB5DA55A}" type="presParOf" srcId="{3C429DCF-3F34-44BB-AEA9-E07FC6C9B493}" destId="{175176BB-8594-46B6-B2A9-6750F323FB0D}" srcOrd="0" destOrd="0" presId="urn:microsoft.com/office/officeart/2005/8/layout/vList4#2"/>
    <dgm:cxn modelId="{1FA8C524-0055-44D2-A9AA-481D033F2292}" type="presParOf" srcId="{3C429DCF-3F34-44BB-AEA9-E07FC6C9B493}" destId="{C2B5E9AD-40DE-4BA8-9689-E8AB065B29CE}" srcOrd="1" destOrd="0" presId="urn:microsoft.com/office/officeart/2005/8/layout/vList4#2"/>
    <dgm:cxn modelId="{26DED5B2-9E3C-40D7-84D0-922F990402E8}" type="presParOf" srcId="{3C429DCF-3F34-44BB-AEA9-E07FC6C9B493}" destId="{98383406-F925-40FE-BECC-6E8B46B58CC1}" srcOrd="2" destOrd="0" presId="urn:microsoft.com/office/officeart/2005/8/layout/vList4#2"/>
    <dgm:cxn modelId="{B62A4079-3785-4468-B635-B14EA9C04150}" type="presParOf" srcId="{2E0B6FF7-E5E1-48E6-80E4-F61A65964601}" destId="{9A76B26A-FA0F-4DE0-9645-A12DF8003EBB}" srcOrd="1" destOrd="0" presId="urn:microsoft.com/office/officeart/2005/8/layout/vList4#2"/>
    <dgm:cxn modelId="{AE26A1EE-945F-4658-BA33-72E2F6AE300F}" type="presParOf" srcId="{2E0B6FF7-E5E1-48E6-80E4-F61A65964601}" destId="{73DDA89B-5F91-4E95-9E63-0387EAD3F57A}" srcOrd="2" destOrd="0" presId="urn:microsoft.com/office/officeart/2005/8/layout/vList4#2"/>
    <dgm:cxn modelId="{8B243079-6B12-44E1-AACE-7704C1E09317}" type="presParOf" srcId="{73DDA89B-5F91-4E95-9E63-0387EAD3F57A}" destId="{9B630D33-FCFC-4581-8D68-E1D7EDC20970}" srcOrd="0" destOrd="0" presId="urn:microsoft.com/office/officeart/2005/8/layout/vList4#2"/>
    <dgm:cxn modelId="{B984250C-528F-459A-8CEC-2583667C1616}" type="presParOf" srcId="{73DDA89B-5F91-4E95-9E63-0387EAD3F57A}" destId="{B65EBC8C-7AC2-4B34-8C69-D8058CD23A5A}" srcOrd="1" destOrd="0" presId="urn:microsoft.com/office/officeart/2005/8/layout/vList4#2"/>
    <dgm:cxn modelId="{F410157C-D458-4598-BE86-097A87AFC993}" type="presParOf" srcId="{73DDA89B-5F91-4E95-9E63-0387EAD3F57A}" destId="{C94984B8-7CCA-4C04-98E3-98F093AA0162}" srcOrd="2" destOrd="0" presId="urn:microsoft.com/office/officeart/2005/8/layout/vList4#2"/>
    <dgm:cxn modelId="{85E84E4F-C499-4821-851E-FC69DE19B41B}" type="presParOf" srcId="{2E0B6FF7-E5E1-48E6-80E4-F61A65964601}" destId="{C282E321-8754-4407-B06E-9C0644AC915C}" srcOrd="3" destOrd="0" presId="urn:microsoft.com/office/officeart/2005/8/layout/vList4#2"/>
    <dgm:cxn modelId="{F4D17124-204D-43CD-A73C-DCAAC4FCB0A0}" type="presParOf" srcId="{2E0B6FF7-E5E1-48E6-80E4-F61A65964601}" destId="{0F1851C3-4592-4518-94BE-D87C610CBB76}" srcOrd="4" destOrd="0" presId="urn:microsoft.com/office/officeart/2005/8/layout/vList4#2"/>
    <dgm:cxn modelId="{39F7DD5E-8FAC-4D3E-A5EC-0B482044EE5E}" type="presParOf" srcId="{0F1851C3-4592-4518-94BE-D87C610CBB76}" destId="{62E01CEF-6CEA-4193-BF21-2CFA288F28CD}" srcOrd="0" destOrd="0" presId="urn:microsoft.com/office/officeart/2005/8/layout/vList4#2"/>
    <dgm:cxn modelId="{27E79637-A46C-4C5A-A273-B33F28E0DDF7}" type="presParOf" srcId="{0F1851C3-4592-4518-94BE-D87C610CBB76}" destId="{B586011B-8542-4AD1-948A-49219B8F8BFB}" srcOrd="1" destOrd="0" presId="urn:microsoft.com/office/officeart/2005/8/layout/vList4#2"/>
    <dgm:cxn modelId="{7925B0D7-1ED7-4C0F-B266-438818E2803F}" type="presParOf" srcId="{0F1851C3-4592-4518-94BE-D87C610CBB76}" destId="{90F520AB-C6CB-4E1B-BA7A-A14B1E9CD4BC}" srcOrd="2" destOrd="0" presId="urn:microsoft.com/office/officeart/2005/8/layout/vList4#2"/>
    <dgm:cxn modelId="{7835689A-46F3-4F29-8E3E-7D925E485C9B}" type="presParOf" srcId="{2E0B6FF7-E5E1-48E6-80E4-F61A65964601}" destId="{7768CA5B-3AA5-47E1-81B8-B6C684B979C9}" srcOrd="5" destOrd="0" presId="urn:microsoft.com/office/officeart/2005/8/layout/vList4#2"/>
    <dgm:cxn modelId="{6C3A672B-CF7A-4437-B571-3B08397076ED}" type="presParOf" srcId="{2E0B6FF7-E5E1-48E6-80E4-F61A65964601}" destId="{3CC00B0B-28CA-4BE8-8018-2E0DE8B9BFBB}" srcOrd="6" destOrd="0" presId="urn:microsoft.com/office/officeart/2005/8/layout/vList4#2"/>
    <dgm:cxn modelId="{CAFA5D5B-E063-4D05-99B3-4B90BE23E2FE}" type="presParOf" srcId="{3CC00B0B-28CA-4BE8-8018-2E0DE8B9BFBB}" destId="{5BEF8C71-4548-4FFF-8F0E-CB40EDA286EC}" srcOrd="0" destOrd="0" presId="urn:microsoft.com/office/officeart/2005/8/layout/vList4#2"/>
    <dgm:cxn modelId="{6B42A1FA-67F8-4C33-AA7A-0C7B54B78C5B}" type="presParOf" srcId="{3CC00B0B-28CA-4BE8-8018-2E0DE8B9BFBB}" destId="{7E47901F-BD9C-4489-90E4-7047C44A9230}" srcOrd="1" destOrd="0" presId="urn:microsoft.com/office/officeart/2005/8/layout/vList4#2"/>
    <dgm:cxn modelId="{FE99DEAC-2601-4A5A-BC58-85F7BE554355}" type="presParOf" srcId="{3CC00B0B-28CA-4BE8-8018-2E0DE8B9BFBB}" destId="{66F3A695-3EE1-44DF-9C85-BDD56BEE0F6D}" srcOrd="2" destOrd="0" presId="urn:microsoft.com/office/officeart/2005/8/layout/vList4#2"/>
    <dgm:cxn modelId="{C6966B0B-ABC1-415E-9668-21CEC5EAD944}" type="presParOf" srcId="{2E0B6FF7-E5E1-48E6-80E4-F61A65964601}" destId="{D91BDC64-6B37-4ADD-ACE6-FAFC1785495B}" srcOrd="7" destOrd="0" presId="urn:microsoft.com/office/officeart/2005/8/layout/vList4#2"/>
    <dgm:cxn modelId="{511AAAA5-B28E-433C-A36E-A23118D16A5B}" type="presParOf" srcId="{2E0B6FF7-E5E1-48E6-80E4-F61A65964601}" destId="{2FFB85F8-1A3E-43E7-A2BD-05547721B49B}" srcOrd="8" destOrd="0" presId="urn:microsoft.com/office/officeart/2005/8/layout/vList4#2"/>
    <dgm:cxn modelId="{184F8E25-0978-465B-A551-DADA4875102E}" type="presParOf" srcId="{2FFB85F8-1A3E-43E7-A2BD-05547721B49B}" destId="{5F16E7B4-C391-4019-B0C6-8C2DE29ABEA4}" srcOrd="0" destOrd="0" presId="urn:microsoft.com/office/officeart/2005/8/layout/vList4#2"/>
    <dgm:cxn modelId="{DD292188-1C9F-4556-B9CF-7369E9752608}" type="presParOf" srcId="{2FFB85F8-1A3E-43E7-A2BD-05547721B49B}" destId="{6C2EC111-41D6-4228-81C4-E601E568A4E3}" srcOrd="1" destOrd="0" presId="urn:microsoft.com/office/officeart/2005/8/layout/vList4#2"/>
    <dgm:cxn modelId="{80BEFA09-A45E-4423-B38F-32017EE5B3E2}" type="presParOf" srcId="{2FFB85F8-1A3E-43E7-A2BD-05547721B49B}" destId="{37D31750-7CDD-4DB1-89C8-5FB1E2957BFD}" srcOrd="2" destOrd="0" presId="urn:microsoft.com/office/officeart/2005/8/layout/vList4#2"/>
    <dgm:cxn modelId="{78B7CE89-FB9A-46DB-9E5F-CC6003412651}" type="presParOf" srcId="{2E0B6FF7-E5E1-48E6-80E4-F61A65964601}" destId="{C4B50C53-6F1A-4109-8D05-0F94A04C1B80}" srcOrd="9" destOrd="0" presId="urn:microsoft.com/office/officeart/2005/8/layout/vList4#2"/>
    <dgm:cxn modelId="{C949583B-6D86-485D-A9CD-530182005669}" type="presParOf" srcId="{2E0B6FF7-E5E1-48E6-80E4-F61A65964601}" destId="{4B48BE64-5E2B-41D8-BD79-0AAF53CBA736}" srcOrd="10" destOrd="0" presId="urn:microsoft.com/office/officeart/2005/8/layout/vList4#2"/>
    <dgm:cxn modelId="{9E4B7139-F9DC-4CEE-B033-CAF92E130522}" type="presParOf" srcId="{4B48BE64-5E2B-41D8-BD79-0AAF53CBA736}" destId="{BF0D6596-DF19-4AD1-975F-4B88C5C45954}" srcOrd="0" destOrd="0" presId="urn:microsoft.com/office/officeart/2005/8/layout/vList4#2"/>
    <dgm:cxn modelId="{C959DA3E-DA3E-4E12-8DC4-3CA763457653}" type="presParOf" srcId="{4B48BE64-5E2B-41D8-BD79-0AAF53CBA736}" destId="{A01E59E4-61C7-4E8C-AC6F-4A2D31DDD1F7}" srcOrd="1" destOrd="0" presId="urn:microsoft.com/office/officeart/2005/8/layout/vList4#2"/>
    <dgm:cxn modelId="{44AAC7EB-BF61-42F2-90A6-BFFF1181C822}" type="presParOf" srcId="{4B48BE64-5E2B-41D8-BD79-0AAF53CBA736}" destId="{7FBDAEE1-6B05-4A4A-8D96-DE218902A7F9}" srcOrd="2" destOrd="0" presId="urn:microsoft.com/office/officeart/2005/8/layout/vList4#2"/>
    <dgm:cxn modelId="{555042DF-E842-4F03-B067-A8D2E5300DA8}" type="presParOf" srcId="{2E0B6FF7-E5E1-48E6-80E4-F61A65964601}" destId="{820BD24F-9783-4C05-9460-1008FC3B08DD}" srcOrd="11" destOrd="0" presId="urn:microsoft.com/office/officeart/2005/8/layout/vList4#2"/>
    <dgm:cxn modelId="{4FE941BE-249C-4005-9E7A-124743C84F31}" type="presParOf" srcId="{2E0B6FF7-E5E1-48E6-80E4-F61A65964601}" destId="{253C2CC7-583C-4D0A-992D-717B38B9477E}" srcOrd="12" destOrd="0" presId="urn:microsoft.com/office/officeart/2005/8/layout/vList4#2"/>
    <dgm:cxn modelId="{E5B2626D-9EDD-4454-A9F4-6515E08878F7}" type="presParOf" srcId="{253C2CC7-583C-4D0A-992D-717B38B9477E}" destId="{BE3F4398-CC37-4601-B415-178D439C7D65}" srcOrd="0" destOrd="0" presId="urn:microsoft.com/office/officeart/2005/8/layout/vList4#2"/>
    <dgm:cxn modelId="{9FB7381F-45BC-49BD-B56D-D4FDD3FF917C}" type="presParOf" srcId="{253C2CC7-583C-4D0A-992D-717B38B9477E}" destId="{75C862A3-4210-4A2B-A548-E8A937992CC8}" srcOrd="1" destOrd="0" presId="urn:microsoft.com/office/officeart/2005/8/layout/vList4#2"/>
    <dgm:cxn modelId="{4A5E7488-E607-44A8-A01F-E01DFD64DF53}" type="presParOf" srcId="{253C2CC7-583C-4D0A-992D-717B38B9477E}" destId="{497293DF-3345-49FB-AD31-1B6D1A9E4768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F6F61-A6B6-44CC-8982-5E6424C5D8EA}" type="datetimeFigureOut">
              <a:rPr lang="id-ID" smtClean="0"/>
              <a:pPr/>
              <a:t>03/10/2019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E885A-59E8-4962-9C14-7BACFC8EB2C1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0139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7F4788-910F-4634-808B-9AC9B4F0D236}" type="slidenum">
              <a:rPr lang="id-ID" smtClean="0"/>
              <a:pPr/>
              <a:t>4</a:t>
            </a:fld>
            <a:endParaRPr lang="id-ID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id-ID" sz="10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d-ID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1C2EDE-61F8-47FF-BE43-75724DCC4875}" type="slidenum">
              <a:rPr lang="id-ID" smtClean="0"/>
              <a:pPr/>
              <a:t>5</a:t>
            </a:fld>
            <a:endParaRPr lang="id-ID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279806-349D-4B29-AC40-AFFFF110D1C5}" type="slidenum">
              <a:rPr lang="id-ID" smtClean="0"/>
              <a:pPr/>
              <a:t>7</a:t>
            </a:fld>
            <a:endParaRPr lang="id-ID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d-ID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F13233-B54A-44E1-81C6-1ACFC5B2D7AF}" type="slidenum">
              <a:rPr lang="id-ID" smtClean="0"/>
              <a:pPr/>
              <a:t>8</a:t>
            </a:fld>
            <a:endParaRPr lang="id-ID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id-ID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AF1FAA-5C8F-4A09-B3AB-1C06427CC8C9}" type="slidenum">
              <a:rPr lang="id-ID" smtClean="0"/>
              <a:pPr/>
              <a:t>13</a:t>
            </a:fld>
            <a:endParaRPr lang="id-ID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id-ID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9E6E1-6B1E-4466-8378-41F9559A798A}" type="slidenum">
              <a:rPr lang="id-ID" smtClean="0"/>
              <a:pPr/>
              <a:t>16</a:t>
            </a:fld>
            <a:endParaRPr lang="id-ID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endParaRPr lang="id-ID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 7"/>
          <p:cNvSpPr>
            <a:spLocks/>
          </p:cNvSpPr>
          <p:nvPr/>
        </p:nvSpPr>
        <p:spPr bwMode="gray">
          <a:xfrm>
            <a:off x="-1588" y="5881690"/>
            <a:ext cx="2917827" cy="97790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1589" y="0"/>
              </a:cxn>
              <a:cxn ang="0">
                <a:pos x="1838" y="618"/>
              </a:cxn>
              <a:cxn ang="0">
                <a:pos x="0" y="618"/>
              </a:cxn>
              <a:cxn ang="0">
                <a:pos x="0" y="74"/>
              </a:cxn>
            </a:cxnLst>
            <a:rect l="0" t="0" r="r" b="b"/>
            <a:pathLst>
              <a:path w="1838" h="618">
                <a:moveTo>
                  <a:pt x="0" y="74"/>
                </a:moveTo>
                <a:cubicBezTo>
                  <a:pt x="879" y="269"/>
                  <a:pt x="1589" y="0"/>
                  <a:pt x="1589" y="0"/>
                </a:cubicBezTo>
                <a:cubicBezTo>
                  <a:pt x="1652" y="335"/>
                  <a:pt x="1838" y="618"/>
                  <a:pt x="1838" y="618"/>
                </a:cubicBezTo>
                <a:lnTo>
                  <a:pt x="0" y="618"/>
                </a:lnTo>
                <a:cubicBezTo>
                  <a:pt x="0" y="618"/>
                  <a:pt x="0" y="346"/>
                  <a:pt x="0" y="74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0" name="Freeform 8"/>
          <p:cNvSpPr>
            <a:spLocks/>
          </p:cNvSpPr>
          <p:nvPr/>
        </p:nvSpPr>
        <p:spPr bwMode="gray">
          <a:xfrm>
            <a:off x="2559053" y="4684713"/>
            <a:ext cx="6596063" cy="2239962"/>
          </a:xfrm>
          <a:custGeom>
            <a:avLst/>
            <a:gdLst/>
            <a:ahLst/>
            <a:cxnLst>
              <a:cxn ang="0">
                <a:pos x="1114" y="0"/>
              </a:cxn>
              <a:cxn ang="0">
                <a:pos x="0" y="754"/>
              </a:cxn>
              <a:cxn ang="0">
                <a:pos x="406" y="1375"/>
              </a:cxn>
              <a:cxn ang="0">
                <a:pos x="4171" y="1375"/>
              </a:cxn>
              <a:cxn ang="0">
                <a:pos x="4171" y="468"/>
              </a:cxn>
              <a:cxn ang="0">
                <a:pos x="1114" y="0"/>
              </a:cxn>
            </a:cxnLst>
            <a:rect l="0" t="0" r="r" b="b"/>
            <a:pathLst>
              <a:path w="4171" h="1416">
                <a:moveTo>
                  <a:pt x="1114" y="0"/>
                </a:moveTo>
                <a:cubicBezTo>
                  <a:pt x="1114" y="0"/>
                  <a:pt x="557" y="377"/>
                  <a:pt x="0" y="754"/>
                </a:cubicBezTo>
                <a:cubicBezTo>
                  <a:pt x="180" y="1190"/>
                  <a:pt x="406" y="1375"/>
                  <a:pt x="406" y="1375"/>
                </a:cubicBezTo>
                <a:cubicBezTo>
                  <a:pt x="2288" y="1375"/>
                  <a:pt x="4171" y="1375"/>
                  <a:pt x="4171" y="1375"/>
                </a:cubicBezTo>
                <a:lnTo>
                  <a:pt x="4171" y="468"/>
                </a:lnTo>
                <a:cubicBezTo>
                  <a:pt x="4171" y="468"/>
                  <a:pt x="2546" y="1416"/>
                  <a:pt x="1114" y="0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1" name="Freeform 9"/>
          <p:cNvSpPr>
            <a:spLocks/>
          </p:cNvSpPr>
          <p:nvPr/>
        </p:nvSpPr>
        <p:spPr bwMode="gray">
          <a:xfrm>
            <a:off x="4356102" y="641352"/>
            <a:ext cx="4787900" cy="5997575"/>
          </a:xfrm>
          <a:custGeom>
            <a:avLst/>
            <a:gdLst/>
            <a:ahLst/>
            <a:cxnLst>
              <a:cxn ang="0">
                <a:pos x="548" y="1300"/>
              </a:cxn>
              <a:cxn ang="0">
                <a:pos x="0" y="2525"/>
              </a:cxn>
              <a:cxn ang="0">
                <a:pos x="3016" y="2752"/>
              </a:cxn>
              <a:cxn ang="0">
                <a:pos x="3016" y="665"/>
              </a:cxn>
              <a:cxn ang="0">
                <a:pos x="1944" y="0"/>
              </a:cxn>
              <a:cxn ang="0">
                <a:pos x="548" y="1300"/>
              </a:cxn>
            </a:cxnLst>
            <a:rect l="0" t="0" r="r" b="b"/>
            <a:pathLst>
              <a:path w="3016" h="3791">
                <a:moveTo>
                  <a:pt x="548" y="1300"/>
                </a:moveTo>
                <a:cubicBezTo>
                  <a:pt x="274" y="1912"/>
                  <a:pt x="0" y="2525"/>
                  <a:pt x="0" y="2525"/>
                </a:cubicBezTo>
                <a:cubicBezTo>
                  <a:pt x="1458" y="3791"/>
                  <a:pt x="3016" y="2752"/>
                  <a:pt x="3016" y="2752"/>
                </a:cubicBezTo>
                <a:cubicBezTo>
                  <a:pt x="3016" y="2752"/>
                  <a:pt x="3016" y="1708"/>
                  <a:pt x="3016" y="665"/>
                </a:cubicBezTo>
                <a:cubicBezTo>
                  <a:pt x="2528" y="170"/>
                  <a:pt x="1944" y="0"/>
                  <a:pt x="1944" y="0"/>
                </a:cubicBezTo>
                <a:cubicBezTo>
                  <a:pt x="1944" y="0"/>
                  <a:pt x="1639" y="839"/>
                  <a:pt x="548" y="130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2" name="Freeform 10"/>
          <p:cNvSpPr>
            <a:spLocks/>
          </p:cNvSpPr>
          <p:nvPr/>
        </p:nvSpPr>
        <p:spPr bwMode="gray">
          <a:xfrm>
            <a:off x="4719637" y="1588"/>
            <a:ext cx="2508251" cy="26019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5" y="1645"/>
              </a:cxn>
              <a:cxn ang="0">
                <a:pos x="1569" y="0"/>
              </a:cxn>
              <a:cxn ang="0">
                <a:pos x="0" y="0"/>
              </a:cxn>
            </a:cxnLst>
            <a:rect l="0" t="0" r="r" b="b"/>
            <a:pathLst>
              <a:path w="1569" h="1645">
                <a:moveTo>
                  <a:pt x="0" y="0"/>
                </a:moveTo>
                <a:lnTo>
                  <a:pt x="335" y="1645"/>
                </a:lnTo>
                <a:cubicBezTo>
                  <a:pt x="335" y="1645"/>
                  <a:pt x="1394" y="1086"/>
                  <a:pt x="1569" y="0"/>
                </a:cubicBezTo>
                <a:cubicBezTo>
                  <a:pt x="784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3" name="Freeform 11"/>
          <p:cNvSpPr>
            <a:spLocks/>
          </p:cNvSpPr>
          <p:nvPr/>
        </p:nvSpPr>
        <p:spPr bwMode="gray">
          <a:xfrm>
            <a:off x="0" y="5889625"/>
            <a:ext cx="2935288" cy="97790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1589" y="0"/>
              </a:cxn>
              <a:cxn ang="0">
                <a:pos x="1838" y="618"/>
              </a:cxn>
              <a:cxn ang="0">
                <a:pos x="0" y="618"/>
              </a:cxn>
              <a:cxn ang="0">
                <a:pos x="0" y="74"/>
              </a:cxn>
            </a:cxnLst>
            <a:rect l="0" t="0" r="r" b="b"/>
            <a:pathLst>
              <a:path w="1838" h="618">
                <a:moveTo>
                  <a:pt x="0" y="74"/>
                </a:moveTo>
                <a:cubicBezTo>
                  <a:pt x="879" y="269"/>
                  <a:pt x="1589" y="0"/>
                  <a:pt x="1589" y="0"/>
                </a:cubicBezTo>
                <a:cubicBezTo>
                  <a:pt x="1652" y="335"/>
                  <a:pt x="1838" y="618"/>
                  <a:pt x="1838" y="618"/>
                </a:cubicBezTo>
                <a:lnTo>
                  <a:pt x="0" y="618"/>
                </a:lnTo>
                <a:cubicBezTo>
                  <a:pt x="0" y="618"/>
                  <a:pt x="0" y="346"/>
                  <a:pt x="0" y="74"/>
                </a:cubicBez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4" name="Freeform 12"/>
          <p:cNvSpPr>
            <a:spLocks/>
          </p:cNvSpPr>
          <p:nvPr/>
        </p:nvSpPr>
        <p:spPr bwMode="gray">
          <a:xfrm>
            <a:off x="2541590" y="4673602"/>
            <a:ext cx="6596063" cy="2239963"/>
          </a:xfrm>
          <a:custGeom>
            <a:avLst/>
            <a:gdLst/>
            <a:ahLst/>
            <a:cxnLst>
              <a:cxn ang="0">
                <a:pos x="1114" y="0"/>
              </a:cxn>
              <a:cxn ang="0">
                <a:pos x="0" y="754"/>
              </a:cxn>
              <a:cxn ang="0">
                <a:pos x="406" y="1375"/>
              </a:cxn>
              <a:cxn ang="0">
                <a:pos x="4171" y="1375"/>
              </a:cxn>
              <a:cxn ang="0">
                <a:pos x="4171" y="468"/>
              </a:cxn>
              <a:cxn ang="0">
                <a:pos x="1114" y="0"/>
              </a:cxn>
            </a:cxnLst>
            <a:rect l="0" t="0" r="r" b="b"/>
            <a:pathLst>
              <a:path w="4171" h="1416">
                <a:moveTo>
                  <a:pt x="1114" y="0"/>
                </a:moveTo>
                <a:cubicBezTo>
                  <a:pt x="1114" y="0"/>
                  <a:pt x="557" y="377"/>
                  <a:pt x="0" y="754"/>
                </a:cubicBezTo>
                <a:cubicBezTo>
                  <a:pt x="180" y="1190"/>
                  <a:pt x="406" y="1375"/>
                  <a:pt x="406" y="1375"/>
                </a:cubicBezTo>
                <a:cubicBezTo>
                  <a:pt x="2288" y="1375"/>
                  <a:pt x="4171" y="1375"/>
                  <a:pt x="4171" y="1375"/>
                </a:cubicBezTo>
                <a:lnTo>
                  <a:pt x="4171" y="468"/>
                </a:lnTo>
                <a:cubicBezTo>
                  <a:pt x="4171" y="468"/>
                  <a:pt x="2546" y="1416"/>
                  <a:pt x="1114" y="0"/>
                </a:cubicBez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5" name="Freeform 13"/>
          <p:cNvSpPr>
            <a:spLocks/>
          </p:cNvSpPr>
          <p:nvPr/>
        </p:nvSpPr>
        <p:spPr bwMode="gray">
          <a:xfrm>
            <a:off x="4348163" y="628650"/>
            <a:ext cx="4787900" cy="6008688"/>
          </a:xfrm>
          <a:custGeom>
            <a:avLst/>
            <a:gdLst/>
            <a:ahLst/>
            <a:cxnLst>
              <a:cxn ang="0">
                <a:pos x="548" y="1300"/>
              </a:cxn>
              <a:cxn ang="0">
                <a:pos x="0" y="2525"/>
              </a:cxn>
              <a:cxn ang="0">
                <a:pos x="3016" y="2752"/>
              </a:cxn>
              <a:cxn ang="0">
                <a:pos x="3016" y="665"/>
              </a:cxn>
              <a:cxn ang="0">
                <a:pos x="1944" y="0"/>
              </a:cxn>
              <a:cxn ang="0">
                <a:pos x="548" y="1300"/>
              </a:cxn>
            </a:cxnLst>
            <a:rect l="0" t="0" r="r" b="b"/>
            <a:pathLst>
              <a:path w="3016" h="3791">
                <a:moveTo>
                  <a:pt x="548" y="1300"/>
                </a:moveTo>
                <a:cubicBezTo>
                  <a:pt x="274" y="1912"/>
                  <a:pt x="0" y="2525"/>
                  <a:pt x="0" y="2525"/>
                </a:cubicBezTo>
                <a:cubicBezTo>
                  <a:pt x="1458" y="3791"/>
                  <a:pt x="3016" y="2752"/>
                  <a:pt x="3016" y="2752"/>
                </a:cubicBezTo>
                <a:cubicBezTo>
                  <a:pt x="3016" y="2752"/>
                  <a:pt x="3016" y="1708"/>
                  <a:pt x="3016" y="665"/>
                </a:cubicBezTo>
                <a:cubicBezTo>
                  <a:pt x="2528" y="170"/>
                  <a:pt x="1944" y="0"/>
                  <a:pt x="1944" y="0"/>
                </a:cubicBezTo>
                <a:cubicBezTo>
                  <a:pt x="1944" y="0"/>
                  <a:pt x="1639" y="839"/>
                  <a:pt x="548" y="1300"/>
                </a:cubicBezTo>
                <a:close/>
              </a:path>
            </a:pathLst>
          </a:cu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6" name="Freeform 14" descr="1"/>
          <p:cNvSpPr>
            <a:spLocks/>
          </p:cNvSpPr>
          <p:nvPr/>
        </p:nvSpPr>
        <p:spPr bwMode="gray">
          <a:xfrm>
            <a:off x="4694241" y="-1587"/>
            <a:ext cx="2543175" cy="263207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5" y="1645"/>
              </a:cxn>
              <a:cxn ang="0">
                <a:pos x="1569" y="0"/>
              </a:cxn>
              <a:cxn ang="0">
                <a:pos x="0" y="0"/>
              </a:cxn>
            </a:cxnLst>
            <a:rect l="0" t="0" r="r" b="b"/>
            <a:pathLst>
              <a:path w="1569" h="1645">
                <a:moveTo>
                  <a:pt x="0" y="0"/>
                </a:moveTo>
                <a:lnTo>
                  <a:pt x="335" y="1645"/>
                </a:lnTo>
                <a:cubicBezTo>
                  <a:pt x="335" y="1645"/>
                  <a:pt x="1394" y="1086"/>
                  <a:pt x="1569" y="0"/>
                </a:cubicBezTo>
                <a:cubicBezTo>
                  <a:pt x="784" y="0"/>
                  <a:pt x="0" y="0"/>
                  <a:pt x="0" y="0"/>
                </a:cubicBezTo>
                <a:close/>
              </a:path>
            </a:pathLst>
          </a:cu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7" name="Freeform 15"/>
          <p:cNvSpPr>
            <a:spLocks/>
          </p:cNvSpPr>
          <p:nvPr/>
        </p:nvSpPr>
        <p:spPr bwMode="gray">
          <a:xfrm>
            <a:off x="-3175" y="1590"/>
            <a:ext cx="5857875" cy="6794500"/>
          </a:xfrm>
          <a:custGeom>
            <a:avLst/>
            <a:gdLst/>
            <a:ahLst/>
            <a:cxnLst>
              <a:cxn ang="0">
                <a:pos x="0" y="3810"/>
              </a:cxn>
              <a:cxn ang="0">
                <a:pos x="0" y="1"/>
              </a:cxn>
              <a:cxn ang="0">
                <a:pos x="2974" y="0"/>
              </a:cxn>
              <a:cxn ang="0">
                <a:pos x="2768" y="2926"/>
              </a:cxn>
              <a:cxn ang="0">
                <a:pos x="0" y="3810"/>
              </a:cxn>
            </a:cxnLst>
            <a:rect l="0" t="0" r="r" b="b"/>
            <a:pathLst>
              <a:path w="3690" h="4280">
                <a:moveTo>
                  <a:pt x="0" y="3810"/>
                </a:moveTo>
                <a:lnTo>
                  <a:pt x="0" y="1"/>
                </a:lnTo>
                <a:lnTo>
                  <a:pt x="2974" y="0"/>
                </a:lnTo>
                <a:cubicBezTo>
                  <a:pt x="3284" y="452"/>
                  <a:pt x="3690" y="1776"/>
                  <a:pt x="2768" y="2926"/>
                </a:cubicBezTo>
                <a:cubicBezTo>
                  <a:pt x="1610" y="4280"/>
                  <a:pt x="0" y="3810"/>
                  <a:pt x="0" y="381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8" name="Freeform 16"/>
          <p:cNvSpPr>
            <a:spLocks/>
          </p:cNvSpPr>
          <p:nvPr/>
        </p:nvSpPr>
        <p:spPr bwMode="gray">
          <a:xfrm>
            <a:off x="-3175" y="1588"/>
            <a:ext cx="5943600" cy="6437312"/>
          </a:xfrm>
          <a:custGeom>
            <a:avLst/>
            <a:gdLst/>
            <a:ahLst/>
            <a:cxnLst>
              <a:cxn ang="0">
                <a:pos x="0" y="3765"/>
              </a:cxn>
              <a:cxn ang="0">
                <a:pos x="0" y="0"/>
              </a:cxn>
              <a:cxn ang="0">
                <a:pos x="2767" y="0"/>
              </a:cxn>
              <a:cxn ang="0">
                <a:pos x="2567" y="2858"/>
              </a:cxn>
              <a:cxn ang="0">
                <a:pos x="0" y="3765"/>
              </a:cxn>
            </a:cxnLst>
            <a:rect l="0" t="0" r="r" b="b"/>
            <a:pathLst>
              <a:path w="3635" h="4115">
                <a:moveTo>
                  <a:pt x="0" y="3765"/>
                </a:moveTo>
                <a:lnTo>
                  <a:pt x="0" y="0"/>
                </a:lnTo>
                <a:lnTo>
                  <a:pt x="2767" y="0"/>
                </a:lnTo>
                <a:cubicBezTo>
                  <a:pt x="2767" y="0"/>
                  <a:pt x="3635" y="1445"/>
                  <a:pt x="2567" y="2858"/>
                </a:cubicBezTo>
                <a:cubicBezTo>
                  <a:pt x="1523" y="4115"/>
                  <a:pt x="0" y="3765"/>
                  <a:pt x="0" y="3765"/>
                </a:cubicBezTo>
                <a:close/>
              </a:path>
            </a:pathLst>
          </a:custGeom>
          <a:gradFill rotWithShape="1">
            <a:gsLst>
              <a:gs pos="0">
                <a:srgbClr val="FDF58D">
                  <a:gamma/>
                  <a:tint val="19216"/>
                  <a:invGamma/>
                </a:srgbClr>
              </a:gs>
              <a:gs pos="100000">
                <a:srgbClr val="FDF58D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50828" y="9527"/>
            <a:ext cx="4176713" cy="5908675"/>
            <a:chOff x="158" y="6"/>
            <a:chExt cx="2631" cy="3722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gray">
            <a:xfrm>
              <a:off x="158" y="6"/>
              <a:ext cx="0" cy="3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gray">
            <a:xfrm>
              <a:off x="815" y="6"/>
              <a:ext cx="0" cy="372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gray">
            <a:xfrm>
              <a:off x="1473" y="6"/>
              <a:ext cx="0" cy="358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gray">
            <a:xfrm>
              <a:off x="2131" y="6"/>
              <a:ext cx="0" cy="32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4" name="Line 22"/>
            <p:cNvSpPr>
              <a:spLocks noChangeShapeType="1"/>
            </p:cNvSpPr>
            <p:nvPr/>
          </p:nvSpPr>
          <p:spPr bwMode="gray">
            <a:xfrm>
              <a:off x="2789" y="6"/>
              <a:ext cx="0" cy="258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351" y="260350"/>
            <a:ext cx="5041900" cy="5329238"/>
            <a:chOff x="4" y="164"/>
            <a:chExt cx="3176" cy="3357"/>
          </a:xfrm>
        </p:grpSpPr>
        <p:sp>
          <p:nvSpPr>
            <p:cNvPr id="3096" name="Line 24"/>
            <p:cNvSpPr>
              <a:spLocks noChangeShapeType="1"/>
            </p:cNvSpPr>
            <p:nvPr/>
          </p:nvSpPr>
          <p:spPr bwMode="gray">
            <a:xfrm rot="5400000">
              <a:off x="1466" y="-1298"/>
              <a:ext cx="0" cy="29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7" name="Line 25"/>
            <p:cNvSpPr>
              <a:spLocks noChangeShapeType="1"/>
            </p:cNvSpPr>
            <p:nvPr/>
          </p:nvSpPr>
          <p:spPr bwMode="gray">
            <a:xfrm rot="5400000">
              <a:off x="1575" y="-736"/>
              <a:ext cx="0" cy="314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8" name="Line 26"/>
            <p:cNvSpPr>
              <a:spLocks noChangeShapeType="1"/>
            </p:cNvSpPr>
            <p:nvPr/>
          </p:nvSpPr>
          <p:spPr bwMode="gray">
            <a:xfrm rot="5400000">
              <a:off x="1592" y="-82"/>
              <a:ext cx="0" cy="31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9" name="Line 27"/>
            <p:cNvSpPr>
              <a:spLocks noChangeShapeType="1"/>
            </p:cNvSpPr>
            <p:nvPr/>
          </p:nvSpPr>
          <p:spPr bwMode="gray">
            <a:xfrm rot="5400000">
              <a:off x="1508" y="674"/>
              <a:ext cx="0" cy="300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100" name="Line 28"/>
            <p:cNvSpPr>
              <a:spLocks noChangeShapeType="1"/>
            </p:cNvSpPr>
            <p:nvPr/>
          </p:nvSpPr>
          <p:spPr bwMode="gray">
            <a:xfrm rot="5400000">
              <a:off x="1306" y="1547"/>
              <a:ext cx="0" cy="2603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101" name="Line 29"/>
            <p:cNvSpPr>
              <a:spLocks noChangeShapeType="1"/>
            </p:cNvSpPr>
            <p:nvPr/>
          </p:nvSpPr>
          <p:spPr bwMode="gray">
            <a:xfrm rot="5400000">
              <a:off x="838" y="2687"/>
              <a:ext cx="0" cy="166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</p:grpSp>
      <p:sp>
        <p:nvSpPr>
          <p:cNvPr id="3102" name="Rectangle 30"/>
          <p:cNvSpPr>
            <a:spLocks noChangeArrowheads="1"/>
          </p:cNvSpPr>
          <p:nvPr/>
        </p:nvSpPr>
        <p:spPr bwMode="gray">
          <a:xfrm>
            <a:off x="2368553" y="288927"/>
            <a:ext cx="1012825" cy="1025525"/>
          </a:xfrm>
          <a:prstGeom prst="rect">
            <a:avLst/>
          </a:prstGeom>
          <a:solidFill>
            <a:srgbClr val="FFFFFF">
              <a:alpha val="6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285753" y="2435227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gray">
          <a:xfrm>
            <a:off x="2" y="279402"/>
            <a:ext cx="250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gray">
          <a:xfrm>
            <a:off x="1331916" y="9526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6" name="Freeform 34"/>
          <p:cNvSpPr>
            <a:spLocks/>
          </p:cNvSpPr>
          <p:nvPr/>
        </p:nvSpPr>
        <p:spPr bwMode="gray">
          <a:xfrm>
            <a:off x="4452940" y="1347788"/>
            <a:ext cx="720725" cy="1047750"/>
          </a:xfrm>
          <a:custGeom>
            <a:avLst/>
            <a:gdLst/>
            <a:ahLst/>
            <a:cxnLst>
              <a:cxn ang="0">
                <a:pos x="363" y="0"/>
              </a:cxn>
              <a:cxn ang="0">
                <a:pos x="0" y="0"/>
              </a:cxn>
              <a:cxn ang="0">
                <a:pos x="0" y="680"/>
              </a:cxn>
              <a:cxn ang="0">
                <a:pos x="409" y="680"/>
              </a:cxn>
              <a:cxn ang="0">
                <a:pos x="454" y="317"/>
              </a:cxn>
              <a:cxn ang="0">
                <a:pos x="363" y="0"/>
              </a:cxn>
            </a:cxnLst>
            <a:rect l="0" t="0" r="r" b="b"/>
            <a:pathLst>
              <a:path w="454" h="680">
                <a:moveTo>
                  <a:pt x="363" y="0"/>
                </a:moveTo>
                <a:lnTo>
                  <a:pt x="0" y="0"/>
                </a:lnTo>
                <a:lnTo>
                  <a:pt x="0" y="680"/>
                </a:lnTo>
                <a:lnTo>
                  <a:pt x="409" y="680"/>
                </a:lnTo>
                <a:lnTo>
                  <a:pt x="454" y="317"/>
                </a:lnTo>
                <a:lnTo>
                  <a:pt x="36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107" name="Freeform 35"/>
          <p:cNvSpPr>
            <a:spLocks/>
          </p:cNvSpPr>
          <p:nvPr/>
        </p:nvSpPr>
        <p:spPr bwMode="gray">
          <a:xfrm>
            <a:off x="2365375" y="4549777"/>
            <a:ext cx="1003300" cy="1023938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0" y="0"/>
              </a:cxn>
              <a:cxn ang="0">
                <a:pos x="0" y="681"/>
              </a:cxn>
              <a:cxn ang="0">
                <a:pos x="272" y="681"/>
              </a:cxn>
              <a:cxn ang="0">
                <a:pos x="680" y="454"/>
              </a:cxn>
              <a:cxn ang="0">
                <a:pos x="680" y="0"/>
              </a:cxn>
              <a:cxn ang="0">
                <a:pos x="635" y="0"/>
              </a:cxn>
            </a:cxnLst>
            <a:rect l="0" t="0" r="r" b="b"/>
            <a:pathLst>
              <a:path w="680" h="681">
                <a:moveTo>
                  <a:pt x="635" y="0"/>
                </a:moveTo>
                <a:lnTo>
                  <a:pt x="0" y="0"/>
                </a:lnTo>
                <a:lnTo>
                  <a:pt x="0" y="681"/>
                </a:lnTo>
                <a:lnTo>
                  <a:pt x="272" y="681"/>
                </a:lnTo>
                <a:lnTo>
                  <a:pt x="680" y="454"/>
                </a:lnTo>
                <a:lnTo>
                  <a:pt x="680" y="0"/>
                </a:lnTo>
                <a:lnTo>
                  <a:pt x="635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108" name="Freeform 36"/>
          <p:cNvSpPr>
            <a:spLocks/>
          </p:cNvSpPr>
          <p:nvPr/>
        </p:nvSpPr>
        <p:spPr bwMode="gray">
          <a:xfrm>
            <a:off x="7524751" y="2"/>
            <a:ext cx="1620839" cy="1230313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0" y="255"/>
              </a:cxn>
              <a:cxn ang="0">
                <a:pos x="1007" y="775"/>
              </a:cxn>
              <a:cxn ang="0">
                <a:pos x="1009" y="0"/>
              </a:cxn>
              <a:cxn ang="0">
                <a:pos x="34" y="0"/>
              </a:cxn>
            </a:cxnLst>
            <a:rect l="0" t="0" r="r" b="b"/>
            <a:pathLst>
              <a:path w="1009" h="775">
                <a:moveTo>
                  <a:pt x="34" y="0"/>
                </a:moveTo>
                <a:cubicBezTo>
                  <a:pt x="34" y="115"/>
                  <a:pt x="0" y="255"/>
                  <a:pt x="0" y="255"/>
                </a:cubicBezTo>
                <a:cubicBezTo>
                  <a:pt x="489" y="376"/>
                  <a:pt x="1007" y="775"/>
                  <a:pt x="1007" y="775"/>
                </a:cubicBezTo>
                <a:lnTo>
                  <a:pt x="1009" y="0"/>
                </a:lnTo>
                <a:cubicBezTo>
                  <a:pt x="1009" y="0"/>
                  <a:pt x="521" y="0"/>
                  <a:pt x="34" y="0"/>
                </a:cubicBezTo>
                <a:close/>
              </a:path>
            </a:pathLst>
          </a:custGeom>
          <a:solidFill>
            <a:srgbClr val="E8E8E8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pic>
        <p:nvPicPr>
          <p:cNvPr id="3109" name="Picture 37" descr="water"/>
          <p:cNvPicPr>
            <a:picLocks noChangeAspect="1" noChangeArrowheads="1"/>
          </p:cNvPicPr>
          <p:nvPr/>
        </p:nvPicPr>
        <p:blipFill>
          <a:blip r:embed="rId6" cstate="print"/>
          <a:srcRect l="22409" t="16374" b="27486"/>
          <a:stretch>
            <a:fillRect/>
          </a:stretch>
        </p:blipFill>
        <p:spPr bwMode="gray">
          <a:xfrm rot="393398">
            <a:off x="2268541" y="584200"/>
            <a:ext cx="2663825" cy="21971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884365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3D0193A-2F54-4A6E-BD7B-4DBC590980DE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400"/>
                            </p:stCondLst>
                            <p:childTnLst>
                              <p:par>
                                <p:cTn id="3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0" grpId="0" animBg="1"/>
      <p:bldP spid="3081" grpId="0" animBg="1"/>
      <p:bldP spid="3082" grpId="0" animBg="1"/>
      <p:bldP spid="3083" grpId="0" animBg="1"/>
      <p:bldP spid="3083" grpId="1" animBg="1"/>
      <p:bldP spid="3084" grpId="0" animBg="1"/>
      <p:bldP spid="3084" grpId="1" animBg="1"/>
      <p:bldP spid="3084" grpId="2" animBg="1"/>
      <p:bldP spid="3085" grpId="0" animBg="1"/>
      <p:bldP spid="3085" grpId="1" animBg="1"/>
      <p:bldP spid="3086" grpId="0" animBg="1"/>
      <p:bldP spid="3086" grpId="1" animBg="1"/>
      <p:bldP spid="3086" grpId="2" animBg="1"/>
      <p:bldP spid="310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65C32-8737-46D5-B22D-4FB1BA970165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25439"/>
            <a:ext cx="2057400" cy="5800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25439"/>
            <a:ext cx="6019800" cy="5800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BF7BA4-EA40-4A27-9175-9B030450617B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40"/>
            <a:ext cx="8229600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527BF9-C93B-4374-9605-76827F95C258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060A9-2373-4FF5-9767-133B8B1067FA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72491-87AE-48A6-9186-34402794061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088538-DCD6-4079-A3DC-0C6BE5512A23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0A450-7324-4D76-834A-0680A6393C72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6D3F2C-2B56-4C38-9FFA-E9B09E2A70A0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B8925-7BF3-4A07-AF0E-1EE708CC9180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5868C5-88DA-43DF-BF83-DA1FD7329780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6593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331" y="4325"/>
              </a:cxn>
              <a:cxn ang="0">
                <a:pos x="4" y="311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5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cubicBezTo>
                  <a:pt x="5768" y="4325"/>
                  <a:pt x="3549" y="4325"/>
                  <a:pt x="1331" y="4325"/>
                </a:cubicBezTo>
                <a:cubicBezTo>
                  <a:pt x="499" y="3811"/>
                  <a:pt x="0" y="3109"/>
                  <a:pt x="4" y="311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rgbClr val="FDF58D">
                  <a:gamma/>
                  <a:tint val="3137"/>
                  <a:invGamma/>
                </a:srgbClr>
              </a:gs>
              <a:gs pos="100000">
                <a:srgbClr val="FDF58D">
                  <a:alpha val="70000"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pic>
        <p:nvPicPr>
          <p:cNvPr id="1032" name="Picture 8" descr="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3" name="Freeform 9"/>
          <p:cNvSpPr>
            <a:spLocks/>
          </p:cNvSpPr>
          <p:nvPr/>
        </p:nvSpPr>
        <p:spPr bwMode="gray">
          <a:xfrm>
            <a:off x="6352" y="5113338"/>
            <a:ext cx="1852613" cy="1746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" y="2"/>
            <a:ext cx="9156700" cy="6875463"/>
            <a:chOff x="0" y="0"/>
            <a:chExt cx="5768" cy="4331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32" y="0"/>
              <a:ext cx="5080" cy="4331"/>
              <a:chOff x="332" y="0"/>
              <a:chExt cx="5080" cy="4331"/>
            </a:xfrm>
          </p:grpSpPr>
          <p:sp>
            <p:nvSpPr>
              <p:cNvPr id="1037" name="Line 13"/>
              <p:cNvSpPr>
                <a:spLocks noChangeShapeType="1"/>
              </p:cNvSpPr>
              <p:nvPr/>
            </p:nvSpPr>
            <p:spPr bwMode="gray">
              <a:xfrm>
                <a:off x="332" y="0"/>
                <a:ext cx="0" cy="3510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38" name="Line 14"/>
              <p:cNvSpPr>
                <a:spLocks noChangeShapeType="1"/>
              </p:cNvSpPr>
              <p:nvPr/>
            </p:nvSpPr>
            <p:spPr bwMode="gray">
              <a:xfrm>
                <a:off x="1057" y="0"/>
                <a:ext cx="0" cy="414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39" name="Line 15"/>
              <p:cNvSpPr>
                <a:spLocks noChangeShapeType="1"/>
              </p:cNvSpPr>
              <p:nvPr/>
            </p:nvSpPr>
            <p:spPr bwMode="gray">
              <a:xfrm>
                <a:off x="1783" y="0"/>
                <a:ext cx="0" cy="432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0" name="Line 16"/>
              <p:cNvSpPr>
                <a:spLocks noChangeShapeType="1"/>
              </p:cNvSpPr>
              <p:nvPr/>
            </p:nvSpPr>
            <p:spPr bwMode="gray">
              <a:xfrm>
                <a:off x="2509" y="0"/>
                <a:ext cx="0" cy="4331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1" name="Line 17"/>
              <p:cNvSpPr>
                <a:spLocks noChangeShapeType="1"/>
              </p:cNvSpPr>
              <p:nvPr/>
            </p:nvSpPr>
            <p:spPr bwMode="gray">
              <a:xfrm>
                <a:off x="3234" y="245"/>
                <a:ext cx="0" cy="408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2" name="Line 18"/>
              <p:cNvSpPr>
                <a:spLocks noChangeShapeType="1"/>
              </p:cNvSpPr>
              <p:nvPr/>
            </p:nvSpPr>
            <p:spPr bwMode="gray">
              <a:xfrm>
                <a:off x="3960" y="390"/>
                <a:ext cx="0" cy="3941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3" name="Line 19"/>
              <p:cNvSpPr>
                <a:spLocks noChangeShapeType="1"/>
              </p:cNvSpPr>
              <p:nvPr/>
            </p:nvSpPr>
            <p:spPr bwMode="gray">
              <a:xfrm>
                <a:off x="4686" y="487"/>
                <a:ext cx="0" cy="3844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4" name="Line 20"/>
              <p:cNvSpPr>
                <a:spLocks noChangeShapeType="1"/>
              </p:cNvSpPr>
              <p:nvPr/>
            </p:nvSpPr>
            <p:spPr bwMode="gray">
              <a:xfrm>
                <a:off x="5412" y="567"/>
                <a:ext cx="0" cy="3764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0" y="264"/>
              <a:ext cx="5768" cy="3538"/>
              <a:chOff x="0" y="264"/>
              <a:chExt cx="5768" cy="3538"/>
            </a:xfrm>
          </p:grpSpPr>
          <p:sp>
            <p:nvSpPr>
              <p:cNvPr id="1046" name="Line 22"/>
              <p:cNvSpPr>
                <a:spLocks noChangeShapeType="1"/>
              </p:cNvSpPr>
              <p:nvPr/>
            </p:nvSpPr>
            <p:spPr bwMode="gray">
              <a:xfrm rot="5400000">
                <a:off x="1635" y="-1371"/>
                <a:ext cx="0" cy="3270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7" name="Line 23"/>
              <p:cNvSpPr>
                <a:spLocks noChangeShapeType="1"/>
              </p:cNvSpPr>
              <p:nvPr/>
            </p:nvSpPr>
            <p:spPr bwMode="gray">
              <a:xfrm rot="5400000">
                <a:off x="2884" y="-1913"/>
                <a:ext cx="0" cy="5768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8" name="Line 24"/>
              <p:cNvSpPr>
                <a:spLocks noChangeShapeType="1"/>
              </p:cNvSpPr>
              <p:nvPr/>
            </p:nvSpPr>
            <p:spPr bwMode="gray">
              <a:xfrm rot="5400000">
                <a:off x="2884" y="-1205"/>
                <a:ext cx="0" cy="5768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9" name="Line 25"/>
              <p:cNvSpPr>
                <a:spLocks noChangeShapeType="1"/>
              </p:cNvSpPr>
              <p:nvPr/>
            </p:nvSpPr>
            <p:spPr bwMode="gray">
              <a:xfrm rot="5400000">
                <a:off x="2885" y="-497"/>
                <a:ext cx="0" cy="576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50" name="Line 26"/>
              <p:cNvSpPr>
                <a:spLocks noChangeShapeType="1"/>
              </p:cNvSpPr>
              <p:nvPr/>
            </p:nvSpPr>
            <p:spPr bwMode="gray">
              <a:xfrm rot="5400000">
                <a:off x="2885" y="211"/>
                <a:ext cx="0" cy="576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51" name="Line 27"/>
              <p:cNvSpPr>
                <a:spLocks noChangeShapeType="1"/>
              </p:cNvSpPr>
              <p:nvPr/>
            </p:nvSpPr>
            <p:spPr bwMode="gray">
              <a:xfrm rot="5400000">
                <a:off x="3192" y="1251"/>
                <a:ext cx="0" cy="510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</p:grpSp>
      </p:grp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1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6" y="4937127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8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9" y="6064252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2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41" y="4938714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91" y="1566864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pic>
        <p:nvPicPr>
          <p:cNvPr id="1059" name="Picture 35" descr="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gray">
          <a:xfrm>
            <a:off x="-180975" y="5638800"/>
            <a:ext cx="2016125" cy="12192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0E12658-DEDB-4A76-B89C-0130D221509C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d-ID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060" name="Freeform 36" descr="11"/>
          <p:cNvSpPr>
            <a:spLocks/>
          </p:cNvSpPr>
          <p:nvPr/>
        </p:nvSpPr>
        <p:spPr bwMode="gray">
          <a:xfrm>
            <a:off x="4041775" y="2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blipFill dpi="0" rotWithShape="1">
            <a:blip r:embed="rId16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325440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4041775" y="1590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blipFill dpi="0" rotWithShape="1">
            <a:blip r:embed="rId17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34" grpId="0" animBg="1"/>
    </p:bld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Microsoft_Word_97_-_2003_Document1.doc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emf"/><Relationship Id="rId4" Type="http://schemas.openxmlformats.org/officeDocument/2006/relationships/oleObject" Target="../embeddings/Microsoft_Excel_97-2003_Worksheet2.xls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642918"/>
            <a:ext cx="5786446" cy="1470025"/>
          </a:xfrm>
        </p:spPr>
        <p:txBody>
          <a:bodyPr/>
          <a:lstStyle/>
          <a:p>
            <a:r>
              <a:rPr lang="id-ID" dirty="0" smtClean="0">
                <a:latin typeface="Comic Sans MS" pitchFamily="66" charset="0"/>
              </a:rPr>
              <a:t>Angka Kecukupan Gizi (AKG) &amp; Pedoman Gizi </a:t>
            </a:r>
            <a:endParaRPr lang="id-ID" dirty="0">
              <a:latin typeface="Comic Sans MS" pitchFamily="66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8600" y="4143380"/>
            <a:ext cx="3414706" cy="1398583"/>
          </a:xfrm>
        </p:spPr>
        <p:txBody>
          <a:bodyPr/>
          <a:lstStyle/>
          <a:p>
            <a:r>
              <a:rPr lang="en-US" sz="2400" b="1" dirty="0" smtClean="0">
                <a:latin typeface="Comic Sans MS" pitchFamily="66" charset="0"/>
              </a:rPr>
              <a:t>M.K. </a:t>
            </a:r>
            <a:r>
              <a:rPr lang="id-ID" sz="2400" b="1" dirty="0" smtClean="0">
                <a:latin typeface="Comic Sans MS" pitchFamily="66" charset="0"/>
              </a:rPr>
              <a:t>Dasar Ilmu Gizi</a:t>
            </a:r>
            <a:endParaRPr lang="en-US" sz="2400" b="1" dirty="0" smtClean="0">
              <a:latin typeface="Comic Sans MS" pitchFamily="66" charset="0"/>
            </a:endParaRPr>
          </a:p>
          <a:p>
            <a:r>
              <a:rPr lang="en-US" sz="2400" b="1" dirty="0" smtClean="0">
                <a:latin typeface="Comic Sans MS" pitchFamily="66" charset="0"/>
              </a:rPr>
              <a:t>Dept. </a:t>
            </a:r>
            <a:r>
              <a:rPr lang="en-US" sz="2400" b="1" dirty="0" err="1" smtClean="0">
                <a:latin typeface="Comic Sans MS" pitchFamily="66" charset="0"/>
              </a:rPr>
              <a:t>Gizi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 err="1" smtClean="0">
                <a:latin typeface="Comic Sans MS" pitchFamily="66" charset="0"/>
              </a:rPr>
              <a:t>Kesmas</a:t>
            </a:r>
            <a:r>
              <a:rPr lang="en-US" sz="2400" b="1" dirty="0" smtClean="0">
                <a:latin typeface="Comic Sans MS" pitchFamily="66" charset="0"/>
              </a:rPr>
              <a:t>, FKM UI, 20</a:t>
            </a:r>
            <a:r>
              <a:rPr lang="id-ID" sz="2400" b="1" dirty="0" smtClean="0">
                <a:latin typeface="Comic Sans MS" pitchFamily="66" charset="0"/>
              </a:rPr>
              <a:t>1</a:t>
            </a:r>
            <a:r>
              <a:rPr lang="en-US" sz="2400" b="1" dirty="0" smtClean="0">
                <a:latin typeface="Comic Sans MS" pitchFamily="66" charset="0"/>
              </a:rPr>
              <a:t>6</a:t>
            </a:r>
          </a:p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A060A9-2373-4FF5-9767-133B8B1067FA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1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166688"/>
            <a:ext cx="8382000" cy="65643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11</a:t>
            </a:fld>
            <a:endParaRPr lang="id-ID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6274"/>
            <a:ext cx="7128792" cy="664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4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73074"/>
            <a:ext cx="8229600" cy="927100"/>
          </a:xfrm>
        </p:spPr>
        <p:txBody>
          <a:bodyPr/>
          <a:lstStyle/>
          <a:p>
            <a:r>
              <a:rPr lang="en-US" sz="3200" dirty="0" err="1" smtClean="0">
                <a:latin typeface="Comic Sans MS" pitchFamily="66" charset="0"/>
              </a:rPr>
              <a:t>Angka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Kecukupan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Energi</a:t>
            </a:r>
            <a:r>
              <a:rPr lang="en-US" sz="3200" dirty="0" smtClean="0">
                <a:latin typeface="Comic Sans MS" pitchFamily="66" charset="0"/>
              </a:rPr>
              <a:t> (AKE) </a:t>
            </a:r>
            <a:r>
              <a:rPr lang="en-US" sz="3200" dirty="0" err="1" smtClean="0">
                <a:latin typeface="Comic Sans MS" pitchFamily="66" charset="0"/>
              </a:rPr>
              <a:t>dan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Angka</a:t>
            </a:r>
            <a:r>
              <a:rPr lang="en-US" sz="3200" dirty="0" smtClean="0">
                <a:latin typeface="Comic Sans MS" pitchFamily="66" charset="0"/>
              </a:rPr>
              <a:t> </a:t>
            </a:r>
            <a:r>
              <a:rPr lang="en-US" sz="3200" dirty="0" err="1" smtClean="0">
                <a:latin typeface="Comic Sans MS" pitchFamily="66" charset="0"/>
              </a:rPr>
              <a:t>Kecukupan</a:t>
            </a:r>
            <a:r>
              <a:rPr lang="en-US" sz="3200" dirty="0" smtClean="0">
                <a:latin typeface="Comic Sans MS" pitchFamily="66" charset="0"/>
              </a:rPr>
              <a:t> Protein (AKP)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297363"/>
          </a:xfrm>
        </p:spPr>
        <p:txBody>
          <a:bodyPr/>
          <a:lstStyle/>
          <a:p>
            <a:r>
              <a:rPr lang="en-US" sz="2400" dirty="0" smtClean="0">
                <a:latin typeface="Comic Sans MS" pitchFamily="66" charset="0"/>
              </a:rPr>
              <a:t>AKE &amp; AKP </a:t>
            </a:r>
            <a:r>
              <a:rPr lang="en-US" sz="2400" dirty="0" err="1" smtClean="0">
                <a:latin typeface="Comic Sans MS" pitchFamily="66" charset="0"/>
              </a:rPr>
              <a:t>nasional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pada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tingkat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konsumsi</a:t>
            </a:r>
            <a:r>
              <a:rPr lang="en-US" sz="2400" dirty="0" smtClean="0">
                <a:latin typeface="Comic Sans MS" pitchFamily="66" charset="0"/>
              </a:rPr>
              <a:t> 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2150 </a:t>
            </a:r>
            <a:r>
              <a:rPr lang="en-US" sz="2000" dirty="0" err="1" smtClean="0">
                <a:latin typeface="Comic Sans MS" pitchFamily="66" charset="0"/>
              </a:rPr>
              <a:t>kkal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57 g protein per </a:t>
            </a:r>
            <a:r>
              <a:rPr lang="en-US" sz="2000" dirty="0" err="1" smtClean="0">
                <a:latin typeface="Comic Sans MS" pitchFamily="66" charset="0"/>
              </a:rPr>
              <a:t>kapita</a:t>
            </a:r>
            <a:r>
              <a:rPr lang="en-US" sz="2000" dirty="0" smtClean="0">
                <a:latin typeface="Comic Sans MS" pitchFamily="66" charset="0"/>
              </a:rPr>
              <a:t> per </a:t>
            </a:r>
            <a:r>
              <a:rPr lang="en-US" sz="2000" dirty="0" err="1" smtClean="0">
                <a:latin typeface="Comic Sans MS" pitchFamily="66" charset="0"/>
              </a:rPr>
              <a:t>hari</a:t>
            </a:r>
            <a:endParaRPr lang="en-US" sz="2000" dirty="0" smtClean="0">
              <a:latin typeface="Comic Sans MS" pitchFamily="66" charset="0"/>
            </a:endParaRPr>
          </a:p>
          <a:p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AKE &amp; AKP </a:t>
            </a:r>
            <a:r>
              <a:rPr lang="en-US" sz="2400" dirty="0" err="1" smtClean="0">
                <a:latin typeface="Comic Sans MS" pitchFamily="66" charset="0"/>
              </a:rPr>
              <a:t>nasional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pada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tingkat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ketersediaan</a:t>
            </a:r>
            <a:r>
              <a:rPr lang="en-US" sz="2400" dirty="0" smtClean="0">
                <a:latin typeface="Comic Sans MS" pitchFamily="66" charset="0"/>
              </a:rPr>
              <a:t> </a:t>
            </a:r>
          </a:p>
          <a:p>
            <a:pPr lvl="1"/>
            <a:r>
              <a:rPr lang="en-US" sz="2000" dirty="0" smtClean="0">
                <a:latin typeface="Comic Sans MS" pitchFamily="66" charset="0"/>
              </a:rPr>
              <a:t>2400 </a:t>
            </a:r>
            <a:r>
              <a:rPr lang="en-US" sz="2000" dirty="0" err="1" smtClean="0">
                <a:latin typeface="Comic Sans MS" pitchFamily="66" charset="0"/>
              </a:rPr>
              <a:t>kkal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63 g protein per </a:t>
            </a:r>
            <a:r>
              <a:rPr lang="en-US" sz="2000" dirty="0" err="1" smtClean="0">
                <a:latin typeface="Comic Sans MS" pitchFamily="66" charset="0"/>
              </a:rPr>
              <a:t>kapita</a:t>
            </a:r>
            <a:r>
              <a:rPr lang="en-US" sz="2000" dirty="0" smtClean="0">
                <a:latin typeface="Comic Sans MS" pitchFamily="66" charset="0"/>
              </a:rPr>
              <a:t> per </a:t>
            </a:r>
            <a:r>
              <a:rPr lang="en-US" sz="2000" dirty="0" err="1" smtClean="0">
                <a:latin typeface="Comic Sans MS" pitchFamily="66" charset="0"/>
              </a:rPr>
              <a:t>hari</a:t>
            </a:r>
            <a:endParaRPr lang="en-US" sz="2000" dirty="0" smtClean="0">
              <a:latin typeface="Comic Sans MS" pitchFamily="66" charset="0"/>
            </a:endParaRPr>
          </a:p>
          <a:p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Proporsi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anjuran</a:t>
            </a:r>
            <a:r>
              <a:rPr lang="en-US" sz="2400" dirty="0" smtClean="0">
                <a:latin typeface="Comic Sans MS" pitchFamily="66" charset="0"/>
              </a:rPr>
              <a:t> protein </a:t>
            </a:r>
            <a:r>
              <a:rPr lang="en-US" sz="2400" dirty="0" err="1" smtClean="0">
                <a:latin typeface="Comic Sans MS" pitchFamily="66" charset="0"/>
              </a:rPr>
              <a:t>hewani</a:t>
            </a:r>
            <a:r>
              <a:rPr lang="en-US" sz="2400" dirty="0" smtClean="0">
                <a:latin typeface="Comic Sans MS" pitchFamily="66" charset="0"/>
              </a:rPr>
              <a:t> 25%</a:t>
            </a:r>
          </a:p>
        </p:txBody>
      </p:sp>
      <p:pic>
        <p:nvPicPr>
          <p:cNvPr id="4" name="Picture 4" descr="ca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4572008"/>
            <a:ext cx="2071686" cy="207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696200" cy="6858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PENETAPAN AKG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686800" cy="4495800"/>
          </a:xfrm>
        </p:spPr>
        <p:txBody>
          <a:bodyPr/>
          <a:lstStyle/>
          <a:p>
            <a:pPr eaLnBrk="1" hangingPunct="1"/>
            <a:r>
              <a:rPr lang="en-US" sz="2800" dirty="0" err="1" smtClean="0">
                <a:latin typeface="Comic Sans MS" pitchFamily="66" charset="0"/>
              </a:rPr>
              <a:t>Penentuan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kebutuhan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gizi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antar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zat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gizi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berbeda</a:t>
            </a:r>
            <a:r>
              <a:rPr lang="en-US" sz="2800" dirty="0" smtClean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sz="2800" dirty="0" err="1" smtClean="0">
                <a:latin typeface="Comic Sans MS" pitchFamily="66" charset="0"/>
              </a:rPr>
              <a:t>Energi</a:t>
            </a:r>
            <a:r>
              <a:rPr lang="en-US" sz="2800" dirty="0" smtClean="0">
                <a:latin typeface="Comic Sans MS" pitchFamily="66" charset="0"/>
              </a:rPr>
              <a:t>:</a:t>
            </a:r>
          </a:p>
          <a:p>
            <a:pPr marL="566738" lvl="1" indent="-219075" eaLnBrk="1" hangingPunct="1"/>
            <a:r>
              <a:rPr lang="en-US" sz="2400" dirty="0" err="1" smtClean="0">
                <a:latin typeface="Comic Sans MS" pitchFamily="66" charset="0"/>
              </a:rPr>
              <a:t>Berdasarkan</a:t>
            </a:r>
            <a:r>
              <a:rPr lang="en-US" sz="2400" dirty="0" smtClean="0">
                <a:latin typeface="Comic Sans MS" pitchFamily="66" charset="0"/>
              </a:rPr>
              <a:t> Resting Metabolic Rate (RMR) </a:t>
            </a:r>
            <a:r>
              <a:rPr lang="en-US" sz="2400" dirty="0" err="1" smtClean="0">
                <a:latin typeface="Comic Sans MS" pitchFamily="66" charset="0"/>
              </a:rPr>
              <a:t>yaitu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energi</a:t>
            </a:r>
            <a:r>
              <a:rPr lang="en-US" sz="2400" dirty="0" smtClean="0">
                <a:latin typeface="Comic Sans MS" pitchFamily="66" charset="0"/>
              </a:rPr>
              <a:t> basal </a:t>
            </a:r>
            <a:r>
              <a:rPr lang="en-US" sz="2400" dirty="0" err="1" smtClean="0">
                <a:latin typeface="Comic Sans MS" pitchFamily="66" charset="0"/>
              </a:rPr>
              <a:t>ditambah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dengan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sejumlah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energi</a:t>
            </a:r>
            <a:r>
              <a:rPr lang="en-US" sz="2400" dirty="0" smtClean="0">
                <a:latin typeface="Comic Sans MS" pitchFamily="66" charset="0"/>
              </a:rPr>
              <a:t> yang </a:t>
            </a:r>
            <a:r>
              <a:rPr lang="en-US" sz="2400" dirty="0" err="1" smtClean="0">
                <a:latin typeface="Comic Sans MS" pitchFamily="66" charset="0"/>
              </a:rPr>
              <a:t>diperlukan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untuk</a:t>
            </a:r>
            <a:r>
              <a:rPr lang="en-US" sz="2400" dirty="0" smtClean="0">
                <a:latin typeface="Comic Sans MS" pitchFamily="66" charset="0"/>
              </a:rPr>
              <a:t> :</a:t>
            </a:r>
          </a:p>
          <a:p>
            <a:pPr marL="798513" lvl="2" indent="-231775" eaLnBrk="1" hangingPunct="1"/>
            <a:r>
              <a:rPr lang="en-US" dirty="0" err="1" smtClean="0">
                <a:latin typeface="Comic Sans MS" pitchFamily="66" charset="0"/>
              </a:rPr>
              <a:t>Thermic</a:t>
            </a:r>
            <a:r>
              <a:rPr lang="en-US" dirty="0" smtClean="0">
                <a:latin typeface="Comic Sans MS" pitchFamily="66" charset="0"/>
              </a:rPr>
              <a:t> effect of food (TEF) </a:t>
            </a:r>
          </a:p>
          <a:p>
            <a:pPr marL="798513" lvl="3" indent="0" eaLnBrk="1" hangingPunct="1"/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yaitu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efek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tambahan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metabolisme</a:t>
            </a:r>
            <a:r>
              <a:rPr lang="en-US" dirty="0" smtClean="0">
                <a:latin typeface="Comic Sans MS" pitchFamily="66" charset="0"/>
              </a:rPr>
              <a:t> </a:t>
            </a:r>
          </a:p>
          <a:p>
            <a:pPr marL="798513" lvl="2" indent="-231775" eaLnBrk="1" hangingPunct="1"/>
            <a:r>
              <a:rPr lang="en-US" dirty="0" err="1" smtClean="0">
                <a:latin typeface="Comic Sans MS" pitchFamily="66" charset="0"/>
              </a:rPr>
              <a:t>Thermic</a:t>
            </a:r>
            <a:r>
              <a:rPr lang="en-US" dirty="0" smtClean="0">
                <a:latin typeface="Comic Sans MS" pitchFamily="66" charset="0"/>
              </a:rPr>
              <a:t> effect of exercise (TEE) </a:t>
            </a:r>
          </a:p>
          <a:p>
            <a:pPr marL="798513" lvl="3" indent="0" eaLnBrk="1" hangingPunct="1"/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yaitu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efek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tambahan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untuk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kegiatan</a:t>
            </a:r>
            <a:endParaRPr lang="en-US" dirty="0" smtClean="0">
              <a:latin typeface="Comic Sans MS" pitchFamily="66" charset="0"/>
            </a:endParaRPr>
          </a:p>
          <a:p>
            <a:pPr marL="798513" lvl="2" indent="-231775" eaLnBrk="1" hangingPunct="1"/>
            <a:r>
              <a:rPr lang="en-US" dirty="0" err="1" smtClean="0">
                <a:latin typeface="Comic Sans MS" pitchFamily="66" charset="0"/>
              </a:rPr>
              <a:t>Pertumbuhan</a:t>
            </a:r>
            <a:r>
              <a:rPr lang="en-US" dirty="0" smtClean="0">
                <a:latin typeface="Comic Sans MS" pitchFamily="66" charset="0"/>
              </a:rPr>
              <a:t> (</a:t>
            </a:r>
            <a:r>
              <a:rPr lang="en-US" dirty="0" err="1" smtClean="0">
                <a:latin typeface="Comic Sans MS" pitchFamily="66" charset="0"/>
              </a:rPr>
              <a:t>pada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kelompok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usia</a:t>
            </a:r>
            <a:r>
              <a:rPr lang="en-US" dirty="0" smtClean="0">
                <a:latin typeface="Comic Sans MS" pitchFamily="66" charset="0"/>
              </a:rPr>
              <a:t>/</a:t>
            </a:r>
            <a:r>
              <a:rPr lang="en-US" dirty="0" err="1" smtClean="0">
                <a:latin typeface="Comic Sans MS" pitchFamily="66" charset="0"/>
              </a:rPr>
              <a:t>fisiologis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tertentu</a:t>
            </a:r>
            <a:r>
              <a:rPr lang="en-US" dirty="0" smtClean="0">
                <a:latin typeface="Comic Sans MS" pitchFamily="66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8001000" cy="6858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Comic Sans MS" pitchFamily="66" charset="0"/>
              </a:rPr>
              <a:t>PENETAPAN AKG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763000" cy="4038600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Comic Sans MS" pitchFamily="66" charset="0"/>
              </a:rPr>
              <a:t>Protein:</a:t>
            </a:r>
          </a:p>
          <a:p>
            <a:pPr lvl="1" eaLnBrk="1" hangingPunct="1"/>
            <a:r>
              <a:rPr lang="en-US" sz="2400" smtClean="0">
                <a:latin typeface="Comic Sans MS" pitchFamily="66" charset="0"/>
              </a:rPr>
              <a:t>Menggunakan metode factorial atau keseimbangan nitrogen</a:t>
            </a:r>
          </a:p>
          <a:p>
            <a:pPr lvl="2" eaLnBrk="1" hangingPunct="1"/>
            <a:r>
              <a:rPr lang="en-US" sz="2000" smtClean="0">
                <a:latin typeface="Comic Sans MS" pitchFamily="66" charset="0"/>
              </a:rPr>
              <a:t>Metode factorial </a:t>
            </a:r>
            <a:r>
              <a:rPr lang="en-US" sz="2000" smtClean="0">
                <a:latin typeface="Comic Sans MS" pitchFamily="66" charset="0"/>
                <a:sym typeface="Wingdings" pitchFamily="2" charset="2"/>
              </a:rPr>
              <a:t> mengukur N yang dikeluarkan melalui feces, keringat, urin, kuku, kotoran kulit, dll, pada orang yang diberi diet “ nitrogen free”.</a:t>
            </a:r>
          </a:p>
          <a:p>
            <a:pPr lvl="2" eaLnBrk="1" hangingPunct="1"/>
            <a:r>
              <a:rPr lang="en-US" sz="2000" smtClean="0">
                <a:latin typeface="Comic Sans MS" pitchFamily="66" charset="0"/>
                <a:sym typeface="Wingdings" pitchFamily="2" charset="2"/>
              </a:rPr>
              <a:t>Metode keseimbangan N  mengukur N dari asupan protein dibanding dengan N yang keluar via feces, urine, keringat</a:t>
            </a:r>
            <a:r>
              <a:rPr lang="en-US" smtClean="0">
                <a:latin typeface="Comic Sans MS" pitchFamily="66" charset="0"/>
                <a:sym typeface="Wingdings" pitchFamily="2" charset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858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Comic Sans MS" pitchFamily="66" charset="0"/>
              </a:rPr>
              <a:t>PENETAPAN AKG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534400" cy="4191000"/>
          </a:xfrm>
        </p:spPr>
        <p:txBody>
          <a:bodyPr/>
          <a:lstStyle/>
          <a:p>
            <a:r>
              <a:rPr lang="en-US" sz="2000" smtClean="0">
                <a:latin typeface="Comic Sans MS" pitchFamily="66" charset="0"/>
              </a:rPr>
              <a:t>Mineral : zat inorganik, tidak mengandung karbon dan tidak dibentuk oleh tubuh.  Tubuh memerlukan setiap hari walau dalam jumlah sangat sedikit</a:t>
            </a:r>
          </a:p>
          <a:p>
            <a:endParaRPr lang="en-US" sz="2000" smtClean="0">
              <a:latin typeface="Comic Sans MS" pitchFamily="66" charset="0"/>
            </a:endParaRPr>
          </a:p>
          <a:p>
            <a:r>
              <a:rPr lang="en-US" sz="2000" smtClean="0">
                <a:latin typeface="Comic Sans MS" pitchFamily="66" charset="0"/>
              </a:rPr>
              <a:t>Angka kecukupan mineral pada bayi didasarkan pada asupan rata-rata (AI) dan bukan RDA</a:t>
            </a:r>
          </a:p>
          <a:p>
            <a:pPr eaLnBrk="1" hangingPunct="1"/>
            <a:endParaRPr lang="en-US" sz="2000" smtClean="0">
              <a:latin typeface="Comic Sans MS" pitchFamily="66" charset="0"/>
            </a:endParaRPr>
          </a:p>
          <a:p>
            <a:pPr eaLnBrk="1" hangingPunct="1"/>
            <a:r>
              <a:rPr lang="en-US" sz="2000" smtClean="0">
                <a:latin typeface="Comic Sans MS" pitchFamily="66" charset="0"/>
              </a:rPr>
              <a:t>Vitamin &amp; Mineral</a:t>
            </a:r>
          </a:p>
          <a:p>
            <a:pPr lvl="1" eaLnBrk="1" hangingPunct="1"/>
            <a:r>
              <a:rPr lang="en-US" sz="2000" smtClean="0">
                <a:latin typeface="Comic Sans MS" pitchFamily="66" charset="0"/>
              </a:rPr>
              <a:t>Dengan berbagai cara yang menggunakan indikator adanya defisiensi maupun indikator terjadinya toksisitas, atau yang paling ekstrim mencegah terjadinya kematian.</a:t>
            </a:r>
          </a:p>
          <a:p>
            <a:pPr lvl="1" eaLnBrk="1" hangingPunct="1"/>
            <a:r>
              <a:rPr lang="en-US" sz="2000" smtClean="0">
                <a:latin typeface="Comic Sans MS" pitchFamily="66" charset="0"/>
              </a:rPr>
              <a:t>Indikator biokimiawi, fisiologi &amp; patologi sub-klinis.</a:t>
            </a:r>
          </a:p>
          <a:p>
            <a:pPr lvl="1" eaLnBrk="1" hangingPunct="1"/>
            <a:r>
              <a:rPr lang="en-US" sz="2000" smtClean="0">
                <a:latin typeface="Comic Sans MS" pitchFamily="66" charset="0"/>
              </a:rPr>
              <a:t>Deplete – Replete</a:t>
            </a:r>
          </a:p>
          <a:p>
            <a:pPr lvl="1" eaLnBrk="1" hangingPunct="1"/>
            <a:r>
              <a:rPr lang="en-US" sz="2000" smtClean="0">
                <a:latin typeface="Comic Sans MS" pitchFamily="66" charset="0"/>
              </a:rPr>
              <a:t>Dose – Response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6870700" cy="7620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Comic Sans MS" pitchFamily="66" charset="0"/>
              </a:rPr>
              <a:t>Kegunaan AKG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5762" y="1214422"/>
            <a:ext cx="8401080" cy="50292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400" dirty="0" smtClean="0">
                <a:latin typeface="Comic Sans MS" pitchFamily="66" charset="0"/>
              </a:rPr>
              <a:t>AKG yang </a:t>
            </a:r>
            <a:r>
              <a:rPr lang="en-US" sz="2400" dirty="0" err="1" smtClean="0">
                <a:latin typeface="Comic Sans MS" pitchFamily="66" charset="0"/>
              </a:rPr>
              <a:t>direkomendasikan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dalam</a:t>
            </a:r>
            <a:r>
              <a:rPr lang="en-US" sz="2400" dirty="0" smtClean="0">
                <a:latin typeface="Comic Sans MS" pitchFamily="66" charset="0"/>
              </a:rPr>
              <a:t> WNPG  (</a:t>
            </a:r>
            <a:r>
              <a:rPr lang="en-US" sz="2400" dirty="0" err="1" smtClean="0">
                <a:latin typeface="Comic Sans MS" pitchFamily="66" charset="0"/>
              </a:rPr>
              <a:t>Widyakarya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Nasional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Pangan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Gizi</a:t>
            </a:r>
            <a:r>
              <a:rPr lang="en-US" sz="2400" dirty="0" smtClean="0">
                <a:latin typeface="Comic Sans MS" pitchFamily="66" charset="0"/>
              </a:rPr>
              <a:t>) </a:t>
            </a:r>
            <a:r>
              <a:rPr lang="en-US" sz="2400" dirty="0" err="1" smtClean="0">
                <a:latin typeface="Comic Sans MS" pitchFamily="66" charset="0"/>
              </a:rPr>
              <a:t>ke</a:t>
            </a:r>
            <a:r>
              <a:rPr lang="en-US" sz="2400" dirty="0" smtClean="0">
                <a:latin typeface="Comic Sans MS" pitchFamily="66" charset="0"/>
              </a:rPr>
              <a:t> X </a:t>
            </a:r>
            <a:r>
              <a:rPr lang="en-US" sz="2400" dirty="0" err="1" smtClean="0">
                <a:latin typeface="Comic Sans MS" pitchFamily="66" charset="0"/>
              </a:rPr>
              <a:t>disebut</a:t>
            </a:r>
            <a:r>
              <a:rPr lang="en-US" sz="2400" dirty="0" smtClean="0">
                <a:latin typeface="Comic Sans MS" pitchFamily="66" charset="0"/>
              </a:rPr>
              <a:t> AKG 2012</a:t>
            </a:r>
          </a:p>
          <a:p>
            <a:pPr marL="609600" indent="-609600" eaLnBrk="1" hangingPunct="1">
              <a:buFontTx/>
              <a:buNone/>
              <a:defRPr/>
            </a:pPr>
            <a:endParaRPr lang="en-US" sz="2400" dirty="0" smtClean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z="2400" dirty="0" err="1" smtClean="0">
                <a:latin typeface="Comic Sans MS" pitchFamily="66" charset="0"/>
              </a:rPr>
              <a:t>Merencanakan</a:t>
            </a:r>
            <a:r>
              <a:rPr lang="en-US" sz="2400" dirty="0" smtClean="0">
                <a:latin typeface="Comic Sans MS" pitchFamily="66" charset="0"/>
              </a:rPr>
              <a:t> &amp; </a:t>
            </a:r>
            <a:r>
              <a:rPr lang="en-US" sz="2400" dirty="0" err="1" smtClean="0">
                <a:latin typeface="Comic Sans MS" pitchFamily="66" charset="0"/>
              </a:rPr>
              <a:t>menyediakan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suplai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pangan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untuk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penduduk</a:t>
            </a:r>
            <a:r>
              <a:rPr lang="en-US" sz="2400" dirty="0" smtClean="0">
                <a:latin typeface="Comic Sans MS" pitchFamily="66" charset="0"/>
              </a:rPr>
              <a:t> (</a:t>
            </a:r>
            <a:r>
              <a:rPr lang="en-US" sz="2400" dirty="0" err="1" smtClean="0">
                <a:latin typeface="Comic Sans MS" pitchFamily="66" charset="0"/>
              </a:rPr>
              <a:t>Produksi</a:t>
            </a:r>
            <a:r>
              <a:rPr lang="en-US" sz="2400" dirty="0" smtClean="0">
                <a:latin typeface="Comic Sans MS" pitchFamily="66" charset="0"/>
              </a:rPr>
              <a:t>, import-</a:t>
            </a:r>
            <a:r>
              <a:rPr lang="en-US" sz="2400" dirty="0" err="1" smtClean="0">
                <a:latin typeface="Comic Sans MS" pitchFamily="66" charset="0"/>
              </a:rPr>
              <a:t>eksport</a:t>
            </a:r>
            <a:r>
              <a:rPr lang="en-US" sz="2400" dirty="0" smtClean="0">
                <a:latin typeface="Comic Sans MS" pitchFamily="66" charset="0"/>
              </a:rPr>
              <a:t>, </a:t>
            </a:r>
            <a:r>
              <a:rPr lang="en-US" sz="2400" dirty="0" err="1" smtClean="0">
                <a:latin typeface="Comic Sans MS" pitchFamily="66" charset="0"/>
              </a:rPr>
              <a:t>ketersediaan</a:t>
            </a:r>
            <a:r>
              <a:rPr lang="en-US" sz="2400" dirty="0" smtClean="0">
                <a:latin typeface="Comic Sans MS" pitchFamily="66" charset="0"/>
              </a:rPr>
              <a:t>)</a:t>
            </a:r>
            <a:endParaRPr lang="id-ID" sz="2400" dirty="0" smtClean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id-ID" sz="2400" dirty="0" smtClean="0">
                <a:latin typeface="Comic Sans MS" pitchFamily="66" charset="0"/>
              </a:rPr>
              <a:t>P</a:t>
            </a:r>
            <a:r>
              <a:rPr lang="en-US" sz="2400" dirty="0" err="1" smtClean="0">
                <a:latin typeface="Comic Sans MS" pitchFamily="66" charset="0"/>
              </a:rPr>
              <a:t>enetapan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komponen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gizi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dalam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perumusan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garis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kemiskinan</a:t>
            </a:r>
            <a:r>
              <a:rPr lang="en-US" sz="2400" dirty="0" smtClean="0">
                <a:latin typeface="Comic Sans MS" pitchFamily="66" charset="0"/>
              </a:rPr>
              <a:t> &amp; </a:t>
            </a:r>
            <a:r>
              <a:rPr lang="en-US" sz="2400" dirty="0" err="1" smtClean="0">
                <a:latin typeface="Comic Sans MS" pitchFamily="66" charset="0"/>
              </a:rPr>
              <a:t>upah</a:t>
            </a:r>
            <a:r>
              <a:rPr lang="en-US" sz="2400" dirty="0" smtClean="0">
                <a:latin typeface="Comic Sans MS" pitchFamily="66" charset="0"/>
              </a:rPr>
              <a:t> minimum </a:t>
            </a:r>
            <a:r>
              <a:rPr lang="en-US" sz="2400" dirty="0" err="1" smtClean="0">
                <a:latin typeface="Comic Sans MS" pitchFamily="66" charset="0"/>
              </a:rPr>
              <a:t>dengan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penyesuaian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pada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aktifitas</a:t>
            </a:r>
            <a:endParaRPr lang="en-US" sz="2400" dirty="0" smtClean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z="2400" dirty="0" err="1" smtClean="0">
                <a:latin typeface="Comic Sans MS" pitchFamily="66" charset="0"/>
              </a:rPr>
              <a:t>Perencanaan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pemberian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makan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pada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kelompok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penduduk</a:t>
            </a:r>
            <a:r>
              <a:rPr lang="en-US" sz="2400" dirty="0" smtClean="0">
                <a:latin typeface="Comic Sans MS" pitchFamily="66" charset="0"/>
              </a:rPr>
              <a:t> / </a:t>
            </a:r>
            <a:r>
              <a:rPr lang="en-US" sz="2400" dirty="0" err="1" smtClean="0">
                <a:latin typeface="Comic Sans MS" pitchFamily="66" charset="0"/>
              </a:rPr>
              <a:t>institusi</a:t>
            </a:r>
            <a:r>
              <a:rPr lang="en-US" sz="2400" dirty="0" smtClean="0">
                <a:latin typeface="Comic Sans MS" pitchFamily="66" charset="0"/>
              </a:rPr>
              <a:t> (RS, </a:t>
            </a:r>
            <a:r>
              <a:rPr lang="en-US" sz="2400" dirty="0" err="1" smtClean="0">
                <a:latin typeface="Comic Sans MS" pitchFamily="66" charset="0"/>
              </a:rPr>
              <a:t>Asrama</a:t>
            </a:r>
            <a:r>
              <a:rPr lang="en-US" sz="2400" dirty="0" smtClean="0">
                <a:latin typeface="Comic Sans MS" pitchFamily="66" charset="0"/>
              </a:rPr>
              <a:t>)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z="2400" dirty="0" err="1" smtClean="0">
                <a:latin typeface="Comic Sans MS" pitchFamily="66" charset="0"/>
              </a:rPr>
              <a:t>Menginterpretasikan</a:t>
            </a:r>
            <a:r>
              <a:rPr lang="en-US" sz="2400" dirty="0" smtClean="0">
                <a:latin typeface="Comic Sans MS" pitchFamily="66" charset="0"/>
              </a:rPr>
              <a:t> data </a:t>
            </a:r>
            <a:r>
              <a:rPr lang="en-US" sz="2400" dirty="0" err="1" smtClean="0">
                <a:latin typeface="Comic Sans MS" pitchFamily="66" charset="0"/>
              </a:rPr>
              <a:t>konsumsi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makanan</a:t>
            </a:r>
            <a:endParaRPr lang="en-US" sz="2400" dirty="0" smtClean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z="2400" dirty="0" err="1" smtClean="0">
                <a:latin typeface="Comic Sans MS" pitchFamily="66" charset="0"/>
              </a:rPr>
              <a:t>Menetapkan</a:t>
            </a:r>
            <a:r>
              <a:rPr lang="en-US" sz="2400" dirty="0" smtClean="0">
                <a:latin typeface="Comic Sans MS" pitchFamily="66" charset="0"/>
              </a:rPr>
              <a:t> standard </a:t>
            </a:r>
            <a:r>
              <a:rPr lang="en-US" sz="2400" dirty="0" err="1" smtClean="0">
                <a:latin typeface="Comic Sans MS" pitchFamily="66" charset="0"/>
              </a:rPr>
              <a:t>bantuan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pangan</a:t>
            </a:r>
            <a:endParaRPr lang="en-US" sz="2400" dirty="0" smtClean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/>
              <a:defRPr/>
            </a:pPr>
            <a:endParaRPr lang="en-US" sz="2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mic Sans MS" pitchFamily="66" charset="0"/>
              </a:rPr>
              <a:t>Kegunaan AKG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 startAt="6"/>
              <a:defRPr/>
            </a:pPr>
            <a:r>
              <a:rPr lang="en-US" sz="2400" dirty="0" err="1" smtClean="0">
                <a:latin typeface="Comic Sans MS" pitchFamily="66" charset="0"/>
              </a:rPr>
              <a:t>Menilai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kecukupan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persediaan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pangan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nasional</a:t>
            </a:r>
            <a:endParaRPr lang="en-US" sz="2400" dirty="0" smtClean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 startAt="6"/>
              <a:defRPr/>
            </a:pPr>
            <a:r>
              <a:rPr lang="en-US" sz="2400" dirty="0" err="1" smtClean="0">
                <a:latin typeface="Comic Sans MS" pitchFamily="66" charset="0"/>
              </a:rPr>
              <a:t>Penilaian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prevalensi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ketidakcukupan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asupan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gizi</a:t>
            </a:r>
            <a:r>
              <a:rPr lang="en-US" sz="2400" dirty="0" smtClean="0">
                <a:latin typeface="Comic Sans MS" pitchFamily="66" charset="0"/>
              </a:rPr>
              <a:t> (</a:t>
            </a:r>
            <a:r>
              <a:rPr lang="en-US" sz="2400" dirty="0" err="1" smtClean="0">
                <a:latin typeface="Comic Sans MS" pitchFamily="66" charset="0"/>
              </a:rPr>
              <a:t>populasi</a:t>
            </a:r>
            <a:r>
              <a:rPr lang="en-US" sz="2400" dirty="0" smtClean="0">
                <a:latin typeface="Comic Sans MS" pitchFamily="66" charset="0"/>
              </a:rPr>
              <a:t>) </a:t>
            </a:r>
            <a:r>
              <a:rPr lang="en-US" sz="2400" dirty="0" err="1" smtClean="0">
                <a:latin typeface="Comic Sans MS" pitchFamily="66" charset="0"/>
              </a:rPr>
              <a:t>dan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risiko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ketidakcukupan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asupan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gizi</a:t>
            </a:r>
            <a:r>
              <a:rPr lang="en-US" sz="2400" dirty="0" smtClean="0">
                <a:latin typeface="Comic Sans MS" pitchFamily="66" charset="0"/>
              </a:rPr>
              <a:t> (</a:t>
            </a:r>
            <a:r>
              <a:rPr lang="en-US" sz="2400" dirty="0" err="1" smtClean="0">
                <a:latin typeface="Comic Sans MS" pitchFamily="66" charset="0"/>
              </a:rPr>
              <a:t>individu</a:t>
            </a:r>
            <a:r>
              <a:rPr lang="en-US" sz="2400" dirty="0" smtClean="0">
                <a:latin typeface="Comic Sans MS" pitchFamily="66" charset="0"/>
              </a:rPr>
              <a:t>)</a:t>
            </a:r>
          </a:p>
          <a:p>
            <a:pPr marL="609600" indent="-609600" eaLnBrk="1" hangingPunct="1">
              <a:buFontTx/>
              <a:buAutoNum type="arabicPeriod" startAt="6"/>
              <a:defRPr/>
            </a:pPr>
            <a:r>
              <a:rPr lang="en-US" sz="2400" dirty="0" err="1" smtClean="0">
                <a:latin typeface="Comic Sans MS" pitchFamily="66" charset="0"/>
              </a:rPr>
              <a:t>Merencanakan</a:t>
            </a:r>
            <a:r>
              <a:rPr lang="en-US" sz="2400" dirty="0" smtClean="0">
                <a:latin typeface="Comic Sans MS" pitchFamily="66" charset="0"/>
              </a:rPr>
              <a:t> program </a:t>
            </a:r>
            <a:r>
              <a:rPr lang="en-US" sz="2400" dirty="0" err="1" smtClean="0">
                <a:latin typeface="Comic Sans MS" pitchFamily="66" charset="0"/>
              </a:rPr>
              <a:t>penyuluhan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gizi</a:t>
            </a:r>
            <a:endParaRPr lang="en-US" sz="2400" dirty="0" smtClean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 startAt="6"/>
              <a:defRPr/>
            </a:pPr>
            <a:r>
              <a:rPr lang="en-US" sz="2400" dirty="0" err="1" smtClean="0">
                <a:latin typeface="Comic Sans MS" pitchFamily="66" charset="0"/>
              </a:rPr>
              <a:t>Mengembangkan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produk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pangan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baru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industri</a:t>
            </a:r>
            <a:endParaRPr lang="en-US" sz="2400" dirty="0" smtClean="0"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arabicPeriod" startAt="6"/>
              <a:defRPr/>
            </a:pPr>
            <a:r>
              <a:rPr lang="en-US" sz="2400" dirty="0" err="1" smtClean="0">
                <a:latin typeface="Comic Sans MS" pitchFamily="66" charset="0"/>
              </a:rPr>
              <a:t>Menetapkan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pedoman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untuk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keperluan</a:t>
            </a:r>
            <a:r>
              <a:rPr lang="en-US" sz="2400" dirty="0" smtClean="0">
                <a:latin typeface="Comic Sans MS" pitchFamily="66" charset="0"/>
              </a:rPr>
              <a:t> labeling </a:t>
            </a:r>
            <a:r>
              <a:rPr lang="en-US" sz="2400" dirty="0" err="1" smtClean="0">
                <a:latin typeface="Comic Sans MS" pitchFamily="66" charset="0"/>
              </a:rPr>
              <a:t>gizi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pangan</a:t>
            </a:r>
            <a:endParaRPr lang="en-US" sz="2400" dirty="0" smtClean="0">
              <a:latin typeface="Comic Sans MS" pitchFamily="66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1414"/>
            <a:ext cx="9144000" cy="419080"/>
          </a:xfrm>
        </p:spPr>
        <p:txBody>
          <a:bodyPr/>
          <a:lstStyle/>
          <a:p>
            <a:pPr eaLnBrk="1" hangingPunct="1"/>
            <a:r>
              <a:rPr lang="en-US" sz="1400" b="1" dirty="0" smtClean="0">
                <a:latin typeface="Tahoma" pitchFamily="34" charset="0"/>
              </a:rPr>
              <a:t>ANGKA KECUKUPAN GIZI RATA-RATA YANG DIANJURKAN (PER ORANG PER HARI)</a:t>
            </a:r>
            <a:r>
              <a:rPr lang="id-ID" sz="1400" b="1" dirty="0" smtClean="0">
                <a:latin typeface="Tahoma" pitchFamily="34" charset="0"/>
              </a:rPr>
              <a:t> A</a:t>
            </a:r>
            <a:r>
              <a:rPr lang="en-US" sz="1400" b="1" dirty="0" smtClean="0">
                <a:latin typeface="Tahoma" pitchFamily="34" charset="0"/>
              </a:rPr>
              <a:t>KG - 1998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2476500" y="1457325"/>
          <a:ext cx="4187825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Document" r:id="rId4" imgW="8260080" imgH="7778496" progId="Word.Document.8">
                  <p:embed/>
                </p:oleObj>
              </mc:Choice>
              <mc:Fallback>
                <p:oleObj name="Document" r:id="rId4" imgW="8260080" imgH="7778496" progId="Word.Document.8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1457325"/>
                        <a:ext cx="4187825" cy="394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442" name="Group 650"/>
          <p:cNvGraphicFramePr>
            <a:graphicFrameLocks noGrp="1"/>
          </p:cNvGraphicFramePr>
          <p:nvPr/>
        </p:nvGraphicFramePr>
        <p:xfrm>
          <a:off x="203231" y="571480"/>
          <a:ext cx="8797925" cy="6191941"/>
        </p:xfrm>
        <a:graphic>
          <a:graphicData uri="http://schemas.openxmlformats.org/drawingml/2006/table">
            <a:tbl>
              <a:tblPr/>
              <a:tblGrid>
                <a:gridCol w="508000"/>
                <a:gridCol w="363538"/>
                <a:gridCol w="363537"/>
                <a:gridCol w="436563"/>
                <a:gridCol w="438150"/>
                <a:gridCol w="360362"/>
                <a:gridCol w="365125"/>
                <a:gridCol w="363538"/>
                <a:gridCol w="363537"/>
                <a:gridCol w="363538"/>
                <a:gridCol w="363537"/>
                <a:gridCol w="363538"/>
                <a:gridCol w="363537"/>
                <a:gridCol w="363538"/>
                <a:gridCol w="436562"/>
                <a:gridCol w="363538"/>
                <a:gridCol w="434975"/>
                <a:gridCol w="436562"/>
                <a:gridCol w="438150"/>
                <a:gridCol w="436563"/>
                <a:gridCol w="434975"/>
                <a:gridCol w="436562"/>
              </a:tblGrid>
              <a:tr h="309711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Gol</a:t>
                      </a: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.  </a:t>
                      </a:r>
                      <a:r>
                        <a:rPr kumimoji="0" lang="en-US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Umur</a:t>
                      </a:r>
                      <a:endParaRPr kumimoji="0" lang="en-US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BB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TB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Energi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Protein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Vit. A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Vit. D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Vit. E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Vit. K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Tia-    min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Ribo-   flavin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Nia-   sin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Vit. B</a:t>
                      </a:r>
                      <a:r>
                        <a:rPr kumimoji="0" lang="en-US" sz="600" b="0" i="0" u="none" strike="noStrike" cap="none" normalizeH="0" baseline="-18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Asam Folat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Piri-      doksin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Vit. C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Kal-   sium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Fos-    for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Besi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Seng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Iod-   ium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Sele-    nium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869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(kg)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(cm)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(Kkal)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(RE)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(µg)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(µg)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(µg)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(µg)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(µg)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(µg)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31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0-6 bln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7,5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00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7-12 bln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3.8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311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1-3 thn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5.4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339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4-6 thn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0.7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66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7-9 thn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37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0.9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668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Pria :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00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10-12 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1.7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66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13-15 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2400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00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16-19 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66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20-45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2800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00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46-59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66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</a:t>
                      </a: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 thn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86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Wanita: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00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10-12 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66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13-15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2100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00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16-19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66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20-45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339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46-59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2100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31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60 thn</a:t>
                      </a:r>
                      <a:endParaRPr kumimoji="0" lang="en-US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86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86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Hamil :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+285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+400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869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869">
                <a:tc gridSpan="2"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Menyusui: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003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0-6 bln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+700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+16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+350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+0.4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+400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+300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668"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7-12 bln</a:t>
                      </a:r>
                    </a:p>
                  </a:txBody>
                  <a:tcPr marL="82058" marR="82058" marT="41029" marB="410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+500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+300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+0.3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+40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2.1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+400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+200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+10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+50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+20</a:t>
                      </a:r>
                    </a:p>
                  </a:txBody>
                  <a:tcPr marL="82058" marR="82058" marT="41029" marB="410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0" y="304800"/>
          <a:ext cx="9144000" cy="601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Worksheet" r:id="rId4" imgW="7563002" imgH="4972202" progId="Excel.Sheet.8">
                  <p:embed/>
                </p:oleObj>
              </mc:Choice>
              <mc:Fallback>
                <p:oleObj name="Worksheet" r:id="rId4" imgW="7563002" imgH="4972202" progId="Excel.Sheet.8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4800"/>
                        <a:ext cx="9144000" cy="6010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a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4038600" cy="4038600"/>
          </a:xfrm>
          <a:noFill/>
        </p:spPr>
      </p:pic>
      <p:pic>
        <p:nvPicPr>
          <p:cNvPr id="6147" name="Picture 3" descr="scal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3500" y="2719388"/>
            <a:ext cx="3048000" cy="2286000"/>
          </a:xfrm>
          <a:noFill/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33400" y="838200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  <a:latin typeface="Tahoma" pitchFamily="34" charset="0"/>
              </a:rPr>
              <a:t>Asupan</a:t>
            </a:r>
            <a:endParaRPr lang="id-ID" b="1">
              <a:solidFill>
                <a:srgbClr val="FF0066"/>
              </a:solidFill>
              <a:latin typeface="Tahoma" pitchFamily="34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700338" y="3500438"/>
            <a:ext cx="1655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  <a:latin typeface="Tahoma" pitchFamily="34" charset="0"/>
              </a:rPr>
              <a:t>Pengeluaran</a:t>
            </a:r>
            <a:endParaRPr lang="id-ID" b="1">
              <a:solidFill>
                <a:srgbClr val="FF0066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600" dirty="0" smtClean="0"/>
              <a:t>AKG, 2012 (Permenkes 75/2013)</a:t>
            </a:r>
            <a:endParaRPr lang="id-ID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20</a:t>
            </a:fld>
            <a:endParaRPr lang="id-ID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2199" y="-863228"/>
            <a:ext cx="4536505" cy="908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15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21</a:t>
            </a:fld>
            <a:endParaRPr lang="id-ID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7053" y="-990828"/>
            <a:ext cx="5112569" cy="891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80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AKG 2012 untuk Vitamin (1)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22</a:t>
            </a:fld>
            <a:endParaRPr lang="id-ID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1634" y="-791563"/>
            <a:ext cx="4896543" cy="887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38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AKG 2012 untuk Vitamin (2)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23</a:t>
            </a:fld>
            <a:endParaRPr lang="id-ID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39750" y="-819470"/>
            <a:ext cx="4464499" cy="907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21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AKG 2012 untuk Mineral (1)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24</a:t>
            </a:fld>
            <a:endParaRPr lang="id-ID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1357" y="-743122"/>
            <a:ext cx="5472608" cy="920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451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AKG 2012 untuk Mineral (2)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25</a:t>
            </a:fld>
            <a:endParaRPr lang="id-ID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60668" y="-567801"/>
            <a:ext cx="3791910" cy="881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696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AKG 2019 (Zat Gizi Makro)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26</a:t>
            </a:fld>
            <a:endParaRPr lang="id-ID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807746"/>
            <a:ext cx="8631268" cy="473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642405" cy="149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AKG 2019 (Zat Gizi Makro)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27</a:t>
            </a:fld>
            <a:endParaRPr lang="id-ID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840536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AKG 2019 (Zat Gizi Mikro)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28</a:t>
            </a:fld>
            <a:endParaRPr lang="id-ID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8572111" cy="378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509120"/>
            <a:ext cx="80648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AKG 2019 (Zat Gizi Mikro)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29</a:t>
            </a:fld>
            <a:endParaRPr lang="id-ID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8056369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potlightphoto_oxfo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505200"/>
            <a:ext cx="36576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001000" cy="16002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ANGKA KECUKUPAN GIZI YANG DIANJURKAN</a:t>
            </a:r>
            <a:r>
              <a:rPr lang="en-US" sz="2800" smtClean="0">
                <a:latin typeface="Comic Sans MS" pitchFamily="66" charset="0"/>
              </a:rPr>
              <a:t/>
            </a:r>
            <a:br>
              <a:rPr lang="en-US" sz="2800" smtClean="0">
                <a:latin typeface="Comic Sans MS" pitchFamily="66" charset="0"/>
              </a:rPr>
            </a:br>
            <a:r>
              <a:rPr lang="en-US" sz="2800" smtClean="0">
                <a:latin typeface="Comic Sans MS" pitchFamily="66" charset="0"/>
              </a:rPr>
              <a:t>(AKG)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idx="1"/>
          </p:nvPr>
        </p:nvSpPr>
        <p:spPr>
          <a:xfrm>
            <a:off x="609600" y="2819400"/>
            <a:ext cx="4419600" cy="2743200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Comic Sans MS" pitchFamily="66" charset="0"/>
              </a:rPr>
              <a:t>Pengertian AKG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</a:rPr>
              <a:t>Penetapan AKG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</a:rPr>
              <a:t>Penggunaan AKG</a:t>
            </a:r>
          </a:p>
          <a:p>
            <a:pPr eaLnBrk="1" hangingPunct="1"/>
            <a:r>
              <a:rPr lang="en-US" sz="2800" smtClean="0">
                <a:latin typeface="Comic Sans MS" pitchFamily="66" charset="0"/>
              </a:rPr>
              <a:t>Nilai AKG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Perkembangan Pedoman GIZI di indonesia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60A9-2373-4FF5-9767-133B8B1067FA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30</a:t>
            </a:fld>
            <a:endParaRPr lang="id-ID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0" y="1314566"/>
            <a:ext cx="8891910" cy="269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1. “4 Sehat 5 Sempurna”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800" dirty="0" smtClean="0"/>
              <a:t>Dikembangkan di tahun 60-an oleh Prof. Poorwo Soedarmo, Bapak gizi Indonesia.</a:t>
            </a:r>
          </a:p>
          <a:p>
            <a:pPr lvl="1"/>
            <a:r>
              <a:rPr lang="id-ID" sz="2400" dirty="0" smtClean="0"/>
              <a:t>Adaptasi dari “Basic Four” yg dikembangkan di Amerika.</a:t>
            </a:r>
          </a:p>
          <a:p>
            <a:r>
              <a:rPr lang="id-ID" sz="2800" dirty="0" smtClean="0"/>
              <a:t>Pedoman ini sesuai dg konteks pada era tsb.</a:t>
            </a:r>
          </a:p>
          <a:p>
            <a:pPr lvl="1"/>
            <a:r>
              <a:rPr lang="id-ID" sz="2400" dirty="0" smtClean="0"/>
              <a:t>Situasi gizi pd era tsb lebih didominasi masalah gizi kurang</a:t>
            </a:r>
            <a:endParaRPr lang="id-ID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31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32</a:t>
            </a:fld>
            <a:endParaRPr lang="id-ID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5913264" cy="520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9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600" dirty="0" smtClean="0"/>
              <a:t>2. Pedoman Umum Gizi Seimbang</a:t>
            </a:r>
            <a:endParaRPr lang="id-ID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5"/>
          </a:xfrm>
        </p:spPr>
        <p:txBody>
          <a:bodyPr/>
          <a:lstStyle/>
          <a:p>
            <a:r>
              <a:rPr lang="id-ID" sz="2400" dirty="0" smtClean="0"/>
              <a:t>Di tahun 1992 </a:t>
            </a:r>
            <a:r>
              <a:rPr lang="id-ID" sz="2400" dirty="0" smtClean="0">
                <a:sym typeface="Wingdings" pitchFamily="2" charset="2"/>
              </a:rPr>
              <a:t> </a:t>
            </a:r>
            <a:r>
              <a:rPr lang="id-ID" sz="2400" dirty="0" smtClean="0"/>
              <a:t>World Food Conference membahas angka PTM</a:t>
            </a:r>
          </a:p>
          <a:p>
            <a:pPr lvl="1"/>
            <a:r>
              <a:rPr lang="id-ID" sz="2000" dirty="0" smtClean="0"/>
              <a:t>lahir konsep </a:t>
            </a:r>
            <a:r>
              <a:rPr lang="id-ID" sz="2000" i="1" dirty="0" smtClean="0"/>
              <a:t>double burden</a:t>
            </a:r>
            <a:r>
              <a:rPr lang="id-ID" sz="2000" dirty="0" smtClean="0"/>
              <a:t>.</a:t>
            </a:r>
          </a:p>
          <a:p>
            <a:r>
              <a:rPr lang="id-ID" sz="2400" dirty="0" smtClean="0"/>
              <a:t>Dikeluarkan rekomendasi utkmenggunakan piramida makanan yg dikembangan AS di tahun 70-an karena “Basic Four” dianggap sudah tidak mampu menjawab perkembangan jaman.</a:t>
            </a:r>
          </a:p>
          <a:p>
            <a:r>
              <a:rPr lang="id-ID" sz="2400" dirty="0" smtClean="0"/>
              <a:t>Indonesia merespon dg mengeluarkan Pedoman Umum Gizi Seimbang tahun 1995</a:t>
            </a:r>
          </a:p>
          <a:p>
            <a:pPr lvl="1"/>
            <a:r>
              <a:rPr lang="id-ID" sz="2000" dirty="0" smtClean="0"/>
              <a:t>Menggunakan istilah Pedoman </a:t>
            </a:r>
            <a:r>
              <a:rPr lang="id-ID" sz="2000" b="1" dirty="0" smtClean="0"/>
              <a:t>Gizi</a:t>
            </a:r>
            <a:r>
              <a:rPr lang="id-ID" sz="2000" dirty="0" smtClean="0"/>
              <a:t> bukan Pedoman </a:t>
            </a:r>
            <a:r>
              <a:rPr lang="id-ID" sz="2000" b="1" dirty="0" smtClean="0"/>
              <a:t>Diet</a:t>
            </a:r>
            <a:r>
              <a:rPr lang="id-ID" sz="2000" dirty="0" smtClean="0"/>
              <a:t> oleh karena tdk hanya mencakup makanan saja.</a:t>
            </a:r>
          </a:p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33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4000" dirty="0" smtClean="0"/>
              <a:t>Perkembangan didasarkan pada:</a:t>
            </a:r>
            <a:endParaRPr lang="id-ID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400" dirty="0" smtClean="0"/>
              <a:t>Perkembangan ilmu pengetahuan</a:t>
            </a:r>
          </a:p>
          <a:p>
            <a:r>
              <a:rPr lang="id-ID" sz="2400" dirty="0" smtClean="0"/>
              <a:t>Perubahan pola makan masyarakat (perang, kemajuan pertanian &amp; industri makanan, perubahan sosek)</a:t>
            </a:r>
          </a:p>
          <a:p>
            <a:r>
              <a:rPr lang="id-ID" sz="2400" dirty="0" smtClean="0"/>
              <a:t>Pola aktivitas masyarakat</a:t>
            </a:r>
          </a:p>
          <a:p>
            <a:pPr lvl="1"/>
            <a:r>
              <a:rPr lang="id-ID" sz="2000" dirty="0" smtClean="0"/>
              <a:t>Cenderung sedenter</a:t>
            </a:r>
          </a:p>
          <a:p>
            <a:r>
              <a:rPr lang="id-ID" sz="2400" dirty="0" smtClean="0"/>
              <a:t>Transisi penyakit &amp; masalah gizi</a:t>
            </a:r>
          </a:p>
          <a:p>
            <a:pPr lvl="1"/>
            <a:r>
              <a:rPr lang="id-ID" sz="2000" dirty="0" smtClean="0"/>
              <a:t>Gizi kurang</a:t>
            </a:r>
          </a:p>
          <a:p>
            <a:pPr lvl="1"/>
            <a:r>
              <a:rPr lang="id-ID" sz="2000" dirty="0" smtClean="0"/>
              <a:t>Gizi lebih</a:t>
            </a:r>
          </a:p>
          <a:p>
            <a:pPr lvl="1"/>
            <a:r>
              <a:rPr lang="id-ID" sz="2000" dirty="0" smtClean="0"/>
              <a:t>Penyakit tidak menular</a:t>
            </a:r>
            <a:endParaRPr lang="id-ID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60A9-2373-4FF5-9767-133B8B1067FA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34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1835"/>
            <a:ext cx="8229600" cy="5626123"/>
          </a:xfrm>
        </p:spPr>
        <p:txBody>
          <a:bodyPr/>
          <a:lstStyle/>
          <a:p>
            <a:r>
              <a:rPr lang="id-ID" sz="2400" dirty="0" smtClean="0"/>
              <a:t>Asumsi dasar Diet yg baik (</a:t>
            </a:r>
            <a:r>
              <a:rPr lang="id-ID" sz="2400" i="1" dirty="0" smtClean="0"/>
              <a:t>From: </a:t>
            </a:r>
            <a:r>
              <a:rPr lang="en-US" sz="2400" i="1" dirty="0" smtClean="0"/>
              <a:t>Bioavailability of Nutrients - The Nutrition of Micronutrients </a:t>
            </a:r>
            <a:r>
              <a:rPr lang="id-ID" sz="2400" i="1" dirty="0" smtClean="0"/>
              <a:t>)</a:t>
            </a:r>
            <a:endParaRPr lang="id-ID" sz="2400" dirty="0" smtClean="0"/>
          </a:p>
          <a:p>
            <a:pPr lvl="1"/>
            <a:r>
              <a:rPr lang="id-ID" sz="2000" dirty="0" smtClean="0"/>
              <a:t>Variasi (beragam jenis)</a:t>
            </a:r>
          </a:p>
          <a:p>
            <a:pPr lvl="1"/>
            <a:r>
              <a:rPr lang="id-ID" sz="2000" dirty="0" smtClean="0"/>
              <a:t>Seimbang</a:t>
            </a:r>
          </a:p>
          <a:p>
            <a:pPr lvl="1"/>
            <a:r>
              <a:rPr lang="id-ID" sz="2000" dirty="0" smtClean="0"/>
              <a:t>Dalam jumlah yg cukup</a:t>
            </a:r>
          </a:p>
          <a:p>
            <a:endParaRPr lang="id-ID" sz="2400" dirty="0" smtClean="0"/>
          </a:p>
          <a:p>
            <a:r>
              <a:rPr lang="id-ID" sz="2400" dirty="0" smtClean="0"/>
              <a:t>Makanan ber-Gizi Seimbang</a:t>
            </a:r>
          </a:p>
          <a:p>
            <a:pPr lvl="1"/>
            <a:r>
              <a:rPr lang="id-ID" sz="2000" i="1" dirty="0" smtClean="0"/>
              <a:t>susunan makanan dan minuman kita sehari-hari yang mengandung energi dan zat-zat gizi </a:t>
            </a:r>
            <a:r>
              <a:rPr lang="id-ID" sz="2000" i="1" dirty="0" smtClean="0">
                <a:solidFill>
                  <a:srgbClr val="FF0000"/>
                </a:solidFill>
              </a:rPr>
              <a:t>dalam jenis dan jumlah yang sesuai dengan kebutuhan tubuh </a:t>
            </a:r>
            <a:r>
              <a:rPr lang="id-ID" sz="2000" i="1" dirty="0" smtClean="0"/>
              <a:t>kita untuk mempertahankan sel, jaringan dan organ tubuh, dan untuk mendukung pertumbuhan dan perkembangan yang normal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35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357166"/>
            <a:ext cx="8229600" cy="927100"/>
          </a:xfrm>
        </p:spPr>
        <p:txBody>
          <a:bodyPr/>
          <a:lstStyle/>
          <a:p>
            <a:r>
              <a:rPr lang="id-ID" sz="3200" dirty="0" smtClean="0"/>
              <a:t>Perbedaan Gizi Seimbang dg </a:t>
            </a:r>
            <a:br>
              <a:rPr lang="id-ID" sz="3200" dirty="0" smtClean="0"/>
            </a:br>
            <a:r>
              <a:rPr lang="id-ID" sz="3200" dirty="0" smtClean="0"/>
              <a:t>4 Sehat 5 Sempurna</a:t>
            </a:r>
            <a:endParaRPr lang="id-ID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1969"/>
            <a:ext cx="8229600" cy="4911741"/>
          </a:xfrm>
        </p:spPr>
        <p:txBody>
          <a:bodyPr/>
          <a:lstStyle/>
          <a:p>
            <a:r>
              <a:rPr lang="id-ID" sz="2600" dirty="0" smtClean="0"/>
              <a:t>Dalam semboyan tsb tidak menyebutkan berapa banyak yg harus kita makan.</a:t>
            </a:r>
          </a:p>
          <a:p>
            <a:r>
              <a:rPr lang="id-ID" sz="2600" dirty="0" smtClean="0"/>
              <a:t>Menganggap susu sebagai “makanan sempurna/penyempurna” </a:t>
            </a:r>
          </a:p>
          <a:p>
            <a:r>
              <a:rPr lang="id-ID" sz="2600" dirty="0" smtClean="0"/>
              <a:t>Tidak juga menyebutkan pentingnya air, kebersihan &amp; aktifitas fisik</a:t>
            </a:r>
          </a:p>
          <a:p>
            <a:r>
              <a:rPr lang="id-ID" sz="2400" dirty="0" smtClean="0"/>
              <a:t>Oleh karena itu, semboyan “4 sehat 5 sempurna” disempurnakan menjadi “</a:t>
            </a:r>
            <a:r>
              <a:rPr lang="id-ID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Pedoman Umum Gizi Seimbang”</a:t>
            </a:r>
            <a:r>
              <a:rPr lang="id-ID" sz="2400" dirty="0" smtClean="0"/>
              <a:t>.</a:t>
            </a:r>
          </a:p>
          <a:p>
            <a:pPr lvl="2"/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36</a:t>
            </a:fld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31792"/>
          </a:xfrm>
        </p:spPr>
        <p:txBody>
          <a:bodyPr/>
          <a:lstStyle/>
          <a:p>
            <a:r>
              <a:rPr lang="id-ID" sz="3200" dirty="0" smtClean="0"/>
              <a:t>13 Pesan PUGS</a:t>
            </a:r>
            <a:endParaRPr lang="id-ID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26893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Makanlah aneka ragam makanan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Makanlah makanan untuk memenuhi kecukupan energi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Makanlah makanan sumber karbohidrat setengah dari kebutuhan energi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Batasi konsumsi lemak dan minyak sampai seperempat dari kecukupan energi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Gunakan garam beryodium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Makanlah makanan sumber zat besi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Berikan ASI saja pada bayi sampai umur 6 bulan dan tambahkan MPASI sesudahnya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Biasakan makan pagi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Minumlah air bersih dan aman yg cukup jumlahnya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Lakukan aktivitas fisik secara teratur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Hindari minuman yg beralkohol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Makanlah makanan yg aman bagi kesehatan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Bacalah label pada makanan yg dikemas</a:t>
            </a:r>
            <a:endParaRPr lang="id-ID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37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38</a:t>
            </a:fld>
            <a:endParaRPr lang="id-ID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666750"/>
            <a:ext cx="886777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39</a:t>
            </a:fld>
            <a:endParaRPr lang="id-ID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408" t="3676" r="2464" b="2573"/>
          <a:stretch>
            <a:fillRect/>
          </a:stretch>
        </p:blipFill>
        <p:spPr bwMode="auto">
          <a:xfrm>
            <a:off x="1285852" y="428604"/>
            <a:ext cx="650085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42852"/>
            <a:ext cx="3429024" cy="6858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Comic Sans MS" pitchFamily="66" charset="0"/>
              </a:rPr>
              <a:t>PENGERTIAN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142984"/>
            <a:ext cx="8429684" cy="50006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Angka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Kecukupan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Gizi</a:t>
            </a:r>
            <a:r>
              <a:rPr lang="en-US" sz="2400" dirty="0" smtClean="0">
                <a:latin typeface="Comic Sans MS" pitchFamily="66" charset="0"/>
              </a:rPr>
              <a:t>  (AKG)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err="1" smtClean="0">
                <a:latin typeface="Comic Sans MS" pitchFamily="66" charset="0"/>
              </a:rPr>
              <a:t>Nilai</a:t>
            </a:r>
            <a:r>
              <a:rPr lang="en-US" sz="2000" dirty="0" smtClean="0">
                <a:latin typeface="Comic Sans MS" pitchFamily="66" charset="0"/>
              </a:rPr>
              <a:t> yang </a:t>
            </a:r>
            <a:r>
              <a:rPr lang="en-US" sz="2000" dirty="0" err="1" smtClean="0">
                <a:latin typeface="Comic Sans MS" pitchFamily="66" charset="0"/>
              </a:rPr>
              <a:t>menunjukkan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jumlah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zat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gizi</a:t>
            </a:r>
            <a:r>
              <a:rPr lang="en-US" sz="2000" dirty="0" smtClean="0">
                <a:latin typeface="Comic Sans MS" pitchFamily="66" charset="0"/>
              </a:rPr>
              <a:t> yang </a:t>
            </a:r>
            <a:r>
              <a:rPr lang="en-US" sz="2000" dirty="0" err="1" smtClean="0">
                <a:latin typeface="Comic Sans MS" pitchFamily="66" charset="0"/>
              </a:rPr>
              <a:t>diperlukan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tubuh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untuk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hidup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sehat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setiap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hari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bagi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hampir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semua</a:t>
            </a:r>
            <a:r>
              <a:rPr lang="en-US" sz="2000" dirty="0" smtClean="0">
                <a:latin typeface="Comic Sans MS" pitchFamily="66" charset="0"/>
              </a:rPr>
              <a:t> orang </a:t>
            </a:r>
            <a:r>
              <a:rPr lang="en-US" sz="2000" dirty="0" err="1" smtClean="0">
                <a:latin typeface="Comic Sans MS" pitchFamily="66" charset="0"/>
              </a:rPr>
              <a:t>dalam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populasi</a:t>
            </a:r>
            <a:r>
              <a:rPr lang="en-US" sz="2000" dirty="0" smtClean="0">
                <a:latin typeface="Comic Sans MS" pitchFamily="66" charset="0"/>
              </a:rPr>
              <a:t> (97,5%) </a:t>
            </a:r>
            <a:r>
              <a:rPr lang="en-US" sz="2000" dirty="0" err="1" smtClean="0">
                <a:latin typeface="Comic Sans MS" pitchFamily="66" charset="0"/>
              </a:rPr>
              <a:t>menurut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kelompok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umur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jenis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kelamin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kondisi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fisiologi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tertentu</a:t>
            </a:r>
            <a:r>
              <a:rPr lang="en-US" sz="2000" dirty="0" smtClean="0">
                <a:latin typeface="Comic Sans MS" pitchFamily="66" charset="0"/>
              </a:rPr>
              <a:t> (</a:t>
            </a:r>
            <a:r>
              <a:rPr lang="en-US" sz="2000" dirty="0" err="1" smtClean="0">
                <a:latin typeface="Comic Sans MS" pitchFamily="66" charset="0"/>
              </a:rPr>
              <a:t>hamil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n-US" sz="2000" dirty="0" err="1" smtClean="0">
                <a:latin typeface="Comic Sans MS" pitchFamily="66" charset="0"/>
              </a:rPr>
              <a:t>menyusui</a:t>
            </a:r>
            <a:r>
              <a:rPr lang="en-US" sz="2000" dirty="0" smtClean="0">
                <a:latin typeface="Comic Sans MS" pitchFamily="66" charset="0"/>
              </a:rPr>
              <a:t>)</a:t>
            </a:r>
            <a:r>
              <a:rPr lang="id-ID" sz="2000" dirty="0" smtClean="0">
                <a:latin typeface="Comic Sans MS" pitchFamily="66" charset="0"/>
              </a:rPr>
              <a:t> untuk mencapai derajat kesehatan optimal.</a:t>
            </a:r>
            <a:endParaRPr lang="en-US" sz="20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err="1" smtClean="0">
                <a:latin typeface="Comic Sans MS" pitchFamily="66" charset="0"/>
              </a:rPr>
              <a:t>Angka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Kebutuhan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Gizi</a:t>
            </a:r>
            <a:r>
              <a:rPr lang="en-US" sz="2400" dirty="0" smtClean="0">
                <a:latin typeface="Comic Sans MS" pitchFamily="66" charset="0"/>
              </a:rPr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err="1" smtClean="0">
                <a:latin typeface="Comic Sans MS" pitchFamily="66" charset="0"/>
              </a:rPr>
              <a:t>Jumlah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zat-zat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gizi</a:t>
            </a:r>
            <a:r>
              <a:rPr lang="en-US" sz="2000" dirty="0" smtClean="0">
                <a:latin typeface="Comic Sans MS" pitchFamily="66" charset="0"/>
              </a:rPr>
              <a:t> minimal yang </a:t>
            </a:r>
            <a:r>
              <a:rPr lang="en-US" sz="2000" dirty="0" err="1" smtClean="0">
                <a:latin typeface="Comic Sans MS" pitchFamily="66" charset="0"/>
              </a:rPr>
              <a:t>dibutuhkan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seseorang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untuk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mempertahankan</a:t>
            </a:r>
            <a:r>
              <a:rPr lang="en-US" sz="2000" dirty="0" smtClean="0">
                <a:latin typeface="Comic Sans MS" pitchFamily="66" charset="0"/>
              </a:rPr>
              <a:t> status </a:t>
            </a:r>
            <a:r>
              <a:rPr lang="en-US" sz="2000" dirty="0" err="1" smtClean="0">
                <a:latin typeface="Comic Sans MS" pitchFamily="66" charset="0"/>
              </a:rPr>
              <a:t>gizi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adekuat</a:t>
            </a:r>
            <a:endParaRPr lang="id-ID" sz="20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endParaRPr lang="id-ID" sz="2000" dirty="0" smtClean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Comic Sans MS" pitchFamily="66" charset="0"/>
              </a:rPr>
              <a:t>AKG </a:t>
            </a:r>
            <a:r>
              <a:rPr lang="id-ID" sz="2400" dirty="0" smtClean="0">
                <a:latin typeface="Comic Sans MS" pitchFamily="66" charset="0"/>
              </a:rPr>
              <a:t>ditetapkan </a:t>
            </a:r>
            <a:r>
              <a:rPr lang="en-US" sz="2400" dirty="0" err="1" smtClean="0">
                <a:latin typeface="Comic Sans MS" pitchFamily="66" charset="0"/>
              </a:rPr>
              <a:t>berdasarkan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patokan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endParaRPr lang="id-ID" sz="24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err="1" smtClean="0">
                <a:latin typeface="Comic Sans MS" pitchFamily="66" charset="0"/>
              </a:rPr>
              <a:t>berat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badan</a:t>
            </a:r>
            <a:r>
              <a:rPr lang="en-US" sz="2000" dirty="0" smtClean="0">
                <a:latin typeface="Comic Sans MS" pitchFamily="66" charset="0"/>
              </a:rPr>
              <a:t> masing-2 </a:t>
            </a:r>
            <a:r>
              <a:rPr lang="en-US" sz="2000" dirty="0" err="1" smtClean="0">
                <a:latin typeface="Comic Sans MS" pitchFamily="66" charset="0"/>
              </a:rPr>
              <a:t>kelompok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umur</a:t>
            </a:r>
            <a:r>
              <a:rPr lang="en-US" sz="2000" dirty="0" smtClean="0">
                <a:latin typeface="Comic Sans MS" pitchFamily="66" charset="0"/>
              </a:rPr>
              <a:t>, </a:t>
            </a:r>
            <a:endParaRPr lang="id-ID" sz="20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err="1" smtClean="0">
                <a:latin typeface="Comic Sans MS" pitchFamily="66" charset="0"/>
              </a:rPr>
              <a:t>jenis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kelamin</a:t>
            </a:r>
            <a:r>
              <a:rPr lang="en-US" sz="2000" dirty="0" smtClean="0">
                <a:latin typeface="Comic Sans MS" pitchFamily="66" charset="0"/>
              </a:rPr>
              <a:t> &amp; </a:t>
            </a:r>
            <a:r>
              <a:rPr lang="en-US" sz="2000" dirty="0" err="1" smtClean="0">
                <a:latin typeface="Comic Sans MS" pitchFamily="66" charset="0"/>
              </a:rPr>
              <a:t>kondisi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fisiologi</a:t>
            </a:r>
            <a:r>
              <a:rPr lang="en-US" sz="2000" dirty="0" smtClean="0">
                <a:latin typeface="Comic Sans MS" pitchFamily="66" charset="0"/>
              </a:rPr>
              <a:t>. </a:t>
            </a:r>
            <a:endParaRPr lang="id-ID" sz="2000" dirty="0" smtClean="0">
              <a:latin typeface="Comic Sans MS" pitchFamily="66" charset="0"/>
            </a:endParaRPr>
          </a:p>
          <a:p>
            <a:pPr lvl="1">
              <a:lnSpc>
                <a:spcPct val="80000"/>
              </a:lnSpc>
            </a:pPr>
            <a:r>
              <a:rPr lang="id-ID" sz="2000" dirty="0" smtClean="0">
                <a:latin typeface="Comic Sans MS" pitchFamily="66" charset="0"/>
              </a:rPr>
              <a:t>b</a:t>
            </a:r>
            <a:r>
              <a:rPr lang="en-US" sz="2000" dirty="0" err="1" smtClean="0">
                <a:latin typeface="Comic Sans MS" pitchFamily="66" charset="0"/>
              </a:rPr>
              <a:t>ila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diperlukan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dapat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dilakukan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penyesuaian</a:t>
            </a:r>
            <a:endParaRPr lang="en-US" sz="2000" dirty="0" smtClean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Comic Sans MS" pitchFamily="66" charset="0"/>
              </a:rPr>
              <a:t>AKG </a:t>
            </a:r>
            <a:r>
              <a:rPr lang="en-US" sz="2400" dirty="0" err="1" smtClean="0">
                <a:latin typeface="Comic Sans MS" pitchFamily="66" charset="0"/>
              </a:rPr>
              <a:t>tidak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dipergunakan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untuk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individu</a:t>
            </a:r>
            <a:endParaRPr lang="en-US" sz="2400" dirty="0" smtClean="0"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latin typeface="Comic Sans MS" pitchFamily="66" charset="0"/>
            </a:endParaRPr>
          </a:p>
        </p:txBody>
      </p:sp>
      <p:pic>
        <p:nvPicPr>
          <p:cNvPr id="4" name="Picture 2" descr="tipping_scales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4357694"/>
            <a:ext cx="17145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144446"/>
            <a:ext cx="8229600" cy="927100"/>
          </a:xfrm>
        </p:spPr>
        <p:txBody>
          <a:bodyPr/>
          <a:lstStyle/>
          <a:p>
            <a:r>
              <a:rPr lang="id-ID" dirty="0" smtClean="0"/>
              <a:t>3. Pedoman Gizi Seimbang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400" dirty="0" smtClean="0"/>
              <a:t>Tahun 2010 Pedoman Umum Gizi Seimbang disederhanakan menjadi hanya 4 pesan utama</a:t>
            </a:r>
          </a:p>
          <a:p>
            <a:pPr lvl="1"/>
            <a:r>
              <a:rPr lang="id-ID" sz="2000" dirty="0" smtClean="0"/>
              <a:t>Makanan aneka ragam makanan</a:t>
            </a:r>
          </a:p>
          <a:p>
            <a:pPr lvl="1"/>
            <a:r>
              <a:rPr lang="id-ID" sz="2000" dirty="0" smtClean="0"/>
              <a:t>Menerapkan perilaku hidup bersih &amp; sehat</a:t>
            </a:r>
          </a:p>
          <a:p>
            <a:pPr lvl="1"/>
            <a:r>
              <a:rPr lang="id-ID" sz="2000" dirty="0" smtClean="0"/>
              <a:t>Hidup aktif dan berolahraga secara teratur</a:t>
            </a:r>
          </a:p>
          <a:p>
            <a:pPr lvl="1"/>
            <a:r>
              <a:rPr lang="id-ID" sz="2000" dirty="0" smtClean="0"/>
              <a:t>Memantau dan mempertahankan berat badan ideal</a:t>
            </a:r>
          </a:p>
          <a:p>
            <a:r>
              <a:rPr lang="id-ID" sz="2400" dirty="0" smtClean="0"/>
              <a:t>Visualisasi dibuat dalam bentuk “Tumpeng Gizi Seimbang” yg dianggap lebih mudah diterima dan sesuai dg kultur masyarakat.</a:t>
            </a:r>
          </a:p>
          <a:p>
            <a:r>
              <a:rPr lang="id-ID" sz="2400" dirty="0" smtClean="0"/>
              <a:t>Diprakarsai oleh Yayasan Danone Institut Indonesia </a:t>
            </a:r>
          </a:p>
          <a:p>
            <a:pPr lvl="1"/>
            <a:r>
              <a:rPr lang="id-ID" sz="2000" dirty="0" smtClean="0"/>
              <a:t>Belum diadopsi penuh oleh Kemenkes RI</a:t>
            </a:r>
          </a:p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40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41</a:t>
            </a:fld>
            <a:endParaRPr lang="id-ID"/>
          </a:p>
        </p:txBody>
      </p:sp>
      <p:pic>
        <p:nvPicPr>
          <p:cNvPr id="6" name="Picture 2" descr="C:\Users\TOSHIBA\Documents\EA\New Volume\FILE_3JUNE_until 8 Nov 2011\FILE_3JUNE_2011 ON\DANONE 2011\Tumpeng GS 150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8" y="905200"/>
            <a:ext cx="7260049" cy="563509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1407" y="214291"/>
            <a:ext cx="67151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d-ID" sz="4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Tumpeng Gizi Seimbang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2800" dirty="0" smtClean="0"/>
              <a:t>4. Pedoman Gizi Seimbang </a:t>
            </a:r>
            <a:br>
              <a:rPr lang="id-ID" sz="2800" dirty="0" smtClean="0"/>
            </a:br>
            <a:r>
              <a:rPr lang="id-ID" sz="2800" dirty="0" smtClean="0"/>
              <a:t>(Kemenkes RI, 2014)</a:t>
            </a:r>
            <a:endParaRPr lang="id-ID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Terdiri dari 4 Pilar dan 10 Pesan Gizi</a:t>
            </a:r>
          </a:p>
          <a:p>
            <a:r>
              <a:rPr lang="id-ID" dirty="0" smtClean="0"/>
              <a:t>4 Pilar</a:t>
            </a:r>
          </a:p>
          <a:p>
            <a:pPr lvl="1"/>
            <a:r>
              <a:rPr lang="id-ID" dirty="0" smtClean="0"/>
              <a:t>Mengonsumsi pangan beranekaragam</a:t>
            </a:r>
          </a:p>
          <a:p>
            <a:pPr lvl="1"/>
            <a:r>
              <a:rPr lang="id-ID" dirty="0" smtClean="0"/>
              <a:t>Membiasakan perilaku hidup bersih</a:t>
            </a:r>
          </a:p>
          <a:p>
            <a:pPr lvl="1"/>
            <a:r>
              <a:rPr lang="id-ID" dirty="0" smtClean="0"/>
              <a:t>Melakukan aktivitas fisik</a:t>
            </a:r>
          </a:p>
          <a:p>
            <a:pPr lvl="1"/>
            <a:r>
              <a:rPr lang="id-ID" dirty="0" smtClean="0"/>
              <a:t>Mempertahankan dan memantau berat badan normal</a:t>
            </a:r>
          </a:p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141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1424"/>
            <a:ext cx="8229600" cy="511272"/>
          </a:xfrm>
        </p:spPr>
        <p:txBody>
          <a:bodyPr/>
          <a:lstStyle/>
          <a:p>
            <a:r>
              <a:rPr lang="id-ID" sz="3600" dirty="0" smtClean="0"/>
              <a:t>10 Pesan Gizi</a:t>
            </a:r>
            <a:endParaRPr lang="id-ID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6064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Nikmati aneka ragam makanan setiap makan.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Banyak makan sayuran dan cukup buah-buahan.</a:t>
            </a:r>
          </a:p>
          <a:p>
            <a:pPr marL="914400" lvl="1" indent="-514350"/>
            <a:r>
              <a:rPr lang="id-ID" sz="1800" dirty="0" smtClean="0"/>
              <a:t>WHO</a:t>
            </a:r>
            <a:r>
              <a:rPr lang="id-ID" sz="1800" dirty="0" smtClean="0">
                <a:sym typeface="Wingdings" pitchFamily="2" charset="2"/>
              </a:rPr>
              <a:t> 400 gram </a:t>
            </a:r>
          </a:p>
          <a:p>
            <a:pPr marL="1314450" lvl="2" indent="-514350"/>
            <a:r>
              <a:rPr lang="id-ID" sz="1600" dirty="0" smtClean="0">
                <a:sym typeface="Wingdings" pitchFamily="2" charset="2"/>
              </a:rPr>
              <a:t>(250 gram sayur + 150 gram buah)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>
                <a:sym typeface="Wingdings" pitchFamily="2" charset="2"/>
              </a:rPr>
              <a:t>Biasakan mengonsumsi lauk pauk yang berprotein tinggi.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>
                <a:sym typeface="Wingdings" pitchFamily="2" charset="2"/>
              </a:rPr>
              <a:t>Biasakan mengonsumsi aneka ragam makanan pokok.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>
                <a:sym typeface="Wingdings" pitchFamily="2" charset="2"/>
              </a:rPr>
              <a:t>Batasi konsumsi pangan manis, asin dan berlemak.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>
                <a:sym typeface="Wingdings" pitchFamily="2" charset="2"/>
              </a:rPr>
              <a:t>Biasakan sarapan</a:t>
            </a:r>
          </a:p>
          <a:p>
            <a:pPr marL="914400" lvl="1" indent="-514350"/>
            <a:r>
              <a:rPr lang="id-ID" sz="1600" dirty="0" smtClean="0">
                <a:sym typeface="Wingdings" pitchFamily="2" charset="2"/>
              </a:rPr>
              <a:t>Makan dan minum antara bangun tidur hingga jam 9 yg memenuhi 15-30% kebutuhan gizi (Kemenkes RI, 2013)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Minum air yang cukup dan aman.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Biasakan membaca label pada kemasan pangan.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Cuci tangan pakai sabun dengan air bersih mengalir.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000" dirty="0" smtClean="0"/>
              <a:t>Lakukan aktivitas fisik yang cukup dan pertahankan berat badan normal.</a:t>
            </a:r>
          </a:p>
          <a:p>
            <a:pPr marL="514350" indent="-514350">
              <a:buFont typeface="+mj-lt"/>
              <a:buAutoNum type="arabicPeriod"/>
            </a:pP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771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44</a:t>
            </a:fld>
            <a:endParaRPr lang="id-ID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16" y="70875"/>
            <a:ext cx="6885176" cy="667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4283" y="71415"/>
            <a:ext cx="8229600" cy="927100"/>
          </a:xfrm>
        </p:spPr>
        <p:txBody>
          <a:bodyPr/>
          <a:lstStyle/>
          <a:p>
            <a:r>
              <a:rPr lang="id-ID" sz="3600" dirty="0" smtClean="0"/>
              <a:t>1. </a:t>
            </a:r>
            <a:r>
              <a:rPr lang="id-ID" sz="3200" dirty="0" smtClean="0"/>
              <a:t>Mengonsumsi pangan beranekaragam </a:t>
            </a:r>
            <a:endParaRPr lang="id-ID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1504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id-ID" sz="2000" dirty="0" smtClean="0"/>
              <a:t>Tidak ada satu jenis makanan-pun yang memiliki kandungan zat gizi yg lengkap (karbohidrat, lemak, protein, lemak, vitamin, mineral &amp; air). </a:t>
            </a:r>
            <a:r>
              <a:rPr lang="id-ID" sz="2000" u="sng" dirty="0" smtClean="0"/>
              <a:t>Kecuali ASI bagi bayi usia 0-6 bulan</a:t>
            </a:r>
            <a:r>
              <a:rPr lang="id-ID" sz="2000" dirty="0" smtClean="0"/>
              <a:t>. Contoh:</a:t>
            </a:r>
          </a:p>
          <a:p>
            <a:pPr lvl="1"/>
            <a:r>
              <a:rPr lang="id-ID" sz="1800" dirty="0" smtClean="0"/>
              <a:t>Nasi tinggi karbohidrat tetapi rendah protein, lemak, vit &amp; mineral</a:t>
            </a:r>
          </a:p>
          <a:p>
            <a:pPr lvl="1"/>
            <a:r>
              <a:rPr lang="id-ID" sz="1800" dirty="0" smtClean="0"/>
              <a:t>Daging, susu, telur tinggi protein &amp; zat besi tetapi rendah karbohidrat &amp; beberapa vitamin.</a:t>
            </a:r>
          </a:p>
          <a:p>
            <a:pPr lvl="1"/>
            <a:r>
              <a:rPr lang="id-ID" sz="1800" dirty="0" smtClean="0"/>
              <a:t>Sayur &amp; buah tinggi vitamin &amp; mineral tetapi rendah karbohidrat, lemak &amp; protein.</a:t>
            </a:r>
          </a:p>
          <a:p>
            <a:r>
              <a:rPr lang="id-ID" sz="2000" dirty="0" smtClean="0"/>
              <a:t>Sedangkan manusia membutuhkan </a:t>
            </a:r>
            <a:r>
              <a:rPr lang="id-ID" sz="2000" u="sng" dirty="0" smtClean="0"/>
              <a:t>semua zat gizi tsb dalam jumlah yg seimbang</a:t>
            </a:r>
            <a:r>
              <a:rPr lang="id-ID" sz="2000" dirty="0" smtClean="0"/>
              <a:t> agar tubuh sehat.</a:t>
            </a:r>
          </a:p>
          <a:p>
            <a:endParaRPr lang="id-ID" sz="180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id-ID" sz="2000" dirty="0" smtClean="0"/>
              <a:t>Agar dapat bermanfaat secara maksimal, satu zat gizi harus bersama dengan zat gizi lainnya saat dicerna di dalam tubuh. Contoh:</a:t>
            </a:r>
          </a:p>
          <a:p>
            <a:pPr lvl="1"/>
            <a:r>
              <a:rPr lang="id-ID" sz="1800" dirty="0" smtClean="0"/>
              <a:t>Karbohidrat, lemak dan protein agar bisa dicerna dengan baik membutuhkan vitamin &amp; mineral.</a:t>
            </a:r>
            <a:endParaRPr lang="id-ID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407" y="6524650"/>
            <a:ext cx="2133600" cy="476250"/>
          </a:xfrm>
        </p:spPr>
        <p:txBody>
          <a:bodyPr/>
          <a:lstStyle/>
          <a:p>
            <a:fld id="{D4A060A9-2373-4FF5-9767-133B8B1067FA}" type="datetime1">
              <a:rPr lang="id-ID" smtClean="0"/>
              <a:pPr/>
              <a:t>03/10/2019</a:t>
            </a:fld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45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5"/>
          </a:xfrm>
        </p:spPr>
        <p:txBody>
          <a:bodyPr/>
          <a:lstStyle/>
          <a:p>
            <a:r>
              <a:rPr lang="id-ID" sz="2400" dirty="0" smtClean="0"/>
              <a:t>Banyaknya porsi makanan yg dibutuhkan berbeda-beda tergantung pada umur, jenis kelamin dan banyaknya aktivitas fisik yang dilakukan. </a:t>
            </a:r>
          </a:p>
          <a:p>
            <a:pPr lvl="1"/>
            <a:r>
              <a:rPr lang="id-ID" sz="2000" dirty="0" smtClean="0"/>
              <a:t>Laki-laki membutuhkan sedikit lebih banyak dibandingkan perempuan karena memiliki lebih banyak otot dan biasanya lebih aktif.</a:t>
            </a:r>
          </a:p>
          <a:p>
            <a:pPr lvl="1"/>
            <a:r>
              <a:rPr lang="id-ID" sz="2000" dirty="0" smtClean="0"/>
              <a:t>Semakin dewasa kebutuhannya juga bertambah, namun kembali menurun saat lanjut usia.</a:t>
            </a:r>
          </a:p>
          <a:p>
            <a:pPr lvl="1"/>
            <a:endParaRPr lang="id-ID" sz="2000" dirty="0" smtClean="0"/>
          </a:p>
          <a:p>
            <a:r>
              <a:rPr lang="id-ID" sz="2400" dirty="0" smtClean="0"/>
              <a:t>Porsi makanan dalam sehari</a:t>
            </a:r>
          </a:p>
          <a:p>
            <a:pPr lvl="1"/>
            <a:r>
              <a:rPr lang="id-ID" sz="2000" dirty="0" smtClean="0"/>
              <a:t>Makanan pokok 3-5 porsi</a:t>
            </a:r>
          </a:p>
          <a:p>
            <a:pPr lvl="1"/>
            <a:r>
              <a:rPr lang="id-ID" sz="2000" dirty="0" smtClean="0"/>
              <a:t>Sayur 3-4 porsi, buah 2-3 porsi</a:t>
            </a:r>
          </a:p>
          <a:p>
            <a:pPr lvl="1"/>
            <a:r>
              <a:rPr lang="id-ID" sz="2000" dirty="0" smtClean="0"/>
              <a:t>Lauk hewani &amp; nabati 2-4 porsi</a:t>
            </a:r>
          </a:p>
          <a:p>
            <a:pPr lvl="1"/>
            <a:r>
              <a:rPr lang="id-ID" sz="2000" dirty="0" smtClean="0"/>
              <a:t>Air putih 8 gelas</a:t>
            </a:r>
          </a:p>
          <a:p>
            <a:pPr lvl="1"/>
            <a:endParaRPr lang="id-ID" sz="2000" dirty="0" smtClean="0"/>
          </a:p>
          <a:p>
            <a:pPr marL="319088" indent="-319088" algn="just"/>
            <a:endParaRPr lang="id-ID" dirty="0" smtClean="0">
              <a:effectLst/>
            </a:endParaRPr>
          </a:p>
          <a:p>
            <a:pPr marL="719138" lvl="1" indent="-319088" algn="just"/>
            <a:endParaRPr lang="id-ID" dirty="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46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286412"/>
          </a:xfrm>
        </p:spPr>
        <p:txBody>
          <a:bodyPr/>
          <a:lstStyle/>
          <a:p>
            <a:r>
              <a:rPr lang="id-ID" sz="2400" dirty="0" smtClean="0"/>
              <a:t>Aneka ragam makanan diterapkan untuk tiap kali makan besar dan makan selingan:</a:t>
            </a:r>
          </a:p>
          <a:p>
            <a:pPr lvl="1"/>
            <a:r>
              <a:rPr lang="id-ID" sz="2000" dirty="0" smtClean="0"/>
              <a:t>3 kali makan besar &amp; 2 kali selingan </a:t>
            </a:r>
          </a:p>
          <a:p>
            <a:pPr lvl="1"/>
            <a:r>
              <a:rPr lang="id-ID" sz="2000" dirty="0" smtClean="0"/>
              <a:t>Agar kebutuhan energi tubuh tercukupi secara stabil sehingga tubuh tidak lemas &amp; bisa beraktifitas dengan optimal.</a:t>
            </a:r>
          </a:p>
          <a:p>
            <a:pPr lvl="1"/>
            <a:r>
              <a:rPr lang="id-ID" sz="2000" dirty="0" smtClean="0"/>
              <a:t>Mengurangi kecenderungan untuk ngemil yg manis2/tinggi energi.</a:t>
            </a:r>
          </a:p>
          <a:p>
            <a:pPr lvl="2"/>
            <a:endParaRPr lang="id-ID" sz="1800" dirty="0" smtClean="0"/>
          </a:p>
          <a:p>
            <a:pPr marL="319088" indent="-319088" algn="just"/>
            <a:r>
              <a:rPr lang="id-ID" sz="2400" dirty="0" smtClean="0"/>
              <a:t>Gizi Seimbang utk bayi (0-6 bulan) adalah </a:t>
            </a:r>
            <a:r>
              <a:rPr lang="id-ID" sz="2400" u="sng" dirty="0" smtClean="0"/>
              <a:t>ASI eksklusif</a:t>
            </a:r>
            <a:r>
              <a:rPr lang="id-ID" sz="2400" dirty="0" smtClean="0"/>
              <a:t>.</a:t>
            </a:r>
          </a:p>
          <a:p>
            <a:pPr marL="719138" lvl="1" indent="-319088" algn="just"/>
            <a:r>
              <a:rPr lang="id-ID" sz="2000" dirty="0" smtClean="0"/>
              <a:t>Memberikan hanya ASI saja tanpa memberikan makanan atau minuman apapun termasuk air putih. </a:t>
            </a:r>
          </a:p>
          <a:p>
            <a:pPr lvl="2"/>
            <a:endParaRPr lang="id-ID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47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48</a:t>
            </a:fld>
            <a:endParaRPr lang="id-ID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81785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5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200" dirty="0" smtClean="0"/>
              <a:t>2. Membiasakan Perilaku Hidup Bersih</a:t>
            </a:r>
            <a:endParaRPr lang="id-ID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800" dirty="0" smtClean="0"/>
              <a:t>Kebersihan dan status gizi memiliki kaitan erat.</a:t>
            </a:r>
          </a:p>
          <a:p>
            <a:pPr lvl="1"/>
            <a:r>
              <a:rPr lang="id-ID" sz="2400" dirty="0" smtClean="0"/>
              <a:t>Orang yg tidak menerapkan PHBS mudah terkena infeksi (diare, tifus dll).</a:t>
            </a:r>
          </a:p>
          <a:p>
            <a:pPr lvl="1"/>
            <a:r>
              <a:rPr lang="id-ID" sz="2400" dirty="0" smtClean="0"/>
              <a:t>Orang yg terkena infeksi berisiko untuk mengalami gizi kurang (kurus).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60A9-2373-4FF5-9767-133B8B1067FA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49</a:t>
            </a:fld>
            <a:endParaRPr lang="id-ID"/>
          </a:p>
        </p:txBody>
      </p:sp>
      <p:pic>
        <p:nvPicPr>
          <p:cNvPr id="2050" name="Picture 2" descr="D:\wahyu\gz seimbang\modul gz seimbang\fotogosokgigincucibuah\ba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0983" y="3473981"/>
            <a:ext cx="2444355" cy="3241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 pitchFamily="66" charset="0"/>
              </a:rPr>
              <a:t>Istilah</a:t>
            </a:r>
            <a:endParaRPr lang="en-US" dirty="0" smtClean="0">
              <a:latin typeface="Comic Sans MS" pitchFamily="66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1828800"/>
          <a:ext cx="8229600" cy="39116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14600"/>
                <a:gridCol w="5715000"/>
              </a:tblGrid>
              <a:tr h="749300">
                <a:tc>
                  <a:txBody>
                    <a:bodyPr/>
                    <a:lstStyle/>
                    <a:p>
                      <a:r>
                        <a:rPr kumimoji="0" lang="en-US" sz="18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Indonesia</a:t>
                      </a:r>
                      <a:endParaRPr lang="en-US" b="0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Comic Sans MS" pitchFamily="66" charset="0"/>
                        </a:rPr>
                        <a:t>AKG (</a:t>
                      </a:r>
                      <a:r>
                        <a:rPr kumimoji="0" lang="en-US" sz="1800" b="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Angka</a:t>
                      </a:r>
                      <a:r>
                        <a:rPr kumimoji="0" lang="en-US" sz="18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800" b="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Kecukupan</a:t>
                      </a:r>
                      <a:r>
                        <a:rPr kumimoji="0" lang="en-US" sz="18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800" b="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Gizi</a:t>
                      </a:r>
                      <a:r>
                        <a:rPr kumimoji="0" lang="en-US" sz="18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 ) =</a:t>
                      </a:r>
                    </a:p>
                    <a:p>
                      <a:r>
                        <a:rPr kumimoji="0" lang="en-US" sz="18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RDA (Recommended Dietary Allowances )</a:t>
                      </a:r>
                    </a:p>
                    <a:p>
                      <a:r>
                        <a:rPr kumimoji="0" lang="en-US" sz="1800" b="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Ditetapkan</a:t>
                      </a:r>
                      <a:r>
                        <a:rPr kumimoji="0" lang="en-US" sz="18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800" b="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oleh</a:t>
                      </a:r>
                      <a:r>
                        <a:rPr kumimoji="0" lang="en-US" sz="18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800" b="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Kementrian</a:t>
                      </a:r>
                      <a:r>
                        <a:rPr kumimoji="0" lang="en-US" sz="18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800" b="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Kesehatan</a:t>
                      </a:r>
                      <a:r>
                        <a:rPr kumimoji="0" lang="en-US" sz="1800" b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</a:rPr>
                        <a:t> </a:t>
                      </a:r>
                      <a:endParaRPr lang="en-US" b="0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</a:tr>
              <a:tr h="7493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mic Sans MS" pitchFamily="66" charset="0"/>
                        </a:rPr>
                        <a:t>Filipina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RENI (Recommended Energy &amp; Nutrient Intakes)  </a:t>
                      </a:r>
                      <a:r>
                        <a:rPr kumimoji="0" lang="en-US" sz="18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Ditetapkan</a:t>
                      </a:r>
                      <a:r>
                        <a:rPr kumimoji="0" 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18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oleh</a:t>
                      </a:r>
                      <a:r>
                        <a:rPr kumimoji="0" 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 FNRI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</a:tr>
              <a:tr h="7493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mic Sans MS" pitchFamily="66" charset="0"/>
                        </a:rPr>
                        <a:t>FAO/WHO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RNIs (Recommended Nutrient Intakes) </a:t>
                      </a:r>
                    </a:p>
                    <a:p>
                      <a:r>
                        <a:rPr kumimoji="0" lang="en-US" sz="18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Ditetapkan</a:t>
                      </a:r>
                      <a:r>
                        <a:rPr kumimoji="0" 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18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oleh</a:t>
                      </a:r>
                      <a:r>
                        <a:rPr kumimoji="0" 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  Joint experts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</a:tr>
              <a:tr h="7493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mic Sans MS" pitchFamily="66" charset="0"/>
                        </a:rPr>
                        <a:t>Australia</a:t>
                      </a:r>
                      <a:r>
                        <a:rPr lang="en-US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baseline="0" dirty="0" err="1" smtClean="0">
                          <a:latin typeface="Comic Sans MS" pitchFamily="66" charset="0"/>
                        </a:rPr>
                        <a:t>dan</a:t>
                      </a:r>
                      <a:r>
                        <a:rPr lang="en-US" baseline="0" dirty="0" smtClean="0">
                          <a:latin typeface="Comic Sans MS" pitchFamily="66" charset="0"/>
                        </a:rPr>
                        <a:t> New Zealand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NRVs (Nutrient Reference Value) 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</a:tr>
              <a:tr h="74930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omic Sans MS" pitchFamily="66" charset="0"/>
                        </a:rPr>
                        <a:t>Amerika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Serikat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dan</a:t>
                      </a:r>
                      <a:r>
                        <a:rPr lang="en-US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dirty="0" err="1" smtClean="0">
                          <a:latin typeface="Comic Sans MS" pitchFamily="66" charset="0"/>
                        </a:rPr>
                        <a:t>Kanada</a:t>
                      </a:r>
                      <a:endParaRPr lang="en-US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  <a:tc>
                  <a:txBody>
                    <a:bodyPr/>
                    <a:lstStyle/>
                    <a:p>
                      <a:r>
                        <a:rPr kumimoji="0" 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DRI (dietary reference intakes) </a:t>
                      </a:r>
                    </a:p>
                    <a:p>
                      <a:r>
                        <a:rPr kumimoji="0" lang="en-US" sz="18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Ditetapkan</a:t>
                      </a:r>
                      <a:r>
                        <a:rPr kumimoji="0" 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US" sz="18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oleh</a:t>
                      </a:r>
                      <a:r>
                        <a:rPr kumimoji="0" 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omic Sans MS" pitchFamily="66" charset="0"/>
                          <a:sym typeface="Wingdings" pitchFamily="2" charset="2"/>
                        </a:rPr>
                        <a:t> IOM (Institute of Medicine)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 marL="97777" marR="97777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927100"/>
          </a:xfrm>
        </p:spPr>
        <p:txBody>
          <a:bodyPr/>
          <a:lstStyle/>
          <a:p>
            <a:r>
              <a:rPr lang="id-ID" sz="3200" dirty="0" smtClean="0"/>
              <a:t>Perilaku Bersih</a:t>
            </a:r>
            <a:endParaRPr lang="id-ID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785794"/>
          <a:ext cx="8229600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50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-24"/>
            <a:ext cx="8229600" cy="784224"/>
          </a:xfrm>
        </p:spPr>
        <p:txBody>
          <a:bodyPr/>
          <a:lstStyle/>
          <a:p>
            <a:r>
              <a:rPr lang="id-ID" sz="3200" dirty="0" smtClean="0"/>
              <a:t>Perilaku Bersih</a:t>
            </a:r>
            <a:endParaRPr lang="id-ID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642918"/>
          <a:ext cx="8229600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51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295248"/>
          </a:xfrm>
        </p:spPr>
        <p:txBody>
          <a:bodyPr/>
          <a:lstStyle/>
          <a:p>
            <a:r>
              <a:rPr lang="id-ID" sz="3600" dirty="0" smtClean="0"/>
              <a:t>Cara cuci tangan (WHO, 2000)</a:t>
            </a:r>
            <a:endParaRPr lang="id-ID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52</a:t>
            </a:fld>
            <a:endParaRPr lang="id-ID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20688"/>
            <a:ext cx="4786313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9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2800" dirty="0" smtClean="0"/>
              <a:t>3. Melakukan aktivitas fisik</a:t>
            </a:r>
            <a:endParaRPr lang="id-ID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525963"/>
          </a:xfrm>
        </p:spPr>
        <p:txBody>
          <a:bodyPr/>
          <a:lstStyle/>
          <a:p>
            <a:pPr marL="514350" indent="-514350"/>
            <a:r>
              <a:rPr lang="id-ID" sz="2400" dirty="0" smtClean="0"/>
              <a:t>Aktivitas fisik</a:t>
            </a:r>
          </a:p>
          <a:p>
            <a:pPr marL="914400" lvl="1" indent="-514350"/>
            <a:r>
              <a:rPr lang="id-ID" sz="2000" dirty="0" smtClean="0"/>
              <a:t>Pergerakan tubuh yg dihasilkan oleh otot rangka yg menggunakan energi, termasuk di dalamnya aktivitas sehari-hari, olahraga &amp; latihan fisik</a:t>
            </a:r>
          </a:p>
          <a:p>
            <a:pPr marL="514350" indent="-514350"/>
            <a:r>
              <a:rPr lang="id-ID" sz="2400" dirty="0" smtClean="0"/>
              <a:t>Mengapa kita perlu hidup aktif &amp; berolahraga secara teratur?</a:t>
            </a:r>
          </a:p>
          <a:p>
            <a:pPr marL="914400" lvl="1" indent="-514350">
              <a:buFont typeface="+mj-lt"/>
              <a:buAutoNum type="arabicPeriod"/>
            </a:pPr>
            <a:r>
              <a:rPr lang="id-ID" sz="2000" dirty="0" smtClean="0"/>
              <a:t>Agar energi yg dikonsumsi seimbang dengan yg dikeluarkan oleh tubuh. K</a:t>
            </a:r>
            <a:r>
              <a:rPr lang="id-ID" sz="1800" dirty="0" smtClean="0"/>
              <a:t>eseimbangan tsb penting agar kita tdk mengalami kegemukan ataupun kurang gizi.</a:t>
            </a:r>
          </a:p>
          <a:p>
            <a:pPr marL="914400" lvl="1" indent="-514350">
              <a:buFont typeface="+mj-lt"/>
              <a:buAutoNum type="arabicPeriod"/>
            </a:pPr>
            <a:r>
              <a:rPr lang="id-ID" sz="2000" dirty="0" smtClean="0"/>
              <a:t>Memperlancar peredaran darah sehingga tubuh mendapatkan zat gizi yg diperlukan secara optimal.</a:t>
            </a:r>
          </a:p>
          <a:p>
            <a:pPr marL="914400" lvl="1" indent="-514350">
              <a:buFont typeface="+mj-lt"/>
              <a:buAutoNum type="arabicPeriod"/>
            </a:pPr>
            <a:r>
              <a:rPr lang="id-ID" sz="2000" dirty="0" smtClean="0"/>
              <a:t>Memperlancar aliran oksigen ke otak dan otot sehingga kita lebih mudah berpikir, konsentrasi, bugar dan lebih tangkas.</a:t>
            </a:r>
          </a:p>
          <a:p>
            <a:pPr marL="514350" indent="-514350"/>
            <a:endParaRPr lang="id-ID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60A9-2373-4FF5-9767-133B8B1067FA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53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81060"/>
          </a:xfrm>
        </p:spPr>
        <p:txBody>
          <a:bodyPr/>
          <a:lstStyle/>
          <a:p>
            <a:r>
              <a:rPr lang="id-ID" sz="3200" dirty="0" smtClean="0"/>
              <a:t>Rekomendasi olahraga</a:t>
            </a:r>
            <a:endParaRPr lang="id-ID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5240343"/>
          </a:xfrm>
        </p:spPr>
        <p:txBody>
          <a:bodyPr/>
          <a:lstStyle/>
          <a:p>
            <a:r>
              <a:rPr lang="id-ID" sz="2400" dirty="0" smtClean="0"/>
              <a:t>WHO (2010) merekomendasikan dalam seminggu minimal:</a:t>
            </a:r>
          </a:p>
          <a:p>
            <a:pPr lvl="1"/>
            <a:r>
              <a:rPr lang="id-ID" sz="2000" dirty="0" smtClean="0"/>
              <a:t>Akumulasi 150 menit dg aktivitas aerobik intensitas sedang atau 75 menit dg aktivitas aerobik intensitas berat atau kombinasi ekuivalen keduanya. Misal:</a:t>
            </a:r>
          </a:p>
          <a:p>
            <a:pPr lvl="2"/>
            <a:r>
              <a:rPr lang="id-ID" sz="1600" dirty="0" smtClean="0"/>
              <a:t>5 kali dlm seminggu dengan durasi per hari 30 menit dg intensitas sedang</a:t>
            </a:r>
          </a:p>
          <a:p>
            <a:pPr lvl="2"/>
            <a:r>
              <a:rPr lang="id-ID" sz="1600" dirty="0" smtClean="0"/>
              <a:t>3 hari @ 30 menit intensitas sedang + 2 hari @ 15 menit intensitas berat</a:t>
            </a:r>
          </a:p>
          <a:p>
            <a:pPr lvl="1"/>
            <a:r>
              <a:rPr lang="id-ID" sz="2000" dirty="0" smtClean="0"/>
              <a:t>termasuk di dalamnya aktivitas penguatan tulang dan otot minimal 2 kali seminggu</a:t>
            </a:r>
          </a:p>
          <a:p>
            <a:pPr lvl="1"/>
            <a:r>
              <a:rPr lang="id-ID" sz="2000" dirty="0" smtClean="0"/>
              <a:t>aktivitas aerobik minimal dilakukan selama 10 menit dlm sekali latihan</a:t>
            </a:r>
          </a:p>
          <a:p>
            <a:pPr lvl="1"/>
            <a:r>
              <a:rPr lang="id-ID" sz="2000" dirty="0" smtClean="0"/>
              <a:t>disarankan utk meningkatkan hingga 300 menit aerobik intensitas sedang atau 150 menit aerobik intensitas berat</a:t>
            </a:r>
          </a:p>
          <a:p>
            <a:r>
              <a:rPr lang="id-ID" sz="2400" dirty="0" smtClean="0"/>
              <a:t>Tiap kali olahraga sebaiknya didahului pemanasan dan diakhiri dengan pendinginan agar tidak terjadi kram otot.</a:t>
            </a:r>
          </a:p>
          <a:p>
            <a:pPr lvl="1"/>
            <a:endParaRPr lang="id-ID" sz="2000" dirty="0" smtClean="0"/>
          </a:p>
          <a:p>
            <a:pPr>
              <a:buNone/>
            </a:pPr>
            <a:endParaRPr lang="id-ID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54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6" y="214290"/>
            <a:ext cx="5686436" cy="388916"/>
          </a:xfrm>
        </p:spPr>
        <p:txBody>
          <a:bodyPr/>
          <a:lstStyle/>
          <a:p>
            <a:r>
              <a:rPr lang="id-ID" sz="2800" dirty="0" smtClean="0"/>
              <a:t>Jenis aktivitas fisik &amp; olahraga</a:t>
            </a:r>
            <a:endParaRPr lang="id-ID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14282" y="777856"/>
          <a:ext cx="6858048" cy="307411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323802"/>
                <a:gridCol w="4534246"/>
              </a:tblGrid>
              <a:tr h="28575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b="1" dirty="0"/>
                        <a:t>Jenis</a:t>
                      </a:r>
                      <a:endParaRPr lang="id-ID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b="1" dirty="0"/>
                        <a:t>Contoh</a:t>
                      </a:r>
                      <a:endParaRPr lang="id-ID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</a:tr>
              <a:tr h="579442">
                <a:tc>
                  <a:txBody>
                    <a:bodyPr/>
                    <a:lstStyle/>
                    <a:p>
                      <a:pPr marL="0" indent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Aerobik-intensitas sedang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Permainan (hulahop, petak umpet, benteng, gobak sodor), bersepeda, jalan santai, senam, jogging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35771">
                <a:tc>
                  <a:txBody>
                    <a:bodyPr/>
                    <a:lstStyle/>
                    <a:p>
                      <a:pPr marL="0" indent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Aerobik-intensitas berat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Sepakbola, </a:t>
                      </a:r>
                      <a:r>
                        <a:rPr lang="id-ID" sz="1800" dirty="0" smtClean="0"/>
                        <a:t>basket,bulutangkis,</a:t>
                      </a:r>
                      <a:r>
                        <a:rPr lang="id-ID" sz="1800" baseline="0" dirty="0" smtClean="0"/>
                        <a:t> </a:t>
                      </a:r>
                      <a:r>
                        <a:rPr lang="id-ID" sz="1800" dirty="0" smtClean="0"/>
                        <a:t>voli</a:t>
                      </a:r>
                      <a:r>
                        <a:rPr lang="id-ID" sz="1800" dirty="0"/>
                        <a:t>, kasti, lompat tali, lari, olahraga beladiri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71504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Penguatan otot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Memanjat pohon, push up, sit up, lompat tali, senam, olahraga beladiri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27833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Penguatan tulang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/>
                        <a:t>Bermain engklek, bermain karet, lompat tali, lari, basket, voli</a:t>
                      </a:r>
                      <a:endParaRPr lang="id-ID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55</a:t>
            </a:fld>
            <a:endParaRPr lang="id-ID"/>
          </a:p>
        </p:txBody>
      </p:sp>
      <p:pic>
        <p:nvPicPr>
          <p:cNvPr id="7" name="Picture 2" descr="D:\wahyu\gz seimbang\modul gz seimbang\olahraga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3883" y="4143380"/>
            <a:ext cx="2571768" cy="2571767"/>
          </a:xfrm>
          <a:prstGeom prst="rect">
            <a:avLst/>
          </a:prstGeom>
          <a:noFill/>
        </p:spPr>
      </p:pic>
      <p:pic>
        <p:nvPicPr>
          <p:cNvPr id="8" name="Content Placeholder 7" descr="aktivitas lans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gray">
          <a:xfrm>
            <a:off x="6762841" y="3994232"/>
            <a:ext cx="2238315" cy="279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7158" y="604800"/>
            <a:ext cx="8229600" cy="609622"/>
          </a:xfrm>
        </p:spPr>
        <p:txBody>
          <a:bodyPr/>
          <a:lstStyle/>
          <a:p>
            <a:r>
              <a:rPr lang="id-ID" sz="3200" dirty="0" smtClean="0"/>
              <a:t>4. Memantau &amp; Mempertahankan </a:t>
            </a:r>
            <a:br>
              <a:rPr lang="id-ID" sz="3200" dirty="0" smtClean="0"/>
            </a:br>
            <a:r>
              <a:rPr lang="id-ID" sz="3200" dirty="0" smtClean="0"/>
              <a:t>Berat Badan Normal</a:t>
            </a:r>
            <a:endParaRPr lang="id-ID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643470"/>
          </a:xfrm>
        </p:spPr>
        <p:txBody>
          <a:bodyPr/>
          <a:lstStyle/>
          <a:p>
            <a:pPr marL="514350" indent="-514350"/>
            <a:r>
              <a:rPr lang="id-ID" sz="2800" dirty="0" smtClean="0"/>
              <a:t>Berat badan normal</a:t>
            </a:r>
          </a:p>
          <a:p>
            <a:pPr marL="914400" lvl="1" indent="-514350"/>
            <a:r>
              <a:rPr lang="id-ID" sz="2400" dirty="0" smtClean="0"/>
              <a:t>berat badan yang sesuai dengan tinggi badan seseorang yang dinyatakan dalam ukuran Indeks Massa Tubuh (IMT) menurut umur dan jenis kelamin. </a:t>
            </a:r>
          </a:p>
          <a:p>
            <a:pPr marL="514350" indent="-514350"/>
            <a:r>
              <a:rPr lang="id-ID" sz="2800" dirty="0" smtClean="0"/>
              <a:t>Pemantauan berat badan sebaiknya dilakukan rutin minimal satu kali sebulan</a:t>
            </a:r>
          </a:p>
          <a:p>
            <a:pPr marL="914400" lvl="1" indent="-514350"/>
            <a:r>
              <a:rPr lang="id-ID" sz="2400" dirty="0" smtClean="0"/>
              <a:t>Untuk mengetahui apakah terjadi penurunan atau kenaikan berat badan yg tidak sesuai dengan yg ideal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060A9-2373-4FF5-9767-133B8B1067FA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56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5329246" cy="571504"/>
          </a:xfrm>
        </p:spPr>
        <p:txBody>
          <a:bodyPr/>
          <a:lstStyle/>
          <a:p>
            <a:r>
              <a:rPr lang="id-ID" sz="2800" dirty="0" smtClean="0"/>
              <a:t>Mengetahui Berat Badan Ideal</a:t>
            </a:r>
            <a:endParaRPr lang="id-ID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785794"/>
            <a:ext cx="8229600" cy="4840305"/>
          </a:xfrm>
        </p:spPr>
        <p:txBody>
          <a:bodyPr/>
          <a:lstStyle/>
          <a:p>
            <a:pPr marL="514350" indent="-514350"/>
            <a:r>
              <a:rPr lang="id-ID" sz="2400" dirty="0" smtClean="0"/>
              <a:t>Disesuaikan dengan daur hidup</a:t>
            </a:r>
          </a:p>
          <a:p>
            <a:pPr marL="715963" lvl="1" indent="-315913"/>
            <a:r>
              <a:rPr lang="id-ID" sz="2000" dirty="0" smtClean="0"/>
              <a:t>Bayi &amp; balita</a:t>
            </a:r>
          </a:p>
          <a:p>
            <a:pPr marL="990600" lvl="2" indent="-190500"/>
            <a:r>
              <a:rPr lang="id-ID" sz="1800" dirty="0" smtClean="0">
                <a:sym typeface="Wingdings" pitchFamily="2" charset="2"/>
              </a:rPr>
              <a:t>KMS  ideal jika berada di bagian hijau</a:t>
            </a:r>
          </a:p>
          <a:p>
            <a:pPr marL="715963" lvl="1" indent="-315913"/>
            <a:r>
              <a:rPr lang="id-ID" sz="2000" dirty="0" smtClean="0">
                <a:sym typeface="Wingdings" pitchFamily="2" charset="2"/>
              </a:rPr>
              <a:t>Usia 5-19 tahun</a:t>
            </a:r>
          </a:p>
          <a:p>
            <a:pPr marL="990600" lvl="2" indent="-190500"/>
            <a:r>
              <a:rPr lang="id-ID" sz="1800" dirty="0" smtClean="0">
                <a:sym typeface="Wingdings" pitchFamily="2" charset="2"/>
              </a:rPr>
              <a:t>IMT menurut Umur  -2 SD s/d +1 SD  normal</a:t>
            </a:r>
          </a:p>
          <a:p>
            <a:pPr marL="715963" lvl="1" indent="-315913"/>
            <a:r>
              <a:rPr lang="id-ID" sz="2000" dirty="0" smtClean="0">
                <a:sym typeface="Wingdings" pitchFamily="2" charset="2"/>
              </a:rPr>
              <a:t>Dewasa – lansia </a:t>
            </a:r>
            <a:r>
              <a:rPr lang="id-ID" sz="2000" dirty="0" smtClean="0"/>
              <a:t> IMT</a:t>
            </a:r>
          </a:p>
          <a:p>
            <a:pPr marL="990600" lvl="2" indent="-190500"/>
            <a:r>
              <a:rPr lang="id-ID" sz="1800" dirty="0" smtClean="0"/>
              <a:t>Berat badan (kg) dibagi kuadrat Tinggi Badan (m)</a:t>
            </a:r>
          </a:p>
          <a:p>
            <a:pPr marL="990600" lvl="2" indent="-190500"/>
            <a:r>
              <a:rPr lang="id-ID" sz="1800" dirty="0" smtClean="0"/>
              <a:t>BB (kg) /(TBxTB) (m</a:t>
            </a:r>
            <a:r>
              <a:rPr lang="id-ID" sz="1800" baseline="30000" dirty="0" smtClean="0"/>
              <a:t>2</a:t>
            </a:r>
            <a:r>
              <a:rPr lang="id-ID" sz="1800" dirty="0" smtClean="0"/>
              <a:t>)</a:t>
            </a:r>
          </a:p>
          <a:p>
            <a:r>
              <a:rPr lang="id-ID" sz="2400" dirty="0" smtClean="0"/>
              <a:t>Contoh</a:t>
            </a:r>
          </a:p>
          <a:p>
            <a:pPr lvl="1"/>
            <a:r>
              <a:rPr lang="id-ID" sz="2000" dirty="0" smtClean="0"/>
              <a:t>Laki-laki usia 45 tahun, berat badan 80 kg, tinggi badan 165 cm. Berapa IMT-nya?</a:t>
            </a:r>
          </a:p>
          <a:p>
            <a:pPr lvl="2"/>
            <a:r>
              <a:rPr lang="id-ID" sz="1800" dirty="0" smtClean="0"/>
              <a:t>IMT = 80 / (1,65x1,65)</a:t>
            </a:r>
          </a:p>
          <a:p>
            <a:pPr lvl="2"/>
            <a:r>
              <a:rPr lang="id-ID" sz="1800" dirty="0" smtClean="0"/>
              <a:t>IMT = 80 / 2,72</a:t>
            </a:r>
          </a:p>
          <a:p>
            <a:pPr lvl="2"/>
            <a:r>
              <a:rPr lang="id-ID" sz="1800" dirty="0" smtClean="0"/>
              <a:t>IMT = 29,4 kg/m</a:t>
            </a:r>
            <a:r>
              <a:rPr lang="id-ID" sz="1800" baseline="30000" dirty="0" smtClean="0"/>
              <a:t>2</a:t>
            </a:r>
            <a:endParaRPr lang="id-ID" sz="1800" dirty="0" smtClean="0">
              <a:sym typeface="Wingdings" pitchFamily="2" charset="2"/>
            </a:endParaRPr>
          </a:p>
          <a:p>
            <a:pPr lvl="2"/>
            <a:r>
              <a:rPr lang="id-ID" sz="1800" dirty="0" smtClean="0">
                <a:sym typeface="Wingdings" pitchFamily="2" charset="2"/>
              </a:rPr>
              <a:t>Termasuk kegemukan.</a:t>
            </a:r>
            <a:endParaRPr lang="id-ID" dirty="0" smtClean="0"/>
          </a:p>
          <a:p>
            <a:pPr marL="190500" indent="-190500"/>
            <a:endParaRPr lang="id-ID" sz="2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57</a:t>
            </a:fld>
            <a:endParaRPr lang="id-ID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629371"/>
              </p:ext>
            </p:extLst>
          </p:nvPr>
        </p:nvGraphicFramePr>
        <p:xfrm>
          <a:off x="5548362" y="4500570"/>
          <a:ext cx="3309918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54959"/>
                <a:gridCol w="165495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IMT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Kategori</a:t>
                      </a:r>
                      <a:endParaRPr lang="id-ID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&lt;18,5 kg/m</a:t>
                      </a:r>
                      <a:r>
                        <a:rPr lang="id-ID" sz="1600" baseline="30000" dirty="0" smtClean="0"/>
                        <a:t>2</a:t>
                      </a:r>
                      <a:r>
                        <a:rPr lang="id-ID" sz="1600" dirty="0" smtClean="0"/>
                        <a:t> 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Kurus</a:t>
                      </a:r>
                      <a:endParaRPr lang="id-ID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sym typeface="Wingdings" pitchFamily="2" charset="2"/>
                        </a:rPr>
                        <a:t>18,5-25 kg/</a:t>
                      </a:r>
                      <a:r>
                        <a:rPr lang="id-ID" sz="1600" dirty="0" smtClean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m</a:t>
                      </a:r>
                      <a:r>
                        <a:rPr lang="id-ID" sz="1600" baseline="30000" dirty="0" smtClean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2</a:t>
                      </a:r>
                      <a:r>
                        <a:rPr lang="id-ID" sz="1600" dirty="0" smtClean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sym typeface="Wingdings" pitchFamily="2" charset="2"/>
                        </a:rPr>
                        <a:t> 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sym typeface="Wingdings" pitchFamily="2" charset="2"/>
                        </a:rPr>
                        <a:t>Normal</a:t>
                      </a:r>
                      <a:endParaRPr lang="id-ID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>
                          <a:sym typeface="Wingdings" pitchFamily="2" charset="2"/>
                        </a:rPr>
                        <a:t>25,1-27 kg/</a:t>
                      </a:r>
                      <a:r>
                        <a:rPr lang="id-ID" sz="1600" dirty="0" smtClean="0"/>
                        <a:t>m</a:t>
                      </a:r>
                      <a:r>
                        <a:rPr lang="id-ID" sz="1600" baseline="30000" dirty="0" smtClean="0"/>
                        <a:t>2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Kegemukan</a:t>
                      </a:r>
                      <a:endParaRPr lang="id-ID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>
                          <a:sym typeface="Wingdings" pitchFamily="2" charset="2"/>
                        </a:rPr>
                        <a:t>&gt;27 kg/</a:t>
                      </a:r>
                      <a:r>
                        <a:rPr lang="id-ID" sz="1600" dirty="0" smtClean="0"/>
                        <a:t>m</a:t>
                      </a:r>
                      <a:r>
                        <a:rPr lang="id-ID" sz="1600" baseline="30000" dirty="0" smtClean="0"/>
                        <a:t>2</a:t>
                      </a:r>
                      <a:r>
                        <a:rPr lang="id-ID" sz="1600" dirty="0" smtClean="0">
                          <a:sym typeface="Wingdings" pitchFamily="2" charset="2"/>
                        </a:rPr>
                        <a:t> </a:t>
                      </a:r>
                      <a:endParaRPr lang="id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dirty="0" smtClean="0"/>
                        <a:t>obesitas</a:t>
                      </a:r>
                      <a:endParaRPr lang="id-ID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58</a:t>
            </a:fld>
            <a:endParaRPr lang="id-ID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16" y="70875"/>
            <a:ext cx="6885176" cy="667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1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600" dirty="0" smtClean="0"/>
              <a:t>Pedoman gizi di negara lain</a:t>
            </a:r>
            <a:endParaRPr lang="id-ID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59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latin typeface="Comic Sans MS" pitchFamily="66" charset="0"/>
              </a:rPr>
              <a:t>Rujukan yang digunakan </a:t>
            </a:r>
            <a:br>
              <a:rPr lang="en-US" sz="2800" smtClean="0">
                <a:latin typeface="Comic Sans MS" pitchFamily="66" charset="0"/>
              </a:rPr>
            </a:br>
            <a:r>
              <a:rPr lang="en-US" sz="2800" smtClean="0">
                <a:latin typeface="Comic Sans MS" pitchFamily="66" charset="0"/>
              </a:rPr>
              <a:t>untuk penetapan AKG di Indonesia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929222"/>
          </a:xfrm>
        </p:spPr>
        <p:txBody>
          <a:bodyPr/>
          <a:lstStyle/>
          <a:p>
            <a:r>
              <a:rPr lang="en-US" sz="2000" dirty="0" smtClean="0">
                <a:latin typeface="Comic Sans MS" pitchFamily="66" charset="0"/>
              </a:rPr>
              <a:t>FAO/ WHO        		 	: RNI 2001 – 2004</a:t>
            </a:r>
          </a:p>
          <a:p>
            <a:r>
              <a:rPr lang="en-US" sz="2000" dirty="0" err="1" smtClean="0">
                <a:latin typeface="Comic Sans MS" pitchFamily="66" charset="0"/>
              </a:rPr>
              <a:t>Filipinan</a:t>
            </a:r>
            <a:r>
              <a:rPr lang="en-US" sz="2000" dirty="0" smtClean="0">
                <a:latin typeface="Comic Sans MS" pitchFamily="66" charset="0"/>
              </a:rPr>
              <a:t> (FRNI) 			: RENI 2002</a:t>
            </a:r>
          </a:p>
          <a:p>
            <a:r>
              <a:rPr lang="en-US" sz="2000" dirty="0" smtClean="0">
                <a:latin typeface="Comic Sans MS" pitchFamily="66" charset="0"/>
              </a:rPr>
              <a:t>AS &amp; </a:t>
            </a:r>
            <a:r>
              <a:rPr lang="en-US" sz="2000" dirty="0" err="1" smtClean="0">
                <a:latin typeface="Comic Sans MS" pitchFamily="66" charset="0"/>
              </a:rPr>
              <a:t>Kanada</a:t>
            </a:r>
            <a:r>
              <a:rPr lang="en-US" sz="2000" dirty="0" smtClean="0">
                <a:latin typeface="Comic Sans MS" pitchFamily="66" charset="0"/>
              </a:rPr>
              <a:t> (IOM) 		: DRI 2000 – 2011 </a:t>
            </a:r>
          </a:p>
          <a:p>
            <a:r>
              <a:rPr lang="en-US" sz="2000" dirty="0" smtClean="0">
                <a:latin typeface="Comic Sans MS" pitchFamily="66" charset="0"/>
              </a:rPr>
              <a:t>Australia &amp; New Zealand (MOH) 	: NRVs 2006 </a:t>
            </a:r>
            <a:endParaRPr lang="id-ID" sz="2000" dirty="0" smtClean="0">
              <a:latin typeface="Comic Sans MS" pitchFamily="66" charset="0"/>
            </a:endParaRPr>
          </a:p>
          <a:p>
            <a:endParaRPr lang="id-ID" sz="2000" dirty="0" smtClean="0">
              <a:latin typeface="Comic Sans MS" pitchFamily="66" charset="0"/>
            </a:endParaRPr>
          </a:p>
          <a:p>
            <a:endParaRPr lang="id-ID" sz="2000" dirty="0" smtClean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2000" dirty="0" err="1" smtClean="0">
                <a:latin typeface="Comic Sans MS" pitchFamily="66" charset="0"/>
              </a:rPr>
              <a:t>Beberapa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pengertian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standar</a:t>
            </a:r>
            <a:r>
              <a:rPr lang="en-US" sz="2000" dirty="0" smtClean="0">
                <a:latin typeface="Comic Sans MS" pitchFamily="66" charset="0"/>
              </a:rPr>
              <a:t> yang </a:t>
            </a:r>
            <a:r>
              <a:rPr lang="en-US" sz="2000" dirty="0" err="1" smtClean="0">
                <a:latin typeface="Comic Sans MS" pitchFamily="66" charset="0"/>
              </a:rPr>
              <a:t>digunakan</a:t>
            </a:r>
            <a:endParaRPr lang="id-ID" sz="2000" dirty="0" smtClean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Comic Sans MS" pitchFamily="66" charset="0"/>
              </a:rPr>
              <a:t>DRI (</a:t>
            </a:r>
            <a:r>
              <a:rPr lang="en-US" sz="2000" dirty="0" err="1" smtClean="0">
                <a:latin typeface="Comic Sans MS" pitchFamily="66" charset="0"/>
              </a:rPr>
              <a:t>mulai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tahun</a:t>
            </a:r>
            <a:r>
              <a:rPr lang="en-US" sz="2000" dirty="0" smtClean="0">
                <a:latin typeface="Comic Sans MS" pitchFamily="66" charset="0"/>
              </a:rPr>
              <a:t> 1997), </a:t>
            </a:r>
            <a:r>
              <a:rPr lang="en-US" sz="2000" dirty="0" err="1" smtClean="0">
                <a:latin typeface="Comic Sans MS" pitchFamily="66" charset="0"/>
              </a:rPr>
              <a:t>terdiri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 smtClean="0">
                <a:latin typeface="Comic Sans MS" pitchFamily="66" charset="0"/>
              </a:rPr>
              <a:t>dari</a:t>
            </a:r>
            <a:r>
              <a:rPr lang="en-US" sz="2000" dirty="0" smtClean="0">
                <a:latin typeface="Comic Sans MS" pitchFamily="66" charset="0"/>
              </a:rPr>
              <a:t> 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omic Sans MS" pitchFamily="66" charset="0"/>
              </a:rPr>
              <a:t>EAR (Estimated Average Requirement)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omic Sans MS" pitchFamily="66" charset="0"/>
              </a:rPr>
              <a:t>RDA (Recommended Dietary Allowance)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omic Sans MS" pitchFamily="66" charset="0"/>
              </a:rPr>
              <a:t>AI (Adequate Intake)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omic Sans MS" pitchFamily="66" charset="0"/>
              </a:rPr>
              <a:t>UL (Tolerable Upper Intake Level)</a:t>
            </a:r>
          </a:p>
          <a:p>
            <a:endParaRPr lang="en-US" sz="2000" dirty="0" smtClean="0">
              <a:latin typeface="Comic Sans MS" pitchFamily="66" charset="0"/>
            </a:endParaRPr>
          </a:p>
        </p:txBody>
      </p:sp>
      <p:pic>
        <p:nvPicPr>
          <p:cNvPr id="4" name="Picture 3" descr="GlobalPhotos2_0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4714884"/>
            <a:ext cx="18145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53" descr="Healthy Eating Plate (healthy-eating-plate-700-link.jpg)"/>
          <p:cNvPicPr>
            <a:picLocks noChangeAspect="1" noChangeArrowheads="1"/>
          </p:cNvPicPr>
          <p:nvPr/>
        </p:nvPicPr>
        <p:blipFill>
          <a:blip r:embed="rId2" cstate="print">
            <a:lum bright="-28000" contrast="54000"/>
          </a:blip>
          <a:srcRect/>
          <a:stretch>
            <a:fillRect/>
          </a:stretch>
        </p:blipFill>
        <p:spPr bwMode="auto">
          <a:xfrm>
            <a:off x="4357687" y="2679887"/>
            <a:ext cx="4714908" cy="403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10527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86290" y="1142984"/>
            <a:ext cx="4400552" cy="927100"/>
          </a:xfrm>
        </p:spPr>
        <p:txBody>
          <a:bodyPr/>
          <a:lstStyle/>
          <a:p>
            <a:r>
              <a:rPr lang="id-ID" sz="2800" dirty="0" smtClean="0">
                <a:solidFill>
                  <a:schemeClr val="tx1"/>
                </a:solidFill>
              </a:rPr>
              <a:t>Amerika (2011) </a:t>
            </a:r>
            <a:br>
              <a:rPr lang="id-ID" sz="2800" dirty="0" smtClean="0">
                <a:solidFill>
                  <a:schemeClr val="tx1"/>
                </a:solidFill>
              </a:rPr>
            </a:br>
            <a:r>
              <a:rPr lang="en-US" sz="2800" dirty="0" err="1" smtClean="0">
                <a:solidFill>
                  <a:schemeClr val="tx1"/>
                </a:solidFill>
              </a:rPr>
              <a:t>MyPlate</a:t>
            </a:r>
            <a:r>
              <a:rPr lang="en-US" sz="2800" dirty="0" smtClean="0">
                <a:solidFill>
                  <a:schemeClr val="tx1"/>
                </a:solidFill>
              </a:rPr>
              <a:t> For Healthy Diet and Nutrition Guide</a:t>
            </a:r>
            <a:endParaRPr lang="id-ID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A450-7324-4D76-834A-0680A6393C72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61</a:t>
            </a:fld>
            <a:endParaRPr lang="id-ID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744" r="5634"/>
          <a:stretch>
            <a:fillRect/>
          </a:stretch>
        </p:blipFill>
        <p:spPr bwMode="auto">
          <a:xfrm>
            <a:off x="357158" y="71414"/>
            <a:ext cx="8643998" cy="663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A450-7324-4D76-834A-0680A6393C72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62</a:t>
            </a:fld>
            <a:endParaRPr lang="id-ID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7746" y="71414"/>
            <a:ext cx="5542267" cy="669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6200"/>
            <a:ext cx="843597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/>
          </p:cNvSpPr>
          <p:nvPr/>
        </p:nvSpPr>
        <p:spPr bwMode="auto">
          <a:xfrm>
            <a:off x="3419872" y="332656"/>
            <a:ext cx="2222500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>
                <a:latin typeface="Lucida Grande"/>
                <a:sym typeface="Lucida Grande"/>
              </a:rPr>
              <a:t>J</a:t>
            </a:r>
            <a:r>
              <a:rPr lang="id-ID" sz="3600" dirty="0">
                <a:latin typeface="Lucida Grande"/>
                <a:sym typeface="Lucida Grande"/>
              </a:rPr>
              <a:t>epang</a:t>
            </a:r>
            <a:endParaRPr lang="en-US" sz="3600" dirty="0">
              <a:latin typeface="Lucida Grande"/>
              <a:sym typeface="Lucida Grand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52550"/>
            <a:ext cx="4786346" cy="67340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1"/>
          <p:cNvSpPr>
            <a:spLocks/>
          </p:cNvSpPr>
          <p:nvPr/>
        </p:nvSpPr>
        <p:spPr bwMode="auto">
          <a:xfrm>
            <a:off x="6858016" y="642918"/>
            <a:ext cx="1817682" cy="5000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id-ID" sz="3200" dirty="0" smtClean="0">
                <a:latin typeface="Lucida Grande"/>
                <a:sym typeface="Lucida Grande"/>
              </a:rPr>
              <a:t>Australia</a:t>
            </a:r>
            <a:r>
              <a:rPr lang="en-US" sz="1400" dirty="0" smtClean="0">
                <a:latin typeface="Lucida Grande"/>
                <a:sym typeface="Lucida Grande"/>
              </a:rPr>
              <a:t> </a:t>
            </a:r>
            <a:endParaRPr lang="en-US" sz="1400" dirty="0">
              <a:latin typeface="Lucida Grande"/>
              <a:sym typeface="Lucida Grand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65</a:t>
            </a:fld>
            <a:endParaRPr lang="id-ID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342900"/>
            <a:ext cx="81915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839" y="435124"/>
            <a:ext cx="6840537" cy="601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67</a:t>
            </a:fld>
            <a:endParaRPr lang="id-ID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552450"/>
            <a:ext cx="88773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00" y="1695464"/>
            <a:ext cx="4292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" y="115910"/>
            <a:ext cx="4857753" cy="65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xfrm>
            <a:off x="3143240" y="1214422"/>
            <a:ext cx="1579543" cy="285752"/>
          </a:xfrm>
        </p:spPr>
        <p:txBody>
          <a:bodyPr rIns="132080">
            <a:noAutofit/>
          </a:bodyPr>
          <a:lstStyle/>
          <a:p>
            <a:pPr marL="382588" indent="-342900" eaLnBrk="1" hangingPunct="1"/>
            <a:r>
              <a:rPr lang="en-US" sz="2800" b="1" dirty="0" smtClean="0">
                <a:solidFill>
                  <a:schemeClr val="tx1"/>
                </a:solidFill>
                <a:effectLst/>
              </a:rPr>
              <a:t>F</a:t>
            </a:r>
            <a:r>
              <a:rPr lang="id-ID" sz="2800" b="1" dirty="0" smtClean="0">
                <a:solidFill>
                  <a:schemeClr val="tx1"/>
                </a:solidFill>
                <a:effectLst/>
              </a:rPr>
              <a:t>ilipina</a:t>
            </a:r>
            <a:endParaRPr lang="en-US" sz="14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gray">
          <a:xfrm>
            <a:off x="6072198" y="5715016"/>
            <a:ext cx="1579543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id-ID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ndian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>
                <a:solidFill>
                  <a:srgbClr val="002060"/>
                </a:solidFill>
              </a:rPr>
              <a:t>TERIMA KASIH</a:t>
            </a:r>
            <a:br>
              <a:rPr lang="id-ID" dirty="0" smtClean="0">
                <a:solidFill>
                  <a:srgbClr val="002060"/>
                </a:solidFill>
              </a:rPr>
            </a:br>
            <a:endParaRPr lang="id-ID" dirty="0">
              <a:solidFill>
                <a:srgbClr val="00206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0C6727-35CD-49C9-87AA-59C8CC5F1E84}" type="datetime1">
              <a:rPr lang="id-ID" smtClean="0"/>
              <a:pPr/>
              <a:t>03/10/2019</a:t>
            </a:fld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69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42852"/>
            <a:ext cx="7162800" cy="6858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Comic Sans MS" pitchFamily="66" charset="0"/>
              </a:rPr>
              <a:t>PENGERTIAN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71546"/>
            <a:ext cx="83820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latin typeface="Comic Sans MS" pitchFamily="66" charset="0"/>
              </a:rPr>
              <a:t>EAR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smtClean="0">
                <a:latin typeface="Comic Sans MS" pitchFamily="66" charset="0"/>
              </a:rPr>
              <a:t>rata-rata </a:t>
            </a:r>
            <a:r>
              <a:rPr lang="en-US" sz="1800" dirty="0" err="1" smtClean="0">
                <a:latin typeface="Comic Sans MS" pitchFamily="66" charset="0"/>
              </a:rPr>
              <a:t>kebutuhan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zat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gizi</a:t>
            </a:r>
            <a:r>
              <a:rPr lang="en-US" sz="1800" dirty="0" smtClean="0">
                <a:latin typeface="Comic Sans MS" pitchFamily="66" charset="0"/>
              </a:rPr>
              <a:t> yang  </a:t>
            </a:r>
            <a:r>
              <a:rPr lang="en-US" sz="1800" dirty="0" err="1" smtClean="0">
                <a:latin typeface="Comic Sans MS" pitchFamily="66" charset="0"/>
              </a:rPr>
              <a:t>diperoleh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dari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nilai</a:t>
            </a:r>
            <a:r>
              <a:rPr lang="en-US" sz="1800" dirty="0" smtClean="0">
                <a:latin typeface="Comic Sans MS" pitchFamily="66" charset="0"/>
              </a:rPr>
              <a:t> rata-rata </a:t>
            </a:r>
            <a:r>
              <a:rPr lang="en-US" sz="1800" dirty="0" err="1" smtClean="0">
                <a:latin typeface="Comic Sans MS" pitchFamily="66" charset="0"/>
              </a:rPr>
              <a:t>kebutuhan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gizi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berdasarkan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hasil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penelitian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terhadap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sejumlah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orang</a:t>
            </a:r>
            <a:r>
              <a:rPr lang="en-US" sz="1800" dirty="0" smtClean="0">
                <a:latin typeface="Comic Sans MS" pitchFamily="66" charset="0"/>
              </a:rPr>
              <a:t> yang </a:t>
            </a:r>
            <a:r>
              <a:rPr lang="en-US" sz="1800" dirty="0" err="1" smtClean="0">
                <a:latin typeface="Comic Sans MS" pitchFamily="66" charset="0"/>
              </a:rPr>
              <a:t>dianggap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sehat</a:t>
            </a:r>
            <a:r>
              <a:rPr lang="en-US" sz="1800" dirty="0" smtClean="0">
                <a:latin typeface="Comic Sans MS" pitchFamily="66" charset="0"/>
              </a:rPr>
              <a:t>. Rata-rata </a:t>
            </a:r>
            <a:r>
              <a:rPr lang="en-US" sz="1800" dirty="0" err="1" smtClean="0">
                <a:latin typeface="Comic Sans MS" pitchFamily="66" charset="0"/>
              </a:rPr>
              <a:t>kecukupan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zat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gizi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ini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bila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diterapkan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dlm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kehidupan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sehari-hari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mencukupi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smtClean="0">
                <a:latin typeface="Comic Sans MS" pitchFamily="66" charset="0"/>
                <a:sym typeface="Wingdings" pitchFamily="2" charset="2"/>
              </a:rPr>
              <a:t>50% </a:t>
            </a:r>
            <a:r>
              <a:rPr lang="en-US" sz="1800" dirty="0" err="1" smtClean="0">
                <a:latin typeface="Comic Sans MS" pitchFamily="66" charset="0"/>
                <a:sym typeface="Wingdings" pitchFamily="2" charset="2"/>
              </a:rPr>
              <a:t>populasi</a:t>
            </a:r>
            <a:r>
              <a:rPr lang="en-US" sz="18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Comic Sans MS" pitchFamily="66" charset="0"/>
                <a:sym typeface="Wingdings" pitchFamily="2" charset="2"/>
              </a:rPr>
              <a:t>sehat</a:t>
            </a:r>
            <a:r>
              <a:rPr lang="en-US" sz="1800" dirty="0" smtClean="0">
                <a:latin typeface="Comic Sans MS" pitchFamily="66" charset="0"/>
                <a:sym typeface="Wingdings" pitchFamily="2" charset="2"/>
              </a:rPr>
              <a:t> (</a:t>
            </a:r>
            <a:r>
              <a:rPr lang="en-US" sz="1800" dirty="0" err="1" smtClean="0">
                <a:latin typeface="Comic Sans MS" pitchFamily="66" charset="0"/>
                <a:sym typeface="Wingdings" pitchFamily="2" charset="2"/>
              </a:rPr>
              <a:t>terpenuhi</a:t>
            </a:r>
            <a:r>
              <a:rPr lang="en-US" sz="18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800" dirty="0" err="1" smtClean="0">
                <a:latin typeface="Comic Sans MS" pitchFamily="66" charset="0"/>
                <a:sym typeface="Wingdings" pitchFamily="2" charset="2"/>
              </a:rPr>
              <a:t>kebutuhannya</a:t>
            </a:r>
            <a:r>
              <a:rPr lang="en-US" sz="1800" dirty="0" smtClean="0">
                <a:latin typeface="Comic Sans MS" pitchFamily="66" charset="0"/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8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latin typeface="Comic Sans MS" pitchFamily="66" charset="0"/>
              </a:rPr>
              <a:t>RDA (Recommended Dietary Allowance)	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err="1" smtClean="0">
                <a:latin typeface="Comic Sans MS" pitchFamily="66" charset="0"/>
              </a:rPr>
              <a:t>angka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kecukupan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gizi</a:t>
            </a:r>
            <a:r>
              <a:rPr lang="en-US" sz="1800" dirty="0" smtClean="0">
                <a:latin typeface="Comic Sans MS" pitchFamily="66" charset="0"/>
              </a:rPr>
              <a:t> yang </a:t>
            </a:r>
            <a:r>
              <a:rPr lang="en-US" sz="1800" dirty="0" err="1" smtClean="0">
                <a:latin typeface="Comic Sans MS" pitchFamily="66" charset="0"/>
              </a:rPr>
              <a:t>bila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diterapkan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dlm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kehidupan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sehari-hari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akan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memenuhi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kebutuhan</a:t>
            </a:r>
            <a:r>
              <a:rPr lang="en-US" sz="1800" dirty="0" smtClean="0">
                <a:latin typeface="Comic Sans MS" pitchFamily="66" charset="0"/>
              </a:rPr>
              <a:t> 97,5% </a:t>
            </a:r>
            <a:r>
              <a:rPr lang="en-US" sz="1800" dirty="0" err="1" smtClean="0">
                <a:latin typeface="Comic Sans MS" pitchFamily="66" charset="0"/>
              </a:rPr>
              <a:t>populasi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sehat</a:t>
            </a:r>
            <a:r>
              <a:rPr lang="en-US" sz="1800" dirty="0" smtClean="0">
                <a:latin typeface="Comic Sans MS" pitchFamily="66" charset="0"/>
              </a:rPr>
              <a:t> (RDA = EAR + 2SD) 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US" sz="18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latin typeface="Comic Sans MS" pitchFamily="66" charset="0"/>
              </a:rPr>
              <a:t>AI (Adequate Intake)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err="1" smtClean="0">
                <a:latin typeface="Comic Sans MS" pitchFamily="66" charset="0"/>
              </a:rPr>
              <a:t>angka</a:t>
            </a:r>
            <a:r>
              <a:rPr lang="en-US" sz="1800" dirty="0" smtClean="0">
                <a:latin typeface="Comic Sans MS" pitchFamily="66" charset="0"/>
              </a:rPr>
              <a:t> yang </a:t>
            </a:r>
            <a:r>
              <a:rPr lang="en-US" sz="1800" dirty="0" err="1" smtClean="0">
                <a:latin typeface="Comic Sans MS" pitchFamily="66" charset="0"/>
              </a:rPr>
              <a:t>menggambarkan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kecukupan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gizi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berdasarkan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asupan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gizi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orang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sehat</a:t>
            </a:r>
            <a:r>
              <a:rPr lang="en-US" sz="1800" dirty="0" smtClean="0">
                <a:latin typeface="Comic Sans MS" pitchFamily="66" charset="0"/>
              </a:rPr>
              <a:t>. AI </a:t>
            </a:r>
            <a:r>
              <a:rPr lang="en-US" sz="1800" dirty="0" err="1" smtClean="0">
                <a:latin typeface="Comic Sans MS" pitchFamily="66" charset="0"/>
              </a:rPr>
              <a:t>dipergunakan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bila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belum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tersedia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cukup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kajian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kebutuhan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atau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kecukupan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zat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gizi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tertentu</a:t>
            </a:r>
            <a:r>
              <a:rPr lang="en-US" sz="1800" dirty="0" smtClean="0">
                <a:latin typeface="Comic Sans MS" pitchFamily="66" charset="0"/>
              </a:rPr>
              <a:t>  </a:t>
            </a:r>
            <a:r>
              <a:rPr lang="en-US" sz="1800" dirty="0" err="1" smtClean="0">
                <a:latin typeface="Comic Sans MS" pitchFamily="66" charset="0"/>
              </a:rPr>
              <a:t>pada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populasi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tertentu</a:t>
            </a:r>
            <a:r>
              <a:rPr lang="en-US" sz="1800" dirty="0" smtClean="0">
                <a:latin typeface="Comic Sans MS" pitchFamily="66" charset="0"/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800" dirty="0" smtClean="0">
              <a:latin typeface="Comic Sans MS" pitchFamily="66" charset="0"/>
            </a:endParaRPr>
          </a:p>
          <a:p>
            <a:pPr marL="342900" lvl="1" indent="-342900" eaLnBrk="1" hangingPunct="1">
              <a:lnSpc>
                <a:spcPct val="80000"/>
              </a:lnSpc>
              <a:buFontTx/>
              <a:buChar char="•"/>
              <a:defRPr/>
            </a:pPr>
            <a:r>
              <a:rPr lang="en-US" sz="1800" dirty="0" smtClean="0">
                <a:latin typeface="Comic Sans MS" pitchFamily="66" charset="0"/>
              </a:rPr>
              <a:t>UL (Tolerable Upper Intake Level)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err="1" smtClean="0">
                <a:latin typeface="Comic Sans MS" pitchFamily="66" charset="0"/>
              </a:rPr>
              <a:t>angka</a:t>
            </a:r>
            <a:r>
              <a:rPr lang="en-US" sz="1800" dirty="0" smtClean="0">
                <a:latin typeface="Comic Sans MS" pitchFamily="66" charset="0"/>
              </a:rPr>
              <a:t> paling </a:t>
            </a:r>
            <a:r>
              <a:rPr lang="en-US" sz="1800" dirty="0" err="1" smtClean="0">
                <a:latin typeface="Comic Sans MS" pitchFamily="66" charset="0"/>
              </a:rPr>
              <a:t>tinggi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dari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suatu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anjuran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kecukupan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gizi</a:t>
            </a:r>
            <a:r>
              <a:rPr lang="en-US" sz="1800" dirty="0" smtClean="0">
                <a:latin typeface="Comic Sans MS" pitchFamily="66" charset="0"/>
              </a:rPr>
              <a:t> yang </a:t>
            </a:r>
            <a:r>
              <a:rPr lang="en-US" sz="1800" dirty="0" err="1" smtClean="0">
                <a:latin typeface="Comic Sans MS" pitchFamily="66" charset="0"/>
              </a:rPr>
              <a:t>bila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dikonsumsi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dalam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jumlah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tsb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setiap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hari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tidak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menimbulkan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efek</a:t>
            </a:r>
            <a:r>
              <a:rPr lang="en-US" sz="1800" dirty="0" smtClean="0">
                <a:latin typeface="Comic Sans MS" pitchFamily="66" charset="0"/>
              </a:rPr>
              <a:t>  yang </a:t>
            </a:r>
            <a:r>
              <a:rPr lang="en-US" sz="1800" dirty="0" err="1" smtClean="0">
                <a:latin typeface="Comic Sans MS" pitchFamily="66" charset="0"/>
              </a:rPr>
              <a:t>membahayakan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kesehatan</a:t>
            </a:r>
            <a:r>
              <a:rPr lang="en-US" sz="1800" dirty="0" smtClean="0">
                <a:latin typeface="Comic Sans MS" pitchFamily="66" charset="0"/>
              </a:rPr>
              <a:t>.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err="1" smtClean="0">
                <a:latin typeface="Comic Sans MS" pitchFamily="66" charset="0"/>
              </a:rPr>
              <a:t>Mis</a:t>
            </a:r>
            <a:r>
              <a:rPr lang="en-US" sz="1800" dirty="0" smtClean="0">
                <a:latin typeface="Comic Sans MS" pitchFamily="66" charset="0"/>
              </a:rPr>
              <a:t> : </a:t>
            </a:r>
            <a:r>
              <a:rPr lang="en-US" sz="1800" dirty="0" err="1" smtClean="0">
                <a:latin typeface="Comic Sans MS" pitchFamily="66" charset="0"/>
              </a:rPr>
              <a:t>kebutuhan</a:t>
            </a: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n-US" sz="1800" dirty="0" err="1" smtClean="0">
                <a:latin typeface="Comic Sans MS" pitchFamily="66" charset="0"/>
              </a:rPr>
              <a:t>Vit</a:t>
            </a:r>
            <a:r>
              <a:rPr lang="en-US" sz="1800" dirty="0" smtClean="0">
                <a:latin typeface="Comic Sans MS" pitchFamily="66" charset="0"/>
              </a:rPr>
              <a:t> C 60 mg/hr; UL </a:t>
            </a:r>
            <a:r>
              <a:rPr lang="en-US" sz="1800" dirty="0" err="1" smtClean="0">
                <a:latin typeface="Comic Sans MS" pitchFamily="66" charset="0"/>
              </a:rPr>
              <a:t>Vit</a:t>
            </a:r>
            <a:r>
              <a:rPr lang="en-US" sz="1800" dirty="0" smtClean="0">
                <a:latin typeface="Comic Sans MS" pitchFamily="66" charset="0"/>
              </a:rPr>
              <a:t> C 2000 mg/hr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6870700" cy="6858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Comic Sans MS" pitchFamily="66" charset="0"/>
              </a:rPr>
              <a:t>PENETAPAN AKG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Comic Sans MS" pitchFamily="66" charset="0"/>
              </a:rPr>
              <a:t>Dasar perhitungan AKG di Indonesia: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latin typeface="Comic Sans MS" pitchFamily="66" charset="0"/>
              </a:rPr>
              <a:t>Patokan berat-badan orang sehat pada berbagai golongan penduduk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latin typeface="Comic Sans MS" pitchFamily="66" charset="0"/>
              </a:rPr>
              <a:t>Rujukan : WHO /FAO, IOM, Harmonisasi ASEAN</a:t>
            </a:r>
          </a:p>
          <a:p>
            <a:pPr eaLnBrk="1" hangingPunct="1">
              <a:lnSpc>
                <a:spcPct val="80000"/>
              </a:lnSpc>
            </a:pPr>
            <a:endParaRPr lang="en-US" sz="240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Comic Sans MS" pitchFamily="66" charset="0"/>
              </a:rPr>
              <a:t> Mempertimbangkan: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latin typeface="Comic Sans MS" pitchFamily="66" charset="0"/>
              </a:rPr>
              <a:t>kebutuhan faali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latin typeface="Comic Sans MS" pitchFamily="66" charset="0"/>
              </a:rPr>
              <a:t>variasi antar individu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latin typeface="Comic Sans MS" pitchFamily="66" charset="0"/>
              </a:rPr>
              <a:t>bio-availabitas zat gizi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09600"/>
            <a:ext cx="8839200" cy="49006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2">
  <a:themeElements>
    <a:clrScheme name="Default Design 2">
      <a:dk1>
        <a:srgbClr val="000000"/>
      </a:dk1>
      <a:lt1>
        <a:srgbClr val="FFFFFF"/>
      </a:lt1>
      <a:dk2>
        <a:srgbClr val="006666"/>
      </a:dk2>
      <a:lt2>
        <a:srgbClr val="808080"/>
      </a:lt2>
      <a:accent1>
        <a:srgbClr val="F8A230"/>
      </a:accent1>
      <a:accent2>
        <a:srgbClr val="5CACE2"/>
      </a:accent2>
      <a:accent3>
        <a:srgbClr val="FFFFFF"/>
      </a:accent3>
      <a:accent4>
        <a:srgbClr val="000000"/>
      </a:accent4>
      <a:accent5>
        <a:srgbClr val="FBCEAD"/>
      </a:accent5>
      <a:accent6>
        <a:srgbClr val="539BCD"/>
      </a:accent6>
      <a:hlink>
        <a:srgbClr val="E569A7"/>
      </a:hlink>
      <a:folHlink>
        <a:srgbClr val="95D84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66"/>
        </a:dk2>
        <a:lt2>
          <a:srgbClr val="808080"/>
        </a:lt2>
        <a:accent1>
          <a:srgbClr val="F8A230"/>
        </a:accent1>
        <a:accent2>
          <a:srgbClr val="5CACE2"/>
        </a:accent2>
        <a:accent3>
          <a:srgbClr val="FFFFFF"/>
        </a:accent3>
        <a:accent4>
          <a:srgbClr val="000000"/>
        </a:accent4>
        <a:accent5>
          <a:srgbClr val="FBCEAD"/>
        </a:accent5>
        <a:accent6>
          <a:srgbClr val="539BCD"/>
        </a:accent6>
        <a:hlink>
          <a:srgbClr val="E569A7"/>
        </a:hlink>
        <a:folHlink>
          <a:srgbClr val="95D8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8EEA3A"/>
        </a:accent1>
        <a:accent2>
          <a:srgbClr val="F97B90"/>
        </a:accent2>
        <a:accent3>
          <a:srgbClr val="FFFFFF"/>
        </a:accent3>
        <a:accent4>
          <a:srgbClr val="000000"/>
        </a:accent4>
        <a:accent5>
          <a:srgbClr val="C6F3AE"/>
        </a:accent5>
        <a:accent6>
          <a:srgbClr val="E26F82"/>
        </a:accent6>
        <a:hlink>
          <a:srgbClr val="5DC2F5"/>
        </a:hlink>
        <a:folHlink>
          <a:srgbClr val="FFA4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4105</TotalTime>
  <Words>2872</Words>
  <Application>Microsoft Office PowerPoint</Application>
  <PresentationFormat>On-screen Show (4:3)</PresentationFormat>
  <Paragraphs>895</Paragraphs>
  <Slides>69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Theme2</vt:lpstr>
      <vt:lpstr>Document</vt:lpstr>
      <vt:lpstr>Worksheet</vt:lpstr>
      <vt:lpstr>Angka Kecukupan Gizi (AKG) &amp; Pedoman Gizi </vt:lpstr>
      <vt:lpstr>PowerPoint Presentation</vt:lpstr>
      <vt:lpstr>ANGKA KECUKUPAN GIZI YANG DIANJURKAN (AKG)</vt:lpstr>
      <vt:lpstr>PENGERTIAN</vt:lpstr>
      <vt:lpstr>Istilah</vt:lpstr>
      <vt:lpstr>Rujukan yang digunakan  untuk penetapan AKG di Indonesia</vt:lpstr>
      <vt:lpstr>PENGERTIAN</vt:lpstr>
      <vt:lpstr>PENETAPAN AKG</vt:lpstr>
      <vt:lpstr>PowerPoint Presentation</vt:lpstr>
      <vt:lpstr>PowerPoint Presentation</vt:lpstr>
      <vt:lpstr>PowerPoint Presentation</vt:lpstr>
      <vt:lpstr>Angka Kecukupan Energi (AKE) dan Angka Kecukupan Protein (AKP)</vt:lpstr>
      <vt:lpstr>PENETAPAN AKG</vt:lpstr>
      <vt:lpstr>PENETAPAN AKG</vt:lpstr>
      <vt:lpstr>PENETAPAN AKG</vt:lpstr>
      <vt:lpstr>Kegunaan AKG</vt:lpstr>
      <vt:lpstr>Kegunaan AKG</vt:lpstr>
      <vt:lpstr>ANGKA KECUKUPAN GIZI RATA-RATA YANG DIANJURKAN (PER ORANG PER HARI) AKG - 1998</vt:lpstr>
      <vt:lpstr>PowerPoint Presentation</vt:lpstr>
      <vt:lpstr>AKG, 2012 (Permenkes 75/2013)</vt:lpstr>
      <vt:lpstr>PowerPoint Presentation</vt:lpstr>
      <vt:lpstr>AKG 2012 untuk Vitamin (1)</vt:lpstr>
      <vt:lpstr>AKG 2012 untuk Vitamin (2)</vt:lpstr>
      <vt:lpstr>AKG 2012 untuk Mineral (1)</vt:lpstr>
      <vt:lpstr>AKG 2012 untuk Mineral (2)</vt:lpstr>
      <vt:lpstr>AKG 2019 (Zat Gizi Makro)</vt:lpstr>
      <vt:lpstr>AKG 2019 (Zat Gizi Makro)</vt:lpstr>
      <vt:lpstr>AKG 2019 (Zat Gizi Mikro)</vt:lpstr>
      <vt:lpstr>AKG 2019 (Zat Gizi Mikro)</vt:lpstr>
      <vt:lpstr>Perkembangan Pedoman GIZI di indonesia</vt:lpstr>
      <vt:lpstr>1. “4 Sehat 5 Sempurna”</vt:lpstr>
      <vt:lpstr>PowerPoint Presentation</vt:lpstr>
      <vt:lpstr>2. Pedoman Umum Gizi Seimbang</vt:lpstr>
      <vt:lpstr>Perkembangan didasarkan pada:</vt:lpstr>
      <vt:lpstr>PowerPoint Presentation</vt:lpstr>
      <vt:lpstr>Perbedaan Gizi Seimbang dg  4 Sehat 5 Sempurna</vt:lpstr>
      <vt:lpstr>13 Pesan PUGS</vt:lpstr>
      <vt:lpstr>PowerPoint Presentation</vt:lpstr>
      <vt:lpstr>PowerPoint Presentation</vt:lpstr>
      <vt:lpstr>3. Pedoman Gizi Seimbang</vt:lpstr>
      <vt:lpstr>PowerPoint Presentation</vt:lpstr>
      <vt:lpstr>4. Pedoman Gizi Seimbang  (Kemenkes RI, 2014)</vt:lpstr>
      <vt:lpstr>10 Pesan Gizi</vt:lpstr>
      <vt:lpstr>PowerPoint Presentation</vt:lpstr>
      <vt:lpstr>1. Mengonsumsi pangan beranekaragam </vt:lpstr>
      <vt:lpstr>PowerPoint Presentation</vt:lpstr>
      <vt:lpstr>PowerPoint Presentation</vt:lpstr>
      <vt:lpstr>PowerPoint Presentation</vt:lpstr>
      <vt:lpstr>2. Membiasakan Perilaku Hidup Bersih</vt:lpstr>
      <vt:lpstr>Perilaku Bersih</vt:lpstr>
      <vt:lpstr>Perilaku Bersih</vt:lpstr>
      <vt:lpstr>Cara cuci tangan (WHO, 2000)</vt:lpstr>
      <vt:lpstr>3. Melakukan aktivitas fisik</vt:lpstr>
      <vt:lpstr>Rekomendasi olahraga</vt:lpstr>
      <vt:lpstr>Jenis aktivitas fisik &amp; olahraga</vt:lpstr>
      <vt:lpstr>4. Memantau &amp; Mempertahankan  Berat Badan Normal</vt:lpstr>
      <vt:lpstr>Mengetahui Berat Badan Ideal</vt:lpstr>
      <vt:lpstr>PowerPoint Presentation</vt:lpstr>
      <vt:lpstr>Pedoman gizi di negara lain</vt:lpstr>
      <vt:lpstr>Amerika (2011)  MyPlate For Healthy Diet and Nutrition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Filipina</vt:lpstr>
      <vt:lpstr>TERIMA KASIH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Toshiba</dc:creator>
  <cp:lastModifiedBy>bambang irawan</cp:lastModifiedBy>
  <cp:revision>170</cp:revision>
  <dcterms:created xsi:type="dcterms:W3CDTF">2012-02-27T12:37:08Z</dcterms:created>
  <dcterms:modified xsi:type="dcterms:W3CDTF">2019-10-02T21:33:25Z</dcterms:modified>
</cp:coreProperties>
</file>