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291" r:id="rId2"/>
    <p:sldId id="323" r:id="rId3"/>
    <p:sldId id="310" r:id="rId4"/>
    <p:sldId id="324" r:id="rId5"/>
    <p:sldId id="325" r:id="rId6"/>
    <p:sldId id="326" r:id="rId7"/>
    <p:sldId id="327" r:id="rId8"/>
    <p:sldId id="328" r:id="rId9"/>
    <p:sldId id="329" r:id="rId10"/>
    <p:sldId id="330" r:id="rId11"/>
    <p:sldId id="315" r:id="rId12"/>
    <p:sldId id="317" r:id="rId13"/>
    <p:sldId id="318" r:id="rId14"/>
    <p:sldId id="319" r:id="rId15"/>
    <p:sldId id="334" r:id="rId16"/>
    <p:sldId id="335" r:id="rId17"/>
    <p:sldId id="336" r:id="rId18"/>
    <p:sldId id="337" r:id="rId19"/>
    <p:sldId id="320" r:id="rId20"/>
    <p:sldId id="321" r:id="rId21"/>
    <p:sldId id="322" r:id="rId22"/>
    <p:sldId id="332" r:id="rId23"/>
    <p:sldId id="292" r:id="rId24"/>
    <p:sldId id="293" r:id="rId25"/>
    <p:sldId id="294" r:id="rId26"/>
    <p:sldId id="295" r:id="rId27"/>
    <p:sldId id="307" r:id="rId28"/>
    <p:sldId id="309" r:id="rId29"/>
    <p:sldId id="296" r:id="rId30"/>
    <p:sldId id="300" r:id="rId31"/>
    <p:sldId id="308" r:id="rId32"/>
    <p:sldId id="302" r:id="rId33"/>
    <p:sldId id="297" r:id="rId34"/>
    <p:sldId id="301" r:id="rId35"/>
    <p:sldId id="333" r:id="rId36"/>
    <p:sldId id="298" r:id="rId37"/>
    <p:sldId id="299" r:id="rId38"/>
    <p:sldId id="305" r:id="rId39"/>
    <p:sldId id="306" r:id="rId40"/>
    <p:sldId id="338" r:id="rId41"/>
    <p:sldId id="339" r:id="rId42"/>
    <p:sldId id="340" r:id="rId43"/>
    <p:sldId id="341" r:id="rId44"/>
    <p:sldId id="342" r:id="rId45"/>
    <p:sldId id="343" r:id="rId46"/>
    <p:sldId id="289" r:id="rId4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3300"/>
    <a:srgbClr val="6600FF"/>
    <a:srgbClr val="FF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2294" autoAdjust="0"/>
  </p:normalViewPr>
  <p:slideViewPr>
    <p:cSldViewPr>
      <p:cViewPr>
        <p:scale>
          <a:sx n="81" d="100"/>
          <a:sy n="81" d="100"/>
        </p:scale>
        <p:origin x="-292" y="-14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F6F61-A6B6-44CC-8982-5E6424C5D8EA}" type="datetimeFigureOut">
              <a:rPr lang="id-ID" smtClean="0"/>
              <a:pPr/>
              <a:t>04/09/2020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E885A-59E8-4962-9C14-7BACFC8EB2C1}" type="slidenum">
              <a:rPr lang="id-ID" smtClean="0"/>
              <a:pPr/>
              <a:t>‹#›</a:t>
            </a:fld>
            <a:endParaRPr lang="id-ID"/>
          </a:p>
        </p:txBody>
      </p:sp>
    </p:spTree>
    <p:extLst>
      <p:ext uri="{BB962C8B-B14F-4D97-AF65-F5344CB8AC3E}">
        <p14:creationId xmlns:p14="http://schemas.microsoft.com/office/powerpoint/2010/main" val="251750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B21A88-89AB-4520-B2CD-6996D51EF835}" type="slidenum">
              <a:rPr lang="en-US"/>
              <a:pPr/>
              <a:t>27</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DAF719-D9FB-4E18-8288-74150E5C8996}" type="slidenum">
              <a:rPr lang="en-US"/>
              <a:pPr/>
              <a:t>32</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74E51-5546-4B8C-A634-00851F962ACD}" type="slidenum">
              <a:rPr lang="en-US"/>
              <a:pPr/>
              <a:t>38</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3ECDD-467E-4FC1-B6D4-405F34A3F76F}" type="slidenum">
              <a:rPr lang="en-US"/>
              <a:pPr/>
              <a:t>39</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9" name="Freeform 7"/>
          <p:cNvSpPr>
            <a:spLocks/>
          </p:cNvSpPr>
          <p:nvPr/>
        </p:nvSpPr>
        <p:spPr bwMode="gray">
          <a:xfrm>
            <a:off x="-1588" y="5881690"/>
            <a:ext cx="2917827" cy="977900"/>
          </a:xfrm>
          <a:custGeom>
            <a:avLst/>
            <a:gdLst/>
            <a:ahLst/>
            <a:cxnLst>
              <a:cxn ang="0">
                <a:pos x="0" y="74"/>
              </a:cxn>
              <a:cxn ang="0">
                <a:pos x="1589" y="0"/>
              </a:cxn>
              <a:cxn ang="0">
                <a:pos x="1838" y="618"/>
              </a:cxn>
              <a:cxn ang="0">
                <a:pos x="0" y="618"/>
              </a:cxn>
              <a:cxn ang="0">
                <a:pos x="0" y="74"/>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solidFill>
            <a:schemeClr val="folHlink"/>
          </a:solidFill>
          <a:ln w="9525">
            <a:noFill/>
            <a:round/>
            <a:headEnd/>
            <a:tailEnd/>
          </a:ln>
          <a:effectLst/>
        </p:spPr>
        <p:txBody>
          <a:bodyPr/>
          <a:lstStyle/>
          <a:p>
            <a:endParaRPr lang="id-ID"/>
          </a:p>
        </p:txBody>
      </p:sp>
      <p:sp>
        <p:nvSpPr>
          <p:cNvPr id="3080" name="Freeform 8"/>
          <p:cNvSpPr>
            <a:spLocks/>
          </p:cNvSpPr>
          <p:nvPr/>
        </p:nvSpPr>
        <p:spPr bwMode="gray">
          <a:xfrm>
            <a:off x="2559053" y="4684713"/>
            <a:ext cx="6596063" cy="2239962"/>
          </a:xfrm>
          <a:custGeom>
            <a:avLst/>
            <a:gdLst/>
            <a:ahLst/>
            <a:cxnLst>
              <a:cxn ang="0">
                <a:pos x="1114" y="0"/>
              </a:cxn>
              <a:cxn ang="0">
                <a:pos x="0" y="754"/>
              </a:cxn>
              <a:cxn ang="0">
                <a:pos x="406" y="1375"/>
              </a:cxn>
              <a:cxn ang="0">
                <a:pos x="4171" y="1375"/>
              </a:cxn>
              <a:cxn ang="0">
                <a:pos x="4171" y="468"/>
              </a:cxn>
              <a:cxn ang="0">
                <a:pos x="1114" y="0"/>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solidFill>
            <a:schemeClr val="hlink"/>
          </a:solidFill>
          <a:ln w="9525">
            <a:noFill/>
            <a:round/>
            <a:headEnd/>
            <a:tailEnd/>
          </a:ln>
          <a:effectLst/>
        </p:spPr>
        <p:txBody>
          <a:bodyPr/>
          <a:lstStyle/>
          <a:p>
            <a:endParaRPr lang="id-ID"/>
          </a:p>
        </p:txBody>
      </p:sp>
      <p:sp>
        <p:nvSpPr>
          <p:cNvPr id="3081" name="Freeform 9"/>
          <p:cNvSpPr>
            <a:spLocks/>
          </p:cNvSpPr>
          <p:nvPr/>
        </p:nvSpPr>
        <p:spPr bwMode="gray">
          <a:xfrm>
            <a:off x="4356102" y="641352"/>
            <a:ext cx="4787900" cy="5997575"/>
          </a:xfrm>
          <a:custGeom>
            <a:avLst/>
            <a:gdLst/>
            <a:ahLst/>
            <a:cxnLst>
              <a:cxn ang="0">
                <a:pos x="548" y="1300"/>
              </a:cxn>
              <a:cxn ang="0">
                <a:pos x="0" y="2525"/>
              </a:cxn>
              <a:cxn ang="0">
                <a:pos x="3016" y="2752"/>
              </a:cxn>
              <a:cxn ang="0">
                <a:pos x="3016" y="665"/>
              </a:cxn>
              <a:cxn ang="0">
                <a:pos x="1944" y="0"/>
              </a:cxn>
              <a:cxn ang="0">
                <a:pos x="548" y="1300"/>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solidFill>
            <a:schemeClr val="accent2"/>
          </a:solidFill>
          <a:ln w="9525">
            <a:noFill/>
            <a:round/>
            <a:headEnd/>
            <a:tailEnd/>
          </a:ln>
          <a:effectLst/>
        </p:spPr>
        <p:txBody>
          <a:bodyPr/>
          <a:lstStyle/>
          <a:p>
            <a:endParaRPr lang="id-ID"/>
          </a:p>
        </p:txBody>
      </p:sp>
      <p:sp>
        <p:nvSpPr>
          <p:cNvPr id="3082" name="Freeform 10"/>
          <p:cNvSpPr>
            <a:spLocks/>
          </p:cNvSpPr>
          <p:nvPr/>
        </p:nvSpPr>
        <p:spPr bwMode="gray">
          <a:xfrm>
            <a:off x="4719637" y="1588"/>
            <a:ext cx="2508251" cy="2601912"/>
          </a:xfrm>
          <a:custGeom>
            <a:avLst/>
            <a:gdLst/>
            <a:ahLst/>
            <a:cxnLst>
              <a:cxn ang="0">
                <a:pos x="0" y="0"/>
              </a:cxn>
              <a:cxn ang="0">
                <a:pos x="335" y="1645"/>
              </a:cxn>
              <a:cxn ang="0">
                <a:pos x="1569" y="0"/>
              </a:cxn>
              <a:cxn ang="0">
                <a:pos x="0" y="0"/>
              </a:cxn>
            </a:cxnLst>
            <a:rect l="0" t="0" r="r" b="b"/>
            <a:pathLst>
              <a:path w="1569" h="1645">
                <a:moveTo>
                  <a:pt x="0" y="0"/>
                </a:moveTo>
                <a:lnTo>
                  <a:pt x="335" y="1645"/>
                </a:lnTo>
                <a:cubicBezTo>
                  <a:pt x="335" y="1645"/>
                  <a:pt x="1394" y="1086"/>
                  <a:pt x="1569" y="0"/>
                </a:cubicBezTo>
                <a:cubicBezTo>
                  <a:pt x="784" y="0"/>
                  <a:pt x="0" y="0"/>
                  <a:pt x="0" y="0"/>
                </a:cubicBezTo>
                <a:close/>
              </a:path>
            </a:pathLst>
          </a:custGeom>
          <a:solidFill>
            <a:schemeClr val="accent1"/>
          </a:solidFill>
          <a:ln w="9525">
            <a:noFill/>
            <a:round/>
            <a:headEnd/>
            <a:tailEnd/>
          </a:ln>
          <a:effectLst/>
        </p:spPr>
        <p:txBody>
          <a:bodyPr/>
          <a:lstStyle/>
          <a:p>
            <a:endParaRPr lang="id-ID"/>
          </a:p>
        </p:txBody>
      </p:sp>
      <p:sp>
        <p:nvSpPr>
          <p:cNvPr id="3083" name="Freeform 11"/>
          <p:cNvSpPr>
            <a:spLocks/>
          </p:cNvSpPr>
          <p:nvPr/>
        </p:nvSpPr>
        <p:spPr bwMode="gray">
          <a:xfrm>
            <a:off x="0" y="5889625"/>
            <a:ext cx="2935288" cy="977900"/>
          </a:xfrm>
          <a:custGeom>
            <a:avLst/>
            <a:gdLst/>
            <a:ahLst/>
            <a:cxnLst>
              <a:cxn ang="0">
                <a:pos x="0" y="74"/>
              </a:cxn>
              <a:cxn ang="0">
                <a:pos x="1589" y="0"/>
              </a:cxn>
              <a:cxn ang="0">
                <a:pos x="1838" y="618"/>
              </a:cxn>
              <a:cxn ang="0">
                <a:pos x="0" y="618"/>
              </a:cxn>
              <a:cxn ang="0">
                <a:pos x="0" y="74"/>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blipFill dpi="0" rotWithShape="1">
            <a:blip r:embed="rId2"/>
            <a:srcRect/>
            <a:stretch>
              <a:fillRect/>
            </a:stretch>
          </a:blipFill>
          <a:ln w="9525">
            <a:noFill/>
            <a:round/>
            <a:headEnd/>
            <a:tailEnd/>
          </a:ln>
          <a:effectLst/>
        </p:spPr>
        <p:txBody>
          <a:bodyPr/>
          <a:lstStyle/>
          <a:p>
            <a:endParaRPr lang="id-ID"/>
          </a:p>
        </p:txBody>
      </p:sp>
      <p:sp>
        <p:nvSpPr>
          <p:cNvPr id="3084" name="Freeform 12"/>
          <p:cNvSpPr>
            <a:spLocks/>
          </p:cNvSpPr>
          <p:nvPr/>
        </p:nvSpPr>
        <p:spPr bwMode="gray">
          <a:xfrm>
            <a:off x="2541590" y="4673602"/>
            <a:ext cx="6596063" cy="2239963"/>
          </a:xfrm>
          <a:custGeom>
            <a:avLst/>
            <a:gdLst/>
            <a:ahLst/>
            <a:cxnLst>
              <a:cxn ang="0">
                <a:pos x="1114" y="0"/>
              </a:cxn>
              <a:cxn ang="0">
                <a:pos x="0" y="754"/>
              </a:cxn>
              <a:cxn ang="0">
                <a:pos x="406" y="1375"/>
              </a:cxn>
              <a:cxn ang="0">
                <a:pos x="4171" y="1375"/>
              </a:cxn>
              <a:cxn ang="0">
                <a:pos x="4171" y="468"/>
              </a:cxn>
              <a:cxn ang="0">
                <a:pos x="1114" y="0"/>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blipFill dpi="0" rotWithShape="1">
            <a:blip r:embed="rId3"/>
            <a:srcRect/>
            <a:stretch>
              <a:fillRect/>
            </a:stretch>
          </a:blipFill>
          <a:ln w="9525">
            <a:noFill/>
            <a:round/>
            <a:headEnd/>
            <a:tailEnd/>
          </a:ln>
          <a:effectLst/>
        </p:spPr>
        <p:txBody>
          <a:bodyPr/>
          <a:lstStyle/>
          <a:p>
            <a:endParaRPr lang="id-ID"/>
          </a:p>
        </p:txBody>
      </p:sp>
      <p:sp>
        <p:nvSpPr>
          <p:cNvPr id="3085" name="Freeform 13"/>
          <p:cNvSpPr>
            <a:spLocks/>
          </p:cNvSpPr>
          <p:nvPr/>
        </p:nvSpPr>
        <p:spPr bwMode="gray">
          <a:xfrm>
            <a:off x="4348163" y="628650"/>
            <a:ext cx="4787900" cy="6008688"/>
          </a:xfrm>
          <a:custGeom>
            <a:avLst/>
            <a:gdLst/>
            <a:ahLst/>
            <a:cxnLst>
              <a:cxn ang="0">
                <a:pos x="548" y="1300"/>
              </a:cxn>
              <a:cxn ang="0">
                <a:pos x="0" y="2525"/>
              </a:cxn>
              <a:cxn ang="0">
                <a:pos x="3016" y="2752"/>
              </a:cxn>
              <a:cxn ang="0">
                <a:pos x="3016" y="665"/>
              </a:cxn>
              <a:cxn ang="0">
                <a:pos x="1944" y="0"/>
              </a:cxn>
              <a:cxn ang="0">
                <a:pos x="548" y="1300"/>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blipFill dpi="0" rotWithShape="1">
            <a:blip r:embed="rId4"/>
            <a:srcRect/>
            <a:stretch>
              <a:fillRect/>
            </a:stretch>
          </a:blipFill>
          <a:ln w="9525">
            <a:noFill/>
            <a:round/>
            <a:headEnd/>
            <a:tailEnd/>
          </a:ln>
          <a:effectLst/>
        </p:spPr>
        <p:txBody>
          <a:bodyPr/>
          <a:lstStyle/>
          <a:p>
            <a:endParaRPr lang="id-ID"/>
          </a:p>
        </p:txBody>
      </p:sp>
      <p:sp>
        <p:nvSpPr>
          <p:cNvPr id="3086" name="Freeform 14" descr="1"/>
          <p:cNvSpPr>
            <a:spLocks/>
          </p:cNvSpPr>
          <p:nvPr/>
        </p:nvSpPr>
        <p:spPr bwMode="gray">
          <a:xfrm>
            <a:off x="4694241" y="-1587"/>
            <a:ext cx="2543175" cy="2632076"/>
          </a:xfrm>
          <a:custGeom>
            <a:avLst/>
            <a:gdLst/>
            <a:ahLst/>
            <a:cxnLst>
              <a:cxn ang="0">
                <a:pos x="0" y="0"/>
              </a:cxn>
              <a:cxn ang="0">
                <a:pos x="335" y="1645"/>
              </a:cxn>
              <a:cxn ang="0">
                <a:pos x="1569" y="0"/>
              </a:cxn>
              <a:cxn ang="0">
                <a:pos x="0" y="0"/>
              </a:cxn>
            </a:cxnLst>
            <a:rect l="0" t="0" r="r" b="b"/>
            <a:pathLst>
              <a:path w="1569" h="1645">
                <a:moveTo>
                  <a:pt x="0" y="0"/>
                </a:moveTo>
                <a:lnTo>
                  <a:pt x="335" y="1645"/>
                </a:lnTo>
                <a:cubicBezTo>
                  <a:pt x="335" y="1645"/>
                  <a:pt x="1394" y="1086"/>
                  <a:pt x="1569" y="0"/>
                </a:cubicBezTo>
                <a:cubicBezTo>
                  <a:pt x="784" y="0"/>
                  <a:pt x="0" y="0"/>
                  <a:pt x="0" y="0"/>
                </a:cubicBezTo>
                <a:close/>
              </a:path>
            </a:pathLst>
          </a:custGeom>
          <a:blipFill dpi="0" rotWithShape="1">
            <a:blip r:embed="rId5"/>
            <a:srcRect/>
            <a:stretch>
              <a:fillRect/>
            </a:stretch>
          </a:blipFill>
          <a:ln w="9525">
            <a:noFill/>
            <a:round/>
            <a:headEnd/>
            <a:tailEnd/>
          </a:ln>
          <a:effectLst/>
        </p:spPr>
        <p:txBody>
          <a:bodyPr/>
          <a:lstStyle/>
          <a:p>
            <a:endParaRPr lang="id-ID"/>
          </a:p>
        </p:txBody>
      </p:sp>
      <p:sp>
        <p:nvSpPr>
          <p:cNvPr id="3087" name="Freeform 15"/>
          <p:cNvSpPr>
            <a:spLocks/>
          </p:cNvSpPr>
          <p:nvPr/>
        </p:nvSpPr>
        <p:spPr bwMode="gray">
          <a:xfrm>
            <a:off x="-3175" y="1590"/>
            <a:ext cx="5857875" cy="6794500"/>
          </a:xfrm>
          <a:custGeom>
            <a:avLst/>
            <a:gdLst/>
            <a:ahLst/>
            <a:cxnLst>
              <a:cxn ang="0">
                <a:pos x="0" y="3810"/>
              </a:cxn>
              <a:cxn ang="0">
                <a:pos x="0" y="1"/>
              </a:cxn>
              <a:cxn ang="0">
                <a:pos x="2974" y="0"/>
              </a:cxn>
              <a:cxn ang="0">
                <a:pos x="2768" y="2926"/>
              </a:cxn>
              <a:cxn ang="0">
                <a:pos x="0" y="3810"/>
              </a:cxn>
            </a:cxnLst>
            <a:rect l="0" t="0" r="r" b="b"/>
            <a:pathLst>
              <a:path w="3690" h="4280">
                <a:moveTo>
                  <a:pt x="0" y="3810"/>
                </a:moveTo>
                <a:lnTo>
                  <a:pt x="0" y="1"/>
                </a:lnTo>
                <a:lnTo>
                  <a:pt x="2974" y="0"/>
                </a:lnTo>
                <a:cubicBezTo>
                  <a:pt x="3284" y="452"/>
                  <a:pt x="3690" y="1776"/>
                  <a:pt x="2768" y="2926"/>
                </a:cubicBezTo>
                <a:cubicBezTo>
                  <a:pt x="1610" y="4280"/>
                  <a:pt x="0" y="3810"/>
                  <a:pt x="0" y="3810"/>
                </a:cubicBezTo>
                <a:close/>
              </a:path>
            </a:pathLst>
          </a:custGeom>
          <a:solidFill>
            <a:srgbClr val="FFFFFF"/>
          </a:solidFill>
          <a:ln w="9525">
            <a:noFill/>
            <a:round/>
            <a:headEnd/>
            <a:tailEnd/>
          </a:ln>
          <a:effectLst/>
        </p:spPr>
        <p:txBody>
          <a:bodyPr/>
          <a:lstStyle/>
          <a:p>
            <a:endParaRPr lang="id-ID"/>
          </a:p>
        </p:txBody>
      </p:sp>
      <p:sp>
        <p:nvSpPr>
          <p:cNvPr id="3088" name="Freeform 16"/>
          <p:cNvSpPr>
            <a:spLocks/>
          </p:cNvSpPr>
          <p:nvPr/>
        </p:nvSpPr>
        <p:spPr bwMode="gray">
          <a:xfrm>
            <a:off x="-3175" y="1588"/>
            <a:ext cx="5943600" cy="6437312"/>
          </a:xfrm>
          <a:custGeom>
            <a:avLst/>
            <a:gdLst/>
            <a:ahLst/>
            <a:cxnLst>
              <a:cxn ang="0">
                <a:pos x="0" y="3765"/>
              </a:cxn>
              <a:cxn ang="0">
                <a:pos x="0" y="0"/>
              </a:cxn>
              <a:cxn ang="0">
                <a:pos x="2767" y="0"/>
              </a:cxn>
              <a:cxn ang="0">
                <a:pos x="2567" y="2858"/>
              </a:cxn>
              <a:cxn ang="0">
                <a:pos x="0" y="3765"/>
              </a:cxn>
            </a:cxnLst>
            <a:rect l="0" t="0" r="r" b="b"/>
            <a:pathLst>
              <a:path w="3635" h="4115">
                <a:moveTo>
                  <a:pt x="0" y="3765"/>
                </a:moveTo>
                <a:lnTo>
                  <a:pt x="0" y="0"/>
                </a:lnTo>
                <a:lnTo>
                  <a:pt x="2767" y="0"/>
                </a:lnTo>
                <a:cubicBezTo>
                  <a:pt x="2767" y="0"/>
                  <a:pt x="3635" y="1445"/>
                  <a:pt x="2567" y="2858"/>
                </a:cubicBezTo>
                <a:cubicBezTo>
                  <a:pt x="1523" y="4115"/>
                  <a:pt x="0" y="3765"/>
                  <a:pt x="0" y="3765"/>
                </a:cubicBezTo>
                <a:close/>
              </a:path>
            </a:pathLst>
          </a:custGeom>
          <a:gradFill rotWithShape="1">
            <a:gsLst>
              <a:gs pos="0">
                <a:srgbClr val="FDF58D">
                  <a:gamma/>
                  <a:tint val="19216"/>
                  <a:invGamma/>
                </a:srgbClr>
              </a:gs>
              <a:gs pos="100000">
                <a:srgbClr val="FDF58D"/>
              </a:gs>
            </a:gsLst>
            <a:lin ang="2700000" scaled="1"/>
          </a:gradFill>
          <a:ln w="9525">
            <a:noFill/>
            <a:round/>
            <a:headEnd/>
            <a:tailEnd/>
          </a:ln>
          <a:effectLst/>
        </p:spPr>
        <p:txBody>
          <a:bodyPr/>
          <a:lstStyle/>
          <a:p>
            <a:endParaRPr lang="id-ID"/>
          </a:p>
        </p:txBody>
      </p:sp>
      <p:grpSp>
        <p:nvGrpSpPr>
          <p:cNvPr id="2" name="Group 17"/>
          <p:cNvGrpSpPr>
            <a:grpSpLocks/>
          </p:cNvGrpSpPr>
          <p:nvPr/>
        </p:nvGrpSpPr>
        <p:grpSpPr bwMode="auto">
          <a:xfrm>
            <a:off x="250828" y="9527"/>
            <a:ext cx="4176713" cy="5908675"/>
            <a:chOff x="158" y="6"/>
            <a:chExt cx="2631" cy="3722"/>
          </a:xfrm>
        </p:grpSpPr>
        <p:sp>
          <p:nvSpPr>
            <p:cNvPr id="3090" name="Line 18"/>
            <p:cNvSpPr>
              <a:spLocks noChangeShapeType="1"/>
            </p:cNvSpPr>
            <p:nvPr/>
          </p:nvSpPr>
          <p:spPr bwMode="gray">
            <a:xfrm>
              <a:off x="158" y="6"/>
              <a:ext cx="0" cy="3720"/>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1" name="Line 19"/>
            <p:cNvSpPr>
              <a:spLocks noChangeShapeType="1"/>
            </p:cNvSpPr>
            <p:nvPr/>
          </p:nvSpPr>
          <p:spPr bwMode="gray">
            <a:xfrm>
              <a:off x="815" y="6"/>
              <a:ext cx="0" cy="3722"/>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2" name="Line 20"/>
            <p:cNvSpPr>
              <a:spLocks noChangeShapeType="1"/>
            </p:cNvSpPr>
            <p:nvPr/>
          </p:nvSpPr>
          <p:spPr bwMode="gray">
            <a:xfrm>
              <a:off x="1473" y="6"/>
              <a:ext cx="0" cy="3586"/>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3" name="Line 21"/>
            <p:cNvSpPr>
              <a:spLocks noChangeShapeType="1"/>
            </p:cNvSpPr>
            <p:nvPr/>
          </p:nvSpPr>
          <p:spPr bwMode="gray">
            <a:xfrm>
              <a:off x="2131" y="6"/>
              <a:ext cx="0" cy="3254"/>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4" name="Line 22"/>
            <p:cNvSpPr>
              <a:spLocks noChangeShapeType="1"/>
            </p:cNvSpPr>
            <p:nvPr/>
          </p:nvSpPr>
          <p:spPr bwMode="gray">
            <a:xfrm>
              <a:off x="2789" y="6"/>
              <a:ext cx="0" cy="2589"/>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grpSp>
      <p:grpSp>
        <p:nvGrpSpPr>
          <p:cNvPr id="3" name="Group 23"/>
          <p:cNvGrpSpPr>
            <a:grpSpLocks/>
          </p:cNvGrpSpPr>
          <p:nvPr/>
        </p:nvGrpSpPr>
        <p:grpSpPr bwMode="auto">
          <a:xfrm>
            <a:off x="6351" y="260350"/>
            <a:ext cx="5041900" cy="5329238"/>
            <a:chOff x="4" y="164"/>
            <a:chExt cx="3176" cy="3357"/>
          </a:xfrm>
        </p:grpSpPr>
        <p:sp>
          <p:nvSpPr>
            <p:cNvPr id="3096" name="Line 24"/>
            <p:cNvSpPr>
              <a:spLocks noChangeShapeType="1"/>
            </p:cNvSpPr>
            <p:nvPr/>
          </p:nvSpPr>
          <p:spPr bwMode="gray">
            <a:xfrm rot="5400000">
              <a:off x="1466" y="-1298"/>
              <a:ext cx="0" cy="2924"/>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7" name="Line 25"/>
            <p:cNvSpPr>
              <a:spLocks noChangeShapeType="1"/>
            </p:cNvSpPr>
            <p:nvPr/>
          </p:nvSpPr>
          <p:spPr bwMode="gray">
            <a:xfrm rot="5400000">
              <a:off x="1575" y="-736"/>
              <a:ext cx="0" cy="3142"/>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8" name="Line 26"/>
            <p:cNvSpPr>
              <a:spLocks noChangeShapeType="1"/>
            </p:cNvSpPr>
            <p:nvPr/>
          </p:nvSpPr>
          <p:spPr bwMode="gray">
            <a:xfrm rot="5400000">
              <a:off x="1592" y="-82"/>
              <a:ext cx="0" cy="3176"/>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9" name="Line 27"/>
            <p:cNvSpPr>
              <a:spLocks noChangeShapeType="1"/>
            </p:cNvSpPr>
            <p:nvPr/>
          </p:nvSpPr>
          <p:spPr bwMode="gray">
            <a:xfrm rot="5400000">
              <a:off x="1508" y="674"/>
              <a:ext cx="0" cy="3008"/>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100" name="Line 28"/>
            <p:cNvSpPr>
              <a:spLocks noChangeShapeType="1"/>
            </p:cNvSpPr>
            <p:nvPr/>
          </p:nvSpPr>
          <p:spPr bwMode="gray">
            <a:xfrm rot="5400000">
              <a:off x="1306" y="1547"/>
              <a:ext cx="0" cy="2603"/>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101" name="Line 29"/>
            <p:cNvSpPr>
              <a:spLocks noChangeShapeType="1"/>
            </p:cNvSpPr>
            <p:nvPr/>
          </p:nvSpPr>
          <p:spPr bwMode="gray">
            <a:xfrm rot="5400000">
              <a:off x="838" y="2687"/>
              <a:ext cx="0" cy="1667"/>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grpSp>
      <p:sp>
        <p:nvSpPr>
          <p:cNvPr id="3102" name="Rectangle 30"/>
          <p:cNvSpPr>
            <a:spLocks noChangeArrowheads="1"/>
          </p:cNvSpPr>
          <p:nvPr/>
        </p:nvSpPr>
        <p:spPr bwMode="gray">
          <a:xfrm>
            <a:off x="2368553" y="288927"/>
            <a:ext cx="1012825" cy="1025525"/>
          </a:xfrm>
          <a:prstGeom prst="rect">
            <a:avLst/>
          </a:prstGeom>
          <a:solidFill>
            <a:srgbClr val="FFFFFF">
              <a:alpha val="64999"/>
            </a:srgbClr>
          </a:solidFill>
          <a:ln w="9525">
            <a:noFill/>
            <a:miter lim="800000"/>
            <a:headEnd/>
            <a:tailEnd/>
          </a:ln>
          <a:effectLst/>
        </p:spPr>
        <p:txBody>
          <a:bodyPr wrap="none" anchor="ctr"/>
          <a:lstStyle/>
          <a:p>
            <a:endParaRPr lang="id-ID"/>
          </a:p>
        </p:txBody>
      </p:sp>
      <p:sp>
        <p:nvSpPr>
          <p:cNvPr id="3103" name="Rectangle 31"/>
          <p:cNvSpPr>
            <a:spLocks noChangeArrowheads="1"/>
          </p:cNvSpPr>
          <p:nvPr/>
        </p:nvSpPr>
        <p:spPr bwMode="gray">
          <a:xfrm>
            <a:off x="285753" y="2435227"/>
            <a:ext cx="1012825" cy="1025525"/>
          </a:xfrm>
          <a:prstGeom prst="rect">
            <a:avLst/>
          </a:prstGeom>
          <a:solidFill>
            <a:srgbClr val="FFFFFF">
              <a:alpha val="39999"/>
            </a:srgbClr>
          </a:solidFill>
          <a:ln w="9525">
            <a:noFill/>
            <a:miter lim="800000"/>
            <a:headEnd/>
            <a:tailEnd/>
          </a:ln>
          <a:effectLst/>
        </p:spPr>
        <p:txBody>
          <a:bodyPr wrap="none" anchor="ctr"/>
          <a:lstStyle/>
          <a:p>
            <a:endParaRPr lang="id-ID"/>
          </a:p>
        </p:txBody>
      </p:sp>
      <p:sp>
        <p:nvSpPr>
          <p:cNvPr id="3104" name="Rectangle 32"/>
          <p:cNvSpPr>
            <a:spLocks noChangeArrowheads="1"/>
          </p:cNvSpPr>
          <p:nvPr/>
        </p:nvSpPr>
        <p:spPr bwMode="gray">
          <a:xfrm>
            <a:off x="2" y="279402"/>
            <a:ext cx="250825" cy="1025525"/>
          </a:xfrm>
          <a:prstGeom prst="rect">
            <a:avLst/>
          </a:prstGeom>
          <a:solidFill>
            <a:srgbClr val="FFFFFF">
              <a:alpha val="50000"/>
            </a:srgbClr>
          </a:solidFill>
          <a:ln w="9525">
            <a:noFill/>
            <a:miter lim="800000"/>
            <a:headEnd/>
            <a:tailEnd/>
          </a:ln>
          <a:effectLst/>
        </p:spPr>
        <p:txBody>
          <a:bodyPr wrap="none" anchor="ctr"/>
          <a:lstStyle/>
          <a:p>
            <a:endParaRPr lang="id-ID"/>
          </a:p>
        </p:txBody>
      </p:sp>
      <p:sp>
        <p:nvSpPr>
          <p:cNvPr id="3105" name="Rectangle 33"/>
          <p:cNvSpPr>
            <a:spLocks noChangeArrowheads="1"/>
          </p:cNvSpPr>
          <p:nvPr/>
        </p:nvSpPr>
        <p:spPr bwMode="gray">
          <a:xfrm>
            <a:off x="1331916" y="9526"/>
            <a:ext cx="1012825" cy="234950"/>
          </a:xfrm>
          <a:prstGeom prst="rect">
            <a:avLst/>
          </a:prstGeom>
          <a:solidFill>
            <a:srgbClr val="FFFFFF">
              <a:alpha val="50000"/>
            </a:srgbClr>
          </a:solidFill>
          <a:ln w="9525">
            <a:noFill/>
            <a:miter lim="800000"/>
            <a:headEnd/>
            <a:tailEnd/>
          </a:ln>
          <a:effectLst/>
        </p:spPr>
        <p:txBody>
          <a:bodyPr wrap="none" anchor="ctr"/>
          <a:lstStyle/>
          <a:p>
            <a:endParaRPr lang="id-ID"/>
          </a:p>
        </p:txBody>
      </p:sp>
      <p:sp>
        <p:nvSpPr>
          <p:cNvPr id="3106" name="Freeform 34"/>
          <p:cNvSpPr>
            <a:spLocks/>
          </p:cNvSpPr>
          <p:nvPr/>
        </p:nvSpPr>
        <p:spPr bwMode="gray">
          <a:xfrm>
            <a:off x="4452940" y="1347788"/>
            <a:ext cx="720725" cy="1047750"/>
          </a:xfrm>
          <a:custGeom>
            <a:avLst/>
            <a:gdLst/>
            <a:ahLst/>
            <a:cxnLst>
              <a:cxn ang="0">
                <a:pos x="363" y="0"/>
              </a:cxn>
              <a:cxn ang="0">
                <a:pos x="0" y="0"/>
              </a:cxn>
              <a:cxn ang="0">
                <a:pos x="0" y="680"/>
              </a:cxn>
              <a:cxn ang="0">
                <a:pos x="409" y="680"/>
              </a:cxn>
              <a:cxn ang="0">
                <a:pos x="454" y="317"/>
              </a:cxn>
              <a:cxn ang="0">
                <a:pos x="363" y="0"/>
              </a:cxn>
            </a:cxnLst>
            <a:rect l="0" t="0" r="r" b="b"/>
            <a:pathLst>
              <a:path w="454" h="680">
                <a:moveTo>
                  <a:pt x="363" y="0"/>
                </a:moveTo>
                <a:lnTo>
                  <a:pt x="0" y="0"/>
                </a:lnTo>
                <a:lnTo>
                  <a:pt x="0" y="680"/>
                </a:lnTo>
                <a:lnTo>
                  <a:pt x="409" y="680"/>
                </a:lnTo>
                <a:lnTo>
                  <a:pt x="454" y="317"/>
                </a:lnTo>
                <a:lnTo>
                  <a:pt x="363" y="0"/>
                </a:lnTo>
                <a:close/>
              </a:path>
            </a:pathLst>
          </a:custGeom>
          <a:solidFill>
            <a:srgbClr val="FFFFFF">
              <a:alpha val="70000"/>
            </a:srgbClr>
          </a:solidFill>
          <a:ln w="9525">
            <a:noFill/>
            <a:round/>
            <a:headEnd/>
            <a:tailEnd/>
          </a:ln>
          <a:effectLst/>
        </p:spPr>
        <p:txBody>
          <a:bodyPr/>
          <a:lstStyle/>
          <a:p>
            <a:endParaRPr lang="id-ID"/>
          </a:p>
        </p:txBody>
      </p:sp>
      <p:sp>
        <p:nvSpPr>
          <p:cNvPr id="3107" name="Freeform 35"/>
          <p:cNvSpPr>
            <a:spLocks/>
          </p:cNvSpPr>
          <p:nvPr/>
        </p:nvSpPr>
        <p:spPr bwMode="gray">
          <a:xfrm>
            <a:off x="2365375" y="4549777"/>
            <a:ext cx="1003300" cy="1023938"/>
          </a:xfrm>
          <a:custGeom>
            <a:avLst/>
            <a:gdLst/>
            <a:ahLst/>
            <a:cxnLst>
              <a:cxn ang="0">
                <a:pos x="635" y="0"/>
              </a:cxn>
              <a:cxn ang="0">
                <a:pos x="0" y="0"/>
              </a:cxn>
              <a:cxn ang="0">
                <a:pos x="0" y="681"/>
              </a:cxn>
              <a:cxn ang="0">
                <a:pos x="272" y="681"/>
              </a:cxn>
              <a:cxn ang="0">
                <a:pos x="680" y="454"/>
              </a:cxn>
              <a:cxn ang="0">
                <a:pos x="680" y="0"/>
              </a:cxn>
              <a:cxn ang="0">
                <a:pos x="635" y="0"/>
              </a:cxn>
            </a:cxnLst>
            <a:rect l="0" t="0" r="r" b="b"/>
            <a:pathLst>
              <a:path w="680" h="681">
                <a:moveTo>
                  <a:pt x="635" y="0"/>
                </a:moveTo>
                <a:lnTo>
                  <a:pt x="0" y="0"/>
                </a:lnTo>
                <a:lnTo>
                  <a:pt x="0" y="681"/>
                </a:lnTo>
                <a:lnTo>
                  <a:pt x="272" y="681"/>
                </a:lnTo>
                <a:lnTo>
                  <a:pt x="680" y="454"/>
                </a:lnTo>
                <a:lnTo>
                  <a:pt x="680" y="0"/>
                </a:lnTo>
                <a:lnTo>
                  <a:pt x="635" y="0"/>
                </a:lnTo>
                <a:close/>
              </a:path>
            </a:pathLst>
          </a:custGeom>
          <a:solidFill>
            <a:srgbClr val="FFFFFF">
              <a:alpha val="50000"/>
            </a:srgbClr>
          </a:solidFill>
          <a:ln w="9525">
            <a:noFill/>
            <a:round/>
            <a:headEnd/>
            <a:tailEnd/>
          </a:ln>
          <a:effectLst/>
        </p:spPr>
        <p:txBody>
          <a:bodyPr/>
          <a:lstStyle/>
          <a:p>
            <a:endParaRPr lang="id-ID"/>
          </a:p>
        </p:txBody>
      </p:sp>
      <p:sp>
        <p:nvSpPr>
          <p:cNvPr id="3108" name="Freeform 36"/>
          <p:cNvSpPr>
            <a:spLocks/>
          </p:cNvSpPr>
          <p:nvPr/>
        </p:nvSpPr>
        <p:spPr bwMode="gray">
          <a:xfrm>
            <a:off x="7524751" y="2"/>
            <a:ext cx="1620839" cy="1230313"/>
          </a:xfrm>
          <a:custGeom>
            <a:avLst/>
            <a:gdLst/>
            <a:ahLst/>
            <a:cxnLst>
              <a:cxn ang="0">
                <a:pos x="34" y="0"/>
              </a:cxn>
              <a:cxn ang="0">
                <a:pos x="0" y="255"/>
              </a:cxn>
              <a:cxn ang="0">
                <a:pos x="1007" y="775"/>
              </a:cxn>
              <a:cxn ang="0">
                <a:pos x="1009" y="0"/>
              </a:cxn>
              <a:cxn ang="0">
                <a:pos x="34" y="0"/>
              </a:cxn>
            </a:cxnLst>
            <a:rect l="0" t="0" r="r" b="b"/>
            <a:pathLst>
              <a:path w="1009" h="775">
                <a:moveTo>
                  <a:pt x="34" y="0"/>
                </a:moveTo>
                <a:cubicBezTo>
                  <a:pt x="34" y="115"/>
                  <a:pt x="0" y="255"/>
                  <a:pt x="0" y="255"/>
                </a:cubicBezTo>
                <a:cubicBezTo>
                  <a:pt x="489" y="376"/>
                  <a:pt x="1007" y="775"/>
                  <a:pt x="1007" y="775"/>
                </a:cubicBezTo>
                <a:lnTo>
                  <a:pt x="1009" y="0"/>
                </a:lnTo>
                <a:cubicBezTo>
                  <a:pt x="1009" y="0"/>
                  <a:pt x="521" y="0"/>
                  <a:pt x="34" y="0"/>
                </a:cubicBezTo>
                <a:close/>
              </a:path>
            </a:pathLst>
          </a:custGeom>
          <a:solidFill>
            <a:srgbClr val="E8E8E8"/>
          </a:solidFill>
          <a:ln w="9525">
            <a:noFill/>
            <a:round/>
            <a:headEnd/>
            <a:tailEnd/>
          </a:ln>
          <a:effectLst/>
        </p:spPr>
        <p:txBody>
          <a:bodyPr/>
          <a:lstStyle/>
          <a:p>
            <a:endParaRPr lang="id-ID"/>
          </a:p>
        </p:txBody>
      </p:sp>
      <p:pic>
        <p:nvPicPr>
          <p:cNvPr id="3109" name="Picture 37" descr="water"/>
          <p:cNvPicPr>
            <a:picLocks noChangeAspect="1" noChangeArrowheads="1"/>
          </p:cNvPicPr>
          <p:nvPr/>
        </p:nvPicPr>
        <p:blipFill>
          <a:blip r:embed="rId6"/>
          <a:srcRect l="22409" t="16374" b="27486"/>
          <a:stretch>
            <a:fillRect/>
          </a:stretch>
        </p:blipFill>
        <p:spPr bwMode="gray">
          <a:xfrm rot="393398">
            <a:off x="2268541" y="584200"/>
            <a:ext cx="2663825" cy="2197100"/>
          </a:xfrm>
          <a:prstGeom prst="rect">
            <a:avLst/>
          </a:prstGeom>
          <a:noFill/>
        </p:spPr>
      </p:pic>
      <p:sp>
        <p:nvSpPr>
          <p:cNvPr id="3074" name="Rectangle 2"/>
          <p:cNvSpPr>
            <a:spLocks noGrp="1" noChangeArrowheads="1"/>
          </p:cNvSpPr>
          <p:nvPr>
            <p:ph type="ctrTitle"/>
          </p:nvPr>
        </p:nvSpPr>
        <p:spPr>
          <a:xfrm>
            <a:off x="228600" y="1884365"/>
            <a:ext cx="8229600" cy="1470025"/>
          </a:xfrm>
          <a:effectLst/>
        </p:spPr>
        <p:txBody>
          <a:bodyPr/>
          <a:lstStyle>
            <a:lvl1pPr>
              <a:defRPr sz="4800">
                <a:latin typeface="Comic Sans MS" pitchFamily="66" charset="0"/>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28600"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D3D0193A-2F54-4A6E-BD7B-4DBC590980DE}" type="datetime1">
              <a:rPr lang="id-ID" smtClean="0"/>
              <a:pPr/>
              <a:t>04/09/2020</a:t>
            </a:fld>
            <a:endParaRPr lang="id-ID"/>
          </a:p>
        </p:txBody>
      </p:sp>
      <p:sp>
        <p:nvSpPr>
          <p:cNvPr id="3077" name="Rectangle 5"/>
          <p:cNvSpPr>
            <a:spLocks noGrp="1" noChangeArrowheads="1"/>
          </p:cNvSpPr>
          <p:nvPr>
            <p:ph type="ftr" sz="quarter" idx="3"/>
          </p:nvPr>
        </p:nvSpPr>
        <p:spPr/>
        <p:txBody>
          <a:bodyPr/>
          <a:lstStyle>
            <a:lvl1pPr>
              <a:defRPr/>
            </a:lvl1pPr>
          </a:lstStyle>
          <a:p>
            <a:endParaRPr lang="id-ID"/>
          </a:p>
        </p:txBody>
      </p:sp>
      <p:sp>
        <p:nvSpPr>
          <p:cNvPr id="3078" name="Rectangle 6"/>
          <p:cNvSpPr>
            <a:spLocks noGrp="1" noChangeArrowheads="1"/>
          </p:cNvSpPr>
          <p:nvPr>
            <p:ph type="sldNum" sz="quarter" idx="4"/>
          </p:nvPr>
        </p:nvSpPr>
        <p:spPr/>
        <p:txBody>
          <a:bodyPr/>
          <a:lstStyle>
            <a:lvl1pPr>
              <a:defRPr/>
            </a:lvl1pPr>
          </a:lstStyle>
          <a:p>
            <a:fld id="{BCC4FB47-260F-4EFC-8B2D-B8ACC575EBD4}" type="slidenum">
              <a:rPr lang="id-ID" smtClean="0"/>
              <a:pPr/>
              <a:t>‹#›</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fade">
                                      <p:cBhvr>
                                        <p:cTn id="7" dur="1000"/>
                                        <p:tgtEl>
                                          <p:spTgt spid="3082"/>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3081"/>
                                        </p:tgtEl>
                                        <p:attrNameLst>
                                          <p:attrName>style.visibility</p:attrName>
                                        </p:attrNameLst>
                                      </p:cBhvr>
                                      <p:to>
                                        <p:strVal val="visible"/>
                                      </p:to>
                                    </p:set>
                                    <p:animEffect transition="in" filter="fade">
                                      <p:cBhvr>
                                        <p:cTn id="10" dur="1000"/>
                                        <p:tgtEl>
                                          <p:spTgt spid="3081"/>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080"/>
                                        </p:tgtEl>
                                        <p:attrNameLst>
                                          <p:attrName>style.visibility</p:attrName>
                                        </p:attrNameLst>
                                      </p:cBhvr>
                                      <p:to>
                                        <p:strVal val="visible"/>
                                      </p:to>
                                    </p:set>
                                    <p:animEffect transition="in" filter="fade">
                                      <p:cBhvr>
                                        <p:cTn id="13" dur="1000"/>
                                        <p:tgtEl>
                                          <p:spTgt spid="3080"/>
                                        </p:tgtEl>
                                      </p:cBhvr>
                                    </p:animEffect>
                                  </p:childTnLst>
                                </p:cTn>
                              </p:par>
                              <p:par>
                                <p:cTn id="14" presetID="10" presetClass="entr" presetSubtype="0" fill="hold" grpId="0" nodeType="withEffect">
                                  <p:stCondLst>
                                    <p:cond delay="2300"/>
                                  </p:stCondLst>
                                  <p:childTnLst>
                                    <p:set>
                                      <p:cBhvr>
                                        <p:cTn id="15" dur="1" fill="hold">
                                          <p:stCondLst>
                                            <p:cond delay="0"/>
                                          </p:stCondLst>
                                        </p:cTn>
                                        <p:tgtEl>
                                          <p:spTgt spid="3079"/>
                                        </p:tgtEl>
                                        <p:attrNameLst>
                                          <p:attrName>style.visibility</p:attrName>
                                        </p:attrNameLst>
                                      </p:cBhvr>
                                      <p:to>
                                        <p:strVal val="visible"/>
                                      </p:to>
                                    </p:set>
                                    <p:animEffect transition="in" filter="fade">
                                      <p:cBhvr>
                                        <p:cTn id="16" dur="1000"/>
                                        <p:tgtEl>
                                          <p:spTgt spid="3079"/>
                                        </p:tgtEl>
                                      </p:cBhvr>
                                    </p:animEffect>
                                  </p:childTnLst>
                                </p:cTn>
                              </p:par>
                            </p:childTnLst>
                          </p:cTn>
                        </p:par>
                        <p:par>
                          <p:cTn id="17" fill="hold">
                            <p:stCondLst>
                              <p:cond delay="3300"/>
                            </p:stCondLst>
                            <p:childTnLst>
                              <p:par>
                                <p:cTn id="18" presetID="10" presetClass="entr" presetSubtype="0" fill="hold" grpId="0" nodeType="afterEffect">
                                  <p:stCondLst>
                                    <p:cond delay="0"/>
                                  </p:stCondLst>
                                  <p:childTnLst>
                                    <p:set>
                                      <p:cBhvr>
                                        <p:cTn id="19" dur="1" fill="hold">
                                          <p:stCondLst>
                                            <p:cond delay="0"/>
                                          </p:stCondLst>
                                        </p:cTn>
                                        <p:tgtEl>
                                          <p:spTgt spid="3086"/>
                                        </p:tgtEl>
                                        <p:attrNameLst>
                                          <p:attrName>style.visibility</p:attrName>
                                        </p:attrNameLst>
                                      </p:cBhvr>
                                      <p:to>
                                        <p:strVal val="visible"/>
                                      </p:to>
                                    </p:set>
                                    <p:animEffect transition="in" filter="fade">
                                      <p:cBhvr>
                                        <p:cTn id="20" dur="1000"/>
                                        <p:tgtEl>
                                          <p:spTgt spid="3086"/>
                                        </p:tgtEl>
                                      </p:cBhvr>
                                    </p:animEffect>
                                  </p:childTnLst>
                                </p:cTn>
                              </p:par>
                              <p:par>
                                <p:cTn id="21" presetID="10" presetClass="entr" presetSubtype="0" fill="hold" grpId="0" nodeType="withEffect">
                                  <p:stCondLst>
                                    <p:cond delay="700"/>
                                  </p:stCondLst>
                                  <p:childTnLst>
                                    <p:set>
                                      <p:cBhvr>
                                        <p:cTn id="22" dur="1" fill="hold">
                                          <p:stCondLst>
                                            <p:cond delay="0"/>
                                          </p:stCondLst>
                                        </p:cTn>
                                        <p:tgtEl>
                                          <p:spTgt spid="3085"/>
                                        </p:tgtEl>
                                        <p:attrNameLst>
                                          <p:attrName>style.visibility</p:attrName>
                                        </p:attrNameLst>
                                      </p:cBhvr>
                                      <p:to>
                                        <p:strVal val="visible"/>
                                      </p:to>
                                    </p:set>
                                    <p:animEffect transition="in" filter="fade">
                                      <p:cBhvr>
                                        <p:cTn id="23" dur="1000"/>
                                        <p:tgtEl>
                                          <p:spTgt spid="3085"/>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3084"/>
                                        </p:tgtEl>
                                        <p:attrNameLst>
                                          <p:attrName>style.visibility</p:attrName>
                                        </p:attrNameLst>
                                      </p:cBhvr>
                                      <p:to>
                                        <p:strVal val="visible"/>
                                      </p:to>
                                    </p:set>
                                    <p:animEffect transition="in" filter="fade">
                                      <p:cBhvr>
                                        <p:cTn id="26" dur="1000"/>
                                        <p:tgtEl>
                                          <p:spTgt spid="3084"/>
                                        </p:tgtEl>
                                      </p:cBhvr>
                                    </p:animEffect>
                                  </p:childTnLst>
                                </p:cTn>
                              </p:par>
                              <p:par>
                                <p:cTn id="27" presetID="10" presetClass="entr" presetSubtype="0" fill="hold" grpId="0" nodeType="withEffect">
                                  <p:stCondLst>
                                    <p:cond delay="2300"/>
                                  </p:stCondLst>
                                  <p:childTnLst>
                                    <p:set>
                                      <p:cBhvr>
                                        <p:cTn id="28" dur="1" fill="hold">
                                          <p:stCondLst>
                                            <p:cond delay="0"/>
                                          </p:stCondLst>
                                        </p:cTn>
                                        <p:tgtEl>
                                          <p:spTgt spid="3083"/>
                                        </p:tgtEl>
                                        <p:attrNameLst>
                                          <p:attrName>style.visibility</p:attrName>
                                        </p:attrNameLst>
                                      </p:cBhvr>
                                      <p:to>
                                        <p:strVal val="visible"/>
                                      </p:to>
                                    </p:set>
                                    <p:animEffect transition="in" filter="fade">
                                      <p:cBhvr>
                                        <p:cTn id="29" dur="1000"/>
                                        <p:tgtEl>
                                          <p:spTgt spid="3083"/>
                                        </p:tgtEl>
                                      </p:cBhvr>
                                    </p:animEffect>
                                  </p:childTnLst>
                                </p:cTn>
                              </p:par>
                            </p:childTnLst>
                          </p:cTn>
                        </p:par>
                        <p:par>
                          <p:cTn id="30" fill="hold">
                            <p:stCondLst>
                              <p:cond delay="6600"/>
                            </p:stCondLst>
                            <p:childTnLst>
                              <p:par>
                                <p:cTn id="31" presetID="10" presetClass="exit" presetSubtype="0" fill="hold" grpId="1" nodeType="afterEffect">
                                  <p:stCondLst>
                                    <p:cond delay="0"/>
                                  </p:stCondLst>
                                  <p:childTnLst>
                                    <p:animEffect transition="out" filter="fade">
                                      <p:cBhvr>
                                        <p:cTn id="32" dur="1000"/>
                                        <p:tgtEl>
                                          <p:spTgt spid="3086"/>
                                        </p:tgtEl>
                                      </p:cBhvr>
                                    </p:animEffect>
                                    <p:set>
                                      <p:cBhvr>
                                        <p:cTn id="33" dur="1" fill="hold">
                                          <p:stCondLst>
                                            <p:cond delay="999"/>
                                          </p:stCondLst>
                                        </p:cTn>
                                        <p:tgtEl>
                                          <p:spTgt spid="3086"/>
                                        </p:tgtEl>
                                        <p:attrNameLst>
                                          <p:attrName>style.visibility</p:attrName>
                                        </p:attrNameLst>
                                      </p:cBhvr>
                                      <p:to>
                                        <p:strVal val="hidden"/>
                                      </p:to>
                                    </p:set>
                                  </p:childTnLst>
                                </p:cTn>
                              </p:par>
                              <p:par>
                                <p:cTn id="34" presetID="10" presetClass="exit" presetSubtype="0" fill="hold" grpId="1" nodeType="withEffect">
                                  <p:stCondLst>
                                    <p:cond delay="800"/>
                                  </p:stCondLst>
                                  <p:childTnLst>
                                    <p:animEffect transition="out" filter="fade">
                                      <p:cBhvr>
                                        <p:cTn id="35" dur="1000"/>
                                        <p:tgtEl>
                                          <p:spTgt spid="3084"/>
                                        </p:tgtEl>
                                      </p:cBhvr>
                                    </p:animEffect>
                                    <p:set>
                                      <p:cBhvr>
                                        <p:cTn id="36" dur="1" fill="hold">
                                          <p:stCondLst>
                                            <p:cond delay="999"/>
                                          </p:stCondLst>
                                        </p:cTn>
                                        <p:tgtEl>
                                          <p:spTgt spid="3084"/>
                                        </p:tgtEl>
                                        <p:attrNameLst>
                                          <p:attrName>style.visibility</p:attrName>
                                        </p:attrNameLst>
                                      </p:cBhvr>
                                      <p:to>
                                        <p:strVal val="hidden"/>
                                      </p:to>
                                    </p:set>
                                  </p:childTnLst>
                                </p:cTn>
                              </p:par>
                            </p:childTnLst>
                          </p:cTn>
                        </p:par>
                        <p:par>
                          <p:cTn id="37" fill="hold">
                            <p:stCondLst>
                              <p:cond delay="8400"/>
                            </p:stCondLst>
                            <p:childTnLst>
                              <p:par>
                                <p:cTn id="38" presetID="10" presetClass="entr" presetSubtype="0" fill="hold" grpId="2" nodeType="afterEffect">
                                  <p:stCondLst>
                                    <p:cond delay="0"/>
                                  </p:stCondLst>
                                  <p:childTnLst>
                                    <p:set>
                                      <p:cBhvr>
                                        <p:cTn id="39" dur="1" fill="hold">
                                          <p:stCondLst>
                                            <p:cond delay="0"/>
                                          </p:stCondLst>
                                        </p:cTn>
                                        <p:tgtEl>
                                          <p:spTgt spid="3086"/>
                                        </p:tgtEl>
                                        <p:attrNameLst>
                                          <p:attrName>style.visibility</p:attrName>
                                        </p:attrNameLst>
                                      </p:cBhvr>
                                      <p:to>
                                        <p:strVal val="visible"/>
                                      </p:to>
                                    </p:set>
                                    <p:animEffect transition="in" filter="fade">
                                      <p:cBhvr>
                                        <p:cTn id="40" dur="1000"/>
                                        <p:tgtEl>
                                          <p:spTgt spid="3086"/>
                                        </p:tgtEl>
                                      </p:cBhvr>
                                    </p:animEffect>
                                  </p:childTnLst>
                                </p:cTn>
                              </p:par>
                              <p:par>
                                <p:cTn id="41" presetID="10" presetClass="entr" presetSubtype="0" fill="hold" grpId="2" nodeType="withEffect">
                                  <p:stCondLst>
                                    <p:cond delay="800"/>
                                  </p:stCondLst>
                                  <p:childTnLst>
                                    <p:set>
                                      <p:cBhvr>
                                        <p:cTn id="42" dur="1" fill="hold">
                                          <p:stCondLst>
                                            <p:cond delay="0"/>
                                          </p:stCondLst>
                                        </p:cTn>
                                        <p:tgtEl>
                                          <p:spTgt spid="3084"/>
                                        </p:tgtEl>
                                        <p:attrNameLst>
                                          <p:attrName>style.visibility</p:attrName>
                                        </p:attrNameLst>
                                      </p:cBhvr>
                                      <p:to>
                                        <p:strVal val="visible"/>
                                      </p:to>
                                    </p:set>
                                    <p:animEffect transition="in" filter="fade">
                                      <p:cBhvr>
                                        <p:cTn id="43" dur="1000"/>
                                        <p:tgtEl>
                                          <p:spTgt spid="3084"/>
                                        </p:tgtEl>
                                      </p:cBhvr>
                                    </p:animEffect>
                                  </p:childTnLst>
                                </p:cTn>
                              </p:par>
                              <p:par>
                                <p:cTn id="44" presetID="10" presetClass="exit" presetSubtype="0" fill="hold" grpId="1" nodeType="withEffect">
                                  <p:stCondLst>
                                    <p:cond delay="0"/>
                                  </p:stCondLst>
                                  <p:childTnLst>
                                    <p:animEffect transition="out" filter="fade">
                                      <p:cBhvr>
                                        <p:cTn id="45" dur="1000"/>
                                        <p:tgtEl>
                                          <p:spTgt spid="3085"/>
                                        </p:tgtEl>
                                      </p:cBhvr>
                                    </p:animEffect>
                                    <p:set>
                                      <p:cBhvr>
                                        <p:cTn id="46" dur="1" fill="hold">
                                          <p:stCondLst>
                                            <p:cond delay="999"/>
                                          </p:stCondLst>
                                        </p:cTn>
                                        <p:tgtEl>
                                          <p:spTgt spid="3085"/>
                                        </p:tgtEl>
                                        <p:attrNameLst>
                                          <p:attrName>style.visibility</p:attrName>
                                        </p:attrNameLst>
                                      </p:cBhvr>
                                      <p:to>
                                        <p:strVal val="hidden"/>
                                      </p:to>
                                    </p:set>
                                  </p:childTnLst>
                                </p:cTn>
                              </p:par>
                              <p:par>
                                <p:cTn id="47" presetID="10" presetClass="exit" presetSubtype="0" fill="hold" grpId="1" nodeType="withEffect">
                                  <p:stCondLst>
                                    <p:cond delay="800"/>
                                  </p:stCondLst>
                                  <p:childTnLst>
                                    <p:animEffect transition="out" filter="fade">
                                      <p:cBhvr>
                                        <p:cTn id="48" dur="1000"/>
                                        <p:tgtEl>
                                          <p:spTgt spid="3083"/>
                                        </p:tgtEl>
                                      </p:cBhvr>
                                    </p:animEffect>
                                    <p:set>
                                      <p:cBhvr>
                                        <p:cTn id="49" dur="1" fill="hold">
                                          <p:stCondLst>
                                            <p:cond delay="999"/>
                                          </p:stCondLst>
                                        </p:cTn>
                                        <p:tgtEl>
                                          <p:spTgt spid="3083"/>
                                        </p:tgtEl>
                                        <p:attrNameLst>
                                          <p:attrName>style.visibility</p:attrName>
                                        </p:attrNameLst>
                                      </p:cBhvr>
                                      <p:to>
                                        <p:strVal val="hidden"/>
                                      </p:to>
                                    </p:set>
                                  </p:childTnLst>
                                </p:cTn>
                              </p:par>
                              <p:par>
                                <p:cTn id="50" presetID="10" presetClass="entr" presetSubtype="0" fill="hold" grpId="0" nodeType="withEffect">
                                  <p:stCondLst>
                                    <p:cond delay="1400"/>
                                  </p:stCondLst>
                                  <p:childTnLst>
                                    <p:set>
                                      <p:cBhvr>
                                        <p:cTn id="51" dur="1" fill="hold">
                                          <p:stCondLst>
                                            <p:cond delay="0"/>
                                          </p:stCondLst>
                                        </p:cTn>
                                        <p:tgtEl>
                                          <p:spTgt spid="3108"/>
                                        </p:tgtEl>
                                        <p:attrNameLst>
                                          <p:attrName>style.visibility</p:attrName>
                                        </p:attrNameLst>
                                      </p:cBhvr>
                                      <p:to>
                                        <p:strVal val="visible"/>
                                      </p:to>
                                    </p:set>
                                    <p:animEffect transition="in" filter="fade">
                                      <p:cBhvr>
                                        <p:cTn id="52" dur="1000"/>
                                        <p:tgtEl>
                                          <p:spTgt spid="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0" grpId="0" animBg="1"/>
      <p:bldP spid="3081" grpId="0" animBg="1"/>
      <p:bldP spid="3082" grpId="0" animBg="1"/>
      <p:bldP spid="3083" grpId="0" animBg="1"/>
      <p:bldP spid="3083" grpId="1" animBg="1"/>
      <p:bldP spid="3084" grpId="0" animBg="1"/>
      <p:bldP spid="3084" grpId="1" animBg="1"/>
      <p:bldP spid="3084" grpId="2" animBg="1"/>
      <p:bldP spid="3085" grpId="0" animBg="1"/>
      <p:bldP spid="3085" grpId="1" animBg="1"/>
      <p:bldP spid="3086" grpId="0" animBg="1"/>
      <p:bldP spid="3086" grpId="1" animBg="1"/>
      <p:bldP spid="3086" grpId="2" animBg="1"/>
      <p:bldP spid="310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C1465C32-8737-46D5-B22D-4FB1BA970165}" type="datetime1">
              <a:rPr lang="id-ID" smtClean="0"/>
              <a:pPr/>
              <a:t>04/09/2020</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9"/>
            <a:ext cx="2057400" cy="58007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325439"/>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DCBF7BA4-EA40-4A27-9175-9B030450617B}" type="datetime1">
              <a:rPr lang="id-ID" smtClean="0"/>
              <a:pPr/>
              <a:t>04/09/2020</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40"/>
            <a:ext cx="8229600" cy="927100"/>
          </a:xfrm>
        </p:spPr>
        <p:txBody>
          <a:bodyPr/>
          <a:lstStyle/>
          <a:p>
            <a:r>
              <a:rPr lang="en-US" smtClean="0"/>
              <a:t>Click to edit Master title style</a:t>
            </a:r>
            <a:endParaRPr lang="id-ID"/>
          </a:p>
        </p:txBody>
      </p:sp>
      <p:sp>
        <p:nvSpPr>
          <p:cNvPr id="3" name="Chart Placeholder 2"/>
          <p:cNvSpPr>
            <a:spLocks noGrp="1"/>
          </p:cNvSpPr>
          <p:nvPr>
            <p:ph type="chart" idx="1"/>
          </p:nvPr>
        </p:nvSpPr>
        <p:spPr>
          <a:xfrm>
            <a:off x="457200" y="1600202"/>
            <a:ext cx="8229600" cy="4525963"/>
          </a:xfrm>
        </p:spPr>
        <p:txBody>
          <a:bodyPr/>
          <a:lstStyle/>
          <a:p>
            <a:r>
              <a:rPr lang="en-US" smtClean="0"/>
              <a:t>Click icon to add chart</a:t>
            </a:r>
            <a:endParaRPr lang="id-ID"/>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AD527BF9-C93B-4374-9605-76827F95C258}" type="datetime1">
              <a:rPr lang="id-ID" smtClean="0"/>
              <a:pPr/>
              <a:t>04/09/2020</a:t>
            </a:fld>
            <a:endParaRPr lang="id-ID"/>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id-ID"/>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6ADB2DDA-DC2D-496C-A27C-FCC86546F7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id-ID"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47D44B43-EA09-412E-95D5-DD30F3E053A1}" type="datetime1">
              <a:rPr lang="id-ID" smtClean="0"/>
              <a:pPr/>
              <a:t>04/09/2020</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4A060A9-2373-4FF5-9767-133B8B1067FA}" type="datetime1">
              <a:rPr lang="id-ID" smtClean="0"/>
              <a:pPr/>
              <a:t>04/09/2020</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2CE72491-87AE-48A6-9186-344027940611}" type="datetime1">
              <a:rPr lang="id-ID" smtClean="0"/>
              <a:pPr/>
              <a:t>04/09/2020</a:t>
            </a:fld>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01088538-DCD6-4079-A3DC-0C6BE5512A23}" type="datetime1">
              <a:rPr lang="id-ID" smtClean="0"/>
              <a:pPr/>
              <a:t>04/09/2020</a:t>
            </a:fld>
            <a:endParaRPr lang="id-ID"/>
          </a:p>
        </p:txBody>
      </p:sp>
      <p:sp>
        <p:nvSpPr>
          <p:cNvPr id="8" name="Footer Placeholder 7"/>
          <p:cNvSpPr>
            <a:spLocks noGrp="1"/>
          </p:cNvSpPr>
          <p:nvPr>
            <p:ph type="ftr" sz="quarter" idx="11"/>
          </p:nvPr>
        </p:nvSpPr>
        <p:spPr/>
        <p:txBody>
          <a:bodyPr/>
          <a:lstStyle>
            <a:lvl1pPr>
              <a:defRPr/>
            </a:lvl1pPr>
          </a:lstStyle>
          <a:p>
            <a:endParaRPr lang="id-ID"/>
          </a:p>
        </p:txBody>
      </p:sp>
      <p:sp>
        <p:nvSpPr>
          <p:cNvPr id="9" name="Slide Number Placeholder 8"/>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6120A450-7324-4D76-834A-0680A6393C72}" type="datetime1">
              <a:rPr lang="id-ID" smtClean="0"/>
              <a:pPr/>
              <a:t>04/09/2020</a:t>
            </a:fld>
            <a:endParaRPr lang="id-ID"/>
          </a:p>
        </p:txBody>
      </p:sp>
      <p:sp>
        <p:nvSpPr>
          <p:cNvPr id="4" name="Footer Placeholder 3"/>
          <p:cNvSpPr>
            <a:spLocks noGrp="1"/>
          </p:cNvSpPr>
          <p:nvPr>
            <p:ph type="ftr" sz="quarter" idx="11"/>
          </p:nvPr>
        </p:nvSpPr>
        <p:spPr/>
        <p:txBody>
          <a:bodyPr/>
          <a:lstStyle>
            <a:lvl1pPr>
              <a:defRPr/>
            </a:lvl1pPr>
          </a:lstStyle>
          <a:p>
            <a:endParaRPr lang="id-ID"/>
          </a:p>
        </p:txBody>
      </p:sp>
      <p:sp>
        <p:nvSpPr>
          <p:cNvPr id="5" name="Slide Number Placeholder 4"/>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C6D3F2C-2B56-4C38-9FFA-E9B09E2A70A0}" type="datetime1">
              <a:rPr lang="id-ID" smtClean="0"/>
              <a:pPr/>
              <a:t>04/09/2020</a:t>
            </a:fld>
            <a:endParaRPr lang="id-ID"/>
          </a:p>
        </p:txBody>
      </p:sp>
      <p:sp>
        <p:nvSpPr>
          <p:cNvPr id="3" name="Footer Placeholder 2"/>
          <p:cNvSpPr>
            <a:spLocks noGrp="1"/>
          </p:cNvSpPr>
          <p:nvPr>
            <p:ph type="ftr" sz="quarter" idx="11"/>
          </p:nvPr>
        </p:nvSpPr>
        <p:spPr/>
        <p:txBody>
          <a:bodyPr/>
          <a:lstStyle>
            <a:lvl1pPr>
              <a:defRPr/>
            </a:lvl1pPr>
          </a:lstStyle>
          <a:p>
            <a:endParaRPr lang="id-ID"/>
          </a:p>
        </p:txBody>
      </p:sp>
      <p:sp>
        <p:nvSpPr>
          <p:cNvPr id="4" name="Slide Number Placeholder 3"/>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4AB8925-7BF3-4A07-AF0E-1EE708CC9180}" type="datetime1">
              <a:rPr lang="id-ID" smtClean="0"/>
              <a:pPr/>
              <a:t>04/09/2020</a:t>
            </a:fld>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65868C5-88DA-43DF-BF83-DA1FD7329780}" type="datetime1">
              <a:rPr lang="id-ID" smtClean="0"/>
              <a:pPr/>
              <a:t>04/09/2020</a:t>
            </a:fld>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65938"/>
          </a:xfrm>
          <a:custGeom>
            <a:avLst/>
            <a:gdLst/>
            <a:ahLst/>
            <a:cxnLst>
              <a:cxn ang="0">
                <a:pos x="5766" y="605"/>
              </a:cxn>
              <a:cxn ang="0">
                <a:pos x="5768" y="4325"/>
              </a:cxn>
              <a:cxn ang="0">
                <a:pos x="1331" y="4325"/>
              </a:cxn>
              <a:cxn ang="0">
                <a:pos x="4" y="3111"/>
              </a:cxn>
              <a:cxn ang="0">
                <a:pos x="0" y="0"/>
              </a:cxn>
              <a:cxn ang="0">
                <a:pos x="2428" y="7"/>
              </a:cxn>
              <a:cxn ang="0">
                <a:pos x="5766" y="605"/>
              </a:cxn>
            </a:cxnLst>
            <a:rect l="0" t="0" r="r" b="b"/>
            <a:pathLst>
              <a:path w="5768" h="4325">
                <a:moveTo>
                  <a:pt x="5766" y="605"/>
                </a:moveTo>
                <a:cubicBezTo>
                  <a:pt x="5767" y="2464"/>
                  <a:pt x="5768" y="4325"/>
                  <a:pt x="5768" y="4325"/>
                </a:cubicBezTo>
                <a:cubicBezTo>
                  <a:pt x="5768" y="4325"/>
                  <a:pt x="3549" y="4325"/>
                  <a:pt x="1331" y="4325"/>
                </a:cubicBezTo>
                <a:cubicBezTo>
                  <a:pt x="499" y="3811"/>
                  <a:pt x="0" y="3109"/>
                  <a:pt x="4" y="3111"/>
                </a:cubicBezTo>
                <a:lnTo>
                  <a:pt x="0" y="0"/>
                </a:lnTo>
                <a:lnTo>
                  <a:pt x="2428" y="7"/>
                </a:lnTo>
                <a:cubicBezTo>
                  <a:pt x="2428" y="12"/>
                  <a:pt x="3096" y="401"/>
                  <a:pt x="5766" y="605"/>
                </a:cubicBezTo>
                <a:close/>
              </a:path>
            </a:pathLst>
          </a:custGeom>
          <a:gradFill rotWithShape="1">
            <a:gsLst>
              <a:gs pos="0">
                <a:srgbClr val="FDF58D">
                  <a:gamma/>
                  <a:tint val="3137"/>
                  <a:invGamma/>
                </a:srgbClr>
              </a:gs>
              <a:gs pos="100000">
                <a:srgbClr val="FDF58D">
                  <a:alpha val="70000"/>
                </a:srgbClr>
              </a:gs>
            </a:gsLst>
            <a:lin ang="2700000" scaled="1"/>
          </a:gradFill>
          <a:ln w="9525">
            <a:noFill/>
            <a:round/>
            <a:headEnd/>
            <a:tailEnd/>
          </a:ln>
          <a:effectLst/>
        </p:spPr>
        <p:txBody>
          <a:bodyPr/>
          <a:lstStyle/>
          <a:p>
            <a:endParaRPr lang="id-ID"/>
          </a:p>
        </p:txBody>
      </p:sp>
      <p:pic>
        <p:nvPicPr>
          <p:cNvPr id="1032" name="Picture 8" descr="5"/>
          <p:cNvPicPr>
            <a:picLocks noChangeAspect="1" noChangeArrowheads="1"/>
          </p:cNvPicPr>
          <p:nvPr/>
        </p:nvPicPr>
        <p:blipFill>
          <a:blip r:embed="rId15"/>
          <a:srcRect/>
          <a:stretch>
            <a:fillRect/>
          </a:stretch>
        </p:blipFill>
        <p:spPr bwMode="gray">
          <a:xfrm>
            <a:off x="0" y="0"/>
            <a:ext cx="9144000" cy="6858000"/>
          </a:xfrm>
          <a:prstGeom prst="rect">
            <a:avLst/>
          </a:prstGeom>
          <a:noFill/>
        </p:spPr>
      </p:pic>
      <p:sp>
        <p:nvSpPr>
          <p:cNvPr id="1033" name="Freeform 9"/>
          <p:cNvSpPr>
            <a:spLocks/>
          </p:cNvSpPr>
          <p:nvPr/>
        </p:nvSpPr>
        <p:spPr bwMode="gray">
          <a:xfrm>
            <a:off x="6352" y="5113338"/>
            <a:ext cx="1852613" cy="174625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endParaRPr lang="id-ID"/>
          </a:p>
        </p:txBody>
      </p:sp>
      <p:grpSp>
        <p:nvGrpSpPr>
          <p:cNvPr id="2" name="Group 11"/>
          <p:cNvGrpSpPr>
            <a:grpSpLocks/>
          </p:cNvGrpSpPr>
          <p:nvPr/>
        </p:nvGrpSpPr>
        <p:grpSpPr bwMode="auto">
          <a:xfrm>
            <a:off x="2" y="2"/>
            <a:ext cx="9156700" cy="6875463"/>
            <a:chOff x="0" y="0"/>
            <a:chExt cx="5768" cy="4331"/>
          </a:xfrm>
        </p:grpSpPr>
        <p:grpSp>
          <p:nvGrpSpPr>
            <p:cNvPr id="3" name="Group 12"/>
            <p:cNvGrpSpPr>
              <a:grpSpLocks/>
            </p:cNvGrpSpPr>
            <p:nvPr/>
          </p:nvGrpSpPr>
          <p:grpSpPr bwMode="auto">
            <a:xfrm>
              <a:off x="332" y="0"/>
              <a:ext cx="5080" cy="4331"/>
              <a:chOff x="332" y="0"/>
              <a:chExt cx="5080" cy="4331"/>
            </a:xfrm>
          </p:grpSpPr>
          <p:sp>
            <p:nvSpPr>
              <p:cNvPr id="1037" name="Line 13"/>
              <p:cNvSpPr>
                <a:spLocks noChangeShapeType="1"/>
              </p:cNvSpPr>
              <p:nvPr/>
            </p:nvSpPr>
            <p:spPr bwMode="gray">
              <a:xfrm>
                <a:off x="332" y="0"/>
                <a:ext cx="0" cy="351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38" name="Line 14"/>
              <p:cNvSpPr>
                <a:spLocks noChangeShapeType="1"/>
              </p:cNvSpPr>
              <p:nvPr/>
            </p:nvSpPr>
            <p:spPr bwMode="gray">
              <a:xfrm>
                <a:off x="1057" y="0"/>
                <a:ext cx="0" cy="414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39" name="Line 15"/>
              <p:cNvSpPr>
                <a:spLocks noChangeShapeType="1"/>
              </p:cNvSpPr>
              <p:nvPr/>
            </p:nvSpPr>
            <p:spPr bwMode="gray">
              <a:xfrm>
                <a:off x="1783" y="0"/>
                <a:ext cx="0" cy="432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0" name="Line 16"/>
              <p:cNvSpPr>
                <a:spLocks noChangeShapeType="1"/>
              </p:cNvSpPr>
              <p:nvPr/>
            </p:nvSpPr>
            <p:spPr bwMode="gray">
              <a:xfrm>
                <a:off x="2509" y="0"/>
                <a:ext cx="0" cy="433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1" name="Line 17"/>
              <p:cNvSpPr>
                <a:spLocks noChangeShapeType="1"/>
              </p:cNvSpPr>
              <p:nvPr/>
            </p:nvSpPr>
            <p:spPr bwMode="gray">
              <a:xfrm>
                <a:off x="3234" y="245"/>
                <a:ext cx="0" cy="408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2" name="Line 18"/>
              <p:cNvSpPr>
                <a:spLocks noChangeShapeType="1"/>
              </p:cNvSpPr>
              <p:nvPr/>
            </p:nvSpPr>
            <p:spPr bwMode="gray">
              <a:xfrm>
                <a:off x="3960" y="390"/>
                <a:ext cx="0" cy="394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3" name="Line 19"/>
              <p:cNvSpPr>
                <a:spLocks noChangeShapeType="1"/>
              </p:cNvSpPr>
              <p:nvPr/>
            </p:nvSpPr>
            <p:spPr bwMode="gray">
              <a:xfrm>
                <a:off x="4686" y="487"/>
                <a:ext cx="0" cy="384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4" name="Line 20"/>
              <p:cNvSpPr>
                <a:spLocks noChangeShapeType="1"/>
              </p:cNvSpPr>
              <p:nvPr/>
            </p:nvSpPr>
            <p:spPr bwMode="gray">
              <a:xfrm>
                <a:off x="5412" y="567"/>
                <a:ext cx="0" cy="376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grpSp>
        <p:grpSp>
          <p:nvGrpSpPr>
            <p:cNvPr id="4" name="Group 21"/>
            <p:cNvGrpSpPr>
              <a:grpSpLocks/>
            </p:cNvGrpSpPr>
            <p:nvPr/>
          </p:nvGrpSpPr>
          <p:grpSpPr bwMode="auto">
            <a:xfrm>
              <a:off x="0" y="264"/>
              <a:ext cx="5768" cy="3538"/>
              <a:chOff x="0" y="264"/>
              <a:chExt cx="5768" cy="3538"/>
            </a:xfrm>
          </p:grpSpPr>
          <p:sp>
            <p:nvSpPr>
              <p:cNvPr id="1046" name="Line 22"/>
              <p:cNvSpPr>
                <a:spLocks noChangeShapeType="1"/>
              </p:cNvSpPr>
              <p:nvPr/>
            </p:nvSpPr>
            <p:spPr bwMode="gray">
              <a:xfrm rot="5400000">
                <a:off x="1635" y="-1371"/>
                <a:ext cx="0" cy="327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7" name="Line 23"/>
              <p:cNvSpPr>
                <a:spLocks noChangeShapeType="1"/>
              </p:cNvSpPr>
              <p:nvPr/>
            </p:nvSpPr>
            <p:spPr bwMode="gray">
              <a:xfrm rot="5400000">
                <a:off x="2884" y="-1913"/>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8" name="Line 24"/>
              <p:cNvSpPr>
                <a:spLocks noChangeShapeType="1"/>
              </p:cNvSpPr>
              <p:nvPr/>
            </p:nvSpPr>
            <p:spPr bwMode="gray">
              <a:xfrm rot="5400000">
                <a:off x="2884" y="-1205"/>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9" name="Line 25"/>
              <p:cNvSpPr>
                <a:spLocks noChangeShapeType="1"/>
              </p:cNvSpPr>
              <p:nvPr/>
            </p:nvSpPr>
            <p:spPr bwMode="gray">
              <a:xfrm rot="5400000">
                <a:off x="2885" y="-497"/>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50" name="Line 26"/>
              <p:cNvSpPr>
                <a:spLocks noChangeShapeType="1"/>
              </p:cNvSpPr>
              <p:nvPr/>
            </p:nvSpPr>
            <p:spPr bwMode="gray">
              <a:xfrm rot="5400000">
                <a:off x="2885" y="211"/>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51" name="Line 27"/>
              <p:cNvSpPr>
                <a:spLocks noChangeShapeType="1"/>
              </p:cNvSpPr>
              <p:nvPr/>
            </p:nvSpPr>
            <p:spPr bwMode="gray">
              <a:xfrm rot="5400000">
                <a:off x="3192" y="1251"/>
                <a:ext cx="0" cy="510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grpSp>
      </p:grpSp>
      <p:sp>
        <p:nvSpPr>
          <p:cNvPr id="1052" name="Rectangle 28"/>
          <p:cNvSpPr>
            <a:spLocks noChangeArrowheads="1"/>
          </p:cNvSpPr>
          <p:nvPr/>
        </p:nvSpPr>
        <p:spPr bwMode="gray">
          <a:xfrm>
            <a:off x="4005263" y="2692401"/>
            <a:ext cx="1128712" cy="1079500"/>
          </a:xfrm>
          <a:prstGeom prst="rect">
            <a:avLst/>
          </a:prstGeom>
          <a:solidFill>
            <a:srgbClr val="FFFFFF">
              <a:alpha val="25000"/>
            </a:srgbClr>
          </a:solidFill>
          <a:ln w="9525">
            <a:noFill/>
            <a:miter lim="800000"/>
            <a:headEnd/>
            <a:tailEnd/>
          </a:ln>
          <a:effectLst/>
        </p:spPr>
        <p:txBody>
          <a:bodyPr wrap="none" anchor="ctr"/>
          <a:lstStyle/>
          <a:p>
            <a:endParaRPr lang="id-ID"/>
          </a:p>
        </p:txBody>
      </p:sp>
      <p:sp>
        <p:nvSpPr>
          <p:cNvPr id="1053" name="Rectangle 29"/>
          <p:cNvSpPr>
            <a:spLocks noChangeArrowheads="1"/>
          </p:cNvSpPr>
          <p:nvPr/>
        </p:nvSpPr>
        <p:spPr bwMode="gray">
          <a:xfrm>
            <a:off x="7459666" y="4937127"/>
            <a:ext cx="1120775" cy="1079500"/>
          </a:xfrm>
          <a:prstGeom prst="rect">
            <a:avLst/>
          </a:prstGeom>
          <a:solidFill>
            <a:srgbClr val="FFFFFF">
              <a:alpha val="30000"/>
            </a:srgbClr>
          </a:solidFill>
          <a:ln w="9525">
            <a:noFill/>
            <a:miter lim="800000"/>
            <a:headEnd/>
            <a:tailEnd/>
          </a:ln>
          <a:effectLst/>
        </p:spPr>
        <p:txBody>
          <a:bodyPr wrap="none" anchor="ctr"/>
          <a:lstStyle/>
          <a:p>
            <a:endParaRPr lang="id-ID"/>
          </a:p>
        </p:txBody>
      </p:sp>
      <p:sp>
        <p:nvSpPr>
          <p:cNvPr id="1054" name="Rectangle 30"/>
          <p:cNvSpPr>
            <a:spLocks noChangeArrowheads="1"/>
          </p:cNvSpPr>
          <p:nvPr/>
        </p:nvSpPr>
        <p:spPr bwMode="gray">
          <a:xfrm>
            <a:off x="549278" y="3808413"/>
            <a:ext cx="1128713" cy="1079500"/>
          </a:xfrm>
          <a:prstGeom prst="rect">
            <a:avLst/>
          </a:prstGeom>
          <a:solidFill>
            <a:srgbClr val="FFFFFF">
              <a:alpha val="20000"/>
            </a:srgbClr>
          </a:solidFill>
          <a:ln w="9525">
            <a:noFill/>
            <a:miter lim="800000"/>
            <a:headEnd/>
            <a:tailEnd/>
          </a:ln>
          <a:effectLst/>
        </p:spPr>
        <p:txBody>
          <a:bodyPr wrap="none" anchor="ctr"/>
          <a:lstStyle/>
          <a:p>
            <a:endParaRPr lang="id-ID"/>
          </a:p>
        </p:txBody>
      </p:sp>
      <p:sp>
        <p:nvSpPr>
          <p:cNvPr id="1055" name="Rectangle 31"/>
          <p:cNvSpPr>
            <a:spLocks noChangeArrowheads="1"/>
          </p:cNvSpPr>
          <p:nvPr/>
        </p:nvSpPr>
        <p:spPr bwMode="gray">
          <a:xfrm>
            <a:off x="6307139" y="6064252"/>
            <a:ext cx="1128712" cy="796925"/>
          </a:xfrm>
          <a:prstGeom prst="rect">
            <a:avLst/>
          </a:prstGeom>
          <a:solidFill>
            <a:srgbClr val="FFFFFF">
              <a:alpha val="20000"/>
            </a:srgbClr>
          </a:solidFill>
          <a:ln w="9525">
            <a:noFill/>
            <a:miter lim="800000"/>
            <a:headEnd/>
            <a:tailEnd/>
          </a:ln>
          <a:effectLst/>
        </p:spPr>
        <p:txBody>
          <a:bodyPr wrap="none" anchor="ctr"/>
          <a:lstStyle/>
          <a:p>
            <a:endParaRPr lang="id-ID"/>
          </a:p>
        </p:txBody>
      </p:sp>
      <p:sp>
        <p:nvSpPr>
          <p:cNvPr id="1056" name="Rectangle 32"/>
          <p:cNvSpPr>
            <a:spLocks noChangeArrowheads="1"/>
          </p:cNvSpPr>
          <p:nvPr/>
        </p:nvSpPr>
        <p:spPr bwMode="gray">
          <a:xfrm>
            <a:off x="2846388" y="2"/>
            <a:ext cx="1128712" cy="404813"/>
          </a:xfrm>
          <a:prstGeom prst="rect">
            <a:avLst/>
          </a:prstGeom>
          <a:solidFill>
            <a:srgbClr val="FFFFFF">
              <a:alpha val="39999"/>
            </a:srgbClr>
          </a:solidFill>
          <a:ln w="9525">
            <a:noFill/>
            <a:miter lim="800000"/>
            <a:headEnd/>
            <a:tailEnd/>
          </a:ln>
          <a:effectLst/>
        </p:spPr>
        <p:txBody>
          <a:bodyPr wrap="none" anchor="ctr"/>
          <a:lstStyle/>
          <a:p>
            <a:endParaRPr lang="id-ID"/>
          </a:p>
        </p:txBody>
      </p:sp>
      <p:sp>
        <p:nvSpPr>
          <p:cNvPr id="1057" name="Rectangle 33"/>
          <p:cNvSpPr>
            <a:spLocks noChangeArrowheads="1"/>
          </p:cNvSpPr>
          <p:nvPr/>
        </p:nvSpPr>
        <p:spPr bwMode="gray">
          <a:xfrm>
            <a:off x="2852741" y="4938714"/>
            <a:ext cx="1120775" cy="1079500"/>
          </a:xfrm>
          <a:prstGeom prst="rect">
            <a:avLst/>
          </a:prstGeom>
          <a:solidFill>
            <a:srgbClr val="FFFFFF">
              <a:alpha val="30000"/>
            </a:srgbClr>
          </a:solidFill>
          <a:ln w="9525">
            <a:noFill/>
            <a:miter lim="800000"/>
            <a:headEnd/>
            <a:tailEnd/>
          </a:ln>
          <a:effectLst/>
        </p:spPr>
        <p:txBody>
          <a:bodyPr wrap="none" anchor="ctr"/>
          <a:lstStyle/>
          <a:p>
            <a:endParaRPr lang="id-ID"/>
          </a:p>
        </p:txBody>
      </p:sp>
      <p:sp>
        <p:nvSpPr>
          <p:cNvPr id="1058" name="Rectangle 34"/>
          <p:cNvSpPr>
            <a:spLocks noChangeArrowheads="1"/>
          </p:cNvSpPr>
          <p:nvPr/>
        </p:nvSpPr>
        <p:spPr bwMode="gray">
          <a:xfrm>
            <a:off x="6300791" y="1566864"/>
            <a:ext cx="1120775" cy="1079500"/>
          </a:xfrm>
          <a:prstGeom prst="rect">
            <a:avLst/>
          </a:prstGeom>
          <a:solidFill>
            <a:srgbClr val="FFFFFF">
              <a:alpha val="30000"/>
            </a:srgbClr>
          </a:solidFill>
          <a:ln w="9525">
            <a:noFill/>
            <a:miter lim="800000"/>
            <a:headEnd/>
            <a:tailEnd/>
          </a:ln>
          <a:effectLst/>
        </p:spPr>
        <p:txBody>
          <a:bodyPr wrap="none" anchor="ctr"/>
          <a:lstStyle/>
          <a:p>
            <a:endParaRPr lang="id-ID"/>
          </a:p>
        </p:txBody>
      </p:sp>
      <p:pic>
        <p:nvPicPr>
          <p:cNvPr id="1059" name="Picture 35" descr="3"/>
          <p:cNvPicPr>
            <a:picLocks noChangeAspect="1" noChangeArrowheads="1"/>
          </p:cNvPicPr>
          <p:nvPr/>
        </p:nvPicPr>
        <p:blipFill>
          <a:blip r:embed="rId16" cstate="print"/>
          <a:srcRect/>
          <a:stretch>
            <a:fillRect/>
          </a:stretch>
        </p:blipFill>
        <p:spPr bwMode="gray">
          <a:xfrm>
            <a:off x="-180975" y="5638800"/>
            <a:ext cx="2016125" cy="1219200"/>
          </a:xfrm>
          <a:prstGeom prst="rect">
            <a:avLst/>
          </a:prstGeom>
          <a:noFill/>
        </p:spPr>
      </p:pic>
      <p:sp>
        <p:nvSpPr>
          <p:cNvPr id="1027" name="Rectangle 3"/>
          <p:cNvSpPr>
            <a:spLocks noGrp="1" noChangeArrowheads="1"/>
          </p:cNvSpPr>
          <p:nvPr>
            <p:ph type="body" idx="1"/>
          </p:nvPr>
        </p:nvSpPr>
        <p:spPr bwMode="gray">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0E12658-DEDB-4A76-B89C-0130D221509C}" type="datetime1">
              <a:rPr lang="id-ID" smtClean="0"/>
              <a:pPr/>
              <a:t>04/09/2020</a:t>
            </a:fld>
            <a:endParaRPr lang="id-ID"/>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d-ID"/>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CC4FB47-260F-4EFC-8B2D-B8ACC575EBD4}" type="slidenum">
              <a:rPr lang="id-ID" smtClean="0"/>
              <a:pPr/>
              <a:t>‹#›</a:t>
            </a:fld>
            <a:endParaRPr lang="id-ID"/>
          </a:p>
        </p:txBody>
      </p:sp>
      <p:sp>
        <p:nvSpPr>
          <p:cNvPr id="1060" name="Freeform 36" descr="11"/>
          <p:cNvSpPr>
            <a:spLocks/>
          </p:cNvSpPr>
          <p:nvPr/>
        </p:nvSpPr>
        <p:spPr bwMode="gray">
          <a:xfrm>
            <a:off x="4041775" y="2"/>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7"/>
            <a:srcRect/>
            <a:stretch>
              <a:fillRect/>
            </a:stretch>
          </a:blipFill>
          <a:ln w="9525">
            <a:noFill/>
            <a:round/>
            <a:headEnd/>
            <a:tailEnd/>
          </a:ln>
          <a:effectLst/>
        </p:spPr>
        <p:txBody>
          <a:bodyPr/>
          <a:lstStyle/>
          <a:p>
            <a:endParaRPr lang="id-ID"/>
          </a:p>
        </p:txBody>
      </p:sp>
      <p:sp>
        <p:nvSpPr>
          <p:cNvPr id="1026" name="Rectangle 2"/>
          <p:cNvSpPr>
            <a:spLocks noGrp="1" noChangeArrowheads="1"/>
          </p:cNvSpPr>
          <p:nvPr>
            <p:ph type="title"/>
          </p:nvPr>
        </p:nvSpPr>
        <p:spPr bwMode="gray">
          <a:xfrm>
            <a:off x="457200" y="325440"/>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4" name="Freeform 10"/>
          <p:cNvSpPr>
            <a:spLocks/>
          </p:cNvSpPr>
          <p:nvPr/>
        </p:nvSpPr>
        <p:spPr bwMode="gray">
          <a:xfrm>
            <a:off x="4041775" y="159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8"/>
            <a:srcRect/>
            <a:stretch>
              <a:fillRect/>
            </a:stretch>
          </a:blipFill>
          <a:ln w="9525">
            <a:noFill/>
            <a:round/>
            <a:headEnd/>
            <a:tailEnd/>
          </a:ln>
          <a:effectLst/>
        </p:spPr>
        <p:txBody>
          <a:bodyPr/>
          <a:lstStyle/>
          <a:p>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34"/>
                                        </p:tgtEl>
                                        <p:attrNameLst>
                                          <p:attrName>style.visibility</p:attrName>
                                        </p:attrNameLst>
                                      </p:cBhvr>
                                      <p:to>
                                        <p:strVal val="visible"/>
                                      </p:to>
                                    </p:set>
                                    <p:animEffect transition="in" filter="fade">
                                      <p:cBhvr>
                                        <p:cTn id="13"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34" grpId="0" animBg="1"/>
    </p:bldLst>
  </p:timing>
  <p:hf hdr="0" ftr="0"/>
  <p:txStyles>
    <p:titleStyle>
      <a:lvl1pPr algn="l" rtl="0" eaLnBrk="1" fontAlgn="base" hangingPunct="1">
        <a:spcBef>
          <a:spcPct val="0"/>
        </a:spcBef>
        <a:spcAft>
          <a:spcPct val="0"/>
        </a:spcAft>
        <a:defRPr sz="4000" b="1">
          <a:solidFill>
            <a:srgbClr val="002060"/>
          </a:solidFill>
          <a:latin typeface="Comic Sans MS" pitchFamily="66" charset="0"/>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Comic Sans MS" pitchFamily="66"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omic Sans MS" pitchFamily="66" charset="0"/>
        </a:defRPr>
      </a:lvl2pPr>
      <a:lvl3pPr marL="1143000" indent="-228600" algn="l" rtl="0" eaLnBrk="1" fontAlgn="base" hangingPunct="1">
        <a:spcBef>
          <a:spcPct val="20000"/>
        </a:spcBef>
        <a:spcAft>
          <a:spcPct val="0"/>
        </a:spcAft>
        <a:buChar char="•"/>
        <a:defRPr sz="2400">
          <a:solidFill>
            <a:schemeClr val="tx1"/>
          </a:solidFill>
          <a:latin typeface="Comic Sans MS" pitchFamily="66" charset="0"/>
        </a:defRPr>
      </a:lvl3pPr>
      <a:lvl4pPr marL="1600200" indent="-228600" algn="l" rtl="0" eaLnBrk="1" fontAlgn="base" hangingPunct="1">
        <a:spcBef>
          <a:spcPct val="20000"/>
        </a:spcBef>
        <a:spcAft>
          <a:spcPct val="0"/>
        </a:spcAft>
        <a:buChar char="–"/>
        <a:defRPr sz="2000">
          <a:solidFill>
            <a:schemeClr val="tx1"/>
          </a:solidFill>
          <a:latin typeface="Comic Sans MS" pitchFamily="66" charset="0"/>
        </a:defRPr>
      </a:lvl4pPr>
      <a:lvl5pPr marL="2057400" indent="-228600" algn="l" rtl="0" eaLnBrk="1" fontAlgn="base" hangingPunct="1">
        <a:spcBef>
          <a:spcPct val="20000"/>
        </a:spcBef>
        <a:spcAft>
          <a:spcPct val="0"/>
        </a:spcAft>
        <a:buChar char="»"/>
        <a:defRPr sz="2000">
          <a:solidFill>
            <a:schemeClr val="tx1"/>
          </a:solidFill>
          <a:latin typeface="Comic Sans MS" pitchFamily="66"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4" y="1285860"/>
            <a:ext cx="4986342" cy="1470025"/>
          </a:xfrm>
        </p:spPr>
        <p:txBody>
          <a:bodyPr/>
          <a:lstStyle/>
          <a:p>
            <a:r>
              <a:rPr lang="id-ID" dirty="0" smtClean="0"/>
              <a:t>Surveilans, Perencanaan &amp; Evaluasi Program Gizi</a:t>
            </a:r>
            <a:endParaRPr lang="id-ID" dirty="0"/>
          </a:p>
        </p:txBody>
      </p:sp>
      <p:sp>
        <p:nvSpPr>
          <p:cNvPr id="4" name="Subtitle 3"/>
          <p:cNvSpPr>
            <a:spLocks noGrp="1"/>
          </p:cNvSpPr>
          <p:nvPr>
            <p:ph type="subTitle" idx="1"/>
          </p:nvPr>
        </p:nvSpPr>
        <p:spPr/>
        <p:txBody>
          <a:bodyPr/>
          <a:lstStyle/>
          <a:p>
            <a:endParaRPr lang="id-ID"/>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Sumber data</a:t>
            </a:r>
            <a:endParaRPr lang="id-ID" dirty="0"/>
          </a:p>
        </p:txBody>
      </p:sp>
      <p:sp>
        <p:nvSpPr>
          <p:cNvPr id="3" name="Content Placeholder 2"/>
          <p:cNvSpPr>
            <a:spLocks noGrp="1"/>
          </p:cNvSpPr>
          <p:nvPr>
            <p:ph idx="1"/>
          </p:nvPr>
        </p:nvSpPr>
        <p:spPr/>
        <p:txBody>
          <a:bodyPr/>
          <a:lstStyle/>
          <a:p>
            <a:r>
              <a:rPr lang="id-ID" dirty="0" smtClean="0"/>
              <a:t>Data administrator, kes., klinik, dan statistik vital.</a:t>
            </a:r>
          </a:p>
          <a:p>
            <a:r>
              <a:rPr lang="id-ID" dirty="0" smtClean="0"/>
              <a:t>Kartu pertumbuhan (berat lahir, alasan beresiko, imunisasi)</a:t>
            </a:r>
          </a:p>
          <a:p>
            <a:r>
              <a:rPr lang="id-ID" dirty="0" smtClean="0"/>
              <a:t>Survey berulang</a:t>
            </a:r>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10</a:t>
            </a:fld>
            <a:endParaRPr lang="id-ID"/>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381000" y="304800"/>
            <a:ext cx="8458200" cy="6248400"/>
          </a:xfrm>
          <a:noFill/>
          <a:ln w="57150" cmpd="thinThick">
            <a:solidFill>
              <a:srgbClr val="FF0000"/>
            </a:solidFill>
          </a:ln>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9219" name="WordArt 3"/>
          <p:cNvSpPr>
            <a:spLocks noChangeArrowheads="1" noChangeShapeType="1" noTextEdit="1"/>
          </p:cNvSpPr>
          <p:nvPr/>
        </p:nvSpPr>
        <p:spPr bwMode="auto">
          <a:xfrm>
            <a:off x="1295400" y="1066800"/>
            <a:ext cx="6705600" cy="1990725"/>
          </a:xfrm>
          <a:prstGeom prst="rect">
            <a:avLst/>
          </a:prstGeom>
        </p:spPr>
        <p:txBody>
          <a:bodyPr wrap="none" fromWordArt="1">
            <a:prstTxWarp prst="textPlain">
              <a:avLst>
                <a:gd name="adj" fmla="val 50000"/>
              </a:avLst>
            </a:prstTxWarp>
          </a:bodyPr>
          <a:lstStyle/>
          <a:p>
            <a:pPr algn="ctr"/>
            <a:r>
              <a:rPr lang="it-IT" sz="3200" b="1" kern="10">
                <a:ln w="9525">
                  <a:noFill/>
                  <a:round/>
                  <a:headEnd/>
                  <a:tailEnd/>
                </a:ln>
                <a:gradFill rotWithShape="1">
                  <a:gsLst>
                    <a:gs pos="0">
                      <a:srgbClr val="FFFF66"/>
                    </a:gs>
                    <a:gs pos="100000">
                      <a:srgbClr val="FF3300"/>
                    </a:gs>
                  </a:gsLst>
                  <a:lin ang="5400000" scaled="1"/>
                </a:gradFill>
                <a:effectLst>
                  <a:outerShdw dist="45791" dir="2021404" algn="ctr" rotWithShape="0">
                    <a:srgbClr val="B2B2B2">
                      <a:alpha val="79999"/>
                    </a:srgbClr>
                  </a:outerShdw>
                </a:effectLst>
                <a:latin typeface="Times New Roman"/>
                <a:cs typeface="Times New Roman"/>
              </a:rPr>
              <a:t>SURVEILANS GIZI </a:t>
            </a:r>
          </a:p>
          <a:p>
            <a:pPr algn="ctr"/>
            <a:r>
              <a:rPr lang="it-IT" sz="3200" b="1" kern="10">
                <a:ln w="9525">
                  <a:noFill/>
                  <a:round/>
                  <a:headEnd/>
                  <a:tailEnd/>
                </a:ln>
                <a:gradFill rotWithShape="1">
                  <a:gsLst>
                    <a:gs pos="0">
                      <a:srgbClr val="FFFF66"/>
                    </a:gs>
                    <a:gs pos="100000">
                      <a:srgbClr val="FF3300"/>
                    </a:gs>
                  </a:gsLst>
                  <a:lin ang="5400000" scaled="1"/>
                </a:gradFill>
                <a:effectLst>
                  <a:outerShdw dist="45791" dir="2021404" algn="ctr" rotWithShape="0">
                    <a:srgbClr val="B2B2B2">
                      <a:alpha val="79999"/>
                    </a:srgbClr>
                  </a:outerShdw>
                </a:effectLst>
                <a:latin typeface="Times New Roman"/>
                <a:cs typeface="Times New Roman"/>
              </a:rPr>
              <a:t>DI NEGARA BERKEMBANG</a:t>
            </a:r>
            <a:endParaRPr lang="id-ID" sz="3200" b="1" kern="10">
              <a:ln w="9525">
                <a:noFill/>
                <a:round/>
                <a:headEnd/>
                <a:tailEnd/>
              </a:ln>
              <a:gradFill rotWithShape="1">
                <a:gsLst>
                  <a:gs pos="0">
                    <a:srgbClr val="FFFF66"/>
                  </a:gs>
                  <a:gs pos="100000">
                    <a:srgbClr val="FF3300"/>
                  </a:gs>
                </a:gsLst>
                <a:lin ang="5400000" scaled="1"/>
              </a:gradFill>
              <a:effectLst>
                <a:outerShdw dist="45791" dir="2021404" algn="ctr" rotWithShape="0">
                  <a:srgbClr val="B2B2B2">
                    <a:alpha val="79999"/>
                  </a:srgbClr>
                </a:outerShdw>
              </a:effectLst>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304800" y="381000"/>
            <a:ext cx="8534400" cy="6248400"/>
          </a:xfrm>
          <a:noFill/>
          <a:ln w="57150" cmpd="thinThick">
            <a:solidFill>
              <a:srgbClr val="FF0000"/>
            </a:solidFill>
          </a:ln>
        </p:spPr>
        <p:txBody>
          <a:bodyPr/>
          <a:lstStyle/>
          <a:p>
            <a:pPr marL="609600" indent="-609600" eaLnBrk="1" hangingPunct="1">
              <a:buFont typeface="Wingdings" pitchFamily="2" charset="2"/>
              <a:buChar char="à"/>
            </a:pPr>
            <a:endParaRPr lang="en-US" smtClean="0">
              <a:solidFill>
                <a:srgbClr val="FFFF00"/>
              </a:solidFill>
              <a:sym typeface="Wingdings" pitchFamily="2" charset="2"/>
            </a:endParaRPr>
          </a:p>
          <a:p>
            <a:pPr marL="609600" indent="-609600" eaLnBrk="1" hangingPunct="1">
              <a:buFont typeface="Wingdings" pitchFamily="2" charset="2"/>
              <a:buNone/>
            </a:pPr>
            <a:endParaRPr lang="en-US" smtClean="0">
              <a:solidFill>
                <a:srgbClr val="FFFF00"/>
              </a:solidFill>
              <a:sym typeface="Wingdings" pitchFamily="2" charset="2"/>
            </a:endParaRPr>
          </a:p>
          <a:p>
            <a:pPr marL="609600" indent="-609600" eaLnBrk="1" hangingPunct="1">
              <a:buFont typeface="Wingdings" pitchFamily="2" charset="2"/>
              <a:buChar char="à"/>
            </a:pPr>
            <a:r>
              <a:rPr lang="en-US" sz="2000" smtClean="0">
                <a:latin typeface="Comic Sans MS" pitchFamily="66" charset="0"/>
                <a:sym typeface="Wingdings" pitchFamily="2" charset="2"/>
              </a:rPr>
              <a:t>Negara pertama yang memasukkan konsep surveillance gizi dalam rencana pembangunan, dan masuk daftar  prioritas tahun 1976.</a:t>
            </a:r>
          </a:p>
          <a:p>
            <a:pPr marL="609600" indent="-609600" eaLnBrk="1" hangingPunct="1">
              <a:buFont typeface="Wingdings" pitchFamily="2" charset="2"/>
              <a:buNone/>
            </a:pPr>
            <a:endParaRPr lang="en-US" sz="2000" smtClean="0">
              <a:latin typeface="Comic Sans MS" pitchFamily="66" charset="0"/>
              <a:sym typeface="Wingdings" pitchFamily="2" charset="2"/>
            </a:endParaRPr>
          </a:p>
          <a:p>
            <a:pPr marL="609600" indent="-609600" eaLnBrk="1" hangingPunct="1">
              <a:buFont typeface="Wingdings" pitchFamily="2" charset="2"/>
              <a:buNone/>
            </a:pPr>
            <a:r>
              <a:rPr lang="en-US" sz="2000" smtClean="0">
                <a:latin typeface="Comic Sans MS" pitchFamily="66" charset="0"/>
                <a:sym typeface="Wingdings" pitchFamily="2" charset="2"/>
              </a:rPr>
              <a:t>Program pengembangan surveillance gizi tahun 1979 meliputi ;</a:t>
            </a:r>
          </a:p>
          <a:p>
            <a:pPr marL="609600" indent="-609600" eaLnBrk="1" hangingPunct="1">
              <a:buFontTx/>
              <a:buAutoNum type="alphaLcPeriod"/>
            </a:pPr>
            <a:r>
              <a:rPr lang="en-US" sz="2000" smtClean="0">
                <a:latin typeface="Comic Sans MS" pitchFamily="66" charset="0"/>
                <a:sym typeface="Wingdings" pitchFamily="2" charset="2"/>
              </a:rPr>
              <a:t>Kebutuhan penyediaan sistim informasi yang efisien yag berpengaruh terhadap kesuksesan strategi intervensi</a:t>
            </a:r>
          </a:p>
          <a:p>
            <a:pPr marL="609600" indent="-609600" eaLnBrk="1" hangingPunct="1">
              <a:buFontTx/>
              <a:buAutoNum type="alphaLcPeriod" startAt="2"/>
            </a:pPr>
            <a:r>
              <a:rPr lang="en-US" sz="2000" smtClean="0">
                <a:latin typeface="Comic Sans MS" pitchFamily="66" charset="0"/>
              </a:rPr>
              <a:t>Fokus pada masalah gizi yang ada</a:t>
            </a:r>
          </a:p>
          <a:p>
            <a:pPr marL="609600" indent="-609600" eaLnBrk="1" hangingPunct="1">
              <a:buFontTx/>
              <a:buAutoNum type="alphaLcPeriod" startAt="3"/>
            </a:pPr>
            <a:r>
              <a:rPr lang="en-US" sz="2000" smtClean="0">
                <a:latin typeface="Comic Sans MS" pitchFamily="66" charset="0"/>
              </a:rPr>
              <a:t>Kementrian kesehatan sebagai leading sektor, kegiatan lintas sektor dan program.</a:t>
            </a:r>
          </a:p>
          <a:p>
            <a:pPr marL="609600" indent="-609600" eaLnBrk="1" hangingPunct="1">
              <a:buFontTx/>
              <a:buNone/>
            </a:pPr>
            <a:endParaRPr lang="en-US" sz="2000" smtClean="0">
              <a:latin typeface="Comic Sans MS" pitchFamily="66" charset="0"/>
            </a:endParaRPr>
          </a:p>
        </p:txBody>
      </p:sp>
      <p:sp>
        <p:nvSpPr>
          <p:cNvPr id="11267" name="WordArt 3"/>
          <p:cNvSpPr>
            <a:spLocks noChangeArrowheads="1" noChangeShapeType="1" noTextEdit="1"/>
          </p:cNvSpPr>
          <p:nvPr/>
        </p:nvSpPr>
        <p:spPr bwMode="auto">
          <a:xfrm>
            <a:off x="3333750" y="609600"/>
            <a:ext cx="2476500" cy="523875"/>
          </a:xfrm>
          <a:prstGeom prst="rect">
            <a:avLst/>
          </a:prstGeom>
        </p:spPr>
        <p:txBody>
          <a:bodyPr wrap="none" fromWordArt="1">
            <a:prstTxWarp prst="textPlain">
              <a:avLst>
                <a:gd name="adj" fmla="val 50000"/>
              </a:avLst>
            </a:prstTxWarp>
          </a:bodyPr>
          <a:lstStyle/>
          <a:p>
            <a:pPr algn="ctr"/>
            <a:r>
              <a:rPr lang="id-ID" sz="3600" kern="10">
                <a:ln w="9525">
                  <a:noFill/>
                  <a:round/>
                  <a:headEnd/>
                  <a:tailEnd/>
                </a:ln>
                <a:gradFill rotWithShape="1">
                  <a:gsLst>
                    <a:gs pos="0">
                      <a:srgbClr val="FF3300"/>
                    </a:gs>
                    <a:gs pos="100000">
                      <a:srgbClr val="FFFFFF"/>
                    </a:gs>
                  </a:gsLst>
                  <a:lin ang="5400000" scaled="1"/>
                </a:gradFill>
                <a:effectLst>
                  <a:outerShdw dist="45791" dir="2021404" algn="ctr" rotWithShape="0">
                    <a:srgbClr val="B2B2B2">
                      <a:alpha val="79999"/>
                    </a:srgbClr>
                  </a:outerShdw>
                </a:effectLst>
                <a:latin typeface="Times New Roman"/>
                <a:cs typeface="Times New Roman"/>
              </a:rPr>
              <a:t>INDONESIA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228600" y="304800"/>
            <a:ext cx="8610600" cy="6248400"/>
          </a:xfrm>
          <a:noFill/>
          <a:ln w="57150" cmpd="thinThick">
            <a:solidFill>
              <a:srgbClr val="FF0000"/>
            </a:solidFill>
          </a:ln>
        </p:spPr>
        <p:txBody>
          <a:bodyPr/>
          <a:lstStyle/>
          <a:p>
            <a:pPr marL="609600" indent="-609600" eaLnBrk="1" hangingPunct="1">
              <a:lnSpc>
                <a:spcPct val="90000"/>
              </a:lnSpc>
              <a:buFont typeface="Wingdings" pitchFamily="2" charset="2"/>
              <a:buNone/>
            </a:pPr>
            <a:endParaRPr lang="id-ID" sz="2000" dirty="0" smtClean="0">
              <a:latin typeface="Comic Sans MS" pitchFamily="66" charset="0"/>
            </a:endParaRPr>
          </a:p>
          <a:p>
            <a:pPr marL="609600" indent="-609600" eaLnBrk="1" hangingPunct="1">
              <a:lnSpc>
                <a:spcPct val="90000"/>
              </a:lnSpc>
              <a:buFont typeface="Wingdings" pitchFamily="2" charset="2"/>
              <a:buNone/>
            </a:pPr>
            <a:r>
              <a:rPr lang="en-US" sz="2000" dirty="0" err="1" smtClean="0">
                <a:latin typeface="Comic Sans MS" pitchFamily="66" charset="0"/>
              </a:rPr>
              <a:t>Sistim</a:t>
            </a:r>
            <a:r>
              <a:rPr lang="en-US" sz="2000" dirty="0" smtClean="0">
                <a:latin typeface="Comic Sans MS" pitchFamily="66" charset="0"/>
              </a:rPr>
              <a:t> </a:t>
            </a:r>
            <a:r>
              <a:rPr lang="en-US" sz="2000" dirty="0" err="1" smtClean="0">
                <a:latin typeface="Comic Sans MS" pitchFamily="66" charset="0"/>
              </a:rPr>
              <a:t>pertama</a:t>
            </a:r>
            <a:r>
              <a:rPr lang="en-US" sz="2000" dirty="0" smtClean="0">
                <a:latin typeface="Comic Sans MS" pitchFamily="66" charset="0"/>
              </a:rPr>
              <a:t> </a:t>
            </a:r>
            <a:r>
              <a:rPr lang="en-US" sz="2000" dirty="0" err="1" smtClean="0">
                <a:latin typeface="Comic Sans MS" pitchFamily="66" charset="0"/>
              </a:rPr>
              <a:t>di</a:t>
            </a:r>
            <a:r>
              <a:rPr lang="en-US" sz="2000" dirty="0" smtClean="0">
                <a:latin typeface="Comic Sans MS" pitchFamily="66" charset="0"/>
              </a:rPr>
              <a:t> </a:t>
            </a:r>
            <a:r>
              <a:rPr lang="en-US" sz="2000" dirty="0" err="1" smtClean="0">
                <a:latin typeface="Comic Sans MS" pitchFamily="66" charset="0"/>
              </a:rPr>
              <a:t>bentuk</a:t>
            </a:r>
            <a:r>
              <a:rPr lang="en-US" sz="2000" dirty="0" smtClean="0">
                <a:latin typeface="Comic Sans MS" pitchFamily="66" charset="0"/>
              </a:rPr>
              <a:t> </a:t>
            </a:r>
            <a:r>
              <a:rPr lang="en-US" sz="2000" dirty="0" err="1" smtClean="0">
                <a:latin typeface="Comic Sans MS" pitchFamily="66" charset="0"/>
              </a:rPr>
              <a:t>di</a:t>
            </a:r>
            <a:r>
              <a:rPr lang="en-US" sz="2000" dirty="0" smtClean="0">
                <a:latin typeface="Comic Sans MS" pitchFamily="66" charset="0"/>
              </a:rPr>
              <a:t> Lombok </a:t>
            </a:r>
            <a:r>
              <a:rPr lang="en-US" sz="2000" dirty="0" err="1" smtClean="0">
                <a:latin typeface="Comic Sans MS" pitchFamily="66" charset="0"/>
              </a:rPr>
              <a:t>dengan</a:t>
            </a:r>
            <a:r>
              <a:rPr lang="en-US" sz="2000" dirty="0" smtClean="0">
                <a:latin typeface="Comic Sans MS" pitchFamily="66" charset="0"/>
              </a:rPr>
              <a:t> </a:t>
            </a:r>
            <a:r>
              <a:rPr lang="en-US" sz="2000" dirty="0" err="1" smtClean="0">
                <a:latin typeface="Comic Sans MS" pitchFamily="66" charset="0"/>
              </a:rPr>
              <a:t>fokus</a:t>
            </a:r>
            <a:r>
              <a:rPr lang="en-US" sz="2000" dirty="0" smtClean="0">
                <a:latin typeface="Comic Sans MS" pitchFamily="66" charset="0"/>
              </a:rPr>
              <a:t> </a:t>
            </a:r>
            <a:r>
              <a:rPr lang="en-US" sz="2000" dirty="0" err="1" smtClean="0">
                <a:latin typeface="Comic Sans MS" pitchFamily="66" charset="0"/>
              </a:rPr>
              <a:t>pada</a:t>
            </a:r>
            <a:r>
              <a:rPr lang="en-US" sz="2000" dirty="0" smtClean="0">
                <a:latin typeface="Comic Sans MS" pitchFamily="66" charset="0"/>
              </a:rPr>
              <a:t> </a:t>
            </a:r>
            <a:r>
              <a:rPr lang="en-US" sz="2000" dirty="0" err="1" smtClean="0">
                <a:latin typeface="Comic Sans MS" pitchFamily="66" charset="0"/>
              </a:rPr>
              <a:t>masalah</a:t>
            </a:r>
            <a:r>
              <a:rPr lang="en-US" sz="2000" dirty="0" smtClean="0">
                <a:latin typeface="Comic Sans MS" pitchFamily="66" charset="0"/>
              </a:rPr>
              <a:t> </a:t>
            </a:r>
            <a:r>
              <a:rPr lang="en-US" sz="2000" dirty="0" err="1" smtClean="0">
                <a:latin typeface="Comic Sans MS" pitchFamily="66" charset="0"/>
              </a:rPr>
              <a:t>krisis</a:t>
            </a:r>
            <a:r>
              <a:rPr lang="en-US" sz="2000" dirty="0" smtClean="0">
                <a:latin typeface="Comic Sans MS" pitchFamily="66" charset="0"/>
              </a:rPr>
              <a:t> </a:t>
            </a:r>
            <a:r>
              <a:rPr lang="en-US" sz="2000" dirty="0" err="1" smtClean="0">
                <a:latin typeface="Comic Sans MS" pitchFamily="66" charset="0"/>
              </a:rPr>
              <a:t>pangan</a:t>
            </a:r>
            <a:r>
              <a:rPr lang="en-US" sz="2000" dirty="0" smtClean="0">
                <a:latin typeface="Comic Sans MS" pitchFamily="66" charset="0"/>
              </a:rPr>
              <a:t> </a:t>
            </a:r>
            <a:r>
              <a:rPr lang="en-US" sz="2000" dirty="0" err="1" smtClean="0">
                <a:latin typeface="Comic Sans MS" pitchFamily="66" charset="0"/>
              </a:rPr>
              <a:t>periodik</a:t>
            </a:r>
            <a:endParaRPr lang="en-US" sz="2000" dirty="0" smtClean="0">
              <a:latin typeface="Comic Sans MS" pitchFamily="66" charset="0"/>
            </a:endParaRPr>
          </a:p>
          <a:p>
            <a:pPr marL="609600" indent="-609600" eaLnBrk="1" hangingPunct="1">
              <a:lnSpc>
                <a:spcPct val="90000"/>
              </a:lnSpc>
              <a:buFont typeface="Wingdings" pitchFamily="2" charset="2"/>
              <a:buNone/>
            </a:pPr>
            <a:endParaRPr lang="en-US" sz="2000" dirty="0" smtClean="0">
              <a:latin typeface="Comic Sans MS" pitchFamily="66" charset="0"/>
            </a:endParaRPr>
          </a:p>
          <a:p>
            <a:pPr marL="609600" indent="-609600" eaLnBrk="1" hangingPunct="1">
              <a:lnSpc>
                <a:spcPct val="90000"/>
              </a:lnSpc>
              <a:buFont typeface="Wingdings" pitchFamily="2" charset="2"/>
              <a:buNone/>
            </a:pPr>
            <a:r>
              <a:rPr lang="en-US" sz="2000" dirty="0" err="1" smtClean="0">
                <a:latin typeface="Comic Sans MS" pitchFamily="66" charset="0"/>
              </a:rPr>
              <a:t>Untuk</a:t>
            </a:r>
            <a:r>
              <a:rPr lang="en-US" sz="2000" dirty="0" smtClean="0">
                <a:latin typeface="Comic Sans MS" pitchFamily="66" charset="0"/>
              </a:rPr>
              <a:t> </a:t>
            </a:r>
            <a:r>
              <a:rPr lang="en-US" sz="2000" dirty="0" err="1" smtClean="0">
                <a:latin typeface="Comic Sans MS" pitchFamily="66" charset="0"/>
              </a:rPr>
              <a:t>mengurangi</a:t>
            </a:r>
            <a:r>
              <a:rPr lang="en-US" sz="2000" dirty="0" smtClean="0">
                <a:latin typeface="Comic Sans MS" pitchFamily="66" charset="0"/>
              </a:rPr>
              <a:t> </a:t>
            </a:r>
            <a:r>
              <a:rPr lang="en-US" sz="2000" dirty="0" err="1" smtClean="0">
                <a:latin typeface="Comic Sans MS" pitchFamily="66" charset="0"/>
              </a:rPr>
              <a:t>dampak</a:t>
            </a:r>
            <a:r>
              <a:rPr lang="en-US" sz="2000" dirty="0" smtClean="0">
                <a:latin typeface="Comic Sans MS" pitchFamily="66" charset="0"/>
              </a:rPr>
              <a:t> </a:t>
            </a:r>
            <a:r>
              <a:rPr lang="en-US" sz="2000" dirty="0" err="1" smtClean="0">
                <a:latin typeface="Comic Sans MS" pitchFamily="66" charset="0"/>
              </a:rPr>
              <a:t>krisis</a:t>
            </a:r>
            <a:r>
              <a:rPr lang="en-US" sz="2000" dirty="0" smtClean="0">
                <a:latin typeface="Comic Sans MS" pitchFamily="66" charset="0"/>
              </a:rPr>
              <a:t> </a:t>
            </a:r>
            <a:r>
              <a:rPr lang="en-US" sz="2000" dirty="0" err="1" smtClean="0">
                <a:latin typeface="Comic Sans MS" pitchFamily="66" charset="0"/>
              </a:rPr>
              <a:t>pangan</a:t>
            </a:r>
            <a:r>
              <a:rPr lang="en-US" sz="2000" dirty="0" smtClean="0">
                <a:latin typeface="Comic Sans MS" pitchFamily="66" charset="0"/>
              </a:rPr>
              <a:t> </a:t>
            </a:r>
            <a:r>
              <a:rPr lang="en-US" sz="2000" dirty="0" err="1" smtClean="0">
                <a:latin typeface="Comic Sans MS" pitchFamily="66" charset="0"/>
              </a:rPr>
              <a:t>dibentuk</a:t>
            </a:r>
            <a:r>
              <a:rPr lang="en-US" sz="2000" dirty="0" smtClean="0">
                <a:latin typeface="Comic Sans MS" pitchFamily="66" charset="0"/>
              </a:rPr>
              <a:t> :</a:t>
            </a:r>
          </a:p>
          <a:p>
            <a:pPr marL="609600" indent="-609600" eaLnBrk="1" hangingPunct="1">
              <a:lnSpc>
                <a:spcPct val="90000"/>
              </a:lnSpc>
              <a:buFont typeface="Wingdings" pitchFamily="2" charset="2"/>
              <a:buNone/>
            </a:pPr>
            <a:r>
              <a:rPr lang="en-US" sz="2000" dirty="0" smtClean="0">
                <a:latin typeface="Comic Sans MS" pitchFamily="66" charset="0"/>
              </a:rPr>
              <a:t>a. BULOG</a:t>
            </a:r>
          </a:p>
          <a:p>
            <a:pPr marL="609600" indent="-609600" eaLnBrk="1" hangingPunct="1">
              <a:lnSpc>
                <a:spcPct val="90000"/>
              </a:lnSpc>
              <a:buFont typeface="Wingdings" pitchFamily="2" charset="2"/>
              <a:buNone/>
            </a:pPr>
            <a:r>
              <a:rPr lang="en-US" sz="2000" dirty="0" smtClean="0">
                <a:latin typeface="Comic Sans MS" pitchFamily="66" charset="0"/>
              </a:rPr>
              <a:t>b. SIDI (</a:t>
            </a:r>
            <a:r>
              <a:rPr lang="en-US" sz="2000" dirty="0" err="1" smtClean="0">
                <a:latin typeface="Comic Sans MS" pitchFamily="66" charset="0"/>
              </a:rPr>
              <a:t>Sistim</a:t>
            </a:r>
            <a:r>
              <a:rPr lang="en-US" sz="2000" dirty="0" smtClean="0">
                <a:latin typeface="Comic Sans MS" pitchFamily="66" charset="0"/>
              </a:rPr>
              <a:t> </a:t>
            </a:r>
            <a:r>
              <a:rPr lang="en-US" sz="2000" dirty="0" err="1" smtClean="0">
                <a:latin typeface="Comic Sans MS" pitchFamily="66" charset="0"/>
              </a:rPr>
              <a:t>Isyarat</a:t>
            </a:r>
            <a:r>
              <a:rPr lang="en-US" sz="2000" dirty="0" smtClean="0">
                <a:latin typeface="Comic Sans MS" pitchFamily="66" charset="0"/>
              </a:rPr>
              <a:t> </a:t>
            </a:r>
            <a:r>
              <a:rPr lang="en-US" sz="2000" dirty="0" err="1" smtClean="0">
                <a:latin typeface="Comic Sans MS" pitchFamily="66" charset="0"/>
              </a:rPr>
              <a:t>Dini</a:t>
            </a:r>
            <a:r>
              <a:rPr lang="en-US" sz="2000" dirty="0" smtClean="0">
                <a:latin typeface="Comic Sans MS" pitchFamily="66" charset="0"/>
              </a:rPr>
              <a:t> </a:t>
            </a:r>
            <a:r>
              <a:rPr lang="en-US" sz="2000" dirty="0" err="1" smtClean="0">
                <a:latin typeface="Comic Sans MS" pitchFamily="66" charset="0"/>
              </a:rPr>
              <a:t>dan</a:t>
            </a:r>
            <a:r>
              <a:rPr lang="en-US" sz="2000" dirty="0" smtClean="0">
                <a:latin typeface="Comic Sans MS" pitchFamily="66" charset="0"/>
              </a:rPr>
              <a:t> </a:t>
            </a:r>
            <a:r>
              <a:rPr lang="en-US" sz="2000" dirty="0" err="1" smtClean="0">
                <a:latin typeface="Comic Sans MS" pitchFamily="66" charset="0"/>
              </a:rPr>
              <a:t>Intervensi</a:t>
            </a:r>
            <a:r>
              <a:rPr lang="en-US" sz="2000" dirty="0" smtClean="0">
                <a:latin typeface="Comic Sans MS" pitchFamily="66" charset="0"/>
              </a:rPr>
              <a:t>)</a:t>
            </a:r>
          </a:p>
          <a:p>
            <a:pPr marL="609600" indent="-609600" eaLnBrk="1" hangingPunct="1">
              <a:lnSpc>
                <a:spcPct val="90000"/>
              </a:lnSpc>
              <a:buFont typeface="Wingdings" pitchFamily="2" charset="2"/>
              <a:buNone/>
            </a:pPr>
            <a:endParaRPr lang="en-US" sz="2000" dirty="0" smtClean="0">
              <a:latin typeface="Comic Sans MS" pitchFamily="66" charset="0"/>
            </a:endParaRPr>
          </a:p>
          <a:p>
            <a:pPr marL="609600" indent="-609600" eaLnBrk="1" hangingPunct="1">
              <a:lnSpc>
                <a:spcPct val="90000"/>
              </a:lnSpc>
              <a:buFont typeface="Wingdings" pitchFamily="2" charset="2"/>
              <a:buNone/>
            </a:pPr>
            <a:r>
              <a:rPr lang="en-US" sz="2000" dirty="0" err="1" smtClean="0">
                <a:latin typeface="Comic Sans MS" pitchFamily="66" charset="0"/>
              </a:rPr>
              <a:t>Tahun</a:t>
            </a:r>
            <a:r>
              <a:rPr lang="en-US" sz="2000" dirty="0" smtClean="0">
                <a:latin typeface="Comic Sans MS" pitchFamily="66" charset="0"/>
              </a:rPr>
              <a:t> 1982, Steering </a:t>
            </a:r>
            <a:r>
              <a:rPr lang="en-US" sz="2000" dirty="0" err="1" smtClean="0">
                <a:latin typeface="Comic Sans MS" pitchFamily="66" charset="0"/>
              </a:rPr>
              <a:t>Komite</a:t>
            </a:r>
            <a:r>
              <a:rPr lang="en-US" sz="2000" dirty="0" smtClean="0">
                <a:latin typeface="Comic Sans MS" pitchFamily="66" charset="0"/>
              </a:rPr>
              <a:t> Surveillance </a:t>
            </a:r>
            <a:r>
              <a:rPr lang="en-US" sz="2000" dirty="0" err="1" smtClean="0">
                <a:latin typeface="Comic Sans MS" pitchFamily="66" charset="0"/>
              </a:rPr>
              <a:t>gizi</a:t>
            </a:r>
            <a:r>
              <a:rPr lang="en-US" sz="2000" dirty="0" smtClean="0">
                <a:latin typeface="Comic Sans MS" pitchFamily="66" charset="0"/>
              </a:rPr>
              <a:t> </a:t>
            </a:r>
            <a:r>
              <a:rPr lang="en-US" sz="2000" dirty="0" err="1" smtClean="0">
                <a:latin typeface="Comic Sans MS" pitchFamily="66" charset="0"/>
              </a:rPr>
              <a:t>dibentuk</a:t>
            </a:r>
            <a:r>
              <a:rPr lang="en-US" sz="2000" dirty="0" smtClean="0">
                <a:latin typeface="Comic Sans MS" pitchFamily="66" charset="0"/>
              </a:rPr>
              <a:t> </a:t>
            </a:r>
            <a:r>
              <a:rPr lang="en-US" sz="2000" dirty="0" err="1" smtClean="0">
                <a:latin typeface="Comic Sans MS" pitchFamily="66" charset="0"/>
              </a:rPr>
              <a:t>dibawah</a:t>
            </a:r>
            <a:r>
              <a:rPr lang="en-US" sz="2000" dirty="0" smtClean="0">
                <a:latin typeface="Comic Sans MS" pitchFamily="66" charset="0"/>
              </a:rPr>
              <a:t> </a:t>
            </a:r>
            <a:r>
              <a:rPr lang="en-US" sz="2000" dirty="0" err="1" smtClean="0">
                <a:latin typeface="Comic Sans MS" pitchFamily="66" charset="0"/>
              </a:rPr>
              <a:t>Direktorat</a:t>
            </a:r>
            <a:r>
              <a:rPr lang="en-US" sz="2000" dirty="0" smtClean="0">
                <a:latin typeface="Comic Sans MS" pitchFamily="66" charset="0"/>
              </a:rPr>
              <a:t> </a:t>
            </a:r>
            <a:r>
              <a:rPr lang="en-US" sz="2000" dirty="0" err="1" smtClean="0">
                <a:latin typeface="Comic Sans MS" pitchFamily="66" charset="0"/>
              </a:rPr>
              <a:t>Gizi</a:t>
            </a:r>
            <a:r>
              <a:rPr lang="en-US" sz="2000" dirty="0" smtClean="0">
                <a:latin typeface="Comic Sans MS" pitchFamily="66" charset="0"/>
              </a:rPr>
              <a:t>. </a:t>
            </a:r>
            <a:r>
              <a:rPr lang="en-US" sz="2000" dirty="0" err="1" smtClean="0">
                <a:latin typeface="Comic Sans MS" pitchFamily="66" charset="0"/>
              </a:rPr>
              <a:t>Universitas</a:t>
            </a:r>
            <a:r>
              <a:rPr lang="en-US" sz="2000" dirty="0" smtClean="0">
                <a:latin typeface="Comic Sans MS" pitchFamily="66" charset="0"/>
              </a:rPr>
              <a:t> </a:t>
            </a:r>
            <a:r>
              <a:rPr lang="en-US" sz="2000" dirty="0" err="1" smtClean="0">
                <a:latin typeface="Comic Sans MS" pitchFamily="66" charset="0"/>
              </a:rPr>
              <a:t>setempat</a:t>
            </a:r>
            <a:r>
              <a:rPr lang="en-US" sz="2000" dirty="0" smtClean="0">
                <a:latin typeface="Comic Sans MS" pitchFamily="66" charset="0"/>
              </a:rPr>
              <a:t> </a:t>
            </a:r>
            <a:r>
              <a:rPr lang="en-US" sz="2000" dirty="0" err="1" smtClean="0">
                <a:latin typeface="Comic Sans MS" pitchFamily="66" charset="0"/>
              </a:rPr>
              <a:t>dilibatkan</a:t>
            </a:r>
            <a:r>
              <a:rPr lang="en-US" sz="2000" dirty="0" smtClean="0">
                <a:latin typeface="Comic Sans MS" pitchFamily="66" charset="0"/>
              </a:rPr>
              <a:t> </a:t>
            </a:r>
            <a:r>
              <a:rPr lang="en-US" sz="2000" dirty="0" err="1" smtClean="0">
                <a:latin typeface="Comic Sans MS" pitchFamily="66" charset="0"/>
              </a:rPr>
              <a:t>dalam</a:t>
            </a:r>
            <a:r>
              <a:rPr lang="en-US" sz="2000" dirty="0" smtClean="0">
                <a:latin typeface="Comic Sans MS" pitchFamily="66" charset="0"/>
              </a:rPr>
              <a:t> </a:t>
            </a:r>
            <a:r>
              <a:rPr lang="en-US" sz="2000" dirty="0" err="1" smtClean="0">
                <a:latin typeface="Comic Sans MS" pitchFamily="66" charset="0"/>
              </a:rPr>
              <a:t>pengembangan</a:t>
            </a:r>
            <a:r>
              <a:rPr lang="en-US" sz="2000" dirty="0" smtClean="0">
                <a:latin typeface="Comic Sans MS" pitchFamily="66" charset="0"/>
              </a:rPr>
              <a:t> </a:t>
            </a:r>
            <a:r>
              <a:rPr lang="en-US" sz="2000" dirty="0" err="1" smtClean="0">
                <a:latin typeface="Comic Sans MS" pitchFamily="66" charset="0"/>
              </a:rPr>
              <a:t>indikator</a:t>
            </a:r>
            <a:r>
              <a:rPr lang="en-US" sz="2000" dirty="0" smtClean="0">
                <a:latin typeface="Comic Sans MS" pitchFamily="66" charset="0"/>
              </a:rPr>
              <a:t>, </a:t>
            </a:r>
            <a:r>
              <a:rPr lang="en-US" sz="2000" dirty="0" err="1" smtClean="0">
                <a:latin typeface="Comic Sans MS" pitchFamily="66" charset="0"/>
              </a:rPr>
              <a:t>penelitian</a:t>
            </a:r>
            <a:r>
              <a:rPr lang="en-US" sz="2000" dirty="0" smtClean="0">
                <a:latin typeface="Comic Sans MS" pitchFamily="66" charset="0"/>
              </a:rPr>
              <a:t> </a:t>
            </a:r>
            <a:r>
              <a:rPr lang="en-US" sz="2000" dirty="0" err="1" smtClean="0">
                <a:latin typeface="Comic Sans MS" pitchFamily="66" charset="0"/>
              </a:rPr>
              <a:t>dan</a:t>
            </a:r>
            <a:r>
              <a:rPr lang="en-US" sz="2000" dirty="0" smtClean="0">
                <a:latin typeface="Comic Sans MS" pitchFamily="66" charset="0"/>
              </a:rPr>
              <a:t> </a:t>
            </a:r>
            <a:r>
              <a:rPr lang="en-US" sz="2000" dirty="0" err="1" smtClean="0">
                <a:latin typeface="Comic Sans MS" pitchFamily="66" charset="0"/>
              </a:rPr>
              <a:t>pelatihan</a:t>
            </a:r>
            <a:r>
              <a:rPr lang="en-US" sz="2000" dirty="0" smtClean="0">
                <a:latin typeface="Comic Sans MS" pitchFamily="66" charset="0"/>
              </a:rPr>
              <a:t> SIDI.</a:t>
            </a:r>
          </a:p>
          <a:p>
            <a:pPr marL="609600" indent="-609600" eaLnBrk="1" hangingPunct="1">
              <a:lnSpc>
                <a:spcPct val="90000"/>
              </a:lnSpc>
              <a:buFont typeface="Wingdings" pitchFamily="2" charset="2"/>
              <a:buNone/>
            </a:pPr>
            <a:endParaRPr lang="en-US" sz="2000" dirty="0" smtClean="0">
              <a:latin typeface="Comic Sans MS" pitchFamily="66" charset="0"/>
            </a:endParaRPr>
          </a:p>
          <a:p>
            <a:pPr marL="609600" indent="-609600" eaLnBrk="1" hangingPunct="1">
              <a:lnSpc>
                <a:spcPct val="90000"/>
              </a:lnSpc>
              <a:buFont typeface="Wingdings" pitchFamily="2" charset="2"/>
              <a:buNone/>
            </a:pPr>
            <a:r>
              <a:rPr lang="en-US" sz="2000" dirty="0" err="1" smtClean="0">
                <a:latin typeface="Comic Sans MS" pitchFamily="66" charset="0"/>
              </a:rPr>
              <a:t>Kegiatan</a:t>
            </a:r>
            <a:r>
              <a:rPr lang="en-US" sz="2000" dirty="0" smtClean="0">
                <a:latin typeface="Comic Sans MS" pitchFamily="66" charset="0"/>
              </a:rPr>
              <a:t> yang </a:t>
            </a:r>
            <a:r>
              <a:rPr lang="en-US" sz="2000" dirty="0" err="1" smtClean="0">
                <a:latin typeface="Comic Sans MS" pitchFamily="66" charset="0"/>
              </a:rPr>
              <a:t>dilaksanakan</a:t>
            </a:r>
            <a:r>
              <a:rPr lang="en-US" sz="2000" dirty="0" smtClean="0">
                <a:latin typeface="Comic Sans MS" pitchFamily="66" charset="0"/>
              </a:rPr>
              <a:t> </a:t>
            </a:r>
            <a:r>
              <a:rPr lang="en-US" sz="2000" dirty="0" err="1" smtClean="0">
                <a:latin typeface="Comic Sans MS" pitchFamily="66" charset="0"/>
              </a:rPr>
              <a:t>untuk</a:t>
            </a:r>
            <a:r>
              <a:rPr lang="en-US" sz="2000" dirty="0" smtClean="0">
                <a:latin typeface="Comic Sans MS" pitchFamily="66" charset="0"/>
              </a:rPr>
              <a:t> SIDI : </a:t>
            </a:r>
          </a:p>
          <a:p>
            <a:pPr marL="609600" indent="-609600" eaLnBrk="1" hangingPunct="1">
              <a:lnSpc>
                <a:spcPct val="90000"/>
              </a:lnSpc>
              <a:buFont typeface="Wingdings" pitchFamily="2" charset="2"/>
              <a:buNone/>
            </a:pPr>
            <a:r>
              <a:rPr lang="en-US" sz="2000" dirty="0" smtClean="0">
                <a:latin typeface="Comic Sans MS" pitchFamily="66" charset="0"/>
              </a:rPr>
              <a:t>a. </a:t>
            </a:r>
            <a:r>
              <a:rPr lang="en-US" sz="2000" dirty="0" err="1" smtClean="0">
                <a:latin typeface="Comic Sans MS" pitchFamily="66" charset="0"/>
              </a:rPr>
              <a:t>Peminjaman</a:t>
            </a:r>
            <a:r>
              <a:rPr lang="en-US" sz="2000" dirty="0" smtClean="0">
                <a:latin typeface="Comic Sans MS" pitchFamily="66" charset="0"/>
              </a:rPr>
              <a:t> </a:t>
            </a:r>
            <a:r>
              <a:rPr lang="en-US" sz="2000" dirty="0" err="1" smtClean="0">
                <a:latin typeface="Comic Sans MS" pitchFamily="66" charset="0"/>
              </a:rPr>
              <a:t>beras</a:t>
            </a:r>
            <a:r>
              <a:rPr lang="en-US" sz="2000" dirty="0" smtClean="0">
                <a:latin typeface="Comic Sans MS" pitchFamily="66" charset="0"/>
              </a:rPr>
              <a:t> </a:t>
            </a:r>
            <a:r>
              <a:rPr lang="en-US" sz="2000" dirty="0" err="1" smtClean="0">
                <a:latin typeface="Comic Sans MS" pitchFamily="66" charset="0"/>
              </a:rPr>
              <a:t>untuk</a:t>
            </a:r>
            <a:r>
              <a:rPr lang="en-US" sz="2000" dirty="0" smtClean="0">
                <a:latin typeface="Comic Sans MS" pitchFamily="66" charset="0"/>
              </a:rPr>
              <a:t> </a:t>
            </a:r>
            <a:r>
              <a:rPr lang="en-US" sz="2000" dirty="0" err="1" smtClean="0">
                <a:latin typeface="Comic Sans MS" pitchFamily="66" charset="0"/>
              </a:rPr>
              <a:t>masyarakat</a:t>
            </a:r>
            <a:r>
              <a:rPr lang="en-US" sz="2000" dirty="0" smtClean="0">
                <a:latin typeface="Comic Sans MS" pitchFamily="66" charset="0"/>
              </a:rPr>
              <a:t> </a:t>
            </a:r>
            <a:r>
              <a:rPr lang="en-US" sz="2000" dirty="0" err="1" smtClean="0">
                <a:latin typeface="Comic Sans MS" pitchFamily="66" charset="0"/>
              </a:rPr>
              <a:t>miskin</a:t>
            </a:r>
            <a:endParaRPr lang="en-US" sz="2000" dirty="0" smtClean="0">
              <a:latin typeface="Comic Sans MS" pitchFamily="66" charset="0"/>
            </a:endParaRPr>
          </a:p>
          <a:p>
            <a:pPr marL="609600" indent="-609600" eaLnBrk="1" hangingPunct="1">
              <a:lnSpc>
                <a:spcPct val="90000"/>
              </a:lnSpc>
              <a:buFont typeface="Wingdings" pitchFamily="2" charset="2"/>
              <a:buNone/>
            </a:pPr>
            <a:r>
              <a:rPr lang="en-US" sz="2000" dirty="0" smtClean="0">
                <a:latin typeface="Comic Sans MS" pitchFamily="66" charset="0"/>
              </a:rPr>
              <a:t>b. </a:t>
            </a:r>
            <a:r>
              <a:rPr lang="en-US" sz="2000" dirty="0" err="1" smtClean="0">
                <a:latin typeface="Comic Sans MS" pitchFamily="66" charset="0"/>
              </a:rPr>
              <a:t>Proyek</a:t>
            </a:r>
            <a:r>
              <a:rPr lang="en-US" sz="2000" dirty="0" smtClean="0">
                <a:latin typeface="Comic Sans MS" pitchFamily="66" charset="0"/>
              </a:rPr>
              <a:t> </a:t>
            </a:r>
            <a:r>
              <a:rPr lang="en-US" sz="2000" dirty="0" err="1" smtClean="0">
                <a:latin typeface="Comic Sans MS" pitchFamily="66" charset="0"/>
              </a:rPr>
              <a:t>padat</a:t>
            </a:r>
            <a:r>
              <a:rPr lang="en-US" sz="2000" dirty="0" smtClean="0">
                <a:latin typeface="Comic Sans MS" pitchFamily="66" charset="0"/>
              </a:rPr>
              <a:t> </a:t>
            </a:r>
            <a:r>
              <a:rPr lang="en-US" sz="2000" dirty="0" err="1" smtClean="0">
                <a:latin typeface="Comic Sans MS" pitchFamily="66" charset="0"/>
              </a:rPr>
              <a:t>karya</a:t>
            </a:r>
            <a:endParaRPr lang="en-US" sz="2000" dirty="0" smtClean="0">
              <a:latin typeface="Comic Sans MS" pitchFamily="66" charset="0"/>
            </a:endParaRPr>
          </a:p>
          <a:p>
            <a:pPr marL="609600" indent="-609600" eaLnBrk="1" hangingPunct="1">
              <a:lnSpc>
                <a:spcPct val="90000"/>
              </a:lnSpc>
              <a:buFont typeface="Wingdings" pitchFamily="2" charset="2"/>
              <a:buNone/>
            </a:pPr>
            <a:r>
              <a:rPr lang="en-US" sz="2000" dirty="0" smtClean="0">
                <a:latin typeface="Comic Sans MS" pitchFamily="66" charset="0"/>
              </a:rPr>
              <a:t>c. </a:t>
            </a:r>
            <a:r>
              <a:rPr lang="en-US" sz="2000" dirty="0" err="1" smtClean="0">
                <a:latin typeface="Comic Sans MS" pitchFamily="66" charset="0"/>
              </a:rPr>
              <a:t>Penjualan</a:t>
            </a:r>
            <a:r>
              <a:rPr lang="en-US" sz="2000" dirty="0" smtClean="0">
                <a:latin typeface="Comic Sans MS" pitchFamily="66" charset="0"/>
              </a:rPr>
              <a:t> </a:t>
            </a:r>
            <a:r>
              <a:rPr lang="en-US" sz="2000" dirty="0" err="1" smtClean="0">
                <a:latin typeface="Comic Sans MS" pitchFamily="66" charset="0"/>
              </a:rPr>
              <a:t>beras</a:t>
            </a:r>
            <a:r>
              <a:rPr lang="en-US" sz="2000" dirty="0" smtClean="0">
                <a:latin typeface="Comic Sans MS" pitchFamily="66" charset="0"/>
              </a:rPr>
              <a:t> </a:t>
            </a:r>
            <a:r>
              <a:rPr lang="en-US" sz="2000" dirty="0" err="1" smtClean="0">
                <a:latin typeface="Comic Sans MS" pitchFamily="66" charset="0"/>
              </a:rPr>
              <a:t>bersubsidi</a:t>
            </a:r>
            <a:endParaRPr lang="en-US" sz="2000" dirty="0" smtClean="0">
              <a:latin typeface="Comic Sans MS" pitchFamily="66" charset="0"/>
            </a:endParaRPr>
          </a:p>
          <a:p>
            <a:pPr marL="609600" indent="-609600" eaLnBrk="1" hangingPunct="1">
              <a:lnSpc>
                <a:spcPct val="90000"/>
              </a:lnSpc>
              <a:buFont typeface="Wingdings" pitchFamily="2" charset="2"/>
              <a:buNone/>
            </a:pPr>
            <a:endParaRPr lang="en-US" sz="2000" dirty="0" smtClean="0">
              <a:latin typeface="Comic Sans MS" pitchFamily="66" charset="0"/>
            </a:endParaRPr>
          </a:p>
          <a:p>
            <a:pPr marL="609600" indent="-609600" eaLnBrk="1" hangingPunct="1">
              <a:lnSpc>
                <a:spcPct val="90000"/>
              </a:lnSpc>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 y="457200"/>
            <a:ext cx="8229600" cy="6019800"/>
          </a:xfrm>
          <a:noFill/>
          <a:ln w="57150" cmpd="thinThick">
            <a:solidFill>
              <a:srgbClr val="FF0000"/>
            </a:solidFill>
          </a:ln>
        </p:spPr>
        <p:txBody>
          <a:bodyPr/>
          <a:lstStyle/>
          <a:p>
            <a:pPr eaLnBrk="1" hangingPunct="1">
              <a:lnSpc>
                <a:spcPct val="90000"/>
              </a:lnSpc>
              <a:buFont typeface="Wingdings" pitchFamily="2" charset="2"/>
              <a:buNone/>
            </a:pPr>
            <a:endParaRPr lang="id-ID" sz="2000" smtClean="0">
              <a:latin typeface="Comic Sans MS" pitchFamily="66" charset="0"/>
            </a:endParaRPr>
          </a:p>
          <a:p>
            <a:pPr eaLnBrk="1" hangingPunct="1">
              <a:lnSpc>
                <a:spcPct val="90000"/>
              </a:lnSpc>
              <a:buFont typeface="Wingdings" pitchFamily="2" charset="2"/>
              <a:buNone/>
            </a:pPr>
            <a:r>
              <a:rPr lang="en-US" sz="2000" smtClean="0">
                <a:latin typeface="Comic Sans MS" pitchFamily="66" charset="0"/>
              </a:rPr>
              <a:t>Tahun</a:t>
            </a:r>
            <a:r>
              <a:rPr lang="en-US" sz="2000" dirty="0" smtClean="0">
                <a:latin typeface="Comic Sans MS" pitchFamily="66" charset="0"/>
              </a:rPr>
              <a:t> 1984 </a:t>
            </a:r>
            <a:r>
              <a:rPr lang="en-US" sz="2000" dirty="0" smtClean="0">
                <a:latin typeface="Comic Sans MS" pitchFamily="66" charset="0"/>
                <a:sym typeface="Wingdings" pitchFamily="2" charset="2"/>
              </a:rPr>
              <a:t> UPGK </a:t>
            </a:r>
            <a:r>
              <a:rPr lang="en-US" sz="2000" dirty="0" err="1" smtClean="0">
                <a:latin typeface="Comic Sans MS" pitchFamily="66" charset="0"/>
                <a:sym typeface="Wingdings" pitchFamily="2" charset="2"/>
              </a:rPr>
              <a:t>untuk</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pengumpulan</a:t>
            </a:r>
            <a:r>
              <a:rPr lang="en-US" sz="2000" dirty="0" smtClean="0">
                <a:latin typeface="Comic Sans MS" pitchFamily="66" charset="0"/>
                <a:sym typeface="Wingdings" pitchFamily="2" charset="2"/>
              </a:rPr>
              <a:t> data </a:t>
            </a:r>
            <a:r>
              <a:rPr lang="en-US" sz="2000" dirty="0" err="1" smtClean="0">
                <a:latin typeface="Comic Sans MS" pitchFamily="66" charset="0"/>
                <a:sym typeface="Wingdings" pitchFamily="2" charset="2"/>
              </a:rPr>
              <a:t>berat</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badan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anak</a:t>
            </a:r>
            <a:r>
              <a:rPr lang="en-US" sz="2000" dirty="0" smtClean="0">
                <a:latin typeface="Comic Sans MS" pitchFamily="66" charset="0"/>
                <a:sym typeface="Wingdings" pitchFamily="2" charset="2"/>
              </a:rPr>
              <a:t>. </a:t>
            </a:r>
          </a:p>
          <a:p>
            <a:pPr eaLnBrk="1" hangingPunct="1">
              <a:lnSpc>
                <a:spcPct val="90000"/>
              </a:lnSpc>
              <a:buFont typeface="Wingdings" pitchFamily="2" charset="2"/>
              <a:buNone/>
            </a:pPr>
            <a:endParaRPr lang="en-US" sz="2000" dirty="0" smtClean="0">
              <a:latin typeface="Comic Sans MS" pitchFamily="66" charset="0"/>
              <a:sym typeface="Wingdings" pitchFamily="2" charset="2"/>
            </a:endParaRPr>
          </a:p>
          <a:p>
            <a:pPr eaLnBrk="1" hangingPunct="1">
              <a:lnSpc>
                <a:spcPct val="90000"/>
              </a:lnSpc>
              <a:buFont typeface="Wingdings" pitchFamily="2" charset="2"/>
              <a:buNone/>
            </a:pPr>
            <a:r>
              <a:rPr lang="en-US" sz="2000" dirty="0" err="1" smtClean="0">
                <a:latin typeface="Comic Sans MS" pitchFamily="66" charset="0"/>
                <a:sym typeface="Wingdings" pitchFamily="2" charset="2"/>
              </a:rPr>
              <a:t>Untuk</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kepentingan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perencanan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diperlukan</a:t>
            </a:r>
            <a:r>
              <a:rPr lang="en-US" sz="2000" dirty="0" smtClean="0">
                <a:latin typeface="Comic Sans MS" pitchFamily="66" charset="0"/>
                <a:sym typeface="Wingdings" pitchFamily="2" charset="2"/>
              </a:rPr>
              <a:t> data yang </a:t>
            </a:r>
            <a:r>
              <a:rPr lang="en-US" sz="2000" dirty="0" err="1" smtClean="0">
                <a:latin typeface="Comic Sans MS" pitchFamily="66" charset="0"/>
                <a:sym typeface="Wingdings" pitchFamily="2" charset="2"/>
              </a:rPr>
              <a:t>lebih</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banyak</a:t>
            </a:r>
            <a:r>
              <a:rPr lang="en-US" sz="2000" dirty="0" smtClean="0">
                <a:latin typeface="Comic Sans MS" pitchFamily="66" charset="0"/>
                <a:sym typeface="Wingdings" pitchFamily="2" charset="2"/>
              </a:rPr>
              <a:t>  </a:t>
            </a:r>
            <a:r>
              <a:rPr lang="en-US" sz="2000" dirty="0" err="1" smtClean="0">
                <a:latin typeface="Comic Sans MS" pitchFamily="66" charset="0"/>
                <a:sym typeface="Wingdings" pitchFamily="2" charset="2"/>
              </a:rPr>
              <a:t>survei</a:t>
            </a:r>
            <a:r>
              <a:rPr lang="en-US" sz="2000" dirty="0" smtClean="0">
                <a:latin typeface="Comic Sans MS" pitchFamily="66" charset="0"/>
                <a:sym typeface="Wingdings" pitchFamily="2" charset="2"/>
              </a:rPr>
              <a:t> cross sectional </a:t>
            </a:r>
            <a:r>
              <a:rPr lang="en-US" sz="2000" dirty="0" err="1" smtClean="0">
                <a:latin typeface="Comic Sans MS" pitchFamily="66" charset="0"/>
                <a:sym typeface="Wingdings" pitchFamily="2" charset="2"/>
              </a:rPr>
              <a:t>berulang</a:t>
            </a:r>
            <a:r>
              <a:rPr lang="en-US" sz="2000" dirty="0" smtClean="0">
                <a:latin typeface="Comic Sans MS" pitchFamily="66" charset="0"/>
                <a:sym typeface="Wingdings" pitchFamily="2" charset="2"/>
              </a:rPr>
              <a:t>.</a:t>
            </a:r>
          </a:p>
          <a:p>
            <a:pPr eaLnBrk="1" hangingPunct="1">
              <a:lnSpc>
                <a:spcPct val="90000"/>
              </a:lnSpc>
              <a:buFont typeface="Wingdings" pitchFamily="2" charset="2"/>
              <a:buNone/>
            </a:pP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Survei</a:t>
            </a:r>
            <a:r>
              <a:rPr lang="en-US" sz="2000" dirty="0" smtClean="0">
                <a:latin typeface="Comic Sans MS" pitchFamily="66" charset="0"/>
                <a:sym typeface="Wingdings" pitchFamily="2" charset="2"/>
              </a:rPr>
              <a:t> yang </a:t>
            </a:r>
            <a:r>
              <a:rPr lang="en-US" sz="2000" dirty="0" err="1" smtClean="0">
                <a:latin typeface="Comic Sans MS" pitchFamily="66" charset="0"/>
                <a:sym typeface="Wingdings" pitchFamily="2" charset="2"/>
              </a:rPr>
              <a:t>ada</a:t>
            </a:r>
            <a:r>
              <a:rPr lang="en-US" sz="2000" dirty="0" smtClean="0">
                <a:latin typeface="Comic Sans MS" pitchFamily="66" charset="0"/>
                <a:sym typeface="Wingdings" pitchFamily="2" charset="2"/>
              </a:rPr>
              <a:t> : SUPAS (data status </a:t>
            </a:r>
            <a:r>
              <a:rPr lang="en-US" sz="2000" dirty="0" err="1" smtClean="0">
                <a:latin typeface="Comic Sans MS" pitchFamily="66" charset="0"/>
                <a:sym typeface="Wingdings" pitchFamily="2" charset="2"/>
              </a:rPr>
              <a:t>ekonomi</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karakteristik</a:t>
            </a:r>
            <a:r>
              <a:rPr lang="en-US" sz="2000" dirty="0" smtClean="0">
                <a:latin typeface="Comic Sans MS" pitchFamily="66" charset="0"/>
                <a:sym typeface="Wingdings" pitchFamily="2" charset="2"/>
              </a:rPr>
              <a:t> RT, </a:t>
            </a:r>
            <a:r>
              <a:rPr lang="en-US" sz="2000" dirty="0" err="1" smtClean="0">
                <a:latin typeface="Comic Sans MS" pitchFamily="66" charset="0"/>
                <a:sym typeface="Wingdings" pitchFamily="2" charset="2"/>
              </a:rPr>
              <a:t>kesehatan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mortalitas</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dan</a:t>
            </a:r>
            <a:r>
              <a:rPr lang="en-US" sz="2000" dirty="0" smtClean="0">
                <a:latin typeface="Comic Sans MS" pitchFamily="66" charset="0"/>
                <a:sym typeface="Wingdings" pitchFamily="2" charset="2"/>
              </a:rPr>
              <a:t> SUSENAS (data </a:t>
            </a:r>
            <a:r>
              <a:rPr lang="en-US" sz="2000" dirty="0" err="1" smtClean="0">
                <a:latin typeface="Comic Sans MS" pitchFamily="66" charset="0"/>
                <a:sym typeface="Wingdings" pitchFamily="2" charset="2"/>
              </a:rPr>
              <a:t>konsumsi</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pangan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digunakan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untuk</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menyediakan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informasi</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penting</a:t>
            </a:r>
            <a:r>
              <a:rPr lang="en-US" sz="2000" dirty="0" smtClean="0">
                <a:latin typeface="Comic Sans MS" pitchFamily="66" charset="0"/>
                <a:sym typeface="Wingdings" pitchFamily="2" charset="2"/>
              </a:rPr>
              <a:t>.</a:t>
            </a:r>
          </a:p>
          <a:p>
            <a:pPr eaLnBrk="1" hangingPunct="1">
              <a:lnSpc>
                <a:spcPct val="90000"/>
              </a:lnSpc>
              <a:buFont typeface="Wingdings" pitchFamily="2" charset="2"/>
              <a:buNone/>
            </a:pPr>
            <a:endParaRPr lang="en-US" sz="2000" dirty="0" smtClean="0">
              <a:latin typeface="Comic Sans MS" pitchFamily="66" charset="0"/>
              <a:sym typeface="Wingdings" pitchFamily="2" charset="2"/>
            </a:endParaRPr>
          </a:p>
          <a:p>
            <a:pPr eaLnBrk="1" hangingPunct="1">
              <a:lnSpc>
                <a:spcPct val="90000"/>
              </a:lnSpc>
              <a:buFont typeface="Wingdings" pitchFamily="2" charset="2"/>
              <a:buNone/>
            </a:pP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Survei</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tinggi</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badan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anak</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baru</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masuk</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sekolah</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juga</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digunkan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tetapi</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ketidak</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seimbangan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bantuan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membuat</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interprestasi</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sulit</a:t>
            </a:r>
            <a:r>
              <a:rPr lang="en-US" sz="2000" dirty="0" smtClean="0">
                <a:latin typeface="Comic Sans MS" pitchFamily="66" charset="0"/>
                <a:sym typeface="Wingdings" pitchFamily="2" charset="2"/>
              </a:rPr>
              <a:t>.</a:t>
            </a:r>
          </a:p>
          <a:p>
            <a:pPr eaLnBrk="1" hangingPunct="1">
              <a:lnSpc>
                <a:spcPct val="90000"/>
              </a:lnSpc>
              <a:buFont typeface="Wingdings" pitchFamily="2" charset="2"/>
              <a:buNone/>
            </a:pPr>
            <a:endParaRPr lang="en-US" sz="2000" dirty="0" smtClean="0">
              <a:latin typeface="Comic Sans MS" pitchFamily="66" charset="0"/>
              <a:sym typeface="Wingdings" pitchFamily="2" charset="2"/>
            </a:endParaRPr>
          </a:p>
          <a:p>
            <a:pPr eaLnBrk="1" hangingPunct="1">
              <a:lnSpc>
                <a:spcPct val="90000"/>
              </a:lnSpc>
              <a:buFont typeface="Wingdings" pitchFamily="2" charset="2"/>
              <a:buNone/>
            </a:pP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Saat</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ini</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di</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semua</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kab</a:t>
            </a:r>
            <a:r>
              <a:rPr lang="en-US" sz="2000" dirty="0" smtClean="0">
                <a:latin typeface="Comic Sans MS" pitchFamily="66" charset="0"/>
                <a:sym typeface="Wingdings" pitchFamily="2" charset="2"/>
              </a:rPr>
              <a:t>/</a:t>
            </a:r>
            <a:r>
              <a:rPr lang="en-US" sz="2000" dirty="0" err="1" smtClean="0">
                <a:latin typeface="Comic Sans MS" pitchFamily="66" charset="0"/>
                <a:sym typeface="Wingdings" pitchFamily="2" charset="2"/>
              </a:rPr>
              <a:t>kota</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dibentuk</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Dewan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Ketahanan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Pangan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Nasional</a:t>
            </a:r>
            <a:r>
              <a:rPr lang="en-US" sz="2000" dirty="0" smtClean="0">
                <a:latin typeface="Comic Sans MS" pitchFamily="66" charset="0"/>
                <a:sym typeface="Wingdings" pitchFamily="2" charset="2"/>
              </a:rPr>
              <a:t> yang </a:t>
            </a:r>
            <a:r>
              <a:rPr lang="en-US" sz="2000" dirty="0" err="1" smtClean="0">
                <a:latin typeface="Comic Sans MS" pitchFamily="66" charset="0"/>
                <a:sym typeface="Wingdings" pitchFamily="2" charset="2"/>
              </a:rPr>
              <a:t>antara</a:t>
            </a:r>
            <a:r>
              <a:rPr lang="en-US" sz="2000" dirty="0" smtClean="0">
                <a:latin typeface="Comic Sans MS" pitchFamily="66" charset="0"/>
                <a:sym typeface="Wingdings" pitchFamily="2" charset="2"/>
              </a:rPr>
              <a:t> lain </a:t>
            </a:r>
            <a:r>
              <a:rPr lang="en-US" sz="2000" dirty="0" err="1" smtClean="0">
                <a:latin typeface="Comic Sans MS" pitchFamily="66" charset="0"/>
                <a:sym typeface="Wingdings" pitchFamily="2" charset="2"/>
              </a:rPr>
              <a:t>melibatkan</a:t>
            </a: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sektor</a:t>
            </a:r>
            <a:endParaRPr lang="en-US" sz="2000" dirty="0" smtClean="0">
              <a:latin typeface="Comic Sans MS" pitchFamily="66" charset="0"/>
              <a:sym typeface="Wingdings" pitchFamily="2" charset="2"/>
            </a:endParaRPr>
          </a:p>
          <a:p>
            <a:pPr eaLnBrk="1" hangingPunct="1">
              <a:lnSpc>
                <a:spcPct val="90000"/>
              </a:lnSpc>
              <a:buFontTx/>
              <a:buChar char="-"/>
            </a:pPr>
            <a:r>
              <a:rPr lang="en-US" sz="2000" dirty="0" smtClean="0">
                <a:latin typeface="Comic Sans MS" pitchFamily="66" charset="0"/>
                <a:sym typeface="Wingdings" pitchFamily="2" charset="2"/>
              </a:rPr>
              <a:t>- </a:t>
            </a:r>
            <a:r>
              <a:rPr lang="en-US" sz="2000" dirty="0" err="1" smtClean="0">
                <a:latin typeface="Comic Sans MS" pitchFamily="66" charset="0"/>
                <a:sym typeface="Wingdings" pitchFamily="2" charset="2"/>
              </a:rPr>
              <a:t>Kesehatan</a:t>
            </a:r>
            <a:endParaRPr lang="en-US" sz="2000" dirty="0" smtClean="0">
              <a:latin typeface="Comic Sans MS" pitchFamily="66" charset="0"/>
              <a:sym typeface="Wingdings" pitchFamily="2" charset="2"/>
            </a:endParaRPr>
          </a:p>
          <a:p>
            <a:pPr eaLnBrk="1" hangingPunct="1">
              <a:lnSpc>
                <a:spcPct val="90000"/>
              </a:lnSpc>
              <a:buFontTx/>
              <a:buChar char="-"/>
            </a:pPr>
            <a:r>
              <a:rPr lang="en-US" sz="2000" dirty="0" smtClean="0">
                <a:latin typeface="Comic Sans MS" pitchFamily="66" charset="0"/>
              </a:rPr>
              <a:t>- </a:t>
            </a:r>
            <a:r>
              <a:rPr lang="en-US" sz="2000" dirty="0" err="1" smtClean="0">
                <a:latin typeface="Comic Sans MS" pitchFamily="66" charset="0"/>
              </a:rPr>
              <a:t>Pertanian</a:t>
            </a:r>
            <a:endParaRPr lang="en-US" sz="2000" dirty="0" smtClean="0">
              <a:latin typeface="Comic Sans MS" pitchFamily="66" charset="0"/>
            </a:endParaRPr>
          </a:p>
          <a:p>
            <a:pPr eaLnBrk="1" hangingPunct="1">
              <a:lnSpc>
                <a:spcPct val="90000"/>
              </a:lnSpc>
              <a:buFontTx/>
              <a:buChar char="-"/>
            </a:pPr>
            <a:r>
              <a:rPr lang="en-US" sz="2000" dirty="0" smtClean="0">
                <a:latin typeface="Comic Sans MS" pitchFamily="66" charset="0"/>
              </a:rPr>
              <a:t>- BPS</a:t>
            </a:r>
          </a:p>
          <a:p>
            <a:pPr eaLnBrk="1" hangingPunct="1">
              <a:lnSpc>
                <a:spcPct val="90000"/>
              </a:lnSpc>
              <a:buFontTx/>
              <a:buNone/>
            </a:pPr>
            <a:endParaRPr lang="en-US" sz="2000" dirty="0" smtClean="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Sumber data surveilens gizi</a:t>
            </a:r>
            <a:endParaRPr lang="id-ID" dirty="0"/>
          </a:p>
        </p:txBody>
      </p:sp>
      <p:sp>
        <p:nvSpPr>
          <p:cNvPr id="3" name="Content Placeholder 2"/>
          <p:cNvSpPr>
            <a:spLocks noGrp="1"/>
          </p:cNvSpPr>
          <p:nvPr>
            <p:ph idx="1"/>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15</a:t>
            </a:fld>
            <a:endParaRPr lang="id-ID"/>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578" y="1412776"/>
            <a:ext cx="660082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230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penyajian data surveilensi gizi</a:t>
            </a:r>
            <a:endParaRPr lang="id-ID" dirty="0"/>
          </a:p>
        </p:txBody>
      </p:sp>
      <p:sp>
        <p:nvSpPr>
          <p:cNvPr id="3" name="Content Placeholder 2"/>
          <p:cNvSpPr>
            <a:spLocks noGrp="1"/>
          </p:cNvSpPr>
          <p:nvPr>
            <p:ph idx="1"/>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16</a:t>
            </a:fld>
            <a:endParaRPr lang="id-ID"/>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050" y="1522758"/>
            <a:ext cx="6979325" cy="469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230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Contoh penyajian data surveilensi gizi</a:t>
            </a:r>
          </a:p>
        </p:txBody>
      </p:sp>
      <p:sp>
        <p:nvSpPr>
          <p:cNvPr id="3" name="Content Placeholder 2"/>
          <p:cNvSpPr>
            <a:spLocks noGrp="1"/>
          </p:cNvSpPr>
          <p:nvPr>
            <p:ph idx="1"/>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17</a:t>
            </a:fld>
            <a:endParaRPr lang="id-ID"/>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95106"/>
            <a:ext cx="6876151" cy="468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16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18</a:t>
            </a:fld>
            <a:endParaRPr lang="id-ID"/>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04664"/>
            <a:ext cx="4888554" cy="615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631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304800" y="381000"/>
            <a:ext cx="8534400" cy="6019800"/>
          </a:xfrm>
          <a:noFill/>
          <a:ln w="57150" cmpd="thinThick">
            <a:solidFill>
              <a:srgbClr val="FF0000"/>
            </a:solidFill>
          </a:ln>
        </p:spPr>
        <p:txBody>
          <a:bodyPr/>
          <a:lstStyle/>
          <a:p>
            <a:pPr marL="0" indent="0" eaLnBrk="1" hangingPunct="1">
              <a:buFont typeface="Wingdings" pitchFamily="2" charset="2"/>
              <a:buNone/>
            </a:pPr>
            <a:endParaRPr lang="en-US" smtClean="0"/>
          </a:p>
          <a:p>
            <a:pPr marL="0" indent="0" eaLnBrk="1" hangingPunct="1">
              <a:buFont typeface="Wingdings" pitchFamily="2" charset="2"/>
              <a:buNone/>
            </a:pPr>
            <a:endParaRPr lang="en-US" smtClean="0"/>
          </a:p>
          <a:p>
            <a:pPr marL="0" indent="0" eaLnBrk="1" hangingPunct="1">
              <a:buFont typeface="Wingdings" pitchFamily="2" charset="2"/>
              <a:buNone/>
            </a:pPr>
            <a:r>
              <a:rPr lang="en-US" sz="2000" smtClean="0">
                <a:latin typeface="Comic Sans MS" pitchFamily="66" charset="0"/>
              </a:rPr>
              <a:t>Survelance gizi dikoordinasikan oleh Dewan Gizi Nasional sejak 1980.</a:t>
            </a:r>
          </a:p>
          <a:p>
            <a:pPr marL="0" indent="0" eaLnBrk="1" hangingPunct="1">
              <a:buFont typeface="Wingdings" pitchFamily="2" charset="2"/>
              <a:buNone/>
            </a:pPr>
            <a:r>
              <a:rPr lang="en-US" sz="2000" smtClean="0">
                <a:latin typeface="Comic Sans MS" pitchFamily="66" charset="0"/>
              </a:rPr>
              <a:t>Data utama dari : </a:t>
            </a:r>
          </a:p>
          <a:p>
            <a:pPr marL="0" indent="0" eaLnBrk="1" hangingPunct="1">
              <a:buFont typeface="Wingdings" pitchFamily="2" charset="2"/>
              <a:buNone/>
            </a:pPr>
            <a:r>
              <a:rPr lang="en-US" sz="2000" smtClean="0">
                <a:latin typeface="Comic Sans MS" pitchFamily="66" charset="0"/>
              </a:rPr>
              <a:t>	- Operasi Timbang (anak prasekolah) </a:t>
            </a:r>
            <a:r>
              <a:rPr lang="en-US" sz="2000" smtClean="0">
                <a:latin typeface="Comic Sans MS" pitchFamily="66" charset="0"/>
                <a:sym typeface="Wingdings" pitchFamily="2" charset="2"/>
              </a:rPr>
              <a:t> data TB, BB, </a:t>
            </a:r>
          </a:p>
          <a:p>
            <a:pPr marL="0" indent="0" eaLnBrk="1" hangingPunct="1">
              <a:buFont typeface="Wingdings" pitchFamily="2" charset="2"/>
              <a:buNone/>
            </a:pPr>
            <a:r>
              <a:rPr lang="en-US" sz="2000" smtClean="0">
                <a:latin typeface="Comic Sans MS" pitchFamily="66" charset="0"/>
                <a:sym typeface="Wingdings" pitchFamily="2" charset="2"/>
              </a:rPr>
              <a:t>	- Sensus</a:t>
            </a:r>
          </a:p>
          <a:p>
            <a:pPr marL="0" indent="0" eaLnBrk="1" hangingPunct="1">
              <a:buFont typeface="Wingdings" pitchFamily="2" charset="2"/>
              <a:buNone/>
            </a:pPr>
            <a:r>
              <a:rPr lang="en-US" sz="2000" smtClean="0">
                <a:latin typeface="Comic Sans MS" pitchFamily="66" charset="0"/>
                <a:sym typeface="Wingdings" pitchFamily="2" charset="2"/>
              </a:rPr>
              <a:t>	- Data dari Kementrian Perumahan dan Pertanian</a:t>
            </a:r>
          </a:p>
          <a:p>
            <a:pPr marL="0" indent="0" eaLnBrk="1" hangingPunct="1">
              <a:buFont typeface="Wingdings" pitchFamily="2" charset="2"/>
              <a:buNone/>
            </a:pPr>
            <a:r>
              <a:rPr lang="en-US" sz="2000" smtClean="0">
                <a:latin typeface="Comic Sans MS" pitchFamily="66" charset="0"/>
              </a:rPr>
              <a:t>	- Survei Institut Research pangan dan Gizi (FNRI)</a:t>
            </a:r>
          </a:p>
        </p:txBody>
      </p:sp>
      <p:sp>
        <p:nvSpPr>
          <p:cNvPr id="14339" name="WordArt 3"/>
          <p:cNvSpPr>
            <a:spLocks noChangeArrowheads="1" noChangeShapeType="1" noTextEdit="1"/>
          </p:cNvSpPr>
          <p:nvPr/>
        </p:nvSpPr>
        <p:spPr bwMode="auto">
          <a:xfrm>
            <a:off x="3467100" y="685800"/>
            <a:ext cx="2209800" cy="523875"/>
          </a:xfrm>
          <a:prstGeom prst="rect">
            <a:avLst/>
          </a:prstGeom>
        </p:spPr>
        <p:txBody>
          <a:bodyPr wrap="none" fromWordArt="1">
            <a:prstTxWarp prst="textPlain">
              <a:avLst>
                <a:gd name="adj" fmla="val 50000"/>
              </a:avLst>
            </a:prstTxWarp>
          </a:bodyPr>
          <a:lstStyle/>
          <a:p>
            <a:pPr algn="ctr"/>
            <a:r>
              <a:rPr lang="id-ID" sz="3600" kern="10">
                <a:ln w="9525">
                  <a:noFill/>
                  <a:round/>
                  <a:headEnd/>
                  <a:tailEnd/>
                </a:ln>
                <a:gradFill rotWithShape="1">
                  <a:gsLst>
                    <a:gs pos="0">
                      <a:srgbClr val="FFFF66"/>
                    </a:gs>
                    <a:gs pos="100000">
                      <a:schemeClr val="accent1"/>
                    </a:gs>
                  </a:gsLst>
                  <a:lin ang="5400000" scaled="1"/>
                </a:gradFill>
                <a:effectLst>
                  <a:outerShdw dist="45791" dir="2021404" algn="ctr" rotWithShape="0">
                    <a:srgbClr val="B2B2B2">
                      <a:alpha val="79999"/>
                    </a:srgbClr>
                  </a:outerShdw>
                </a:effectLst>
                <a:latin typeface="Times New Roman"/>
                <a:cs typeface="Times New Roman"/>
              </a:rPr>
              <a:t>PHILIPINA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d-ID" dirty="0" smtClean="0"/>
              <a:t>Surveilans gizi</a:t>
            </a:r>
            <a:endParaRPr lang="id-ID" dirty="0"/>
          </a:p>
        </p:txBody>
      </p:sp>
      <p:sp>
        <p:nvSpPr>
          <p:cNvPr id="7" name="Text Placeholder 6"/>
          <p:cNvSpPr>
            <a:spLocks noGrp="1"/>
          </p:cNvSpPr>
          <p:nvPr>
            <p:ph type="body" idx="1"/>
          </p:nvPr>
        </p:nvSpPr>
        <p:spPr/>
        <p:txBody>
          <a:bodyPr/>
          <a:lstStyle/>
          <a:p>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2</a:t>
            </a:fld>
            <a:endParaRPr lang="id-ID"/>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228600" y="381000"/>
            <a:ext cx="8686800" cy="6248400"/>
          </a:xfrm>
          <a:noFill/>
          <a:ln w="57150" cmpd="thinThick">
            <a:solidFill>
              <a:srgbClr val="FF0000"/>
            </a:solidFill>
          </a:ln>
        </p:spPr>
        <p:txBody>
          <a:bodyPr/>
          <a:lstStyle/>
          <a:p>
            <a:pPr eaLnBrk="1" hangingPunct="1">
              <a:lnSpc>
                <a:spcPct val="90000"/>
              </a:lnSpc>
              <a:buFont typeface="Wingdings" pitchFamily="2" charset="2"/>
              <a:buNone/>
            </a:pPr>
            <a:r>
              <a:rPr lang="en-US" sz="2400" smtClean="0">
                <a:latin typeface="Comic Sans MS" pitchFamily="66" charset="0"/>
              </a:rPr>
              <a:t>Operasi Timbang untuk skreening awal dan penentuan wilayah prioritas yang akan menerima bantuan pangan dan program gizi</a:t>
            </a:r>
          </a:p>
          <a:p>
            <a:pPr eaLnBrk="1" hangingPunct="1">
              <a:lnSpc>
                <a:spcPct val="90000"/>
              </a:lnSpc>
              <a:buFont typeface="Wingdings" pitchFamily="2" charset="2"/>
              <a:buNone/>
            </a:pPr>
            <a:endParaRPr lang="en-US" sz="2400" smtClean="0">
              <a:latin typeface="Comic Sans MS" pitchFamily="66" charset="0"/>
            </a:endParaRPr>
          </a:p>
          <a:p>
            <a:pPr eaLnBrk="1" hangingPunct="1">
              <a:lnSpc>
                <a:spcPct val="90000"/>
              </a:lnSpc>
              <a:buFont typeface="Wingdings" pitchFamily="2" charset="2"/>
              <a:buNone/>
            </a:pPr>
            <a:r>
              <a:rPr lang="en-US" sz="2400" smtClean="0">
                <a:latin typeface="Comic Sans MS" pitchFamily="66" charset="0"/>
              </a:rPr>
              <a:t>Kendala: </a:t>
            </a:r>
          </a:p>
          <a:p>
            <a:pPr eaLnBrk="1" hangingPunct="1">
              <a:lnSpc>
                <a:spcPct val="90000"/>
              </a:lnSpc>
              <a:buFont typeface="Wingdings" pitchFamily="2" charset="2"/>
              <a:buNone/>
            </a:pPr>
            <a:r>
              <a:rPr lang="en-US" sz="2400" smtClean="0">
                <a:latin typeface="Comic Sans MS" pitchFamily="66" charset="0"/>
              </a:rPr>
              <a:t>	cakupan hanya 30% karena keterbatasan sumber daya, ketidak relaan dan masalah pelaporan</a:t>
            </a:r>
            <a:r>
              <a:rPr lang="en-US" sz="2400" smtClean="0">
                <a:latin typeface="Comic Sans MS" pitchFamily="66" charset="0"/>
                <a:sym typeface="Wingdings" pitchFamily="2" charset="2"/>
              </a:rPr>
              <a:t> cenderung over istimate dalam penilaian prevalensi malnutrisi</a:t>
            </a:r>
          </a:p>
          <a:p>
            <a:pPr eaLnBrk="1" hangingPunct="1">
              <a:lnSpc>
                <a:spcPct val="90000"/>
              </a:lnSpc>
              <a:buFont typeface="Wingdings" pitchFamily="2" charset="2"/>
              <a:buNone/>
            </a:pPr>
            <a:endParaRPr lang="en-US" sz="2400" smtClean="0">
              <a:latin typeface="Comic Sans MS" pitchFamily="66" charset="0"/>
              <a:sym typeface="Wingdings" pitchFamily="2" charset="2"/>
            </a:endParaRPr>
          </a:p>
          <a:p>
            <a:pPr eaLnBrk="1" hangingPunct="1">
              <a:lnSpc>
                <a:spcPct val="90000"/>
              </a:lnSpc>
              <a:buFont typeface="Wingdings" pitchFamily="2" charset="2"/>
              <a:buNone/>
            </a:pPr>
            <a:r>
              <a:rPr lang="en-US" sz="2400" smtClean="0">
                <a:latin typeface="Comic Sans MS" pitchFamily="66" charset="0"/>
                <a:sym typeface="Wingdings" pitchFamily="2" charset="2"/>
              </a:rPr>
              <a:t>	Kurang dapat dipercaya hanya untuk skreening saja</a:t>
            </a:r>
          </a:p>
          <a:p>
            <a:pPr eaLnBrk="1" hangingPunct="1">
              <a:lnSpc>
                <a:spcPct val="90000"/>
              </a:lnSpc>
              <a:buFont typeface="Wingdings" pitchFamily="2" charset="2"/>
              <a:buNone/>
            </a:pPr>
            <a:endParaRPr lang="en-US" sz="2400" smtClean="0">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457200" y="304800"/>
            <a:ext cx="8229600" cy="6248400"/>
          </a:xfrm>
          <a:noFill/>
          <a:ln w="57150" cmpd="thinThick">
            <a:solidFill>
              <a:srgbClr val="FF0000"/>
            </a:solidFill>
          </a:ln>
        </p:spPr>
        <p:txBody>
          <a:bodyPr/>
          <a:lstStyle/>
          <a:p>
            <a:pPr eaLnBrk="1" hangingPunct="1">
              <a:buFont typeface="Wingdings" pitchFamily="2" charset="2"/>
              <a:buNone/>
            </a:pPr>
            <a:r>
              <a:rPr lang="en-US" smtClean="0"/>
              <a:t> </a:t>
            </a:r>
            <a:r>
              <a:rPr lang="en-US" sz="2000" smtClean="0">
                <a:latin typeface="Comic Sans MS" pitchFamily="66" charset="0"/>
              </a:rPr>
              <a:t>Data lain : </a:t>
            </a:r>
          </a:p>
          <a:p>
            <a:pPr eaLnBrk="1" hangingPunct="1">
              <a:buFont typeface="Wingdings" pitchFamily="2" charset="2"/>
              <a:buNone/>
            </a:pPr>
            <a:r>
              <a:rPr lang="en-US" sz="2000" smtClean="0">
                <a:latin typeface="Comic Sans MS" pitchFamily="66" charset="0"/>
              </a:rPr>
              <a:t>	catatan sekolah : TB,BB, tgl lahir, jenis kelamin, pekerjaan kepala keluarga.</a:t>
            </a:r>
          </a:p>
          <a:p>
            <a:pPr eaLnBrk="1" hangingPunct="1">
              <a:buFont typeface="Wingdings" pitchFamily="2" charset="2"/>
              <a:buNone/>
            </a:pPr>
            <a:r>
              <a:rPr lang="en-US" sz="2000" smtClean="0">
                <a:latin typeface="Comic Sans MS" pitchFamily="66" charset="0"/>
              </a:rPr>
              <a:t> </a:t>
            </a:r>
          </a:p>
          <a:p>
            <a:pPr eaLnBrk="1" hangingPunct="1">
              <a:buFont typeface="Wingdings" pitchFamily="2" charset="2"/>
              <a:buNone/>
            </a:pPr>
            <a:r>
              <a:rPr lang="en-US" sz="2000" smtClean="0">
                <a:latin typeface="Comic Sans MS" pitchFamily="66" charset="0"/>
              </a:rPr>
              <a:t>Malnutrisi </a:t>
            </a:r>
            <a:r>
              <a:rPr lang="en-US" sz="2000" smtClean="0">
                <a:latin typeface="Comic Sans MS" pitchFamily="66" charset="0"/>
                <a:sym typeface="Wingdings" pitchFamily="2" charset="2"/>
              </a:rPr>
              <a:t> </a:t>
            </a:r>
            <a:r>
              <a:rPr lang="en-US" sz="2000" i="1" smtClean="0">
                <a:latin typeface="Comic Sans MS" pitchFamily="66" charset="0"/>
              </a:rPr>
              <a:t>Stunting</a:t>
            </a:r>
            <a:r>
              <a:rPr lang="en-US" sz="2000" smtClean="0">
                <a:latin typeface="Comic Sans MS" pitchFamily="66" charset="0"/>
              </a:rPr>
              <a:t> berhubungan dengan jarak wilayah ke pusat kota, mata pencaharian kepala keluarga sbg mencari ikan dan wilayah di ketinggian.</a:t>
            </a:r>
          </a:p>
          <a:p>
            <a:pPr eaLnBrk="1" hangingPunct="1">
              <a:buFont typeface="Wingdings" pitchFamily="2" charset="2"/>
              <a:buNone/>
            </a:pPr>
            <a:r>
              <a:rPr lang="en-US" sz="2000" smtClean="0">
                <a:latin typeface="Comic Sans MS" pitchFamily="66" charset="0"/>
              </a:rPr>
              <a:t>Malnutrisi tidak berhubungan signifikan dengan  irigasi pertanian padi pada petani dengan lahan 1 ha ke atas.</a:t>
            </a:r>
          </a:p>
          <a:p>
            <a:pPr eaLnBrk="1" hangingPunct="1">
              <a:buFont typeface="Wingdings" pitchFamily="2" charset="2"/>
              <a:buNone/>
            </a:pPr>
            <a:endParaRPr lang="en-US" sz="2000" smtClean="0">
              <a:latin typeface="Comic Sans MS" pitchFamily="66" charset="0"/>
            </a:endParaRPr>
          </a:p>
          <a:p>
            <a:pPr eaLnBrk="1" hangingPunct="1">
              <a:buFont typeface="Wingdings" pitchFamily="2" charset="2"/>
              <a:buNone/>
            </a:pPr>
            <a:r>
              <a:rPr lang="en-US" sz="2000" smtClean="0">
                <a:latin typeface="Comic Sans MS" pitchFamily="66" charset="0"/>
              </a:rPr>
              <a:t>Sasaran Program :</a:t>
            </a:r>
          </a:p>
          <a:p>
            <a:pPr eaLnBrk="1" hangingPunct="1">
              <a:buFont typeface="Wingdings" pitchFamily="2" charset="2"/>
              <a:buNone/>
            </a:pPr>
            <a:r>
              <a:rPr lang="en-US" sz="2000" smtClean="0">
                <a:latin typeface="Comic Sans MS" pitchFamily="66" charset="0"/>
              </a:rPr>
              <a:t>	Petani dengan lahan kecil, wilayah yang terpencil, masyarakat dengan mata pencaharian petani dan pencari ikan.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d-ID" dirty="0" smtClean="0"/>
              <a:t>Perencanaan &amp; evaluasi program gizi</a:t>
            </a:r>
            <a:endParaRPr lang="id-ID" dirty="0"/>
          </a:p>
        </p:txBody>
      </p:sp>
      <p:sp>
        <p:nvSpPr>
          <p:cNvPr id="7" name="Text Placeholder 6"/>
          <p:cNvSpPr>
            <a:spLocks noGrp="1"/>
          </p:cNvSpPr>
          <p:nvPr>
            <p:ph type="body" idx="1"/>
          </p:nvPr>
        </p:nvSpPr>
        <p:spPr/>
        <p:txBody>
          <a:bodyPr/>
          <a:lstStyle/>
          <a:p>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22</a:t>
            </a:fld>
            <a:endParaRPr lang="id-ID"/>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92162"/>
          </a:xfrm>
        </p:spPr>
        <p:txBody>
          <a:bodyPr/>
          <a:lstStyle/>
          <a:p>
            <a:r>
              <a:rPr lang="en-US" dirty="0"/>
              <a:t>PERENCANAAN</a:t>
            </a:r>
          </a:p>
        </p:txBody>
      </p:sp>
      <p:sp>
        <p:nvSpPr>
          <p:cNvPr id="3075" name="Rectangle 3"/>
          <p:cNvSpPr>
            <a:spLocks noGrp="1" noChangeArrowheads="1"/>
          </p:cNvSpPr>
          <p:nvPr>
            <p:ph type="body" idx="1"/>
          </p:nvPr>
        </p:nvSpPr>
        <p:spPr>
          <a:xfrm>
            <a:off x="457200" y="1371600"/>
            <a:ext cx="8229600" cy="5334000"/>
          </a:xfrm>
        </p:spPr>
        <p:txBody>
          <a:bodyPr/>
          <a:lstStyle/>
          <a:p>
            <a:pPr>
              <a:lnSpc>
                <a:spcPct val="80000"/>
              </a:lnSpc>
            </a:pPr>
            <a:r>
              <a:rPr lang="id-ID" sz="2000" dirty="0" smtClean="0"/>
              <a:t>Goetz</a:t>
            </a:r>
          </a:p>
          <a:p>
            <a:pPr lvl="1">
              <a:lnSpc>
                <a:spcPct val="80000"/>
              </a:lnSpc>
            </a:pPr>
            <a:r>
              <a:rPr lang="en-US" sz="1600" dirty="0" smtClean="0"/>
              <a:t>K</a:t>
            </a:r>
            <a:r>
              <a:rPr lang="id-ID" sz="1600" dirty="0"/>
              <a:t>emampuan memilih satu kemungkinan dari berbagai kemungkinan yang tersedia dan yang dipandang paling tepat untuk mencapai </a:t>
            </a:r>
            <a:r>
              <a:rPr lang="id-ID" sz="1600" dirty="0" smtClean="0"/>
              <a:t>tujuan.</a:t>
            </a:r>
            <a:endParaRPr lang="en-US" sz="1600" dirty="0"/>
          </a:p>
          <a:p>
            <a:pPr>
              <a:lnSpc>
                <a:spcPct val="80000"/>
              </a:lnSpc>
            </a:pPr>
            <a:endParaRPr lang="en-US" sz="2000" dirty="0"/>
          </a:p>
          <a:p>
            <a:pPr>
              <a:lnSpc>
                <a:spcPct val="80000"/>
              </a:lnSpc>
            </a:pPr>
            <a:r>
              <a:rPr lang="id-ID" sz="2000" dirty="0" smtClean="0"/>
              <a:t>Maloch dan Deacon</a:t>
            </a:r>
          </a:p>
          <a:p>
            <a:pPr lvl="1">
              <a:lnSpc>
                <a:spcPct val="80000"/>
              </a:lnSpc>
            </a:pPr>
            <a:r>
              <a:rPr lang="en-US" sz="1600" dirty="0" smtClean="0"/>
              <a:t>P</a:t>
            </a:r>
            <a:r>
              <a:rPr lang="id-ID" sz="1600" dirty="0"/>
              <a:t>erencanaan adalah upaya menyusun berbagai keputusan yang bersifat pokok, yang dianggap penting dan yang akan dilaksanakan menurut urutannya guna mencapai tujuan yang telah </a:t>
            </a:r>
            <a:r>
              <a:rPr lang="id-ID" sz="1600" dirty="0" smtClean="0"/>
              <a:t>ditetapkan.</a:t>
            </a:r>
            <a:r>
              <a:rPr lang="en-US" sz="1600" dirty="0" smtClean="0"/>
              <a:t> </a:t>
            </a:r>
            <a:endParaRPr lang="en-US" sz="1600" i="1" dirty="0"/>
          </a:p>
          <a:p>
            <a:pPr>
              <a:lnSpc>
                <a:spcPct val="80000"/>
              </a:lnSpc>
            </a:pPr>
            <a:endParaRPr lang="en-US" sz="2000" i="1" dirty="0"/>
          </a:p>
          <a:p>
            <a:pPr>
              <a:lnSpc>
                <a:spcPct val="80000"/>
              </a:lnSpc>
            </a:pPr>
            <a:r>
              <a:rPr lang="id-ID" sz="2000" dirty="0" smtClean="0"/>
              <a:t>Levey da Loomba</a:t>
            </a:r>
          </a:p>
          <a:p>
            <a:pPr lvl="1">
              <a:lnSpc>
                <a:spcPct val="80000"/>
              </a:lnSpc>
            </a:pPr>
            <a:r>
              <a:rPr lang="id-ID" sz="1600" dirty="0" smtClean="0"/>
              <a:t>proses </a:t>
            </a:r>
            <a:r>
              <a:rPr lang="id-ID" sz="1600" dirty="0"/>
              <a:t>penganalisaan dan pemahaman dari suatu system, merumuskan tujuan umum serta tujuan khusus, memperkirakan segala kemampuan yang dimiliki, menguraikan segala kemungkinan rencana kerja yang dapat dilakukan untuk mencapai tujuan umum serta tujuan khusus tersebut, menganalisa efektivitas dari pelbagai rencana kerja ini, memilih satu diantaranya yang paling baik, menyusun perincian program dari rencana kerja yang terpilih secara lengkap agar dapat dilaksanakan, dan mengikatnya ke dalam sutau system pengawasan yang terus-menerus dalam rangka dapat dicapainya hubungan yang optimal antara rencana kerja itu sendiri dengan sistem yang </a:t>
            </a:r>
            <a:r>
              <a:rPr lang="id-ID" sz="1600" dirty="0" smtClean="0"/>
              <a:t>ada.</a:t>
            </a:r>
            <a:endParaRPr lang="en-US" sz="16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487362"/>
          </a:xfrm>
        </p:spPr>
        <p:txBody>
          <a:bodyPr/>
          <a:lstStyle/>
          <a:p>
            <a:r>
              <a:rPr lang="en-US" sz="4000" dirty="0"/>
              <a:t>KEGUNAAN PERENCANAAN</a:t>
            </a:r>
          </a:p>
        </p:txBody>
      </p:sp>
      <p:sp>
        <p:nvSpPr>
          <p:cNvPr id="4099" name="Rectangle 3"/>
          <p:cNvSpPr>
            <a:spLocks noGrp="1" noChangeArrowheads="1"/>
          </p:cNvSpPr>
          <p:nvPr>
            <p:ph type="body" idx="1"/>
          </p:nvPr>
        </p:nvSpPr>
        <p:spPr>
          <a:xfrm>
            <a:off x="228600" y="1357298"/>
            <a:ext cx="8686800" cy="4525963"/>
          </a:xfrm>
        </p:spPr>
        <p:txBody>
          <a:bodyPr/>
          <a:lstStyle/>
          <a:p>
            <a:pPr marL="609600" indent="-609600">
              <a:lnSpc>
                <a:spcPct val="80000"/>
              </a:lnSpc>
            </a:pPr>
            <a:r>
              <a:rPr lang="id-ID" sz="2400" dirty="0"/>
              <a:t>mempertimbangkan situasi di masa depan yang ingi</a:t>
            </a:r>
            <a:r>
              <a:rPr lang="en-US" sz="2400" dirty="0"/>
              <a:t>n</a:t>
            </a:r>
            <a:r>
              <a:rPr lang="id-ID" sz="2400" dirty="0"/>
              <a:t> dicapai.  </a:t>
            </a:r>
            <a:endParaRPr lang="id-ID" sz="2400" dirty="0" smtClean="0"/>
          </a:p>
          <a:p>
            <a:pPr marL="1009650" lvl="1" indent="-609600">
              <a:lnSpc>
                <a:spcPct val="80000"/>
              </a:lnSpc>
            </a:pPr>
            <a:r>
              <a:rPr lang="id-ID" sz="1800" dirty="0" smtClean="0"/>
              <a:t>meliputi </a:t>
            </a:r>
            <a:r>
              <a:rPr lang="id-ID" sz="1800" dirty="0"/>
              <a:t>hambatan, dorongan, maupun potensi yang ada.  </a:t>
            </a:r>
            <a:endParaRPr lang="id-ID" sz="1800" dirty="0" smtClean="0"/>
          </a:p>
          <a:p>
            <a:pPr marL="1009650" lvl="1" indent="-609600">
              <a:lnSpc>
                <a:spcPct val="80000"/>
              </a:lnSpc>
            </a:pPr>
            <a:r>
              <a:rPr lang="id-ID" sz="1800" dirty="0" smtClean="0"/>
              <a:t>inti </a:t>
            </a:r>
            <a:r>
              <a:rPr lang="id-ID" sz="1800" dirty="0"/>
              <a:t>dari perencanaan pada hakika</a:t>
            </a:r>
            <a:r>
              <a:rPr lang="en-US" sz="1800" dirty="0"/>
              <a:t>t</a:t>
            </a:r>
            <a:r>
              <a:rPr lang="id-ID" sz="1800" dirty="0"/>
              <a:t>nya adalah menentukan prioritas masalah dan langkah-langkah serta alokasi sumber daya yang tepat</a:t>
            </a:r>
            <a:endParaRPr lang="en-US" sz="1800" dirty="0"/>
          </a:p>
          <a:p>
            <a:pPr marL="609600" indent="-609600">
              <a:lnSpc>
                <a:spcPct val="80000"/>
              </a:lnSpc>
            </a:pPr>
            <a:endParaRPr lang="en-US" sz="2400" dirty="0"/>
          </a:p>
          <a:p>
            <a:pPr marL="609600" indent="-609600">
              <a:lnSpc>
                <a:spcPct val="80000"/>
              </a:lnSpc>
            </a:pPr>
            <a:r>
              <a:rPr lang="id-ID" sz="2400" dirty="0"/>
              <a:t>dapat memberikan petunjuk untuk menggerakkan dan melaksanakan upaya yang efektif dan efisien untuk mencapai tujuan yang telah ditentukan</a:t>
            </a:r>
            <a:endParaRPr lang="en-US" sz="2400" dirty="0"/>
          </a:p>
          <a:p>
            <a:pPr marL="609600" indent="-609600">
              <a:lnSpc>
                <a:spcPct val="80000"/>
              </a:lnSpc>
            </a:pPr>
            <a:endParaRPr lang="en-US" sz="2400" dirty="0"/>
          </a:p>
          <a:p>
            <a:pPr marL="609600" indent="-609600">
              <a:lnSpc>
                <a:spcPct val="80000"/>
              </a:lnSpc>
            </a:pPr>
            <a:r>
              <a:rPr lang="id-ID" sz="2400" dirty="0"/>
              <a:t>memudahkan pengawasan</a:t>
            </a:r>
            <a:r>
              <a:rPr lang="en-US" sz="2400" dirty="0"/>
              <a:t>,</a:t>
            </a:r>
            <a:r>
              <a:rPr lang="id-ID" sz="2400" dirty="0"/>
              <a:t> pengendalian, penilaian</a:t>
            </a:r>
            <a:r>
              <a:rPr lang="en-US" sz="2400" dirty="0"/>
              <a:t>,</a:t>
            </a:r>
            <a:r>
              <a:rPr lang="id-ID" sz="2400" dirty="0"/>
              <a:t> karena fa</a:t>
            </a:r>
            <a:r>
              <a:rPr lang="en-US" sz="2400" dirty="0"/>
              <a:t>k</a:t>
            </a:r>
            <a:r>
              <a:rPr lang="id-ID" sz="2400" dirty="0"/>
              <a:t>tor-faktor atau indi</a:t>
            </a:r>
            <a:r>
              <a:rPr lang="en-US" sz="2400" dirty="0"/>
              <a:t>k</a:t>
            </a:r>
            <a:r>
              <a:rPr lang="id-ID" sz="2400" dirty="0"/>
              <a:t>ator upaya sudah jelas digariskan dalam rencana</a:t>
            </a:r>
            <a:endParaRPr lang="en-US" sz="2400" dirty="0"/>
          </a:p>
          <a:p>
            <a:pPr marL="609600" indent="-609600">
              <a:lnSpc>
                <a:spcPct val="80000"/>
              </a:lnSpc>
            </a:pPr>
            <a:endParaRPr lang="en-US" sz="2400" dirty="0"/>
          </a:p>
          <a:p>
            <a:pPr marL="609600" indent="-609600">
              <a:lnSpc>
                <a:spcPct val="80000"/>
              </a:lnSpc>
            </a:pPr>
            <a:r>
              <a:rPr lang="id-ID" sz="2400" dirty="0"/>
              <a:t>dapat mendorong peningkatan upaya penelitian dan pengembangan yang relevan</a:t>
            </a:r>
            <a:endParaRPr lang="en-US" sz="2400" dirty="0"/>
          </a:p>
          <a:p>
            <a:pPr marL="609600" indent="-609600">
              <a:lnSpc>
                <a:spcPct val="80000"/>
              </a:lnSpc>
              <a:buFontTx/>
              <a:buNone/>
            </a:pP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a:t>LANGKAH PERENCANAAN PROGRAM GIZI </a:t>
            </a:r>
          </a:p>
        </p:txBody>
      </p:sp>
      <p:sp>
        <p:nvSpPr>
          <p:cNvPr id="5123" name="Rectangle 3"/>
          <p:cNvSpPr>
            <a:spLocks noGrp="1" noChangeArrowheads="1"/>
          </p:cNvSpPr>
          <p:nvPr>
            <p:ph type="body" idx="1"/>
          </p:nvPr>
        </p:nvSpPr>
        <p:spPr>
          <a:xfrm>
            <a:off x="457200" y="2133600"/>
            <a:ext cx="8229600" cy="3992563"/>
          </a:xfrm>
        </p:spPr>
        <p:txBody>
          <a:bodyPr/>
          <a:lstStyle/>
          <a:p>
            <a:pPr marL="609600" indent="-609600">
              <a:buFontTx/>
              <a:buAutoNum type="arabicPeriod"/>
            </a:pPr>
            <a:r>
              <a:rPr lang="en-US"/>
              <a:t>DIAGNOSA PERMASALAHAN &amp; ANALISIS SITUASI</a:t>
            </a:r>
          </a:p>
          <a:p>
            <a:pPr marL="609600" indent="-609600">
              <a:buFontTx/>
              <a:buAutoNum type="arabicPeriod"/>
            </a:pPr>
            <a:r>
              <a:rPr lang="en-US"/>
              <a:t>FORMULASI TUJUAN SPESIFIK</a:t>
            </a:r>
          </a:p>
          <a:p>
            <a:pPr marL="609600" indent="-609600">
              <a:buFontTx/>
              <a:buAutoNum type="arabicPeriod"/>
            </a:pPr>
            <a:r>
              <a:rPr lang="en-US"/>
              <a:t>SELEKSI MODEL INTERVENSI</a:t>
            </a:r>
          </a:p>
          <a:p>
            <a:pPr marL="609600" indent="-609600">
              <a:buFontTx/>
              <a:buAutoNum type="arabicPeriod"/>
            </a:pPr>
            <a:r>
              <a:rPr lang="en-US"/>
              <a:t>PELAKSANAAN (IMPLEMENTASI)</a:t>
            </a:r>
          </a:p>
          <a:p>
            <a:pPr marL="609600" indent="-609600">
              <a:buFontTx/>
              <a:buAutoNum type="arabicPeriod"/>
            </a:pPr>
            <a:r>
              <a:rPr lang="en-US"/>
              <a:t>EVALUASI</a:t>
            </a:r>
            <a:endParaRPr lang="id-ID"/>
          </a:p>
          <a:p>
            <a:pPr marL="609600" indent="-609600">
              <a:buFontTx/>
              <a:buNone/>
            </a:pPr>
            <a:endParaRPr lang="en-US"/>
          </a:p>
        </p:txBody>
      </p:sp>
      <p:sp>
        <p:nvSpPr>
          <p:cNvPr id="5124" name="Text Box 4"/>
          <p:cNvSpPr txBox="1">
            <a:spLocks noChangeArrowheads="1"/>
          </p:cNvSpPr>
          <p:nvPr/>
        </p:nvSpPr>
        <p:spPr bwMode="auto">
          <a:xfrm>
            <a:off x="5334000" y="5638800"/>
            <a:ext cx="3048000" cy="366713"/>
          </a:xfrm>
          <a:prstGeom prst="rect">
            <a:avLst/>
          </a:prstGeom>
          <a:noFill/>
          <a:ln w="9525">
            <a:noFill/>
            <a:miter lim="800000"/>
            <a:headEnd/>
            <a:tailEnd/>
          </a:ln>
          <a:effectLst/>
        </p:spPr>
        <p:txBody>
          <a:bodyPr>
            <a:spAutoFit/>
          </a:bodyPr>
          <a:lstStyle/>
          <a:p>
            <a:pPr>
              <a:spcBef>
                <a:spcPct val="50000"/>
              </a:spcBef>
            </a:pPr>
            <a:r>
              <a:rPr lang="en-US" i="1"/>
              <a:t>James Austin, 1981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600" dirty="0"/>
              <a:t>1. DIAGNOSA PERMASALAHAN &amp; ANALISIS SITUASI</a:t>
            </a:r>
          </a:p>
        </p:txBody>
      </p:sp>
      <p:sp>
        <p:nvSpPr>
          <p:cNvPr id="6147" name="Rectangle 3"/>
          <p:cNvSpPr>
            <a:spLocks noGrp="1" noChangeArrowheads="1"/>
          </p:cNvSpPr>
          <p:nvPr>
            <p:ph type="body" sz="half" idx="1"/>
          </p:nvPr>
        </p:nvSpPr>
        <p:spPr>
          <a:xfrm>
            <a:off x="381000" y="1752600"/>
            <a:ext cx="5334000" cy="4373563"/>
          </a:xfrm>
        </p:spPr>
        <p:txBody>
          <a:bodyPr/>
          <a:lstStyle/>
          <a:p>
            <a:r>
              <a:rPr lang="en-US" sz="2800"/>
              <a:t>Siapa yg mengalami kurang gizi?</a:t>
            </a:r>
          </a:p>
          <a:p>
            <a:r>
              <a:rPr lang="en-US" sz="2800"/>
              <a:t>Apa tipe kurang gizi itu?</a:t>
            </a:r>
          </a:p>
          <a:p>
            <a:r>
              <a:rPr lang="en-US" sz="2800"/>
              <a:t>Berapa luas kasus kurang gizi itu?</a:t>
            </a:r>
          </a:p>
          <a:p>
            <a:r>
              <a:rPr lang="en-US" sz="2800"/>
              <a:t>Dimana lokasi golongan sasaran?</a:t>
            </a:r>
          </a:p>
          <a:p>
            <a:r>
              <a:rPr lang="en-US" sz="2800"/>
              <a:t>Apakah yang menyebabkan kasus gizi kurang?</a:t>
            </a:r>
            <a:endParaRPr lang="id-ID" sz="2800"/>
          </a:p>
          <a:p>
            <a:pPr>
              <a:buFontTx/>
              <a:buNone/>
            </a:pPr>
            <a:endParaRPr lang="en-US" sz="2800"/>
          </a:p>
        </p:txBody>
      </p:sp>
      <p:pic>
        <p:nvPicPr>
          <p:cNvPr id="6148" name="Picture 4" descr="179417226"/>
          <p:cNvPicPr>
            <a:picLocks noGrp="1" noChangeAspect="1" noChangeArrowheads="1"/>
          </p:cNvPicPr>
          <p:nvPr>
            <p:ph sz="quarter" idx="2"/>
          </p:nvPr>
        </p:nvPicPr>
        <p:blipFill>
          <a:blip r:embed="rId2"/>
          <a:srcRect/>
          <a:stretch>
            <a:fillRect/>
          </a:stretch>
        </p:blipFill>
        <p:spPr>
          <a:xfrm>
            <a:off x="6248400" y="1600200"/>
            <a:ext cx="1905000" cy="2362200"/>
          </a:xfrm>
          <a:noFill/>
          <a:ln/>
        </p:spPr>
      </p:pic>
      <p:pic>
        <p:nvPicPr>
          <p:cNvPr id="6150" name="Picture 6" descr="kwasiorkor"/>
          <p:cNvPicPr>
            <a:picLocks noGrp="1" noChangeAspect="1" noChangeArrowheads="1"/>
          </p:cNvPicPr>
          <p:nvPr>
            <p:ph sz="quarter" idx="3"/>
          </p:nvPr>
        </p:nvPicPr>
        <p:blipFill>
          <a:blip r:embed="rId3"/>
          <a:srcRect/>
          <a:stretch>
            <a:fillRect/>
          </a:stretch>
        </p:blipFill>
        <p:spPr>
          <a:xfrm>
            <a:off x="6858000" y="4267200"/>
            <a:ext cx="1828800" cy="2325688"/>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id-ID" dirty="0" smtClean="0"/>
              <a:t>Diagnosa masalah &amp; analisis situasi </a:t>
            </a:r>
            <a:r>
              <a:rPr lang="en-US" dirty="0" smtClean="0"/>
              <a:t>(1</a:t>
            </a:r>
            <a:r>
              <a:rPr lang="en-US" dirty="0"/>
              <a:t>)</a:t>
            </a:r>
          </a:p>
        </p:txBody>
      </p:sp>
      <p:sp>
        <p:nvSpPr>
          <p:cNvPr id="4099" name="Rectangle 3"/>
          <p:cNvSpPr>
            <a:spLocks noGrp="1" noChangeArrowheads="1"/>
          </p:cNvSpPr>
          <p:nvPr>
            <p:ph type="body" idx="1"/>
          </p:nvPr>
        </p:nvSpPr>
        <p:spPr/>
        <p:txBody>
          <a:bodyPr/>
          <a:lstStyle/>
          <a:p>
            <a:pPr marL="609600" indent="-609600">
              <a:buFontTx/>
              <a:buAutoNum type="arabicPeriod"/>
            </a:pPr>
            <a:r>
              <a:rPr lang="en-US" sz="2400" b="1" dirty="0" err="1"/>
              <a:t>Analisis</a:t>
            </a:r>
            <a:r>
              <a:rPr lang="en-US" sz="2400" b="1" dirty="0"/>
              <a:t> data </a:t>
            </a:r>
            <a:r>
              <a:rPr lang="en-US" sz="2400" b="1" dirty="0" err="1"/>
              <a:t>subjektif</a:t>
            </a:r>
            <a:r>
              <a:rPr lang="en-US" sz="2400" dirty="0"/>
              <a:t> </a:t>
            </a:r>
            <a:endParaRPr lang="id-ID" sz="2400" dirty="0" smtClean="0">
              <a:sym typeface="Wingdings" pitchFamily="2" charset="2"/>
            </a:endParaRPr>
          </a:p>
          <a:p>
            <a:pPr marL="1009650" lvl="1" indent="-609600"/>
            <a:r>
              <a:rPr lang="en-US" sz="2000" dirty="0" err="1" smtClean="0">
                <a:sym typeface="Wingdings" pitchFamily="2" charset="2"/>
              </a:rPr>
              <a:t>koleksi</a:t>
            </a:r>
            <a:r>
              <a:rPr lang="en-US" sz="2000" dirty="0" smtClean="0">
                <a:sym typeface="Wingdings" pitchFamily="2" charset="2"/>
              </a:rPr>
              <a:t> </a:t>
            </a:r>
            <a:r>
              <a:rPr lang="en-US" sz="2000" dirty="0" err="1">
                <a:sym typeface="Wingdings" pitchFamily="2" charset="2"/>
              </a:rPr>
              <a:t>dan</a:t>
            </a:r>
            <a:r>
              <a:rPr lang="en-US" sz="2000" dirty="0">
                <a:sym typeface="Wingdings" pitchFamily="2" charset="2"/>
              </a:rPr>
              <a:t> </a:t>
            </a:r>
            <a:r>
              <a:rPr lang="en-US" sz="2000" dirty="0" err="1">
                <a:sym typeface="Wingdings" pitchFamily="2" charset="2"/>
              </a:rPr>
              <a:t>analisis</a:t>
            </a:r>
            <a:r>
              <a:rPr lang="en-US" sz="2000" dirty="0">
                <a:sym typeface="Wingdings" pitchFamily="2" charset="2"/>
              </a:rPr>
              <a:t> data </a:t>
            </a:r>
            <a:r>
              <a:rPr lang="en-US" sz="2000" dirty="0" err="1">
                <a:sym typeface="Wingdings" pitchFamily="2" charset="2"/>
              </a:rPr>
              <a:t>kebutuhan</a:t>
            </a:r>
            <a:r>
              <a:rPr lang="en-US" sz="2000" dirty="0">
                <a:sym typeface="Wingdings" pitchFamily="2" charset="2"/>
              </a:rPr>
              <a:t> </a:t>
            </a:r>
            <a:r>
              <a:rPr lang="en-US" sz="2000" dirty="0" err="1">
                <a:sym typeface="Wingdings" pitchFamily="2" charset="2"/>
              </a:rPr>
              <a:t>berdasarkan</a:t>
            </a:r>
            <a:r>
              <a:rPr lang="en-US" sz="2000" dirty="0">
                <a:sym typeface="Wingdings" pitchFamily="2" charset="2"/>
              </a:rPr>
              <a:t> </a:t>
            </a:r>
            <a:r>
              <a:rPr lang="en-US" sz="2000" dirty="0" err="1">
                <a:sym typeface="Wingdings" pitchFamily="2" charset="2"/>
              </a:rPr>
              <a:t>persepsi</a:t>
            </a:r>
            <a:r>
              <a:rPr lang="en-US" sz="2000" dirty="0">
                <a:sym typeface="Wingdings" pitchFamily="2" charset="2"/>
              </a:rPr>
              <a:t> </a:t>
            </a:r>
            <a:r>
              <a:rPr lang="en-US" sz="2000" i="1" dirty="0">
                <a:sym typeface="Wingdings" pitchFamily="2" charset="2"/>
              </a:rPr>
              <a:t>stakeholders </a:t>
            </a:r>
            <a:r>
              <a:rPr lang="en-US" sz="2000" dirty="0">
                <a:sym typeface="Wingdings" pitchFamily="2" charset="2"/>
              </a:rPr>
              <a:t>(</a:t>
            </a:r>
            <a:r>
              <a:rPr lang="en-US" sz="2000" dirty="0" err="1">
                <a:sym typeface="Wingdings" pitchFamily="2" charset="2"/>
              </a:rPr>
              <a:t>pihak</a:t>
            </a:r>
            <a:r>
              <a:rPr lang="en-US" sz="2000" dirty="0">
                <a:sym typeface="Wingdings" pitchFamily="2" charset="2"/>
              </a:rPr>
              <a:t> yang </a:t>
            </a:r>
            <a:r>
              <a:rPr lang="en-US" sz="2000" dirty="0" err="1">
                <a:sym typeface="Wingdings" pitchFamily="2" charset="2"/>
              </a:rPr>
              <a:t>terlibat</a:t>
            </a:r>
            <a:r>
              <a:rPr lang="en-US" sz="2000" dirty="0">
                <a:sym typeface="Wingdings" pitchFamily="2" charset="2"/>
              </a:rPr>
              <a:t>) </a:t>
            </a:r>
            <a:r>
              <a:rPr lang="en-US" sz="2000" dirty="0" err="1">
                <a:sym typeface="Wingdings" pitchFamily="2" charset="2"/>
              </a:rPr>
              <a:t>termasuk</a:t>
            </a:r>
            <a:r>
              <a:rPr lang="en-US" sz="2000" dirty="0">
                <a:sym typeface="Wingdings" pitchFamily="2" charset="2"/>
              </a:rPr>
              <a:t> </a:t>
            </a:r>
            <a:r>
              <a:rPr lang="en-US" sz="2000" dirty="0" err="1">
                <a:sym typeface="Wingdings" pitchFamily="2" charset="2"/>
              </a:rPr>
              <a:t>pihak</a:t>
            </a:r>
            <a:r>
              <a:rPr lang="en-US" sz="2000" dirty="0">
                <a:sym typeface="Wingdings" pitchFamily="2" charset="2"/>
              </a:rPr>
              <a:t> internal </a:t>
            </a:r>
            <a:r>
              <a:rPr lang="en-US" sz="2000" dirty="0" err="1">
                <a:sym typeface="Wingdings" pitchFamily="2" charset="2"/>
              </a:rPr>
              <a:t>maupun</a:t>
            </a:r>
            <a:r>
              <a:rPr lang="en-US" sz="2000" dirty="0">
                <a:sym typeface="Wingdings" pitchFamily="2" charset="2"/>
              </a:rPr>
              <a:t> </a:t>
            </a:r>
            <a:r>
              <a:rPr lang="en-US" sz="2000" dirty="0" err="1">
                <a:sym typeface="Wingdings" pitchFamily="2" charset="2"/>
              </a:rPr>
              <a:t>eksternal</a:t>
            </a:r>
            <a:r>
              <a:rPr lang="en-US" sz="2000" dirty="0">
                <a:sym typeface="Wingdings" pitchFamily="2" charset="2"/>
              </a:rPr>
              <a:t> (</a:t>
            </a:r>
            <a:r>
              <a:rPr lang="en-US" sz="2000" dirty="0" err="1">
                <a:sym typeface="Wingdings" pitchFamily="2" charset="2"/>
              </a:rPr>
              <a:t>masyarakat</a:t>
            </a:r>
            <a:r>
              <a:rPr lang="en-US" sz="2000" dirty="0" smtClean="0">
                <a:sym typeface="Wingdings" pitchFamily="2" charset="2"/>
              </a:rPr>
              <a:t>)</a:t>
            </a:r>
            <a:endParaRPr lang="id-ID" sz="2000" dirty="0" smtClean="0">
              <a:sym typeface="Wingdings" pitchFamily="2" charset="2"/>
            </a:endParaRPr>
          </a:p>
          <a:p>
            <a:pPr marL="1009650" lvl="1" indent="-609600"/>
            <a:r>
              <a:rPr lang="id-ID" sz="2000" dirty="0" smtClean="0">
                <a:sym typeface="Wingdings" pitchFamily="2" charset="2"/>
              </a:rPr>
              <a:t>Survey pasar, berita di koran, wawancara toma/toga</a:t>
            </a:r>
          </a:p>
          <a:p>
            <a:pPr marL="1009650" lvl="1" indent="-609600"/>
            <a:endParaRPr lang="id-ID" sz="2000" dirty="0" smtClean="0">
              <a:sym typeface="Wingdings" pitchFamily="2" charset="2"/>
            </a:endParaRPr>
          </a:p>
          <a:p>
            <a:pPr marL="609600" indent="-609600">
              <a:buFontTx/>
              <a:buAutoNum type="arabicPeriod"/>
            </a:pPr>
            <a:r>
              <a:rPr lang="en-US" sz="2400" b="1" dirty="0" err="1" smtClean="0">
                <a:sym typeface="Wingdings" pitchFamily="2" charset="2"/>
              </a:rPr>
              <a:t>Analisis</a:t>
            </a:r>
            <a:r>
              <a:rPr lang="en-US" sz="2400" b="1" dirty="0" smtClean="0">
                <a:sym typeface="Wingdings" pitchFamily="2" charset="2"/>
              </a:rPr>
              <a:t> data </a:t>
            </a:r>
            <a:r>
              <a:rPr lang="en-US" sz="2400" b="1" dirty="0" err="1" smtClean="0">
                <a:sym typeface="Wingdings" pitchFamily="2" charset="2"/>
              </a:rPr>
              <a:t>objektif</a:t>
            </a:r>
            <a:r>
              <a:rPr lang="en-US" sz="2400" dirty="0" smtClean="0">
                <a:sym typeface="Wingdings" pitchFamily="2" charset="2"/>
              </a:rPr>
              <a:t> </a:t>
            </a:r>
            <a:endParaRPr lang="id-ID" sz="2400" dirty="0" smtClean="0">
              <a:sym typeface="Wingdings" pitchFamily="2" charset="2"/>
            </a:endParaRPr>
          </a:p>
          <a:p>
            <a:pPr marL="1009650" lvl="1" indent="-609600"/>
            <a:r>
              <a:rPr lang="en-US" sz="2000" dirty="0" err="1" smtClean="0">
                <a:sym typeface="Wingdings" pitchFamily="2" charset="2"/>
              </a:rPr>
              <a:t>menyiapkan</a:t>
            </a:r>
            <a:r>
              <a:rPr lang="en-US" sz="2000" dirty="0" smtClean="0">
                <a:sym typeface="Wingdings" pitchFamily="2" charset="2"/>
              </a:rPr>
              <a:t> diagnosis </a:t>
            </a:r>
            <a:r>
              <a:rPr lang="en-US" sz="2000" dirty="0" err="1" smtClean="0">
                <a:sym typeface="Wingdings" pitchFamily="2" charset="2"/>
              </a:rPr>
              <a:t>komunitas</a:t>
            </a:r>
            <a:r>
              <a:rPr lang="en-US" sz="2000" dirty="0" smtClean="0">
                <a:sym typeface="Wingdings" pitchFamily="2" charset="2"/>
              </a:rPr>
              <a:t> </a:t>
            </a:r>
            <a:r>
              <a:rPr lang="en-US" sz="2000" dirty="0" err="1" smtClean="0">
                <a:sym typeface="Wingdings" pitchFamily="2" charset="2"/>
              </a:rPr>
              <a:t>dan</a:t>
            </a:r>
            <a:r>
              <a:rPr lang="en-US" sz="2000" dirty="0" smtClean="0">
                <a:sym typeface="Wingdings" pitchFamily="2" charset="2"/>
              </a:rPr>
              <a:t> </a:t>
            </a:r>
            <a:r>
              <a:rPr lang="en-US" sz="2000" dirty="0" err="1" smtClean="0">
                <a:sym typeface="Wingdings" pitchFamily="2" charset="2"/>
              </a:rPr>
              <a:t>daftar</a:t>
            </a:r>
            <a:r>
              <a:rPr lang="en-US" sz="2000" dirty="0" smtClean="0">
                <a:sym typeface="Wingdings" pitchFamily="2" charset="2"/>
              </a:rPr>
              <a:t> </a:t>
            </a:r>
            <a:r>
              <a:rPr lang="en-US" sz="2000" dirty="0" err="1" smtClean="0">
                <a:sym typeface="Wingdings" pitchFamily="2" charset="2"/>
              </a:rPr>
              <a:t>masalah</a:t>
            </a:r>
            <a:r>
              <a:rPr lang="en-US" sz="2000" dirty="0" smtClean="0">
                <a:sym typeface="Wingdings" pitchFamily="2" charset="2"/>
              </a:rPr>
              <a:t> </a:t>
            </a:r>
            <a:r>
              <a:rPr lang="en-US" sz="2000" dirty="0" err="1" smtClean="0">
                <a:sym typeface="Wingdings" pitchFamily="2" charset="2"/>
              </a:rPr>
              <a:t>berdasarkan</a:t>
            </a:r>
            <a:r>
              <a:rPr lang="en-US" sz="2000" dirty="0" smtClean="0">
                <a:sym typeface="Wingdings" pitchFamily="2" charset="2"/>
              </a:rPr>
              <a:t> </a:t>
            </a:r>
            <a:r>
              <a:rPr lang="en-US" sz="2000" dirty="0" err="1" smtClean="0">
                <a:sym typeface="Wingdings" pitchFamily="2" charset="2"/>
              </a:rPr>
              <a:t>statistik</a:t>
            </a:r>
            <a:r>
              <a:rPr lang="en-US" sz="2000" dirty="0" smtClean="0">
                <a:sym typeface="Wingdings" pitchFamily="2" charset="2"/>
              </a:rPr>
              <a:t> </a:t>
            </a:r>
            <a:r>
              <a:rPr lang="en-US" sz="2000" dirty="0" err="1" smtClean="0">
                <a:sym typeface="Wingdings" pitchFamily="2" charset="2"/>
              </a:rPr>
              <a:t>demografi</a:t>
            </a:r>
            <a:r>
              <a:rPr lang="en-US" sz="2000" dirty="0" smtClean="0">
                <a:sym typeface="Wingdings" pitchFamily="2" charset="2"/>
              </a:rPr>
              <a:t> </a:t>
            </a:r>
            <a:r>
              <a:rPr lang="en-US" sz="2000" dirty="0" err="1" smtClean="0">
                <a:sym typeface="Wingdings" pitchFamily="2" charset="2"/>
              </a:rPr>
              <a:t>dan</a:t>
            </a:r>
            <a:r>
              <a:rPr lang="en-US" sz="2000" dirty="0" smtClean="0">
                <a:sym typeface="Wingdings" pitchFamily="2" charset="2"/>
              </a:rPr>
              <a:t> </a:t>
            </a:r>
            <a:r>
              <a:rPr lang="en-US" sz="2000" dirty="0" err="1" smtClean="0">
                <a:sym typeface="Wingdings" pitchFamily="2" charset="2"/>
              </a:rPr>
              <a:t>kesehatan</a:t>
            </a:r>
            <a:endParaRPr lang="id-ID" sz="2000" dirty="0" smtClean="0">
              <a:sym typeface="Wingdings" pitchFamily="2" charset="2"/>
            </a:endParaRPr>
          </a:p>
          <a:p>
            <a:pPr marL="1009650" lvl="1" indent="-609600"/>
            <a:endParaRPr lang="id-ID" sz="2000" dirty="0" smtClean="0">
              <a:sym typeface="Wingdings" pitchFamily="2" charset="2"/>
            </a:endParaRPr>
          </a:p>
          <a:p>
            <a:pPr marL="609600" indent="-609600">
              <a:buFontTx/>
              <a:buAutoNum type="arabicPeriod"/>
            </a:pPr>
            <a:r>
              <a:rPr lang="en-US" sz="2400" b="1" dirty="0" err="1" smtClean="0">
                <a:sym typeface="Wingdings" pitchFamily="2" charset="2"/>
              </a:rPr>
              <a:t>Penulisan</a:t>
            </a:r>
            <a:r>
              <a:rPr lang="en-US" sz="2400" b="1" dirty="0" smtClean="0">
                <a:sym typeface="Wingdings" pitchFamily="2" charset="2"/>
              </a:rPr>
              <a:t> </a:t>
            </a:r>
            <a:r>
              <a:rPr lang="en-US" sz="2400" b="1" dirty="0" err="1" smtClean="0">
                <a:sym typeface="Wingdings" pitchFamily="2" charset="2"/>
              </a:rPr>
              <a:t>pernyataan</a:t>
            </a:r>
            <a:r>
              <a:rPr lang="en-US" sz="2400" b="1" dirty="0" smtClean="0">
                <a:sym typeface="Wingdings" pitchFamily="2" charset="2"/>
              </a:rPr>
              <a:t> </a:t>
            </a:r>
            <a:r>
              <a:rPr lang="en-US" sz="2400" b="1" dirty="0" err="1" smtClean="0">
                <a:sym typeface="Wingdings" pitchFamily="2" charset="2"/>
              </a:rPr>
              <a:t>misi</a:t>
            </a:r>
            <a:r>
              <a:rPr lang="en-US" sz="2400" dirty="0" smtClean="0">
                <a:sym typeface="Wingdings" pitchFamily="2" charset="2"/>
              </a:rPr>
              <a:t> (</a:t>
            </a:r>
            <a:r>
              <a:rPr lang="en-US" sz="2400" i="1" dirty="0" smtClean="0">
                <a:sym typeface="Wingdings" pitchFamily="2" charset="2"/>
              </a:rPr>
              <a:t>mission statement</a:t>
            </a:r>
            <a:r>
              <a:rPr lang="en-US" sz="2400" dirty="0" smtClean="0">
                <a:sym typeface="Wingdings" pitchFamily="2" charset="2"/>
              </a:rPr>
              <a:t>)</a:t>
            </a:r>
            <a:endParaRPr lang="id-ID" sz="2400" dirty="0" smtClean="0">
              <a:sym typeface="Wingdings" pitchFamily="2" charset="2"/>
            </a:endParaRPr>
          </a:p>
          <a:p>
            <a:pPr marL="1009650" lvl="1" indent="-609600"/>
            <a:r>
              <a:rPr lang="en-US" sz="2000" dirty="0" err="1" smtClean="0">
                <a:sym typeface="Wingdings" pitchFamily="2" charset="2"/>
              </a:rPr>
              <a:t>kontribusi</a:t>
            </a:r>
            <a:r>
              <a:rPr lang="en-US" sz="2000" dirty="0" smtClean="0">
                <a:sym typeface="Wingdings" pitchFamily="2" charset="2"/>
              </a:rPr>
              <a:t> </a:t>
            </a:r>
            <a:r>
              <a:rPr lang="en-US" sz="2000" dirty="0" err="1" smtClean="0">
                <a:sym typeface="Wingdings" pitchFamily="2" charset="2"/>
              </a:rPr>
              <a:t>thd</a:t>
            </a:r>
            <a:r>
              <a:rPr lang="en-US" sz="2000" dirty="0" smtClean="0">
                <a:sym typeface="Wingdings" pitchFamily="2" charset="2"/>
              </a:rPr>
              <a:t> </a:t>
            </a:r>
            <a:r>
              <a:rPr lang="en-US" sz="2000" dirty="0" err="1" smtClean="0">
                <a:sym typeface="Wingdings" pitchFamily="2" charset="2"/>
              </a:rPr>
              <a:t>kesehatan</a:t>
            </a:r>
            <a:r>
              <a:rPr lang="en-US" sz="2000" dirty="0" smtClean="0">
                <a:sym typeface="Wingdings" pitchFamily="2" charset="2"/>
              </a:rPr>
              <a:t> </a:t>
            </a:r>
            <a:r>
              <a:rPr lang="en-US" sz="2000" dirty="0" err="1" smtClean="0">
                <a:sym typeface="Wingdings" pitchFamily="2" charset="2"/>
              </a:rPr>
              <a:t>dan</a:t>
            </a:r>
            <a:r>
              <a:rPr lang="en-US" sz="2000" dirty="0" smtClean="0">
                <a:sym typeface="Wingdings" pitchFamily="2" charset="2"/>
              </a:rPr>
              <a:t> </a:t>
            </a:r>
            <a:r>
              <a:rPr lang="en-US" sz="2000" dirty="0" err="1" smtClean="0">
                <a:sym typeface="Wingdings" pitchFamily="2" charset="2"/>
              </a:rPr>
              <a:t>kesejahteraan</a:t>
            </a:r>
            <a:r>
              <a:rPr lang="en-US" sz="2000" dirty="0" smtClean="0">
                <a:sym typeface="Wingdings" pitchFamily="2" charset="2"/>
              </a:rPr>
              <a:t> </a:t>
            </a:r>
            <a:r>
              <a:rPr lang="en-US" sz="2000" dirty="0" err="1" smtClean="0">
                <a:sym typeface="Wingdings" pitchFamily="2" charset="2"/>
              </a:rPr>
              <a:t>masyarakat</a:t>
            </a:r>
            <a:r>
              <a:rPr lang="en-US" sz="2000" dirty="0" smtClean="0">
                <a:sym typeface="Wingdings" pitchFamily="2" charset="2"/>
              </a:rPr>
              <a:t>; </a:t>
            </a:r>
            <a:r>
              <a:rPr lang="en-US" sz="2000" dirty="0" err="1" smtClean="0">
                <a:sym typeface="Wingdings" pitchFamily="2" charset="2"/>
              </a:rPr>
              <a:t>kelompok</a:t>
            </a:r>
            <a:r>
              <a:rPr lang="en-US" sz="2000" dirty="0" smtClean="0">
                <a:sym typeface="Wingdings" pitchFamily="2" charset="2"/>
              </a:rPr>
              <a:t> </a:t>
            </a:r>
            <a:r>
              <a:rPr lang="en-US" sz="2000" dirty="0" err="1" smtClean="0">
                <a:sym typeface="Wingdings" pitchFamily="2" charset="2"/>
              </a:rPr>
              <a:t>populasi</a:t>
            </a:r>
            <a:r>
              <a:rPr lang="en-US" sz="2000" dirty="0" smtClean="0">
                <a:sym typeface="Wingdings" pitchFamily="2" charset="2"/>
              </a:rPr>
              <a:t> yang </a:t>
            </a:r>
            <a:r>
              <a:rPr lang="en-US" sz="2000" dirty="0" err="1" smtClean="0">
                <a:sym typeface="Wingdings" pitchFamily="2" charset="2"/>
              </a:rPr>
              <a:t>dilayani</a:t>
            </a:r>
            <a:r>
              <a:rPr lang="en-US" sz="2000" dirty="0" smtClean="0">
                <a:sym typeface="Wingdings" pitchFamily="2" charset="2"/>
              </a:rPr>
              <a:t>; </a:t>
            </a:r>
            <a:r>
              <a:rPr lang="en-US" sz="2000" dirty="0" err="1" smtClean="0">
                <a:sym typeface="Wingdings" pitchFamily="2" charset="2"/>
              </a:rPr>
              <a:t>manfaat</a:t>
            </a:r>
            <a:r>
              <a:rPr lang="en-US" sz="2000" dirty="0" smtClean="0">
                <a:sym typeface="Wingdings" pitchFamily="2" charset="2"/>
              </a:rPr>
              <a:t> program</a:t>
            </a:r>
            <a:endParaRPr lang="en-US" sz="2000" dirty="0">
              <a:sym typeface="Wingdings" pitchFamily="2" charset="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Penentuan Masalah Utama</a:t>
            </a:r>
            <a:endParaRPr lang="id-ID" dirty="0"/>
          </a:p>
        </p:txBody>
      </p:sp>
      <p:sp>
        <p:nvSpPr>
          <p:cNvPr id="3" name="Content Placeholder 2"/>
          <p:cNvSpPr>
            <a:spLocks noGrp="1"/>
          </p:cNvSpPr>
          <p:nvPr>
            <p:ph idx="1"/>
          </p:nvPr>
        </p:nvSpPr>
        <p:spPr/>
        <p:txBody>
          <a:bodyPr/>
          <a:lstStyle/>
          <a:p>
            <a:r>
              <a:rPr lang="id-ID" dirty="0" smtClean="0"/>
              <a:t>Masalah</a:t>
            </a:r>
          </a:p>
          <a:p>
            <a:pPr lvl="1"/>
            <a:r>
              <a:rPr lang="id-ID" dirty="0" smtClean="0"/>
              <a:t>Kesenjangan antara harapan dengan kenyataan</a:t>
            </a:r>
          </a:p>
          <a:p>
            <a:pPr lvl="1"/>
            <a:r>
              <a:rPr lang="id-ID" dirty="0" smtClean="0"/>
              <a:t>Harus ada justifikasi utk menentukan suatu kejadian/fenomena dikategorikan sbg masalah.</a:t>
            </a:r>
          </a:p>
          <a:p>
            <a:pPr lvl="2"/>
            <a:r>
              <a:rPr lang="id-ID" dirty="0" smtClean="0"/>
              <a:t>Batasan masalah nasional</a:t>
            </a:r>
          </a:p>
          <a:p>
            <a:pPr lvl="1"/>
            <a:r>
              <a:rPr lang="id-ID" dirty="0" smtClean="0"/>
              <a:t>Terkadang terkendala oleh persepsi/nilai lokal yg menganggap hal tsb bukan masalah </a:t>
            </a:r>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28</a:t>
            </a:fld>
            <a:endParaRPr lang="id-ID"/>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600" dirty="0"/>
              <a:t>2. FORMULASI TUJUAN SPESIFIK</a:t>
            </a:r>
          </a:p>
        </p:txBody>
      </p:sp>
      <p:sp>
        <p:nvSpPr>
          <p:cNvPr id="7171" name="Rectangle 3"/>
          <p:cNvSpPr>
            <a:spLocks noGrp="1" noChangeArrowheads="1"/>
          </p:cNvSpPr>
          <p:nvPr>
            <p:ph type="body" idx="1"/>
          </p:nvPr>
        </p:nvSpPr>
        <p:spPr>
          <a:xfrm>
            <a:off x="457200" y="1643050"/>
            <a:ext cx="8229600" cy="4857784"/>
          </a:xfrm>
        </p:spPr>
        <p:txBody>
          <a:bodyPr/>
          <a:lstStyle/>
          <a:p>
            <a:r>
              <a:rPr lang="en-US" sz="2800" dirty="0" err="1"/>
              <a:t>Apakah</a:t>
            </a:r>
            <a:r>
              <a:rPr lang="en-US" sz="2800" dirty="0"/>
              <a:t> </a:t>
            </a:r>
            <a:r>
              <a:rPr lang="en-US" sz="2800" dirty="0" err="1"/>
              <a:t>tujuan</a:t>
            </a:r>
            <a:r>
              <a:rPr lang="en-US" sz="2800" dirty="0"/>
              <a:t> </a:t>
            </a:r>
            <a:r>
              <a:rPr lang="en-US" sz="2800" dirty="0" err="1"/>
              <a:t>usaha</a:t>
            </a:r>
            <a:r>
              <a:rPr lang="en-US" sz="2800" dirty="0"/>
              <a:t> </a:t>
            </a:r>
            <a:r>
              <a:rPr lang="en-US" sz="2800" dirty="0" err="1"/>
              <a:t>perbaikan</a:t>
            </a:r>
            <a:r>
              <a:rPr lang="en-US" sz="2800" dirty="0"/>
              <a:t> </a:t>
            </a:r>
            <a:r>
              <a:rPr lang="en-US" sz="2800" dirty="0" err="1"/>
              <a:t>gizi</a:t>
            </a:r>
            <a:r>
              <a:rPr lang="en-US" sz="2800" dirty="0"/>
              <a:t> </a:t>
            </a:r>
            <a:r>
              <a:rPr lang="en-US" sz="2800" dirty="0" err="1"/>
              <a:t>nasional</a:t>
            </a:r>
            <a:r>
              <a:rPr lang="en-US" sz="2800" dirty="0"/>
              <a:t> &amp; </a:t>
            </a:r>
            <a:r>
              <a:rPr lang="en-US" sz="2800" dirty="0" err="1"/>
              <a:t>yg</a:t>
            </a:r>
            <a:r>
              <a:rPr lang="en-US" sz="2800" dirty="0"/>
              <a:t> </a:t>
            </a:r>
            <a:r>
              <a:rPr lang="en-US" sz="2800" dirty="0" err="1"/>
              <a:t>mana</a:t>
            </a:r>
            <a:r>
              <a:rPr lang="en-US" sz="2800" dirty="0"/>
              <a:t> </a:t>
            </a:r>
            <a:r>
              <a:rPr lang="en-US" sz="2800" dirty="0" err="1"/>
              <a:t>tujuan</a:t>
            </a:r>
            <a:r>
              <a:rPr lang="en-US" sz="2800" dirty="0"/>
              <a:t> </a:t>
            </a:r>
            <a:r>
              <a:rPr lang="en-US" sz="2800" dirty="0" err="1"/>
              <a:t>spesifik</a:t>
            </a:r>
            <a:r>
              <a:rPr lang="en-US" sz="2800" dirty="0"/>
              <a:t> </a:t>
            </a:r>
            <a:r>
              <a:rPr lang="en-US" sz="2800" dirty="0" err="1"/>
              <a:t>yg</a:t>
            </a:r>
            <a:r>
              <a:rPr lang="en-US" sz="2800" dirty="0"/>
              <a:t> </a:t>
            </a:r>
            <a:r>
              <a:rPr lang="en-US" sz="2800" dirty="0" err="1"/>
              <a:t>mengarah</a:t>
            </a:r>
            <a:r>
              <a:rPr lang="en-US" sz="2800" dirty="0"/>
              <a:t> </a:t>
            </a:r>
            <a:r>
              <a:rPr lang="en-US" sz="2800" dirty="0" err="1"/>
              <a:t>langsung</a:t>
            </a:r>
            <a:r>
              <a:rPr lang="en-US" sz="2800" dirty="0"/>
              <a:t> </a:t>
            </a:r>
            <a:r>
              <a:rPr lang="en-US" sz="2800" dirty="0" err="1"/>
              <a:t>ke</a:t>
            </a:r>
            <a:r>
              <a:rPr lang="en-US" sz="2800" dirty="0"/>
              <a:t> </a:t>
            </a:r>
            <a:r>
              <a:rPr lang="en-US" sz="2800" dirty="0" err="1"/>
              <a:t>intervensi</a:t>
            </a:r>
            <a:r>
              <a:rPr lang="en-US" sz="2800" dirty="0"/>
              <a:t> </a:t>
            </a:r>
            <a:r>
              <a:rPr lang="en-US" sz="2800" dirty="0" err="1"/>
              <a:t>gizi</a:t>
            </a:r>
            <a:r>
              <a:rPr lang="en-US" sz="2800" dirty="0"/>
              <a:t>?</a:t>
            </a:r>
          </a:p>
          <a:p>
            <a:r>
              <a:rPr lang="en-US" sz="2800" dirty="0" err="1"/>
              <a:t>Apakah</a:t>
            </a:r>
            <a:r>
              <a:rPr lang="en-US" sz="2800" dirty="0"/>
              <a:t> </a:t>
            </a:r>
            <a:r>
              <a:rPr lang="en-US" sz="2800" dirty="0" err="1"/>
              <a:t>tujuan-tujuannya</a:t>
            </a:r>
            <a:r>
              <a:rPr lang="en-US" sz="2800" dirty="0"/>
              <a:t> </a:t>
            </a:r>
            <a:r>
              <a:rPr lang="en-US" sz="2800" dirty="0" err="1"/>
              <a:t>dapat</a:t>
            </a:r>
            <a:r>
              <a:rPr lang="en-US" sz="2800" dirty="0"/>
              <a:t> </a:t>
            </a:r>
            <a:r>
              <a:rPr lang="en-US" sz="2800" dirty="0" err="1"/>
              <a:t>terukur</a:t>
            </a:r>
            <a:r>
              <a:rPr lang="en-US" sz="2800" dirty="0"/>
              <a:t> </a:t>
            </a:r>
            <a:r>
              <a:rPr lang="en-US" sz="2800" dirty="0" err="1"/>
              <a:t>secara</a:t>
            </a:r>
            <a:r>
              <a:rPr lang="en-US" sz="2800" dirty="0"/>
              <a:t> </a:t>
            </a:r>
            <a:r>
              <a:rPr lang="en-US" sz="2800" dirty="0" err="1"/>
              <a:t>kuantitatif</a:t>
            </a:r>
            <a:r>
              <a:rPr lang="en-US" sz="2800" dirty="0"/>
              <a:t>?</a:t>
            </a:r>
          </a:p>
          <a:p>
            <a:r>
              <a:rPr lang="en-US" sz="2800" dirty="0" err="1"/>
              <a:t>Berapa</a:t>
            </a:r>
            <a:r>
              <a:rPr lang="en-US" sz="2800" dirty="0"/>
              <a:t> </a:t>
            </a:r>
            <a:r>
              <a:rPr lang="en-US" sz="2800" dirty="0" err="1"/>
              <a:t>lamakah</a:t>
            </a:r>
            <a:r>
              <a:rPr lang="en-US" sz="2800" dirty="0"/>
              <a:t> </a:t>
            </a:r>
            <a:r>
              <a:rPr lang="en-US" sz="2800" dirty="0" err="1"/>
              <a:t>dampak</a:t>
            </a:r>
            <a:r>
              <a:rPr lang="en-US" sz="2800" dirty="0"/>
              <a:t> program </a:t>
            </a:r>
            <a:r>
              <a:rPr lang="en-US" sz="2800" dirty="0" err="1"/>
              <a:t>gizi</a:t>
            </a:r>
            <a:r>
              <a:rPr lang="en-US" sz="2800" dirty="0"/>
              <a:t> </a:t>
            </a:r>
            <a:r>
              <a:rPr lang="en-US" sz="2800" dirty="0" err="1"/>
              <a:t>akan</a:t>
            </a:r>
            <a:r>
              <a:rPr lang="en-US" sz="2800" dirty="0"/>
              <a:t> </a:t>
            </a:r>
            <a:r>
              <a:rPr lang="en-US" sz="2800" dirty="0" err="1"/>
              <a:t>timbul</a:t>
            </a:r>
            <a:r>
              <a:rPr lang="en-US" sz="2800" dirty="0"/>
              <a:t>?</a:t>
            </a:r>
            <a:endParaRPr lang="id-ID" sz="2800"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id-ID" dirty="0" smtClean="0"/>
              <a:t>Definisi</a:t>
            </a:r>
            <a:endParaRPr lang="en-GB" dirty="0" smtClean="0"/>
          </a:p>
        </p:txBody>
      </p:sp>
      <p:sp>
        <p:nvSpPr>
          <p:cNvPr id="3" name="Content Placeholder 2"/>
          <p:cNvSpPr>
            <a:spLocks noGrp="1"/>
          </p:cNvSpPr>
          <p:nvPr>
            <p:ph idx="1"/>
          </p:nvPr>
        </p:nvSpPr>
        <p:spPr/>
        <p:txBody>
          <a:bodyPr/>
          <a:lstStyle/>
          <a:p>
            <a:r>
              <a:rPr lang="id-ID" sz="2400" b="1" dirty="0" smtClean="0"/>
              <a:t>Surveillens: </a:t>
            </a:r>
            <a:br>
              <a:rPr lang="id-ID" sz="2400" b="1" dirty="0" smtClean="0"/>
            </a:br>
            <a:r>
              <a:rPr lang="id-ID" sz="2400" dirty="0" smtClean="0"/>
              <a:t>Mengamati sesuatu dgn perhatian yg besar, dan sering disertai dgn kecurigaan.</a:t>
            </a:r>
          </a:p>
          <a:p>
            <a:endParaRPr lang="id-ID" sz="2400" dirty="0" smtClean="0"/>
          </a:p>
          <a:p>
            <a:r>
              <a:rPr lang="id-ID" sz="2400" b="1" dirty="0" smtClean="0"/>
              <a:t>Tujuan surveillens gizi</a:t>
            </a:r>
            <a:r>
              <a:rPr lang="id-ID" sz="2400" dirty="0" smtClean="0"/>
              <a:t>:</a:t>
            </a:r>
            <a:br>
              <a:rPr lang="id-ID" sz="2400" dirty="0" smtClean="0"/>
            </a:br>
            <a:r>
              <a:rPr lang="id-ID" sz="2400" dirty="0" smtClean="0"/>
              <a:t>Untuk menghasilkan informasi bagi pembuatan kebijakan, perencanaan dan manajemen program.</a:t>
            </a:r>
            <a:r>
              <a:rPr lang="id-ID" dirty="0" smtClean="0"/>
              <a:t/>
            </a:r>
            <a:br>
              <a:rPr lang="id-ID" dirty="0" smtClean="0"/>
            </a:br>
            <a:r>
              <a:rPr lang="id-ID" sz="3600" dirty="0" smtClean="0"/>
              <a:t/>
            </a:r>
            <a:br>
              <a:rPr lang="id-ID" sz="3600" dirty="0" smtClean="0"/>
            </a:br>
            <a:r>
              <a:rPr lang="id-ID" dirty="0" smtClean="0"/>
              <a:t/>
            </a:r>
            <a:br>
              <a:rPr lang="id-ID" dirty="0" smtClean="0"/>
            </a:br>
            <a:r>
              <a:rPr lang="id-ID" dirty="0" smtClean="0"/>
              <a:t/>
            </a:r>
            <a:br>
              <a:rPr lang="id-ID" dirty="0" smtClean="0"/>
            </a:br>
            <a:r>
              <a:rPr lang="id-ID" dirty="0" smtClean="0"/>
              <a:t/>
            </a:r>
            <a:br>
              <a:rPr lang="id-ID" dirty="0" smtClean="0"/>
            </a:br>
            <a:r>
              <a:rPr lang="id-ID" sz="2800" b="1" dirty="0" smtClean="0"/>
              <a:t> </a:t>
            </a:r>
            <a:br>
              <a:rPr lang="id-ID" sz="2800" b="1" dirty="0" smtClean="0"/>
            </a:br>
            <a:r>
              <a:rPr lang="id-ID" sz="2800" b="1" dirty="0" smtClean="0"/>
              <a:t/>
            </a:r>
            <a:br>
              <a:rPr lang="id-ID" sz="2800" b="1" dirty="0" smtClean="0"/>
            </a:br>
            <a:r>
              <a:rPr lang="id-ID" sz="2800" b="1" dirty="0" smtClean="0"/>
              <a:t/>
            </a:r>
            <a:br>
              <a:rPr lang="id-ID" sz="2800" b="1" dirty="0" smtClean="0"/>
            </a:br>
            <a:r>
              <a:rPr lang="id-ID" sz="2800" b="1" dirty="0" smtClean="0"/>
              <a:t/>
            </a:r>
            <a:br>
              <a:rPr lang="id-ID" sz="2800" b="1" dirty="0" smtClean="0"/>
            </a:br>
            <a:r>
              <a:rPr lang="id-ID" sz="2800" b="1" dirty="0" smtClean="0"/>
              <a:t/>
            </a:r>
            <a:br>
              <a:rPr lang="id-ID" sz="2800" b="1" dirty="0" smtClean="0"/>
            </a:br>
            <a:r>
              <a:rPr lang="id-ID" sz="2800" b="1" dirty="0" smtClean="0"/>
              <a:t/>
            </a:r>
            <a:br>
              <a:rPr lang="id-ID" sz="2800" b="1" dirty="0" smtClean="0"/>
            </a:br>
            <a:r>
              <a:rPr lang="id-ID" sz="2800" b="1" dirty="0" smtClean="0"/>
              <a:t/>
            </a:r>
            <a:br>
              <a:rPr lang="id-ID" sz="2800" b="1" dirty="0" smtClean="0"/>
            </a:br>
            <a:r>
              <a:rPr lang="id-ID" sz="2800" b="1" dirty="0" smtClean="0"/>
              <a:t/>
            </a:r>
            <a:br>
              <a:rPr lang="id-ID" sz="2800" b="1" dirty="0" smtClean="0"/>
            </a:br>
            <a:r>
              <a:rPr lang="id-ID" sz="2800" b="1" dirty="0" smtClean="0"/>
              <a:t/>
            </a:r>
            <a:br>
              <a:rPr lang="id-ID" sz="2800" b="1" dirty="0" smtClean="0"/>
            </a:br>
            <a:r>
              <a:rPr lang="id-ID" sz="2800" b="1" dirty="0" smtClean="0"/>
              <a:t>           </a:t>
            </a:r>
            <a:br>
              <a:rPr lang="id-ID" sz="2800" b="1" dirty="0" smtClean="0"/>
            </a:br>
            <a:r>
              <a:rPr lang="id-ID" sz="2800" dirty="0" smtClean="0"/>
              <a:t/>
            </a:r>
            <a:br>
              <a:rPr lang="id-ID" sz="2800" dirty="0" smtClean="0"/>
            </a:br>
            <a:endParaRPr lang="id-ID"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Syarat Tujuan</a:t>
            </a:r>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30</a:t>
            </a:fld>
            <a:endParaRPr lang="id-ID"/>
          </a:p>
        </p:txBody>
      </p:sp>
      <p:sp>
        <p:nvSpPr>
          <p:cNvPr id="7" name="Content Placeholder 6"/>
          <p:cNvSpPr>
            <a:spLocks noGrp="1"/>
          </p:cNvSpPr>
          <p:nvPr>
            <p:ph idx="1"/>
          </p:nvPr>
        </p:nvSpPr>
        <p:spPr/>
        <p:txBody>
          <a:bodyPr/>
          <a:lstStyle/>
          <a:p>
            <a:r>
              <a:rPr lang="en-US" sz="2400" dirty="0" err="1" smtClean="0">
                <a:sym typeface="Wingdings" pitchFamily="2" charset="2"/>
              </a:rPr>
              <a:t>tindakan</a:t>
            </a:r>
            <a:r>
              <a:rPr lang="en-US" sz="2400" dirty="0" smtClean="0">
                <a:sym typeface="Wingdings" pitchFamily="2" charset="2"/>
              </a:rPr>
              <a:t> </a:t>
            </a:r>
            <a:endParaRPr lang="id-ID" sz="2400" dirty="0" smtClean="0">
              <a:sym typeface="Wingdings" pitchFamily="2" charset="2"/>
            </a:endParaRPr>
          </a:p>
          <a:p>
            <a:pPr lvl="1"/>
            <a:r>
              <a:rPr lang="en-US" sz="2000" dirty="0" smtClean="0">
                <a:sym typeface="Wingdings" pitchFamily="2" charset="2"/>
              </a:rPr>
              <a:t>(</a:t>
            </a:r>
            <a:r>
              <a:rPr lang="en-US" sz="2000" i="1" dirty="0" smtClean="0">
                <a:sym typeface="Wingdings" pitchFamily="2" charset="2"/>
              </a:rPr>
              <a:t>APA yang </a:t>
            </a:r>
            <a:r>
              <a:rPr lang="en-US" sz="2000" i="1" dirty="0" err="1" smtClean="0">
                <a:sym typeface="Wingdings" pitchFamily="2" charset="2"/>
              </a:rPr>
              <a:t>akan</a:t>
            </a:r>
            <a:r>
              <a:rPr lang="en-US" sz="2000" i="1" dirty="0" smtClean="0">
                <a:sym typeface="Wingdings" pitchFamily="2" charset="2"/>
              </a:rPr>
              <a:t> </a:t>
            </a:r>
            <a:r>
              <a:rPr lang="en-US" sz="2000" i="1" dirty="0" err="1" smtClean="0">
                <a:sym typeface="Wingdings" pitchFamily="2" charset="2"/>
              </a:rPr>
              <a:t>dilakukan</a:t>
            </a:r>
            <a:r>
              <a:rPr lang="en-US" sz="2000" dirty="0" smtClean="0">
                <a:sym typeface="Wingdings" pitchFamily="2" charset="2"/>
              </a:rPr>
              <a:t>); </a:t>
            </a:r>
            <a:endParaRPr lang="id-ID" sz="2000" dirty="0" smtClean="0">
              <a:sym typeface="Wingdings" pitchFamily="2" charset="2"/>
            </a:endParaRPr>
          </a:p>
          <a:p>
            <a:r>
              <a:rPr lang="en-US" sz="2400" dirty="0" err="1" smtClean="0">
                <a:sym typeface="Wingdings" pitchFamily="2" charset="2"/>
              </a:rPr>
              <a:t>populasi</a:t>
            </a:r>
            <a:r>
              <a:rPr lang="en-US" sz="2400" dirty="0" smtClean="0">
                <a:sym typeface="Wingdings" pitchFamily="2" charset="2"/>
              </a:rPr>
              <a:t> </a:t>
            </a:r>
            <a:r>
              <a:rPr lang="en-US" sz="2400" dirty="0" err="1" smtClean="0">
                <a:sym typeface="Wingdings" pitchFamily="2" charset="2"/>
              </a:rPr>
              <a:t>sasaran</a:t>
            </a:r>
            <a:r>
              <a:rPr lang="en-US" sz="2400" dirty="0" smtClean="0">
                <a:sym typeface="Wingdings" pitchFamily="2" charset="2"/>
              </a:rPr>
              <a:t> </a:t>
            </a:r>
            <a:endParaRPr lang="id-ID" sz="2400" dirty="0" smtClean="0">
              <a:sym typeface="Wingdings" pitchFamily="2" charset="2"/>
            </a:endParaRPr>
          </a:p>
          <a:p>
            <a:pPr lvl="1"/>
            <a:r>
              <a:rPr lang="en-US" sz="2000" dirty="0" smtClean="0">
                <a:sym typeface="Wingdings" pitchFamily="2" charset="2"/>
              </a:rPr>
              <a:t>(</a:t>
            </a:r>
            <a:r>
              <a:rPr lang="en-US" sz="2000" i="1" dirty="0" smtClean="0">
                <a:sym typeface="Wingdings" pitchFamily="2" charset="2"/>
              </a:rPr>
              <a:t>SIAPA yang </a:t>
            </a:r>
            <a:r>
              <a:rPr lang="en-US" sz="2000" i="1" dirty="0" err="1" smtClean="0">
                <a:sym typeface="Wingdings" pitchFamily="2" charset="2"/>
              </a:rPr>
              <a:t>mendapat</a:t>
            </a:r>
            <a:r>
              <a:rPr lang="en-US" sz="2000" i="1" dirty="0" smtClean="0">
                <a:sym typeface="Wingdings" pitchFamily="2" charset="2"/>
              </a:rPr>
              <a:t> </a:t>
            </a:r>
            <a:r>
              <a:rPr lang="en-US" sz="2000" i="1" dirty="0" err="1" smtClean="0">
                <a:sym typeface="Wingdings" pitchFamily="2" charset="2"/>
              </a:rPr>
              <a:t>manfaat</a:t>
            </a:r>
            <a:r>
              <a:rPr lang="en-US" sz="2000" dirty="0" smtClean="0">
                <a:sym typeface="Wingdings" pitchFamily="2" charset="2"/>
              </a:rPr>
              <a:t>); </a:t>
            </a:r>
            <a:endParaRPr lang="id-ID" sz="2000" dirty="0" smtClean="0">
              <a:sym typeface="Wingdings" pitchFamily="2" charset="2"/>
            </a:endParaRPr>
          </a:p>
          <a:p>
            <a:r>
              <a:rPr lang="en-US" sz="2400" dirty="0" err="1" smtClean="0">
                <a:sym typeface="Wingdings" pitchFamily="2" charset="2"/>
              </a:rPr>
              <a:t>ukuran</a:t>
            </a:r>
            <a:r>
              <a:rPr lang="en-US" sz="2400" dirty="0" smtClean="0">
                <a:sym typeface="Wingdings" pitchFamily="2" charset="2"/>
              </a:rPr>
              <a:t> </a:t>
            </a:r>
            <a:endParaRPr lang="id-ID" sz="2400" dirty="0" smtClean="0">
              <a:sym typeface="Wingdings" pitchFamily="2" charset="2"/>
            </a:endParaRPr>
          </a:p>
          <a:p>
            <a:pPr lvl="1"/>
            <a:r>
              <a:rPr lang="en-US" sz="2000" dirty="0" smtClean="0">
                <a:sym typeface="Wingdings" pitchFamily="2" charset="2"/>
              </a:rPr>
              <a:t>(</a:t>
            </a:r>
            <a:r>
              <a:rPr lang="en-US" sz="2000" i="1" dirty="0" smtClean="0">
                <a:sym typeface="Wingdings" pitchFamily="2" charset="2"/>
              </a:rPr>
              <a:t>BERAPA </a:t>
            </a:r>
            <a:r>
              <a:rPr lang="en-US" sz="2000" i="1" dirty="0" err="1" smtClean="0">
                <a:sym typeface="Wingdings" pitchFamily="2" charset="2"/>
              </a:rPr>
              <a:t>pencapaian</a:t>
            </a:r>
            <a:r>
              <a:rPr lang="en-US" sz="2000" i="1" dirty="0" smtClean="0">
                <a:sym typeface="Wingdings" pitchFamily="2" charset="2"/>
              </a:rPr>
              <a:t> </a:t>
            </a:r>
            <a:r>
              <a:rPr lang="en-US" sz="2000" i="1" dirty="0" err="1" smtClean="0">
                <a:sym typeface="Wingdings" pitchFamily="2" charset="2"/>
              </a:rPr>
              <a:t>hasil</a:t>
            </a:r>
            <a:r>
              <a:rPr lang="en-US" sz="2000" dirty="0" smtClean="0">
                <a:sym typeface="Wingdings" pitchFamily="2" charset="2"/>
              </a:rPr>
              <a:t>); </a:t>
            </a:r>
            <a:endParaRPr lang="id-ID" sz="2000" dirty="0" smtClean="0">
              <a:sym typeface="Wingdings" pitchFamily="2" charset="2"/>
            </a:endParaRPr>
          </a:p>
          <a:p>
            <a:r>
              <a:rPr lang="en-US" sz="2400" dirty="0" err="1" smtClean="0">
                <a:sym typeface="Wingdings" pitchFamily="2" charset="2"/>
              </a:rPr>
              <a:t>tenggat</a:t>
            </a:r>
            <a:r>
              <a:rPr lang="en-US" sz="2400" dirty="0" smtClean="0">
                <a:sym typeface="Wingdings" pitchFamily="2" charset="2"/>
              </a:rPr>
              <a:t> </a:t>
            </a:r>
            <a:endParaRPr lang="id-ID" sz="2400" dirty="0" smtClean="0">
              <a:sym typeface="Wingdings" pitchFamily="2" charset="2"/>
            </a:endParaRPr>
          </a:p>
          <a:p>
            <a:pPr lvl="1"/>
            <a:r>
              <a:rPr lang="en-US" sz="2000" dirty="0" smtClean="0">
                <a:sym typeface="Wingdings" pitchFamily="2" charset="2"/>
              </a:rPr>
              <a:t>(</a:t>
            </a:r>
            <a:r>
              <a:rPr lang="en-US" sz="2000" i="1" dirty="0" smtClean="0">
                <a:sym typeface="Wingdings" pitchFamily="2" charset="2"/>
              </a:rPr>
              <a:t>KAPAN </a:t>
            </a:r>
            <a:r>
              <a:rPr lang="en-US" sz="2000" i="1" dirty="0" err="1" smtClean="0">
                <a:sym typeface="Wingdings" pitchFamily="2" charset="2"/>
              </a:rPr>
              <a:t>terlaksana</a:t>
            </a:r>
            <a:r>
              <a:rPr lang="en-US" sz="2000" dirty="0" smtClean="0">
                <a:sym typeface="Wingdings" pitchFamily="2" charset="2"/>
              </a:rPr>
              <a:t>); </a:t>
            </a:r>
            <a:endParaRPr lang="id-ID" sz="2000" dirty="0" smtClean="0">
              <a:sym typeface="Wingdings" pitchFamily="2" charset="2"/>
            </a:endParaRPr>
          </a:p>
          <a:p>
            <a:r>
              <a:rPr lang="en-US" sz="2400" dirty="0" err="1" smtClean="0">
                <a:sym typeface="Wingdings" pitchFamily="2" charset="2"/>
              </a:rPr>
              <a:t>sumberdaya</a:t>
            </a:r>
            <a:r>
              <a:rPr lang="en-US" sz="2400" dirty="0" smtClean="0">
                <a:sym typeface="Wingdings" pitchFamily="2" charset="2"/>
              </a:rPr>
              <a:t> </a:t>
            </a:r>
            <a:endParaRPr lang="id-ID" sz="2400" dirty="0" smtClean="0">
              <a:sym typeface="Wingdings" pitchFamily="2" charset="2"/>
            </a:endParaRPr>
          </a:p>
          <a:p>
            <a:pPr lvl="1"/>
            <a:r>
              <a:rPr lang="en-US" sz="2000" dirty="0" smtClean="0">
                <a:sym typeface="Wingdings" pitchFamily="2" charset="2"/>
              </a:rPr>
              <a:t>(</a:t>
            </a:r>
            <a:r>
              <a:rPr lang="en-US" sz="2000" i="1" dirty="0" smtClean="0">
                <a:sym typeface="Wingdings" pitchFamily="2" charset="2"/>
              </a:rPr>
              <a:t>APA yang </a:t>
            </a:r>
            <a:r>
              <a:rPr lang="en-US" sz="2000" i="1" dirty="0" err="1" smtClean="0">
                <a:sym typeface="Wingdings" pitchFamily="2" charset="2"/>
              </a:rPr>
              <a:t>dibutuhkan</a:t>
            </a:r>
            <a:r>
              <a:rPr lang="en-US" sz="2000" dirty="0" smtClean="0">
                <a:sym typeface="Wingdings" pitchFamily="2" charset="2"/>
              </a:rPr>
              <a:t>).</a:t>
            </a:r>
            <a:endParaRPr lang="id-ID"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Syarat Tujuan</a:t>
            </a:r>
            <a:endParaRPr lang="id-ID" dirty="0"/>
          </a:p>
        </p:txBody>
      </p:sp>
      <p:sp>
        <p:nvSpPr>
          <p:cNvPr id="3" name="Content Placeholder 2"/>
          <p:cNvSpPr>
            <a:spLocks noGrp="1"/>
          </p:cNvSpPr>
          <p:nvPr>
            <p:ph idx="1"/>
          </p:nvPr>
        </p:nvSpPr>
        <p:spPr/>
        <p:txBody>
          <a:bodyPr/>
          <a:lstStyle/>
          <a:p>
            <a:r>
              <a:rPr lang="id-ID" dirty="0" smtClean="0"/>
              <a:t>Specific</a:t>
            </a:r>
          </a:p>
          <a:p>
            <a:r>
              <a:rPr lang="id-ID" dirty="0" smtClean="0"/>
              <a:t>Measurable</a:t>
            </a:r>
          </a:p>
          <a:p>
            <a:r>
              <a:rPr lang="id-ID" dirty="0" smtClean="0"/>
              <a:t>Attainable</a:t>
            </a:r>
          </a:p>
          <a:p>
            <a:r>
              <a:rPr lang="id-ID" dirty="0" smtClean="0"/>
              <a:t>Realistic</a:t>
            </a:r>
          </a:p>
          <a:p>
            <a:r>
              <a:rPr lang="id-ID" dirty="0" smtClean="0"/>
              <a:t>Time bond</a:t>
            </a:r>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31</a:t>
            </a:fld>
            <a:endParaRPr lang="id-ID"/>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Pernyataan Tujuan (1)</a:t>
            </a:r>
          </a:p>
        </p:txBody>
      </p:sp>
      <p:sp>
        <p:nvSpPr>
          <p:cNvPr id="5123" name="Rectangle 3"/>
          <p:cNvSpPr>
            <a:spLocks noGrp="1" noChangeArrowheads="1"/>
          </p:cNvSpPr>
          <p:nvPr>
            <p:ph idx="1"/>
          </p:nvPr>
        </p:nvSpPr>
        <p:spPr>
          <a:xfrm>
            <a:off x="457200" y="1428736"/>
            <a:ext cx="8229600" cy="4697429"/>
          </a:xfrm>
        </p:spPr>
        <p:txBody>
          <a:bodyPr/>
          <a:lstStyle/>
          <a:p>
            <a:pPr marL="274638" indent="-274638">
              <a:lnSpc>
                <a:spcPct val="80000"/>
              </a:lnSpc>
              <a:buClr>
                <a:schemeClr val="tx1"/>
              </a:buClr>
            </a:pPr>
            <a:r>
              <a:rPr lang="en-US" sz="2800" dirty="0" err="1" smtClean="0">
                <a:sym typeface="Wingdings" pitchFamily="2" charset="2"/>
              </a:rPr>
              <a:t>Tujuan</a:t>
            </a:r>
            <a:r>
              <a:rPr lang="en-US" sz="2800" dirty="0" smtClean="0">
                <a:sym typeface="Wingdings" pitchFamily="2" charset="2"/>
              </a:rPr>
              <a:t> </a:t>
            </a:r>
            <a:r>
              <a:rPr lang="en-US" sz="2800" dirty="0" err="1">
                <a:sym typeface="Wingdings" pitchFamily="2" charset="2"/>
              </a:rPr>
              <a:t>dapat</a:t>
            </a:r>
            <a:r>
              <a:rPr lang="en-US" sz="2800" dirty="0">
                <a:sym typeface="Wingdings" pitchFamily="2" charset="2"/>
              </a:rPr>
              <a:t> </a:t>
            </a:r>
            <a:r>
              <a:rPr lang="en-US" sz="2800" dirty="0" err="1">
                <a:sym typeface="Wingdings" pitchFamily="2" charset="2"/>
              </a:rPr>
              <a:t>dinyatakan</a:t>
            </a:r>
            <a:r>
              <a:rPr lang="en-US" sz="2800" dirty="0">
                <a:sym typeface="Wingdings" pitchFamily="2" charset="2"/>
              </a:rPr>
              <a:t> </a:t>
            </a:r>
            <a:r>
              <a:rPr lang="en-US" sz="2800" dirty="0" err="1" smtClean="0">
                <a:sym typeface="Wingdings" pitchFamily="2" charset="2"/>
              </a:rPr>
              <a:t>sebaga</a:t>
            </a:r>
            <a:r>
              <a:rPr lang="id-ID" sz="2800" dirty="0" smtClean="0">
                <a:sym typeface="Wingdings" pitchFamily="2" charset="2"/>
              </a:rPr>
              <a:t>i</a:t>
            </a:r>
          </a:p>
          <a:p>
            <a:pPr marL="674688" lvl="1" indent="-274638">
              <a:lnSpc>
                <a:spcPct val="80000"/>
              </a:lnSpc>
              <a:buClr>
                <a:schemeClr val="tx1"/>
              </a:buClr>
            </a:pPr>
            <a:r>
              <a:rPr lang="en-US" sz="2400" i="1" dirty="0" smtClean="0">
                <a:sym typeface="Wingdings" pitchFamily="2" charset="2"/>
              </a:rPr>
              <a:t>Outcome</a:t>
            </a:r>
            <a:r>
              <a:rPr lang="en-US" sz="2400" dirty="0" smtClean="0">
                <a:sym typeface="Wingdings" pitchFamily="2" charset="2"/>
              </a:rPr>
              <a:t> </a:t>
            </a:r>
            <a:r>
              <a:rPr lang="en-US" sz="2400" dirty="0">
                <a:sym typeface="Wingdings" pitchFamily="2" charset="2"/>
              </a:rPr>
              <a:t>(</a:t>
            </a:r>
            <a:r>
              <a:rPr lang="en-US" sz="2400" dirty="0" err="1">
                <a:sym typeface="Wingdings" pitchFamily="2" charset="2"/>
              </a:rPr>
              <a:t>manfaat</a:t>
            </a:r>
            <a:r>
              <a:rPr lang="en-US" sz="2400" dirty="0">
                <a:sym typeface="Wingdings" pitchFamily="2" charset="2"/>
              </a:rPr>
              <a:t>/</a:t>
            </a:r>
            <a:r>
              <a:rPr lang="en-US" sz="2400" dirty="0" err="1">
                <a:sym typeface="Wingdings" pitchFamily="2" charset="2"/>
              </a:rPr>
              <a:t>perubahan</a:t>
            </a:r>
            <a:r>
              <a:rPr lang="en-US" sz="2400" dirty="0">
                <a:sym typeface="Wingdings" pitchFamily="2" charset="2"/>
              </a:rPr>
              <a:t> </a:t>
            </a:r>
            <a:r>
              <a:rPr lang="en-US" sz="2400" dirty="0" err="1">
                <a:sym typeface="Wingdings" pitchFamily="2" charset="2"/>
              </a:rPr>
              <a:t>perilaku</a:t>
            </a:r>
            <a:r>
              <a:rPr lang="en-US" sz="2400" dirty="0">
                <a:sym typeface="Wingdings" pitchFamily="2" charset="2"/>
              </a:rPr>
              <a:t>, </a:t>
            </a:r>
            <a:r>
              <a:rPr lang="en-US" sz="2400" dirty="0" err="1">
                <a:sym typeface="Wingdings" pitchFamily="2" charset="2"/>
              </a:rPr>
              <a:t>pengetahuan</a:t>
            </a:r>
            <a:r>
              <a:rPr lang="en-US" sz="2400" dirty="0">
                <a:sym typeface="Wingdings" pitchFamily="2" charset="2"/>
              </a:rPr>
              <a:t>, </a:t>
            </a:r>
            <a:r>
              <a:rPr lang="en-US" sz="2400" dirty="0" err="1">
                <a:sym typeface="Wingdings" pitchFamily="2" charset="2"/>
              </a:rPr>
              <a:t>atau</a:t>
            </a:r>
            <a:r>
              <a:rPr lang="en-US" sz="2400" dirty="0">
                <a:sym typeface="Wingdings" pitchFamily="2" charset="2"/>
              </a:rPr>
              <a:t> status </a:t>
            </a:r>
            <a:r>
              <a:rPr lang="en-US" sz="2400" dirty="0" err="1" smtClean="0">
                <a:sym typeface="Wingdings" pitchFamily="2" charset="2"/>
              </a:rPr>
              <a:t>gizi</a:t>
            </a:r>
            <a:r>
              <a:rPr lang="en-US" sz="2400" dirty="0" smtClean="0">
                <a:sym typeface="Wingdings" pitchFamily="2" charset="2"/>
              </a:rPr>
              <a:t>/</a:t>
            </a:r>
            <a:r>
              <a:rPr lang="en-US" sz="2400" dirty="0" err="1" smtClean="0">
                <a:sym typeface="Wingdings" pitchFamily="2" charset="2"/>
              </a:rPr>
              <a:t>kesehatan</a:t>
            </a:r>
            <a:r>
              <a:rPr lang="en-US" sz="2400" dirty="0" smtClean="0">
                <a:sym typeface="Wingdings" pitchFamily="2" charset="2"/>
              </a:rPr>
              <a:t>)</a:t>
            </a:r>
            <a:endParaRPr lang="id-ID" sz="2400" dirty="0" smtClean="0">
              <a:sym typeface="Wingdings" pitchFamily="2" charset="2"/>
            </a:endParaRPr>
          </a:p>
          <a:p>
            <a:pPr marL="1074738" lvl="2" indent="-274638">
              <a:lnSpc>
                <a:spcPct val="80000"/>
              </a:lnSpc>
              <a:buClr>
                <a:schemeClr val="tx1"/>
              </a:buClr>
            </a:pPr>
            <a:r>
              <a:rPr lang="en-US" sz="2000" dirty="0" err="1" smtClean="0">
                <a:sym typeface="Wingdings" pitchFamily="2" charset="2"/>
              </a:rPr>
              <a:t>misalnya</a:t>
            </a:r>
            <a:r>
              <a:rPr lang="en-US" sz="2000" dirty="0">
                <a:sym typeface="Wingdings" pitchFamily="2" charset="2"/>
              </a:rPr>
              <a:t>: </a:t>
            </a:r>
            <a:r>
              <a:rPr lang="en-US" sz="2000" dirty="0" err="1">
                <a:sym typeface="Wingdings" pitchFamily="2" charset="2"/>
              </a:rPr>
              <a:t>Pada</a:t>
            </a:r>
            <a:r>
              <a:rPr lang="en-US" sz="2000" dirty="0">
                <a:sym typeface="Wingdings" pitchFamily="2" charset="2"/>
              </a:rPr>
              <a:t> </a:t>
            </a:r>
            <a:r>
              <a:rPr lang="en-US" sz="2000" dirty="0" err="1">
                <a:sym typeface="Wingdings" pitchFamily="2" charset="2"/>
              </a:rPr>
              <a:t>akhir</a:t>
            </a:r>
            <a:r>
              <a:rPr lang="en-US" sz="2000" dirty="0">
                <a:sym typeface="Wingdings" pitchFamily="2" charset="2"/>
              </a:rPr>
              <a:t> </a:t>
            </a:r>
            <a:r>
              <a:rPr lang="en-US" sz="2000" dirty="0" err="1">
                <a:sym typeface="Wingdings" pitchFamily="2" charset="2"/>
              </a:rPr>
              <a:t>tahun</a:t>
            </a:r>
            <a:r>
              <a:rPr lang="en-US" sz="2000" dirty="0">
                <a:sym typeface="Wingdings" pitchFamily="2" charset="2"/>
              </a:rPr>
              <a:t> 2006 , 50% </a:t>
            </a:r>
            <a:r>
              <a:rPr lang="en-US" sz="2000" dirty="0" err="1">
                <a:sym typeface="Wingdings" pitchFamily="2" charset="2"/>
              </a:rPr>
              <a:t>bayi</a:t>
            </a:r>
            <a:r>
              <a:rPr lang="en-US" sz="2000" dirty="0">
                <a:sym typeface="Wingdings" pitchFamily="2" charset="2"/>
              </a:rPr>
              <a:t> yang </a:t>
            </a:r>
            <a:r>
              <a:rPr lang="en-US" sz="2000" dirty="0" err="1">
                <a:sym typeface="Wingdings" pitchFamily="2" charset="2"/>
              </a:rPr>
              <a:t>dilahirkan</a:t>
            </a:r>
            <a:r>
              <a:rPr lang="en-US" sz="2000" dirty="0">
                <a:sym typeface="Wingdings" pitchFamily="2" charset="2"/>
              </a:rPr>
              <a:t> </a:t>
            </a:r>
            <a:r>
              <a:rPr lang="en-US" sz="2000" dirty="0" err="1">
                <a:sym typeface="Wingdings" pitchFamily="2" charset="2"/>
              </a:rPr>
              <a:t>di</a:t>
            </a:r>
            <a:r>
              <a:rPr lang="en-US" sz="2000" dirty="0">
                <a:sym typeface="Wingdings" pitchFamily="2" charset="2"/>
              </a:rPr>
              <a:t> </a:t>
            </a:r>
            <a:r>
              <a:rPr lang="en-US" sz="2000" dirty="0" err="1">
                <a:sym typeface="Wingdings" pitchFamily="2" charset="2"/>
              </a:rPr>
              <a:t>rumah</a:t>
            </a:r>
            <a:r>
              <a:rPr lang="en-US" sz="2000" dirty="0">
                <a:sym typeface="Wingdings" pitchFamily="2" charset="2"/>
              </a:rPr>
              <a:t> </a:t>
            </a:r>
            <a:r>
              <a:rPr lang="en-US" sz="2000" dirty="0" err="1">
                <a:sym typeface="Wingdings" pitchFamily="2" charset="2"/>
              </a:rPr>
              <a:t>sakit</a:t>
            </a:r>
            <a:r>
              <a:rPr lang="en-US" sz="2000" dirty="0">
                <a:sym typeface="Wingdings" pitchFamily="2" charset="2"/>
              </a:rPr>
              <a:t>/</a:t>
            </a:r>
            <a:r>
              <a:rPr lang="en-US" sz="2000" dirty="0" err="1">
                <a:sym typeface="Wingdings" pitchFamily="2" charset="2"/>
              </a:rPr>
              <a:t>rumah</a:t>
            </a:r>
            <a:r>
              <a:rPr lang="en-US" sz="2000" dirty="0">
                <a:sym typeface="Wingdings" pitchFamily="2" charset="2"/>
              </a:rPr>
              <a:t> </a:t>
            </a:r>
            <a:r>
              <a:rPr lang="en-US" sz="2000" dirty="0" err="1">
                <a:sym typeface="Wingdings" pitchFamily="2" charset="2"/>
              </a:rPr>
              <a:t>bersalin</a:t>
            </a:r>
            <a:r>
              <a:rPr lang="en-US" sz="2000" dirty="0">
                <a:sym typeface="Wingdings" pitchFamily="2" charset="2"/>
              </a:rPr>
              <a:t> </a:t>
            </a:r>
            <a:r>
              <a:rPr lang="en-US" sz="2000" dirty="0" err="1">
                <a:sym typeface="Wingdings" pitchFamily="2" charset="2"/>
              </a:rPr>
              <a:t>menerima</a:t>
            </a:r>
            <a:r>
              <a:rPr lang="en-US" sz="2000" dirty="0">
                <a:sym typeface="Wingdings" pitchFamily="2" charset="2"/>
              </a:rPr>
              <a:t> ASI </a:t>
            </a:r>
            <a:r>
              <a:rPr lang="en-US" sz="2000" dirty="0" err="1">
                <a:sym typeface="Wingdings" pitchFamily="2" charset="2"/>
              </a:rPr>
              <a:t>saja</a:t>
            </a:r>
            <a:r>
              <a:rPr lang="en-US" sz="2000" dirty="0">
                <a:sym typeface="Wingdings" pitchFamily="2" charset="2"/>
              </a:rPr>
              <a:t> </a:t>
            </a:r>
            <a:r>
              <a:rPr lang="en-US" sz="2000" dirty="0" err="1">
                <a:sym typeface="Wingdings" pitchFamily="2" charset="2"/>
              </a:rPr>
              <a:t>selama</a:t>
            </a:r>
            <a:r>
              <a:rPr lang="en-US" sz="2000" dirty="0">
                <a:sym typeface="Wingdings" pitchFamily="2" charset="2"/>
              </a:rPr>
              <a:t> 6 </a:t>
            </a:r>
            <a:r>
              <a:rPr lang="en-US" sz="2000" dirty="0" err="1">
                <a:sym typeface="Wingdings" pitchFamily="2" charset="2"/>
              </a:rPr>
              <a:t>bulan</a:t>
            </a:r>
            <a:r>
              <a:rPr lang="en-US" sz="2000" dirty="0" smtClean="0">
                <a:sym typeface="Wingdings" pitchFamily="2" charset="2"/>
              </a:rPr>
              <a:t>.</a:t>
            </a:r>
            <a:endParaRPr lang="id-ID" sz="2000" dirty="0" smtClean="0">
              <a:sym typeface="Wingdings" pitchFamily="2" charset="2"/>
            </a:endParaRPr>
          </a:p>
          <a:p>
            <a:pPr marL="674688" lvl="1" indent="-274638">
              <a:lnSpc>
                <a:spcPct val="80000"/>
              </a:lnSpc>
              <a:buClr>
                <a:schemeClr val="tx1"/>
              </a:buClr>
            </a:pPr>
            <a:r>
              <a:rPr lang="en-US" i="1" dirty="0" err="1" smtClean="0">
                <a:sym typeface="Wingdings" pitchFamily="2" charset="2"/>
              </a:rPr>
              <a:t>Proses</a:t>
            </a:r>
            <a:r>
              <a:rPr lang="en-US" sz="2400" i="1" dirty="0" smtClean="0">
                <a:sym typeface="Wingdings" pitchFamily="2" charset="2"/>
              </a:rPr>
              <a:t> </a:t>
            </a:r>
            <a:r>
              <a:rPr lang="en-US" sz="2400" dirty="0" smtClean="0">
                <a:sym typeface="Wingdings" pitchFamily="2" charset="2"/>
              </a:rPr>
              <a:t>(</a:t>
            </a:r>
            <a:r>
              <a:rPr lang="en-US" sz="2400" dirty="0" err="1" smtClean="0">
                <a:sym typeface="Wingdings" pitchFamily="2" charset="2"/>
              </a:rPr>
              <a:t>praktik</a:t>
            </a:r>
            <a:r>
              <a:rPr lang="en-US" sz="2400" dirty="0" smtClean="0">
                <a:sym typeface="Wingdings" pitchFamily="2" charset="2"/>
              </a:rPr>
              <a:t>/</a:t>
            </a:r>
            <a:r>
              <a:rPr lang="en-US" sz="2400" dirty="0" err="1" smtClean="0">
                <a:sym typeface="Wingdings" pitchFamily="2" charset="2"/>
              </a:rPr>
              <a:t>prosedur</a:t>
            </a:r>
            <a:r>
              <a:rPr lang="en-US" sz="2400" dirty="0" smtClean="0">
                <a:sym typeface="Wingdings" pitchFamily="2" charset="2"/>
              </a:rPr>
              <a:t> yang </a:t>
            </a:r>
            <a:r>
              <a:rPr lang="en-US" sz="2400" dirty="0" err="1" smtClean="0">
                <a:sym typeface="Wingdings" pitchFamily="2" charset="2"/>
              </a:rPr>
              <a:t>dijalankan</a:t>
            </a:r>
            <a:r>
              <a:rPr lang="en-US" sz="2400" dirty="0" smtClean="0">
                <a:sym typeface="Wingdings" pitchFamily="2" charset="2"/>
              </a:rPr>
              <a:t> </a:t>
            </a:r>
            <a:r>
              <a:rPr lang="en-US" sz="2400" dirty="0" err="1" smtClean="0">
                <a:sym typeface="Wingdings" pitchFamily="2" charset="2"/>
              </a:rPr>
              <a:t>petugas</a:t>
            </a:r>
            <a:r>
              <a:rPr lang="en-US" sz="2400" dirty="0" smtClean="0">
                <a:sym typeface="Wingdings" pitchFamily="2" charset="2"/>
              </a:rPr>
              <a:t> </a:t>
            </a:r>
            <a:r>
              <a:rPr lang="en-US" sz="2400" dirty="0" err="1" smtClean="0">
                <a:sym typeface="Wingdings" pitchFamily="2" charset="2"/>
              </a:rPr>
              <a:t>gizi</a:t>
            </a:r>
            <a:r>
              <a:rPr lang="en-US" sz="2400" dirty="0" smtClean="0">
                <a:sym typeface="Wingdings" pitchFamily="2" charset="2"/>
              </a:rPr>
              <a:t>/</a:t>
            </a:r>
            <a:r>
              <a:rPr lang="en-US" sz="2400" dirty="0" err="1" smtClean="0">
                <a:sym typeface="Wingdings" pitchFamily="2" charset="2"/>
              </a:rPr>
              <a:t>kesehatan</a:t>
            </a:r>
            <a:r>
              <a:rPr lang="en-US" sz="2400" dirty="0" smtClean="0">
                <a:sym typeface="Wingdings" pitchFamily="2" charset="2"/>
              </a:rPr>
              <a:t>), </a:t>
            </a:r>
            <a:endParaRPr lang="id-ID" sz="2400" dirty="0" smtClean="0">
              <a:sym typeface="Wingdings" pitchFamily="2" charset="2"/>
            </a:endParaRPr>
          </a:p>
          <a:p>
            <a:pPr marL="1074738" lvl="2" indent="-274638">
              <a:lnSpc>
                <a:spcPct val="80000"/>
              </a:lnSpc>
              <a:buClr>
                <a:schemeClr val="tx1"/>
              </a:buClr>
            </a:pPr>
            <a:r>
              <a:rPr lang="en-US" sz="2000" dirty="0" err="1" smtClean="0">
                <a:sym typeface="Wingdings" pitchFamily="2" charset="2"/>
              </a:rPr>
              <a:t>misalnya</a:t>
            </a:r>
            <a:r>
              <a:rPr lang="en-US" sz="2000" dirty="0" smtClean="0">
                <a:sym typeface="Wingdings" pitchFamily="2" charset="2"/>
              </a:rPr>
              <a:t>: </a:t>
            </a:r>
            <a:r>
              <a:rPr lang="en-US" sz="2000" dirty="0" err="1" smtClean="0">
                <a:sym typeface="Wingdings" pitchFamily="2" charset="2"/>
              </a:rPr>
              <a:t>Pada</a:t>
            </a:r>
            <a:r>
              <a:rPr lang="en-US" sz="2000" dirty="0" smtClean="0">
                <a:sym typeface="Wingdings" pitchFamily="2" charset="2"/>
              </a:rPr>
              <a:t> </a:t>
            </a:r>
            <a:r>
              <a:rPr lang="en-US" sz="2000" dirty="0" err="1" smtClean="0">
                <a:sym typeface="Wingdings" pitchFamily="2" charset="2"/>
              </a:rPr>
              <a:t>akhir</a:t>
            </a:r>
            <a:r>
              <a:rPr lang="en-US" sz="2000" dirty="0" smtClean="0">
                <a:sym typeface="Wingdings" pitchFamily="2" charset="2"/>
              </a:rPr>
              <a:t> </a:t>
            </a:r>
            <a:r>
              <a:rPr lang="en-US" sz="2000" dirty="0" err="1" smtClean="0">
                <a:sym typeface="Wingdings" pitchFamily="2" charset="2"/>
              </a:rPr>
              <a:t>tahun</a:t>
            </a:r>
            <a:r>
              <a:rPr lang="en-US" sz="2000" dirty="0" smtClean="0">
                <a:sym typeface="Wingdings" pitchFamily="2" charset="2"/>
              </a:rPr>
              <a:t> 2006, 100% </a:t>
            </a:r>
            <a:r>
              <a:rPr lang="en-US" sz="2000" dirty="0" err="1" smtClean="0">
                <a:sym typeface="Wingdings" pitchFamily="2" charset="2"/>
              </a:rPr>
              <a:t>bayi</a:t>
            </a:r>
            <a:r>
              <a:rPr lang="en-US" sz="2000" dirty="0" smtClean="0">
                <a:sym typeface="Wingdings" pitchFamily="2" charset="2"/>
              </a:rPr>
              <a:t> </a:t>
            </a:r>
            <a:r>
              <a:rPr lang="en-US" sz="2000" dirty="0" err="1" smtClean="0">
                <a:sym typeface="Wingdings" pitchFamily="2" charset="2"/>
              </a:rPr>
              <a:t>dan</a:t>
            </a:r>
            <a:r>
              <a:rPr lang="en-US" sz="2000" dirty="0" smtClean="0">
                <a:sym typeface="Wingdings" pitchFamily="2" charset="2"/>
              </a:rPr>
              <a:t> </a:t>
            </a:r>
            <a:r>
              <a:rPr lang="en-US" sz="2000" dirty="0" err="1" smtClean="0">
                <a:sym typeface="Wingdings" pitchFamily="2" charset="2"/>
              </a:rPr>
              <a:t>balita</a:t>
            </a:r>
            <a:r>
              <a:rPr lang="en-US" sz="2000" dirty="0" smtClean="0">
                <a:sym typeface="Wingdings" pitchFamily="2" charset="2"/>
              </a:rPr>
              <a:t> </a:t>
            </a:r>
            <a:r>
              <a:rPr lang="en-US" sz="2000" dirty="0" err="1" smtClean="0">
                <a:sym typeface="Wingdings" pitchFamily="2" charset="2"/>
              </a:rPr>
              <a:t>memiliki</a:t>
            </a:r>
            <a:r>
              <a:rPr lang="en-US" sz="2000" dirty="0" smtClean="0">
                <a:sym typeface="Wingdings" pitchFamily="2" charset="2"/>
              </a:rPr>
              <a:t> </a:t>
            </a:r>
            <a:r>
              <a:rPr lang="en-US" sz="2000" dirty="0" err="1" smtClean="0">
                <a:sym typeface="Wingdings" pitchFamily="2" charset="2"/>
              </a:rPr>
              <a:t>catatan</a:t>
            </a:r>
            <a:r>
              <a:rPr lang="en-US" sz="2000" dirty="0" smtClean="0">
                <a:sym typeface="Wingdings" pitchFamily="2" charset="2"/>
              </a:rPr>
              <a:t> BB/U, TB/U </a:t>
            </a:r>
            <a:r>
              <a:rPr lang="en-US" sz="2000" dirty="0" err="1" smtClean="0">
                <a:sym typeface="Wingdings" pitchFamily="2" charset="2"/>
              </a:rPr>
              <a:t>dan</a:t>
            </a:r>
            <a:r>
              <a:rPr lang="en-US" sz="2000" dirty="0" smtClean="0">
                <a:sym typeface="Wingdings" pitchFamily="2" charset="2"/>
              </a:rPr>
              <a:t> BB/TB yang </a:t>
            </a:r>
            <a:r>
              <a:rPr lang="en-US" sz="2000" dirty="0" err="1" smtClean="0">
                <a:sym typeface="Wingdings" pitchFamily="2" charset="2"/>
              </a:rPr>
              <a:t>dicatat</a:t>
            </a:r>
            <a:r>
              <a:rPr lang="en-US" sz="2000" dirty="0" smtClean="0">
                <a:sym typeface="Wingdings" pitchFamily="2" charset="2"/>
              </a:rPr>
              <a:t> </a:t>
            </a:r>
            <a:r>
              <a:rPr lang="en-US" sz="2000" dirty="0" err="1" smtClean="0">
                <a:sym typeface="Wingdings" pitchFamily="2" charset="2"/>
              </a:rPr>
              <a:t>di</a:t>
            </a:r>
            <a:r>
              <a:rPr lang="en-US" sz="2000" dirty="0" smtClean="0">
                <a:sym typeface="Wingdings" pitchFamily="2" charset="2"/>
              </a:rPr>
              <a:t> </a:t>
            </a:r>
            <a:r>
              <a:rPr lang="en-US" sz="2000" dirty="0" err="1" smtClean="0">
                <a:sym typeface="Wingdings" pitchFamily="2" charset="2"/>
              </a:rPr>
              <a:t>buku</a:t>
            </a:r>
            <a:r>
              <a:rPr lang="en-US" sz="2000" dirty="0" smtClean="0">
                <a:sym typeface="Wingdings" pitchFamily="2" charset="2"/>
              </a:rPr>
              <a:t> </a:t>
            </a:r>
            <a:r>
              <a:rPr lang="en-US" sz="2000" dirty="0" err="1" smtClean="0">
                <a:sym typeface="Wingdings" pitchFamily="2" charset="2"/>
              </a:rPr>
              <a:t>Posyandu</a:t>
            </a:r>
            <a:r>
              <a:rPr lang="en-US" sz="2000" dirty="0" smtClean="0">
                <a:sym typeface="Wingdings" pitchFamily="2" charset="2"/>
              </a:rPr>
              <a:t> </a:t>
            </a:r>
            <a:r>
              <a:rPr lang="en-US" sz="2000" dirty="0" err="1" smtClean="0">
                <a:sym typeface="Wingdings" pitchFamily="2" charset="2"/>
              </a:rPr>
              <a:t>setiap</a:t>
            </a:r>
            <a:r>
              <a:rPr lang="en-US" sz="2000" dirty="0" smtClean="0">
                <a:sym typeface="Wingdings" pitchFamily="2" charset="2"/>
              </a:rPr>
              <a:t> kali </a:t>
            </a:r>
            <a:r>
              <a:rPr lang="en-US" sz="2000" dirty="0" err="1" smtClean="0">
                <a:sym typeface="Wingdings" pitchFamily="2" charset="2"/>
              </a:rPr>
              <a:t>kunjungan</a:t>
            </a:r>
            <a:r>
              <a:rPr lang="en-US" sz="2000" dirty="0" smtClean="0">
                <a:sym typeface="Wingdings" pitchFamily="2" charset="2"/>
              </a:rPr>
              <a:t>.</a:t>
            </a:r>
            <a:endParaRPr lang="id-ID" sz="2000" dirty="0" smtClean="0">
              <a:sym typeface="Wingdings" pitchFamily="2" charset="2"/>
            </a:endParaRPr>
          </a:p>
          <a:p>
            <a:pPr marL="674688" lvl="1" indent="-274638">
              <a:lnSpc>
                <a:spcPct val="80000"/>
              </a:lnSpc>
              <a:buClr>
                <a:schemeClr val="tx1"/>
              </a:buClr>
            </a:pPr>
            <a:r>
              <a:rPr lang="id-ID" sz="2400" i="1" dirty="0" smtClean="0">
                <a:sym typeface="Wingdings" pitchFamily="2" charset="2"/>
              </a:rPr>
              <a:t>S</a:t>
            </a:r>
            <a:r>
              <a:rPr lang="en-US" sz="2400" i="1" dirty="0" err="1" smtClean="0">
                <a:sym typeface="Wingdings" pitchFamily="2" charset="2"/>
              </a:rPr>
              <a:t>truktur</a:t>
            </a:r>
            <a:r>
              <a:rPr lang="en-US" sz="2400" i="1" dirty="0" smtClean="0">
                <a:sym typeface="Wingdings" pitchFamily="2" charset="2"/>
              </a:rPr>
              <a:t> </a:t>
            </a:r>
            <a:r>
              <a:rPr lang="en-US" sz="2400" dirty="0" smtClean="0">
                <a:sym typeface="Wingdings" pitchFamily="2" charset="2"/>
              </a:rPr>
              <a:t>(</a:t>
            </a:r>
            <a:r>
              <a:rPr lang="en-US" sz="2400" dirty="0" err="1" smtClean="0">
                <a:sym typeface="Wingdings" pitchFamily="2" charset="2"/>
              </a:rPr>
              <a:t>jumlah</a:t>
            </a:r>
            <a:r>
              <a:rPr lang="en-US" sz="2400" dirty="0" smtClean="0">
                <a:sym typeface="Wingdings" pitchFamily="2" charset="2"/>
              </a:rPr>
              <a:t>, </a:t>
            </a:r>
            <a:r>
              <a:rPr lang="en-US" sz="2400" dirty="0" err="1" smtClean="0">
                <a:sym typeface="Wingdings" pitchFamily="2" charset="2"/>
              </a:rPr>
              <a:t>kualifikasi</a:t>
            </a:r>
            <a:r>
              <a:rPr lang="en-US" sz="2400" dirty="0" smtClean="0">
                <a:sym typeface="Wingdings" pitchFamily="2" charset="2"/>
              </a:rPr>
              <a:t> </a:t>
            </a:r>
            <a:r>
              <a:rPr lang="en-US" sz="2400" dirty="0" err="1" smtClean="0">
                <a:sym typeface="Wingdings" pitchFamily="2" charset="2"/>
              </a:rPr>
              <a:t>dan</a:t>
            </a:r>
            <a:r>
              <a:rPr lang="en-US" sz="2400" dirty="0" smtClean="0">
                <a:sym typeface="Wingdings" pitchFamily="2" charset="2"/>
              </a:rPr>
              <a:t> </a:t>
            </a:r>
            <a:r>
              <a:rPr lang="en-US" sz="2400" dirty="0" err="1" smtClean="0">
                <a:sym typeface="Wingdings" pitchFamily="2" charset="2"/>
              </a:rPr>
              <a:t>penjadwalan</a:t>
            </a:r>
            <a:r>
              <a:rPr lang="en-US" sz="2400" dirty="0" smtClean="0">
                <a:sym typeface="Wingdings" pitchFamily="2" charset="2"/>
              </a:rPr>
              <a:t> </a:t>
            </a:r>
            <a:r>
              <a:rPr lang="en-US" sz="2400" dirty="0" err="1" smtClean="0">
                <a:sym typeface="Wingdings" pitchFamily="2" charset="2"/>
              </a:rPr>
              <a:t>staf</a:t>
            </a:r>
            <a:r>
              <a:rPr lang="en-US" sz="2400" dirty="0" smtClean="0">
                <a:sym typeface="Wingdings" pitchFamily="2" charset="2"/>
              </a:rPr>
              <a:t>; </a:t>
            </a:r>
            <a:r>
              <a:rPr lang="en-US" sz="2400" dirty="0" err="1" smtClean="0">
                <a:sym typeface="Wingdings" pitchFamily="2" charset="2"/>
              </a:rPr>
              <a:t>anggaran</a:t>
            </a:r>
            <a:r>
              <a:rPr lang="en-US" sz="2400" dirty="0" smtClean="0">
                <a:sym typeface="Wingdings" pitchFamily="2" charset="2"/>
              </a:rPr>
              <a:t>; </a:t>
            </a:r>
            <a:r>
              <a:rPr lang="en-US" sz="2400" dirty="0" err="1" smtClean="0">
                <a:sym typeface="Wingdings" pitchFamily="2" charset="2"/>
              </a:rPr>
              <a:t>ruang</a:t>
            </a:r>
            <a:r>
              <a:rPr lang="en-US" sz="2400" dirty="0" smtClean="0">
                <a:sym typeface="Wingdings" pitchFamily="2" charset="2"/>
              </a:rPr>
              <a:t>; </a:t>
            </a:r>
            <a:r>
              <a:rPr lang="en-US" sz="2400" dirty="0" err="1" smtClean="0">
                <a:sym typeface="Wingdings" pitchFamily="2" charset="2"/>
              </a:rPr>
              <a:t>dan</a:t>
            </a:r>
            <a:r>
              <a:rPr lang="en-US" sz="2400" dirty="0" smtClean="0">
                <a:sym typeface="Wingdings" pitchFamily="2" charset="2"/>
              </a:rPr>
              <a:t> </a:t>
            </a:r>
            <a:r>
              <a:rPr lang="en-US" sz="2400" dirty="0" err="1" smtClean="0">
                <a:sym typeface="Wingdings" pitchFamily="2" charset="2"/>
              </a:rPr>
              <a:t>perlengkapan</a:t>
            </a:r>
            <a:r>
              <a:rPr lang="en-US" sz="2400" dirty="0" smtClean="0">
                <a:sym typeface="Wingdings" pitchFamily="2" charset="2"/>
              </a:rPr>
              <a:t>/</a:t>
            </a:r>
            <a:r>
              <a:rPr lang="en-US" sz="2400" dirty="0" err="1" smtClean="0">
                <a:sym typeface="Wingdings" pitchFamily="2" charset="2"/>
              </a:rPr>
              <a:t>peralatan</a:t>
            </a:r>
            <a:r>
              <a:rPr lang="en-US" sz="2400" dirty="0" smtClean="0">
                <a:sym typeface="Wingdings" pitchFamily="2" charset="2"/>
              </a:rPr>
              <a:t>)</a:t>
            </a:r>
            <a:endParaRPr lang="id-ID" sz="2400" dirty="0" smtClean="0">
              <a:sym typeface="Wingdings" pitchFamily="2" charset="2"/>
            </a:endParaRPr>
          </a:p>
          <a:p>
            <a:pPr marL="1074738" lvl="2" indent="-274638">
              <a:lnSpc>
                <a:spcPct val="80000"/>
              </a:lnSpc>
              <a:buClr>
                <a:schemeClr val="tx1"/>
              </a:buClr>
            </a:pPr>
            <a:r>
              <a:rPr lang="en-US" sz="2000" dirty="0" err="1" smtClean="0">
                <a:sym typeface="Wingdings" pitchFamily="2" charset="2"/>
              </a:rPr>
              <a:t>misalnya</a:t>
            </a:r>
            <a:r>
              <a:rPr lang="en-US" sz="2000" dirty="0" smtClean="0">
                <a:sym typeface="Wingdings" pitchFamily="2" charset="2"/>
              </a:rPr>
              <a:t> </a:t>
            </a:r>
            <a:r>
              <a:rPr lang="en-US" sz="2000" dirty="0" err="1" smtClean="0">
                <a:sym typeface="Wingdings" pitchFamily="2" charset="2"/>
              </a:rPr>
              <a:t>Pada</a:t>
            </a:r>
            <a:r>
              <a:rPr lang="en-US" sz="2000" dirty="0" smtClean="0">
                <a:sym typeface="Wingdings" pitchFamily="2" charset="2"/>
              </a:rPr>
              <a:t> </a:t>
            </a:r>
            <a:r>
              <a:rPr lang="en-US" sz="2000" dirty="0" err="1" smtClean="0">
                <a:sym typeface="Wingdings" pitchFamily="2" charset="2"/>
              </a:rPr>
              <a:t>akhir</a:t>
            </a:r>
            <a:r>
              <a:rPr lang="en-US" sz="2000" dirty="0" smtClean="0">
                <a:sym typeface="Wingdings" pitchFamily="2" charset="2"/>
              </a:rPr>
              <a:t> </a:t>
            </a:r>
            <a:r>
              <a:rPr lang="en-US" sz="2000" dirty="0" err="1" smtClean="0">
                <a:sym typeface="Wingdings" pitchFamily="2" charset="2"/>
              </a:rPr>
              <a:t>tahun</a:t>
            </a:r>
            <a:r>
              <a:rPr lang="en-US" sz="2000" dirty="0" smtClean="0">
                <a:sym typeface="Wingdings" pitchFamily="2" charset="2"/>
              </a:rPr>
              <a:t> 2006, </a:t>
            </a:r>
            <a:r>
              <a:rPr lang="en-US" sz="2000" dirty="0" err="1" smtClean="0">
                <a:sym typeface="Wingdings" pitchFamily="2" charset="2"/>
              </a:rPr>
              <a:t>seluruh</a:t>
            </a:r>
            <a:r>
              <a:rPr lang="en-US" sz="2000" dirty="0" smtClean="0">
                <a:sym typeface="Wingdings" pitchFamily="2" charset="2"/>
              </a:rPr>
              <a:t> </a:t>
            </a:r>
            <a:r>
              <a:rPr lang="en-US" sz="2000" dirty="0" err="1" smtClean="0">
                <a:sym typeface="Wingdings" pitchFamily="2" charset="2"/>
              </a:rPr>
              <a:t>Posyandu</a:t>
            </a:r>
            <a:r>
              <a:rPr lang="en-US" sz="2000" dirty="0" smtClean="0">
                <a:sym typeface="Wingdings" pitchFamily="2" charset="2"/>
              </a:rPr>
              <a:t> </a:t>
            </a:r>
            <a:r>
              <a:rPr lang="en-US" sz="2000" dirty="0" err="1" smtClean="0">
                <a:sym typeface="Wingdings" pitchFamily="2" charset="2"/>
              </a:rPr>
              <a:t>memiliki</a:t>
            </a:r>
            <a:r>
              <a:rPr lang="en-US" sz="2000" dirty="0" smtClean="0">
                <a:sym typeface="Wingdings" pitchFamily="2" charset="2"/>
              </a:rPr>
              <a:t> </a:t>
            </a:r>
            <a:r>
              <a:rPr lang="en-US" sz="2000" dirty="0" err="1" smtClean="0">
                <a:sym typeface="Wingdings" pitchFamily="2" charset="2"/>
              </a:rPr>
              <a:t>satu</a:t>
            </a:r>
            <a:r>
              <a:rPr lang="en-US" sz="2000" dirty="0" smtClean="0">
                <a:sym typeface="Wingdings" pitchFamily="2" charset="2"/>
              </a:rPr>
              <a:t> </a:t>
            </a:r>
            <a:r>
              <a:rPr lang="en-US" sz="2000" dirty="0" err="1" smtClean="0">
                <a:sym typeface="Wingdings" pitchFamily="2" charset="2"/>
              </a:rPr>
              <a:t>orang</a:t>
            </a:r>
            <a:r>
              <a:rPr lang="en-US" sz="2000" dirty="0" smtClean="0">
                <a:sym typeface="Wingdings" pitchFamily="2" charset="2"/>
              </a:rPr>
              <a:t> </a:t>
            </a:r>
            <a:r>
              <a:rPr lang="en-US" sz="2000" dirty="0" err="1" smtClean="0">
                <a:sym typeface="Wingdings" pitchFamily="2" charset="2"/>
              </a:rPr>
              <a:t>ahli</a:t>
            </a:r>
            <a:r>
              <a:rPr lang="en-US" sz="2000" dirty="0" smtClean="0">
                <a:sym typeface="Wingdings" pitchFamily="2" charset="2"/>
              </a:rPr>
              <a:t> </a:t>
            </a:r>
            <a:r>
              <a:rPr lang="en-US" sz="2000" dirty="0" err="1" smtClean="0">
                <a:sym typeface="Wingdings" pitchFamily="2" charset="2"/>
              </a:rPr>
              <a:t>gizi</a:t>
            </a:r>
            <a:r>
              <a:rPr lang="en-US" sz="2000" dirty="0" smtClean="0">
                <a:sym typeface="Wingdings" pitchFamily="2" charset="2"/>
              </a:rPr>
              <a:t>.</a:t>
            </a:r>
          </a:p>
          <a:p>
            <a:pPr marL="1074738" lvl="2" indent="-274638">
              <a:lnSpc>
                <a:spcPct val="80000"/>
              </a:lnSpc>
              <a:buClr>
                <a:schemeClr val="tx1"/>
              </a:buClr>
            </a:pPr>
            <a:endParaRPr lang="en-US" sz="2000" dirty="0">
              <a:sym typeface="Wingdings" pitchFamily="2" charset="2"/>
            </a:endParaRPr>
          </a:p>
          <a:p>
            <a:pPr marL="609600" indent="-609600">
              <a:lnSpc>
                <a:spcPct val="80000"/>
              </a:lnSpc>
              <a:buFont typeface="Times" pitchFamily="1" charset="0"/>
              <a:buNone/>
            </a:pP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marL="838200" indent="-838200"/>
            <a:r>
              <a:rPr lang="en-US" sz="4000"/>
              <a:t>3. SELEKSI MODEL INTERVENSI</a:t>
            </a:r>
          </a:p>
        </p:txBody>
      </p:sp>
      <p:sp>
        <p:nvSpPr>
          <p:cNvPr id="8195" name="Rectangle 3"/>
          <p:cNvSpPr>
            <a:spLocks noGrp="1" noChangeArrowheads="1"/>
          </p:cNvSpPr>
          <p:nvPr>
            <p:ph type="body" idx="1"/>
          </p:nvPr>
        </p:nvSpPr>
        <p:spPr/>
        <p:txBody>
          <a:bodyPr/>
          <a:lstStyle/>
          <a:p>
            <a:pPr>
              <a:lnSpc>
                <a:spcPct val="90000"/>
              </a:lnSpc>
            </a:pPr>
            <a:r>
              <a:rPr lang="en-US" sz="2400"/>
              <a:t>Tipe intervensi manakah yg paling efektif dapat memecahkan masalah?</a:t>
            </a:r>
          </a:p>
          <a:p>
            <a:pPr>
              <a:lnSpc>
                <a:spcPct val="90000"/>
              </a:lnSpc>
            </a:pPr>
            <a:r>
              <a:rPr lang="en-US" sz="2400"/>
              <a:t>Bagaimana rencana intervensi disusun utk kondisi suatu daerah?</a:t>
            </a:r>
          </a:p>
          <a:p>
            <a:pPr>
              <a:lnSpc>
                <a:spcPct val="90000"/>
              </a:lnSpc>
            </a:pPr>
            <a:r>
              <a:rPr lang="en-US" sz="2400"/>
              <a:t>Berapa biaya intervensi gizi?</a:t>
            </a:r>
          </a:p>
          <a:p>
            <a:pPr>
              <a:lnSpc>
                <a:spcPct val="90000"/>
              </a:lnSpc>
            </a:pPr>
            <a:r>
              <a:rPr lang="en-US" sz="2400"/>
              <a:t>Bagaimana intervensi dapat saling menunjang dgn intervensi lain?</a:t>
            </a:r>
          </a:p>
          <a:p>
            <a:pPr>
              <a:lnSpc>
                <a:spcPct val="90000"/>
              </a:lnSpc>
            </a:pPr>
            <a:r>
              <a:rPr lang="en-US" sz="2400"/>
              <a:t>Dapatkah intervensi gizi yg spesifik menjadi bagian dari kegiatan pembangunan?</a:t>
            </a:r>
          </a:p>
          <a:p>
            <a:pPr>
              <a:lnSpc>
                <a:spcPct val="90000"/>
              </a:lnSpc>
            </a:pPr>
            <a:r>
              <a:rPr lang="en-US" sz="2400"/>
              <a:t>Dapatkah kebijakan program pembangunan berorientasi thd perbaikan konsumsi pangan golongan sasaran yg membutuhkan?</a:t>
            </a:r>
            <a:endParaRPr lang="id-ID" sz="2400"/>
          </a:p>
          <a:p>
            <a:pPr>
              <a:lnSpc>
                <a:spcPct val="90000"/>
              </a:lnSpc>
            </a:pPr>
            <a:endParaRPr lang="en-US" sz="2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intervensi gizi</a:t>
            </a:r>
            <a:endParaRPr lang="id-ID" dirty="0"/>
          </a:p>
        </p:txBody>
      </p:sp>
      <p:sp>
        <p:nvSpPr>
          <p:cNvPr id="3" name="Content Placeholder 2"/>
          <p:cNvSpPr>
            <a:spLocks noGrp="1"/>
          </p:cNvSpPr>
          <p:nvPr>
            <p:ph idx="1"/>
          </p:nvPr>
        </p:nvSpPr>
        <p:spPr/>
        <p:txBody>
          <a:bodyPr/>
          <a:lstStyle/>
          <a:p>
            <a:r>
              <a:rPr lang="id-ID" dirty="0" smtClean="0"/>
              <a:t>Suplementasi</a:t>
            </a:r>
          </a:p>
          <a:p>
            <a:r>
              <a:rPr lang="id-ID" dirty="0" smtClean="0"/>
              <a:t>Fortifikasi</a:t>
            </a:r>
          </a:p>
          <a:p>
            <a:r>
              <a:rPr lang="id-ID" dirty="0" smtClean="0"/>
              <a:t>Edukasi</a:t>
            </a:r>
          </a:p>
          <a:p>
            <a:endParaRPr lang="id-ID" dirty="0" smtClean="0"/>
          </a:p>
          <a:p>
            <a:r>
              <a:rPr lang="id-ID" dirty="0" smtClean="0"/>
              <a:t>Masing2 memiliki kelemahan &amp; kelebihan</a:t>
            </a:r>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34</a:t>
            </a:fld>
            <a:endParaRPr lang="id-ID"/>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35</a:t>
            </a:fld>
            <a:endParaRPr lang="id-ID"/>
          </a:p>
        </p:txBody>
      </p:sp>
      <p:grpSp>
        <p:nvGrpSpPr>
          <p:cNvPr id="6" name="Group 3"/>
          <p:cNvGrpSpPr>
            <a:grpSpLocks/>
          </p:cNvGrpSpPr>
          <p:nvPr/>
        </p:nvGrpSpPr>
        <p:grpSpPr bwMode="auto">
          <a:xfrm>
            <a:off x="500034" y="785794"/>
            <a:ext cx="8072494" cy="5470544"/>
            <a:chOff x="432" y="1200"/>
            <a:chExt cx="4611" cy="2741"/>
          </a:xfrm>
        </p:grpSpPr>
        <p:grpSp>
          <p:nvGrpSpPr>
            <p:cNvPr id="7" name="Group 4"/>
            <p:cNvGrpSpPr>
              <a:grpSpLocks/>
            </p:cNvGrpSpPr>
            <p:nvPr/>
          </p:nvGrpSpPr>
          <p:grpSpPr bwMode="auto">
            <a:xfrm>
              <a:off x="807" y="1200"/>
              <a:ext cx="4236" cy="2523"/>
              <a:chOff x="1080" y="2160"/>
              <a:chExt cx="10080" cy="5760"/>
            </a:xfrm>
          </p:grpSpPr>
          <p:sp>
            <p:nvSpPr>
              <p:cNvPr id="10" name="Rectangle 5"/>
              <p:cNvSpPr>
                <a:spLocks noChangeArrowheads="1"/>
              </p:cNvSpPr>
              <p:nvPr/>
            </p:nvSpPr>
            <p:spPr bwMode="auto">
              <a:xfrm>
                <a:off x="1080" y="2160"/>
                <a:ext cx="10080" cy="5760"/>
              </a:xfrm>
              <a:prstGeom prst="rect">
                <a:avLst/>
              </a:prstGeom>
              <a:solidFill>
                <a:srgbClr val="008080"/>
              </a:solidFill>
              <a:ln w="9525">
                <a:solidFill>
                  <a:srgbClr val="000000"/>
                </a:solidFill>
                <a:miter lim="800000"/>
                <a:headEnd/>
                <a:tailEnd/>
              </a:ln>
            </p:spPr>
            <p:txBody>
              <a:bodyPr/>
              <a:lstStyle/>
              <a:p>
                <a:endParaRPr lang="id-ID"/>
              </a:p>
            </p:txBody>
          </p:sp>
          <p:sp>
            <p:nvSpPr>
              <p:cNvPr id="11" name="Text Box 6"/>
              <p:cNvSpPr txBox="1">
                <a:spLocks noChangeArrowheads="1"/>
              </p:cNvSpPr>
              <p:nvPr/>
            </p:nvSpPr>
            <p:spPr bwMode="auto">
              <a:xfrm>
                <a:off x="1260" y="3060"/>
                <a:ext cx="2880" cy="540"/>
              </a:xfrm>
              <a:prstGeom prst="rect">
                <a:avLst/>
              </a:prstGeom>
              <a:solidFill>
                <a:srgbClr val="008080"/>
              </a:solidFill>
              <a:ln w="9525">
                <a:noFill/>
                <a:miter lim="800000"/>
                <a:headEnd/>
                <a:tailEnd/>
              </a:ln>
            </p:spPr>
            <p:txBody>
              <a:bodyPr/>
              <a:lstStyle/>
              <a:p>
                <a:r>
                  <a:rPr lang="en-US" sz="1400" b="1">
                    <a:solidFill>
                      <a:srgbClr val="000066"/>
                    </a:solidFill>
                  </a:rPr>
                  <a:t>Supplementation</a:t>
                </a:r>
              </a:p>
            </p:txBody>
          </p:sp>
          <p:sp>
            <p:nvSpPr>
              <p:cNvPr id="12" name="Freeform 7"/>
              <p:cNvSpPr>
                <a:spLocks/>
              </p:cNvSpPr>
              <p:nvPr/>
            </p:nvSpPr>
            <p:spPr bwMode="auto">
              <a:xfrm>
                <a:off x="1260" y="2340"/>
                <a:ext cx="9900" cy="4860"/>
              </a:xfrm>
              <a:custGeom>
                <a:avLst/>
                <a:gdLst>
                  <a:gd name="T0" fmla="*/ 0 w 7920"/>
                  <a:gd name="T1" fmla="*/ 4860 h 4860"/>
                  <a:gd name="T2" fmla="*/ 19193 w 7920"/>
                  <a:gd name="T3" fmla="*/ 4140 h 4860"/>
                  <a:gd name="T4" fmla="*/ 51171 w 7920"/>
                  <a:gd name="T5" fmla="*/ 2340 h 4860"/>
                  <a:gd name="T6" fmla="*/ 95936 w 7920"/>
                  <a:gd name="T7" fmla="*/ 540 h 4860"/>
                  <a:gd name="T8" fmla="*/ 127901 w 7920"/>
                  <a:gd name="T9" fmla="*/ 360 h 4860"/>
                  <a:gd name="T10" fmla="*/ 185450 w 7920"/>
                  <a:gd name="T11" fmla="*/ 2700 h 4860"/>
                  <a:gd name="T12" fmla="*/ 217458 w 7920"/>
                  <a:gd name="T13" fmla="*/ 3960 h 4860"/>
                  <a:gd name="T14" fmla="*/ 262208 w 7920"/>
                  <a:gd name="T15" fmla="*/ 4500 h 4860"/>
                  <a:gd name="T16" fmla="*/ 281385 w 7920"/>
                  <a:gd name="T17" fmla="*/ 4680 h 48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20"/>
                  <a:gd name="T28" fmla="*/ 0 h 4860"/>
                  <a:gd name="T29" fmla="*/ 7920 w 7920"/>
                  <a:gd name="T30" fmla="*/ 4860 h 48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20" h="4860">
                    <a:moveTo>
                      <a:pt x="0" y="4860"/>
                    </a:moveTo>
                    <a:cubicBezTo>
                      <a:pt x="150" y="4710"/>
                      <a:pt x="300" y="4560"/>
                      <a:pt x="540" y="4140"/>
                    </a:cubicBezTo>
                    <a:cubicBezTo>
                      <a:pt x="780" y="3720"/>
                      <a:pt x="1080" y="2940"/>
                      <a:pt x="1440" y="2340"/>
                    </a:cubicBezTo>
                    <a:cubicBezTo>
                      <a:pt x="1800" y="1740"/>
                      <a:pt x="2340" y="870"/>
                      <a:pt x="2700" y="540"/>
                    </a:cubicBezTo>
                    <a:cubicBezTo>
                      <a:pt x="3060" y="210"/>
                      <a:pt x="3180" y="0"/>
                      <a:pt x="3600" y="360"/>
                    </a:cubicBezTo>
                    <a:cubicBezTo>
                      <a:pt x="4020" y="720"/>
                      <a:pt x="4800" y="2100"/>
                      <a:pt x="5220" y="2700"/>
                    </a:cubicBezTo>
                    <a:cubicBezTo>
                      <a:pt x="5640" y="3300"/>
                      <a:pt x="5760" y="3660"/>
                      <a:pt x="6120" y="3960"/>
                    </a:cubicBezTo>
                    <a:cubicBezTo>
                      <a:pt x="6480" y="4260"/>
                      <a:pt x="7080" y="4380"/>
                      <a:pt x="7380" y="4500"/>
                    </a:cubicBezTo>
                    <a:cubicBezTo>
                      <a:pt x="7680" y="4620"/>
                      <a:pt x="7800" y="4650"/>
                      <a:pt x="7920" y="4680"/>
                    </a:cubicBezTo>
                  </a:path>
                </a:pathLst>
              </a:custGeom>
              <a:noFill/>
              <a:ln w="38100">
                <a:solidFill>
                  <a:srgbClr val="FF0000"/>
                </a:solidFill>
                <a:round/>
                <a:headEnd/>
                <a:tailEnd/>
              </a:ln>
            </p:spPr>
            <p:txBody>
              <a:bodyPr/>
              <a:lstStyle/>
              <a:p>
                <a:endParaRPr lang="id-ID"/>
              </a:p>
            </p:txBody>
          </p:sp>
          <p:sp>
            <p:nvSpPr>
              <p:cNvPr id="13" name="Text Box 8"/>
              <p:cNvSpPr txBox="1">
                <a:spLocks noChangeArrowheads="1"/>
              </p:cNvSpPr>
              <p:nvPr/>
            </p:nvSpPr>
            <p:spPr bwMode="auto">
              <a:xfrm>
                <a:off x="6680" y="6680"/>
                <a:ext cx="1960" cy="540"/>
              </a:xfrm>
              <a:prstGeom prst="rect">
                <a:avLst/>
              </a:prstGeom>
              <a:solidFill>
                <a:srgbClr val="008080"/>
              </a:solidFill>
              <a:ln w="9525">
                <a:noFill/>
                <a:miter lim="800000"/>
                <a:headEnd/>
                <a:tailEnd/>
              </a:ln>
            </p:spPr>
            <p:txBody>
              <a:bodyPr/>
              <a:lstStyle/>
              <a:p>
                <a:r>
                  <a:rPr lang="en-US" sz="1400" b="1">
                    <a:solidFill>
                      <a:srgbClr val="000066"/>
                    </a:solidFill>
                  </a:rPr>
                  <a:t>Diet Change</a:t>
                </a:r>
              </a:p>
            </p:txBody>
          </p:sp>
          <p:sp>
            <p:nvSpPr>
              <p:cNvPr id="14" name="Text Box 9"/>
              <p:cNvSpPr txBox="1">
                <a:spLocks noChangeArrowheads="1"/>
              </p:cNvSpPr>
              <p:nvPr/>
            </p:nvSpPr>
            <p:spPr bwMode="auto">
              <a:xfrm>
                <a:off x="3560" y="5640"/>
                <a:ext cx="2040" cy="540"/>
              </a:xfrm>
              <a:prstGeom prst="rect">
                <a:avLst/>
              </a:prstGeom>
              <a:solidFill>
                <a:srgbClr val="008080"/>
              </a:solidFill>
              <a:ln w="9525">
                <a:noFill/>
                <a:miter lim="800000"/>
                <a:headEnd/>
                <a:tailEnd/>
              </a:ln>
            </p:spPr>
            <p:txBody>
              <a:bodyPr/>
              <a:lstStyle/>
              <a:p>
                <a:r>
                  <a:rPr lang="en-US" sz="1400" b="1">
                    <a:solidFill>
                      <a:srgbClr val="000066"/>
                    </a:solidFill>
                  </a:rPr>
                  <a:t>Fortification</a:t>
                </a:r>
              </a:p>
            </p:txBody>
          </p:sp>
          <p:sp>
            <p:nvSpPr>
              <p:cNvPr id="15" name="Freeform 10"/>
              <p:cNvSpPr>
                <a:spLocks/>
              </p:cNvSpPr>
              <p:nvPr/>
            </p:nvSpPr>
            <p:spPr bwMode="auto">
              <a:xfrm>
                <a:off x="1440" y="2880"/>
                <a:ext cx="9720" cy="4500"/>
              </a:xfrm>
              <a:custGeom>
                <a:avLst/>
                <a:gdLst>
                  <a:gd name="T0" fmla="*/ 0 w 8820"/>
                  <a:gd name="T1" fmla="*/ 577 h 5160"/>
                  <a:gd name="T2" fmla="*/ 11073 w 8820"/>
                  <a:gd name="T3" fmla="*/ 558 h 5160"/>
                  <a:gd name="T4" fmla="*/ 15339 w 8820"/>
                  <a:gd name="T5" fmla="*/ 477 h 5160"/>
                  <a:gd name="T6" fmla="*/ 20449 w 8820"/>
                  <a:gd name="T7" fmla="*/ 215 h 5160"/>
                  <a:gd name="T8" fmla="*/ 26408 w 8820"/>
                  <a:gd name="T9" fmla="*/ 33 h 5160"/>
                  <a:gd name="T10" fmla="*/ 41750 w 8820"/>
                  <a:gd name="T11" fmla="*/ 14 h 5160"/>
                  <a:gd name="T12" fmla="*/ 0 60000 65536"/>
                  <a:gd name="T13" fmla="*/ 0 60000 65536"/>
                  <a:gd name="T14" fmla="*/ 0 60000 65536"/>
                  <a:gd name="T15" fmla="*/ 0 60000 65536"/>
                  <a:gd name="T16" fmla="*/ 0 60000 65536"/>
                  <a:gd name="T17" fmla="*/ 0 60000 65536"/>
                  <a:gd name="T18" fmla="*/ 0 w 8820"/>
                  <a:gd name="T19" fmla="*/ 0 h 5160"/>
                  <a:gd name="T20" fmla="*/ 8820 w 8820"/>
                  <a:gd name="T21" fmla="*/ 5160 h 5160"/>
                </a:gdLst>
                <a:ahLst/>
                <a:cxnLst>
                  <a:cxn ang="T12">
                    <a:pos x="T0" y="T1"/>
                  </a:cxn>
                  <a:cxn ang="T13">
                    <a:pos x="T2" y="T3"/>
                  </a:cxn>
                  <a:cxn ang="T14">
                    <a:pos x="T4" y="T5"/>
                  </a:cxn>
                  <a:cxn ang="T15">
                    <a:pos x="T6" y="T7"/>
                  </a:cxn>
                  <a:cxn ang="T16">
                    <a:pos x="T8" y="T9"/>
                  </a:cxn>
                  <a:cxn ang="T17">
                    <a:pos x="T10" y="T11"/>
                  </a:cxn>
                </a:cxnLst>
                <a:rect l="T18" t="T19" r="T20" b="T21"/>
                <a:pathLst>
                  <a:path w="8820" h="5160">
                    <a:moveTo>
                      <a:pt x="0" y="5160"/>
                    </a:moveTo>
                    <a:cubicBezTo>
                      <a:pt x="900" y="5145"/>
                      <a:pt x="1800" y="5130"/>
                      <a:pt x="2340" y="4980"/>
                    </a:cubicBezTo>
                    <a:cubicBezTo>
                      <a:pt x="2880" y="4830"/>
                      <a:pt x="2910" y="4770"/>
                      <a:pt x="3240" y="4260"/>
                    </a:cubicBezTo>
                    <a:cubicBezTo>
                      <a:pt x="3570" y="3750"/>
                      <a:pt x="3930" y="2580"/>
                      <a:pt x="4320" y="1920"/>
                    </a:cubicBezTo>
                    <a:cubicBezTo>
                      <a:pt x="4710" y="1260"/>
                      <a:pt x="4830" y="600"/>
                      <a:pt x="5580" y="300"/>
                    </a:cubicBezTo>
                    <a:cubicBezTo>
                      <a:pt x="6330" y="0"/>
                      <a:pt x="7575" y="60"/>
                      <a:pt x="8820" y="120"/>
                    </a:cubicBezTo>
                  </a:path>
                </a:pathLst>
              </a:custGeom>
              <a:noFill/>
              <a:ln w="38100">
                <a:solidFill>
                  <a:srgbClr val="0000FF"/>
                </a:solidFill>
                <a:round/>
                <a:headEnd/>
                <a:tailEnd/>
              </a:ln>
            </p:spPr>
            <p:txBody>
              <a:bodyPr/>
              <a:lstStyle/>
              <a:p>
                <a:endParaRPr lang="id-ID"/>
              </a:p>
            </p:txBody>
          </p:sp>
          <p:sp>
            <p:nvSpPr>
              <p:cNvPr id="16" name="Line 11"/>
              <p:cNvSpPr>
                <a:spLocks noChangeShapeType="1"/>
              </p:cNvSpPr>
              <p:nvPr/>
            </p:nvSpPr>
            <p:spPr bwMode="auto">
              <a:xfrm flipV="1">
                <a:off x="1260" y="5760"/>
                <a:ext cx="9900" cy="2020"/>
              </a:xfrm>
              <a:prstGeom prst="line">
                <a:avLst/>
              </a:prstGeom>
              <a:noFill/>
              <a:ln w="38100">
                <a:solidFill>
                  <a:srgbClr val="FFFF00"/>
                </a:solidFill>
                <a:round/>
                <a:headEnd/>
                <a:tailEnd/>
              </a:ln>
            </p:spPr>
            <p:txBody>
              <a:bodyPr/>
              <a:lstStyle/>
              <a:p>
                <a:endParaRPr lang="id-ID"/>
              </a:p>
            </p:txBody>
          </p:sp>
        </p:grpSp>
        <p:sp>
          <p:nvSpPr>
            <p:cNvPr id="8" name="Text Box 12"/>
            <p:cNvSpPr txBox="1">
              <a:spLocks noChangeArrowheads="1"/>
            </p:cNvSpPr>
            <p:nvPr/>
          </p:nvSpPr>
          <p:spPr bwMode="auto">
            <a:xfrm rot="-5400000">
              <a:off x="51" y="2383"/>
              <a:ext cx="1008" cy="245"/>
            </a:xfrm>
            <a:prstGeom prst="rect">
              <a:avLst/>
            </a:prstGeom>
            <a:noFill/>
            <a:ln w="9525">
              <a:noFill/>
              <a:miter lim="800000"/>
              <a:headEnd/>
              <a:tailEnd/>
            </a:ln>
          </p:spPr>
          <p:txBody>
            <a:bodyPr/>
            <a:lstStyle/>
            <a:p>
              <a:r>
                <a:rPr lang="en-US" sz="2000" b="1"/>
                <a:t>C</a:t>
              </a:r>
              <a:r>
                <a:rPr lang="id-ID" sz="2000" b="1"/>
                <a:t>akupan</a:t>
              </a:r>
              <a:endParaRPr lang="en-US" sz="2000" b="1"/>
            </a:p>
          </p:txBody>
        </p:sp>
        <p:sp>
          <p:nvSpPr>
            <p:cNvPr id="9" name="Text Box 13"/>
            <p:cNvSpPr txBox="1">
              <a:spLocks noChangeArrowheads="1"/>
            </p:cNvSpPr>
            <p:nvPr/>
          </p:nvSpPr>
          <p:spPr bwMode="auto">
            <a:xfrm>
              <a:off x="2639" y="3744"/>
              <a:ext cx="721" cy="197"/>
            </a:xfrm>
            <a:prstGeom prst="rect">
              <a:avLst/>
            </a:prstGeom>
            <a:noFill/>
            <a:ln w="9525">
              <a:noFill/>
              <a:miter lim="800000"/>
              <a:headEnd/>
              <a:tailEnd/>
            </a:ln>
          </p:spPr>
          <p:txBody>
            <a:bodyPr/>
            <a:lstStyle/>
            <a:p>
              <a:pPr algn="ctr"/>
              <a:r>
                <a:rPr lang="id-ID" sz="2000" b="1"/>
                <a:t>Waktu</a:t>
              </a:r>
              <a:endParaRPr lang="en-US" sz="2000" b="1"/>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marL="838200" indent="-838200"/>
            <a:r>
              <a:rPr lang="en-US" sz="4000"/>
              <a:t>4.PELAKSANAAN (IMPLEMENTASI)</a:t>
            </a:r>
          </a:p>
        </p:txBody>
      </p:sp>
      <p:sp>
        <p:nvSpPr>
          <p:cNvPr id="9219" name="Rectangle 3"/>
          <p:cNvSpPr>
            <a:spLocks noGrp="1" noChangeArrowheads="1"/>
          </p:cNvSpPr>
          <p:nvPr>
            <p:ph type="body" idx="1"/>
          </p:nvPr>
        </p:nvSpPr>
        <p:spPr/>
        <p:txBody>
          <a:bodyPr/>
          <a:lstStyle/>
          <a:p>
            <a:r>
              <a:rPr lang="en-US"/>
              <a:t>Siapa lembaga, organisasi atau individu yg bertanggung jawab thd intervensi?</a:t>
            </a:r>
          </a:p>
          <a:p>
            <a:r>
              <a:rPr lang="en-US"/>
              <a:t>Bagaimana hubungan antar &amp; inter organisasi atau lembaga?</a:t>
            </a:r>
          </a:p>
          <a:p>
            <a:r>
              <a:rPr lang="en-US"/>
              <a:t>Dalam bentuk &amp; mekanisme apa alokasi pembiayaan?</a:t>
            </a:r>
          </a:p>
          <a:p>
            <a:r>
              <a:rPr lang="en-US"/>
              <a:t>Kapan waktu yg terbaik utk pelaksanaan intervensi?</a:t>
            </a:r>
            <a:endParaRPr lang="id-ID"/>
          </a:p>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marL="838200" indent="-838200"/>
            <a:r>
              <a:rPr lang="en-US"/>
              <a:t>5. EVALUASI</a:t>
            </a:r>
          </a:p>
        </p:txBody>
      </p:sp>
      <p:sp>
        <p:nvSpPr>
          <p:cNvPr id="10243" name="Rectangle 3"/>
          <p:cNvSpPr>
            <a:spLocks noGrp="1" noChangeArrowheads="1"/>
          </p:cNvSpPr>
          <p:nvPr>
            <p:ph type="body" idx="1"/>
          </p:nvPr>
        </p:nvSpPr>
        <p:spPr/>
        <p:txBody>
          <a:bodyPr/>
          <a:lstStyle/>
          <a:p>
            <a:r>
              <a:rPr lang="en-US" sz="2800"/>
              <a:t>Apakah keuntungan dari evaluasi?</a:t>
            </a:r>
          </a:p>
          <a:p>
            <a:r>
              <a:rPr lang="en-US" sz="2800"/>
              <a:t>Untuk siapa?</a:t>
            </a:r>
          </a:p>
          <a:p>
            <a:r>
              <a:rPr lang="en-US" sz="2800"/>
              <a:t>Apa kebutuhan spesifik dari pemakai?</a:t>
            </a:r>
          </a:p>
          <a:p>
            <a:r>
              <a:rPr lang="en-US" sz="2800"/>
              <a:t>Sistem canggih apa utk pengumpulan, pengolahan &amp; analisis data?</a:t>
            </a:r>
          </a:p>
          <a:p>
            <a:r>
              <a:rPr lang="en-US" sz="2800"/>
              <a:t>Sampai sejauh mana intervensi dapat berhasil?</a:t>
            </a:r>
          </a:p>
          <a:p>
            <a:r>
              <a:rPr lang="en-US" sz="2800"/>
              <a:t>Apa pengaruhnya secara fisik &amp; tingkah laku golongan sasaran?</a:t>
            </a:r>
          </a:p>
          <a:p>
            <a:r>
              <a:rPr lang="en-US" sz="2800"/>
              <a:t>Apa penyebab kegagalan?</a:t>
            </a:r>
            <a:endParaRPr lang="id-ID" sz="2800"/>
          </a:p>
          <a:p>
            <a:pPr>
              <a:buFontTx/>
              <a:buNone/>
            </a:pPr>
            <a:endParaRPr lang="en-US" sz="28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Evaluasi (1)</a:t>
            </a:r>
          </a:p>
        </p:txBody>
      </p:sp>
      <p:sp>
        <p:nvSpPr>
          <p:cNvPr id="6147" name="Rectangle 3"/>
          <p:cNvSpPr>
            <a:spLocks noGrp="1" noChangeArrowheads="1"/>
          </p:cNvSpPr>
          <p:nvPr>
            <p:ph idx="1"/>
          </p:nvPr>
        </p:nvSpPr>
        <p:spPr/>
        <p:txBody>
          <a:bodyPr/>
          <a:lstStyle/>
          <a:p>
            <a:pPr marL="609600" indent="-609600">
              <a:lnSpc>
                <a:spcPct val="80000"/>
              </a:lnSpc>
              <a:buClr>
                <a:schemeClr val="tx1"/>
              </a:buClr>
              <a:buFontTx/>
              <a:buNone/>
            </a:pPr>
            <a:r>
              <a:rPr lang="en-US" dirty="0" err="1">
                <a:sym typeface="Wingdings" pitchFamily="2" charset="2"/>
              </a:rPr>
              <a:t>Ukuran</a:t>
            </a:r>
            <a:r>
              <a:rPr lang="en-US" dirty="0">
                <a:sym typeface="Wingdings" pitchFamily="2" charset="2"/>
              </a:rPr>
              <a:t> yang </a:t>
            </a:r>
            <a:r>
              <a:rPr lang="en-US" dirty="0" err="1">
                <a:sym typeface="Wingdings" pitchFamily="2" charset="2"/>
              </a:rPr>
              <a:t>sering</a:t>
            </a:r>
            <a:r>
              <a:rPr lang="en-US" dirty="0">
                <a:sym typeface="Wingdings" pitchFamily="2" charset="2"/>
              </a:rPr>
              <a:t> </a:t>
            </a:r>
            <a:r>
              <a:rPr lang="en-US" dirty="0" err="1">
                <a:sym typeface="Wingdings" pitchFamily="2" charset="2"/>
              </a:rPr>
              <a:t>digunakan</a:t>
            </a:r>
            <a:r>
              <a:rPr lang="en-US" dirty="0">
                <a:sym typeface="Wingdings" pitchFamily="2" charset="2"/>
              </a:rPr>
              <a:t>:</a:t>
            </a:r>
          </a:p>
          <a:p>
            <a:pPr marL="609600" indent="-609600">
              <a:lnSpc>
                <a:spcPct val="80000"/>
              </a:lnSpc>
              <a:buClr>
                <a:schemeClr val="tx1"/>
              </a:buClr>
              <a:buFontTx/>
              <a:buChar char="•"/>
            </a:pPr>
            <a:r>
              <a:rPr lang="en-US" sz="3600" i="1" dirty="0">
                <a:sym typeface="Wingdings" pitchFamily="2" charset="2"/>
              </a:rPr>
              <a:t>Input</a:t>
            </a:r>
            <a:r>
              <a:rPr lang="en-US" dirty="0">
                <a:sym typeface="Wingdings" pitchFamily="2" charset="2"/>
              </a:rPr>
              <a:t> </a:t>
            </a:r>
            <a:endParaRPr lang="id-ID" dirty="0" smtClean="0">
              <a:sym typeface="Wingdings" pitchFamily="2" charset="2"/>
            </a:endParaRPr>
          </a:p>
          <a:p>
            <a:pPr marL="1009650" lvl="1" indent="-609600">
              <a:lnSpc>
                <a:spcPct val="80000"/>
              </a:lnSpc>
              <a:buClr>
                <a:schemeClr val="tx1"/>
              </a:buClr>
              <a:buFontTx/>
              <a:buChar char="•"/>
            </a:pPr>
            <a:r>
              <a:rPr lang="en-US" dirty="0" err="1" smtClean="0">
                <a:sym typeface="Wingdings" pitchFamily="2" charset="2"/>
              </a:rPr>
              <a:t>dana</a:t>
            </a:r>
            <a:r>
              <a:rPr lang="en-US" dirty="0" smtClean="0">
                <a:sym typeface="Wingdings" pitchFamily="2" charset="2"/>
              </a:rPr>
              <a:t> </a:t>
            </a:r>
            <a:r>
              <a:rPr lang="en-US" dirty="0">
                <a:sym typeface="Wingdings" pitchFamily="2" charset="2"/>
              </a:rPr>
              <a:t>yang </a:t>
            </a:r>
            <a:r>
              <a:rPr lang="en-US" dirty="0" err="1">
                <a:sym typeface="Wingdings" pitchFamily="2" charset="2"/>
              </a:rPr>
              <a:t>dipakai</a:t>
            </a:r>
            <a:r>
              <a:rPr lang="en-US" dirty="0">
                <a:sym typeface="Wingdings" pitchFamily="2" charset="2"/>
              </a:rPr>
              <a:t>; </a:t>
            </a:r>
            <a:r>
              <a:rPr lang="en-US" dirty="0" err="1">
                <a:sym typeface="Wingdings" pitchFamily="2" charset="2"/>
              </a:rPr>
              <a:t>jumlah</a:t>
            </a:r>
            <a:r>
              <a:rPr lang="en-US" dirty="0">
                <a:sym typeface="Wingdings" pitchFamily="2" charset="2"/>
              </a:rPr>
              <a:t> </a:t>
            </a:r>
            <a:r>
              <a:rPr lang="en-US" dirty="0" err="1">
                <a:sym typeface="Wingdings" pitchFamily="2" charset="2"/>
              </a:rPr>
              <a:t>dan</a:t>
            </a:r>
            <a:r>
              <a:rPr lang="en-US" dirty="0">
                <a:sym typeface="Wingdings" pitchFamily="2" charset="2"/>
              </a:rPr>
              <a:t> </a:t>
            </a:r>
            <a:r>
              <a:rPr lang="en-US" dirty="0" err="1">
                <a:sym typeface="Wingdings" pitchFamily="2" charset="2"/>
              </a:rPr>
              <a:t>kualifikasi</a:t>
            </a:r>
            <a:r>
              <a:rPr lang="en-US" dirty="0">
                <a:sym typeface="Wingdings" pitchFamily="2" charset="2"/>
              </a:rPr>
              <a:t> </a:t>
            </a:r>
            <a:r>
              <a:rPr lang="en-US" dirty="0" err="1" smtClean="0">
                <a:sym typeface="Wingdings" pitchFamily="2" charset="2"/>
              </a:rPr>
              <a:t>staf;peralatan</a:t>
            </a:r>
            <a:r>
              <a:rPr lang="en-US" dirty="0" smtClean="0">
                <a:sym typeface="Wingdings" pitchFamily="2" charset="2"/>
              </a:rPr>
              <a:t>/</a:t>
            </a:r>
            <a:r>
              <a:rPr lang="en-US" dirty="0" err="1" smtClean="0">
                <a:sym typeface="Wingdings" pitchFamily="2" charset="2"/>
              </a:rPr>
              <a:t>perlengkapan</a:t>
            </a:r>
            <a:r>
              <a:rPr lang="en-US" dirty="0" smtClean="0">
                <a:sym typeface="Wingdings" pitchFamily="2" charset="2"/>
              </a:rPr>
              <a:t> </a:t>
            </a:r>
            <a:endParaRPr lang="en-US" dirty="0">
              <a:sym typeface="Wingdings" pitchFamily="2" charset="2"/>
            </a:endParaRPr>
          </a:p>
          <a:p>
            <a:pPr marL="609600" indent="-609600">
              <a:lnSpc>
                <a:spcPct val="80000"/>
              </a:lnSpc>
              <a:buClr>
                <a:schemeClr val="tx1"/>
              </a:buClr>
              <a:buFontTx/>
              <a:buChar char="•"/>
            </a:pPr>
            <a:r>
              <a:rPr lang="en-US" sz="3600" i="1" dirty="0">
                <a:sym typeface="Wingdings" pitchFamily="2" charset="2"/>
              </a:rPr>
              <a:t>Output </a:t>
            </a:r>
            <a:endParaRPr lang="id-ID" sz="3600" i="1" dirty="0" smtClean="0">
              <a:sym typeface="Wingdings" pitchFamily="2" charset="2"/>
            </a:endParaRPr>
          </a:p>
          <a:p>
            <a:pPr marL="1009650" lvl="1" indent="-609600">
              <a:lnSpc>
                <a:spcPct val="80000"/>
              </a:lnSpc>
              <a:buClr>
                <a:schemeClr val="tx1"/>
              </a:buClr>
              <a:buFontTx/>
              <a:buChar char="•"/>
            </a:pPr>
            <a:r>
              <a:rPr lang="en-US" dirty="0" err="1" smtClean="0">
                <a:sym typeface="Wingdings" pitchFamily="2" charset="2"/>
              </a:rPr>
              <a:t>aktifitas</a:t>
            </a:r>
            <a:r>
              <a:rPr lang="en-US" dirty="0">
                <a:sym typeface="Wingdings" pitchFamily="2" charset="2"/>
              </a:rPr>
              <a:t>, </a:t>
            </a:r>
            <a:r>
              <a:rPr lang="en-US" dirty="0" err="1">
                <a:sym typeface="Wingdings" pitchFamily="2" charset="2"/>
              </a:rPr>
              <a:t>layanan</a:t>
            </a:r>
            <a:r>
              <a:rPr lang="en-US" dirty="0">
                <a:sym typeface="Wingdings" pitchFamily="2" charset="2"/>
              </a:rPr>
              <a:t>, </a:t>
            </a:r>
            <a:r>
              <a:rPr lang="en-US" dirty="0" err="1" smtClean="0">
                <a:sym typeface="Wingdings" pitchFamily="2" charset="2"/>
              </a:rPr>
              <a:t>pekerjaan</a:t>
            </a:r>
            <a:endParaRPr lang="en-US" dirty="0">
              <a:sym typeface="Wingdings" pitchFamily="2" charset="2"/>
            </a:endParaRPr>
          </a:p>
          <a:p>
            <a:pPr marL="609600" indent="-609600">
              <a:lnSpc>
                <a:spcPct val="80000"/>
              </a:lnSpc>
              <a:buClr>
                <a:schemeClr val="tx1"/>
              </a:buClr>
              <a:buFontTx/>
              <a:buChar char="•"/>
            </a:pPr>
            <a:r>
              <a:rPr lang="en-US" sz="3600" i="1" dirty="0">
                <a:sym typeface="Wingdings" pitchFamily="2" charset="2"/>
              </a:rPr>
              <a:t>Outcomes</a:t>
            </a:r>
            <a:r>
              <a:rPr lang="en-US" i="1" dirty="0">
                <a:sym typeface="Wingdings" pitchFamily="2" charset="2"/>
              </a:rPr>
              <a:t> </a:t>
            </a:r>
            <a:endParaRPr lang="id-ID" i="1" dirty="0" smtClean="0">
              <a:sym typeface="Wingdings" pitchFamily="2" charset="2"/>
            </a:endParaRPr>
          </a:p>
          <a:p>
            <a:pPr marL="1009650" lvl="1" indent="-609600">
              <a:lnSpc>
                <a:spcPct val="80000"/>
              </a:lnSpc>
              <a:buClr>
                <a:schemeClr val="tx1"/>
              </a:buClr>
              <a:buFontTx/>
              <a:buChar char="•"/>
            </a:pPr>
            <a:r>
              <a:rPr lang="en-US" dirty="0" err="1" smtClean="0">
                <a:sym typeface="Wingdings" pitchFamily="2" charset="2"/>
              </a:rPr>
              <a:t>perubahan</a:t>
            </a:r>
            <a:r>
              <a:rPr lang="en-US" dirty="0" smtClean="0">
                <a:sym typeface="Wingdings" pitchFamily="2" charset="2"/>
              </a:rPr>
              <a:t> status</a:t>
            </a:r>
            <a:r>
              <a:rPr lang="id-ID" dirty="0" smtClean="0">
                <a:sym typeface="Wingdings" pitchFamily="2" charset="2"/>
              </a:rPr>
              <a:t> </a:t>
            </a:r>
            <a:r>
              <a:rPr lang="en-US" dirty="0" err="1" smtClean="0">
                <a:sym typeface="Wingdings" pitchFamily="2" charset="2"/>
              </a:rPr>
              <a:t>kesehatan</a:t>
            </a:r>
            <a:r>
              <a:rPr lang="en-US" dirty="0" smtClean="0">
                <a:sym typeface="Wingdings" pitchFamily="2" charset="2"/>
              </a:rPr>
              <a:t> </a:t>
            </a:r>
            <a:r>
              <a:rPr lang="en-US" dirty="0" err="1">
                <a:sym typeface="Wingdings" pitchFamily="2" charset="2"/>
              </a:rPr>
              <a:t>atau</a:t>
            </a:r>
            <a:r>
              <a:rPr lang="en-US" dirty="0">
                <a:sym typeface="Wingdings" pitchFamily="2" charset="2"/>
              </a:rPr>
              <a:t> </a:t>
            </a:r>
            <a:r>
              <a:rPr lang="en-US" dirty="0" err="1">
                <a:sym typeface="Wingdings" pitchFamily="2" charset="2"/>
              </a:rPr>
              <a:t>perubahan</a:t>
            </a:r>
            <a:r>
              <a:rPr lang="en-US" dirty="0">
                <a:sym typeface="Wingdings" pitchFamily="2" charset="2"/>
              </a:rPr>
              <a:t> </a:t>
            </a:r>
            <a:r>
              <a:rPr lang="en-US" dirty="0" err="1">
                <a:sym typeface="Wingdings" pitchFamily="2" charset="2"/>
              </a:rPr>
              <a:t>perilaku</a:t>
            </a:r>
            <a:r>
              <a:rPr lang="en-US" dirty="0">
                <a:sym typeface="Wingdings" pitchFamily="2" charset="2"/>
              </a:rPr>
              <a:t> </a:t>
            </a:r>
            <a:r>
              <a:rPr lang="en-US" dirty="0" err="1" smtClean="0">
                <a:sym typeface="Wingdings" pitchFamily="2" charset="2"/>
              </a:rPr>
              <a:t>kesehatan</a:t>
            </a:r>
            <a:endParaRPr lang="en-US" dirty="0">
              <a:sym typeface="Wingdings" pitchFamily="2" charset="2"/>
            </a:endParaRPr>
          </a:p>
          <a:p>
            <a:pPr marL="609600" indent="-609600">
              <a:lnSpc>
                <a:spcPct val="80000"/>
              </a:lnSpc>
              <a:buClr>
                <a:schemeClr val="tx1"/>
              </a:buClr>
              <a:buFontTx/>
              <a:buChar char="•"/>
            </a:pPr>
            <a:r>
              <a:rPr lang="en-US" sz="3600" i="1" dirty="0" err="1">
                <a:sym typeface="Wingdings" pitchFamily="2" charset="2"/>
              </a:rPr>
              <a:t>Kepuasan</a:t>
            </a:r>
            <a:r>
              <a:rPr lang="en-US" sz="3600" i="1" dirty="0">
                <a:sym typeface="Wingdings" pitchFamily="2" charset="2"/>
              </a:rPr>
              <a:t> </a:t>
            </a:r>
            <a:r>
              <a:rPr lang="en-US" sz="3600" i="1" dirty="0" err="1">
                <a:sym typeface="Wingdings" pitchFamily="2" charset="2"/>
              </a:rPr>
              <a:t>konsumen</a:t>
            </a:r>
            <a:r>
              <a:rPr lang="en-US" dirty="0">
                <a:sym typeface="Wingdings" pitchFamily="2" charset="2"/>
              </a:rPr>
              <a:t> </a:t>
            </a:r>
          </a:p>
          <a:p>
            <a:pPr marL="609600" indent="-609600">
              <a:lnSpc>
                <a:spcPct val="80000"/>
              </a:lnSpc>
            </a:pP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Evaluasi (2)</a:t>
            </a:r>
          </a:p>
        </p:txBody>
      </p:sp>
      <p:sp>
        <p:nvSpPr>
          <p:cNvPr id="115715" name="Rectangle 3"/>
          <p:cNvSpPr>
            <a:spLocks noGrp="1" noChangeArrowheads="1"/>
          </p:cNvSpPr>
          <p:nvPr>
            <p:ph idx="1"/>
          </p:nvPr>
        </p:nvSpPr>
        <p:spPr/>
        <p:txBody>
          <a:bodyPr/>
          <a:lstStyle/>
          <a:p>
            <a:pPr marL="609600" indent="-609600">
              <a:lnSpc>
                <a:spcPct val="80000"/>
              </a:lnSpc>
              <a:buClr>
                <a:schemeClr val="tx1"/>
              </a:buClr>
              <a:buFontTx/>
              <a:buNone/>
            </a:pPr>
            <a:r>
              <a:rPr lang="en-US" dirty="0" err="1">
                <a:sym typeface="Wingdings" pitchFamily="2" charset="2"/>
              </a:rPr>
              <a:t>Ukuran</a:t>
            </a:r>
            <a:r>
              <a:rPr lang="en-US" dirty="0">
                <a:sym typeface="Wingdings" pitchFamily="2" charset="2"/>
              </a:rPr>
              <a:t> yang </a:t>
            </a:r>
            <a:r>
              <a:rPr lang="en-US" dirty="0" err="1">
                <a:sym typeface="Wingdings" pitchFamily="2" charset="2"/>
              </a:rPr>
              <a:t>sering</a:t>
            </a:r>
            <a:r>
              <a:rPr lang="en-US" dirty="0">
                <a:sym typeface="Wingdings" pitchFamily="2" charset="2"/>
              </a:rPr>
              <a:t> </a:t>
            </a:r>
            <a:r>
              <a:rPr lang="en-US" dirty="0" err="1">
                <a:sym typeface="Wingdings" pitchFamily="2" charset="2"/>
              </a:rPr>
              <a:t>digunakan</a:t>
            </a:r>
            <a:r>
              <a:rPr lang="en-US" dirty="0">
                <a:sym typeface="Wingdings" pitchFamily="2" charset="2"/>
              </a:rPr>
              <a:t>:</a:t>
            </a:r>
          </a:p>
          <a:p>
            <a:pPr marL="609600" indent="-609600">
              <a:lnSpc>
                <a:spcPct val="80000"/>
              </a:lnSpc>
              <a:buClr>
                <a:schemeClr val="tx1"/>
              </a:buClr>
              <a:buFontTx/>
              <a:buChar char="•"/>
            </a:pPr>
            <a:r>
              <a:rPr lang="en-US" sz="3600" i="1" dirty="0" err="1">
                <a:sym typeface="Wingdings" pitchFamily="2" charset="2"/>
              </a:rPr>
              <a:t>Efisiensi</a:t>
            </a:r>
            <a:r>
              <a:rPr lang="en-US" sz="3600" i="1" dirty="0">
                <a:sym typeface="Wingdings" pitchFamily="2" charset="2"/>
              </a:rPr>
              <a:t> program</a:t>
            </a:r>
            <a:r>
              <a:rPr lang="en-US" dirty="0">
                <a:sym typeface="Wingdings" pitchFamily="2" charset="2"/>
              </a:rPr>
              <a:t> </a:t>
            </a:r>
            <a:endParaRPr lang="id-ID" dirty="0" smtClean="0">
              <a:sym typeface="Wingdings" pitchFamily="2" charset="2"/>
            </a:endParaRPr>
          </a:p>
          <a:p>
            <a:pPr marL="1009650" lvl="1" indent="-609600">
              <a:lnSpc>
                <a:spcPct val="80000"/>
              </a:lnSpc>
              <a:buClr>
                <a:schemeClr val="tx1"/>
              </a:buClr>
              <a:buFontTx/>
              <a:buChar char="•"/>
            </a:pPr>
            <a:r>
              <a:rPr lang="en-US" dirty="0" err="1" smtClean="0">
                <a:sym typeface="Wingdings" pitchFamily="2" charset="2"/>
              </a:rPr>
              <a:t>menghubungkan</a:t>
            </a:r>
            <a:r>
              <a:rPr lang="en-US" dirty="0" smtClean="0">
                <a:sym typeface="Wingdings" pitchFamily="2" charset="2"/>
              </a:rPr>
              <a:t> </a:t>
            </a:r>
            <a:r>
              <a:rPr lang="en-US" dirty="0">
                <a:sym typeface="Wingdings" pitchFamily="2" charset="2"/>
              </a:rPr>
              <a:t>output </a:t>
            </a:r>
            <a:r>
              <a:rPr lang="en-US" dirty="0" err="1">
                <a:sym typeface="Wingdings" pitchFamily="2" charset="2"/>
              </a:rPr>
              <a:t>untuk</a:t>
            </a:r>
            <a:r>
              <a:rPr lang="en-US" dirty="0">
                <a:sym typeface="Wingdings" pitchFamily="2" charset="2"/>
              </a:rPr>
              <a:t> </a:t>
            </a:r>
            <a:r>
              <a:rPr lang="en-US" dirty="0" err="1">
                <a:sym typeface="Wingdings" pitchFamily="2" charset="2"/>
              </a:rPr>
              <a:t>setiap</a:t>
            </a:r>
            <a:r>
              <a:rPr lang="en-US" dirty="0">
                <a:sym typeface="Wingdings" pitchFamily="2" charset="2"/>
              </a:rPr>
              <a:t> unit input</a:t>
            </a:r>
          </a:p>
          <a:p>
            <a:pPr marL="609600" indent="-609600">
              <a:lnSpc>
                <a:spcPct val="80000"/>
              </a:lnSpc>
              <a:buClr>
                <a:schemeClr val="tx1"/>
              </a:buClr>
              <a:buFontTx/>
              <a:buChar char="•"/>
            </a:pPr>
            <a:r>
              <a:rPr lang="en-US" sz="3600" i="1" dirty="0" err="1">
                <a:sym typeface="Wingdings" pitchFamily="2" charset="2"/>
              </a:rPr>
              <a:t>Cakupan</a:t>
            </a:r>
            <a:r>
              <a:rPr lang="en-US" sz="3600" i="1" dirty="0">
                <a:sym typeface="Wingdings" pitchFamily="2" charset="2"/>
              </a:rPr>
              <a:t> program/</a:t>
            </a:r>
            <a:r>
              <a:rPr lang="en-US" sz="3600" i="1" dirty="0" err="1">
                <a:sym typeface="Wingdings" pitchFamily="2" charset="2"/>
              </a:rPr>
              <a:t>penetrasi</a:t>
            </a:r>
            <a:r>
              <a:rPr lang="en-US" dirty="0">
                <a:sym typeface="Wingdings" pitchFamily="2" charset="2"/>
              </a:rPr>
              <a:t> </a:t>
            </a:r>
            <a:endParaRPr lang="id-ID" dirty="0" smtClean="0">
              <a:sym typeface="Wingdings" pitchFamily="2" charset="2"/>
            </a:endParaRPr>
          </a:p>
          <a:p>
            <a:pPr marL="1009650" lvl="1" indent="-609600">
              <a:lnSpc>
                <a:spcPct val="80000"/>
              </a:lnSpc>
              <a:buClr>
                <a:schemeClr val="tx1"/>
              </a:buClr>
              <a:buFontTx/>
              <a:buChar char="•"/>
            </a:pPr>
            <a:r>
              <a:rPr lang="en-US" dirty="0" err="1" smtClean="0">
                <a:sym typeface="Wingdings" pitchFamily="2" charset="2"/>
              </a:rPr>
              <a:t>membandingkan</a:t>
            </a:r>
            <a:r>
              <a:rPr lang="en-US" dirty="0" smtClean="0">
                <a:sym typeface="Wingdings" pitchFamily="2" charset="2"/>
              </a:rPr>
              <a:t> </a:t>
            </a:r>
            <a:r>
              <a:rPr lang="en-US" dirty="0">
                <a:sym typeface="Wingdings" pitchFamily="2" charset="2"/>
              </a:rPr>
              <a:t>output </a:t>
            </a:r>
            <a:r>
              <a:rPr lang="en-US" dirty="0" err="1">
                <a:sym typeface="Wingdings" pitchFamily="2" charset="2"/>
              </a:rPr>
              <a:t>dengan</a:t>
            </a:r>
            <a:r>
              <a:rPr lang="en-US" dirty="0">
                <a:sym typeface="Wingdings" pitchFamily="2" charset="2"/>
              </a:rPr>
              <a:t> </a:t>
            </a:r>
            <a:r>
              <a:rPr lang="id-ID" dirty="0" smtClean="0">
                <a:sym typeface="Wingdings" pitchFamily="2" charset="2"/>
              </a:rPr>
              <a:t>j</a:t>
            </a:r>
            <a:r>
              <a:rPr lang="en-US" dirty="0" err="1" smtClean="0">
                <a:sym typeface="Wingdings" pitchFamily="2" charset="2"/>
              </a:rPr>
              <a:t>umlah</a:t>
            </a:r>
            <a:r>
              <a:rPr lang="en-US" dirty="0" smtClean="0">
                <a:sym typeface="Wingdings" pitchFamily="2" charset="2"/>
              </a:rPr>
              <a:t> </a:t>
            </a:r>
            <a:r>
              <a:rPr lang="en-US" dirty="0" err="1">
                <a:sym typeface="Wingdings" pitchFamily="2" charset="2"/>
              </a:rPr>
              <a:t>populasi</a:t>
            </a:r>
            <a:r>
              <a:rPr lang="en-US" dirty="0">
                <a:sym typeface="Wingdings" pitchFamily="2" charset="2"/>
              </a:rPr>
              <a:t> </a:t>
            </a:r>
            <a:r>
              <a:rPr lang="en-US" dirty="0" err="1">
                <a:sym typeface="Wingdings" pitchFamily="2" charset="2"/>
              </a:rPr>
              <a:t>sasaran</a:t>
            </a:r>
            <a:r>
              <a:rPr lang="en-US" dirty="0">
                <a:sym typeface="Wingdings" pitchFamily="2" charset="2"/>
              </a:rPr>
              <a:t> yang </a:t>
            </a:r>
            <a:r>
              <a:rPr lang="en-US" dirty="0" err="1">
                <a:sym typeface="Wingdings" pitchFamily="2" charset="2"/>
              </a:rPr>
              <a:t>dilayani</a:t>
            </a:r>
            <a:endParaRPr lang="en-US" dirty="0">
              <a:sym typeface="Wingdings" pitchFamily="2" charset="2"/>
            </a:endParaRPr>
          </a:p>
          <a:p>
            <a:pPr marL="609600" indent="-609600">
              <a:lnSpc>
                <a:spcPct val="80000"/>
              </a:lnSpc>
              <a:buClr>
                <a:schemeClr val="tx1"/>
              </a:buClr>
              <a:buFontTx/>
              <a:buChar char="•"/>
            </a:pPr>
            <a:r>
              <a:rPr lang="en-US" sz="3600" i="1" dirty="0" err="1">
                <a:sym typeface="Wingdings" pitchFamily="2" charset="2"/>
              </a:rPr>
              <a:t>Dampak</a:t>
            </a:r>
            <a:r>
              <a:rPr lang="en-US" sz="3600" i="1" dirty="0">
                <a:sym typeface="Wingdings" pitchFamily="2" charset="2"/>
              </a:rPr>
              <a:t> program</a:t>
            </a:r>
            <a:r>
              <a:rPr lang="en-US" dirty="0">
                <a:sym typeface="Wingdings" pitchFamily="2" charset="2"/>
              </a:rPr>
              <a:t> </a:t>
            </a:r>
            <a:endParaRPr lang="id-ID" dirty="0" smtClean="0">
              <a:sym typeface="Wingdings" pitchFamily="2" charset="2"/>
            </a:endParaRPr>
          </a:p>
          <a:p>
            <a:pPr marL="1009650" lvl="1" indent="-609600">
              <a:lnSpc>
                <a:spcPct val="80000"/>
              </a:lnSpc>
              <a:buClr>
                <a:schemeClr val="tx1"/>
              </a:buClr>
              <a:buFontTx/>
              <a:buChar char="•"/>
            </a:pPr>
            <a:r>
              <a:rPr lang="en-US" dirty="0" err="1" smtClean="0">
                <a:sym typeface="Wingdings" pitchFamily="2" charset="2"/>
              </a:rPr>
              <a:t>membandingkan</a:t>
            </a:r>
            <a:r>
              <a:rPr lang="en-US" dirty="0" smtClean="0">
                <a:sym typeface="Wingdings" pitchFamily="2" charset="2"/>
              </a:rPr>
              <a:t> </a:t>
            </a:r>
            <a:r>
              <a:rPr lang="en-US" dirty="0">
                <a:sym typeface="Wingdings" pitchFamily="2" charset="2"/>
              </a:rPr>
              <a:t>outcome </a:t>
            </a:r>
            <a:r>
              <a:rPr lang="en-US" dirty="0" err="1">
                <a:sym typeface="Wingdings" pitchFamily="2" charset="2"/>
              </a:rPr>
              <a:t>dengan</a:t>
            </a:r>
            <a:r>
              <a:rPr lang="en-US" dirty="0">
                <a:sym typeface="Wingdings" pitchFamily="2" charset="2"/>
              </a:rPr>
              <a:t> </a:t>
            </a:r>
            <a:r>
              <a:rPr lang="en-US" dirty="0" err="1">
                <a:sym typeface="Wingdings" pitchFamily="2" charset="2"/>
              </a:rPr>
              <a:t>jumlah</a:t>
            </a:r>
            <a:r>
              <a:rPr lang="en-US" dirty="0">
                <a:sym typeface="Wingdings" pitchFamily="2" charset="2"/>
              </a:rPr>
              <a:t> </a:t>
            </a:r>
            <a:r>
              <a:rPr lang="en-US" dirty="0" err="1">
                <a:sym typeface="Wingdings" pitchFamily="2" charset="2"/>
              </a:rPr>
              <a:t>populasi</a:t>
            </a:r>
            <a:r>
              <a:rPr lang="en-US" dirty="0">
                <a:sym typeface="Wingdings" pitchFamily="2" charset="2"/>
              </a:rPr>
              <a:t> </a:t>
            </a:r>
            <a:r>
              <a:rPr lang="en-US" dirty="0" err="1">
                <a:sym typeface="Wingdings" pitchFamily="2" charset="2"/>
              </a:rPr>
              <a:t>sasaran</a:t>
            </a:r>
            <a:r>
              <a:rPr lang="en-US" dirty="0">
                <a:sym typeface="Wingdings" pitchFamily="2" charset="2"/>
              </a:rPr>
              <a:t> yang </a:t>
            </a:r>
            <a:r>
              <a:rPr lang="en-US" dirty="0" err="1">
                <a:sym typeface="Wingdings" pitchFamily="2" charset="2"/>
              </a:rPr>
              <a:t>dilayani</a:t>
            </a:r>
            <a:r>
              <a:rPr lang="en-US" dirty="0">
                <a:sym typeface="Wingdings" pitchFamily="2" charset="2"/>
              </a:rPr>
              <a:t>. </a:t>
            </a:r>
          </a:p>
          <a:p>
            <a:pPr marL="609600" indent="-609600">
              <a:lnSpc>
                <a:spcPct val="80000"/>
              </a:lnSpc>
              <a:buClr>
                <a:schemeClr val="tx1"/>
              </a:buClr>
              <a:buFontTx/>
              <a:buNone/>
            </a:pPr>
            <a:r>
              <a:rPr lang="en-US" sz="2800" dirty="0">
                <a:sym typeface="Wingdings" pitchFamily="2" charset="2"/>
              </a:rPr>
              <a:t>	</a:t>
            </a:r>
          </a:p>
          <a:p>
            <a:pPr marL="609600" indent="-609600">
              <a:lnSpc>
                <a:spcPct val="80000"/>
              </a:lnSpc>
            </a:pP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sz="2400" b="1" dirty="0" smtClean="0"/>
              <a:t>Karakteristik surveillens:</a:t>
            </a:r>
            <a:r>
              <a:rPr lang="id-ID" sz="2400" dirty="0" smtClean="0"/>
              <a:t/>
            </a:r>
            <a:br>
              <a:rPr lang="id-ID" sz="2400" dirty="0" smtClean="0"/>
            </a:br>
            <a:r>
              <a:rPr lang="id-ID" sz="2400" dirty="0" smtClean="0"/>
              <a:t>-  Monitoring status gizi kelompok populasi tertentu </a:t>
            </a:r>
            <a:br>
              <a:rPr lang="id-ID" sz="2400" dirty="0" smtClean="0"/>
            </a:br>
            <a:r>
              <a:rPr lang="id-ID" sz="2400" dirty="0" smtClean="0"/>
              <a:t>   secara terus menerus.</a:t>
            </a:r>
            <a:br>
              <a:rPr lang="id-ID" sz="2400" dirty="0" smtClean="0"/>
            </a:br>
            <a:r>
              <a:rPr lang="id-ID" sz="2400" dirty="0" smtClean="0"/>
              <a:t>-  Mengidentifikasi faktor penyebab/pemungkin kasus </a:t>
            </a:r>
            <a:br>
              <a:rPr lang="id-ID" sz="2400" dirty="0" smtClean="0"/>
            </a:br>
            <a:r>
              <a:rPr lang="id-ID" sz="2400" dirty="0" smtClean="0"/>
              <a:t>   malnutrisi akut &amp; kronik.</a:t>
            </a:r>
            <a:br>
              <a:rPr lang="id-ID" sz="2400" dirty="0" smtClean="0"/>
            </a:br>
            <a:r>
              <a:rPr lang="id-ID" sz="2400" dirty="0" smtClean="0"/>
              <a:t>-  Digunakan utk memformulasikan suatu intervensi </a:t>
            </a:r>
            <a:br>
              <a:rPr lang="id-ID" sz="2400" dirty="0" smtClean="0"/>
            </a:br>
            <a:r>
              <a:rPr lang="id-ID" sz="2400" dirty="0" smtClean="0"/>
              <a:t>   program gizi di tingkat populasi/sub-populasi.</a:t>
            </a:r>
            <a:br>
              <a:rPr lang="id-ID" sz="2400" dirty="0" smtClean="0"/>
            </a:br>
            <a:r>
              <a:rPr lang="id-ID" sz="2400" dirty="0" smtClean="0"/>
              <a:t>-  Monitoring efek kebijakan pemerintah dan evaluasi </a:t>
            </a:r>
            <a:br>
              <a:rPr lang="id-ID" sz="2400" dirty="0" smtClean="0"/>
            </a:br>
            <a:r>
              <a:rPr lang="id-ID" sz="2400" dirty="0" smtClean="0"/>
              <a:t>   efikasi &amp; efektivitas intervensi program gizi.</a:t>
            </a:r>
          </a:p>
          <a:p>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a:t>
            </a:fld>
            <a:endParaRPr lang="id-ID"/>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d-ID" sz="3600" cap="none" dirty="0" smtClean="0"/>
              <a:t>Perkembangan pendekatan perencanaan progam gizi kesmas</a:t>
            </a:r>
            <a:endParaRPr lang="id-ID" sz="3600" cap="none" dirty="0"/>
          </a:p>
        </p:txBody>
      </p:sp>
      <p:sp>
        <p:nvSpPr>
          <p:cNvPr id="7" name="Text Placeholder 6"/>
          <p:cNvSpPr>
            <a:spLocks noGrp="1"/>
          </p:cNvSpPr>
          <p:nvPr>
            <p:ph type="body" idx="1"/>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40</a:t>
            </a:fld>
            <a:endParaRPr lang="id-ID"/>
          </a:p>
        </p:txBody>
      </p:sp>
    </p:spTree>
    <p:extLst>
      <p:ext uri="{BB962C8B-B14F-4D97-AF65-F5344CB8AC3E}">
        <p14:creationId xmlns:p14="http://schemas.microsoft.com/office/powerpoint/2010/main" val="3720776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41</a:t>
            </a:fld>
            <a:endParaRPr lang="id-ID"/>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776288"/>
            <a:ext cx="701992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236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42</a:t>
            </a:fld>
            <a:endParaRPr lang="id-ID"/>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542925"/>
            <a:ext cx="6286500"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352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43</a:t>
            </a:fld>
            <a:endParaRPr lang="id-ID"/>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757238"/>
            <a:ext cx="68199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76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518864" y="1600202"/>
            <a:ext cx="8229600" cy="4525963"/>
          </a:xfrm>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44</a:t>
            </a:fld>
            <a:endParaRPr lang="id-ID"/>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32" y="2016277"/>
            <a:ext cx="8288623" cy="285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869160"/>
            <a:ext cx="6215480" cy="5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007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45</a:t>
            </a:fld>
            <a:endParaRPr lang="id-ID"/>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9" y="1"/>
            <a:ext cx="64724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50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dirty="0" smtClean="0">
                <a:solidFill>
                  <a:srgbClr val="002060"/>
                </a:solidFill>
              </a:rPr>
              <a:t>TERIMA KASIH</a:t>
            </a:r>
            <a:br>
              <a:rPr lang="id-ID" dirty="0" smtClean="0">
                <a:solidFill>
                  <a:srgbClr val="002060"/>
                </a:solidFill>
              </a:rPr>
            </a:br>
            <a:endParaRPr lang="id-ID" dirty="0">
              <a:solidFill>
                <a:srgbClr val="002060"/>
              </a:solidFill>
            </a:endParaRPr>
          </a:p>
        </p:txBody>
      </p:sp>
      <p:sp>
        <p:nvSpPr>
          <p:cNvPr id="5" name="Subtitle 4"/>
          <p:cNvSpPr>
            <a:spLocks noGrp="1"/>
          </p:cNvSpPr>
          <p:nvPr>
            <p:ph type="subTitle" idx="1"/>
          </p:nvPr>
        </p:nvSpPr>
        <p:spPr/>
        <p:txBody>
          <a:bodyPr/>
          <a:lstStyle/>
          <a:p>
            <a:endParaRPr lang="id-ID"/>
          </a:p>
        </p:txBody>
      </p:sp>
      <p:sp>
        <p:nvSpPr>
          <p:cNvPr id="6" name="Date Placeholder 5"/>
          <p:cNvSpPr>
            <a:spLocks noGrp="1"/>
          </p:cNvSpPr>
          <p:nvPr>
            <p:ph type="dt" sz="half" idx="2"/>
          </p:nvPr>
        </p:nvSpPr>
        <p:spPr/>
        <p:txBody>
          <a:bodyPr/>
          <a:lstStyle/>
          <a:p>
            <a:fld id="{0C0C6727-35CD-49C9-87AA-59C8CC5F1E84}" type="datetime1">
              <a:rPr lang="id-ID" smtClean="0"/>
              <a:pPr/>
              <a:t>04/09/2020</a:t>
            </a:fld>
            <a:endParaRPr lang="id-ID"/>
          </a:p>
        </p:txBody>
      </p:sp>
      <p:sp>
        <p:nvSpPr>
          <p:cNvPr id="7" name="Slide Number Placeholder 6"/>
          <p:cNvSpPr>
            <a:spLocks noGrp="1"/>
          </p:cNvSpPr>
          <p:nvPr>
            <p:ph type="sldNum" sz="quarter" idx="4"/>
          </p:nvPr>
        </p:nvSpPr>
        <p:spPr/>
        <p:txBody>
          <a:bodyPr/>
          <a:lstStyle/>
          <a:p>
            <a:fld id="{BCC4FB47-260F-4EFC-8B2D-B8ACC575EBD4}" type="slidenum">
              <a:rPr lang="id-ID" smtClean="0"/>
              <a:pPr/>
              <a:t>46</a:t>
            </a:fld>
            <a:endParaRPr lang="id-ID"/>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950"/>
            <a:ext cx="8229600" cy="560406"/>
          </a:xfrm>
        </p:spPr>
        <p:txBody>
          <a:bodyPr/>
          <a:lstStyle/>
          <a:p>
            <a:r>
              <a:rPr lang="id-ID" dirty="0" smtClean="0"/>
              <a:t>Perbedaan Surveilens dg survey</a:t>
            </a:r>
            <a:endParaRPr lang="id-ID" dirty="0"/>
          </a:p>
        </p:txBody>
      </p:sp>
      <p:sp>
        <p:nvSpPr>
          <p:cNvPr id="8" name="Text Placeholder 7"/>
          <p:cNvSpPr>
            <a:spLocks noGrp="1"/>
          </p:cNvSpPr>
          <p:nvPr>
            <p:ph type="body" idx="1"/>
          </p:nvPr>
        </p:nvSpPr>
        <p:spPr>
          <a:xfrm>
            <a:off x="457202" y="785794"/>
            <a:ext cx="4040188" cy="639762"/>
          </a:xfrm>
        </p:spPr>
        <p:txBody>
          <a:bodyPr/>
          <a:lstStyle/>
          <a:p>
            <a:r>
              <a:rPr lang="id-ID" dirty="0" smtClean="0"/>
              <a:t>Surveilens Gizi</a:t>
            </a:r>
            <a:endParaRPr lang="id-ID" dirty="0"/>
          </a:p>
        </p:txBody>
      </p:sp>
      <p:sp>
        <p:nvSpPr>
          <p:cNvPr id="6" name="Content Placeholder 5"/>
          <p:cNvSpPr>
            <a:spLocks noGrp="1"/>
          </p:cNvSpPr>
          <p:nvPr>
            <p:ph sz="half" idx="2"/>
          </p:nvPr>
        </p:nvSpPr>
        <p:spPr>
          <a:xfrm>
            <a:off x="457202" y="1406538"/>
            <a:ext cx="4040188" cy="5237172"/>
          </a:xfrm>
        </p:spPr>
        <p:txBody>
          <a:bodyPr/>
          <a:lstStyle/>
          <a:p>
            <a:r>
              <a:rPr lang="id-ID" sz="2000" dirty="0" smtClean="0"/>
              <a:t>Data dikumpulkan secara rutin, dianalisis, dan    digunakan selama jangka waktu tertentu.</a:t>
            </a:r>
          </a:p>
          <a:p>
            <a:r>
              <a:rPr lang="id-ID" sz="2000" dirty="0" smtClean="0"/>
              <a:t>Terkadang surveillens hanya melibatkan kelompok  resiko tertentu yang telah diidentifikasi dlm survey gizi   sebelumnya.</a:t>
            </a:r>
          </a:p>
          <a:p>
            <a:r>
              <a:rPr lang="id-ID" sz="2000" dirty="0" smtClean="0"/>
              <a:t>Surveillens gizi di AS </a:t>
            </a:r>
          </a:p>
          <a:p>
            <a:pPr lvl="1"/>
            <a:r>
              <a:rPr lang="id-ID" sz="1800" dirty="0" smtClean="0">
                <a:sym typeface="Wingdings" pitchFamily="2" charset="2"/>
              </a:rPr>
              <a:t>NHANES (National Health &amp; Nutrition Examination Survey) Thn 1971- 1994.</a:t>
            </a:r>
          </a:p>
          <a:p>
            <a:r>
              <a:rPr lang="id-ID" sz="2000" dirty="0" smtClean="0">
                <a:sym typeface="Wingdings" pitchFamily="2" charset="2"/>
              </a:rPr>
              <a:t>Surveillens di Inggris </a:t>
            </a:r>
          </a:p>
          <a:p>
            <a:pPr lvl="1"/>
            <a:r>
              <a:rPr lang="id-ID" sz="1800" dirty="0" smtClean="0">
                <a:sym typeface="Wingdings" pitchFamily="2" charset="2"/>
              </a:rPr>
              <a:t>National Food Survey sejak thn 1950.</a:t>
            </a:r>
            <a:endParaRPr lang="id-ID" sz="1800" dirty="0"/>
          </a:p>
        </p:txBody>
      </p:sp>
      <p:sp>
        <p:nvSpPr>
          <p:cNvPr id="9" name="Text Placeholder 8"/>
          <p:cNvSpPr>
            <a:spLocks noGrp="1"/>
          </p:cNvSpPr>
          <p:nvPr>
            <p:ph type="body" sz="quarter" idx="3"/>
          </p:nvPr>
        </p:nvSpPr>
        <p:spPr>
          <a:xfrm>
            <a:off x="4645027" y="785794"/>
            <a:ext cx="4041775" cy="639762"/>
          </a:xfrm>
        </p:spPr>
        <p:txBody>
          <a:bodyPr/>
          <a:lstStyle/>
          <a:p>
            <a:r>
              <a:rPr lang="id-ID" dirty="0" smtClean="0"/>
              <a:t>Survey Gizi</a:t>
            </a:r>
            <a:endParaRPr lang="id-ID" dirty="0"/>
          </a:p>
        </p:txBody>
      </p:sp>
      <p:sp>
        <p:nvSpPr>
          <p:cNvPr id="7" name="Content Placeholder 6"/>
          <p:cNvSpPr>
            <a:spLocks noGrp="1"/>
          </p:cNvSpPr>
          <p:nvPr>
            <p:ph sz="quarter" idx="4"/>
          </p:nvPr>
        </p:nvSpPr>
        <p:spPr>
          <a:xfrm>
            <a:off x="4645027" y="1428736"/>
            <a:ext cx="4041775" cy="3951288"/>
          </a:xfrm>
        </p:spPr>
        <p:txBody>
          <a:bodyPr/>
          <a:lstStyle/>
          <a:p>
            <a:r>
              <a:rPr lang="id-ID" dirty="0" smtClean="0"/>
              <a:t>Cross sectional atau longitudinal study.</a:t>
            </a:r>
          </a:p>
          <a:p>
            <a:r>
              <a:rPr lang="id-ID" dirty="0" smtClean="0"/>
              <a:t>Data hanya dikumpulkan dalam sekali waktu</a:t>
            </a:r>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dirty="0"/>
          </a:p>
        </p:txBody>
      </p:sp>
      <p:sp>
        <p:nvSpPr>
          <p:cNvPr id="5" name="Slide Number Placeholder 4"/>
          <p:cNvSpPr>
            <a:spLocks noGrp="1"/>
          </p:cNvSpPr>
          <p:nvPr>
            <p:ph type="sldNum" sz="quarter" idx="12"/>
          </p:nvPr>
        </p:nvSpPr>
        <p:spPr/>
        <p:txBody>
          <a:bodyPr/>
          <a:lstStyle/>
          <a:p>
            <a:fld id="{BCC4FB47-260F-4EFC-8B2D-B8ACC575EBD4}" type="slidenum">
              <a:rPr lang="id-ID" smtClean="0"/>
              <a:pPr/>
              <a:t>5</a:t>
            </a:fld>
            <a:endParaRPr lang="id-ID"/>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6</a:t>
            </a:fld>
            <a:endParaRPr lang="id-ID"/>
          </a:p>
        </p:txBody>
      </p:sp>
      <p:pic>
        <p:nvPicPr>
          <p:cNvPr id="1026" name="Picture 2"/>
          <p:cNvPicPr>
            <a:picLocks noChangeAspect="1" noChangeArrowheads="1"/>
          </p:cNvPicPr>
          <p:nvPr/>
        </p:nvPicPr>
        <p:blipFill>
          <a:blip r:embed="rId2"/>
          <a:srcRect/>
          <a:stretch>
            <a:fillRect/>
          </a:stretch>
        </p:blipFill>
        <p:spPr bwMode="auto">
          <a:xfrm>
            <a:off x="714348" y="71414"/>
            <a:ext cx="7807673" cy="654121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Aplikasi Surveilens</a:t>
            </a:r>
            <a:endParaRPr lang="id-ID" dirty="0"/>
          </a:p>
        </p:txBody>
      </p:sp>
      <p:sp>
        <p:nvSpPr>
          <p:cNvPr id="3" name="Content Placeholder 2"/>
          <p:cNvSpPr>
            <a:spLocks noGrp="1"/>
          </p:cNvSpPr>
          <p:nvPr>
            <p:ph idx="1"/>
          </p:nvPr>
        </p:nvSpPr>
        <p:spPr/>
        <p:txBody>
          <a:bodyPr/>
          <a:lstStyle/>
          <a:p>
            <a:pPr marL="514350" indent="-514350">
              <a:buFont typeface="+mj-lt"/>
              <a:buAutoNum type="arabicPeriod"/>
            </a:pPr>
            <a:r>
              <a:rPr lang="id-ID" sz="2400" dirty="0" smtClean="0"/>
              <a:t>Program-program utk membantu perencanaan, implementasi,  manajemen, dan evaluasi program</a:t>
            </a:r>
            <a:r>
              <a:rPr lang="en-US" sz="2400" dirty="0" smtClean="0"/>
              <a:t>.</a:t>
            </a:r>
            <a:endParaRPr lang="id-ID" sz="2400" dirty="0" smtClean="0"/>
          </a:p>
          <a:p>
            <a:pPr marL="514350" indent="-514350">
              <a:buFont typeface="+mj-lt"/>
              <a:buAutoNum type="arabicPeriod"/>
            </a:pPr>
            <a:r>
              <a:rPr lang="id-ID" sz="2400" dirty="0" smtClean="0"/>
              <a:t>Policy/kebijakan &amp; perencanaan di tingkat pusat atau regional </a:t>
            </a:r>
          </a:p>
          <a:p>
            <a:pPr marL="914400" lvl="1" indent="-514350"/>
            <a:r>
              <a:rPr lang="id-ID" sz="2000" dirty="0" smtClean="0"/>
              <a:t>Utk alokasi sumber daya pd program/proyek tertentu / pembuatan UU (e.g. harga makanan) </a:t>
            </a:r>
          </a:p>
          <a:p>
            <a:pPr marL="514350" indent="-514350">
              <a:buFont typeface="+mj-lt"/>
              <a:buAutoNum type="arabicPeriod"/>
            </a:pPr>
            <a:r>
              <a:rPr lang="id-ID" sz="2400" dirty="0" smtClean="0"/>
              <a:t>. Sistem peringatan dini</a:t>
            </a:r>
          </a:p>
          <a:p>
            <a:pPr marL="914400" lvl="1" indent="-514350"/>
            <a:r>
              <a:rPr lang="id-ID" sz="2000" dirty="0" smtClean="0"/>
              <a:t>Utk mencegah kekurangan pangan akut krn gagal panen atau ekonomi memburuk sebagai tanda dilakukannya suatu intervensi. </a:t>
            </a:r>
            <a:r>
              <a:rPr lang="id-ID" dirty="0" smtClean="0"/>
              <a:t/>
            </a:r>
            <a:br>
              <a:rPr lang="id-ID" dirty="0" smtClean="0"/>
            </a:br>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7</a:t>
            </a:fld>
            <a:endParaRPr lang="id-ID"/>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chemeClr val="tx1"/>
                </a:solidFill>
              </a:rPr>
              <a:t>Urutan Tahapan Kegiatan Surveillance:</a:t>
            </a:r>
            <a:endParaRPr lang="id-ID" dirty="0"/>
          </a:p>
        </p:txBody>
      </p:sp>
      <p:sp>
        <p:nvSpPr>
          <p:cNvPr id="3" name="Content Placeholder 2"/>
          <p:cNvSpPr>
            <a:spLocks noGrp="1"/>
          </p:cNvSpPr>
          <p:nvPr>
            <p:ph idx="1"/>
          </p:nvPr>
        </p:nvSpPr>
        <p:spPr/>
        <p:txBody>
          <a:bodyPr/>
          <a:lstStyle/>
          <a:p>
            <a:r>
              <a:rPr lang="id-ID" dirty="0" smtClean="0"/>
              <a:t>Tetapkan masalah gizi (identifikasi) dan nilai apakah serius utk dipecahkan.</a:t>
            </a:r>
          </a:p>
          <a:p>
            <a:r>
              <a:rPr lang="id-ID" dirty="0" smtClean="0"/>
              <a:t>Apakah informasi yg dicari mempengaruhi atau mendukung    </a:t>
            </a:r>
            <a:r>
              <a:rPr lang="en-US" dirty="0" smtClean="0"/>
              <a:t>      </a:t>
            </a:r>
            <a:r>
              <a:rPr lang="id-ID" dirty="0" smtClean="0"/>
              <a:t>aksi yg tepat?</a:t>
            </a:r>
          </a:p>
          <a:p>
            <a:r>
              <a:rPr lang="id-ID" dirty="0" smtClean="0"/>
              <a:t>Cukupkah sumber daya yg ada utk mendukung program/intervensi?</a:t>
            </a:r>
            <a:br>
              <a:rPr lang="id-ID" dirty="0" smtClean="0"/>
            </a:br>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8</a:t>
            </a:fld>
            <a:endParaRPr lang="id-ID"/>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Seleksi Indikator</a:t>
            </a:r>
            <a:endParaRPr lang="id-ID" dirty="0"/>
          </a:p>
        </p:txBody>
      </p:sp>
      <p:sp>
        <p:nvSpPr>
          <p:cNvPr id="3" name="Content Placeholder 2"/>
          <p:cNvSpPr>
            <a:spLocks noGrp="1"/>
          </p:cNvSpPr>
          <p:nvPr>
            <p:ph idx="1"/>
          </p:nvPr>
        </p:nvSpPr>
        <p:spPr/>
        <p:txBody>
          <a:bodyPr/>
          <a:lstStyle/>
          <a:p>
            <a:r>
              <a:rPr lang="id-ID" dirty="0" smtClean="0"/>
              <a:t>Pertanian, ekonomi, dan kesehatan dgn memenuhi syarat-syarat sbb:   </a:t>
            </a:r>
          </a:p>
          <a:p>
            <a:pPr lvl="1"/>
            <a:r>
              <a:rPr lang="id-ID" dirty="0" smtClean="0"/>
              <a:t>Mudah dikumpulkan</a:t>
            </a:r>
          </a:p>
          <a:p>
            <a:pPr lvl="1"/>
            <a:r>
              <a:rPr lang="id-ID" dirty="0" smtClean="0"/>
              <a:t>Relevan dan dpt diinterpretasikan oleh siapa saja.</a:t>
            </a:r>
          </a:p>
          <a:p>
            <a:pPr lvl="1"/>
            <a:r>
              <a:rPr lang="id-ID" dirty="0" smtClean="0"/>
              <a:t>Sensitif dan spesifik dlm mendeteksi perubahan.</a:t>
            </a:r>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04/09/2020</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9</a:t>
            </a:fld>
            <a:endParaRPr lang="id-ID"/>
          </a:p>
        </p:txBody>
      </p:sp>
    </p:spTree>
  </p:cSld>
  <p:clrMapOvr>
    <a:masterClrMapping/>
  </p:clrMapOvr>
</p:sld>
</file>

<file path=ppt/theme/theme1.xml><?xml version="1.0" encoding="utf-8"?>
<a:theme xmlns:a="http://schemas.openxmlformats.org/drawingml/2006/main" name="Theme2">
  <a:themeElements>
    <a:clrScheme name="Default Design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4350</TotalTime>
  <Words>1407</Words>
  <Application>Microsoft Office PowerPoint</Application>
  <PresentationFormat>On-screen Show (4:3)</PresentationFormat>
  <Paragraphs>286</Paragraphs>
  <Slides>46</Slides>
  <Notes>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Theme2</vt:lpstr>
      <vt:lpstr>Surveilans, Perencanaan &amp; Evaluasi Program Gizi</vt:lpstr>
      <vt:lpstr>Surveilans gizi</vt:lpstr>
      <vt:lpstr>Definisi</vt:lpstr>
      <vt:lpstr>PowerPoint Presentation</vt:lpstr>
      <vt:lpstr>Perbedaan Surveilens dg survey</vt:lpstr>
      <vt:lpstr>PowerPoint Presentation</vt:lpstr>
      <vt:lpstr>Aplikasi Surveilens</vt:lpstr>
      <vt:lpstr>Urutan Tahapan Kegiatan Surveillance:</vt:lpstr>
      <vt:lpstr>Seleksi Indikator</vt:lpstr>
      <vt:lpstr>Sumber data</vt:lpstr>
      <vt:lpstr>PowerPoint Presentation</vt:lpstr>
      <vt:lpstr>PowerPoint Presentation</vt:lpstr>
      <vt:lpstr>PowerPoint Presentation</vt:lpstr>
      <vt:lpstr>PowerPoint Presentation</vt:lpstr>
      <vt:lpstr>Contoh Sumber data surveilens gizi</vt:lpstr>
      <vt:lpstr>Contoh penyajian data surveilensi gizi</vt:lpstr>
      <vt:lpstr>Contoh penyajian data surveilensi gizi</vt:lpstr>
      <vt:lpstr>PowerPoint Presentation</vt:lpstr>
      <vt:lpstr>PowerPoint Presentation</vt:lpstr>
      <vt:lpstr>PowerPoint Presentation</vt:lpstr>
      <vt:lpstr>PowerPoint Presentation</vt:lpstr>
      <vt:lpstr>Perencanaan &amp; evaluasi program gizi</vt:lpstr>
      <vt:lpstr>PERENCANAAN</vt:lpstr>
      <vt:lpstr>KEGUNAAN PERENCANAAN</vt:lpstr>
      <vt:lpstr>LANGKAH PERENCANAAN PROGRAM GIZI </vt:lpstr>
      <vt:lpstr>1. DIAGNOSA PERMASALAHAN &amp; ANALISIS SITUASI</vt:lpstr>
      <vt:lpstr>Diagnosa masalah &amp; analisis situasi (1)</vt:lpstr>
      <vt:lpstr>Penentuan Masalah Utama</vt:lpstr>
      <vt:lpstr>2. FORMULASI TUJUAN SPESIFIK</vt:lpstr>
      <vt:lpstr>Syarat Tujuan</vt:lpstr>
      <vt:lpstr>Syarat Tujuan</vt:lpstr>
      <vt:lpstr>Pernyataan Tujuan (1)</vt:lpstr>
      <vt:lpstr>3. SELEKSI MODEL INTERVENSI</vt:lpstr>
      <vt:lpstr>Contoh intervensi gizi</vt:lpstr>
      <vt:lpstr>PowerPoint Presentation</vt:lpstr>
      <vt:lpstr>4.PELAKSANAAN (IMPLEMENTASI)</vt:lpstr>
      <vt:lpstr>5. EVALUASI</vt:lpstr>
      <vt:lpstr>Evaluasi (1)</vt:lpstr>
      <vt:lpstr>Evaluasi (2)</vt:lpstr>
      <vt:lpstr>Perkembangan pendekatan perencanaan progam gizi kesmas</vt:lpstr>
      <vt:lpstr>PowerPoint Presentation</vt:lpstr>
      <vt:lpstr>PowerPoint Presentation</vt:lpstr>
      <vt:lpstr>PowerPoint Presentation</vt:lpstr>
      <vt:lpstr>PowerPoint Presentation</vt:lpstr>
      <vt:lpstr>PowerPoint Presentation</vt:lpstr>
      <vt:lpstr>TERIMA KASIH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bambang irawan</cp:lastModifiedBy>
  <cp:revision>222</cp:revision>
  <dcterms:created xsi:type="dcterms:W3CDTF">2012-02-27T12:37:08Z</dcterms:created>
  <dcterms:modified xsi:type="dcterms:W3CDTF">2020-09-04T08:39:30Z</dcterms:modified>
</cp:coreProperties>
</file>