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92" r:id="rId2"/>
    <p:sldId id="344" r:id="rId3"/>
    <p:sldId id="320" r:id="rId4"/>
    <p:sldId id="260" r:id="rId5"/>
    <p:sldId id="307" r:id="rId6"/>
    <p:sldId id="308" r:id="rId7"/>
    <p:sldId id="318" r:id="rId8"/>
    <p:sldId id="319" r:id="rId9"/>
    <p:sldId id="270" r:id="rId10"/>
    <p:sldId id="309" r:id="rId11"/>
    <p:sldId id="311" r:id="rId12"/>
    <p:sldId id="312" r:id="rId13"/>
    <p:sldId id="313" r:id="rId14"/>
    <p:sldId id="314" r:id="rId15"/>
    <p:sldId id="345" r:id="rId16"/>
    <p:sldId id="303" r:id="rId17"/>
    <p:sldId id="316" r:id="rId18"/>
    <p:sldId id="321" r:id="rId19"/>
    <p:sldId id="343" r:id="rId20"/>
    <p:sldId id="29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ndara" panose="020E0502030303020204" pitchFamily="34" charset="0"/>
      <p:regular r:id="rId31"/>
      <p:bold r:id="rId32"/>
      <p:italic r:id="rId33"/>
      <p:boldItalic r:id="rId34"/>
    </p:embeddedFont>
    <p:embeddedFont>
      <p:font typeface="Microsoft Tai Le" panose="020B0502040204020203" pitchFamily="34" charset="0"/>
      <p:regular r:id="rId35"/>
      <p:bold r:id="rId36"/>
    </p:embeddedFont>
    <p:embeddedFont>
      <p:font typeface="Montserrat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d-ID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dirty="0">
                <a:latin typeface="Montserrat" panose="00000500000000000000" charset="0"/>
              </a:rPr>
              <a:t>Status </a:t>
            </a:r>
            <a:r>
              <a:rPr lang="en-ID" dirty="0" err="1">
                <a:latin typeface="Montserrat" panose="00000500000000000000" charset="0"/>
              </a:rPr>
              <a:t>Gizi</a:t>
            </a:r>
            <a:r>
              <a:rPr lang="en-ID" dirty="0">
                <a:latin typeface="Montserrat" panose="00000500000000000000" charset="0"/>
              </a:rPr>
              <a:t> </a:t>
            </a:r>
            <a:r>
              <a:rPr lang="en-ID" dirty="0" err="1">
                <a:latin typeface="Montserrat" panose="00000500000000000000" charset="0"/>
              </a:rPr>
              <a:t>Balita</a:t>
            </a:r>
            <a:r>
              <a:rPr lang="en-ID" dirty="0">
                <a:latin typeface="Montserrat" panose="00000500000000000000" charset="0"/>
              </a:rPr>
              <a:t> (</a:t>
            </a:r>
            <a:r>
              <a:rPr lang="en-ID" dirty="0" err="1">
                <a:latin typeface="Montserrat" panose="00000500000000000000" charset="0"/>
              </a:rPr>
              <a:t>Riskesdas</a:t>
            </a:r>
            <a:r>
              <a:rPr lang="en-ID" baseline="0" dirty="0">
                <a:latin typeface="Montserrat" panose="00000500000000000000" charset="0"/>
              </a:rPr>
              <a:t> 2007-2018</a:t>
            </a:r>
            <a:r>
              <a:rPr lang="en-ID" dirty="0">
                <a:latin typeface="Montserrat" panose="00000500000000000000" charset="0"/>
              </a:rPr>
              <a:t>)</a:t>
            </a:r>
          </a:p>
        </c:rich>
      </c:tx>
      <c:layout>
        <c:manualLayout>
          <c:xMode val="edge"/>
          <c:yMode val="edge"/>
          <c:x val="0.13053719110582876"/>
          <c:y val="3.067239510787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d-ID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Gizi Buruk</c:v>
                </c:pt>
                <c:pt idx="1">
                  <c:v>Gizi Kurang</c:v>
                </c:pt>
                <c:pt idx="2">
                  <c:v>Pendek dan sangat pendek</c:v>
                </c:pt>
                <c:pt idx="3">
                  <c:v>Kurus</c:v>
                </c:pt>
                <c:pt idx="4">
                  <c:v>Gemuk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</c:v>
                </c:pt>
                <c:pt idx="1">
                  <c:v>13</c:v>
                </c:pt>
                <c:pt idx="2">
                  <c:v>36.799999999999997</c:v>
                </c:pt>
                <c:pt idx="3">
                  <c:v>11.6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1-436C-8B38-CBA6002D77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Gizi Buruk</c:v>
                </c:pt>
                <c:pt idx="1">
                  <c:v>Gizi Kurang</c:v>
                </c:pt>
                <c:pt idx="2">
                  <c:v>Pendek dan sangat pendek</c:v>
                </c:pt>
                <c:pt idx="3">
                  <c:v>Kurus</c:v>
                </c:pt>
                <c:pt idx="4">
                  <c:v>Gemuk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5.7</c:v>
                </c:pt>
                <c:pt idx="1">
                  <c:v>13.9</c:v>
                </c:pt>
                <c:pt idx="2">
                  <c:v>37.200000000000003</c:v>
                </c:pt>
                <c:pt idx="3">
                  <c:v>12.1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1-436C-8B38-CBA6002D77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Gizi Buruk</c:v>
                </c:pt>
                <c:pt idx="1">
                  <c:v>Gizi Kurang</c:v>
                </c:pt>
                <c:pt idx="2">
                  <c:v>Pendek dan sangat pendek</c:v>
                </c:pt>
                <c:pt idx="3">
                  <c:v>Kurus</c:v>
                </c:pt>
                <c:pt idx="4">
                  <c:v>Gemuk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3.9</c:v>
                </c:pt>
                <c:pt idx="1">
                  <c:v>13.8</c:v>
                </c:pt>
                <c:pt idx="2">
                  <c:v>30.8</c:v>
                </c:pt>
                <c:pt idx="3">
                  <c:v>10.199999999999999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1-436C-8B38-CBA6002D77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1962015"/>
        <c:axId val="1808431727"/>
      </c:barChart>
      <c:catAx>
        <c:axId val="180196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d-ID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charset="0"/>
                <a:ea typeface="+mn-ea"/>
                <a:cs typeface="+mn-cs"/>
              </a:defRPr>
            </a:pPr>
            <a:endParaRPr lang="en-US"/>
          </a:p>
        </c:txPr>
        <c:crossAx val="1808431727"/>
        <c:crosses val="autoZero"/>
        <c:auto val="1"/>
        <c:lblAlgn val="ctr"/>
        <c:lblOffset val="100"/>
        <c:noMultiLvlLbl val="0"/>
      </c:catAx>
      <c:valAx>
        <c:axId val="180843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d-ID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96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d-ID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id-ID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Anemia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9-481F-9FF0-5972A5307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Anemia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9-481F-9FF0-5972A53071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1921823"/>
        <c:axId val="1225598495"/>
      </c:barChart>
      <c:catAx>
        <c:axId val="180192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d-ID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598495"/>
        <c:crosses val="autoZero"/>
        <c:auto val="1"/>
        <c:lblAlgn val="ctr"/>
        <c:lblOffset val="100"/>
        <c:noMultiLvlLbl val="0"/>
      </c:catAx>
      <c:valAx>
        <c:axId val="122559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d-ID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92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d-ID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id-ID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d-ID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Montserrat" panose="00000500000000000000" charset="0"/>
              </a:rPr>
              <a:t>Anemia </a:t>
            </a:r>
            <a:r>
              <a:rPr lang="en-US" dirty="0" err="1">
                <a:latin typeface="Montserrat" panose="00000500000000000000" charset="0"/>
              </a:rPr>
              <a:t>Ibu</a:t>
            </a:r>
            <a:r>
              <a:rPr lang="en-US" dirty="0">
                <a:latin typeface="Montserrat" panose="00000500000000000000" charset="0"/>
              </a:rPr>
              <a:t> </a:t>
            </a:r>
            <a:r>
              <a:rPr lang="en-US" dirty="0" err="1">
                <a:latin typeface="Montserrat" panose="00000500000000000000" charset="0"/>
              </a:rPr>
              <a:t>Hamil</a:t>
            </a:r>
            <a:r>
              <a:rPr lang="en-US" baseline="0" dirty="0">
                <a:latin typeface="Montserrat" panose="00000500000000000000" charset="0"/>
              </a:rPr>
              <a:t> </a:t>
            </a:r>
            <a:r>
              <a:rPr lang="en-US" baseline="0" dirty="0" err="1">
                <a:latin typeface="Montserrat" panose="00000500000000000000" charset="0"/>
              </a:rPr>
              <a:t>menurut</a:t>
            </a:r>
            <a:r>
              <a:rPr lang="en-US" baseline="0" dirty="0">
                <a:latin typeface="Montserrat" panose="00000500000000000000" charset="0"/>
              </a:rPr>
              <a:t> </a:t>
            </a:r>
            <a:r>
              <a:rPr lang="en-US" baseline="0" dirty="0" err="1">
                <a:latin typeface="Montserrat" panose="00000500000000000000" charset="0"/>
              </a:rPr>
              <a:t>Umur</a:t>
            </a:r>
            <a:endParaRPr lang="en-US" dirty="0">
              <a:latin typeface="Montserrat" panose="0000050000000000000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d-ID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2-45E4-AA37-0174D7288D7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2-45E4-AA37-0174D7288D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22-45E4-AA37-0174D7288D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22-45E4-AA37-0174D7288D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15-24 tahun</c:v>
                </c:pt>
                <c:pt idx="1">
                  <c:v>25-34 tahun</c:v>
                </c:pt>
                <c:pt idx="2">
                  <c:v>35-44 tahun</c:v>
                </c:pt>
                <c:pt idx="3">
                  <c:v>45-54 tahun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84.6</c:v>
                </c:pt>
                <c:pt idx="1">
                  <c:v>33.700000000000003</c:v>
                </c:pt>
                <c:pt idx="2">
                  <c:v>33.6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22-45E4-AA37-0174D7288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30128030846701E-2"/>
          <c:y val="0.85428226766368998"/>
          <c:w val="0.93976326982659197"/>
          <c:h val="0.12537213486194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d-ID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id-ID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Berat Badan Lebih (&gt;18 tahun)</c:v>
                </c:pt>
                <c:pt idx="1">
                  <c:v>Obesitas (&gt; 18 tahun)</c:v>
                </c:pt>
                <c:pt idx="2">
                  <c:v>Obesitas Sentral (&gt;15 tahun)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8.6</c:v>
                </c:pt>
                <c:pt idx="1">
                  <c:v>10.5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5-44EB-B0A5-29F198005F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Berat Badan Lebih (&gt;18 tahun)</c:v>
                </c:pt>
                <c:pt idx="1">
                  <c:v>Obesitas (&gt; 18 tahun)</c:v>
                </c:pt>
                <c:pt idx="2">
                  <c:v>Obesitas Sentral (&gt;15 tahun)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11.5</c:v>
                </c:pt>
                <c:pt idx="1">
                  <c:v>14.8</c:v>
                </c:pt>
                <c:pt idx="2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5-44EB-B0A5-29F198005F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d-ID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Berat Badan Lebih (&gt;18 tahun)</c:v>
                </c:pt>
                <c:pt idx="1">
                  <c:v>Obesitas (&gt; 18 tahun)</c:v>
                </c:pt>
                <c:pt idx="2">
                  <c:v>Obesitas Sentral (&gt;15 tahun)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13.6</c:v>
                </c:pt>
                <c:pt idx="1">
                  <c:v>21.8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75-44EB-B0A5-29F198005F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1226015"/>
        <c:axId val="1584240063"/>
      </c:barChart>
      <c:catAx>
        <c:axId val="176122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d-ID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240063"/>
        <c:crosses val="autoZero"/>
        <c:auto val="1"/>
        <c:lblAlgn val="ctr"/>
        <c:lblOffset val="100"/>
        <c:noMultiLvlLbl val="0"/>
      </c:catAx>
      <c:valAx>
        <c:axId val="15842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d-ID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22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d-ID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id-ID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daf6a34a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daf6a34a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f76a5452_0_1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f76a5452_0_1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87075" y="781525"/>
            <a:ext cx="34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87075" y="2834125"/>
            <a:ext cx="251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18250" y="1236525"/>
            <a:ext cx="7245000" cy="3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985975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791124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98597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479112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18250" y="450150"/>
            <a:ext cx="3070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818250" y="1755325"/>
            <a:ext cx="349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992700" y="1230025"/>
            <a:ext cx="3368100" cy="29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5786451" y="3831950"/>
            <a:ext cx="2522400" cy="7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2"/>
          </p:nvPr>
        </p:nvSpPr>
        <p:spPr>
          <a:xfrm>
            <a:off x="818250" y="459775"/>
            <a:ext cx="4579200" cy="24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 panose="00000500000000000000"/>
              <a:buNone/>
              <a:defRPr sz="2800" b="1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●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●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CBFFE0-35EC-4F0D-A685-FC4236CE88FF}"/>
              </a:ext>
            </a:extLst>
          </p:cNvPr>
          <p:cNvSpPr/>
          <p:nvPr/>
        </p:nvSpPr>
        <p:spPr>
          <a:xfrm>
            <a:off x="0" y="0"/>
            <a:ext cx="919400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503D194-0D1F-477F-B1E2-231A8B2B7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46097408"/>
              </p:ext>
            </p:extLst>
          </p:nvPr>
        </p:nvGraphicFramePr>
        <p:xfrm>
          <a:off x="118606" y="469384"/>
          <a:ext cx="8400288" cy="455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7D7A255-D40F-4282-9467-B3CBBDDA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3924" y="288743"/>
            <a:ext cx="7507500" cy="572700"/>
          </a:xfrm>
        </p:spPr>
        <p:txBody>
          <a:bodyPr/>
          <a:lstStyle/>
          <a:p>
            <a:r>
              <a:rPr lang="en-US" dirty="0"/>
              <a:t>Anemia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(</a:t>
            </a:r>
            <a:r>
              <a:rPr lang="en-US" dirty="0" err="1"/>
              <a:t>Riskesdas</a:t>
            </a:r>
            <a:r>
              <a:rPr lang="en-US" dirty="0"/>
              <a:t> 2018)</a:t>
            </a:r>
            <a:endParaRPr lang="en-ID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283924" y="1032475"/>
          <a:ext cx="336115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659682" y="1139868"/>
          <a:ext cx="4200394" cy="374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DCBA58-A459-4801-B7EF-D2A7F612F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Proporsi</a:t>
            </a:r>
            <a:r>
              <a:rPr lang="en-US" dirty="0"/>
              <a:t> Status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Dewasa</a:t>
            </a:r>
            <a:endParaRPr lang="en-ID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0324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C3C65C-A6AD-47CF-907A-5AB5958E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" y="923497"/>
            <a:ext cx="4818258" cy="2188140"/>
          </a:xfrm>
        </p:spPr>
        <p:txBody>
          <a:bodyPr/>
          <a:lstStyle/>
          <a:p>
            <a:pPr marL="1397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r>
              <a:rPr lang="id-ID" sz="1600" b="1" dirty="0">
                <a:solidFill>
                  <a:schemeClr val="tx1"/>
                </a:solidFill>
                <a:latin typeface="Montserrat" panose="00000500000000000000" charset="0"/>
              </a:rPr>
              <a:t>Investasi pd gizi bayi &amp; anak dapat: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  <a:latin typeface="Montserrat" panose="00000500000000000000" charset="0"/>
              </a:rPr>
              <a:t>Menyelamatkan 1 juta kehidupan setiap tahun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  <a:latin typeface="Montserrat" panose="00000500000000000000" charset="0"/>
              </a:rPr>
              <a:t>Membantu 360 juta anak dan ibunya mempunyai masa depan yg lebih sehat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  <a:latin typeface="Montserrat" panose="00000500000000000000" charset="0"/>
              </a:rPr>
              <a:t>Meningkatkan  GDP negara 2.3%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519"/>
            <a:ext cx="6494585" cy="770250"/>
          </a:xfrm>
        </p:spPr>
        <p:txBody>
          <a:bodyPr/>
          <a:lstStyle/>
          <a:p>
            <a:r>
              <a:rPr lang="en-US" sz="2400" dirty="0" err="1"/>
              <a:t>Pendekatan</a:t>
            </a:r>
            <a:r>
              <a:rPr lang="en-US" sz="2400" dirty="0"/>
              <a:t> 1000HPK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Gizi</a:t>
            </a:r>
            <a:endParaRPr lang="en-ID" sz="2400" dirty="0"/>
          </a:p>
        </p:txBody>
      </p:sp>
      <p:sp>
        <p:nvSpPr>
          <p:cNvPr id="5" name="Subtitle 2"/>
          <p:cNvSpPr txBox="1"/>
          <p:nvPr/>
        </p:nvSpPr>
        <p:spPr>
          <a:xfrm>
            <a:off x="4818259" y="725642"/>
            <a:ext cx="3492600" cy="218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 panose="00000500000000000000"/>
              <a:buNone/>
              <a:defRPr sz="16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ontserrat" panose="00000500000000000000"/>
              <a:buNone/>
              <a:defRPr sz="21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0" indent="0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b="1" dirty="0">
                <a:solidFill>
                  <a:schemeClr val="tx1"/>
                </a:solidFill>
                <a:latin typeface="Montserrat" panose="00000500000000000000" charset="0"/>
              </a:rPr>
              <a:t>Anak bergizi baik lebih berkesempatan</a:t>
            </a:r>
            <a:r>
              <a:rPr lang="en-US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ontserrat" panose="00000500000000000000" charset="0"/>
              </a:rPr>
              <a:t>untuk</a:t>
            </a:r>
            <a:r>
              <a:rPr lang="en-US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Montserrat" panose="00000500000000000000" charset="0"/>
              </a:rPr>
              <a:t>: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/>
                </a:solidFill>
                <a:latin typeface="Montserrat" panose="00000500000000000000" charset="0"/>
              </a:rPr>
              <a:t>Melanjutkan sekolahnya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/>
                </a:solidFill>
                <a:latin typeface="Montserrat" panose="00000500000000000000" charset="0"/>
              </a:rPr>
              <a:t>Mempunyai IQ lebih tinggi</a:t>
            </a:r>
          </a:p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/>
                </a:solidFill>
                <a:latin typeface="Montserrat" panose="00000500000000000000" charset="0"/>
              </a:rPr>
              <a:t>Mempunyai penghasilan 46% lebih tinggi selama hidupnya</a:t>
            </a:r>
          </a:p>
        </p:txBody>
      </p:sp>
      <p:sp>
        <p:nvSpPr>
          <p:cNvPr id="6" name="Text Placeholder 3"/>
          <p:cNvSpPr txBox="1"/>
          <p:nvPr/>
        </p:nvSpPr>
        <p:spPr>
          <a:xfrm>
            <a:off x="56661" y="2828784"/>
            <a:ext cx="5472430" cy="218821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 panose="00000500000000000000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 panose="00000500000000000000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1397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r>
              <a:rPr lang="id-ID" sz="1600" b="1" dirty="0">
                <a:solidFill>
                  <a:schemeClr val="tx1"/>
                </a:solidFill>
                <a:latin typeface="Montserrat" panose="00000500000000000000" charset="0"/>
              </a:rPr>
              <a:t>Solusi yg membuat perubahan: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  <a:latin typeface="Montserrat" panose="00000500000000000000" charset="0"/>
              </a:rPr>
              <a:t>Mempromosikan praktek gizi yg baik, termasuk ASI eksklusif dan MPASI yg tepat untuk bayi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  <a:latin typeface="Montserrat" panose="00000500000000000000" charset="0"/>
              </a:rPr>
              <a:t>Meningkatkan asupan vitamin dan mineral melalui makanan yg difortifikasi dan suplemen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  <a:latin typeface="Montserrat" panose="00000500000000000000" charset="0"/>
              </a:rPr>
              <a:t>Mencegah dan mengatasi salah gizi sedang dan berat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1B0959-B808-4875-BB6D-266B139C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1000HPK </a:t>
            </a:r>
            <a:r>
              <a:rPr lang="en-US" dirty="0" err="1"/>
              <a:t>Penting</a:t>
            </a: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?</a:t>
            </a:r>
            <a:endParaRPr lang="en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Bila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periode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ini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tidak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dilalui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dengan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baik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,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maka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akibatnya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terhadap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kecerdasan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dan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kesehatan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bersifat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permanen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,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sulit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untuk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diperbaiki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, dan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berpengaruh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terhadap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dua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generasi</a:t>
            </a:r>
            <a:r>
              <a:rPr lang="en-US" altLang="en-US" sz="1800" b="1" dirty="0">
                <a:solidFill>
                  <a:schemeClr val="tx1"/>
                </a:solidFill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Montserrat" panose="00000500000000000000" charset="0"/>
              </a:rPr>
              <a:t>berikutnya</a:t>
            </a:r>
            <a:endParaRPr lang="en-US" altLang="en-US" sz="1800" b="1" dirty="0">
              <a:solidFill>
                <a:schemeClr val="tx1"/>
              </a:solidFill>
              <a:latin typeface="Montserrat" panose="00000500000000000000" charset="0"/>
            </a:endParaRPr>
          </a:p>
          <a:p>
            <a:pPr marL="0" indent="0"/>
            <a:endParaRPr lang="en-US" altLang="en-US" sz="1800" b="1" dirty="0">
              <a:solidFill>
                <a:srgbClr val="FF0000"/>
              </a:solidFill>
              <a:latin typeface="Montserrat" panose="00000500000000000000" charset="0"/>
            </a:endParaRPr>
          </a:p>
          <a:p>
            <a:pPr marL="0" indent="0">
              <a:buNone/>
            </a:pPr>
            <a:r>
              <a:rPr lang="en-US" altLang="en-US" sz="1800" b="1" dirty="0" err="1">
                <a:latin typeface="Montserrat" panose="00000500000000000000" charset="0"/>
              </a:rPr>
              <a:t>Akibatnya</a:t>
            </a:r>
            <a:r>
              <a:rPr lang="en-US" altLang="en-US" sz="1800" b="1" dirty="0"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latin typeface="Montserrat" panose="00000500000000000000" charset="0"/>
              </a:rPr>
              <a:t>berjangka</a:t>
            </a:r>
            <a:r>
              <a:rPr lang="en-US" altLang="en-US" sz="1800" b="1" dirty="0">
                <a:latin typeface="Montserrat" panose="00000500000000000000" charset="0"/>
              </a:rPr>
              <a:t> </a:t>
            </a:r>
            <a:r>
              <a:rPr lang="en-US" altLang="en-US" sz="1800" b="1" dirty="0" err="1">
                <a:latin typeface="Montserrat" panose="00000500000000000000" charset="0"/>
              </a:rPr>
              <a:t>panjang</a:t>
            </a:r>
            <a:r>
              <a:rPr lang="en-US" altLang="en-US" sz="1800" b="1" dirty="0">
                <a:latin typeface="Montserrat" panose="00000500000000000000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err="1">
                <a:latin typeface="Montserrat" panose="00000500000000000000" charset="0"/>
              </a:rPr>
              <a:t>Kecerdasan</a:t>
            </a:r>
            <a:r>
              <a:rPr lang="en-US" altLang="en-US" sz="1800" dirty="0">
                <a:latin typeface="Montserrat" panose="00000500000000000000" charset="0"/>
              </a:rPr>
              <a:t> (</a:t>
            </a:r>
            <a:r>
              <a:rPr lang="en-US" altLang="en-US" sz="1800" dirty="0" err="1">
                <a:latin typeface="Montserrat" panose="00000500000000000000" charset="0"/>
              </a:rPr>
              <a:t>kemampuan</a:t>
            </a:r>
            <a:r>
              <a:rPr lang="en-US" altLang="en-US" sz="1800" dirty="0">
                <a:latin typeface="Montserrat" panose="00000500000000000000" charset="0"/>
              </a:rPr>
              <a:t> </a:t>
            </a:r>
            <a:r>
              <a:rPr lang="en-US" altLang="en-US" sz="1800" dirty="0" err="1">
                <a:latin typeface="Montserrat" panose="00000500000000000000" charset="0"/>
              </a:rPr>
              <a:t>kognitif</a:t>
            </a:r>
            <a:r>
              <a:rPr lang="en-US" altLang="en-US" sz="1800" dirty="0">
                <a:latin typeface="Montserrat" panose="00000500000000000000" charset="0"/>
              </a:rPr>
              <a:t>) </a:t>
            </a:r>
            <a:r>
              <a:rPr lang="en-US" altLang="en-US" sz="1800" dirty="0" err="1">
                <a:latin typeface="Montserrat" panose="00000500000000000000" charset="0"/>
              </a:rPr>
              <a:t>rendah</a:t>
            </a:r>
            <a:endParaRPr lang="en-US" altLang="en-US" sz="1800" dirty="0">
              <a:latin typeface="Montserrat" panose="0000050000000000000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1" dirty="0">
                <a:latin typeface="Montserrat" panose="00000500000000000000" charset="0"/>
              </a:rPr>
              <a:t>Stunting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err="1">
                <a:latin typeface="Montserrat" panose="00000500000000000000" charset="0"/>
              </a:rPr>
              <a:t>Risiko</a:t>
            </a:r>
            <a:r>
              <a:rPr lang="en-US" altLang="en-US" sz="1800" dirty="0">
                <a:latin typeface="Montserrat" panose="00000500000000000000" charset="0"/>
              </a:rPr>
              <a:t> </a:t>
            </a:r>
            <a:r>
              <a:rPr lang="en-US" altLang="en-US" sz="1800" dirty="0" err="1">
                <a:latin typeface="Montserrat" panose="00000500000000000000" charset="0"/>
              </a:rPr>
              <a:t>tinggi</a:t>
            </a:r>
            <a:r>
              <a:rPr lang="en-US" altLang="en-US" sz="1800" dirty="0">
                <a:latin typeface="Montserrat" panose="00000500000000000000" charset="0"/>
              </a:rPr>
              <a:t> </a:t>
            </a:r>
            <a:r>
              <a:rPr lang="en-US" altLang="en-US" sz="1800" dirty="0" err="1">
                <a:latin typeface="Montserrat" panose="00000500000000000000" charset="0"/>
              </a:rPr>
              <a:t>menderita</a:t>
            </a:r>
            <a:r>
              <a:rPr lang="en-US" altLang="en-US" sz="1800" dirty="0">
                <a:latin typeface="Montserrat" panose="00000500000000000000" charset="0"/>
              </a:rPr>
              <a:t> PTM (</a:t>
            </a:r>
            <a:r>
              <a:rPr lang="en-US" altLang="en-US" sz="1800" dirty="0" err="1">
                <a:latin typeface="Montserrat" panose="00000500000000000000" charset="0"/>
              </a:rPr>
              <a:t>Penyakit</a:t>
            </a:r>
            <a:r>
              <a:rPr lang="en-US" altLang="en-US" sz="1800" dirty="0">
                <a:latin typeface="Montserrat" panose="00000500000000000000" charset="0"/>
              </a:rPr>
              <a:t>  </a:t>
            </a:r>
            <a:r>
              <a:rPr lang="en-US" altLang="en-US" sz="1800" dirty="0" err="1">
                <a:latin typeface="Montserrat" panose="00000500000000000000" charset="0"/>
              </a:rPr>
              <a:t>Tidak</a:t>
            </a:r>
            <a:r>
              <a:rPr lang="en-US" altLang="en-US" sz="1800" dirty="0">
                <a:latin typeface="Montserrat" panose="00000500000000000000" charset="0"/>
              </a:rPr>
              <a:t> </a:t>
            </a:r>
            <a:r>
              <a:rPr lang="en-US" altLang="en-US" sz="1800" dirty="0" err="1">
                <a:latin typeface="Montserrat" panose="00000500000000000000" charset="0"/>
              </a:rPr>
              <a:t>Menular</a:t>
            </a:r>
            <a:r>
              <a:rPr lang="en-US" altLang="en-US" sz="1800" dirty="0">
                <a:latin typeface="Montserrat" panose="00000500000000000000" charset="0"/>
              </a:rPr>
              <a:t>), </a:t>
            </a:r>
            <a:r>
              <a:rPr lang="en-US" altLang="en-US" sz="1800" dirty="0" err="1">
                <a:latin typeface="Montserrat" panose="00000500000000000000" charset="0"/>
              </a:rPr>
              <a:t>a.l.</a:t>
            </a:r>
            <a:r>
              <a:rPr lang="en-US" altLang="en-US" sz="1800" dirty="0">
                <a:latin typeface="Montserrat" panose="00000500000000000000" charset="0"/>
              </a:rPr>
              <a:t> Diabetes, P’ </a:t>
            </a:r>
            <a:r>
              <a:rPr lang="en-US" altLang="en-US" sz="1800" dirty="0" err="1">
                <a:latin typeface="Montserrat" panose="00000500000000000000" charset="0"/>
              </a:rPr>
              <a:t>Jantung</a:t>
            </a:r>
            <a:r>
              <a:rPr lang="en-US" altLang="en-US" sz="1800" dirty="0">
                <a:latin typeface="Montserrat" panose="00000500000000000000" charset="0"/>
              </a:rPr>
              <a:t>, Stroke,  dan </a:t>
            </a:r>
            <a:r>
              <a:rPr lang="en-US" altLang="en-US" sz="1800" dirty="0" err="1">
                <a:latin typeface="Montserrat" panose="00000500000000000000" charset="0"/>
              </a:rPr>
              <a:t>Hipertensi</a:t>
            </a:r>
            <a:r>
              <a:rPr lang="en-US" altLang="en-US" sz="1800" i="1" dirty="0">
                <a:latin typeface="Montserrat" panose="00000500000000000000" charset="0"/>
              </a:rPr>
              <a:t> </a:t>
            </a:r>
          </a:p>
          <a:p>
            <a:pPr marL="0" indent="0"/>
            <a:endParaRPr lang="en-ID" sz="1800" dirty="0">
              <a:latin typeface="Montserrat" panose="00000500000000000000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077F811-2C59-4045-9499-E9C27DAB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51435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271A9D-CD6D-4D40-AC9A-F0AE0F590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69"/>
          <a:stretch/>
        </p:blipFill>
        <p:spPr bwMode="auto">
          <a:xfrm>
            <a:off x="1095447" y="10"/>
            <a:ext cx="6953105" cy="51434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80" y="0"/>
            <a:ext cx="6703060" cy="1051560"/>
          </a:xfrm>
        </p:spPr>
        <p:txBody>
          <a:bodyPr/>
          <a:lstStyle/>
          <a:p>
            <a:r>
              <a:rPr lang="id-ID" sz="2000" dirty="0">
                <a:latin typeface="Montserrat" panose="00000500000000000000" charset="0"/>
              </a:rPr>
              <a:t>Dampak Jangka Pendek Dan Jangka Panjang Akibat Gangguan Gizi Pada Masa Janin Dan Anak-Anak</a:t>
            </a:r>
          </a:p>
        </p:txBody>
      </p:sp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68526" y="4830234"/>
            <a:ext cx="9006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1200" b="1" i="1" dirty="0"/>
              <a:t>Sumber :  Modifikasi dari Rajagopalan, S, Nutrition and challenges in the next decade, Food and Bulletin vol 24 no.3, 2003</a:t>
            </a:r>
            <a:endParaRPr lang="id-ID" sz="1200" b="1" dirty="0"/>
          </a:p>
        </p:txBody>
      </p:sp>
      <p:grpSp>
        <p:nvGrpSpPr>
          <p:cNvPr id="5" name="Group 37"/>
          <p:cNvGrpSpPr/>
          <p:nvPr/>
        </p:nvGrpSpPr>
        <p:grpSpPr bwMode="auto">
          <a:xfrm>
            <a:off x="48768" y="938769"/>
            <a:ext cx="9046464" cy="3755136"/>
            <a:chOff x="990600" y="981075"/>
            <a:chExt cx="7848600" cy="4760757"/>
          </a:xfrm>
        </p:grpSpPr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1060450" y="1849914"/>
              <a:ext cx="1527198" cy="7438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1" hangingPunct="1"/>
              <a:r>
                <a:rPr lang="id-ID" b="1">
                  <a:solidFill>
                    <a:srgbClr val="FF0000"/>
                  </a:solidFill>
                  <a:latin typeface="Calibri" panose="020F0502020204030204" pitchFamily="34" charset="0"/>
                </a:rPr>
                <a:t> &gt; 1/3  </a:t>
              </a:r>
              <a:r>
                <a:rPr lang="id-ID" b="1" i="1">
                  <a:solidFill>
                    <a:srgbClr val="FF0000"/>
                  </a:solidFill>
                  <a:latin typeface="Calibri" panose="020F0502020204030204" pitchFamily="34" charset="0"/>
                </a:rPr>
                <a:t>IUGR</a:t>
              </a:r>
              <a:r>
                <a:rPr lang="id-ID" b="1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endParaRPr lang="id-ID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marL="0" lvl="1" eaLnBrk="1" hangingPunct="1"/>
              <a:r>
                <a:rPr lang="id-ID" b="1">
                  <a:solidFill>
                    <a:srgbClr val="FF0000"/>
                  </a:solidFill>
                  <a:latin typeface="Calibri" panose="020F0502020204030204" pitchFamily="34" charset="0"/>
                </a:rPr>
                <a:t>faktor gizi Ibu</a:t>
              </a:r>
              <a:endParaRPr lang="id-ID" sz="3200"/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033465" y="1849914"/>
              <a:ext cx="1843335" cy="893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b="1" u="sng" dirty="0">
                  <a:solidFill>
                    <a:srgbClr val="FF0000"/>
                  </a:solidFill>
                  <a:latin typeface="Calibri" panose="020F0502020204030204" pitchFamily="34" charset="0"/>
                </a:rPr>
                <a:t>+</a:t>
              </a:r>
              <a:r>
                <a:rPr lang="id-ID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20 %  </a:t>
              </a:r>
              <a:r>
                <a:rPr lang="id-ID" b="1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IUGR</a:t>
              </a:r>
              <a:r>
                <a:rPr lang="id-ID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: PBBH rendah</a:t>
              </a:r>
              <a:endParaRPr lang="id-ID" sz="3200" dirty="0"/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3123300" y="2879917"/>
              <a:ext cx="1229986" cy="13781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id-ID" sz="1600">
                  <a:latin typeface="Cambria" panose="02040503050406030204" pitchFamily="18" charset="0"/>
                </a:rPr>
                <a:t>Gangguan gizi pada Masa Janin dan Usia Dini</a:t>
              </a:r>
              <a:endParaRPr lang="id-ID" sz="3600"/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831008" y="990373"/>
              <a:ext cx="1594364" cy="584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sz="1600" b="1" dirty="0">
                  <a:latin typeface="Cambria" panose="02040503050406030204" pitchFamily="18" charset="0"/>
                </a:rPr>
                <a:t>Dampak</a:t>
              </a:r>
            </a:p>
            <a:p>
              <a:pPr algn="ctr" eaLnBrk="1" hangingPunct="1"/>
              <a:r>
                <a:rPr lang="id-ID" sz="1600" b="1" dirty="0">
                  <a:latin typeface="Cambria" panose="02040503050406030204" pitchFamily="18" charset="0"/>
                </a:rPr>
                <a:t>Jangka Pendek</a:t>
              </a:r>
              <a:endParaRPr lang="id-ID" sz="3600" dirty="0"/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4989689" y="1811689"/>
              <a:ext cx="1360121" cy="6963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sz="1600">
                  <a:latin typeface="Cambria" panose="02040503050406030204" pitchFamily="18" charset="0"/>
                </a:rPr>
                <a:t>Perkembangan Otak</a:t>
              </a:r>
              <a:endParaRPr lang="id-ID" sz="3600"/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5029989" y="2932606"/>
              <a:ext cx="1396223" cy="6229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sz="1600">
                  <a:latin typeface="Cambria" panose="02040503050406030204" pitchFamily="18" charset="0"/>
                </a:rPr>
                <a:t>Pertumbuhan (IUGR)</a:t>
              </a:r>
              <a:endParaRPr lang="id-ID" sz="3600"/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4953789" y="3953311"/>
              <a:ext cx="1523211" cy="15548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id-ID" sz="1600" dirty="0">
                  <a:latin typeface="Cambria" panose="02040503050406030204" pitchFamily="18" charset="0"/>
                </a:rPr>
                <a:t>Programing Metabolik dari glukosa, lemak, protein hormon /reseptor/gen</a:t>
              </a:r>
              <a:endParaRPr lang="id-ID" sz="3600" dirty="0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6593289" y="990373"/>
              <a:ext cx="1815174" cy="633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sz="1600" b="1">
                  <a:latin typeface="Cambria" panose="02040503050406030204" pitchFamily="18" charset="0"/>
                </a:rPr>
                <a:t>Dampak</a:t>
              </a:r>
            </a:p>
            <a:p>
              <a:pPr algn="ctr" eaLnBrk="1" hangingPunct="1"/>
              <a:r>
                <a:rPr lang="id-ID" sz="1600" b="1">
                  <a:latin typeface="Cambria" panose="02040503050406030204" pitchFamily="18" charset="0"/>
                </a:rPr>
                <a:t>Jangka Panjang</a:t>
              </a:r>
              <a:endParaRPr lang="id-ID" sz="3600"/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6850201" y="1741438"/>
              <a:ext cx="1415534" cy="10485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 sz="1700" i="1">
                  <a:latin typeface="Cambria" panose="02040503050406030204" pitchFamily="18" charset="0"/>
                </a:rPr>
                <a:t>Cognitive Performance </a:t>
              </a:r>
              <a:r>
                <a:rPr lang="id-ID" sz="1700">
                  <a:latin typeface="Cambria" panose="02040503050406030204" pitchFamily="18" charset="0"/>
                </a:rPr>
                <a:t>&amp; pendidikan</a:t>
              </a:r>
              <a:endParaRPr lang="id-ID" sz="1700"/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6895538" y="2966698"/>
              <a:ext cx="1415534" cy="7779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d-ID">
                  <a:latin typeface="Cambria" panose="02040503050406030204" pitchFamily="18" charset="0"/>
                </a:rPr>
                <a:t>Stunting/</a:t>
              </a:r>
            </a:p>
            <a:p>
              <a:pPr algn="ctr" eaLnBrk="1" hangingPunct="1"/>
              <a:r>
                <a:rPr lang="id-ID">
                  <a:latin typeface="Cambria" panose="02040503050406030204" pitchFamily="18" charset="0"/>
                </a:rPr>
                <a:t>Pendek</a:t>
              </a:r>
              <a:endParaRPr lang="id-ID" sz="3200"/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6950111" y="3884093"/>
              <a:ext cx="1360961" cy="14504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8900" indent="-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buFont typeface="Arial" panose="020B0604020202020204" pitchFamily="34" charset="0"/>
                <a:buChar char="-"/>
              </a:pPr>
              <a:r>
                <a:rPr lang="id-ID">
                  <a:latin typeface="Cambria" panose="02040503050406030204" pitchFamily="18" charset="0"/>
                </a:rPr>
                <a:t>Hipertensi</a:t>
              </a:r>
            </a:p>
            <a:p>
              <a:pPr eaLnBrk="1" hangingPunct="1">
                <a:buFont typeface="Arial" panose="020B0604020202020204" pitchFamily="34" charset="0"/>
                <a:buChar char="-"/>
              </a:pPr>
              <a:r>
                <a:rPr lang="id-ID">
                  <a:latin typeface="Cambria" panose="02040503050406030204" pitchFamily="18" charset="0"/>
                </a:rPr>
                <a:t>Diabetes</a:t>
              </a:r>
            </a:p>
            <a:p>
              <a:pPr eaLnBrk="1" hangingPunct="1">
                <a:buFont typeface="Arial" panose="020B0604020202020204" pitchFamily="34" charset="0"/>
                <a:buChar char="-"/>
              </a:pPr>
              <a:r>
                <a:rPr lang="id-ID">
                  <a:latin typeface="Cambria" panose="02040503050406030204" pitchFamily="18" charset="0"/>
                </a:rPr>
                <a:t>Obesitas</a:t>
              </a:r>
            </a:p>
            <a:p>
              <a:pPr eaLnBrk="1" hangingPunct="1">
                <a:buFont typeface="Arial" panose="020B0604020202020204" pitchFamily="34" charset="0"/>
                <a:buChar char="-"/>
              </a:pPr>
              <a:r>
                <a:rPr lang="id-ID">
                  <a:latin typeface="Cambria" panose="02040503050406030204" pitchFamily="18" charset="0"/>
                </a:rPr>
                <a:t>PJK</a:t>
              </a:r>
              <a:endParaRPr lang="id-ID" sz="1600">
                <a:latin typeface="Cambria" panose="02040503050406030204" pitchFamily="18" charset="0"/>
              </a:endParaRPr>
            </a:p>
            <a:p>
              <a:pPr eaLnBrk="1" hangingPunct="1">
                <a:buFont typeface="Arial" panose="020B0604020202020204" pitchFamily="34" charset="0"/>
                <a:buChar char="-"/>
              </a:pPr>
              <a:r>
                <a:rPr lang="id-ID" sz="1600">
                  <a:latin typeface="Cambria" panose="02040503050406030204" pitchFamily="18" charset="0"/>
                </a:rPr>
                <a:t>Stroke</a:t>
              </a:r>
              <a:endParaRPr lang="id-ID" sz="2800"/>
            </a:p>
          </p:txBody>
        </p:sp>
        <p:cxnSp>
          <p:nvCxnSpPr>
            <p:cNvPr id="17" name="AutoShape 31"/>
            <p:cNvCxnSpPr>
              <a:cxnSpLocks noChangeShapeType="1"/>
            </p:cNvCxnSpPr>
            <p:nvPr/>
          </p:nvCxnSpPr>
          <p:spPr bwMode="auto">
            <a:xfrm flipV="1">
              <a:off x="5725162" y="2530729"/>
              <a:ext cx="0" cy="3326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2"/>
            <p:cNvCxnSpPr>
              <a:cxnSpLocks noChangeShapeType="1"/>
            </p:cNvCxnSpPr>
            <p:nvPr/>
          </p:nvCxnSpPr>
          <p:spPr bwMode="auto">
            <a:xfrm>
              <a:off x="6060994" y="3555566"/>
              <a:ext cx="0" cy="3977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3"/>
            <p:cNvCxnSpPr>
              <a:cxnSpLocks noChangeShapeType="1"/>
            </p:cNvCxnSpPr>
            <p:nvPr/>
          </p:nvCxnSpPr>
          <p:spPr bwMode="auto">
            <a:xfrm flipV="1">
              <a:off x="4353287" y="2263155"/>
              <a:ext cx="596103" cy="10558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34"/>
            <p:cNvCxnSpPr>
              <a:cxnSpLocks noChangeShapeType="1"/>
            </p:cNvCxnSpPr>
            <p:nvPr/>
          </p:nvCxnSpPr>
          <p:spPr bwMode="auto">
            <a:xfrm>
              <a:off x="4343400" y="3581400"/>
              <a:ext cx="596103" cy="11963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35"/>
            <p:cNvCxnSpPr>
              <a:cxnSpLocks noChangeShapeType="1"/>
            </p:cNvCxnSpPr>
            <p:nvPr/>
          </p:nvCxnSpPr>
          <p:spPr bwMode="auto">
            <a:xfrm>
              <a:off x="4353287" y="3469819"/>
              <a:ext cx="6364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990600" y="2790037"/>
              <a:ext cx="1408982" cy="1055831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1" hangingPunct="1">
                <a:spcAft>
                  <a:spcPts val="600"/>
                </a:spcAft>
                <a:buFont typeface="Symbol" panose="05050102010706020507" pitchFamily="18" charset="2"/>
                <a:buChar char="·"/>
              </a:pPr>
              <a:r>
                <a:rPr lang="id-ID" sz="1600" dirty="0">
                  <a:latin typeface="Cambria" panose="02040503050406030204" pitchFamily="18" charset="0"/>
                </a:rPr>
                <a:t>Ibu Pendek</a:t>
              </a:r>
            </a:p>
            <a:p>
              <a:pPr eaLnBrk="1" hangingPunct="1">
                <a:buFont typeface="Symbol" panose="05050102010706020507" pitchFamily="18" charset="2"/>
                <a:buChar char="·"/>
              </a:pPr>
              <a:r>
                <a:rPr lang="id-ID" sz="1600" dirty="0">
                  <a:latin typeface="Cambria" panose="02040503050406030204" pitchFamily="18" charset="0"/>
                </a:rPr>
                <a:t>BB prahamil rendah</a:t>
              </a:r>
            </a:p>
            <a:p>
              <a:pPr eaLnBrk="1" hangingPunct="1"/>
              <a:endParaRPr lang="id-ID" sz="3600" dirty="0"/>
            </a:p>
          </p:txBody>
        </p:sp>
        <p:cxnSp>
          <p:nvCxnSpPr>
            <p:cNvPr id="23" name="AutoShape 37"/>
            <p:cNvCxnSpPr>
              <a:cxnSpLocks noChangeShapeType="1"/>
            </p:cNvCxnSpPr>
            <p:nvPr/>
          </p:nvCxnSpPr>
          <p:spPr bwMode="auto">
            <a:xfrm>
              <a:off x="6349810" y="2112322"/>
              <a:ext cx="391245" cy="10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8"/>
            <p:cNvCxnSpPr>
              <a:cxnSpLocks noChangeShapeType="1"/>
            </p:cNvCxnSpPr>
            <p:nvPr/>
          </p:nvCxnSpPr>
          <p:spPr bwMode="auto">
            <a:xfrm flipV="1">
              <a:off x="5372538" y="3546268"/>
              <a:ext cx="0" cy="3326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9"/>
            <p:cNvCxnSpPr>
              <a:cxnSpLocks noChangeShapeType="1"/>
            </p:cNvCxnSpPr>
            <p:nvPr/>
          </p:nvCxnSpPr>
          <p:spPr bwMode="auto">
            <a:xfrm>
              <a:off x="2399582" y="3246669"/>
              <a:ext cx="648418" cy="2993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40"/>
            <p:cNvCxnSpPr>
              <a:cxnSpLocks noChangeShapeType="1"/>
            </p:cNvCxnSpPr>
            <p:nvPr/>
          </p:nvCxnSpPr>
          <p:spPr bwMode="auto">
            <a:xfrm>
              <a:off x="6458956" y="4577305"/>
              <a:ext cx="391245" cy="10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1"/>
            <p:cNvCxnSpPr>
              <a:cxnSpLocks noChangeShapeType="1"/>
            </p:cNvCxnSpPr>
            <p:nvPr/>
          </p:nvCxnSpPr>
          <p:spPr bwMode="auto">
            <a:xfrm>
              <a:off x="6425373" y="3204311"/>
              <a:ext cx="391245" cy="10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3"/>
            <p:cNvCxnSpPr>
              <a:cxnSpLocks noChangeShapeType="1"/>
            </p:cNvCxnSpPr>
            <p:nvPr/>
          </p:nvCxnSpPr>
          <p:spPr bwMode="auto">
            <a:xfrm>
              <a:off x="8839200" y="3352800"/>
              <a:ext cx="0" cy="238903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44"/>
            <p:cNvCxnSpPr>
              <a:cxnSpLocks noChangeShapeType="1"/>
            </p:cNvCxnSpPr>
            <p:nvPr/>
          </p:nvCxnSpPr>
          <p:spPr bwMode="auto">
            <a:xfrm flipH="1">
              <a:off x="1841261" y="5715000"/>
              <a:ext cx="699793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5"/>
            <p:cNvCxnSpPr>
              <a:cxnSpLocks noChangeShapeType="1"/>
            </p:cNvCxnSpPr>
            <p:nvPr/>
          </p:nvCxnSpPr>
          <p:spPr bwMode="auto">
            <a:xfrm flipV="1">
              <a:off x="1841260" y="3845868"/>
              <a:ext cx="0" cy="180999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AutoShape 46"/>
            <p:cNvSpPr>
              <a:spLocks noChangeArrowheads="1"/>
            </p:cNvSpPr>
            <p:nvPr/>
          </p:nvSpPr>
          <p:spPr bwMode="auto">
            <a:xfrm>
              <a:off x="2781591" y="981075"/>
              <a:ext cx="5752809" cy="457871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cxnSp>
          <p:nvCxnSpPr>
            <p:cNvPr id="32" name="Straight Connector 31"/>
            <p:cNvCxnSpPr>
              <a:endCxn id="15" idx="3"/>
            </p:cNvCxnSpPr>
            <p:nvPr/>
          </p:nvCxnSpPr>
          <p:spPr>
            <a:xfrm flipH="1">
              <a:off x="8310563" y="3352723"/>
              <a:ext cx="528637" cy="3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5520FD8-1CB4-4AA3-BDEE-D85A41891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49" y="458131"/>
            <a:ext cx="7507500" cy="572700"/>
          </a:xfrm>
        </p:spPr>
        <p:txBody>
          <a:bodyPr/>
          <a:lstStyle/>
          <a:p>
            <a:r>
              <a:rPr lang="en-US" dirty="0"/>
              <a:t>References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573" y="1096404"/>
            <a:ext cx="8830850" cy="3802979"/>
          </a:xfrm>
        </p:spPr>
        <p:txBody>
          <a:bodyPr/>
          <a:lstStyle/>
          <a:p>
            <a:r>
              <a:rPr lang="en-US" altLang="en-US" sz="1400" dirty="0" err="1">
                <a:latin typeface="Montserrat" panose="00000500000000000000" charset="0"/>
              </a:rPr>
              <a:t>Achadi</a:t>
            </a:r>
            <a:r>
              <a:rPr lang="en-US" altLang="en-US" sz="1400" dirty="0">
                <a:latin typeface="Montserrat" panose="00000500000000000000" charset="0"/>
              </a:rPr>
              <a:t>, E. 2017. 1000 HPK. </a:t>
            </a:r>
            <a:r>
              <a:rPr lang="en-US" altLang="en-US" sz="1400" dirty="0" err="1">
                <a:latin typeface="Montserrat" panose="00000500000000000000" charset="0"/>
              </a:rPr>
              <a:t>Materi</a:t>
            </a:r>
            <a:r>
              <a:rPr lang="en-US" altLang="en-US" sz="1400" dirty="0">
                <a:latin typeface="Montserrat" panose="00000500000000000000" charset="0"/>
              </a:rPr>
              <a:t> </a:t>
            </a:r>
            <a:r>
              <a:rPr lang="en-US" altLang="en-US" sz="1400" dirty="0" err="1">
                <a:latin typeface="Montserrat" panose="00000500000000000000" charset="0"/>
              </a:rPr>
              <a:t>Presentasi</a:t>
            </a:r>
            <a:r>
              <a:rPr lang="en-US" altLang="en-US" sz="1400" dirty="0">
                <a:latin typeface="Montserrat" panose="00000500000000000000" charset="0"/>
              </a:rPr>
              <a:t> </a:t>
            </a:r>
            <a:r>
              <a:rPr lang="en-US" altLang="en-US" sz="1400" dirty="0" err="1">
                <a:latin typeface="Montserrat" panose="00000500000000000000" charset="0"/>
              </a:rPr>
              <a:t>kegiatan</a:t>
            </a:r>
            <a:r>
              <a:rPr lang="en-US" altLang="en-US" sz="1400" dirty="0">
                <a:latin typeface="Montserrat" panose="00000500000000000000" charset="0"/>
              </a:rPr>
              <a:t> Journalist Goes to Campus. PDRC &amp; PDGMI</a:t>
            </a:r>
          </a:p>
          <a:p>
            <a:r>
              <a:rPr lang="en-US" altLang="en-US" sz="1400" i="1" dirty="0">
                <a:latin typeface="Montserrat" panose="00000500000000000000" charset="0"/>
              </a:rPr>
              <a:t>Barker, Public Health, 2012</a:t>
            </a:r>
            <a:endParaRPr lang="en-US" sz="1400" dirty="0">
              <a:latin typeface="Montserrat" panose="00000500000000000000" charset="0"/>
            </a:endParaRPr>
          </a:p>
          <a:p>
            <a:r>
              <a:rPr lang="id-ID" sz="1400" dirty="0">
                <a:latin typeface="Montserrat" panose="00000500000000000000" charset="0"/>
              </a:rPr>
              <a:t>Caraher, M &amp; J. Coveney. 2003. “Public Health nutrition and food policy”. </a:t>
            </a:r>
            <a:r>
              <a:rPr lang="id-ID" sz="1400" i="1" dirty="0">
                <a:latin typeface="Montserrat" panose="00000500000000000000" charset="0"/>
              </a:rPr>
              <a:t>Public Health Nutrition</a:t>
            </a:r>
            <a:r>
              <a:rPr lang="id-ID" sz="1400" dirty="0">
                <a:latin typeface="Montserrat" panose="00000500000000000000" charset="0"/>
              </a:rPr>
              <a:t> :7 (5), 591-598</a:t>
            </a:r>
          </a:p>
          <a:p>
            <a:r>
              <a:rPr lang="id-ID" sz="1400" dirty="0">
                <a:latin typeface="Montserrat" panose="00000500000000000000" charset="0"/>
              </a:rPr>
              <a:t>Beuman, C et al. 2005. “The Giessen Declaration”. </a:t>
            </a:r>
            <a:r>
              <a:rPr lang="id-ID" sz="1400" i="1" dirty="0">
                <a:latin typeface="Montserrat" panose="00000500000000000000" charset="0"/>
              </a:rPr>
              <a:t>Public Health Nutrition</a:t>
            </a:r>
            <a:r>
              <a:rPr lang="id-ID" sz="1400" dirty="0">
                <a:latin typeface="Montserrat" panose="00000500000000000000" charset="0"/>
              </a:rPr>
              <a:t>: 8(6A), 783-786</a:t>
            </a:r>
          </a:p>
          <a:p>
            <a:r>
              <a:rPr lang="id-ID" sz="1400" dirty="0">
                <a:latin typeface="Montserrat" panose="00000500000000000000" charset="0"/>
              </a:rPr>
              <a:t>Cannon, G &amp; C. Leitzmann. 2006. “The New Nutrition Science project”. Taylor &amp; Francis</a:t>
            </a:r>
          </a:p>
          <a:p>
            <a:r>
              <a:rPr lang="id-ID" sz="1400" dirty="0">
                <a:latin typeface="Montserrat" panose="00000500000000000000" charset="0"/>
              </a:rPr>
              <a:t>Hughes, R &amp; B.M. Margetts. 2011. </a:t>
            </a:r>
            <a:r>
              <a:rPr lang="id-ID" sz="1400" i="1" dirty="0">
                <a:latin typeface="Montserrat" panose="00000500000000000000" charset="0"/>
              </a:rPr>
              <a:t>Practical Public Health Nutrition</a:t>
            </a:r>
            <a:r>
              <a:rPr lang="id-ID" sz="1400" dirty="0">
                <a:latin typeface="Montserrat" panose="00000500000000000000" charset="0"/>
              </a:rPr>
              <a:t>. Wiley-Blackwell</a:t>
            </a:r>
            <a:endParaRPr lang="en-US" sz="1400" dirty="0">
              <a:latin typeface="Montserrat" panose="00000500000000000000" charset="0"/>
            </a:endParaRPr>
          </a:p>
          <a:p>
            <a:r>
              <a:rPr lang="id-ID" sz="1400" dirty="0">
                <a:latin typeface="Montserrat" panose="00000500000000000000" charset="0"/>
              </a:rPr>
              <a:t>Gluckman et al. 2015. Nutrition and Lifestyles for Pregnancy &amp; Breastfeeding</a:t>
            </a:r>
          </a:p>
          <a:p>
            <a:r>
              <a:rPr lang="id-ID" sz="1400" dirty="0">
                <a:latin typeface="Montserrat" panose="00000500000000000000" charset="0"/>
              </a:rPr>
              <a:t>Spark, A. 2007. </a:t>
            </a:r>
            <a:r>
              <a:rPr lang="id-ID" sz="1400" i="1" dirty="0">
                <a:latin typeface="Montserrat" panose="00000500000000000000" charset="0"/>
              </a:rPr>
              <a:t>Nutrition in Public Health: Principles, Policies and Practice</a:t>
            </a:r>
            <a:r>
              <a:rPr lang="id-ID" sz="1400" dirty="0">
                <a:latin typeface="Montserrat" panose="00000500000000000000" charset="0"/>
              </a:rPr>
              <a:t>. CRC Press</a:t>
            </a:r>
          </a:p>
          <a:p>
            <a:r>
              <a:rPr lang="en-US" sz="1400" dirty="0">
                <a:latin typeface="Montserrat" panose="00000500000000000000" charset="0"/>
              </a:rPr>
              <a:t>Lenoir-</a:t>
            </a:r>
            <a:r>
              <a:rPr lang="en-US" sz="1400" dirty="0" err="1">
                <a:latin typeface="Montserrat" panose="00000500000000000000" charset="0"/>
              </a:rPr>
              <a:t>Wijnkoop</a:t>
            </a:r>
            <a:r>
              <a:rPr lang="en-US" sz="1400" dirty="0">
                <a:latin typeface="Montserrat" panose="00000500000000000000" charset="0"/>
              </a:rPr>
              <a:t>, Irene, et al. 2016. Today’s Nutrition and Tomorrow’s Public Health: Challenges and Opportunities. </a:t>
            </a:r>
            <a:r>
              <a:rPr lang="en-US" sz="1400" i="1" dirty="0">
                <a:latin typeface="Montserrat" panose="00000500000000000000" charset="0"/>
              </a:rPr>
              <a:t>Front. </a:t>
            </a:r>
            <a:r>
              <a:rPr lang="en-US" sz="1400" i="1" dirty="0" err="1">
                <a:latin typeface="Montserrat" panose="00000500000000000000" charset="0"/>
              </a:rPr>
              <a:t>Pharmacol</a:t>
            </a:r>
            <a:r>
              <a:rPr lang="en-US" sz="1400" i="1" dirty="0">
                <a:latin typeface="Montserrat" panose="00000500000000000000" charset="0"/>
              </a:rPr>
              <a:t>. 7 (34).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BFF10FF-58EB-43E8-94B4-09F99752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40" y="132750"/>
            <a:ext cx="7507500" cy="572700"/>
          </a:xfrm>
        </p:spPr>
        <p:txBody>
          <a:bodyPr/>
          <a:lstStyle/>
          <a:p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PERTANYAAN</a:t>
            </a:r>
            <a:endParaRPr lang="en-ID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85" y="1071519"/>
            <a:ext cx="8647430" cy="3877945"/>
          </a:xfrm>
        </p:spPr>
        <p:txBody>
          <a:bodyPr/>
          <a:lstStyle/>
          <a:p>
            <a:r>
              <a:rPr lang="en-US" sz="1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Jelaskan arti “zat gizi” serta apa saja yang termasuk zat gizi!</a:t>
            </a:r>
          </a:p>
          <a:p>
            <a:r>
              <a:rPr lang="en-US" sz="1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Jelaskan arti “gizi kesehatan masyarakat”!</a:t>
            </a:r>
          </a:p>
          <a:p>
            <a:r>
              <a:rPr lang="en-US" sz="1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Bagaimana pengaruh gizi terhadap kesehatan masyarakat pada khususnya dan pada sumberdaya manusia pada umumnya?</a:t>
            </a:r>
          </a:p>
          <a:p>
            <a:r>
              <a:rPr lang="en-US" sz="1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Jelaskan posisi gizi pada SDGs (sustainable development goals)</a:t>
            </a:r>
          </a:p>
          <a:p>
            <a:r>
              <a:rPr lang="en-US" sz="1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Jelaskan masalah  triple burden bidang gizi di indonesia!</a:t>
            </a:r>
          </a:p>
          <a:p>
            <a:r>
              <a:rPr lang="en-US" sz="1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Jelaskan yang dimaksud dengan 1000 HPK dan apa akibatnya jika 1000 HPK tidak terlewati dengan baik!</a:t>
            </a:r>
          </a:p>
          <a:p>
            <a:r>
              <a:rPr lang="en-US" sz="18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Bagaimana pengaruh gizi terhadap kualitas suatu negara?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8DA732-04CB-4770-BAFD-A6DC8F4C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1F0F-F3D0-41F6-993D-62D630EE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57" y="2285400"/>
            <a:ext cx="7507500" cy="572700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59E17-3B24-411C-A563-B35691F13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435" y="4286498"/>
            <a:ext cx="7245000" cy="572700"/>
          </a:xfrm>
        </p:spPr>
        <p:txBody>
          <a:bodyPr/>
          <a:lstStyle/>
          <a:p>
            <a:pPr marL="165100" indent="0">
              <a:buNone/>
            </a:pPr>
            <a:r>
              <a:rPr lang="en-US" sz="1400" b="1" dirty="0" err="1"/>
              <a:t>Sesi</a:t>
            </a:r>
            <a:r>
              <a:rPr lang="en-US" sz="1400" b="1" dirty="0"/>
              <a:t> 11 – </a:t>
            </a:r>
            <a:r>
              <a:rPr lang="en-US" sz="1400" b="1" dirty="0" err="1"/>
              <a:t>Gizi</a:t>
            </a:r>
            <a:r>
              <a:rPr lang="en-US" sz="1400" b="1" dirty="0"/>
              <a:t> Kesehatan Masyarakat</a:t>
            </a:r>
          </a:p>
          <a:p>
            <a:pPr marL="165100" indent="0">
              <a:buNone/>
            </a:pPr>
            <a:r>
              <a:rPr lang="en-US" sz="1400" b="1" dirty="0"/>
              <a:t>FKM UI 2020</a:t>
            </a:r>
            <a:endParaRPr lang="en-ID" sz="1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221387-EB91-4003-91BC-8CD1DD50934C}"/>
              </a:ext>
            </a:extLst>
          </p:cNvPr>
          <p:cNvSpPr/>
          <p:nvPr/>
        </p:nvSpPr>
        <p:spPr>
          <a:xfrm>
            <a:off x="300625" y="2016690"/>
            <a:ext cx="8317282" cy="82671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F1A894-32AB-4998-A305-00F82157098C}"/>
              </a:ext>
            </a:extLst>
          </p:cNvPr>
          <p:cNvSpPr/>
          <p:nvPr/>
        </p:nvSpPr>
        <p:spPr>
          <a:xfrm>
            <a:off x="208435" y="1939367"/>
            <a:ext cx="8317282" cy="8267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/>
              <a:t>Terima</a:t>
            </a:r>
            <a:r>
              <a:rPr lang="en-US" sz="3200" b="1" dirty="0"/>
              <a:t> </a:t>
            </a:r>
            <a:r>
              <a:rPr lang="en-US" sz="3200" b="1" dirty="0" err="1"/>
              <a:t>kasih</a:t>
            </a:r>
            <a:endParaRPr lang="en-ID" sz="3200" b="1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DB58DCA-8CE8-4E78-BCA5-A9853DA9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7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E0C07A-5240-494B-A0BD-430CFE8B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: Dasar Kesehatan Masyarakat</a:t>
            </a:r>
            <a:endParaRPr lang="en-ID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6438302-DF5C-4E01-9150-82C3ABA66C02}"/>
              </a:ext>
            </a:extLst>
          </p:cNvPr>
          <p:cNvSpPr txBox="1">
            <a:spLocks/>
          </p:cNvSpPr>
          <p:nvPr/>
        </p:nvSpPr>
        <p:spPr>
          <a:xfrm>
            <a:off x="818250" y="1238476"/>
            <a:ext cx="750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 panose="00000500000000000000"/>
              <a:buNone/>
              <a:defRPr sz="26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000" dirty="0" err="1"/>
              <a:t>Judul</a:t>
            </a:r>
            <a:r>
              <a:rPr lang="en-US" sz="2000" dirty="0"/>
              <a:t> Video : </a:t>
            </a:r>
            <a:r>
              <a:rPr lang="en-US" sz="2000" dirty="0" err="1"/>
              <a:t>Gizi</a:t>
            </a:r>
            <a:r>
              <a:rPr lang="en-US" sz="2000" dirty="0"/>
              <a:t> Kesehatan Masyarakat</a:t>
            </a:r>
            <a:endParaRPr lang="en-ID" sz="2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2670E30-C069-4338-91A2-8953F62F5A17}"/>
              </a:ext>
            </a:extLst>
          </p:cNvPr>
          <p:cNvSpPr txBox="1">
            <a:spLocks/>
          </p:cNvSpPr>
          <p:nvPr/>
        </p:nvSpPr>
        <p:spPr>
          <a:xfrm>
            <a:off x="818250" y="2136853"/>
            <a:ext cx="750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 panose="00000500000000000000"/>
              <a:buNone/>
              <a:defRPr sz="2600" b="1" i="0" u="none" strike="noStrike" cap="none">
                <a:solidFill>
                  <a:schemeClr val="accen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1600" b="0" dirty="0" err="1"/>
              <a:t>Dengan</a:t>
            </a:r>
            <a:r>
              <a:rPr lang="en-US" sz="1600" b="0" dirty="0"/>
              <a:t> </a:t>
            </a:r>
            <a:r>
              <a:rPr lang="en-US" sz="1600" b="0" dirty="0" err="1"/>
              <a:t>menyaksikan</a:t>
            </a:r>
            <a:r>
              <a:rPr lang="en-US" sz="1600" b="0" dirty="0"/>
              <a:t> video </a:t>
            </a:r>
            <a:r>
              <a:rPr lang="en-US" sz="1600" b="0" dirty="0" err="1"/>
              <a:t>ini</a:t>
            </a:r>
            <a:r>
              <a:rPr lang="en-US" sz="1600" b="0" dirty="0"/>
              <a:t>, </a:t>
            </a:r>
            <a:r>
              <a:rPr lang="en-US" sz="1600" b="0" dirty="0" err="1"/>
              <a:t>diharapkan</a:t>
            </a:r>
            <a:r>
              <a:rPr lang="en-US" sz="1600" b="0" dirty="0"/>
              <a:t> </a:t>
            </a:r>
            <a:r>
              <a:rPr lang="en-US" sz="1600" b="0" dirty="0" err="1"/>
              <a:t>dapat</a:t>
            </a:r>
            <a:r>
              <a:rPr lang="en-US" sz="1600" b="0" dirty="0"/>
              <a:t> </a:t>
            </a:r>
            <a:r>
              <a:rPr lang="en-US" sz="1600" b="0" dirty="0" err="1"/>
              <a:t>mengetahui</a:t>
            </a:r>
            <a:r>
              <a:rPr lang="en-US" sz="1600" b="0" dirty="0"/>
              <a:t> </a:t>
            </a:r>
            <a:r>
              <a:rPr lang="en-US" sz="1600" b="0" dirty="0" err="1"/>
              <a:t>mengenai</a:t>
            </a:r>
            <a:r>
              <a:rPr lang="en-US" sz="1600" b="0" dirty="0"/>
              <a:t> </a:t>
            </a:r>
            <a:r>
              <a:rPr lang="en-US" sz="1600" b="0" dirty="0" err="1"/>
              <a:t>Gizi</a:t>
            </a:r>
            <a:r>
              <a:rPr lang="en-US" sz="1600" b="0" dirty="0"/>
              <a:t> Kesehatan Masyarakat</a:t>
            </a:r>
            <a:endParaRPr lang="en-ID" sz="1600" b="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BE0C910-6DFB-4C59-B3AE-916B8E17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D87DDF-CB6C-4C08-A8EA-4A7090A50E36}"/>
              </a:ext>
            </a:extLst>
          </p:cNvPr>
          <p:cNvSpPr/>
          <p:nvPr/>
        </p:nvSpPr>
        <p:spPr>
          <a:xfrm>
            <a:off x="1616189" y="3857007"/>
            <a:ext cx="6315535" cy="82671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0F9880-B213-4D2A-9EA5-C1EE1CAB01EC}"/>
              </a:ext>
            </a:extLst>
          </p:cNvPr>
          <p:cNvSpPr/>
          <p:nvPr/>
        </p:nvSpPr>
        <p:spPr>
          <a:xfrm>
            <a:off x="1523999" y="3779684"/>
            <a:ext cx="6315535" cy="8267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Prof. Dr. dr. </a:t>
            </a:r>
            <a:r>
              <a:rPr lang="en-US" sz="2000" b="1" dirty="0" err="1"/>
              <a:t>Kusharisupeni</a:t>
            </a:r>
            <a:r>
              <a:rPr lang="en-US" sz="2000" b="1" dirty="0"/>
              <a:t>, M.Sc.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390470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5F823D-E49A-4688-B6BF-82130739B595}"/>
              </a:ext>
            </a:extLst>
          </p:cNvPr>
          <p:cNvSpPr/>
          <p:nvPr/>
        </p:nvSpPr>
        <p:spPr>
          <a:xfrm>
            <a:off x="0" y="0"/>
            <a:ext cx="919400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4DEE4-24EA-44ED-8B1C-CDA9BCACC515}"/>
              </a:ext>
            </a:extLst>
          </p:cNvPr>
          <p:cNvSpPr txBox="1"/>
          <p:nvPr/>
        </p:nvSpPr>
        <p:spPr>
          <a:xfrm>
            <a:off x="287079" y="1324086"/>
            <a:ext cx="85804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VIDEO BANTUAN DANA HIBAH DPASD UI 2020</a:t>
            </a:r>
          </a:p>
          <a:p>
            <a:pPr algn="ctr"/>
            <a:endParaRPr lang="en-US" sz="2700" b="1" dirty="0">
              <a:solidFill>
                <a:schemeClr val="bg1"/>
              </a:solidFill>
            </a:endParaRPr>
          </a:p>
          <a:p>
            <a:pPr algn="ctr"/>
            <a:endParaRPr lang="en-US" sz="2700" b="1" dirty="0">
              <a:solidFill>
                <a:schemeClr val="bg1"/>
              </a:solidFill>
            </a:endParaRPr>
          </a:p>
          <a:p>
            <a:pPr algn="ctr"/>
            <a:endParaRPr lang="en-US" sz="27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Copyright © Universitas Indonesia 2020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Produksi</a:t>
            </a:r>
            <a:r>
              <a:rPr lang="en-US" sz="2400" dirty="0">
                <a:solidFill>
                  <a:schemeClr val="bg1"/>
                </a:solidFill>
              </a:rPr>
              <a:t> S1 Kesehatan Masyarakat, FKM UI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2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0" y="0"/>
            <a:ext cx="57099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40;p28"/>
          <p:cNvSpPr txBox="1">
            <a:spLocks noGrp="1"/>
          </p:cNvSpPr>
          <p:nvPr>
            <p:ph type="ctrTitle"/>
          </p:nvPr>
        </p:nvSpPr>
        <p:spPr>
          <a:xfrm>
            <a:off x="0" y="1219450"/>
            <a:ext cx="343376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400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GIZI KESEHATAN MASYARAKAT</a:t>
            </a:r>
            <a:endParaRPr sz="3400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7635" y="4571365"/>
            <a:ext cx="3561715" cy="572135"/>
          </a:xfrm>
        </p:spPr>
        <p:txBody>
          <a:bodyPr>
            <a:normAutofit fontScale="82500" lnSpcReduction="20000"/>
          </a:bodyPr>
          <a:lstStyle/>
          <a:p>
            <a:pPr algn="r"/>
            <a:r>
              <a:rPr lang="en-US" sz="1800" dirty="0" err="1">
                <a:latin typeface="Candara" panose="020E0502030303020204" pitchFamily="34" charset="0"/>
              </a:rPr>
              <a:t>Sesi</a:t>
            </a:r>
            <a:r>
              <a:rPr lang="en-US" sz="1800" dirty="0">
                <a:latin typeface="Candara" panose="020E0502030303020204" pitchFamily="34" charset="0"/>
              </a:rPr>
              <a:t> 11 - Dasar Kesehatan Masyarakat</a:t>
            </a:r>
          </a:p>
          <a:p>
            <a:pPr algn="r"/>
            <a:r>
              <a:rPr lang="en-US" sz="1800" dirty="0">
                <a:latin typeface="Candara" panose="020E0502030303020204" pitchFamily="34" charset="0"/>
              </a:rPr>
              <a:t>FKM UI 2020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B05E94-1DE2-44DD-A7AD-8EA21D74736A}"/>
              </a:ext>
            </a:extLst>
          </p:cNvPr>
          <p:cNvSpPr txBox="1">
            <a:spLocks/>
          </p:cNvSpPr>
          <p:nvPr/>
        </p:nvSpPr>
        <p:spPr>
          <a:xfrm>
            <a:off x="-127636" y="3453200"/>
            <a:ext cx="3561715" cy="57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 panose="00000500000000000000"/>
              <a:buNone/>
              <a:defRPr sz="16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 panose="00000500000000000000"/>
              <a:buNone/>
              <a:defRPr sz="2800" b="0" i="0" u="none" strike="noStrike" cap="none">
                <a:solidFill>
                  <a:schemeClr val="accent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algn="r"/>
            <a:r>
              <a:rPr lang="en-US" sz="1800" dirty="0">
                <a:latin typeface="Candara" panose="020E0502030303020204" pitchFamily="34" charset="0"/>
              </a:rPr>
              <a:t>Prof. Dr. dr. </a:t>
            </a:r>
            <a:r>
              <a:rPr lang="en-US" sz="1800" dirty="0" err="1">
                <a:latin typeface="Candara" panose="020E0502030303020204" pitchFamily="34" charset="0"/>
              </a:rPr>
              <a:t>Kusharisupeni</a:t>
            </a:r>
            <a:r>
              <a:rPr lang="en-US" sz="1800" dirty="0">
                <a:latin typeface="Candara" panose="020E0502030303020204" pitchFamily="34" charset="0"/>
              </a:rPr>
              <a:t>, MSc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29D68AA-0575-494E-9DB8-6B8D4B0E4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/>
          <p:nvPr/>
        </p:nvSpPr>
        <p:spPr>
          <a:xfrm>
            <a:off x="1443450" y="794400"/>
            <a:ext cx="6257100" cy="35547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5397450" y="3831950"/>
            <a:ext cx="2911500" cy="710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Arlene Spark (2007)</a:t>
            </a:r>
            <a:endParaRPr dirty="0"/>
          </a:p>
        </p:txBody>
      </p:sp>
      <p:sp>
        <p:nvSpPr>
          <p:cNvPr id="186" name="Google Shape;186;p32"/>
          <p:cNvSpPr txBox="1">
            <a:spLocks noGrp="1"/>
          </p:cNvSpPr>
          <p:nvPr>
            <p:ph type="title" idx="2"/>
          </p:nvPr>
        </p:nvSpPr>
        <p:spPr>
          <a:xfrm>
            <a:off x="703588" y="491513"/>
            <a:ext cx="5622870" cy="2765275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dirty="0"/>
              <a:t>“</a:t>
            </a:r>
            <a:r>
              <a:rPr lang="en-US" sz="1800" dirty="0" err="1"/>
              <a:t>Gizi</a:t>
            </a:r>
            <a:r>
              <a:rPr lang="en-US" sz="1800" dirty="0"/>
              <a:t> Kesehatan Masyarakat, </a:t>
            </a:r>
            <a:r>
              <a:rPr lang="en-US" sz="1800" dirty="0" err="1"/>
              <a:t>mengacu</a:t>
            </a:r>
            <a:r>
              <a:rPr lang="en-US" sz="1800" dirty="0"/>
              <a:t> pada </a:t>
            </a:r>
            <a:r>
              <a:rPr lang="en-US" sz="1800" dirty="0" err="1"/>
              <a:t>cabang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yang </a:t>
            </a:r>
            <a:r>
              <a:rPr lang="en-US" sz="1800" dirty="0" err="1"/>
              <a:t>berfokus</a:t>
            </a:r>
            <a:r>
              <a:rPr lang="en-US" sz="1800" dirty="0"/>
              <a:t> pada </a:t>
            </a:r>
            <a:r>
              <a:rPr lang="en-US" sz="1800" dirty="0" err="1"/>
              <a:t>populasi</a:t>
            </a:r>
            <a:r>
              <a:rPr lang="en-US" sz="1800" dirty="0"/>
              <a:t> yang </a:t>
            </a:r>
            <a:r>
              <a:rPr lang="en-US" sz="1800" dirty="0" err="1"/>
              <a:t>memantau</a:t>
            </a:r>
            <a:r>
              <a:rPr lang="en-US" sz="1800" dirty="0"/>
              <a:t> </a:t>
            </a:r>
            <a:r>
              <a:rPr lang="en-US" sz="1800" dirty="0" err="1"/>
              <a:t>pola</a:t>
            </a:r>
            <a:r>
              <a:rPr lang="en-US" sz="1800" dirty="0"/>
              <a:t> </a:t>
            </a:r>
            <a:r>
              <a:rPr lang="en-US" sz="1800" dirty="0" err="1"/>
              <a:t>makan</a:t>
            </a:r>
            <a:r>
              <a:rPr lang="en-US" sz="1800" dirty="0"/>
              <a:t>, status </a:t>
            </a:r>
            <a:r>
              <a:rPr lang="en-US" sz="1800" dirty="0" err="1"/>
              <a:t>gizi</a:t>
            </a:r>
            <a:r>
              <a:rPr lang="en-US" sz="1800" dirty="0"/>
              <a:t> dan </a:t>
            </a:r>
            <a:r>
              <a:rPr lang="en-US" sz="1800" dirty="0" err="1"/>
              <a:t>kesehatan</a:t>
            </a:r>
            <a:r>
              <a:rPr lang="en-US" sz="1800" dirty="0"/>
              <a:t>, program </a:t>
            </a:r>
            <a:r>
              <a:rPr lang="en-US" sz="1800" dirty="0" err="1"/>
              <a:t>pangan</a:t>
            </a:r>
            <a:r>
              <a:rPr lang="en-US" sz="1800" dirty="0"/>
              <a:t> dan </a:t>
            </a:r>
            <a:r>
              <a:rPr lang="en-US" sz="1800" dirty="0" err="1"/>
              <a:t>gizi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dirty="0" err="1"/>
              <a:t>kepemimpinan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menerapkan</a:t>
            </a:r>
            <a:r>
              <a:rPr lang="en-US" sz="1800" dirty="0"/>
              <a:t> </a:t>
            </a:r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pada </a:t>
            </a:r>
            <a:r>
              <a:rPr lang="en-US" sz="1800" dirty="0" err="1"/>
              <a:t>kegiatan</a:t>
            </a:r>
            <a:r>
              <a:rPr lang="en-US" sz="1800" dirty="0"/>
              <a:t> yang </a:t>
            </a:r>
            <a:r>
              <a:rPr lang="en-US" sz="1800" dirty="0" err="1"/>
              <a:t>mengarah</a:t>
            </a:r>
            <a:r>
              <a:rPr lang="en-US" sz="1800" dirty="0"/>
              <a:t> pada </a:t>
            </a:r>
            <a:r>
              <a:rPr lang="en-US" sz="1800" dirty="0" err="1"/>
              <a:t>promosi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dan </a:t>
            </a:r>
            <a:r>
              <a:rPr lang="en-US" sz="1800" dirty="0" err="1"/>
              <a:t>pencegahan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kebijakan</a:t>
            </a:r>
            <a:r>
              <a:rPr lang="en-US" sz="1800" dirty="0"/>
              <a:t> dan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D887C0-4414-4913-B169-B2274EE4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3907"/>
            <a:ext cx="6473952" cy="5095686"/>
            <a:chOff x="838200" y="533400"/>
            <a:chExt cx="7391772" cy="5867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533400"/>
              <a:ext cx="7391772" cy="562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3505386" y="4572000"/>
              <a:ext cx="1904814" cy="1828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9" y="102135"/>
            <a:ext cx="2536407" cy="1116988"/>
          </a:xfrm>
        </p:spPr>
        <p:txBody>
          <a:bodyPr/>
          <a:lstStyle/>
          <a:p>
            <a:r>
              <a:rPr lang="en-US" sz="2400" dirty="0" err="1"/>
              <a:t>Teori</a:t>
            </a:r>
            <a:r>
              <a:rPr lang="en-US" sz="2400" dirty="0"/>
              <a:t> HL. Bloom</a:t>
            </a:r>
            <a:br>
              <a:rPr lang="en-US" sz="2400" dirty="0"/>
            </a:br>
            <a:endParaRPr lang="en-ID" sz="2400" dirty="0"/>
          </a:p>
        </p:txBody>
      </p:sp>
      <p:sp>
        <p:nvSpPr>
          <p:cNvPr id="7" name="Google Shape;8242;p63"/>
          <p:cNvSpPr/>
          <p:nvPr/>
        </p:nvSpPr>
        <p:spPr>
          <a:xfrm rot="16200000">
            <a:off x="5815047" y="1987172"/>
            <a:ext cx="1313251" cy="4676574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vert="vert" wrap="square" lIns="91425" tIns="91425" rIns="91425" bIns="91425" anchor="ctr" anchorCtr="0">
            <a:noAutofit/>
          </a:bodyPr>
          <a:lstStyle/>
          <a:p>
            <a:pPr algn="r"/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Gizi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menjadi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bagian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dari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</a:t>
            </a:r>
          </a:p>
          <a:p>
            <a:pPr algn="r"/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faktor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gaya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hidup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yang </a:t>
            </a:r>
          </a:p>
          <a:p>
            <a:pPr algn="r"/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berkonstribusi</a:t>
            </a:r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terhadap</a:t>
            </a:r>
            <a:endParaRPr lang="en-US" sz="1600" dirty="0">
              <a:solidFill>
                <a:sysClr val="windowText" lastClr="000000"/>
              </a:solidFill>
              <a:latin typeface="Montserrat" panose="00000500000000000000" charset="0"/>
            </a:endParaRPr>
          </a:p>
          <a:p>
            <a:pPr algn="r"/>
            <a:r>
              <a:rPr lang="en-US" sz="1600" dirty="0">
                <a:solidFill>
                  <a:sysClr val="windowText" lastClr="000000"/>
                </a:solidFill>
                <a:latin typeface="Montserrat" panose="00000500000000000000" charset="0"/>
              </a:rPr>
              <a:t>status </a:t>
            </a:r>
            <a:r>
              <a:rPr lang="en-US" sz="1600" dirty="0" err="1">
                <a:solidFill>
                  <a:sysClr val="windowText" lastClr="000000"/>
                </a:solidFill>
                <a:latin typeface="Montserrat" panose="00000500000000000000" charset="0"/>
              </a:rPr>
              <a:t>kesehatan</a:t>
            </a:r>
            <a:endParaRPr lang="en-US" sz="1600" dirty="0">
              <a:solidFill>
                <a:sysClr val="windowText" lastClr="000000"/>
              </a:solidFill>
              <a:latin typeface="Montserrat" panose="00000500000000000000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ysClr val="windowText" lastClr="000000"/>
              </a:solidFill>
              <a:latin typeface="Montserrat" panose="00000500000000000000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5BF5913-F1EA-40B6-B1AF-22FEFCA1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70"/>
            <a:ext cx="6250488" cy="572700"/>
          </a:xfrm>
        </p:spPr>
        <p:txBody>
          <a:bodyPr/>
          <a:lstStyle/>
          <a:p>
            <a:r>
              <a:rPr lang="en-US" sz="2400" dirty="0" err="1"/>
              <a:t>Tantangan</a:t>
            </a:r>
            <a:r>
              <a:rPr lang="en-US" sz="2400" dirty="0"/>
              <a:t> </a:t>
            </a:r>
            <a:r>
              <a:rPr lang="en-US" sz="2400" dirty="0" err="1"/>
              <a:t>Gizi</a:t>
            </a:r>
            <a:r>
              <a:rPr lang="en-US" sz="2400" dirty="0"/>
              <a:t> dan </a:t>
            </a:r>
            <a:r>
              <a:rPr lang="en-US" sz="2400" dirty="0" err="1"/>
              <a:t>Kesehatan</a:t>
            </a:r>
            <a:r>
              <a:rPr lang="en-US" sz="2400" dirty="0"/>
              <a:t> Abad </a:t>
            </a:r>
            <a:r>
              <a:rPr lang="en-US" sz="2400" dirty="0" err="1"/>
              <a:t>Ini</a:t>
            </a:r>
            <a:endParaRPr lang="en-ID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63077" y="922747"/>
            <a:ext cx="325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Montserrat" panose="00000500000000000000" charset="0"/>
              </a:rPr>
              <a:t>Terjadinya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akselerasi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perubahan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sosial</a:t>
            </a:r>
            <a:r>
              <a:rPr lang="en-US" sz="1800" dirty="0">
                <a:latin typeface="Montserrat" panose="00000500000000000000" charset="0"/>
              </a:rPr>
              <a:t>, </a:t>
            </a:r>
            <a:r>
              <a:rPr lang="en-US" sz="1800" dirty="0" err="1">
                <a:latin typeface="Montserrat" panose="00000500000000000000" charset="0"/>
              </a:rPr>
              <a:t>teknologi</a:t>
            </a:r>
            <a:r>
              <a:rPr lang="en-US" sz="1800" dirty="0">
                <a:latin typeface="Montserrat" panose="00000500000000000000" charset="0"/>
              </a:rPr>
              <a:t> dan </a:t>
            </a:r>
            <a:r>
              <a:rPr lang="en-US" sz="1800" dirty="0" err="1">
                <a:latin typeface="Montserrat" panose="00000500000000000000" charset="0"/>
              </a:rPr>
              <a:t>lingkungan</a:t>
            </a:r>
            <a:endParaRPr lang="en-ID" sz="1800" dirty="0">
              <a:latin typeface="Montserrat" panose="00000500000000000000" charset="0"/>
            </a:endParaRPr>
          </a:p>
        </p:txBody>
      </p:sp>
      <p:grpSp>
        <p:nvGrpSpPr>
          <p:cNvPr id="35" name="Google Shape;9478;p66"/>
          <p:cNvGrpSpPr/>
          <p:nvPr/>
        </p:nvGrpSpPr>
        <p:grpSpPr>
          <a:xfrm>
            <a:off x="224783" y="1004284"/>
            <a:ext cx="593467" cy="572699"/>
            <a:chOff x="1284212" y="1963766"/>
            <a:chExt cx="379489" cy="366046"/>
          </a:xfrm>
        </p:grpSpPr>
        <p:sp>
          <p:nvSpPr>
            <p:cNvPr id="36" name="Google Shape;9479;p66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80;p66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2249;p70"/>
          <p:cNvGrpSpPr/>
          <p:nvPr/>
        </p:nvGrpSpPr>
        <p:grpSpPr>
          <a:xfrm>
            <a:off x="224783" y="2003209"/>
            <a:ext cx="593467" cy="572699"/>
            <a:chOff x="6608877" y="3353074"/>
            <a:chExt cx="357408" cy="357408"/>
          </a:xfrm>
        </p:grpSpPr>
        <p:sp>
          <p:nvSpPr>
            <p:cNvPr id="39" name="Google Shape;12250;p70"/>
            <p:cNvSpPr/>
            <p:nvPr/>
          </p:nvSpPr>
          <p:spPr>
            <a:xfrm>
              <a:off x="6608877" y="3353074"/>
              <a:ext cx="357408" cy="357408"/>
            </a:xfrm>
            <a:custGeom>
              <a:avLst/>
              <a:gdLst/>
              <a:ahLst/>
              <a:cxnLst/>
              <a:rect l="l" t="t" r="r" b="b"/>
              <a:pathLst>
                <a:path w="11169" h="11169" extrusionOk="0">
                  <a:moveTo>
                    <a:pt x="357" y="5049"/>
                  </a:moveTo>
                  <a:lnTo>
                    <a:pt x="477" y="5215"/>
                  </a:lnTo>
                  <a:cubicBezTo>
                    <a:pt x="536" y="5287"/>
                    <a:pt x="619" y="5334"/>
                    <a:pt x="703" y="5346"/>
                  </a:cubicBezTo>
                  <a:lnTo>
                    <a:pt x="750" y="5346"/>
                  </a:lnTo>
                  <a:lnTo>
                    <a:pt x="619" y="6001"/>
                  </a:lnTo>
                  <a:cubicBezTo>
                    <a:pt x="584" y="6132"/>
                    <a:pt x="596" y="6251"/>
                    <a:pt x="643" y="6382"/>
                  </a:cubicBezTo>
                  <a:lnTo>
                    <a:pt x="988" y="7311"/>
                  </a:lnTo>
                  <a:cubicBezTo>
                    <a:pt x="988" y="7323"/>
                    <a:pt x="1000" y="7359"/>
                    <a:pt x="1000" y="7370"/>
                  </a:cubicBezTo>
                  <a:lnTo>
                    <a:pt x="1012" y="8156"/>
                  </a:lnTo>
                  <a:cubicBezTo>
                    <a:pt x="560" y="7370"/>
                    <a:pt x="334" y="6489"/>
                    <a:pt x="334" y="5585"/>
                  </a:cubicBezTo>
                  <a:cubicBezTo>
                    <a:pt x="334" y="5406"/>
                    <a:pt x="346" y="5227"/>
                    <a:pt x="357" y="5049"/>
                  </a:cubicBezTo>
                  <a:close/>
                  <a:moveTo>
                    <a:pt x="5537" y="405"/>
                  </a:moveTo>
                  <a:cubicBezTo>
                    <a:pt x="6525" y="405"/>
                    <a:pt x="7477" y="667"/>
                    <a:pt x="8299" y="1179"/>
                  </a:cubicBezTo>
                  <a:lnTo>
                    <a:pt x="7656" y="1608"/>
                  </a:lnTo>
                  <a:cubicBezTo>
                    <a:pt x="7596" y="1655"/>
                    <a:pt x="7561" y="1727"/>
                    <a:pt x="7596" y="1798"/>
                  </a:cubicBezTo>
                  <a:lnTo>
                    <a:pt x="7763" y="2251"/>
                  </a:lnTo>
                  <a:lnTo>
                    <a:pt x="7763" y="2263"/>
                  </a:lnTo>
                  <a:lnTo>
                    <a:pt x="7585" y="2334"/>
                  </a:lnTo>
                  <a:cubicBezTo>
                    <a:pt x="7406" y="2394"/>
                    <a:pt x="7287" y="2560"/>
                    <a:pt x="7251" y="2751"/>
                  </a:cubicBezTo>
                  <a:lnTo>
                    <a:pt x="6751" y="3037"/>
                  </a:lnTo>
                  <a:cubicBezTo>
                    <a:pt x="6703" y="3060"/>
                    <a:pt x="6668" y="3108"/>
                    <a:pt x="6656" y="3168"/>
                  </a:cubicBezTo>
                  <a:lnTo>
                    <a:pt x="6549" y="4132"/>
                  </a:lnTo>
                  <a:lnTo>
                    <a:pt x="6418" y="4180"/>
                  </a:lnTo>
                  <a:cubicBezTo>
                    <a:pt x="6334" y="4215"/>
                    <a:pt x="6287" y="4299"/>
                    <a:pt x="6311" y="4394"/>
                  </a:cubicBezTo>
                  <a:cubicBezTo>
                    <a:pt x="6346" y="4465"/>
                    <a:pt x="6406" y="4489"/>
                    <a:pt x="6465" y="4489"/>
                  </a:cubicBezTo>
                  <a:cubicBezTo>
                    <a:pt x="6477" y="4489"/>
                    <a:pt x="6489" y="4489"/>
                    <a:pt x="6525" y="4477"/>
                  </a:cubicBezTo>
                  <a:lnTo>
                    <a:pt x="6763" y="4406"/>
                  </a:lnTo>
                  <a:cubicBezTo>
                    <a:pt x="6823" y="4394"/>
                    <a:pt x="6870" y="4334"/>
                    <a:pt x="6870" y="4275"/>
                  </a:cubicBezTo>
                  <a:lnTo>
                    <a:pt x="6965" y="3287"/>
                  </a:lnTo>
                  <a:lnTo>
                    <a:pt x="7227" y="3156"/>
                  </a:lnTo>
                  <a:lnTo>
                    <a:pt x="7204" y="3441"/>
                  </a:lnTo>
                  <a:cubicBezTo>
                    <a:pt x="7204" y="3525"/>
                    <a:pt x="7263" y="3596"/>
                    <a:pt x="7358" y="3620"/>
                  </a:cubicBezTo>
                  <a:lnTo>
                    <a:pt x="7370" y="3620"/>
                  </a:lnTo>
                  <a:cubicBezTo>
                    <a:pt x="7465" y="3620"/>
                    <a:pt x="7537" y="3560"/>
                    <a:pt x="7537" y="3465"/>
                  </a:cubicBezTo>
                  <a:lnTo>
                    <a:pt x="7585" y="2822"/>
                  </a:lnTo>
                  <a:cubicBezTo>
                    <a:pt x="7585" y="2751"/>
                    <a:pt x="7644" y="2691"/>
                    <a:pt x="7692" y="2667"/>
                  </a:cubicBezTo>
                  <a:lnTo>
                    <a:pt x="7882" y="2584"/>
                  </a:lnTo>
                  <a:cubicBezTo>
                    <a:pt x="8037" y="2525"/>
                    <a:pt x="8132" y="2334"/>
                    <a:pt x="8073" y="2156"/>
                  </a:cubicBezTo>
                  <a:lnTo>
                    <a:pt x="7954" y="1834"/>
                  </a:lnTo>
                  <a:lnTo>
                    <a:pt x="8608" y="1394"/>
                  </a:lnTo>
                  <a:cubicBezTo>
                    <a:pt x="8847" y="1560"/>
                    <a:pt x="9073" y="1751"/>
                    <a:pt x="9275" y="1965"/>
                  </a:cubicBezTo>
                  <a:cubicBezTo>
                    <a:pt x="10275" y="2965"/>
                    <a:pt x="10811" y="4275"/>
                    <a:pt x="10811" y="5680"/>
                  </a:cubicBezTo>
                  <a:cubicBezTo>
                    <a:pt x="10811" y="7097"/>
                    <a:pt x="10287" y="8311"/>
                    <a:pt x="9287" y="9299"/>
                  </a:cubicBezTo>
                  <a:cubicBezTo>
                    <a:pt x="8299" y="10299"/>
                    <a:pt x="6989" y="10835"/>
                    <a:pt x="5572" y="10835"/>
                  </a:cubicBezTo>
                  <a:cubicBezTo>
                    <a:pt x="4156" y="10835"/>
                    <a:pt x="2846" y="10287"/>
                    <a:pt x="1846" y="9299"/>
                  </a:cubicBezTo>
                  <a:cubicBezTo>
                    <a:pt x="1655" y="9109"/>
                    <a:pt x="1477" y="8906"/>
                    <a:pt x="1310" y="8680"/>
                  </a:cubicBezTo>
                  <a:lnTo>
                    <a:pt x="1286" y="7370"/>
                  </a:lnTo>
                  <a:cubicBezTo>
                    <a:pt x="1286" y="7311"/>
                    <a:pt x="1274" y="7251"/>
                    <a:pt x="1250" y="7204"/>
                  </a:cubicBezTo>
                  <a:lnTo>
                    <a:pt x="917" y="6287"/>
                  </a:lnTo>
                  <a:cubicBezTo>
                    <a:pt x="881" y="6227"/>
                    <a:pt x="881" y="6144"/>
                    <a:pt x="893" y="6085"/>
                  </a:cubicBezTo>
                  <a:lnTo>
                    <a:pt x="1096" y="5156"/>
                  </a:lnTo>
                  <a:lnTo>
                    <a:pt x="1393" y="4918"/>
                  </a:lnTo>
                  <a:cubicBezTo>
                    <a:pt x="1429" y="4882"/>
                    <a:pt x="1453" y="4834"/>
                    <a:pt x="1453" y="4799"/>
                  </a:cubicBezTo>
                  <a:lnTo>
                    <a:pt x="1453" y="4442"/>
                  </a:lnTo>
                  <a:lnTo>
                    <a:pt x="1846" y="4465"/>
                  </a:lnTo>
                  <a:lnTo>
                    <a:pt x="2179" y="5418"/>
                  </a:lnTo>
                  <a:cubicBezTo>
                    <a:pt x="2203" y="5513"/>
                    <a:pt x="2286" y="5596"/>
                    <a:pt x="2358" y="5644"/>
                  </a:cubicBezTo>
                  <a:cubicBezTo>
                    <a:pt x="2420" y="5679"/>
                    <a:pt x="2479" y="5697"/>
                    <a:pt x="2540" y="5697"/>
                  </a:cubicBezTo>
                  <a:cubicBezTo>
                    <a:pt x="2584" y="5697"/>
                    <a:pt x="2629" y="5688"/>
                    <a:pt x="2679" y="5668"/>
                  </a:cubicBezTo>
                  <a:cubicBezTo>
                    <a:pt x="2786" y="5644"/>
                    <a:pt x="2882" y="5573"/>
                    <a:pt x="2941" y="5465"/>
                  </a:cubicBezTo>
                  <a:lnTo>
                    <a:pt x="3144" y="5037"/>
                  </a:lnTo>
                  <a:lnTo>
                    <a:pt x="3536" y="4763"/>
                  </a:lnTo>
                  <a:cubicBezTo>
                    <a:pt x="3565" y="4739"/>
                    <a:pt x="3602" y="4727"/>
                    <a:pt x="3639" y="4727"/>
                  </a:cubicBezTo>
                  <a:cubicBezTo>
                    <a:pt x="3694" y="4727"/>
                    <a:pt x="3751" y="4754"/>
                    <a:pt x="3786" y="4811"/>
                  </a:cubicBezTo>
                  <a:lnTo>
                    <a:pt x="4227" y="5406"/>
                  </a:lnTo>
                  <a:cubicBezTo>
                    <a:pt x="4263" y="5430"/>
                    <a:pt x="4310" y="5465"/>
                    <a:pt x="4346" y="5465"/>
                  </a:cubicBezTo>
                  <a:lnTo>
                    <a:pt x="4525" y="5477"/>
                  </a:lnTo>
                  <a:cubicBezTo>
                    <a:pt x="4525" y="5477"/>
                    <a:pt x="4548" y="5477"/>
                    <a:pt x="4548" y="5489"/>
                  </a:cubicBezTo>
                  <a:lnTo>
                    <a:pt x="4751" y="6204"/>
                  </a:lnTo>
                  <a:cubicBezTo>
                    <a:pt x="4763" y="6287"/>
                    <a:pt x="4846" y="6323"/>
                    <a:pt x="4918" y="6323"/>
                  </a:cubicBezTo>
                  <a:lnTo>
                    <a:pt x="4965" y="6323"/>
                  </a:lnTo>
                  <a:cubicBezTo>
                    <a:pt x="5049" y="6299"/>
                    <a:pt x="5096" y="6204"/>
                    <a:pt x="5060" y="6120"/>
                  </a:cubicBezTo>
                  <a:lnTo>
                    <a:pt x="4977" y="5835"/>
                  </a:lnTo>
                  <a:lnTo>
                    <a:pt x="5299" y="5715"/>
                  </a:lnTo>
                  <a:cubicBezTo>
                    <a:pt x="5513" y="5644"/>
                    <a:pt x="5656" y="5418"/>
                    <a:pt x="5632" y="5192"/>
                  </a:cubicBezTo>
                  <a:lnTo>
                    <a:pt x="5596" y="4751"/>
                  </a:lnTo>
                  <a:lnTo>
                    <a:pt x="5870" y="4656"/>
                  </a:lnTo>
                  <a:cubicBezTo>
                    <a:pt x="5953" y="4632"/>
                    <a:pt x="6001" y="4537"/>
                    <a:pt x="5977" y="4453"/>
                  </a:cubicBezTo>
                  <a:cubicBezTo>
                    <a:pt x="5949" y="4377"/>
                    <a:pt x="5890" y="4339"/>
                    <a:pt x="5818" y="4339"/>
                  </a:cubicBezTo>
                  <a:cubicBezTo>
                    <a:pt x="5801" y="4339"/>
                    <a:pt x="5782" y="4342"/>
                    <a:pt x="5763" y="4346"/>
                  </a:cubicBezTo>
                  <a:lnTo>
                    <a:pt x="5382" y="4477"/>
                  </a:lnTo>
                  <a:cubicBezTo>
                    <a:pt x="5299" y="4513"/>
                    <a:pt x="5263" y="4572"/>
                    <a:pt x="5275" y="4644"/>
                  </a:cubicBezTo>
                  <a:lnTo>
                    <a:pt x="5322" y="5215"/>
                  </a:lnTo>
                  <a:cubicBezTo>
                    <a:pt x="5322" y="5299"/>
                    <a:pt x="5275" y="5370"/>
                    <a:pt x="5203" y="5406"/>
                  </a:cubicBezTo>
                  <a:lnTo>
                    <a:pt x="4906" y="5525"/>
                  </a:lnTo>
                  <a:lnTo>
                    <a:pt x="4870" y="5418"/>
                  </a:lnTo>
                  <a:cubicBezTo>
                    <a:pt x="4822" y="5287"/>
                    <a:pt x="4703" y="5180"/>
                    <a:pt x="4572" y="5180"/>
                  </a:cubicBezTo>
                  <a:lnTo>
                    <a:pt x="4465" y="5168"/>
                  </a:lnTo>
                  <a:lnTo>
                    <a:pt x="4072" y="4632"/>
                  </a:lnTo>
                  <a:cubicBezTo>
                    <a:pt x="3973" y="4497"/>
                    <a:pt x="3822" y="4425"/>
                    <a:pt x="3669" y="4425"/>
                  </a:cubicBezTo>
                  <a:cubicBezTo>
                    <a:pt x="3565" y="4425"/>
                    <a:pt x="3461" y="4458"/>
                    <a:pt x="3370" y="4525"/>
                  </a:cubicBezTo>
                  <a:lnTo>
                    <a:pt x="2941" y="4823"/>
                  </a:lnTo>
                  <a:cubicBezTo>
                    <a:pt x="2905" y="4834"/>
                    <a:pt x="2893" y="4846"/>
                    <a:pt x="2882" y="4882"/>
                  </a:cubicBezTo>
                  <a:lnTo>
                    <a:pt x="2643" y="5346"/>
                  </a:lnTo>
                  <a:cubicBezTo>
                    <a:pt x="2620" y="5370"/>
                    <a:pt x="2596" y="5382"/>
                    <a:pt x="2596" y="5382"/>
                  </a:cubicBezTo>
                  <a:cubicBezTo>
                    <a:pt x="2588" y="5382"/>
                    <a:pt x="2569" y="5393"/>
                    <a:pt x="2554" y="5393"/>
                  </a:cubicBezTo>
                  <a:cubicBezTo>
                    <a:pt x="2547" y="5393"/>
                    <a:pt x="2540" y="5390"/>
                    <a:pt x="2536" y="5382"/>
                  </a:cubicBezTo>
                  <a:cubicBezTo>
                    <a:pt x="2524" y="5370"/>
                    <a:pt x="2501" y="5358"/>
                    <a:pt x="2501" y="5346"/>
                  </a:cubicBezTo>
                  <a:lnTo>
                    <a:pt x="2131" y="4287"/>
                  </a:lnTo>
                  <a:cubicBezTo>
                    <a:pt x="2120" y="4227"/>
                    <a:pt x="2060" y="4180"/>
                    <a:pt x="1989" y="4180"/>
                  </a:cubicBezTo>
                  <a:lnTo>
                    <a:pt x="1369" y="4132"/>
                  </a:lnTo>
                  <a:lnTo>
                    <a:pt x="1167" y="3858"/>
                  </a:lnTo>
                  <a:cubicBezTo>
                    <a:pt x="1132" y="3809"/>
                    <a:pt x="1085" y="3785"/>
                    <a:pt x="1038" y="3785"/>
                  </a:cubicBezTo>
                  <a:cubicBezTo>
                    <a:pt x="1005" y="3785"/>
                    <a:pt x="971" y="3798"/>
                    <a:pt x="941" y="3822"/>
                  </a:cubicBezTo>
                  <a:cubicBezTo>
                    <a:pt x="869" y="3882"/>
                    <a:pt x="858" y="3977"/>
                    <a:pt x="917" y="4049"/>
                  </a:cubicBezTo>
                  <a:lnTo>
                    <a:pt x="1131" y="4346"/>
                  </a:lnTo>
                  <a:lnTo>
                    <a:pt x="1131" y="4751"/>
                  </a:lnTo>
                  <a:lnTo>
                    <a:pt x="715" y="5073"/>
                  </a:lnTo>
                  <a:lnTo>
                    <a:pt x="691" y="5073"/>
                  </a:lnTo>
                  <a:lnTo>
                    <a:pt x="381" y="4656"/>
                  </a:lnTo>
                  <a:cubicBezTo>
                    <a:pt x="500" y="4001"/>
                    <a:pt x="750" y="3394"/>
                    <a:pt x="1096" y="2846"/>
                  </a:cubicBezTo>
                  <a:lnTo>
                    <a:pt x="1310" y="3179"/>
                  </a:lnTo>
                  <a:cubicBezTo>
                    <a:pt x="1346" y="3227"/>
                    <a:pt x="1405" y="3263"/>
                    <a:pt x="1453" y="3263"/>
                  </a:cubicBezTo>
                  <a:cubicBezTo>
                    <a:pt x="1477" y="3263"/>
                    <a:pt x="1512" y="3239"/>
                    <a:pt x="1536" y="3227"/>
                  </a:cubicBezTo>
                  <a:cubicBezTo>
                    <a:pt x="1608" y="3179"/>
                    <a:pt x="1631" y="3084"/>
                    <a:pt x="1584" y="3001"/>
                  </a:cubicBezTo>
                  <a:lnTo>
                    <a:pt x="1286" y="2560"/>
                  </a:lnTo>
                  <a:cubicBezTo>
                    <a:pt x="1453" y="2334"/>
                    <a:pt x="1631" y="2132"/>
                    <a:pt x="1822" y="1929"/>
                  </a:cubicBezTo>
                  <a:cubicBezTo>
                    <a:pt x="2822" y="941"/>
                    <a:pt x="4132" y="405"/>
                    <a:pt x="5537" y="405"/>
                  </a:cubicBezTo>
                  <a:close/>
                  <a:moveTo>
                    <a:pt x="5584" y="0"/>
                  </a:moveTo>
                  <a:cubicBezTo>
                    <a:pt x="4096" y="0"/>
                    <a:pt x="2703" y="584"/>
                    <a:pt x="1643" y="1644"/>
                  </a:cubicBezTo>
                  <a:cubicBezTo>
                    <a:pt x="584" y="2691"/>
                    <a:pt x="0" y="4096"/>
                    <a:pt x="0" y="5585"/>
                  </a:cubicBezTo>
                  <a:cubicBezTo>
                    <a:pt x="0" y="7073"/>
                    <a:pt x="584" y="8466"/>
                    <a:pt x="1643" y="9525"/>
                  </a:cubicBezTo>
                  <a:cubicBezTo>
                    <a:pt x="2703" y="10585"/>
                    <a:pt x="4096" y="11169"/>
                    <a:pt x="5584" y="11169"/>
                  </a:cubicBezTo>
                  <a:cubicBezTo>
                    <a:pt x="7073" y="11169"/>
                    <a:pt x="8478" y="10585"/>
                    <a:pt x="9525" y="9525"/>
                  </a:cubicBezTo>
                  <a:cubicBezTo>
                    <a:pt x="10585" y="8466"/>
                    <a:pt x="11168" y="7073"/>
                    <a:pt x="11168" y="5585"/>
                  </a:cubicBezTo>
                  <a:cubicBezTo>
                    <a:pt x="11168" y="4096"/>
                    <a:pt x="10585" y="2691"/>
                    <a:pt x="9525" y="1644"/>
                  </a:cubicBezTo>
                  <a:cubicBezTo>
                    <a:pt x="8478" y="584"/>
                    <a:pt x="7073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251;p70"/>
            <p:cNvSpPr/>
            <p:nvPr/>
          </p:nvSpPr>
          <p:spPr>
            <a:xfrm>
              <a:off x="6770029" y="3565170"/>
              <a:ext cx="44608" cy="27968"/>
            </a:xfrm>
            <a:custGeom>
              <a:avLst/>
              <a:gdLst/>
              <a:ahLst/>
              <a:cxnLst/>
              <a:rect l="l" t="t" r="r" b="b"/>
              <a:pathLst>
                <a:path w="1394" h="874" extrusionOk="0">
                  <a:moveTo>
                    <a:pt x="166" y="1"/>
                  </a:moveTo>
                  <a:cubicBezTo>
                    <a:pt x="121" y="1"/>
                    <a:pt x="80" y="19"/>
                    <a:pt x="60" y="52"/>
                  </a:cubicBezTo>
                  <a:cubicBezTo>
                    <a:pt x="1" y="135"/>
                    <a:pt x="13" y="230"/>
                    <a:pt x="72" y="278"/>
                  </a:cubicBezTo>
                  <a:lnTo>
                    <a:pt x="620" y="742"/>
                  </a:lnTo>
                  <a:cubicBezTo>
                    <a:pt x="715" y="814"/>
                    <a:pt x="798" y="850"/>
                    <a:pt x="917" y="862"/>
                  </a:cubicBezTo>
                  <a:lnTo>
                    <a:pt x="1215" y="873"/>
                  </a:lnTo>
                  <a:lnTo>
                    <a:pt x="1227" y="873"/>
                  </a:lnTo>
                  <a:cubicBezTo>
                    <a:pt x="1322" y="873"/>
                    <a:pt x="1394" y="814"/>
                    <a:pt x="1394" y="731"/>
                  </a:cubicBezTo>
                  <a:cubicBezTo>
                    <a:pt x="1394" y="647"/>
                    <a:pt x="1322" y="576"/>
                    <a:pt x="1239" y="564"/>
                  </a:cubicBezTo>
                  <a:lnTo>
                    <a:pt x="941" y="552"/>
                  </a:lnTo>
                  <a:cubicBezTo>
                    <a:pt x="894" y="552"/>
                    <a:pt x="858" y="528"/>
                    <a:pt x="834" y="504"/>
                  </a:cubicBezTo>
                  <a:lnTo>
                    <a:pt x="274" y="40"/>
                  </a:lnTo>
                  <a:cubicBezTo>
                    <a:pt x="242" y="13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252;p70"/>
            <p:cNvSpPr/>
            <p:nvPr/>
          </p:nvSpPr>
          <p:spPr>
            <a:xfrm>
              <a:off x="6859949" y="3437074"/>
              <a:ext cx="24416" cy="31840"/>
            </a:xfrm>
            <a:custGeom>
              <a:avLst/>
              <a:gdLst/>
              <a:ahLst/>
              <a:cxnLst/>
              <a:rect l="l" t="t" r="r" b="b"/>
              <a:pathLst>
                <a:path w="763" h="995" extrusionOk="0">
                  <a:moveTo>
                    <a:pt x="583" y="1"/>
                  </a:moveTo>
                  <a:cubicBezTo>
                    <a:pt x="509" y="1"/>
                    <a:pt x="447" y="45"/>
                    <a:pt x="417" y="114"/>
                  </a:cubicBezTo>
                  <a:lnTo>
                    <a:pt x="334" y="400"/>
                  </a:lnTo>
                  <a:lnTo>
                    <a:pt x="60" y="745"/>
                  </a:lnTo>
                  <a:cubicBezTo>
                    <a:pt x="0" y="816"/>
                    <a:pt x="12" y="924"/>
                    <a:pt x="96" y="959"/>
                  </a:cubicBezTo>
                  <a:cubicBezTo>
                    <a:pt x="120" y="995"/>
                    <a:pt x="155" y="995"/>
                    <a:pt x="191" y="995"/>
                  </a:cubicBezTo>
                  <a:cubicBezTo>
                    <a:pt x="239" y="995"/>
                    <a:pt x="298" y="983"/>
                    <a:pt x="334" y="935"/>
                  </a:cubicBezTo>
                  <a:lnTo>
                    <a:pt x="608" y="566"/>
                  </a:lnTo>
                  <a:cubicBezTo>
                    <a:pt x="632" y="543"/>
                    <a:pt x="632" y="531"/>
                    <a:pt x="643" y="519"/>
                  </a:cubicBezTo>
                  <a:lnTo>
                    <a:pt x="751" y="209"/>
                  </a:lnTo>
                  <a:cubicBezTo>
                    <a:pt x="762" y="126"/>
                    <a:pt x="715" y="42"/>
                    <a:pt x="632" y="7"/>
                  </a:cubicBezTo>
                  <a:cubicBezTo>
                    <a:pt x="615" y="3"/>
                    <a:pt x="599" y="1"/>
                    <a:pt x="5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253;p70"/>
            <p:cNvSpPr/>
            <p:nvPr/>
          </p:nvSpPr>
          <p:spPr>
            <a:xfrm>
              <a:off x="6824525" y="3509426"/>
              <a:ext cx="17920" cy="28448"/>
            </a:xfrm>
            <a:custGeom>
              <a:avLst/>
              <a:gdLst/>
              <a:ahLst/>
              <a:cxnLst/>
              <a:rect l="l" t="t" r="r" b="b"/>
              <a:pathLst>
                <a:path w="560" h="889" extrusionOk="0">
                  <a:moveTo>
                    <a:pt x="194" y="1"/>
                  </a:moveTo>
                  <a:cubicBezTo>
                    <a:pt x="177" y="1"/>
                    <a:pt x="160" y="3"/>
                    <a:pt x="143" y="8"/>
                  </a:cubicBezTo>
                  <a:cubicBezTo>
                    <a:pt x="48" y="44"/>
                    <a:pt x="0" y="127"/>
                    <a:pt x="36" y="222"/>
                  </a:cubicBezTo>
                  <a:lnTo>
                    <a:pt x="215" y="770"/>
                  </a:lnTo>
                  <a:cubicBezTo>
                    <a:pt x="226" y="841"/>
                    <a:pt x="298" y="889"/>
                    <a:pt x="357" y="889"/>
                  </a:cubicBezTo>
                  <a:cubicBezTo>
                    <a:pt x="381" y="889"/>
                    <a:pt x="393" y="889"/>
                    <a:pt x="405" y="877"/>
                  </a:cubicBezTo>
                  <a:cubicBezTo>
                    <a:pt x="500" y="841"/>
                    <a:pt x="560" y="746"/>
                    <a:pt x="524" y="663"/>
                  </a:cubicBezTo>
                  <a:lnTo>
                    <a:pt x="345" y="115"/>
                  </a:lnTo>
                  <a:cubicBezTo>
                    <a:pt x="326" y="39"/>
                    <a:pt x="262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254;p70"/>
            <p:cNvSpPr/>
            <p:nvPr/>
          </p:nvSpPr>
          <p:spPr>
            <a:xfrm>
              <a:off x="6790989" y="3541906"/>
              <a:ext cx="42688" cy="34464"/>
            </a:xfrm>
            <a:custGeom>
              <a:avLst/>
              <a:gdLst/>
              <a:ahLst/>
              <a:cxnLst/>
              <a:rect l="l" t="t" r="r" b="b"/>
              <a:pathLst>
                <a:path w="1334" h="1077" extrusionOk="0">
                  <a:moveTo>
                    <a:pt x="508" y="333"/>
                  </a:moveTo>
                  <a:cubicBezTo>
                    <a:pt x="511" y="333"/>
                    <a:pt x="516" y="334"/>
                    <a:pt x="524" y="338"/>
                  </a:cubicBezTo>
                  <a:lnTo>
                    <a:pt x="977" y="410"/>
                  </a:lnTo>
                  <a:lnTo>
                    <a:pt x="977" y="422"/>
                  </a:lnTo>
                  <a:lnTo>
                    <a:pt x="739" y="755"/>
                  </a:lnTo>
                  <a:lnTo>
                    <a:pt x="727" y="755"/>
                  </a:lnTo>
                  <a:lnTo>
                    <a:pt x="381" y="624"/>
                  </a:lnTo>
                  <a:lnTo>
                    <a:pt x="501" y="338"/>
                  </a:lnTo>
                  <a:cubicBezTo>
                    <a:pt x="501" y="338"/>
                    <a:pt x="501" y="333"/>
                    <a:pt x="508" y="333"/>
                  </a:cubicBezTo>
                  <a:close/>
                  <a:moveTo>
                    <a:pt x="531" y="1"/>
                  </a:moveTo>
                  <a:cubicBezTo>
                    <a:pt x="397" y="1"/>
                    <a:pt x="277" y="81"/>
                    <a:pt x="203" y="207"/>
                  </a:cubicBezTo>
                  <a:lnTo>
                    <a:pt x="12" y="648"/>
                  </a:lnTo>
                  <a:cubicBezTo>
                    <a:pt x="0" y="696"/>
                    <a:pt x="0" y="743"/>
                    <a:pt x="12" y="779"/>
                  </a:cubicBezTo>
                  <a:cubicBezTo>
                    <a:pt x="24" y="827"/>
                    <a:pt x="60" y="862"/>
                    <a:pt x="108" y="874"/>
                  </a:cubicBezTo>
                  <a:lnTo>
                    <a:pt x="608" y="1065"/>
                  </a:lnTo>
                  <a:cubicBezTo>
                    <a:pt x="655" y="1077"/>
                    <a:pt x="679" y="1077"/>
                    <a:pt x="727" y="1077"/>
                  </a:cubicBezTo>
                  <a:cubicBezTo>
                    <a:pt x="834" y="1077"/>
                    <a:pt x="941" y="1041"/>
                    <a:pt x="1001" y="946"/>
                  </a:cubicBezTo>
                  <a:lnTo>
                    <a:pt x="1239" y="624"/>
                  </a:lnTo>
                  <a:cubicBezTo>
                    <a:pt x="1310" y="529"/>
                    <a:pt x="1334" y="410"/>
                    <a:pt x="1298" y="291"/>
                  </a:cubicBezTo>
                  <a:cubicBezTo>
                    <a:pt x="1251" y="184"/>
                    <a:pt x="1155" y="100"/>
                    <a:pt x="1036" y="88"/>
                  </a:cubicBezTo>
                  <a:lnTo>
                    <a:pt x="584" y="5"/>
                  </a:lnTo>
                  <a:cubicBezTo>
                    <a:pt x="566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55;p70"/>
            <p:cNvSpPr/>
            <p:nvPr/>
          </p:nvSpPr>
          <p:spPr>
            <a:xfrm>
              <a:off x="6840525" y="3544914"/>
              <a:ext cx="54112" cy="32608"/>
            </a:xfrm>
            <a:custGeom>
              <a:avLst/>
              <a:gdLst/>
              <a:ahLst/>
              <a:cxnLst/>
              <a:rect l="l" t="t" r="r" b="b"/>
              <a:pathLst>
                <a:path w="1691" h="1019" extrusionOk="0">
                  <a:moveTo>
                    <a:pt x="864" y="346"/>
                  </a:moveTo>
                  <a:cubicBezTo>
                    <a:pt x="913" y="346"/>
                    <a:pt x="962" y="364"/>
                    <a:pt x="1000" y="387"/>
                  </a:cubicBezTo>
                  <a:lnTo>
                    <a:pt x="1250" y="649"/>
                  </a:lnTo>
                  <a:lnTo>
                    <a:pt x="1191" y="673"/>
                  </a:lnTo>
                  <a:cubicBezTo>
                    <a:pt x="1165" y="693"/>
                    <a:pt x="1131" y="701"/>
                    <a:pt x="1099" y="701"/>
                  </a:cubicBezTo>
                  <a:cubicBezTo>
                    <a:pt x="1072" y="701"/>
                    <a:pt x="1046" y="696"/>
                    <a:pt x="1024" y="685"/>
                  </a:cubicBezTo>
                  <a:lnTo>
                    <a:pt x="548" y="482"/>
                  </a:lnTo>
                  <a:lnTo>
                    <a:pt x="786" y="363"/>
                  </a:lnTo>
                  <a:cubicBezTo>
                    <a:pt x="811" y="351"/>
                    <a:pt x="837" y="346"/>
                    <a:pt x="864" y="346"/>
                  </a:cubicBezTo>
                  <a:close/>
                  <a:moveTo>
                    <a:pt x="857" y="1"/>
                  </a:moveTo>
                  <a:cubicBezTo>
                    <a:pt x="787" y="1"/>
                    <a:pt x="719" y="14"/>
                    <a:pt x="655" y="42"/>
                  </a:cubicBezTo>
                  <a:lnTo>
                    <a:pt x="84" y="316"/>
                  </a:lnTo>
                  <a:cubicBezTo>
                    <a:pt x="24" y="340"/>
                    <a:pt x="0" y="399"/>
                    <a:pt x="0" y="459"/>
                  </a:cubicBezTo>
                  <a:cubicBezTo>
                    <a:pt x="0" y="518"/>
                    <a:pt x="48" y="578"/>
                    <a:pt x="84" y="613"/>
                  </a:cubicBezTo>
                  <a:lnTo>
                    <a:pt x="893" y="971"/>
                  </a:lnTo>
                  <a:cubicBezTo>
                    <a:pt x="965" y="994"/>
                    <a:pt x="1024" y="1018"/>
                    <a:pt x="1096" y="1018"/>
                  </a:cubicBezTo>
                  <a:cubicBezTo>
                    <a:pt x="1191" y="1018"/>
                    <a:pt x="1274" y="983"/>
                    <a:pt x="1358" y="935"/>
                  </a:cubicBezTo>
                  <a:lnTo>
                    <a:pt x="1608" y="792"/>
                  </a:lnTo>
                  <a:cubicBezTo>
                    <a:pt x="1655" y="756"/>
                    <a:pt x="1679" y="721"/>
                    <a:pt x="1679" y="673"/>
                  </a:cubicBezTo>
                  <a:cubicBezTo>
                    <a:pt x="1691" y="625"/>
                    <a:pt x="1679" y="590"/>
                    <a:pt x="1655" y="554"/>
                  </a:cubicBezTo>
                  <a:lnTo>
                    <a:pt x="1239" y="149"/>
                  </a:lnTo>
                  <a:cubicBezTo>
                    <a:pt x="1135" y="54"/>
                    <a:pt x="995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56;p70"/>
            <p:cNvSpPr/>
            <p:nvPr/>
          </p:nvSpPr>
          <p:spPr>
            <a:xfrm>
              <a:off x="6793645" y="3582770"/>
              <a:ext cx="102144" cy="75520"/>
            </a:xfrm>
            <a:custGeom>
              <a:avLst/>
              <a:gdLst/>
              <a:ahLst/>
              <a:cxnLst/>
              <a:rect l="l" t="t" r="r" b="b"/>
              <a:pathLst>
                <a:path w="3192" h="2360" extrusionOk="0">
                  <a:moveTo>
                    <a:pt x="1757" y="0"/>
                  </a:moveTo>
                  <a:cubicBezTo>
                    <a:pt x="1683" y="0"/>
                    <a:pt x="1609" y="24"/>
                    <a:pt x="1549" y="61"/>
                  </a:cubicBezTo>
                  <a:lnTo>
                    <a:pt x="775" y="609"/>
                  </a:lnTo>
                  <a:lnTo>
                    <a:pt x="465" y="669"/>
                  </a:lnTo>
                  <a:cubicBezTo>
                    <a:pt x="239" y="716"/>
                    <a:pt x="60" y="907"/>
                    <a:pt x="48" y="1133"/>
                  </a:cubicBezTo>
                  <a:lnTo>
                    <a:pt x="1" y="1669"/>
                  </a:lnTo>
                  <a:cubicBezTo>
                    <a:pt x="1" y="1764"/>
                    <a:pt x="37" y="1859"/>
                    <a:pt x="108" y="1931"/>
                  </a:cubicBezTo>
                  <a:cubicBezTo>
                    <a:pt x="179" y="2002"/>
                    <a:pt x="275" y="2038"/>
                    <a:pt x="382" y="2038"/>
                  </a:cubicBezTo>
                  <a:lnTo>
                    <a:pt x="715" y="2002"/>
                  </a:lnTo>
                  <a:cubicBezTo>
                    <a:pt x="810" y="2002"/>
                    <a:pt x="882" y="1919"/>
                    <a:pt x="870" y="1824"/>
                  </a:cubicBezTo>
                  <a:cubicBezTo>
                    <a:pt x="859" y="1746"/>
                    <a:pt x="787" y="1679"/>
                    <a:pt x="710" y="1679"/>
                  </a:cubicBezTo>
                  <a:cubicBezTo>
                    <a:pt x="704" y="1679"/>
                    <a:pt x="697" y="1680"/>
                    <a:pt x="691" y="1681"/>
                  </a:cubicBezTo>
                  <a:lnTo>
                    <a:pt x="346" y="1705"/>
                  </a:lnTo>
                  <a:lnTo>
                    <a:pt x="334" y="1705"/>
                  </a:lnTo>
                  <a:lnTo>
                    <a:pt x="334" y="1693"/>
                  </a:lnTo>
                  <a:lnTo>
                    <a:pt x="382" y="1157"/>
                  </a:lnTo>
                  <a:cubicBezTo>
                    <a:pt x="382" y="1074"/>
                    <a:pt x="453" y="1014"/>
                    <a:pt x="525" y="990"/>
                  </a:cubicBezTo>
                  <a:lnTo>
                    <a:pt x="870" y="931"/>
                  </a:lnTo>
                  <a:cubicBezTo>
                    <a:pt x="894" y="931"/>
                    <a:pt x="918" y="919"/>
                    <a:pt x="929" y="907"/>
                  </a:cubicBezTo>
                  <a:lnTo>
                    <a:pt x="1727" y="335"/>
                  </a:lnTo>
                  <a:lnTo>
                    <a:pt x="1751" y="335"/>
                  </a:lnTo>
                  <a:lnTo>
                    <a:pt x="2311" y="597"/>
                  </a:lnTo>
                  <a:cubicBezTo>
                    <a:pt x="2346" y="609"/>
                    <a:pt x="2382" y="609"/>
                    <a:pt x="2418" y="609"/>
                  </a:cubicBezTo>
                  <a:lnTo>
                    <a:pt x="2680" y="550"/>
                  </a:lnTo>
                  <a:lnTo>
                    <a:pt x="2834" y="1109"/>
                  </a:lnTo>
                  <a:lnTo>
                    <a:pt x="2834" y="1133"/>
                  </a:lnTo>
                  <a:lnTo>
                    <a:pt x="2203" y="2038"/>
                  </a:lnTo>
                  <a:lnTo>
                    <a:pt x="2180" y="2038"/>
                  </a:lnTo>
                  <a:lnTo>
                    <a:pt x="1882" y="1681"/>
                  </a:lnTo>
                  <a:cubicBezTo>
                    <a:pt x="1846" y="1633"/>
                    <a:pt x="1787" y="1621"/>
                    <a:pt x="1751" y="1621"/>
                  </a:cubicBezTo>
                  <a:lnTo>
                    <a:pt x="1346" y="1645"/>
                  </a:lnTo>
                  <a:cubicBezTo>
                    <a:pt x="1251" y="1645"/>
                    <a:pt x="1180" y="1740"/>
                    <a:pt x="1191" y="1824"/>
                  </a:cubicBezTo>
                  <a:cubicBezTo>
                    <a:pt x="1191" y="1912"/>
                    <a:pt x="1273" y="1980"/>
                    <a:pt x="1352" y="1980"/>
                  </a:cubicBezTo>
                  <a:cubicBezTo>
                    <a:pt x="1358" y="1980"/>
                    <a:pt x="1364" y="1979"/>
                    <a:pt x="1370" y="1978"/>
                  </a:cubicBezTo>
                  <a:lnTo>
                    <a:pt x="1691" y="1943"/>
                  </a:lnTo>
                  <a:lnTo>
                    <a:pt x="1942" y="2240"/>
                  </a:lnTo>
                  <a:cubicBezTo>
                    <a:pt x="2001" y="2324"/>
                    <a:pt x="2108" y="2359"/>
                    <a:pt x="2192" y="2359"/>
                  </a:cubicBezTo>
                  <a:lnTo>
                    <a:pt x="2203" y="2359"/>
                  </a:lnTo>
                  <a:cubicBezTo>
                    <a:pt x="2311" y="2359"/>
                    <a:pt x="2418" y="2300"/>
                    <a:pt x="2477" y="2217"/>
                  </a:cubicBezTo>
                  <a:lnTo>
                    <a:pt x="3096" y="1312"/>
                  </a:lnTo>
                  <a:cubicBezTo>
                    <a:pt x="3180" y="1204"/>
                    <a:pt x="3192" y="1097"/>
                    <a:pt x="3156" y="1014"/>
                  </a:cubicBezTo>
                  <a:lnTo>
                    <a:pt x="2965" y="276"/>
                  </a:lnTo>
                  <a:cubicBezTo>
                    <a:pt x="2944" y="201"/>
                    <a:pt x="2875" y="155"/>
                    <a:pt x="2800" y="155"/>
                  </a:cubicBezTo>
                  <a:cubicBezTo>
                    <a:pt x="2792" y="155"/>
                    <a:pt x="2783" y="156"/>
                    <a:pt x="2775" y="157"/>
                  </a:cubicBezTo>
                  <a:lnTo>
                    <a:pt x="2406" y="252"/>
                  </a:lnTo>
                  <a:lnTo>
                    <a:pt x="1882" y="26"/>
                  </a:lnTo>
                  <a:cubicBezTo>
                    <a:pt x="1843" y="8"/>
                    <a:pt x="1800" y="0"/>
                    <a:pt x="17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68834" y="1899346"/>
            <a:ext cx="325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Montserrat" panose="00000500000000000000" charset="0"/>
              </a:rPr>
              <a:t>Perubahan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lingkungan</a:t>
            </a:r>
            <a:r>
              <a:rPr lang="en-US" sz="1800" dirty="0">
                <a:latin typeface="Montserrat" panose="00000500000000000000" charset="0"/>
              </a:rPr>
              <a:t> yang </a:t>
            </a:r>
            <a:r>
              <a:rPr lang="en-US" sz="1800" dirty="0" err="1">
                <a:latin typeface="Montserrat" panose="00000500000000000000" charset="0"/>
              </a:rPr>
              <a:t>drastis</a:t>
            </a:r>
            <a:r>
              <a:rPr lang="en-US" sz="1800" dirty="0">
                <a:latin typeface="Montserrat" panose="00000500000000000000" charset="0"/>
              </a:rPr>
              <a:t> (</a:t>
            </a:r>
            <a:r>
              <a:rPr lang="en-US" sz="1800" dirty="0" err="1">
                <a:latin typeface="Montserrat" panose="00000500000000000000" charset="0"/>
              </a:rPr>
              <a:t>iklim</a:t>
            </a:r>
            <a:r>
              <a:rPr lang="en-US" sz="1800" dirty="0">
                <a:latin typeface="Montserrat" panose="00000500000000000000" charset="0"/>
              </a:rPr>
              <a:t>, </a:t>
            </a:r>
            <a:r>
              <a:rPr lang="en-US" sz="1800" dirty="0" err="1">
                <a:latin typeface="Montserrat" panose="00000500000000000000" charset="0"/>
              </a:rPr>
              <a:t>tanah</a:t>
            </a:r>
            <a:r>
              <a:rPr lang="en-US" sz="1800" dirty="0">
                <a:latin typeface="Montserrat" panose="00000500000000000000" charset="0"/>
              </a:rPr>
              <a:t>, </a:t>
            </a:r>
            <a:r>
              <a:rPr lang="en-US" sz="1800" dirty="0" err="1">
                <a:latin typeface="Montserrat" panose="00000500000000000000" charset="0"/>
              </a:rPr>
              <a:t>hewan</a:t>
            </a:r>
            <a:r>
              <a:rPr lang="en-US" sz="1800" dirty="0">
                <a:latin typeface="Montserrat" panose="00000500000000000000" charset="0"/>
              </a:rPr>
              <a:t>)</a:t>
            </a:r>
            <a:endParaRPr lang="en-ID" sz="1800" dirty="0">
              <a:latin typeface="Montserrat" panose="00000500000000000000" charset="0"/>
            </a:endParaRPr>
          </a:p>
        </p:txBody>
      </p:sp>
      <p:sp>
        <p:nvSpPr>
          <p:cNvPr id="47" name="Google Shape;10447;p67"/>
          <p:cNvSpPr/>
          <p:nvPr/>
        </p:nvSpPr>
        <p:spPr>
          <a:xfrm>
            <a:off x="230442" y="3006652"/>
            <a:ext cx="593466" cy="572699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863077" y="2855600"/>
            <a:ext cx="325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Montserrat" panose="00000500000000000000" charset="0"/>
              </a:rPr>
              <a:t>Jumlah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manusia</a:t>
            </a:r>
            <a:r>
              <a:rPr lang="en-US" sz="1800" dirty="0">
                <a:latin typeface="Montserrat" panose="00000500000000000000" charset="0"/>
              </a:rPr>
              <a:t> dan </a:t>
            </a:r>
            <a:r>
              <a:rPr lang="en-US" sz="1800" dirty="0" err="1">
                <a:latin typeface="Montserrat" panose="00000500000000000000" charset="0"/>
              </a:rPr>
              <a:t>aktivitas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ekonomi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telah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melebihi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kemampuan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bumi</a:t>
            </a:r>
            <a:endParaRPr lang="en-ID" sz="1800" dirty="0">
              <a:latin typeface="Montserrat" panose="00000500000000000000" charset="0"/>
            </a:endParaRPr>
          </a:p>
        </p:txBody>
      </p:sp>
      <p:grpSp>
        <p:nvGrpSpPr>
          <p:cNvPr id="49" name="Google Shape;9600;p66"/>
          <p:cNvGrpSpPr/>
          <p:nvPr/>
        </p:nvGrpSpPr>
        <p:grpSpPr>
          <a:xfrm>
            <a:off x="4743611" y="4038758"/>
            <a:ext cx="593466" cy="572699"/>
            <a:chOff x="861113" y="2885746"/>
            <a:chExt cx="333809" cy="373277"/>
          </a:xfrm>
        </p:grpSpPr>
        <p:sp>
          <p:nvSpPr>
            <p:cNvPr id="50" name="Google Shape;9601;p66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602;p66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603;p66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3077" y="4047854"/>
            <a:ext cx="325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Montserrat" panose="00000500000000000000" charset="0"/>
              </a:rPr>
              <a:t>Ada </a:t>
            </a:r>
            <a:r>
              <a:rPr lang="en-US" sz="1800" dirty="0" err="1">
                <a:latin typeface="Montserrat" panose="00000500000000000000" charset="0"/>
              </a:rPr>
              <a:t>ketimpangan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pendapatan</a:t>
            </a:r>
            <a:r>
              <a:rPr lang="en-US" sz="1800" dirty="0">
                <a:latin typeface="Montserrat" panose="00000500000000000000" charset="0"/>
              </a:rPr>
              <a:t> dan </a:t>
            </a:r>
            <a:r>
              <a:rPr lang="en-US" sz="1800" dirty="0" err="1">
                <a:latin typeface="Montserrat" panose="00000500000000000000" charset="0"/>
              </a:rPr>
              <a:t>produksi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makanan</a:t>
            </a:r>
            <a:endParaRPr lang="en-ID" sz="1800" dirty="0">
              <a:latin typeface="Montserrat" panose="00000500000000000000" charset="0"/>
            </a:endParaRPr>
          </a:p>
        </p:txBody>
      </p:sp>
      <p:sp>
        <p:nvSpPr>
          <p:cNvPr id="54" name="Google Shape;9502;p66"/>
          <p:cNvSpPr/>
          <p:nvPr/>
        </p:nvSpPr>
        <p:spPr>
          <a:xfrm>
            <a:off x="4728927" y="1004283"/>
            <a:ext cx="593467" cy="572699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5425232" y="922747"/>
            <a:ext cx="325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Montserrat" panose="00000500000000000000" charset="0"/>
              </a:rPr>
              <a:t>Epidemi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obesitas</a:t>
            </a:r>
            <a:r>
              <a:rPr lang="en-US" sz="1800" dirty="0">
                <a:latin typeface="Montserrat" panose="00000500000000000000" charset="0"/>
              </a:rPr>
              <a:t>, DM, PTM </a:t>
            </a:r>
            <a:r>
              <a:rPr lang="en-US" sz="1800" dirty="0" err="1">
                <a:latin typeface="Montserrat" panose="00000500000000000000" charset="0"/>
              </a:rPr>
              <a:t>lainnya</a:t>
            </a:r>
            <a:endParaRPr lang="en-ID" sz="1800" dirty="0">
              <a:latin typeface="Montserrat" panose="00000500000000000000" charset="0"/>
            </a:endParaRPr>
          </a:p>
        </p:txBody>
      </p:sp>
      <p:grpSp>
        <p:nvGrpSpPr>
          <p:cNvPr id="56" name="Google Shape;9773;p67"/>
          <p:cNvGrpSpPr/>
          <p:nvPr/>
        </p:nvGrpSpPr>
        <p:grpSpPr>
          <a:xfrm>
            <a:off x="4723171" y="1934442"/>
            <a:ext cx="593466" cy="572698"/>
            <a:chOff x="3122257" y="1508594"/>
            <a:chExt cx="294850" cy="349434"/>
          </a:xfrm>
        </p:grpSpPr>
        <p:sp>
          <p:nvSpPr>
            <p:cNvPr id="57" name="Google Shape;9774;p67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775;p67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776;p67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777;p67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778;p67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425232" y="2018548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Montserrat" panose="00000500000000000000" charset="0"/>
              </a:rPr>
              <a:t>Globalisasi</a:t>
            </a:r>
            <a:endParaRPr lang="en-ID" sz="1800" dirty="0">
              <a:latin typeface="Montserrat" panose="00000500000000000000" charset="0"/>
            </a:endParaRPr>
          </a:p>
        </p:txBody>
      </p:sp>
      <p:grpSp>
        <p:nvGrpSpPr>
          <p:cNvPr id="63" name="Google Shape;9297;p65"/>
          <p:cNvGrpSpPr/>
          <p:nvPr/>
        </p:nvGrpSpPr>
        <p:grpSpPr>
          <a:xfrm>
            <a:off x="4745831" y="2932011"/>
            <a:ext cx="593466" cy="456530"/>
            <a:chOff x="5727616" y="4204699"/>
            <a:chExt cx="440505" cy="290018"/>
          </a:xfrm>
        </p:grpSpPr>
        <p:sp>
          <p:nvSpPr>
            <p:cNvPr id="64" name="Google Shape;9298;p65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99;p65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00;p65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301;p65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02;p65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03;p65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04;p65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05;p65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419256" y="2620747"/>
            <a:ext cx="325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Montserrat" panose="00000500000000000000" charset="0"/>
              </a:rPr>
              <a:t>Food miles effect </a:t>
            </a:r>
            <a:r>
              <a:rPr lang="en-US" sz="1800" dirty="0">
                <a:latin typeface="Montserrat" panose="00000500000000000000" charset="0"/>
              </a:rPr>
              <a:t>(</a:t>
            </a:r>
            <a:r>
              <a:rPr lang="en-US" sz="1800" dirty="0" err="1">
                <a:latin typeface="Montserrat" panose="00000500000000000000" charset="0"/>
              </a:rPr>
              <a:t>peningkatan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jarak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tempuh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antar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makanan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produsen-konsumen</a:t>
            </a:r>
            <a:r>
              <a:rPr lang="en-US" sz="1800" dirty="0">
                <a:latin typeface="Montserrat" panose="00000500000000000000" charset="0"/>
              </a:rPr>
              <a:t>)</a:t>
            </a:r>
            <a:endParaRPr lang="en-ID" sz="1800" i="1" dirty="0">
              <a:latin typeface="Montserrat" panose="00000500000000000000" charset="0"/>
            </a:endParaRPr>
          </a:p>
        </p:txBody>
      </p:sp>
      <p:grpSp>
        <p:nvGrpSpPr>
          <p:cNvPr id="73" name="Google Shape;10273;p67"/>
          <p:cNvGrpSpPr/>
          <p:nvPr/>
        </p:nvGrpSpPr>
        <p:grpSpPr>
          <a:xfrm>
            <a:off x="242499" y="4139216"/>
            <a:ext cx="593466" cy="572698"/>
            <a:chOff x="2640993" y="3357835"/>
            <a:chExt cx="365348" cy="364966"/>
          </a:xfrm>
        </p:grpSpPr>
        <p:sp>
          <p:nvSpPr>
            <p:cNvPr id="74" name="Google Shape;10274;p67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275;p67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276;p67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277;p67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278;p67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279;p67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280;p67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281;p67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282;p67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283;p67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434472" y="4055929"/>
            <a:ext cx="325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Montserrat" panose="00000500000000000000" charset="0"/>
              </a:rPr>
              <a:t>Kerawanan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pangan</a:t>
            </a:r>
            <a:r>
              <a:rPr lang="en-US" sz="1800" dirty="0">
                <a:latin typeface="Montserrat" panose="00000500000000000000" charset="0"/>
              </a:rPr>
              <a:t>/</a:t>
            </a:r>
            <a:r>
              <a:rPr lang="en-US" sz="1800" i="1" dirty="0">
                <a:latin typeface="Montserrat" panose="00000500000000000000" charset="0"/>
              </a:rPr>
              <a:t>food insecurity</a:t>
            </a:r>
            <a:endParaRPr lang="en-ID" sz="1800" dirty="0">
              <a:latin typeface="Montserrat" panose="00000500000000000000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43BDA71-DA58-4254-AA70-9CB6883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0" y="0"/>
            <a:ext cx="6344272" cy="572700"/>
          </a:xfrm>
        </p:spPr>
        <p:txBody>
          <a:bodyPr/>
          <a:lstStyle/>
          <a:p>
            <a:r>
              <a:rPr lang="id-ID" sz="2400" dirty="0"/>
              <a:t>Penekanan Penanganan Gizi d</a:t>
            </a:r>
            <a:r>
              <a:rPr lang="en-US" sz="2400" dirty="0" err="1"/>
              <a:t>alam</a:t>
            </a:r>
            <a:r>
              <a:rPr lang="id-ID" sz="2400" dirty="0"/>
              <a:t> Pendekatan Kesmas (Hughes &amp; Margetts, 2011)</a:t>
            </a:r>
            <a:endParaRPr lang="en-ID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994" y="1398217"/>
            <a:ext cx="8668011" cy="3745283"/>
          </a:xfrm>
        </p:spPr>
        <p:txBody>
          <a:bodyPr/>
          <a:lstStyle/>
          <a:p>
            <a:pPr marL="165100" indent="0">
              <a:lnSpc>
                <a:spcPct val="100000"/>
              </a:lnSpc>
              <a:buNone/>
            </a:pPr>
            <a:r>
              <a:rPr lang="id-ID" sz="1600" b="1" dirty="0"/>
              <a:t>Berfokus pada pencegahan masalah gizi dan peningkatan status gizi</a:t>
            </a:r>
          </a:p>
          <a:p>
            <a:pPr marL="292100"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d-ID" sz="1600" dirty="0"/>
              <a:t>Mengambil prinsip promosi kesehatan</a:t>
            </a:r>
            <a:r>
              <a:rPr lang="en-US" sz="1600" dirty="0"/>
              <a:t> </a:t>
            </a:r>
          </a:p>
          <a:p>
            <a:pPr marL="749300"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d-ID" sz="1600" dirty="0"/>
              <a:t>Proses untuk memungkinkan seseorang untuk meningkatkan status kesehatan mereka</a:t>
            </a:r>
          </a:p>
          <a:p>
            <a:pPr marL="292100"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d-ID" sz="1600" dirty="0"/>
              <a:t>Diimplementasikan pada keseluruhan populasi (tidak hanya pada populasi berisiko)</a:t>
            </a:r>
          </a:p>
          <a:p>
            <a:pPr marL="292100"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d-ID" sz="1600" dirty="0"/>
              <a:t>Diarahkan pada peningkatan kemampuan masyarakat mengontrol faktor determinan kesehatan</a:t>
            </a:r>
          </a:p>
          <a:p>
            <a:pPr marL="292100"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d-ID" sz="1600" dirty="0"/>
              <a:t>Bagian dari proses yg melibatkan sejumlah strategi dari sejumlah pemangku kepentinga</a:t>
            </a:r>
            <a:r>
              <a:rPr lang="en-US" sz="1600" dirty="0"/>
              <a:t>n</a:t>
            </a:r>
            <a:endParaRPr lang="id-ID" sz="1600" dirty="0"/>
          </a:p>
          <a:p>
            <a:pPr>
              <a:lnSpc>
                <a:spcPct val="100000"/>
              </a:lnSpc>
            </a:pPr>
            <a:endParaRPr lang="en-ID" sz="16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B59091E-A33B-445D-AAAD-DBC0A780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50" y="161320"/>
            <a:ext cx="7507500" cy="572700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953" y="630126"/>
            <a:ext cx="8668011" cy="1920034"/>
          </a:xfrm>
        </p:spPr>
        <p:txBody>
          <a:bodyPr/>
          <a:lstStyle/>
          <a:p>
            <a:r>
              <a:rPr lang="id-ID" sz="1600" dirty="0"/>
              <a:t>Mengurangi kemungkinan munculnya penyakit</a:t>
            </a:r>
          </a:p>
          <a:p>
            <a:r>
              <a:rPr lang="id-ID" sz="1600" dirty="0"/>
              <a:t>Menurunkan faktor risiko</a:t>
            </a:r>
          </a:p>
          <a:p>
            <a:r>
              <a:rPr lang="id-ID" sz="1600" dirty="0"/>
              <a:t>Meningkatkan faktor pelindung</a:t>
            </a:r>
          </a:p>
          <a:p>
            <a:r>
              <a:rPr lang="id-ID" sz="1600" dirty="0"/>
              <a:t>Memperlambat kemunculan penyakit</a:t>
            </a:r>
          </a:p>
          <a:p>
            <a:r>
              <a:rPr lang="id-ID" sz="1600" dirty="0"/>
              <a:t>Menurunkan lama sakit</a:t>
            </a:r>
          </a:p>
          <a:p>
            <a:r>
              <a:rPr lang="id-ID" sz="1600" dirty="0"/>
              <a:t>Mengurangi/memutus progesivitas penyakit</a:t>
            </a:r>
          </a:p>
          <a:p>
            <a:endParaRPr lang="en-ID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7F6520-1B87-4DDF-9D47-7C4B7E2A0560}"/>
              </a:ext>
            </a:extLst>
          </p:cNvPr>
          <p:cNvSpPr/>
          <p:nvPr/>
        </p:nvSpPr>
        <p:spPr>
          <a:xfrm>
            <a:off x="263047" y="2593340"/>
            <a:ext cx="8561285" cy="2388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EEF63-78E7-443C-BB6A-AB65451492F2}"/>
              </a:ext>
            </a:extLst>
          </p:cNvPr>
          <p:cNvSpPr/>
          <p:nvPr/>
        </p:nvSpPr>
        <p:spPr>
          <a:xfrm>
            <a:off x="625015" y="2708131"/>
            <a:ext cx="2493355" cy="482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Pencegahan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Primer</a:t>
            </a:r>
            <a:endParaRPr lang="en-ID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519876-0201-487E-9695-F28544E00045}"/>
              </a:ext>
            </a:extLst>
          </p:cNvPr>
          <p:cNvSpPr/>
          <p:nvPr/>
        </p:nvSpPr>
        <p:spPr>
          <a:xfrm>
            <a:off x="625015" y="3300783"/>
            <a:ext cx="2493355" cy="70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Pencegahan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Sekunder</a:t>
            </a:r>
            <a:endParaRPr lang="en-ID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67094-BBEC-4C30-99A2-1AF3772E34A8}"/>
              </a:ext>
            </a:extLst>
          </p:cNvPr>
          <p:cNvSpPr/>
          <p:nvPr/>
        </p:nvSpPr>
        <p:spPr>
          <a:xfrm>
            <a:off x="637541" y="4128929"/>
            <a:ext cx="2493355" cy="702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Pencegahan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Tersier</a:t>
            </a:r>
            <a:endParaRPr lang="en-ID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F0977-245F-4127-8413-3E5723DB4CB0}"/>
              </a:ext>
            </a:extLst>
          </p:cNvPr>
          <p:cNvSpPr/>
          <p:nvPr/>
        </p:nvSpPr>
        <p:spPr>
          <a:xfrm>
            <a:off x="3323035" y="2708131"/>
            <a:ext cx="5337338" cy="482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Menghindari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timbulnya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Kesehatan yang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buruk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menurunkan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jumlah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kasus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baru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insiden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ID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843F2-40B8-4C9E-8FEF-636341325CA4}"/>
              </a:ext>
            </a:extLst>
          </p:cNvPr>
          <p:cNvSpPr/>
          <p:nvPr/>
        </p:nvSpPr>
        <p:spPr>
          <a:xfrm>
            <a:off x="3323035" y="3300783"/>
            <a:ext cx="5337338" cy="70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Mencegah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perkembangan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Kesehatan yang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buruk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menurunkan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tingkat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kasus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muncul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masyarakat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prevalensi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ID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96484-3E1E-4CDC-8636-DC6E9455A30F}"/>
              </a:ext>
            </a:extLst>
          </p:cNvPr>
          <p:cNvSpPr/>
          <p:nvPr/>
        </p:nvSpPr>
        <p:spPr>
          <a:xfrm>
            <a:off x="3335561" y="4108660"/>
            <a:ext cx="5337338" cy="70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menstabilkan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mengurangi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jumlah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disabilitas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jumlah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komplikasi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timbul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kondisi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penyakit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dapat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diubah</a:t>
            </a:r>
            <a:endParaRPr lang="en-ID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ABC5E5-7B0E-4FCF-AB36-EEECF139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49" y="0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>
            <a:spLocks noGrp="1"/>
          </p:cNvSpPr>
          <p:nvPr>
            <p:ph type="title"/>
          </p:nvPr>
        </p:nvSpPr>
        <p:spPr>
          <a:xfrm>
            <a:off x="818250" y="27689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SITUASI GIZI DI INDONESIA</a:t>
            </a:r>
            <a:endParaRPr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62" name="Google Shape;362;p42"/>
          <p:cNvSpPr txBox="1">
            <a:spLocks noGrp="1"/>
          </p:cNvSpPr>
          <p:nvPr>
            <p:ph type="title" idx="3"/>
          </p:nvPr>
        </p:nvSpPr>
        <p:spPr>
          <a:xfrm>
            <a:off x="-21378" y="1247435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</a:t>
            </a:r>
            <a:r>
              <a:rPr lang="en-ID" dirty="0" err="1"/>
              <a:t>ekurangan</a:t>
            </a:r>
            <a:r>
              <a:rPr lang="en-ID" dirty="0"/>
              <a:t> </a:t>
            </a:r>
            <a:r>
              <a:rPr lang="en-ID" dirty="0" err="1"/>
              <a:t>Gizi</a:t>
            </a:r>
            <a:endParaRPr dirty="0"/>
          </a:p>
        </p:txBody>
      </p:sp>
      <p:sp>
        <p:nvSpPr>
          <p:cNvPr id="363" name="Google Shape;363;p42"/>
          <p:cNvSpPr txBox="1">
            <a:spLocks noGrp="1"/>
          </p:cNvSpPr>
          <p:nvPr>
            <p:ph type="title" idx="4"/>
          </p:nvPr>
        </p:nvSpPr>
        <p:spPr>
          <a:xfrm>
            <a:off x="5925107" y="1235462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Kelebihan</a:t>
            </a:r>
            <a:r>
              <a:rPr lang="en-ID" dirty="0"/>
              <a:t> </a:t>
            </a:r>
            <a:r>
              <a:rPr lang="en-ID" dirty="0" err="1"/>
              <a:t>Gizi</a:t>
            </a:r>
            <a:endParaRPr dirty="0"/>
          </a:p>
        </p:txBody>
      </p:sp>
      <p:cxnSp>
        <p:nvCxnSpPr>
          <p:cNvPr id="364" name="Google Shape;364;p42"/>
          <p:cNvCxnSpPr/>
          <p:nvPr/>
        </p:nvCxnSpPr>
        <p:spPr>
          <a:xfrm>
            <a:off x="916600" y="962050"/>
            <a:ext cx="141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060;p59" descr="Timeline background shape"/>
          <p:cNvSpPr/>
          <p:nvPr/>
        </p:nvSpPr>
        <p:spPr>
          <a:xfrm>
            <a:off x="436477" y="1808668"/>
            <a:ext cx="1149626" cy="398083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 panose="00000500000000000000" charset="0"/>
              </a:rPr>
              <a:t>KVA</a:t>
            </a:r>
            <a:endParaRPr sz="1800" dirty="0">
              <a:latin typeface="Montserrat" panose="00000500000000000000" charset="0"/>
            </a:endParaRPr>
          </a:p>
        </p:txBody>
      </p:sp>
      <p:sp>
        <p:nvSpPr>
          <p:cNvPr id="13" name="Google Shape;1060;p59" descr="Timeline background shape"/>
          <p:cNvSpPr/>
          <p:nvPr/>
        </p:nvSpPr>
        <p:spPr>
          <a:xfrm>
            <a:off x="436477" y="2355606"/>
            <a:ext cx="1149626" cy="398083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 panose="00000500000000000000" charset="0"/>
              </a:rPr>
              <a:t>GAKI</a:t>
            </a:r>
          </a:p>
        </p:txBody>
      </p:sp>
      <p:grpSp>
        <p:nvGrpSpPr>
          <p:cNvPr id="14" name="Google Shape;1054;p59" descr="controlled"/>
          <p:cNvGrpSpPr/>
          <p:nvPr/>
        </p:nvGrpSpPr>
        <p:grpSpPr>
          <a:xfrm>
            <a:off x="1480552" y="2175757"/>
            <a:ext cx="1624123" cy="230848"/>
            <a:chOff x="4420869" y="3301600"/>
            <a:chExt cx="828714" cy="129272"/>
          </a:xfrm>
        </p:grpSpPr>
        <p:sp>
          <p:nvSpPr>
            <p:cNvPr id="15" name="Google Shape;1055;p59"/>
            <p:cNvSpPr/>
            <p:nvPr/>
          </p:nvSpPr>
          <p:spPr>
            <a:xfrm>
              <a:off x="4467180" y="3301600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Montserrat" panose="00000500000000000000" charset="0"/>
                </a:rPr>
                <a:t>  </a:t>
              </a:r>
              <a:r>
                <a:rPr lang="en-US" sz="1800" dirty="0" err="1">
                  <a:latin typeface="Montserrat" panose="00000500000000000000" charset="0"/>
                </a:rPr>
                <a:t>terkontrol</a:t>
              </a:r>
              <a:endParaRPr sz="1800" dirty="0">
                <a:latin typeface="Montserrat" panose="00000500000000000000" charset="0"/>
              </a:endParaRPr>
            </a:p>
          </p:txBody>
        </p:sp>
        <p:sp>
          <p:nvSpPr>
            <p:cNvPr id="16" name="Google Shape;1056;p59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060;p59" descr="Timeline background shape"/>
          <p:cNvSpPr/>
          <p:nvPr/>
        </p:nvSpPr>
        <p:spPr>
          <a:xfrm>
            <a:off x="446183" y="3177521"/>
            <a:ext cx="2658492" cy="398083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Montserrat" panose="00000500000000000000" charset="0"/>
              </a:rPr>
              <a:t>Gizi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Kurang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>
                <a:latin typeface="Montserrat" panose="00000500000000000000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Montserrat" panose="00000500000000000000" charset="0"/>
              </a:rPr>
              <a:t> 19,6%</a:t>
            </a:r>
          </a:p>
        </p:txBody>
      </p:sp>
      <p:sp>
        <p:nvSpPr>
          <p:cNvPr id="18" name="Google Shape;1060;p59" descr="Timeline background shape"/>
          <p:cNvSpPr/>
          <p:nvPr/>
        </p:nvSpPr>
        <p:spPr>
          <a:xfrm>
            <a:off x="446183" y="3662506"/>
            <a:ext cx="2658492" cy="398083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 panose="00000500000000000000" charset="0"/>
              </a:rPr>
              <a:t>Stunting </a:t>
            </a:r>
            <a:r>
              <a:rPr lang="en-US" sz="1800" dirty="0">
                <a:latin typeface="Montserrat" panose="00000500000000000000" charset="0"/>
                <a:sym typeface="Wingdings" panose="05000000000000000000" pitchFamily="2" charset="2"/>
              </a:rPr>
              <a:t> 37,2%</a:t>
            </a:r>
            <a:endParaRPr lang="en-US" sz="1800" dirty="0">
              <a:latin typeface="Montserrat" panose="00000500000000000000" charset="0"/>
            </a:endParaRPr>
          </a:p>
        </p:txBody>
      </p:sp>
      <p:sp>
        <p:nvSpPr>
          <p:cNvPr id="19" name="Google Shape;1060;p59" descr="Timeline background shape"/>
          <p:cNvSpPr/>
          <p:nvPr/>
        </p:nvSpPr>
        <p:spPr>
          <a:xfrm>
            <a:off x="460860" y="4147492"/>
            <a:ext cx="2643815" cy="875612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 panose="00000500000000000000" charset="0"/>
              </a:rPr>
              <a:t>Anemia </a:t>
            </a:r>
            <a:r>
              <a:rPr lang="en-US" sz="1800" dirty="0">
                <a:latin typeface="Montserrat" panose="00000500000000000000" charset="0"/>
                <a:sym typeface="Wingdings" panose="05000000000000000000" pitchFamily="2" charset="2"/>
              </a:rPr>
              <a:t> 37,1% (</a:t>
            </a:r>
            <a:r>
              <a:rPr lang="en-US" sz="1800" dirty="0" err="1">
                <a:latin typeface="Montserrat" panose="00000500000000000000" charset="0"/>
                <a:sym typeface="Wingdings" panose="05000000000000000000" pitchFamily="2" charset="2"/>
              </a:rPr>
              <a:t>ibu</a:t>
            </a:r>
            <a:r>
              <a:rPr lang="en-US" sz="1800" dirty="0">
                <a:latin typeface="Montserrat" panose="00000500000000000000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Montserrat" panose="00000500000000000000" charset="0"/>
                <a:sym typeface="Wingdings" panose="05000000000000000000" pitchFamily="2" charset="2"/>
              </a:rPr>
              <a:t>hamil</a:t>
            </a:r>
            <a:r>
              <a:rPr lang="en-US" sz="1800" dirty="0">
                <a:latin typeface="Montserrat" panose="00000500000000000000" charset="0"/>
                <a:sym typeface="Wingdings" panose="05000000000000000000" pitchFamily="2" charset="2"/>
              </a:rPr>
              <a:t>, 28,1% </a:t>
            </a:r>
            <a:r>
              <a:rPr lang="en-US" sz="1800" dirty="0" err="1">
                <a:latin typeface="Montserrat" panose="00000500000000000000" charset="0"/>
                <a:sym typeface="Wingdings" panose="05000000000000000000" pitchFamily="2" charset="2"/>
              </a:rPr>
              <a:t>balita</a:t>
            </a:r>
            <a:r>
              <a:rPr lang="en-US" sz="1800" dirty="0">
                <a:latin typeface="Montserrat" panose="00000500000000000000" charset="0"/>
                <a:sym typeface="Wingdings" panose="05000000000000000000" pitchFamily="2" charset="2"/>
              </a:rPr>
              <a:t>)</a:t>
            </a:r>
            <a:endParaRPr lang="en-US" sz="1800" dirty="0">
              <a:latin typeface="Montserrat" panose="00000500000000000000" charset="0"/>
            </a:endParaRPr>
          </a:p>
        </p:txBody>
      </p:sp>
      <p:grpSp>
        <p:nvGrpSpPr>
          <p:cNvPr id="20" name="Google Shape;1054;p59" descr="controlled"/>
          <p:cNvGrpSpPr/>
          <p:nvPr/>
        </p:nvGrpSpPr>
        <p:grpSpPr>
          <a:xfrm>
            <a:off x="3104675" y="3746122"/>
            <a:ext cx="2128964" cy="253314"/>
            <a:chOff x="4420869" y="3301600"/>
            <a:chExt cx="828714" cy="129272"/>
          </a:xfrm>
        </p:grpSpPr>
        <p:sp>
          <p:nvSpPr>
            <p:cNvPr id="21" name="Google Shape;1055;p59"/>
            <p:cNvSpPr/>
            <p:nvPr/>
          </p:nvSpPr>
          <p:spPr>
            <a:xfrm>
              <a:off x="4467180" y="3301600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Montserrat" panose="00000500000000000000" charset="0"/>
                </a:rPr>
                <a:t> </a:t>
              </a:r>
              <a:r>
                <a:rPr lang="en-US" sz="1800" dirty="0" err="1">
                  <a:latin typeface="Montserrat" panose="00000500000000000000" charset="0"/>
                </a:rPr>
                <a:t>belum</a:t>
              </a:r>
              <a:r>
                <a:rPr lang="en-US" sz="1800" dirty="0">
                  <a:latin typeface="Montserrat" panose="00000500000000000000" charset="0"/>
                </a:rPr>
                <a:t> </a:t>
              </a:r>
              <a:r>
                <a:rPr lang="en-US" sz="1800" dirty="0" err="1">
                  <a:latin typeface="Montserrat" panose="00000500000000000000" charset="0"/>
                </a:rPr>
                <a:t>selesai</a:t>
              </a:r>
              <a:endParaRPr sz="1800" dirty="0">
                <a:latin typeface="Montserrat" panose="00000500000000000000" charset="0"/>
              </a:endParaRPr>
            </a:p>
          </p:txBody>
        </p:sp>
        <p:sp>
          <p:nvSpPr>
            <p:cNvPr id="22" name="Google Shape;1056;p59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060;p59" descr="Timeline background shape"/>
          <p:cNvSpPr/>
          <p:nvPr/>
        </p:nvSpPr>
        <p:spPr>
          <a:xfrm>
            <a:off x="6240490" y="1808668"/>
            <a:ext cx="2357589" cy="398083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Montserrat" panose="00000500000000000000" charset="0"/>
              </a:rPr>
              <a:t>Gizi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 err="1">
                <a:latin typeface="Montserrat" panose="00000500000000000000" charset="0"/>
              </a:rPr>
              <a:t>Lebih</a:t>
            </a:r>
            <a:r>
              <a:rPr lang="en-US" sz="1800" dirty="0">
                <a:latin typeface="Montserrat" panose="00000500000000000000" charset="0"/>
              </a:rPr>
              <a:t> </a:t>
            </a:r>
            <a:r>
              <a:rPr lang="en-US" sz="1800" dirty="0">
                <a:latin typeface="Montserrat" panose="00000500000000000000" charset="0"/>
                <a:sym typeface="Wingdings" panose="05000000000000000000" pitchFamily="2" charset="2"/>
              </a:rPr>
              <a:t> 11,9%</a:t>
            </a:r>
            <a:endParaRPr lang="en-US" sz="1800" dirty="0">
              <a:latin typeface="Montserrat" panose="00000500000000000000" charset="0"/>
            </a:endParaRPr>
          </a:p>
        </p:txBody>
      </p:sp>
      <p:sp>
        <p:nvSpPr>
          <p:cNvPr id="24" name="Google Shape;1129;p59"/>
          <p:cNvSpPr/>
          <p:nvPr/>
        </p:nvSpPr>
        <p:spPr>
          <a:xfrm rot="5400000">
            <a:off x="6672584" y="2854917"/>
            <a:ext cx="861776" cy="753402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63392" y="2385184"/>
            <a:ext cx="128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Montserrat" panose="00000500000000000000" charset="0"/>
              </a:rPr>
              <a:t>muncul</a:t>
            </a:r>
            <a:endParaRPr lang="en-ID" dirty="0">
              <a:latin typeface="Montserrat" panose="00000500000000000000" charset="0"/>
            </a:endParaRPr>
          </a:p>
        </p:txBody>
      </p:sp>
      <p:sp>
        <p:nvSpPr>
          <p:cNvPr id="26" name="Google Shape;1060;p59" descr="Timeline background shape"/>
          <p:cNvSpPr/>
          <p:nvPr/>
        </p:nvSpPr>
        <p:spPr>
          <a:xfrm>
            <a:off x="6253372" y="3861546"/>
            <a:ext cx="2357589" cy="99087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Montserrat" panose="00000500000000000000" charset="0"/>
              </a:rPr>
              <a:t>PTM (</a:t>
            </a:r>
            <a:r>
              <a:rPr lang="en-US" sz="1800" dirty="0" err="1">
                <a:latin typeface="Montserrat" panose="00000500000000000000" charset="0"/>
              </a:rPr>
              <a:t>hipertensi</a:t>
            </a:r>
            <a:r>
              <a:rPr lang="en-US" sz="1800" dirty="0">
                <a:latin typeface="Montserrat" panose="00000500000000000000" charset="0"/>
              </a:rPr>
              <a:t>, DM, stroke, </a:t>
            </a:r>
            <a:r>
              <a:rPr lang="en-US" sz="1800" dirty="0" err="1">
                <a:latin typeface="Montserrat" panose="00000500000000000000" charset="0"/>
              </a:rPr>
              <a:t>jantung</a:t>
            </a:r>
            <a:r>
              <a:rPr lang="en-US" sz="1800" dirty="0">
                <a:latin typeface="Montserrat" panose="00000500000000000000" charset="0"/>
              </a:rPr>
              <a:t>)</a:t>
            </a:r>
          </a:p>
        </p:txBody>
      </p:sp>
      <p:sp>
        <p:nvSpPr>
          <p:cNvPr id="5" name="Callout: Left-Right Arrow 4"/>
          <p:cNvSpPr/>
          <p:nvPr/>
        </p:nvSpPr>
        <p:spPr>
          <a:xfrm>
            <a:off x="3345180" y="1143635"/>
            <a:ext cx="2632075" cy="1062990"/>
          </a:xfrm>
          <a:prstGeom prst="leftRigh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Montserrat" panose="00000500000000000000" charset="0"/>
              </a:rPr>
              <a:t>BEBAN GANDA</a:t>
            </a:r>
            <a:endParaRPr lang="en-ID" sz="1800" dirty="0">
              <a:latin typeface="Montserrat" panose="00000500000000000000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8D2CEF1-69ED-40F8-9584-EE122CC1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" y="-12019"/>
            <a:ext cx="663878" cy="10964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971</Words>
  <Application>Microsoft Office PowerPoint</Application>
  <PresentationFormat>On-screen Show (16:9)</PresentationFormat>
  <Paragraphs>133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Symbol</vt:lpstr>
      <vt:lpstr>Candara</vt:lpstr>
      <vt:lpstr>Cambria</vt:lpstr>
      <vt:lpstr>Arial</vt:lpstr>
      <vt:lpstr>Times New Roman</vt:lpstr>
      <vt:lpstr>Montserrat</vt:lpstr>
      <vt:lpstr>Microsoft Tai Le</vt:lpstr>
      <vt:lpstr>Courier New</vt:lpstr>
      <vt:lpstr>Calibri</vt:lpstr>
      <vt:lpstr>Nursing Capstone</vt:lpstr>
      <vt:lpstr>PowerPoint Presentation</vt:lpstr>
      <vt:lpstr>Mata Kuliah : Dasar Kesehatan Masyarakat</vt:lpstr>
      <vt:lpstr>GIZI KESEHATAN MASYARAKAT</vt:lpstr>
      <vt:lpstr>Arlene Spark (2007)</vt:lpstr>
      <vt:lpstr>Teori HL. Bloom </vt:lpstr>
      <vt:lpstr>Tantangan Gizi dan Kesehatan Abad Ini</vt:lpstr>
      <vt:lpstr>Penekanan Penanganan Gizi dalam Pendekatan Kesmas (Hughes &amp; Margetts, 2011)</vt:lpstr>
      <vt:lpstr>Tujuan Pencegahan</vt:lpstr>
      <vt:lpstr>SITUASI GIZI DI INDONESIA</vt:lpstr>
      <vt:lpstr>PowerPoint Presentation</vt:lpstr>
      <vt:lpstr>Anemia Ibu Hamil (Riskesdas 2018)</vt:lpstr>
      <vt:lpstr>Proporsi Status Gizi Dewasa</vt:lpstr>
      <vt:lpstr>Pendekatan 1000HPK dalam Penyelesaian Masalah Gizi</vt:lpstr>
      <vt:lpstr>Mengapa 1000HPK Penting?</vt:lpstr>
      <vt:lpstr>PowerPoint Presentation</vt:lpstr>
      <vt:lpstr>Dampak Jangka Pendek Dan Jangka Panjang Akibat Gangguan Gizi Pada Masa Janin Dan Anak-Anak</vt:lpstr>
      <vt:lpstr>References</vt:lpstr>
      <vt:lpstr>PERTANYAAN</vt:lpstr>
      <vt:lpstr>Terima kasih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Novita Arie Setiawati</dc:creator>
  <cp:lastModifiedBy>Novita Arie Setiawati</cp:lastModifiedBy>
  <cp:revision>1</cp:revision>
  <dcterms:created xsi:type="dcterms:W3CDTF">2020-11-10T07:50:23Z</dcterms:created>
  <dcterms:modified xsi:type="dcterms:W3CDTF">2020-11-10T07:52:34Z</dcterms:modified>
</cp:coreProperties>
</file>