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57" r:id="rId4"/>
    <p:sldId id="270" r:id="rId5"/>
    <p:sldId id="268" r:id="rId6"/>
    <p:sldId id="258" r:id="rId7"/>
    <p:sldId id="264" r:id="rId8"/>
    <p:sldId id="260" r:id="rId9"/>
    <p:sldId id="265" r:id="rId10"/>
    <p:sldId id="266" r:id="rId11"/>
    <p:sldId id="274" r:id="rId12"/>
    <p:sldId id="272" r:id="rId13"/>
  </p:sldIdLst>
  <p:sldSz cx="9144000" cy="6858000" type="screen4x3"/>
  <p:notesSz cx="68580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32" autoAdjust="0"/>
  </p:normalViewPr>
  <p:slideViewPr>
    <p:cSldViewPr>
      <p:cViewPr varScale="1">
        <p:scale>
          <a:sx n="61" d="100"/>
          <a:sy n="61" d="100"/>
        </p:scale>
        <p:origin x="53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4BFED45A-F099-9B48-AE79-D1964E967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5400" y="685800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14800"/>
            <a:ext cx="5029200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29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29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entury Gothic" charset="0"/>
              </a:defRPr>
            </a:lvl1pPr>
          </a:lstStyle>
          <a:p>
            <a:fld id="{D35A933C-0272-9D4D-B1E1-FA214E190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4EA52C4-6FA1-EF40-A7BD-5C4B24DD47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633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0BB-074D-D64B-8E4C-B539790105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631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CA27-71E9-D445-B593-917BFE583F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635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21A8-7195-A646-B110-245102C074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567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418E52E-2F85-5D4E-8A8A-241E44E0A1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6955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799-3D63-7141-9190-8221DD7106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651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BC6C-EA22-A541-8B96-2CAF3EA14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861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822C-8FC4-1D4D-A848-B22C1504BF9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0793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0A86-D033-BA45-8A04-40C59E9258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826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1F48-E94B-A242-8D77-2B6E4CD3CF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4824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C323-5BD4-034E-9793-E38501DDCE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2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6736B33-24B6-6947-BB9A-CF3A34C365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696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solidFill>
                  <a:schemeClr val="tx1"/>
                </a:solidFill>
                <a:latin typeface="Century Gothic" charset="0"/>
              </a:rPr>
              <a:t>GIZI REMAJA</a:t>
            </a:r>
            <a:endParaRPr lang="en-US" alt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94BBEE-DED1-C44F-B461-79F31FAC5108}" type="slidenum">
              <a:rPr lang="en-US" altLang="en-US">
                <a:latin typeface="Garamond" charset="0"/>
              </a:rPr>
              <a:pPr eaLnBrk="1" hangingPunct="1"/>
              <a:t>1</a:t>
            </a:fld>
            <a:endParaRPr lang="en-US" altLang="en-US">
              <a:latin typeface="Garamon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058B5-BFD4-499E-A274-CC515CF9B492}"/>
              </a:ext>
            </a:extLst>
          </p:cNvPr>
          <p:cNvSpPr txBox="1"/>
          <p:nvPr/>
        </p:nvSpPr>
        <p:spPr>
          <a:xfrm>
            <a:off x="-38100" y="6324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Dr. </a:t>
            </a:r>
            <a:r>
              <a:rPr lang="en-US" dirty="0" err="1"/>
              <a:t>drg</a:t>
            </a:r>
            <a:r>
              <a:rPr lang="en-US" dirty="0"/>
              <a:t>. Sandra </a:t>
            </a:r>
            <a:r>
              <a:rPr lang="en-US" dirty="0" err="1"/>
              <a:t>Fikawati</a:t>
            </a:r>
            <a:r>
              <a:rPr lang="en-US" dirty="0"/>
              <a:t>, MPH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C17D3-6017-48CA-B553-EB7F92D7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2483"/>
            <a:ext cx="899570" cy="14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443216-8B16-49B9-B8F7-A20D4EB4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111" y="133350"/>
            <a:ext cx="914689" cy="14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ekurangan zat besi pada ibu hamil, berbahayakah bagi janin? |  theAsianparent Indone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1" b="29729"/>
          <a:stretch/>
        </p:blipFill>
        <p:spPr bwMode="auto">
          <a:xfrm>
            <a:off x="193141" y="1614652"/>
            <a:ext cx="8763000" cy="5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41" y="914400"/>
            <a:ext cx="8562975" cy="609600"/>
          </a:xfrm>
        </p:spPr>
        <p:txBody>
          <a:bodyPr/>
          <a:lstStyle/>
          <a:p>
            <a:pPr eaLnBrk="1" hangingPunct="1"/>
            <a:r>
              <a:rPr lang="en-US" altLang="en-US" sz="2800" b="1" i="1" dirty="0">
                <a:solidFill>
                  <a:schemeClr val="tx1"/>
                </a:solidFill>
                <a:latin typeface="Century Gothic" charset="0"/>
                <a:sym typeface="Monotype Sorts" charset="2"/>
              </a:rPr>
              <a:t>Fe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32534" y="1600200"/>
            <a:ext cx="8802688" cy="5791200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1500" dirty="0" err="1">
                <a:latin typeface="Tahoma" charset="0"/>
              </a:rPr>
              <a:t>Merupakan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komponen</a:t>
            </a:r>
            <a:r>
              <a:rPr lang="en-US" altLang="en-US" sz="1500" dirty="0">
                <a:latin typeface="Tahoma" charset="0"/>
              </a:rPr>
              <a:t> hemoglobin, myoglobin dan </a:t>
            </a:r>
            <a:r>
              <a:rPr lang="en-US" altLang="en-US" sz="1500" dirty="0" err="1">
                <a:latin typeface="Tahoma" charset="0"/>
              </a:rPr>
              <a:t>beberapa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enzim</a:t>
            </a:r>
            <a:r>
              <a:rPr lang="en-US" altLang="en-US" sz="1500" dirty="0">
                <a:latin typeface="Tahoma" charset="0"/>
              </a:rPr>
              <a:t>.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Perkembangan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skletal</a:t>
            </a:r>
            <a:r>
              <a:rPr lang="en-US" altLang="en-US" sz="1500" dirty="0">
                <a:latin typeface="Tahoma" charset="0"/>
              </a:rPr>
              <a:t>, </a:t>
            </a:r>
            <a:r>
              <a:rPr lang="en-US" altLang="en-US" sz="1500" dirty="0" err="1">
                <a:latin typeface="Tahoma" charset="0"/>
              </a:rPr>
              <a:t>peningkatan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jaringan</a:t>
            </a:r>
            <a:r>
              <a:rPr lang="en-US" altLang="en-US" sz="1500" dirty="0">
                <a:latin typeface="Tahoma" charset="0"/>
              </a:rPr>
              <a:t> &amp; </a:t>
            </a:r>
            <a:r>
              <a:rPr lang="en-US" altLang="en-US" sz="1500" dirty="0" err="1">
                <a:latin typeface="Tahoma" charset="0"/>
              </a:rPr>
              <a:t>ekpansi</a:t>
            </a:r>
            <a:r>
              <a:rPr lang="en-US" altLang="en-US" sz="1500" dirty="0">
                <a:latin typeface="Tahoma" charset="0"/>
              </a:rPr>
              <a:t> volume </a:t>
            </a:r>
            <a:r>
              <a:rPr lang="en-US" altLang="en-US" sz="1500" dirty="0" err="1">
                <a:latin typeface="Tahoma" charset="0"/>
              </a:rPr>
              <a:t>darah</a:t>
            </a:r>
            <a:r>
              <a:rPr lang="en-US" altLang="en-US" sz="1500" dirty="0">
                <a:latin typeface="Tahoma" charset="0"/>
              </a:rPr>
              <a:t> dan menarche </a:t>
            </a:r>
            <a:r>
              <a:rPr lang="en-US" altLang="en-US" sz="1500" dirty="0" err="1">
                <a:latin typeface="Tahoma" charset="0"/>
              </a:rPr>
              <a:t>menyebabkan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kebutuhan</a:t>
            </a:r>
            <a:r>
              <a:rPr lang="en-US" altLang="en-US" sz="1500" dirty="0">
                <a:latin typeface="Tahoma" charset="0"/>
              </a:rPr>
              <a:t> Fe </a:t>
            </a:r>
            <a:r>
              <a:rPr lang="en-US" altLang="en-US" sz="1500" dirty="0" err="1">
                <a:latin typeface="Tahoma" charset="0"/>
              </a:rPr>
              <a:t>meningkat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pesat</a:t>
            </a:r>
            <a:r>
              <a:rPr lang="en-US" altLang="en-US" sz="1500" dirty="0">
                <a:latin typeface="Tahoma" charset="0"/>
              </a:rPr>
              <a:t>.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Kebutuhan</a:t>
            </a:r>
            <a:r>
              <a:rPr lang="en-US" altLang="en-US" sz="1500" dirty="0">
                <a:latin typeface="Tahoma" charset="0"/>
              </a:rPr>
              <a:t> Fe </a:t>
            </a:r>
            <a:r>
              <a:rPr lang="en-US" altLang="en-US" sz="1500" dirty="0" err="1">
                <a:latin typeface="Tahoma" charset="0"/>
              </a:rPr>
              <a:t>remaja</a:t>
            </a:r>
            <a:r>
              <a:rPr lang="en-US" altLang="en-US" sz="1500" dirty="0">
                <a:latin typeface="Tahoma" charset="0"/>
              </a:rPr>
              <a:t> 1,9 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(0,5;0,75;0,6 </a:t>
            </a:r>
            <a:r>
              <a:rPr lang="en-US" altLang="en-US" sz="1500" dirty="0" err="1">
                <a:latin typeface="Tahoma" charset="0"/>
              </a:rPr>
              <a:t>untuk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i="1" dirty="0">
                <a:latin typeface="Tahoma" charset="0"/>
              </a:rPr>
              <a:t>growth</a:t>
            </a:r>
            <a:r>
              <a:rPr lang="en-US" altLang="en-US" sz="1500" dirty="0">
                <a:latin typeface="Tahoma" charset="0"/>
              </a:rPr>
              <a:t>, BMR </a:t>
            </a:r>
            <a:r>
              <a:rPr lang="en-US" altLang="en-US" sz="1500" dirty="0" err="1">
                <a:latin typeface="Tahoma" charset="0"/>
              </a:rPr>
              <a:t>dan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haid</a:t>
            </a:r>
            <a:r>
              <a:rPr lang="en-US" altLang="en-US" sz="1500" dirty="0">
                <a:latin typeface="Tahoma" charset="0"/>
              </a:rPr>
              <a:t>) 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Hallberg</a:t>
            </a:r>
            <a:r>
              <a:rPr lang="en-US" altLang="en-US" sz="1500" dirty="0">
                <a:latin typeface="Tahoma" charset="0"/>
              </a:rPr>
              <a:t> (1991): </a:t>
            </a:r>
            <a:r>
              <a:rPr lang="en-US" altLang="en-US" sz="1500" dirty="0" err="1">
                <a:latin typeface="Tahoma" charset="0"/>
              </a:rPr>
              <a:t>rekomendasi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dari</a:t>
            </a:r>
            <a:r>
              <a:rPr lang="en-US" altLang="en-US" sz="1500" dirty="0">
                <a:latin typeface="Tahoma" charset="0"/>
              </a:rPr>
              <a:t> 15mg/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menjadi</a:t>
            </a:r>
            <a:r>
              <a:rPr lang="en-US" altLang="en-US" sz="1500" dirty="0">
                <a:latin typeface="Tahoma" charset="0"/>
              </a:rPr>
              <a:t> 19mg/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diperlukan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mengingat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adanya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individu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variasi</a:t>
            </a:r>
            <a:r>
              <a:rPr lang="en-US" altLang="en-US" sz="1500" dirty="0">
                <a:latin typeface="Tahoma" charset="0"/>
              </a:rPr>
              <a:t> (BMR &amp; </a:t>
            </a:r>
            <a:r>
              <a:rPr lang="en-US" altLang="en-US" sz="1500" dirty="0" err="1">
                <a:latin typeface="Tahoma" charset="0"/>
              </a:rPr>
              <a:t>haid</a:t>
            </a:r>
            <a:r>
              <a:rPr lang="en-US" altLang="en-US" sz="1500" dirty="0">
                <a:latin typeface="Tahoma" charset="0"/>
              </a:rPr>
              <a:t>) </a:t>
            </a:r>
            <a:r>
              <a:rPr lang="en-US" altLang="en-US" sz="1500" dirty="0" err="1">
                <a:latin typeface="Tahoma" charset="0"/>
              </a:rPr>
              <a:t>dan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bioavailabilitas</a:t>
            </a:r>
            <a:r>
              <a:rPr lang="en-US" altLang="en-US" sz="1500" dirty="0">
                <a:latin typeface="Tahoma" charset="0"/>
              </a:rPr>
              <a:t> Fe </a:t>
            </a:r>
            <a:r>
              <a:rPr lang="en-US" altLang="en-US" sz="1500" dirty="0" err="1">
                <a:latin typeface="Tahoma" charset="0"/>
              </a:rPr>
              <a:t>rendah</a:t>
            </a:r>
            <a:endParaRPr lang="en-US" altLang="en-US" sz="1500" dirty="0">
              <a:latin typeface="Tahoma" charset="0"/>
            </a:endParaRP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heme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hewani</a:t>
            </a:r>
            <a:r>
              <a:rPr lang="en-US" altLang="en-US" sz="1500" dirty="0">
                <a:latin typeface="Tahoma" charset="0"/>
              </a:rPr>
              <a:t>) </a:t>
            </a:r>
            <a:r>
              <a:rPr lang="en-US" altLang="en-US" sz="1500" dirty="0" err="1">
                <a:latin typeface="Tahoma" charset="0"/>
              </a:rPr>
              <a:t>hanya</a:t>
            </a:r>
            <a:r>
              <a:rPr lang="en-US" altLang="en-US" sz="1500" dirty="0">
                <a:latin typeface="Tahoma" charset="0"/>
              </a:rPr>
              <a:t> 7-10% (</a:t>
            </a:r>
            <a:r>
              <a:rPr lang="en-US" altLang="en-US" sz="1500" dirty="0" err="1">
                <a:latin typeface="Tahoma" charset="0"/>
              </a:rPr>
              <a:t>bioavail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tinggi</a:t>
            </a:r>
            <a:r>
              <a:rPr lang="en-US" altLang="en-US" sz="1500" dirty="0">
                <a:latin typeface="Tahoma" charset="0"/>
              </a:rPr>
              <a:t> &amp; </a:t>
            </a:r>
            <a:r>
              <a:rPr lang="en-US" altLang="en-US" sz="1500" dirty="0" err="1">
                <a:latin typeface="Tahoma" charset="0"/>
              </a:rPr>
              <a:t>tdk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dipengaruhi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makanan</a:t>
            </a:r>
            <a:r>
              <a:rPr lang="en-US" altLang="en-US" sz="1500" dirty="0">
                <a:latin typeface="Tahoma" charset="0"/>
              </a:rPr>
              <a:t>)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non </a:t>
            </a:r>
            <a:r>
              <a:rPr lang="en-US" altLang="en-US" sz="1500" dirty="0" err="1">
                <a:latin typeface="Tahoma" charset="0"/>
              </a:rPr>
              <a:t>heme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nabati</a:t>
            </a:r>
            <a:r>
              <a:rPr lang="en-US" altLang="en-US" sz="1500" dirty="0">
                <a:latin typeface="Tahoma" charset="0"/>
              </a:rPr>
              <a:t>) </a:t>
            </a:r>
            <a:r>
              <a:rPr lang="en-US" altLang="en-US" sz="1500" dirty="0" err="1">
                <a:latin typeface="Tahoma" charset="0"/>
              </a:rPr>
              <a:t>tinggi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tgt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kebutuhan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faal</a:t>
            </a:r>
            <a:r>
              <a:rPr lang="en-US" altLang="en-US" sz="1500" dirty="0">
                <a:latin typeface="Tahoma" charset="0"/>
              </a:rPr>
              <a:t>, </a:t>
            </a:r>
            <a:r>
              <a:rPr lang="en-US" altLang="en-US" sz="1500" dirty="0" err="1">
                <a:latin typeface="Tahoma" charset="0"/>
              </a:rPr>
              <a:t>dipengaruhi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komponen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makanan</a:t>
            </a:r>
            <a:r>
              <a:rPr lang="en-US" altLang="en-US" sz="1500" dirty="0">
                <a:latin typeface="Tahoma" charset="0"/>
              </a:rPr>
              <a:t> lain) 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Perhatian</a:t>
            </a:r>
            <a:r>
              <a:rPr lang="en-US" altLang="en-US" sz="1500" dirty="0">
                <a:latin typeface="Tahoma" charset="0"/>
              </a:rPr>
              <a:t> pada vegetarian, </a:t>
            </a:r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hewan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sedikit</a:t>
            </a:r>
            <a:r>
              <a:rPr lang="en-US" altLang="en-US" sz="1500" dirty="0">
                <a:latin typeface="Tahoma" charset="0"/>
              </a:rPr>
              <a:t>, </a:t>
            </a:r>
            <a:r>
              <a:rPr lang="en-US" altLang="en-US" sz="1500" dirty="0" err="1">
                <a:latin typeface="Tahoma" charset="0"/>
              </a:rPr>
              <a:t>haid</a:t>
            </a:r>
            <a:r>
              <a:rPr lang="en-US" altLang="en-US" sz="1500" dirty="0">
                <a:latin typeface="Tahoma" charset="0"/>
              </a:rPr>
              <a:t> lama, </a:t>
            </a:r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analgetik</a:t>
            </a:r>
            <a:r>
              <a:rPr lang="en-US" altLang="en-US" sz="1500" dirty="0">
                <a:latin typeface="Tahoma" charset="0"/>
              </a:rPr>
              <a:t>, donor </a:t>
            </a:r>
            <a:r>
              <a:rPr lang="en-US" altLang="en-US" sz="1500" dirty="0" err="1">
                <a:latin typeface="Tahoma" charset="0"/>
              </a:rPr>
              <a:t>darah</a:t>
            </a:r>
            <a:r>
              <a:rPr lang="en-US" altLang="en-US" sz="1500" dirty="0">
                <a:latin typeface="Tahoma" charset="0"/>
              </a:rPr>
              <a:t> dan </a:t>
            </a:r>
            <a:r>
              <a:rPr lang="en-US" altLang="en-US" sz="1500" dirty="0" err="1">
                <a:latin typeface="Tahoma" charset="0"/>
              </a:rPr>
              <a:t>aktif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olah</a:t>
            </a:r>
            <a:r>
              <a:rPr lang="en-US" altLang="en-US" sz="1500" dirty="0">
                <a:latin typeface="Tahoma" charset="0"/>
              </a:rPr>
              <a:t>-raga. 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Prevalensi</a:t>
            </a:r>
            <a:r>
              <a:rPr lang="en-US" altLang="en-US" sz="1500" dirty="0">
                <a:latin typeface="Tahoma" charset="0"/>
              </a:rPr>
              <a:t> anemia </a:t>
            </a:r>
            <a:r>
              <a:rPr lang="en-US" altLang="en-US" sz="1500" dirty="0" err="1">
                <a:latin typeface="Tahoma" charset="0"/>
              </a:rPr>
              <a:t>remaja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tinggi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a.l</a:t>
            </a:r>
            <a:r>
              <a:rPr lang="en-US" altLang="en-US" sz="1500" dirty="0">
                <a:latin typeface="Tahoma" charset="0"/>
              </a:rPr>
              <a:t>. </a:t>
            </a:r>
            <a:r>
              <a:rPr lang="en-US" altLang="en-US" sz="1500" dirty="0" err="1">
                <a:latin typeface="Tahoma" charset="0"/>
              </a:rPr>
              <a:t>cepat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lelah</a:t>
            </a:r>
            <a:r>
              <a:rPr lang="en-US" altLang="en-US" sz="1500" dirty="0">
                <a:latin typeface="Tahoma" charset="0"/>
              </a:rPr>
              <a:t>, </a:t>
            </a:r>
            <a:r>
              <a:rPr lang="en-US" altLang="en-US" sz="1500" i="1" dirty="0">
                <a:latin typeface="Tahoma" charset="0"/>
              </a:rPr>
              <a:t>performance</a:t>
            </a:r>
            <a:r>
              <a:rPr lang="en-US" altLang="en-US" sz="1500" dirty="0">
                <a:latin typeface="Tahoma" charset="0"/>
              </a:rPr>
              <a:t> &amp; </a:t>
            </a:r>
            <a:r>
              <a:rPr lang="en-US" altLang="en-US" sz="1500" dirty="0" err="1">
                <a:latin typeface="Tahoma" charset="0"/>
              </a:rPr>
              <a:t>imunitas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rendh</a:t>
            </a:r>
            <a:r>
              <a:rPr lang="en-US" altLang="en-US" sz="1500" dirty="0">
                <a:latin typeface="Tahoma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b="1" i="1" dirty="0" err="1">
                <a:latin typeface="Century Gothic" charset="0"/>
              </a:rPr>
              <a:t>Folat</a:t>
            </a:r>
            <a:endParaRPr lang="en-US" altLang="en-US" b="1" i="1" dirty="0">
              <a:latin typeface="Century Gothic" charset="0"/>
            </a:endParaRP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folat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menghindari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risiko</a:t>
            </a:r>
            <a:r>
              <a:rPr lang="en-US" altLang="en-US" sz="1500" dirty="0">
                <a:latin typeface="Tahoma" charset="0"/>
              </a:rPr>
              <a:t> NTD s/d 70% (95% </a:t>
            </a:r>
            <a:r>
              <a:rPr lang="en-US" altLang="en-US" sz="1500" dirty="0" err="1">
                <a:latin typeface="Tahoma" charset="0"/>
              </a:rPr>
              <a:t>terjadi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tanpa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riwayat</a:t>
            </a:r>
            <a:r>
              <a:rPr lang="en-US" altLang="en-US" sz="1500" dirty="0">
                <a:latin typeface="Tahoma" charset="0"/>
              </a:rPr>
              <a:t>).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Malformasi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terjadi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trimester </a:t>
            </a:r>
            <a:r>
              <a:rPr lang="en-US" altLang="en-US" sz="1500" dirty="0" err="1">
                <a:latin typeface="Tahoma" charset="0"/>
              </a:rPr>
              <a:t>awal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saat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kehamilan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belum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disadari</a:t>
            </a:r>
            <a:r>
              <a:rPr lang="en-US" altLang="en-US" sz="1500" dirty="0">
                <a:latin typeface="Tahoma" charset="0"/>
              </a:rPr>
              <a:t>.</a:t>
            </a:r>
          </a:p>
          <a:p>
            <a:pPr eaLnBrk="1" hangingPunct="1"/>
            <a:r>
              <a:rPr lang="en-US" altLang="en-US" sz="1500" dirty="0">
                <a:latin typeface="Tahoma" charset="0"/>
              </a:rPr>
              <a:t>USPH </a:t>
            </a:r>
            <a:r>
              <a:rPr lang="en-US" altLang="en-US" sz="1500" dirty="0" err="1">
                <a:latin typeface="Tahoma" charset="0"/>
              </a:rPr>
              <a:t>merekomendasikan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sebesar</a:t>
            </a:r>
            <a:r>
              <a:rPr lang="en-US" altLang="en-US" sz="1500" dirty="0">
                <a:latin typeface="Tahoma" charset="0"/>
              </a:rPr>
              <a:t> 0,4 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(2X RDA) </a:t>
            </a:r>
            <a:r>
              <a:rPr lang="en-US" altLang="en-US" sz="1500" dirty="0" err="1">
                <a:latin typeface="Tahoma" charset="0"/>
              </a:rPr>
              <a:t>bagi</a:t>
            </a:r>
            <a:r>
              <a:rPr lang="en-US" altLang="en-US" sz="1500" dirty="0">
                <a:latin typeface="Tahoma" charset="0"/>
              </a:rPr>
              <a:t> WUS, </a:t>
            </a:r>
            <a:r>
              <a:rPr lang="en-US" altLang="en-US" sz="1500" dirty="0" err="1">
                <a:latin typeface="Tahoma" charset="0"/>
              </a:rPr>
              <a:t>dan</a:t>
            </a:r>
            <a:r>
              <a:rPr lang="en-US" altLang="en-US" sz="1500" dirty="0">
                <a:latin typeface="Tahoma" charset="0"/>
              </a:rPr>
              <a:t> 4,0 mg/</a:t>
            </a:r>
            <a:r>
              <a:rPr lang="en-US" altLang="en-US" sz="1500" dirty="0" err="1">
                <a:latin typeface="Tahoma" charset="0"/>
              </a:rPr>
              <a:t>hari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bagi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wanita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dengan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riwayat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spina</a:t>
            </a:r>
            <a:r>
              <a:rPr lang="en-US" altLang="en-US" sz="1500" dirty="0">
                <a:latin typeface="Tahoma" charset="0"/>
              </a:rPr>
              <a:t> bifida </a:t>
            </a:r>
            <a:r>
              <a:rPr lang="en-US" altLang="en-US" sz="1500" dirty="0" err="1">
                <a:latin typeface="Tahoma" charset="0"/>
              </a:rPr>
              <a:t>sebelumnya</a:t>
            </a:r>
            <a:r>
              <a:rPr lang="en-US" altLang="en-US" sz="1500" dirty="0">
                <a:latin typeface="Tahoma" charset="0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A6F9AE-4C78-494D-A9ED-97818FDD3C19}" type="slidenum">
              <a:rPr lang="en-US" altLang="en-US">
                <a:latin typeface="Garamond" charset="0"/>
              </a:rPr>
              <a:pPr eaLnBrk="1" hangingPunct="1"/>
              <a:t>10</a:t>
            </a:fld>
            <a:endParaRPr lang="en-US" altLang="en-US" dirty="0">
              <a:latin typeface="Garamond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74A23A-F8C1-4DE3-B99D-86A1218A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C61B-E856-45E5-83E0-56A16668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905C-3A79-4FFD-A394-44504E3E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sexual maturation ratings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kronologis</a:t>
            </a:r>
            <a:r>
              <a:rPr lang="en-US" dirty="0"/>
              <a:t>?</a:t>
            </a:r>
          </a:p>
          <a:p>
            <a:r>
              <a:rPr lang="en-ID" dirty="0"/>
              <a:t>Pada masa </a:t>
            </a:r>
            <a:r>
              <a:rPr lang="en-ID" dirty="0" err="1"/>
              <a:t>remaja</a:t>
            </a:r>
            <a:r>
              <a:rPr lang="en-ID" dirty="0"/>
              <a:t>, mineral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kebutuhannya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dikonsumsi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oleh </a:t>
            </a:r>
            <a:r>
              <a:rPr lang="en-ID" dirty="0" err="1"/>
              <a:t>remaja</a:t>
            </a:r>
            <a:r>
              <a:rPr lang="en-ID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DC6E7-3C42-4EBD-A31A-AE5C01F3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21A8-7195-A646-B110-245102C0747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D7488A-7763-45E8-840D-C3A67AFF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181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6600" dirty="0"/>
              <a:t>TERIMA KASIH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0AC52D-F565-F94C-9B6C-A448A71F7EC3}" type="slidenum">
              <a:rPr lang="en-US" altLang="en-US">
                <a:latin typeface="Garamond" charset="0"/>
              </a:rPr>
              <a:pPr eaLnBrk="1" hangingPunct="1"/>
              <a:t>12</a:t>
            </a:fld>
            <a:endParaRPr lang="en-US" altLang="en-US">
              <a:latin typeface="Garamond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AAD056-5643-4E88-9717-5DE7AB93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</a:pPr>
            <a:r>
              <a:rPr lang="en-US" altLang="en-US" dirty="0" err="1">
                <a:latin typeface="Tahoma" charset="0"/>
              </a:rPr>
              <a:t>Remaja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merupakan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periode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kehidupan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sejak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dimulainya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pubertas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sampai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mencapai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dewasa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penuh</a:t>
            </a:r>
            <a:endParaRPr lang="en-US" altLang="en-US" dirty="0">
              <a:latin typeface="Tahoma" charset="0"/>
            </a:endParaRPr>
          </a:p>
          <a:p>
            <a:pPr>
              <a:buSzPct val="120000"/>
            </a:pPr>
            <a:endParaRPr lang="en-US" altLang="en-US" dirty="0">
              <a:latin typeface="Tahoma" charset="0"/>
            </a:endParaRPr>
          </a:p>
          <a:p>
            <a:pPr>
              <a:buSzPct val="120000"/>
            </a:pPr>
            <a:r>
              <a:rPr lang="en-US" altLang="en-US" dirty="0" err="1">
                <a:latin typeface="Tahoma" charset="0"/>
              </a:rPr>
              <a:t>Biasanya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terjadi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pada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usia</a:t>
            </a:r>
            <a:r>
              <a:rPr lang="en-US" altLang="en-US" dirty="0">
                <a:latin typeface="Tahoma" charset="0"/>
              </a:rPr>
              <a:t> 10-21 </a:t>
            </a:r>
            <a:r>
              <a:rPr lang="en-US" altLang="en-US" dirty="0" err="1">
                <a:latin typeface="Tahoma" charset="0"/>
              </a:rPr>
              <a:t>tahun</a:t>
            </a:r>
            <a:endParaRPr lang="en-US" altLang="en-US" dirty="0">
              <a:latin typeface="Tahoma" charset="0"/>
            </a:endParaRPr>
          </a:p>
          <a:p>
            <a:pPr>
              <a:buSzPct val="120000"/>
            </a:pPr>
            <a:endParaRPr lang="en-US" altLang="en-US" dirty="0">
              <a:latin typeface="Tahoma" charset="0"/>
            </a:endParaRPr>
          </a:p>
          <a:p>
            <a:pPr>
              <a:buSzPct val="120000"/>
            </a:pPr>
            <a:r>
              <a:rPr lang="en-US" altLang="en-US" dirty="0" err="1">
                <a:latin typeface="Tahoma" charset="0"/>
              </a:rPr>
              <a:t>Diikuti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dengan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pertumbuhan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cepat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dari</a:t>
            </a:r>
            <a:r>
              <a:rPr lang="en-US" altLang="en-US" dirty="0">
                <a:latin typeface="Tahoma" charset="0"/>
              </a:rPr>
              <a:t> organ </a:t>
            </a:r>
            <a:r>
              <a:rPr lang="en-US" altLang="en-US" dirty="0" err="1">
                <a:latin typeface="Tahoma" charset="0"/>
              </a:rPr>
              <a:t>dan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jaringan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>
                <a:latin typeface="Tahoma" charset="0"/>
                <a:sym typeface="Symbol" charset="2"/>
              </a:rPr>
              <a:t> </a:t>
            </a:r>
            <a:r>
              <a:rPr lang="en-US" altLang="en-US" dirty="0" err="1">
                <a:latin typeface="Tahoma" charset="0"/>
                <a:sym typeface="Monotype Sorts" charset="2"/>
              </a:rPr>
              <a:t>kebutuhan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energi</a:t>
            </a:r>
            <a:r>
              <a:rPr lang="en-US" altLang="en-US" dirty="0">
                <a:latin typeface="Tahoma" charset="0"/>
                <a:sym typeface="Monotype Sorts" charset="2"/>
              </a:rPr>
              <a:t> &amp; </a:t>
            </a:r>
            <a:r>
              <a:rPr lang="en-US" altLang="en-US" dirty="0" err="1">
                <a:latin typeface="Tahoma" charset="0"/>
                <a:sym typeface="Monotype Sorts" charset="2"/>
              </a:rPr>
              <a:t>zat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gizi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meningkat</a:t>
            </a:r>
            <a:endParaRPr lang="en-US" altLang="en-US" dirty="0">
              <a:latin typeface="Tahoma" charset="0"/>
              <a:sym typeface="Monotype Sorts" charset="2"/>
            </a:endParaRPr>
          </a:p>
          <a:p>
            <a:pPr>
              <a:buSzPct val="120000"/>
            </a:pPr>
            <a:endParaRPr lang="en-US" altLang="en-US" dirty="0">
              <a:latin typeface="Tahoma" charset="0"/>
              <a:sym typeface="Monotype Sorts" charset="2"/>
            </a:endParaRPr>
          </a:p>
          <a:p>
            <a:pPr>
              <a:buSzPct val="120000"/>
            </a:pPr>
            <a:r>
              <a:rPr lang="en-US" altLang="en-US" dirty="0" err="1">
                <a:latin typeface="Tahoma" charset="0"/>
                <a:sym typeface="Monotype Sorts" charset="2"/>
              </a:rPr>
              <a:t>Tidak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lagi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tergantung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pada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makanan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rumah</a:t>
            </a:r>
            <a:r>
              <a:rPr lang="en-US" altLang="en-US" dirty="0">
                <a:latin typeface="Tahoma" charset="0"/>
                <a:sym typeface="Monotype Sorts" charset="2"/>
              </a:rPr>
              <a:t>, </a:t>
            </a:r>
            <a:r>
              <a:rPr lang="en-US" altLang="en-US" dirty="0" err="1">
                <a:latin typeface="Tahoma" charset="0"/>
                <a:sym typeface="Monotype Sorts" charset="2"/>
              </a:rPr>
              <a:t>perhatian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pada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penampilan</a:t>
            </a:r>
            <a:r>
              <a:rPr lang="en-US" altLang="en-US" dirty="0">
                <a:latin typeface="Tahoma" charset="0"/>
                <a:sym typeface="Monotype Sorts" charset="2"/>
              </a:rPr>
              <a:t> &amp; BB, </a:t>
            </a:r>
            <a:r>
              <a:rPr lang="en-US" altLang="en-US" i="1" dirty="0">
                <a:latin typeface="Tahoma" charset="0"/>
                <a:sym typeface="Monotype Sorts" charset="2"/>
              </a:rPr>
              <a:t>peer acceptability, active life style</a:t>
            </a:r>
            <a:r>
              <a:rPr lang="en-US" altLang="en-US" dirty="0">
                <a:latin typeface="Tahoma" charset="0"/>
                <a:sym typeface="Monotype Sorts" charset="2"/>
              </a:rPr>
              <a:t>  </a:t>
            </a:r>
            <a:r>
              <a:rPr lang="en-US" altLang="en-US" dirty="0">
                <a:latin typeface="Tahoma" charset="0"/>
                <a:sym typeface="Symbol" charset="2"/>
              </a:rPr>
              <a:t> </a:t>
            </a:r>
            <a:r>
              <a:rPr lang="en-US" altLang="en-US" dirty="0" err="1">
                <a:latin typeface="Tahoma" charset="0"/>
                <a:sym typeface="Symbol" charset="2"/>
              </a:rPr>
              <a:t>pola</a:t>
            </a:r>
            <a:r>
              <a:rPr lang="en-US" altLang="en-US" dirty="0">
                <a:latin typeface="Tahoma" charset="0"/>
                <a:sym typeface="Symbol" charset="2"/>
              </a:rPr>
              <a:t> </a:t>
            </a:r>
            <a:r>
              <a:rPr lang="en-US" altLang="en-US" dirty="0" err="1">
                <a:latin typeface="Tahoma" charset="0"/>
                <a:sym typeface="Symbol" charset="2"/>
              </a:rPr>
              <a:t>makan</a:t>
            </a:r>
            <a:r>
              <a:rPr lang="en-US" altLang="en-US" dirty="0">
                <a:latin typeface="Tahoma" charset="0"/>
                <a:sym typeface="Symbol" charset="2"/>
              </a:rPr>
              <a:t> &amp; </a:t>
            </a:r>
            <a:r>
              <a:rPr lang="en-US" altLang="en-US" dirty="0" err="1">
                <a:latin typeface="Tahoma" charset="0"/>
                <a:sym typeface="Symbol" charset="2"/>
              </a:rPr>
              <a:t>jenis</a:t>
            </a:r>
            <a:r>
              <a:rPr lang="en-US" altLang="en-US" dirty="0">
                <a:latin typeface="Tahoma" charset="0"/>
                <a:sym typeface="Symbol" charset="2"/>
              </a:rPr>
              <a:t> </a:t>
            </a:r>
            <a:r>
              <a:rPr lang="en-US" altLang="en-US" dirty="0" err="1">
                <a:latin typeface="Tahoma" charset="0"/>
                <a:sym typeface="Symbol" charset="2"/>
              </a:rPr>
              <a:t>makanan</a:t>
            </a:r>
            <a:r>
              <a:rPr lang="en-US" altLang="en-US" dirty="0">
                <a:latin typeface="Tahoma" charset="0"/>
                <a:sym typeface="Monotype Sorts" charset="2"/>
              </a:rPr>
              <a:t>  </a:t>
            </a:r>
          </a:p>
          <a:p>
            <a:pPr>
              <a:buSzPct val="120000"/>
            </a:pPr>
            <a:endParaRPr lang="en-US" altLang="en-US" dirty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21A8-7195-A646-B110-245102C0747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99D85E-8ED1-4C6F-95A0-E6A916F1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681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54925" cy="679450"/>
          </a:xfrm>
        </p:spPr>
        <p:txBody>
          <a:bodyPr/>
          <a:lstStyle/>
          <a:p>
            <a:pPr eaLnBrk="1" hangingPunct="1"/>
            <a:r>
              <a:rPr lang="en-US" altLang="en-US" sz="2500" b="1" i="1">
                <a:solidFill>
                  <a:schemeClr val="tx1"/>
                </a:solidFill>
                <a:latin typeface="Century Gothic" charset="0"/>
              </a:rPr>
              <a:t>PERUBAHAN FISIK</a:t>
            </a:r>
            <a:endParaRPr lang="en-US" altLang="en-US" sz="2500" i="1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34806" cy="289560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200" dirty="0" err="1">
                <a:latin typeface="Tahoma" charset="0"/>
              </a:rPr>
              <a:t>Pertumbuhan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cepat</a:t>
            </a:r>
            <a:r>
              <a:rPr lang="en-US" altLang="en-US" sz="2200" dirty="0">
                <a:latin typeface="Tahoma" charset="0"/>
              </a:rPr>
              <a:t> TB &amp; BB, </a:t>
            </a:r>
            <a:r>
              <a:rPr lang="en-US" altLang="en-US" sz="2200" dirty="0" err="1">
                <a:latin typeface="Tahoma" charset="0"/>
              </a:rPr>
              <a:t>perubahan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komposisi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tubuh</a:t>
            </a:r>
            <a:r>
              <a:rPr lang="en-US" altLang="en-US" sz="2200" dirty="0">
                <a:latin typeface="Tahoma" charset="0"/>
              </a:rPr>
              <a:t>, </a:t>
            </a:r>
            <a:r>
              <a:rPr lang="en-US" altLang="en-US" sz="2200" dirty="0" err="1">
                <a:latin typeface="Tahoma" charset="0"/>
              </a:rPr>
              <a:t>peralihan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karakteristik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seksual</a:t>
            </a:r>
            <a:r>
              <a:rPr lang="en-US" altLang="en-US" sz="2200" dirty="0">
                <a:latin typeface="Tahoma" charset="0"/>
              </a:rPr>
              <a:t> primer </a:t>
            </a:r>
            <a:r>
              <a:rPr lang="en-US" altLang="en-US" sz="2200" dirty="0" err="1">
                <a:latin typeface="Tahoma" charset="0"/>
              </a:rPr>
              <a:t>dan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sekunder</a:t>
            </a:r>
            <a:endParaRPr lang="en-US" altLang="en-US" sz="2200" dirty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200" dirty="0" err="1">
                <a:latin typeface="Tahoma" charset="0"/>
              </a:rPr>
              <a:t>Kebutuhan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gizi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paralel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dengan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kecepatan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pertumbuhan</a:t>
            </a:r>
            <a:r>
              <a:rPr lang="en-US" altLang="en-US" sz="2200" dirty="0">
                <a:latin typeface="Tahoma" charset="0"/>
              </a:rPr>
              <a:t>. </a:t>
            </a:r>
            <a:r>
              <a:rPr lang="en-US" altLang="en-US" sz="2200" dirty="0" err="1">
                <a:latin typeface="Tahoma" charset="0"/>
              </a:rPr>
              <a:t>Kebutuhan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maksimal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terjadi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pada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i="1" dirty="0">
                <a:latin typeface="Tahoma" charset="0"/>
              </a:rPr>
              <a:t>Peak Height Velocity</a:t>
            </a:r>
            <a:r>
              <a:rPr lang="en-US" altLang="en-US" sz="2200" dirty="0">
                <a:latin typeface="Tahoma" charset="0"/>
              </a:rPr>
              <a:t>  (PHV)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200" dirty="0" err="1">
                <a:latin typeface="Tahoma" charset="0"/>
              </a:rPr>
              <a:t>Kebutuhan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gizi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lebih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berkorelasi</a:t>
            </a:r>
            <a:r>
              <a:rPr lang="en-US" altLang="en-US" sz="2200" dirty="0">
                <a:latin typeface="Tahoma" charset="0"/>
              </a:rPr>
              <a:t> pada </a:t>
            </a:r>
            <a:r>
              <a:rPr lang="en-US" altLang="en-US" sz="2200" dirty="0" err="1">
                <a:latin typeface="Tahoma" charset="0"/>
              </a:rPr>
              <a:t>tingkat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maturasi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dibandingkan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umur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kronologis</a:t>
            </a:r>
            <a:r>
              <a:rPr lang="en-US" altLang="en-US" sz="2200" dirty="0">
                <a:latin typeface="Tahoma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B2D80D-7546-FC43-890B-AD36761A12B2}" type="slidenum">
              <a:rPr lang="en-US" altLang="en-US">
                <a:latin typeface="Garamond" charset="0"/>
              </a:rPr>
              <a:pPr eaLnBrk="1" hangingPunct="1"/>
              <a:t>3</a:t>
            </a:fld>
            <a:endParaRPr lang="en-US" altLang="en-US">
              <a:latin typeface="Garamond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9" y="35568"/>
            <a:ext cx="35127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8170" y="17811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https://www.galena.co.id/q/kapan-remaja-laki-laki-biasanya-selesai-pubertas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A56A4E-9C0E-4376-A180-056FA8464F7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876801"/>
            <a:ext cx="5029200" cy="16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altLang="en-US" sz="2200" dirty="0">
                <a:latin typeface="Tahoma" charset="0"/>
              </a:rPr>
              <a:t>Dasar </a:t>
            </a:r>
            <a:r>
              <a:rPr lang="en-US" altLang="en-US" sz="2200" dirty="0" err="1">
                <a:latin typeface="Tahoma" charset="0"/>
              </a:rPr>
              <a:t>pengukuran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kebutuhan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gizi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remaja</a:t>
            </a:r>
            <a:r>
              <a:rPr lang="en-US" altLang="en-US" sz="2200" dirty="0">
                <a:latin typeface="Tahoma" charset="0"/>
              </a:rPr>
              <a:t> yang </a:t>
            </a:r>
            <a:r>
              <a:rPr lang="en-US" altLang="en-US" sz="2200" dirty="0" err="1">
                <a:latin typeface="Tahoma" charset="0"/>
              </a:rPr>
              <a:t>lebih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tepat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adalah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i="1" dirty="0">
                <a:latin typeface="Tahoma" charset="0"/>
              </a:rPr>
              <a:t>Sexual Maturation Ratings</a:t>
            </a:r>
            <a:r>
              <a:rPr lang="en-US" altLang="en-US" sz="2200" dirty="0">
                <a:latin typeface="Tahoma" charset="0"/>
              </a:rPr>
              <a:t> (SMR)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altLang="en-US" sz="2200" dirty="0">
              <a:latin typeface="Tahom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E79F7-BBFA-4525-9951-BD384BB1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558800"/>
          </a:xfrm>
        </p:spPr>
        <p:txBody>
          <a:bodyPr/>
          <a:lstStyle/>
          <a:p>
            <a:pPr eaLnBrk="1" hangingPunct="1"/>
            <a:r>
              <a:rPr lang="en-US" altLang="en-US" sz="2700" b="1" i="1">
                <a:latin typeface="Century Gothic" charset="0"/>
              </a:rPr>
              <a:t>SEXUAL MATURATION RATINGS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1F2F88-9D99-EB4D-96CD-3E8AA2D867EC}" type="slidenum">
              <a:rPr lang="en-US" altLang="en-US">
                <a:latin typeface="Garamond" charset="0"/>
              </a:rPr>
              <a:pPr eaLnBrk="1" hangingPunct="1"/>
              <a:t>4</a:t>
            </a:fld>
            <a:endParaRPr lang="en-US" altLang="en-US">
              <a:latin typeface="Garamond" charset="0"/>
            </a:endParaRP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609600" y="4495800"/>
            <a:ext cx="7620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5" name="Picture 1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1"/>
            <a:ext cx="8102346" cy="57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14"/>
          <p:cNvSpPr>
            <a:spLocks noChangeShapeType="1"/>
          </p:cNvSpPr>
          <p:nvPr/>
        </p:nvSpPr>
        <p:spPr bwMode="auto">
          <a:xfrm>
            <a:off x="7315200" y="9144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BF0B1D-91E4-4427-ADF3-D0A8494C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390652" y="381000"/>
            <a:ext cx="3638296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i="1" dirty="0">
                <a:latin typeface="Century Gothic" charset="0"/>
              </a:rPr>
              <a:t>URUTAN KEJADIAN PADA MASA PUBERTAS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41901A-2879-0441-AD40-6E2C7D64697C}" type="slidenum">
              <a:rPr lang="en-US" altLang="en-US">
                <a:latin typeface="Garamond" charset="0"/>
              </a:rPr>
              <a:pPr eaLnBrk="1" hangingPunct="1"/>
              <a:t>5</a:t>
            </a:fld>
            <a:endParaRPr lang="en-US" altLang="en-US">
              <a:latin typeface="Garamond" charset="0"/>
            </a:endParaRPr>
          </a:p>
        </p:txBody>
      </p:sp>
      <p:pic>
        <p:nvPicPr>
          <p:cNvPr id="6148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620006" cy="589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689444"/>
            <a:ext cx="39624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altLang="en-US" sz="2200" dirty="0" err="1">
                <a:latin typeface="Tahoma" charset="0"/>
              </a:rPr>
              <a:t>Urutan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kejadian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maturasi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sama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pada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setiap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individu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tetapi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waktu</a:t>
            </a:r>
            <a:r>
              <a:rPr lang="en-US" altLang="en-US" sz="2200" dirty="0">
                <a:latin typeface="Tahoma" charset="0"/>
              </a:rPr>
              <a:t>, </a:t>
            </a:r>
            <a:r>
              <a:rPr lang="en-US" altLang="en-US" sz="2200" dirty="0" err="1">
                <a:latin typeface="Tahoma" charset="0"/>
              </a:rPr>
              <a:t>intensitas</a:t>
            </a:r>
            <a:r>
              <a:rPr lang="en-US" altLang="en-US" sz="2200" dirty="0">
                <a:latin typeface="Tahoma" charset="0"/>
              </a:rPr>
              <a:t> &amp; </a:t>
            </a:r>
            <a:r>
              <a:rPr lang="en-US" altLang="en-US" sz="2200" dirty="0" err="1">
                <a:latin typeface="Tahoma" charset="0"/>
              </a:rPr>
              <a:t>durasi</a:t>
            </a:r>
            <a:r>
              <a:rPr lang="en-US" altLang="en-US" sz="2200" dirty="0">
                <a:latin typeface="Tahoma" charset="0"/>
              </a:rPr>
              <a:t> growth spurt </a:t>
            </a:r>
            <a:r>
              <a:rPr lang="en-US" altLang="en-US" sz="2200" dirty="0" err="1">
                <a:latin typeface="Tahoma" charset="0"/>
              </a:rPr>
              <a:t>berbeda</a:t>
            </a:r>
            <a:r>
              <a:rPr lang="en-US" altLang="en-US" sz="2200" dirty="0">
                <a:latin typeface="Tahoma" charset="0"/>
              </a:rPr>
              <a:t>  </a:t>
            </a:r>
          </a:p>
          <a:p>
            <a:pPr marL="285750" indent="-2857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altLang="en-US" sz="2200" dirty="0">
                <a:latin typeface="Tahoma" charset="0"/>
              </a:rPr>
              <a:t>Rata2 </a:t>
            </a:r>
            <a:r>
              <a:rPr lang="en-US" altLang="en-US" sz="2200" dirty="0" err="1">
                <a:latin typeface="Tahoma" charset="0"/>
              </a:rPr>
              <a:t>durasi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pubertas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pada</a:t>
            </a:r>
            <a:r>
              <a:rPr lang="en-US" altLang="en-US" sz="2200" dirty="0">
                <a:latin typeface="Tahoma" charset="0"/>
              </a:rPr>
              <a:t> </a:t>
            </a:r>
            <a:r>
              <a:rPr lang="en-US" altLang="en-US" sz="2200" dirty="0" err="1">
                <a:latin typeface="Tahoma" charset="0"/>
              </a:rPr>
              <a:t>wanita</a:t>
            </a:r>
            <a:r>
              <a:rPr lang="en-US" altLang="en-US" sz="2200" dirty="0">
                <a:latin typeface="Tahoma" charset="0"/>
              </a:rPr>
              <a:t> 4 </a:t>
            </a:r>
            <a:r>
              <a:rPr lang="en-US" altLang="en-US" sz="2200" dirty="0" err="1">
                <a:latin typeface="Tahoma" charset="0"/>
              </a:rPr>
              <a:t>th</a:t>
            </a:r>
            <a:r>
              <a:rPr lang="en-US" altLang="en-US" sz="2200" dirty="0">
                <a:latin typeface="Tahoma" charset="0"/>
              </a:rPr>
              <a:t> (1,5-8 </a:t>
            </a:r>
            <a:r>
              <a:rPr lang="en-US" altLang="en-US" sz="2200" dirty="0" err="1">
                <a:latin typeface="Tahoma" charset="0"/>
              </a:rPr>
              <a:t>th</a:t>
            </a:r>
            <a:r>
              <a:rPr lang="en-US" altLang="en-US" sz="2200" dirty="0">
                <a:latin typeface="Tahoma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5C252-F6C7-427A-A3F2-3D36751D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 Cara Menambah Tinggi Badan dengan Cepat dalam 2 Minggu | Dream.co.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8393"/>
            <a:ext cx="2927133" cy="16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586" y="80169"/>
            <a:ext cx="8567737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500" b="1" i="1" dirty="0">
                <a:solidFill>
                  <a:schemeClr val="tx1"/>
                </a:solidFill>
                <a:latin typeface="Century Gothic" charset="0"/>
              </a:rPr>
              <a:t>TINGGI BADAN</a:t>
            </a:r>
            <a:r>
              <a:rPr lang="en-US" altLang="en-US" sz="2900" b="1" dirty="0">
                <a:solidFill>
                  <a:schemeClr val="tx1"/>
                </a:solidFill>
                <a:latin typeface="Century Gothic" charset="0"/>
              </a:rPr>
              <a:t> </a:t>
            </a:r>
            <a:endParaRPr lang="en-US" altLang="en-US" sz="3400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585584"/>
            <a:ext cx="8567736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latin typeface="Tahoma" charset="0"/>
              </a:rPr>
              <a:t>15-20% TB </a:t>
            </a:r>
            <a:r>
              <a:rPr lang="en-US" altLang="en-US" sz="1800" dirty="0" err="1">
                <a:latin typeface="Tahoma" charset="0"/>
              </a:rPr>
              <a:t>dewasa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dicapai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pada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saat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remaja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selama</a:t>
            </a:r>
            <a:r>
              <a:rPr lang="en-US" altLang="en-US" sz="1800" dirty="0">
                <a:latin typeface="Tahoma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1800" dirty="0">
                <a:latin typeface="Tahoma" charset="0"/>
              </a:rPr>
              <a:t>   </a:t>
            </a:r>
            <a:r>
              <a:rPr lang="en-US" altLang="en-US" sz="1800" dirty="0" err="1">
                <a:latin typeface="Tahoma" charset="0"/>
              </a:rPr>
              <a:t>pertumbuhan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cepat</a:t>
            </a:r>
            <a:r>
              <a:rPr lang="en-US" altLang="en-US" sz="1800" dirty="0">
                <a:latin typeface="Tahoma" charset="0"/>
              </a:rPr>
              <a:t> (growth spurt)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err="1">
                <a:latin typeface="Tahoma" charset="0"/>
              </a:rPr>
              <a:t>Awal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pubertas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pada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anak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wanita</a:t>
            </a:r>
            <a:r>
              <a:rPr lang="en-US" altLang="en-US" sz="1800" dirty="0">
                <a:latin typeface="Tahoma" charset="0"/>
              </a:rPr>
              <a:t> 10,5 </a:t>
            </a:r>
            <a:r>
              <a:rPr lang="en-US" altLang="en-US" sz="1800" dirty="0" err="1">
                <a:latin typeface="Tahoma" charset="0"/>
              </a:rPr>
              <a:t>th</a:t>
            </a:r>
            <a:r>
              <a:rPr lang="en-US" altLang="en-US" sz="1800" dirty="0">
                <a:latin typeface="Tahoma" charset="0"/>
              </a:rPr>
              <a:t>, </a:t>
            </a:r>
            <a:r>
              <a:rPr lang="en-US" altLang="en-US" sz="1800" dirty="0" err="1">
                <a:latin typeface="Tahoma" charset="0"/>
              </a:rPr>
              <a:t>anak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laki-laki</a:t>
            </a:r>
            <a:r>
              <a:rPr lang="en-US" altLang="en-US" sz="1800" dirty="0">
                <a:latin typeface="Tahoma" charset="0"/>
              </a:rPr>
              <a:t> 12,5 </a:t>
            </a:r>
            <a:r>
              <a:rPr lang="en-US" altLang="en-US" sz="1800" dirty="0" err="1">
                <a:latin typeface="Tahoma" charset="0"/>
              </a:rPr>
              <a:t>th</a:t>
            </a:r>
            <a:endParaRPr lang="en-US" altLang="en-US" sz="1800" dirty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err="1">
                <a:latin typeface="Tahoma" charset="0"/>
              </a:rPr>
              <a:t>Pada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anak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wanita</a:t>
            </a:r>
            <a:r>
              <a:rPr lang="en-US" altLang="en-US" sz="1800" dirty="0">
                <a:latin typeface="Tahoma" charset="0"/>
              </a:rPr>
              <a:t> PHV </a:t>
            </a:r>
            <a:r>
              <a:rPr lang="en-US" altLang="en-US" sz="1800" dirty="0" err="1">
                <a:latin typeface="Tahoma" charset="0"/>
              </a:rPr>
              <a:t>terjadi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sekitar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umur</a:t>
            </a:r>
            <a:r>
              <a:rPr lang="en-US" altLang="en-US" sz="1800" dirty="0">
                <a:latin typeface="Tahoma" charset="0"/>
              </a:rPr>
              <a:t> 11,5 </a:t>
            </a:r>
            <a:r>
              <a:rPr lang="en-US" altLang="en-US" sz="1800" dirty="0" err="1">
                <a:latin typeface="Tahoma" charset="0"/>
              </a:rPr>
              <a:t>th</a:t>
            </a:r>
            <a:r>
              <a:rPr lang="en-US" altLang="en-US" sz="1800" dirty="0">
                <a:latin typeface="Tahoma" charset="0"/>
              </a:rPr>
              <a:t>, </a:t>
            </a:r>
            <a:r>
              <a:rPr lang="en-US" altLang="en-US" sz="1800" dirty="0" err="1">
                <a:latin typeface="Tahoma" charset="0"/>
              </a:rPr>
              <a:t>dengan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pertumbuhan</a:t>
            </a:r>
            <a:r>
              <a:rPr lang="en-US" altLang="en-US" sz="1800" dirty="0">
                <a:latin typeface="Tahoma" charset="0"/>
              </a:rPr>
              <a:t> rata-rata 8,3 cm/</a:t>
            </a:r>
            <a:r>
              <a:rPr lang="en-US" altLang="en-US" sz="1800" dirty="0" err="1">
                <a:latin typeface="Tahoma" charset="0"/>
              </a:rPr>
              <a:t>th</a:t>
            </a:r>
            <a:r>
              <a:rPr lang="en-US" altLang="en-US" sz="1800" dirty="0">
                <a:latin typeface="Tahoma" charset="0"/>
              </a:rPr>
              <a:t> (</a:t>
            </a:r>
            <a:r>
              <a:rPr lang="en-US" altLang="en-US" sz="1800" dirty="0" err="1">
                <a:latin typeface="Tahoma" charset="0"/>
              </a:rPr>
              <a:t>bandingkan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dengan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sebelum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pubertas</a:t>
            </a:r>
            <a:r>
              <a:rPr lang="en-US" altLang="en-US" sz="1800" dirty="0">
                <a:latin typeface="Tahoma" charset="0"/>
              </a:rPr>
              <a:t> 5,5 cm/</a:t>
            </a:r>
            <a:r>
              <a:rPr lang="en-US" altLang="en-US" sz="1800" dirty="0" err="1">
                <a:latin typeface="Tahoma" charset="0"/>
              </a:rPr>
              <a:t>th</a:t>
            </a:r>
            <a:r>
              <a:rPr lang="en-US" altLang="en-US" sz="1800" dirty="0">
                <a:latin typeface="Tahoma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latin typeface="Tahoma" charset="0"/>
              </a:rPr>
              <a:t>PHV </a:t>
            </a:r>
            <a:r>
              <a:rPr lang="en-US" altLang="en-US" sz="1800" dirty="0" err="1">
                <a:latin typeface="Tahoma" charset="0"/>
              </a:rPr>
              <a:t>terjadi</a:t>
            </a:r>
            <a:r>
              <a:rPr lang="en-US" altLang="en-US" sz="1800" dirty="0">
                <a:latin typeface="Tahoma" charset="0"/>
              </a:rPr>
              <a:t> 6-12 </a:t>
            </a:r>
            <a:r>
              <a:rPr lang="en-US" altLang="en-US" sz="1800" dirty="0" err="1">
                <a:latin typeface="Tahoma" charset="0"/>
              </a:rPr>
              <a:t>bl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lebih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dulu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dari</a:t>
            </a:r>
            <a:r>
              <a:rPr lang="en-US" altLang="en-US" sz="1800" dirty="0">
                <a:latin typeface="Tahoma" charset="0"/>
              </a:rPr>
              <a:t> menarche (</a:t>
            </a:r>
            <a:r>
              <a:rPr lang="en-US" altLang="en-US" sz="1800" dirty="0" err="1">
                <a:latin typeface="Tahoma" charset="0"/>
              </a:rPr>
              <a:t>sering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terjadi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salah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persepsi</a:t>
            </a:r>
            <a:r>
              <a:rPr lang="en-US" altLang="en-US" sz="1800" dirty="0">
                <a:latin typeface="Tahoma" charset="0"/>
              </a:rPr>
              <a:t>) 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endParaRPr lang="en-US" altLang="en-US" sz="1900" b="1" i="1" dirty="0">
              <a:latin typeface="Century Gothic" charset="0"/>
            </a:endParaRP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endParaRPr lang="en-US" altLang="en-US" sz="1900" b="1" i="1" dirty="0">
              <a:latin typeface="Century Gothic" charset="0"/>
            </a:endParaRP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altLang="en-US" sz="2600" b="1" i="1" dirty="0">
                <a:latin typeface="Century Gothic" charset="0"/>
              </a:rPr>
              <a:t>BERAT BADAN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err="1">
                <a:latin typeface="Tahoma" charset="0"/>
              </a:rPr>
              <a:t>Kenaikan</a:t>
            </a:r>
            <a:r>
              <a:rPr lang="en-US" altLang="en-US" sz="1800" dirty="0">
                <a:latin typeface="Tahoma" charset="0"/>
              </a:rPr>
              <a:t> BB </a:t>
            </a:r>
            <a:r>
              <a:rPr lang="en-US" altLang="en-US" sz="1800" dirty="0" err="1">
                <a:latin typeface="Tahoma" charset="0"/>
              </a:rPr>
              <a:t>saat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pubertas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mencapai</a:t>
            </a:r>
            <a:r>
              <a:rPr lang="en-US" altLang="en-US" sz="1800" dirty="0">
                <a:latin typeface="Tahoma" charset="0"/>
              </a:rPr>
              <a:t> 50% BB ideal </a:t>
            </a:r>
            <a:r>
              <a:rPr lang="en-US" altLang="en-US" sz="1800" dirty="0" err="1">
                <a:latin typeface="Tahoma" charset="0"/>
              </a:rPr>
              <a:t>dewasa</a:t>
            </a:r>
            <a:r>
              <a:rPr lang="en-US" altLang="en-US" sz="1800" dirty="0">
                <a:latin typeface="Tahoma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>
                <a:latin typeface="Tahoma" charset="0"/>
              </a:rPr>
              <a:t>PWV </a:t>
            </a:r>
            <a:r>
              <a:rPr lang="en-US" altLang="en-US" sz="1800" dirty="0" err="1">
                <a:latin typeface="Tahoma" charset="0"/>
              </a:rPr>
              <a:t>terjadi</a:t>
            </a:r>
            <a:r>
              <a:rPr lang="en-US" altLang="en-US" sz="1800" dirty="0">
                <a:latin typeface="Tahoma" charset="0"/>
              </a:rPr>
              <a:t> 6 bl </a:t>
            </a:r>
            <a:r>
              <a:rPr lang="en-US" altLang="en-US" sz="1800" dirty="0" err="1">
                <a:latin typeface="Tahoma" charset="0"/>
              </a:rPr>
              <a:t>setelah</a:t>
            </a:r>
            <a:r>
              <a:rPr lang="en-US" altLang="en-US" sz="1800" dirty="0">
                <a:latin typeface="Tahoma" charset="0"/>
              </a:rPr>
              <a:t> TB dan </a:t>
            </a:r>
            <a:r>
              <a:rPr lang="en-US" altLang="en-US" sz="1800" dirty="0" err="1">
                <a:latin typeface="Tahoma" charset="0"/>
              </a:rPr>
              <a:t>hampir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bersamaan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dengan</a:t>
            </a:r>
            <a:r>
              <a:rPr lang="en-US" altLang="en-US" sz="1800" dirty="0">
                <a:latin typeface="Tahoma" charset="0"/>
              </a:rPr>
              <a:t> menarche. </a:t>
            </a:r>
          </a:p>
          <a:p>
            <a:pPr marL="2505075" lvl="7">
              <a:lnSpc>
                <a:spcPct val="120000"/>
              </a:lnSpc>
            </a:pPr>
            <a:r>
              <a:rPr lang="en-US" altLang="en-US" sz="1800" dirty="0" err="1">
                <a:latin typeface="Tahoma" charset="0"/>
              </a:rPr>
              <a:t>Selama</a:t>
            </a:r>
            <a:r>
              <a:rPr lang="en-US" altLang="en-US" sz="1800" dirty="0">
                <a:latin typeface="Tahoma" charset="0"/>
              </a:rPr>
              <a:t> PWV </a:t>
            </a:r>
            <a:r>
              <a:rPr lang="en-US" altLang="en-US" sz="1800" dirty="0" err="1">
                <a:latin typeface="Tahoma" charset="0"/>
              </a:rPr>
              <a:t>kenaikan</a:t>
            </a:r>
            <a:r>
              <a:rPr lang="en-US" altLang="en-US" sz="1800" dirty="0">
                <a:latin typeface="Tahoma" charset="0"/>
              </a:rPr>
              <a:t> BB pada </a:t>
            </a:r>
            <a:r>
              <a:rPr lang="en-US" altLang="en-US" sz="1800" dirty="0" err="1">
                <a:latin typeface="Tahoma" charset="0"/>
              </a:rPr>
              <a:t>wanita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mencapai</a:t>
            </a:r>
            <a:r>
              <a:rPr lang="en-US" altLang="en-US" sz="1800" dirty="0">
                <a:latin typeface="Tahoma" charset="0"/>
              </a:rPr>
              <a:t> 5,5-10,6 kg/</a:t>
            </a:r>
            <a:r>
              <a:rPr lang="en-US" altLang="en-US" sz="1800" dirty="0" err="1">
                <a:latin typeface="Tahoma" charset="0"/>
              </a:rPr>
              <a:t>th</a:t>
            </a:r>
            <a:endParaRPr lang="en-US" altLang="en-US" sz="1800" dirty="0">
              <a:latin typeface="Tahoma" charset="0"/>
            </a:endParaRPr>
          </a:p>
          <a:p>
            <a:pPr marL="2505075" lvl="8">
              <a:lnSpc>
                <a:spcPct val="120000"/>
              </a:lnSpc>
            </a:pPr>
            <a:r>
              <a:rPr lang="en-US" altLang="en-US" sz="1800" dirty="0">
                <a:latin typeface="Tahoma" charset="0"/>
              </a:rPr>
              <a:t>Setelah PWV, </a:t>
            </a:r>
            <a:r>
              <a:rPr lang="en-US" altLang="en-US" sz="1800" dirty="0" err="1">
                <a:latin typeface="Tahoma" charset="0"/>
              </a:rPr>
              <a:t>kenaikan</a:t>
            </a:r>
            <a:r>
              <a:rPr lang="en-US" altLang="en-US" sz="1800" dirty="0">
                <a:latin typeface="Tahoma" charset="0"/>
              </a:rPr>
              <a:t> BB </a:t>
            </a:r>
            <a:r>
              <a:rPr lang="en-US" altLang="en-US" sz="1800" dirty="0" err="1">
                <a:latin typeface="Tahoma" charset="0"/>
              </a:rPr>
              <a:t>menetap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tetapi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ratenya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menurun</a:t>
            </a:r>
            <a:r>
              <a:rPr lang="en-US" altLang="en-US" sz="1800" dirty="0">
                <a:latin typeface="Tahoma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E2370A-6A21-9F43-8E4A-2641ED0DDDF7}" type="slidenum">
              <a:rPr lang="en-US" altLang="en-US">
                <a:latin typeface="Garamond" charset="0"/>
              </a:rPr>
              <a:pPr eaLnBrk="1" hangingPunct="1"/>
              <a:t>6</a:t>
            </a:fld>
            <a:endParaRPr lang="en-US" altLang="en-US">
              <a:latin typeface="Garamon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13716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https://m.dream.co.id/fresh/12-cara-menambah-tinggi-badan-dengan-cepat-dalam-2-minggu-1912052.html</a:t>
            </a:r>
          </a:p>
        </p:txBody>
      </p:sp>
      <p:sp>
        <p:nvSpPr>
          <p:cNvPr id="3" name="AutoShape 6" descr="3 Tips Sehat Turunkan Berat Badan untuk Remaja - Info Sehat Klikdokte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421132" cy="13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5366" y="665756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https://www.klikdokter.com/info-sehat/read/3622739/3-tips-sehat-turunkan-berat-badan-untuk-remaja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9BAACE-7B69-4962-AE66-E257ECF8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88" y="25792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AD4B33-A3FE-BB4C-8946-9F45F3D74267}" type="slidenum">
              <a:rPr lang="en-US" altLang="en-US">
                <a:latin typeface="Garamond" charset="0"/>
              </a:rPr>
              <a:pPr eaLnBrk="1" hangingPunct="1"/>
              <a:t>7</a:t>
            </a:fld>
            <a:endParaRPr lang="en-US" altLang="en-US">
              <a:latin typeface="Garamond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255" y="457200"/>
            <a:ext cx="91387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Century Gothic" charset="0"/>
              </a:rPr>
              <a:t>MENARCHE</a:t>
            </a:r>
            <a:endParaRPr lang="en-US" altLang="en-US" sz="3600" b="1" i="1">
              <a:latin typeface="Century Gothic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55730" y="1141686"/>
            <a:ext cx="5835870" cy="57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 err="1">
                <a:latin typeface="Tahoma" charset="0"/>
              </a:rPr>
              <a:t>Awal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terjadinya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menstruasi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pada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wanita</a:t>
            </a:r>
            <a:endParaRPr lang="en-US" altLang="en-US" sz="2000" dirty="0">
              <a:latin typeface="Tahoma" charset="0"/>
            </a:endParaRP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 err="1">
                <a:latin typeface="Tahoma" charset="0"/>
              </a:rPr>
              <a:t>Pubertas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dimulai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saat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lemak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tubuh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mencapai</a:t>
            </a:r>
            <a:r>
              <a:rPr lang="en-US" altLang="en-US" sz="2000" dirty="0">
                <a:latin typeface="Tahoma" charset="0"/>
              </a:rPr>
              <a:t> 15%</a:t>
            </a: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>
                <a:latin typeface="Tahoma" charset="0"/>
              </a:rPr>
              <a:t>17% </a:t>
            </a:r>
            <a:r>
              <a:rPr lang="en-US" altLang="en-US" sz="2000" dirty="0" err="1">
                <a:latin typeface="Tahoma" charset="0"/>
              </a:rPr>
              <a:t>dianggap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sebagai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persentase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lemak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kritis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untuk</a:t>
            </a:r>
            <a:r>
              <a:rPr lang="en-US" altLang="en-US" sz="2000" dirty="0">
                <a:latin typeface="Tahoma" charset="0"/>
              </a:rPr>
              <a:t>  </a:t>
            </a:r>
            <a:r>
              <a:rPr lang="en-US" altLang="en-US" sz="2000" dirty="0" err="1">
                <a:latin typeface="Tahoma" charset="0"/>
              </a:rPr>
              <a:t>memicu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terjadinya</a:t>
            </a:r>
            <a:r>
              <a:rPr lang="en-US" altLang="en-US" sz="2000" dirty="0">
                <a:latin typeface="Tahoma" charset="0"/>
              </a:rPr>
              <a:t> menarche</a:t>
            </a: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>
                <a:latin typeface="Tahoma" charset="0"/>
              </a:rPr>
              <a:t>Menarche </a:t>
            </a:r>
            <a:r>
              <a:rPr lang="en-US" altLang="en-US" sz="2000" dirty="0" err="1">
                <a:latin typeface="Tahoma" charset="0"/>
              </a:rPr>
              <a:t>biasanya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terjadi</a:t>
            </a:r>
            <a:r>
              <a:rPr lang="en-US" altLang="en-US" sz="2000" dirty="0">
                <a:latin typeface="Tahoma" charset="0"/>
              </a:rPr>
              <a:t>  </a:t>
            </a:r>
            <a:r>
              <a:rPr lang="en-US" altLang="en-US" sz="2000" dirty="0" err="1">
                <a:latin typeface="Tahoma" charset="0"/>
              </a:rPr>
              <a:t>bila</a:t>
            </a:r>
            <a:r>
              <a:rPr lang="en-US" altLang="en-US" sz="2000" dirty="0">
                <a:latin typeface="Tahoma" charset="0"/>
              </a:rPr>
              <a:t> BB </a:t>
            </a:r>
            <a:r>
              <a:rPr lang="en-US" altLang="en-US" sz="2000" dirty="0" err="1">
                <a:latin typeface="Tahoma" charset="0"/>
              </a:rPr>
              <a:t>telah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mencapai</a:t>
            </a:r>
            <a:r>
              <a:rPr lang="en-US" altLang="en-US" sz="2000" dirty="0">
                <a:latin typeface="Tahoma" charset="0"/>
              </a:rPr>
              <a:t> 47 kg (20% </a:t>
            </a:r>
            <a:r>
              <a:rPr lang="en-US" altLang="en-US" sz="2000" dirty="0" err="1">
                <a:latin typeface="Tahoma" charset="0"/>
              </a:rPr>
              <a:t>lemak</a:t>
            </a:r>
            <a:r>
              <a:rPr lang="en-US" altLang="en-US" sz="2000" dirty="0">
                <a:latin typeface="Tahoma" charset="0"/>
              </a:rPr>
              <a:t>)</a:t>
            </a: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>
                <a:latin typeface="Tahoma" charset="0"/>
              </a:rPr>
              <a:t>22-25% </a:t>
            </a:r>
            <a:r>
              <a:rPr lang="en-US" altLang="en-US" sz="2000" dirty="0" err="1">
                <a:latin typeface="Tahoma" charset="0"/>
              </a:rPr>
              <a:t>lemak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diperlukan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untuk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memelihara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ovulasi</a:t>
            </a:r>
            <a:r>
              <a:rPr lang="en-US" altLang="en-US" sz="2000" dirty="0">
                <a:latin typeface="Tahoma" charset="0"/>
              </a:rPr>
              <a:t> regular</a:t>
            </a: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 err="1">
                <a:latin typeface="Tahoma" charset="0"/>
              </a:rPr>
              <a:t>Saat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maturasi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fisik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lengkap</a:t>
            </a:r>
            <a:r>
              <a:rPr lang="en-US" altLang="en-US" sz="2000" dirty="0">
                <a:latin typeface="Tahoma" charset="0"/>
              </a:rPr>
              <a:t>, </a:t>
            </a:r>
            <a:r>
              <a:rPr lang="en-US" altLang="en-US" sz="2000" dirty="0" err="1">
                <a:latin typeface="Tahoma" charset="0"/>
              </a:rPr>
              <a:t>lemak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tubuh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telah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mencapai</a:t>
            </a:r>
            <a:r>
              <a:rPr lang="en-US" altLang="en-US" sz="2000" dirty="0">
                <a:latin typeface="Tahoma" charset="0"/>
              </a:rPr>
              <a:t> 28% BB</a:t>
            </a: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 err="1">
                <a:latin typeface="Tahoma" charset="0"/>
              </a:rPr>
              <a:t>Pada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anak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laki-laki</a:t>
            </a:r>
            <a:r>
              <a:rPr lang="en-US" altLang="en-US" sz="2000" dirty="0">
                <a:latin typeface="Tahoma" charset="0"/>
              </a:rPr>
              <a:t>, </a:t>
            </a:r>
            <a:r>
              <a:rPr lang="en-US" altLang="en-US" sz="2000" dirty="0" err="1">
                <a:latin typeface="Tahoma" charset="0"/>
              </a:rPr>
              <a:t>perkembangan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seksual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dimulai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secara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bersamaan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dengan</a:t>
            </a:r>
            <a:r>
              <a:rPr lang="en-US" altLang="en-US" sz="2000" dirty="0">
                <a:latin typeface="Tahoma" charset="0"/>
              </a:rPr>
              <a:t> masa </a:t>
            </a:r>
            <a:r>
              <a:rPr lang="en-US" altLang="en-US" sz="2000" dirty="0" err="1">
                <a:latin typeface="Tahoma" charset="0"/>
              </a:rPr>
              <a:t>pertumbuhan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cepat</a:t>
            </a:r>
            <a:endParaRPr lang="en-US" altLang="en-US" sz="2000" dirty="0">
              <a:latin typeface="Tahoma" charset="0"/>
            </a:endParaRPr>
          </a:p>
          <a:p>
            <a:pPr eaLnBrk="1" hangingPunct="1">
              <a:spcBef>
                <a:spcPct val="20000"/>
              </a:spcBef>
              <a:buSzPct val="75000"/>
              <a:buFont typeface="Wingdings" charset="2"/>
              <a:buChar char="v"/>
            </a:pPr>
            <a:r>
              <a:rPr lang="en-US" altLang="en-US" sz="2000" dirty="0" err="1">
                <a:latin typeface="Tahoma" charset="0"/>
              </a:rPr>
              <a:t>Perkembangan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seksual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wanita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maupun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laki-laki</a:t>
            </a:r>
            <a:r>
              <a:rPr lang="en-US" altLang="en-US" sz="2000" dirty="0">
                <a:latin typeface="Tahoma" charset="0"/>
              </a:rPr>
              <a:t>, </a:t>
            </a:r>
            <a:r>
              <a:rPr lang="en-US" altLang="en-US" sz="2000" dirty="0" err="1">
                <a:latin typeface="Tahoma" charset="0"/>
              </a:rPr>
              <a:t>berhubungan</a:t>
            </a:r>
            <a:r>
              <a:rPr lang="en-US" altLang="en-US" sz="2000" dirty="0">
                <a:latin typeface="Tahoma" charset="0"/>
              </a:rPr>
              <a:t> </a:t>
            </a:r>
            <a:r>
              <a:rPr lang="en-US" altLang="en-US" sz="2000" dirty="0" err="1">
                <a:latin typeface="Tahoma" charset="0"/>
              </a:rPr>
              <a:t>dengan</a:t>
            </a:r>
            <a:r>
              <a:rPr lang="en-US" altLang="en-US" sz="2000" dirty="0">
                <a:latin typeface="Tahoma" charset="0"/>
              </a:rPr>
              <a:t> status Zn</a:t>
            </a:r>
          </a:p>
        </p:txBody>
      </p:sp>
      <p:pic>
        <p:nvPicPr>
          <p:cNvPr id="3074" name="Picture 2" descr="Menstruasi Pertama Datang Lebih Dini, Ini Fakta yang Perlu Diketah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1148255"/>
            <a:ext cx="3166241" cy="16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6EFD83-06A6-458B-8A4B-AFE74050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81000"/>
            <a:ext cx="8639175" cy="914400"/>
          </a:xfrm>
        </p:spPr>
        <p:txBody>
          <a:bodyPr/>
          <a:lstStyle/>
          <a:p>
            <a:pPr eaLnBrk="1" hangingPunct="1"/>
            <a:r>
              <a:rPr lang="en-US" altLang="en-US" sz="2500" b="1" i="1">
                <a:solidFill>
                  <a:schemeClr val="tx1"/>
                </a:solidFill>
                <a:latin typeface="Century Gothic" charset="0"/>
              </a:rPr>
              <a:t>KEBUTUHAN ZAT -ZAT GIZI</a:t>
            </a:r>
            <a:r>
              <a:rPr lang="en-US" altLang="en-US" sz="2900" b="1">
                <a:solidFill>
                  <a:schemeClr val="tx1"/>
                </a:solidFill>
                <a:latin typeface="Century Gothic" charset="0"/>
              </a:rPr>
              <a:t> </a:t>
            </a:r>
            <a:endParaRPr lang="en-US" altLang="en-US" sz="340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0523"/>
            <a:ext cx="5105400" cy="25908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sz="1800" dirty="0" err="1">
                <a:latin typeface="Tahoma" charset="0"/>
              </a:rPr>
              <a:t>Pertumbuhan</a:t>
            </a:r>
            <a:r>
              <a:rPr lang="en-US" altLang="en-US" sz="1800" dirty="0">
                <a:latin typeface="Tahoma" charset="0"/>
              </a:rPr>
              <a:t> yang </a:t>
            </a:r>
            <a:r>
              <a:rPr lang="en-US" altLang="en-US" sz="1800" dirty="0" err="1">
                <a:latin typeface="Tahoma" charset="0"/>
              </a:rPr>
              <a:t>pesat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>
                <a:latin typeface="Tahoma" charset="0"/>
                <a:sym typeface="Symbol" charset="2"/>
              </a:rPr>
              <a:t> </a:t>
            </a:r>
            <a:r>
              <a:rPr lang="en-US" altLang="en-US" sz="1800" dirty="0" err="1">
                <a:latin typeface="Tahoma" charset="0"/>
                <a:sym typeface="Symbol" charset="2"/>
              </a:rPr>
              <a:t>k</a:t>
            </a:r>
            <a:r>
              <a:rPr lang="en-US" altLang="en-US" sz="1800" dirty="0" err="1">
                <a:latin typeface="Tahoma" charset="0"/>
              </a:rPr>
              <a:t>ebutuhan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energi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dan</a:t>
            </a:r>
            <a:r>
              <a:rPr lang="en-US" altLang="en-US" sz="1800" dirty="0">
                <a:latin typeface="Tahoma" charset="0"/>
              </a:rPr>
              <a:t> protein </a:t>
            </a:r>
            <a:r>
              <a:rPr lang="en-US" altLang="en-US" sz="1800" dirty="0" err="1">
                <a:latin typeface="Tahoma" charset="0"/>
              </a:rPr>
              <a:t>meningkat</a:t>
            </a:r>
            <a:r>
              <a:rPr lang="en-US" altLang="en-US" sz="1800" dirty="0">
                <a:latin typeface="Tahoma" charset="0"/>
              </a:rPr>
              <a:t>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sz="1800" dirty="0">
                <a:latin typeface="Tahoma" charset="0"/>
              </a:rPr>
              <a:t>Total </a:t>
            </a:r>
            <a:r>
              <a:rPr lang="en-US" altLang="en-US" sz="1800" dirty="0" err="1">
                <a:latin typeface="Tahoma" charset="0"/>
              </a:rPr>
              <a:t>kebutuhan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gizi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remaja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terbesar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sepanjang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daur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kehidupan</a:t>
            </a:r>
            <a:endParaRPr lang="en-US" altLang="en-US" sz="1800" dirty="0">
              <a:latin typeface="Tahoma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sz="1800" dirty="0">
                <a:latin typeface="Tahoma" charset="0"/>
              </a:rPr>
              <a:t>RDA </a:t>
            </a:r>
            <a:r>
              <a:rPr lang="en-US" altLang="en-US" sz="1800" dirty="0" err="1">
                <a:latin typeface="Tahoma" charset="0"/>
              </a:rPr>
              <a:t>masih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gunakan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umur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kronologis</a:t>
            </a:r>
            <a:r>
              <a:rPr lang="en-US" altLang="en-US" sz="1800" dirty="0">
                <a:latin typeface="Tahoma" charset="0"/>
              </a:rPr>
              <a:t> (</a:t>
            </a:r>
            <a:r>
              <a:rPr lang="en-US" altLang="en-US" sz="1800" dirty="0" err="1">
                <a:latin typeface="Tahoma" charset="0"/>
              </a:rPr>
              <a:t>kadang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berdasarkann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estimasi</a:t>
            </a:r>
            <a:r>
              <a:rPr lang="en-US" altLang="en-US" sz="1800" dirty="0">
                <a:latin typeface="Tahoma" charset="0"/>
              </a:rPr>
              <a:t> </a:t>
            </a:r>
            <a:r>
              <a:rPr lang="en-US" altLang="en-US" sz="1800" dirty="0" err="1">
                <a:latin typeface="Tahoma" charset="0"/>
              </a:rPr>
              <a:t>anak</a:t>
            </a:r>
            <a:r>
              <a:rPr lang="en-US" altLang="en-US" sz="1800" dirty="0">
                <a:latin typeface="Tahoma" charset="0"/>
              </a:rPr>
              <a:t> &amp; </a:t>
            </a:r>
            <a:r>
              <a:rPr lang="en-US" altLang="en-US" sz="1800" dirty="0" err="1">
                <a:latin typeface="Tahoma" charset="0"/>
              </a:rPr>
              <a:t>dewasa</a:t>
            </a:r>
            <a:r>
              <a:rPr lang="en-US" altLang="en-US" sz="1800" dirty="0">
                <a:latin typeface="Tahoma" charset="0"/>
              </a:rPr>
              <a:t>) 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en-US" altLang="en-US" sz="1800" dirty="0">
              <a:latin typeface="Tahoma" charset="0"/>
              <a:sym typeface="Monotype Sorts" charset="2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en-US" altLang="en-US" sz="1800" dirty="0">
              <a:latin typeface="Tahoma" charset="0"/>
              <a:sym typeface="Monotype Sorts" charset="2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en-US" altLang="en-US" sz="1800" b="1" i="1" dirty="0">
              <a:latin typeface="Tahoma" charset="0"/>
              <a:sym typeface="Monotype Sort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CD1DD9-4A50-9147-9C48-1D6254DAC930}" type="slidenum">
              <a:rPr lang="en-US" altLang="en-US">
                <a:latin typeface="Garamond" charset="0"/>
              </a:rPr>
              <a:pPr eaLnBrk="1" hangingPunct="1"/>
              <a:t>8</a:t>
            </a:fld>
            <a:endParaRPr lang="en-US" altLang="en-US">
              <a:latin typeface="Garamond" charset="0"/>
            </a:endParaRPr>
          </a:p>
        </p:txBody>
      </p:sp>
      <p:pic>
        <p:nvPicPr>
          <p:cNvPr id="4100" name="Picture 4" descr="Asupan Nutrisi Makro &amp; Mikro yang Wajib Dikonsumsi Ibu Menyus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786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582790"/>
            <a:ext cx="8305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dirty="0">
                <a:latin typeface="Tahoma" charset="0"/>
              </a:rPr>
              <a:t>Mineral </a:t>
            </a:r>
            <a:r>
              <a:rPr lang="en-US" altLang="en-US" dirty="0" err="1">
                <a:latin typeface="Tahoma" charset="0"/>
              </a:rPr>
              <a:t>yg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dikonsumsi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kurang</a:t>
            </a:r>
            <a:r>
              <a:rPr lang="en-US" altLang="en-US" dirty="0">
                <a:latin typeface="Tahoma" charset="0"/>
              </a:rPr>
              <a:t> </a:t>
            </a:r>
            <a:r>
              <a:rPr lang="en-US" altLang="en-US" dirty="0" err="1">
                <a:latin typeface="Tahoma" charset="0"/>
              </a:rPr>
              <a:t>mencukupi</a:t>
            </a:r>
            <a:r>
              <a:rPr lang="en-US" altLang="en-US" dirty="0">
                <a:latin typeface="Tahoma" charset="0"/>
              </a:rPr>
              <a:t>: </a:t>
            </a:r>
            <a:r>
              <a:rPr lang="en-US" altLang="en-US" dirty="0" err="1">
                <a:latin typeface="Tahoma" charset="0"/>
              </a:rPr>
              <a:t>Ca</a:t>
            </a:r>
            <a:r>
              <a:rPr lang="en-US" altLang="en-US" dirty="0">
                <a:latin typeface="Tahoma" charset="0"/>
              </a:rPr>
              <a:t> (66%), Fe (80%), Zn (63%)</a:t>
            </a:r>
            <a:endParaRPr lang="en-US" altLang="en-US" dirty="0">
              <a:latin typeface="Tahoma" charset="0"/>
              <a:sym typeface="Monotype Sorts" charset="2"/>
            </a:endParaRPr>
          </a:p>
          <a:p>
            <a:pPr marL="285750" indent="-285750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dirty="0">
                <a:latin typeface="Tahoma" charset="0"/>
                <a:sym typeface="Monotype Sorts" charset="2"/>
              </a:rPr>
              <a:t>Vitamin yang </a:t>
            </a:r>
            <a:r>
              <a:rPr lang="en-US" altLang="en-US" dirty="0" err="1">
                <a:latin typeface="Tahoma" charset="0"/>
                <a:sym typeface="Monotype Sorts" charset="2"/>
              </a:rPr>
              <a:t>dikonsumsi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kurang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adalah</a:t>
            </a:r>
            <a:r>
              <a:rPr lang="en-US" altLang="en-US" dirty="0">
                <a:latin typeface="Tahoma" charset="0"/>
                <a:sym typeface="Monotype Sorts" charset="2"/>
              </a:rPr>
              <a:t>: </a:t>
            </a:r>
            <a:r>
              <a:rPr lang="en-US" altLang="en-US" dirty="0" err="1">
                <a:latin typeface="Tahoma" charset="0"/>
                <a:sym typeface="Monotype Sorts" charset="2"/>
              </a:rPr>
              <a:t>folat</a:t>
            </a:r>
            <a:r>
              <a:rPr lang="en-US" altLang="en-US" dirty="0">
                <a:latin typeface="Tahoma" charset="0"/>
                <a:sym typeface="Monotype Sorts" charset="2"/>
              </a:rPr>
              <a:t>, </a:t>
            </a:r>
            <a:r>
              <a:rPr lang="en-US" altLang="en-US" dirty="0" err="1">
                <a:latin typeface="Tahoma" charset="0"/>
                <a:sym typeface="Monotype Sorts" charset="2"/>
              </a:rPr>
              <a:t>vit</a:t>
            </a:r>
            <a:r>
              <a:rPr lang="en-US" altLang="en-US" dirty="0">
                <a:latin typeface="Tahoma" charset="0"/>
                <a:sym typeface="Monotype Sorts" charset="2"/>
              </a:rPr>
              <a:t> A, </a:t>
            </a:r>
            <a:r>
              <a:rPr lang="en-US" altLang="en-US" dirty="0" err="1">
                <a:latin typeface="Tahoma" charset="0"/>
                <a:sym typeface="Monotype Sorts" charset="2"/>
              </a:rPr>
              <a:t>vit</a:t>
            </a:r>
            <a:r>
              <a:rPr lang="en-US" altLang="en-US" dirty="0">
                <a:latin typeface="Tahoma" charset="0"/>
                <a:sym typeface="Monotype Sorts" charset="2"/>
              </a:rPr>
              <a:t> E, </a:t>
            </a:r>
            <a:r>
              <a:rPr lang="en-US" altLang="en-US" dirty="0" err="1">
                <a:latin typeface="Tahoma" charset="0"/>
                <a:sym typeface="Monotype Sorts" charset="2"/>
              </a:rPr>
              <a:t>dan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vit</a:t>
            </a:r>
            <a:r>
              <a:rPr lang="en-US" altLang="en-US" dirty="0">
                <a:latin typeface="Tahoma" charset="0"/>
                <a:sym typeface="Monotype Sorts" charset="2"/>
              </a:rPr>
              <a:t> B6</a:t>
            </a:r>
          </a:p>
          <a:p>
            <a:pPr marL="285750" indent="-285750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dirty="0" err="1">
                <a:latin typeface="Tahoma" charset="0"/>
                <a:sym typeface="Monotype Sorts" charset="2"/>
              </a:rPr>
              <a:t>Zat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gizi</a:t>
            </a:r>
            <a:r>
              <a:rPr lang="en-US" altLang="en-US" dirty="0">
                <a:latin typeface="Tahoma" charset="0"/>
                <a:sym typeface="Monotype Sorts" charset="2"/>
              </a:rPr>
              <a:t> yang </a:t>
            </a:r>
            <a:r>
              <a:rPr lang="en-US" altLang="en-US" dirty="0" err="1">
                <a:latin typeface="Tahoma" charset="0"/>
                <a:sym typeface="Monotype Sorts" charset="2"/>
              </a:rPr>
              <a:t>dikonsumsi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lebih</a:t>
            </a:r>
            <a:r>
              <a:rPr lang="en-US" altLang="en-US" dirty="0">
                <a:latin typeface="Tahoma" charset="0"/>
                <a:sym typeface="Monotype Sorts" charset="2"/>
              </a:rPr>
              <a:t>: total fat, </a:t>
            </a:r>
            <a:r>
              <a:rPr lang="en-US" altLang="en-US" dirty="0" err="1">
                <a:latin typeface="Tahoma" charset="0"/>
                <a:sym typeface="Monotype Sorts" charset="2"/>
              </a:rPr>
              <a:t>lemak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jenuh</a:t>
            </a:r>
            <a:r>
              <a:rPr lang="en-US" altLang="en-US" dirty="0">
                <a:latin typeface="Tahoma" charset="0"/>
                <a:sym typeface="Monotype Sorts" charset="2"/>
              </a:rPr>
              <a:t>, </a:t>
            </a:r>
            <a:r>
              <a:rPr lang="en-US" altLang="en-US" dirty="0" err="1">
                <a:latin typeface="Tahoma" charset="0"/>
                <a:sym typeface="Monotype Sorts" charset="2"/>
              </a:rPr>
              <a:t>kolesterol</a:t>
            </a:r>
            <a:r>
              <a:rPr lang="en-US" altLang="en-US" dirty="0">
                <a:latin typeface="Tahoma" charset="0"/>
                <a:sym typeface="Monotype Sorts" charset="2"/>
              </a:rPr>
              <a:t>, sodium, </a:t>
            </a:r>
            <a:r>
              <a:rPr lang="en-US" altLang="en-US" dirty="0" err="1">
                <a:latin typeface="Tahoma" charset="0"/>
                <a:sym typeface="Monotype Sorts" charset="2"/>
              </a:rPr>
              <a:t>gula</a:t>
            </a:r>
            <a:endParaRPr lang="en-US" altLang="en-US" dirty="0">
              <a:latin typeface="Tahoma" charset="0"/>
              <a:sym typeface="Monotype Sorts" charset="2"/>
            </a:endParaRPr>
          </a:p>
          <a:p>
            <a:pPr marL="285750" indent="-285750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en-US" altLang="en-US" dirty="0">
                <a:latin typeface="Tahoma" charset="0"/>
                <a:sym typeface="Monotype Sorts" charset="2"/>
              </a:rPr>
              <a:t>Total </a:t>
            </a:r>
            <a:r>
              <a:rPr lang="en-US" altLang="en-US" dirty="0" err="1">
                <a:latin typeface="Tahoma" charset="0"/>
                <a:sym typeface="Monotype Sorts" charset="2"/>
              </a:rPr>
              <a:t>konsumsi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zat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gizi</a:t>
            </a:r>
            <a:r>
              <a:rPr lang="en-US" altLang="en-US" dirty="0">
                <a:latin typeface="Tahoma" charset="0"/>
                <a:sym typeface="Monotype Sorts" charset="2"/>
              </a:rPr>
              <a:t> </a:t>
            </a:r>
            <a:r>
              <a:rPr lang="en-US" altLang="en-US" dirty="0" err="1">
                <a:latin typeface="Tahoma" charset="0"/>
                <a:sym typeface="Monotype Sorts" charset="2"/>
              </a:rPr>
              <a:t>makro</a:t>
            </a:r>
            <a:r>
              <a:rPr lang="en-US" altLang="en-US" dirty="0">
                <a:latin typeface="Tahoma" charset="0"/>
                <a:sym typeface="Monotype Sorts" charset="2"/>
              </a:rPr>
              <a:t>: 52% KH, 14% protein &amp; 34% </a:t>
            </a:r>
            <a:r>
              <a:rPr lang="en-US" altLang="en-US" dirty="0" err="1">
                <a:latin typeface="Tahoma" charset="0"/>
                <a:sym typeface="Monotype Sorts" charset="2"/>
              </a:rPr>
              <a:t>lemak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0200" y="28194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https://www.klikdokter.com/rubrik/read/3631106/daftar-asupan-nutrisi-makro-amp-mikro-yang-wajib-dikonsumsi-ibu-menyusui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708D75-7826-478A-A53F-361E7102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" y="0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381000"/>
            <a:ext cx="8562975" cy="533400"/>
          </a:xfrm>
        </p:spPr>
        <p:txBody>
          <a:bodyPr/>
          <a:lstStyle/>
          <a:p>
            <a:pPr eaLnBrk="1" hangingPunct="1"/>
            <a:r>
              <a:rPr lang="en-US" altLang="en-US" sz="2900" b="1" i="1" dirty="0">
                <a:solidFill>
                  <a:schemeClr val="tx1"/>
                </a:solidFill>
                <a:latin typeface="Century Gothic" charset="0"/>
                <a:sym typeface="Monotype Sorts" charset="2"/>
              </a:rPr>
              <a:t>KALSIUM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43224" y="916488"/>
            <a:ext cx="8839199" cy="56531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500" dirty="0" err="1">
                <a:latin typeface="Tahoma" charset="0"/>
              </a:rPr>
              <a:t>Matckovic</a:t>
            </a:r>
            <a:r>
              <a:rPr lang="en-US" altLang="en-US" sz="1500" dirty="0">
                <a:latin typeface="Tahoma" charset="0"/>
              </a:rPr>
              <a:t> &amp; Heaney (1992): </a:t>
            </a:r>
            <a:r>
              <a:rPr lang="en-US" altLang="en-US" sz="1500" dirty="0" err="1">
                <a:latin typeface="Tahoma" charset="0"/>
              </a:rPr>
              <a:t>maks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retensi</a:t>
            </a:r>
            <a:r>
              <a:rPr lang="en-US" altLang="en-US" sz="1500" dirty="0">
                <a:latin typeface="Tahoma" charset="0"/>
              </a:rPr>
              <a:t> Ca 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remaja</a:t>
            </a:r>
            <a:r>
              <a:rPr lang="en-US" altLang="en-US" sz="1500" dirty="0">
                <a:latin typeface="Tahoma" charset="0"/>
              </a:rPr>
              <a:t> 400mg/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bila</a:t>
            </a:r>
            <a:r>
              <a:rPr lang="en-US" altLang="en-US" sz="1500" dirty="0">
                <a:latin typeface="Tahoma" charset="0"/>
              </a:rPr>
              <a:t> intake 1500mg/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). </a:t>
            </a:r>
            <a:r>
              <a:rPr lang="en-US" altLang="en-US" sz="1500" dirty="0" err="1">
                <a:latin typeface="Tahoma" charset="0"/>
              </a:rPr>
              <a:t>Namun</a:t>
            </a:r>
            <a:r>
              <a:rPr lang="en-US" altLang="en-US" sz="1500" dirty="0">
                <a:latin typeface="Tahoma" charset="0"/>
              </a:rPr>
              <a:t> intake Ca </a:t>
            </a:r>
            <a:r>
              <a:rPr lang="en-US" altLang="en-US" sz="1500" dirty="0" err="1">
                <a:latin typeface="Tahoma" charset="0"/>
              </a:rPr>
              <a:t>umumnya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rendah</a:t>
            </a:r>
            <a:r>
              <a:rPr lang="en-US" altLang="en-US" sz="1500" dirty="0">
                <a:latin typeface="Tahoma" charset="0"/>
              </a:rPr>
              <a:t> (~ 900 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)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Abrms</a:t>
            </a:r>
            <a:r>
              <a:rPr lang="en-US" altLang="en-US" sz="1500" dirty="0">
                <a:latin typeface="Tahoma" charset="0"/>
              </a:rPr>
              <a:t> &amp; Stuff (1994): </a:t>
            </a:r>
            <a:r>
              <a:rPr lang="en-US" altLang="en-US" sz="1500" dirty="0" err="1">
                <a:latin typeface="Tahoma" charset="0"/>
              </a:rPr>
              <a:t>retensi</a:t>
            </a:r>
            <a:r>
              <a:rPr lang="en-US" altLang="en-US" sz="1500" dirty="0">
                <a:latin typeface="Tahoma" charset="0"/>
              </a:rPr>
              <a:t> Ca </a:t>
            </a:r>
            <a:r>
              <a:rPr lang="en-US" altLang="en-US" sz="1500" dirty="0" err="1">
                <a:latin typeface="Tahoma" charset="0"/>
              </a:rPr>
              <a:t>hanya</a:t>
            </a:r>
            <a:r>
              <a:rPr lang="en-US" altLang="en-US" sz="1500" dirty="0">
                <a:latin typeface="Tahoma" charset="0"/>
              </a:rPr>
              <a:t> 131,161 &amp; 44 mg/</a:t>
            </a:r>
            <a:r>
              <a:rPr lang="en-US" altLang="en-US" sz="1500" dirty="0" err="1">
                <a:latin typeface="Tahoma" charset="0"/>
              </a:rPr>
              <a:t>hr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pre,early</a:t>
            </a:r>
            <a:r>
              <a:rPr lang="en-US" altLang="en-US" sz="1500" dirty="0">
                <a:latin typeface="Tahoma" charset="0"/>
              </a:rPr>
              <a:t>&amp; late </a:t>
            </a:r>
            <a:r>
              <a:rPr lang="en-US" altLang="en-US" sz="1500" dirty="0" err="1">
                <a:latin typeface="Tahoma" charset="0"/>
              </a:rPr>
              <a:t>puber</a:t>
            </a:r>
            <a:r>
              <a:rPr lang="en-US" altLang="en-US" sz="1500" dirty="0">
                <a:latin typeface="Tahoma" charset="0"/>
              </a:rPr>
              <a:t>). </a:t>
            </a:r>
            <a:r>
              <a:rPr lang="en-US" altLang="en-US" sz="1500" dirty="0" err="1">
                <a:latin typeface="Tahoma" charset="0"/>
              </a:rPr>
              <a:t>Bila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berlangsung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selama</a:t>
            </a:r>
            <a:r>
              <a:rPr lang="en-US" altLang="en-US" sz="1500" dirty="0">
                <a:latin typeface="Tahoma" charset="0"/>
              </a:rPr>
              <a:t> 3 </a:t>
            </a:r>
            <a:r>
              <a:rPr lang="en-US" altLang="en-US" sz="1500" dirty="0" err="1">
                <a:latin typeface="Tahoma" charset="0"/>
              </a:rPr>
              <a:t>th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akan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terjadi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defisit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sebesar</a:t>
            </a:r>
            <a:r>
              <a:rPr lang="en-US" altLang="en-US" sz="1500" dirty="0">
                <a:latin typeface="Tahoma" charset="0"/>
              </a:rPr>
              <a:t> 100-150gr (~10-15% total Ca </a:t>
            </a:r>
            <a:r>
              <a:rPr lang="en-US" altLang="en-US" sz="1500" dirty="0" err="1">
                <a:latin typeface="Tahoma" charset="0"/>
              </a:rPr>
              <a:t>pd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wanita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dws</a:t>
            </a:r>
            <a:r>
              <a:rPr lang="en-US" altLang="en-US" sz="1500" dirty="0">
                <a:latin typeface="Tahoma" charset="0"/>
              </a:rPr>
              <a:t>)</a:t>
            </a:r>
          </a:p>
          <a:p>
            <a:pPr eaLnBrk="1" hangingPunct="1"/>
            <a:r>
              <a:rPr lang="en-US" altLang="en-US" sz="1500" dirty="0">
                <a:latin typeface="Tahoma" charset="0"/>
              </a:rPr>
              <a:t>RDA Ca </a:t>
            </a:r>
            <a:r>
              <a:rPr lang="en-US" altLang="en-US" sz="1500" dirty="0" err="1">
                <a:latin typeface="Tahoma" charset="0"/>
              </a:rPr>
              <a:t>sebesar</a:t>
            </a:r>
            <a:r>
              <a:rPr lang="en-US" altLang="en-US" sz="1500" dirty="0">
                <a:latin typeface="Tahoma" charset="0"/>
              </a:rPr>
              <a:t> 1200 mg/</a:t>
            </a:r>
            <a:r>
              <a:rPr lang="en-US" altLang="en-US" sz="1500" dirty="0" err="1">
                <a:latin typeface="Tahoma" charset="0"/>
              </a:rPr>
              <a:t>hari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>
                <a:latin typeface="Tahoma" charset="0"/>
                <a:sym typeface="Symbol" charset="2"/>
              </a:rPr>
              <a:t></a:t>
            </a:r>
            <a:r>
              <a:rPr lang="en-US" altLang="en-US" sz="1500" dirty="0" err="1">
                <a:latin typeface="Tahoma" charset="0"/>
                <a:sym typeface="Symbol" charset="2"/>
              </a:rPr>
              <a:t>d</a:t>
            </a:r>
            <a:r>
              <a:rPr lang="en-US" altLang="en-US" sz="1500" dirty="0" err="1">
                <a:latin typeface="Tahoma" charset="0"/>
              </a:rPr>
              <a:t>ianggap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tidak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cukup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menjamin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perkembangan</a:t>
            </a:r>
            <a:r>
              <a:rPr lang="en-US" altLang="en-US" sz="1500" dirty="0">
                <a:latin typeface="Tahoma" charset="0"/>
              </a:rPr>
              <a:t> Peak Bone Mass (PBM) 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remaja</a:t>
            </a:r>
            <a:endParaRPr lang="en-US" altLang="en-US" sz="1500" dirty="0">
              <a:latin typeface="Tahoma" charset="0"/>
            </a:endParaRP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Genetik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merupakan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determinan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utama</a:t>
            </a:r>
            <a:r>
              <a:rPr lang="en-US" altLang="en-US" sz="1500" dirty="0">
                <a:latin typeface="Tahoma" charset="0"/>
              </a:rPr>
              <a:t> PBM (80%), </a:t>
            </a:r>
            <a:r>
              <a:rPr lang="en-US" altLang="en-US" sz="1500" dirty="0" err="1">
                <a:latin typeface="Tahoma" charset="0"/>
              </a:rPr>
              <a:t>sisanya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adalah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faktor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eksternal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seperti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gizi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utamanya</a:t>
            </a:r>
            <a:r>
              <a:rPr lang="en-US" altLang="en-US" sz="1500" dirty="0">
                <a:latin typeface="Tahoma" charset="0"/>
              </a:rPr>
              <a:t> Ca) </a:t>
            </a:r>
            <a:r>
              <a:rPr lang="en-US" altLang="en-US" sz="1500" dirty="0" err="1">
                <a:latin typeface="Tahoma" charset="0"/>
              </a:rPr>
              <a:t>dan</a:t>
            </a:r>
            <a:r>
              <a:rPr lang="en-US" altLang="en-US" sz="1500" dirty="0">
                <a:latin typeface="Tahoma" charset="0"/>
              </a:rPr>
              <a:t> exercise. 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Diduga</a:t>
            </a:r>
            <a:r>
              <a:rPr lang="en-US" altLang="en-US" sz="1500" dirty="0">
                <a:latin typeface="Tahoma" charset="0"/>
              </a:rPr>
              <a:t> PBM yang </a:t>
            </a:r>
            <a:r>
              <a:rPr lang="en-US" altLang="en-US" sz="1500" dirty="0" err="1">
                <a:latin typeface="Tahoma" charset="0"/>
              </a:rPr>
              <a:t>rendah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merupakan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kontributor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utama</a:t>
            </a:r>
            <a:r>
              <a:rPr lang="en-US" altLang="en-US" sz="1500" dirty="0">
                <a:latin typeface="Tahoma" charset="0"/>
              </a:rPr>
              <a:t> osteoporosis (</a:t>
            </a:r>
            <a:r>
              <a:rPr lang="en-US" altLang="en-US" sz="1500" dirty="0" err="1">
                <a:latin typeface="Tahoma" charset="0"/>
              </a:rPr>
              <a:t>dibanding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kerusakan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massa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tulang</a:t>
            </a:r>
            <a:r>
              <a:rPr lang="en-US" altLang="en-US" sz="1500" dirty="0">
                <a:latin typeface="Tahoma" charset="0"/>
              </a:rPr>
              <a:t>)</a:t>
            </a:r>
          </a:p>
          <a:p>
            <a:pPr eaLnBrk="1" hangingPunct="1"/>
            <a:r>
              <a:rPr lang="en-US" altLang="en-US" sz="1500" dirty="0" err="1">
                <a:latin typeface="Tahoma" charset="0"/>
              </a:rPr>
              <a:t>Ironis</a:t>
            </a:r>
            <a:r>
              <a:rPr lang="en-US" altLang="en-US" sz="1500" dirty="0">
                <a:latin typeface="Tahoma" charset="0"/>
              </a:rPr>
              <a:t>: Ca intake </a:t>
            </a:r>
            <a:r>
              <a:rPr lang="en-US" altLang="en-US" sz="1500" dirty="0" err="1">
                <a:latin typeface="Tahoma" charset="0"/>
              </a:rPr>
              <a:t>anak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wanita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justru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menurun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saat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memasuki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puber</a:t>
            </a:r>
            <a:r>
              <a:rPr lang="en-US" altLang="en-US" sz="1500" dirty="0">
                <a:latin typeface="Tahoma" charset="0"/>
              </a:rPr>
              <a:t> (</a:t>
            </a:r>
            <a:r>
              <a:rPr lang="en-US" altLang="en-US" sz="1500" dirty="0" err="1">
                <a:latin typeface="Tahoma" charset="0"/>
              </a:rPr>
              <a:t>saat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kebutuhan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maks</a:t>
            </a:r>
            <a:r>
              <a:rPr lang="en-US" altLang="en-US" sz="1500" dirty="0">
                <a:latin typeface="Tahoma" charset="0"/>
              </a:rPr>
              <a:t>). </a:t>
            </a:r>
            <a:r>
              <a:rPr lang="en-US" altLang="en-US" sz="1500" dirty="0" err="1">
                <a:latin typeface="Tahoma" charset="0"/>
              </a:rPr>
              <a:t>Remaja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wanita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kurang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mengkonsumsi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susu</a:t>
            </a:r>
            <a:r>
              <a:rPr lang="en-US" altLang="en-US" sz="1500" dirty="0">
                <a:latin typeface="Tahoma" charset="0"/>
              </a:rPr>
              <a:t> &amp; </a:t>
            </a:r>
            <a:r>
              <a:rPr lang="en-US" altLang="en-US" sz="1500" i="1" dirty="0">
                <a:latin typeface="Tahoma" charset="0"/>
              </a:rPr>
              <a:t>dairy product </a:t>
            </a:r>
            <a:r>
              <a:rPr lang="en-US" altLang="en-US" sz="1500" dirty="0">
                <a:latin typeface="Tahoma" charset="0"/>
              </a:rPr>
              <a:t>(</a:t>
            </a:r>
            <a:r>
              <a:rPr lang="en-US" altLang="en-US" sz="1500" dirty="0" err="1">
                <a:latin typeface="Tahoma" charset="0"/>
              </a:rPr>
              <a:t>menggantinya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dengan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i="1" dirty="0">
                <a:latin typeface="Tahoma" charset="0"/>
              </a:rPr>
              <a:t>soft drink</a:t>
            </a:r>
            <a:r>
              <a:rPr lang="en-US" altLang="en-US" sz="1500" dirty="0">
                <a:latin typeface="Tahoma" charset="0"/>
              </a:rPr>
              <a:t>).</a:t>
            </a:r>
          </a:p>
          <a:p>
            <a:pPr lvl="7"/>
            <a:r>
              <a:rPr lang="en-US" altLang="en-US" sz="1500" i="1" dirty="0">
                <a:latin typeface="Tahoma" charset="0"/>
              </a:rPr>
              <a:t>Nutrition education program </a:t>
            </a:r>
            <a:r>
              <a:rPr lang="en-US" altLang="en-US" sz="1500" dirty="0" err="1">
                <a:latin typeface="Tahoma" charset="0"/>
              </a:rPr>
              <a:t>fokus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i="1" dirty="0">
                <a:latin typeface="Tahoma" charset="0"/>
              </a:rPr>
              <a:t>diary products &amp; </a:t>
            </a:r>
            <a:r>
              <a:rPr lang="en-US" altLang="en-US" sz="1500" dirty="0" err="1">
                <a:latin typeface="Tahoma" charset="0"/>
              </a:rPr>
              <a:t>sosialisasi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pd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i="1" dirty="0">
                <a:latin typeface="Tahoma" charset="0"/>
              </a:rPr>
              <a:t>peer</a:t>
            </a:r>
            <a:r>
              <a:rPr lang="en-US" altLang="en-US" sz="1500" dirty="0">
                <a:latin typeface="Tahoma" charset="0"/>
              </a:rPr>
              <a:t>/ </a:t>
            </a:r>
            <a:r>
              <a:rPr lang="en-US" altLang="en-US" sz="1500" dirty="0" err="1">
                <a:latin typeface="Tahoma" charset="0"/>
              </a:rPr>
              <a:t>kel</a:t>
            </a:r>
            <a:r>
              <a:rPr lang="en-US" altLang="en-US" sz="1500" dirty="0">
                <a:latin typeface="Tahoma" charset="0"/>
              </a:rPr>
              <a:t>  </a:t>
            </a:r>
          </a:p>
          <a:p>
            <a:pPr lvl="7"/>
            <a:r>
              <a:rPr lang="en-US" altLang="en-US" sz="1500" dirty="0" err="1">
                <a:latin typeface="Tahoma" charset="0"/>
              </a:rPr>
              <a:t>Dibutuhkan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penelitian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tentang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faktor</a:t>
            </a:r>
            <a:r>
              <a:rPr lang="en-US" altLang="en-US" sz="1500" dirty="0">
                <a:latin typeface="Tahoma" charset="0"/>
              </a:rPr>
              <a:t> yang </a:t>
            </a:r>
            <a:r>
              <a:rPr lang="en-US" altLang="en-US" sz="1500" dirty="0" err="1">
                <a:latin typeface="Tahoma" charset="0"/>
              </a:rPr>
              <a:t>mempengaruhi</a:t>
            </a:r>
            <a:r>
              <a:rPr lang="en-US" altLang="en-US" sz="1500" dirty="0">
                <a:latin typeface="Tahoma" charset="0"/>
              </a:rPr>
              <a:t> intake Ca </a:t>
            </a:r>
            <a:r>
              <a:rPr lang="en-US" altLang="en-US" sz="1500" dirty="0" err="1">
                <a:latin typeface="Tahoma" charset="0"/>
              </a:rPr>
              <a:t>pada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remaja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dan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strategi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meningkatkan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konsumsi</a:t>
            </a:r>
            <a:r>
              <a:rPr lang="en-US" altLang="en-US" sz="1500" dirty="0">
                <a:latin typeface="Tahoma" charset="0"/>
              </a:rPr>
              <a:t> </a:t>
            </a:r>
            <a:r>
              <a:rPr lang="en-US" altLang="en-US" sz="1500" dirty="0" err="1">
                <a:latin typeface="Tahoma" charset="0"/>
              </a:rPr>
              <a:t>makanan</a:t>
            </a:r>
            <a:r>
              <a:rPr lang="en-US" altLang="en-US" sz="1500" dirty="0">
                <a:latin typeface="Tahoma" charset="0"/>
              </a:rPr>
              <a:t> kaya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C0824C-4B79-6844-9F7F-BD70D81950C3}" type="slidenum">
              <a:rPr lang="en-US" altLang="en-US">
                <a:latin typeface="Garamond" charset="0"/>
              </a:rPr>
              <a:pPr eaLnBrk="1" hangingPunct="1"/>
              <a:t>9</a:t>
            </a:fld>
            <a:endParaRPr lang="en-US" altLang="en-US">
              <a:latin typeface="Garamond" charset="0"/>
            </a:endParaRPr>
          </a:p>
        </p:txBody>
      </p:sp>
      <p:pic>
        <p:nvPicPr>
          <p:cNvPr id="5122" name="Picture 2" descr="12 Makanan yang Mengandung Kalsium Tinggi, Tak Cuma Susu - Hot Liputan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43400"/>
            <a:ext cx="236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099F47-1D47-4A81-B2DA-0FAC1832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21" y="14969"/>
            <a:ext cx="1674579" cy="5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474</TotalTime>
  <Words>971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Rockwell</vt:lpstr>
      <vt:lpstr>Rockwell Condensed</vt:lpstr>
      <vt:lpstr>Rockwell Extra Bold</vt:lpstr>
      <vt:lpstr>Tahoma</vt:lpstr>
      <vt:lpstr>Times New Roman</vt:lpstr>
      <vt:lpstr>Wingdings</vt:lpstr>
      <vt:lpstr>Wood Type</vt:lpstr>
      <vt:lpstr>GIZI REMAJA</vt:lpstr>
      <vt:lpstr>PENDAHULUAN</vt:lpstr>
      <vt:lpstr>PERUBAHAN FISIK</vt:lpstr>
      <vt:lpstr>SEXUAL MATURATION RATINGS</vt:lpstr>
      <vt:lpstr>URUTAN KEJADIAN PADA MASA PUBERTAS</vt:lpstr>
      <vt:lpstr>TINGGI BADAN </vt:lpstr>
      <vt:lpstr>PowerPoint Presentation</vt:lpstr>
      <vt:lpstr>KEBUTUHAN ZAT -ZAT GIZI </vt:lpstr>
      <vt:lpstr>KALSIUM</vt:lpstr>
      <vt:lpstr>Fe</vt:lpstr>
      <vt:lpstr>Pertanyaan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GIZI REMAJA</dc:title>
  <dc:creator>Microsoft Office User</dc:creator>
  <cp:lastModifiedBy>Novita Arie Setiawati</cp:lastModifiedBy>
  <cp:revision>25</cp:revision>
  <cp:lastPrinted>1999-09-13T15:20:51Z</cp:lastPrinted>
  <dcterms:created xsi:type="dcterms:W3CDTF">2020-11-15T02:54:43Z</dcterms:created>
  <dcterms:modified xsi:type="dcterms:W3CDTF">2020-11-16T14:38:18Z</dcterms:modified>
</cp:coreProperties>
</file>