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258" r:id="rId3"/>
    <p:sldId id="261" r:id="rId4"/>
    <p:sldId id="303" r:id="rId5"/>
    <p:sldId id="304" r:id="rId6"/>
    <p:sldId id="262" r:id="rId7"/>
    <p:sldId id="305" r:id="rId8"/>
    <p:sldId id="306" r:id="rId9"/>
    <p:sldId id="307" r:id="rId10"/>
    <p:sldId id="308" r:id="rId11"/>
    <p:sldId id="281" r:id="rId12"/>
  </p:sldIdLst>
  <p:sldSz cx="9144000" cy="5143500" type="screen16x9"/>
  <p:notesSz cx="6858000" cy="9144000"/>
  <p:embeddedFontLst>
    <p:embeddedFont>
      <p:font typeface="Montserrat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27B237F-20C3-49B6-82CC-2EDB711BA0A5}">
  <a:tblStyle styleId="{C27B237F-20C3-49B6-82CC-2EDB711BA0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522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3161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641b5fc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641b5fc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6408f92c8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6408f92c8c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daf6a34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daf6a34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3daf6a34a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3daf6a34a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07171786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707171786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3f76a5452_0_12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3f76a5452_0_12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408f92c8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408f92c8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3f76a5452_0_12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3f76a5452_0_12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7071717861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7071717861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3f76a5452_0_12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3f76a5452_0_12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987075" y="781525"/>
            <a:ext cx="343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987075" y="2834125"/>
            <a:ext cx="2514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 + six columns 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 idx="2"/>
          </p:nvPr>
        </p:nvSpPr>
        <p:spPr>
          <a:xfrm>
            <a:off x="669900" y="34538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1"/>
          </p:nvPr>
        </p:nvSpPr>
        <p:spPr>
          <a:xfrm>
            <a:off x="669900" y="37860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title" idx="3"/>
          </p:nvPr>
        </p:nvSpPr>
        <p:spPr>
          <a:xfrm>
            <a:off x="2646198" y="34538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ubTitle" idx="4"/>
          </p:nvPr>
        </p:nvSpPr>
        <p:spPr>
          <a:xfrm>
            <a:off x="2646198" y="37860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title" idx="5"/>
          </p:nvPr>
        </p:nvSpPr>
        <p:spPr>
          <a:xfrm>
            <a:off x="4622497" y="34538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ubTitle" idx="6"/>
          </p:nvPr>
        </p:nvSpPr>
        <p:spPr>
          <a:xfrm>
            <a:off x="4622497" y="37860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 idx="7"/>
          </p:nvPr>
        </p:nvSpPr>
        <p:spPr>
          <a:xfrm>
            <a:off x="2646200" y="17784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8"/>
          </p:nvPr>
        </p:nvSpPr>
        <p:spPr>
          <a:xfrm>
            <a:off x="2646200" y="21106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 idx="9"/>
          </p:nvPr>
        </p:nvSpPr>
        <p:spPr>
          <a:xfrm>
            <a:off x="4622498" y="17784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13"/>
          </p:nvPr>
        </p:nvSpPr>
        <p:spPr>
          <a:xfrm>
            <a:off x="4622498" y="21106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 idx="14"/>
          </p:nvPr>
        </p:nvSpPr>
        <p:spPr>
          <a:xfrm>
            <a:off x="6598797" y="17784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15"/>
          </p:nvPr>
        </p:nvSpPr>
        <p:spPr>
          <a:xfrm>
            <a:off x="6598797" y="21106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14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/>
          </p:nvPr>
        </p:nvSpPr>
        <p:spPr>
          <a:xfrm>
            <a:off x="848400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848400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5"/>
          </p:nvPr>
        </p:nvSpPr>
        <p:spPr>
          <a:xfrm>
            <a:off x="2765499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>
            <a:off x="2765499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7" hasCustomPrompt="1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4682598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4682598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6599697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/>
          </p:nvPr>
        </p:nvSpPr>
        <p:spPr>
          <a:xfrm>
            <a:off x="6599697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6599697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SECTION_TITLE_AND_DESCRIPTION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2674202" y="1469300"/>
            <a:ext cx="3795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SECTION_TITLE_AND_DESCRIPTION_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subTitle" idx="1"/>
          </p:nvPr>
        </p:nvSpPr>
        <p:spPr>
          <a:xfrm>
            <a:off x="818250" y="1106038"/>
            <a:ext cx="34926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353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/>
          <p:nvPr/>
        </p:nvSpPr>
        <p:spPr>
          <a:xfrm>
            <a:off x="818250" y="3303950"/>
            <a:ext cx="30624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90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90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90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9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9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Section 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>
            <a:off x="-31750" y="-39675"/>
            <a:ext cx="6127800" cy="518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774850" y="1698650"/>
            <a:ext cx="4129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1656850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2" hasCustomPrompt="1"/>
          </p:nvPr>
        </p:nvSpPr>
        <p:spPr>
          <a:xfrm>
            <a:off x="3149350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1955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59" r:id="rId5"/>
    <p:sldLayoutId id="2147483661" r:id="rId6"/>
    <p:sldLayoutId id="2147483669" r:id="rId7"/>
    <p:sldLayoutId id="2147483671" r:id="rId8"/>
    <p:sldLayoutId id="2147483677" r:id="rId9"/>
    <p:sldLayoutId id="214748367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ctrTitle"/>
          </p:nvPr>
        </p:nvSpPr>
        <p:spPr>
          <a:xfrm>
            <a:off x="4987075" y="781525"/>
            <a:ext cx="343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HISTORY OF POSITIVE DEVIANCE</a:t>
            </a:r>
            <a:endParaRPr dirty="0"/>
          </a:p>
        </p:txBody>
      </p:sp>
      <p:sp>
        <p:nvSpPr>
          <p:cNvPr id="141" name="Google Shape;141;p28"/>
          <p:cNvSpPr txBox="1">
            <a:spLocks noGrp="1"/>
          </p:cNvSpPr>
          <p:nvPr>
            <p:ph type="subTitle" idx="1"/>
          </p:nvPr>
        </p:nvSpPr>
        <p:spPr>
          <a:xfrm>
            <a:off x="4987075" y="2834125"/>
            <a:ext cx="2514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Session 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7" name="Google Shape;507;p49"/>
          <p:cNvCxnSpPr/>
          <p:nvPr/>
        </p:nvCxnSpPr>
        <p:spPr>
          <a:xfrm>
            <a:off x="916650" y="361950"/>
            <a:ext cx="3315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8" name="Google Shape;508;p49"/>
          <p:cNvGrpSpPr/>
          <p:nvPr/>
        </p:nvGrpSpPr>
        <p:grpSpPr>
          <a:xfrm>
            <a:off x="1295400" y="819150"/>
            <a:ext cx="6324599" cy="3681681"/>
            <a:chOff x="233350" y="949250"/>
            <a:chExt cx="7137300" cy="3802300"/>
          </a:xfrm>
        </p:grpSpPr>
        <p:sp>
          <p:nvSpPr>
            <p:cNvPr id="509" name="Google Shape;509;p49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9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9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9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9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9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9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9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9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9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9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9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9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9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9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9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9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9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9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9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9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9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9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9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9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9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9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9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9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9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9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9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9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9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9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9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9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9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9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9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9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9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9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9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9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9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9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9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9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9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9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" name="Google Shape;561;p49"/>
          <p:cNvSpPr/>
          <p:nvPr/>
        </p:nvSpPr>
        <p:spPr>
          <a:xfrm>
            <a:off x="5661492" y="2496306"/>
            <a:ext cx="268800" cy="268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9"/>
          <p:cNvSpPr/>
          <p:nvPr/>
        </p:nvSpPr>
        <p:spPr>
          <a:xfrm>
            <a:off x="7475130" y="2242786"/>
            <a:ext cx="268800" cy="268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9"/>
          <p:cNvSpPr/>
          <p:nvPr/>
        </p:nvSpPr>
        <p:spPr>
          <a:xfrm>
            <a:off x="4517555" y="2659956"/>
            <a:ext cx="268800" cy="268500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9"/>
          <p:cNvSpPr/>
          <p:nvPr/>
        </p:nvSpPr>
        <p:spPr>
          <a:xfrm>
            <a:off x="6241751" y="2485339"/>
            <a:ext cx="268800" cy="268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9"/>
          <p:cNvSpPr/>
          <p:nvPr/>
        </p:nvSpPr>
        <p:spPr>
          <a:xfrm>
            <a:off x="5547231" y="2285442"/>
            <a:ext cx="268800" cy="268500"/>
          </a:xfrm>
          <a:prstGeom prst="ellipse">
            <a:avLst/>
          </a:prstGeom>
          <a:solidFill>
            <a:srgbClr val="CC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9"/>
          <p:cNvSpPr/>
          <p:nvPr/>
        </p:nvSpPr>
        <p:spPr>
          <a:xfrm>
            <a:off x="6295381" y="2999903"/>
            <a:ext cx="268800" cy="2685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9"/>
          <p:cNvSpPr txBox="1">
            <a:spLocks noGrp="1"/>
          </p:cNvSpPr>
          <p:nvPr>
            <p:ph type="subTitle" idx="4294967295"/>
          </p:nvPr>
        </p:nvSpPr>
        <p:spPr>
          <a:xfrm>
            <a:off x="7632445" y="2209877"/>
            <a:ext cx="911400" cy="3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 dirty="0" smtClean="0"/>
              <a:t>Haiti</a:t>
            </a:r>
            <a:endParaRPr sz="1200" b="1" dirty="0"/>
          </a:p>
        </p:txBody>
      </p:sp>
      <p:sp>
        <p:nvSpPr>
          <p:cNvPr id="572" name="Google Shape;572;p49"/>
          <p:cNvSpPr txBox="1">
            <a:spLocks noGrp="1"/>
          </p:cNvSpPr>
          <p:nvPr>
            <p:ph type="subTitle" idx="4294967295"/>
          </p:nvPr>
        </p:nvSpPr>
        <p:spPr>
          <a:xfrm>
            <a:off x="5308310" y="2543411"/>
            <a:ext cx="911400" cy="3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 dirty="0" smtClean="0"/>
              <a:t>India</a:t>
            </a:r>
            <a:endParaRPr sz="1200" b="1" dirty="0"/>
          </a:p>
        </p:txBody>
      </p:sp>
      <p:sp>
        <p:nvSpPr>
          <p:cNvPr id="573" name="Google Shape;573;p49"/>
          <p:cNvSpPr txBox="1">
            <a:spLocks noGrp="1"/>
          </p:cNvSpPr>
          <p:nvPr>
            <p:ph type="subTitle" idx="4294967295"/>
          </p:nvPr>
        </p:nvSpPr>
        <p:spPr>
          <a:xfrm>
            <a:off x="4988710" y="2014900"/>
            <a:ext cx="1196262" cy="3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050" b="1" dirty="0" smtClean="0"/>
              <a:t>Bangladesh</a:t>
            </a:r>
            <a:endParaRPr sz="1050" b="1" dirty="0"/>
          </a:p>
        </p:txBody>
      </p:sp>
      <p:sp>
        <p:nvSpPr>
          <p:cNvPr id="71" name="Google Shape;571;p49"/>
          <p:cNvSpPr txBox="1">
            <a:spLocks/>
          </p:cNvSpPr>
          <p:nvPr/>
        </p:nvSpPr>
        <p:spPr>
          <a:xfrm>
            <a:off x="5593850" y="3023641"/>
            <a:ext cx="1082816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n-US" sz="1200" b="1" dirty="0" smtClean="0"/>
              <a:t>Indonesia</a:t>
            </a:r>
            <a:endParaRPr lang="en-US" sz="1200" b="1" dirty="0"/>
          </a:p>
        </p:txBody>
      </p:sp>
      <p:sp>
        <p:nvSpPr>
          <p:cNvPr id="72" name="Google Shape;571;p49"/>
          <p:cNvSpPr txBox="1">
            <a:spLocks/>
          </p:cNvSpPr>
          <p:nvPr/>
        </p:nvSpPr>
        <p:spPr>
          <a:xfrm>
            <a:off x="6324600" y="2405239"/>
            <a:ext cx="9114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n-US" sz="1200" b="1" dirty="0" smtClean="0"/>
              <a:t>Vietnam</a:t>
            </a:r>
            <a:endParaRPr lang="en-US" sz="1200" b="1" dirty="0"/>
          </a:p>
        </p:txBody>
      </p:sp>
      <p:sp>
        <p:nvSpPr>
          <p:cNvPr id="73" name="Google Shape;571;p49"/>
          <p:cNvSpPr txBox="1">
            <a:spLocks/>
          </p:cNvSpPr>
          <p:nvPr/>
        </p:nvSpPr>
        <p:spPr>
          <a:xfrm>
            <a:off x="4203044" y="2884515"/>
            <a:ext cx="1082816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n-US" sz="1200" b="1" dirty="0" smtClean="0"/>
              <a:t>Rwanda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955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3"/>
          <p:cNvSpPr txBox="1">
            <a:spLocks noGrp="1"/>
          </p:cNvSpPr>
          <p:nvPr>
            <p:ph type="subTitle" idx="1"/>
          </p:nvPr>
        </p:nvSpPr>
        <p:spPr>
          <a:xfrm>
            <a:off x="856785" y="2724150"/>
            <a:ext cx="3677550" cy="683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https://www.youtube.com/watch?v=B8J4fc3XyV4&amp;ab_channel=TEDxTalks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3" name="Google Shape;623;p5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353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NEXT…</a:t>
            </a:r>
            <a:endParaRPr dirty="0"/>
          </a:p>
        </p:txBody>
      </p:sp>
      <p:cxnSp>
        <p:nvCxnSpPr>
          <p:cNvPr id="624" name="Google Shape;624;p53"/>
          <p:cNvCxnSpPr/>
          <p:nvPr/>
        </p:nvCxnSpPr>
        <p:spPr>
          <a:xfrm>
            <a:off x="916650" y="962050"/>
            <a:ext cx="1515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623;p53"/>
          <p:cNvSpPr txBox="1">
            <a:spLocks/>
          </p:cNvSpPr>
          <p:nvPr/>
        </p:nvSpPr>
        <p:spPr>
          <a:xfrm>
            <a:off x="1447800" y="1190650"/>
            <a:ext cx="3581400" cy="11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Watch this video and discuss it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95" y="2266950"/>
            <a:ext cx="713255" cy="44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7" y="-34925"/>
            <a:ext cx="3859213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30"/>
          <p:cNvCxnSpPr/>
          <p:nvPr/>
        </p:nvCxnSpPr>
        <p:spPr>
          <a:xfrm>
            <a:off x="-14700" y="2271925"/>
            <a:ext cx="9173400" cy="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30"/>
          <p:cNvSpPr/>
          <p:nvPr/>
        </p:nvSpPr>
        <p:spPr>
          <a:xfrm>
            <a:off x="13287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0"/>
          <p:cNvSpPr/>
          <p:nvPr/>
        </p:nvSpPr>
        <p:spPr>
          <a:xfrm>
            <a:off x="32458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0"/>
          <p:cNvSpPr/>
          <p:nvPr/>
        </p:nvSpPr>
        <p:spPr>
          <a:xfrm>
            <a:off x="51629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0"/>
          <p:cNvSpPr/>
          <p:nvPr/>
        </p:nvSpPr>
        <p:spPr>
          <a:xfrm>
            <a:off x="70800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3"/>
          </p:nvPr>
        </p:nvSpPr>
        <p:spPr>
          <a:xfrm>
            <a:off x="848400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First used the term of </a:t>
            </a:r>
            <a:r>
              <a:rPr lang="en-US" dirty="0" smtClean="0"/>
              <a:t>PD</a:t>
            </a:r>
            <a:endParaRPr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title" idx="4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 idx="5"/>
          </p:nvPr>
        </p:nvSpPr>
        <p:spPr>
          <a:xfrm>
            <a:off x="2765499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The domain of knowledge using the </a:t>
            </a:r>
            <a:r>
              <a:rPr lang="en-US" dirty="0" smtClean="0"/>
              <a:t>term of </a:t>
            </a:r>
            <a:r>
              <a:rPr lang="en-US" dirty="0"/>
              <a:t>PD</a:t>
            </a:r>
            <a:endParaRPr dirty="0"/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 idx="7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title" idx="8"/>
          </p:nvPr>
        </p:nvSpPr>
        <p:spPr>
          <a:xfrm>
            <a:off x="4682598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The use of PD in various problems</a:t>
            </a:r>
            <a:endParaRPr dirty="0"/>
          </a:p>
        </p:txBody>
      </p:sp>
      <p:sp>
        <p:nvSpPr>
          <p:cNvPr id="169" name="Google Shape;169;p30"/>
          <p:cNvSpPr txBox="1">
            <a:spLocks noGrp="1"/>
          </p:cNvSpPr>
          <p:nvPr>
            <p:ph type="title" idx="13"/>
          </p:nvPr>
        </p:nvSpPr>
        <p:spPr>
          <a:xfrm>
            <a:off x="6599697" y="2019475"/>
            <a:ext cx="1695900" cy="50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title" idx="14"/>
          </p:nvPr>
        </p:nvSpPr>
        <p:spPr>
          <a:xfrm>
            <a:off x="6599697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Countries that use PD as a problem solver</a:t>
            </a:r>
            <a:endParaRPr dirty="0"/>
          </a:p>
        </p:txBody>
      </p:sp>
      <p:cxnSp>
        <p:nvCxnSpPr>
          <p:cNvPr id="172" name="Google Shape;172;p30"/>
          <p:cNvCxnSpPr/>
          <p:nvPr/>
        </p:nvCxnSpPr>
        <p:spPr>
          <a:xfrm>
            <a:off x="916600" y="962050"/>
            <a:ext cx="366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/>
          <p:nvPr/>
        </p:nvSpPr>
        <p:spPr>
          <a:xfrm>
            <a:off x="0" y="865800"/>
            <a:ext cx="5014500" cy="341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First used the term of PD</a:t>
            </a:r>
            <a:br>
              <a:rPr lang="en-US" sz="1800" dirty="0">
                <a:solidFill>
                  <a:schemeClr val="bg1"/>
                </a:solidFill>
              </a:rPr>
            </a:b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195" name="Google Shape;195;p33"/>
          <p:cNvSpPr txBox="1">
            <a:spLocks noGrp="1"/>
          </p:cNvSpPr>
          <p:nvPr>
            <p:ph type="title" idx="2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49363"/>
            <a:ext cx="3432175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" name="Google Shape;337;p41"/>
          <p:cNvCxnSpPr/>
          <p:nvPr/>
        </p:nvCxnSpPr>
        <p:spPr>
          <a:xfrm>
            <a:off x="916600" y="962050"/>
            <a:ext cx="44193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" name="Google Shape;338;p41"/>
          <p:cNvCxnSpPr/>
          <p:nvPr/>
        </p:nvCxnSpPr>
        <p:spPr>
          <a:xfrm>
            <a:off x="1214100" y="2959465"/>
            <a:ext cx="6329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" name="Google Shape;339;p41"/>
          <p:cNvSpPr/>
          <p:nvPr/>
        </p:nvSpPr>
        <p:spPr>
          <a:xfrm>
            <a:off x="1933300" y="2027382"/>
            <a:ext cx="340200" cy="34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1"/>
          <p:cNvSpPr/>
          <p:nvPr/>
        </p:nvSpPr>
        <p:spPr>
          <a:xfrm>
            <a:off x="4098600" y="3551376"/>
            <a:ext cx="340200" cy="34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1"/>
          <p:cNvSpPr/>
          <p:nvPr/>
        </p:nvSpPr>
        <p:spPr>
          <a:xfrm>
            <a:off x="6289200" y="2038350"/>
            <a:ext cx="340200" cy="34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3" name="Google Shape;343;p41"/>
          <p:cNvCxnSpPr>
            <a:stCxn id="339" idx="4"/>
          </p:cNvCxnSpPr>
          <p:nvPr/>
        </p:nvCxnSpPr>
        <p:spPr>
          <a:xfrm>
            <a:off x="2103400" y="2367582"/>
            <a:ext cx="0" cy="593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41"/>
          <p:cNvCxnSpPr/>
          <p:nvPr/>
        </p:nvCxnSpPr>
        <p:spPr>
          <a:xfrm rot="10800000">
            <a:off x="4267200" y="2959465"/>
            <a:ext cx="1500" cy="589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" name="Google Shape;345;p41"/>
          <p:cNvCxnSpPr/>
          <p:nvPr/>
        </p:nvCxnSpPr>
        <p:spPr>
          <a:xfrm>
            <a:off x="6477000" y="2365465"/>
            <a:ext cx="0" cy="594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7" name="Google Shape;347;p41"/>
          <p:cNvSpPr txBox="1">
            <a:spLocks noGrp="1"/>
          </p:cNvSpPr>
          <p:nvPr>
            <p:ph type="title" idx="4294967295"/>
          </p:nvPr>
        </p:nvSpPr>
        <p:spPr>
          <a:xfrm>
            <a:off x="2464475" y="1773256"/>
            <a:ext cx="185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1976</a:t>
            </a:r>
            <a:endParaRPr sz="1400" dirty="0"/>
          </a:p>
        </p:txBody>
      </p:sp>
      <p:sp>
        <p:nvSpPr>
          <p:cNvPr id="348" name="Google Shape;348;p41"/>
          <p:cNvSpPr txBox="1">
            <a:spLocks noGrp="1"/>
          </p:cNvSpPr>
          <p:nvPr>
            <p:ph type="subTitle" idx="4294967295"/>
          </p:nvPr>
        </p:nvSpPr>
        <p:spPr>
          <a:xfrm>
            <a:off x="2464475" y="2049006"/>
            <a:ext cx="185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id-ID" sz="1200" dirty="0"/>
              <a:t>Wishik and Van Der Vynckt </a:t>
            </a:r>
            <a:endParaRPr sz="1200" dirty="0"/>
          </a:p>
        </p:txBody>
      </p:sp>
      <p:sp>
        <p:nvSpPr>
          <p:cNvPr id="349" name="Google Shape;349;p41"/>
          <p:cNvSpPr txBox="1">
            <a:spLocks noGrp="1"/>
          </p:cNvSpPr>
          <p:nvPr>
            <p:ph type="title" idx="4294967295"/>
          </p:nvPr>
        </p:nvSpPr>
        <p:spPr>
          <a:xfrm>
            <a:off x="6705600" y="1741032"/>
            <a:ext cx="185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After 1990</a:t>
            </a:r>
            <a:endParaRPr sz="1400" dirty="0"/>
          </a:p>
        </p:txBody>
      </p:sp>
      <p:sp>
        <p:nvSpPr>
          <p:cNvPr id="350" name="Google Shape;350;p41"/>
          <p:cNvSpPr txBox="1">
            <a:spLocks noGrp="1"/>
          </p:cNvSpPr>
          <p:nvPr>
            <p:ph type="subTitle" idx="4294967295"/>
          </p:nvPr>
        </p:nvSpPr>
        <p:spPr>
          <a:xfrm>
            <a:off x="6858000" y="2066450"/>
            <a:ext cx="1858800" cy="1343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200" dirty="0"/>
              <a:t>PD approach has been used to find solutions to child malnutrition in many countries </a:t>
            </a:r>
            <a:endParaRPr sz="1200" dirty="0"/>
          </a:p>
        </p:txBody>
      </p:sp>
      <p:sp>
        <p:nvSpPr>
          <p:cNvPr id="351" name="Google Shape;351;p41"/>
          <p:cNvSpPr txBox="1">
            <a:spLocks noGrp="1"/>
          </p:cNvSpPr>
          <p:nvPr>
            <p:ph type="title" idx="4294967295"/>
          </p:nvPr>
        </p:nvSpPr>
        <p:spPr>
          <a:xfrm>
            <a:off x="2196850" y="3318876"/>
            <a:ext cx="185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1990</a:t>
            </a:r>
            <a:endParaRPr sz="1400" dirty="0"/>
          </a:p>
        </p:txBody>
      </p:sp>
      <p:sp>
        <p:nvSpPr>
          <p:cNvPr id="352" name="Google Shape;352;p41"/>
          <p:cNvSpPr txBox="1">
            <a:spLocks noGrp="1"/>
          </p:cNvSpPr>
          <p:nvPr>
            <p:ph type="subTitle" idx="4294967295"/>
          </p:nvPr>
        </p:nvSpPr>
        <p:spPr>
          <a:xfrm>
            <a:off x="2232426" y="3605226"/>
            <a:ext cx="185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id-ID" sz="1200" dirty="0"/>
              <a:t>Marian Zeitlin 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049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>
            <a:spLocks noGrp="1"/>
          </p:cNvSpPr>
          <p:nvPr>
            <p:ph type="title"/>
          </p:nvPr>
        </p:nvSpPr>
        <p:spPr>
          <a:xfrm>
            <a:off x="774850" y="1698650"/>
            <a:ext cx="4129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000" dirty="0"/>
              <a:t>The domain of knowledge using the term of PD</a:t>
            </a:r>
            <a:br>
              <a:rPr lang="en-US" sz="2000" dirty="0"/>
            </a:br>
            <a:endParaRPr sz="2000" dirty="0"/>
          </a:p>
        </p:txBody>
      </p:sp>
      <p:sp>
        <p:nvSpPr>
          <p:cNvPr id="297" name="Google Shape;297;p39"/>
          <p:cNvSpPr txBox="1">
            <a:spLocks noGrp="1"/>
          </p:cNvSpPr>
          <p:nvPr>
            <p:ph type="title" idx="2"/>
          </p:nvPr>
        </p:nvSpPr>
        <p:spPr>
          <a:xfrm>
            <a:off x="3149350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02:</a:t>
            </a:r>
            <a:endParaRPr/>
          </a:p>
        </p:txBody>
      </p:sp>
      <p:pic>
        <p:nvPicPr>
          <p:cNvPr id="1026" name="Picture 2" descr="D:\FOTO\PD\DSCF04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4775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6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/>
          <p:nvPr/>
        </p:nvSpPr>
        <p:spPr>
          <a:xfrm>
            <a:off x="2080200" y="240000"/>
            <a:ext cx="4983600" cy="4663500"/>
          </a:xfrm>
          <a:prstGeom prst="rect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title"/>
          </p:nvPr>
        </p:nvSpPr>
        <p:spPr>
          <a:xfrm>
            <a:off x="2733368" y="361950"/>
            <a:ext cx="37956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2400" dirty="0"/>
              <a:t>Pitirim Sorokin </a:t>
            </a:r>
            <a:r>
              <a:rPr lang="id-ID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id-ID" sz="2400" dirty="0" smtClean="0"/>
              <a:t>1950</a:t>
            </a:r>
            <a:r>
              <a:rPr lang="en-US" sz="2400" dirty="0" smtClean="0"/>
              <a:t>s</a:t>
            </a:r>
            <a:endParaRPr sz="2400" dirty="0"/>
          </a:p>
        </p:txBody>
      </p:sp>
      <p:pic>
        <p:nvPicPr>
          <p:cNvPr id="3074" name="Picture 2" descr="D:\FOTO\PD\DSCF05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02;p34"/>
          <p:cNvSpPr txBox="1">
            <a:spLocks/>
          </p:cNvSpPr>
          <p:nvPr/>
        </p:nvSpPr>
        <p:spPr>
          <a:xfrm>
            <a:off x="2757948" y="1276350"/>
            <a:ext cx="37956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"/>
              <a:buNone/>
              <a:defRPr sz="4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a sociologist, was the first to raise the idea that deviance can be negative or positive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>
            <a:spLocks noGrp="1"/>
          </p:cNvSpPr>
          <p:nvPr>
            <p:ph type="title"/>
          </p:nvPr>
        </p:nvSpPr>
        <p:spPr>
          <a:xfrm>
            <a:off x="774850" y="1698650"/>
            <a:ext cx="4129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/>
              <a:t>The use of PD in various problems</a:t>
            </a:r>
            <a:br>
              <a:rPr lang="en-US" sz="2800" dirty="0"/>
            </a:br>
            <a:endParaRPr sz="2800" dirty="0"/>
          </a:p>
        </p:txBody>
      </p:sp>
      <p:sp>
        <p:nvSpPr>
          <p:cNvPr id="297" name="Google Shape;297;p39"/>
          <p:cNvSpPr txBox="1">
            <a:spLocks noGrp="1"/>
          </p:cNvSpPr>
          <p:nvPr>
            <p:ph type="title" idx="2"/>
          </p:nvPr>
        </p:nvSpPr>
        <p:spPr>
          <a:xfrm>
            <a:off x="3149350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03:</a:t>
            </a:r>
            <a:endParaRPr dirty="0"/>
          </a:p>
        </p:txBody>
      </p:sp>
      <p:pic>
        <p:nvPicPr>
          <p:cNvPr id="7" name="Picture 2" descr="D:\FOTO\PD\DSCF04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4775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0"/>
          <p:cNvSpPr/>
          <p:nvPr/>
        </p:nvSpPr>
        <p:spPr>
          <a:xfrm>
            <a:off x="-147000" y="2647950"/>
            <a:ext cx="7538400" cy="19050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50"/>
          <p:cNvSpPr/>
          <p:nvPr/>
        </p:nvSpPr>
        <p:spPr>
          <a:xfrm>
            <a:off x="2545200" y="590550"/>
            <a:ext cx="6745800" cy="17526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50"/>
          <p:cNvSpPr txBox="1">
            <a:spLocks noGrp="1"/>
          </p:cNvSpPr>
          <p:nvPr>
            <p:ph type="title" idx="2"/>
          </p:nvPr>
        </p:nvSpPr>
        <p:spPr>
          <a:xfrm>
            <a:off x="637945" y="2663313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/>
              <a:t>Sternin</a:t>
            </a:r>
            <a:r>
              <a:rPr lang="en-US" dirty="0" smtClean="0"/>
              <a:t> (2002)</a:t>
            </a:r>
            <a:endParaRPr dirty="0"/>
          </a:p>
        </p:txBody>
      </p:sp>
      <p:sp>
        <p:nvSpPr>
          <p:cNvPr id="582" name="Google Shape;582;p50"/>
          <p:cNvSpPr txBox="1">
            <a:spLocks noGrp="1"/>
          </p:cNvSpPr>
          <p:nvPr>
            <p:ph type="subTitle" idx="1"/>
          </p:nvPr>
        </p:nvSpPr>
        <p:spPr>
          <a:xfrm>
            <a:off x="533400" y="3105150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mothers feeding children shrimp in Vietnam to prevent </a:t>
            </a:r>
            <a:r>
              <a:rPr lang="en-US" dirty="0" smtClean="0"/>
              <a:t>malnutrition</a:t>
            </a:r>
            <a:endParaRPr dirty="0"/>
          </a:p>
        </p:txBody>
      </p:sp>
      <p:sp>
        <p:nvSpPr>
          <p:cNvPr id="583" name="Google Shape;583;p50"/>
          <p:cNvSpPr txBox="1">
            <a:spLocks noGrp="1"/>
          </p:cNvSpPr>
          <p:nvPr>
            <p:ph type="title" idx="3"/>
          </p:nvPr>
        </p:nvSpPr>
        <p:spPr>
          <a:xfrm>
            <a:off x="2590800" y="2647950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/>
              <a:t>Gertner</a:t>
            </a:r>
            <a:r>
              <a:rPr lang="en-US" dirty="0" smtClean="0"/>
              <a:t> (2008)</a:t>
            </a:r>
            <a:endParaRPr dirty="0"/>
          </a:p>
        </p:txBody>
      </p:sp>
      <p:sp>
        <p:nvSpPr>
          <p:cNvPr id="584" name="Google Shape;584;p50"/>
          <p:cNvSpPr txBox="1">
            <a:spLocks noGrp="1"/>
          </p:cNvSpPr>
          <p:nvPr>
            <p:ph type="subTitle" idx="4"/>
          </p:nvPr>
        </p:nvSpPr>
        <p:spPr>
          <a:xfrm>
            <a:off x="2667000" y="3105150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an orderly sealing an MRSA exposed gown inside a glove to prevent transmission in a </a:t>
            </a:r>
            <a:r>
              <a:rPr lang="en-US" dirty="0" smtClean="0"/>
              <a:t>hospital</a:t>
            </a:r>
            <a:endParaRPr dirty="0"/>
          </a:p>
        </p:txBody>
      </p:sp>
      <p:sp>
        <p:nvSpPr>
          <p:cNvPr id="585" name="Google Shape;585;p50"/>
          <p:cNvSpPr txBox="1">
            <a:spLocks noGrp="1"/>
          </p:cNvSpPr>
          <p:nvPr>
            <p:ph type="title" idx="5"/>
          </p:nvPr>
        </p:nvSpPr>
        <p:spPr>
          <a:xfrm>
            <a:off x="4648200" y="2647950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PDI (2010)</a:t>
            </a:r>
            <a:endParaRPr dirty="0"/>
          </a:p>
        </p:txBody>
      </p:sp>
      <p:sp>
        <p:nvSpPr>
          <p:cNvPr id="586" name="Google Shape;586;p50"/>
          <p:cNvSpPr txBox="1">
            <a:spLocks noGrp="1"/>
          </p:cNvSpPr>
          <p:nvPr>
            <p:ph type="subTitle" idx="6"/>
          </p:nvPr>
        </p:nvSpPr>
        <p:spPr>
          <a:xfrm>
            <a:off x="4760370" y="3105150"/>
            <a:ext cx="263103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HIV-negative sex worker telling clients she “has the disease” if they refuse to use a condom, which scares them so much they agree to wear </a:t>
            </a:r>
            <a:r>
              <a:rPr lang="en-US" dirty="0" smtClean="0"/>
              <a:t>it</a:t>
            </a:r>
            <a:endParaRPr dirty="0"/>
          </a:p>
        </p:txBody>
      </p:sp>
      <p:sp>
        <p:nvSpPr>
          <p:cNvPr id="587" name="Google Shape;587;p50"/>
          <p:cNvSpPr txBox="1">
            <a:spLocks noGrp="1"/>
          </p:cNvSpPr>
          <p:nvPr>
            <p:ph type="title" idx="7"/>
          </p:nvPr>
        </p:nvSpPr>
        <p:spPr>
          <a:xfrm>
            <a:off x="2667000" y="590550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/>
              <a:t>Kim</a:t>
            </a:r>
            <a:r>
              <a:rPr lang="en-US" dirty="0"/>
              <a:t>, </a:t>
            </a:r>
            <a:r>
              <a:rPr lang="en-US" dirty="0" err="1"/>
              <a:t>Heerey</a:t>
            </a:r>
            <a:r>
              <a:rPr lang="en-US" dirty="0"/>
              <a:t>, &amp; </a:t>
            </a:r>
            <a:r>
              <a:rPr lang="en-US" dirty="0" err="1" smtClean="0"/>
              <a:t>Kols</a:t>
            </a:r>
            <a:r>
              <a:rPr lang="en-US" dirty="0" smtClean="0"/>
              <a:t> (2008)</a:t>
            </a:r>
            <a:endParaRPr dirty="0"/>
          </a:p>
        </p:txBody>
      </p:sp>
      <p:sp>
        <p:nvSpPr>
          <p:cNvPr id="588" name="Google Shape;588;p50"/>
          <p:cNvSpPr txBox="1">
            <a:spLocks noGrp="1"/>
          </p:cNvSpPr>
          <p:nvPr>
            <p:ph type="subTitle" idx="8"/>
          </p:nvPr>
        </p:nvSpPr>
        <p:spPr>
          <a:xfrm>
            <a:off x="2590800" y="1330500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nurse-patient communication in </a:t>
            </a:r>
            <a:r>
              <a:rPr lang="en-US" dirty="0" smtClean="0"/>
              <a:t>Indonesia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9" name="Google Shape;589;p50"/>
          <p:cNvSpPr txBox="1">
            <a:spLocks noGrp="1"/>
          </p:cNvSpPr>
          <p:nvPr>
            <p:ph type="title" idx="9"/>
          </p:nvPr>
        </p:nvSpPr>
        <p:spPr>
          <a:xfrm>
            <a:off x="4754100" y="590550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/>
              <a:t>Awofeso</a:t>
            </a:r>
            <a:r>
              <a:rPr lang="en-US" dirty="0"/>
              <a:t>, Irwin, &amp; </a:t>
            </a:r>
            <a:r>
              <a:rPr lang="en-US" dirty="0" smtClean="0"/>
              <a:t>Forrest (2008</a:t>
            </a:r>
            <a:r>
              <a:rPr lang="en-US" dirty="0"/>
              <a:t>) </a:t>
            </a:r>
            <a:endParaRPr dirty="0"/>
          </a:p>
        </p:txBody>
      </p:sp>
      <p:sp>
        <p:nvSpPr>
          <p:cNvPr id="590" name="Google Shape;590;p50"/>
          <p:cNvSpPr txBox="1">
            <a:spLocks noGrp="1"/>
          </p:cNvSpPr>
          <p:nvPr>
            <p:ph type="subTitle" idx="13"/>
          </p:nvPr>
        </p:nvSpPr>
        <p:spPr>
          <a:xfrm>
            <a:off x="4723500" y="1363069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smoking </a:t>
            </a:r>
            <a:r>
              <a:rPr lang="en-US" dirty="0" smtClean="0"/>
              <a:t>cessation </a:t>
            </a:r>
            <a:r>
              <a:rPr lang="en-US" dirty="0"/>
              <a:t>in Australian </a:t>
            </a:r>
            <a:r>
              <a:rPr lang="en-US" dirty="0" smtClean="0"/>
              <a:t>prisons</a:t>
            </a:r>
            <a:endParaRPr dirty="0"/>
          </a:p>
        </p:txBody>
      </p:sp>
      <p:sp>
        <p:nvSpPr>
          <p:cNvPr id="591" name="Google Shape;591;p50"/>
          <p:cNvSpPr txBox="1">
            <a:spLocks noGrp="1"/>
          </p:cNvSpPr>
          <p:nvPr>
            <p:ph type="title" idx="14"/>
          </p:nvPr>
        </p:nvSpPr>
        <p:spPr>
          <a:xfrm>
            <a:off x="6934200" y="590550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Singhal</a:t>
            </a:r>
            <a:r>
              <a:rPr lang="en-US" dirty="0"/>
              <a:t> &amp; </a:t>
            </a:r>
            <a:r>
              <a:rPr lang="en-US" dirty="0" smtClean="0"/>
              <a:t>Greiner (2007)</a:t>
            </a:r>
            <a:endParaRPr dirty="0"/>
          </a:p>
        </p:txBody>
      </p:sp>
      <p:sp>
        <p:nvSpPr>
          <p:cNvPr id="592" name="Google Shape;592;p50"/>
          <p:cNvSpPr txBox="1">
            <a:spLocks noGrp="1"/>
          </p:cNvSpPr>
          <p:nvPr>
            <p:ph type="subTitle" idx="15"/>
          </p:nvPr>
        </p:nvSpPr>
        <p:spPr>
          <a:xfrm>
            <a:off x="6674997" y="1276350"/>
            <a:ext cx="2392803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Methicillin-resistant Staphylococcus </a:t>
            </a:r>
            <a:r>
              <a:rPr lang="en-US" dirty="0" err="1"/>
              <a:t>aureus</a:t>
            </a:r>
            <a:r>
              <a:rPr lang="en-US" dirty="0"/>
              <a:t> (MRSA) prevention in U.S. hospitals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61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>
            <a:spLocks noGrp="1"/>
          </p:cNvSpPr>
          <p:nvPr>
            <p:ph type="title"/>
          </p:nvPr>
        </p:nvSpPr>
        <p:spPr>
          <a:xfrm>
            <a:off x="774850" y="1698650"/>
            <a:ext cx="4129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000" dirty="0"/>
              <a:t>Countries that use PD as a problem solver</a:t>
            </a:r>
            <a:br>
              <a:rPr lang="en-US" sz="2000" dirty="0"/>
            </a:br>
            <a:endParaRPr sz="2000" dirty="0"/>
          </a:p>
        </p:txBody>
      </p:sp>
      <p:sp>
        <p:nvSpPr>
          <p:cNvPr id="297" name="Google Shape;297;p39"/>
          <p:cNvSpPr txBox="1">
            <a:spLocks noGrp="1"/>
          </p:cNvSpPr>
          <p:nvPr>
            <p:ph type="title" idx="2"/>
          </p:nvPr>
        </p:nvSpPr>
        <p:spPr>
          <a:xfrm>
            <a:off x="3149350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04:</a:t>
            </a:r>
            <a:endParaRPr dirty="0"/>
          </a:p>
        </p:txBody>
      </p:sp>
      <p:pic>
        <p:nvPicPr>
          <p:cNvPr id="7" name="Picture 2" descr="D:\FOTO\PD\DSCF04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4775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rsing Capston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7444"/>
      </a:accent1>
      <a:accent2>
        <a:srgbClr val="434343"/>
      </a:accent2>
      <a:accent3>
        <a:srgbClr val="FBD76D"/>
      </a:accent3>
      <a:accent4>
        <a:srgbClr val="DA3030"/>
      </a:accent4>
      <a:accent5>
        <a:srgbClr val="52AC79"/>
      </a:accent5>
      <a:accent6>
        <a:srgbClr val="E0B945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251</Words>
  <Application>Microsoft Office PowerPoint</Application>
  <PresentationFormat>On-screen Show (16:9)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Montserrat</vt:lpstr>
      <vt:lpstr>Nursing Capstone</vt:lpstr>
      <vt:lpstr>HISTORY OF POSITIVE DEVIANCE</vt:lpstr>
      <vt:lpstr>TABLE OF CONTENTS</vt:lpstr>
      <vt:lpstr>First used the term of PD </vt:lpstr>
      <vt:lpstr>1976</vt:lpstr>
      <vt:lpstr>The domain of knowledge using the term of PD </vt:lpstr>
      <vt:lpstr>Pitirim Sorokin   in 1950s</vt:lpstr>
      <vt:lpstr>The use of PD in various problems </vt:lpstr>
      <vt:lpstr>Sternin (2002)</vt:lpstr>
      <vt:lpstr>Countries that use PD as a problem solver </vt:lpstr>
      <vt:lpstr>PowerPoint Presentation</vt:lpstr>
      <vt:lpstr>NEXT…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CAPSTONE</dc:title>
  <dc:creator>User</dc:creator>
  <cp:lastModifiedBy>User</cp:lastModifiedBy>
  <cp:revision>14</cp:revision>
  <dcterms:modified xsi:type="dcterms:W3CDTF">2020-09-06T13:36:28Z</dcterms:modified>
</cp:coreProperties>
</file>