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7" r:id="rId4"/>
    <p:sldId id="269" r:id="rId5"/>
    <p:sldId id="270" r:id="rId6"/>
    <p:sldId id="271" r:id="rId7"/>
    <p:sldId id="272" r:id="rId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87549" y="5656765"/>
            <a:ext cx="1144449" cy="1201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1"/>
            <a:ext cx="9144000" cy="1167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07353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9144000" y="0"/>
                </a:moveTo>
                <a:lnTo>
                  <a:pt x="0" y="0"/>
                </a:lnTo>
                <a:lnTo>
                  <a:pt x="0" y="45720"/>
                </a:lnTo>
                <a:lnTo>
                  <a:pt x="9144000" y="457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73351" y="137159"/>
            <a:ext cx="734568" cy="746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80032" y="137159"/>
            <a:ext cx="2206751" cy="746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358896" y="137159"/>
            <a:ext cx="5757672" cy="746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87549" y="5656765"/>
            <a:ext cx="1144449" cy="1201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1"/>
            <a:ext cx="9144000" cy="1167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07353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9144000" y="0"/>
                </a:moveTo>
                <a:lnTo>
                  <a:pt x="0" y="0"/>
                </a:lnTo>
                <a:lnTo>
                  <a:pt x="0" y="45720"/>
                </a:lnTo>
                <a:lnTo>
                  <a:pt x="9144000" y="457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6719" y="1194815"/>
            <a:ext cx="1331976" cy="935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90143" y="1240535"/>
            <a:ext cx="1264920" cy="786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76237" y="1219492"/>
            <a:ext cx="1235075" cy="837565"/>
          </a:xfrm>
          <a:custGeom>
            <a:avLst/>
            <a:gdLst/>
            <a:ahLst/>
            <a:cxnLst/>
            <a:rect l="l" t="t" r="r" b="b"/>
            <a:pathLst>
              <a:path w="1235075" h="837564">
                <a:moveTo>
                  <a:pt x="1094892" y="0"/>
                </a:moveTo>
                <a:lnTo>
                  <a:pt x="0" y="0"/>
                </a:lnTo>
                <a:lnTo>
                  <a:pt x="0" y="837361"/>
                </a:lnTo>
                <a:lnTo>
                  <a:pt x="1094892" y="837361"/>
                </a:lnTo>
                <a:lnTo>
                  <a:pt x="1139003" y="830246"/>
                </a:lnTo>
                <a:lnTo>
                  <a:pt x="1177314" y="810433"/>
                </a:lnTo>
                <a:lnTo>
                  <a:pt x="1207525" y="780220"/>
                </a:lnTo>
                <a:lnTo>
                  <a:pt x="1227337" y="741906"/>
                </a:lnTo>
                <a:lnTo>
                  <a:pt x="1234452" y="697788"/>
                </a:lnTo>
                <a:lnTo>
                  <a:pt x="1234452" y="139560"/>
                </a:lnTo>
                <a:lnTo>
                  <a:pt x="1227337" y="95448"/>
                </a:lnTo>
                <a:lnTo>
                  <a:pt x="1207525" y="57138"/>
                </a:lnTo>
                <a:lnTo>
                  <a:pt x="1177314" y="26927"/>
                </a:lnTo>
                <a:lnTo>
                  <a:pt x="1139003" y="7114"/>
                </a:lnTo>
                <a:lnTo>
                  <a:pt x="1094892" y="0"/>
                </a:lnTo>
                <a:close/>
              </a:path>
            </a:pathLst>
          </a:custGeom>
          <a:solidFill>
            <a:srgbClr val="D4E6D4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6237" y="1219492"/>
            <a:ext cx="1235075" cy="837565"/>
          </a:xfrm>
          <a:custGeom>
            <a:avLst/>
            <a:gdLst/>
            <a:ahLst/>
            <a:cxnLst/>
            <a:rect l="l" t="t" r="r" b="b"/>
            <a:pathLst>
              <a:path w="1235075" h="837564">
                <a:moveTo>
                  <a:pt x="1234452" y="139560"/>
                </a:moveTo>
                <a:lnTo>
                  <a:pt x="1234452" y="697788"/>
                </a:lnTo>
                <a:lnTo>
                  <a:pt x="1227337" y="741906"/>
                </a:lnTo>
                <a:lnTo>
                  <a:pt x="1207525" y="780220"/>
                </a:lnTo>
                <a:lnTo>
                  <a:pt x="1177314" y="810433"/>
                </a:lnTo>
                <a:lnTo>
                  <a:pt x="1139003" y="830246"/>
                </a:lnTo>
                <a:lnTo>
                  <a:pt x="1094892" y="837361"/>
                </a:lnTo>
                <a:lnTo>
                  <a:pt x="0" y="837361"/>
                </a:lnTo>
                <a:lnTo>
                  <a:pt x="0" y="0"/>
                </a:lnTo>
                <a:lnTo>
                  <a:pt x="1094892" y="0"/>
                </a:lnTo>
                <a:lnTo>
                  <a:pt x="1139003" y="7114"/>
                </a:lnTo>
                <a:lnTo>
                  <a:pt x="1177314" y="26927"/>
                </a:lnTo>
                <a:lnTo>
                  <a:pt x="1207525" y="57138"/>
                </a:lnTo>
                <a:lnTo>
                  <a:pt x="1227337" y="95448"/>
                </a:lnTo>
                <a:lnTo>
                  <a:pt x="1234452" y="139560"/>
                </a:lnTo>
                <a:close/>
              </a:path>
            </a:pathLst>
          </a:custGeom>
          <a:ln w="12700">
            <a:solidFill>
              <a:srgbClr val="D4E6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87549" y="5656765"/>
            <a:ext cx="1144449" cy="12012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1"/>
            <a:ext cx="9144000" cy="11672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073531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9144000" y="0"/>
                </a:moveTo>
                <a:lnTo>
                  <a:pt x="0" y="0"/>
                </a:lnTo>
                <a:lnTo>
                  <a:pt x="0" y="45720"/>
                </a:lnTo>
                <a:lnTo>
                  <a:pt x="9144000" y="457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9232" y="220472"/>
            <a:ext cx="3645535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9835" y="1279652"/>
            <a:ext cx="4280535" cy="2951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143" y="5972881"/>
            <a:ext cx="125095" cy="241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6.png"/><Relationship Id="rId16" Type="http://schemas.openxmlformats.org/officeDocument/2006/relationships/image" Target="../media/image25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0.png"/><Relationship Id="rId18" Type="http://schemas.openxmlformats.org/officeDocument/2006/relationships/image" Target="../media/image39.png"/><Relationship Id="rId3" Type="http://schemas.openxmlformats.org/officeDocument/2006/relationships/image" Target="../media/image30.png"/><Relationship Id="rId21" Type="http://schemas.openxmlformats.org/officeDocument/2006/relationships/image" Target="../media/image41.png"/><Relationship Id="rId7" Type="http://schemas.openxmlformats.org/officeDocument/2006/relationships/image" Target="../media/image14.png"/><Relationship Id="rId12" Type="http://schemas.openxmlformats.org/officeDocument/2006/relationships/image" Target="../media/image35.png"/><Relationship Id="rId17" Type="http://schemas.openxmlformats.org/officeDocument/2006/relationships/image" Target="../media/image38.png"/><Relationship Id="rId2" Type="http://schemas.openxmlformats.org/officeDocument/2006/relationships/image" Target="../media/image29.png"/><Relationship Id="rId16" Type="http://schemas.openxmlformats.org/officeDocument/2006/relationships/image" Target="../media/image23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37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0.png"/><Relationship Id="rId18" Type="http://schemas.openxmlformats.org/officeDocument/2006/relationships/image" Target="../media/image39.png"/><Relationship Id="rId3" Type="http://schemas.openxmlformats.org/officeDocument/2006/relationships/image" Target="../media/image43.png"/><Relationship Id="rId21" Type="http://schemas.openxmlformats.org/officeDocument/2006/relationships/image" Target="../media/image41.png"/><Relationship Id="rId7" Type="http://schemas.openxmlformats.org/officeDocument/2006/relationships/image" Target="../media/image14.png"/><Relationship Id="rId12" Type="http://schemas.openxmlformats.org/officeDocument/2006/relationships/image" Target="../media/image35.png"/><Relationship Id="rId17" Type="http://schemas.openxmlformats.org/officeDocument/2006/relationships/image" Target="../media/image38.png"/><Relationship Id="rId2" Type="http://schemas.openxmlformats.org/officeDocument/2006/relationships/image" Target="../media/image42.png"/><Relationship Id="rId16" Type="http://schemas.openxmlformats.org/officeDocument/2006/relationships/image" Target="../media/image23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Relationship Id="rId2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26.png"/><Relationship Id="rId3" Type="http://schemas.openxmlformats.org/officeDocument/2006/relationships/image" Target="../media/image6.png"/><Relationship Id="rId21" Type="http://schemas.openxmlformats.org/officeDocument/2006/relationships/image" Target="../media/image11.png"/><Relationship Id="rId7" Type="http://schemas.openxmlformats.org/officeDocument/2006/relationships/image" Target="../media/image32.png"/><Relationship Id="rId12" Type="http://schemas.openxmlformats.org/officeDocument/2006/relationships/image" Target="../media/image20.png"/><Relationship Id="rId17" Type="http://schemas.openxmlformats.org/officeDocument/2006/relationships/image" Target="../media/image39.png"/><Relationship Id="rId2" Type="http://schemas.openxmlformats.org/officeDocument/2006/relationships/image" Target="../media/image42.png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23.png"/><Relationship Id="rId10" Type="http://schemas.openxmlformats.org/officeDocument/2006/relationships/image" Target="../media/image34.png"/><Relationship Id="rId19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26.png"/><Relationship Id="rId3" Type="http://schemas.openxmlformats.org/officeDocument/2006/relationships/image" Target="../media/image6.png"/><Relationship Id="rId21" Type="http://schemas.openxmlformats.org/officeDocument/2006/relationships/image" Target="../media/image11.png"/><Relationship Id="rId7" Type="http://schemas.openxmlformats.org/officeDocument/2006/relationships/image" Target="../media/image32.png"/><Relationship Id="rId12" Type="http://schemas.openxmlformats.org/officeDocument/2006/relationships/image" Target="../media/image20.png"/><Relationship Id="rId17" Type="http://schemas.openxmlformats.org/officeDocument/2006/relationships/image" Target="../media/image39.png"/><Relationship Id="rId25" Type="http://schemas.openxmlformats.org/officeDocument/2006/relationships/image" Target="../media/image50.PNG"/><Relationship Id="rId2" Type="http://schemas.openxmlformats.org/officeDocument/2006/relationships/image" Target="../media/image46.png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5.png"/><Relationship Id="rId24" Type="http://schemas.openxmlformats.org/officeDocument/2006/relationships/image" Target="../media/image49.PNG"/><Relationship Id="rId5" Type="http://schemas.openxmlformats.org/officeDocument/2006/relationships/image" Target="../media/image31.png"/><Relationship Id="rId15" Type="http://schemas.openxmlformats.org/officeDocument/2006/relationships/image" Target="../media/image23.png"/><Relationship Id="rId23" Type="http://schemas.openxmlformats.org/officeDocument/2006/relationships/image" Target="../media/image48.PNG"/><Relationship Id="rId10" Type="http://schemas.openxmlformats.org/officeDocument/2006/relationships/image" Target="../media/image34.png"/><Relationship Id="rId19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37.png"/><Relationship Id="rId22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26.png"/><Relationship Id="rId3" Type="http://schemas.openxmlformats.org/officeDocument/2006/relationships/image" Target="../media/image6.png"/><Relationship Id="rId21" Type="http://schemas.openxmlformats.org/officeDocument/2006/relationships/image" Target="../media/image11.png"/><Relationship Id="rId7" Type="http://schemas.openxmlformats.org/officeDocument/2006/relationships/image" Target="../media/image32.png"/><Relationship Id="rId12" Type="http://schemas.openxmlformats.org/officeDocument/2006/relationships/image" Target="../media/image20.png"/><Relationship Id="rId17" Type="http://schemas.openxmlformats.org/officeDocument/2006/relationships/image" Target="../media/image39.png"/><Relationship Id="rId2" Type="http://schemas.openxmlformats.org/officeDocument/2006/relationships/image" Target="../media/image51.png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23.png"/><Relationship Id="rId23" Type="http://schemas.openxmlformats.org/officeDocument/2006/relationships/image" Target="../media/image53.PNG"/><Relationship Id="rId10" Type="http://schemas.openxmlformats.org/officeDocument/2006/relationships/image" Target="../media/image34.png"/><Relationship Id="rId19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37.png"/><Relationship Id="rId22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5791200"/>
            </a:xfrm>
            <a:custGeom>
              <a:avLst/>
              <a:gdLst/>
              <a:ahLst/>
              <a:cxnLst/>
              <a:rect l="l" t="t" r="r" b="b"/>
              <a:pathLst>
                <a:path w="9144000" h="5791200">
                  <a:moveTo>
                    <a:pt x="91440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9144000" y="5791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791212"/>
              <a:ext cx="9143936" cy="10667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18047"/>
              <a:ext cx="9144000" cy="118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74547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20">
                  <a:moveTo>
                    <a:pt x="9144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4000" y="457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90600" y="4108251"/>
            <a:ext cx="68580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Fisika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Dasar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Dr.sc.hum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Deni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Hardiansyah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5731764" y="1193242"/>
            <a:ext cx="1752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14</a:t>
            </a:r>
            <a:endParaRPr lang="en-US" sz="9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32367" y="375607"/>
            <a:ext cx="8077200" cy="1673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kern="0" dirty="0" err="1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Interferensi</a:t>
            </a:r>
            <a:r>
              <a:rPr lang="en-US" sz="4800" b="1" kern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n-US" sz="4800" b="1" kern="0" dirty="0" err="1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Gelombang</a:t>
            </a:r>
            <a:r>
              <a:rPr lang="en-US" sz="4800" b="1" kern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kern="0" dirty="0" err="1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cahaya</a:t>
            </a:r>
            <a:endParaRPr lang="en-US" sz="4800" b="1" kern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"/>
            <a:ext cx="9144000" cy="2131060"/>
            <a:chOff x="0" y="101"/>
            <a:chExt cx="9144000" cy="2131060"/>
          </a:xfrm>
        </p:grpSpPr>
        <p:sp>
          <p:nvSpPr>
            <p:cNvPr id="3" name="object 3"/>
            <p:cNvSpPr/>
            <p:nvPr/>
          </p:nvSpPr>
          <p:spPr>
            <a:xfrm>
              <a:off x="426719" y="1194815"/>
              <a:ext cx="1331976" cy="9357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1283207"/>
              <a:ext cx="1283208" cy="6979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F6D9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F6D9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3069" y="1325905"/>
            <a:ext cx="984885" cy="5861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8270" marR="5080" indent="-116205" algn="just">
              <a:lnSpc>
                <a:spcPct val="91600"/>
              </a:lnSpc>
              <a:spcBef>
                <a:spcPts val="225"/>
              </a:spcBef>
              <a:buFont typeface="Arial"/>
              <a:buChar char="•"/>
              <a:tabLst>
                <a:tab pos="128905" algn="l"/>
              </a:tabLst>
            </a:pPr>
            <a:r>
              <a:rPr sz="1300" spc="-20" dirty="0">
                <a:latin typeface="Carlito"/>
                <a:cs typeface="Carlito"/>
              </a:rPr>
              <a:t>Sifat </a:t>
            </a:r>
            <a:r>
              <a:rPr sz="1300" spc="-5" dirty="0">
                <a:latin typeface="Carlito"/>
                <a:cs typeface="Carlito"/>
              </a:rPr>
              <a:t>dasar</a:t>
            </a:r>
            <a:r>
              <a:rPr sz="1300" spc="-45" dirty="0">
                <a:latin typeface="Carlito"/>
                <a:cs typeface="Carlito"/>
              </a:rPr>
              <a:t> </a:t>
            </a:r>
            <a:r>
              <a:rPr sz="1300" spc="-5" dirty="0">
                <a:latin typeface="Carlito"/>
                <a:cs typeface="Carlito"/>
              </a:rPr>
              <a:t>&amp;  </a:t>
            </a:r>
            <a:r>
              <a:rPr sz="1300" spc="-15" dirty="0">
                <a:latin typeface="Carlito"/>
                <a:cs typeface="Carlito"/>
              </a:rPr>
              <a:t>Perambatan  </a:t>
            </a:r>
            <a:r>
              <a:rPr sz="1300" spc="-20" dirty="0">
                <a:latin typeface="Carlito"/>
                <a:cs typeface="Carlito"/>
              </a:rPr>
              <a:t>Cahaya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1000" y="2084832"/>
            <a:ext cx="1377950" cy="935990"/>
            <a:chOff x="381000" y="2084832"/>
            <a:chExt cx="1377950" cy="935990"/>
          </a:xfrm>
        </p:grpSpPr>
        <p:sp>
          <p:nvSpPr>
            <p:cNvPr id="11" name="object 11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" y="2261616"/>
              <a:ext cx="1203960" cy="5151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F4D7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F4D7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3069" y="2306307"/>
            <a:ext cx="906144" cy="4064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8270" marR="5080" indent="-116205">
              <a:lnSpc>
                <a:spcPts val="1440"/>
              </a:lnSpc>
              <a:spcBef>
                <a:spcPts val="240"/>
              </a:spcBef>
              <a:buFont typeface="Arial"/>
              <a:buChar char="•"/>
              <a:tabLst>
                <a:tab pos="128905" algn="l"/>
              </a:tabLst>
            </a:pPr>
            <a:r>
              <a:rPr sz="1300" spc="-5" dirty="0">
                <a:latin typeface="Carlito"/>
                <a:cs typeface="Carlito"/>
              </a:rPr>
              <a:t>S</a:t>
            </a:r>
            <a:r>
              <a:rPr sz="1300" spc="-15" dirty="0">
                <a:latin typeface="Carlito"/>
                <a:cs typeface="Carlito"/>
              </a:rPr>
              <a:t>up</a:t>
            </a:r>
            <a:r>
              <a:rPr sz="1300" spc="-5" dirty="0">
                <a:latin typeface="Carlito"/>
                <a:cs typeface="Carlito"/>
              </a:rPr>
              <a:t>er</a:t>
            </a:r>
            <a:r>
              <a:rPr sz="1300" spc="-15" dirty="0">
                <a:latin typeface="Carlito"/>
                <a:cs typeface="Carlito"/>
              </a:rPr>
              <a:t>p</a:t>
            </a:r>
            <a:r>
              <a:rPr sz="1300" spc="-20" dirty="0">
                <a:latin typeface="Carlito"/>
                <a:cs typeface="Carlito"/>
              </a:rPr>
              <a:t>o</a:t>
            </a:r>
            <a:r>
              <a:rPr sz="1300" spc="-10" dirty="0">
                <a:latin typeface="Carlito"/>
                <a:cs typeface="Carlito"/>
              </a:rPr>
              <a:t>s</a:t>
            </a:r>
            <a:r>
              <a:rPr sz="1300" spc="-15" dirty="0">
                <a:latin typeface="Carlito"/>
                <a:cs typeface="Carlito"/>
              </a:rPr>
              <a:t>i</a:t>
            </a:r>
            <a:r>
              <a:rPr sz="1300" spc="-10" dirty="0">
                <a:latin typeface="Carlito"/>
                <a:cs typeface="Carlito"/>
              </a:rPr>
              <a:t>s</a:t>
            </a:r>
            <a:r>
              <a:rPr sz="1300" spc="-5" dirty="0">
                <a:latin typeface="Carlito"/>
                <a:cs typeface="Carlito"/>
              </a:rPr>
              <a:t>i  </a:t>
            </a:r>
            <a:r>
              <a:rPr sz="1300" spc="-10" dirty="0">
                <a:latin typeface="Carlito"/>
                <a:cs typeface="Carlito"/>
              </a:rPr>
              <a:t>G</a:t>
            </a:r>
            <a:r>
              <a:rPr sz="1300" spc="-5" dirty="0">
                <a:latin typeface="Carlito"/>
                <a:cs typeface="Carlito"/>
              </a:rPr>
              <a:t>e</a:t>
            </a:r>
            <a:r>
              <a:rPr sz="1300" spc="-15" dirty="0">
                <a:latin typeface="Carlito"/>
                <a:cs typeface="Carlito"/>
              </a:rPr>
              <a:t>l</a:t>
            </a:r>
            <a:r>
              <a:rPr sz="1300" spc="-20" dirty="0">
                <a:latin typeface="Carlito"/>
                <a:cs typeface="Carlito"/>
              </a:rPr>
              <a:t>o</a:t>
            </a:r>
            <a:r>
              <a:rPr sz="1300" spc="-10" dirty="0">
                <a:latin typeface="Carlito"/>
                <a:cs typeface="Carlito"/>
              </a:rPr>
              <a:t>m</a:t>
            </a:r>
            <a:r>
              <a:rPr sz="1300" spc="-15" dirty="0">
                <a:latin typeface="Carlito"/>
                <a:cs typeface="Carlito"/>
              </a:rPr>
              <a:t>b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300" spc="-15" dirty="0">
                <a:latin typeface="Carlito"/>
                <a:cs typeface="Carlito"/>
              </a:rPr>
              <a:t>ng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81000" y="2974848"/>
            <a:ext cx="1377950" cy="935990"/>
            <a:chOff x="381000" y="2974848"/>
            <a:chExt cx="1377950" cy="935990"/>
          </a:xfrm>
        </p:grpSpPr>
        <p:sp>
          <p:nvSpPr>
            <p:cNvPr id="19" name="object 19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1000" y="3060192"/>
              <a:ext cx="1213104" cy="6979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F2D4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F2D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13069" y="3105302"/>
            <a:ext cx="911225" cy="5861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8270" marR="5080" indent="-116205" algn="just">
              <a:lnSpc>
                <a:spcPct val="91600"/>
              </a:lnSpc>
              <a:spcBef>
                <a:spcPts val="225"/>
              </a:spcBef>
              <a:buFont typeface="Arial"/>
              <a:buChar char="•"/>
              <a:tabLst>
                <a:tab pos="128905" algn="l"/>
              </a:tabLst>
            </a:pPr>
            <a:r>
              <a:rPr sz="1300" dirty="0">
                <a:latin typeface="Carlito"/>
                <a:cs typeface="Carlito"/>
              </a:rPr>
              <a:t>I</a:t>
            </a:r>
            <a:r>
              <a:rPr sz="1300" spc="-40" dirty="0">
                <a:latin typeface="Carlito"/>
                <a:cs typeface="Carlito"/>
              </a:rPr>
              <a:t>n</a:t>
            </a:r>
            <a:r>
              <a:rPr sz="1300" spc="-35" dirty="0">
                <a:latin typeface="Carlito"/>
                <a:cs typeface="Carlito"/>
              </a:rPr>
              <a:t>t</a:t>
            </a:r>
            <a:r>
              <a:rPr sz="1300" spc="-5" dirty="0">
                <a:latin typeface="Carlito"/>
                <a:cs typeface="Carlito"/>
              </a:rPr>
              <a:t>er</a:t>
            </a:r>
            <a:r>
              <a:rPr sz="1300" spc="-45" dirty="0">
                <a:latin typeface="Carlito"/>
                <a:cs typeface="Carlito"/>
              </a:rPr>
              <a:t>f</a:t>
            </a:r>
            <a:r>
              <a:rPr sz="1300" spc="-5" dirty="0">
                <a:latin typeface="Carlito"/>
                <a:cs typeface="Carlito"/>
              </a:rPr>
              <a:t>e</a:t>
            </a:r>
            <a:r>
              <a:rPr sz="1300" spc="-30" dirty="0">
                <a:latin typeface="Carlito"/>
                <a:cs typeface="Carlito"/>
              </a:rPr>
              <a:t>r</a:t>
            </a:r>
            <a:r>
              <a:rPr sz="1300" spc="-5" dirty="0">
                <a:latin typeface="Carlito"/>
                <a:cs typeface="Carlito"/>
              </a:rPr>
              <a:t>e</a:t>
            </a:r>
            <a:r>
              <a:rPr sz="1300" spc="-15" dirty="0">
                <a:latin typeface="Carlito"/>
                <a:cs typeface="Carlito"/>
              </a:rPr>
              <a:t>n</a:t>
            </a:r>
            <a:r>
              <a:rPr sz="1300" spc="-10" dirty="0">
                <a:latin typeface="Carlito"/>
                <a:cs typeface="Carlito"/>
              </a:rPr>
              <a:t>s</a:t>
            </a:r>
            <a:r>
              <a:rPr sz="1300" spc="-5" dirty="0">
                <a:latin typeface="Carlito"/>
                <a:cs typeface="Carlito"/>
              </a:rPr>
              <a:t>i  </a:t>
            </a:r>
            <a:r>
              <a:rPr sz="1300" spc="-10" dirty="0">
                <a:latin typeface="Carlito"/>
                <a:cs typeface="Carlito"/>
              </a:rPr>
              <a:t>G</a:t>
            </a:r>
            <a:r>
              <a:rPr sz="1300" spc="-5" dirty="0">
                <a:latin typeface="Carlito"/>
                <a:cs typeface="Carlito"/>
              </a:rPr>
              <a:t>e</a:t>
            </a:r>
            <a:r>
              <a:rPr sz="1300" spc="-15" dirty="0">
                <a:latin typeface="Carlito"/>
                <a:cs typeface="Carlito"/>
              </a:rPr>
              <a:t>l</a:t>
            </a:r>
            <a:r>
              <a:rPr sz="1300" spc="-20" dirty="0">
                <a:latin typeface="Carlito"/>
                <a:cs typeface="Carlito"/>
              </a:rPr>
              <a:t>o</a:t>
            </a:r>
            <a:r>
              <a:rPr sz="1300" spc="-10" dirty="0">
                <a:latin typeface="Carlito"/>
                <a:cs typeface="Carlito"/>
              </a:rPr>
              <a:t>m</a:t>
            </a:r>
            <a:r>
              <a:rPr sz="1300" spc="-15" dirty="0">
                <a:latin typeface="Carlito"/>
                <a:cs typeface="Carlito"/>
              </a:rPr>
              <a:t>b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300" spc="-15" dirty="0">
                <a:latin typeface="Carlito"/>
                <a:cs typeface="Carlito"/>
              </a:rPr>
              <a:t>ng  </a:t>
            </a:r>
            <a:r>
              <a:rPr sz="1300" spc="-20" dirty="0">
                <a:latin typeface="Carlito"/>
                <a:cs typeface="Carlito"/>
              </a:rPr>
              <a:t>Cahaya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81000" y="3864864"/>
            <a:ext cx="1377950" cy="935990"/>
            <a:chOff x="381000" y="3864864"/>
            <a:chExt cx="1377950" cy="935990"/>
          </a:xfrm>
        </p:grpSpPr>
        <p:sp>
          <p:nvSpPr>
            <p:cNvPr id="27" name="object 27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1000" y="3950208"/>
              <a:ext cx="1210056" cy="6979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F0D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F0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13069" y="3994988"/>
            <a:ext cx="906144" cy="5861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8270" marR="5080" indent="-116205">
              <a:lnSpc>
                <a:spcPct val="91600"/>
              </a:lnSpc>
              <a:spcBef>
                <a:spcPts val="225"/>
              </a:spcBef>
              <a:buFont typeface="Arial"/>
              <a:buChar char="•"/>
              <a:tabLst>
                <a:tab pos="128905" algn="l"/>
              </a:tabLst>
            </a:pPr>
            <a:r>
              <a:rPr sz="1300" spc="-15" dirty="0">
                <a:latin typeface="Carlito"/>
                <a:cs typeface="Carlito"/>
              </a:rPr>
              <a:t>Difraksi  </a:t>
            </a:r>
            <a:r>
              <a:rPr sz="1300" spc="-10" dirty="0">
                <a:latin typeface="Carlito"/>
                <a:cs typeface="Carlito"/>
              </a:rPr>
              <a:t>G</a:t>
            </a:r>
            <a:r>
              <a:rPr sz="1300" spc="-5" dirty="0">
                <a:latin typeface="Carlito"/>
                <a:cs typeface="Carlito"/>
              </a:rPr>
              <a:t>e</a:t>
            </a:r>
            <a:r>
              <a:rPr sz="1300" spc="-15" dirty="0">
                <a:latin typeface="Carlito"/>
                <a:cs typeface="Carlito"/>
              </a:rPr>
              <a:t>l</a:t>
            </a:r>
            <a:r>
              <a:rPr sz="1300" spc="-20" dirty="0">
                <a:latin typeface="Carlito"/>
                <a:cs typeface="Carlito"/>
              </a:rPr>
              <a:t>o</a:t>
            </a:r>
            <a:r>
              <a:rPr sz="1300" spc="-10" dirty="0">
                <a:latin typeface="Carlito"/>
                <a:cs typeface="Carlito"/>
              </a:rPr>
              <a:t>m</a:t>
            </a:r>
            <a:r>
              <a:rPr sz="1300" spc="-15" dirty="0">
                <a:latin typeface="Carlito"/>
                <a:cs typeface="Carlito"/>
              </a:rPr>
              <a:t>b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300" spc="-15" dirty="0">
                <a:latin typeface="Carlito"/>
                <a:cs typeface="Carlito"/>
              </a:rPr>
              <a:t>ng  </a:t>
            </a:r>
            <a:r>
              <a:rPr sz="1300" spc="-20" dirty="0">
                <a:latin typeface="Carlito"/>
                <a:cs typeface="Carlito"/>
              </a:rPr>
              <a:t>Cahaya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81000" y="4754879"/>
            <a:ext cx="1377950" cy="935990"/>
            <a:chOff x="381000" y="4754879"/>
            <a:chExt cx="1377950" cy="935990"/>
          </a:xfrm>
        </p:grpSpPr>
        <p:sp>
          <p:nvSpPr>
            <p:cNvPr id="35" name="object 35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1000" y="4931663"/>
              <a:ext cx="1063752" cy="5151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EDD1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EDD1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13069" y="4975390"/>
            <a:ext cx="763905" cy="4064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8270" marR="5080" indent="-116205">
              <a:lnSpc>
                <a:spcPts val="1440"/>
              </a:lnSpc>
              <a:spcBef>
                <a:spcPts val="240"/>
              </a:spcBef>
              <a:buFont typeface="Arial"/>
              <a:buChar char="•"/>
              <a:tabLst>
                <a:tab pos="128905" algn="l"/>
              </a:tabLst>
            </a:pPr>
            <a:r>
              <a:rPr sz="1300" spc="-30" dirty="0">
                <a:latin typeface="Carlito"/>
                <a:cs typeface="Carlito"/>
              </a:rPr>
              <a:t>P</a:t>
            </a:r>
            <a:r>
              <a:rPr sz="1300" spc="-20" dirty="0">
                <a:latin typeface="Carlito"/>
                <a:cs typeface="Carlito"/>
              </a:rPr>
              <a:t>o</a:t>
            </a:r>
            <a:r>
              <a:rPr sz="1300" spc="-15" dirty="0">
                <a:latin typeface="Carlito"/>
                <a:cs typeface="Carlito"/>
              </a:rPr>
              <a:t>l</a:t>
            </a:r>
            <a:r>
              <a:rPr sz="1300" spc="-5" dirty="0">
                <a:latin typeface="Carlito"/>
                <a:cs typeface="Carlito"/>
              </a:rPr>
              <a:t>ar</a:t>
            </a:r>
            <a:r>
              <a:rPr sz="1300" spc="-15" dirty="0">
                <a:latin typeface="Carlito"/>
                <a:cs typeface="Carlito"/>
              </a:rPr>
              <a:t>i</a:t>
            </a:r>
            <a:r>
              <a:rPr sz="1300" spc="-10" dirty="0">
                <a:latin typeface="Carlito"/>
                <a:cs typeface="Carlito"/>
              </a:rPr>
              <a:t>s</a:t>
            </a:r>
            <a:r>
              <a:rPr sz="1300" spc="-5" dirty="0">
                <a:latin typeface="Carlito"/>
                <a:cs typeface="Carlito"/>
              </a:rPr>
              <a:t>a</a:t>
            </a:r>
            <a:r>
              <a:rPr sz="1300" spc="-10" dirty="0">
                <a:latin typeface="Carlito"/>
                <a:cs typeface="Carlito"/>
              </a:rPr>
              <a:t>s</a:t>
            </a:r>
            <a:r>
              <a:rPr sz="1300" spc="-5" dirty="0">
                <a:latin typeface="Carlito"/>
                <a:cs typeface="Carlito"/>
              </a:rPr>
              <a:t>i  </a:t>
            </a:r>
            <a:r>
              <a:rPr sz="1300" spc="-20" dirty="0">
                <a:latin typeface="Carlito"/>
                <a:cs typeface="Carlito"/>
              </a:rPr>
              <a:t>Cahaya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7432" y="5644895"/>
            <a:ext cx="1731264" cy="935736"/>
            <a:chOff x="27432" y="5644895"/>
            <a:chExt cx="1731264" cy="935736"/>
          </a:xfrm>
        </p:grpSpPr>
        <p:sp>
          <p:nvSpPr>
            <p:cNvPr id="43" name="object 43"/>
            <p:cNvSpPr/>
            <p:nvPr/>
          </p:nvSpPr>
          <p:spPr>
            <a:xfrm>
              <a:off x="426720" y="5644895"/>
              <a:ext cx="1331976" cy="9357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1000" y="5821679"/>
              <a:ext cx="1365503" cy="51511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EACF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EAC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941577" y="1807131"/>
            <a:ext cx="70569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50800" indent="-320040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5" dirty="0" err="1" smtClean="0">
                <a:latin typeface="Carlito"/>
                <a:cs typeface="Carlito"/>
              </a:rPr>
              <a:t>Menjelaskan</a:t>
            </a:r>
            <a:r>
              <a:rPr sz="2400" spc="-5" dirty="0" smtClean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terbentuknya </a:t>
            </a:r>
            <a:r>
              <a:rPr sz="2400" dirty="0">
                <a:latin typeface="Carlito"/>
                <a:cs typeface="Carlito"/>
              </a:rPr>
              <a:t>pola </a:t>
            </a:r>
            <a:r>
              <a:rPr sz="2400" spc="-10" dirty="0">
                <a:latin typeface="Carlito"/>
                <a:cs typeface="Carlito"/>
              </a:rPr>
              <a:t>interferensi</a:t>
            </a:r>
            <a:r>
              <a:rPr sz="2400" spc="-18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dua  </a:t>
            </a:r>
            <a:r>
              <a:rPr sz="2400" dirty="0">
                <a:latin typeface="Carlito"/>
                <a:cs typeface="Carlito"/>
              </a:rPr>
              <a:t>gelombang </a:t>
            </a:r>
            <a:r>
              <a:rPr sz="2400" spc="-25" dirty="0">
                <a:latin typeface="Carlito"/>
                <a:cs typeface="Carlito"/>
              </a:rPr>
              <a:t>cahaya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10" dirty="0" err="1">
                <a:latin typeface="Carlito"/>
                <a:cs typeface="Carlito"/>
              </a:rPr>
              <a:t>koheren</a:t>
            </a:r>
            <a:r>
              <a:rPr sz="2400" spc="-10" smtClean="0">
                <a:latin typeface="Carlito"/>
                <a:cs typeface="Carlito"/>
              </a:rPr>
              <a:t>.</a:t>
            </a:r>
            <a:endParaRPr lang="en-US" sz="2400" spc="-10" smtClean="0">
              <a:latin typeface="Carlito"/>
              <a:cs typeface="Carlito"/>
            </a:endParaRPr>
          </a:p>
          <a:p>
            <a:pPr marL="332105" marR="50800" indent="-320040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endParaRPr sz="2400" dirty="0">
              <a:latin typeface="Carlito"/>
              <a:cs typeface="Carlito"/>
            </a:endParaRPr>
          </a:p>
          <a:p>
            <a:pPr marL="332105" marR="5080" indent="-320040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z="2400" spc="-5" dirty="0" err="1" smtClean="0">
                <a:latin typeface="Carlito"/>
                <a:cs typeface="Carlito"/>
              </a:rPr>
              <a:t>Menjelaskan</a:t>
            </a:r>
            <a:r>
              <a:rPr sz="2400" spc="-5" dirty="0" smtClean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pola </a:t>
            </a:r>
            <a:r>
              <a:rPr sz="2400" spc="-10" dirty="0">
                <a:latin typeface="Carlito"/>
                <a:cs typeface="Carlito"/>
              </a:rPr>
              <a:t>interferensi </a:t>
            </a:r>
            <a:r>
              <a:rPr sz="2400" dirty="0">
                <a:latin typeface="Carlito"/>
                <a:cs typeface="Carlito"/>
              </a:rPr>
              <a:t>gelombang</a:t>
            </a:r>
            <a:r>
              <a:rPr sz="2400" spc="-19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pantul  </a:t>
            </a:r>
            <a:r>
              <a:rPr sz="2400" spc="-15" dirty="0">
                <a:latin typeface="Carlito"/>
                <a:cs typeface="Carlito"/>
              </a:rPr>
              <a:t>yang </a:t>
            </a:r>
            <a:r>
              <a:rPr sz="2400" spc="-10" dirty="0">
                <a:latin typeface="Carlito"/>
                <a:cs typeface="Carlito"/>
              </a:rPr>
              <a:t>melewati </a:t>
            </a:r>
            <a:r>
              <a:rPr sz="2400" spc="5" dirty="0">
                <a:latin typeface="Carlito"/>
                <a:cs typeface="Carlito"/>
              </a:rPr>
              <a:t>dua buah </a:t>
            </a:r>
            <a:r>
              <a:rPr sz="2400" dirty="0">
                <a:latin typeface="Carlito"/>
                <a:cs typeface="Carlito"/>
              </a:rPr>
              <a:t>lapisan</a:t>
            </a:r>
            <a:r>
              <a:rPr sz="2400" spc="-1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tipis</a:t>
            </a:r>
            <a:r>
              <a:rPr sz="2400" dirty="0" smtClean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3069" y="5906237"/>
            <a:ext cx="1065530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0"/>
              </a:lnSpc>
            </a:pPr>
            <a:r>
              <a:rPr sz="1300" spc="190" dirty="0">
                <a:latin typeface="Arial"/>
                <a:cs typeface="Arial"/>
              </a:rPr>
              <a:t>•</a:t>
            </a:r>
            <a:r>
              <a:rPr sz="1300" spc="-140" dirty="0">
                <a:latin typeface="Arial"/>
                <a:cs typeface="Arial"/>
              </a:rPr>
              <a:t> </a:t>
            </a:r>
            <a:r>
              <a:rPr sz="1300" spc="-15" dirty="0">
                <a:latin typeface="Carlito"/>
                <a:cs typeface="Carlito"/>
              </a:rPr>
              <a:t>Pembentukan</a:t>
            </a:r>
            <a:endParaRPr sz="1300">
              <a:latin typeface="Carlito"/>
              <a:cs typeface="Carlito"/>
            </a:endParaRPr>
          </a:p>
          <a:p>
            <a:pPr marL="128270">
              <a:lnSpc>
                <a:spcPts val="1500"/>
              </a:lnSpc>
            </a:pPr>
            <a:r>
              <a:rPr sz="1300" spc="-20" dirty="0">
                <a:latin typeface="Carlito"/>
                <a:cs typeface="Carlito"/>
              </a:rPr>
              <a:t>Bayangan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762000" y="250559"/>
            <a:ext cx="70731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Tujuan </a:t>
            </a:r>
            <a:r>
              <a:rPr spc="-5" dirty="0"/>
              <a:t>Instruksional</a:t>
            </a:r>
            <a:r>
              <a:rPr spc="-114" dirty="0"/>
              <a:t> </a:t>
            </a:r>
            <a:r>
              <a:rPr spc="5" dirty="0"/>
              <a:t>Khusus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-20266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727" y="196216"/>
            <a:ext cx="7464136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Percobaan </a:t>
            </a:r>
            <a:r>
              <a:rPr spc="-5" dirty="0"/>
              <a:t>celah </a:t>
            </a:r>
            <a:r>
              <a:rPr spc="-15" dirty="0"/>
              <a:t>ganda</a:t>
            </a:r>
            <a:r>
              <a:rPr spc="-70" dirty="0"/>
              <a:t> </a:t>
            </a:r>
            <a:r>
              <a:rPr spc="-55" dirty="0"/>
              <a:t>Young</a:t>
            </a:r>
          </a:p>
        </p:txBody>
      </p:sp>
      <p:sp>
        <p:nvSpPr>
          <p:cNvPr id="6" name="object 6"/>
          <p:cNvSpPr/>
          <p:nvPr/>
        </p:nvSpPr>
        <p:spPr>
          <a:xfrm>
            <a:off x="1828800" y="1504689"/>
            <a:ext cx="3852329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5869" y="1685540"/>
            <a:ext cx="2743200" cy="4572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90143" y="1194816"/>
            <a:ext cx="1369060" cy="935990"/>
            <a:chOff x="390143" y="1194816"/>
            <a:chExt cx="1369060" cy="935990"/>
          </a:xfrm>
        </p:grpSpPr>
        <p:sp>
          <p:nvSpPr>
            <p:cNvPr id="9" name="object 9"/>
            <p:cNvSpPr/>
            <p:nvPr/>
          </p:nvSpPr>
          <p:spPr>
            <a:xfrm>
              <a:off x="426719" y="1194816"/>
              <a:ext cx="1331976" cy="935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143" y="1240536"/>
              <a:ext cx="1264920" cy="7863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05449" y="1281328"/>
            <a:ext cx="1035685" cy="681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17653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Kondisi</a:t>
            </a:r>
            <a:r>
              <a:rPr sz="1100" spc="-10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untuk  interferensi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20"/>
              </a:lnSpc>
              <a:spcBef>
                <a:spcPts val="204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Interferensi dan  </a:t>
            </a:r>
            <a:r>
              <a:rPr sz="1100" dirty="0">
                <a:latin typeface="Carlito"/>
                <a:cs typeface="Carlito"/>
              </a:rPr>
              <a:t>Sumber</a:t>
            </a:r>
            <a:r>
              <a:rPr sz="1100" spc="-9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Koheren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90143" y="2084832"/>
            <a:ext cx="1369060" cy="935990"/>
            <a:chOff x="390143" y="2084832"/>
            <a:chExt cx="1369060" cy="935990"/>
          </a:xfrm>
        </p:grpSpPr>
        <p:sp>
          <p:nvSpPr>
            <p:cNvPr id="17" name="object 17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0143" y="2295144"/>
              <a:ext cx="1277112" cy="454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05449" y="2337295"/>
            <a:ext cx="101346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Interferensi</a:t>
            </a:r>
            <a:r>
              <a:rPr sz="1100" spc="-9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Dua  </a:t>
            </a:r>
            <a:r>
              <a:rPr sz="1100" dirty="0">
                <a:latin typeface="Carlito"/>
                <a:cs typeface="Carlito"/>
              </a:rPr>
              <a:t>Sumber</a:t>
            </a:r>
            <a:r>
              <a:rPr sz="1100" spc="-7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90143" y="2974848"/>
            <a:ext cx="1369060" cy="935990"/>
            <a:chOff x="390143" y="2974848"/>
            <a:chExt cx="1369060" cy="935990"/>
          </a:xfrm>
        </p:grpSpPr>
        <p:sp>
          <p:nvSpPr>
            <p:cNvPr id="25" name="object 25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143" y="3032760"/>
              <a:ext cx="1283208" cy="7589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05449" y="3073514"/>
            <a:ext cx="1024255" cy="6540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0485" marR="5080" indent="-58419">
              <a:lnSpc>
                <a:spcPct val="91500"/>
              </a:lnSpc>
              <a:spcBef>
                <a:spcPts val="21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Distribusi  Intensitas dari  </a:t>
            </a:r>
            <a:r>
              <a:rPr sz="1100" dirty="0">
                <a:latin typeface="Carlito"/>
                <a:cs typeface="Carlito"/>
              </a:rPr>
              <a:t>Pola</a:t>
            </a:r>
            <a:r>
              <a:rPr sz="1100" spc="-7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Interferensi  </a:t>
            </a:r>
            <a:r>
              <a:rPr sz="1100" dirty="0">
                <a:latin typeface="Carlito"/>
                <a:cs typeface="Carlito"/>
              </a:rPr>
              <a:t>Celah</a:t>
            </a:r>
            <a:r>
              <a:rPr sz="1100" spc="-7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Ganda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90143" y="3864864"/>
            <a:ext cx="1369060" cy="935990"/>
            <a:chOff x="390143" y="3864864"/>
            <a:chExt cx="1369060" cy="935990"/>
          </a:xfrm>
        </p:grpSpPr>
        <p:sp>
          <p:nvSpPr>
            <p:cNvPr id="33" name="object 33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0143" y="4075176"/>
              <a:ext cx="1286256" cy="45415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05449" y="4116692"/>
            <a:ext cx="105473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Penjumlahan  </a:t>
            </a:r>
            <a:r>
              <a:rPr sz="1100" spc="-5" dirty="0">
                <a:latin typeface="Carlito"/>
                <a:cs typeface="Carlito"/>
              </a:rPr>
              <a:t>Fasor</a:t>
            </a:r>
            <a:r>
              <a:rPr sz="1100" spc="-10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gelombang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90143" y="4754879"/>
            <a:ext cx="1369060" cy="935990"/>
            <a:chOff x="390143" y="4754879"/>
            <a:chExt cx="1369060" cy="935990"/>
          </a:xfrm>
        </p:grpSpPr>
        <p:sp>
          <p:nvSpPr>
            <p:cNvPr id="41" name="object 41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0143" y="4888991"/>
              <a:ext cx="1353312" cy="60655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05449" y="4929644"/>
            <a:ext cx="1091565" cy="5016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0485" marR="5080" indent="-58419">
              <a:lnSpc>
                <a:spcPct val="91800"/>
              </a:lnSpc>
              <a:spcBef>
                <a:spcPts val="21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Intereferensi  Muka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Gelombang  </a:t>
            </a:r>
            <a:r>
              <a:rPr sz="1100" spc="-5" dirty="0">
                <a:latin typeface="Carlito"/>
                <a:cs typeface="Carlito"/>
              </a:rPr>
              <a:t>Terpisah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7432" y="5644896"/>
            <a:ext cx="1731645" cy="935990"/>
            <a:chOff x="27432" y="5644896"/>
            <a:chExt cx="1731645" cy="935990"/>
          </a:xfrm>
        </p:grpSpPr>
        <p:sp>
          <p:nvSpPr>
            <p:cNvPr id="49" name="object 49"/>
            <p:cNvSpPr/>
            <p:nvPr/>
          </p:nvSpPr>
          <p:spPr>
            <a:xfrm>
              <a:off x="426720" y="5644896"/>
              <a:ext cx="1331976" cy="9357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0143" y="5687568"/>
              <a:ext cx="1182624" cy="78638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7432" y="5751576"/>
              <a:ext cx="460248" cy="71628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05449" y="5764855"/>
            <a:ext cx="953135" cy="653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0"/>
              </a:lnSpc>
            </a:pPr>
            <a:r>
              <a:rPr sz="1100" spc="10" dirty="0">
                <a:latin typeface="Arial"/>
                <a:cs typeface="Arial"/>
              </a:rPr>
              <a:t>•</a:t>
            </a:r>
            <a:r>
              <a:rPr sz="1100" spc="10" dirty="0">
                <a:latin typeface="Carlito"/>
                <a:cs typeface="Carlito"/>
              </a:rPr>
              <a:t>Interferensi</a:t>
            </a:r>
            <a:endParaRPr sz="1100">
              <a:latin typeface="Carlito"/>
              <a:cs typeface="Carlito"/>
            </a:endParaRPr>
          </a:p>
          <a:p>
            <a:pPr marL="70485" marR="273050">
              <a:lnSpc>
                <a:spcPts val="1220"/>
              </a:lnSpc>
              <a:spcBef>
                <a:spcPts val="65"/>
              </a:spcBef>
            </a:pPr>
            <a:r>
              <a:rPr sz="1100" spc="5" dirty="0">
                <a:latin typeface="Carlito"/>
                <a:cs typeface="Carlito"/>
              </a:rPr>
              <a:t>Am</a:t>
            </a:r>
            <a:r>
              <a:rPr sz="1100" spc="-5" dirty="0">
                <a:latin typeface="Carlito"/>
                <a:cs typeface="Carlito"/>
              </a:rPr>
              <a:t>p</a:t>
            </a:r>
            <a:r>
              <a:rPr sz="1100" spc="10" dirty="0">
                <a:latin typeface="Carlito"/>
                <a:cs typeface="Carlito"/>
              </a:rPr>
              <a:t>li</a:t>
            </a:r>
            <a:r>
              <a:rPr sz="1100" spc="-10" dirty="0">
                <a:latin typeface="Carlito"/>
                <a:cs typeface="Carlito"/>
              </a:rPr>
              <a:t>t</a:t>
            </a:r>
            <a:r>
              <a:rPr sz="1100" spc="-5" dirty="0">
                <a:latin typeface="Carlito"/>
                <a:cs typeface="Carlito"/>
              </a:rPr>
              <a:t>ud</a:t>
            </a:r>
            <a:r>
              <a:rPr sz="1100" dirty="0">
                <a:latin typeface="Carlito"/>
                <a:cs typeface="Carlito"/>
              </a:rPr>
              <a:t>o  </a:t>
            </a:r>
            <a:r>
              <a:rPr sz="1100" spc="-5" dirty="0">
                <a:latin typeface="Carlito"/>
                <a:cs typeface="Carlito"/>
              </a:rPr>
              <a:t>Terpisah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100" spc="160" dirty="0">
                <a:latin typeface="Arial"/>
                <a:cs typeface="Arial"/>
              </a:rPr>
              <a:t>•</a:t>
            </a:r>
            <a:r>
              <a:rPr sz="1100" spc="10" dirty="0">
                <a:latin typeface="Carlito"/>
                <a:cs typeface="Carlito"/>
              </a:rPr>
              <a:t>I</a:t>
            </a:r>
            <a:r>
              <a:rPr sz="1100" spc="-5" dirty="0">
                <a:latin typeface="Carlito"/>
                <a:cs typeface="Carlito"/>
              </a:rPr>
              <a:t>n</a:t>
            </a:r>
            <a:r>
              <a:rPr sz="1100" spc="-10" dirty="0">
                <a:latin typeface="Carlito"/>
                <a:cs typeface="Carlito"/>
              </a:rPr>
              <a:t>t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rf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r</a:t>
            </a:r>
            <a:r>
              <a:rPr sz="1100" spc="-10" dirty="0">
                <a:latin typeface="Carlito"/>
                <a:cs typeface="Carlito"/>
              </a:rPr>
              <a:t>o</a:t>
            </a:r>
            <a:r>
              <a:rPr sz="1100" spc="5" dirty="0">
                <a:latin typeface="Carlito"/>
                <a:cs typeface="Carlito"/>
              </a:rPr>
              <a:t>m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10" dirty="0">
                <a:latin typeface="Carlito"/>
                <a:cs typeface="Carlito"/>
              </a:rPr>
              <a:t>t</a:t>
            </a:r>
            <a:r>
              <a:rPr sz="1100" dirty="0">
                <a:latin typeface="Carlito"/>
                <a:cs typeface="Carlito"/>
              </a:rPr>
              <a:t>er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20"/>
              </a:lnSpc>
            </a:pPr>
            <a:r>
              <a:rPr dirty="0"/>
              <a:t>F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4953" y="203863"/>
            <a:ext cx="7467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Percobaan </a:t>
            </a:r>
            <a:r>
              <a:rPr spc="-5" dirty="0"/>
              <a:t>celah </a:t>
            </a:r>
            <a:r>
              <a:rPr spc="-15" dirty="0"/>
              <a:t>ganda</a:t>
            </a:r>
            <a:r>
              <a:rPr spc="-70" dirty="0"/>
              <a:t> </a:t>
            </a:r>
            <a:r>
              <a:rPr spc="-55" dirty="0"/>
              <a:t>Young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26719" y="1214336"/>
            <a:ext cx="7788926" cy="2881346"/>
            <a:chOff x="390143" y="1194815"/>
            <a:chExt cx="8331071" cy="3298937"/>
          </a:xfrm>
        </p:grpSpPr>
        <p:sp>
          <p:nvSpPr>
            <p:cNvPr id="7" name="object 7"/>
            <p:cNvSpPr/>
            <p:nvPr/>
          </p:nvSpPr>
          <p:spPr>
            <a:xfrm>
              <a:off x="2192938" y="1883750"/>
              <a:ext cx="3967676" cy="2586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71778" y="1692729"/>
              <a:ext cx="2449436" cy="28010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6719" y="1194815"/>
              <a:ext cx="1331976" cy="9357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143" y="1240535"/>
              <a:ext cx="1264920" cy="7863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5449" y="1281328"/>
            <a:ext cx="1205863" cy="681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17653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Kondisi</a:t>
            </a:r>
            <a:r>
              <a:rPr sz="1100" spc="-10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untuk  interferensi</a:t>
            </a:r>
            <a:endParaRPr sz="1100" dirty="0">
              <a:latin typeface="Carlito"/>
              <a:cs typeface="Carlito"/>
            </a:endParaRPr>
          </a:p>
          <a:p>
            <a:pPr marL="70485" marR="5080" indent="-58419">
              <a:lnSpc>
                <a:spcPts val="1220"/>
              </a:lnSpc>
              <a:spcBef>
                <a:spcPts val="204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Interferensi dan  </a:t>
            </a:r>
            <a:r>
              <a:rPr sz="1100" dirty="0">
                <a:latin typeface="Carlito"/>
                <a:cs typeface="Carlito"/>
              </a:rPr>
              <a:t>Sumber</a:t>
            </a:r>
            <a:r>
              <a:rPr sz="1100" spc="-9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Koheren</a:t>
            </a:r>
            <a:endParaRPr sz="1100" dirty="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90143" y="2084832"/>
            <a:ext cx="1369060" cy="935990"/>
            <a:chOff x="390143" y="2084832"/>
            <a:chExt cx="1369060" cy="935990"/>
          </a:xfrm>
        </p:grpSpPr>
        <p:sp>
          <p:nvSpPr>
            <p:cNvPr id="28" name="object 28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0143" y="2295144"/>
              <a:ext cx="1277112" cy="454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05449" y="2337295"/>
            <a:ext cx="101346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Interferensi</a:t>
            </a:r>
            <a:r>
              <a:rPr sz="1100" spc="-9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Dua  </a:t>
            </a:r>
            <a:r>
              <a:rPr sz="1100" dirty="0">
                <a:latin typeface="Carlito"/>
                <a:cs typeface="Carlito"/>
              </a:rPr>
              <a:t>Sumber</a:t>
            </a:r>
            <a:r>
              <a:rPr sz="1100" spc="-7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90143" y="2974848"/>
            <a:ext cx="1369060" cy="935990"/>
            <a:chOff x="390143" y="2974848"/>
            <a:chExt cx="1369060" cy="935990"/>
          </a:xfrm>
        </p:grpSpPr>
        <p:sp>
          <p:nvSpPr>
            <p:cNvPr id="36" name="object 36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0143" y="3032760"/>
              <a:ext cx="1283208" cy="7589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05449" y="3073514"/>
            <a:ext cx="1024255" cy="6540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0485" marR="5080" indent="-58419">
              <a:lnSpc>
                <a:spcPct val="91500"/>
              </a:lnSpc>
              <a:spcBef>
                <a:spcPts val="21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Distribusi  Intensitas dari  </a:t>
            </a:r>
            <a:r>
              <a:rPr sz="1100" dirty="0">
                <a:latin typeface="Carlito"/>
                <a:cs typeface="Carlito"/>
              </a:rPr>
              <a:t>Pola</a:t>
            </a:r>
            <a:r>
              <a:rPr sz="1100" spc="-7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Interferensi  </a:t>
            </a:r>
            <a:r>
              <a:rPr sz="1100" dirty="0">
                <a:latin typeface="Carlito"/>
                <a:cs typeface="Carlito"/>
              </a:rPr>
              <a:t>Celah</a:t>
            </a:r>
            <a:r>
              <a:rPr sz="1100" spc="-7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Ganda</a:t>
            </a:r>
            <a:endParaRPr sz="1100" dirty="0">
              <a:latin typeface="Carlito"/>
              <a:cs typeface="Carlito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90143" y="3864864"/>
            <a:ext cx="1369060" cy="935990"/>
            <a:chOff x="390143" y="3864864"/>
            <a:chExt cx="1369060" cy="935990"/>
          </a:xfrm>
        </p:grpSpPr>
        <p:sp>
          <p:nvSpPr>
            <p:cNvPr id="44" name="object 44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0143" y="4075176"/>
              <a:ext cx="1286256" cy="45415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05449" y="4116692"/>
            <a:ext cx="105473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Penjumlahan  </a:t>
            </a:r>
            <a:r>
              <a:rPr sz="1100" spc="-5" dirty="0">
                <a:latin typeface="Carlito"/>
                <a:cs typeface="Carlito"/>
              </a:rPr>
              <a:t>Fasor</a:t>
            </a:r>
            <a:r>
              <a:rPr sz="1100" spc="-10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gelombang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90143" y="4754879"/>
            <a:ext cx="1369060" cy="935990"/>
            <a:chOff x="390143" y="4754879"/>
            <a:chExt cx="1369060" cy="935990"/>
          </a:xfrm>
        </p:grpSpPr>
        <p:sp>
          <p:nvSpPr>
            <p:cNvPr id="52" name="object 52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0143" y="4888991"/>
              <a:ext cx="1353312" cy="60655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05449" y="4929644"/>
            <a:ext cx="1091565" cy="5016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0485" marR="5080" indent="-58419">
              <a:lnSpc>
                <a:spcPct val="91800"/>
              </a:lnSpc>
              <a:spcBef>
                <a:spcPts val="21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Intereferensi  Muka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Gelombang  </a:t>
            </a:r>
            <a:r>
              <a:rPr sz="1100" spc="-5" dirty="0">
                <a:latin typeface="Carlito"/>
                <a:cs typeface="Carlito"/>
              </a:rPr>
              <a:t>Terpisah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90143" y="5644896"/>
            <a:ext cx="1369060" cy="935990"/>
            <a:chOff x="390143" y="5644896"/>
            <a:chExt cx="1369060" cy="935990"/>
          </a:xfrm>
        </p:grpSpPr>
        <p:sp>
          <p:nvSpPr>
            <p:cNvPr id="60" name="object 60"/>
            <p:cNvSpPr/>
            <p:nvPr/>
          </p:nvSpPr>
          <p:spPr>
            <a:xfrm>
              <a:off x="426719" y="5644896"/>
              <a:ext cx="1331976" cy="9357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0143" y="5687568"/>
              <a:ext cx="1182624" cy="78638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05449" y="5729802"/>
            <a:ext cx="953135" cy="6819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0485" marR="195580" indent="-58419">
              <a:lnSpc>
                <a:spcPct val="91800"/>
              </a:lnSpc>
              <a:spcBef>
                <a:spcPts val="21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10" dirty="0">
                <a:latin typeface="Carlito"/>
                <a:cs typeface="Carlito"/>
              </a:rPr>
              <a:t>I</a:t>
            </a:r>
            <a:r>
              <a:rPr sz="1100" spc="-5" dirty="0">
                <a:latin typeface="Carlito"/>
                <a:cs typeface="Carlito"/>
              </a:rPr>
              <a:t>n</a:t>
            </a:r>
            <a:r>
              <a:rPr sz="1100" spc="-10" dirty="0">
                <a:latin typeface="Carlito"/>
                <a:cs typeface="Carlito"/>
              </a:rPr>
              <a:t>t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rf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r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ns</a:t>
            </a:r>
            <a:r>
              <a:rPr sz="1100" dirty="0">
                <a:latin typeface="Carlito"/>
                <a:cs typeface="Carlito"/>
              </a:rPr>
              <a:t>i  Amplitudo  </a:t>
            </a:r>
            <a:r>
              <a:rPr sz="1100" spc="-5" dirty="0">
                <a:latin typeface="Carlito"/>
                <a:cs typeface="Carlito"/>
              </a:rPr>
              <a:t>Terpisah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Interferometer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7432" y="5751576"/>
            <a:ext cx="460248" cy="7162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95143" y="5918779"/>
            <a:ext cx="1250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1700">
              <a:latin typeface="Carlito"/>
              <a:cs typeface="Carlito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62" y="4208943"/>
            <a:ext cx="6446828" cy="25731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2201" y="220472"/>
            <a:ext cx="5238432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Posisi </a:t>
            </a:r>
            <a:r>
              <a:rPr spc="-30" dirty="0"/>
              <a:t>terang </a:t>
            </a:r>
            <a:r>
              <a:rPr spc="5" dirty="0"/>
              <a:t>&amp;</a:t>
            </a:r>
            <a:r>
              <a:rPr spc="-80" dirty="0"/>
              <a:t> </a:t>
            </a:r>
            <a:r>
              <a:rPr spc="-15" dirty="0"/>
              <a:t>gelap</a:t>
            </a:r>
          </a:p>
        </p:txBody>
      </p:sp>
      <p:sp>
        <p:nvSpPr>
          <p:cNvPr id="5" name="object 5"/>
          <p:cNvSpPr/>
          <p:nvPr/>
        </p:nvSpPr>
        <p:spPr>
          <a:xfrm>
            <a:off x="3093020" y="1222471"/>
            <a:ext cx="4111991" cy="2680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390143" y="1194816"/>
            <a:ext cx="1369060" cy="935990"/>
            <a:chOff x="390143" y="1194816"/>
            <a:chExt cx="1369060" cy="935990"/>
          </a:xfrm>
        </p:grpSpPr>
        <p:sp>
          <p:nvSpPr>
            <p:cNvPr id="22" name="object 22"/>
            <p:cNvSpPr/>
            <p:nvPr/>
          </p:nvSpPr>
          <p:spPr>
            <a:xfrm>
              <a:off x="426719" y="1194816"/>
              <a:ext cx="1331976" cy="935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0143" y="1240536"/>
              <a:ext cx="1264920" cy="7863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05449" y="1281328"/>
            <a:ext cx="1035685" cy="681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17653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Kondisi</a:t>
            </a:r>
            <a:r>
              <a:rPr sz="1100" spc="-10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untuk  interferensi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20"/>
              </a:lnSpc>
              <a:spcBef>
                <a:spcPts val="204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Interferensi dan  </a:t>
            </a:r>
            <a:r>
              <a:rPr sz="1100" dirty="0">
                <a:latin typeface="Carlito"/>
                <a:cs typeface="Carlito"/>
              </a:rPr>
              <a:t>Sumber</a:t>
            </a:r>
            <a:r>
              <a:rPr sz="1100" spc="-9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Koheren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90143" y="2084832"/>
            <a:ext cx="1369060" cy="935990"/>
            <a:chOff x="390143" y="2084832"/>
            <a:chExt cx="1369060" cy="935990"/>
          </a:xfrm>
        </p:grpSpPr>
        <p:sp>
          <p:nvSpPr>
            <p:cNvPr id="30" name="object 30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0143" y="2295144"/>
              <a:ext cx="1277112" cy="4541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05449" y="2337295"/>
            <a:ext cx="101346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Interferensi</a:t>
            </a:r>
            <a:r>
              <a:rPr sz="1100" spc="-9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Dua  </a:t>
            </a:r>
            <a:r>
              <a:rPr sz="1100" dirty="0">
                <a:latin typeface="Carlito"/>
                <a:cs typeface="Carlito"/>
              </a:rPr>
              <a:t>Sumber</a:t>
            </a:r>
            <a:r>
              <a:rPr sz="1100" spc="-7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90143" y="2974848"/>
            <a:ext cx="1369060" cy="935990"/>
            <a:chOff x="390143" y="2974848"/>
            <a:chExt cx="1369060" cy="935990"/>
          </a:xfrm>
        </p:grpSpPr>
        <p:sp>
          <p:nvSpPr>
            <p:cNvPr id="38" name="object 38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0143" y="3032760"/>
              <a:ext cx="1283208" cy="7589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05449" y="3073514"/>
            <a:ext cx="1024255" cy="6540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0485" marR="5080" indent="-58419">
              <a:lnSpc>
                <a:spcPct val="91500"/>
              </a:lnSpc>
              <a:spcBef>
                <a:spcPts val="21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Distribusi  Intensitas dari  </a:t>
            </a:r>
            <a:r>
              <a:rPr sz="1100" dirty="0">
                <a:latin typeface="Carlito"/>
                <a:cs typeface="Carlito"/>
              </a:rPr>
              <a:t>Pola</a:t>
            </a:r>
            <a:r>
              <a:rPr sz="1100" spc="-7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Interferensi  </a:t>
            </a:r>
            <a:r>
              <a:rPr sz="1100" dirty="0">
                <a:latin typeface="Carlito"/>
                <a:cs typeface="Carlito"/>
              </a:rPr>
              <a:t>Celah</a:t>
            </a:r>
            <a:r>
              <a:rPr sz="1100" spc="-7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Ganda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0143" y="3864864"/>
            <a:ext cx="1369060" cy="935990"/>
            <a:chOff x="390143" y="3864864"/>
            <a:chExt cx="1369060" cy="935990"/>
          </a:xfrm>
        </p:grpSpPr>
        <p:sp>
          <p:nvSpPr>
            <p:cNvPr id="46" name="object 46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90143" y="4075176"/>
              <a:ext cx="1286256" cy="4541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05449" y="4116692"/>
            <a:ext cx="105473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Penjumlahan  </a:t>
            </a:r>
            <a:r>
              <a:rPr sz="1100" spc="-5" dirty="0">
                <a:latin typeface="Carlito"/>
                <a:cs typeface="Carlito"/>
              </a:rPr>
              <a:t>Fasor</a:t>
            </a:r>
            <a:r>
              <a:rPr sz="1100" spc="-10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gelombang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90143" y="4754879"/>
            <a:ext cx="1369060" cy="935990"/>
            <a:chOff x="390143" y="4754879"/>
            <a:chExt cx="1369060" cy="935990"/>
          </a:xfrm>
        </p:grpSpPr>
        <p:sp>
          <p:nvSpPr>
            <p:cNvPr id="54" name="object 54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0143" y="4888991"/>
              <a:ext cx="1353312" cy="6065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05449" y="4929644"/>
            <a:ext cx="1091565" cy="5016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0485" marR="5080" indent="-58419">
              <a:lnSpc>
                <a:spcPct val="91800"/>
              </a:lnSpc>
              <a:spcBef>
                <a:spcPts val="21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Intereferensi  Muka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Gelombang  </a:t>
            </a:r>
            <a:r>
              <a:rPr sz="1100" spc="-5" dirty="0">
                <a:latin typeface="Carlito"/>
                <a:cs typeface="Carlito"/>
              </a:rPr>
              <a:t>Terpisah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90143" y="5644896"/>
            <a:ext cx="1369060" cy="935990"/>
            <a:chOff x="390143" y="5644896"/>
            <a:chExt cx="1369060" cy="935990"/>
          </a:xfrm>
        </p:grpSpPr>
        <p:sp>
          <p:nvSpPr>
            <p:cNvPr id="62" name="object 62"/>
            <p:cNvSpPr/>
            <p:nvPr/>
          </p:nvSpPr>
          <p:spPr>
            <a:xfrm>
              <a:off x="426719" y="5644896"/>
              <a:ext cx="1331976" cy="935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90143" y="5687568"/>
              <a:ext cx="1182624" cy="78638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05449" y="5729802"/>
            <a:ext cx="953135" cy="6819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0485" marR="195580" indent="-58419">
              <a:lnSpc>
                <a:spcPct val="91800"/>
              </a:lnSpc>
              <a:spcBef>
                <a:spcPts val="21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10" dirty="0">
                <a:latin typeface="Carlito"/>
                <a:cs typeface="Carlito"/>
              </a:rPr>
              <a:t>I</a:t>
            </a:r>
            <a:r>
              <a:rPr sz="1100" spc="-5" dirty="0">
                <a:latin typeface="Carlito"/>
                <a:cs typeface="Carlito"/>
              </a:rPr>
              <a:t>n</a:t>
            </a:r>
            <a:r>
              <a:rPr sz="1100" spc="-10" dirty="0">
                <a:latin typeface="Carlito"/>
                <a:cs typeface="Carlito"/>
              </a:rPr>
              <a:t>t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rf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r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ns</a:t>
            </a:r>
            <a:r>
              <a:rPr sz="1100" dirty="0">
                <a:latin typeface="Carlito"/>
                <a:cs typeface="Carlito"/>
              </a:rPr>
              <a:t>i  Amplitudo  </a:t>
            </a:r>
            <a:r>
              <a:rPr sz="1100" spc="-5" dirty="0">
                <a:latin typeface="Carlito"/>
                <a:cs typeface="Carlito"/>
              </a:rPr>
              <a:t>Terpisah</a:t>
            </a:r>
            <a:endParaRPr sz="1100">
              <a:latin typeface="Carlito"/>
              <a:cs typeface="Carlito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Interferometer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7432" y="5751576"/>
            <a:ext cx="460248" cy="7162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95143" y="5918779"/>
            <a:ext cx="1250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1700">
              <a:latin typeface="Carlito"/>
              <a:cs typeface="Carlito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74" y="4077037"/>
            <a:ext cx="6896414" cy="26641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47419" y="201965"/>
            <a:ext cx="7245311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Intensitas </a:t>
            </a:r>
            <a:r>
              <a:rPr spc="-10" dirty="0"/>
              <a:t>percobaan</a:t>
            </a:r>
            <a:r>
              <a:rPr spc="-100" dirty="0"/>
              <a:t> </a:t>
            </a:r>
            <a:r>
              <a:rPr spc="-55" dirty="0"/>
              <a:t>Young</a:t>
            </a:r>
          </a:p>
        </p:txBody>
      </p:sp>
      <p:sp>
        <p:nvSpPr>
          <p:cNvPr id="12" name="object 12"/>
          <p:cNvSpPr/>
          <p:nvPr/>
        </p:nvSpPr>
        <p:spPr>
          <a:xfrm>
            <a:off x="5029200" y="1755420"/>
            <a:ext cx="3966735" cy="4414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390143" y="1194816"/>
            <a:ext cx="1369060" cy="935990"/>
            <a:chOff x="390143" y="1194816"/>
            <a:chExt cx="1369060" cy="935990"/>
          </a:xfrm>
        </p:grpSpPr>
        <p:sp>
          <p:nvSpPr>
            <p:cNvPr id="32" name="object 32"/>
            <p:cNvSpPr/>
            <p:nvPr/>
          </p:nvSpPr>
          <p:spPr>
            <a:xfrm>
              <a:off x="426719" y="1194816"/>
              <a:ext cx="1331976" cy="935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0143" y="1240536"/>
              <a:ext cx="1264920" cy="7863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05449" y="1281328"/>
            <a:ext cx="1035685" cy="681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17653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Kondisi</a:t>
            </a:r>
            <a:r>
              <a:rPr sz="1100" spc="-10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untuk  interferensi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20"/>
              </a:lnSpc>
              <a:spcBef>
                <a:spcPts val="204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Interferensi dan  </a:t>
            </a:r>
            <a:r>
              <a:rPr sz="1100" dirty="0">
                <a:latin typeface="Carlito"/>
                <a:cs typeface="Carlito"/>
              </a:rPr>
              <a:t>Sumber</a:t>
            </a:r>
            <a:r>
              <a:rPr sz="1100" spc="-9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Koheren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90143" y="2084832"/>
            <a:ext cx="1369060" cy="935990"/>
            <a:chOff x="390143" y="2084832"/>
            <a:chExt cx="1369060" cy="935990"/>
          </a:xfrm>
        </p:grpSpPr>
        <p:sp>
          <p:nvSpPr>
            <p:cNvPr id="40" name="object 40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0143" y="2295144"/>
              <a:ext cx="1277112" cy="4541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05449" y="2337295"/>
            <a:ext cx="101346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Interferensi</a:t>
            </a:r>
            <a:r>
              <a:rPr sz="1100" spc="-9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Dua  </a:t>
            </a:r>
            <a:r>
              <a:rPr sz="1100" dirty="0">
                <a:latin typeface="Carlito"/>
                <a:cs typeface="Carlito"/>
              </a:rPr>
              <a:t>Sumber</a:t>
            </a:r>
            <a:r>
              <a:rPr sz="1100" spc="-7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90143" y="2974848"/>
            <a:ext cx="1369060" cy="935990"/>
            <a:chOff x="390143" y="2974848"/>
            <a:chExt cx="1369060" cy="935990"/>
          </a:xfrm>
        </p:grpSpPr>
        <p:sp>
          <p:nvSpPr>
            <p:cNvPr id="48" name="object 48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0143" y="3032760"/>
              <a:ext cx="1283208" cy="7589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05449" y="3073514"/>
            <a:ext cx="1024255" cy="6540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0485" marR="5080" indent="-58419">
              <a:lnSpc>
                <a:spcPct val="91500"/>
              </a:lnSpc>
              <a:spcBef>
                <a:spcPts val="21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Distribusi  Intensitas dari  </a:t>
            </a:r>
            <a:r>
              <a:rPr sz="1100" dirty="0">
                <a:latin typeface="Carlito"/>
                <a:cs typeface="Carlito"/>
              </a:rPr>
              <a:t>Pola</a:t>
            </a:r>
            <a:r>
              <a:rPr sz="1100" spc="-7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Interferensi  </a:t>
            </a:r>
            <a:r>
              <a:rPr sz="1100" dirty="0">
                <a:latin typeface="Carlito"/>
                <a:cs typeface="Carlito"/>
              </a:rPr>
              <a:t>Celah</a:t>
            </a:r>
            <a:r>
              <a:rPr sz="1100" spc="-7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Ganda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90143" y="3864864"/>
            <a:ext cx="1369060" cy="935990"/>
            <a:chOff x="390143" y="3864864"/>
            <a:chExt cx="1369060" cy="935990"/>
          </a:xfrm>
        </p:grpSpPr>
        <p:sp>
          <p:nvSpPr>
            <p:cNvPr id="56" name="object 56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0143" y="4075176"/>
              <a:ext cx="1286256" cy="4541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05449" y="4116692"/>
            <a:ext cx="105473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Penjumlahan  </a:t>
            </a:r>
            <a:r>
              <a:rPr sz="1100" spc="-5" dirty="0">
                <a:latin typeface="Carlito"/>
                <a:cs typeface="Carlito"/>
              </a:rPr>
              <a:t>Fasor</a:t>
            </a:r>
            <a:r>
              <a:rPr sz="1100" spc="-10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gelombang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90143" y="4754879"/>
            <a:ext cx="1369060" cy="935990"/>
            <a:chOff x="390143" y="4754879"/>
            <a:chExt cx="1369060" cy="935990"/>
          </a:xfrm>
        </p:grpSpPr>
        <p:sp>
          <p:nvSpPr>
            <p:cNvPr id="64" name="object 64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0143" y="4888991"/>
              <a:ext cx="1353312" cy="6065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05449" y="4929644"/>
            <a:ext cx="1091565" cy="5016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0485" marR="5080" indent="-58419">
              <a:lnSpc>
                <a:spcPct val="91800"/>
              </a:lnSpc>
              <a:spcBef>
                <a:spcPts val="21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Intereferensi  Muka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Gelombang  </a:t>
            </a:r>
            <a:r>
              <a:rPr sz="1100" spc="-5" dirty="0">
                <a:latin typeface="Carlito"/>
                <a:cs typeface="Carlito"/>
              </a:rPr>
              <a:t>Terpisah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390143" y="5644896"/>
            <a:ext cx="1369060" cy="935990"/>
            <a:chOff x="390143" y="5644896"/>
            <a:chExt cx="1369060" cy="935990"/>
          </a:xfrm>
        </p:grpSpPr>
        <p:sp>
          <p:nvSpPr>
            <p:cNvPr id="72" name="object 72"/>
            <p:cNvSpPr/>
            <p:nvPr/>
          </p:nvSpPr>
          <p:spPr>
            <a:xfrm>
              <a:off x="426719" y="5644896"/>
              <a:ext cx="1331976" cy="935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90143" y="5687568"/>
              <a:ext cx="1182624" cy="78638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05449" y="5729802"/>
            <a:ext cx="762000" cy="5016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0485" marR="5080" indent="-58419">
              <a:lnSpc>
                <a:spcPct val="91800"/>
              </a:lnSpc>
              <a:spcBef>
                <a:spcPts val="21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10" dirty="0">
                <a:latin typeface="Carlito"/>
                <a:cs typeface="Carlito"/>
              </a:rPr>
              <a:t>I</a:t>
            </a:r>
            <a:r>
              <a:rPr sz="1100" spc="-5" dirty="0">
                <a:latin typeface="Carlito"/>
                <a:cs typeface="Carlito"/>
              </a:rPr>
              <a:t>n</a:t>
            </a:r>
            <a:r>
              <a:rPr sz="1100" spc="-10" dirty="0">
                <a:latin typeface="Carlito"/>
                <a:cs typeface="Carlito"/>
              </a:rPr>
              <a:t>t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rf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r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ns</a:t>
            </a:r>
            <a:r>
              <a:rPr sz="1100" dirty="0">
                <a:latin typeface="Carlito"/>
                <a:cs typeface="Carlito"/>
              </a:rPr>
              <a:t>i  Amplitudo  </a:t>
            </a:r>
            <a:r>
              <a:rPr sz="1100" spc="-5" dirty="0">
                <a:latin typeface="Carlito"/>
                <a:cs typeface="Carlito"/>
              </a:rPr>
              <a:t>Terpisah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7432" y="5751576"/>
            <a:ext cx="460248" cy="7162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95143" y="5918779"/>
            <a:ext cx="1250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05449" y="6252638"/>
            <a:ext cx="95313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160" dirty="0">
                <a:latin typeface="Arial"/>
                <a:cs typeface="Arial"/>
              </a:rPr>
              <a:t>•</a:t>
            </a:r>
            <a:r>
              <a:rPr sz="1100" spc="10" dirty="0">
                <a:latin typeface="Carlito"/>
                <a:cs typeface="Carlito"/>
              </a:rPr>
              <a:t>I</a:t>
            </a:r>
            <a:r>
              <a:rPr sz="1100" spc="-5" dirty="0">
                <a:latin typeface="Carlito"/>
                <a:cs typeface="Carlito"/>
              </a:rPr>
              <a:t>n</a:t>
            </a:r>
            <a:r>
              <a:rPr sz="1100" spc="-10" dirty="0">
                <a:latin typeface="Carlito"/>
                <a:cs typeface="Carlito"/>
              </a:rPr>
              <a:t>t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rf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r</a:t>
            </a:r>
            <a:r>
              <a:rPr sz="1100" spc="-10" dirty="0">
                <a:latin typeface="Carlito"/>
                <a:cs typeface="Carlito"/>
              </a:rPr>
              <a:t>o</a:t>
            </a:r>
            <a:r>
              <a:rPr sz="1100" spc="5" dirty="0">
                <a:latin typeface="Carlito"/>
                <a:cs typeface="Carlito"/>
              </a:rPr>
              <a:t>m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10" dirty="0">
                <a:latin typeface="Carlito"/>
                <a:cs typeface="Carlito"/>
              </a:rPr>
              <a:t>t</a:t>
            </a:r>
            <a:r>
              <a:rPr sz="1100" dirty="0">
                <a:latin typeface="Carlito"/>
                <a:cs typeface="Carlito"/>
              </a:rPr>
              <a:t>er</a:t>
            </a:r>
            <a:endParaRPr sz="1100">
              <a:latin typeface="Carlito"/>
              <a:cs typeface="Carlito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11" y="1624736"/>
            <a:ext cx="3048264" cy="249195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23" y="4172406"/>
            <a:ext cx="3764606" cy="55630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82" y="4795901"/>
            <a:ext cx="2766300" cy="81541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4" y="5786853"/>
            <a:ext cx="1333616" cy="7468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989835" y="1279652"/>
            <a:ext cx="4791965" cy="2951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pc="-10" dirty="0"/>
              <a:t>Interferensi </a:t>
            </a:r>
            <a:r>
              <a:rPr spc="-25" dirty="0"/>
              <a:t>cahaya </a:t>
            </a:r>
            <a:r>
              <a:rPr spc="-15" dirty="0"/>
              <a:t>yang  </a:t>
            </a:r>
            <a:r>
              <a:rPr spc="-5" dirty="0"/>
              <a:t>dipantulkan </a:t>
            </a:r>
            <a:r>
              <a:rPr dirty="0"/>
              <a:t>dari lapisan tipis  </a:t>
            </a:r>
            <a:r>
              <a:rPr spc="-5" dirty="0"/>
              <a:t>merupakan </a:t>
            </a:r>
            <a:r>
              <a:rPr spc="-10" dirty="0"/>
              <a:t>kombinasi </a:t>
            </a:r>
            <a:r>
              <a:rPr spc="5" dirty="0"/>
              <a:t>dua</a:t>
            </a:r>
            <a:r>
              <a:rPr spc="-175" dirty="0"/>
              <a:t> </a:t>
            </a:r>
            <a:r>
              <a:rPr dirty="0"/>
              <a:t>sinar  </a:t>
            </a:r>
            <a:r>
              <a:rPr spc="-15" dirty="0"/>
              <a:t>yang </a:t>
            </a:r>
            <a:r>
              <a:rPr spc="-5" dirty="0"/>
              <a:t>dipantulkan </a:t>
            </a:r>
            <a:r>
              <a:rPr dirty="0"/>
              <a:t>oleh  </a:t>
            </a:r>
            <a:r>
              <a:rPr spc="-5" dirty="0"/>
              <a:t>permukaan </a:t>
            </a:r>
            <a:r>
              <a:rPr dirty="0"/>
              <a:t>lapisan </a:t>
            </a:r>
            <a:r>
              <a:rPr spc="-10" dirty="0"/>
              <a:t>atas </a:t>
            </a:r>
            <a:r>
              <a:rPr dirty="0"/>
              <a:t>dan  </a:t>
            </a:r>
            <a:r>
              <a:rPr spc="-10" dirty="0"/>
              <a:t>bawah.</a:t>
            </a:r>
          </a:p>
          <a:p>
            <a:pPr marL="332105" marR="214629" indent="-320040">
              <a:lnSpc>
                <a:spcPct val="100000"/>
              </a:lnSpc>
              <a:buClr>
                <a:srgbClr val="F0AD00"/>
              </a:buClr>
              <a:buSzPct val="79166"/>
              <a:buFont typeface="Arial"/>
              <a:buChar char=""/>
              <a:tabLst>
                <a:tab pos="332105" algn="l"/>
                <a:tab pos="332740" algn="l"/>
              </a:tabLst>
            </a:pPr>
            <a:r>
              <a:rPr spc="-10" dirty="0"/>
              <a:t>Interferensi menguatkan</a:t>
            </a:r>
            <a:r>
              <a:rPr spc="-140" dirty="0"/>
              <a:t> </a:t>
            </a:r>
            <a:r>
              <a:rPr spc="5" dirty="0"/>
              <a:t>pada  </a:t>
            </a:r>
            <a:r>
              <a:rPr dirty="0"/>
              <a:t>lapisan</a:t>
            </a:r>
            <a:r>
              <a:rPr spc="-60" dirty="0"/>
              <a:t> </a:t>
            </a:r>
            <a:r>
              <a:rPr dirty="0"/>
              <a:t>tipis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89835" y="4937252"/>
            <a:ext cx="41338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100"/>
              </a:spcBef>
              <a:tabLst>
                <a:tab pos="332105" algn="l"/>
              </a:tabLst>
            </a:pPr>
            <a:r>
              <a:rPr sz="1900" spc="-484" dirty="0">
                <a:solidFill>
                  <a:srgbClr val="F0AD00"/>
                </a:solidFill>
                <a:latin typeface="Arial"/>
                <a:cs typeface="Arial"/>
              </a:rPr>
              <a:t>	</a:t>
            </a:r>
            <a:r>
              <a:rPr sz="2400" spc="-10" dirty="0">
                <a:latin typeface="Carlito"/>
                <a:cs typeface="Carlito"/>
              </a:rPr>
              <a:t>Interferensi </a:t>
            </a:r>
            <a:r>
              <a:rPr sz="2400" spc="-5" dirty="0">
                <a:latin typeface="Carlito"/>
                <a:cs typeface="Carlito"/>
              </a:rPr>
              <a:t>melemahkan</a:t>
            </a:r>
            <a:r>
              <a:rPr sz="2400" spc="-160" dirty="0">
                <a:latin typeface="Carlito"/>
                <a:cs typeface="Carlito"/>
              </a:rPr>
              <a:t> </a:t>
            </a:r>
            <a:r>
              <a:rPr sz="2400" spc="5" dirty="0">
                <a:latin typeface="Carlito"/>
                <a:cs typeface="Carlito"/>
              </a:rPr>
              <a:t>pada  </a:t>
            </a:r>
            <a:r>
              <a:rPr sz="2400" dirty="0">
                <a:latin typeface="Carlito"/>
                <a:cs typeface="Carlito"/>
              </a:rPr>
              <a:t>lapisan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tipis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76399" y="236982"/>
            <a:ext cx="6371933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Interferensi </a:t>
            </a:r>
            <a:r>
              <a:rPr spc="-5" dirty="0"/>
              <a:t>lapisan</a:t>
            </a:r>
            <a:r>
              <a:rPr spc="-60" dirty="0"/>
              <a:t> </a:t>
            </a:r>
            <a:r>
              <a:rPr dirty="0"/>
              <a:t>tipis</a:t>
            </a:r>
          </a:p>
        </p:txBody>
      </p:sp>
      <p:sp>
        <p:nvSpPr>
          <p:cNvPr id="8" name="object 8"/>
          <p:cNvSpPr/>
          <p:nvPr/>
        </p:nvSpPr>
        <p:spPr>
          <a:xfrm>
            <a:off x="6379735" y="2034176"/>
            <a:ext cx="2590800" cy="3450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390143" y="1194816"/>
            <a:ext cx="1369060" cy="935990"/>
            <a:chOff x="390143" y="1194816"/>
            <a:chExt cx="1369060" cy="935990"/>
          </a:xfrm>
        </p:grpSpPr>
        <p:sp>
          <p:nvSpPr>
            <p:cNvPr id="19" name="object 19"/>
            <p:cNvSpPr/>
            <p:nvPr/>
          </p:nvSpPr>
          <p:spPr>
            <a:xfrm>
              <a:off x="426719" y="1194816"/>
              <a:ext cx="1331976" cy="935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143" y="1240536"/>
              <a:ext cx="1264920" cy="7863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6237" y="1219492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05449" y="1281328"/>
            <a:ext cx="1035685" cy="681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17653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Kondisi</a:t>
            </a:r>
            <a:r>
              <a:rPr sz="1100" spc="-10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untuk  interferensi</a:t>
            </a:r>
            <a:endParaRPr sz="1100">
              <a:latin typeface="Carlito"/>
              <a:cs typeface="Carlito"/>
            </a:endParaRPr>
          </a:p>
          <a:p>
            <a:pPr marL="70485" marR="5080" indent="-58419">
              <a:lnSpc>
                <a:spcPts val="1220"/>
              </a:lnSpc>
              <a:spcBef>
                <a:spcPts val="204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Interferensi dan  </a:t>
            </a:r>
            <a:r>
              <a:rPr sz="1100" dirty="0">
                <a:latin typeface="Carlito"/>
                <a:cs typeface="Carlito"/>
              </a:rPr>
              <a:t>Sumber</a:t>
            </a:r>
            <a:r>
              <a:rPr sz="1100" spc="-9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Koheren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144" y="1304544"/>
            <a:ext cx="481584" cy="716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5058" y="1470304"/>
            <a:ext cx="1511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90143" y="2084832"/>
            <a:ext cx="1369060" cy="935990"/>
            <a:chOff x="390143" y="2084832"/>
            <a:chExt cx="1369060" cy="935990"/>
          </a:xfrm>
        </p:grpSpPr>
        <p:sp>
          <p:nvSpPr>
            <p:cNvPr id="27" name="object 27"/>
            <p:cNvSpPr/>
            <p:nvPr/>
          </p:nvSpPr>
          <p:spPr>
            <a:xfrm>
              <a:off x="426719" y="2084832"/>
              <a:ext cx="1331976" cy="9357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0143" y="2295144"/>
              <a:ext cx="1277112" cy="4541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6237" y="2109190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05449" y="2337295"/>
            <a:ext cx="1013460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Interferensi</a:t>
            </a:r>
            <a:r>
              <a:rPr sz="1100" spc="-9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Dua  </a:t>
            </a:r>
            <a:r>
              <a:rPr sz="1100" dirty="0">
                <a:latin typeface="Carlito"/>
                <a:cs typeface="Carlito"/>
              </a:rPr>
              <a:t>Sumber</a:t>
            </a:r>
            <a:r>
              <a:rPr sz="1100" spc="-7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Cahaya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192" y="2194560"/>
            <a:ext cx="475488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78106" y="2360003"/>
            <a:ext cx="1435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90143" y="2974848"/>
            <a:ext cx="1369060" cy="935990"/>
            <a:chOff x="390143" y="2974848"/>
            <a:chExt cx="1369060" cy="935990"/>
          </a:xfrm>
        </p:grpSpPr>
        <p:sp>
          <p:nvSpPr>
            <p:cNvPr id="35" name="object 35"/>
            <p:cNvSpPr/>
            <p:nvPr/>
          </p:nvSpPr>
          <p:spPr>
            <a:xfrm>
              <a:off x="426719" y="2974848"/>
              <a:ext cx="1331976" cy="9357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0143" y="3032760"/>
              <a:ext cx="1283208" cy="7589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6237" y="2998876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05449" y="3073514"/>
            <a:ext cx="1024255" cy="6540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0485" marR="5080" indent="-58419">
              <a:lnSpc>
                <a:spcPct val="91500"/>
              </a:lnSpc>
              <a:spcBef>
                <a:spcPts val="215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Distribusi  Intensitas dari  </a:t>
            </a:r>
            <a:r>
              <a:rPr sz="1100" dirty="0">
                <a:latin typeface="Carlito"/>
                <a:cs typeface="Carlito"/>
              </a:rPr>
              <a:t>Pola</a:t>
            </a:r>
            <a:r>
              <a:rPr sz="1100" spc="-7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Interferensi  </a:t>
            </a:r>
            <a:r>
              <a:rPr sz="1100" dirty="0">
                <a:latin typeface="Carlito"/>
                <a:cs typeface="Carlito"/>
              </a:rPr>
              <a:t>Celah</a:t>
            </a:r>
            <a:r>
              <a:rPr sz="1100" spc="-7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Ganda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240" y="3084576"/>
            <a:ext cx="472440" cy="7162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1154" y="3249701"/>
            <a:ext cx="14097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90143" y="3864864"/>
            <a:ext cx="1369060" cy="935990"/>
            <a:chOff x="390143" y="3864864"/>
            <a:chExt cx="1369060" cy="935990"/>
          </a:xfrm>
        </p:grpSpPr>
        <p:sp>
          <p:nvSpPr>
            <p:cNvPr id="43" name="object 43"/>
            <p:cNvSpPr/>
            <p:nvPr/>
          </p:nvSpPr>
          <p:spPr>
            <a:xfrm>
              <a:off x="426719" y="3864864"/>
              <a:ext cx="1331976" cy="935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0143" y="4075176"/>
              <a:ext cx="1286256" cy="4541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6237" y="388857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05449" y="4116692"/>
            <a:ext cx="1054735" cy="3460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58419">
              <a:lnSpc>
                <a:spcPts val="1200"/>
              </a:lnSpc>
              <a:spcBef>
                <a:spcPts val="24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dirty="0">
                <a:latin typeface="Carlito"/>
                <a:cs typeface="Carlito"/>
              </a:rPr>
              <a:t>Penjumlahan  </a:t>
            </a:r>
            <a:r>
              <a:rPr sz="1100" spc="-5" dirty="0">
                <a:latin typeface="Carlito"/>
                <a:cs typeface="Carlito"/>
              </a:rPr>
              <a:t>Fasor</a:t>
            </a:r>
            <a:r>
              <a:rPr sz="1100" spc="-10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gelombang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095" y="3971544"/>
            <a:ext cx="490728" cy="7193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71977" y="4139387"/>
            <a:ext cx="1587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90143" y="4754879"/>
            <a:ext cx="1369060" cy="935990"/>
            <a:chOff x="390143" y="4754879"/>
            <a:chExt cx="1369060" cy="935990"/>
          </a:xfrm>
        </p:grpSpPr>
        <p:sp>
          <p:nvSpPr>
            <p:cNvPr id="51" name="object 51"/>
            <p:cNvSpPr/>
            <p:nvPr/>
          </p:nvSpPr>
          <p:spPr>
            <a:xfrm>
              <a:off x="426719" y="4754879"/>
              <a:ext cx="1331976" cy="9357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0143" y="4888991"/>
              <a:ext cx="1353312" cy="6065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6237" y="4778273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4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05449" y="4929644"/>
            <a:ext cx="1091565" cy="5016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0485" marR="5080" indent="-58419">
              <a:lnSpc>
                <a:spcPct val="91800"/>
              </a:lnSpc>
              <a:spcBef>
                <a:spcPts val="21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-5" dirty="0">
                <a:latin typeface="Carlito"/>
                <a:cs typeface="Carlito"/>
              </a:rPr>
              <a:t>Intereferensi  Muka</a:t>
            </a:r>
            <a:r>
              <a:rPr sz="1100" spc="-10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Gelombang  </a:t>
            </a:r>
            <a:r>
              <a:rPr sz="1100" spc="-5" dirty="0">
                <a:latin typeface="Carlito"/>
                <a:cs typeface="Carlito"/>
              </a:rPr>
              <a:t>Terpisah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4383" y="4861559"/>
            <a:ext cx="466344" cy="7162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92095" y="5029085"/>
            <a:ext cx="1314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700">
              <a:latin typeface="Carlito"/>
              <a:cs typeface="Carlito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90143" y="5644896"/>
            <a:ext cx="1369060" cy="935990"/>
            <a:chOff x="390143" y="5644896"/>
            <a:chExt cx="1369060" cy="935990"/>
          </a:xfrm>
        </p:grpSpPr>
        <p:sp>
          <p:nvSpPr>
            <p:cNvPr id="59" name="object 59"/>
            <p:cNvSpPr/>
            <p:nvPr/>
          </p:nvSpPr>
          <p:spPr>
            <a:xfrm>
              <a:off x="426719" y="5644896"/>
              <a:ext cx="1331976" cy="935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0143" y="5687568"/>
              <a:ext cx="1182624" cy="78638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094892" y="0"/>
                  </a:moveTo>
                  <a:lnTo>
                    <a:pt x="0" y="0"/>
                  </a:lnTo>
                  <a:lnTo>
                    <a:pt x="0" y="837361"/>
                  </a:lnTo>
                  <a:lnTo>
                    <a:pt x="1094892" y="837361"/>
                  </a:lnTo>
                  <a:lnTo>
                    <a:pt x="1139003" y="830246"/>
                  </a:lnTo>
                  <a:lnTo>
                    <a:pt x="1177314" y="810433"/>
                  </a:lnTo>
                  <a:lnTo>
                    <a:pt x="1207525" y="780220"/>
                  </a:lnTo>
                  <a:lnTo>
                    <a:pt x="1227337" y="741906"/>
                  </a:lnTo>
                  <a:lnTo>
                    <a:pt x="1234452" y="697788"/>
                  </a:lnTo>
                  <a:lnTo>
                    <a:pt x="1234452" y="139560"/>
                  </a:lnTo>
                  <a:lnTo>
                    <a:pt x="1227337" y="95448"/>
                  </a:lnTo>
                  <a:lnTo>
                    <a:pt x="1207525" y="57138"/>
                  </a:lnTo>
                  <a:lnTo>
                    <a:pt x="1177314" y="26927"/>
                  </a:lnTo>
                  <a:lnTo>
                    <a:pt x="1139003" y="7114"/>
                  </a:lnTo>
                  <a:lnTo>
                    <a:pt x="1094892" y="0"/>
                  </a:lnTo>
                  <a:close/>
                </a:path>
              </a:pathLst>
            </a:custGeom>
            <a:solidFill>
              <a:srgbClr val="D4E6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6237" y="5667964"/>
              <a:ext cx="1235075" cy="837565"/>
            </a:xfrm>
            <a:custGeom>
              <a:avLst/>
              <a:gdLst/>
              <a:ahLst/>
              <a:cxnLst/>
              <a:rect l="l" t="t" r="r" b="b"/>
              <a:pathLst>
                <a:path w="1235075" h="837565">
                  <a:moveTo>
                    <a:pt x="1234452" y="139560"/>
                  </a:moveTo>
                  <a:lnTo>
                    <a:pt x="1234452" y="697788"/>
                  </a:lnTo>
                  <a:lnTo>
                    <a:pt x="1227337" y="741906"/>
                  </a:lnTo>
                  <a:lnTo>
                    <a:pt x="1207525" y="780220"/>
                  </a:lnTo>
                  <a:lnTo>
                    <a:pt x="1177314" y="810433"/>
                  </a:lnTo>
                  <a:lnTo>
                    <a:pt x="1139003" y="830246"/>
                  </a:lnTo>
                  <a:lnTo>
                    <a:pt x="1094892" y="837361"/>
                  </a:lnTo>
                  <a:lnTo>
                    <a:pt x="0" y="837361"/>
                  </a:lnTo>
                  <a:lnTo>
                    <a:pt x="0" y="0"/>
                  </a:lnTo>
                  <a:lnTo>
                    <a:pt x="1094892" y="0"/>
                  </a:lnTo>
                  <a:lnTo>
                    <a:pt x="1139003" y="7114"/>
                  </a:lnTo>
                  <a:lnTo>
                    <a:pt x="1177314" y="26927"/>
                  </a:lnTo>
                  <a:lnTo>
                    <a:pt x="1207525" y="57138"/>
                  </a:lnTo>
                  <a:lnTo>
                    <a:pt x="1227337" y="95448"/>
                  </a:lnTo>
                  <a:lnTo>
                    <a:pt x="1234452" y="139560"/>
                  </a:lnTo>
                  <a:close/>
                </a:path>
              </a:pathLst>
            </a:custGeom>
            <a:ln w="12700">
              <a:solidFill>
                <a:srgbClr val="D4E6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05449" y="5729802"/>
            <a:ext cx="762000" cy="5016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0485" marR="5080" indent="-58419">
              <a:lnSpc>
                <a:spcPct val="91800"/>
              </a:lnSpc>
              <a:spcBef>
                <a:spcPts val="210"/>
              </a:spcBef>
              <a:buSzPct val="90909"/>
              <a:buFont typeface="Arial"/>
              <a:buChar char="•"/>
              <a:tabLst>
                <a:tab pos="83185" algn="l"/>
              </a:tabLst>
            </a:pPr>
            <a:r>
              <a:rPr sz="1100" spc="10" dirty="0">
                <a:latin typeface="Carlito"/>
                <a:cs typeface="Carlito"/>
              </a:rPr>
              <a:t>I</a:t>
            </a:r>
            <a:r>
              <a:rPr sz="1100" spc="-5" dirty="0">
                <a:latin typeface="Carlito"/>
                <a:cs typeface="Carlito"/>
              </a:rPr>
              <a:t>n</a:t>
            </a:r>
            <a:r>
              <a:rPr sz="1100" spc="-10" dirty="0">
                <a:latin typeface="Carlito"/>
                <a:cs typeface="Carlito"/>
              </a:rPr>
              <a:t>t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rf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r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ns</a:t>
            </a:r>
            <a:r>
              <a:rPr sz="1100" dirty="0">
                <a:latin typeface="Carlito"/>
                <a:cs typeface="Carlito"/>
              </a:rPr>
              <a:t>i  Amplitudo  </a:t>
            </a:r>
            <a:r>
              <a:rPr sz="1100" spc="-5" dirty="0">
                <a:latin typeface="Carlito"/>
                <a:cs typeface="Carlito"/>
              </a:rPr>
              <a:t>Terpisah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7432" y="5751576"/>
            <a:ext cx="460248" cy="7162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95143" y="5918779"/>
            <a:ext cx="1250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05449" y="6252638"/>
            <a:ext cx="95313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160" dirty="0">
                <a:latin typeface="Arial"/>
                <a:cs typeface="Arial"/>
              </a:rPr>
              <a:t>•</a:t>
            </a:r>
            <a:r>
              <a:rPr sz="1100" spc="10" dirty="0">
                <a:latin typeface="Carlito"/>
                <a:cs typeface="Carlito"/>
              </a:rPr>
              <a:t>I</a:t>
            </a:r>
            <a:r>
              <a:rPr sz="1100" spc="-5" dirty="0">
                <a:latin typeface="Carlito"/>
                <a:cs typeface="Carlito"/>
              </a:rPr>
              <a:t>n</a:t>
            </a:r>
            <a:r>
              <a:rPr sz="1100" spc="-10" dirty="0">
                <a:latin typeface="Carlito"/>
                <a:cs typeface="Carlito"/>
              </a:rPr>
              <a:t>t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rf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5" dirty="0">
                <a:latin typeface="Carlito"/>
                <a:cs typeface="Carlito"/>
              </a:rPr>
              <a:t>r</a:t>
            </a:r>
            <a:r>
              <a:rPr sz="1100" spc="-10" dirty="0">
                <a:latin typeface="Carlito"/>
                <a:cs typeface="Carlito"/>
              </a:rPr>
              <a:t>o</a:t>
            </a:r>
            <a:r>
              <a:rPr sz="1100" spc="5" dirty="0">
                <a:latin typeface="Carlito"/>
                <a:cs typeface="Carlito"/>
              </a:rPr>
              <a:t>m</a:t>
            </a:r>
            <a:r>
              <a:rPr sz="1100" dirty="0">
                <a:latin typeface="Carlito"/>
                <a:cs typeface="Carlito"/>
              </a:rPr>
              <a:t>e</a:t>
            </a:r>
            <a:r>
              <a:rPr sz="1100" spc="-10" dirty="0">
                <a:latin typeface="Carlito"/>
                <a:cs typeface="Carlito"/>
              </a:rPr>
              <a:t>t</a:t>
            </a:r>
            <a:r>
              <a:rPr sz="1100" dirty="0">
                <a:latin typeface="Carlito"/>
                <a:cs typeface="Carlito"/>
              </a:rPr>
              <a:t>er</a:t>
            </a:r>
            <a:endParaRPr sz="1100">
              <a:latin typeface="Carlito"/>
              <a:cs typeface="Carlito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927"/>
            <a:ext cx="1121935" cy="180957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25" y="4217968"/>
            <a:ext cx="3905710" cy="77023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21" y="5850994"/>
            <a:ext cx="3635055" cy="5639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282</Words>
  <Application>Microsoft Office PowerPoint</Application>
  <PresentationFormat>On-screen Show (4:3)</PresentationFormat>
  <Paragraphs>101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Tujuan Instruksional Khusus</vt:lpstr>
      <vt:lpstr>Percobaan celah ganda Young</vt:lpstr>
      <vt:lpstr>Percobaan celah ganda Young</vt:lpstr>
      <vt:lpstr>Posisi terang &amp; gelap</vt:lpstr>
      <vt:lpstr>Intensitas percobaan Young</vt:lpstr>
      <vt:lpstr>Interferensi lapisan tipis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Adhi Harmoko S</dc:creator>
  <cp:lastModifiedBy>Hardiansyah</cp:lastModifiedBy>
  <cp:revision>3</cp:revision>
  <dcterms:created xsi:type="dcterms:W3CDTF">2020-12-17T14:08:04Z</dcterms:created>
  <dcterms:modified xsi:type="dcterms:W3CDTF">2020-12-18T14:33:15Z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2009-08-22T00:00:00Z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2020-12-17T00:00:00Z</vt:filetime>
  </property>
</Properties>
</file>