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315" r:id="rId3"/>
    <p:sldId id="316" r:id="rId4"/>
    <p:sldId id="285" r:id="rId5"/>
    <p:sldId id="264" r:id="rId6"/>
    <p:sldId id="287" r:id="rId7"/>
    <p:sldId id="298" r:id="rId8"/>
    <p:sldId id="275" r:id="rId9"/>
    <p:sldId id="289" r:id="rId10"/>
    <p:sldId id="276" r:id="rId11"/>
    <p:sldId id="300" r:id="rId12"/>
    <p:sldId id="318" r:id="rId13"/>
    <p:sldId id="280" r:id="rId14"/>
    <p:sldId id="295" r:id="rId15"/>
    <p:sldId id="309" r:id="rId16"/>
    <p:sldId id="310" r:id="rId17"/>
    <p:sldId id="311" r:id="rId18"/>
    <p:sldId id="312" r:id="rId19"/>
    <p:sldId id="296" r:id="rId20"/>
    <p:sldId id="297" r:id="rId21"/>
    <p:sldId id="281" r:id="rId22"/>
    <p:sldId id="266" r:id="rId23"/>
    <p:sldId id="267" r:id="rId24"/>
    <p:sldId id="268" r:id="rId25"/>
    <p:sldId id="305" r:id="rId26"/>
    <p:sldId id="306" r:id="rId27"/>
    <p:sldId id="307" r:id="rId28"/>
    <p:sldId id="308" r:id="rId29"/>
    <p:sldId id="263" r:id="rId3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476" autoAdjust="0"/>
  </p:normalViewPr>
  <p:slideViewPr>
    <p:cSldViewPr>
      <p:cViewPr>
        <p:scale>
          <a:sx n="50" d="100"/>
          <a:sy n="50" d="100"/>
        </p:scale>
        <p:origin x="-1339" y="-2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9BAA6F-A715-444E-94B8-B570E19AB155}" type="datetimeFigureOut">
              <a:rPr lang="id-ID" smtClean="0"/>
              <a:t>15/09/2020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60A6C5-5819-4D08-9C18-A73DE861208F}" type="slidenum">
              <a:rPr lang="id-ID" smtClean="0"/>
              <a:t>‹#›</a:t>
            </a:fld>
            <a:endParaRPr lang="id-ID"/>
          </a:p>
        </p:txBody>
      </p:sp>
    </p:spTree>
    <p:extLst>
      <p:ext uri="{BB962C8B-B14F-4D97-AF65-F5344CB8AC3E}">
        <p14:creationId xmlns:p14="http://schemas.microsoft.com/office/powerpoint/2010/main" val="1718865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60A6C5-5819-4D08-9C18-A73DE861208F}" type="slidenum">
              <a:rPr lang="id-ID" smtClean="0"/>
              <a:t>1</a:t>
            </a:fld>
            <a:endParaRPr lang="id-ID"/>
          </a:p>
        </p:txBody>
      </p:sp>
    </p:spTree>
    <p:extLst>
      <p:ext uri="{BB962C8B-B14F-4D97-AF65-F5344CB8AC3E}">
        <p14:creationId xmlns:p14="http://schemas.microsoft.com/office/powerpoint/2010/main" val="213033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84414" y="8685894"/>
            <a:ext cx="2972098" cy="45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6493" tIns="43247" rIns="86493" bIns="43247" anchor="b"/>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r" eaLnBrk="1" hangingPunct="1"/>
            <a:fld id="{830C18EB-9ADC-4B92-8512-FB7C02A292B9}" type="slidenum">
              <a:rPr lang="en-US" sz="1100"/>
              <a:pPr algn="r" eaLnBrk="1" hangingPunct="1"/>
              <a:t>5</a:t>
            </a:fld>
            <a:endParaRPr lang="en-US" sz="1100"/>
          </a:p>
        </p:txBody>
      </p:sp>
      <p:sp>
        <p:nvSpPr>
          <p:cNvPr id="68611" name="Rectangle 2"/>
          <p:cNvSpPr>
            <a:spLocks noGrp="1" noRot="1" noChangeAspect="1" noChangeArrowheads="1" noTextEdit="1"/>
          </p:cNvSpPr>
          <p:nvPr>
            <p:ph type="sldImg"/>
          </p:nvPr>
        </p:nvSpPr>
        <p:spPr>
          <a:xfrm>
            <a:off x="1146175" y="685800"/>
            <a:ext cx="4570413" cy="3427413"/>
          </a:xfrm>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16233" indent="-216233">
              <a:lnSpc>
                <a:spcPct val="90000"/>
              </a:lnSpc>
            </a:pP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dirty="0"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3687C6C5-E2F5-467F-ADD0-AA18E98299A5}" type="slidenum">
              <a:rPr lang="en-US"/>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6E0D66CE-3CCE-4CD4-A045-5077446D03BD}" type="slidenum">
              <a:rPr lang="en-US"/>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2B1B74-08F6-4B3C-BC63-BA8705142598}" type="slidenum">
              <a:rPr lang="en-US"/>
              <a:pPr/>
              <a:t>11</a:t>
            </a:fld>
            <a:endParaRPr lang="en-US"/>
          </a:p>
        </p:txBody>
      </p:sp>
      <p:sp>
        <p:nvSpPr>
          <p:cNvPr id="28674" name="Rectangle 2"/>
          <p:cNvSpPr>
            <a:spLocks noGrp="1" noRot="1" noChangeAspect="1" noChangeArrowheads="1" noTextEdit="1"/>
          </p:cNvSpPr>
          <p:nvPr>
            <p:ph type="sldImg"/>
          </p:nvPr>
        </p:nvSpPr>
        <p:spPr>
          <a:xfrm>
            <a:off x="1156977" y="685488"/>
            <a:ext cx="4547152" cy="3429000"/>
          </a:xfrm>
          <a:ln/>
        </p:spPr>
      </p:sp>
      <p:sp>
        <p:nvSpPr>
          <p:cNvPr id="28675" name="Rectangle 3"/>
          <p:cNvSpPr>
            <a:spLocks noGrp="1" noChangeArrowheads="1"/>
          </p:cNvSpPr>
          <p:nvPr>
            <p:ph type="body" idx="1"/>
          </p:nvPr>
        </p:nvSpPr>
        <p:spPr>
          <a:xfrm>
            <a:off x="914711" y="4344025"/>
            <a:ext cx="5028579" cy="4114488"/>
          </a:xfrm>
        </p:spPr>
        <p:txBody>
          <a:bodyPr/>
          <a:lstStyle/>
          <a:p>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4F85EB-5D07-49A1-B447-78F169085D2D}" type="slidenum">
              <a:rPr lang="en-US"/>
              <a:pPr/>
              <a:t>12</a:t>
            </a:fld>
            <a:endParaRPr lang="en-US"/>
          </a:p>
        </p:txBody>
      </p:sp>
      <p:sp>
        <p:nvSpPr>
          <p:cNvPr id="30722" name="Rectangle 2"/>
          <p:cNvSpPr>
            <a:spLocks noGrp="1" noRot="1" noChangeAspect="1" noChangeArrowheads="1" noTextEdit="1"/>
          </p:cNvSpPr>
          <p:nvPr>
            <p:ph type="sldImg"/>
          </p:nvPr>
        </p:nvSpPr>
        <p:spPr>
          <a:xfrm>
            <a:off x="2137270" y="685387"/>
            <a:ext cx="2586974" cy="3429000"/>
          </a:xfrm>
          <a:ln/>
        </p:spPr>
      </p:sp>
      <p:sp>
        <p:nvSpPr>
          <p:cNvPr id="30723" name="Rectangle 3"/>
          <p:cNvSpPr>
            <a:spLocks noGrp="1" noChangeArrowheads="1"/>
          </p:cNvSpPr>
          <p:nvPr>
            <p:ph type="body" idx="1"/>
          </p:nvPr>
        </p:nvSpPr>
        <p:spPr>
          <a:xfrm>
            <a:off x="914711" y="4344026"/>
            <a:ext cx="5028579" cy="4114488"/>
          </a:xfrm>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600">
                <a:solidFill>
                  <a:schemeClr val="tx1"/>
                </a:solidFill>
                <a:latin typeface="Arial" charset="0"/>
              </a:defRPr>
            </a:lvl1pPr>
            <a:lvl2pPr marL="702756" indent="-270291" eaLnBrk="0" hangingPunct="0">
              <a:defRPr sz="2600">
                <a:solidFill>
                  <a:schemeClr val="tx1"/>
                </a:solidFill>
                <a:latin typeface="Arial" charset="0"/>
              </a:defRPr>
            </a:lvl2pPr>
            <a:lvl3pPr marL="1081164" indent="-216233" eaLnBrk="0" hangingPunct="0">
              <a:defRPr sz="2600">
                <a:solidFill>
                  <a:schemeClr val="tx1"/>
                </a:solidFill>
                <a:latin typeface="Arial" charset="0"/>
              </a:defRPr>
            </a:lvl3pPr>
            <a:lvl4pPr marL="1513629" indent="-216233" eaLnBrk="0" hangingPunct="0">
              <a:defRPr sz="2600">
                <a:solidFill>
                  <a:schemeClr val="tx1"/>
                </a:solidFill>
                <a:latin typeface="Arial" charset="0"/>
              </a:defRPr>
            </a:lvl4pPr>
            <a:lvl5pPr marL="1946095" indent="-216233" eaLnBrk="0" hangingPunct="0">
              <a:defRPr sz="2600">
                <a:solidFill>
                  <a:schemeClr val="tx1"/>
                </a:solidFill>
                <a:latin typeface="Arial" charset="0"/>
              </a:defRPr>
            </a:lvl5pPr>
            <a:lvl6pPr marL="2378560" indent="-216233" eaLnBrk="0" fontAlgn="base" hangingPunct="0">
              <a:spcBef>
                <a:spcPct val="0"/>
              </a:spcBef>
              <a:spcAft>
                <a:spcPct val="0"/>
              </a:spcAft>
              <a:defRPr sz="2600">
                <a:solidFill>
                  <a:schemeClr val="tx1"/>
                </a:solidFill>
                <a:latin typeface="Arial" charset="0"/>
              </a:defRPr>
            </a:lvl6pPr>
            <a:lvl7pPr marL="2811026" indent="-216233" eaLnBrk="0" fontAlgn="base" hangingPunct="0">
              <a:spcBef>
                <a:spcPct val="0"/>
              </a:spcBef>
              <a:spcAft>
                <a:spcPct val="0"/>
              </a:spcAft>
              <a:defRPr sz="2600">
                <a:solidFill>
                  <a:schemeClr val="tx1"/>
                </a:solidFill>
                <a:latin typeface="Arial" charset="0"/>
              </a:defRPr>
            </a:lvl7pPr>
            <a:lvl8pPr marL="3243491" indent="-216233" eaLnBrk="0" fontAlgn="base" hangingPunct="0">
              <a:spcBef>
                <a:spcPct val="0"/>
              </a:spcBef>
              <a:spcAft>
                <a:spcPct val="0"/>
              </a:spcAft>
              <a:defRPr sz="2600">
                <a:solidFill>
                  <a:schemeClr val="tx1"/>
                </a:solidFill>
                <a:latin typeface="Arial" charset="0"/>
              </a:defRPr>
            </a:lvl8pPr>
            <a:lvl9pPr marL="3675957" indent="-216233" eaLnBrk="0" fontAlgn="base" hangingPunct="0">
              <a:spcBef>
                <a:spcPct val="0"/>
              </a:spcBef>
              <a:spcAft>
                <a:spcPct val="0"/>
              </a:spcAft>
              <a:defRPr sz="2600">
                <a:solidFill>
                  <a:schemeClr val="tx1"/>
                </a:solidFill>
                <a:latin typeface="Arial" charset="0"/>
              </a:defRPr>
            </a:lvl9pPr>
          </a:lstStyle>
          <a:p>
            <a:pPr eaLnBrk="1" hangingPunct="1"/>
            <a:fld id="{99C3723B-1390-4DF7-8B6C-439021B2B735}" type="slidenum">
              <a:rPr lang="en-US" sz="1100"/>
              <a:pPr eaLnBrk="1" hangingPunct="1"/>
              <a:t>21</a:t>
            </a:fld>
            <a:endParaRPr lang="en-US" sz="1100"/>
          </a:p>
        </p:txBody>
      </p:sp>
      <p:sp>
        <p:nvSpPr>
          <p:cNvPr id="35843" name="Rectangle 2"/>
          <p:cNvSpPr>
            <a:spLocks noGrp="1" noRot="1" noChangeAspect="1" noChangeArrowheads="1" noTextEdit="1"/>
          </p:cNvSpPr>
          <p:nvPr>
            <p:ph type="sldImg"/>
          </p:nvPr>
        </p:nvSpPr>
        <p:spPr>
          <a:xfrm>
            <a:off x="1146175" y="685800"/>
            <a:ext cx="4568825" cy="3427413"/>
          </a:xfrm>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dirty="0" err="1" smtClean="0"/>
              <a:t>Ini</a:t>
            </a:r>
            <a:r>
              <a:rPr lang="en-US" dirty="0" smtClean="0"/>
              <a:t> </a:t>
            </a:r>
            <a:r>
              <a:rPr lang="en-US" dirty="0" err="1" smtClean="0"/>
              <a:t>adalah</a:t>
            </a:r>
            <a:r>
              <a:rPr lang="en-US" dirty="0" smtClean="0"/>
              <a:t> </a:t>
            </a:r>
            <a:r>
              <a:rPr lang="en-US" dirty="0" err="1" smtClean="0"/>
              <a:t>gambaran</a:t>
            </a:r>
            <a:r>
              <a:rPr lang="en-US" dirty="0" smtClean="0"/>
              <a:t> </a:t>
            </a:r>
            <a:r>
              <a:rPr lang="en-US" dirty="0" err="1" smtClean="0"/>
              <a:t>persebaran</a:t>
            </a:r>
            <a:r>
              <a:rPr lang="en-US" dirty="0" smtClean="0"/>
              <a:t> </a:t>
            </a:r>
            <a:r>
              <a:rPr lang="en-US" dirty="0" err="1" smtClean="0"/>
              <a:t>organisasi</a:t>
            </a:r>
            <a:r>
              <a:rPr lang="en-US" dirty="0" smtClean="0"/>
              <a:t> </a:t>
            </a:r>
            <a:r>
              <a:rPr lang="en-US" dirty="0" err="1" smtClean="0"/>
              <a:t>pemerintah</a:t>
            </a:r>
            <a:r>
              <a:rPr lang="en-US" dirty="0" smtClean="0"/>
              <a:t> </a:t>
            </a:r>
            <a:r>
              <a:rPr lang="en-US" dirty="0" err="1" smtClean="0"/>
              <a:t>maupun</a:t>
            </a:r>
            <a:r>
              <a:rPr lang="en-US" dirty="0" smtClean="0"/>
              <a:t> LSM </a:t>
            </a:r>
            <a:r>
              <a:rPr lang="en-US" dirty="0" err="1" smtClean="0"/>
              <a:t>Internasional</a:t>
            </a:r>
            <a:r>
              <a:rPr lang="en-US" dirty="0" smtClean="0"/>
              <a:t> </a:t>
            </a:r>
            <a:r>
              <a:rPr lang="en-US" dirty="0" err="1" smtClean="0"/>
              <a:t>dan</a:t>
            </a:r>
            <a:r>
              <a:rPr lang="en-US" dirty="0" smtClean="0"/>
              <a:t> </a:t>
            </a:r>
            <a:r>
              <a:rPr lang="en-US" dirty="0" err="1" smtClean="0"/>
              <a:t>Nasional</a:t>
            </a:r>
            <a:r>
              <a:rPr lang="en-US" dirty="0" smtClean="0"/>
              <a:t> yang </a:t>
            </a:r>
            <a:r>
              <a:rPr lang="en-US" dirty="0" err="1" smtClean="0"/>
              <a:t>melaksanakan</a:t>
            </a:r>
            <a:r>
              <a:rPr lang="en-US" dirty="0" smtClean="0"/>
              <a:t> </a:t>
            </a:r>
            <a:r>
              <a:rPr lang="en-US" dirty="0" err="1" smtClean="0"/>
              <a:t>beberapa</a:t>
            </a:r>
            <a:r>
              <a:rPr lang="en-US" dirty="0" smtClean="0"/>
              <a:t> program </a:t>
            </a:r>
            <a:r>
              <a:rPr lang="en-US" dirty="0" err="1" smtClean="0"/>
              <a:t>dengan</a:t>
            </a:r>
            <a:r>
              <a:rPr lang="en-US" dirty="0" smtClean="0"/>
              <a:t> </a:t>
            </a:r>
            <a:r>
              <a:rPr lang="en-US" dirty="0" err="1" smtClean="0"/>
              <a:t>menggunakan</a:t>
            </a:r>
            <a:r>
              <a:rPr lang="en-US" dirty="0" smtClean="0"/>
              <a:t> </a:t>
            </a:r>
            <a:r>
              <a:rPr lang="en-US" dirty="0" err="1" smtClean="0"/>
              <a:t>pendekatan</a:t>
            </a:r>
            <a:r>
              <a:rPr lang="en-US" dirty="0" smtClean="0"/>
              <a:t> Positive Deviance. </a:t>
            </a:r>
          </a:p>
          <a:p>
            <a:pPr>
              <a:buFontTx/>
              <a:buChar char="•"/>
            </a:pPr>
            <a:r>
              <a:rPr lang="en-US" dirty="0" err="1" smtClean="0"/>
              <a:t>Pada</a:t>
            </a:r>
            <a:r>
              <a:rPr lang="en-US" dirty="0" smtClean="0"/>
              <a:t> </a:t>
            </a:r>
            <a:r>
              <a:rPr lang="en-US" dirty="0" err="1" smtClean="0"/>
              <a:t>dasarnya</a:t>
            </a:r>
            <a:r>
              <a:rPr lang="en-US" dirty="0" smtClean="0"/>
              <a:t> </a:t>
            </a:r>
            <a:r>
              <a:rPr lang="en-US" dirty="0" err="1" smtClean="0"/>
              <a:t>pelaksanaan</a:t>
            </a:r>
            <a:r>
              <a:rPr lang="en-US" dirty="0" smtClean="0"/>
              <a:t> program </a:t>
            </a:r>
            <a:r>
              <a:rPr lang="en-US" dirty="0" err="1" smtClean="0"/>
              <a:t>dilakukan</a:t>
            </a:r>
            <a:r>
              <a:rPr lang="en-US" dirty="0" smtClean="0"/>
              <a:t> di </a:t>
            </a:r>
            <a:r>
              <a:rPr lang="en-US" dirty="0" err="1" smtClean="0"/>
              <a:t>daerah</a:t>
            </a:r>
            <a:r>
              <a:rPr lang="en-US" dirty="0" smtClean="0"/>
              <a:t> </a:t>
            </a:r>
            <a:r>
              <a:rPr lang="en-US" dirty="0" err="1" smtClean="0"/>
              <a:t>pedesaan</a:t>
            </a:r>
            <a:r>
              <a:rPr lang="en-US" dirty="0" smtClean="0"/>
              <a:t> </a:t>
            </a:r>
            <a:r>
              <a:rPr lang="en-US" dirty="0" err="1" smtClean="0"/>
              <a:t>dan</a:t>
            </a:r>
            <a:r>
              <a:rPr lang="en-US" dirty="0" smtClean="0"/>
              <a:t> </a:t>
            </a:r>
            <a:r>
              <a:rPr lang="en-US" dirty="0" err="1" smtClean="0"/>
              <a:t>perkotaan</a:t>
            </a:r>
            <a:r>
              <a:rPr lang="en-US" dirty="0" smtClean="0"/>
              <a:t>. </a:t>
            </a:r>
          </a:p>
          <a:p>
            <a:pPr>
              <a:buFontTx/>
              <a:buChar char="•"/>
            </a:pPr>
            <a:r>
              <a:rPr lang="en-US" dirty="0" smtClean="0"/>
              <a:t>Di </a:t>
            </a:r>
            <a:r>
              <a:rPr lang="en-US" dirty="0" err="1" smtClean="0"/>
              <a:t>samping</a:t>
            </a:r>
            <a:r>
              <a:rPr lang="en-US" dirty="0" smtClean="0"/>
              <a:t> program </a:t>
            </a:r>
            <a:r>
              <a:rPr lang="en-US" dirty="0" err="1" smtClean="0"/>
              <a:t>nutrisi</a:t>
            </a:r>
            <a:r>
              <a:rPr lang="en-US" dirty="0" smtClean="0"/>
              <a:t> </a:t>
            </a:r>
            <a:r>
              <a:rPr lang="en-US" dirty="0" err="1" smtClean="0"/>
              <a:t>juga</a:t>
            </a:r>
            <a:r>
              <a:rPr lang="en-US" dirty="0" smtClean="0"/>
              <a:t> </a:t>
            </a:r>
            <a:r>
              <a:rPr lang="en-US" dirty="0" err="1" smtClean="0"/>
              <a:t>dikembangkan</a:t>
            </a:r>
            <a:r>
              <a:rPr lang="en-US" dirty="0" smtClean="0"/>
              <a:t> </a:t>
            </a:r>
            <a:r>
              <a:rPr lang="en-US" dirty="0" err="1" smtClean="0"/>
              <a:t>oleh</a:t>
            </a:r>
            <a:r>
              <a:rPr lang="en-US" dirty="0" smtClean="0"/>
              <a:t> </a:t>
            </a:r>
            <a:r>
              <a:rPr lang="en-US" dirty="0" err="1" smtClean="0"/>
              <a:t>para</a:t>
            </a:r>
            <a:r>
              <a:rPr lang="en-US" dirty="0" smtClean="0"/>
              <a:t> implementer program-program lain </a:t>
            </a:r>
            <a:r>
              <a:rPr lang="en-US" dirty="0" err="1" smtClean="0"/>
              <a:t>seperti</a:t>
            </a:r>
            <a:r>
              <a:rPr lang="en-US" dirty="0" smtClean="0"/>
              <a:t> anemia, TBC, </a:t>
            </a:r>
            <a:r>
              <a:rPr lang="en-US" dirty="0" err="1" smtClean="0"/>
              <a:t>Ibu</a:t>
            </a:r>
            <a:r>
              <a:rPr lang="en-US" dirty="0" smtClean="0"/>
              <a:t> </a:t>
            </a:r>
            <a:r>
              <a:rPr lang="en-US" dirty="0" err="1" smtClean="0"/>
              <a:t>hamil</a:t>
            </a:r>
            <a:r>
              <a:rPr lang="en-US" dirty="0" smtClean="0"/>
              <a:t>, </a:t>
            </a:r>
            <a:r>
              <a:rPr lang="en-US" dirty="0" err="1" smtClean="0"/>
              <a:t>dan</a:t>
            </a:r>
            <a:r>
              <a:rPr lang="en-US" dirty="0" smtClean="0"/>
              <a:t> trafficking.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DFF66F75-FC57-44E3-B729-F1D782B5A20F}" type="datetimeFigureOut">
              <a:rPr lang="id-ID" smtClean="0"/>
              <a:t>15/09/2020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1491624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FF66F75-FC57-44E3-B729-F1D782B5A20F}" type="datetimeFigureOut">
              <a:rPr lang="id-ID" smtClean="0"/>
              <a:t>15/09/2020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1304776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FF66F75-FC57-44E3-B729-F1D782B5A20F}" type="datetimeFigureOut">
              <a:rPr lang="id-ID" smtClean="0"/>
              <a:t>15/09/2020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12866125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id-ID"/>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lipArt Placeholder 3"/>
          <p:cNvSpPr>
            <a:spLocks noGrp="1"/>
          </p:cNvSpPr>
          <p:nvPr>
            <p:ph type="clipArt" sz="half" idx="2"/>
          </p:nvPr>
        </p:nvSpPr>
        <p:spPr>
          <a:xfrm>
            <a:off x="4648200" y="1981200"/>
            <a:ext cx="3810000" cy="4114800"/>
          </a:xfrm>
        </p:spPr>
        <p:txBody>
          <a:bodyPr/>
          <a:lstStyle/>
          <a:p>
            <a:endParaRPr lang="id-ID"/>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C43541F8-023A-44F1-BC46-C0C9DC266806}" type="slidenum">
              <a:rPr lang="en-US"/>
              <a:pPr/>
              <a:t>‹#›</a:t>
            </a:fld>
            <a:endParaRPr lang="en-US"/>
          </a:p>
        </p:txBody>
      </p:sp>
    </p:spTree>
    <p:extLst>
      <p:ext uri="{BB962C8B-B14F-4D97-AF65-F5344CB8AC3E}">
        <p14:creationId xmlns:p14="http://schemas.microsoft.com/office/powerpoint/2010/main" val="678251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FF66F75-FC57-44E3-B729-F1D782B5A20F}" type="datetimeFigureOut">
              <a:rPr lang="id-ID" smtClean="0"/>
              <a:t>15/09/2020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4257878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F66F75-FC57-44E3-B729-F1D782B5A20F}" type="datetimeFigureOut">
              <a:rPr lang="id-ID" smtClean="0"/>
              <a:t>15/09/2020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2256720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DFF66F75-FC57-44E3-B729-F1D782B5A20F}" type="datetimeFigureOut">
              <a:rPr lang="id-ID" smtClean="0"/>
              <a:t>15/09/2020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365911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DFF66F75-FC57-44E3-B729-F1D782B5A20F}" type="datetimeFigureOut">
              <a:rPr lang="id-ID" smtClean="0"/>
              <a:t>15/09/2020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203320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DFF66F75-FC57-44E3-B729-F1D782B5A20F}" type="datetimeFigureOut">
              <a:rPr lang="id-ID" smtClean="0"/>
              <a:t>15/09/2020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3849707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66F75-FC57-44E3-B729-F1D782B5A20F}" type="datetimeFigureOut">
              <a:rPr lang="id-ID" smtClean="0"/>
              <a:t>15/09/2020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248395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F66F75-FC57-44E3-B729-F1D782B5A20F}" type="datetimeFigureOut">
              <a:rPr lang="id-ID" smtClean="0"/>
              <a:t>15/09/2020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3059607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F66F75-FC57-44E3-B729-F1D782B5A20F}" type="datetimeFigureOut">
              <a:rPr lang="id-ID" smtClean="0"/>
              <a:t>15/09/2020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43AFC5B-D86C-4A6B-9CF7-A878E17EC748}" type="slidenum">
              <a:rPr lang="id-ID" smtClean="0"/>
              <a:t>‹#›</a:t>
            </a:fld>
            <a:endParaRPr lang="id-ID"/>
          </a:p>
        </p:txBody>
      </p:sp>
    </p:spTree>
    <p:extLst>
      <p:ext uri="{BB962C8B-B14F-4D97-AF65-F5344CB8AC3E}">
        <p14:creationId xmlns:p14="http://schemas.microsoft.com/office/powerpoint/2010/main" val="2132192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66F75-FC57-44E3-B729-F1D782B5A20F}" type="datetimeFigureOut">
              <a:rPr lang="id-ID" smtClean="0"/>
              <a:t>15/09/2020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3AFC5B-D86C-4A6B-9CF7-A878E17EC748}" type="slidenum">
              <a:rPr lang="id-ID" smtClean="0"/>
              <a:t>‹#›</a:t>
            </a:fld>
            <a:endParaRPr lang="id-ID"/>
          </a:p>
        </p:txBody>
      </p:sp>
    </p:spTree>
    <p:extLst>
      <p:ext uri="{BB962C8B-B14F-4D97-AF65-F5344CB8AC3E}">
        <p14:creationId xmlns:p14="http://schemas.microsoft.com/office/powerpoint/2010/main" val="3590626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692696"/>
            <a:ext cx="8856984" cy="1470025"/>
          </a:xfrm>
        </p:spPr>
        <p:txBody>
          <a:bodyPr>
            <a:normAutofit/>
          </a:bodyPr>
          <a:lstStyle/>
          <a:p>
            <a:r>
              <a:rPr lang="id-ID" sz="2800" dirty="0" smtClean="0">
                <a:latin typeface="Comic Sans MS" pitchFamily="66" charset="0"/>
              </a:rPr>
              <a:t>APLIKASI PENDEKATAN POSITIVE DEVIANCE </a:t>
            </a:r>
            <a:br>
              <a:rPr lang="id-ID" sz="2800" dirty="0" smtClean="0">
                <a:latin typeface="Comic Sans MS" pitchFamily="66" charset="0"/>
              </a:rPr>
            </a:br>
            <a:r>
              <a:rPr lang="id-ID" sz="2800" dirty="0" smtClean="0">
                <a:latin typeface="Comic Sans MS" pitchFamily="66" charset="0"/>
              </a:rPr>
              <a:t>DALAM BIDANG GIZI</a:t>
            </a:r>
            <a:endParaRPr lang="id-ID" sz="2800" dirty="0">
              <a:latin typeface="Comic Sans MS" pitchFamily="66" charset="0"/>
            </a:endParaRPr>
          </a:p>
        </p:txBody>
      </p:sp>
      <p:sp>
        <p:nvSpPr>
          <p:cNvPr id="3" name="Subtitle 2"/>
          <p:cNvSpPr>
            <a:spLocks noGrp="1"/>
          </p:cNvSpPr>
          <p:nvPr>
            <p:ph type="subTitle" idx="1"/>
          </p:nvPr>
        </p:nvSpPr>
        <p:spPr>
          <a:xfrm>
            <a:off x="1187624" y="4725144"/>
            <a:ext cx="6400800" cy="1752600"/>
          </a:xfrm>
        </p:spPr>
        <p:txBody>
          <a:bodyPr/>
          <a:lstStyle/>
          <a:p>
            <a:r>
              <a:rPr lang="id-ID" sz="2800" dirty="0" smtClean="0">
                <a:solidFill>
                  <a:schemeClr val="tx1"/>
                </a:solidFill>
                <a:latin typeface="Comic Sans MS" pitchFamily="66" charset="0"/>
              </a:rPr>
              <a:t>PHG 2802032</a:t>
            </a:r>
          </a:p>
          <a:p>
            <a:r>
              <a:rPr lang="id-ID" sz="2800" dirty="0" smtClean="0">
                <a:solidFill>
                  <a:schemeClr val="tx1"/>
                </a:solidFill>
                <a:latin typeface="Comic Sans MS" pitchFamily="66" charset="0"/>
              </a:rPr>
              <a:t>Semester Ganjil 2020/2021</a:t>
            </a:r>
          </a:p>
          <a:p>
            <a:endParaRPr lang="id-ID" dirty="0" smtClean="0">
              <a:solidFill>
                <a:schemeClr val="tx1"/>
              </a:solidFill>
            </a:endParaRPr>
          </a:p>
        </p:txBody>
      </p:sp>
      <p:sp>
        <p:nvSpPr>
          <p:cNvPr id="4" name="WordArt 4"/>
          <p:cNvSpPr>
            <a:spLocks noChangeArrowheads="1" noChangeShapeType="1" noTextEdit="1"/>
          </p:cNvSpPr>
          <p:nvPr/>
        </p:nvSpPr>
        <p:spPr bwMode="auto">
          <a:xfrm>
            <a:off x="1673315" y="3140968"/>
            <a:ext cx="5667375" cy="1314450"/>
          </a:xfrm>
          <a:prstGeom prst="rect">
            <a:avLst/>
          </a:prstGeom>
        </p:spPr>
        <p:txBody>
          <a:bodyPr wrap="none" fromWordArt="1">
            <a:prstTxWarp prst="textDoubleWave1">
              <a:avLst>
                <a:gd name="adj1" fmla="val 6500"/>
                <a:gd name="adj2" fmla="val 0"/>
              </a:avLst>
            </a:prstTxWarp>
          </a:bodyPr>
          <a:lstStyle/>
          <a:p>
            <a:pPr algn="ctr"/>
            <a:r>
              <a:rPr lang="it-IT" sz="3600" kern="10" spc="-360" dirty="0">
                <a:ln w="12700">
                  <a:solidFill>
                    <a:srgbClr val="000099"/>
                  </a:solidFill>
                  <a:round/>
                  <a:headEnd/>
                  <a:tailEnd/>
                </a:ln>
                <a:solidFill>
                  <a:srgbClr val="33CCFF"/>
                </a:solidFill>
                <a:effectLst>
                  <a:outerShdw dist="125724" dir="18900000" algn="ctr" rotWithShape="0">
                    <a:srgbClr val="000099"/>
                  </a:outerShdw>
                </a:effectLst>
                <a:latin typeface="Impact"/>
              </a:rPr>
              <a:t>Solusi yang ada di depan mata</a:t>
            </a:r>
            <a:endParaRPr lang="id-ID" sz="3600" kern="10" spc="-360" dirty="0">
              <a:ln w="12700">
                <a:solidFill>
                  <a:srgbClr val="000099"/>
                </a:solidFill>
                <a:round/>
                <a:headEnd/>
                <a:tailEnd/>
              </a:ln>
              <a:solidFill>
                <a:srgbClr val="33CCFF"/>
              </a:solidFill>
              <a:effectLst>
                <a:outerShdw dist="125724" dir="18900000" algn="ctr" rotWithShape="0">
                  <a:srgbClr val="000099"/>
                </a:outerShdw>
              </a:effectLst>
              <a:latin typeface="Impact"/>
            </a:endParaRPr>
          </a:p>
        </p:txBody>
      </p:sp>
    </p:spTree>
    <p:extLst>
      <p:ext uri="{BB962C8B-B14F-4D97-AF65-F5344CB8AC3E}">
        <p14:creationId xmlns:p14="http://schemas.microsoft.com/office/powerpoint/2010/main" val="36233009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atin typeface="Comic Sans MS" pitchFamily="66" charset="0"/>
              </a:rPr>
              <a:t>Penyelidikan PD</a:t>
            </a:r>
          </a:p>
        </p:txBody>
      </p:sp>
      <p:sp>
        <p:nvSpPr>
          <p:cNvPr id="5123" name="Rectangle 3"/>
          <p:cNvSpPr>
            <a:spLocks noGrp="1" noChangeArrowheads="1"/>
          </p:cNvSpPr>
          <p:nvPr>
            <p:ph type="body" idx="1"/>
          </p:nvPr>
        </p:nvSpPr>
        <p:spPr/>
        <p:txBody>
          <a:bodyPr/>
          <a:lstStyle/>
          <a:p>
            <a:r>
              <a:rPr lang="en-US">
                <a:latin typeface="Comic Sans MS" pitchFamily="66" charset="0"/>
              </a:rPr>
              <a:t>Masyarakat harus menemukan apa yang dilakukan si PD yang berbeda dari tetangganya</a:t>
            </a:r>
          </a:p>
          <a:p>
            <a:endParaRPr lang="en-US">
              <a:latin typeface="Comic Sans MS" pitchFamily="66" charset="0"/>
            </a:endParaRPr>
          </a:p>
          <a:p>
            <a:r>
              <a:rPr lang="en-US">
                <a:latin typeface="Comic Sans MS" pitchFamily="66" charset="0"/>
              </a:rPr>
              <a:t>Penyelidikan PD merupakan alat yang memampukan masyarakat untuk menemukan perilaku/strategi PD yang berbeda</a:t>
            </a:r>
          </a:p>
        </p:txBody>
      </p:sp>
    </p:spTree>
    <p:extLst>
      <p:ext uri="{BB962C8B-B14F-4D97-AF65-F5344CB8AC3E}">
        <p14:creationId xmlns:p14="http://schemas.microsoft.com/office/powerpoint/2010/main" val="2337533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81000" y="457200"/>
            <a:ext cx="8153400" cy="1143000"/>
          </a:xfrm>
        </p:spPr>
        <p:txBody>
          <a:bodyPr>
            <a:normAutofit fontScale="90000"/>
          </a:bodyPr>
          <a:lstStyle/>
          <a:p>
            <a:r>
              <a:rPr lang="en-US" b="1"/>
              <a:t>PD Focus on </a:t>
            </a:r>
            <a:r>
              <a:rPr lang="en-US" b="1">
                <a:solidFill>
                  <a:srgbClr val="FF3300"/>
                </a:solidFill>
              </a:rPr>
              <a:t>Practice</a:t>
            </a:r>
            <a:r>
              <a:rPr lang="en-US" b="1"/>
              <a:t> Rather than Knowledge</a:t>
            </a:r>
          </a:p>
        </p:txBody>
      </p:sp>
      <p:sp>
        <p:nvSpPr>
          <p:cNvPr id="27651" name="Rectangle 3"/>
          <p:cNvSpPr>
            <a:spLocks noGrp="1" noChangeArrowheads="1"/>
          </p:cNvSpPr>
          <p:nvPr>
            <p:ph type="body" sz="half" idx="1"/>
          </p:nvPr>
        </p:nvSpPr>
        <p:spPr>
          <a:xfrm>
            <a:off x="152400" y="5105400"/>
            <a:ext cx="8839200" cy="1600200"/>
          </a:xfrm>
        </p:spPr>
        <p:txBody>
          <a:bodyPr/>
          <a:lstStyle/>
          <a:p>
            <a:pPr algn="ctr">
              <a:buFontTx/>
              <a:buNone/>
            </a:pPr>
            <a:r>
              <a:rPr lang="en-US" sz="2400"/>
              <a:t>“It’s easier to </a:t>
            </a:r>
            <a:r>
              <a:rPr lang="en-US">
                <a:solidFill>
                  <a:srgbClr val="FF3300"/>
                </a:solidFill>
                <a:effectLst>
                  <a:outerShdw blurRad="38100" dist="38100" dir="2700000" algn="tl">
                    <a:srgbClr val="000000"/>
                  </a:outerShdw>
                </a:effectLst>
              </a:rPr>
              <a:t>ACT</a:t>
            </a:r>
            <a:r>
              <a:rPr lang="en-US" sz="2400"/>
              <a:t> your way into a new way of THINKING, than to</a:t>
            </a:r>
          </a:p>
          <a:p>
            <a:pPr algn="ctr">
              <a:buFontTx/>
              <a:buNone/>
            </a:pPr>
            <a:r>
              <a:rPr lang="en-US" sz="2400"/>
              <a:t>THINK your way into a new way of ACTING”</a:t>
            </a:r>
          </a:p>
        </p:txBody>
      </p:sp>
      <p:pic>
        <p:nvPicPr>
          <p:cNvPr id="27652" name="Picture 4" descr="KAP copy"/>
          <p:cNvPicPr>
            <a:picLocks noChangeAspect="1" noChangeArrowheads="1"/>
          </p:cNvPicPr>
          <p:nvPr/>
        </p:nvPicPr>
        <p:blipFill>
          <a:blip r:embed="rId3">
            <a:extLst>
              <a:ext uri="{28A0092B-C50C-407E-A947-70E740481C1C}">
                <a14:useLocalDpi xmlns:a14="http://schemas.microsoft.com/office/drawing/2010/main" val="0"/>
              </a:ext>
            </a:extLst>
          </a:blip>
          <a:srcRect t="12183"/>
          <a:stretch>
            <a:fillRect/>
          </a:stretch>
        </p:blipFill>
        <p:spPr bwMode="auto">
          <a:xfrm>
            <a:off x="2362200" y="2362200"/>
            <a:ext cx="4724400" cy="2471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32651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152400"/>
            <a:ext cx="8686800" cy="1143000"/>
          </a:xfrm>
        </p:spPr>
        <p:txBody>
          <a:bodyPr/>
          <a:lstStyle/>
          <a:p>
            <a:r>
              <a:rPr lang="en-US" b="1"/>
              <a:t>PD Enables us to Act TODAY</a:t>
            </a:r>
          </a:p>
        </p:txBody>
      </p:sp>
      <p:sp>
        <p:nvSpPr>
          <p:cNvPr id="29699" name="Rectangle 3"/>
          <p:cNvSpPr>
            <a:spLocks noGrp="1" noChangeArrowheads="1"/>
          </p:cNvSpPr>
          <p:nvPr>
            <p:ph type="body" sz="half" idx="1"/>
          </p:nvPr>
        </p:nvSpPr>
        <p:spPr>
          <a:xfrm>
            <a:off x="152400" y="5410200"/>
            <a:ext cx="8839200" cy="1219200"/>
          </a:xfrm>
        </p:spPr>
        <p:txBody>
          <a:bodyPr/>
          <a:lstStyle/>
          <a:p>
            <a:pPr algn="ctr">
              <a:buFontTx/>
              <a:buNone/>
            </a:pPr>
            <a:r>
              <a:rPr lang="en-US" sz="2400"/>
              <a:t>The presence of Positive Deviants demonstrates that it is possible to find successful solutions TODAY </a:t>
            </a:r>
            <a:r>
              <a:rPr lang="en-US" sz="2400" u="sng"/>
              <a:t>before</a:t>
            </a:r>
            <a:r>
              <a:rPr lang="en-US" sz="2400"/>
              <a:t> all the underlying causes are addressed!</a:t>
            </a:r>
          </a:p>
        </p:txBody>
      </p:sp>
      <p:sp>
        <p:nvSpPr>
          <p:cNvPr id="29700" name="Rectangle 4"/>
          <p:cNvSpPr>
            <a:spLocks noChangeArrowheads="1"/>
          </p:cNvSpPr>
          <p:nvPr/>
        </p:nvSpPr>
        <p:spPr bwMode="auto">
          <a:xfrm>
            <a:off x="609600" y="1219200"/>
            <a:ext cx="8229600" cy="914400"/>
          </a:xfrm>
          <a:prstGeom prst="rect">
            <a:avLst/>
          </a:prstGeom>
          <a:noFill/>
          <a:ln w="9525">
            <a:noFill/>
            <a:miter lim="800000"/>
            <a:headEnd/>
            <a:tailEnd/>
          </a:ln>
          <a:effectLst/>
        </p:spPr>
        <p:txBody>
          <a:bodyPr/>
          <a:lstStyle/>
          <a:p>
            <a:pPr marL="342900" indent="-342900" algn="ctr">
              <a:spcBef>
                <a:spcPct val="20000"/>
              </a:spcBef>
            </a:pPr>
            <a:r>
              <a:rPr lang="en-US" sz="2400"/>
              <a:t>Although most problems have complex, interlinked underlying causes . . .</a:t>
            </a:r>
          </a:p>
        </p:txBody>
      </p:sp>
      <p:pic>
        <p:nvPicPr>
          <p:cNvPr id="29701" name="Picture 5" descr="wall2 copy"/>
          <p:cNvPicPr>
            <a:picLocks noChangeAspect="1" noChangeArrowheads="1"/>
          </p:cNvPicPr>
          <p:nvPr/>
        </p:nvPicPr>
        <p:blipFill>
          <a:blip r:embed="rId3"/>
          <a:srcRect/>
          <a:stretch>
            <a:fillRect/>
          </a:stretch>
        </p:blipFill>
        <p:spPr bwMode="auto">
          <a:xfrm>
            <a:off x="2057400" y="2133600"/>
            <a:ext cx="5181600" cy="3200400"/>
          </a:xfrm>
          <a:prstGeom prst="rect">
            <a:avLst/>
          </a:prstGeom>
          <a:noFill/>
        </p:spPr>
      </p:pic>
    </p:spTree>
    <p:extLst>
      <p:ext uri="{BB962C8B-B14F-4D97-AF65-F5344CB8AC3E}">
        <p14:creationId xmlns:p14="http://schemas.microsoft.com/office/powerpoint/2010/main" val="30768041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304800"/>
            <a:ext cx="8229600" cy="1905000"/>
          </a:xfrm>
        </p:spPr>
        <p:txBody>
          <a:bodyPr/>
          <a:lstStyle/>
          <a:p>
            <a:r>
              <a:rPr lang="en-US" sz="3600">
                <a:latin typeface="Comic Sans MS" pitchFamily="66" charset="0"/>
              </a:rPr>
              <a:t>Penyelidikan PD adalah “</a:t>
            </a:r>
            <a:r>
              <a:rPr lang="en-US" sz="3600" b="1">
                <a:latin typeface="Comic Sans MS" pitchFamily="66" charset="0"/>
              </a:rPr>
              <a:t>tujuan</a:t>
            </a:r>
            <a:r>
              <a:rPr lang="en-US" sz="3600">
                <a:latin typeface="Comic Sans MS" pitchFamily="66" charset="0"/>
              </a:rPr>
              <a:t>” sekaligus “</a:t>
            </a:r>
            <a:r>
              <a:rPr lang="en-US" sz="3600" b="1">
                <a:latin typeface="Comic Sans MS" pitchFamily="66" charset="0"/>
              </a:rPr>
              <a:t>alat</a:t>
            </a:r>
            <a:r>
              <a:rPr lang="en-US" sz="3600">
                <a:latin typeface="Comic Sans MS" pitchFamily="66" charset="0"/>
              </a:rPr>
              <a:t>” dan harus diulang dilakukan di tiap masyarakat</a:t>
            </a:r>
          </a:p>
        </p:txBody>
      </p:sp>
      <p:sp>
        <p:nvSpPr>
          <p:cNvPr id="11267" name="Rectangle 3"/>
          <p:cNvSpPr>
            <a:spLocks noGrp="1" noChangeArrowheads="1"/>
          </p:cNvSpPr>
          <p:nvPr>
            <p:ph type="body" idx="1"/>
          </p:nvPr>
        </p:nvSpPr>
        <p:spPr>
          <a:xfrm>
            <a:off x="457200" y="2895600"/>
            <a:ext cx="8229600" cy="3581400"/>
          </a:xfrm>
        </p:spPr>
        <p:txBody>
          <a:bodyPr/>
          <a:lstStyle/>
          <a:p>
            <a:pPr>
              <a:buFontTx/>
              <a:buNone/>
            </a:pPr>
            <a:r>
              <a:rPr lang="en-US" sz="2800">
                <a:latin typeface="Comic Sans MS" pitchFamily="66" charset="0"/>
              </a:rPr>
              <a:t>Alat </a:t>
            </a:r>
            <a:r>
              <a:rPr lang="en-US" sz="2800">
                <a:latin typeface="Comic Sans MS" pitchFamily="66" charset="0"/>
                <a:sym typeface="Wingdings" pitchFamily="2" charset="2"/>
              </a:rPr>
              <a:t> </a:t>
            </a:r>
          </a:p>
          <a:p>
            <a:pPr>
              <a:buFontTx/>
              <a:buNone/>
            </a:pPr>
            <a:r>
              <a:rPr lang="en-US" sz="2800">
                <a:latin typeface="Comic Sans MS" pitchFamily="66" charset="0"/>
                <a:sym typeface="Wingdings" pitchFamily="2" charset="2"/>
              </a:rPr>
              <a:t>	untuk menemukan perilaku PD yang berhasil dan dapat adopsi</a:t>
            </a:r>
          </a:p>
          <a:p>
            <a:pPr>
              <a:buFontTx/>
              <a:buNone/>
            </a:pPr>
            <a:r>
              <a:rPr lang="en-US" sz="2800">
                <a:latin typeface="Comic Sans MS" pitchFamily="66" charset="0"/>
                <a:sym typeface="Wingdings" pitchFamily="2" charset="2"/>
              </a:rPr>
              <a:t>Tujuan</a:t>
            </a:r>
          </a:p>
          <a:p>
            <a:pPr>
              <a:buFontTx/>
              <a:buNone/>
            </a:pPr>
            <a:r>
              <a:rPr lang="en-US" sz="2800">
                <a:latin typeface="Comic Sans MS" pitchFamily="66" charset="0"/>
                <a:sym typeface="Wingdings" pitchFamily="2" charset="2"/>
              </a:rPr>
              <a:t>	memampukan masyakarat menemukan dan memiliki solusi mereka sendiri, berdasar sumber daya yang mereka miliki </a:t>
            </a:r>
            <a:endParaRPr lang="en-US" sz="2800">
              <a:latin typeface="Comic Sans MS" pitchFamily="66" charset="0"/>
            </a:endParaRPr>
          </a:p>
        </p:txBody>
      </p:sp>
    </p:spTree>
    <p:extLst>
      <p:ext uri="{BB962C8B-B14F-4D97-AF65-F5344CB8AC3E}">
        <p14:creationId xmlns:p14="http://schemas.microsoft.com/office/powerpoint/2010/main" val="14355065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381000" y="1051560"/>
            <a:ext cx="8229600" cy="3291840"/>
          </a:xfrm>
          <a:solidFill>
            <a:schemeClr val="bg1">
              <a:lumMod val="95000"/>
            </a:schemeClr>
          </a:solidFill>
        </p:spPr>
        <p:txBody>
          <a:bodyPr/>
          <a:lstStyle/>
          <a:p>
            <a:pPr marL="285750" indent="-285750" algn="just" eaLnBrk="1" hangingPunct="1">
              <a:buFont typeface="Courier New" pitchFamily="49" charset="0"/>
              <a:buChar char="o"/>
              <a:defRPr/>
            </a:pPr>
            <a:r>
              <a:rPr lang="en-US" sz="1800" b="1" i="1" dirty="0" smtClean="0">
                <a:solidFill>
                  <a:srgbClr val="002060"/>
                </a:solidFill>
                <a:latin typeface="Corbel" pitchFamily="34" charset="0"/>
              </a:rPr>
              <a:t>Heart National Model </a:t>
            </a:r>
            <a:r>
              <a:rPr lang="en-US" sz="1800" dirty="0" err="1" smtClean="0">
                <a:latin typeface="Corbel" pitchFamily="34" charset="0"/>
              </a:rPr>
              <a:t>telah</a:t>
            </a:r>
            <a:r>
              <a:rPr lang="en-US" sz="1800" dirty="0" smtClean="0">
                <a:latin typeface="Corbel" pitchFamily="34" charset="0"/>
              </a:rPr>
              <a:t> </a:t>
            </a:r>
            <a:r>
              <a:rPr lang="en-US" sz="1800" dirty="0" err="1" smtClean="0">
                <a:latin typeface="Corbel" pitchFamily="34" charset="0"/>
              </a:rPr>
              <a:t>menggunakan</a:t>
            </a:r>
            <a:r>
              <a:rPr lang="en-US" sz="1800" dirty="0" smtClean="0">
                <a:latin typeface="Corbel" pitchFamily="34" charset="0"/>
              </a:rPr>
              <a:t> </a:t>
            </a:r>
            <a:r>
              <a:rPr lang="en-US" sz="1800" dirty="0" err="1" smtClean="0">
                <a:latin typeface="Corbel" pitchFamily="34" charset="0"/>
              </a:rPr>
              <a:t>pendekatan</a:t>
            </a:r>
            <a:r>
              <a:rPr lang="en-US" sz="1800" dirty="0" smtClean="0">
                <a:latin typeface="Corbel" pitchFamily="34" charset="0"/>
              </a:rPr>
              <a:t> PD </a:t>
            </a:r>
            <a:r>
              <a:rPr lang="en-US" sz="1800" dirty="0" err="1" smtClean="0">
                <a:latin typeface="Corbel" pitchFamily="34" charset="0"/>
              </a:rPr>
              <a:t>sejak</a:t>
            </a:r>
            <a:r>
              <a:rPr lang="en-US" sz="1800" dirty="0" smtClean="0">
                <a:latin typeface="Corbel" pitchFamily="34" charset="0"/>
              </a:rPr>
              <a:t> 1960-an </a:t>
            </a:r>
            <a:r>
              <a:rPr lang="en-US" sz="1800" dirty="0" err="1" smtClean="0">
                <a:latin typeface="Corbel" pitchFamily="34" charset="0"/>
              </a:rPr>
              <a:t>di</a:t>
            </a:r>
            <a:r>
              <a:rPr lang="en-US" sz="1800" dirty="0" smtClean="0">
                <a:latin typeface="Corbel" pitchFamily="34" charset="0"/>
              </a:rPr>
              <a:t> Haiti. </a:t>
            </a:r>
            <a:r>
              <a:rPr lang="en-US" sz="1800" dirty="0" err="1" smtClean="0">
                <a:latin typeface="Corbel" pitchFamily="34" charset="0"/>
              </a:rPr>
              <a:t>Pertama</a:t>
            </a:r>
            <a:r>
              <a:rPr lang="en-US" sz="1800" dirty="0" smtClean="0">
                <a:latin typeface="Corbel" pitchFamily="34" charset="0"/>
              </a:rPr>
              <a:t> kali </a:t>
            </a:r>
            <a:r>
              <a:rPr lang="en-US" sz="1800" dirty="0" err="1" smtClean="0">
                <a:latin typeface="Corbel" pitchFamily="34" charset="0"/>
              </a:rPr>
              <a:t>diperkenalkan</a:t>
            </a:r>
            <a:r>
              <a:rPr lang="en-US" sz="1800" dirty="0" smtClean="0">
                <a:latin typeface="Corbel" pitchFamily="34" charset="0"/>
              </a:rPr>
              <a:t> </a:t>
            </a:r>
            <a:r>
              <a:rPr lang="en-US" sz="1800" dirty="0" err="1" smtClean="0">
                <a:latin typeface="Corbel" pitchFamily="34" charset="0"/>
              </a:rPr>
              <a:t>oleh</a:t>
            </a:r>
            <a:r>
              <a:rPr lang="en-US" sz="1800" dirty="0" smtClean="0">
                <a:latin typeface="Corbel" pitchFamily="34" charset="0"/>
              </a:rPr>
              <a:t> </a:t>
            </a:r>
            <a:r>
              <a:rPr lang="en-US" sz="1800" b="1" dirty="0" err="1" smtClean="0">
                <a:solidFill>
                  <a:srgbClr val="002060"/>
                </a:solidFill>
                <a:latin typeface="Corbel" pitchFamily="34" charset="0"/>
              </a:rPr>
              <a:t>Profesor</a:t>
            </a:r>
            <a:r>
              <a:rPr lang="en-US" sz="1800" b="1" dirty="0" smtClean="0">
                <a:solidFill>
                  <a:srgbClr val="002060"/>
                </a:solidFill>
                <a:latin typeface="Corbel" pitchFamily="34" charset="0"/>
              </a:rPr>
              <a:t> Marian </a:t>
            </a:r>
            <a:r>
              <a:rPr lang="en-US" sz="1800" b="1" dirty="0" err="1" smtClean="0">
                <a:solidFill>
                  <a:srgbClr val="002060"/>
                </a:solidFill>
                <a:latin typeface="Corbel" pitchFamily="34" charset="0"/>
              </a:rPr>
              <a:t>Zeitlin</a:t>
            </a:r>
            <a:r>
              <a:rPr lang="en-US" sz="1800" dirty="0" smtClean="0">
                <a:latin typeface="Corbel" pitchFamily="34" charset="0"/>
              </a:rPr>
              <a:t>. </a:t>
            </a:r>
            <a:r>
              <a:rPr lang="en-US" sz="1800" dirty="0" err="1" smtClean="0">
                <a:latin typeface="Corbel" pitchFamily="34" charset="0"/>
              </a:rPr>
              <a:t>Selanjutnya</a:t>
            </a:r>
            <a:r>
              <a:rPr lang="en-US" sz="1800" dirty="0" smtClean="0">
                <a:latin typeface="Corbel" pitchFamily="34" charset="0"/>
              </a:rPr>
              <a:t>, </a:t>
            </a:r>
            <a:r>
              <a:rPr lang="en-US" sz="1800" b="1" dirty="0" err="1" smtClean="0">
                <a:solidFill>
                  <a:srgbClr val="002060"/>
                </a:solidFill>
                <a:latin typeface="Corbel" pitchFamily="34" charset="0"/>
              </a:rPr>
              <a:t>Profesor</a:t>
            </a:r>
            <a:r>
              <a:rPr lang="en-US" sz="1800" b="1" dirty="0" smtClean="0">
                <a:solidFill>
                  <a:srgbClr val="002060"/>
                </a:solidFill>
                <a:latin typeface="Corbel" pitchFamily="34" charset="0"/>
              </a:rPr>
              <a:t> Jerry </a:t>
            </a:r>
            <a:r>
              <a:rPr lang="en-US" sz="1800" b="1" dirty="0" err="1" smtClean="0">
                <a:solidFill>
                  <a:srgbClr val="002060"/>
                </a:solidFill>
                <a:latin typeface="Corbel" pitchFamily="34" charset="0"/>
              </a:rPr>
              <a:t>Sternin</a:t>
            </a:r>
            <a:r>
              <a:rPr lang="en-US" sz="1800" b="1" dirty="0" smtClean="0">
                <a:solidFill>
                  <a:srgbClr val="002060"/>
                </a:solidFill>
                <a:latin typeface="Corbel" pitchFamily="34" charset="0"/>
              </a:rPr>
              <a:t> </a:t>
            </a:r>
            <a:r>
              <a:rPr lang="en-US" sz="1800" dirty="0" err="1" smtClean="0">
                <a:latin typeface="Corbel" pitchFamily="34" charset="0"/>
              </a:rPr>
              <a:t>dan</a:t>
            </a:r>
            <a:r>
              <a:rPr lang="en-US" sz="1800" b="1" dirty="0" smtClean="0">
                <a:latin typeface="Corbel" pitchFamily="34" charset="0"/>
              </a:rPr>
              <a:t> </a:t>
            </a:r>
            <a:r>
              <a:rPr lang="en-US" sz="1800" b="1" dirty="0" smtClean="0">
                <a:solidFill>
                  <a:srgbClr val="002060"/>
                </a:solidFill>
                <a:latin typeface="Corbel" pitchFamily="34" charset="0"/>
              </a:rPr>
              <a:t>Monique </a:t>
            </a:r>
            <a:r>
              <a:rPr lang="en-US" sz="1800" b="1" dirty="0" err="1" smtClean="0">
                <a:solidFill>
                  <a:srgbClr val="002060"/>
                </a:solidFill>
                <a:latin typeface="Corbel" pitchFamily="34" charset="0"/>
              </a:rPr>
              <a:t>Sternin</a:t>
            </a:r>
            <a:r>
              <a:rPr lang="en-US" sz="1800" dirty="0" smtClean="0">
                <a:solidFill>
                  <a:srgbClr val="002060"/>
                </a:solidFill>
                <a:latin typeface="Corbel" pitchFamily="34" charset="0"/>
              </a:rPr>
              <a:t> </a:t>
            </a:r>
            <a:r>
              <a:rPr lang="en-US" sz="1800" dirty="0" err="1" smtClean="0">
                <a:latin typeface="Corbel" pitchFamily="34" charset="0"/>
              </a:rPr>
              <a:t>dari</a:t>
            </a:r>
            <a:r>
              <a:rPr lang="en-US" sz="1800" dirty="0" smtClean="0">
                <a:latin typeface="Corbel" pitchFamily="34" charset="0"/>
              </a:rPr>
              <a:t> Tufts University, USA </a:t>
            </a:r>
            <a:r>
              <a:rPr lang="en-US" sz="1800" dirty="0" err="1" smtClean="0">
                <a:latin typeface="Corbel" pitchFamily="34" charset="0"/>
              </a:rPr>
              <a:t>menguji</a:t>
            </a:r>
            <a:r>
              <a:rPr lang="en-US" sz="1800" dirty="0" smtClean="0">
                <a:latin typeface="Corbel" pitchFamily="34" charset="0"/>
              </a:rPr>
              <a:t> </a:t>
            </a:r>
            <a:r>
              <a:rPr lang="en-US" sz="1800" dirty="0" err="1" smtClean="0">
                <a:latin typeface="Corbel" pitchFamily="34" charset="0"/>
              </a:rPr>
              <a:t>teori</a:t>
            </a:r>
            <a:r>
              <a:rPr lang="en-US" sz="1800" dirty="0" smtClean="0">
                <a:latin typeface="Corbel" pitchFamily="34" charset="0"/>
              </a:rPr>
              <a:t> </a:t>
            </a:r>
            <a:r>
              <a:rPr lang="en-US" sz="1800" dirty="0" err="1" smtClean="0">
                <a:latin typeface="Corbel" pitchFamily="34" charset="0"/>
              </a:rPr>
              <a:t>tersebut</a:t>
            </a:r>
            <a:r>
              <a:rPr lang="en-US" sz="1800" dirty="0" smtClean="0">
                <a:latin typeface="Corbel" pitchFamily="34" charset="0"/>
              </a:rPr>
              <a:t> </a:t>
            </a:r>
            <a:r>
              <a:rPr lang="en-US" sz="1800" dirty="0" err="1" smtClean="0">
                <a:latin typeface="Corbel" pitchFamily="34" charset="0"/>
              </a:rPr>
              <a:t>dalam</a:t>
            </a:r>
            <a:r>
              <a:rPr lang="en-US" sz="1800" dirty="0" smtClean="0">
                <a:latin typeface="Corbel" pitchFamily="34" charset="0"/>
              </a:rPr>
              <a:t> </a:t>
            </a:r>
            <a:r>
              <a:rPr lang="en-US" sz="1800" dirty="0" err="1" smtClean="0">
                <a:latin typeface="Corbel" pitchFamily="34" charset="0"/>
              </a:rPr>
              <a:t>kasus</a:t>
            </a:r>
            <a:r>
              <a:rPr lang="en-US" sz="1800" dirty="0" smtClean="0">
                <a:latin typeface="Corbel" pitchFamily="34" charset="0"/>
              </a:rPr>
              <a:t> </a:t>
            </a:r>
            <a:r>
              <a:rPr lang="en-US" sz="1800" dirty="0" err="1" smtClean="0">
                <a:latin typeface="Corbel" pitchFamily="34" charset="0"/>
              </a:rPr>
              <a:t>malnutrisi</a:t>
            </a:r>
            <a:r>
              <a:rPr lang="en-US" sz="1800" dirty="0" smtClean="0">
                <a:latin typeface="Corbel" pitchFamily="34" charset="0"/>
              </a:rPr>
              <a:t> </a:t>
            </a:r>
            <a:r>
              <a:rPr lang="en-US" sz="1800" dirty="0" err="1" smtClean="0">
                <a:latin typeface="Corbel" pitchFamily="34" charset="0"/>
              </a:rPr>
              <a:t>pada</a:t>
            </a:r>
            <a:r>
              <a:rPr lang="en-US" sz="1800" dirty="0" smtClean="0">
                <a:latin typeface="Corbel" pitchFamily="34" charset="0"/>
              </a:rPr>
              <a:t> </a:t>
            </a:r>
            <a:r>
              <a:rPr lang="en-US" sz="1800" dirty="0" err="1" smtClean="0">
                <a:latin typeface="Corbel" pitchFamily="34" charset="0"/>
              </a:rPr>
              <a:t>anak</a:t>
            </a:r>
            <a:r>
              <a:rPr lang="en-US" sz="1800" dirty="0" smtClean="0">
                <a:latin typeface="Corbel" pitchFamily="34" charset="0"/>
              </a:rPr>
              <a:t> </a:t>
            </a:r>
            <a:r>
              <a:rPr lang="en-US" sz="1800" dirty="0" err="1" smtClean="0">
                <a:latin typeface="Corbel" pitchFamily="34" charset="0"/>
              </a:rPr>
              <a:t>di</a:t>
            </a:r>
            <a:r>
              <a:rPr lang="en-US" sz="1800" dirty="0" smtClean="0">
                <a:latin typeface="Corbel" pitchFamily="34" charset="0"/>
              </a:rPr>
              <a:t> Vietnam </a:t>
            </a:r>
            <a:r>
              <a:rPr lang="en-US" sz="1800" dirty="0" err="1" smtClean="0">
                <a:latin typeface="Corbel" pitchFamily="34" charset="0"/>
              </a:rPr>
              <a:t>pada</a:t>
            </a:r>
            <a:r>
              <a:rPr lang="en-US" sz="1800" dirty="0" smtClean="0">
                <a:latin typeface="Corbel" pitchFamily="34" charset="0"/>
              </a:rPr>
              <a:t> </a:t>
            </a:r>
            <a:r>
              <a:rPr lang="en-US" sz="1800" dirty="0" err="1" smtClean="0">
                <a:latin typeface="Corbel" pitchFamily="34" charset="0"/>
              </a:rPr>
              <a:t>tahun</a:t>
            </a:r>
            <a:r>
              <a:rPr lang="en-US" sz="1800" dirty="0" smtClean="0">
                <a:latin typeface="Corbel" pitchFamily="34" charset="0"/>
              </a:rPr>
              <a:t> 1990.</a:t>
            </a:r>
          </a:p>
          <a:p>
            <a:pPr marL="285750" indent="-285750" algn="just" eaLnBrk="1" hangingPunct="1">
              <a:buFont typeface="Arial" charset="0"/>
              <a:buNone/>
              <a:defRPr/>
            </a:pPr>
            <a:endParaRPr lang="en-US" sz="1800" dirty="0" smtClean="0">
              <a:latin typeface="Corbel" pitchFamily="34" charset="0"/>
            </a:endParaRPr>
          </a:p>
          <a:p>
            <a:pPr marL="285750" indent="-285750" algn="just" eaLnBrk="1" hangingPunct="1">
              <a:buFont typeface="Courier New" pitchFamily="49" charset="0"/>
              <a:buChar char="o"/>
              <a:defRPr/>
            </a:pPr>
            <a:r>
              <a:rPr lang="id-ID" sz="1800" dirty="0" smtClean="0">
                <a:latin typeface="Corbel" pitchFamily="34" charset="0"/>
              </a:rPr>
              <a:t>Sternin - Vietnam : </a:t>
            </a:r>
            <a:r>
              <a:rPr lang="en-US" sz="1800" dirty="0" err="1" smtClean="0">
                <a:latin typeface="Corbel" pitchFamily="34" charset="0"/>
              </a:rPr>
              <a:t>Selama</a:t>
            </a:r>
            <a:r>
              <a:rPr lang="en-US" sz="1800" dirty="0" smtClean="0">
                <a:latin typeface="Corbel" pitchFamily="34" charset="0"/>
              </a:rPr>
              <a:t> </a:t>
            </a:r>
            <a:r>
              <a:rPr lang="en-US" sz="1800" dirty="0" err="1" smtClean="0">
                <a:latin typeface="Corbel" pitchFamily="34" charset="0"/>
              </a:rPr>
              <a:t>setahun</a:t>
            </a:r>
            <a:r>
              <a:rPr lang="en-US" sz="1800" dirty="0" smtClean="0">
                <a:latin typeface="Corbel" pitchFamily="34" charset="0"/>
              </a:rPr>
              <a:t> </a:t>
            </a:r>
            <a:r>
              <a:rPr lang="en-US" sz="1800" dirty="0" err="1" smtClean="0">
                <a:latin typeface="Corbel" pitchFamily="34" charset="0"/>
              </a:rPr>
              <a:t>secara</a:t>
            </a:r>
            <a:r>
              <a:rPr lang="en-US" sz="1800" dirty="0" smtClean="0">
                <a:latin typeface="Corbel" pitchFamily="34" charset="0"/>
              </a:rPr>
              <a:t> </a:t>
            </a:r>
            <a:r>
              <a:rPr lang="en-US" sz="1800" i="1" dirty="0" smtClean="0">
                <a:latin typeface="Corbel" pitchFamily="34" charset="0"/>
              </a:rPr>
              <a:t>massive</a:t>
            </a:r>
            <a:r>
              <a:rPr lang="en-US" sz="1800" dirty="0" smtClean="0">
                <a:latin typeface="Corbel" pitchFamily="34" charset="0"/>
              </a:rPr>
              <a:t> </a:t>
            </a:r>
            <a:r>
              <a:rPr lang="en-US" sz="1800" dirty="0" err="1" smtClean="0">
                <a:latin typeface="Corbel" pitchFamily="34" charset="0"/>
              </a:rPr>
              <a:t>menjalankan</a:t>
            </a:r>
            <a:r>
              <a:rPr lang="en-US" sz="1800" dirty="0" smtClean="0">
                <a:latin typeface="Corbel" pitchFamily="34" charset="0"/>
              </a:rPr>
              <a:t> program </a:t>
            </a:r>
            <a:r>
              <a:rPr lang="en-US" sz="1800" dirty="0" err="1" smtClean="0">
                <a:latin typeface="Corbel" pitchFamily="34" charset="0"/>
              </a:rPr>
              <a:t>rehabilitasi</a:t>
            </a:r>
            <a:r>
              <a:rPr lang="en-US" sz="1800" dirty="0" smtClean="0">
                <a:latin typeface="Corbel" pitchFamily="34" charset="0"/>
              </a:rPr>
              <a:t> </a:t>
            </a:r>
            <a:r>
              <a:rPr lang="en-US" sz="1800" dirty="0" err="1" smtClean="0">
                <a:latin typeface="Corbel" pitchFamily="34" charset="0"/>
              </a:rPr>
              <a:t>gizi</a:t>
            </a:r>
            <a:r>
              <a:rPr lang="en-US" sz="1800" dirty="0" smtClean="0">
                <a:latin typeface="Corbel" pitchFamily="34" charset="0"/>
              </a:rPr>
              <a:t> </a:t>
            </a:r>
            <a:r>
              <a:rPr lang="en-US" sz="1800" dirty="0" err="1" smtClean="0">
                <a:latin typeface="Corbel" pitchFamily="34" charset="0"/>
              </a:rPr>
              <a:t>dengan</a:t>
            </a:r>
            <a:r>
              <a:rPr lang="en-US" sz="1800" dirty="0" smtClean="0">
                <a:latin typeface="Corbel" pitchFamily="34" charset="0"/>
              </a:rPr>
              <a:t> </a:t>
            </a:r>
            <a:r>
              <a:rPr lang="en-US" sz="1800" dirty="0" err="1" smtClean="0">
                <a:latin typeface="Corbel" pitchFamily="34" charset="0"/>
              </a:rPr>
              <a:t>pendekatan</a:t>
            </a:r>
            <a:r>
              <a:rPr lang="en-US" sz="1800" dirty="0" smtClean="0">
                <a:latin typeface="Corbel" pitchFamily="34" charset="0"/>
              </a:rPr>
              <a:t> PD, </a:t>
            </a:r>
            <a:r>
              <a:rPr lang="en-US" sz="1800" dirty="0" err="1" smtClean="0">
                <a:latin typeface="Corbel" pitchFamily="34" charset="0"/>
              </a:rPr>
              <a:t>lebih</a:t>
            </a:r>
            <a:r>
              <a:rPr lang="en-US" sz="1800" dirty="0" smtClean="0">
                <a:latin typeface="Corbel" pitchFamily="34" charset="0"/>
              </a:rPr>
              <a:t> </a:t>
            </a:r>
            <a:r>
              <a:rPr lang="en-US" sz="1800" dirty="0" err="1" smtClean="0">
                <a:latin typeface="Corbel" pitchFamily="34" charset="0"/>
              </a:rPr>
              <a:t>dari</a:t>
            </a:r>
            <a:r>
              <a:rPr lang="en-US" sz="1800" dirty="0" smtClean="0">
                <a:latin typeface="Corbel" pitchFamily="34" charset="0"/>
              </a:rPr>
              <a:t> </a:t>
            </a:r>
            <a:r>
              <a:rPr lang="en-US" sz="1800" b="1" dirty="0" smtClean="0">
                <a:solidFill>
                  <a:srgbClr val="002060"/>
                </a:solidFill>
                <a:latin typeface="Corbel" pitchFamily="34" charset="0"/>
              </a:rPr>
              <a:t>1000 </a:t>
            </a:r>
            <a:r>
              <a:rPr lang="en-US" sz="1800" b="1" dirty="0" err="1" smtClean="0">
                <a:solidFill>
                  <a:srgbClr val="002060"/>
                </a:solidFill>
                <a:latin typeface="Corbel" pitchFamily="34" charset="0"/>
              </a:rPr>
              <a:t>anak</a:t>
            </a:r>
            <a:r>
              <a:rPr lang="en-US" sz="1800" b="1" dirty="0" smtClean="0">
                <a:solidFill>
                  <a:srgbClr val="002060"/>
                </a:solidFill>
                <a:latin typeface="Corbel" pitchFamily="34" charset="0"/>
              </a:rPr>
              <a:t> </a:t>
            </a:r>
            <a:r>
              <a:rPr lang="en-US" sz="1800" b="1" dirty="0" err="1" smtClean="0">
                <a:solidFill>
                  <a:srgbClr val="002060"/>
                </a:solidFill>
                <a:latin typeface="Corbel" pitchFamily="34" charset="0"/>
              </a:rPr>
              <a:t>berpartisipasi</a:t>
            </a:r>
            <a:r>
              <a:rPr lang="en-US" sz="1800" dirty="0" smtClean="0">
                <a:latin typeface="Corbel" pitchFamily="34" charset="0"/>
              </a:rPr>
              <a:t> </a:t>
            </a:r>
            <a:r>
              <a:rPr lang="en-US" sz="1800" dirty="0" err="1" smtClean="0">
                <a:latin typeface="Corbel" pitchFamily="34" charset="0"/>
              </a:rPr>
              <a:t>dan</a:t>
            </a:r>
            <a:r>
              <a:rPr lang="en-US" sz="1800" dirty="0" smtClean="0">
                <a:latin typeface="Corbel" pitchFamily="34" charset="0"/>
              </a:rPr>
              <a:t> p</a:t>
            </a:r>
            <a:r>
              <a:rPr lang="id-ID" sz="1800" dirty="0" smtClean="0">
                <a:latin typeface="Corbel" pitchFamily="34" charset="0"/>
              </a:rPr>
              <a:t>endekatan ini berhasil </a:t>
            </a:r>
            <a:r>
              <a:rPr lang="id-ID" sz="1800" b="1" dirty="0" smtClean="0">
                <a:solidFill>
                  <a:srgbClr val="002060"/>
                </a:solidFill>
                <a:latin typeface="Corbel" pitchFamily="34" charset="0"/>
              </a:rPr>
              <a:t>menurunkan 74% </a:t>
            </a:r>
            <a:r>
              <a:rPr lang="en-US" sz="1800" b="1" dirty="0" err="1" smtClean="0">
                <a:solidFill>
                  <a:srgbClr val="002060"/>
                </a:solidFill>
                <a:latin typeface="Corbel" pitchFamily="34" charset="0"/>
              </a:rPr>
              <a:t>kasus</a:t>
            </a:r>
            <a:r>
              <a:rPr lang="en-US" sz="1800" b="1" dirty="0" smtClean="0">
                <a:solidFill>
                  <a:srgbClr val="002060"/>
                </a:solidFill>
                <a:latin typeface="Corbel" pitchFamily="34" charset="0"/>
              </a:rPr>
              <a:t> </a:t>
            </a:r>
            <a:r>
              <a:rPr lang="id-ID" sz="1800" b="1" dirty="0" smtClean="0">
                <a:solidFill>
                  <a:srgbClr val="002060"/>
                </a:solidFill>
                <a:latin typeface="Corbel" pitchFamily="34" charset="0"/>
              </a:rPr>
              <a:t>anak gizi kurang</a:t>
            </a:r>
            <a:r>
              <a:rPr lang="id-ID" sz="1800" dirty="0" smtClean="0">
                <a:latin typeface="Corbel" pitchFamily="34" charset="0"/>
              </a:rPr>
              <a:t> dan dapat bertahan hingga 3-4 tahun setelah program selesai</a:t>
            </a:r>
            <a:r>
              <a:rPr lang="en-US" sz="1800" dirty="0" smtClean="0">
                <a:latin typeface="Corbel" pitchFamily="34" charset="0"/>
              </a:rPr>
              <a:t>.</a:t>
            </a:r>
            <a:endParaRPr lang="en-US" sz="1600" dirty="0" smtClean="0">
              <a:latin typeface="Corbel" pitchFamily="34" charset="0"/>
            </a:endParaRPr>
          </a:p>
        </p:txBody>
      </p:sp>
      <p:sp>
        <p:nvSpPr>
          <p:cNvPr id="23555" name="Title 1"/>
          <p:cNvSpPr>
            <a:spLocks noGrp="1"/>
          </p:cNvSpPr>
          <p:nvPr>
            <p:ph type="title"/>
          </p:nvPr>
        </p:nvSpPr>
        <p:spPr>
          <a:xfrm>
            <a:off x="0" y="45720"/>
            <a:ext cx="9144000" cy="914400"/>
          </a:xfrm>
        </p:spPr>
        <p:txBody>
          <a:bodyPr/>
          <a:lstStyle/>
          <a:p>
            <a:pPr eaLnBrk="1" hangingPunct="1"/>
            <a:r>
              <a:rPr lang="en-US" sz="2800" b="1" smtClean="0">
                <a:solidFill>
                  <a:srgbClr val="C00000"/>
                </a:solidFill>
                <a:latin typeface="Arial Black" pitchFamily="34" charset="0"/>
                <a:cs typeface="Arial" charset="0"/>
              </a:rPr>
              <a:t>SEJARAH PERKEMBANGAN PD DI DUNIA</a:t>
            </a:r>
          </a:p>
        </p:txBody>
      </p:sp>
      <p:grpSp>
        <p:nvGrpSpPr>
          <p:cNvPr id="23556" name="Group 6"/>
          <p:cNvGrpSpPr>
            <a:grpSpLocks/>
          </p:cNvGrpSpPr>
          <p:nvPr/>
        </p:nvGrpSpPr>
        <p:grpSpPr bwMode="auto">
          <a:xfrm>
            <a:off x="1065213" y="4526280"/>
            <a:ext cx="7088187" cy="1554480"/>
            <a:chOff x="989571" y="3695700"/>
            <a:chExt cx="7316229" cy="1447800"/>
          </a:xfrm>
        </p:grpSpPr>
        <p:pic>
          <p:nvPicPr>
            <p:cNvPr id="23559" name="Picture 4" descr="C:\Users\user\Downloads\jerry nerp color_vietnam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9571" y="3702050"/>
              <a:ext cx="2242833"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0" name="Picture 5" descr="C:\Users\user\Downloads\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8604" y="3695701"/>
              <a:ext cx="2457450" cy="1447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1" name="Picture 6" descr="C:\Users\user\Downloads\1406_MMCS_PD_Monique_field_vietnam.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3204" y="3695700"/>
              <a:ext cx="2482596"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TextBox 7"/>
          <p:cNvSpPr txBox="1"/>
          <p:nvPr/>
        </p:nvSpPr>
        <p:spPr>
          <a:xfrm>
            <a:off x="996950" y="6080760"/>
            <a:ext cx="2497800" cy="253916"/>
          </a:xfrm>
          <a:prstGeom prst="rect">
            <a:avLst/>
          </a:prstGeom>
          <a:noFill/>
        </p:spPr>
        <p:txBody>
          <a:bodyPr wrap="none">
            <a:spAutoFit/>
          </a:bodyPr>
          <a:lstStyle/>
          <a:p>
            <a:pPr eaLnBrk="1" hangingPunct="1">
              <a:defRPr/>
            </a:pPr>
            <a:r>
              <a:rPr lang="en-US" sz="1050" b="1" i="1" dirty="0" err="1">
                <a:solidFill>
                  <a:srgbClr val="002060"/>
                </a:solidFill>
              </a:rPr>
              <a:t>Dokumentasi</a:t>
            </a:r>
            <a:r>
              <a:rPr lang="en-US" sz="1050" b="1" i="1" dirty="0">
                <a:solidFill>
                  <a:srgbClr val="002060"/>
                </a:solidFill>
              </a:rPr>
              <a:t>: Positive Deviance Initiative</a:t>
            </a:r>
          </a:p>
        </p:txBody>
      </p:sp>
      <p:cxnSp>
        <p:nvCxnSpPr>
          <p:cNvPr id="9" name="Straight Connector 8"/>
          <p:cNvCxnSpPr/>
          <p:nvPr/>
        </p:nvCxnSpPr>
        <p:spPr>
          <a:xfrm>
            <a:off x="457200" y="777240"/>
            <a:ext cx="8305800" cy="1906"/>
          </a:xfrm>
          <a:prstGeom prst="line">
            <a:avLst/>
          </a:prstGeom>
          <a:ln w="28575">
            <a:solidFill>
              <a:srgbClr val="FF99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5705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Studi Kasus Vietnam</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Setelah berakhirnya Perang Vietnam, banyak balita mengalami kekurangan gizi</a:t>
            </a:r>
          </a:p>
          <a:p>
            <a:r>
              <a:rPr lang="id-ID" dirty="0" smtClean="0"/>
              <a:t>Disebabkan kesulitan ekonomi, faktor budaya dan buruknya sistem pendidikan</a:t>
            </a:r>
          </a:p>
          <a:p>
            <a:r>
              <a:rPr lang="id-ID" dirty="0" smtClean="0"/>
              <a:t>Berbagai bantuan dari Luar : menyediakan bantuan makanan dlm jumlah besar sambil berusaha mengatasi akar permasalah</a:t>
            </a:r>
          </a:p>
          <a:p>
            <a:r>
              <a:rPr lang="id-ID" dirty="0" smtClean="0"/>
              <a:t>Pendekatan ini biasanya digunakan ahli perkembangan yang memerlukan intervensi yang lama dan mahal</a:t>
            </a:r>
          </a:p>
          <a:p>
            <a:r>
              <a:rPr lang="id-ID" dirty="0" smtClean="0"/>
              <a:t>Akibatnya : rakyat menjadi tergantung pada pemberi bantuan, setelah bantuan habis, muncul kembali kondisi semula</a:t>
            </a:r>
            <a:endParaRPr lang="id-ID" dirty="0"/>
          </a:p>
        </p:txBody>
      </p:sp>
    </p:spTree>
    <p:extLst>
      <p:ext uri="{BB962C8B-B14F-4D97-AF65-F5344CB8AC3E}">
        <p14:creationId xmlns:p14="http://schemas.microsoft.com/office/powerpoint/2010/main" val="16599791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Studi Kasus Vietnam</a:t>
            </a:r>
          </a:p>
        </p:txBody>
      </p:sp>
      <p:sp>
        <p:nvSpPr>
          <p:cNvPr id="3" name="Content Placeholder 2"/>
          <p:cNvSpPr>
            <a:spLocks noGrp="1"/>
          </p:cNvSpPr>
          <p:nvPr>
            <p:ph idx="1"/>
          </p:nvPr>
        </p:nvSpPr>
        <p:spPr/>
        <p:txBody>
          <a:bodyPr/>
          <a:lstStyle/>
          <a:p>
            <a:r>
              <a:rPr lang="id-ID" dirty="0" smtClean="0"/>
              <a:t>Jerry Sternin  (NGO  Save the children) diberi </a:t>
            </a:r>
            <a:r>
              <a:rPr lang="id-ID" dirty="0" smtClean="0"/>
              <a:t>waktu oleh Pemerintah Vietnam selama 6 bulan</a:t>
            </a:r>
          </a:p>
          <a:p>
            <a:r>
              <a:rPr lang="id-ID" dirty="0" smtClean="0"/>
              <a:t>Durasi pendek </a:t>
            </a:r>
            <a:r>
              <a:rPr lang="id-ID" dirty="0" smtClean="0">
                <a:sym typeface="Wingdings" pitchFamily="2" charset="2"/>
              </a:rPr>
              <a:t> membuang metode konvensional  turun ke desa mencar i anak gizi baik pada masyarakat tidak mampu (bukan mencari penyebab masalah)</a:t>
            </a:r>
          </a:p>
          <a:p>
            <a:r>
              <a:rPr lang="id-ID" dirty="0" smtClean="0">
                <a:sym typeface="Wingdings" pitchFamily="2" charset="2"/>
              </a:rPr>
              <a:t>Apa yang mereka temukan ???</a:t>
            </a:r>
            <a:endParaRPr lang="id-ID" dirty="0"/>
          </a:p>
        </p:txBody>
      </p:sp>
    </p:spTree>
    <p:extLst>
      <p:ext uri="{BB962C8B-B14F-4D97-AF65-F5344CB8AC3E}">
        <p14:creationId xmlns:p14="http://schemas.microsoft.com/office/powerpoint/2010/main" val="19655313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Studi Kasus Vietnam</a:t>
            </a:r>
          </a:p>
        </p:txBody>
      </p:sp>
      <p:sp>
        <p:nvSpPr>
          <p:cNvPr id="3" name="Content Placeholder 2"/>
          <p:cNvSpPr>
            <a:spLocks noGrp="1"/>
          </p:cNvSpPr>
          <p:nvPr>
            <p:ph idx="1"/>
          </p:nvPr>
        </p:nvSpPr>
        <p:spPr/>
        <p:txBody>
          <a:bodyPr/>
          <a:lstStyle/>
          <a:p>
            <a:pPr marL="0" indent="0">
              <a:buNone/>
            </a:pPr>
            <a:r>
              <a:rPr lang="id-ID" dirty="0" smtClean="0"/>
              <a:t>Perilaku yang dilakukan</a:t>
            </a:r>
          </a:p>
          <a:p>
            <a:r>
              <a:rPr lang="id-ID" dirty="0" smtClean="0"/>
              <a:t>Ibu memberi makanan tambahan : udang dan kepiting dari sawah di sekitar mereka</a:t>
            </a:r>
          </a:p>
          <a:p>
            <a:r>
              <a:rPr lang="id-ID" dirty="0" smtClean="0"/>
              <a:t>Daun ketela rambat yang tinggi vitamin</a:t>
            </a:r>
          </a:p>
          <a:p>
            <a:r>
              <a:rPr lang="id-ID" dirty="0" smtClean="0"/>
              <a:t>Diberi makanan lebih sering </a:t>
            </a:r>
          </a:p>
          <a:p>
            <a:r>
              <a:rPr lang="id-ID" dirty="0" smtClean="0"/>
              <a:t>Ibu sabar membujuk anak untuk makan</a:t>
            </a:r>
          </a:p>
          <a:p>
            <a:r>
              <a:rPr lang="id-ID" dirty="0" smtClean="0">
                <a:sym typeface="Wingdings" pitchFamily="2" charset="2"/>
              </a:rPr>
              <a:t> perilaku ini yang disebarkan di masyarakat sekitar (design)</a:t>
            </a:r>
            <a:endParaRPr lang="id-ID" dirty="0"/>
          </a:p>
        </p:txBody>
      </p:sp>
    </p:spTree>
    <p:extLst>
      <p:ext uri="{BB962C8B-B14F-4D97-AF65-F5344CB8AC3E}">
        <p14:creationId xmlns:p14="http://schemas.microsoft.com/office/powerpoint/2010/main" val="6529947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Studi Kasus Vietnam</a:t>
            </a:r>
          </a:p>
        </p:txBody>
      </p:sp>
      <p:sp>
        <p:nvSpPr>
          <p:cNvPr id="3" name="Content Placeholder 2"/>
          <p:cNvSpPr>
            <a:spLocks noGrp="1"/>
          </p:cNvSpPr>
          <p:nvPr>
            <p:ph idx="1"/>
          </p:nvPr>
        </p:nvSpPr>
        <p:spPr/>
        <p:txBody>
          <a:bodyPr/>
          <a:lstStyle/>
          <a:p>
            <a:pPr marL="0" indent="0">
              <a:buNone/>
            </a:pPr>
            <a:r>
              <a:rPr lang="id-ID" dirty="0" smtClean="0"/>
              <a:t>Hasil nya ???</a:t>
            </a:r>
          </a:p>
          <a:p>
            <a:r>
              <a:rPr lang="id-ID" dirty="0" smtClean="0"/>
              <a:t>Dalam waktu 6 bulan, dengan biaya yang relatif rendah, 2/3 balita mengalami peningkatan BB bermakna</a:t>
            </a:r>
          </a:p>
          <a:p>
            <a:pPr marL="0" indent="0">
              <a:buNone/>
            </a:pPr>
            <a:endParaRPr lang="id-ID" dirty="0"/>
          </a:p>
        </p:txBody>
      </p:sp>
    </p:spTree>
    <p:extLst>
      <p:ext uri="{BB962C8B-B14F-4D97-AF65-F5344CB8AC3E}">
        <p14:creationId xmlns:p14="http://schemas.microsoft.com/office/powerpoint/2010/main" val="15557179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1560"/>
            <a:ext cx="8153400" cy="5074920"/>
          </a:xfrm>
          <a:solidFill>
            <a:schemeClr val="bg1">
              <a:lumMod val="95000"/>
            </a:schemeClr>
          </a:solidFill>
        </p:spPr>
        <p:txBody>
          <a:bodyPr rtlCol="0">
            <a:noAutofit/>
          </a:bodyPr>
          <a:lstStyle/>
          <a:p>
            <a:pPr marL="0" indent="0" algn="just" eaLnBrk="1" fontAlgn="auto" hangingPunct="1">
              <a:spcAft>
                <a:spcPts val="0"/>
              </a:spcAft>
              <a:buFont typeface="Arial" panose="020B0604020202020204" pitchFamily="34" charset="0"/>
              <a:buNone/>
              <a:defRPr/>
            </a:pPr>
            <a:r>
              <a:rPr lang="en-US" sz="1600" b="1" dirty="0" err="1" smtClean="0">
                <a:solidFill>
                  <a:srgbClr val="002060"/>
                </a:solidFill>
                <a:latin typeface="Corbel" pitchFamily="34" charset="0"/>
              </a:rPr>
              <a:t>Konsep</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pendekatan</a:t>
            </a:r>
            <a:r>
              <a:rPr lang="en-US" sz="1600" b="1" dirty="0" smtClean="0">
                <a:solidFill>
                  <a:srgbClr val="002060"/>
                </a:solidFill>
                <a:latin typeface="Corbel" pitchFamily="34" charset="0"/>
              </a:rPr>
              <a:t> PD </a:t>
            </a:r>
            <a:r>
              <a:rPr lang="en-US" sz="1600" dirty="0" smtClean="0">
                <a:latin typeface="Corbel" pitchFamily="34" charset="0"/>
              </a:rPr>
              <a:t>yang</a:t>
            </a:r>
            <a:r>
              <a:rPr lang="en-US" sz="1600" b="1" dirty="0" smtClean="0">
                <a:latin typeface="Corbel" pitchFamily="34" charset="0"/>
              </a:rPr>
              <a:t> </a:t>
            </a:r>
            <a:r>
              <a:rPr lang="en-US" sz="1600" b="1" dirty="0" err="1" smtClean="0">
                <a:solidFill>
                  <a:srgbClr val="002060"/>
                </a:solidFill>
                <a:latin typeface="Corbel" pitchFamily="34" charset="0"/>
              </a:rPr>
              <a:t>tidak</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kaku</a:t>
            </a:r>
            <a:r>
              <a:rPr lang="en-US" sz="1600" dirty="0" smtClean="0">
                <a:latin typeface="Corbel" pitchFamily="34" charset="0"/>
              </a:rPr>
              <a:t>, </a:t>
            </a:r>
            <a:r>
              <a:rPr lang="en-US" sz="1600" dirty="0" err="1" smtClean="0">
                <a:latin typeface="Corbel" pitchFamily="34" charset="0"/>
              </a:rPr>
              <a:t>dapat</a:t>
            </a:r>
            <a:r>
              <a:rPr lang="en-US" sz="1600" dirty="0" smtClean="0">
                <a:latin typeface="Corbel" pitchFamily="34" charset="0"/>
              </a:rPr>
              <a:t> </a:t>
            </a:r>
            <a:r>
              <a:rPr lang="en-US" sz="1600" dirty="0" err="1" smtClean="0">
                <a:latin typeface="Corbel" pitchFamily="34" charset="0"/>
              </a:rPr>
              <a:t>diadopsi</a:t>
            </a:r>
            <a:r>
              <a:rPr lang="en-US" sz="1600" dirty="0" smtClean="0">
                <a:latin typeface="Corbel" pitchFamily="34" charset="0"/>
              </a:rPr>
              <a:t> </a:t>
            </a:r>
            <a:r>
              <a:rPr lang="en-US" sz="1600" dirty="0" err="1" smtClean="0">
                <a:latin typeface="Corbel" pitchFamily="34" charset="0"/>
              </a:rPr>
              <a:t>untuk</a:t>
            </a:r>
            <a:r>
              <a:rPr lang="en-US" sz="1600" dirty="0" smtClean="0">
                <a:latin typeface="Corbel" pitchFamily="34" charset="0"/>
              </a:rPr>
              <a:t> </a:t>
            </a:r>
            <a:r>
              <a:rPr lang="en-US" sz="1600" dirty="0" err="1" smtClean="0">
                <a:latin typeface="Corbel" pitchFamily="34" charset="0"/>
              </a:rPr>
              <a:t>mengatasi</a:t>
            </a:r>
            <a:r>
              <a:rPr lang="en-US" sz="1600" dirty="0" smtClean="0">
                <a:latin typeface="Corbel" pitchFamily="34" charset="0"/>
              </a:rPr>
              <a:t> </a:t>
            </a:r>
            <a:r>
              <a:rPr lang="en-US" sz="1600" dirty="0" err="1" smtClean="0">
                <a:latin typeface="Corbel" pitchFamily="34" charset="0"/>
              </a:rPr>
              <a:t>masalah</a:t>
            </a:r>
            <a:r>
              <a:rPr lang="en-US" sz="1600" dirty="0" smtClean="0">
                <a:latin typeface="Corbel" pitchFamily="34" charset="0"/>
              </a:rPr>
              <a:t> </a:t>
            </a:r>
            <a:r>
              <a:rPr lang="en-US" sz="1600" dirty="0" err="1" smtClean="0">
                <a:latin typeface="Corbel" pitchFamily="34" charset="0"/>
              </a:rPr>
              <a:t>kesehatan</a:t>
            </a:r>
            <a:r>
              <a:rPr lang="en-US" sz="1600" dirty="0" smtClean="0">
                <a:latin typeface="Corbel" pitchFamily="34" charset="0"/>
              </a:rPr>
              <a:t> </a:t>
            </a:r>
            <a:r>
              <a:rPr lang="en-US" sz="1600" dirty="0" err="1" smtClean="0">
                <a:latin typeface="Corbel" pitchFamily="34" charset="0"/>
              </a:rPr>
              <a:t>dan</a:t>
            </a:r>
            <a:r>
              <a:rPr lang="en-US" sz="1600" dirty="0" smtClean="0">
                <a:latin typeface="Corbel" pitchFamily="34" charset="0"/>
              </a:rPr>
              <a:t> </a:t>
            </a:r>
            <a:r>
              <a:rPr lang="en-US" sz="1600" dirty="0" err="1" smtClean="0">
                <a:latin typeface="Corbel" pitchFamily="34" charset="0"/>
              </a:rPr>
              <a:t>sosial</a:t>
            </a:r>
            <a:r>
              <a:rPr lang="en-US" sz="1600" dirty="0" smtClean="0">
                <a:latin typeface="Corbel" pitchFamily="34" charset="0"/>
              </a:rPr>
              <a:t>. </a:t>
            </a:r>
            <a:r>
              <a:rPr lang="en-US" sz="1600" dirty="0" err="1" smtClean="0">
                <a:latin typeface="Corbel" pitchFamily="34" charset="0"/>
              </a:rPr>
              <a:t>Sejak</a:t>
            </a:r>
            <a:r>
              <a:rPr lang="en-US" sz="1600" dirty="0" smtClean="0">
                <a:latin typeface="Corbel" pitchFamily="34" charset="0"/>
              </a:rPr>
              <a:t> </a:t>
            </a:r>
            <a:r>
              <a:rPr lang="en-US" sz="1600" dirty="0" err="1" smtClean="0">
                <a:latin typeface="Corbel" pitchFamily="34" charset="0"/>
              </a:rPr>
              <a:t>pertama</a:t>
            </a:r>
            <a:r>
              <a:rPr lang="en-US" sz="1600" dirty="0" smtClean="0">
                <a:latin typeface="Corbel" pitchFamily="34" charset="0"/>
              </a:rPr>
              <a:t> kali </a:t>
            </a:r>
            <a:r>
              <a:rPr lang="en-US" sz="1600" dirty="0" err="1" smtClean="0">
                <a:latin typeface="Corbel" pitchFamily="34" charset="0"/>
              </a:rPr>
              <a:t>diperkenalkan</a:t>
            </a:r>
            <a:r>
              <a:rPr lang="en-US" sz="1600" dirty="0" smtClean="0">
                <a:latin typeface="Corbel" pitchFamily="34" charset="0"/>
              </a:rPr>
              <a:t>, </a:t>
            </a:r>
            <a:r>
              <a:rPr lang="en-US" sz="1600" b="1" dirty="0" smtClean="0">
                <a:solidFill>
                  <a:srgbClr val="002060"/>
                </a:solidFill>
                <a:latin typeface="Corbel" pitchFamily="34" charset="0"/>
              </a:rPr>
              <a:t>Positive Deviance Initiative (PDI)</a:t>
            </a:r>
            <a:r>
              <a:rPr lang="en-US" sz="1600" dirty="0" smtClean="0">
                <a:solidFill>
                  <a:srgbClr val="002060"/>
                </a:solidFill>
                <a:latin typeface="Corbel" pitchFamily="34" charset="0"/>
              </a:rPr>
              <a:t> </a:t>
            </a:r>
            <a:r>
              <a:rPr lang="en-US" sz="1600" dirty="0" err="1" smtClean="0">
                <a:latin typeface="Corbel" pitchFamily="34" charset="0"/>
              </a:rPr>
              <a:t>melaporkan</a:t>
            </a:r>
            <a:r>
              <a:rPr lang="en-US" sz="1600" dirty="0" smtClean="0">
                <a:latin typeface="Corbel" pitchFamily="34" charset="0"/>
              </a:rPr>
              <a:t> </a:t>
            </a:r>
            <a:r>
              <a:rPr lang="en-US" sz="1600" dirty="0" err="1" smtClean="0">
                <a:latin typeface="Corbel" pitchFamily="34" charset="0"/>
              </a:rPr>
              <a:t>bahwa</a:t>
            </a:r>
            <a:r>
              <a:rPr lang="en-US" sz="1600" dirty="0" smtClean="0">
                <a:latin typeface="Corbel" pitchFamily="34" charset="0"/>
              </a:rPr>
              <a:t> </a:t>
            </a:r>
            <a:r>
              <a:rPr lang="en-US" sz="1600" dirty="0" err="1" smtClean="0">
                <a:latin typeface="Corbel" pitchFamily="34" charset="0"/>
              </a:rPr>
              <a:t>pendekatan</a:t>
            </a:r>
            <a:r>
              <a:rPr lang="en-US" sz="1600" dirty="0" smtClean="0">
                <a:latin typeface="Corbel" pitchFamily="34" charset="0"/>
              </a:rPr>
              <a:t> PD </a:t>
            </a:r>
            <a:r>
              <a:rPr lang="en-US" sz="1600" dirty="0" err="1" smtClean="0">
                <a:latin typeface="Corbel" pitchFamily="34" charset="0"/>
              </a:rPr>
              <a:t>berhasil</a:t>
            </a:r>
            <a:r>
              <a:rPr lang="en-US" sz="1600" dirty="0" smtClean="0">
                <a:latin typeface="Corbel" pitchFamily="34" charset="0"/>
              </a:rPr>
              <a:t> </a:t>
            </a:r>
            <a:r>
              <a:rPr lang="en-US" sz="1600" dirty="0" err="1" smtClean="0">
                <a:latin typeface="Corbel" pitchFamily="34" charset="0"/>
              </a:rPr>
              <a:t>menjadi</a:t>
            </a:r>
            <a:r>
              <a:rPr lang="en-US" sz="1600" dirty="0" smtClean="0">
                <a:latin typeface="Corbel" pitchFamily="34" charset="0"/>
              </a:rPr>
              <a:t> </a:t>
            </a:r>
            <a:r>
              <a:rPr lang="en-US" sz="1600" dirty="0" err="1" smtClean="0">
                <a:latin typeface="Corbel" pitchFamily="34" charset="0"/>
              </a:rPr>
              <a:t>solusi</a:t>
            </a:r>
            <a:r>
              <a:rPr lang="en-US" sz="1600" dirty="0" smtClean="0">
                <a:latin typeface="Corbel" pitchFamily="34" charset="0"/>
              </a:rPr>
              <a:t> </a:t>
            </a:r>
            <a:r>
              <a:rPr lang="en-US" sz="1600" dirty="0" err="1" smtClean="0">
                <a:latin typeface="Corbel" pitchFamily="34" charset="0"/>
              </a:rPr>
              <a:t>dalam</a:t>
            </a:r>
            <a:r>
              <a:rPr lang="en-US" sz="1600" dirty="0" smtClean="0">
                <a:latin typeface="Corbel" pitchFamily="34" charset="0"/>
              </a:rPr>
              <a:t> </a:t>
            </a:r>
            <a:r>
              <a:rPr lang="en-US" sz="1600" dirty="0" err="1" smtClean="0">
                <a:latin typeface="Corbel" pitchFamily="34" charset="0"/>
              </a:rPr>
              <a:t>mengatasi</a:t>
            </a:r>
            <a:r>
              <a:rPr lang="en-US" sz="1600" dirty="0" smtClean="0">
                <a:latin typeface="Corbel" pitchFamily="34" charset="0"/>
              </a:rPr>
              <a:t> </a:t>
            </a:r>
            <a:r>
              <a:rPr lang="en-US" sz="1600" dirty="0" err="1" smtClean="0">
                <a:latin typeface="Corbel" pitchFamily="34" charset="0"/>
              </a:rPr>
              <a:t>berbagai</a:t>
            </a:r>
            <a:r>
              <a:rPr lang="en-US" sz="1600" dirty="0" smtClean="0">
                <a:latin typeface="Corbel" pitchFamily="34" charset="0"/>
              </a:rPr>
              <a:t> </a:t>
            </a:r>
            <a:r>
              <a:rPr lang="en-US" sz="1600" dirty="0" err="1" smtClean="0">
                <a:latin typeface="Corbel" pitchFamily="34" charset="0"/>
              </a:rPr>
              <a:t>permasalahan</a:t>
            </a:r>
            <a:r>
              <a:rPr lang="en-US" sz="1600" dirty="0" smtClean="0">
                <a:latin typeface="Corbel" pitchFamily="34" charset="0"/>
              </a:rPr>
              <a:t>, </a:t>
            </a:r>
            <a:r>
              <a:rPr lang="en-US" sz="1600" dirty="0" err="1" smtClean="0">
                <a:latin typeface="Corbel" pitchFamily="34" charset="0"/>
              </a:rPr>
              <a:t>misalnya</a:t>
            </a:r>
            <a:r>
              <a:rPr lang="en-US" sz="1600" dirty="0" smtClean="0">
                <a:latin typeface="Corbel" pitchFamily="34" charset="0"/>
              </a:rPr>
              <a:t>:</a:t>
            </a:r>
          </a:p>
          <a:p>
            <a:pPr marL="685800" algn="just" eaLnBrk="1" fontAlgn="auto" hangingPunct="1">
              <a:spcAft>
                <a:spcPts val="0"/>
              </a:spcAft>
              <a:buFont typeface="Arial" panose="020B0604020202020204" pitchFamily="34" charset="0"/>
              <a:buChar char="•"/>
              <a:defRPr/>
            </a:pPr>
            <a:r>
              <a:rPr lang="en-US" sz="1600" dirty="0" err="1" smtClean="0">
                <a:latin typeface="Corbel" pitchFamily="34" charset="0"/>
              </a:rPr>
              <a:t>Secara</a:t>
            </a:r>
            <a:r>
              <a:rPr lang="en-US" sz="1600" dirty="0" smtClean="0">
                <a:latin typeface="Corbel" pitchFamily="34" charset="0"/>
              </a:rPr>
              <a:t> </a:t>
            </a:r>
            <a:r>
              <a:rPr lang="en-US" sz="1600" dirty="0" err="1" smtClean="0">
                <a:latin typeface="Corbel" pitchFamily="34" charset="0"/>
              </a:rPr>
              <a:t>signifikan</a:t>
            </a:r>
            <a:r>
              <a:rPr lang="en-US" sz="1600" dirty="0" smtClean="0">
                <a:latin typeface="Corbel" pitchFamily="34" charset="0"/>
              </a:rPr>
              <a:t> </a:t>
            </a:r>
            <a:r>
              <a:rPr lang="en-US" sz="1600" dirty="0" err="1" smtClean="0">
                <a:latin typeface="Corbel" pitchFamily="34" charset="0"/>
              </a:rPr>
              <a:t>menurunkan</a:t>
            </a:r>
            <a:r>
              <a:rPr lang="en-US" sz="1600" dirty="0" smtClean="0">
                <a:latin typeface="Corbel" pitchFamily="34" charset="0"/>
              </a:rPr>
              <a:t> </a:t>
            </a:r>
            <a:r>
              <a:rPr lang="en-US" sz="1600" dirty="0" err="1" smtClean="0">
                <a:latin typeface="Corbel" pitchFamily="34" charset="0"/>
              </a:rPr>
              <a:t>angka</a:t>
            </a:r>
            <a:r>
              <a:rPr lang="en-US" sz="1600" dirty="0" smtClean="0">
                <a:latin typeface="Corbel" pitchFamily="34" charset="0"/>
              </a:rPr>
              <a:t> </a:t>
            </a:r>
            <a:r>
              <a:rPr lang="en-US" sz="1600" b="1" dirty="0" err="1" smtClean="0">
                <a:solidFill>
                  <a:srgbClr val="002060"/>
                </a:solidFill>
                <a:latin typeface="Corbel" pitchFamily="34" charset="0"/>
              </a:rPr>
              <a:t>malnutrisi</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pada</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anak-anak</a:t>
            </a:r>
            <a:r>
              <a:rPr lang="en-US" sz="1600" b="1" dirty="0" smtClean="0">
                <a:latin typeface="Corbel" pitchFamily="34" charset="0"/>
              </a:rPr>
              <a:t> </a:t>
            </a:r>
            <a:r>
              <a:rPr lang="en-US" sz="1600" dirty="0" err="1" smtClean="0">
                <a:latin typeface="Corbel" pitchFamily="34" charset="0"/>
              </a:rPr>
              <a:t>di</a:t>
            </a:r>
            <a:r>
              <a:rPr lang="en-US" sz="1600" dirty="0" smtClean="0">
                <a:latin typeface="Corbel" pitchFamily="34" charset="0"/>
              </a:rPr>
              <a:t> 41 </a:t>
            </a:r>
            <a:r>
              <a:rPr lang="en-US" sz="1600" dirty="0" err="1" smtClean="0">
                <a:latin typeface="Corbel" pitchFamily="34" charset="0"/>
              </a:rPr>
              <a:t>negara</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a:t>
            </a:r>
            <a:r>
              <a:rPr lang="en-US" sz="1600" dirty="0" err="1" smtClean="0">
                <a:latin typeface="Corbel" pitchFamily="34" charset="0"/>
              </a:rPr>
              <a:t>dunia</a:t>
            </a:r>
            <a:r>
              <a:rPr lang="en-US" sz="1600" dirty="0" smtClean="0">
                <a:latin typeface="Corbel" pitchFamily="34" charset="0"/>
              </a:rPr>
              <a:t>, </a:t>
            </a:r>
            <a:r>
              <a:rPr lang="en-US" sz="1600" dirty="0" err="1" smtClean="0">
                <a:latin typeface="Corbel" pitchFamily="34" charset="0"/>
              </a:rPr>
              <a:t>termasuk</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Indonesia.</a:t>
            </a:r>
          </a:p>
          <a:p>
            <a:pPr marL="685800" algn="just" eaLnBrk="1" fontAlgn="auto" hangingPunct="1">
              <a:spcAft>
                <a:spcPts val="0"/>
              </a:spcAft>
              <a:buFont typeface="Arial" panose="020B0604020202020204" pitchFamily="34" charset="0"/>
              <a:buChar char="•"/>
              <a:defRPr/>
            </a:pPr>
            <a:r>
              <a:rPr lang="en-US" sz="1600" dirty="0" err="1" smtClean="0">
                <a:latin typeface="Corbel" pitchFamily="34" charset="0"/>
              </a:rPr>
              <a:t>Menurunkan</a:t>
            </a:r>
            <a:r>
              <a:rPr lang="en-US" sz="1600" dirty="0" smtClean="0">
                <a:latin typeface="Corbel" pitchFamily="34" charset="0"/>
              </a:rPr>
              <a:t> </a:t>
            </a:r>
            <a:r>
              <a:rPr lang="en-US" sz="1600" dirty="0" err="1" smtClean="0">
                <a:latin typeface="Corbel" pitchFamily="34" charset="0"/>
              </a:rPr>
              <a:t>angka</a:t>
            </a:r>
            <a:r>
              <a:rPr lang="en-US" sz="1600" dirty="0" smtClean="0">
                <a:latin typeface="Corbel" pitchFamily="34" charset="0"/>
              </a:rPr>
              <a:t> </a:t>
            </a:r>
            <a:r>
              <a:rPr lang="en-US" sz="1600" b="1" dirty="0" err="1" smtClean="0">
                <a:solidFill>
                  <a:srgbClr val="002060"/>
                </a:solidFill>
                <a:latin typeface="Corbel" pitchFamily="34" charset="0"/>
              </a:rPr>
              <a:t>kematian</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dan</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kesakitan</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pada</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bayi</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baru</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lahir</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Pakistan </a:t>
            </a:r>
            <a:r>
              <a:rPr lang="en-US" sz="1600" dirty="0" err="1" smtClean="0">
                <a:latin typeface="Corbel" pitchFamily="34" charset="0"/>
              </a:rPr>
              <a:t>dan</a:t>
            </a:r>
            <a:r>
              <a:rPr lang="en-US" sz="1600" dirty="0" smtClean="0">
                <a:latin typeface="Corbel" pitchFamily="34" charset="0"/>
              </a:rPr>
              <a:t> Vietnam.</a:t>
            </a:r>
          </a:p>
          <a:p>
            <a:pPr marL="685800" algn="just" eaLnBrk="1" fontAlgn="auto" hangingPunct="1">
              <a:spcAft>
                <a:spcPts val="0"/>
              </a:spcAft>
              <a:buFont typeface="Arial" panose="020B0604020202020204" pitchFamily="34" charset="0"/>
              <a:buChar char="•"/>
              <a:defRPr/>
            </a:pPr>
            <a:r>
              <a:rPr lang="en-US" sz="1600" dirty="0" err="1" smtClean="0">
                <a:latin typeface="Corbel" pitchFamily="34" charset="0"/>
              </a:rPr>
              <a:t>Menurunkan</a:t>
            </a:r>
            <a:r>
              <a:rPr lang="en-US" sz="1600" dirty="0" smtClean="0">
                <a:latin typeface="Corbel" pitchFamily="34" charset="0"/>
              </a:rPr>
              <a:t> </a:t>
            </a:r>
            <a:r>
              <a:rPr lang="en-US" sz="1600" dirty="0" err="1" smtClean="0">
                <a:latin typeface="Corbel" pitchFamily="34" charset="0"/>
              </a:rPr>
              <a:t>angka</a:t>
            </a:r>
            <a:r>
              <a:rPr lang="en-US" sz="1600" dirty="0" smtClean="0">
                <a:latin typeface="Corbel" pitchFamily="34" charset="0"/>
              </a:rPr>
              <a:t> </a:t>
            </a:r>
            <a:r>
              <a:rPr lang="en-US" sz="1600" dirty="0" err="1" smtClean="0">
                <a:latin typeface="Corbel" pitchFamily="34" charset="0"/>
              </a:rPr>
              <a:t>kejadian</a:t>
            </a:r>
            <a:r>
              <a:rPr lang="en-US" sz="1600" dirty="0" smtClean="0">
                <a:latin typeface="Corbel" pitchFamily="34" charset="0"/>
              </a:rPr>
              <a:t> </a:t>
            </a:r>
            <a:r>
              <a:rPr lang="en-US" sz="1600" b="1" dirty="0" smtClean="0">
                <a:solidFill>
                  <a:srgbClr val="002060"/>
                </a:solidFill>
                <a:latin typeface="Corbel" pitchFamily="34" charset="0"/>
              </a:rPr>
              <a:t>HIV/AIDS</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Myanmar, Vietnam, Burkina Faso, </a:t>
            </a:r>
            <a:r>
              <a:rPr lang="en-US" sz="1600" dirty="0" err="1" smtClean="0">
                <a:latin typeface="Corbel" pitchFamily="34" charset="0"/>
              </a:rPr>
              <a:t>dan</a:t>
            </a:r>
            <a:r>
              <a:rPr lang="en-US" sz="1600" dirty="0" smtClean="0">
                <a:latin typeface="Corbel" pitchFamily="34" charset="0"/>
              </a:rPr>
              <a:t> Indonesia.</a:t>
            </a:r>
          </a:p>
          <a:p>
            <a:pPr marL="685800" algn="just" eaLnBrk="1" fontAlgn="auto" hangingPunct="1">
              <a:spcAft>
                <a:spcPts val="0"/>
              </a:spcAft>
              <a:buFont typeface="Arial" panose="020B0604020202020204" pitchFamily="34" charset="0"/>
              <a:buChar char="•"/>
              <a:defRPr/>
            </a:pPr>
            <a:r>
              <a:rPr lang="en-US" sz="1600" dirty="0" err="1" smtClean="0">
                <a:latin typeface="Corbel" pitchFamily="34" charset="0"/>
              </a:rPr>
              <a:t>Menurunkan</a:t>
            </a:r>
            <a:r>
              <a:rPr lang="en-US" sz="1600" dirty="0" smtClean="0">
                <a:latin typeface="Corbel" pitchFamily="34" charset="0"/>
              </a:rPr>
              <a:t> </a:t>
            </a:r>
            <a:r>
              <a:rPr lang="en-US" sz="1600" dirty="0" err="1" smtClean="0">
                <a:latin typeface="Corbel" pitchFamily="34" charset="0"/>
              </a:rPr>
              <a:t>sekitar</a:t>
            </a:r>
            <a:r>
              <a:rPr lang="en-US" sz="1600" dirty="0" smtClean="0">
                <a:latin typeface="Corbel" pitchFamily="34" charset="0"/>
              </a:rPr>
              <a:t> 30% </a:t>
            </a:r>
            <a:r>
              <a:rPr lang="en-US" sz="1600" dirty="0" err="1" smtClean="0">
                <a:latin typeface="Corbel" pitchFamily="34" charset="0"/>
              </a:rPr>
              <a:t>kasus</a:t>
            </a:r>
            <a:r>
              <a:rPr lang="en-US" sz="1600" dirty="0" smtClean="0">
                <a:latin typeface="Corbel" pitchFamily="34" charset="0"/>
              </a:rPr>
              <a:t> </a:t>
            </a:r>
            <a:r>
              <a:rPr lang="en-US" sz="1600" b="1" dirty="0" err="1" smtClean="0">
                <a:solidFill>
                  <a:srgbClr val="002060"/>
                </a:solidFill>
                <a:latin typeface="Corbel" pitchFamily="34" charset="0"/>
              </a:rPr>
              <a:t>perdagangan</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anak</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perempuan</a:t>
            </a:r>
            <a:r>
              <a:rPr lang="en-US" sz="1600" dirty="0" smtClean="0">
                <a:latin typeface="Corbel" pitchFamily="34" charset="0"/>
              </a:rPr>
              <a:t> yang </a:t>
            </a:r>
            <a:r>
              <a:rPr lang="en-US" sz="1600" dirty="0" err="1" smtClean="0">
                <a:latin typeface="Corbel" pitchFamily="34" charset="0"/>
              </a:rPr>
              <a:t>berasal</a:t>
            </a:r>
            <a:r>
              <a:rPr lang="en-US" sz="1600" dirty="0" smtClean="0">
                <a:latin typeface="Corbel" pitchFamily="34" charset="0"/>
              </a:rPr>
              <a:t> </a:t>
            </a:r>
            <a:r>
              <a:rPr lang="en-US" sz="1600" dirty="0" err="1" smtClean="0">
                <a:latin typeface="Corbel" pitchFamily="34" charset="0"/>
              </a:rPr>
              <a:t>dari</a:t>
            </a:r>
            <a:r>
              <a:rPr lang="en-US" sz="1600" dirty="0" smtClean="0">
                <a:latin typeface="Corbel" pitchFamily="34" charset="0"/>
              </a:rPr>
              <a:t> </a:t>
            </a:r>
            <a:r>
              <a:rPr lang="en-US" sz="1600" dirty="0" err="1" smtClean="0">
                <a:latin typeface="Corbel" pitchFamily="34" charset="0"/>
              </a:rPr>
              <a:t>keluarga</a:t>
            </a:r>
            <a:r>
              <a:rPr lang="en-US" sz="1600" dirty="0" smtClean="0">
                <a:latin typeface="Corbel" pitchFamily="34" charset="0"/>
              </a:rPr>
              <a:t> </a:t>
            </a:r>
            <a:r>
              <a:rPr lang="en-US" sz="1600" dirty="0" err="1" smtClean="0">
                <a:latin typeface="Corbel" pitchFamily="34" charset="0"/>
              </a:rPr>
              <a:t>tidak</a:t>
            </a:r>
            <a:r>
              <a:rPr lang="en-US" sz="1600" dirty="0" smtClean="0">
                <a:latin typeface="Corbel" pitchFamily="34" charset="0"/>
              </a:rPr>
              <a:t> </a:t>
            </a:r>
            <a:r>
              <a:rPr lang="en-US" sz="1600" dirty="0" err="1" smtClean="0">
                <a:latin typeface="Corbel" pitchFamily="34" charset="0"/>
              </a:rPr>
              <a:t>mampu</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a:t>
            </a:r>
            <a:r>
              <a:rPr lang="en-US" sz="1600" dirty="0" err="1" smtClean="0">
                <a:latin typeface="Corbel" pitchFamily="34" charset="0"/>
              </a:rPr>
              <a:t>Jawa</a:t>
            </a:r>
            <a:r>
              <a:rPr lang="en-US" sz="1600" dirty="0" smtClean="0">
                <a:latin typeface="Corbel" pitchFamily="34" charset="0"/>
              </a:rPr>
              <a:t> </a:t>
            </a:r>
            <a:r>
              <a:rPr lang="en-US" sz="1600" dirty="0" err="1" smtClean="0">
                <a:latin typeface="Corbel" pitchFamily="34" charset="0"/>
              </a:rPr>
              <a:t>Timur</a:t>
            </a:r>
            <a:r>
              <a:rPr lang="en-US" sz="1600" dirty="0" smtClean="0">
                <a:latin typeface="Corbel" pitchFamily="34" charset="0"/>
              </a:rPr>
              <a:t>, Indonesia. (</a:t>
            </a:r>
            <a:r>
              <a:rPr lang="en-US" sz="1600" dirty="0" err="1" smtClean="0">
                <a:latin typeface="Corbel" pitchFamily="34" charset="0"/>
              </a:rPr>
              <a:t>Mengatasi</a:t>
            </a:r>
            <a:r>
              <a:rPr lang="en-US" sz="1600" dirty="0" smtClean="0">
                <a:latin typeface="Corbel" pitchFamily="34" charset="0"/>
              </a:rPr>
              <a:t> </a:t>
            </a:r>
            <a:r>
              <a:rPr lang="en-US" sz="1600" dirty="0" err="1" smtClean="0">
                <a:latin typeface="Corbel" pitchFamily="34" charset="0"/>
              </a:rPr>
              <a:t>kasus</a:t>
            </a:r>
            <a:r>
              <a:rPr lang="en-US" sz="1600" dirty="0" smtClean="0">
                <a:latin typeface="Corbel" pitchFamily="34" charset="0"/>
              </a:rPr>
              <a:t> </a:t>
            </a:r>
            <a:r>
              <a:rPr lang="en-US" sz="1600" dirty="0" err="1" smtClean="0">
                <a:latin typeface="Corbel" pitchFamily="34" charset="0"/>
              </a:rPr>
              <a:t>serupa</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Nepal).</a:t>
            </a:r>
          </a:p>
          <a:p>
            <a:pPr marL="685800" algn="just" eaLnBrk="1" fontAlgn="auto" hangingPunct="1">
              <a:spcAft>
                <a:spcPts val="0"/>
              </a:spcAft>
              <a:buFont typeface="Arial" panose="020B0604020202020204" pitchFamily="34" charset="0"/>
              <a:buChar char="•"/>
              <a:defRPr/>
            </a:pPr>
            <a:r>
              <a:rPr lang="en-US" sz="1600" dirty="0" err="1" smtClean="0">
                <a:latin typeface="Corbel" pitchFamily="34" charset="0"/>
              </a:rPr>
              <a:t>Menurunkan</a:t>
            </a:r>
            <a:r>
              <a:rPr lang="en-US" sz="1600" dirty="0" smtClean="0">
                <a:latin typeface="Corbel" pitchFamily="34" charset="0"/>
              </a:rPr>
              <a:t> </a:t>
            </a:r>
            <a:r>
              <a:rPr lang="en-US" sz="1600" dirty="0" err="1" smtClean="0">
                <a:latin typeface="Corbel" pitchFamily="34" charset="0"/>
              </a:rPr>
              <a:t>sekitar</a:t>
            </a:r>
            <a:r>
              <a:rPr lang="en-US" sz="1600" dirty="0" smtClean="0">
                <a:latin typeface="Corbel" pitchFamily="34" charset="0"/>
              </a:rPr>
              <a:t> 62% </a:t>
            </a:r>
            <a:r>
              <a:rPr lang="en-US" sz="1600" dirty="0" err="1" smtClean="0">
                <a:latin typeface="Corbel" pitchFamily="34" charset="0"/>
              </a:rPr>
              <a:t>kasus</a:t>
            </a:r>
            <a:r>
              <a:rPr lang="en-US" sz="1600" dirty="0" smtClean="0">
                <a:latin typeface="Corbel" pitchFamily="34" charset="0"/>
              </a:rPr>
              <a:t> </a:t>
            </a:r>
            <a:r>
              <a:rPr lang="en-US" sz="1600" b="1" dirty="0" err="1" smtClean="0">
                <a:solidFill>
                  <a:srgbClr val="002060"/>
                </a:solidFill>
                <a:latin typeface="Corbel" pitchFamily="34" charset="0"/>
              </a:rPr>
              <a:t>transmisi</a:t>
            </a:r>
            <a:r>
              <a:rPr lang="en-US" sz="1600" b="1" dirty="0" smtClean="0">
                <a:solidFill>
                  <a:srgbClr val="002060"/>
                </a:solidFill>
                <a:latin typeface="Corbel" pitchFamily="34" charset="0"/>
              </a:rPr>
              <a:t> MRSA</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a:t>
            </a:r>
            <a:r>
              <a:rPr lang="en-US" sz="1600" dirty="0" err="1" smtClean="0">
                <a:latin typeface="Corbel" pitchFamily="34" charset="0"/>
              </a:rPr>
              <a:t>tiga</a:t>
            </a:r>
            <a:r>
              <a:rPr lang="en-US" sz="1600" dirty="0" smtClean="0">
                <a:latin typeface="Corbel" pitchFamily="34" charset="0"/>
              </a:rPr>
              <a:t> </a:t>
            </a:r>
            <a:r>
              <a:rPr lang="en-US" sz="1600" dirty="0" err="1" smtClean="0">
                <a:latin typeface="Corbel" pitchFamily="34" charset="0"/>
              </a:rPr>
              <a:t>rumah</a:t>
            </a:r>
            <a:r>
              <a:rPr lang="en-US" sz="1600" dirty="0" smtClean="0">
                <a:latin typeface="Corbel" pitchFamily="34" charset="0"/>
              </a:rPr>
              <a:t> </a:t>
            </a:r>
            <a:r>
              <a:rPr lang="en-US" sz="1600" dirty="0" err="1" smtClean="0">
                <a:latin typeface="Corbel" pitchFamily="34" charset="0"/>
              </a:rPr>
              <a:t>sakit</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a:t>
            </a:r>
            <a:r>
              <a:rPr lang="en-US" sz="1600" dirty="0" err="1" smtClean="0">
                <a:latin typeface="Corbel" pitchFamily="34" charset="0"/>
              </a:rPr>
              <a:t>Amerika</a:t>
            </a:r>
            <a:r>
              <a:rPr lang="en-US" sz="1600" dirty="0" smtClean="0">
                <a:latin typeface="Corbel" pitchFamily="34" charset="0"/>
              </a:rPr>
              <a:t>.</a:t>
            </a:r>
          </a:p>
          <a:p>
            <a:pPr marL="685800" algn="just" eaLnBrk="1" fontAlgn="auto" hangingPunct="1">
              <a:spcAft>
                <a:spcPts val="0"/>
              </a:spcAft>
              <a:buFont typeface="Arial" panose="020B0604020202020204" pitchFamily="34" charset="0"/>
              <a:buChar char="•"/>
              <a:defRPr/>
            </a:pPr>
            <a:r>
              <a:rPr lang="en-US" sz="1600" dirty="0" err="1" smtClean="0">
                <a:latin typeface="Corbel" pitchFamily="34" charset="0"/>
              </a:rPr>
              <a:t>Menyelesaikan</a:t>
            </a:r>
            <a:r>
              <a:rPr lang="en-US" sz="1600" dirty="0" smtClean="0">
                <a:latin typeface="Corbel" pitchFamily="34" charset="0"/>
              </a:rPr>
              <a:t> </a:t>
            </a:r>
            <a:r>
              <a:rPr lang="en-US" sz="1600" b="1" dirty="0" err="1" smtClean="0">
                <a:solidFill>
                  <a:srgbClr val="002060"/>
                </a:solidFill>
                <a:latin typeface="Corbel" pitchFamily="34" charset="0"/>
              </a:rPr>
              <a:t>kasus</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pemotongan</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alat</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kelamin</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wanita</a:t>
            </a:r>
            <a:r>
              <a:rPr lang="en-US" sz="1600" b="1" dirty="0" smtClean="0">
                <a:solidFill>
                  <a:srgbClr val="002060"/>
                </a:solidFill>
                <a:latin typeface="Corbel" pitchFamily="34" charset="0"/>
              </a:rPr>
              <a:t> </a:t>
            </a:r>
            <a:r>
              <a:rPr lang="en-US" sz="1600" dirty="0" smtClean="0">
                <a:latin typeface="Corbel" pitchFamily="34" charset="0"/>
              </a:rPr>
              <a:t>yang </a:t>
            </a:r>
            <a:r>
              <a:rPr lang="en-US" sz="1600" dirty="0" err="1" smtClean="0">
                <a:latin typeface="Corbel" pitchFamily="34" charset="0"/>
              </a:rPr>
              <a:t>berlangsung</a:t>
            </a:r>
            <a:r>
              <a:rPr lang="en-US" sz="1600" dirty="0" smtClean="0">
                <a:latin typeface="Corbel" pitchFamily="34" charset="0"/>
              </a:rPr>
              <a:t> </a:t>
            </a:r>
            <a:r>
              <a:rPr lang="en-US" sz="1600" dirty="0" err="1" smtClean="0">
                <a:latin typeface="Corbel" pitchFamily="34" charset="0"/>
              </a:rPr>
              <a:t>selama</a:t>
            </a:r>
            <a:r>
              <a:rPr lang="en-US" sz="1600" dirty="0" smtClean="0">
                <a:latin typeface="Corbel" pitchFamily="34" charset="0"/>
              </a:rPr>
              <a:t> </a:t>
            </a:r>
            <a:r>
              <a:rPr lang="en-US" sz="1600" dirty="0" err="1" smtClean="0">
                <a:latin typeface="Corbel" pitchFamily="34" charset="0"/>
              </a:rPr>
              <a:t>hampir</a:t>
            </a:r>
            <a:r>
              <a:rPr lang="en-US" sz="1600" dirty="0" smtClean="0">
                <a:latin typeface="Corbel" pitchFamily="34" charset="0"/>
              </a:rPr>
              <a:t> </a:t>
            </a:r>
            <a:r>
              <a:rPr lang="en-US" sz="1600" dirty="0" err="1" smtClean="0">
                <a:latin typeface="Corbel" pitchFamily="34" charset="0"/>
              </a:rPr>
              <a:t>delapan</a:t>
            </a:r>
            <a:r>
              <a:rPr lang="en-US" sz="1600" dirty="0" smtClean="0">
                <a:latin typeface="Corbel" pitchFamily="34" charset="0"/>
              </a:rPr>
              <a:t> </a:t>
            </a:r>
            <a:r>
              <a:rPr lang="en-US" sz="1600" dirty="0" err="1" smtClean="0">
                <a:latin typeface="Corbel" pitchFamily="34" charset="0"/>
              </a:rPr>
              <a:t>tahun</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a:t>
            </a:r>
            <a:r>
              <a:rPr lang="en-US" sz="1600" dirty="0" err="1" smtClean="0">
                <a:latin typeface="Corbel" pitchFamily="34" charset="0"/>
              </a:rPr>
              <a:t>Mesir</a:t>
            </a:r>
            <a:r>
              <a:rPr lang="en-US" sz="1600" dirty="0" smtClean="0">
                <a:latin typeface="Corbel" pitchFamily="34" charset="0"/>
              </a:rPr>
              <a:t>. (</a:t>
            </a:r>
            <a:r>
              <a:rPr lang="en-US" sz="1600" dirty="0" err="1" smtClean="0">
                <a:latin typeface="Corbel" pitchFamily="34" charset="0"/>
              </a:rPr>
              <a:t>Mengatasi</a:t>
            </a:r>
            <a:r>
              <a:rPr lang="en-US" sz="1600" dirty="0" smtClean="0">
                <a:latin typeface="Corbel" pitchFamily="34" charset="0"/>
              </a:rPr>
              <a:t> </a:t>
            </a:r>
            <a:r>
              <a:rPr lang="en-US" sz="1600" dirty="0" err="1" smtClean="0">
                <a:latin typeface="Corbel" pitchFamily="34" charset="0"/>
              </a:rPr>
              <a:t>kasus</a:t>
            </a:r>
            <a:r>
              <a:rPr lang="en-US" sz="1600" dirty="0" smtClean="0">
                <a:latin typeface="Corbel" pitchFamily="34" charset="0"/>
              </a:rPr>
              <a:t> </a:t>
            </a:r>
            <a:r>
              <a:rPr lang="en-US" sz="1600" dirty="0" err="1" smtClean="0">
                <a:latin typeface="Corbel" pitchFamily="34" charset="0"/>
              </a:rPr>
              <a:t>serupa</a:t>
            </a:r>
            <a:r>
              <a:rPr lang="en-US" sz="1600" dirty="0" smtClean="0">
                <a:latin typeface="Corbel" pitchFamily="34" charset="0"/>
              </a:rPr>
              <a:t> </a:t>
            </a:r>
            <a:r>
              <a:rPr lang="en-US" sz="1600" dirty="0" err="1" smtClean="0">
                <a:latin typeface="Corbel" pitchFamily="34" charset="0"/>
              </a:rPr>
              <a:t>di</a:t>
            </a:r>
            <a:r>
              <a:rPr lang="en-US" sz="1600" dirty="0" smtClean="0">
                <a:latin typeface="Corbel" pitchFamily="34" charset="0"/>
              </a:rPr>
              <a:t> Sudan </a:t>
            </a:r>
            <a:r>
              <a:rPr lang="en-US" sz="1600" dirty="0" err="1" smtClean="0">
                <a:latin typeface="Corbel" pitchFamily="34" charset="0"/>
              </a:rPr>
              <a:t>dan</a:t>
            </a:r>
            <a:r>
              <a:rPr lang="en-US" sz="1600" dirty="0" smtClean="0">
                <a:latin typeface="Corbel" pitchFamily="34" charset="0"/>
              </a:rPr>
              <a:t> </a:t>
            </a:r>
            <a:r>
              <a:rPr lang="en-US" sz="1600" dirty="0" err="1" smtClean="0">
                <a:latin typeface="Corbel" pitchFamily="34" charset="0"/>
              </a:rPr>
              <a:t>Etiopia</a:t>
            </a:r>
            <a:r>
              <a:rPr lang="en-US" sz="1600" dirty="0" smtClean="0">
                <a:latin typeface="Corbel" pitchFamily="34" charset="0"/>
              </a:rPr>
              <a:t>).</a:t>
            </a:r>
          </a:p>
        </p:txBody>
      </p:sp>
      <p:sp>
        <p:nvSpPr>
          <p:cNvPr id="24579" name="Title 1"/>
          <p:cNvSpPr>
            <a:spLocks noGrp="1"/>
          </p:cNvSpPr>
          <p:nvPr>
            <p:ph type="title"/>
          </p:nvPr>
        </p:nvSpPr>
        <p:spPr>
          <a:xfrm>
            <a:off x="0" y="45720"/>
            <a:ext cx="9144000" cy="914400"/>
          </a:xfrm>
        </p:spPr>
        <p:txBody>
          <a:bodyPr/>
          <a:lstStyle/>
          <a:p>
            <a:pPr eaLnBrk="1" hangingPunct="1"/>
            <a:r>
              <a:rPr lang="en-US" sz="2800" b="1" smtClean="0">
                <a:solidFill>
                  <a:srgbClr val="C00000"/>
                </a:solidFill>
                <a:latin typeface="Arial Black" pitchFamily="34" charset="0"/>
                <a:cs typeface="Arial" charset="0"/>
              </a:rPr>
              <a:t>SEJARAH PERKEMBANGAN PD DI DUNIA</a:t>
            </a:r>
          </a:p>
        </p:txBody>
      </p:sp>
      <p:cxnSp>
        <p:nvCxnSpPr>
          <p:cNvPr id="4" name="Straight Connector 3"/>
          <p:cNvCxnSpPr/>
          <p:nvPr/>
        </p:nvCxnSpPr>
        <p:spPr>
          <a:xfrm>
            <a:off x="457200" y="777240"/>
            <a:ext cx="8305800" cy="1906"/>
          </a:xfrm>
          <a:prstGeom prst="line">
            <a:avLst/>
          </a:prstGeom>
          <a:ln w="28575">
            <a:solidFill>
              <a:srgbClr val="FF99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387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Sejarah</a:t>
            </a:r>
            <a:endParaRPr lang="id-ID" dirty="0"/>
          </a:p>
        </p:txBody>
      </p:sp>
      <p:sp>
        <p:nvSpPr>
          <p:cNvPr id="3" name="Content Placeholder 2"/>
          <p:cNvSpPr>
            <a:spLocks noGrp="1"/>
          </p:cNvSpPr>
          <p:nvPr>
            <p:ph idx="1"/>
          </p:nvPr>
        </p:nvSpPr>
        <p:spPr/>
        <p:txBody>
          <a:bodyPr/>
          <a:lstStyle/>
          <a:p>
            <a:r>
              <a:rPr lang="id-ID" dirty="0" smtClean="0"/>
              <a:t>Deviant </a:t>
            </a:r>
            <a:r>
              <a:rPr lang="id-ID" dirty="0" smtClean="0">
                <a:sym typeface="Wingdings" pitchFamily="2" charset="2"/>
              </a:rPr>
              <a:t> penyimpangan</a:t>
            </a:r>
          </a:p>
          <a:p>
            <a:pPr lvl="1"/>
            <a:r>
              <a:rPr lang="id-ID" dirty="0" smtClean="0">
                <a:sym typeface="Wingdings" pitchFamily="2" charset="2"/>
              </a:rPr>
              <a:t>Positif atau negatif ?? (Pitirim sorokin, 1950an, seorang sosiolog)</a:t>
            </a:r>
          </a:p>
          <a:p>
            <a:pPr lvl="1"/>
            <a:r>
              <a:rPr lang="id-ID" dirty="0" smtClean="0">
                <a:sym typeface="Wingdings" pitchFamily="2" charset="2"/>
              </a:rPr>
              <a:t>Pelaku PD adalah orang yang berhasil meskipun pada keadaan kesulitan </a:t>
            </a:r>
          </a:p>
          <a:p>
            <a:pPr marL="0" indent="0">
              <a:buNone/>
            </a:pPr>
            <a:endParaRPr lang="id-ID" dirty="0"/>
          </a:p>
        </p:txBody>
      </p:sp>
    </p:spTree>
    <p:extLst>
      <p:ext uri="{BB962C8B-B14F-4D97-AF65-F5344CB8AC3E}">
        <p14:creationId xmlns:p14="http://schemas.microsoft.com/office/powerpoint/2010/main" val="32520382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005840"/>
            <a:ext cx="5943600" cy="5257800"/>
          </a:xfrm>
          <a:solidFill>
            <a:schemeClr val="bg1">
              <a:lumMod val="95000"/>
            </a:schemeClr>
          </a:solidFill>
        </p:spPr>
        <p:txBody>
          <a:bodyPr rtlCol="0">
            <a:noAutofit/>
          </a:bodyPr>
          <a:lstStyle/>
          <a:p>
            <a:pPr marL="228600" indent="-228600" algn="just" eaLnBrk="1" fontAlgn="auto" hangingPunct="1">
              <a:lnSpc>
                <a:spcPct val="120000"/>
              </a:lnSpc>
              <a:spcBef>
                <a:spcPts val="0"/>
              </a:spcBef>
              <a:spcAft>
                <a:spcPts val="0"/>
              </a:spcAft>
              <a:buFont typeface="Arial" panose="020B0604020202020204" pitchFamily="34" charset="0"/>
              <a:buChar char="•"/>
              <a:defRPr/>
            </a:pPr>
            <a:r>
              <a:rPr lang="en-US" sz="1600" b="1" dirty="0" smtClean="0">
                <a:solidFill>
                  <a:srgbClr val="002060"/>
                </a:solidFill>
                <a:latin typeface="Corbel" pitchFamily="34" charset="0"/>
              </a:rPr>
              <a:t>PATH </a:t>
            </a:r>
            <a:r>
              <a:rPr lang="en-US" sz="1600" b="1" dirty="0" err="1" smtClean="0">
                <a:solidFill>
                  <a:srgbClr val="002060"/>
                </a:solidFill>
                <a:latin typeface="Corbel" pitchFamily="34" charset="0"/>
              </a:rPr>
              <a:t>memfasilitasi</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penyelenggaraan</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Pelatihan</a:t>
            </a:r>
            <a:r>
              <a:rPr lang="en-US" sz="1600" b="1" dirty="0" smtClean="0">
                <a:solidFill>
                  <a:srgbClr val="002060"/>
                </a:solidFill>
                <a:latin typeface="Corbel" pitchFamily="34" charset="0"/>
              </a:rPr>
              <a:t> PD yang </a:t>
            </a:r>
            <a:r>
              <a:rPr lang="en-US" sz="1600" b="1" dirty="0" err="1" smtClean="0">
                <a:solidFill>
                  <a:srgbClr val="002060"/>
                </a:solidFill>
                <a:latin typeface="Corbel" pitchFamily="34" charset="0"/>
              </a:rPr>
              <a:t>pertama</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di</a:t>
            </a:r>
            <a:r>
              <a:rPr lang="en-US" sz="1600" b="1" dirty="0" smtClean="0">
                <a:solidFill>
                  <a:srgbClr val="002060"/>
                </a:solidFill>
                <a:latin typeface="Corbel" pitchFamily="34" charset="0"/>
              </a:rPr>
              <a:t> Indonesia</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di</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ikuti</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oleh</a:t>
            </a:r>
            <a:r>
              <a:rPr lang="en-US" sz="1600" dirty="0" smtClean="0">
                <a:solidFill>
                  <a:schemeClr val="tx1">
                    <a:lumMod val="95000"/>
                    <a:lumOff val="5000"/>
                  </a:schemeClr>
                </a:solidFill>
                <a:latin typeface="Corbel" pitchFamily="34" charset="0"/>
              </a:rPr>
              <a:t>:</a:t>
            </a:r>
          </a:p>
          <a:p>
            <a:pPr lvl="1" algn="just" eaLnBrk="1" fontAlgn="auto" hangingPunct="1">
              <a:lnSpc>
                <a:spcPct val="120000"/>
              </a:lnSpc>
              <a:spcBef>
                <a:spcPts val="0"/>
              </a:spcBef>
              <a:spcAft>
                <a:spcPts val="0"/>
              </a:spcAft>
              <a:buFont typeface="Arial" panose="020B0604020202020204" pitchFamily="34" charset="0"/>
              <a:buChar char="–"/>
              <a:defRPr/>
            </a:pPr>
            <a:r>
              <a:rPr lang="en-US" sz="1600" dirty="0" smtClean="0">
                <a:solidFill>
                  <a:schemeClr val="tx1">
                    <a:lumMod val="95000"/>
                    <a:lumOff val="5000"/>
                  </a:schemeClr>
                </a:solidFill>
                <a:latin typeface="Arial" pitchFamily="34" charset="0"/>
                <a:cs typeface="Arial" pitchFamily="34" charset="0"/>
              </a:rPr>
              <a:t>5</a:t>
            </a:r>
            <a:r>
              <a:rPr lang="en-US" sz="1600" dirty="0" smtClean="0">
                <a:solidFill>
                  <a:schemeClr val="tx1">
                    <a:lumMod val="95000"/>
                    <a:lumOff val="5000"/>
                  </a:schemeClr>
                </a:solidFill>
                <a:latin typeface="Corbel" pitchFamily="34" charset="0"/>
              </a:rPr>
              <a:t> INGO (PATH, Save The Children, Mercy Corps, World Vision, Project Concern International) </a:t>
            </a:r>
          </a:p>
          <a:p>
            <a:pPr lvl="1" eaLnBrk="1" fontAlgn="auto" hangingPunct="1">
              <a:lnSpc>
                <a:spcPct val="120000"/>
              </a:lnSpc>
              <a:spcBef>
                <a:spcPts val="0"/>
              </a:spcBef>
              <a:spcAft>
                <a:spcPts val="0"/>
              </a:spcAft>
              <a:buFont typeface="Arial" panose="020B0604020202020204" pitchFamily="34" charset="0"/>
              <a:buChar char="–"/>
              <a:defRPr/>
            </a:pPr>
            <a:r>
              <a:rPr lang="en-US" sz="1600" dirty="0" err="1" smtClean="0">
                <a:solidFill>
                  <a:schemeClr val="tx1">
                    <a:lumMod val="95000"/>
                    <a:lumOff val="5000"/>
                  </a:schemeClr>
                </a:solidFill>
                <a:latin typeface="Corbel" pitchFamily="34" charset="0"/>
              </a:rPr>
              <a:t>Staf</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Departemen</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Kesehatan</a:t>
            </a:r>
            <a:r>
              <a:rPr lang="en-US" sz="1600" dirty="0" smtClean="0">
                <a:solidFill>
                  <a:schemeClr val="tx1">
                    <a:lumMod val="95000"/>
                    <a:lumOff val="5000"/>
                  </a:schemeClr>
                </a:solidFill>
                <a:latin typeface="Corbel" pitchFamily="34" charset="0"/>
              </a:rPr>
              <a:t> RI </a:t>
            </a:r>
            <a:r>
              <a:rPr lang="en-US" sz="1600" dirty="0" err="1" smtClean="0">
                <a:solidFill>
                  <a:schemeClr val="tx1">
                    <a:lumMod val="95000"/>
                    <a:lumOff val="5000"/>
                  </a:schemeClr>
                </a:solidFill>
                <a:latin typeface="Corbel" pitchFamily="34" charset="0"/>
              </a:rPr>
              <a:t>dan</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Dinas</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Kesehatan</a:t>
            </a:r>
            <a:endParaRPr lang="en-US" sz="1600" dirty="0" smtClean="0">
              <a:solidFill>
                <a:schemeClr val="tx1">
                  <a:lumMod val="95000"/>
                  <a:lumOff val="5000"/>
                </a:schemeClr>
              </a:solidFill>
              <a:latin typeface="Corbel" pitchFamily="34" charset="0"/>
            </a:endParaRPr>
          </a:p>
          <a:p>
            <a:pPr marL="228600" indent="-228600" algn="just" eaLnBrk="1" fontAlgn="auto" hangingPunct="1">
              <a:lnSpc>
                <a:spcPct val="120000"/>
              </a:lnSpc>
              <a:spcBef>
                <a:spcPts val="0"/>
              </a:spcBef>
              <a:spcAft>
                <a:spcPts val="0"/>
              </a:spcAft>
              <a:buFont typeface="Arial" panose="020B0604020202020204" pitchFamily="34" charset="0"/>
              <a:buChar char="•"/>
              <a:defRPr/>
            </a:pPr>
            <a:r>
              <a:rPr lang="id-ID" sz="1600" dirty="0" smtClean="0">
                <a:solidFill>
                  <a:schemeClr val="tx1">
                    <a:lumMod val="95000"/>
                    <a:lumOff val="5000"/>
                  </a:schemeClr>
                </a:solidFill>
                <a:latin typeface="Corbel" pitchFamily="34" charset="0"/>
              </a:rPr>
              <a:t>Dilaksanakan </a:t>
            </a:r>
            <a:r>
              <a:rPr lang="en-US" sz="1600" dirty="0" err="1" smtClean="0">
                <a:solidFill>
                  <a:schemeClr val="tx1">
                    <a:lumMod val="95000"/>
                    <a:lumOff val="5000"/>
                  </a:schemeClr>
                </a:solidFill>
                <a:latin typeface="Corbel" pitchFamily="34" charset="0"/>
              </a:rPr>
              <a:t>pada</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tanggal</a:t>
            </a:r>
            <a:r>
              <a:rPr lang="en-US" sz="1600" dirty="0" smtClean="0">
                <a:solidFill>
                  <a:schemeClr val="tx1">
                    <a:lumMod val="95000"/>
                    <a:lumOff val="5000"/>
                  </a:schemeClr>
                </a:solidFill>
                <a:latin typeface="Corbel" pitchFamily="34" charset="0"/>
              </a:rPr>
              <a:t> </a:t>
            </a:r>
            <a:r>
              <a:rPr lang="en-US" sz="1600" b="1" dirty="0" smtClean="0">
                <a:solidFill>
                  <a:srgbClr val="002060"/>
                </a:solidFill>
                <a:latin typeface="Corbel" pitchFamily="34" charset="0"/>
              </a:rPr>
              <a:t>19-30 </a:t>
            </a:r>
            <a:r>
              <a:rPr lang="en-US" sz="1600" b="1" dirty="0" err="1" smtClean="0">
                <a:solidFill>
                  <a:srgbClr val="002060"/>
                </a:solidFill>
                <a:latin typeface="Corbel" pitchFamily="34" charset="0"/>
              </a:rPr>
              <a:t>Agustus</a:t>
            </a:r>
            <a:r>
              <a:rPr lang="en-US" sz="1600" b="1" dirty="0" smtClean="0">
                <a:solidFill>
                  <a:srgbClr val="002060"/>
                </a:solidFill>
                <a:latin typeface="Corbel" pitchFamily="34" charset="0"/>
              </a:rPr>
              <a:t> 2002</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difasilitasi</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oleh</a:t>
            </a:r>
            <a:r>
              <a:rPr lang="en-US" sz="1600" dirty="0" smtClean="0">
                <a:solidFill>
                  <a:schemeClr val="tx1">
                    <a:lumMod val="95000"/>
                    <a:lumOff val="5000"/>
                  </a:schemeClr>
                </a:solidFill>
                <a:latin typeface="Corbel" pitchFamily="34" charset="0"/>
              </a:rPr>
              <a:t> </a:t>
            </a:r>
            <a:r>
              <a:rPr lang="id-ID" sz="1600" dirty="0" smtClean="0">
                <a:solidFill>
                  <a:schemeClr val="tx1">
                    <a:lumMod val="95000"/>
                    <a:lumOff val="5000"/>
                  </a:schemeClr>
                </a:solidFill>
                <a:latin typeface="Corbel" pitchFamily="34" charset="0"/>
              </a:rPr>
              <a:t>Prof. </a:t>
            </a:r>
            <a:r>
              <a:rPr lang="en-US" sz="1600" dirty="0" smtClean="0">
                <a:solidFill>
                  <a:schemeClr val="tx1">
                    <a:lumMod val="95000"/>
                    <a:lumOff val="5000"/>
                  </a:schemeClr>
                </a:solidFill>
                <a:latin typeface="Corbel" pitchFamily="34" charset="0"/>
              </a:rPr>
              <a:t>Jerry </a:t>
            </a:r>
            <a:r>
              <a:rPr lang="en-US" sz="1600" dirty="0" err="1" smtClean="0">
                <a:solidFill>
                  <a:schemeClr val="tx1">
                    <a:lumMod val="95000"/>
                    <a:lumOff val="5000"/>
                  </a:schemeClr>
                </a:solidFill>
                <a:latin typeface="Corbel" pitchFamily="34" charset="0"/>
              </a:rPr>
              <a:t>Sternin</a:t>
            </a:r>
            <a:r>
              <a:rPr lang="en-US" sz="1600" dirty="0" smtClean="0">
                <a:solidFill>
                  <a:schemeClr val="tx1">
                    <a:lumMod val="95000"/>
                    <a:lumOff val="5000"/>
                  </a:schemeClr>
                </a:solidFill>
                <a:latin typeface="Corbel" pitchFamily="34" charset="0"/>
              </a:rPr>
              <a:t> </a:t>
            </a:r>
            <a:r>
              <a:rPr lang="id-ID" sz="1600" dirty="0" smtClean="0">
                <a:solidFill>
                  <a:schemeClr val="tx1">
                    <a:lumMod val="95000"/>
                    <a:lumOff val="5000"/>
                  </a:schemeClr>
                </a:solidFill>
                <a:latin typeface="Corbel" pitchFamily="34" charset="0"/>
              </a:rPr>
              <a:t>(Tufts Univ</a:t>
            </a:r>
            <a:r>
              <a:rPr lang="en-US" sz="1600" dirty="0" err="1" smtClean="0">
                <a:solidFill>
                  <a:schemeClr val="tx1">
                    <a:lumMod val="95000"/>
                    <a:lumOff val="5000"/>
                  </a:schemeClr>
                </a:solidFill>
                <a:latin typeface="Corbel" pitchFamily="34" charset="0"/>
              </a:rPr>
              <a:t>ersity</a:t>
            </a:r>
            <a:r>
              <a:rPr lang="id-ID" sz="1600" dirty="0" smtClean="0">
                <a:solidFill>
                  <a:schemeClr val="tx1">
                    <a:lumMod val="95000"/>
                    <a:lumOff val="5000"/>
                  </a:schemeClr>
                </a:solidFill>
                <a:latin typeface="Corbel" pitchFamily="34" charset="0"/>
              </a:rPr>
              <a:t>, USA)</a:t>
            </a:r>
            <a:r>
              <a:rPr lang="en-US" sz="1600" dirty="0" smtClean="0">
                <a:solidFill>
                  <a:schemeClr val="tx1">
                    <a:lumMod val="95000"/>
                    <a:lumOff val="5000"/>
                  </a:schemeClr>
                </a:solidFill>
                <a:latin typeface="Corbel" pitchFamily="34" charset="0"/>
              </a:rPr>
              <a:t>.</a:t>
            </a:r>
          </a:p>
          <a:p>
            <a:pPr marL="228600" indent="-228600" algn="just" eaLnBrk="1" fontAlgn="auto" hangingPunct="1">
              <a:lnSpc>
                <a:spcPct val="120000"/>
              </a:lnSpc>
              <a:spcBef>
                <a:spcPts val="0"/>
              </a:spcBef>
              <a:spcAft>
                <a:spcPts val="0"/>
              </a:spcAft>
              <a:buFont typeface="Arial" panose="020B0604020202020204" pitchFamily="34" charset="0"/>
              <a:buChar char="•"/>
              <a:defRPr/>
            </a:pPr>
            <a:r>
              <a:rPr lang="id-ID" sz="1600" b="1" dirty="0" smtClean="0">
                <a:solidFill>
                  <a:srgbClr val="002060"/>
                </a:solidFill>
                <a:latin typeface="Corbel" pitchFamily="34" charset="0"/>
              </a:rPr>
              <a:t>Pelatihan tahap II</a:t>
            </a:r>
            <a:r>
              <a:rPr lang="en-US" sz="1600" b="1" dirty="0" smtClean="0">
                <a:solidFill>
                  <a:srgbClr val="002060"/>
                </a:solidFill>
                <a:latin typeface="Corbel" pitchFamily="34" charset="0"/>
              </a:rPr>
              <a:t> (2005)</a:t>
            </a:r>
            <a:r>
              <a:rPr lang="id-ID"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selama</a:t>
            </a:r>
            <a:r>
              <a:rPr lang="en-US" sz="1600" dirty="0" smtClean="0">
                <a:solidFill>
                  <a:schemeClr val="tx1">
                    <a:lumMod val="95000"/>
                    <a:lumOff val="5000"/>
                  </a:schemeClr>
                </a:solidFill>
                <a:latin typeface="Corbel" pitchFamily="34" charset="0"/>
              </a:rPr>
              <a:t> 12 </a:t>
            </a:r>
            <a:r>
              <a:rPr lang="en-US" sz="1600" dirty="0" err="1" smtClean="0">
                <a:solidFill>
                  <a:schemeClr val="tx1">
                    <a:lumMod val="95000"/>
                    <a:lumOff val="5000"/>
                  </a:schemeClr>
                </a:solidFill>
                <a:latin typeface="Corbel" pitchFamily="34" charset="0"/>
              </a:rPr>
              <a:t>hari</a:t>
            </a:r>
            <a:r>
              <a:rPr lang="en-US" sz="1600" dirty="0" smtClean="0">
                <a:solidFill>
                  <a:schemeClr val="tx1">
                    <a:lumMod val="95000"/>
                    <a:lumOff val="5000"/>
                  </a:schemeClr>
                </a:solidFill>
                <a:latin typeface="Corbel" pitchFamily="34" charset="0"/>
              </a:rPr>
              <a:t> </a:t>
            </a:r>
            <a:r>
              <a:rPr lang="id-ID" sz="1600" dirty="0" smtClean="0">
                <a:solidFill>
                  <a:schemeClr val="tx1">
                    <a:lumMod val="95000"/>
                    <a:lumOff val="5000"/>
                  </a:schemeClr>
                </a:solidFill>
                <a:latin typeface="Corbel" pitchFamily="34" charset="0"/>
              </a:rPr>
              <a:t>difasilitasi oleh Prof. Jerry Sternin</a:t>
            </a:r>
            <a:r>
              <a:rPr lang="en-US" sz="1600" dirty="0" smtClean="0">
                <a:solidFill>
                  <a:schemeClr val="tx1">
                    <a:lumMod val="95000"/>
                    <a:lumOff val="5000"/>
                  </a:schemeClr>
                </a:solidFill>
                <a:latin typeface="Corbel" pitchFamily="34" charset="0"/>
              </a:rPr>
              <a:t>.</a:t>
            </a:r>
            <a:endParaRPr lang="id-ID" sz="1600" dirty="0" smtClean="0">
              <a:solidFill>
                <a:schemeClr val="tx1">
                  <a:lumMod val="95000"/>
                  <a:lumOff val="5000"/>
                </a:schemeClr>
              </a:solidFill>
              <a:latin typeface="Corbel" pitchFamily="34" charset="0"/>
            </a:endParaRPr>
          </a:p>
          <a:p>
            <a:pPr lvl="1" eaLnBrk="1" fontAlgn="auto" hangingPunct="1">
              <a:lnSpc>
                <a:spcPct val="120000"/>
              </a:lnSpc>
              <a:spcBef>
                <a:spcPts val="0"/>
              </a:spcBef>
              <a:spcAft>
                <a:spcPts val="0"/>
              </a:spcAft>
              <a:buFont typeface="Arial" panose="020B0604020202020204" pitchFamily="34" charset="0"/>
              <a:buChar char="–"/>
              <a:defRPr/>
            </a:pPr>
            <a:r>
              <a:rPr lang="id-ID" sz="1600" dirty="0" smtClean="0">
                <a:solidFill>
                  <a:schemeClr val="tx1">
                    <a:lumMod val="95000"/>
                    <a:lumOff val="5000"/>
                  </a:schemeClr>
                </a:solidFill>
                <a:latin typeface="Corbel" pitchFamily="34" charset="0"/>
              </a:rPr>
              <a:t>Diikuti beberapa INGO dan NGO, beberapa </a:t>
            </a:r>
            <a:r>
              <a:rPr lang="en-US" sz="1600" dirty="0" smtClean="0">
                <a:solidFill>
                  <a:schemeClr val="tx1">
                    <a:lumMod val="95000"/>
                    <a:lumOff val="5000"/>
                  </a:schemeClr>
                </a:solidFill>
                <a:latin typeface="Corbel" pitchFamily="34" charset="0"/>
              </a:rPr>
              <a:t>D</a:t>
            </a:r>
            <a:r>
              <a:rPr lang="id-ID" sz="1600" dirty="0" smtClean="0">
                <a:solidFill>
                  <a:schemeClr val="tx1">
                    <a:lumMod val="95000"/>
                    <a:lumOff val="5000"/>
                  </a:schemeClr>
                </a:solidFill>
                <a:latin typeface="Corbel" pitchFamily="34" charset="0"/>
              </a:rPr>
              <a:t>inkes</a:t>
            </a:r>
          </a:p>
          <a:p>
            <a:pPr lvl="1" eaLnBrk="1" fontAlgn="auto" hangingPunct="1">
              <a:lnSpc>
                <a:spcPct val="120000"/>
              </a:lnSpc>
              <a:spcBef>
                <a:spcPts val="0"/>
              </a:spcBef>
              <a:spcAft>
                <a:spcPts val="0"/>
              </a:spcAft>
              <a:buFont typeface="Arial" panose="020B0604020202020204" pitchFamily="34" charset="0"/>
              <a:buChar char="–"/>
              <a:defRPr/>
            </a:pPr>
            <a:r>
              <a:rPr lang="id-ID" sz="1600" dirty="0" smtClean="0">
                <a:solidFill>
                  <a:schemeClr val="tx1">
                    <a:lumMod val="95000"/>
                    <a:lumOff val="5000"/>
                  </a:schemeClr>
                </a:solidFill>
                <a:latin typeface="Corbel" pitchFamily="34" charset="0"/>
              </a:rPr>
              <a:t>Metode: kelas dan praktek</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di</a:t>
            </a:r>
            <a:r>
              <a:rPr lang="en-US" sz="1600" dirty="0" smtClean="0">
                <a:solidFill>
                  <a:schemeClr val="tx1">
                    <a:lumMod val="95000"/>
                    <a:lumOff val="5000"/>
                  </a:schemeClr>
                </a:solidFill>
                <a:latin typeface="Corbel" pitchFamily="34" charset="0"/>
              </a:rPr>
              <a:t> </a:t>
            </a:r>
            <a:r>
              <a:rPr lang="id-ID" sz="1600" dirty="0" smtClean="0">
                <a:solidFill>
                  <a:schemeClr val="tx1">
                    <a:lumMod val="95000"/>
                    <a:lumOff val="5000"/>
                  </a:schemeClr>
                </a:solidFill>
                <a:latin typeface="Corbel" pitchFamily="34" charset="0"/>
              </a:rPr>
              <a:t>lapang</a:t>
            </a:r>
            <a:r>
              <a:rPr lang="en-US" sz="1600" dirty="0" smtClean="0">
                <a:solidFill>
                  <a:schemeClr val="tx1">
                    <a:lumMod val="95000"/>
                    <a:lumOff val="5000"/>
                  </a:schemeClr>
                </a:solidFill>
                <a:latin typeface="Corbel" pitchFamily="34" charset="0"/>
              </a:rPr>
              <a:t>an</a:t>
            </a:r>
          </a:p>
          <a:p>
            <a:pPr marL="285750" lvl="1" algn="just" eaLnBrk="1" fontAlgn="auto" hangingPunct="1">
              <a:lnSpc>
                <a:spcPct val="120000"/>
              </a:lnSpc>
              <a:spcBef>
                <a:spcPts val="0"/>
              </a:spcBef>
              <a:spcAft>
                <a:spcPts val="0"/>
              </a:spcAft>
              <a:buFont typeface="Arial" panose="020B0604020202020204" pitchFamily="34" charset="0"/>
              <a:buChar char="•"/>
              <a:defRPr/>
            </a:pPr>
            <a:r>
              <a:rPr lang="en-US" sz="1600" b="1" dirty="0" err="1" smtClean="0">
                <a:solidFill>
                  <a:srgbClr val="002060"/>
                </a:solidFill>
                <a:latin typeface="Corbel" pitchFamily="34" charset="0"/>
              </a:rPr>
              <a:t>Tahap</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ketiga</a:t>
            </a:r>
            <a:r>
              <a:rPr lang="en-US" sz="1600" b="1" dirty="0" smtClean="0">
                <a:solidFill>
                  <a:srgbClr val="002060"/>
                </a:solidFill>
                <a:latin typeface="Corbel" pitchFamily="34" charset="0"/>
              </a:rPr>
              <a:t> (</a:t>
            </a:r>
            <a:r>
              <a:rPr lang="en-US" sz="1600" b="1" dirty="0" err="1" smtClean="0">
                <a:solidFill>
                  <a:srgbClr val="002060"/>
                </a:solidFill>
                <a:latin typeface="Corbel" pitchFamily="34" charset="0"/>
              </a:rPr>
              <a:t>hingga</a:t>
            </a:r>
            <a:r>
              <a:rPr lang="en-US" sz="1600" b="1" dirty="0" smtClean="0">
                <a:solidFill>
                  <a:srgbClr val="002060"/>
                </a:solidFill>
                <a:latin typeface="Corbel" pitchFamily="34" charset="0"/>
              </a:rPr>
              <a:t> 2008) </a:t>
            </a:r>
            <a:r>
              <a:rPr lang="en-US" sz="1600" dirty="0" smtClean="0">
                <a:solidFill>
                  <a:schemeClr val="tx1">
                    <a:lumMod val="95000"/>
                    <a:lumOff val="5000"/>
                  </a:schemeClr>
                </a:solidFill>
                <a:latin typeface="Corbel" pitchFamily="34" charset="0"/>
                <a:sym typeface="Wingdings" pitchFamily="2" charset="2"/>
              </a:rPr>
              <a:t> </a:t>
            </a:r>
            <a:r>
              <a:rPr lang="en-US" sz="1600" dirty="0" smtClean="0">
                <a:solidFill>
                  <a:schemeClr val="tx1">
                    <a:lumMod val="95000"/>
                    <a:lumOff val="5000"/>
                  </a:schemeClr>
                </a:solidFill>
                <a:latin typeface="Arial" pitchFamily="34" charset="0"/>
                <a:cs typeface="Arial" pitchFamily="34" charset="0"/>
              </a:rPr>
              <a:t>5</a:t>
            </a:r>
            <a:r>
              <a:rPr lang="en-US" sz="1600" dirty="0" smtClean="0">
                <a:solidFill>
                  <a:schemeClr val="tx1">
                    <a:lumMod val="95000"/>
                    <a:lumOff val="5000"/>
                  </a:schemeClr>
                </a:solidFill>
                <a:latin typeface="Corbel" pitchFamily="34" charset="0"/>
              </a:rPr>
              <a:t> INGO </a:t>
            </a:r>
            <a:r>
              <a:rPr lang="en-US" sz="1600" dirty="0" err="1" smtClean="0">
                <a:solidFill>
                  <a:schemeClr val="tx1">
                    <a:lumMod val="95000"/>
                    <a:lumOff val="5000"/>
                  </a:schemeClr>
                </a:solidFill>
                <a:latin typeface="Corbel" pitchFamily="34" charset="0"/>
              </a:rPr>
              <a:t>bekerjasama</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dengan</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Dinas</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Kesehatan</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di</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beberapa</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kabupaten</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mengembangkan</a:t>
            </a:r>
            <a:r>
              <a:rPr lang="en-US" sz="1600" dirty="0" smtClean="0">
                <a:solidFill>
                  <a:schemeClr val="tx1">
                    <a:lumMod val="95000"/>
                    <a:lumOff val="5000"/>
                  </a:schemeClr>
                </a:solidFill>
                <a:latin typeface="Corbel" pitchFamily="34" charset="0"/>
              </a:rPr>
              <a:t> </a:t>
            </a:r>
            <a:r>
              <a:rPr lang="en-US" sz="1600" dirty="0" err="1" smtClean="0">
                <a:solidFill>
                  <a:schemeClr val="tx1">
                    <a:lumMod val="95000"/>
                    <a:lumOff val="5000"/>
                  </a:schemeClr>
                </a:solidFill>
                <a:latin typeface="Corbel" pitchFamily="34" charset="0"/>
              </a:rPr>
              <a:t>Pendekatan</a:t>
            </a:r>
            <a:r>
              <a:rPr lang="en-US" sz="1600" dirty="0" smtClean="0">
                <a:solidFill>
                  <a:schemeClr val="tx1">
                    <a:lumMod val="95000"/>
                    <a:lumOff val="5000"/>
                  </a:schemeClr>
                </a:solidFill>
                <a:latin typeface="Corbel" pitchFamily="34" charset="0"/>
              </a:rPr>
              <a:t> PD </a:t>
            </a:r>
            <a:r>
              <a:rPr lang="en-US" sz="1600" dirty="0" err="1" smtClean="0">
                <a:solidFill>
                  <a:schemeClr val="tx1">
                    <a:lumMod val="95000"/>
                    <a:lumOff val="5000"/>
                  </a:schemeClr>
                </a:solidFill>
                <a:latin typeface="Corbel" pitchFamily="34" charset="0"/>
              </a:rPr>
              <a:t>di</a:t>
            </a:r>
            <a:r>
              <a:rPr lang="en-US" sz="1600" dirty="0" smtClean="0">
                <a:solidFill>
                  <a:schemeClr val="tx1">
                    <a:lumMod val="95000"/>
                    <a:lumOff val="5000"/>
                  </a:schemeClr>
                </a:solidFill>
                <a:latin typeface="Corbel" pitchFamily="34" charset="0"/>
              </a:rPr>
              <a:t> Indonesia. </a:t>
            </a:r>
          </a:p>
        </p:txBody>
      </p:sp>
      <p:sp>
        <p:nvSpPr>
          <p:cNvPr id="25603" name="Title 1"/>
          <p:cNvSpPr>
            <a:spLocks noGrp="1"/>
          </p:cNvSpPr>
          <p:nvPr>
            <p:ph type="title"/>
          </p:nvPr>
        </p:nvSpPr>
        <p:spPr>
          <a:xfrm>
            <a:off x="0" y="45720"/>
            <a:ext cx="9144000" cy="914400"/>
          </a:xfrm>
        </p:spPr>
        <p:txBody>
          <a:bodyPr/>
          <a:lstStyle/>
          <a:p>
            <a:pPr eaLnBrk="1" hangingPunct="1"/>
            <a:r>
              <a:rPr lang="en-US" sz="2800" b="1" smtClean="0">
                <a:solidFill>
                  <a:srgbClr val="C00000"/>
                </a:solidFill>
                <a:latin typeface="Arial Black" pitchFamily="34" charset="0"/>
                <a:cs typeface="Arial" charset="0"/>
              </a:rPr>
              <a:t>PERKEMBANGAN PD DI INDONESIA</a:t>
            </a:r>
          </a:p>
        </p:txBody>
      </p:sp>
      <p:pic>
        <p:nvPicPr>
          <p:cNvPr id="25604" name="Picture 4" descr="C:\Users\user\Downloads\foto 2-page-001(1).jpg"/>
          <p:cNvPicPr>
            <a:picLocks noChangeAspect="1" noChangeArrowheads="1"/>
          </p:cNvPicPr>
          <p:nvPr/>
        </p:nvPicPr>
        <p:blipFill>
          <a:blip r:embed="rId2">
            <a:extLst>
              <a:ext uri="{28A0092B-C50C-407E-A947-70E740481C1C}">
                <a14:useLocalDpi xmlns:a14="http://schemas.microsoft.com/office/drawing/2010/main" val="0"/>
              </a:ext>
            </a:extLst>
          </a:blip>
          <a:srcRect t="18582"/>
          <a:stretch>
            <a:fillRect/>
          </a:stretch>
        </p:blipFill>
        <p:spPr bwMode="auto">
          <a:xfrm>
            <a:off x="6477001" y="1143000"/>
            <a:ext cx="2328863" cy="1554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5" descr="C:\Users\user\Downloads\foto 3-page-001_1.jpg"/>
          <p:cNvPicPr>
            <a:picLocks noChangeAspect="1" noChangeArrowheads="1"/>
          </p:cNvPicPr>
          <p:nvPr/>
        </p:nvPicPr>
        <p:blipFill>
          <a:blip r:embed="rId3">
            <a:extLst>
              <a:ext uri="{28A0092B-C50C-407E-A947-70E740481C1C}">
                <a14:useLocalDpi xmlns:a14="http://schemas.microsoft.com/office/drawing/2010/main" val="0"/>
              </a:ext>
            </a:extLst>
          </a:blip>
          <a:srcRect t="15385"/>
          <a:stretch>
            <a:fillRect/>
          </a:stretch>
        </p:blipFill>
        <p:spPr bwMode="auto">
          <a:xfrm>
            <a:off x="6477000" y="2880360"/>
            <a:ext cx="2362200" cy="1508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6" descr="C:\Users\user\Downloads\foto 1-page-001(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4617721"/>
            <a:ext cx="2362200" cy="1565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p:cNvCxnSpPr/>
          <p:nvPr/>
        </p:nvCxnSpPr>
        <p:spPr>
          <a:xfrm>
            <a:off x="990600" y="777240"/>
            <a:ext cx="7239000" cy="1906"/>
          </a:xfrm>
          <a:prstGeom prst="line">
            <a:avLst/>
          </a:prstGeom>
          <a:ln w="28575">
            <a:solidFill>
              <a:srgbClr val="FF99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45378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07" name="Group 39"/>
          <p:cNvGrpSpPr>
            <a:grpSpLocks/>
          </p:cNvGrpSpPr>
          <p:nvPr/>
        </p:nvGrpSpPr>
        <p:grpSpPr bwMode="auto">
          <a:xfrm>
            <a:off x="0" y="0"/>
            <a:ext cx="9144000" cy="1219200"/>
            <a:chOff x="0" y="0"/>
            <a:chExt cx="6240" cy="768"/>
          </a:xfrm>
        </p:grpSpPr>
        <p:sp>
          <p:nvSpPr>
            <p:cNvPr id="7208" name="Rectangle 40"/>
            <p:cNvSpPr>
              <a:spLocks noChangeArrowheads="1"/>
            </p:cNvSpPr>
            <p:nvPr/>
          </p:nvSpPr>
          <p:spPr bwMode="auto">
            <a:xfrm>
              <a:off x="0" y="0"/>
              <a:ext cx="6240" cy="768"/>
            </a:xfrm>
            <a:prstGeom prst="rect">
              <a:avLst/>
            </a:prstGeom>
            <a:solidFill>
              <a:schemeClr val="tx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pic>
          <p:nvPicPr>
            <p:cNvPr id="7209" name="Picture 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 y="144"/>
              <a:ext cx="1488" cy="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7170" name="Picture 2" descr="alli"/>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281354" y="2035176"/>
            <a:ext cx="8581292" cy="3375025"/>
          </a:xfrm>
          <a:noFill/>
          <a:ln>
            <a:solidFill>
              <a:schemeClr val="tx1"/>
            </a:solidFill>
            <a:miter lim="800000"/>
            <a:headEnd/>
            <a:tailEnd/>
          </a:ln>
        </p:spPr>
      </p:pic>
      <p:sp>
        <p:nvSpPr>
          <p:cNvPr id="7171" name="Line 3"/>
          <p:cNvSpPr>
            <a:spLocks noChangeShapeType="1"/>
          </p:cNvSpPr>
          <p:nvPr/>
        </p:nvSpPr>
        <p:spPr bwMode="auto">
          <a:xfrm flipV="1">
            <a:off x="381000" y="1981200"/>
            <a:ext cx="304800" cy="2286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7172" name="Line 4"/>
          <p:cNvSpPr>
            <a:spLocks noChangeShapeType="1"/>
          </p:cNvSpPr>
          <p:nvPr/>
        </p:nvSpPr>
        <p:spPr bwMode="auto">
          <a:xfrm flipH="1">
            <a:off x="1905000" y="4572000"/>
            <a:ext cx="609600" cy="2286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7173" name="Line 5"/>
          <p:cNvSpPr>
            <a:spLocks noChangeShapeType="1"/>
          </p:cNvSpPr>
          <p:nvPr/>
        </p:nvSpPr>
        <p:spPr bwMode="auto">
          <a:xfrm flipV="1">
            <a:off x="2667000" y="4419600"/>
            <a:ext cx="533400" cy="152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7174" name="Line 6"/>
          <p:cNvSpPr>
            <a:spLocks noChangeShapeType="1"/>
          </p:cNvSpPr>
          <p:nvPr/>
        </p:nvSpPr>
        <p:spPr bwMode="auto">
          <a:xfrm flipV="1">
            <a:off x="3276600" y="2667000"/>
            <a:ext cx="1905000" cy="10668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7175" name="Text Box 8"/>
          <p:cNvSpPr txBox="1">
            <a:spLocks noChangeArrowheads="1"/>
          </p:cNvSpPr>
          <p:nvPr/>
        </p:nvSpPr>
        <p:spPr bwMode="auto">
          <a:xfrm>
            <a:off x="773723" y="1752601"/>
            <a:ext cx="914400" cy="346075"/>
          </a:xfrm>
          <a:prstGeom prst="rect">
            <a:avLst/>
          </a:prstGeom>
          <a:solidFill>
            <a:schemeClr val="accent1"/>
          </a:solidFill>
          <a:ln w="9525">
            <a:solidFill>
              <a:schemeClr val="tx1"/>
            </a:solidFill>
            <a:miter lim="800000"/>
            <a:headEnd/>
            <a:tailEnd/>
          </a:ln>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r>
              <a:rPr lang="en-US" sz="1600" b="1">
                <a:solidFill>
                  <a:srgbClr val="FF0000"/>
                </a:solidFill>
                <a:cs typeface="Arial" charset="0"/>
              </a:rPr>
              <a:t>Aceh</a:t>
            </a:r>
          </a:p>
        </p:txBody>
      </p:sp>
      <p:sp>
        <p:nvSpPr>
          <p:cNvPr id="7176" name="Text Box 9"/>
          <p:cNvSpPr txBox="1">
            <a:spLocks noChangeArrowheads="1"/>
          </p:cNvSpPr>
          <p:nvPr/>
        </p:nvSpPr>
        <p:spPr bwMode="auto">
          <a:xfrm>
            <a:off x="3200400" y="4267201"/>
            <a:ext cx="1066800" cy="346075"/>
          </a:xfrm>
          <a:prstGeom prst="rect">
            <a:avLst/>
          </a:prstGeom>
          <a:solidFill>
            <a:schemeClr val="accent1"/>
          </a:solidFill>
          <a:ln w="9525">
            <a:solidFill>
              <a:schemeClr val="tx1"/>
            </a:solidFill>
            <a:miter lim="800000"/>
            <a:headEnd/>
            <a:tailEnd/>
          </a:ln>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1600" b="1">
                <a:solidFill>
                  <a:srgbClr val="FF0000"/>
                </a:solidFill>
                <a:cs typeface="Arial" charset="0"/>
              </a:rPr>
              <a:t>Jakarta</a:t>
            </a:r>
          </a:p>
        </p:txBody>
      </p:sp>
      <p:sp>
        <p:nvSpPr>
          <p:cNvPr id="7177" name="Text Box 10"/>
          <p:cNvSpPr txBox="1">
            <a:spLocks noChangeArrowheads="1"/>
          </p:cNvSpPr>
          <p:nvPr/>
        </p:nvSpPr>
        <p:spPr bwMode="auto">
          <a:xfrm>
            <a:off x="4800600" y="2286001"/>
            <a:ext cx="1447800" cy="346075"/>
          </a:xfrm>
          <a:prstGeom prst="rect">
            <a:avLst/>
          </a:prstGeom>
          <a:solidFill>
            <a:schemeClr val="accent1"/>
          </a:solidFill>
          <a:ln w="9525">
            <a:solidFill>
              <a:schemeClr val="tx1"/>
            </a:solidFill>
            <a:miter lim="800000"/>
            <a:headEnd/>
            <a:tailEnd/>
          </a:ln>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1600" b="1">
                <a:solidFill>
                  <a:srgbClr val="FF0000"/>
                </a:solidFill>
                <a:cs typeface="Arial" charset="0"/>
              </a:rPr>
              <a:t>Kalimantan</a:t>
            </a:r>
          </a:p>
        </p:txBody>
      </p:sp>
      <p:sp>
        <p:nvSpPr>
          <p:cNvPr id="7178" name="Line 11"/>
          <p:cNvSpPr>
            <a:spLocks noChangeShapeType="1"/>
          </p:cNvSpPr>
          <p:nvPr/>
        </p:nvSpPr>
        <p:spPr bwMode="auto">
          <a:xfrm flipH="1">
            <a:off x="990600" y="3505200"/>
            <a:ext cx="304800" cy="6096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7179" name="Text Box 12"/>
          <p:cNvSpPr txBox="1">
            <a:spLocks noChangeArrowheads="1"/>
          </p:cNvSpPr>
          <p:nvPr/>
        </p:nvSpPr>
        <p:spPr bwMode="auto">
          <a:xfrm>
            <a:off x="228600" y="4114800"/>
            <a:ext cx="1600200" cy="376238"/>
          </a:xfrm>
          <a:prstGeom prst="rect">
            <a:avLst/>
          </a:prstGeom>
          <a:solidFill>
            <a:schemeClr val="accent1"/>
          </a:solidFill>
          <a:ln w="9525">
            <a:solidFill>
              <a:schemeClr val="tx1"/>
            </a:solidFill>
            <a:miter lim="800000"/>
            <a:headEnd/>
            <a:tailEnd/>
          </a:ln>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1600" b="1">
                <a:solidFill>
                  <a:srgbClr val="FF0000"/>
                </a:solidFill>
                <a:cs typeface="Arial" charset="0"/>
              </a:rPr>
              <a:t>West Sumatra</a:t>
            </a:r>
            <a:r>
              <a:rPr lang="en-US" sz="1800" b="1">
                <a:solidFill>
                  <a:srgbClr val="FF0000"/>
                </a:solidFill>
                <a:cs typeface="Arial" charset="0"/>
              </a:rPr>
              <a:t> </a:t>
            </a:r>
          </a:p>
        </p:txBody>
      </p:sp>
      <p:sp>
        <p:nvSpPr>
          <p:cNvPr id="7180" name="Line 13"/>
          <p:cNvSpPr>
            <a:spLocks noChangeShapeType="1"/>
          </p:cNvSpPr>
          <p:nvPr/>
        </p:nvSpPr>
        <p:spPr bwMode="auto">
          <a:xfrm>
            <a:off x="3962400" y="4876800"/>
            <a:ext cx="1101969" cy="8382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d-ID"/>
          </a:p>
        </p:txBody>
      </p:sp>
      <p:sp>
        <p:nvSpPr>
          <p:cNvPr id="7181" name="Text Box 14"/>
          <p:cNvSpPr txBox="1">
            <a:spLocks noChangeArrowheads="1"/>
          </p:cNvSpPr>
          <p:nvPr/>
        </p:nvSpPr>
        <p:spPr bwMode="auto">
          <a:xfrm>
            <a:off x="4571987" y="5791201"/>
            <a:ext cx="1106393" cy="338554"/>
          </a:xfrm>
          <a:prstGeom prst="rect">
            <a:avLst/>
          </a:prstGeom>
          <a:solidFill>
            <a:schemeClr val="accent1"/>
          </a:solidFill>
          <a:ln w="9525" algn="ctr">
            <a:solidFill>
              <a:schemeClr val="tx1"/>
            </a:solidFill>
            <a:miter lim="800000"/>
            <a:headEnd/>
            <a:tailEnd/>
          </a:ln>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r>
              <a:rPr lang="en-US" sz="1600" b="1">
                <a:solidFill>
                  <a:srgbClr val="FF0000"/>
                </a:solidFill>
                <a:cs typeface="Arial" charset="0"/>
              </a:rPr>
              <a:t>Surabaya</a:t>
            </a:r>
          </a:p>
        </p:txBody>
      </p:sp>
      <p:sp>
        <p:nvSpPr>
          <p:cNvPr id="7182" name="Line 15"/>
          <p:cNvSpPr>
            <a:spLocks noChangeShapeType="1"/>
          </p:cNvSpPr>
          <p:nvPr/>
        </p:nvSpPr>
        <p:spPr bwMode="auto">
          <a:xfrm flipV="1">
            <a:off x="4191000" y="2667000"/>
            <a:ext cx="1066800" cy="1295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d-ID"/>
          </a:p>
        </p:txBody>
      </p:sp>
      <p:sp>
        <p:nvSpPr>
          <p:cNvPr id="7183" name="Text Box 16"/>
          <p:cNvSpPr txBox="1">
            <a:spLocks noChangeArrowheads="1"/>
          </p:cNvSpPr>
          <p:nvPr/>
        </p:nvSpPr>
        <p:spPr bwMode="auto">
          <a:xfrm>
            <a:off x="609600" y="4724400"/>
            <a:ext cx="1295400" cy="349250"/>
          </a:xfrm>
          <a:prstGeom prst="rect">
            <a:avLst/>
          </a:prstGeom>
          <a:solidFill>
            <a:schemeClr val="accent1"/>
          </a:solidFill>
          <a:ln w="12700" algn="ctr">
            <a:solidFill>
              <a:schemeClr val="tx1"/>
            </a:solidFill>
            <a:miter lim="800000"/>
            <a:headEnd/>
            <a:tailEnd/>
          </a:ln>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r>
              <a:rPr lang="en-US" sz="1600" b="1">
                <a:solidFill>
                  <a:srgbClr val="FF0000"/>
                </a:solidFill>
                <a:cs typeface="Arial" charset="0"/>
              </a:rPr>
              <a:t>Banten</a:t>
            </a:r>
          </a:p>
        </p:txBody>
      </p:sp>
      <p:sp>
        <p:nvSpPr>
          <p:cNvPr id="7184" name="Text Box 17"/>
          <p:cNvSpPr txBox="1">
            <a:spLocks noChangeArrowheads="1"/>
          </p:cNvSpPr>
          <p:nvPr/>
        </p:nvSpPr>
        <p:spPr bwMode="auto">
          <a:xfrm>
            <a:off x="1126882" y="5599113"/>
            <a:ext cx="1846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endParaRPr lang="id-ID" sz="1800">
              <a:solidFill>
                <a:srgbClr val="FF0000"/>
              </a:solidFill>
              <a:cs typeface="Arial" charset="0"/>
            </a:endParaRPr>
          </a:p>
        </p:txBody>
      </p:sp>
      <p:sp>
        <p:nvSpPr>
          <p:cNvPr id="7185" name="Text Box 18"/>
          <p:cNvSpPr txBox="1">
            <a:spLocks noChangeArrowheads="1"/>
          </p:cNvSpPr>
          <p:nvPr/>
        </p:nvSpPr>
        <p:spPr bwMode="auto">
          <a:xfrm>
            <a:off x="2062160" y="5334000"/>
            <a:ext cx="1268296" cy="338554"/>
          </a:xfrm>
          <a:prstGeom prst="rect">
            <a:avLst/>
          </a:prstGeom>
          <a:solidFill>
            <a:schemeClr val="accent1"/>
          </a:solidFill>
          <a:ln w="12700" algn="ctr">
            <a:solidFill>
              <a:schemeClr val="tx1"/>
            </a:solidFill>
            <a:miter lim="800000"/>
            <a:headEnd/>
            <a:tailEnd/>
          </a:ln>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r>
              <a:rPr lang="en-US" sz="1600" b="1">
                <a:solidFill>
                  <a:srgbClr val="FF0000"/>
                </a:solidFill>
                <a:cs typeface="Arial" charset="0"/>
              </a:rPr>
              <a:t>Jawa Barat</a:t>
            </a:r>
          </a:p>
        </p:txBody>
      </p:sp>
      <p:sp>
        <p:nvSpPr>
          <p:cNvPr id="7186" name="Text Box 19"/>
          <p:cNvSpPr txBox="1">
            <a:spLocks noChangeArrowheads="1"/>
          </p:cNvSpPr>
          <p:nvPr/>
        </p:nvSpPr>
        <p:spPr bwMode="auto">
          <a:xfrm>
            <a:off x="1905000" y="2133600"/>
            <a:ext cx="1611923" cy="338138"/>
          </a:xfrm>
          <a:prstGeom prst="rect">
            <a:avLst/>
          </a:prstGeom>
          <a:solidFill>
            <a:schemeClr val="accent1"/>
          </a:solidFill>
          <a:ln w="9525">
            <a:solidFill>
              <a:schemeClr val="tx1"/>
            </a:solidFill>
            <a:miter lim="800000"/>
            <a:headEnd/>
            <a:tailEnd/>
          </a:ln>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spcBef>
                <a:spcPct val="50000"/>
              </a:spcBef>
            </a:pPr>
            <a:r>
              <a:rPr lang="en-US" sz="1600" b="1">
                <a:solidFill>
                  <a:srgbClr val="FF0000"/>
                </a:solidFill>
                <a:cs typeface="Arial" charset="0"/>
              </a:rPr>
              <a:t>SUMUT/Medan </a:t>
            </a:r>
          </a:p>
        </p:txBody>
      </p:sp>
      <p:sp>
        <p:nvSpPr>
          <p:cNvPr id="7187" name="Line 20"/>
          <p:cNvSpPr>
            <a:spLocks noChangeShapeType="1"/>
          </p:cNvSpPr>
          <p:nvPr/>
        </p:nvSpPr>
        <p:spPr bwMode="auto">
          <a:xfrm flipV="1">
            <a:off x="914400" y="2362200"/>
            <a:ext cx="990600" cy="3048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7188" name="Line 21"/>
          <p:cNvSpPr>
            <a:spLocks noChangeShapeType="1"/>
          </p:cNvSpPr>
          <p:nvPr/>
        </p:nvSpPr>
        <p:spPr bwMode="auto">
          <a:xfrm>
            <a:off x="2672862" y="4648200"/>
            <a:ext cx="76200" cy="6858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7189" name="Text Box 22"/>
          <p:cNvSpPr txBox="1">
            <a:spLocks noChangeArrowheads="1"/>
          </p:cNvSpPr>
          <p:nvPr/>
        </p:nvSpPr>
        <p:spPr bwMode="auto">
          <a:xfrm>
            <a:off x="6963282" y="5205414"/>
            <a:ext cx="582211" cy="338554"/>
          </a:xfrm>
          <a:prstGeom prst="rect">
            <a:avLst/>
          </a:prstGeom>
          <a:solidFill>
            <a:schemeClr val="accent1"/>
          </a:solidFill>
          <a:ln w="9525" algn="ctr">
            <a:solidFill>
              <a:schemeClr val="tx1"/>
            </a:solidFill>
            <a:miter lim="800000"/>
            <a:headEnd/>
            <a:tailEnd/>
          </a:ln>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r>
              <a:rPr lang="en-US" sz="1600" b="1">
                <a:solidFill>
                  <a:srgbClr val="FF0000"/>
                </a:solidFill>
                <a:cs typeface="Arial" charset="0"/>
              </a:rPr>
              <a:t>NTT</a:t>
            </a:r>
          </a:p>
        </p:txBody>
      </p:sp>
      <p:sp>
        <p:nvSpPr>
          <p:cNvPr id="7190" name="Line 23"/>
          <p:cNvSpPr>
            <a:spLocks noChangeShapeType="1"/>
          </p:cNvSpPr>
          <p:nvPr/>
        </p:nvSpPr>
        <p:spPr bwMode="auto">
          <a:xfrm>
            <a:off x="5486400" y="5029200"/>
            <a:ext cx="1371600" cy="152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d-ID"/>
          </a:p>
        </p:txBody>
      </p:sp>
      <p:sp>
        <p:nvSpPr>
          <p:cNvPr id="7191" name="Text Box 24"/>
          <p:cNvSpPr txBox="1">
            <a:spLocks noChangeArrowheads="1"/>
          </p:cNvSpPr>
          <p:nvPr/>
        </p:nvSpPr>
        <p:spPr bwMode="auto">
          <a:xfrm>
            <a:off x="7811975" y="2462214"/>
            <a:ext cx="798617" cy="338554"/>
          </a:xfrm>
          <a:prstGeom prst="rect">
            <a:avLst/>
          </a:prstGeom>
          <a:solidFill>
            <a:schemeClr val="accent1"/>
          </a:solidFill>
          <a:ln w="9525" algn="ctr">
            <a:solidFill>
              <a:schemeClr val="tx1"/>
            </a:solidFill>
            <a:miter lim="800000"/>
            <a:headEnd/>
            <a:tailEnd/>
          </a:ln>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r>
              <a:rPr lang="en-US" sz="1600" b="1">
                <a:solidFill>
                  <a:srgbClr val="FF0000"/>
                </a:solidFill>
                <a:cs typeface="Arial" charset="0"/>
              </a:rPr>
              <a:t>Papua</a:t>
            </a:r>
          </a:p>
        </p:txBody>
      </p:sp>
      <p:sp>
        <p:nvSpPr>
          <p:cNvPr id="7192" name="Line 25"/>
          <p:cNvSpPr>
            <a:spLocks noChangeShapeType="1"/>
          </p:cNvSpPr>
          <p:nvPr/>
        </p:nvSpPr>
        <p:spPr bwMode="auto">
          <a:xfrm flipH="1">
            <a:off x="8153400" y="2819400"/>
            <a:ext cx="76200" cy="1295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d-ID"/>
          </a:p>
        </p:txBody>
      </p:sp>
      <p:sp>
        <p:nvSpPr>
          <p:cNvPr id="7193" name="Text Box 26"/>
          <p:cNvSpPr txBox="1">
            <a:spLocks noChangeArrowheads="1"/>
          </p:cNvSpPr>
          <p:nvPr/>
        </p:nvSpPr>
        <p:spPr bwMode="auto">
          <a:xfrm>
            <a:off x="3587262" y="5562601"/>
            <a:ext cx="914400" cy="346075"/>
          </a:xfrm>
          <a:prstGeom prst="rect">
            <a:avLst/>
          </a:prstGeom>
          <a:solidFill>
            <a:schemeClr val="accent1"/>
          </a:solidFill>
          <a:ln w="9525">
            <a:solidFill>
              <a:schemeClr val="tx1"/>
            </a:solidFill>
            <a:miter lim="800000"/>
            <a:headEnd/>
            <a:tailEnd/>
          </a:ln>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eaLnBrk="1" hangingPunct="1">
              <a:spcBef>
                <a:spcPct val="50000"/>
              </a:spcBef>
            </a:pPr>
            <a:r>
              <a:rPr lang="en-US" sz="1600" b="1">
                <a:solidFill>
                  <a:srgbClr val="FF0000"/>
                </a:solidFill>
                <a:cs typeface="Arial" charset="0"/>
              </a:rPr>
              <a:t>Malang</a:t>
            </a:r>
          </a:p>
        </p:txBody>
      </p:sp>
      <p:sp>
        <p:nvSpPr>
          <p:cNvPr id="7194" name="Line 27"/>
          <p:cNvSpPr>
            <a:spLocks noChangeShapeType="1"/>
          </p:cNvSpPr>
          <p:nvPr/>
        </p:nvSpPr>
        <p:spPr bwMode="auto">
          <a:xfrm>
            <a:off x="3657600" y="4953000"/>
            <a:ext cx="140677" cy="533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7195" name="Text Box 28"/>
          <p:cNvSpPr txBox="1">
            <a:spLocks noChangeArrowheads="1"/>
          </p:cNvSpPr>
          <p:nvPr/>
        </p:nvSpPr>
        <p:spPr bwMode="auto">
          <a:xfrm>
            <a:off x="3587262" y="228600"/>
            <a:ext cx="531641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r" eaLnBrk="1" hangingPunct="1"/>
            <a:r>
              <a:rPr lang="en-US" sz="3200" dirty="0" err="1">
                <a:solidFill>
                  <a:schemeClr val="bg1"/>
                </a:solidFill>
                <a:latin typeface="Trebuchet MS" pitchFamily="34" charset="0"/>
                <a:cs typeface="Arial" charset="0"/>
              </a:rPr>
              <a:t>Implementasi</a:t>
            </a:r>
            <a:r>
              <a:rPr lang="en-US" sz="3200" dirty="0">
                <a:solidFill>
                  <a:schemeClr val="bg1"/>
                </a:solidFill>
                <a:latin typeface="Trebuchet MS" pitchFamily="34" charset="0"/>
                <a:cs typeface="Arial" charset="0"/>
              </a:rPr>
              <a:t> PD di  Indonesia</a:t>
            </a:r>
            <a:r>
              <a:rPr lang="en-US" sz="1800" dirty="0">
                <a:solidFill>
                  <a:schemeClr val="bg1"/>
                </a:solidFill>
                <a:latin typeface="Trebuchet MS" pitchFamily="34" charset="0"/>
                <a:cs typeface="Arial" charset="0"/>
              </a:rPr>
              <a:t> </a:t>
            </a:r>
          </a:p>
        </p:txBody>
      </p:sp>
      <p:sp>
        <p:nvSpPr>
          <p:cNvPr id="7196" name="Text Box 30"/>
          <p:cNvSpPr txBox="1">
            <a:spLocks noChangeArrowheads="1"/>
          </p:cNvSpPr>
          <p:nvPr/>
        </p:nvSpPr>
        <p:spPr bwMode="auto">
          <a:xfrm>
            <a:off x="5033139" y="5257801"/>
            <a:ext cx="604654" cy="338554"/>
          </a:xfrm>
          <a:prstGeom prst="rect">
            <a:avLst/>
          </a:prstGeom>
          <a:solidFill>
            <a:schemeClr val="accent1"/>
          </a:solidFill>
          <a:ln w="9525" algn="ctr">
            <a:solidFill>
              <a:schemeClr val="tx1"/>
            </a:solidFill>
            <a:miter lim="800000"/>
            <a:headEnd/>
            <a:tailEnd/>
          </a:ln>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r>
              <a:rPr lang="en-US" sz="1600" b="1">
                <a:solidFill>
                  <a:srgbClr val="FF0000"/>
                </a:solidFill>
                <a:cs typeface="Arial" charset="0"/>
              </a:rPr>
              <a:t>NTB</a:t>
            </a:r>
          </a:p>
        </p:txBody>
      </p:sp>
      <p:sp>
        <p:nvSpPr>
          <p:cNvPr id="7197" name="Line 31"/>
          <p:cNvSpPr>
            <a:spLocks noChangeShapeType="1"/>
          </p:cNvSpPr>
          <p:nvPr/>
        </p:nvSpPr>
        <p:spPr bwMode="auto">
          <a:xfrm>
            <a:off x="4501661" y="4953000"/>
            <a:ext cx="562708" cy="3810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d-ID"/>
          </a:p>
        </p:txBody>
      </p:sp>
      <p:sp>
        <p:nvSpPr>
          <p:cNvPr id="7198" name="Text Box 32"/>
          <p:cNvSpPr txBox="1">
            <a:spLocks noChangeArrowheads="1"/>
          </p:cNvSpPr>
          <p:nvPr/>
        </p:nvSpPr>
        <p:spPr bwMode="auto">
          <a:xfrm>
            <a:off x="140677" y="3429001"/>
            <a:ext cx="844062" cy="346075"/>
          </a:xfrm>
          <a:prstGeom prst="rect">
            <a:avLst/>
          </a:prstGeom>
          <a:solidFill>
            <a:schemeClr val="accent1"/>
          </a:solidFill>
          <a:ln w="9525">
            <a:solidFill>
              <a:schemeClr val="tx1"/>
            </a:solidFill>
            <a:miter lim="800000"/>
            <a:headEnd/>
            <a:tailEnd/>
          </a:ln>
        </p:spPr>
        <p:txBody>
          <a:bodyPr>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r>
              <a:rPr lang="en-US" sz="1600" b="1">
                <a:solidFill>
                  <a:srgbClr val="FF0000"/>
                </a:solidFill>
                <a:cs typeface="Arial" charset="0"/>
              </a:rPr>
              <a:t>Nias</a:t>
            </a:r>
          </a:p>
        </p:txBody>
      </p:sp>
      <p:sp>
        <p:nvSpPr>
          <p:cNvPr id="7199" name="Line 33"/>
          <p:cNvSpPr>
            <a:spLocks noChangeShapeType="1"/>
          </p:cNvSpPr>
          <p:nvPr/>
        </p:nvSpPr>
        <p:spPr bwMode="auto">
          <a:xfrm flipH="1">
            <a:off x="633046" y="3124200"/>
            <a:ext cx="140677" cy="2286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7200" name="Text Box 34"/>
          <p:cNvSpPr txBox="1">
            <a:spLocks noChangeArrowheads="1"/>
          </p:cNvSpPr>
          <p:nvPr/>
        </p:nvSpPr>
        <p:spPr bwMode="auto">
          <a:xfrm>
            <a:off x="6600507" y="2667001"/>
            <a:ext cx="891591" cy="338554"/>
          </a:xfrm>
          <a:prstGeom prst="rect">
            <a:avLst/>
          </a:prstGeom>
          <a:solidFill>
            <a:schemeClr val="accent1"/>
          </a:solidFill>
          <a:ln w="9525" algn="ctr">
            <a:solidFill>
              <a:schemeClr val="tx1"/>
            </a:solidFill>
            <a:miter lim="800000"/>
            <a:headEnd/>
            <a:tailEnd/>
          </a:ln>
        </p:spPr>
        <p:txBody>
          <a:bodyPr wrap="none">
            <a:spAutoFit/>
          </a:bodyPr>
          <a:lstStyle>
            <a:lvl1pPr eaLnBrk="0" hangingPunct="0">
              <a:defRPr sz="2800">
                <a:solidFill>
                  <a:schemeClr val="tx1"/>
                </a:solidFill>
                <a:latin typeface="Arial" charset="0"/>
              </a:defRPr>
            </a:lvl1pPr>
            <a:lvl2pPr marL="742950" indent="-285750" eaLnBrk="0" hangingPunct="0">
              <a:defRPr sz="2800">
                <a:solidFill>
                  <a:schemeClr val="tx1"/>
                </a:solidFill>
                <a:latin typeface="Arial" charset="0"/>
              </a:defRPr>
            </a:lvl2pPr>
            <a:lvl3pPr marL="1143000" indent="-228600" eaLnBrk="0" hangingPunct="0">
              <a:defRPr sz="2800">
                <a:solidFill>
                  <a:schemeClr val="tx1"/>
                </a:solidFill>
                <a:latin typeface="Arial" charset="0"/>
              </a:defRPr>
            </a:lvl3pPr>
            <a:lvl4pPr marL="1600200" indent="-228600" eaLnBrk="0" hangingPunct="0">
              <a:defRPr sz="2800">
                <a:solidFill>
                  <a:schemeClr val="tx1"/>
                </a:solidFill>
                <a:latin typeface="Arial" charset="0"/>
              </a:defRPr>
            </a:lvl4pPr>
            <a:lvl5pPr marL="2057400" indent="-228600" eaLnBrk="0" hangingPunct="0">
              <a:defRPr sz="2800">
                <a:solidFill>
                  <a:schemeClr val="tx1"/>
                </a:solidFill>
                <a:latin typeface="Arial" charset="0"/>
              </a:defRPr>
            </a:lvl5pPr>
            <a:lvl6pPr marL="2514600" indent="-228600" eaLnBrk="0" fontAlgn="base" hangingPunct="0">
              <a:spcBef>
                <a:spcPct val="0"/>
              </a:spcBef>
              <a:spcAft>
                <a:spcPct val="0"/>
              </a:spcAft>
              <a:defRPr sz="2800">
                <a:solidFill>
                  <a:schemeClr val="tx1"/>
                </a:solidFill>
                <a:latin typeface="Arial" charset="0"/>
              </a:defRPr>
            </a:lvl6pPr>
            <a:lvl7pPr marL="2971800" indent="-228600" eaLnBrk="0" fontAlgn="base" hangingPunct="0">
              <a:spcBef>
                <a:spcPct val="0"/>
              </a:spcBef>
              <a:spcAft>
                <a:spcPct val="0"/>
              </a:spcAft>
              <a:defRPr sz="2800">
                <a:solidFill>
                  <a:schemeClr val="tx1"/>
                </a:solidFill>
                <a:latin typeface="Arial" charset="0"/>
              </a:defRPr>
            </a:lvl7pPr>
            <a:lvl8pPr marL="3429000" indent="-228600" eaLnBrk="0" fontAlgn="base" hangingPunct="0">
              <a:spcBef>
                <a:spcPct val="0"/>
              </a:spcBef>
              <a:spcAft>
                <a:spcPct val="0"/>
              </a:spcAft>
              <a:defRPr sz="2800">
                <a:solidFill>
                  <a:schemeClr val="tx1"/>
                </a:solidFill>
                <a:latin typeface="Arial" charset="0"/>
              </a:defRPr>
            </a:lvl8pPr>
            <a:lvl9pPr marL="3886200" indent="-228600" eaLnBrk="0" fontAlgn="base" hangingPunct="0">
              <a:spcBef>
                <a:spcPct val="0"/>
              </a:spcBef>
              <a:spcAft>
                <a:spcPct val="0"/>
              </a:spcAft>
              <a:defRPr sz="2800">
                <a:solidFill>
                  <a:schemeClr val="tx1"/>
                </a:solidFill>
                <a:latin typeface="Arial" charset="0"/>
              </a:defRPr>
            </a:lvl9pPr>
          </a:lstStyle>
          <a:p>
            <a:pPr algn="ctr" eaLnBrk="1" hangingPunct="1"/>
            <a:r>
              <a:rPr lang="en-US" sz="1600" b="1">
                <a:solidFill>
                  <a:srgbClr val="FF0000"/>
                </a:solidFill>
                <a:cs typeface="Arial" charset="0"/>
              </a:rPr>
              <a:t>Maluku</a:t>
            </a:r>
          </a:p>
        </p:txBody>
      </p:sp>
      <p:sp>
        <p:nvSpPr>
          <p:cNvPr id="7201" name="Line 35"/>
          <p:cNvSpPr>
            <a:spLocks noChangeShapeType="1"/>
          </p:cNvSpPr>
          <p:nvPr/>
        </p:nvSpPr>
        <p:spPr bwMode="auto">
          <a:xfrm flipV="1">
            <a:off x="6541477" y="3048000"/>
            <a:ext cx="211015" cy="6858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d-ID"/>
          </a:p>
        </p:txBody>
      </p:sp>
    </p:spTree>
    <p:extLst>
      <p:ext uri="{BB962C8B-B14F-4D97-AF65-F5344CB8AC3E}">
        <p14:creationId xmlns:p14="http://schemas.microsoft.com/office/powerpoint/2010/main" val="14435872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Grp="1" noChangeArrowheads="1"/>
          </p:cNvSpPr>
          <p:nvPr>
            <p:ph type="title" idx="4294967295"/>
          </p:nvPr>
        </p:nvSpPr>
        <p:spPr>
          <a:xfrm>
            <a:off x="844062" y="5791200"/>
            <a:ext cx="7174523" cy="609600"/>
          </a:xfrm>
          <a:solidFill>
            <a:srgbClr val="BCE84E"/>
          </a:solidFill>
          <a:ln>
            <a:solidFill>
              <a:schemeClr val="tx1"/>
            </a:solidFill>
            <a:miter lim="800000"/>
            <a:headEnd/>
            <a:tailEnd/>
          </a:ln>
        </p:spPr>
        <p:txBody>
          <a:bodyPr/>
          <a:lstStyle/>
          <a:p>
            <a:r>
              <a:rPr lang="en-US" sz="2400" b="1" dirty="0" smtClean="0">
                <a:latin typeface="Trebuchet MS" pitchFamily="34" charset="0"/>
              </a:rPr>
              <a:t>Implementer: </a:t>
            </a:r>
            <a:r>
              <a:rPr lang="en-US" sz="2400" b="1" dirty="0" err="1" smtClean="0">
                <a:latin typeface="Trebuchet MS" pitchFamily="34" charset="0"/>
              </a:rPr>
              <a:t>Pemerintah</a:t>
            </a:r>
            <a:r>
              <a:rPr lang="en-US" sz="2400" b="1" dirty="0" smtClean="0">
                <a:latin typeface="Trebuchet MS" pitchFamily="34" charset="0"/>
              </a:rPr>
              <a:t> Indonesia </a:t>
            </a:r>
            <a:r>
              <a:rPr lang="en-US" sz="2400" b="1" dirty="0" err="1" smtClean="0">
                <a:latin typeface="Trebuchet MS" pitchFamily="34" charset="0"/>
              </a:rPr>
              <a:t>dan</a:t>
            </a:r>
            <a:r>
              <a:rPr lang="en-US" sz="2400" b="1" dirty="0" smtClean="0">
                <a:latin typeface="Trebuchet MS" pitchFamily="34" charset="0"/>
              </a:rPr>
              <a:t> NGO</a:t>
            </a:r>
          </a:p>
        </p:txBody>
      </p:sp>
      <p:sp>
        <p:nvSpPr>
          <p:cNvPr id="55301" name="Rectangle 5"/>
          <p:cNvSpPr>
            <a:spLocks noChangeArrowheads="1"/>
          </p:cNvSpPr>
          <p:nvPr/>
        </p:nvSpPr>
        <p:spPr bwMode="auto">
          <a:xfrm>
            <a:off x="0" y="0"/>
            <a:ext cx="9144000" cy="1219200"/>
          </a:xfrm>
          <a:prstGeom prst="rect">
            <a:avLst/>
          </a:prstGeom>
          <a:solidFill>
            <a:schemeClr val="tx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pic>
        <p:nvPicPr>
          <p:cNvPr id="5530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031" y="228600"/>
            <a:ext cx="2180492" cy="77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305" name="Oval 9"/>
          <p:cNvSpPr>
            <a:spLocks noChangeArrowheads="1"/>
          </p:cNvSpPr>
          <p:nvPr/>
        </p:nvSpPr>
        <p:spPr bwMode="auto">
          <a:xfrm>
            <a:off x="281354" y="2819400"/>
            <a:ext cx="2180492" cy="2133600"/>
          </a:xfrm>
          <a:prstGeom prst="ellipse">
            <a:avLst/>
          </a:prstGeom>
          <a:solidFill>
            <a:srgbClr val="BCE84E"/>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55306" name="Rectangle 10"/>
          <p:cNvSpPr>
            <a:spLocks noChangeArrowheads="1"/>
          </p:cNvSpPr>
          <p:nvPr/>
        </p:nvSpPr>
        <p:spPr bwMode="auto">
          <a:xfrm>
            <a:off x="549634" y="3528961"/>
            <a:ext cx="161778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dirty="0"/>
              <a:t>Positive Deviance </a:t>
            </a:r>
          </a:p>
        </p:txBody>
      </p:sp>
      <p:sp>
        <p:nvSpPr>
          <p:cNvPr id="55307" name="Text Box 11"/>
          <p:cNvSpPr txBox="1">
            <a:spLocks noChangeArrowheads="1"/>
          </p:cNvSpPr>
          <p:nvPr/>
        </p:nvSpPr>
        <p:spPr bwMode="auto">
          <a:xfrm>
            <a:off x="3094892" y="3519488"/>
            <a:ext cx="196947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id-ID"/>
          </a:p>
        </p:txBody>
      </p:sp>
      <p:sp>
        <p:nvSpPr>
          <p:cNvPr id="55308" name="Rectangle 12"/>
          <p:cNvSpPr>
            <a:spLocks noChangeArrowheads="1"/>
          </p:cNvSpPr>
          <p:nvPr/>
        </p:nvSpPr>
        <p:spPr bwMode="auto">
          <a:xfrm>
            <a:off x="3798277" y="1476375"/>
            <a:ext cx="4994031" cy="1016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000" b="1">
                <a:solidFill>
                  <a:schemeClr val="bg2"/>
                </a:solidFill>
                <a:latin typeface="Trebuchet MS" pitchFamily="34" charset="0"/>
              </a:rPr>
              <a:t>Kekurangan Gizi : Jawa Barat, Jakarta, Banten, Surabaya, Medan, Papua, Aceh, Kalimantan, Nusa Tenggara Timur dll</a:t>
            </a:r>
          </a:p>
        </p:txBody>
      </p:sp>
      <p:sp>
        <p:nvSpPr>
          <p:cNvPr id="55309" name="Rectangle 13"/>
          <p:cNvSpPr>
            <a:spLocks noChangeArrowheads="1"/>
          </p:cNvSpPr>
          <p:nvPr/>
        </p:nvSpPr>
        <p:spPr bwMode="auto">
          <a:xfrm>
            <a:off x="3798277" y="2743200"/>
            <a:ext cx="4853354" cy="711200"/>
          </a:xfrm>
          <a:prstGeom prst="rect">
            <a:avLst/>
          </a:prstGeom>
          <a:solidFill>
            <a:srgbClr val="BCE84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000" b="1" dirty="0">
                <a:latin typeface="Trebuchet MS" pitchFamily="34" charset="0"/>
              </a:rPr>
              <a:t>Anti </a:t>
            </a:r>
            <a:r>
              <a:rPr lang="en-US" sz="2000" b="1" dirty="0" err="1">
                <a:latin typeface="Trebuchet MS" pitchFamily="34" charset="0"/>
              </a:rPr>
              <a:t>perdagangan</a:t>
            </a:r>
            <a:r>
              <a:rPr lang="en-US" sz="2000" b="1" dirty="0">
                <a:latin typeface="Trebuchet MS" pitchFamily="34" charset="0"/>
              </a:rPr>
              <a:t> </a:t>
            </a:r>
            <a:r>
              <a:rPr lang="en-US" sz="2000" b="1" dirty="0" err="1">
                <a:latin typeface="Trebuchet MS" pitchFamily="34" charset="0"/>
              </a:rPr>
              <a:t>anak</a:t>
            </a:r>
            <a:r>
              <a:rPr lang="en-US" sz="2000" b="1" dirty="0">
                <a:latin typeface="Trebuchet MS" pitchFamily="34" charset="0"/>
              </a:rPr>
              <a:t> </a:t>
            </a:r>
            <a:r>
              <a:rPr lang="en-US" sz="2000" b="1" dirty="0" err="1">
                <a:latin typeface="Trebuchet MS" pitchFamily="34" charset="0"/>
              </a:rPr>
              <a:t>perempuan</a:t>
            </a:r>
            <a:r>
              <a:rPr lang="en-US" sz="2000" b="1" dirty="0">
                <a:latin typeface="Trebuchet MS" pitchFamily="34" charset="0"/>
              </a:rPr>
              <a:t>; Malang, Kalimantan Barat</a:t>
            </a:r>
          </a:p>
        </p:txBody>
      </p:sp>
      <p:sp>
        <p:nvSpPr>
          <p:cNvPr id="55310" name="Rectangle 14"/>
          <p:cNvSpPr>
            <a:spLocks noChangeArrowheads="1"/>
          </p:cNvSpPr>
          <p:nvPr/>
        </p:nvSpPr>
        <p:spPr bwMode="auto">
          <a:xfrm>
            <a:off x="3798277" y="3762375"/>
            <a:ext cx="2060179" cy="400110"/>
          </a:xfrm>
          <a:prstGeom prst="rect">
            <a:avLst/>
          </a:prstGeom>
          <a:solidFill>
            <a:srgbClr val="BCE84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b="1" dirty="0" err="1">
                <a:latin typeface="Trebuchet MS" pitchFamily="34" charset="0"/>
              </a:rPr>
              <a:t>Gondok;Cianjur</a:t>
            </a:r>
            <a:endParaRPr lang="en-US" sz="2000" b="1" dirty="0">
              <a:latin typeface="Trebuchet MS" pitchFamily="34" charset="0"/>
            </a:endParaRPr>
          </a:p>
        </p:txBody>
      </p:sp>
      <p:sp>
        <p:nvSpPr>
          <p:cNvPr id="55311" name="Rectangle 15"/>
          <p:cNvSpPr>
            <a:spLocks noChangeArrowheads="1"/>
          </p:cNvSpPr>
          <p:nvPr/>
        </p:nvSpPr>
        <p:spPr bwMode="auto">
          <a:xfrm>
            <a:off x="3798277" y="4549775"/>
            <a:ext cx="5048177" cy="400110"/>
          </a:xfrm>
          <a:prstGeom prst="rect">
            <a:avLst/>
          </a:prstGeom>
          <a:solidFill>
            <a:srgbClr val="BCE84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b="1" dirty="0">
                <a:latin typeface="Trebuchet MS" pitchFamily="34" charset="0"/>
              </a:rPr>
              <a:t>TBC : </a:t>
            </a:r>
            <a:r>
              <a:rPr lang="en-US" sz="2000" b="1" dirty="0" err="1">
                <a:latin typeface="Trebuchet MS" pitchFamily="34" charset="0"/>
              </a:rPr>
              <a:t>baru</a:t>
            </a:r>
            <a:r>
              <a:rPr lang="en-US" sz="2000" b="1" dirty="0">
                <a:latin typeface="Trebuchet MS" pitchFamily="34" charset="0"/>
              </a:rPr>
              <a:t> </a:t>
            </a:r>
            <a:r>
              <a:rPr lang="en-US" sz="2000" b="1" dirty="0" err="1">
                <a:latin typeface="Trebuchet MS" pitchFamily="34" charset="0"/>
              </a:rPr>
              <a:t>sampai</a:t>
            </a:r>
            <a:r>
              <a:rPr lang="en-US" sz="2000" b="1" dirty="0">
                <a:latin typeface="Trebuchet MS" pitchFamily="34" charset="0"/>
              </a:rPr>
              <a:t> </a:t>
            </a:r>
            <a:r>
              <a:rPr lang="en-US" sz="2000" b="1" dirty="0" err="1">
                <a:latin typeface="Trebuchet MS" pitchFamily="34" charset="0"/>
              </a:rPr>
              <a:t>tahap</a:t>
            </a:r>
            <a:r>
              <a:rPr lang="en-US" sz="2000" b="1" dirty="0">
                <a:latin typeface="Trebuchet MS" pitchFamily="34" charset="0"/>
              </a:rPr>
              <a:t> </a:t>
            </a:r>
            <a:r>
              <a:rPr lang="en-US" sz="2000" b="1" dirty="0" err="1">
                <a:latin typeface="Trebuchet MS" pitchFamily="34" charset="0"/>
              </a:rPr>
              <a:t>diskusi</a:t>
            </a:r>
            <a:r>
              <a:rPr lang="en-US" sz="2000" b="1" dirty="0">
                <a:latin typeface="Trebuchet MS" pitchFamily="34" charset="0"/>
              </a:rPr>
              <a:t>; </a:t>
            </a:r>
            <a:r>
              <a:rPr lang="en-US" sz="2000" b="1" dirty="0" err="1">
                <a:latin typeface="Trebuchet MS" pitchFamily="34" charset="0"/>
              </a:rPr>
              <a:t>Cianjur</a:t>
            </a:r>
            <a:endParaRPr lang="en-US" sz="2000" b="1" dirty="0">
              <a:latin typeface="Trebuchet MS" pitchFamily="34" charset="0"/>
            </a:endParaRPr>
          </a:p>
        </p:txBody>
      </p:sp>
      <p:sp>
        <p:nvSpPr>
          <p:cNvPr id="55312" name="Line 16"/>
          <p:cNvSpPr>
            <a:spLocks noChangeShapeType="1"/>
          </p:cNvSpPr>
          <p:nvPr/>
        </p:nvSpPr>
        <p:spPr bwMode="auto">
          <a:xfrm flipV="1">
            <a:off x="2461846" y="1981200"/>
            <a:ext cx="1266092" cy="1930400"/>
          </a:xfrm>
          <a:prstGeom prst="line">
            <a:avLst/>
          </a:prstGeom>
          <a:noFill/>
          <a:ln w="57150">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55313" name="Line 17"/>
          <p:cNvSpPr>
            <a:spLocks noChangeShapeType="1"/>
          </p:cNvSpPr>
          <p:nvPr/>
        </p:nvSpPr>
        <p:spPr bwMode="auto">
          <a:xfrm flipV="1">
            <a:off x="2461846" y="3200400"/>
            <a:ext cx="1266092" cy="711200"/>
          </a:xfrm>
          <a:prstGeom prst="line">
            <a:avLst/>
          </a:prstGeom>
          <a:noFill/>
          <a:ln w="57150">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55314" name="Line 18"/>
          <p:cNvSpPr>
            <a:spLocks noChangeShapeType="1"/>
          </p:cNvSpPr>
          <p:nvPr/>
        </p:nvSpPr>
        <p:spPr bwMode="auto">
          <a:xfrm>
            <a:off x="2461846" y="3911600"/>
            <a:ext cx="1266092" cy="50800"/>
          </a:xfrm>
          <a:prstGeom prst="line">
            <a:avLst/>
          </a:prstGeom>
          <a:noFill/>
          <a:ln w="57150">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55315" name="Line 19"/>
          <p:cNvSpPr>
            <a:spLocks noChangeShapeType="1"/>
          </p:cNvSpPr>
          <p:nvPr/>
        </p:nvSpPr>
        <p:spPr bwMode="auto">
          <a:xfrm>
            <a:off x="2461846" y="3911600"/>
            <a:ext cx="1336431" cy="838200"/>
          </a:xfrm>
          <a:prstGeom prst="line">
            <a:avLst/>
          </a:prstGeom>
          <a:noFill/>
          <a:ln w="57150">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55316" name="Rectangle 20"/>
          <p:cNvSpPr>
            <a:spLocks noChangeArrowheads="1"/>
          </p:cNvSpPr>
          <p:nvPr/>
        </p:nvSpPr>
        <p:spPr bwMode="auto">
          <a:xfrm>
            <a:off x="211016" y="1447800"/>
            <a:ext cx="8581292" cy="341632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solidFill>
                <a:schemeClr val="bg2"/>
              </a:solidFill>
            </a:endParaRPr>
          </a:p>
          <a:p>
            <a:endParaRPr lang="en-US">
              <a:solidFill>
                <a:schemeClr val="bg2"/>
              </a:solidFill>
            </a:endParaRPr>
          </a:p>
          <a:p>
            <a:endParaRPr lang="en-US">
              <a:solidFill>
                <a:schemeClr val="bg2"/>
              </a:solidFill>
            </a:endParaRPr>
          </a:p>
          <a:p>
            <a:endParaRPr lang="en-US">
              <a:solidFill>
                <a:schemeClr val="bg2"/>
              </a:solidFill>
            </a:endParaRPr>
          </a:p>
          <a:p>
            <a:endParaRPr lang="en-US">
              <a:solidFill>
                <a:schemeClr val="bg2"/>
              </a:solidFill>
            </a:endParaRPr>
          </a:p>
          <a:p>
            <a:endParaRPr lang="en-US">
              <a:solidFill>
                <a:schemeClr val="bg2"/>
              </a:solidFill>
            </a:endParaRPr>
          </a:p>
          <a:p>
            <a:endParaRPr lang="en-US">
              <a:solidFill>
                <a:schemeClr val="bg2"/>
              </a:solidFill>
            </a:endParaRPr>
          </a:p>
          <a:p>
            <a:endParaRPr lang="en-US">
              <a:solidFill>
                <a:schemeClr val="bg2"/>
              </a:solidFill>
            </a:endParaRPr>
          </a:p>
          <a:p>
            <a:endParaRPr lang="en-US">
              <a:solidFill>
                <a:schemeClr val="bg2"/>
              </a:solidFill>
            </a:endParaRPr>
          </a:p>
          <a:p>
            <a:endParaRPr lang="en-US">
              <a:solidFill>
                <a:schemeClr val="bg2"/>
              </a:solidFill>
            </a:endParaRPr>
          </a:p>
          <a:p>
            <a:endParaRPr lang="en-US">
              <a:solidFill>
                <a:schemeClr val="bg2"/>
              </a:solidFill>
            </a:endParaRPr>
          </a:p>
          <a:p>
            <a:endParaRPr lang="en-US">
              <a:solidFill>
                <a:schemeClr val="bg2"/>
              </a:solidFill>
            </a:endParaRPr>
          </a:p>
        </p:txBody>
      </p:sp>
      <p:sp>
        <p:nvSpPr>
          <p:cNvPr id="55317" name="Rectangle 21"/>
          <p:cNvSpPr>
            <a:spLocks noChangeArrowheads="1"/>
          </p:cNvSpPr>
          <p:nvPr/>
        </p:nvSpPr>
        <p:spPr bwMode="auto">
          <a:xfrm>
            <a:off x="2743200" y="304801"/>
            <a:ext cx="59084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solidFill>
                  <a:schemeClr val="bg2"/>
                </a:solidFill>
                <a:latin typeface="Trebuchet MS" pitchFamily="34" charset="0"/>
              </a:rPr>
              <a:t>Implementasi PD Di Indonesia </a:t>
            </a:r>
          </a:p>
        </p:txBody>
      </p:sp>
    </p:spTree>
    <p:extLst>
      <p:ext uri="{BB962C8B-B14F-4D97-AF65-F5344CB8AC3E}">
        <p14:creationId xmlns:p14="http://schemas.microsoft.com/office/powerpoint/2010/main" val="27844072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type="body" idx="4294967295"/>
          </p:nvPr>
        </p:nvSpPr>
        <p:spPr>
          <a:xfrm>
            <a:off x="457200" y="1600200"/>
            <a:ext cx="8229600" cy="4800600"/>
          </a:xfrm>
          <a:noFill/>
          <a:ln>
            <a:solidFill>
              <a:schemeClr val="tx1"/>
            </a:solidFill>
            <a:miter lim="800000"/>
            <a:headEnd/>
            <a:tailEnd/>
          </a:ln>
        </p:spPr>
        <p:txBody>
          <a:bodyPr>
            <a:normAutofit lnSpcReduction="10000"/>
          </a:bodyPr>
          <a:lstStyle/>
          <a:p>
            <a:pPr marL="742950" indent="-742950">
              <a:lnSpc>
                <a:spcPct val="80000"/>
              </a:lnSpc>
              <a:buFontTx/>
              <a:buNone/>
            </a:pPr>
            <a:r>
              <a:rPr lang="en-US" sz="2400" dirty="0" err="1" smtClean="0">
                <a:latin typeface="Trebuchet MS" pitchFamily="34" charset="0"/>
              </a:rPr>
              <a:t>Pemerintah</a:t>
            </a:r>
            <a:endParaRPr lang="en-US" sz="2400" dirty="0" smtClean="0">
              <a:latin typeface="Trebuchet MS" pitchFamily="34" charset="0"/>
            </a:endParaRPr>
          </a:p>
          <a:p>
            <a:pPr marL="742950" indent="-742950">
              <a:lnSpc>
                <a:spcPct val="80000"/>
              </a:lnSpc>
              <a:buFontTx/>
              <a:buNone/>
            </a:pPr>
            <a:r>
              <a:rPr lang="en-US" sz="2400" i="1" dirty="0" smtClean="0">
                <a:latin typeface="Trebuchet MS" pitchFamily="34" charset="0"/>
              </a:rPr>
              <a:t>	</a:t>
            </a:r>
            <a:r>
              <a:rPr lang="en-US" sz="2400" i="1" dirty="0" err="1" smtClean="0">
                <a:latin typeface="Trebuchet MS" pitchFamily="34" charset="0"/>
              </a:rPr>
              <a:t>Depkes</a:t>
            </a:r>
            <a:r>
              <a:rPr lang="en-US" sz="2400" i="1" dirty="0" smtClean="0">
                <a:latin typeface="Trebuchet MS" pitchFamily="34" charset="0"/>
              </a:rPr>
              <a:t>, </a:t>
            </a:r>
            <a:r>
              <a:rPr lang="en-US" sz="2400" i="1" dirty="0" err="1" smtClean="0">
                <a:latin typeface="Trebuchet MS" pitchFamily="34" charset="0"/>
              </a:rPr>
              <a:t>Dinkes</a:t>
            </a:r>
            <a:r>
              <a:rPr lang="en-US" sz="2400" i="1" dirty="0" smtClean="0">
                <a:latin typeface="Trebuchet MS" pitchFamily="34" charset="0"/>
              </a:rPr>
              <a:t> </a:t>
            </a:r>
            <a:r>
              <a:rPr lang="en-US" sz="2400" i="1" dirty="0" err="1" smtClean="0">
                <a:latin typeface="Trebuchet MS" pitchFamily="34" charset="0"/>
              </a:rPr>
              <a:t>Propinsi</a:t>
            </a:r>
            <a:r>
              <a:rPr lang="en-US" sz="2400" i="1" dirty="0" smtClean="0">
                <a:latin typeface="Trebuchet MS" pitchFamily="34" charset="0"/>
              </a:rPr>
              <a:t>, </a:t>
            </a:r>
            <a:r>
              <a:rPr lang="en-US" sz="2400" i="1" dirty="0" err="1" smtClean="0">
                <a:latin typeface="Trebuchet MS" pitchFamily="34" charset="0"/>
              </a:rPr>
              <a:t>Dinkes</a:t>
            </a:r>
            <a:r>
              <a:rPr lang="en-US" sz="2400" i="1" dirty="0" smtClean="0">
                <a:latin typeface="Trebuchet MS" pitchFamily="34" charset="0"/>
              </a:rPr>
              <a:t> </a:t>
            </a:r>
            <a:r>
              <a:rPr lang="en-US" sz="2400" i="1" dirty="0" err="1" smtClean="0">
                <a:latin typeface="Trebuchet MS" pitchFamily="34" charset="0"/>
              </a:rPr>
              <a:t>Kabupaten</a:t>
            </a:r>
            <a:r>
              <a:rPr lang="en-US" sz="2400" i="1" dirty="0" smtClean="0">
                <a:latin typeface="Trebuchet MS" pitchFamily="34" charset="0"/>
              </a:rPr>
              <a:t>/ Kota, </a:t>
            </a:r>
            <a:r>
              <a:rPr lang="en-US" sz="2400" i="1" dirty="0" err="1" smtClean="0">
                <a:latin typeface="Trebuchet MS" pitchFamily="34" charset="0"/>
              </a:rPr>
              <a:t>Puskesmas</a:t>
            </a:r>
            <a:r>
              <a:rPr lang="en-US" sz="2400" i="1" dirty="0" smtClean="0">
                <a:latin typeface="Trebuchet MS" pitchFamily="34" charset="0"/>
              </a:rPr>
              <a:t>, </a:t>
            </a:r>
            <a:r>
              <a:rPr lang="en-US" sz="2400" i="1" dirty="0" err="1" smtClean="0">
                <a:latin typeface="Trebuchet MS" pitchFamily="34" charset="0"/>
              </a:rPr>
              <a:t>kecamatan</a:t>
            </a:r>
            <a:r>
              <a:rPr lang="en-US" sz="2400" i="1" dirty="0" smtClean="0">
                <a:latin typeface="Trebuchet MS" pitchFamily="34" charset="0"/>
              </a:rPr>
              <a:t>, </a:t>
            </a:r>
            <a:r>
              <a:rPr lang="en-US" sz="2400" i="1" dirty="0" err="1" smtClean="0">
                <a:latin typeface="Trebuchet MS" pitchFamily="34" charset="0"/>
              </a:rPr>
              <a:t>kelurahan</a:t>
            </a:r>
            <a:r>
              <a:rPr lang="en-US" sz="2400" i="1" dirty="0" smtClean="0">
                <a:latin typeface="Trebuchet MS" pitchFamily="34" charset="0"/>
              </a:rPr>
              <a:t>.</a:t>
            </a:r>
          </a:p>
          <a:p>
            <a:pPr marL="742950" indent="-742950">
              <a:lnSpc>
                <a:spcPct val="80000"/>
              </a:lnSpc>
              <a:buFontTx/>
              <a:buNone/>
            </a:pPr>
            <a:endParaRPr lang="en-US" sz="2400" i="1" dirty="0" smtClean="0">
              <a:latin typeface="Trebuchet MS" pitchFamily="34" charset="0"/>
            </a:endParaRPr>
          </a:p>
          <a:p>
            <a:pPr marL="742950" indent="-742950">
              <a:lnSpc>
                <a:spcPct val="80000"/>
              </a:lnSpc>
              <a:buFontTx/>
              <a:buNone/>
            </a:pPr>
            <a:r>
              <a:rPr lang="en-US" sz="2400" dirty="0" smtClean="0">
                <a:latin typeface="Trebuchet MS" pitchFamily="34" charset="0"/>
              </a:rPr>
              <a:t>NGO/ LSM </a:t>
            </a:r>
            <a:r>
              <a:rPr lang="en-US" sz="2400" dirty="0" err="1" smtClean="0">
                <a:latin typeface="Trebuchet MS" pitchFamily="34" charset="0"/>
              </a:rPr>
              <a:t>lokal</a:t>
            </a:r>
            <a:r>
              <a:rPr lang="en-US" sz="2400" dirty="0" smtClean="0">
                <a:latin typeface="Trebuchet MS" pitchFamily="34" charset="0"/>
              </a:rPr>
              <a:t>, </a:t>
            </a:r>
            <a:r>
              <a:rPr lang="en-US" sz="2400" dirty="0" err="1" smtClean="0">
                <a:latin typeface="Trebuchet MS" pitchFamily="34" charset="0"/>
              </a:rPr>
              <a:t>nasional</a:t>
            </a:r>
            <a:r>
              <a:rPr lang="en-US" sz="2400" dirty="0" smtClean="0">
                <a:latin typeface="Trebuchet MS" pitchFamily="34" charset="0"/>
              </a:rPr>
              <a:t> </a:t>
            </a:r>
            <a:r>
              <a:rPr lang="en-US" sz="2400" dirty="0" err="1" smtClean="0">
                <a:latin typeface="Trebuchet MS" pitchFamily="34" charset="0"/>
              </a:rPr>
              <a:t>dan</a:t>
            </a:r>
            <a:r>
              <a:rPr lang="en-US" sz="2400" dirty="0" smtClean="0">
                <a:latin typeface="Trebuchet MS" pitchFamily="34" charset="0"/>
              </a:rPr>
              <a:t> </a:t>
            </a:r>
            <a:r>
              <a:rPr lang="en-US" sz="2400" dirty="0" err="1" smtClean="0">
                <a:latin typeface="Trebuchet MS" pitchFamily="34" charset="0"/>
              </a:rPr>
              <a:t>internasional</a:t>
            </a:r>
            <a:endParaRPr lang="en-US" sz="2400" dirty="0" smtClean="0">
              <a:latin typeface="Trebuchet MS" pitchFamily="34" charset="0"/>
              <a:sym typeface="Wingdings" pitchFamily="2" charset="2"/>
            </a:endParaRPr>
          </a:p>
          <a:p>
            <a:pPr marL="742950" indent="-742950">
              <a:lnSpc>
                <a:spcPct val="80000"/>
              </a:lnSpc>
              <a:buFontTx/>
              <a:buNone/>
            </a:pPr>
            <a:r>
              <a:rPr lang="en-US" sz="2400" i="1" dirty="0" smtClean="0">
                <a:latin typeface="Trebuchet MS" pitchFamily="34" charset="0"/>
                <a:sym typeface="Wingdings" pitchFamily="2" charset="2"/>
              </a:rPr>
              <a:t>	Save The Children, World Vision, Mercy Corps, Catholic Relief Services, Plan Indonesia International, CARE, </a:t>
            </a:r>
            <a:r>
              <a:rPr lang="en-US" sz="2400" i="1" dirty="0" err="1" smtClean="0">
                <a:latin typeface="Trebuchet MS" pitchFamily="34" charset="0"/>
                <a:sym typeface="Wingdings" pitchFamily="2" charset="2"/>
              </a:rPr>
              <a:t>Surfaid</a:t>
            </a:r>
            <a:r>
              <a:rPr lang="en-US" sz="2400" i="1" dirty="0" smtClean="0">
                <a:latin typeface="Trebuchet MS" pitchFamily="34" charset="0"/>
                <a:sym typeface="Wingdings" pitchFamily="2" charset="2"/>
              </a:rPr>
              <a:t> International, Islamic Relief, </a:t>
            </a:r>
            <a:r>
              <a:rPr lang="en-US" sz="2400" i="1" dirty="0" err="1" smtClean="0">
                <a:latin typeface="Trebuchet MS" pitchFamily="34" charset="0"/>
                <a:sym typeface="Wingdings" pitchFamily="2" charset="2"/>
              </a:rPr>
              <a:t>Yayasan</a:t>
            </a:r>
            <a:r>
              <a:rPr lang="en-US" sz="2400" i="1" dirty="0" smtClean="0">
                <a:latin typeface="Trebuchet MS" pitchFamily="34" charset="0"/>
                <a:sym typeface="Wingdings" pitchFamily="2" charset="2"/>
              </a:rPr>
              <a:t> </a:t>
            </a:r>
            <a:r>
              <a:rPr lang="en-US" sz="2400" i="1" dirty="0" err="1" smtClean="0">
                <a:latin typeface="Trebuchet MS" pitchFamily="34" charset="0"/>
                <a:sym typeface="Wingdings" pitchFamily="2" charset="2"/>
              </a:rPr>
              <a:t>Aulia</a:t>
            </a:r>
            <a:r>
              <a:rPr lang="en-US" sz="2400" i="1" dirty="0" smtClean="0">
                <a:latin typeface="Trebuchet MS" pitchFamily="34" charset="0"/>
                <a:sym typeface="Wingdings" pitchFamily="2" charset="2"/>
              </a:rPr>
              <a:t>, </a:t>
            </a:r>
            <a:r>
              <a:rPr lang="en-US" sz="2400" i="1" dirty="0" err="1" smtClean="0">
                <a:latin typeface="Trebuchet MS" pitchFamily="34" charset="0"/>
                <a:sym typeface="Wingdings" pitchFamily="2" charset="2"/>
              </a:rPr>
              <a:t>Yayasan</a:t>
            </a:r>
            <a:r>
              <a:rPr lang="en-US" sz="2400" i="1" dirty="0" smtClean="0">
                <a:latin typeface="Trebuchet MS" pitchFamily="34" charset="0"/>
                <a:sym typeface="Wingdings" pitchFamily="2" charset="2"/>
              </a:rPr>
              <a:t> Eureka Indonesia, Project Concern International, PATH, YPMK </a:t>
            </a:r>
            <a:r>
              <a:rPr lang="en-US" sz="2400" i="1" dirty="0" err="1" smtClean="0">
                <a:latin typeface="Trebuchet MS" pitchFamily="34" charset="0"/>
                <a:sym typeface="Wingdings" pitchFamily="2" charset="2"/>
              </a:rPr>
              <a:t>Perdhaki</a:t>
            </a:r>
            <a:r>
              <a:rPr lang="en-US" sz="2400" i="1" dirty="0" smtClean="0">
                <a:latin typeface="Trebuchet MS" pitchFamily="34" charset="0"/>
                <a:sym typeface="Wingdings" pitchFamily="2" charset="2"/>
              </a:rPr>
              <a:t>, </a:t>
            </a:r>
            <a:r>
              <a:rPr lang="en-US" sz="2400" i="1" dirty="0" err="1" smtClean="0">
                <a:latin typeface="Trebuchet MS" pitchFamily="34" charset="0"/>
                <a:sym typeface="Wingdings" pitchFamily="2" charset="2"/>
              </a:rPr>
              <a:t>Yayasan</a:t>
            </a:r>
            <a:r>
              <a:rPr lang="en-US" sz="2400" i="1" dirty="0" smtClean="0">
                <a:latin typeface="Trebuchet MS" pitchFamily="34" charset="0"/>
                <a:sym typeface="Wingdings" pitchFamily="2" charset="2"/>
              </a:rPr>
              <a:t> </a:t>
            </a:r>
            <a:r>
              <a:rPr lang="en-US" sz="2400" i="1" dirty="0" err="1" smtClean="0">
                <a:latin typeface="Trebuchet MS" pitchFamily="34" charset="0"/>
                <a:sym typeface="Wingdings" pitchFamily="2" charset="2"/>
              </a:rPr>
              <a:t>Pemerhati</a:t>
            </a:r>
            <a:r>
              <a:rPr lang="en-US" sz="2400" i="1" dirty="0" smtClean="0">
                <a:latin typeface="Trebuchet MS" pitchFamily="34" charset="0"/>
                <a:sym typeface="Wingdings" pitchFamily="2" charset="2"/>
              </a:rPr>
              <a:t> </a:t>
            </a:r>
            <a:r>
              <a:rPr lang="en-US" sz="2400" i="1" dirty="0" err="1" smtClean="0">
                <a:latin typeface="Trebuchet MS" pitchFamily="34" charset="0"/>
                <a:sym typeface="Wingdings" pitchFamily="2" charset="2"/>
              </a:rPr>
              <a:t>Sosial</a:t>
            </a:r>
            <a:r>
              <a:rPr lang="en-US" sz="2400" i="1" dirty="0" smtClean="0">
                <a:latin typeface="Trebuchet MS" pitchFamily="34" charset="0"/>
                <a:sym typeface="Wingdings" pitchFamily="2" charset="2"/>
              </a:rPr>
              <a:t> Indonesia, </a:t>
            </a:r>
            <a:r>
              <a:rPr lang="en-US" sz="2400" i="1" dirty="0" err="1" smtClean="0">
                <a:latin typeface="Trebuchet MS" pitchFamily="34" charset="0"/>
                <a:sym typeface="Wingdings" pitchFamily="2" charset="2"/>
              </a:rPr>
              <a:t>Yasmina</a:t>
            </a:r>
            <a:r>
              <a:rPr lang="en-US" sz="2400" i="1" dirty="0" smtClean="0">
                <a:latin typeface="Trebuchet MS" pitchFamily="34" charset="0"/>
                <a:sym typeface="Wingdings" pitchFamily="2" charset="2"/>
              </a:rPr>
              <a:t>, YEH, ADRA</a:t>
            </a:r>
          </a:p>
          <a:p>
            <a:pPr marL="742950" indent="-742950">
              <a:lnSpc>
                <a:spcPct val="80000"/>
              </a:lnSpc>
              <a:buFontTx/>
              <a:buNone/>
            </a:pPr>
            <a:endParaRPr lang="en-US" sz="2400" dirty="0" smtClean="0">
              <a:latin typeface="Trebuchet MS" pitchFamily="34" charset="0"/>
            </a:endParaRPr>
          </a:p>
          <a:p>
            <a:pPr marL="742950" indent="-742950">
              <a:lnSpc>
                <a:spcPct val="80000"/>
              </a:lnSpc>
              <a:buFontTx/>
              <a:buNone/>
            </a:pPr>
            <a:r>
              <a:rPr lang="en-US" sz="2400" dirty="0" smtClean="0">
                <a:latin typeface="Trebuchet MS" pitchFamily="34" charset="0"/>
              </a:rPr>
              <a:t>Perusahaan ; </a:t>
            </a:r>
          </a:p>
          <a:p>
            <a:pPr marL="742950" indent="-742950">
              <a:lnSpc>
                <a:spcPct val="80000"/>
              </a:lnSpc>
              <a:buFontTx/>
              <a:buNone/>
            </a:pPr>
            <a:r>
              <a:rPr lang="en-US" sz="2400" dirty="0" smtClean="0">
                <a:latin typeface="Trebuchet MS" pitchFamily="34" charset="0"/>
              </a:rPr>
              <a:t>	PT. </a:t>
            </a:r>
            <a:r>
              <a:rPr lang="en-US" sz="2400" dirty="0" err="1" smtClean="0">
                <a:latin typeface="Trebuchet MS" pitchFamily="34" charset="0"/>
              </a:rPr>
              <a:t>Berau</a:t>
            </a:r>
            <a:r>
              <a:rPr lang="en-US" sz="2400" dirty="0" smtClean="0">
                <a:latin typeface="Trebuchet MS" pitchFamily="34" charset="0"/>
              </a:rPr>
              <a:t> Coal</a:t>
            </a:r>
          </a:p>
        </p:txBody>
      </p:sp>
      <p:grpSp>
        <p:nvGrpSpPr>
          <p:cNvPr id="66564" name="Group 4"/>
          <p:cNvGrpSpPr>
            <a:grpSpLocks/>
          </p:cNvGrpSpPr>
          <p:nvPr/>
        </p:nvGrpSpPr>
        <p:grpSpPr bwMode="auto">
          <a:xfrm>
            <a:off x="0" y="0"/>
            <a:ext cx="9144000" cy="1219200"/>
            <a:chOff x="0" y="0"/>
            <a:chExt cx="6240" cy="768"/>
          </a:xfrm>
        </p:grpSpPr>
        <p:sp>
          <p:nvSpPr>
            <p:cNvPr id="66565" name="Rectangle 5"/>
            <p:cNvSpPr>
              <a:spLocks noChangeArrowheads="1"/>
            </p:cNvSpPr>
            <p:nvPr/>
          </p:nvSpPr>
          <p:spPr bwMode="auto">
            <a:xfrm>
              <a:off x="0" y="0"/>
              <a:ext cx="6240" cy="768"/>
            </a:xfrm>
            <a:prstGeom prst="rect">
              <a:avLst/>
            </a:prstGeom>
            <a:solidFill>
              <a:schemeClr val="tx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pic>
          <p:nvPicPr>
            <p:cNvPr id="6656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 y="144"/>
              <a:ext cx="1488" cy="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66568" name="Rectangle 8"/>
          <p:cNvSpPr>
            <a:spLocks noGrp="1" noChangeArrowheads="1"/>
          </p:cNvSpPr>
          <p:nvPr>
            <p:ph type="title" idx="4294967295"/>
          </p:nvPr>
        </p:nvSpPr>
        <p:spPr>
          <a:xfrm>
            <a:off x="562708" y="0"/>
            <a:ext cx="8229600" cy="1143000"/>
          </a:xfrm>
          <a:noFill/>
        </p:spPr>
        <p:txBody>
          <a:bodyPr/>
          <a:lstStyle/>
          <a:p>
            <a:pPr algn="r"/>
            <a:r>
              <a:rPr lang="en-US" sz="3200" b="1" smtClean="0">
                <a:solidFill>
                  <a:schemeClr val="bg2"/>
                </a:solidFill>
                <a:latin typeface="Trebuchet MS" pitchFamily="34" charset="0"/>
              </a:rPr>
              <a:t>Pelaksana PD</a:t>
            </a:r>
          </a:p>
        </p:txBody>
      </p:sp>
    </p:spTree>
    <p:extLst>
      <p:ext uri="{BB962C8B-B14F-4D97-AF65-F5344CB8AC3E}">
        <p14:creationId xmlns:p14="http://schemas.microsoft.com/office/powerpoint/2010/main" val="34612603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dirty="0" smtClean="0"/>
              <a:t>Implementer PD</a:t>
            </a:r>
            <a:endParaRPr lang="id-ID" sz="3200" dirty="0"/>
          </a:p>
        </p:txBody>
      </p:sp>
      <p:sp>
        <p:nvSpPr>
          <p:cNvPr id="3" name="Content Placeholder 2"/>
          <p:cNvSpPr>
            <a:spLocks noGrp="1"/>
          </p:cNvSpPr>
          <p:nvPr>
            <p:ph sz="half" idx="1"/>
          </p:nvPr>
        </p:nvSpPr>
        <p:spPr/>
        <p:txBody>
          <a:bodyPr>
            <a:normAutofit fontScale="55000" lnSpcReduction="20000"/>
          </a:bodyPr>
          <a:lstStyle/>
          <a:p>
            <a:pPr lvl="0"/>
            <a:r>
              <a:rPr lang="en-US" dirty="0" smtClean="0"/>
              <a:t>Jakarta </a:t>
            </a:r>
            <a:r>
              <a:rPr lang="en-US" dirty="0" err="1" smtClean="0"/>
              <a:t>Pusat</a:t>
            </a:r>
            <a:endParaRPr lang="id-ID" dirty="0" smtClean="0"/>
          </a:p>
          <a:p>
            <a:pPr lvl="0"/>
            <a:r>
              <a:rPr lang="en-US" dirty="0" smtClean="0"/>
              <a:t>Jakarta </a:t>
            </a:r>
            <a:r>
              <a:rPr lang="en-US" dirty="0" err="1" smtClean="0"/>
              <a:t>Timur</a:t>
            </a:r>
            <a:endParaRPr lang="id-ID" dirty="0" smtClean="0"/>
          </a:p>
          <a:p>
            <a:pPr lvl="0"/>
            <a:r>
              <a:rPr lang="en-US" dirty="0" smtClean="0"/>
              <a:t>Jakarta Barat</a:t>
            </a:r>
            <a:endParaRPr lang="id-ID" dirty="0" smtClean="0"/>
          </a:p>
          <a:p>
            <a:pPr lvl="0"/>
            <a:r>
              <a:rPr lang="en-US" dirty="0" smtClean="0"/>
              <a:t>Jakarta Utara</a:t>
            </a:r>
            <a:endParaRPr lang="id-ID" dirty="0" smtClean="0"/>
          </a:p>
          <a:p>
            <a:pPr lvl="0"/>
            <a:r>
              <a:rPr lang="en-US" dirty="0" smtClean="0"/>
              <a:t>Jakarta Selatan </a:t>
            </a:r>
            <a:endParaRPr lang="id-ID" dirty="0" smtClean="0"/>
          </a:p>
          <a:p>
            <a:pPr lvl="0"/>
            <a:r>
              <a:rPr lang="en-US" dirty="0" err="1" smtClean="0"/>
              <a:t>Pulau</a:t>
            </a:r>
            <a:r>
              <a:rPr lang="en-US" dirty="0" smtClean="0"/>
              <a:t> </a:t>
            </a:r>
            <a:r>
              <a:rPr lang="en-US" dirty="0" err="1" smtClean="0"/>
              <a:t>Seribu</a:t>
            </a:r>
            <a:endParaRPr lang="id-ID" dirty="0" smtClean="0"/>
          </a:p>
          <a:p>
            <a:pPr lvl="0"/>
            <a:r>
              <a:rPr lang="en-US" dirty="0" err="1" smtClean="0"/>
              <a:t>Serang</a:t>
            </a:r>
            <a:endParaRPr lang="id-ID" dirty="0" smtClean="0"/>
          </a:p>
          <a:p>
            <a:pPr lvl="0"/>
            <a:r>
              <a:rPr lang="en-US" dirty="0" err="1" smtClean="0"/>
              <a:t>Lebak</a:t>
            </a:r>
            <a:endParaRPr lang="id-ID" dirty="0" smtClean="0"/>
          </a:p>
          <a:p>
            <a:pPr lvl="0"/>
            <a:r>
              <a:rPr lang="en-US" dirty="0" err="1" smtClean="0"/>
              <a:t>Depok</a:t>
            </a:r>
            <a:endParaRPr lang="id-ID" dirty="0" smtClean="0"/>
          </a:p>
          <a:p>
            <a:pPr lvl="0"/>
            <a:r>
              <a:rPr lang="en-US" dirty="0" err="1" smtClean="0"/>
              <a:t>Subang</a:t>
            </a:r>
            <a:endParaRPr lang="id-ID" dirty="0" smtClean="0"/>
          </a:p>
          <a:p>
            <a:pPr lvl="0"/>
            <a:r>
              <a:rPr lang="en-US" dirty="0" err="1" smtClean="0"/>
              <a:t>Karawang</a:t>
            </a:r>
            <a:endParaRPr lang="id-ID" dirty="0" smtClean="0"/>
          </a:p>
          <a:p>
            <a:pPr lvl="0"/>
            <a:r>
              <a:rPr lang="en-US" dirty="0" err="1" smtClean="0"/>
              <a:t>Cimahi</a:t>
            </a:r>
            <a:endParaRPr lang="id-ID" dirty="0" smtClean="0"/>
          </a:p>
          <a:p>
            <a:pPr lvl="0"/>
            <a:r>
              <a:rPr lang="en-US" dirty="0" err="1" smtClean="0"/>
              <a:t>Cianjur</a:t>
            </a:r>
            <a:endParaRPr lang="id-ID" dirty="0" smtClean="0"/>
          </a:p>
          <a:p>
            <a:pPr lvl="0"/>
            <a:r>
              <a:rPr lang="en-US" dirty="0" err="1" smtClean="0"/>
              <a:t>Garut</a:t>
            </a:r>
            <a:endParaRPr lang="id-ID" dirty="0" smtClean="0"/>
          </a:p>
          <a:p>
            <a:pPr lvl="0"/>
            <a:r>
              <a:rPr lang="en-US" dirty="0" err="1" smtClean="0"/>
              <a:t>Sukabumi</a:t>
            </a:r>
            <a:endParaRPr lang="id-ID" dirty="0" smtClean="0"/>
          </a:p>
          <a:p>
            <a:pPr lvl="0"/>
            <a:r>
              <a:rPr lang="en-US" dirty="0" smtClean="0"/>
              <a:t>Bogor</a:t>
            </a:r>
            <a:endParaRPr lang="id-ID" dirty="0" smtClean="0"/>
          </a:p>
          <a:p>
            <a:pPr lvl="0"/>
            <a:r>
              <a:rPr lang="en-US" dirty="0" err="1" smtClean="0"/>
              <a:t>Kuningan</a:t>
            </a:r>
            <a:endParaRPr lang="id-ID" dirty="0" smtClean="0"/>
          </a:p>
          <a:p>
            <a:pPr lvl="0"/>
            <a:r>
              <a:rPr lang="en-US" dirty="0" err="1" smtClean="0"/>
              <a:t>Bekasi</a:t>
            </a:r>
            <a:endParaRPr lang="id-ID" dirty="0" smtClean="0"/>
          </a:p>
          <a:p>
            <a:pPr lvl="0"/>
            <a:r>
              <a:rPr lang="en-US" dirty="0" err="1" smtClean="0"/>
              <a:t>Tangerang</a:t>
            </a:r>
            <a:endParaRPr lang="id-ID" dirty="0" smtClean="0"/>
          </a:p>
          <a:p>
            <a:pPr lvl="0"/>
            <a:endParaRPr lang="id-ID" dirty="0" smtClean="0"/>
          </a:p>
          <a:p>
            <a:endParaRPr lang="id-ID" dirty="0"/>
          </a:p>
        </p:txBody>
      </p:sp>
      <p:sp>
        <p:nvSpPr>
          <p:cNvPr id="4" name="Content Placeholder 3"/>
          <p:cNvSpPr>
            <a:spLocks noGrp="1"/>
          </p:cNvSpPr>
          <p:nvPr>
            <p:ph sz="half" idx="2"/>
          </p:nvPr>
        </p:nvSpPr>
        <p:spPr/>
        <p:txBody>
          <a:bodyPr>
            <a:normAutofit fontScale="55000" lnSpcReduction="20000"/>
          </a:bodyPr>
          <a:lstStyle/>
          <a:p>
            <a:pPr lvl="0"/>
            <a:r>
              <a:rPr lang="en-US" dirty="0" smtClean="0"/>
              <a:t>Surabaya</a:t>
            </a:r>
            <a:endParaRPr lang="id-ID" dirty="0" smtClean="0"/>
          </a:p>
          <a:p>
            <a:pPr lvl="0"/>
            <a:r>
              <a:rPr lang="en-US" dirty="0" err="1" smtClean="0"/>
              <a:t>Sidoarjo</a:t>
            </a:r>
            <a:endParaRPr lang="id-ID" dirty="0" smtClean="0"/>
          </a:p>
          <a:p>
            <a:pPr lvl="0"/>
            <a:r>
              <a:rPr lang="en-US" dirty="0" smtClean="0"/>
              <a:t>Malang</a:t>
            </a:r>
            <a:endParaRPr lang="id-ID" dirty="0" smtClean="0"/>
          </a:p>
          <a:p>
            <a:pPr lvl="0"/>
            <a:r>
              <a:rPr lang="en-US" dirty="0" err="1" smtClean="0"/>
              <a:t>Makasar</a:t>
            </a:r>
            <a:r>
              <a:rPr lang="en-US" dirty="0" smtClean="0"/>
              <a:t> Sulawesi Selatan</a:t>
            </a:r>
            <a:endParaRPr lang="id-ID" dirty="0" smtClean="0"/>
          </a:p>
          <a:p>
            <a:pPr lvl="0"/>
            <a:r>
              <a:rPr lang="en-US" dirty="0" err="1" smtClean="0"/>
              <a:t>Takalar</a:t>
            </a:r>
            <a:r>
              <a:rPr lang="en-US" dirty="0" smtClean="0"/>
              <a:t> Sulawesi Selatan</a:t>
            </a:r>
            <a:endParaRPr lang="id-ID" dirty="0" smtClean="0"/>
          </a:p>
          <a:p>
            <a:pPr lvl="0"/>
            <a:r>
              <a:rPr lang="en-US" dirty="0" err="1" smtClean="0"/>
              <a:t>Jeneponto</a:t>
            </a:r>
            <a:r>
              <a:rPr lang="en-US" dirty="0" smtClean="0"/>
              <a:t> Sulawesi Selatan</a:t>
            </a:r>
            <a:endParaRPr lang="id-ID" dirty="0" smtClean="0"/>
          </a:p>
          <a:p>
            <a:pPr lvl="0"/>
            <a:r>
              <a:rPr lang="en-US" dirty="0" err="1" smtClean="0"/>
              <a:t>Kabupaten</a:t>
            </a:r>
            <a:r>
              <a:rPr lang="en-US" dirty="0" smtClean="0"/>
              <a:t> </a:t>
            </a:r>
            <a:r>
              <a:rPr lang="en-US" dirty="0" err="1" smtClean="0"/>
              <a:t>Selayar</a:t>
            </a:r>
            <a:r>
              <a:rPr lang="en-US" dirty="0" smtClean="0"/>
              <a:t> Sulawesi Selatan</a:t>
            </a:r>
            <a:endParaRPr lang="id-ID" dirty="0" smtClean="0"/>
          </a:p>
          <a:p>
            <a:pPr lvl="0"/>
            <a:r>
              <a:rPr lang="en-US" dirty="0" err="1" smtClean="0"/>
              <a:t>Luwu</a:t>
            </a:r>
            <a:r>
              <a:rPr lang="en-US" dirty="0" smtClean="0"/>
              <a:t> </a:t>
            </a:r>
            <a:r>
              <a:rPr lang="en-US" dirty="0" err="1" smtClean="0"/>
              <a:t>Timur</a:t>
            </a:r>
            <a:r>
              <a:rPr lang="en-US" dirty="0" smtClean="0"/>
              <a:t> Sulawesi Selatan</a:t>
            </a:r>
            <a:endParaRPr lang="id-ID" dirty="0" smtClean="0"/>
          </a:p>
          <a:p>
            <a:pPr lvl="0"/>
            <a:r>
              <a:rPr lang="en-US" dirty="0" smtClean="0"/>
              <a:t>Halmahera Maluku Utara</a:t>
            </a:r>
            <a:endParaRPr lang="id-ID" dirty="0" smtClean="0"/>
          </a:p>
          <a:p>
            <a:pPr lvl="0"/>
            <a:r>
              <a:rPr lang="en-US" dirty="0" smtClean="0"/>
              <a:t>Pontianak Kalimantan Barat</a:t>
            </a:r>
            <a:endParaRPr lang="id-ID" dirty="0" smtClean="0"/>
          </a:p>
          <a:p>
            <a:pPr lvl="0"/>
            <a:r>
              <a:rPr lang="en-US" dirty="0" err="1" smtClean="0"/>
              <a:t>Sampit</a:t>
            </a:r>
            <a:r>
              <a:rPr lang="en-US" dirty="0" smtClean="0"/>
              <a:t> Kalimantan Tengah</a:t>
            </a:r>
            <a:endParaRPr lang="id-ID" dirty="0" smtClean="0"/>
          </a:p>
          <a:p>
            <a:pPr lvl="0"/>
            <a:r>
              <a:rPr lang="en-US" dirty="0" smtClean="0"/>
              <a:t>Banjarmasin Kalimantan Selatan</a:t>
            </a:r>
            <a:endParaRPr lang="id-ID" dirty="0" smtClean="0"/>
          </a:p>
          <a:p>
            <a:pPr lvl="0"/>
            <a:r>
              <a:rPr lang="en-US" dirty="0" err="1" smtClean="0"/>
              <a:t>Berau</a:t>
            </a:r>
            <a:r>
              <a:rPr lang="en-US" dirty="0" smtClean="0"/>
              <a:t> Kalimantan </a:t>
            </a:r>
            <a:r>
              <a:rPr lang="en-US" dirty="0" err="1" smtClean="0"/>
              <a:t>Timur</a:t>
            </a:r>
            <a:endParaRPr lang="id-ID" dirty="0" smtClean="0"/>
          </a:p>
          <a:p>
            <a:pPr lvl="0"/>
            <a:r>
              <a:rPr lang="en-US" dirty="0" err="1" smtClean="0"/>
              <a:t>Kepulauan</a:t>
            </a:r>
            <a:r>
              <a:rPr lang="en-US" dirty="0" smtClean="0"/>
              <a:t> </a:t>
            </a:r>
            <a:r>
              <a:rPr lang="en-US" dirty="0" err="1" smtClean="0"/>
              <a:t>Sangihe</a:t>
            </a:r>
            <a:r>
              <a:rPr lang="en-US" dirty="0" smtClean="0"/>
              <a:t> Sulawesi Utara</a:t>
            </a:r>
            <a:endParaRPr lang="id-ID" dirty="0" smtClean="0"/>
          </a:p>
          <a:p>
            <a:pPr lvl="0"/>
            <a:r>
              <a:rPr lang="en-US" dirty="0" smtClean="0"/>
              <a:t>Aceh</a:t>
            </a:r>
            <a:endParaRPr lang="id-ID" dirty="0" smtClean="0"/>
          </a:p>
          <a:p>
            <a:pPr lvl="0"/>
            <a:r>
              <a:rPr lang="en-US" dirty="0" smtClean="0"/>
              <a:t>Medan</a:t>
            </a:r>
            <a:endParaRPr lang="id-ID" dirty="0" smtClean="0"/>
          </a:p>
          <a:p>
            <a:pPr lvl="0"/>
            <a:r>
              <a:rPr lang="en-US" dirty="0" smtClean="0"/>
              <a:t>Padang</a:t>
            </a:r>
            <a:endParaRPr lang="id-ID" dirty="0" smtClean="0"/>
          </a:p>
          <a:p>
            <a:pPr lvl="0"/>
            <a:r>
              <a:rPr lang="en-US" dirty="0" err="1" smtClean="0"/>
              <a:t>Pulau</a:t>
            </a:r>
            <a:r>
              <a:rPr lang="en-US" dirty="0" smtClean="0"/>
              <a:t> </a:t>
            </a:r>
            <a:r>
              <a:rPr lang="en-US" dirty="0" err="1" smtClean="0"/>
              <a:t>Nias</a:t>
            </a:r>
            <a:endParaRPr lang="id-ID" dirty="0" smtClean="0"/>
          </a:p>
          <a:p>
            <a:pPr lvl="0"/>
            <a:endParaRPr lang="id-ID" dirty="0"/>
          </a:p>
        </p:txBody>
      </p:sp>
    </p:spTree>
    <p:extLst>
      <p:ext uri="{BB962C8B-B14F-4D97-AF65-F5344CB8AC3E}">
        <p14:creationId xmlns:p14="http://schemas.microsoft.com/office/powerpoint/2010/main" val="33984408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206240"/>
          </a:xfrm>
          <a:solidFill>
            <a:schemeClr val="bg1">
              <a:lumMod val="95000"/>
            </a:schemeClr>
          </a:solidFill>
        </p:spPr>
        <p:txBody>
          <a:bodyPr rtlCol="0">
            <a:noAutofit/>
          </a:bodyPr>
          <a:lstStyle/>
          <a:p>
            <a:pPr marL="0" indent="0" algn="just" eaLnBrk="1" fontAlgn="auto" hangingPunct="1">
              <a:spcAft>
                <a:spcPts val="0"/>
              </a:spcAft>
              <a:buFont typeface="Arial" panose="020B0604020202020204" pitchFamily="34" charset="0"/>
              <a:buNone/>
              <a:defRPr/>
            </a:pPr>
            <a:r>
              <a:rPr lang="en-US" sz="2400" dirty="0" err="1" smtClean="0">
                <a:latin typeface="Corbel" pitchFamily="34" charset="0"/>
              </a:rPr>
              <a:t>Apa</a:t>
            </a:r>
            <a:r>
              <a:rPr lang="en-US" sz="2400" dirty="0" smtClean="0">
                <a:latin typeface="Corbel" pitchFamily="34" charset="0"/>
              </a:rPr>
              <a:t> yang </a:t>
            </a:r>
            <a:r>
              <a:rPr lang="en-US" sz="2400" dirty="0" err="1" smtClean="0">
                <a:latin typeface="Corbel" pitchFamily="34" charset="0"/>
              </a:rPr>
              <a:t>biasa</a:t>
            </a:r>
            <a:r>
              <a:rPr lang="en-US" sz="2400" dirty="0" smtClean="0">
                <a:latin typeface="Corbel" pitchFamily="34" charset="0"/>
              </a:rPr>
              <a:t> </a:t>
            </a:r>
            <a:r>
              <a:rPr lang="en-US" sz="2400" dirty="0" err="1" smtClean="0">
                <a:latin typeface="Corbel" pitchFamily="34" charset="0"/>
              </a:rPr>
              <a:t>dilakukan</a:t>
            </a:r>
            <a:r>
              <a:rPr lang="en-US" sz="2400" dirty="0" smtClean="0">
                <a:latin typeface="Corbel" pitchFamily="34" charset="0"/>
              </a:rPr>
              <a:t> </a:t>
            </a:r>
            <a:r>
              <a:rPr lang="en-US" sz="2400" dirty="0" err="1" smtClean="0">
                <a:latin typeface="Corbel" pitchFamily="34" charset="0"/>
              </a:rPr>
              <a:t>pada</a:t>
            </a:r>
            <a:r>
              <a:rPr lang="en-US" sz="2400" dirty="0" smtClean="0">
                <a:latin typeface="Corbel" pitchFamily="34" charset="0"/>
              </a:rPr>
              <a:t> </a:t>
            </a:r>
            <a:r>
              <a:rPr lang="en-US" sz="2400" dirty="0" err="1" smtClean="0">
                <a:latin typeface="Corbel" pitchFamily="34" charset="0"/>
              </a:rPr>
              <a:t>balita</a:t>
            </a:r>
            <a:r>
              <a:rPr lang="en-US" sz="2400" dirty="0" smtClean="0">
                <a:latin typeface="Corbel" pitchFamily="34" charset="0"/>
              </a:rPr>
              <a:t> </a:t>
            </a:r>
            <a:r>
              <a:rPr lang="en-US" sz="2400" dirty="0" err="1" smtClean="0">
                <a:latin typeface="Corbel" pitchFamily="34" charset="0"/>
              </a:rPr>
              <a:t>gizi</a:t>
            </a:r>
            <a:r>
              <a:rPr lang="en-US" sz="2400" dirty="0" smtClean="0">
                <a:latin typeface="Corbel" pitchFamily="34" charset="0"/>
              </a:rPr>
              <a:t> </a:t>
            </a:r>
            <a:r>
              <a:rPr lang="en-US" sz="2400" dirty="0" err="1" smtClean="0">
                <a:latin typeface="Corbel" pitchFamily="34" charset="0"/>
              </a:rPr>
              <a:t>kurang</a:t>
            </a:r>
            <a:r>
              <a:rPr lang="en-US" sz="2400" dirty="0" smtClean="0">
                <a:latin typeface="Corbel" pitchFamily="34" charset="0"/>
              </a:rPr>
              <a:t> </a:t>
            </a:r>
            <a:r>
              <a:rPr lang="en-US" sz="2400" dirty="0" err="1" smtClean="0">
                <a:latin typeface="Corbel" pitchFamily="34" charset="0"/>
              </a:rPr>
              <a:t>selama</a:t>
            </a:r>
            <a:r>
              <a:rPr lang="en-US" sz="2400" dirty="0" smtClean="0">
                <a:latin typeface="Corbel" pitchFamily="34" charset="0"/>
              </a:rPr>
              <a:t> </a:t>
            </a:r>
            <a:r>
              <a:rPr lang="en-US" sz="2400" dirty="0" err="1" smtClean="0">
                <a:latin typeface="Corbel" pitchFamily="34" charset="0"/>
              </a:rPr>
              <a:t>lebih</a:t>
            </a:r>
            <a:r>
              <a:rPr lang="en-US" sz="2400" dirty="0" smtClean="0">
                <a:latin typeface="Corbel" pitchFamily="34" charset="0"/>
              </a:rPr>
              <a:t> </a:t>
            </a:r>
            <a:r>
              <a:rPr lang="en-US" sz="2400" dirty="0" err="1" smtClean="0">
                <a:latin typeface="Corbel" pitchFamily="34" charset="0"/>
              </a:rPr>
              <a:t>dari</a:t>
            </a:r>
            <a:r>
              <a:rPr lang="en-US" sz="2400" dirty="0" smtClean="0">
                <a:latin typeface="Corbel" pitchFamily="34" charset="0"/>
              </a:rPr>
              <a:t> 30 </a:t>
            </a:r>
            <a:r>
              <a:rPr lang="en-US" sz="2400" dirty="0" err="1" smtClean="0">
                <a:latin typeface="Corbel" pitchFamily="34" charset="0"/>
              </a:rPr>
              <a:t>tahun</a:t>
            </a:r>
            <a:r>
              <a:rPr lang="en-US" sz="2400" dirty="0" smtClean="0">
                <a:latin typeface="Corbel" pitchFamily="34" charset="0"/>
              </a:rPr>
              <a:t>?</a:t>
            </a:r>
          </a:p>
          <a:p>
            <a:pPr eaLnBrk="1" fontAlgn="auto" hangingPunct="1">
              <a:spcAft>
                <a:spcPts val="0"/>
              </a:spcAft>
              <a:buFont typeface="Arial" panose="020B0604020202020204" pitchFamily="34" charset="0"/>
              <a:buChar char="•"/>
              <a:defRPr/>
            </a:pPr>
            <a:r>
              <a:rPr lang="en-US" sz="2400" dirty="0" smtClean="0">
                <a:latin typeface="Corbel" pitchFamily="34" charset="0"/>
              </a:rPr>
              <a:t>PMT 90 </a:t>
            </a:r>
            <a:r>
              <a:rPr lang="en-US" sz="2400" dirty="0" err="1" smtClean="0">
                <a:latin typeface="Corbel" pitchFamily="34" charset="0"/>
              </a:rPr>
              <a:t>hari</a:t>
            </a:r>
            <a:endParaRPr lang="en-US" sz="2400" dirty="0" smtClean="0">
              <a:latin typeface="Corbel" pitchFamily="34" charset="0"/>
            </a:endParaRPr>
          </a:p>
          <a:p>
            <a:pPr eaLnBrk="1" fontAlgn="auto" hangingPunct="1">
              <a:spcAft>
                <a:spcPts val="0"/>
              </a:spcAft>
              <a:buFont typeface="Arial" panose="020B0604020202020204" pitchFamily="34" charset="0"/>
              <a:buChar char="•"/>
              <a:defRPr/>
            </a:pPr>
            <a:r>
              <a:rPr lang="en-US" sz="2400" dirty="0" err="1" smtClean="0">
                <a:latin typeface="Corbel" pitchFamily="34" charset="0"/>
              </a:rPr>
              <a:t>Pengobatan</a:t>
            </a:r>
            <a:endParaRPr lang="en-US" sz="2400" dirty="0" smtClean="0">
              <a:latin typeface="Corbel" pitchFamily="34" charset="0"/>
            </a:endParaRPr>
          </a:p>
          <a:p>
            <a:pPr eaLnBrk="1" fontAlgn="auto" hangingPunct="1">
              <a:spcAft>
                <a:spcPts val="0"/>
              </a:spcAft>
              <a:buFont typeface="Arial" panose="020B0604020202020204" pitchFamily="34" charset="0"/>
              <a:buChar char="•"/>
              <a:defRPr/>
            </a:pPr>
            <a:endParaRPr lang="en-US" sz="2400" dirty="0" smtClean="0">
              <a:latin typeface="Corbel" pitchFamily="34" charset="0"/>
            </a:endParaRPr>
          </a:p>
          <a:p>
            <a:pPr marL="0" indent="0" algn="just" eaLnBrk="1" fontAlgn="auto" hangingPunct="1">
              <a:spcAft>
                <a:spcPts val="0"/>
              </a:spcAft>
              <a:buFont typeface="Arial" panose="020B0604020202020204" pitchFamily="34" charset="0"/>
              <a:buNone/>
              <a:defRPr/>
            </a:pPr>
            <a:r>
              <a:rPr lang="en-US" sz="2400" b="1" i="1" dirty="0" smtClean="0">
                <a:solidFill>
                  <a:srgbClr val="002060"/>
                </a:solidFill>
                <a:latin typeface="Corbel" pitchFamily="34" charset="0"/>
              </a:rPr>
              <a:t>Program </a:t>
            </a:r>
            <a:r>
              <a:rPr lang="en-US" sz="2400" b="1" i="1" dirty="0" err="1" smtClean="0">
                <a:solidFill>
                  <a:srgbClr val="002060"/>
                </a:solidFill>
                <a:latin typeface="Corbel" pitchFamily="34" charset="0"/>
              </a:rPr>
              <a:t>berhasil</a:t>
            </a:r>
            <a:r>
              <a:rPr lang="en-US" sz="2400" b="1" i="1" dirty="0" smtClean="0">
                <a:solidFill>
                  <a:srgbClr val="002060"/>
                </a:solidFill>
                <a:latin typeface="Corbel" pitchFamily="34" charset="0"/>
              </a:rPr>
              <a:t> </a:t>
            </a:r>
            <a:r>
              <a:rPr lang="en-US" sz="2400" b="1" i="1" dirty="0" err="1" smtClean="0">
                <a:solidFill>
                  <a:srgbClr val="002060"/>
                </a:solidFill>
                <a:latin typeface="Corbel" pitchFamily="34" charset="0"/>
              </a:rPr>
              <a:t>mengatasi</a:t>
            </a:r>
            <a:r>
              <a:rPr lang="en-US" sz="2400" b="1" i="1" dirty="0" smtClean="0">
                <a:solidFill>
                  <a:srgbClr val="002060"/>
                </a:solidFill>
                <a:latin typeface="Corbel" pitchFamily="34" charset="0"/>
              </a:rPr>
              <a:t> </a:t>
            </a:r>
            <a:r>
              <a:rPr lang="en-US" sz="2400" b="1" i="1" dirty="0" err="1" smtClean="0">
                <a:solidFill>
                  <a:srgbClr val="002060"/>
                </a:solidFill>
                <a:latin typeface="Corbel" pitchFamily="34" charset="0"/>
              </a:rPr>
              <a:t>masalah</a:t>
            </a:r>
            <a:r>
              <a:rPr lang="en-US" sz="2400" b="1" i="1" dirty="0" smtClean="0">
                <a:solidFill>
                  <a:srgbClr val="002060"/>
                </a:solidFill>
                <a:latin typeface="Corbel" pitchFamily="34" charset="0"/>
              </a:rPr>
              <a:t> </a:t>
            </a:r>
            <a:r>
              <a:rPr lang="en-US" sz="2400" b="1" i="1" dirty="0" err="1" smtClean="0">
                <a:solidFill>
                  <a:srgbClr val="002060"/>
                </a:solidFill>
                <a:latin typeface="Corbel" pitchFamily="34" charset="0"/>
              </a:rPr>
              <a:t>dalam</a:t>
            </a:r>
            <a:r>
              <a:rPr lang="en-US" sz="2400" b="1" i="1" dirty="0" smtClean="0">
                <a:solidFill>
                  <a:srgbClr val="002060"/>
                </a:solidFill>
                <a:latin typeface="Corbel" pitchFamily="34" charset="0"/>
              </a:rPr>
              <a:t> </a:t>
            </a:r>
            <a:r>
              <a:rPr lang="en-US" sz="2400" b="1" i="1" dirty="0" err="1" smtClean="0">
                <a:solidFill>
                  <a:srgbClr val="002060"/>
                </a:solidFill>
                <a:latin typeface="Corbel" pitchFamily="34" charset="0"/>
              </a:rPr>
              <a:t>waktu</a:t>
            </a:r>
            <a:r>
              <a:rPr lang="en-US" sz="2400" b="1" i="1" dirty="0" smtClean="0">
                <a:solidFill>
                  <a:srgbClr val="002060"/>
                </a:solidFill>
                <a:latin typeface="Corbel" pitchFamily="34" charset="0"/>
              </a:rPr>
              <a:t> </a:t>
            </a:r>
            <a:r>
              <a:rPr lang="en-US" sz="2400" b="1" i="1" dirty="0" err="1" smtClean="0">
                <a:solidFill>
                  <a:srgbClr val="002060"/>
                </a:solidFill>
                <a:latin typeface="Corbel" pitchFamily="34" charset="0"/>
              </a:rPr>
              <a:t>singkat</a:t>
            </a:r>
            <a:r>
              <a:rPr lang="en-US" sz="2400" b="1" i="1" dirty="0" smtClean="0">
                <a:solidFill>
                  <a:srgbClr val="002060"/>
                </a:solidFill>
                <a:latin typeface="Corbel" pitchFamily="34" charset="0"/>
              </a:rPr>
              <a:t>. </a:t>
            </a:r>
            <a:r>
              <a:rPr lang="en-US" sz="2400" b="1" i="1" dirty="0" err="1" smtClean="0">
                <a:solidFill>
                  <a:srgbClr val="002060"/>
                </a:solidFill>
                <a:latin typeface="Corbel" pitchFamily="34" charset="0"/>
              </a:rPr>
              <a:t>Namun</a:t>
            </a:r>
            <a:r>
              <a:rPr lang="en-US" sz="2400" b="1" i="1" dirty="0" smtClean="0">
                <a:solidFill>
                  <a:srgbClr val="002060"/>
                </a:solidFill>
                <a:latin typeface="Corbel" pitchFamily="34" charset="0"/>
              </a:rPr>
              <a:t>, </a:t>
            </a:r>
            <a:r>
              <a:rPr lang="en-US" sz="2400" b="1" i="1" dirty="0" err="1" smtClean="0">
                <a:solidFill>
                  <a:srgbClr val="002060"/>
                </a:solidFill>
                <a:latin typeface="Corbel" pitchFamily="34" charset="0"/>
              </a:rPr>
              <a:t>ketika</a:t>
            </a:r>
            <a:r>
              <a:rPr lang="en-US" sz="2400" b="1" i="1" dirty="0" smtClean="0">
                <a:solidFill>
                  <a:srgbClr val="002060"/>
                </a:solidFill>
                <a:latin typeface="Corbel" pitchFamily="34" charset="0"/>
              </a:rPr>
              <a:t> program </a:t>
            </a:r>
            <a:r>
              <a:rPr lang="en-US" sz="2400" b="1" i="1" dirty="0" err="1" smtClean="0">
                <a:solidFill>
                  <a:srgbClr val="002060"/>
                </a:solidFill>
                <a:latin typeface="Corbel" pitchFamily="34" charset="0"/>
              </a:rPr>
              <a:t>berhenti</a:t>
            </a:r>
            <a:r>
              <a:rPr lang="en-US" sz="2400" b="1" i="1" dirty="0" smtClean="0">
                <a:solidFill>
                  <a:srgbClr val="002060"/>
                </a:solidFill>
                <a:latin typeface="Corbel" pitchFamily="34" charset="0"/>
              </a:rPr>
              <a:t> </a:t>
            </a:r>
            <a:r>
              <a:rPr lang="en-US" sz="2400" b="1" i="1" dirty="0" err="1" smtClean="0">
                <a:solidFill>
                  <a:srgbClr val="FF0000"/>
                </a:solidFill>
                <a:latin typeface="Corbel" pitchFamily="34" charset="0"/>
              </a:rPr>
              <a:t>masalah</a:t>
            </a:r>
            <a:r>
              <a:rPr lang="en-US" sz="2400" b="1" i="1" dirty="0" smtClean="0">
                <a:solidFill>
                  <a:srgbClr val="FF0000"/>
                </a:solidFill>
                <a:latin typeface="Corbel" pitchFamily="34" charset="0"/>
              </a:rPr>
              <a:t> </a:t>
            </a:r>
            <a:r>
              <a:rPr lang="en-US" sz="2400" b="1" i="1" dirty="0" err="1" smtClean="0">
                <a:solidFill>
                  <a:srgbClr val="FF0000"/>
                </a:solidFill>
                <a:latin typeface="Corbel" pitchFamily="34" charset="0"/>
              </a:rPr>
              <a:t>akan</a:t>
            </a:r>
            <a:r>
              <a:rPr lang="en-US" sz="2400" b="1" i="1" dirty="0" smtClean="0">
                <a:solidFill>
                  <a:srgbClr val="FF0000"/>
                </a:solidFill>
                <a:latin typeface="Corbel" pitchFamily="34" charset="0"/>
              </a:rPr>
              <a:t> </a:t>
            </a:r>
            <a:r>
              <a:rPr lang="en-US" sz="2400" b="1" i="1" dirty="0" err="1" smtClean="0">
                <a:solidFill>
                  <a:srgbClr val="FF0000"/>
                </a:solidFill>
                <a:latin typeface="Corbel" pitchFamily="34" charset="0"/>
              </a:rPr>
              <a:t>tetap</a:t>
            </a:r>
            <a:r>
              <a:rPr lang="en-US" sz="2400" b="1" i="1" dirty="0" smtClean="0">
                <a:solidFill>
                  <a:srgbClr val="FF0000"/>
                </a:solidFill>
                <a:latin typeface="Corbel" pitchFamily="34" charset="0"/>
              </a:rPr>
              <a:t> </a:t>
            </a:r>
            <a:r>
              <a:rPr lang="en-US" sz="2400" b="1" i="1" dirty="0" err="1" smtClean="0">
                <a:solidFill>
                  <a:srgbClr val="FF0000"/>
                </a:solidFill>
                <a:latin typeface="Corbel" pitchFamily="34" charset="0"/>
              </a:rPr>
              <a:t>muncul</a:t>
            </a:r>
            <a:r>
              <a:rPr lang="en-US" sz="2400" b="1" i="1" dirty="0" smtClean="0">
                <a:solidFill>
                  <a:srgbClr val="FF0000"/>
                </a:solidFill>
                <a:latin typeface="Corbel" pitchFamily="34" charset="0"/>
              </a:rPr>
              <a:t> </a:t>
            </a:r>
            <a:r>
              <a:rPr lang="en-US" sz="2400" b="1" i="1" dirty="0" err="1" smtClean="0">
                <a:solidFill>
                  <a:srgbClr val="002060"/>
                </a:solidFill>
                <a:latin typeface="Corbel" pitchFamily="34" charset="0"/>
              </a:rPr>
              <a:t>kembali</a:t>
            </a:r>
            <a:r>
              <a:rPr lang="en-US" sz="2400" b="1" i="1" dirty="0" smtClean="0">
                <a:solidFill>
                  <a:srgbClr val="002060"/>
                </a:solidFill>
                <a:latin typeface="Corbel" pitchFamily="34" charset="0"/>
              </a:rPr>
              <a:t>.</a:t>
            </a:r>
          </a:p>
        </p:txBody>
      </p:sp>
      <p:sp>
        <p:nvSpPr>
          <p:cNvPr id="26627" name="Title 1"/>
          <p:cNvSpPr>
            <a:spLocks noGrp="1"/>
          </p:cNvSpPr>
          <p:nvPr>
            <p:ph type="title"/>
          </p:nvPr>
        </p:nvSpPr>
        <p:spPr>
          <a:xfrm>
            <a:off x="0" y="320040"/>
            <a:ext cx="9144000" cy="914400"/>
          </a:xfrm>
        </p:spPr>
        <p:txBody>
          <a:bodyPr/>
          <a:lstStyle/>
          <a:p>
            <a:pPr eaLnBrk="1" hangingPunct="1"/>
            <a:r>
              <a:rPr lang="en-US" sz="2400" b="1" smtClean="0">
                <a:solidFill>
                  <a:srgbClr val="C00000"/>
                </a:solidFill>
                <a:latin typeface="Arial Black" pitchFamily="34" charset="0"/>
                <a:cs typeface="Arial" charset="0"/>
              </a:rPr>
              <a:t>PENDEKATAN PEMULIHAN GIZI (KONVENSIONAL)</a:t>
            </a:r>
          </a:p>
        </p:txBody>
      </p:sp>
      <p:cxnSp>
        <p:nvCxnSpPr>
          <p:cNvPr id="4" name="Straight Connector 3"/>
          <p:cNvCxnSpPr/>
          <p:nvPr/>
        </p:nvCxnSpPr>
        <p:spPr>
          <a:xfrm>
            <a:off x="304800" y="1051560"/>
            <a:ext cx="8534400" cy="1906"/>
          </a:xfrm>
          <a:prstGeom prst="line">
            <a:avLst/>
          </a:prstGeom>
          <a:ln w="28575">
            <a:solidFill>
              <a:srgbClr val="FF99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98546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3"/>
          <p:cNvGraphicFramePr>
            <a:graphicFrameLocks noGrp="1"/>
          </p:cNvGraphicFramePr>
          <p:nvPr>
            <p:ph idx="1"/>
          </p:nvPr>
        </p:nvGraphicFramePr>
        <p:xfrm>
          <a:off x="685800" y="1508760"/>
          <a:ext cx="7924800" cy="4539082"/>
        </p:xfrm>
        <a:graphic>
          <a:graphicData uri="http://schemas.openxmlformats.org/drawingml/2006/table">
            <a:tbl>
              <a:tblPr firstRow="1" bandRow="1">
                <a:tableStyleId>{93296810-A885-4BE3-A3E7-6D5BEEA58F35}</a:tableStyleId>
              </a:tblPr>
              <a:tblGrid>
                <a:gridCol w="3657600"/>
                <a:gridCol w="4267200"/>
              </a:tblGrid>
              <a:tr h="676582">
                <a:tc>
                  <a:txBody>
                    <a:bodyPr/>
                    <a:lstStyle/>
                    <a:p>
                      <a:pPr algn="ctr">
                        <a:lnSpc>
                          <a:spcPct val="150000"/>
                        </a:lnSpc>
                      </a:pPr>
                      <a:r>
                        <a:rPr lang="en-US" sz="2200" dirty="0" err="1" smtClean="0">
                          <a:solidFill>
                            <a:schemeClr val="tx1"/>
                          </a:solidFill>
                          <a:latin typeface="Corbel" pitchFamily="34" charset="0"/>
                        </a:rPr>
                        <a:t>Pendekatan</a:t>
                      </a:r>
                      <a:r>
                        <a:rPr lang="en-US" sz="2200" dirty="0" smtClean="0">
                          <a:solidFill>
                            <a:schemeClr val="tx1"/>
                          </a:solidFill>
                          <a:latin typeface="Corbel" pitchFamily="34" charset="0"/>
                        </a:rPr>
                        <a:t> </a:t>
                      </a:r>
                      <a:r>
                        <a:rPr lang="en-US" sz="2200" dirty="0" err="1" smtClean="0">
                          <a:solidFill>
                            <a:schemeClr val="tx1"/>
                          </a:solidFill>
                          <a:latin typeface="Corbel" pitchFamily="34" charset="0"/>
                        </a:rPr>
                        <a:t>Konvensional</a:t>
                      </a:r>
                      <a:endParaRPr lang="en-US" sz="2200" b="1" dirty="0">
                        <a:solidFill>
                          <a:schemeClr val="tx1"/>
                        </a:solidFill>
                        <a:latin typeface="Corbel" pitchFamily="34" charset="0"/>
                      </a:endParaRPr>
                    </a:p>
                  </a:txBody>
                  <a:tcPr marT="54869" marB="54869" anchor="ctr">
                    <a:solidFill>
                      <a:srgbClr val="FF9900"/>
                    </a:solidFill>
                  </a:tcPr>
                </a:tc>
                <a:tc>
                  <a:txBody>
                    <a:bodyPr/>
                    <a:lstStyle/>
                    <a:p>
                      <a:pPr algn="ctr">
                        <a:lnSpc>
                          <a:spcPct val="150000"/>
                        </a:lnSpc>
                      </a:pPr>
                      <a:r>
                        <a:rPr lang="en-US" sz="2200" b="1" dirty="0" err="1" smtClean="0">
                          <a:solidFill>
                            <a:schemeClr val="tx1"/>
                          </a:solidFill>
                          <a:latin typeface="Corbel" pitchFamily="34" charset="0"/>
                        </a:rPr>
                        <a:t>Pendekatan</a:t>
                      </a:r>
                      <a:r>
                        <a:rPr lang="en-US" sz="2200" b="1" dirty="0" smtClean="0">
                          <a:solidFill>
                            <a:schemeClr val="tx1"/>
                          </a:solidFill>
                          <a:latin typeface="Corbel" pitchFamily="34" charset="0"/>
                        </a:rPr>
                        <a:t> PD</a:t>
                      </a:r>
                      <a:endParaRPr lang="en-US" sz="2200" b="1" dirty="0">
                        <a:solidFill>
                          <a:schemeClr val="tx1"/>
                        </a:solidFill>
                        <a:latin typeface="Corbel" pitchFamily="34" charset="0"/>
                      </a:endParaRPr>
                    </a:p>
                  </a:txBody>
                  <a:tcPr marT="54869" marB="54869" anchor="ctr">
                    <a:solidFill>
                      <a:srgbClr val="FF9900"/>
                    </a:solidFill>
                  </a:tcPr>
                </a:tc>
              </a:tr>
              <a:tr h="498893">
                <a:tc>
                  <a:txBody>
                    <a:bodyPr/>
                    <a:lstStyle/>
                    <a:p>
                      <a:pPr>
                        <a:lnSpc>
                          <a:spcPct val="100000"/>
                        </a:lnSpc>
                      </a:pPr>
                      <a:r>
                        <a:rPr lang="en-US" sz="2200" dirty="0" err="1" smtClean="0">
                          <a:latin typeface="Corbel" pitchFamily="34" charset="0"/>
                        </a:rPr>
                        <a:t>Apa</a:t>
                      </a:r>
                      <a:r>
                        <a:rPr lang="en-US" sz="2200" dirty="0" smtClean="0">
                          <a:latin typeface="Corbel" pitchFamily="34" charset="0"/>
                        </a:rPr>
                        <a:t> yang </a:t>
                      </a:r>
                      <a:r>
                        <a:rPr lang="en-US" sz="2200" dirty="0" err="1" smtClean="0">
                          <a:latin typeface="Corbel" pitchFamily="34" charset="0"/>
                        </a:rPr>
                        <a:t>anda</a:t>
                      </a:r>
                      <a:r>
                        <a:rPr lang="en-US" sz="2200" dirty="0" smtClean="0">
                          <a:latin typeface="Corbel" pitchFamily="34" charset="0"/>
                        </a:rPr>
                        <a:t> </a:t>
                      </a:r>
                      <a:r>
                        <a:rPr lang="en-US" sz="2200" dirty="0" err="1" smtClean="0">
                          <a:latin typeface="Corbel" pitchFamily="34" charset="0"/>
                        </a:rPr>
                        <a:t>butuhkan</a:t>
                      </a:r>
                      <a:r>
                        <a:rPr lang="en-US" sz="2200" dirty="0" smtClean="0">
                          <a:latin typeface="Corbel" pitchFamily="34" charset="0"/>
                        </a:rPr>
                        <a:t>?</a:t>
                      </a:r>
                      <a:endParaRPr lang="en-US" sz="2200" dirty="0">
                        <a:latin typeface="Corbel" pitchFamily="34" charset="0"/>
                      </a:endParaRPr>
                    </a:p>
                  </a:txBody>
                  <a:tcPr marT="54869" marB="54869" anchor="ctr">
                    <a:solidFill>
                      <a:schemeClr val="bg1">
                        <a:lumMod val="95000"/>
                      </a:schemeClr>
                    </a:solidFill>
                  </a:tcPr>
                </a:tc>
                <a:tc>
                  <a:txBody>
                    <a:bodyPr/>
                    <a:lstStyle/>
                    <a:p>
                      <a:pPr>
                        <a:lnSpc>
                          <a:spcPct val="100000"/>
                        </a:lnSpc>
                      </a:pPr>
                      <a:r>
                        <a:rPr lang="en-US" sz="2200" dirty="0" err="1" smtClean="0">
                          <a:latin typeface="Corbel" pitchFamily="34" charset="0"/>
                        </a:rPr>
                        <a:t>Kekuatan</a:t>
                      </a:r>
                      <a:r>
                        <a:rPr lang="en-US" sz="2200" dirty="0" smtClean="0">
                          <a:latin typeface="Corbel" pitchFamily="34" charset="0"/>
                        </a:rPr>
                        <a:t> </a:t>
                      </a:r>
                      <a:r>
                        <a:rPr lang="en-US" sz="2200" dirty="0" err="1" smtClean="0">
                          <a:latin typeface="Corbel" pitchFamily="34" charset="0"/>
                        </a:rPr>
                        <a:t>apa</a:t>
                      </a:r>
                      <a:r>
                        <a:rPr lang="en-US" sz="2200" dirty="0" smtClean="0">
                          <a:latin typeface="Corbel" pitchFamily="34" charset="0"/>
                        </a:rPr>
                        <a:t> yang </a:t>
                      </a:r>
                      <a:r>
                        <a:rPr lang="en-US" sz="2200" dirty="0" err="1" smtClean="0">
                          <a:latin typeface="Corbel" pitchFamily="34" charset="0"/>
                        </a:rPr>
                        <a:t>anda</a:t>
                      </a:r>
                      <a:r>
                        <a:rPr lang="en-US" sz="2200" dirty="0" smtClean="0">
                          <a:latin typeface="Corbel" pitchFamily="34" charset="0"/>
                        </a:rPr>
                        <a:t> </a:t>
                      </a:r>
                      <a:r>
                        <a:rPr lang="en-US" sz="2200" dirty="0" err="1" smtClean="0">
                          <a:latin typeface="Corbel" pitchFamily="34" charset="0"/>
                        </a:rPr>
                        <a:t>miliki</a:t>
                      </a:r>
                      <a:r>
                        <a:rPr lang="en-US" sz="2200" dirty="0" smtClean="0">
                          <a:latin typeface="Corbel" pitchFamily="34" charset="0"/>
                        </a:rPr>
                        <a:t>?</a:t>
                      </a:r>
                    </a:p>
                  </a:txBody>
                  <a:tcPr marT="54869" marB="54869" anchor="ctr">
                    <a:solidFill>
                      <a:schemeClr val="bg1">
                        <a:lumMod val="95000"/>
                      </a:schemeClr>
                    </a:solidFill>
                  </a:tcPr>
                </a:tc>
              </a:tr>
              <a:tr h="861103">
                <a:tc>
                  <a:txBody>
                    <a:bodyPr/>
                    <a:lstStyle/>
                    <a:p>
                      <a:pPr>
                        <a:lnSpc>
                          <a:spcPct val="100000"/>
                        </a:lnSpc>
                      </a:pPr>
                      <a:r>
                        <a:rPr lang="en-US" sz="2200" dirty="0" err="1" smtClean="0">
                          <a:latin typeface="Corbel" pitchFamily="34" charset="0"/>
                        </a:rPr>
                        <a:t>Ada</a:t>
                      </a:r>
                      <a:r>
                        <a:rPr lang="en-US" sz="2200" dirty="0" smtClean="0">
                          <a:latin typeface="Corbel" pitchFamily="34" charset="0"/>
                        </a:rPr>
                        <a:t> </a:t>
                      </a:r>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apa</a:t>
                      </a:r>
                      <a:r>
                        <a:rPr lang="en-US" sz="2200" dirty="0" smtClean="0">
                          <a:latin typeface="Corbel" pitchFamily="34" charset="0"/>
                        </a:rPr>
                        <a:t>?</a:t>
                      </a:r>
                      <a:endParaRPr lang="en-US" sz="2200" dirty="0">
                        <a:latin typeface="Corbel" pitchFamily="34" charset="0"/>
                      </a:endParaRPr>
                    </a:p>
                  </a:txBody>
                  <a:tcPr marT="54869" marB="54869" anchor="ctr">
                    <a:solidFill>
                      <a:schemeClr val="bg1">
                        <a:lumMod val="95000"/>
                      </a:schemeClr>
                    </a:solidFill>
                  </a:tcPr>
                </a:tc>
                <a:tc>
                  <a:txBody>
                    <a:bodyPr/>
                    <a:lstStyle/>
                    <a:p>
                      <a:pPr>
                        <a:lnSpc>
                          <a:spcPct val="100000"/>
                        </a:lnSpc>
                      </a:pPr>
                      <a:r>
                        <a:rPr lang="en-US" sz="2200" dirty="0" err="1" smtClean="0">
                          <a:latin typeface="Corbel" pitchFamily="34" charset="0"/>
                        </a:rPr>
                        <a:t>Apa</a:t>
                      </a:r>
                      <a:r>
                        <a:rPr lang="en-US" sz="2200" dirty="0" smtClean="0">
                          <a:latin typeface="Corbel" pitchFamily="34" charset="0"/>
                        </a:rPr>
                        <a:t> yang </a:t>
                      </a:r>
                      <a:r>
                        <a:rPr lang="en-US" sz="2200" dirty="0" err="1" smtClean="0">
                          <a:latin typeface="Corbel" pitchFamily="34" charset="0"/>
                        </a:rPr>
                        <a:t>dapat</a:t>
                      </a:r>
                      <a:r>
                        <a:rPr lang="en-US" sz="2200" dirty="0" smtClean="0">
                          <a:latin typeface="Corbel" pitchFamily="34" charset="0"/>
                        </a:rPr>
                        <a:t> </a:t>
                      </a:r>
                      <a:r>
                        <a:rPr lang="en-US" sz="2200" dirty="0" err="1" smtClean="0">
                          <a:latin typeface="Corbel" pitchFamily="34" charset="0"/>
                        </a:rPr>
                        <a:t>dikerjakan</a:t>
                      </a:r>
                      <a:r>
                        <a:rPr lang="en-US" sz="2200" dirty="0" smtClean="0">
                          <a:latin typeface="Corbel" pitchFamily="34" charset="0"/>
                        </a:rPr>
                        <a:t> </a:t>
                      </a:r>
                      <a:r>
                        <a:rPr lang="en-US" sz="2200" dirty="0" err="1" smtClean="0">
                          <a:latin typeface="Corbel" pitchFamily="34" charset="0"/>
                        </a:rPr>
                        <a:t>untuk</a:t>
                      </a:r>
                      <a:r>
                        <a:rPr lang="en-US" sz="2200" baseline="0" dirty="0" smtClean="0">
                          <a:latin typeface="Corbel" pitchFamily="34" charset="0"/>
                        </a:rPr>
                        <a:t> </a:t>
                      </a:r>
                      <a:r>
                        <a:rPr lang="en-US" sz="2200" baseline="0" dirty="0" err="1" smtClean="0">
                          <a:latin typeface="Corbel" pitchFamily="34" charset="0"/>
                        </a:rPr>
                        <a:t>mengatasi</a:t>
                      </a:r>
                      <a:r>
                        <a:rPr lang="en-US" sz="2200" baseline="0" dirty="0" smtClean="0">
                          <a:latin typeface="Corbel" pitchFamily="34" charset="0"/>
                        </a:rPr>
                        <a:t> </a:t>
                      </a:r>
                      <a:r>
                        <a:rPr lang="en-US" sz="2200" baseline="0" dirty="0" err="1" smtClean="0">
                          <a:latin typeface="Corbel" pitchFamily="34" charset="0"/>
                        </a:rPr>
                        <a:t>masalah</a:t>
                      </a:r>
                      <a:r>
                        <a:rPr lang="en-US" sz="2200" baseline="0" dirty="0" smtClean="0">
                          <a:latin typeface="Corbel" pitchFamily="34" charset="0"/>
                        </a:rPr>
                        <a:t>?</a:t>
                      </a:r>
                      <a:endParaRPr lang="en-US" sz="2200" dirty="0">
                        <a:latin typeface="Corbel" pitchFamily="34" charset="0"/>
                      </a:endParaRPr>
                    </a:p>
                  </a:txBody>
                  <a:tcPr marT="54869" marB="54869" anchor="ctr">
                    <a:solidFill>
                      <a:schemeClr val="bg1">
                        <a:lumMod val="95000"/>
                      </a:schemeClr>
                    </a:solidFill>
                  </a:tcPr>
                </a:tc>
              </a:tr>
              <a:tr h="498893">
                <a:tc>
                  <a:txBody>
                    <a:bodyPr/>
                    <a:lstStyle/>
                    <a:p>
                      <a:pPr>
                        <a:lnSpc>
                          <a:spcPct val="100000"/>
                        </a:lnSpc>
                      </a:pPr>
                      <a:r>
                        <a:rPr lang="en-US" sz="2200" dirty="0" err="1" smtClean="0">
                          <a:latin typeface="Corbel" pitchFamily="34" charset="0"/>
                        </a:rPr>
                        <a:t>Apa</a:t>
                      </a:r>
                      <a:r>
                        <a:rPr lang="en-US" sz="2200" dirty="0" smtClean="0">
                          <a:latin typeface="Corbel" pitchFamily="34" charset="0"/>
                        </a:rPr>
                        <a:t> yang </a:t>
                      </a:r>
                      <a:r>
                        <a:rPr lang="en-US" sz="2200" dirty="0" err="1" smtClean="0">
                          <a:latin typeface="Corbel" pitchFamily="34" charset="0"/>
                        </a:rPr>
                        <a:t>dapat</a:t>
                      </a:r>
                      <a:r>
                        <a:rPr lang="en-US" sz="2200" dirty="0" smtClean="0">
                          <a:latin typeface="Corbel" pitchFamily="34" charset="0"/>
                        </a:rPr>
                        <a:t> </a:t>
                      </a:r>
                      <a:r>
                        <a:rPr lang="en-US" sz="2200" dirty="0" err="1" smtClean="0">
                          <a:latin typeface="Corbel" pitchFamily="34" charset="0"/>
                        </a:rPr>
                        <a:t>kami</a:t>
                      </a:r>
                      <a:r>
                        <a:rPr lang="en-US" sz="2200" dirty="0" smtClean="0">
                          <a:latin typeface="Corbel" pitchFamily="34" charset="0"/>
                        </a:rPr>
                        <a:t> </a:t>
                      </a:r>
                      <a:r>
                        <a:rPr lang="en-US" sz="2200" dirty="0" err="1" smtClean="0">
                          <a:latin typeface="Corbel" pitchFamily="34" charset="0"/>
                        </a:rPr>
                        <a:t>sediakan</a:t>
                      </a:r>
                      <a:r>
                        <a:rPr lang="en-US" sz="2200" dirty="0" smtClean="0">
                          <a:latin typeface="Corbel" pitchFamily="34" charset="0"/>
                        </a:rPr>
                        <a:t>?</a:t>
                      </a:r>
                      <a:endParaRPr lang="en-US" sz="2200" dirty="0">
                        <a:latin typeface="Corbel" pitchFamily="34" charset="0"/>
                      </a:endParaRPr>
                    </a:p>
                  </a:txBody>
                  <a:tcPr marT="54869" marB="54869" anchor="ctr">
                    <a:solidFill>
                      <a:schemeClr val="bg1">
                        <a:lumMod val="95000"/>
                      </a:schemeClr>
                    </a:solidFill>
                  </a:tcPr>
                </a:tc>
                <a:tc>
                  <a:txBody>
                    <a:bodyPr/>
                    <a:lstStyle/>
                    <a:p>
                      <a:pPr>
                        <a:lnSpc>
                          <a:spcPct val="100000"/>
                        </a:lnSpc>
                      </a:pPr>
                      <a:r>
                        <a:rPr lang="en-US" sz="2200" dirty="0" err="1" smtClean="0">
                          <a:latin typeface="Corbel" pitchFamily="34" charset="0"/>
                        </a:rPr>
                        <a:t>Sumber</a:t>
                      </a:r>
                      <a:r>
                        <a:rPr lang="en-US" sz="2200" dirty="0" smtClean="0">
                          <a:latin typeface="Corbel" pitchFamily="34" charset="0"/>
                        </a:rPr>
                        <a:t> </a:t>
                      </a:r>
                      <a:r>
                        <a:rPr lang="en-US" sz="2200" dirty="0" err="1" smtClean="0">
                          <a:latin typeface="Corbel" pitchFamily="34" charset="0"/>
                        </a:rPr>
                        <a:t>daya</a:t>
                      </a:r>
                      <a:r>
                        <a:rPr lang="en-US" sz="2200" dirty="0" smtClean="0">
                          <a:latin typeface="Corbel" pitchFamily="34" charset="0"/>
                        </a:rPr>
                        <a:t> </a:t>
                      </a:r>
                      <a:r>
                        <a:rPr lang="en-US" sz="2200" dirty="0" err="1" smtClean="0">
                          <a:latin typeface="Corbel" pitchFamily="34" charset="0"/>
                        </a:rPr>
                        <a:t>apa</a:t>
                      </a:r>
                      <a:r>
                        <a:rPr lang="en-US" sz="2200" dirty="0" smtClean="0">
                          <a:latin typeface="Corbel" pitchFamily="34" charset="0"/>
                        </a:rPr>
                        <a:t> yang </a:t>
                      </a:r>
                      <a:r>
                        <a:rPr lang="en-US" sz="2200" dirty="0" err="1" smtClean="0">
                          <a:latin typeface="Corbel" pitchFamily="34" charset="0"/>
                        </a:rPr>
                        <a:t>anda</a:t>
                      </a:r>
                      <a:r>
                        <a:rPr lang="en-US" sz="2200" dirty="0" smtClean="0">
                          <a:latin typeface="Corbel" pitchFamily="34" charset="0"/>
                        </a:rPr>
                        <a:t> </a:t>
                      </a:r>
                      <a:r>
                        <a:rPr lang="en-US" sz="2200" dirty="0" err="1" smtClean="0">
                          <a:latin typeface="Corbel" pitchFamily="34" charset="0"/>
                        </a:rPr>
                        <a:t>miliki</a:t>
                      </a:r>
                      <a:r>
                        <a:rPr lang="en-US" sz="2200" dirty="0" smtClean="0">
                          <a:latin typeface="Corbel" pitchFamily="34" charset="0"/>
                        </a:rPr>
                        <a:t>?</a:t>
                      </a:r>
                      <a:endParaRPr lang="en-US" sz="2200" dirty="0">
                        <a:latin typeface="Corbel" pitchFamily="34" charset="0"/>
                      </a:endParaRPr>
                    </a:p>
                  </a:txBody>
                  <a:tcPr marT="54869" marB="54869" anchor="ctr">
                    <a:solidFill>
                      <a:schemeClr val="bg1">
                        <a:lumMod val="95000"/>
                      </a:schemeClr>
                    </a:solidFill>
                  </a:tcPr>
                </a:tc>
              </a:tr>
              <a:tr h="861103">
                <a:tc>
                  <a:txBody>
                    <a:bodyPr/>
                    <a:lstStyle/>
                    <a:p>
                      <a:pPr>
                        <a:lnSpc>
                          <a:spcPct val="100000"/>
                        </a:lnSpc>
                      </a:pPr>
                      <a:r>
                        <a:rPr lang="en-US" sz="2200" dirty="0" err="1" smtClean="0">
                          <a:latin typeface="Corbel" pitchFamily="34" charset="0"/>
                        </a:rPr>
                        <a:t>Apa</a:t>
                      </a:r>
                      <a:r>
                        <a:rPr lang="en-US" sz="2200" dirty="0" smtClean="0">
                          <a:latin typeface="Corbel" pitchFamily="34" charset="0"/>
                        </a:rPr>
                        <a:t> yang </a:t>
                      </a:r>
                      <a:r>
                        <a:rPr lang="en-US" sz="2200" dirty="0" err="1" smtClean="0">
                          <a:latin typeface="Corbel" pitchFamily="34" charset="0"/>
                        </a:rPr>
                        <a:t>kurang</a:t>
                      </a:r>
                      <a:r>
                        <a:rPr lang="en-US" sz="2200" dirty="0" smtClean="0">
                          <a:latin typeface="Corbel" pitchFamily="34" charset="0"/>
                        </a:rPr>
                        <a:t> </a:t>
                      </a:r>
                      <a:r>
                        <a:rPr lang="en-US" sz="2200" dirty="0" err="1" smtClean="0">
                          <a:latin typeface="Corbel" pitchFamily="34" charset="0"/>
                        </a:rPr>
                        <a:t>dari</a:t>
                      </a:r>
                      <a:r>
                        <a:rPr lang="en-US" sz="2200" dirty="0" smtClean="0">
                          <a:latin typeface="Corbel" pitchFamily="34" charset="0"/>
                        </a:rPr>
                        <a:t> </a:t>
                      </a:r>
                      <a:r>
                        <a:rPr lang="en-US" sz="2200" dirty="0" err="1" smtClean="0">
                          <a:latin typeface="Corbel" pitchFamily="34" charset="0"/>
                        </a:rPr>
                        <a:t>masyarakat</a:t>
                      </a:r>
                      <a:r>
                        <a:rPr lang="en-US" sz="2200" dirty="0" smtClean="0">
                          <a:latin typeface="Corbel" pitchFamily="34" charset="0"/>
                        </a:rPr>
                        <a:t>?</a:t>
                      </a:r>
                      <a:endParaRPr lang="en-US" sz="2200" dirty="0">
                        <a:latin typeface="Corbel" pitchFamily="34" charset="0"/>
                      </a:endParaRPr>
                    </a:p>
                  </a:txBody>
                  <a:tcPr marT="54869" marB="54869" anchor="ctr">
                    <a:solidFill>
                      <a:schemeClr val="bg1">
                        <a:lumMod val="95000"/>
                      </a:schemeClr>
                    </a:solidFill>
                  </a:tcPr>
                </a:tc>
                <a:tc>
                  <a:txBody>
                    <a:bodyPr/>
                    <a:lstStyle/>
                    <a:p>
                      <a:pPr>
                        <a:lnSpc>
                          <a:spcPct val="100000"/>
                        </a:lnSpc>
                      </a:pPr>
                      <a:r>
                        <a:rPr lang="en-US" sz="2200" dirty="0" smtClean="0">
                          <a:latin typeface="Corbel" pitchFamily="34" charset="0"/>
                        </a:rPr>
                        <a:t>Hal </a:t>
                      </a:r>
                      <a:r>
                        <a:rPr lang="en-US" sz="2200" dirty="0" err="1" smtClean="0">
                          <a:latin typeface="Corbel" pitchFamily="34" charset="0"/>
                        </a:rPr>
                        <a:t>apakah</a:t>
                      </a:r>
                      <a:r>
                        <a:rPr lang="en-US" sz="2200" dirty="0" smtClean="0">
                          <a:latin typeface="Corbel" pitchFamily="34" charset="0"/>
                        </a:rPr>
                        <a:t> yang </a:t>
                      </a:r>
                      <a:r>
                        <a:rPr lang="en-US" sz="2200" dirty="0" err="1" smtClean="0">
                          <a:latin typeface="Corbel" pitchFamily="34" charset="0"/>
                        </a:rPr>
                        <a:t>baik</a:t>
                      </a:r>
                      <a:r>
                        <a:rPr lang="en-US" sz="2200" dirty="0" smtClean="0">
                          <a:latin typeface="Corbel" pitchFamily="34" charset="0"/>
                        </a:rPr>
                        <a:t> </a:t>
                      </a:r>
                      <a:r>
                        <a:rPr lang="en-US" sz="2200" dirty="0" err="1" smtClean="0">
                          <a:latin typeface="Corbel" pitchFamily="34" charset="0"/>
                        </a:rPr>
                        <a:t>dalam</a:t>
                      </a:r>
                      <a:r>
                        <a:rPr lang="en-US" sz="2200" dirty="0" smtClean="0">
                          <a:latin typeface="Corbel" pitchFamily="34" charset="0"/>
                        </a:rPr>
                        <a:t> </a:t>
                      </a:r>
                      <a:r>
                        <a:rPr lang="en-US" sz="2200" dirty="0" err="1" smtClean="0">
                          <a:latin typeface="Corbel" pitchFamily="34" charset="0"/>
                        </a:rPr>
                        <a:t>masyarakat</a:t>
                      </a:r>
                      <a:r>
                        <a:rPr lang="en-US" sz="2200" dirty="0" smtClean="0">
                          <a:latin typeface="Corbel" pitchFamily="34" charset="0"/>
                        </a:rPr>
                        <a:t> </a:t>
                      </a:r>
                      <a:r>
                        <a:rPr lang="en-US" sz="2200" dirty="0" err="1" smtClean="0">
                          <a:latin typeface="Corbel" pitchFamily="34" charset="0"/>
                        </a:rPr>
                        <a:t>anda</a:t>
                      </a:r>
                      <a:r>
                        <a:rPr lang="en-US" sz="2200" dirty="0" smtClean="0">
                          <a:latin typeface="Corbel" pitchFamily="34" charset="0"/>
                        </a:rPr>
                        <a:t>?</a:t>
                      </a:r>
                      <a:endParaRPr lang="en-US" sz="2200" dirty="0">
                        <a:latin typeface="Corbel" pitchFamily="34" charset="0"/>
                      </a:endParaRPr>
                    </a:p>
                  </a:txBody>
                  <a:tcPr marT="54869" marB="54869" anchor="ctr">
                    <a:solidFill>
                      <a:schemeClr val="bg1">
                        <a:lumMod val="95000"/>
                      </a:schemeClr>
                    </a:solidFill>
                  </a:tcPr>
                </a:tc>
              </a:tr>
              <a:tr h="861103">
                <a:tc>
                  <a:txBody>
                    <a:bodyPr/>
                    <a:lstStyle/>
                    <a:p>
                      <a:pPr>
                        <a:lnSpc>
                          <a:spcPct val="100000"/>
                        </a:lnSpc>
                      </a:pPr>
                      <a:r>
                        <a:rPr lang="en-US" sz="2200" dirty="0" err="1" smtClean="0">
                          <a:latin typeface="Corbel" pitchFamily="34" charset="0"/>
                        </a:rPr>
                        <a:t>Apa</a:t>
                      </a:r>
                      <a:r>
                        <a:rPr lang="en-US" sz="2200" dirty="0" smtClean="0">
                          <a:latin typeface="Corbel" pitchFamily="34" charset="0"/>
                        </a:rPr>
                        <a:t> yang </a:t>
                      </a:r>
                      <a:r>
                        <a:rPr lang="en-US" sz="2200" dirty="0" err="1" smtClean="0">
                          <a:latin typeface="Corbel" pitchFamily="34" charset="0"/>
                        </a:rPr>
                        <a:t>tidak</a:t>
                      </a:r>
                      <a:r>
                        <a:rPr lang="en-US" sz="2200" dirty="0" smtClean="0">
                          <a:latin typeface="Corbel" pitchFamily="34" charset="0"/>
                        </a:rPr>
                        <a:t> </a:t>
                      </a:r>
                      <a:r>
                        <a:rPr lang="en-US" sz="2200" dirty="0" err="1" smtClean="0">
                          <a:latin typeface="Corbel" pitchFamily="34" charset="0"/>
                        </a:rPr>
                        <a:t>tersedia</a:t>
                      </a:r>
                      <a:r>
                        <a:rPr lang="en-US" sz="2200" baseline="0" dirty="0" smtClean="0">
                          <a:latin typeface="Corbel" pitchFamily="34" charset="0"/>
                        </a:rPr>
                        <a:t> </a:t>
                      </a:r>
                      <a:r>
                        <a:rPr lang="en-US" sz="2200" baseline="0" dirty="0" err="1" smtClean="0">
                          <a:latin typeface="Corbel" pitchFamily="34" charset="0"/>
                        </a:rPr>
                        <a:t>di</a:t>
                      </a:r>
                      <a:r>
                        <a:rPr lang="en-US" sz="2200" baseline="0" dirty="0" smtClean="0">
                          <a:latin typeface="Corbel" pitchFamily="34" charset="0"/>
                        </a:rPr>
                        <a:t> </a:t>
                      </a:r>
                      <a:r>
                        <a:rPr lang="en-US" sz="2200" baseline="0" dirty="0" err="1" smtClean="0">
                          <a:latin typeface="Corbel" pitchFamily="34" charset="0"/>
                        </a:rPr>
                        <a:t>sini</a:t>
                      </a:r>
                      <a:r>
                        <a:rPr lang="en-US" sz="2200" baseline="0" dirty="0" smtClean="0">
                          <a:latin typeface="Corbel" pitchFamily="34" charset="0"/>
                        </a:rPr>
                        <a:t>?</a:t>
                      </a:r>
                      <a:endParaRPr lang="en-US" sz="2200" dirty="0">
                        <a:latin typeface="Corbel" pitchFamily="34" charset="0"/>
                      </a:endParaRPr>
                    </a:p>
                  </a:txBody>
                  <a:tcPr marT="54869" marB="54869" anchor="ctr">
                    <a:solidFill>
                      <a:schemeClr val="bg1">
                        <a:lumMod val="95000"/>
                      </a:schemeClr>
                    </a:solidFill>
                  </a:tcPr>
                </a:tc>
                <a:tc>
                  <a:txBody>
                    <a:bodyPr/>
                    <a:lstStyle/>
                    <a:p>
                      <a:pPr>
                        <a:lnSpc>
                          <a:spcPct val="100000"/>
                        </a:lnSpc>
                      </a:pPr>
                      <a:r>
                        <a:rPr lang="en-US" sz="2200" dirty="0" smtClean="0">
                          <a:latin typeface="Corbel" pitchFamily="34" charset="0"/>
                        </a:rPr>
                        <a:t>Hal </a:t>
                      </a:r>
                      <a:r>
                        <a:rPr lang="en-US" sz="2200" dirty="0" err="1" smtClean="0">
                          <a:latin typeface="Corbel" pitchFamily="34" charset="0"/>
                        </a:rPr>
                        <a:t>apakah</a:t>
                      </a:r>
                      <a:r>
                        <a:rPr lang="en-US" sz="2200" dirty="0" smtClean="0">
                          <a:latin typeface="Corbel" pitchFamily="34" charset="0"/>
                        </a:rPr>
                        <a:t> yang </a:t>
                      </a:r>
                      <a:r>
                        <a:rPr lang="en-US" sz="2200" dirty="0" err="1" smtClean="0">
                          <a:latin typeface="Corbel" pitchFamily="34" charset="0"/>
                        </a:rPr>
                        <a:t>bisa</a:t>
                      </a:r>
                      <a:r>
                        <a:rPr lang="en-US" sz="2200" dirty="0" smtClean="0">
                          <a:latin typeface="Corbel" pitchFamily="34" charset="0"/>
                        </a:rPr>
                        <a:t> </a:t>
                      </a:r>
                      <a:r>
                        <a:rPr lang="en-US" sz="2200" dirty="0" err="1" smtClean="0">
                          <a:latin typeface="Corbel" pitchFamily="34" charset="0"/>
                        </a:rPr>
                        <a:t>dijadikan</a:t>
                      </a:r>
                      <a:r>
                        <a:rPr lang="en-US" sz="2200" dirty="0" smtClean="0">
                          <a:latin typeface="Corbel" pitchFamily="34" charset="0"/>
                        </a:rPr>
                        <a:t> </a:t>
                      </a:r>
                      <a:r>
                        <a:rPr lang="en-US" sz="2200" dirty="0" err="1" smtClean="0">
                          <a:latin typeface="Corbel" pitchFamily="34" charset="0"/>
                        </a:rPr>
                        <a:t>dasar</a:t>
                      </a:r>
                      <a:r>
                        <a:rPr lang="en-US" sz="2200" dirty="0" smtClean="0">
                          <a:latin typeface="Corbel" pitchFamily="34" charset="0"/>
                        </a:rPr>
                        <a:t> </a:t>
                      </a:r>
                      <a:r>
                        <a:rPr lang="en-US" sz="2200" dirty="0" err="1" smtClean="0">
                          <a:latin typeface="Corbel" pitchFamily="34" charset="0"/>
                        </a:rPr>
                        <a:t>untuk</a:t>
                      </a:r>
                      <a:r>
                        <a:rPr lang="en-US" sz="2200" dirty="0" smtClean="0">
                          <a:latin typeface="Corbel" pitchFamily="34" charset="0"/>
                        </a:rPr>
                        <a:t> </a:t>
                      </a:r>
                      <a:r>
                        <a:rPr lang="en-US" sz="2200" dirty="0" err="1" smtClean="0">
                          <a:latin typeface="Corbel" pitchFamily="34" charset="0"/>
                        </a:rPr>
                        <a:t>membangun</a:t>
                      </a:r>
                      <a:r>
                        <a:rPr lang="en-US" sz="2200" dirty="0" smtClean="0">
                          <a:latin typeface="Corbel" pitchFamily="34" charset="0"/>
                        </a:rPr>
                        <a:t>?</a:t>
                      </a:r>
                      <a:endParaRPr lang="en-US" sz="2200" dirty="0">
                        <a:latin typeface="Corbel" pitchFamily="34" charset="0"/>
                      </a:endParaRPr>
                    </a:p>
                  </a:txBody>
                  <a:tcPr marT="54869" marB="54869" anchor="ctr">
                    <a:solidFill>
                      <a:schemeClr val="bg1">
                        <a:lumMod val="95000"/>
                      </a:schemeClr>
                    </a:solidFill>
                  </a:tcPr>
                </a:tc>
              </a:tr>
            </a:tbl>
          </a:graphicData>
        </a:graphic>
      </p:graphicFrame>
      <p:sp>
        <p:nvSpPr>
          <p:cNvPr id="27673" name="Title 1"/>
          <p:cNvSpPr>
            <a:spLocks noGrp="1"/>
          </p:cNvSpPr>
          <p:nvPr>
            <p:ph type="title"/>
          </p:nvPr>
        </p:nvSpPr>
        <p:spPr>
          <a:xfrm>
            <a:off x="0" y="137160"/>
            <a:ext cx="9144000" cy="914400"/>
          </a:xfrm>
        </p:spPr>
        <p:txBody>
          <a:bodyPr/>
          <a:lstStyle/>
          <a:p>
            <a:pPr eaLnBrk="1" hangingPunct="1"/>
            <a:r>
              <a:rPr lang="en-US" sz="2800" b="1" smtClean="0">
                <a:solidFill>
                  <a:srgbClr val="C00000"/>
                </a:solidFill>
                <a:latin typeface="Arial Black" pitchFamily="34" charset="0"/>
                <a:cs typeface="Arial" charset="0"/>
              </a:rPr>
              <a:t>PENDEKATAN KONVENSIONAL VS PD</a:t>
            </a:r>
          </a:p>
        </p:txBody>
      </p:sp>
      <p:cxnSp>
        <p:nvCxnSpPr>
          <p:cNvPr id="4" name="Straight Connector 3"/>
          <p:cNvCxnSpPr/>
          <p:nvPr/>
        </p:nvCxnSpPr>
        <p:spPr>
          <a:xfrm>
            <a:off x="685800" y="868680"/>
            <a:ext cx="7696200" cy="1906"/>
          </a:xfrm>
          <a:prstGeom prst="line">
            <a:avLst/>
          </a:prstGeom>
          <a:ln w="28575">
            <a:solidFill>
              <a:srgbClr val="FF99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33428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40711603"/>
              </p:ext>
            </p:extLst>
          </p:nvPr>
        </p:nvGraphicFramePr>
        <p:xfrm>
          <a:off x="609600" y="1484784"/>
          <a:ext cx="7924800" cy="4488927"/>
        </p:xfrm>
        <a:graphic>
          <a:graphicData uri="http://schemas.openxmlformats.org/drawingml/2006/table">
            <a:tbl>
              <a:tblPr firstRow="1" bandRow="1">
                <a:tableStyleId>{93296810-A885-4BE3-A3E7-6D5BEEA58F35}</a:tableStyleId>
              </a:tblPr>
              <a:tblGrid>
                <a:gridCol w="3657600"/>
                <a:gridCol w="4267200"/>
              </a:tblGrid>
              <a:tr h="676578">
                <a:tc>
                  <a:txBody>
                    <a:bodyPr/>
                    <a:lstStyle/>
                    <a:p>
                      <a:pPr algn="ctr">
                        <a:lnSpc>
                          <a:spcPct val="150000"/>
                        </a:lnSpc>
                      </a:pPr>
                      <a:r>
                        <a:rPr lang="en-US" sz="2400" dirty="0" err="1" smtClean="0">
                          <a:solidFill>
                            <a:schemeClr val="tx1"/>
                          </a:solidFill>
                          <a:latin typeface="Corbel" pitchFamily="34" charset="0"/>
                        </a:rPr>
                        <a:t>Kelebihan</a:t>
                      </a:r>
                      <a:endParaRPr lang="en-US" sz="2200" b="1" dirty="0">
                        <a:solidFill>
                          <a:schemeClr val="tx1"/>
                        </a:solidFill>
                        <a:latin typeface="Corbel" pitchFamily="34" charset="0"/>
                      </a:endParaRPr>
                    </a:p>
                  </a:txBody>
                  <a:tcPr marT="54869" marB="54869" anchor="ctr">
                    <a:solidFill>
                      <a:srgbClr val="FF9900"/>
                    </a:solidFill>
                  </a:tcPr>
                </a:tc>
                <a:tc>
                  <a:txBody>
                    <a:bodyPr/>
                    <a:lstStyle/>
                    <a:p>
                      <a:pPr algn="ctr">
                        <a:lnSpc>
                          <a:spcPct val="150000"/>
                        </a:lnSpc>
                      </a:pPr>
                      <a:r>
                        <a:rPr lang="en-US" sz="2400" b="1" dirty="0" err="1" smtClean="0">
                          <a:solidFill>
                            <a:schemeClr val="tx1"/>
                          </a:solidFill>
                          <a:latin typeface="Corbel" pitchFamily="34" charset="0"/>
                        </a:rPr>
                        <a:t>Kekurangan</a:t>
                      </a:r>
                      <a:endParaRPr lang="en-US" sz="2400" b="1" dirty="0">
                        <a:solidFill>
                          <a:schemeClr val="tx1"/>
                        </a:solidFill>
                        <a:latin typeface="Corbel" pitchFamily="34" charset="0"/>
                      </a:endParaRPr>
                    </a:p>
                  </a:txBody>
                  <a:tcPr marT="54869" marB="54869" anchor="ctr">
                    <a:solidFill>
                      <a:srgbClr val="FF9900"/>
                    </a:solidFill>
                  </a:tcPr>
                </a:tc>
              </a:tr>
              <a:tr h="768162">
                <a:tc>
                  <a:txBody>
                    <a:bodyPr/>
                    <a:lstStyle/>
                    <a:p>
                      <a:pPr>
                        <a:lnSpc>
                          <a:spcPct val="100000"/>
                        </a:lnSpc>
                      </a:pPr>
                      <a:r>
                        <a:rPr lang="en-US" sz="1800" dirty="0" err="1" smtClean="0">
                          <a:latin typeface="Corbel" pitchFamily="34" charset="0"/>
                        </a:rPr>
                        <a:t>Pemberdayaan</a:t>
                      </a:r>
                      <a:r>
                        <a:rPr lang="en-US" sz="1800" dirty="0" smtClean="0">
                          <a:latin typeface="Corbel" pitchFamily="34" charset="0"/>
                        </a:rPr>
                        <a:t> </a:t>
                      </a:r>
                      <a:r>
                        <a:rPr lang="en-US" sz="1800" dirty="0" err="1" smtClean="0">
                          <a:latin typeface="Corbel" pitchFamily="34" charset="0"/>
                        </a:rPr>
                        <a:t>masyarakat</a:t>
                      </a:r>
                      <a:r>
                        <a:rPr lang="en-US" sz="1800" dirty="0" smtClean="0">
                          <a:latin typeface="Corbel" pitchFamily="34" charset="0"/>
                        </a:rPr>
                        <a:t> (</a:t>
                      </a:r>
                      <a:r>
                        <a:rPr lang="en-US" sz="1800" dirty="0" err="1" smtClean="0">
                          <a:latin typeface="Corbel" pitchFamily="34" charset="0"/>
                        </a:rPr>
                        <a:t>partisipasi</a:t>
                      </a:r>
                      <a:r>
                        <a:rPr lang="en-US" sz="1800" dirty="0" smtClean="0">
                          <a:latin typeface="Corbel" pitchFamily="34" charset="0"/>
                        </a:rPr>
                        <a:t> </a:t>
                      </a:r>
                      <a:r>
                        <a:rPr lang="en-US" sz="1800" dirty="0" err="1" smtClean="0">
                          <a:latin typeface="Corbel" pitchFamily="34" charset="0"/>
                        </a:rPr>
                        <a:t>aktif</a:t>
                      </a:r>
                      <a:r>
                        <a:rPr lang="en-US" sz="1800" dirty="0" smtClean="0">
                          <a:latin typeface="Corbel" pitchFamily="34" charset="0"/>
                        </a:rPr>
                        <a:t>)</a:t>
                      </a:r>
                      <a:r>
                        <a:rPr lang="id-ID" sz="1800" dirty="0" smtClean="0">
                          <a:latin typeface="Corbel" pitchFamily="34" charset="0"/>
                        </a:rPr>
                        <a:t> </a:t>
                      </a:r>
                      <a:r>
                        <a:rPr lang="id-ID" sz="1800" dirty="0" smtClean="0">
                          <a:latin typeface="Corbel" pitchFamily="34" charset="0"/>
                          <a:sym typeface="Wingdings" pitchFamily="2" charset="2"/>
                        </a:rPr>
                        <a:t> mobilisasi</a:t>
                      </a:r>
                      <a:r>
                        <a:rPr lang="id-ID" sz="1800" baseline="0" dirty="0" smtClean="0">
                          <a:latin typeface="Corbel" pitchFamily="34" charset="0"/>
                          <a:sym typeface="Wingdings" pitchFamily="2" charset="2"/>
                        </a:rPr>
                        <a:t> masyarakat</a:t>
                      </a:r>
                      <a:endParaRPr lang="en-US" sz="1800" dirty="0">
                        <a:latin typeface="Corbel" pitchFamily="34" charset="0"/>
                      </a:endParaRPr>
                    </a:p>
                  </a:txBody>
                  <a:tcPr marT="54869" marB="54869" anchor="ctr">
                    <a:solidFill>
                      <a:schemeClr val="bg1">
                        <a:lumMod val="95000"/>
                      </a:schemeClr>
                    </a:solidFill>
                  </a:tcPr>
                </a:tc>
                <a:tc rowSpan="4">
                  <a:txBody>
                    <a:bodyPr/>
                    <a:lstStyle/>
                    <a:p>
                      <a:pPr algn="just">
                        <a:lnSpc>
                          <a:spcPct val="100000"/>
                        </a:lnSpc>
                      </a:pPr>
                      <a:r>
                        <a:rPr lang="en-US" sz="1800" dirty="0" err="1" smtClean="0">
                          <a:latin typeface="Corbel" pitchFamily="34" charset="0"/>
                        </a:rPr>
                        <a:t>Dikarenakan</a:t>
                      </a:r>
                      <a:r>
                        <a:rPr lang="en-US" sz="1800" dirty="0" smtClean="0">
                          <a:latin typeface="Corbel" pitchFamily="34" charset="0"/>
                        </a:rPr>
                        <a:t> </a:t>
                      </a:r>
                      <a:r>
                        <a:rPr lang="en-US" sz="1800" dirty="0" err="1" smtClean="0">
                          <a:latin typeface="Corbel" pitchFamily="34" charset="0"/>
                        </a:rPr>
                        <a:t>solusi</a:t>
                      </a:r>
                      <a:r>
                        <a:rPr lang="en-US" sz="1800" baseline="0" dirty="0" smtClean="0">
                          <a:latin typeface="Corbel" pitchFamily="34" charset="0"/>
                        </a:rPr>
                        <a:t> </a:t>
                      </a:r>
                      <a:r>
                        <a:rPr lang="en-US" sz="1800" baseline="0" dirty="0" err="1" smtClean="0">
                          <a:latin typeface="Corbel" pitchFamily="34" charset="0"/>
                        </a:rPr>
                        <a:t>digali</a:t>
                      </a:r>
                      <a:r>
                        <a:rPr lang="en-US" sz="1800" baseline="0" dirty="0" smtClean="0">
                          <a:latin typeface="Corbel" pitchFamily="34" charset="0"/>
                        </a:rPr>
                        <a:t> </a:t>
                      </a:r>
                      <a:r>
                        <a:rPr lang="en-US" sz="1800" baseline="0" dirty="0" err="1" smtClean="0">
                          <a:latin typeface="Corbel" pitchFamily="34" charset="0"/>
                        </a:rPr>
                        <a:t>dari</a:t>
                      </a:r>
                      <a:r>
                        <a:rPr lang="en-US" sz="1800" baseline="0" dirty="0" smtClean="0">
                          <a:latin typeface="Corbel" pitchFamily="34" charset="0"/>
                        </a:rPr>
                        <a:t> </a:t>
                      </a:r>
                      <a:r>
                        <a:rPr lang="en-US" sz="1800" baseline="0" dirty="0" err="1" smtClean="0">
                          <a:latin typeface="Corbel" pitchFamily="34" charset="0"/>
                        </a:rPr>
                        <a:t>kebudayaan</a:t>
                      </a:r>
                      <a:r>
                        <a:rPr lang="en-US" sz="1800" baseline="0" dirty="0" smtClean="0">
                          <a:latin typeface="Corbel" pitchFamily="34" charset="0"/>
                        </a:rPr>
                        <a:t> </a:t>
                      </a:r>
                      <a:r>
                        <a:rPr lang="en-US" sz="1800" baseline="0" dirty="0" err="1" smtClean="0">
                          <a:latin typeface="Corbel" pitchFamily="34" charset="0"/>
                        </a:rPr>
                        <a:t>masyarakat</a:t>
                      </a:r>
                      <a:r>
                        <a:rPr lang="en-US" sz="1800" baseline="0" dirty="0" smtClean="0">
                          <a:latin typeface="Corbel" pitchFamily="34" charset="0"/>
                        </a:rPr>
                        <a:t> </a:t>
                      </a:r>
                      <a:r>
                        <a:rPr lang="en-US" sz="1800" baseline="0" dirty="0" err="1" smtClean="0">
                          <a:latin typeface="Corbel" pitchFamily="34" charset="0"/>
                        </a:rPr>
                        <a:t>setempat</a:t>
                      </a:r>
                      <a:r>
                        <a:rPr lang="en-US" sz="1800" baseline="0" dirty="0" smtClean="0">
                          <a:latin typeface="Corbel" pitchFamily="34" charset="0"/>
                        </a:rPr>
                        <a:t>, </a:t>
                      </a:r>
                      <a:r>
                        <a:rPr lang="en-US" sz="1800" baseline="0" dirty="0" err="1" smtClean="0">
                          <a:latin typeface="Corbel" pitchFamily="34" charset="0"/>
                        </a:rPr>
                        <a:t>maka</a:t>
                      </a:r>
                      <a:r>
                        <a:rPr lang="en-US" sz="1800" baseline="0" dirty="0" smtClean="0">
                          <a:latin typeface="Corbel" pitchFamily="34" charset="0"/>
                        </a:rPr>
                        <a:t> </a:t>
                      </a:r>
                      <a:r>
                        <a:rPr lang="en-US" sz="1800" baseline="0" dirty="0" err="1" smtClean="0">
                          <a:latin typeface="Corbel" pitchFamily="34" charset="0"/>
                        </a:rPr>
                        <a:t>solusi</a:t>
                      </a:r>
                      <a:r>
                        <a:rPr lang="en-US" sz="1800" baseline="0" dirty="0" smtClean="0">
                          <a:latin typeface="Corbel" pitchFamily="34" charset="0"/>
                        </a:rPr>
                        <a:t> </a:t>
                      </a:r>
                      <a:r>
                        <a:rPr lang="en-US" sz="1800" baseline="0" dirty="0" err="1" smtClean="0">
                          <a:latin typeface="Corbel" pitchFamily="34" charset="0"/>
                        </a:rPr>
                        <a:t>tidak</a:t>
                      </a:r>
                      <a:r>
                        <a:rPr lang="en-US" sz="1800" baseline="0" dirty="0" smtClean="0">
                          <a:latin typeface="Corbel" pitchFamily="34" charset="0"/>
                        </a:rPr>
                        <a:t> </a:t>
                      </a:r>
                      <a:r>
                        <a:rPr lang="en-US" sz="1800" baseline="0" dirty="0" err="1" smtClean="0">
                          <a:latin typeface="Corbel" pitchFamily="34" charset="0"/>
                        </a:rPr>
                        <a:t>dapat</a:t>
                      </a:r>
                      <a:r>
                        <a:rPr lang="en-US" sz="1800" baseline="0" dirty="0" smtClean="0">
                          <a:latin typeface="Corbel" pitchFamily="34" charset="0"/>
                        </a:rPr>
                        <a:t> </a:t>
                      </a:r>
                      <a:r>
                        <a:rPr lang="en-US" sz="1800" baseline="0" dirty="0" err="1" smtClean="0">
                          <a:latin typeface="Corbel" pitchFamily="34" charset="0"/>
                        </a:rPr>
                        <a:t>diadopsi</a:t>
                      </a:r>
                      <a:r>
                        <a:rPr lang="en-US" sz="1800" baseline="0" dirty="0" smtClean="0">
                          <a:latin typeface="Corbel" pitchFamily="34" charset="0"/>
                        </a:rPr>
                        <a:t> </a:t>
                      </a:r>
                      <a:r>
                        <a:rPr lang="en-US" sz="1800" baseline="0" dirty="0" err="1" smtClean="0">
                          <a:latin typeface="Corbel" pitchFamily="34" charset="0"/>
                        </a:rPr>
                        <a:t>untuk</a:t>
                      </a:r>
                      <a:r>
                        <a:rPr lang="en-US" sz="1800" baseline="0" dirty="0" smtClean="0">
                          <a:latin typeface="Corbel" pitchFamily="34" charset="0"/>
                        </a:rPr>
                        <a:t> </a:t>
                      </a:r>
                      <a:r>
                        <a:rPr lang="en-US" sz="1800" baseline="0" dirty="0" err="1" smtClean="0">
                          <a:latin typeface="Corbel" pitchFamily="34" charset="0"/>
                        </a:rPr>
                        <a:t>wilayah</a:t>
                      </a:r>
                      <a:r>
                        <a:rPr lang="en-US" sz="1800" baseline="0" dirty="0" smtClean="0">
                          <a:latin typeface="Corbel" pitchFamily="34" charset="0"/>
                        </a:rPr>
                        <a:t> </a:t>
                      </a:r>
                      <a:r>
                        <a:rPr lang="en-US" sz="1800" baseline="0" dirty="0" smtClean="0">
                          <a:latin typeface="Corbel" pitchFamily="34" charset="0"/>
                        </a:rPr>
                        <a:t>lain</a:t>
                      </a:r>
                      <a:endParaRPr lang="id-ID" sz="1800" baseline="0" dirty="0" smtClean="0">
                        <a:latin typeface="Corbel" pitchFamily="34" charset="0"/>
                      </a:endParaRPr>
                    </a:p>
                    <a:p>
                      <a:pPr algn="just">
                        <a:lnSpc>
                          <a:spcPct val="100000"/>
                        </a:lnSpc>
                      </a:pPr>
                      <a:endParaRPr lang="id-ID" sz="1800" baseline="0" dirty="0" smtClean="0">
                        <a:latin typeface="Corbel" pitchFamily="34" charset="0"/>
                      </a:endParaRPr>
                    </a:p>
                    <a:p>
                      <a:pPr algn="just">
                        <a:lnSpc>
                          <a:spcPct val="100000"/>
                        </a:lnSpc>
                      </a:pPr>
                      <a:r>
                        <a:rPr lang="id-ID" sz="1800" baseline="0" dirty="0" smtClean="0">
                          <a:latin typeface="Corbel" pitchFamily="34" charset="0"/>
                        </a:rPr>
                        <a:t>Membutuhkan peran aktif masyarakat (toma, toga, tojing, aparat desa, dll)</a:t>
                      </a:r>
                    </a:p>
                    <a:p>
                      <a:pPr algn="just">
                        <a:lnSpc>
                          <a:spcPct val="100000"/>
                        </a:lnSpc>
                      </a:pPr>
                      <a:endParaRPr lang="id-ID" sz="1800" baseline="0" dirty="0" smtClean="0">
                        <a:latin typeface="Corbel" pitchFamily="34" charset="0"/>
                      </a:endParaRPr>
                    </a:p>
                    <a:p>
                      <a:pPr algn="just">
                        <a:lnSpc>
                          <a:spcPct val="100000"/>
                        </a:lnSpc>
                      </a:pPr>
                      <a:r>
                        <a:rPr lang="id-ID" sz="1800" baseline="0" dirty="0" smtClean="0">
                          <a:latin typeface="Corbel" pitchFamily="34" charset="0"/>
                        </a:rPr>
                        <a:t>Sulit diimplementasikan pada </a:t>
                      </a:r>
                    </a:p>
                    <a:p>
                      <a:pPr marL="342900" indent="-342900" algn="just">
                        <a:lnSpc>
                          <a:spcPct val="100000"/>
                        </a:lnSpc>
                        <a:buFontTx/>
                        <a:buChar char="-"/>
                      </a:pPr>
                      <a:r>
                        <a:rPr lang="id-ID" sz="1800" baseline="0" dirty="0" smtClean="0">
                          <a:latin typeface="Corbel" pitchFamily="34" charset="0"/>
                        </a:rPr>
                        <a:t>Daerah yang sering mendapat bantuan</a:t>
                      </a:r>
                    </a:p>
                    <a:p>
                      <a:pPr marL="342900" indent="-342900" algn="just">
                        <a:lnSpc>
                          <a:spcPct val="100000"/>
                        </a:lnSpc>
                        <a:buFontTx/>
                        <a:buChar char="-"/>
                      </a:pPr>
                      <a:r>
                        <a:rPr lang="id-ID" sz="1800" baseline="0" dirty="0" smtClean="0">
                          <a:latin typeface="Corbel" pitchFamily="34" charset="0"/>
                        </a:rPr>
                        <a:t>Budaya masyarakat yang pemalas</a:t>
                      </a:r>
                      <a:endParaRPr lang="en-US" sz="1800" dirty="0" smtClean="0">
                        <a:latin typeface="Corbel" pitchFamily="34" charset="0"/>
                      </a:endParaRPr>
                    </a:p>
                  </a:txBody>
                  <a:tcPr marT="54869" marB="54869" anchor="ctr">
                    <a:solidFill>
                      <a:schemeClr val="bg1">
                        <a:lumMod val="95000"/>
                      </a:schemeClr>
                    </a:solidFill>
                  </a:tcPr>
                </a:tc>
              </a:tr>
              <a:tr h="658559">
                <a:tc>
                  <a:txBody>
                    <a:bodyPr/>
                    <a:lstStyle/>
                    <a:p>
                      <a:pPr>
                        <a:lnSpc>
                          <a:spcPct val="100000"/>
                        </a:lnSpc>
                      </a:pPr>
                      <a:r>
                        <a:rPr lang="en-US" sz="1800" i="1" dirty="0" smtClean="0">
                          <a:latin typeface="Corbel" pitchFamily="34" charset="0"/>
                        </a:rPr>
                        <a:t>Cost</a:t>
                      </a:r>
                      <a:r>
                        <a:rPr lang="en-US" sz="1800" i="1" baseline="0" dirty="0" smtClean="0">
                          <a:latin typeface="Corbel" pitchFamily="34" charset="0"/>
                        </a:rPr>
                        <a:t> effective</a:t>
                      </a:r>
                      <a:endParaRPr lang="en-US" sz="1800" i="1" dirty="0">
                        <a:latin typeface="Corbel" pitchFamily="34" charset="0"/>
                      </a:endParaRPr>
                    </a:p>
                  </a:txBody>
                  <a:tcPr marT="54869" marB="54869" anchor="ctr">
                    <a:solidFill>
                      <a:schemeClr val="bg1">
                        <a:lumMod val="95000"/>
                      </a:schemeClr>
                    </a:solidFill>
                  </a:tcPr>
                </a:tc>
                <a:tc vMerge="1">
                  <a:txBody>
                    <a:bodyPr/>
                    <a:lstStyle/>
                    <a:p>
                      <a:pPr>
                        <a:lnSpc>
                          <a:spcPct val="100000"/>
                        </a:lnSpc>
                      </a:pPr>
                      <a:endParaRPr lang="en-US" sz="1800" dirty="0">
                        <a:latin typeface="Corbel" pitchFamily="34" charset="0"/>
                      </a:endParaRPr>
                    </a:p>
                  </a:txBody>
                  <a:tcPr anchor="ctr"/>
                </a:tc>
              </a:tr>
              <a:tr h="498892">
                <a:tc>
                  <a:txBody>
                    <a:bodyPr/>
                    <a:lstStyle/>
                    <a:p>
                      <a:pPr>
                        <a:lnSpc>
                          <a:spcPct val="100000"/>
                        </a:lnSpc>
                      </a:pPr>
                      <a:r>
                        <a:rPr lang="en-US" sz="1800" dirty="0" err="1" smtClean="0">
                          <a:latin typeface="Corbel" pitchFamily="34" charset="0"/>
                        </a:rPr>
                        <a:t>Cepat</a:t>
                      </a:r>
                      <a:endParaRPr lang="en-US" sz="1800" dirty="0">
                        <a:latin typeface="Corbel" pitchFamily="34" charset="0"/>
                      </a:endParaRPr>
                    </a:p>
                  </a:txBody>
                  <a:tcPr marT="54869" marB="54869" anchor="ctr">
                    <a:solidFill>
                      <a:schemeClr val="bg1">
                        <a:lumMod val="95000"/>
                      </a:schemeClr>
                    </a:solidFill>
                  </a:tcPr>
                </a:tc>
                <a:tc vMerge="1">
                  <a:txBody>
                    <a:bodyPr/>
                    <a:lstStyle/>
                    <a:p>
                      <a:pPr>
                        <a:lnSpc>
                          <a:spcPct val="100000"/>
                        </a:lnSpc>
                      </a:pPr>
                      <a:endParaRPr lang="en-US" sz="1800" dirty="0">
                        <a:latin typeface="Corbel" pitchFamily="34" charset="0"/>
                      </a:endParaRPr>
                    </a:p>
                  </a:txBody>
                  <a:tcPr anchor="ctr">
                    <a:solidFill>
                      <a:schemeClr val="bg1">
                        <a:lumMod val="95000"/>
                      </a:schemeClr>
                    </a:solidFill>
                  </a:tcPr>
                </a:tc>
              </a:tr>
              <a:tr h="861100">
                <a:tc>
                  <a:txBody>
                    <a:bodyPr/>
                    <a:lstStyle/>
                    <a:p>
                      <a:pPr>
                        <a:lnSpc>
                          <a:spcPct val="100000"/>
                        </a:lnSpc>
                      </a:pPr>
                      <a:r>
                        <a:rPr lang="en-US" sz="1800" dirty="0" err="1" smtClean="0">
                          <a:latin typeface="Corbel" pitchFamily="34" charset="0"/>
                        </a:rPr>
                        <a:t>Secara</a:t>
                      </a:r>
                      <a:r>
                        <a:rPr lang="en-US" sz="1800" dirty="0" smtClean="0">
                          <a:latin typeface="Corbel" pitchFamily="34" charset="0"/>
                        </a:rPr>
                        <a:t> </a:t>
                      </a:r>
                      <a:r>
                        <a:rPr lang="en-US" sz="1800" dirty="0" err="1" smtClean="0">
                          <a:latin typeface="Corbel" pitchFamily="34" charset="0"/>
                        </a:rPr>
                        <a:t>budaya</a:t>
                      </a:r>
                      <a:r>
                        <a:rPr lang="en-US" sz="1800" dirty="0" smtClean="0">
                          <a:latin typeface="Corbel" pitchFamily="34" charset="0"/>
                        </a:rPr>
                        <a:t> </a:t>
                      </a:r>
                      <a:r>
                        <a:rPr lang="en-US" sz="1800" dirty="0" err="1" smtClean="0">
                          <a:latin typeface="Corbel" pitchFamily="34" charset="0"/>
                        </a:rPr>
                        <a:t>dapat</a:t>
                      </a:r>
                      <a:r>
                        <a:rPr lang="en-US" sz="1800" dirty="0" smtClean="0">
                          <a:latin typeface="Corbel" pitchFamily="34" charset="0"/>
                        </a:rPr>
                        <a:t> </a:t>
                      </a:r>
                      <a:r>
                        <a:rPr lang="en-US" sz="1800" dirty="0" err="1" smtClean="0">
                          <a:latin typeface="Corbel" pitchFamily="34" charset="0"/>
                        </a:rPr>
                        <a:t>diterima</a:t>
                      </a:r>
                      <a:r>
                        <a:rPr lang="en-US" sz="1800" baseline="0" dirty="0" smtClean="0">
                          <a:latin typeface="Corbel" pitchFamily="34" charset="0"/>
                        </a:rPr>
                        <a:t> </a:t>
                      </a:r>
                      <a:r>
                        <a:rPr lang="en-US" sz="1800" baseline="0" dirty="0" err="1" smtClean="0">
                          <a:latin typeface="Corbel" pitchFamily="34" charset="0"/>
                        </a:rPr>
                        <a:t>sehingga</a:t>
                      </a:r>
                      <a:r>
                        <a:rPr lang="en-US" sz="1800" baseline="0" dirty="0" smtClean="0">
                          <a:latin typeface="Corbel" pitchFamily="34" charset="0"/>
                        </a:rPr>
                        <a:t> </a:t>
                      </a:r>
                      <a:r>
                        <a:rPr lang="en-US" sz="1800" baseline="0" dirty="0" err="1" smtClean="0">
                          <a:latin typeface="Corbel" pitchFamily="34" charset="0"/>
                        </a:rPr>
                        <a:t>dapat</a:t>
                      </a:r>
                      <a:r>
                        <a:rPr lang="en-US" sz="1800" baseline="0" dirty="0" smtClean="0">
                          <a:latin typeface="Corbel" pitchFamily="34" charset="0"/>
                        </a:rPr>
                        <a:t> </a:t>
                      </a:r>
                      <a:r>
                        <a:rPr lang="en-US" sz="1800" baseline="0" dirty="0" err="1" smtClean="0">
                          <a:latin typeface="Corbel" pitchFamily="34" charset="0"/>
                        </a:rPr>
                        <a:t>lestari</a:t>
                      </a:r>
                      <a:r>
                        <a:rPr lang="en-US" sz="1800" baseline="0" dirty="0" smtClean="0">
                          <a:latin typeface="Corbel" pitchFamily="34" charset="0"/>
                        </a:rPr>
                        <a:t>/</a:t>
                      </a:r>
                      <a:r>
                        <a:rPr lang="en-US" sz="1800" baseline="0" dirty="0" err="1" smtClean="0">
                          <a:latin typeface="Corbel" pitchFamily="34" charset="0"/>
                        </a:rPr>
                        <a:t>berkelanjutan</a:t>
                      </a:r>
                      <a:endParaRPr lang="en-US" sz="1800" dirty="0">
                        <a:latin typeface="Corbel" pitchFamily="34" charset="0"/>
                      </a:endParaRPr>
                    </a:p>
                  </a:txBody>
                  <a:tcPr marT="54869" marB="54869" anchor="ctr">
                    <a:solidFill>
                      <a:schemeClr val="bg1">
                        <a:lumMod val="95000"/>
                      </a:schemeClr>
                    </a:solidFill>
                  </a:tcPr>
                </a:tc>
                <a:tc vMerge="1">
                  <a:txBody>
                    <a:bodyPr/>
                    <a:lstStyle/>
                    <a:p>
                      <a:pPr>
                        <a:lnSpc>
                          <a:spcPct val="100000"/>
                        </a:lnSpc>
                      </a:pPr>
                      <a:endParaRPr lang="en-US" sz="1800" dirty="0">
                        <a:latin typeface="Corbel" pitchFamily="34" charset="0"/>
                      </a:endParaRPr>
                    </a:p>
                  </a:txBody>
                  <a:tcPr anchor="ctr">
                    <a:solidFill>
                      <a:schemeClr val="bg1">
                        <a:lumMod val="95000"/>
                      </a:schemeClr>
                    </a:solidFill>
                  </a:tcPr>
                </a:tc>
              </a:tr>
              <a:tr h="861100">
                <a:tc>
                  <a:txBody>
                    <a:bodyPr/>
                    <a:lstStyle/>
                    <a:p>
                      <a:pPr>
                        <a:lnSpc>
                          <a:spcPct val="100000"/>
                        </a:lnSpc>
                      </a:pPr>
                      <a:r>
                        <a:rPr lang="id-ID" sz="1800" dirty="0" smtClean="0">
                          <a:latin typeface="Corbel" pitchFamily="34" charset="0"/>
                        </a:rPr>
                        <a:t>Mengurangi ketergantungan</a:t>
                      </a:r>
                      <a:r>
                        <a:rPr lang="id-ID" sz="1800" baseline="0" dirty="0" smtClean="0">
                          <a:latin typeface="Corbel" pitchFamily="34" charset="0"/>
                        </a:rPr>
                        <a:t> dari luar</a:t>
                      </a:r>
                      <a:endParaRPr lang="en-US" sz="1800" dirty="0">
                        <a:latin typeface="Corbel" pitchFamily="34" charset="0"/>
                      </a:endParaRPr>
                    </a:p>
                  </a:txBody>
                  <a:tcPr marT="54869" marB="54869" anchor="ctr">
                    <a:solidFill>
                      <a:schemeClr val="bg1">
                        <a:lumMod val="95000"/>
                      </a:schemeClr>
                    </a:solidFill>
                  </a:tcPr>
                </a:tc>
                <a:tc>
                  <a:txBody>
                    <a:bodyPr/>
                    <a:lstStyle/>
                    <a:p>
                      <a:pPr algn="just">
                        <a:lnSpc>
                          <a:spcPct val="100000"/>
                        </a:lnSpc>
                      </a:pPr>
                      <a:endParaRPr lang="en-US" sz="1800" dirty="0" smtClean="0">
                        <a:latin typeface="Corbel" pitchFamily="34" charset="0"/>
                      </a:endParaRPr>
                    </a:p>
                  </a:txBody>
                  <a:tcPr marT="54869" marB="54869" anchor="ctr">
                    <a:solidFill>
                      <a:schemeClr val="bg1">
                        <a:lumMod val="95000"/>
                      </a:schemeClr>
                    </a:solidFill>
                  </a:tcPr>
                </a:tc>
              </a:tr>
            </a:tbl>
          </a:graphicData>
        </a:graphic>
      </p:graphicFrame>
      <p:sp>
        <p:nvSpPr>
          <p:cNvPr id="28691" name="Title 1"/>
          <p:cNvSpPr>
            <a:spLocks noGrp="1"/>
          </p:cNvSpPr>
          <p:nvPr>
            <p:ph type="title"/>
          </p:nvPr>
        </p:nvSpPr>
        <p:spPr>
          <a:xfrm>
            <a:off x="0" y="228600"/>
            <a:ext cx="9144000" cy="914400"/>
          </a:xfrm>
        </p:spPr>
        <p:txBody>
          <a:bodyPr/>
          <a:lstStyle/>
          <a:p>
            <a:pPr eaLnBrk="1" hangingPunct="1"/>
            <a:r>
              <a:rPr lang="en-US" sz="2400" b="1" dirty="0" smtClean="0">
                <a:solidFill>
                  <a:srgbClr val="C00000"/>
                </a:solidFill>
                <a:latin typeface="Arial Black" pitchFamily="34" charset="0"/>
                <a:cs typeface="Arial" charset="0"/>
              </a:rPr>
              <a:t>KELEBIHAN DAN KEKURANGAN PENDEKATAN PD</a:t>
            </a:r>
          </a:p>
        </p:txBody>
      </p:sp>
      <p:cxnSp>
        <p:nvCxnSpPr>
          <p:cNvPr id="5" name="Straight Connector 4"/>
          <p:cNvCxnSpPr/>
          <p:nvPr/>
        </p:nvCxnSpPr>
        <p:spPr>
          <a:xfrm>
            <a:off x="304800" y="1051560"/>
            <a:ext cx="8534400" cy="1906"/>
          </a:xfrm>
          <a:prstGeom prst="line">
            <a:avLst/>
          </a:prstGeom>
          <a:ln w="28575">
            <a:solidFill>
              <a:srgbClr val="FF99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60903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0" y="228600"/>
            <a:ext cx="9144000" cy="914400"/>
          </a:xfrm>
        </p:spPr>
        <p:txBody>
          <a:bodyPr/>
          <a:lstStyle/>
          <a:p>
            <a:pPr eaLnBrk="1" hangingPunct="1"/>
            <a:r>
              <a:rPr lang="en-US" sz="2400" b="1" smtClean="0">
                <a:solidFill>
                  <a:srgbClr val="C00000"/>
                </a:solidFill>
                <a:latin typeface="Arial Black" pitchFamily="34" charset="0"/>
                <a:cs typeface="Arial" charset="0"/>
              </a:rPr>
              <a:t>6 LANGKAH PENDEKATAN PD</a:t>
            </a:r>
          </a:p>
        </p:txBody>
      </p:sp>
      <p:cxnSp>
        <p:nvCxnSpPr>
          <p:cNvPr id="5" name="Straight Connector 4"/>
          <p:cNvCxnSpPr/>
          <p:nvPr/>
        </p:nvCxnSpPr>
        <p:spPr>
          <a:xfrm>
            <a:off x="304800" y="1051560"/>
            <a:ext cx="8534400" cy="1906"/>
          </a:xfrm>
          <a:prstGeom prst="line">
            <a:avLst/>
          </a:prstGeom>
          <a:ln w="28575">
            <a:solidFill>
              <a:srgbClr val="FF9900"/>
            </a:solidFill>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3810000" y="3063240"/>
            <a:ext cx="1371600" cy="1463040"/>
          </a:xfrm>
          <a:prstGeom prst="ellipse">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200" b="1" dirty="0">
                <a:solidFill>
                  <a:schemeClr val="tx2">
                    <a:lumMod val="50000"/>
                  </a:schemeClr>
                </a:solidFill>
                <a:latin typeface="Corbel" pitchFamily="34" charset="0"/>
              </a:rPr>
              <a:t>LANGKAH PD</a:t>
            </a:r>
          </a:p>
        </p:txBody>
      </p:sp>
      <p:sp>
        <p:nvSpPr>
          <p:cNvPr id="9" name="Oval 8"/>
          <p:cNvSpPr/>
          <p:nvPr/>
        </p:nvSpPr>
        <p:spPr>
          <a:xfrm>
            <a:off x="3810000" y="1143000"/>
            <a:ext cx="1371600" cy="1371600"/>
          </a:xfrm>
          <a:prstGeom prst="ellipse">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050" b="1" dirty="0">
                <a:solidFill>
                  <a:schemeClr val="tx2">
                    <a:lumMod val="50000"/>
                  </a:schemeClr>
                </a:solidFill>
                <a:latin typeface="Corbel" pitchFamily="34" charset="0"/>
              </a:rPr>
              <a:t>1. DEFINE </a:t>
            </a:r>
            <a:r>
              <a:rPr lang="en-US" sz="1050" dirty="0">
                <a:solidFill>
                  <a:schemeClr val="tx2">
                    <a:lumMod val="50000"/>
                  </a:schemeClr>
                </a:solidFill>
                <a:latin typeface="Corbel" pitchFamily="34" charset="0"/>
              </a:rPr>
              <a:t>(</a:t>
            </a:r>
            <a:r>
              <a:rPr lang="en-US" sz="1050" dirty="0" err="1">
                <a:solidFill>
                  <a:schemeClr val="tx2">
                    <a:lumMod val="50000"/>
                  </a:schemeClr>
                </a:solidFill>
                <a:latin typeface="Corbel" pitchFamily="34" charset="0"/>
              </a:rPr>
              <a:t>Merumuskan</a:t>
            </a:r>
            <a:r>
              <a:rPr lang="en-US" sz="1050" dirty="0">
                <a:solidFill>
                  <a:schemeClr val="tx2">
                    <a:lumMod val="50000"/>
                  </a:schemeClr>
                </a:solidFill>
                <a:latin typeface="Corbel" pitchFamily="34" charset="0"/>
              </a:rPr>
              <a:t> </a:t>
            </a:r>
            <a:r>
              <a:rPr lang="en-US" sz="1050" dirty="0" err="1">
                <a:solidFill>
                  <a:schemeClr val="tx2">
                    <a:lumMod val="50000"/>
                  </a:schemeClr>
                </a:solidFill>
                <a:latin typeface="Corbel" pitchFamily="34" charset="0"/>
              </a:rPr>
              <a:t>masalah</a:t>
            </a:r>
            <a:r>
              <a:rPr lang="en-US" sz="1050" dirty="0">
                <a:solidFill>
                  <a:schemeClr val="tx2">
                    <a:lumMod val="50000"/>
                  </a:schemeClr>
                </a:solidFill>
                <a:latin typeface="Corbel" pitchFamily="34" charset="0"/>
              </a:rPr>
              <a:t> </a:t>
            </a:r>
            <a:r>
              <a:rPr lang="en-US" sz="1050" dirty="0" err="1">
                <a:solidFill>
                  <a:schemeClr val="tx2">
                    <a:lumMod val="50000"/>
                  </a:schemeClr>
                </a:solidFill>
                <a:latin typeface="Corbel" pitchFamily="34" charset="0"/>
              </a:rPr>
              <a:t>dan</a:t>
            </a:r>
            <a:r>
              <a:rPr lang="en-US" sz="1050" dirty="0">
                <a:solidFill>
                  <a:schemeClr val="tx2">
                    <a:lumMod val="50000"/>
                  </a:schemeClr>
                </a:solidFill>
                <a:latin typeface="Corbel" pitchFamily="34" charset="0"/>
              </a:rPr>
              <a:t> </a:t>
            </a:r>
            <a:r>
              <a:rPr lang="en-US" sz="1050" dirty="0" err="1">
                <a:solidFill>
                  <a:schemeClr val="tx2">
                    <a:lumMod val="50000"/>
                  </a:schemeClr>
                </a:solidFill>
                <a:latin typeface="Corbel" pitchFamily="34" charset="0"/>
              </a:rPr>
              <a:t>hasil</a:t>
            </a:r>
            <a:r>
              <a:rPr lang="en-US" sz="1050" dirty="0">
                <a:solidFill>
                  <a:schemeClr val="tx2">
                    <a:lumMod val="50000"/>
                  </a:schemeClr>
                </a:solidFill>
                <a:latin typeface="Corbel" pitchFamily="34" charset="0"/>
              </a:rPr>
              <a:t> yang </a:t>
            </a:r>
            <a:r>
              <a:rPr lang="en-US" sz="1050" dirty="0" err="1">
                <a:solidFill>
                  <a:schemeClr val="tx2">
                    <a:lumMod val="50000"/>
                  </a:schemeClr>
                </a:solidFill>
                <a:latin typeface="Corbel" pitchFamily="34" charset="0"/>
              </a:rPr>
              <a:t>diharapkan</a:t>
            </a:r>
            <a:r>
              <a:rPr lang="en-US" sz="1050" dirty="0">
                <a:solidFill>
                  <a:schemeClr val="tx2">
                    <a:lumMod val="50000"/>
                  </a:schemeClr>
                </a:solidFill>
                <a:latin typeface="Corbel" pitchFamily="34" charset="0"/>
              </a:rPr>
              <a:t>)</a:t>
            </a:r>
          </a:p>
        </p:txBody>
      </p:sp>
      <p:sp>
        <p:nvSpPr>
          <p:cNvPr id="10" name="Oval 9"/>
          <p:cNvSpPr/>
          <p:nvPr/>
        </p:nvSpPr>
        <p:spPr>
          <a:xfrm>
            <a:off x="5638800" y="2148840"/>
            <a:ext cx="1295400" cy="1371600"/>
          </a:xfrm>
          <a:prstGeom prst="ellipse">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000" b="1" dirty="0">
                <a:solidFill>
                  <a:schemeClr val="tx2">
                    <a:lumMod val="50000"/>
                  </a:schemeClr>
                </a:solidFill>
                <a:latin typeface="Corbel" pitchFamily="34" charset="0"/>
              </a:rPr>
              <a:t>2. DETERMINE </a:t>
            </a:r>
            <a:r>
              <a:rPr lang="en-US" sz="1000" dirty="0">
                <a:solidFill>
                  <a:schemeClr val="tx2">
                    <a:lumMod val="50000"/>
                  </a:schemeClr>
                </a:solidFill>
                <a:latin typeface="Corbel" pitchFamily="34" charset="0"/>
              </a:rPr>
              <a:t>(</a:t>
            </a:r>
            <a:r>
              <a:rPr lang="en-US" sz="1000" dirty="0" err="1">
                <a:solidFill>
                  <a:schemeClr val="tx2">
                    <a:lumMod val="50000"/>
                  </a:schemeClr>
                </a:solidFill>
                <a:latin typeface="Corbel" pitchFamily="34" charset="0"/>
              </a:rPr>
              <a:t>Menentukan</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Individu</a:t>
            </a:r>
            <a:r>
              <a:rPr lang="en-US" sz="1000" dirty="0">
                <a:solidFill>
                  <a:schemeClr val="tx2">
                    <a:lumMod val="50000"/>
                  </a:schemeClr>
                </a:solidFill>
                <a:latin typeface="Corbel" pitchFamily="34" charset="0"/>
              </a:rPr>
              <a:t> yang </a:t>
            </a:r>
            <a:r>
              <a:rPr lang="en-US" sz="1000" dirty="0" err="1">
                <a:solidFill>
                  <a:schemeClr val="tx2">
                    <a:lumMod val="50000"/>
                  </a:schemeClr>
                </a:solidFill>
                <a:latin typeface="Corbel" pitchFamily="34" charset="0"/>
              </a:rPr>
              <a:t>berhasil</a:t>
            </a:r>
            <a:r>
              <a:rPr lang="en-US" sz="1000" dirty="0">
                <a:solidFill>
                  <a:schemeClr val="tx2">
                    <a:lumMod val="50000"/>
                  </a:schemeClr>
                </a:solidFill>
                <a:latin typeface="Corbel" pitchFamily="34" charset="0"/>
              </a:rPr>
              <a:t>)</a:t>
            </a:r>
          </a:p>
        </p:txBody>
      </p:sp>
      <p:sp>
        <p:nvSpPr>
          <p:cNvPr id="11" name="Oval 10"/>
          <p:cNvSpPr/>
          <p:nvPr/>
        </p:nvSpPr>
        <p:spPr>
          <a:xfrm>
            <a:off x="5562600" y="4069080"/>
            <a:ext cx="1295400" cy="1371600"/>
          </a:xfrm>
          <a:prstGeom prst="ellipse">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000" b="1" dirty="0">
                <a:solidFill>
                  <a:schemeClr val="tx2">
                    <a:lumMod val="50000"/>
                  </a:schemeClr>
                </a:solidFill>
                <a:latin typeface="Corbel" pitchFamily="34" charset="0"/>
              </a:rPr>
              <a:t>3. DISCOVER </a:t>
            </a:r>
            <a:r>
              <a:rPr lang="en-US" sz="1000" dirty="0">
                <a:solidFill>
                  <a:schemeClr val="tx2">
                    <a:lumMod val="50000"/>
                  </a:schemeClr>
                </a:solidFill>
                <a:latin typeface="Corbel" pitchFamily="34" charset="0"/>
              </a:rPr>
              <a:t>(</a:t>
            </a:r>
            <a:r>
              <a:rPr lang="en-US" sz="1000" dirty="0" err="1">
                <a:solidFill>
                  <a:schemeClr val="tx2">
                    <a:lumMod val="50000"/>
                  </a:schemeClr>
                </a:solidFill>
                <a:latin typeface="Corbel" pitchFamily="34" charset="0"/>
              </a:rPr>
              <a:t>Menemukan</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Perilaku</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Unik</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Positif</a:t>
            </a:r>
            <a:r>
              <a:rPr lang="en-US" sz="1000" dirty="0">
                <a:solidFill>
                  <a:schemeClr val="tx2">
                    <a:lumMod val="50000"/>
                  </a:schemeClr>
                </a:solidFill>
                <a:latin typeface="Corbel" pitchFamily="34" charset="0"/>
              </a:rPr>
              <a:t>)</a:t>
            </a:r>
          </a:p>
        </p:txBody>
      </p:sp>
      <p:sp>
        <p:nvSpPr>
          <p:cNvPr id="12" name="Oval 11"/>
          <p:cNvSpPr/>
          <p:nvPr/>
        </p:nvSpPr>
        <p:spPr>
          <a:xfrm>
            <a:off x="3810000" y="4983480"/>
            <a:ext cx="1295400" cy="1371600"/>
          </a:xfrm>
          <a:prstGeom prst="ellipse">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000" b="1" dirty="0">
                <a:solidFill>
                  <a:schemeClr val="tx2">
                    <a:lumMod val="50000"/>
                  </a:schemeClr>
                </a:solidFill>
                <a:latin typeface="Corbel" pitchFamily="34" charset="0"/>
              </a:rPr>
              <a:t>4. DESIGN </a:t>
            </a:r>
            <a:r>
              <a:rPr lang="en-US" sz="1000" dirty="0">
                <a:solidFill>
                  <a:schemeClr val="tx2">
                    <a:lumMod val="50000"/>
                  </a:schemeClr>
                </a:solidFill>
                <a:latin typeface="Corbel" pitchFamily="34" charset="0"/>
              </a:rPr>
              <a:t>(</a:t>
            </a:r>
            <a:r>
              <a:rPr lang="en-US" sz="1000" dirty="0" err="1">
                <a:solidFill>
                  <a:schemeClr val="tx2">
                    <a:lumMod val="50000"/>
                  </a:schemeClr>
                </a:solidFill>
                <a:latin typeface="Corbel" pitchFamily="34" charset="0"/>
              </a:rPr>
              <a:t>Merancang</a:t>
            </a:r>
            <a:r>
              <a:rPr lang="en-US" sz="1000" dirty="0">
                <a:solidFill>
                  <a:schemeClr val="tx2">
                    <a:lumMod val="50000"/>
                  </a:schemeClr>
                </a:solidFill>
                <a:latin typeface="Corbel" pitchFamily="34" charset="0"/>
              </a:rPr>
              <a:t> Program </a:t>
            </a:r>
            <a:r>
              <a:rPr lang="en-US" sz="1000" dirty="0" err="1">
                <a:solidFill>
                  <a:schemeClr val="tx2">
                    <a:lumMod val="50000"/>
                  </a:schemeClr>
                </a:solidFill>
                <a:latin typeface="Corbel" pitchFamily="34" charset="0"/>
              </a:rPr>
              <a:t>Pemulihan</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Gizi</a:t>
            </a:r>
            <a:r>
              <a:rPr lang="en-US" sz="1000" dirty="0">
                <a:solidFill>
                  <a:schemeClr val="tx2">
                    <a:lumMod val="50000"/>
                  </a:schemeClr>
                </a:solidFill>
                <a:latin typeface="Corbel" pitchFamily="34" charset="0"/>
              </a:rPr>
              <a:t>)</a:t>
            </a:r>
          </a:p>
        </p:txBody>
      </p:sp>
      <p:sp>
        <p:nvSpPr>
          <p:cNvPr id="13" name="Oval 12"/>
          <p:cNvSpPr/>
          <p:nvPr/>
        </p:nvSpPr>
        <p:spPr>
          <a:xfrm>
            <a:off x="2057400" y="3977640"/>
            <a:ext cx="1295400" cy="1371600"/>
          </a:xfrm>
          <a:prstGeom prst="ellipse">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000" b="1" dirty="0">
                <a:solidFill>
                  <a:schemeClr val="tx2">
                    <a:lumMod val="50000"/>
                  </a:schemeClr>
                </a:solidFill>
                <a:latin typeface="Corbel" pitchFamily="34" charset="0"/>
              </a:rPr>
              <a:t>5. DISCERN </a:t>
            </a:r>
            <a:r>
              <a:rPr lang="en-US" sz="1000" dirty="0">
                <a:solidFill>
                  <a:schemeClr val="tx2">
                    <a:lumMod val="50000"/>
                  </a:schemeClr>
                </a:solidFill>
                <a:latin typeface="Corbel" pitchFamily="34" charset="0"/>
              </a:rPr>
              <a:t>(</a:t>
            </a:r>
            <a:r>
              <a:rPr lang="en-US" sz="1000" dirty="0" err="1">
                <a:solidFill>
                  <a:schemeClr val="tx2">
                    <a:lumMod val="50000"/>
                  </a:schemeClr>
                </a:solidFill>
                <a:latin typeface="Corbel" pitchFamily="34" charset="0"/>
              </a:rPr>
              <a:t>Melihat</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perubahan</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berdasarkan</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monev</a:t>
            </a:r>
            <a:r>
              <a:rPr lang="en-US" sz="1000" dirty="0">
                <a:solidFill>
                  <a:schemeClr val="tx2">
                    <a:lumMod val="50000"/>
                  </a:schemeClr>
                </a:solidFill>
                <a:latin typeface="Corbel" pitchFamily="34" charset="0"/>
              </a:rPr>
              <a:t>)</a:t>
            </a:r>
          </a:p>
        </p:txBody>
      </p:sp>
      <p:sp>
        <p:nvSpPr>
          <p:cNvPr id="14" name="Oval 13"/>
          <p:cNvSpPr/>
          <p:nvPr/>
        </p:nvSpPr>
        <p:spPr>
          <a:xfrm>
            <a:off x="1981200" y="2057400"/>
            <a:ext cx="1524000" cy="1371600"/>
          </a:xfrm>
          <a:prstGeom prst="ellipse">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000" b="1" dirty="0">
                <a:solidFill>
                  <a:schemeClr val="tx2">
                    <a:lumMod val="50000"/>
                  </a:schemeClr>
                </a:solidFill>
                <a:latin typeface="Corbel" pitchFamily="34" charset="0"/>
              </a:rPr>
              <a:t>6. DISSEMINATE </a:t>
            </a:r>
            <a:r>
              <a:rPr lang="en-US" sz="1000" dirty="0">
                <a:solidFill>
                  <a:schemeClr val="tx2">
                    <a:lumMod val="50000"/>
                  </a:schemeClr>
                </a:solidFill>
                <a:latin typeface="Corbel" pitchFamily="34" charset="0"/>
              </a:rPr>
              <a:t>(</a:t>
            </a:r>
            <a:r>
              <a:rPr lang="en-US" sz="1000" dirty="0" err="1">
                <a:solidFill>
                  <a:schemeClr val="tx2">
                    <a:lumMod val="50000"/>
                  </a:schemeClr>
                </a:solidFill>
                <a:latin typeface="Corbel" pitchFamily="34" charset="0"/>
              </a:rPr>
              <a:t>Penyebarluasan</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keberhasilan</a:t>
            </a:r>
            <a:r>
              <a:rPr lang="en-US" sz="1000" dirty="0">
                <a:solidFill>
                  <a:schemeClr val="tx2">
                    <a:lumMod val="50000"/>
                  </a:schemeClr>
                </a:solidFill>
                <a:latin typeface="Corbel" pitchFamily="34" charset="0"/>
              </a:rPr>
              <a:t> </a:t>
            </a:r>
            <a:r>
              <a:rPr lang="en-US" sz="1000" dirty="0" err="1">
                <a:solidFill>
                  <a:schemeClr val="tx2">
                    <a:lumMod val="50000"/>
                  </a:schemeClr>
                </a:solidFill>
                <a:latin typeface="Corbel" pitchFamily="34" charset="0"/>
              </a:rPr>
              <a:t>kegiatan</a:t>
            </a:r>
            <a:r>
              <a:rPr lang="en-US" sz="1000" dirty="0">
                <a:solidFill>
                  <a:schemeClr val="tx2">
                    <a:lumMod val="50000"/>
                  </a:schemeClr>
                </a:solidFill>
                <a:latin typeface="Corbel" pitchFamily="34" charset="0"/>
              </a:rPr>
              <a:t>)</a:t>
            </a:r>
          </a:p>
        </p:txBody>
      </p:sp>
      <p:sp>
        <p:nvSpPr>
          <p:cNvPr id="15" name="Down Arrow 14"/>
          <p:cNvSpPr/>
          <p:nvPr/>
        </p:nvSpPr>
        <p:spPr>
          <a:xfrm>
            <a:off x="4343400" y="4617720"/>
            <a:ext cx="304800" cy="274320"/>
          </a:xfrm>
          <a:prstGeom prst="downArrow">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6" name="Down Arrow 15"/>
          <p:cNvSpPr/>
          <p:nvPr/>
        </p:nvSpPr>
        <p:spPr>
          <a:xfrm rot="3988354">
            <a:off x="3296921" y="4054158"/>
            <a:ext cx="441960" cy="365125"/>
          </a:xfrm>
          <a:prstGeom prst="downArrow">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17" name="Down Arrow 16"/>
          <p:cNvSpPr/>
          <p:nvPr/>
        </p:nvSpPr>
        <p:spPr>
          <a:xfrm rot="18754559">
            <a:off x="5143183" y="4105593"/>
            <a:ext cx="441960" cy="365125"/>
          </a:xfrm>
          <a:prstGeom prst="downArrow">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18" name="Down Arrow 17"/>
          <p:cNvSpPr/>
          <p:nvPr/>
        </p:nvSpPr>
        <p:spPr>
          <a:xfrm rot="7676597">
            <a:off x="3466783" y="2916873"/>
            <a:ext cx="441960" cy="365125"/>
          </a:xfrm>
          <a:prstGeom prst="downArrow">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19" name="Down Arrow 18"/>
          <p:cNvSpPr/>
          <p:nvPr/>
        </p:nvSpPr>
        <p:spPr>
          <a:xfrm rot="15156294">
            <a:off x="5113814" y="2973230"/>
            <a:ext cx="441960" cy="366712"/>
          </a:xfrm>
          <a:prstGeom prst="downArrow">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21" name="Down Arrow 20"/>
          <p:cNvSpPr/>
          <p:nvPr/>
        </p:nvSpPr>
        <p:spPr>
          <a:xfrm rot="10800000">
            <a:off x="4343400" y="2606040"/>
            <a:ext cx="292100" cy="365760"/>
          </a:xfrm>
          <a:prstGeom prst="downArrow">
            <a:avLst/>
          </a:prstGeom>
          <a:solidFill>
            <a:schemeClr val="bg1">
              <a:lumMod val="95000"/>
            </a:scheme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Tree>
    <p:extLst>
      <p:ext uri="{BB962C8B-B14F-4D97-AF65-F5344CB8AC3E}">
        <p14:creationId xmlns:p14="http://schemas.microsoft.com/office/powerpoint/2010/main" val="39513545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Langkah PD</a:t>
            </a:r>
            <a:endParaRPr lang="id-ID" dirty="0"/>
          </a:p>
        </p:txBody>
      </p:sp>
      <p:sp>
        <p:nvSpPr>
          <p:cNvPr id="3" name="Content Placeholder 2"/>
          <p:cNvSpPr>
            <a:spLocks noGrp="1"/>
          </p:cNvSpPr>
          <p:nvPr>
            <p:ph idx="1"/>
          </p:nvPr>
        </p:nvSpPr>
        <p:spPr/>
        <p:txBody>
          <a:bodyPr/>
          <a:lstStyle/>
          <a:p>
            <a:r>
              <a:rPr lang="id-ID" dirty="0" smtClean="0"/>
              <a:t>Define</a:t>
            </a:r>
          </a:p>
          <a:p>
            <a:r>
              <a:rPr lang="id-ID" dirty="0" smtClean="0"/>
              <a:t>Determine</a:t>
            </a:r>
          </a:p>
          <a:p>
            <a:r>
              <a:rPr lang="id-ID" dirty="0" smtClean="0"/>
              <a:t>Discover</a:t>
            </a:r>
          </a:p>
          <a:p>
            <a:r>
              <a:rPr lang="id-ID" dirty="0" smtClean="0"/>
              <a:t>Design</a:t>
            </a:r>
          </a:p>
          <a:p>
            <a:r>
              <a:rPr lang="id-ID" dirty="0" smtClean="0"/>
              <a:t>Discern</a:t>
            </a:r>
          </a:p>
          <a:p>
            <a:r>
              <a:rPr lang="id-ID" dirty="0" smtClean="0"/>
              <a:t>Disseminate</a:t>
            </a:r>
            <a:endParaRPr lang="id-ID" dirty="0"/>
          </a:p>
        </p:txBody>
      </p:sp>
    </p:spTree>
    <p:extLst>
      <p:ext uri="{BB962C8B-B14F-4D97-AF65-F5344CB8AC3E}">
        <p14:creationId xmlns:p14="http://schemas.microsoft.com/office/powerpoint/2010/main" val="808833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Sejarah</a:t>
            </a:r>
            <a:endParaRPr lang="id-ID" dirty="0"/>
          </a:p>
        </p:txBody>
      </p:sp>
      <p:sp>
        <p:nvSpPr>
          <p:cNvPr id="3" name="Content Placeholder 2"/>
          <p:cNvSpPr>
            <a:spLocks noGrp="1"/>
          </p:cNvSpPr>
          <p:nvPr>
            <p:ph idx="1"/>
          </p:nvPr>
        </p:nvSpPr>
        <p:spPr/>
        <p:txBody>
          <a:bodyPr>
            <a:normAutofit fontScale="92500"/>
          </a:bodyPr>
          <a:lstStyle/>
          <a:p>
            <a:r>
              <a:rPr lang="id-ID" dirty="0" smtClean="0"/>
              <a:t>Konsep PD masuk dalam wilayah kesmas pada tahun 1970an</a:t>
            </a:r>
          </a:p>
          <a:p>
            <a:r>
              <a:rPr lang="id-ID" dirty="0" smtClean="0"/>
              <a:t>Wishik and Van Der Vynck (1976) </a:t>
            </a:r>
            <a:r>
              <a:rPr lang="id-ID" dirty="0" smtClean="0">
                <a:sym typeface="Wingdings" pitchFamily="2" charset="2"/>
              </a:rPr>
              <a:t> untuk mengatasi masalah gizi kurang maka dapat belajar dari perilaku keluarga miskin yang anaknya gizi baik</a:t>
            </a:r>
          </a:p>
          <a:p>
            <a:r>
              <a:rPr lang="id-ID" dirty="0" smtClean="0">
                <a:sym typeface="Wingdings" pitchFamily="2" charset="2"/>
              </a:rPr>
              <a:t>Marian Zeitlin yang pertama kali menggunakan istilah pendekatan </a:t>
            </a:r>
            <a:r>
              <a:rPr lang="id-ID" dirty="0" smtClean="0">
                <a:sym typeface="Wingdings" pitchFamily="2" charset="2"/>
              </a:rPr>
              <a:t>PD</a:t>
            </a:r>
          </a:p>
          <a:p>
            <a:r>
              <a:rPr lang="id-ID" dirty="0" smtClean="0">
                <a:sym typeface="Wingdings" pitchFamily="2" charset="2"/>
              </a:rPr>
              <a:t>Jerry Sternin  menangani masalah gizi kurang</a:t>
            </a:r>
            <a:endParaRPr lang="id-ID" dirty="0"/>
          </a:p>
        </p:txBody>
      </p:sp>
    </p:spTree>
    <p:extLst>
      <p:ext uri="{BB962C8B-B14F-4D97-AF65-F5344CB8AC3E}">
        <p14:creationId xmlns:p14="http://schemas.microsoft.com/office/powerpoint/2010/main" val="690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a:t>Kisah </a:t>
            </a:r>
            <a:r>
              <a:rPr lang="id-ID" sz="2400" dirty="0" smtClean="0"/>
              <a:t>Nasrudin  </a:t>
            </a:r>
            <a:br>
              <a:rPr lang="id-ID" sz="2400" dirty="0" smtClean="0"/>
            </a:br>
            <a:r>
              <a:rPr lang="id-ID" sz="2400" dirty="0" smtClean="0"/>
              <a:t>tokoh </a:t>
            </a:r>
            <a:r>
              <a:rPr lang="id-ID" sz="2400" dirty="0"/>
              <a:t>yang selalu muncul dalam berbagai </a:t>
            </a:r>
            <a:r>
              <a:rPr lang="id-ID" sz="2400" dirty="0" smtClean="0"/>
              <a:t>cerita</a:t>
            </a:r>
            <a:endParaRPr lang="id-ID" sz="2400" dirty="0"/>
          </a:p>
        </p:txBody>
      </p:sp>
      <p:sp>
        <p:nvSpPr>
          <p:cNvPr id="3" name="Content Placeholder 2"/>
          <p:cNvSpPr>
            <a:spLocks noGrp="1"/>
          </p:cNvSpPr>
          <p:nvPr>
            <p:ph idx="1"/>
          </p:nvPr>
        </p:nvSpPr>
        <p:spPr/>
        <p:txBody>
          <a:bodyPr>
            <a:normAutofit fontScale="92500" lnSpcReduction="10000"/>
          </a:bodyPr>
          <a:lstStyle/>
          <a:p>
            <a:r>
              <a:rPr lang="id-ID" sz="1800" dirty="0" smtClean="0"/>
              <a:t>Dalam </a:t>
            </a:r>
            <a:r>
              <a:rPr lang="id-ID" sz="1800" dirty="0"/>
              <a:t>kisah ini Nasrudin digambarkan sebagai </a:t>
            </a:r>
            <a:r>
              <a:rPr lang="id-ID" sz="1800" dirty="0" smtClean="0"/>
              <a:t>penyelundup</a:t>
            </a:r>
          </a:p>
          <a:p>
            <a:r>
              <a:rPr lang="id-ID" sz="1800" dirty="0" smtClean="0"/>
              <a:t>Pada jaman dahulu kala hiduplah seorang saudagar bernama Nasrudin. Setiap pagi Nasrudin membawa keledai yang membawa keranjang berisi jerami  menuju kota besar. Dan setiap kali melewati perbatasan kota petugas pabean selalu memberhentikannya dan bertanya kemana tujuannya</a:t>
            </a:r>
            <a:endParaRPr lang="id-ID" sz="1800" dirty="0"/>
          </a:p>
          <a:p>
            <a:r>
              <a:rPr lang="id-ID" sz="1800" dirty="0" smtClean="0"/>
              <a:t>Demikian yang dilakukan petugas  setiap kali Nasrudin kembali dari kota.  </a:t>
            </a:r>
          </a:p>
          <a:p>
            <a:r>
              <a:rPr lang="id-ID" sz="1800" dirty="0" smtClean="0"/>
              <a:t>Nasrudin semakin kaya dan petugas pabean semakin frustasi  </a:t>
            </a:r>
          </a:p>
          <a:p>
            <a:r>
              <a:rPr lang="id-ID" sz="1800" dirty="0" smtClean="0"/>
              <a:t>Pada akhirnya Nasrudin pensiun dalam kondisi yang kaya raya .  </a:t>
            </a:r>
            <a:r>
              <a:rPr lang="id-ID" sz="1800" dirty="0"/>
              <a:t>S</a:t>
            </a:r>
            <a:r>
              <a:rPr lang="id-ID" sz="1800" dirty="0" smtClean="0"/>
              <a:t>uatu hari keduanya bertemulah Nasrudin dengan petugas pabean yang sekian puluh tahun memeriksa keledainya. Karena penasaran, bertanyanya petugas pabean tersebut.</a:t>
            </a:r>
          </a:p>
          <a:p>
            <a:r>
              <a:rPr lang="id-ID" sz="1800" dirty="0" smtClean="0"/>
              <a:t>Apa yang diselundupkan oleh Nasrudinn</a:t>
            </a:r>
            <a:r>
              <a:rPr lang="id-ID" sz="1800" dirty="0" smtClean="0"/>
              <a:t>??</a:t>
            </a:r>
          </a:p>
          <a:p>
            <a:endParaRPr lang="id-ID" sz="1800" dirty="0"/>
          </a:p>
          <a:p>
            <a:pPr marL="0" indent="0" algn="ctr">
              <a:buNone/>
            </a:pPr>
            <a:r>
              <a:rPr lang="id-ID" sz="8000" dirty="0" smtClean="0"/>
              <a:t>???</a:t>
            </a:r>
            <a:endParaRPr lang="id-ID" sz="8000" dirty="0"/>
          </a:p>
        </p:txBody>
      </p:sp>
    </p:spTree>
    <p:extLst>
      <p:ext uri="{BB962C8B-B14F-4D97-AF65-F5344CB8AC3E}">
        <p14:creationId xmlns:p14="http://schemas.microsoft.com/office/powerpoint/2010/main" val="417672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1164982" y="2706688"/>
            <a:ext cx="6814038"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sz="4000">
              <a:solidFill>
                <a:schemeClr val="bg1"/>
              </a:solidFill>
              <a:latin typeface="Tahoma" pitchFamily="34" charset="0"/>
            </a:endParaRPr>
          </a:p>
        </p:txBody>
      </p:sp>
      <p:sp>
        <p:nvSpPr>
          <p:cNvPr id="67587" name="Rectangle 3"/>
          <p:cNvSpPr>
            <a:spLocks noChangeArrowheads="1"/>
          </p:cNvSpPr>
          <p:nvPr/>
        </p:nvSpPr>
        <p:spPr bwMode="auto">
          <a:xfrm>
            <a:off x="1371600" y="1447800"/>
            <a:ext cx="7315200" cy="4800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marL="231775" indent="-231775">
              <a:lnSpc>
                <a:spcPct val="90000"/>
              </a:lnSpc>
              <a:spcBef>
                <a:spcPct val="20000"/>
              </a:spcBef>
            </a:pPr>
            <a:endParaRPr lang="en-US" sz="2400" dirty="0">
              <a:solidFill>
                <a:schemeClr val="tx2"/>
              </a:solidFill>
            </a:endParaRPr>
          </a:p>
          <a:p>
            <a:pPr marL="231775" indent="-231775">
              <a:lnSpc>
                <a:spcPct val="90000"/>
              </a:lnSpc>
              <a:spcBef>
                <a:spcPct val="20000"/>
              </a:spcBef>
            </a:pPr>
            <a:r>
              <a:rPr lang="en-US" sz="2400" dirty="0"/>
              <a:t>			 </a:t>
            </a:r>
            <a:r>
              <a:rPr lang="en-US" sz="2000" b="1" dirty="0" err="1">
                <a:latin typeface="Comic Sans MS" pitchFamily="66" charset="0"/>
              </a:rPr>
              <a:t>Solusi</a:t>
            </a:r>
            <a:r>
              <a:rPr lang="en-US" sz="2000" b="1" dirty="0">
                <a:latin typeface="Comic Sans MS" pitchFamily="66" charset="0"/>
              </a:rPr>
              <a:t> yang </a:t>
            </a:r>
            <a:r>
              <a:rPr lang="en-US" sz="2000" b="1" dirty="0" err="1">
                <a:latin typeface="Comic Sans MS" pitchFamily="66" charset="0"/>
              </a:rPr>
              <a:t>ada</a:t>
            </a:r>
            <a:r>
              <a:rPr lang="en-US" sz="2000" b="1" dirty="0">
                <a:latin typeface="Comic Sans MS" pitchFamily="66" charset="0"/>
              </a:rPr>
              <a:t>  di </a:t>
            </a:r>
            <a:r>
              <a:rPr lang="en-US" sz="2000" b="1" dirty="0" err="1">
                <a:latin typeface="Comic Sans MS" pitchFamily="66" charset="0"/>
              </a:rPr>
              <a:t>depan</a:t>
            </a:r>
            <a:r>
              <a:rPr lang="en-US" sz="2000" b="1" dirty="0">
                <a:latin typeface="Comic Sans MS" pitchFamily="66" charset="0"/>
              </a:rPr>
              <a:t> </a:t>
            </a:r>
            <a:r>
              <a:rPr lang="en-US" sz="2000" b="1" dirty="0" err="1">
                <a:latin typeface="Comic Sans MS" pitchFamily="66" charset="0"/>
              </a:rPr>
              <a:t>mata</a:t>
            </a:r>
            <a:r>
              <a:rPr lang="en-US" sz="2000" b="1" dirty="0">
                <a:latin typeface="Comic Sans MS" pitchFamily="66" charset="0"/>
              </a:rPr>
              <a:t> </a:t>
            </a:r>
            <a:r>
              <a:rPr lang="en-US" sz="2000" b="1" dirty="0" err="1">
                <a:latin typeface="Comic Sans MS" pitchFamily="66" charset="0"/>
              </a:rPr>
              <a:t>kita</a:t>
            </a:r>
            <a:endParaRPr lang="en-US" sz="2000" b="1" dirty="0">
              <a:latin typeface="Comic Sans MS" pitchFamily="66" charset="0"/>
            </a:endParaRPr>
          </a:p>
          <a:p>
            <a:pPr marL="231775" indent="-231775">
              <a:lnSpc>
                <a:spcPct val="90000"/>
              </a:lnSpc>
              <a:spcBef>
                <a:spcPct val="20000"/>
              </a:spcBef>
            </a:pPr>
            <a:endParaRPr lang="en-US" sz="2000" b="1" dirty="0">
              <a:latin typeface="Comic Sans MS" pitchFamily="66" charset="0"/>
            </a:endParaRPr>
          </a:p>
          <a:p>
            <a:pPr marL="231775" indent="-231775" algn="ctr">
              <a:lnSpc>
                <a:spcPct val="135000"/>
              </a:lnSpc>
              <a:spcBef>
                <a:spcPct val="20000"/>
              </a:spcBef>
            </a:pPr>
            <a:r>
              <a:rPr lang="en-US" sz="2000" dirty="0">
                <a:latin typeface="Comic Sans MS" pitchFamily="66" charset="0"/>
              </a:rPr>
              <a:t>    </a:t>
            </a:r>
            <a:r>
              <a:rPr lang="en-US" sz="2000" b="1" dirty="0">
                <a:latin typeface="Comic Sans MS" pitchFamily="66" charset="0"/>
              </a:rPr>
              <a:t>PD </a:t>
            </a:r>
            <a:r>
              <a:rPr lang="en-US" sz="2000" b="1" dirty="0" err="1">
                <a:latin typeface="Comic Sans MS" pitchFamily="66" charset="0"/>
              </a:rPr>
              <a:t>berdasarkan</a:t>
            </a:r>
            <a:r>
              <a:rPr lang="en-US" sz="2000" b="1" dirty="0">
                <a:latin typeface="Comic Sans MS" pitchFamily="66" charset="0"/>
              </a:rPr>
              <a:t> </a:t>
            </a:r>
            <a:r>
              <a:rPr lang="en-US" sz="2000" b="1" dirty="0" err="1">
                <a:latin typeface="Comic Sans MS" pitchFamily="66" charset="0"/>
              </a:rPr>
              <a:t>observasi</a:t>
            </a:r>
            <a:r>
              <a:rPr lang="en-US" sz="2000" b="1" dirty="0">
                <a:latin typeface="Comic Sans MS" pitchFamily="66" charset="0"/>
              </a:rPr>
              <a:t> </a:t>
            </a:r>
            <a:r>
              <a:rPr lang="en-US" sz="2000" b="1" dirty="0" err="1">
                <a:latin typeface="Comic Sans MS" pitchFamily="66" charset="0"/>
              </a:rPr>
              <a:t>bahwa</a:t>
            </a:r>
            <a:r>
              <a:rPr lang="en-US" sz="2000" b="1" dirty="0">
                <a:latin typeface="Comic Sans MS" pitchFamily="66" charset="0"/>
              </a:rPr>
              <a:t> </a:t>
            </a:r>
            <a:r>
              <a:rPr lang="en-US" sz="2000" b="1" dirty="0" err="1">
                <a:latin typeface="Comic Sans MS" pitchFamily="66" charset="0"/>
              </a:rPr>
              <a:t>pada</a:t>
            </a:r>
            <a:r>
              <a:rPr lang="en-US" sz="2000" b="1" dirty="0">
                <a:latin typeface="Comic Sans MS" pitchFamily="66" charset="0"/>
              </a:rPr>
              <a:t> </a:t>
            </a:r>
            <a:r>
              <a:rPr lang="en-US" sz="2000" b="1" dirty="0" err="1">
                <a:latin typeface="Comic Sans MS" pitchFamily="66" charset="0"/>
              </a:rPr>
              <a:t>setiap</a:t>
            </a:r>
            <a:r>
              <a:rPr lang="en-US" sz="2000" b="1" dirty="0">
                <a:latin typeface="Comic Sans MS" pitchFamily="66" charset="0"/>
              </a:rPr>
              <a:t> </a:t>
            </a:r>
            <a:r>
              <a:rPr lang="en-US" sz="2000" b="1" dirty="0" err="1">
                <a:latin typeface="Comic Sans MS" pitchFamily="66" charset="0"/>
              </a:rPr>
              <a:t>masyarakat</a:t>
            </a:r>
            <a:r>
              <a:rPr lang="en-US" sz="2000" b="1" dirty="0">
                <a:latin typeface="Comic Sans MS" pitchFamily="66" charset="0"/>
              </a:rPr>
              <a:t>  </a:t>
            </a:r>
            <a:r>
              <a:rPr lang="en-US" sz="2000" b="1" dirty="0" err="1">
                <a:latin typeface="Comic Sans MS" pitchFamily="66" charset="0"/>
              </a:rPr>
              <a:t>diyakini</a:t>
            </a:r>
            <a:r>
              <a:rPr lang="en-US" sz="2000" b="1" dirty="0">
                <a:latin typeface="Comic Sans MS" pitchFamily="66" charset="0"/>
              </a:rPr>
              <a:t> </a:t>
            </a:r>
            <a:r>
              <a:rPr lang="en-US" sz="2000" b="1" dirty="0" err="1">
                <a:latin typeface="Comic Sans MS" pitchFamily="66" charset="0"/>
              </a:rPr>
              <a:t>ada</a:t>
            </a:r>
            <a:r>
              <a:rPr lang="en-US" sz="2000" b="1" dirty="0">
                <a:latin typeface="Comic Sans MS" pitchFamily="66" charset="0"/>
              </a:rPr>
              <a:t> </a:t>
            </a:r>
            <a:r>
              <a:rPr lang="en-US" sz="2000" b="1" dirty="0" err="1">
                <a:latin typeface="Comic Sans MS" pitchFamily="66" charset="0"/>
              </a:rPr>
              <a:t>individu</a:t>
            </a:r>
            <a:r>
              <a:rPr lang="en-US" sz="2000" b="1" dirty="0">
                <a:latin typeface="Comic Sans MS" pitchFamily="66" charset="0"/>
              </a:rPr>
              <a:t> </a:t>
            </a:r>
            <a:r>
              <a:rPr lang="en-US" sz="2000" b="1" dirty="0" err="1">
                <a:latin typeface="Comic Sans MS" pitchFamily="66" charset="0"/>
              </a:rPr>
              <a:t>atau</a:t>
            </a:r>
            <a:r>
              <a:rPr lang="en-US" sz="2000" b="1" dirty="0">
                <a:latin typeface="Comic Sans MS" pitchFamily="66" charset="0"/>
              </a:rPr>
              <a:t> </a:t>
            </a:r>
            <a:r>
              <a:rPr lang="en-US" sz="2000" b="1" dirty="0" err="1">
                <a:latin typeface="Comic Sans MS" pitchFamily="66" charset="0"/>
              </a:rPr>
              <a:t>kelompok</a:t>
            </a:r>
            <a:r>
              <a:rPr lang="en-US" sz="2000" b="1" dirty="0">
                <a:latin typeface="Comic Sans MS" pitchFamily="66" charset="0"/>
              </a:rPr>
              <a:t> yang </a:t>
            </a:r>
            <a:r>
              <a:rPr lang="en-US" sz="2000" b="1" dirty="0" err="1">
                <a:latin typeface="Comic Sans MS" pitchFamily="66" charset="0"/>
              </a:rPr>
              <a:t>memiliki</a:t>
            </a:r>
            <a:r>
              <a:rPr lang="en-US" sz="2000" b="1" dirty="0">
                <a:latin typeface="Comic Sans MS" pitchFamily="66" charset="0"/>
              </a:rPr>
              <a:t> </a:t>
            </a:r>
            <a:r>
              <a:rPr lang="en-US" sz="2000" b="1" dirty="0" err="1">
                <a:latin typeface="Comic Sans MS" pitchFamily="66" charset="0"/>
              </a:rPr>
              <a:t>perilaku</a:t>
            </a:r>
            <a:r>
              <a:rPr lang="en-US" sz="2000" b="1" dirty="0">
                <a:latin typeface="Comic Sans MS" pitchFamily="66" charset="0"/>
              </a:rPr>
              <a:t> </a:t>
            </a:r>
            <a:r>
              <a:rPr lang="en-US" sz="2000" b="1" dirty="0" err="1">
                <a:latin typeface="Comic Sans MS" pitchFamily="66" charset="0"/>
              </a:rPr>
              <a:t>dan</a:t>
            </a:r>
            <a:r>
              <a:rPr lang="en-US" sz="2000" b="1" dirty="0">
                <a:latin typeface="Comic Sans MS" pitchFamily="66" charset="0"/>
              </a:rPr>
              <a:t> </a:t>
            </a:r>
            <a:r>
              <a:rPr lang="en-US" sz="2000" b="1" dirty="0" err="1">
                <a:latin typeface="Comic Sans MS" pitchFamily="66" charset="0"/>
              </a:rPr>
              <a:t>strategi</a:t>
            </a:r>
            <a:r>
              <a:rPr lang="en-US" sz="2000" b="1" dirty="0">
                <a:latin typeface="Comic Sans MS" pitchFamily="66" charset="0"/>
              </a:rPr>
              <a:t> yang </a:t>
            </a:r>
            <a:r>
              <a:rPr lang="en-US" sz="2000" b="1" dirty="0" err="1">
                <a:latin typeface="Comic Sans MS" pitchFamily="66" charset="0"/>
              </a:rPr>
              <a:t>tidak</a:t>
            </a:r>
            <a:r>
              <a:rPr lang="en-US" sz="2000" b="1" dirty="0">
                <a:latin typeface="Comic Sans MS" pitchFamily="66" charset="0"/>
              </a:rPr>
              <a:t> </a:t>
            </a:r>
            <a:r>
              <a:rPr lang="en-US" sz="2000" b="1" dirty="0" err="1">
                <a:latin typeface="Comic Sans MS" pitchFamily="66" charset="0"/>
              </a:rPr>
              <a:t>umum</a:t>
            </a:r>
            <a:r>
              <a:rPr lang="en-US" sz="2000" b="1" dirty="0">
                <a:latin typeface="Comic Sans MS" pitchFamily="66" charset="0"/>
              </a:rPr>
              <a:t> </a:t>
            </a:r>
            <a:r>
              <a:rPr lang="en-US" sz="2000" b="1" dirty="0" err="1">
                <a:latin typeface="Comic Sans MS" pitchFamily="66" charset="0"/>
              </a:rPr>
              <a:t>untuk</a:t>
            </a:r>
            <a:r>
              <a:rPr lang="en-US" sz="2000" b="1" dirty="0">
                <a:latin typeface="Comic Sans MS" pitchFamily="66" charset="0"/>
              </a:rPr>
              <a:t> </a:t>
            </a:r>
            <a:r>
              <a:rPr lang="en-US" sz="2000" b="1" dirty="0" err="1">
                <a:latin typeface="Comic Sans MS" pitchFamily="66" charset="0"/>
              </a:rPr>
              <a:t>menemukan</a:t>
            </a:r>
            <a:r>
              <a:rPr lang="en-US" sz="2000" b="1" dirty="0">
                <a:latin typeface="Comic Sans MS" pitchFamily="66" charset="0"/>
              </a:rPr>
              <a:t> </a:t>
            </a:r>
            <a:r>
              <a:rPr lang="en-US" sz="2000" b="1" dirty="0" err="1">
                <a:latin typeface="Comic Sans MS" pitchFamily="66" charset="0"/>
              </a:rPr>
              <a:t>pemecahan</a:t>
            </a:r>
            <a:r>
              <a:rPr lang="en-US" sz="2000" b="1" dirty="0">
                <a:latin typeface="Comic Sans MS" pitchFamily="66" charset="0"/>
              </a:rPr>
              <a:t> </a:t>
            </a:r>
            <a:r>
              <a:rPr lang="en-US" sz="2000" b="1" dirty="0" err="1">
                <a:latin typeface="Comic Sans MS" pitchFamily="66" charset="0"/>
              </a:rPr>
              <a:t>masalah</a:t>
            </a:r>
            <a:r>
              <a:rPr lang="en-US" sz="2000" b="1" dirty="0">
                <a:latin typeface="Comic Sans MS" pitchFamily="66" charset="0"/>
              </a:rPr>
              <a:t> yang </a:t>
            </a:r>
            <a:r>
              <a:rPr lang="en-US" sz="2000" b="1" dirty="0" err="1">
                <a:latin typeface="Comic Sans MS" pitchFamily="66" charset="0"/>
              </a:rPr>
              <a:t>lebih</a:t>
            </a:r>
            <a:r>
              <a:rPr lang="en-US" sz="2000" b="1" dirty="0">
                <a:latin typeface="Comic Sans MS" pitchFamily="66" charset="0"/>
              </a:rPr>
              <a:t> </a:t>
            </a:r>
            <a:r>
              <a:rPr lang="en-US" sz="2000" b="1" dirty="0" err="1">
                <a:latin typeface="Comic Sans MS" pitchFamily="66" charset="0"/>
              </a:rPr>
              <a:t>baik</a:t>
            </a:r>
            <a:r>
              <a:rPr lang="en-US" sz="2000" b="1" dirty="0">
                <a:latin typeface="Comic Sans MS" pitchFamily="66" charset="0"/>
              </a:rPr>
              <a:t> </a:t>
            </a:r>
            <a:r>
              <a:rPr lang="en-US" sz="2000" b="1" dirty="0" err="1">
                <a:latin typeface="Comic Sans MS" pitchFamily="66" charset="0"/>
              </a:rPr>
              <a:t>dibandingkan</a:t>
            </a:r>
            <a:r>
              <a:rPr lang="en-US" sz="2000" b="1" dirty="0">
                <a:latin typeface="Comic Sans MS" pitchFamily="66" charset="0"/>
              </a:rPr>
              <a:t> </a:t>
            </a:r>
            <a:r>
              <a:rPr lang="en-US" sz="2000" b="1" dirty="0" err="1">
                <a:latin typeface="Comic Sans MS" pitchFamily="66" charset="0"/>
              </a:rPr>
              <a:t>tetangga</a:t>
            </a:r>
            <a:r>
              <a:rPr lang="en-US" sz="2000" b="1" dirty="0">
                <a:latin typeface="Comic Sans MS" pitchFamily="66" charset="0"/>
              </a:rPr>
              <a:t> </a:t>
            </a:r>
            <a:r>
              <a:rPr lang="en-US" sz="2000" b="1" dirty="0" err="1">
                <a:latin typeface="Comic Sans MS" pitchFamily="66" charset="0"/>
              </a:rPr>
              <a:t>atau</a:t>
            </a:r>
            <a:r>
              <a:rPr lang="en-US" sz="2000" b="1" dirty="0">
                <a:latin typeface="Comic Sans MS" pitchFamily="66" charset="0"/>
              </a:rPr>
              <a:t> </a:t>
            </a:r>
            <a:r>
              <a:rPr lang="en-US" sz="2000" b="1" dirty="0" err="1">
                <a:latin typeface="Comic Sans MS" pitchFamily="66" charset="0"/>
              </a:rPr>
              <a:t>kelompok</a:t>
            </a:r>
            <a:r>
              <a:rPr lang="en-US" sz="2000" b="1" dirty="0">
                <a:latin typeface="Comic Sans MS" pitchFamily="66" charset="0"/>
              </a:rPr>
              <a:t> lain yang </a:t>
            </a:r>
            <a:r>
              <a:rPr lang="en-US" sz="2000" b="1" dirty="0" err="1">
                <a:latin typeface="Comic Sans MS" pitchFamily="66" charset="0"/>
              </a:rPr>
              <a:t>memiliki</a:t>
            </a:r>
            <a:r>
              <a:rPr lang="en-US" sz="2000" b="1" dirty="0">
                <a:latin typeface="Comic Sans MS" pitchFamily="66" charset="0"/>
              </a:rPr>
              <a:t> </a:t>
            </a:r>
            <a:r>
              <a:rPr lang="en-US" sz="2000" b="1" dirty="0" err="1">
                <a:latin typeface="Comic Sans MS" pitchFamily="66" charset="0"/>
              </a:rPr>
              <a:t>tantangan</a:t>
            </a:r>
            <a:r>
              <a:rPr lang="en-US" sz="2000" b="1" dirty="0">
                <a:latin typeface="Comic Sans MS" pitchFamily="66" charset="0"/>
              </a:rPr>
              <a:t>, </a:t>
            </a:r>
            <a:r>
              <a:rPr lang="en-US" sz="2000" b="1" dirty="0" err="1">
                <a:latin typeface="Comic Sans MS" pitchFamily="66" charset="0"/>
              </a:rPr>
              <a:t>halangan</a:t>
            </a:r>
            <a:r>
              <a:rPr lang="en-US" sz="2000" b="1" dirty="0">
                <a:latin typeface="Comic Sans MS" pitchFamily="66" charset="0"/>
              </a:rPr>
              <a:t> </a:t>
            </a:r>
            <a:r>
              <a:rPr lang="en-US" sz="2000" b="1" dirty="0" err="1">
                <a:latin typeface="Comic Sans MS" pitchFamily="66" charset="0"/>
              </a:rPr>
              <a:t>dan</a:t>
            </a:r>
            <a:r>
              <a:rPr lang="en-US" sz="2000" b="1" dirty="0">
                <a:latin typeface="Comic Sans MS" pitchFamily="66" charset="0"/>
              </a:rPr>
              <a:t> </a:t>
            </a:r>
            <a:r>
              <a:rPr lang="en-US" sz="2000" b="1" dirty="0" err="1">
                <a:latin typeface="Comic Sans MS" pitchFamily="66" charset="0"/>
              </a:rPr>
              <a:t>akses</a:t>
            </a:r>
            <a:r>
              <a:rPr lang="en-US" sz="2000" b="1" dirty="0">
                <a:latin typeface="Comic Sans MS" pitchFamily="66" charset="0"/>
              </a:rPr>
              <a:t> yang </a:t>
            </a:r>
            <a:r>
              <a:rPr lang="en-US" sz="2000" b="1" dirty="0" err="1">
                <a:latin typeface="Comic Sans MS" pitchFamily="66" charset="0"/>
              </a:rPr>
              <a:t>sama</a:t>
            </a:r>
            <a:r>
              <a:rPr lang="en-US" sz="2000" b="1" dirty="0">
                <a:latin typeface="Comic Sans MS" pitchFamily="66" charset="0"/>
              </a:rPr>
              <a:t> </a:t>
            </a:r>
            <a:r>
              <a:rPr lang="en-US" sz="2000" b="1" dirty="0" err="1">
                <a:latin typeface="Comic Sans MS" pitchFamily="66" charset="0"/>
              </a:rPr>
              <a:t>terhadap</a:t>
            </a:r>
            <a:r>
              <a:rPr lang="en-US" sz="2000" b="1" dirty="0">
                <a:latin typeface="Comic Sans MS" pitchFamily="66" charset="0"/>
              </a:rPr>
              <a:t> </a:t>
            </a:r>
            <a:r>
              <a:rPr lang="en-US" sz="2000" b="1" dirty="0" err="1">
                <a:latin typeface="Comic Sans MS" pitchFamily="66" charset="0"/>
              </a:rPr>
              <a:t>sumber</a:t>
            </a:r>
            <a:r>
              <a:rPr lang="en-US" sz="2000" b="1" dirty="0">
                <a:latin typeface="Comic Sans MS" pitchFamily="66" charset="0"/>
              </a:rPr>
              <a:t> </a:t>
            </a:r>
            <a:r>
              <a:rPr lang="en-US" sz="2000" b="1" dirty="0" err="1">
                <a:latin typeface="Comic Sans MS" pitchFamily="66" charset="0"/>
              </a:rPr>
              <a:t>daya</a:t>
            </a:r>
            <a:endParaRPr lang="en-US" sz="2000" b="1" dirty="0">
              <a:latin typeface="Comic Sans MS" pitchFamily="66" charset="0"/>
            </a:endParaRPr>
          </a:p>
        </p:txBody>
      </p:sp>
      <p:sp>
        <p:nvSpPr>
          <p:cNvPr id="5124" name="Rectangle 5"/>
          <p:cNvSpPr>
            <a:spLocks noChangeArrowheads="1"/>
          </p:cNvSpPr>
          <p:nvPr/>
        </p:nvSpPr>
        <p:spPr bwMode="auto">
          <a:xfrm>
            <a:off x="1143000" y="228600"/>
            <a:ext cx="7543800" cy="838200"/>
          </a:xfrm>
          <a:prstGeom prst="rect">
            <a:avLst/>
          </a:prstGeom>
          <a:noFill/>
          <a:ln w="9525">
            <a:noFill/>
            <a:miter lim="800000"/>
            <a:headEnd/>
            <a:tailEnd/>
          </a:ln>
        </p:spPr>
        <p:txBody>
          <a:bodyPr anchor="b"/>
          <a:lstStyle/>
          <a:p>
            <a:pPr algn="ctr"/>
            <a:r>
              <a:rPr lang="en-US" sz="3600" b="1">
                <a:solidFill>
                  <a:srgbClr val="A50021"/>
                </a:solidFill>
              </a:rPr>
              <a:t>Konsep Positive Deviance</a:t>
            </a:r>
          </a:p>
        </p:txBody>
      </p:sp>
      <p:sp>
        <p:nvSpPr>
          <p:cNvPr id="67589" name="Rectangle 11"/>
          <p:cNvSpPr>
            <a:spLocks noChangeArrowheads="1"/>
          </p:cNvSpPr>
          <p:nvPr/>
        </p:nvSpPr>
        <p:spPr bwMode="auto">
          <a:xfrm>
            <a:off x="52754" y="0"/>
            <a:ext cx="1143000" cy="6858000"/>
          </a:xfrm>
          <a:prstGeom prst="rect">
            <a:avLst/>
          </a:prstGeom>
          <a:solidFill>
            <a:srgbClr val="FF9900"/>
          </a:solidFill>
          <a:ln w="9525">
            <a:solidFill>
              <a:schemeClr val="tx1"/>
            </a:solidFill>
            <a:miter lim="800000"/>
            <a:headEnd/>
            <a:tailEnd/>
          </a:ln>
        </p:spPr>
        <p:txBody>
          <a:bodyPr wrap="none" anchor="ctr"/>
          <a:lstStyle/>
          <a:p>
            <a:endParaRPr lang="id-ID" sz="1800"/>
          </a:p>
        </p:txBody>
      </p:sp>
      <p:pic>
        <p:nvPicPr>
          <p:cNvPr id="67590" name="Picture 5" descr="Hilary's Art 006"/>
          <p:cNvPicPr>
            <a:picLocks noChangeAspect="1" noChangeArrowheads="1"/>
          </p:cNvPicPr>
          <p:nvPr/>
        </p:nvPicPr>
        <p:blipFill>
          <a:blip r:embed="rId3">
            <a:extLst>
              <a:ext uri="{28A0092B-C50C-407E-A947-70E740481C1C}">
                <a14:useLocalDpi xmlns:a14="http://schemas.microsoft.com/office/drawing/2010/main" val="0"/>
              </a:ext>
            </a:extLst>
          </a:blip>
          <a:srcRect t="19048" r="3896" b="8224"/>
          <a:stretch>
            <a:fillRect/>
          </a:stretch>
        </p:blipFill>
        <p:spPr bwMode="auto">
          <a:xfrm>
            <a:off x="492369" y="1143001"/>
            <a:ext cx="2133600" cy="121126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07534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0" y="238126"/>
            <a:ext cx="7810500" cy="754380"/>
          </a:xfrm>
        </p:spPr>
        <p:txBody>
          <a:bodyPr/>
          <a:lstStyle/>
          <a:p>
            <a:pPr eaLnBrk="1" hangingPunct="1"/>
            <a:r>
              <a:rPr lang="en-US" sz="2800" b="1" smtClean="0">
                <a:solidFill>
                  <a:srgbClr val="C00000"/>
                </a:solidFill>
                <a:latin typeface="Arial Black" pitchFamily="34" charset="0"/>
                <a:cs typeface="Arial" charset="0"/>
              </a:rPr>
              <a:t>PENDEKATAN POSITIVE DEVIANCE </a:t>
            </a:r>
          </a:p>
        </p:txBody>
      </p:sp>
      <p:sp>
        <p:nvSpPr>
          <p:cNvPr id="14339" name="Content Placeholder 2"/>
          <p:cNvSpPr>
            <a:spLocks noGrp="1"/>
          </p:cNvSpPr>
          <p:nvPr>
            <p:ph idx="1"/>
          </p:nvPr>
        </p:nvSpPr>
        <p:spPr>
          <a:xfrm>
            <a:off x="525464" y="4642486"/>
            <a:ext cx="8169275" cy="1463040"/>
          </a:xfrm>
          <a:solidFill>
            <a:schemeClr val="bg1">
              <a:lumMod val="95000"/>
            </a:schemeClr>
          </a:solidFill>
        </p:spPr>
        <p:txBody>
          <a:bodyPr/>
          <a:lstStyle/>
          <a:p>
            <a:pPr marL="0" indent="0" algn="just" eaLnBrk="1" hangingPunct="1">
              <a:buFont typeface="Arial" charset="0"/>
              <a:buNone/>
              <a:defRPr/>
            </a:pPr>
            <a:r>
              <a:rPr lang="en-US" sz="1700" dirty="0" err="1" smtClean="0">
                <a:latin typeface="Corbel" pitchFamily="34" charset="0"/>
              </a:rPr>
              <a:t>Berawal</a:t>
            </a:r>
            <a:r>
              <a:rPr lang="en-US" sz="1700" dirty="0" smtClean="0">
                <a:latin typeface="Corbel" pitchFamily="34" charset="0"/>
              </a:rPr>
              <a:t> </a:t>
            </a:r>
            <a:r>
              <a:rPr lang="en-US" sz="1700" dirty="0" err="1" smtClean="0">
                <a:latin typeface="Corbel" pitchFamily="34" charset="0"/>
              </a:rPr>
              <a:t>dari</a:t>
            </a:r>
            <a:r>
              <a:rPr lang="en-US" sz="1700" dirty="0" smtClean="0">
                <a:latin typeface="Corbel" pitchFamily="34" charset="0"/>
              </a:rPr>
              <a:t> </a:t>
            </a:r>
            <a:r>
              <a:rPr lang="en-US" sz="1700" b="1" dirty="0" err="1" smtClean="0">
                <a:solidFill>
                  <a:srgbClr val="002060"/>
                </a:solidFill>
                <a:latin typeface="Corbel" pitchFamily="34" charset="0"/>
              </a:rPr>
              <a:t>keyakinan</a:t>
            </a:r>
            <a:r>
              <a:rPr lang="en-US" sz="1700" dirty="0" smtClean="0">
                <a:latin typeface="Corbel" pitchFamily="34" charset="0"/>
              </a:rPr>
              <a:t> </a:t>
            </a:r>
            <a:r>
              <a:rPr lang="en-US" sz="1700" dirty="0" err="1" smtClean="0">
                <a:latin typeface="Corbel" pitchFamily="34" charset="0"/>
              </a:rPr>
              <a:t>bahwa</a:t>
            </a:r>
            <a:r>
              <a:rPr lang="en-US" sz="1700" dirty="0" smtClean="0">
                <a:latin typeface="Corbel" pitchFamily="34" charset="0"/>
              </a:rPr>
              <a:t> </a:t>
            </a:r>
            <a:r>
              <a:rPr lang="en-US" sz="1700" dirty="0" err="1" smtClean="0">
                <a:latin typeface="Corbel" pitchFamily="34" charset="0"/>
              </a:rPr>
              <a:t>pada</a:t>
            </a:r>
            <a:r>
              <a:rPr lang="en-US" sz="1700" dirty="0" smtClean="0">
                <a:latin typeface="Corbel" pitchFamily="34" charset="0"/>
              </a:rPr>
              <a:t> </a:t>
            </a:r>
            <a:r>
              <a:rPr lang="en-US" sz="1700" dirty="0" err="1" smtClean="0">
                <a:latin typeface="Corbel" pitchFamily="34" charset="0"/>
              </a:rPr>
              <a:t>setiap</a:t>
            </a:r>
            <a:r>
              <a:rPr lang="en-US" sz="1700" dirty="0" smtClean="0">
                <a:latin typeface="Corbel" pitchFamily="34" charset="0"/>
              </a:rPr>
              <a:t> </a:t>
            </a:r>
            <a:r>
              <a:rPr lang="en-US" sz="1700" dirty="0" err="1" smtClean="0">
                <a:latin typeface="Corbel" pitchFamily="34" charset="0"/>
              </a:rPr>
              <a:t>kelompok</a:t>
            </a:r>
            <a:r>
              <a:rPr lang="en-US" sz="1700" dirty="0" smtClean="0">
                <a:latin typeface="Corbel" pitchFamily="34" charset="0"/>
              </a:rPr>
              <a:t> </a:t>
            </a:r>
            <a:r>
              <a:rPr lang="en-US" sz="1700" dirty="0" err="1" smtClean="0">
                <a:latin typeface="Corbel" pitchFamily="34" charset="0"/>
              </a:rPr>
              <a:t>masyarakat</a:t>
            </a:r>
            <a:r>
              <a:rPr lang="en-US" sz="1700" dirty="0" smtClean="0">
                <a:latin typeface="Corbel" pitchFamily="34" charset="0"/>
              </a:rPr>
              <a:t> </a:t>
            </a:r>
            <a:r>
              <a:rPr lang="en-US" sz="1700" dirty="0" err="1" smtClean="0">
                <a:latin typeface="Corbel" pitchFamily="34" charset="0"/>
              </a:rPr>
              <a:t>terdapat</a:t>
            </a:r>
            <a:r>
              <a:rPr lang="en-US" sz="1700" dirty="0" smtClean="0">
                <a:latin typeface="Corbel" pitchFamily="34" charset="0"/>
              </a:rPr>
              <a:t> </a:t>
            </a:r>
            <a:r>
              <a:rPr lang="en-US" sz="1700" dirty="0" err="1" smtClean="0">
                <a:latin typeface="Corbel" pitchFamily="34" charset="0"/>
              </a:rPr>
              <a:t>beberapa</a:t>
            </a:r>
            <a:r>
              <a:rPr lang="en-US" sz="1700" dirty="0" smtClean="0">
                <a:latin typeface="Corbel" pitchFamily="34" charset="0"/>
              </a:rPr>
              <a:t> </a:t>
            </a:r>
            <a:r>
              <a:rPr lang="en-US" sz="1700" dirty="0" err="1" smtClean="0">
                <a:latin typeface="Corbel" pitchFamily="34" charset="0"/>
              </a:rPr>
              <a:t>individu</a:t>
            </a:r>
            <a:r>
              <a:rPr lang="en-US" sz="1700" dirty="0" smtClean="0">
                <a:latin typeface="Corbel" pitchFamily="34" charset="0"/>
              </a:rPr>
              <a:t> yang </a:t>
            </a:r>
            <a:r>
              <a:rPr lang="en-US" sz="1700" dirty="0" err="1" smtClean="0">
                <a:latin typeface="Corbel" pitchFamily="34" charset="0"/>
              </a:rPr>
              <a:t>memiliki</a:t>
            </a:r>
            <a:r>
              <a:rPr lang="en-US" sz="1700" dirty="0" smtClean="0">
                <a:latin typeface="Corbel" pitchFamily="34" charset="0"/>
              </a:rPr>
              <a:t> </a:t>
            </a:r>
            <a:r>
              <a:rPr lang="en-US" sz="1700" b="1" dirty="0" err="1" smtClean="0">
                <a:solidFill>
                  <a:srgbClr val="002060"/>
                </a:solidFill>
                <a:latin typeface="Corbel" pitchFamily="34" charset="0"/>
              </a:rPr>
              <a:t>perilaku</a:t>
            </a:r>
            <a:r>
              <a:rPr lang="en-US" sz="1700" b="1" dirty="0" smtClean="0">
                <a:solidFill>
                  <a:srgbClr val="002060"/>
                </a:solidFill>
                <a:latin typeface="Corbel" pitchFamily="34" charset="0"/>
              </a:rPr>
              <a:t>/</a:t>
            </a:r>
            <a:r>
              <a:rPr lang="en-US" sz="1700" b="1" dirty="0" err="1" smtClean="0">
                <a:solidFill>
                  <a:srgbClr val="002060"/>
                </a:solidFill>
                <a:latin typeface="Corbel" pitchFamily="34" charset="0"/>
              </a:rPr>
              <a:t>upaya</a:t>
            </a:r>
            <a:r>
              <a:rPr lang="en-US" sz="1700" b="1" dirty="0" smtClean="0">
                <a:latin typeface="Corbel" pitchFamily="34" charset="0"/>
              </a:rPr>
              <a:t> </a:t>
            </a:r>
            <a:r>
              <a:rPr lang="en-US" sz="1700" dirty="0" smtClean="0">
                <a:latin typeface="Corbel" pitchFamily="34" charset="0"/>
              </a:rPr>
              <a:t>yang </a:t>
            </a:r>
            <a:r>
              <a:rPr lang="en-US" sz="1700" dirty="0" err="1" smtClean="0">
                <a:latin typeface="Corbel" pitchFamily="34" charset="0"/>
              </a:rPr>
              <a:t>memampukan</a:t>
            </a:r>
            <a:r>
              <a:rPr lang="en-US" sz="1700" dirty="0" smtClean="0">
                <a:latin typeface="Corbel" pitchFamily="34" charset="0"/>
              </a:rPr>
              <a:t> </a:t>
            </a:r>
            <a:r>
              <a:rPr lang="en-US" sz="1700" dirty="0" err="1" smtClean="0">
                <a:latin typeface="Corbel" pitchFamily="34" charset="0"/>
              </a:rPr>
              <a:t>mereka</a:t>
            </a:r>
            <a:r>
              <a:rPr lang="en-US" sz="1700" dirty="0" smtClean="0">
                <a:latin typeface="Corbel" pitchFamily="34" charset="0"/>
              </a:rPr>
              <a:t> </a:t>
            </a:r>
            <a:r>
              <a:rPr lang="en-US" sz="1700" dirty="0" err="1" smtClean="0">
                <a:latin typeface="Corbel" pitchFamily="34" charset="0"/>
              </a:rPr>
              <a:t>mendapatkan</a:t>
            </a:r>
            <a:r>
              <a:rPr lang="en-US" sz="1700" dirty="0" smtClean="0">
                <a:latin typeface="Corbel" pitchFamily="34" charset="0"/>
              </a:rPr>
              <a:t> </a:t>
            </a:r>
            <a:r>
              <a:rPr lang="en-US" sz="1700" b="1" dirty="0" err="1" smtClean="0">
                <a:solidFill>
                  <a:srgbClr val="002060"/>
                </a:solidFill>
                <a:latin typeface="Corbel" pitchFamily="34" charset="0"/>
              </a:rPr>
              <a:t>hasil</a:t>
            </a:r>
            <a:r>
              <a:rPr lang="en-US" sz="1700" b="1" dirty="0" smtClean="0">
                <a:solidFill>
                  <a:srgbClr val="002060"/>
                </a:solidFill>
                <a:latin typeface="Corbel" pitchFamily="34" charset="0"/>
              </a:rPr>
              <a:t> yang </a:t>
            </a:r>
            <a:r>
              <a:rPr lang="en-US" sz="1700" b="1" dirty="0" err="1" smtClean="0">
                <a:solidFill>
                  <a:srgbClr val="002060"/>
                </a:solidFill>
                <a:latin typeface="Corbel" pitchFamily="34" charset="0"/>
              </a:rPr>
              <a:t>lebih</a:t>
            </a:r>
            <a:r>
              <a:rPr lang="en-US" sz="1700" b="1" dirty="0" smtClean="0">
                <a:solidFill>
                  <a:srgbClr val="002060"/>
                </a:solidFill>
                <a:latin typeface="Corbel" pitchFamily="34" charset="0"/>
              </a:rPr>
              <a:t> </a:t>
            </a:r>
            <a:r>
              <a:rPr lang="en-US" sz="1700" b="1" dirty="0" err="1" smtClean="0">
                <a:solidFill>
                  <a:srgbClr val="002060"/>
                </a:solidFill>
                <a:latin typeface="Corbel" pitchFamily="34" charset="0"/>
              </a:rPr>
              <a:t>baik</a:t>
            </a:r>
            <a:r>
              <a:rPr lang="en-US" sz="1700" b="1" dirty="0" smtClean="0">
                <a:latin typeface="Corbel" pitchFamily="34" charset="0"/>
              </a:rPr>
              <a:t> </a:t>
            </a:r>
            <a:r>
              <a:rPr lang="en-US" sz="1700" dirty="0" err="1" smtClean="0">
                <a:latin typeface="Corbel" pitchFamily="34" charset="0"/>
              </a:rPr>
              <a:t>dibandingkan</a:t>
            </a:r>
            <a:r>
              <a:rPr lang="en-US" sz="1700" dirty="0" smtClean="0">
                <a:latin typeface="Corbel" pitchFamily="34" charset="0"/>
              </a:rPr>
              <a:t> orang-orang di </a:t>
            </a:r>
            <a:r>
              <a:rPr lang="en-US" sz="1700" dirty="0" err="1" smtClean="0">
                <a:latin typeface="Corbel" pitchFamily="34" charset="0"/>
              </a:rPr>
              <a:t>sekitarnya</a:t>
            </a:r>
            <a:r>
              <a:rPr lang="en-US" sz="1700" dirty="0" smtClean="0">
                <a:latin typeface="Corbel" pitchFamily="34" charset="0"/>
              </a:rPr>
              <a:t> </a:t>
            </a:r>
            <a:r>
              <a:rPr lang="en-US" sz="1700" dirty="0" err="1" smtClean="0">
                <a:latin typeface="Corbel" pitchFamily="34" charset="0"/>
              </a:rPr>
              <a:t>dengan</a:t>
            </a:r>
            <a:r>
              <a:rPr lang="en-US" sz="1700" dirty="0" smtClean="0">
                <a:latin typeface="Corbel" pitchFamily="34" charset="0"/>
              </a:rPr>
              <a:t> </a:t>
            </a:r>
            <a:r>
              <a:rPr lang="en-US" sz="1700" b="1" dirty="0" err="1" smtClean="0">
                <a:solidFill>
                  <a:srgbClr val="002060"/>
                </a:solidFill>
                <a:latin typeface="Corbel" pitchFamily="34" charset="0"/>
              </a:rPr>
              <a:t>sumber</a:t>
            </a:r>
            <a:r>
              <a:rPr lang="en-US" sz="1700" b="1" dirty="0" smtClean="0">
                <a:solidFill>
                  <a:srgbClr val="002060"/>
                </a:solidFill>
                <a:latin typeface="Corbel" pitchFamily="34" charset="0"/>
              </a:rPr>
              <a:t> </a:t>
            </a:r>
            <a:r>
              <a:rPr lang="en-US" sz="1700" b="1" dirty="0" err="1" smtClean="0">
                <a:solidFill>
                  <a:srgbClr val="002060"/>
                </a:solidFill>
                <a:latin typeface="Corbel" pitchFamily="34" charset="0"/>
              </a:rPr>
              <a:t>daya</a:t>
            </a:r>
            <a:r>
              <a:rPr lang="en-US" sz="1700" b="1" dirty="0" smtClean="0">
                <a:solidFill>
                  <a:srgbClr val="002060"/>
                </a:solidFill>
                <a:latin typeface="Corbel" pitchFamily="34" charset="0"/>
              </a:rPr>
              <a:t> yang </a:t>
            </a:r>
            <a:r>
              <a:rPr lang="en-US" sz="1700" b="1" dirty="0" err="1" smtClean="0">
                <a:solidFill>
                  <a:srgbClr val="002060"/>
                </a:solidFill>
                <a:latin typeface="Corbel" pitchFamily="34" charset="0"/>
              </a:rPr>
              <a:t>sama</a:t>
            </a:r>
            <a:r>
              <a:rPr lang="en-US" sz="1700" dirty="0" smtClean="0">
                <a:latin typeface="Corbel" pitchFamily="34" charset="0"/>
              </a:rPr>
              <a:t>.</a:t>
            </a:r>
          </a:p>
        </p:txBody>
      </p:sp>
      <p:pic>
        <p:nvPicPr>
          <p:cNvPr id="21508" name="Picture 2" descr="Bermain menunggu masakan siap Kedaung Barat"/>
          <p:cNvPicPr>
            <a:picLocks noChangeAspect="1" noChangeArrowheads="1"/>
          </p:cNvPicPr>
          <p:nvPr/>
        </p:nvPicPr>
        <p:blipFill>
          <a:blip r:embed="rId3">
            <a:extLst>
              <a:ext uri="{28A0092B-C50C-407E-A947-70E740481C1C}">
                <a14:useLocalDpi xmlns:a14="http://schemas.microsoft.com/office/drawing/2010/main" val="0"/>
              </a:ext>
            </a:extLst>
          </a:blip>
          <a:srcRect t="12755"/>
          <a:stretch>
            <a:fillRect/>
          </a:stretch>
        </p:blipFill>
        <p:spPr bwMode="auto">
          <a:xfrm>
            <a:off x="661988" y="1442086"/>
            <a:ext cx="2590800" cy="1895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cxnSp>
        <p:nvCxnSpPr>
          <p:cNvPr id="7" name="Straight Connector 6"/>
          <p:cNvCxnSpPr/>
          <p:nvPr/>
        </p:nvCxnSpPr>
        <p:spPr>
          <a:xfrm>
            <a:off x="304800" y="1110616"/>
            <a:ext cx="7239000" cy="3810"/>
          </a:xfrm>
          <a:prstGeom prst="line">
            <a:avLst/>
          </a:prstGeom>
          <a:ln w="28575">
            <a:solidFill>
              <a:srgbClr val="FF9900"/>
            </a:solidFill>
          </a:ln>
        </p:spPr>
        <p:style>
          <a:lnRef idx="1">
            <a:schemeClr val="accent1"/>
          </a:lnRef>
          <a:fillRef idx="0">
            <a:schemeClr val="accent1"/>
          </a:fillRef>
          <a:effectRef idx="0">
            <a:schemeClr val="accent1"/>
          </a:effectRef>
          <a:fontRef idx="minor">
            <a:schemeClr val="tx1"/>
          </a:fontRef>
        </p:style>
      </p:cxnSp>
      <p:sp>
        <p:nvSpPr>
          <p:cNvPr id="2" name="Oval 1"/>
          <p:cNvSpPr/>
          <p:nvPr/>
        </p:nvSpPr>
        <p:spPr>
          <a:xfrm>
            <a:off x="4160838" y="1400176"/>
            <a:ext cx="1668462" cy="175450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Oval 2"/>
          <p:cNvSpPr/>
          <p:nvPr/>
        </p:nvSpPr>
        <p:spPr>
          <a:xfrm>
            <a:off x="4530725" y="1967866"/>
            <a:ext cx="407988" cy="329564"/>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cxnSp>
        <p:nvCxnSpPr>
          <p:cNvPr id="5" name="Straight Arrow Connector 4"/>
          <p:cNvCxnSpPr/>
          <p:nvPr/>
        </p:nvCxnSpPr>
        <p:spPr>
          <a:xfrm>
            <a:off x="5486400" y="2360296"/>
            <a:ext cx="628650" cy="6553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513" name="TextBox 5"/>
          <p:cNvSpPr txBox="1">
            <a:spLocks noChangeArrowheads="1"/>
          </p:cNvSpPr>
          <p:nvPr/>
        </p:nvSpPr>
        <p:spPr bwMode="auto">
          <a:xfrm>
            <a:off x="5829300" y="3112770"/>
            <a:ext cx="2324100" cy="646331"/>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b="1"/>
              <a:t>Lingkungan yang tidak kondusif </a:t>
            </a:r>
            <a:r>
              <a:rPr lang="en-US" sz="1200"/>
              <a:t>(misalnya masyarakt miskin, kondisi kumuh/kotor)</a:t>
            </a:r>
          </a:p>
        </p:txBody>
      </p:sp>
      <p:cxnSp>
        <p:nvCxnSpPr>
          <p:cNvPr id="13" name="Straight Arrow Connector 12"/>
          <p:cNvCxnSpPr/>
          <p:nvPr/>
        </p:nvCxnSpPr>
        <p:spPr>
          <a:xfrm>
            <a:off x="4778375" y="2089786"/>
            <a:ext cx="160338" cy="128587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515" name="TextBox 14"/>
          <p:cNvSpPr txBox="1">
            <a:spLocks noChangeArrowheads="1"/>
          </p:cNvSpPr>
          <p:nvPr/>
        </p:nvSpPr>
        <p:spPr bwMode="auto">
          <a:xfrm>
            <a:off x="3733800" y="3463290"/>
            <a:ext cx="1752600" cy="461665"/>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b="1"/>
              <a:t>Deviasi Positif </a:t>
            </a:r>
            <a:r>
              <a:rPr lang="en-US" sz="1200"/>
              <a:t>(Anak sehat, status gizi baik)</a:t>
            </a:r>
          </a:p>
        </p:txBody>
      </p:sp>
    </p:spTree>
    <p:extLst>
      <p:ext uri="{BB962C8B-B14F-4D97-AF65-F5344CB8AC3E}">
        <p14:creationId xmlns:p14="http://schemas.microsoft.com/office/powerpoint/2010/main" val="2451725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0" y="45720"/>
            <a:ext cx="9144000" cy="822960"/>
          </a:xfrm>
        </p:spPr>
        <p:txBody>
          <a:bodyPr/>
          <a:lstStyle/>
          <a:p>
            <a:pPr eaLnBrk="1" hangingPunct="1"/>
            <a:r>
              <a:rPr lang="en-US" sz="2800" b="1" smtClean="0">
                <a:solidFill>
                  <a:srgbClr val="C00000"/>
                </a:solidFill>
                <a:latin typeface="Arial Black" pitchFamily="34" charset="0"/>
                <a:cs typeface="Arial" charset="0"/>
              </a:rPr>
              <a:t>PENDEKATAN POSITIVE DEVIANCE </a:t>
            </a:r>
          </a:p>
        </p:txBody>
      </p:sp>
      <p:sp>
        <p:nvSpPr>
          <p:cNvPr id="14339" name="Content Placeholder 2"/>
          <p:cNvSpPr>
            <a:spLocks noGrp="1"/>
          </p:cNvSpPr>
          <p:nvPr>
            <p:ph idx="1"/>
          </p:nvPr>
        </p:nvSpPr>
        <p:spPr>
          <a:xfrm>
            <a:off x="457200" y="1143000"/>
            <a:ext cx="8153400" cy="3931920"/>
          </a:xfrm>
          <a:solidFill>
            <a:schemeClr val="bg1">
              <a:lumMod val="95000"/>
            </a:schemeClr>
          </a:solidFill>
        </p:spPr>
        <p:txBody>
          <a:bodyPr/>
          <a:lstStyle/>
          <a:p>
            <a:pPr marL="228600" lvl="1" indent="-228600" algn="just" eaLnBrk="1" hangingPunct="1">
              <a:buFont typeface="Wingdings" pitchFamily="2" charset="2"/>
              <a:buChar char="§"/>
              <a:defRPr/>
            </a:pPr>
            <a:r>
              <a:rPr lang="en-US" sz="2000" b="1" dirty="0" err="1" smtClean="0">
                <a:solidFill>
                  <a:srgbClr val="002060"/>
                </a:solidFill>
                <a:latin typeface="Corbel" pitchFamily="34" charset="0"/>
                <a:sym typeface="Wingdings" pitchFamily="2" charset="2"/>
              </a:rPr>
              <a:t>Pendekatan</a:t>
            </a:r>
            <a:r>
              <a:rPr lang="en-US" sz="2000" b="1" dirty="0" smtClean="0">
                <a:solidFill>
                  <a:srgbClr val="002060"/>
                </a:solidFill>
                <a:latin typeface="Corbel" pitchFamily="34" charset="0"/>
                <a:sym typeface="Wingdings" pitchFamily="2" charset="2"/>
              </a:rPr>
              <a:t> PD </a:t>
            </a:r>
            <a:r>
              <a:rPr lang="en-US" sz="2000" dirty="0" err="1" smtClean="0">
                <a:latin typeface="Corbel" pitchFamily="34" charset="0"/>
                <a:sym typeface="Wingdings" pitchFamily="2" charset="2"/>
              </a:rPr>
              <a:t>merupakan</a:t>
            </a:r>
            <a:r>
              <a:rPr lang="en-US" sz="2000" dirty="0" smtClean="0">
                <a:latin typeface="Corbel" pitchFamily="34" charset="0"/>
                <a:sym typeface="Wingdings" pitchFamily="2" charset="2"/>
              </a:rPr>
              <a:t> </a:t>
            </a:r>
            <a:r>
              <a:rPr lang="en-US" sz="2000" dirty="0" err="1" smtClean="0">
                <a:latin typeface="Corbel" pitchFamily="34" charset="0"/>
                <a:sym typeface="Wingdings" pitchFamily="2" charset="2"/>
              </a:rPr>
              <a:t>pendekatan</a:t>
            </a:r>
            <a:r>
              <a:rPr lang="en-US" sz="2000" dirty="0" smtClean="0">
                <a:latin typeface="Corbel" pitchFamily="34" charset="0"/>
                <a:sym typeface="Wingdings" pitchFamily="2" charset="2"/>
              </a:rPr>
              <a:t> yang </a:t>
            </a:r>
            <a:r>
              <a:rPr lang="en-US" sz="2000" dirty="0" err="1" smtClean="0">
                <a:latin typeface="Corbel" pitchFamily="34" charset="0"/>
                <a:sym typeface="Wingdings" pitchFamily="2" charset="2"/>
              </a:rPr>
              <a:t>memberdayakan</a:t>
            </a:r>
            <a:r>
              <a:rPr lang="en-US" sz="2000" dirty="0" smtClean="0">
                <a:latin typeface="Corbel" pitchFamily="34" charset="0"/>
                <a:sym typeface="Wingdings" pitchFamily="2" charset="2"/>
              </a:rPr>
              <a:t> </a:t>
            </a:r>
            <a:r>
              <a:rPr lang="en-US" sz="2000" dirty="0" err="1" smtClean="0">
                <a:latin typeface="Corbel" pitchFamily="34" charset="0"/>
                <a:sym typeface="Wingdings" pitchFamily="2" charset="2"/>
              </a:rPr>
              <a:t>masyarakat</a:t>
            </a:r>
            <a:endParaRPr lang="en-US" sz="2000" dirty="0" smtClean="0">
              <a:latin typeface="Corbel" pitchFamily="34" charset="0"/>
              <a:sym typeface="Wingdings" pitchFamily="2" charset="2"/>
            </a:endParaRPr>
          </a:p>
          <a:p>
            <a:pPr marL="228600" lvl="1" indent="-228600" algn="just" eaLnBrk="1" hangingPunct="1">
              <a:buFont typeface="Wingdings" pitchFamily="2" charset="2"/>
              <a:buChar char="§"/>
              <a:defRPr/>
            </a:pPr>
            <a:r>
              <a:rPr lang="id-ID" sz="2000" b="1" dirty="0" smtClean="0">
                <a:solidFill>
                  <a:srgbClr val="002060"/>
                </a:solidFill>
                <a:latin typeface="Corbel" pitchFamily="34" charset="0"/>
                <a:sym typeface="Wingdings" pitchFamily="2" charset="2"/>
              </a:rPr>
              <a:t>Pelaku PD </a:t>
            </a:r>
            <a:r>
              <a:rPr lang="id-ID" sz="2000" dirty="0" smtClean="0">
                <a:latin typeface="Corbel" pitchFamily="34" charset="0"/>
                <a:sym typeface="Wingdings" pitchFamily="2" charset="2"/>
              </a:rPr>
              <a:t>adalah orang yang berhasil meskipun pada keadaan kesulitan</a:t>
            </a:r>
            <a:r>
              <a:rPr lang="en-US" sz="2000" dirty="0" smtClean="0">
                <a:latin typeface="Corbel" pitchFamily="34" charset="0"/>
                <a:sym typeface="Wingdings" pitchFamily="2" charset="2"/>
              </a:rPr>
              <a:t>.</a:t>
            </a:r>
          </a:p>
          <a:p>
            <a:pPr marL="228600" lvl="1" indent="-228600" algn="just" eaLnBrk="1" hangingPunct="1">
              <a:buFont typeface="Wingdings" pitchFamily="2" charset="2"/>
              <a:buChar char="§"/>
              <a:defRPr/>
            </a:pPr>
            <a:r>
              <a:rPr lang="en-US" sz="2000" b="1" dirty="0" err="1" smtClean="0">
                <a:solidFill>
                  <a:schemeClr val="tx2">
                    <a:lumMod val="50000"/>
                  </a:schemeClr>
                </a:solidFill>
                <a:latin typeface="Corbel" pitchFamily="34" charset="0"/>
              </a:rPr>
              <a:t>Perilaku</a:t>
            </a:r>
            <a:r>
              <a:rPr lang="en-US" sz="2000" b="1" dirty="0" smtClean="0">
                <a:solidFill>
                  <a:schemeClr val="tx2">
                    <a:lumMod val="50000"/>
                  </a:schemeClr>
                </a:solidFill>
                <a:latin typeface="Corbel" pitchFamily="34" charset="0"/>
              </a:rPr>
              <a:t> PD </a:t>
            </a:r>
            <a:r>
              <a:rPr lang="en-US" sz="2000" dirty="0" err="1" smtClean="0">
                <a:latin typeface="Corbel" pitchFamily="34" charset="0"/>
              </a:rPr>
              <a:t>merupakan</a:t>
            </a:r>
            <a:r>
              <a:rPr lang="en-US" sz="2000" dirty="0" smtClean="0">
                <a:latin typeface="Corbel" pitchFamily="34" charset="0"/>
              </a:rPr>
              <a:t> </a:t>
            </a:r>
            <a:r>
              <a:rPr lang="en-US" sz="2000" b="1" dirty="0" smtClean="0">
                <a:solidFill>
                  <a:schemeClr val="tx2">
                    <a:lumMod val="50000"/>
                  </a:schemeClr>
                </a:solidFill>
                <a:latin typeface="Corbel" pitchFamily="34" charset="0"/>
              </a:rPr>
              <a:t>“</a:t>
            </a:r>
            <a:r>
              <a:rPr lang="en-US" sz="2000" b="1" dirty="0" err="1" smtClean="0">
                <a:solidFill>
                  <a:schemeClr val="tx2">
                    <a:lumMod val="50000"/>
                  </a:schemeClr>
                </a:solidFill>
                <a:latin typeface="Corbel" pitchFamily="34" charset="0"/>
              </a:rPr>
              <a:t>Perilaku</a:t>
            </a:r>
            <a:r>
              <a:rPr lang="en-US" sz="2000" b="1" dirty="0" smtClean="0">
                <a:solidFill>
                  <a:schemeClr val="tx2">
                    <a:lumMod val="50000"/>
                  </a:schemeClr>
                </a:solidFill>
                <a:latin typeface="Corbel" pitchFamily="34" charset="0"/>
              </a:rPr>
              <a:t> </a:t>
            </a:r>
            <a:r>
              <a:rPr lang="en-US" sz="2000" b="1" dirty="0" err="1" smtClean="0">
                <a:solidFill>
                  <a:schemeClr val="tx2">
                    <a:lumMod val="50000"/>
                  </a:schemeClr>
                </a:solidFill>
                <a:latin typeface="Corbel" pitchFamily="34" charset="0"/>
              </a:rPr>
              <a:t>Unik</a:t>
            </a:r>
            <a:r>
              <a:rPr lang="en-US" sz="2000" b="1" dirty="0" smtClean="0">
                <a:solidFill>
                  <a:schemeClr val="tx2">
                    <a:lumMod val="50000"/>
                  </a:schemeClr>
                </a:solidFill>
                <a:latin typeface="Corbel" pitchFamily="34" charset="0"/>
              </a:rPr>
              <a:t> </a:t>
            </a:r>
            <a:r>
              <a:rPr lang="en-US" sz="2000" b="1" dirty="0" err="1" smtClean="0">
                <a:solidFill>
                  <a:schemeClr val="tx2">
                    <a:lumMod val="50000"/>
                  </a:schemeClr>
                </a:solidFill>
                <a:latin typeface="Corbel" pitchFamily="34" charset="0"/>
              </a:rPr>
              <a:t>Positif</a:t>
            </a:r>
            <a:r>
              <a:rPr lang="en-US" sz="2000" b="1" dirty="0" smtClean="0">
                <a:solidFill>
                  <a:schemeClr val="tx2">
                    <a:lumMod val="50000"/>
                  </a:schemeClr>
                </a:solidFill>
                <a:latin typeface="Corbel" pitchFamily="34" charset="0"/>
              </a:rPr>
              <a:t>”</a:t>
            </a:r>
            <a:r>
              <a:rPr lang="en-US" sz="2000" dirty="0" smtClean="0">
                <a:latin typeface="Corbel" pitchFamily="34" charset="0"/>
              </a:rPr>
              <a:t> </a:t>
            </a:r>
            <a:r>
              <a:rPr lang="en-US" sz="2000" dirty="0" err="1" smtClean="0">
                <a:latin typeface="Corbel" pitchFamily="34" charset="0"/>
              </a:rPr>
              <a:t>berdasarkan</a:t>
            </a:r>
            <a:r>
              <a:rPr lang="en-US" sz="2000" dirty="0" smtClean="0">
                <a:latin typeface="Corbel" pitchFamily="34" charset="0"/>
              </a:rPr>
              <a:t> </a:t>
            </a:r>
            <a:r>
              <a:rPr lang="en-US" sz="2000" dirty="0" err="1" smtClean="0">
                <a:latin typeface="Corbel" pitchFamily="34" charset="0"/>
              </a:rPr>
              <a:t>temuan</a:t>
            </a:r>
            <a:r>
              <a:rPr lang="en-US" sz="2000" dirty="0" smtClean="0">
                <a:latin typeface="Corbel" pitchFamily="34" charset="0"/>
              </a:rPr>
              <a:t> </a:t>
            </a:r>
            <a:r>
              <a:rPr lang="en-US" sz="2000" dirty="0" err="1" smtClean="0">
                <a:latin typeface="Corbel" pitchFamily="34" charset="0"/>
              </a:rPr>
              <a:t>di</a:t>
            </a:r>
            <a:r>
              <a:rPr lang="en-US" sz="2000" dirty="0" smtClean="0">
                <a:latin typeface="Corbel" pitchFamily="34" charset="0"/>
              </a:rPr>
              <a:t> </a:t>
            </a:r>
            <a:r>
              <a:rPr lang="en-US" sz="2000" dirty="0" err="1" smtClean="0">
                <a:latin typeface="Corbel" pitchFamily="34" charset="0"/>
              </a:rPr>
              <a:t>masyarakat</a:t>
            </a:r>
            <a:r>
              <a:rPr lang="en-US" sz="2000" dirty="0" smtClean="0">
                <a:latin typeface="Corbel" pitchFamily="34" charset="0"/>
              </a:rPr>
              <a:t> </a:t>
            </a:r>
            <a:r>
              <a:rPr lang="en-US" sz="2000" dirty="0" err="1" smtClean="0">
                <a:latin typeface="Corbel" pitchFamily="34" charset="0"/>
              </a:rPr>
              <a:t>setempat</a:t>
            </a:r>
            <a:r>
              <a:rPr lang="en-US" sz="2000" dirty="0" smtClean="0">
                <a:latin typeface="Corbel" pitchFamily="34" charset="0"/>
              </a:rPr>
              <a:t>.</a:t>
            </a:r>
          </a:p>
          <a:p>
            <a:pPr marL="228600" lvl="1" indent="-228600" algn="just" eaLnBrk="1" hangingPunct="1">
              <a:buFont typeface="Wingdings" pitchFamily="2" charset="2"/>
              <a:buChar char="§"/>
              <a:defRPr/>
            </a:pPr>
            <a:r>
              <a:rPr lang="en-US" sz="2000" dirty="0" err="1" smtClean="0">
                <a:latin typeface="Corbel" pitchFamily="34" charset="0"/>
              </a:rPr>
              <a:t>Dalam</a:t>
            </a:r>
            <a:r>
              <a:rPr lang="en-US" sz="2000" dirty="0" smtClean="0">
                <a:latin typeface="Corbel" pitchFamily="34" charset="0"/>
              </a:rPr>
              <a:t> </a:t>
            </a:r>
            <a:r>
              <a:rPr lang="en-US" sz="2000" dirty="0" err="1" smtClean="0">
                <a:latin typeface="Corbel" pitchFamily="34" charset="0"/>
              </a:rPr>
              <a:t>penerapan</a:t>
            </a:r>
            <a:r>
              <a:rPr lang="en-US" sz="2000" dirty="0" smtClean="0">
                <a:latin typeface="Corbel" pitchFamily="34" charset="0"/>
              </a:rPr>
              <a:t> PD, </a:t>
            </a:r>
            <a:r>
              <a:rPr lang="en-US" sz="2000" dirty="0" err="1" smtClean="0">
                <a:latin typeface="Corbel" pitchFamily="34" charset="0"/>
              </a:rPr>
              <a:t>isu</a:t>
            </a:r>
            <a:r>
              <a:rPr lang="en-US" sz="2000" dirty="0" smtClean="0">
                <a:latin typeface="Corbel" pitchFamily="34" charset="0"/>
              </a:rPr>
              <a:t> </a:t>
            </a:r>
            <a:r>
              <a:rPr lang="en-US" sz="2000" b="1" dirty="0" err="1" smtClean="0">
                <a:solidFill>
                  <a:srgbClr val="002060"/>
                </a:solidFill>
                <a:latin typeface="Corbel" pitchFamily="34" charset="0"/>
              </a:rPr>
              <a:t>perilaku</a:t>
            </a:r>
            <a:r>
              <a:rPr lang="en-US" sz="2000" dirty="0" smtClean="0">
                <a:latin typeface="Corbel" pitchFamily="34" charset="0"/>
              </a:rPr>
              <a:t> </a:t>
            </a:r>
            <a:r>
              <a:rPr lang="en-US" sz="2000" dirty="0" err="1" smtClean="0">
                <a:latin typeface="Corbel" pitchFamily="34" charset="0"/>
              </a:rPr>
              <a:t>menjadi</a:t>
            </a:r>
            <a:r>
              <a:rPr lang="en-US" sz="2000" dirty="0" smtClean="0">
                <a:latin typeface="Corbel" pitchFamily="34" charset="0"/>
              </a:rPr>
              <a:t> </a:t>
            </a:r>
            <a:r>
              <a:rPr lang="en-US" sz="2000" dirty="0" err="1" smtClean="0">
                <a:latin typeface="Corbel" pitchFamily="34" charset="0"/>
              </a:rPr>
              <a:t>penting</a:t>
            </a:r>
            <a:r>
              <a:rPr lang="en-US" sz="2000" dirty="0" smtClean="0">
                <a:latin typeface="Corbel" pitchFamily="34" charset="0"/>
              </a:rPr>
              <a:t> </a:t>
            </a:r>
            <a:r>
              <a:rPr lang="en-US" sz="2000" dirty="0" err="1" smtClean="0">
                <a:latin typeface="Corbel" pitchFamily="34" charset="0"/>
              </a:rPr>
              <a:t>karena</a:t>
            </a:r>
            <a:r>
              <a:rPr lang="en-US" sz="2000" dirty="0" smtClean="0">
                <a:latin typeface="Corbel" pitchFamily="34" charset="0"/>
              </a:rPr>
              <a:t> </a:t>
            </a:r>
            <a:r>
              <a:rPr lang="en-US" sz="2000" dirty="0" err="1" smtClean="0">
                <a:latin typeface="Corbel" pitchFamily="34" charset="0"/>
              </a:rPr>
              <a:t>suatu</a:t>
            </a:r>
            <a:r>
              <a:rPr lang="en-US" sz="2000" dirty="0" smtClean="0">
                <a:latin typeface="Corbel" pitchFamily="34" charset="0"/>
              </a:rPr>
              <a:t> </a:t>
            </a:r>
            <a:r>
              <a:rPr lang="en-US" sz="2000" dirty="0" err="1" smtClean="0">
                <a:latin typeface="Corbel" pitchFamily="34" charset="0"/>
              </a:rPr>
              <a:t>temuan</a:t>
            </a:r>
            <a:r>
              <a:rPr lang="en-US" sz="2000" dirty="0" smtClean="0">
                <a:latin typeface="Corbel" pitchFamily="34" charset="0"/>
              </a:rPr>
              <a:t> PD </a:t>
            </a:r>
            <a:r>
              <a:rPr lang="en-US" sz="2000" dirty="0" err="1" smtClean="0">
                <a:latin typeface="Corbel" pitchFamily="34" charset="0"/>
              </a:rPr>
              <a:t>akan</a:t>
            </a:r>
            <a:r>
              <a:rPr lang="en-US" sz="2000" dirty="0" smtClean="0">
                <a:latin typeface="Corbel" pitchFamily="34" charset="0"/>
              </a:rPr>
              <a:t> </a:t>
            </a:r>
            <a:r>
              <a:rPr lang="en-US" sz="2000" dirty="0" err="1" smtClean="0">
                <a:latin typeface="Corbel" pitchFamily="34" charset="0"/>
              </a:rPr>
              <a:t>dilakukan</a:t>
            </a:r>
            <a:r>
              <a:rPr lang="en-US" sz="2000" dirty="0" smtClean="0">
                <a:latin typeface="Corbel" pitchFamily="34" charset="0"/>
              </a:rPr>
              <a:t> </a:t>
            </a:r>
            <a:r>
              <a:rPr lang="en-US" sz="2000" b="1" dirty="0" err="1" smtClean="0">
                <a:solidFill>
                  <a:srgbClr val="002060"/>
                </a:solidFill>
                <a:latin typeface="Corbel" pitchFamily="34" charset="0"/>
              </a:rPr>
              <a:t>berulang-ulang</a:t>
            </a:r>
            <a:r>
              <a:rPr lang="en-US" sz="2000" dirty="0" smtClean="0">
                <a:latin typeface="Corbel" pitchFamily="34" charset="0"/>
              </a:rPr>
              <a:t> </a:t>
            </a:r>
            <a:r>
              <a:rPr lang="en-US" sz="2000" dirty="0" err="1" smtClean="0">
                <a:latin typeface="Corbel" pitchFamily="34" charset="0"/>
              </a:rPr>
              <a:t>hingga</a:t>
            </a:r>
            <a:r>
              <a:rPr lang="en-US" sz="2000" dirty="0" smtClean="0">
                <a:latin typeface="Corbel" pitchFamily="34" charset="0"/>
              </a:rPr>
              <a:t> </a:t>
            </a:r>
            <a:r>
              <a:rPr lang="en-US" sz="2000" dirty="0" err="1" smtClean="0">
                <a:latin typeface="Corbel" pitchFamily="34" charset="0"/>
              </a:rPr>
              <a:t>menjadi</a:t>
            </a:r>
            <a:r>
              <a:rPr lang="en-US" sz="2000" dirty="0" smtClean="0">
                <a:latin typeface="Corbel" pitchFamily="34" charset="0"/>
              </a:rPr>
              <a:t> </a:t>
            </a:r>
            <a:r>
              <a:rPr lang="en-US" sz="2000" dirty="0" err="1" smtClean="0">
                <a:latin typeface="Corbel" pitchFamily="34" charset="0"/>
              </a:rPr>
              <a:t>suatu</a:t>
            </a:r>
            <a:r>
              <a:rPr lang="en-US" sz="2000" dirty="0" smtClean="0">
                <a:latin typeface="Corbel" pitchFamily="34" charset="0"/>
              </a:rPr>
              <a:t> </a:t>
            </a:r>
            <a:r>
              <a:rPr lang="en-US" sz="2000" b="1" dirty="0" err="1" smtClean="0">
                <a:solidFill>
                  <a:srgbClr val="002060"/>
                </a:solidFill>
                <a:latin typeface="Corbel" pitchFamily="34" charset="0"/>
              </a:rPr>
              <a:t>kebiasaan</a:t>
            </a:r>
            <a:r>
              <a:rPr lang="en-US" sz="2000" dirty="0" smtClean="0">
                <a:solidFill>
                  <a:srgbClr val="002060"/>
                </a:solidFill>
                <a:latin typeface="Corbel" pitchFamily="34" charset="0"/>
              </a:rPr>
              <a:t>.</a:t>
            </a:r>
          </a:p>
          <a:p>
            <a:pPr marL="228600" lvl="1" indent="-228600" algn="just" eaLnBrk="1" hangingPunct="1">
              <a:buFont typeface="Wingdings" pitchFamily="2" charset="2"/>
              <a:buChar char="§"/>
              <a:defRPr/>
            </a:pPr>
            <a:r>
              <a:rPr lang="en-US" sz="2000" dirty="0" err="1" smtClean="0">
                <a:latin typeface="Corbel" pitchFamily="34" charset="0"/>
              </a:rPr>
              <a:t>Lebih</a:t>
            </a:r>
            <a:r>
              <a:rPr lang="en-US" sz="2000" dirty="0" smtClean="0">
                <a:latin typeface="Corbel" pitchFamily="34" charset="0"/>
              </a:rPr>
              <a:t> </a:t>
            </a:r>
            <a:r>
              <a:rPr lang="en-US" sz="2000" dirty="0" err="1" smtClean="0">
                <a:latin typeface="Corbel" pitchFamily="34" charset="0"/>
              </a:rPr>
              <a:t>mudah</a:t>
            </a:r>
            <a:r>
              <a:rPr lang="en-US" sz="2000" dirty="0" smtClean="0">
                <a:latin typeface="Corbel" pitchFamily="34" charset="0"/>
              </a:rPr>
              <a:t> </a:t>
            </a:r>
            <a:r>
              <a:rPr lang="en-US" sz="2000" dirty="0" err="1" smtClean="0">
                <a:latin typeface="Corbel" pitchFamily="34" charset="0"/>
              </a:rPr>
              <a:t>memasukkan</a:t>
            </a:r>
            <a:r>
              <a:rPr lang="en-US" sz="2000" dirty="0" smtClean="0">
                <a:latin typeface="Corbel" pitchFamily="34" charset="0"/>
              </a:rPr>
              <a:t> </a:t>
            </a:r>
            <a:r>
              <a:rPr lang="en-US" sz="2000" dirty="0" err="1" smtClean="0">
                <a:latin typeface="Corbel" pitchFamily="34" charset="0"/>
              </a:rPr>
              <a:t>suatu</a:t>
            </a:r>
            <a:r>
              <a:rPr lang="en-US" sz="2000" dirty="0" smtClean="0">
                <a:latin typeface="Corbel" pitchFamily="34" charset="0"/>
              </a:rPr>
              <a:t> </a:t>
            </a:r>
            <a:r>
              <a:rPr lang="en-US" sz="2000" dirty="0" err="1" smtClean="0">
                <a:latin typeface="Corbel" pitchFamily="34" charset="0"/>
              </a:rPr>
              <a:t>perilaku</a:t>
            </a:r>
            <a:r>
              <a:rPr lang="en-US" sz="2000" dirty="0" smtClean="0">
                <a:latin typeface="Corbel" pitchFamily="34" charset="0"/>
              </a:rPr>
              <a:t> yang </a:t>
            </a:r>
            <a:r>
              <a:rPr lang="en-US" sz="2000" dirty="0" err="1" smtClean="0">
                <a:latin typeface="Corbel" pitchFamily="34" charset="0"/>
              </a:rPr>
              <a:t>baru</a:t>
            </a:r>
            <a:r>
              <a:rPr lang="en-US" sz="2000" dirty="0" smtClean="0">
                <a:latin typeface="Corbel" pitchFamily="34" charset="0"/>
              </a:rPr>
              <a:t> </a:t>
            </a:r>
            <a:r>
              <a:rPr lang="en-US" sz="2000" dirty="0" err="1" smtClean="0">
                <a:latin typeface="Corbel" pitchFamily="34" charset="0"/>
              </a:rPr>
              <a:t>dari</a:t>
            </a:r>
            <a:r>
              <a:rPr lang="en-US" sz="2000" dirty="0" smtClean="0">
                <a:latin typeface="Corbel" pitchFamily="34" charset="0"/>
              </a:rPr>
              <a:t> </a:t>
            </a:r>
            <a:r>
              <a:rPr lang="en-US" sz="2000" dirty="0" err="1" smtClean="0">
                <a:latin typeface="Corbel" pitchFamily="34" charset="0"/>
              </a:rPr>
              <a:t>pada</a:t>
            </a:r>
            <a:r>
              <a:rPr lang="en-US" sz="2000" dirty="0" smtClean="0">
                <a:latin typeface="Corbel" pitchFamily="34" charset="0"/>
              </a:rPr>
              <a:t> </a:t>
            </a:r>
            <a:r>
              <a:rPr lang="en-US" sz="2000" dirty="0" err="1" smtClean="0">
                <a:latin typeface="Corbel" pitchFamily="34" charset="0"/>
              </a:rPr>
              <a:t>memikirkan</a:t>
            </a:r>
            <a:r>
              <a:rPr lang="en-US" sz="2000" dirty="0" smtClean="0">
                <a:latin typeface="Corbel" pitchFamily="34" charset="0"/>
              </a:rPr>
              <a:t> </a:t>
            </a:r>
            <a:r>
              <a:rPr lang="en-US" sz="2000" dirty="0" err="1" smtClean="0">
                <a:latin typeface="Corbel" pitchFamily="34" charset="0"/>
              </a:rPr>
              <a:t>bagaimana</a:t>
            </a:r>
            <a:r>
              <a:rPr lang="en-US" sz="2000" dirty="0" smtClean="0">
                <a:latin typeface="Corbel" pitchFamily="34" charset="0"/>
              </a:rPr>
              <a:t> </a:t>
            </a:r>
            <a:r>
              <a:rPr lang="en-US" sz="2000" dirty="0" err="1" smtClean="0">
                <a:latin typeface="Corbel" pitchFamily="34" charset="0"/>
              </a:rPr>
              <a:t>melakukan</a:t>
            </a:r>
            <a:r>
              <a:rPr lang="en-US" sz="2000" dirty="0" smtClean="0">
                <a:latin typeface="Corbel" pitchFamily="34" charset="0"/>
              </a:rPr>
              <a:t> </a:t>
            </a:r>
            <a:r>
              <a:rPr lang="en-US" sz="2000" dirty="0" err="1" smtClean="0">
                <a:latin typeface="Corbel" pitchFamily="34" charset="0"/>
              </a:rPr>
              <a:t>sesuatu</a:t>
            </a:r>
            <a:r>
              <a:rPr lang="en-US" sz="2000" dirty="0" smtClean="0">
                <a:latin typeface="Corbel" pitchFamily="34" charset="0"/>
              </a:rPr>
              <a:t> yang </a:t>
            </a:r>
            <a:r>
              <a:rPr lang="en-US" sz="2000" dirty="0" err="1" smtClean="0">
                <a:latin typeface="Corbel" pitchFamily="34" charset="0"/>
              </a:rPr>
              <a:t>baru</a:t>
            </a:r>
            <a:r>
              <a:rPr lang="en-US" sz="2000" dirty="0" smtClean="0">
                <a:latin typeface="Corbel" pitchFamily="34" charset="0"/>
              </a:rPr>
              <a:t>.</a:t>
            </a:r>
          </a:p>
          <a:p>
            <a:pPr marL="228600" lvl="1" indent="-228600" algn="just" eaLnBrk="1" hangingPunct="1">
              <a:buFont typeface="Wingdings" pitchFamily="2" charset="2"/>
              <a:buChar char="§"/>
              <a:defRPr/>
            </a:pPr>
            <a:endParaRPr lang="en-US" sz="2000" dirty="0" smtClean="0">
              <a:latin typeface="Corbel" pitchFamily="34" charset="0"/>
            </a:endParaRPr>
          </a:p>
          <a:p>
            <a:pPr marL="228600" lvl="1" indent="-228600" algn="just" eaLnBrk="1" hangingPunct="1">
              <a:buFont typeface="Wingdings" pitchFamily="2" charset="2"/>
              <a:buChar char="§"/>
              <a:defRPr/>
            </a:pPr>
            <a:endParaRPr lang="en-US" sz="2000" b="1" dirty="0" smtClean="0">
              <a:solidFill>
                <a:srgbClr val="002060"/>
              </a:solidFill>
              <a:latin typeface="Corbel" pitchFamily="34" charset="0"/>
            </a:endParaRPr>
          </a:p>
          <a:p>
            <a:pPr marL="0" lvl="1" indent="0" algn="just" eaLnBrk="1" hangingPunct="1">
              <a:buFont typeface="Arial" charset="0"/>
              <a:buNone/>
              <a:defRPr/>
            </a:pPr>
            <a:endParaRPr lang="id-ID" sz="2000" dirty="0" smtClean="0">
              <a:latin typeface="Corbel" pitchFamily="34" charset="0"/>
              <a:sym typeface="Wingdings" pitchFamily="2" charset="2"/>
            </a:endParaRPr>
          </a:p>
        </p:txBody>
      </p:sp>
      <p:cxnSp>
        <p:nvCxnSpPr>
          <p:cNvPr id="7" name="Straight Connector 6"/>
          <p:cNvCxnSpPr/>
          <p:nvPr/>
        </p:nvCxnSpPr>
        <p:spPr>
          <a:xfrm>
            <a:off x="914400" y="775336"/>
            <a:ext cx="7391400" cy="1904"/>
          </a:xfrm>
          <a:prstGeom prst="line">
            <a:avLst/>
          </a:prstGeom>
          <a:ln w="28575">
            <a:solidFill>
              <a:srgbClr val="FF9900"/>
            </a:solidFill>
          </a:ln>
        </p:spPr>
        <p:style>
          <a:lnRef idx="1">
            <a:schemeClr val="accent1"/>
          </a:lnRef>
          <a:fillRef idx="0">
            <a:schemeClr val="accent1"/>
          </a:fillRef>
          <a:effectRef idx="0">
            <a:schemeClr val="accent1"/>
          </a:effectRef>
          <a:fontRef idx="minor">
            <a:schemeClr val="tx1"/>
          </a:fontRef>
        </p:style>
      </p:cxnSp>
      <p:sp>
        <p:nvSpPr>
          <p:cNvPr id="6" name="Rectangle 4"/>
          <p:cNvSpPr>
            <a:spLocks noChangeArrowheads="1"/>
          </p:cNvSpPr>
          <p:nvPr/>
        </p:nvSpPr>
        <p:spPr bwMode="auto">
          <a:xfrm>
            <a:off x="304800" y="5623560"/>
            <a:ext cx="8458200" cy="584775"/>
          </a:xfrm>
          <a:prstGeom prst="rect">
            <a:avLst/>
          </a:prstGeom>
          <a:solidFill>
            <a:schemeClr val="bg1">
              <a:lumMod val="95000"/>
            </a:schemeClr>
          </a:solidFill>
          <a:ln w="9525">
            <a:noFill/>
            <a:miter lim="800000"/>
            <a:headEnd/>
            <a:tailEnd/>
          </a:ln>
        </p:spPr>
        <p:txBody>
          <a:bodyPr>
            <a:spAutoFit/>
          </a:bodyPr>
          <a:lstStyle/>
          <a:p>
            <a:pPr algn="ctr" eaLnBrk="1" hangingPunct="1">
              <a:defRPr/>
            </a:pPr>
            <a:r>
              <a:rPr lang="en-US" sz="1600" b="1" i="1" dirty="0" err="1">
                <a:solidFill>
                  <a:srgbClr val="002060"/>
                </a:solidFill>
                <a:latin typeface="Corbel" pitchFamily="34" charset="0"/>
              </a:rPr>
              <a:t>Solusi</a:t>
            </a:r>
            <a:r>
              <a:rPr lang="en-US" sz="1600" b="1" i="1" dirty="0">
                <a:solidFill>
                  <a:srgbClr val="002060"/>
                </a:solidFill>
                <a:latin typeface="Corbel" pitchFamily="34" charset="0"/>
              </a:rPr>
              <a:t> yang </a:t>
            </a:r>
            <a:r>
              <a:rPr lang="en-US" sz="1600" b="1" i="1" dirty="0" err="1">
                <a:solidFill>
                  <a:srgbClr val="002060"/>
                </a:solidFill>
                <a:latin typeface="Corbel" pitchFamily="34" charset="0"/>
              </a:rPr>
              <a:t>berasal</a:t>
            </a:r>
            <a:r>
              <a:rPr lang="en-US" sz="1600" b="1" i="1" dirty="0">
                <a:solidFill>
                  <a:srgbClr val="002060"/>
                </a:solidFill>
                <a:latin typeface="Corbel" pitchFamily="34" charset="0"/>
              </a:rPr>
              <a:t> </a:t>
            </a:r>
            <a:r>
              <a:rPr lang="en-US" sz="1600" b="1" i="1" dirty="0" err="1">
                <a:solidFill>
                  <a:srgbClr val="002060"/>
                </a:solidFill>
                <a:latin typeface="Corbel" pitchFamily="34" charset="0"/>
              </a:rPr>
              <a:t>dari</a:t>
            </a:r>
            <a:r>
              <a:rPr lang="en-US" sz="1600" b="1" i="1" dirty="0">
                <a:solidFill>
                  <a:srgbClr val="002060"/>
                </a:solidFill>
                <a:latin typeface="Corbel" pitchFamily="34" charset="0"/>
              </a:rPr>
              <a:t> </a:t>
            </a:r>
            <a:r>
              <a:rPr lang="en-US" sz="1600" b="1" i="1" dirty="0" err="1">
                <a:solidFill>
                  <a:srgbClr val="002060"/>
                </a:solidFill>
                <a:latin typeface="Corbel" pitchFamily="34" charset="0"/>
              </a:rPr>
              <a:t>masyarakat</a:t>
            </a:r>
            <a:r>
              <a:rPr lang="en-US" sz="1600" b="1" i="1" dirty="0">
                <a:solidFill>
                  <a:srgbClr val="002060"/>
                </a:solidFill>
                <a:latin typeface="Corbel" pitchFamily="34" charset="0"/>
              </a:rPr>
              <a:t> </a:t>
            </a:r>
            <a:r>
              <a:rPr lang="en-US" sz="1600" b="1" i="1" dirty="0" err="1">
                <a:solidFill>
                  <a:srgbClr val="002060"/>
                </a:solidFill>
                <a:latin typeface="Corbel" pitchFamily="34" charset="0"/>
              </a:rPr>
              <a:t>setempat</a:t>
            </a:r>
            <a:r>
              <a:rPr lang="en-US" sz="1600" b="1" i="1" dirty="0">
                <a:solidFill>
                  <a:srgbClr val="002060"/>
                </a:solidFill>
                <a:latin typeface="Corbel" pitchFamily="34" charset="0"/>
              </a:rPr>
              <a:t> </a:t>
            </a:r>
            <a:r>
              <a:rPr lang="en-US" sz="1600" b="1" i="1" dirty="0" err="1">
                <a:solidFill>
                  <a:srgbClr val="002060"/>
                </a:solidFill>
                <a:latin typeface="Corbel" pitchFamily="34" charset="0"/>
              </a:rPr>
              <a:t>sifatnya</a:t>
            </a:r>
            <a:r>
              <a:rPr lang="en-US" sz="1600" b="1" i="1" dirty="0">
                <a:solidFill>
                  <a:srgbClr val="002060"/>
                </a:solidFill>
                <a:latin typeface="Corbel" pitchFamily="34" charset="0"/>
              </a:rPr>
              <a:t> </a:t>
            </a:r>
            <a:r>
              <a:rPr lang="en-US" sz="1600" b="1" i="1" dirty="0" err="1">
                <a:solidFill>
                  <a:srgbClr val="002060"/>
                </a:solidFill>
                <a:latin typeface="Corbel" pitchFamily="34" charset="0"/>
              </a:rPr>
              <a:t>akan</a:t>
            </a:r>
            <a:r>
              <a:rPr lang="en-US" sz="1600" b="1" i="1" dirty="0">
                <a:solidFill>
                  <a:srgbClr val="002060"/>
                </a:solidFill>
                <a:latin typeface="Corbel" pitchFamily="34" charset="0"/>
              </a:rPr>
              <a:t> </a:t>
            </a:r>
            <a:r>
              <a:rPr lang="en-US" sz="1600" b="1" i="1" dirty="0" err="1">
                <a:solidFill>
                  <a:srgbClr val="002060"/>
                </a:solidFill>
                <a:latin typeface="Corbel" pitchFamily="34" charset="0"/>
              </a:rPr>
              <a:t>lebih</a:t>
            </a:r>
            <a:r>
              <a:rPr lang="en-US" sz="1600" b="1" i="1" dirty="0">
                <a:solidFill>
                  <a:srgbClr val="002060"/>
                </a:solidFill>
                <a:latin typeface="Corbel" pitchFamily="34" charset="0"/>
              </a:rPr>
              <a:t> </a:t>
            </a:r>
            <a:r>
              <a:rPr lang="en-US" sz="1600" b="1" i="1" dirty="0" err="1">
                <a:solidFill>
                  <a:srgbClr val="FF0000"/>
                </a:solidFill>
                <a:latin typeface="Corbel" pitchFamily="34" charset="0"/>
              </a:rPr>
              <a:t>lestari</a:t>
            </a:r>
            <a:r>
              <a:rPr lang="en-US" sz="1600" b="1" i="1" dirty="0">
                <a:solidFill>
                  <a:srgbClr val="FF0000"/>
                </a:solidFill>
                <a:latin typeface="Corbel" pitchFamily="34" charset="0"/>
              </a:rPr>
              <a:t> </a:t>
            </a:r>
            <a:r>
              <a:rPr lang="en-US" sz="1600" b="1" i="1" dirty="0" err="1">
                <a:solidFill>
                  <a:srgbClr val="FF0000"/>
                </a:solidFill>
                <a:latin typeface="Corbel" pitchFamily="34" charset="0"/>
              </a:rPr>
              <a:t>atau</a:t>
            </a:r>
            <a:r>
              <a:rPr lang="en-US" sz="1600" b="1" i="1" dirty="0">
                <a:solidFill>
                  <a:srgbClr val="FF0000"/>
                </a:solidFill>
                <a:latin typeface="Corbel" pitchFamily="34" charset="0"/>
              </a:rPr>
              <a:t> </a:t>
            </a:r>
            <a:r>
              <a:rPr lang="en-US" sz="1600" b="1" i="1" dirty="0" err="1">
                <a:solidFill>
                  <a:srgbClr val="FF0000"/>
                </a:solidFill>
                <a:latin typeface="Corbel" pitchFamily="34" charset="0"/>
              </a:rPr>
              <a:t>berkelanjutan</a:t>
            </a:r>
            <a:r>
              <a:rPr lang="en-US" sz="1600" b="1" i="1" dirty="0">
                <a:solidFill>
                  <a:srgbClr val="FF0000"/>
                </a:solidFill>
                <a:latin typeface="Corbel" pitchFamily="34" charset="0"/>
              </a:rPr>
              <a:t> </a:t>
            </a:r>
            <a:r>
              <a:rPr lang="en-US" sz="1600" b="1" i="1" dirty="0" err="1">
                <a:solidFill>
                  <a:srgbClr val="002060"/>
                </a:solidFill>
                <a:latin typeface="Corbel" pitchFamily="34" charset="0"/>
              </a:rPr>
              <a:t>dibandingkan</a:t>
            </a:r>
            <a:r>
              <a:rPr lang="en-US" sz="1600" b="1" i="1" dirty="0">
                <a:solidFill>
                  <a:srgbClr val="002060"/>
                </a:solidFill>
                <a:latin typeface="Corbel" pitchFamily="34" charset="0"/>
              </a:rPr>
              <a:t> </a:t>
            </a:r>
            <a:r>
              <a:rPr lang="en-US" sz="1600" b="1" i="1" dirty="0" err="1">
                <a:solidFill>
                  <a:srgbClr val="002060"/>
                </a:solidFill>
                <a:latin typeface="Corbel" pitchFamily="34" charset="0"/>
              </a:rPr>
              <a:t>jika</a:t>
            </a:r>
            <a:r>
              <a:rPr lang="en-US" sz="1600" b="1" i="1" dirty="0">
                <a:solidFill>
                  <a:srgbClr val="002060"/>
                </a:solidFill>
                <a:latin typeface="Corbel" pitchFamily="34" charset="0"/>
              </a:rPr>
              <a:t> </a:t>
            </a:r>
            <a:r>
              <a:rPr lang="en-US" sz="1600" b="1" i="1" dirty="0" err="1">
                <a:solidFill>
                  <a:srgbClr val="002060"/>
                </a:solidFill>
                <a:latin typeface="Corbel" pitchFamily="34" charset="0"/>
              </a:rPr>
              <a:t>menggunakan</a:t>
            </a:r>
            <a:r>
              <a:rPr lang="en-US" sz="1600" b="1" i="1" dirty="0">
                <a:solidFill>
                  <a:srgbClr val="002060"/>
                </a:solidFill>
                <a:latin typeface="Corbel" pitchFamily="34" charset="0"/>
              </a:rPr>
              <a:t> </a:t>
            </a:r>
            <a:r>
              <a:rPr lang="en-US" sz="1600" b="1" i="1" dirty="0" err="1">
                <a:solidFill>
                  <a:srgbClr val="002060"/>
                </a:solidFill>
                <a:latin typeface="Corbel" pitchFamily="34" charset="0"/>
              </a:rPr>
              <a:t>solusi</a:t>
            </a:r>
            <a:r>
              <a:rPr lang="en-US" sz="1600" b="1" i="1" dirty="0">
                <a:solidFill>
                  <a:srgbClr val="002060"/>
                </a:solidFill>
                <a:latin typeface="Corbel" pitchFamily="34" charset="0"/>
              </a:rPr>
              <a:t> </a:t>
            </a:r>
            <a:r>
              <a:rPr lang="en-US" sz="1600" b="1" i="1" dirty="0" err="1">
                <a:solidFill>
                  <a:srgbClr val="002060"/>
                </a:solidFill>
                <a:latin typeface="Corbel" pitchFamily="34" charset="0"/>
              </a:rPr>
              <a:t>dari</a:t>
            </a:r>
            <a:r>
              <a:rPr lang="en-US" sz="1600" b="1" i="1" dirty="0">
                <a:solidFill>
                  <a:srgbClr val="002060"/>
                </a:solidFill>
                <a:latin typeface="Corbel" pitchFamily="34" charset="0"/>
              </a:rPr>
              <a:t> </a:t>
            </a:r>
            <a:r>
              <a:rPr lang="en-US" sz="1600" b="1" i="1" dirty="0" err="1">
                <a:solidFill>
                  <a:srgbClr val="002060"/>
                </a:solidFill>
                <a:latin typeface="Corbel" pitchFamily="34" charset="0"/>
              </a:rPr>
              <a:t>luar</a:t>
            </a:r>
            <a:r>
              <a:rPr lang="en-US" sz="1600" b="1" i="1" dirty="0">
                <a:solidFill>
                  <a:srgbClr val="002060"/>
                </a:solidFill>
                <a:latin typeface="Corbel" pitchFamily="34" charset="0"/>
              </a:rPr>
              <a:t> </a:t>
            </a:r>
            <a:r>
              <a:rPr lang="en-US" sz="1600" b="1" i="1" dirty="0" err="1">
                <a:solidFill>
                  <a:srgbClr val="002060"/>
                </a:solidFill>
                <a:latin typeface="Corbel" pitchFamily="34" charset="0"/>
              </a:rPr>
              <a:t>masyarakat</a:t>
            </a:r>
            <a:r>
              <a:rPr lang="en-US" sz="1600" b="1" i="1" dirty="0">
                <a:solidFill>
                  <a:srgbClr val="002060"/>
                </a:solidFill>
                <a:latin typeface="Corbel" pitchFamily="34" charset="0"/>
              </a:rPr>
              <a:t> </a:t>
            </a:r>
            <a:r>
              <a:rPr lang="en-US" sz="1600" b="1" i="1" dirty="0" err="1">
                <a:solidFill>
                  <a:srgbClr val="002060"/>
                </a:solidFill>
                <a:latin typeface="Corbel" pitchFamily="34" charset="0"/>
              </a:rPr>
              <a:t>tersebut</a:t>
            </a:r>
            <a:r>
              <a:rPr lang="en-US" sz="1600" b="1" i="1" dirty="0">
                <a:solidFill>
                  <a:srgbClr val="002060"/>
                </a:solidFill>
                <a:latin typeface="Corbel" pitchFamily="34" charset="0"/>
              </a:rPr>
              <a:t>.</a:t>
            </a:r>
          </a:p>
        </p:txBody>
      </p:sp>
    </p:spTree>
    <p:extLst>
      <p:ext uri="{BB962C8B-B14F-4D97-AF65-F5344CB8AC3E}">
        <p14:creationId xmlns:p14="http://schemas.microsoft.com/office/powerpoint/2010/main" val="1318323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atin typeface="Comic Sans MS" pitchFamily="66" charset="0"/>
              </a:rPr>
              <a:t>Pendekatan PD</a:t>
            </a:r>
          </a:p>
        </p:txBody>
      </p:sp>
      <p:sp>
        <p:nvSpPr>
          <p:cNvPr id="4099" name="Rectangle 3"/>
          <p:cNvSpPr>
            <a:spLocks noGrp="1" noChangeArrowheads="1"/>
          </p:cNvSpPr>
          <p:nvPr>
            <p:ph type="body" idx="1"/>
          </p:nvPr>
        </p:nvSpPr>
        <p:spPr/>
        <p:txBody>
          <a:bodyPr/>
          <a:lstStyle/>
          <a:p>
            <a:pPr>
              <a:lnSpc>
                <a:spcPct val="90000"/>
              </a:lnSpc>
            </a:pPr>
            <a:r>
              <a:rPr lang="en-US">
                <a:latin typeface="Comic Sans MS" pitchFamily="66" charset="0"/>
              </a:rPr>
              <a:t>Mengidentifikasi pemecahan masalah yang ada di masyarakat itu sendiri HARI INI</a:t>
            </a:r>
          </a:p>
          <a:p>
            <a:pPr>
              <a:lnSpc>
                <a:spcPct val="90000"/>
              </a:lnSpc>
            </a:pPr>
            <a:endParaRPr lang="en-US">
              <a:latin typeface="Comic Sans MS" pitchFamily="66" charset="0"/>
            </a:endParaRPr>
          </a:p>
          <a:p>
            <a:pPr>
              <a:lnSpc>
                <a:spcPct val="90000"/>
              </a:lnSpc>
            </a:pPr>
            <a:r>
              <a:rPr lang="en-US">
                <a:latin typeface="Comic Sans MS" pitchFamily="66" charset="0"/>
              </a:rPr>
              <a:t>Apa yang memampukan beberapa anggota masyarakat untuk menemukan pemecahan yang lebih baik dibandingkan dengan tetangganya yang sama=sama memiliki akses yang sama?</a:t>
            </a:r>
          </a:p>
        </p:txBody>
      </p:sp>
    </p:spTree>
    <p:extLst>
      <p:ext uri="{BB962C8B-B14F-4D97-AF65-F5344CB8AC3E}">
        <p14:creationId xmlns:p14="http://schemas.microsoft.com/office/powerpoint/2010/main" val="1353064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1554162"/>
          </a:xfrm>
        </p:spPr>
        <p:txBody>
          <a:bodyPr/>
          <a:lstStyle/>
          <a:p>
            <a:r>
              <a:rPr lang="en-US">
                <a:latin typeface="Comic Sans MS" pitchFamily="66" charset="0"/>
              </a:rPr>
              <a:t>PD memampukan kita untuk bertindak HARI INI</a:t>
            </a:r>
          </a:p>
        </p:txBody>
      </p:sp>
      <p:sp>
        <p:nvSpPr>
          <p:cNvPr id="10243" name="Rectangle 3"/>
          <p:cNvSpPr>
            <a:spLocks noGrp="1" noChangeArrowheads="1"/>
          </p:cNvSpPr>
          <p:nvPr>
            <p:ph type="body" idx="1"/>
          </p:nvPr>
        </p:nvSpPr>
        <p:spPr>
          <a:xfrm>
            <a:off x="457200" y="2438400"/>
            <a:ext cx="8229600" cy="3687763"/>
          </a:xfrm>
        </p:spPr>
        <p:txBody>
          <a:bodyPr/>
          <a:lstStyle/>
          <a:p>
            <a:r>
              <a:rPr lang="en-US" sz="2800">
                <a:latin typeface="Comic Sans MS" pitchFamily="66" charset="0"/>
              </a:rPr>
              <a:t>Walaupun hampir semua masalah mempunyai penyebab yang kompleks dan saling berkaitan</a:t>
            </a:r>
          </a:p>
          <a:p>
            <a:endParaRPr lang="en-US" sz="2800">
              <a:latin typeface="Comic Sans MS" pitchFamily="66" charset="0"/>
            </a:endParaRPr>
          </a:p>
          <a:p>
            <a:r>
              <a:rPr lang="en-US" sz="2800">
                <a:latin typeface="Comic Sans MS" pitchFamily="66" charset="0"/>
              </a:rPr>
              <a:t>Kehadiran si PD memperlihatkan bahwa adalah mungkin untuk menemukan solusi yang berhasil HARI INI sebelum kita mengatasi penyebab permasalahan tersebut</a:t>
            </a:r>
          </a:p>
        </p:txBody>
      </p:sp>
    </p:spTree>
    <p:extLst>
      <p:ext uri="{BB962C8B-B14F-4D97-AF65-F5344CB8AC3E}">
        <p14:creationId xmlns:p14="http://schemas.microsoft.com/office/powerpoint/2010/main" val="1947769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TotalTime>
  <Words>1574</Words>
  <Application>Microsoft Office PowerPoint</Application>
  <PresentationFormat>On-screen Show (4:3)</PresentationFormat>
  <Paragraphs>242</Paragraphs>
  <Slides>29</Slides>
  <Notes>7</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APLIKASI PENDEKATAN POSITIVE DEVIANCE  DALAM BIDANG GIZI</vt:lpstr>
      <vt:lpstr>Sejarah</vt:lpstr>
      <vt:lpstr>Sejarah</vt:lpstr>
      <vt:lpstr>Kisah Nasrudin   tokoh yang selalu muncul dalam berbagai cerita</vt:lpstr>
      <vt:lpstr>PowerPoint Presentation</vt:lpstr>
      <vt:lpstr>PENDEKATAN POSITIVE DEVIANCE </vt:lpstr>
      <vt:lpstr>PENDEKATAN POSITIVE DEVIANCE </vt:lpstr>
      <vt:lpstr>Pendekatan PD</vt:lpstr>
      <vt:lpstr>PD memampukan kita untuk bertindak HARI INI</vt:lpstr>
      <vt:lpstr>Penyelidikan PD</vt:lpstr>
      <vt:lpstr>PD Focus on Practice Rather than Knowledge</vt:lpstr>
      <vt:lpstr>PD Enables us to Act TODAY</vt:lpstr>
      <vt:lpstr>Penyelidikan PD adalah “tujuan” sekaligus “alat” dan harus diulang dilakukan di tiap masyarakat</vt:lpstr>
      <vt:lpstr>SEJARAH PERKEMBANGAN PD DI DUNIA</vt:lpstr>
      <vt:lpstr>Studi Kasus Vietnam</vt:lpstr>
      <vt:lpstr>Studi Kasus Vietnam</vt:lpstr>
      <vt:lpstr>Studi Kasus Vietnam</vt:lpstr>
      <vt:lpstr>Studi Kasus Vietnam</vt:lpstr>
      <vt:lpstr>SEJARAH PERKEMBANGAN PD DI DUNIA</vt:lpstr>
      <vt:lpstr>PERKEMBANGAN PD DI INDONESIA</vt:lpstr>
      <vt:lpstr>PowerPoint Presentation</vt:lpstr>
      <vt:lpstr>Implementer: Pemerintah Indonesia dan NGO</vt:lpstr>
      <vt:lpstr>Pelaksana PD</vt:lpstr>
      <vt:lpstr>Implementer PD</vt:lpstr>
      <vt:lpstr>PENDEKATAN PEMULIHAN GIZI (KONVENSIONAL)</vt:lpstr>
      <vt:lpstr>PENDEKATAN KONVENSIONAL VS PD</vt:lpstr>
      <vt:lpstr>KELEBIHAN DAN KEKURANGAN PENDEKATAN PD</vt:lpstr>
      <vt:lpstr>6 LANGKAH PENDEKATAN PD</vt:lpstr>
      <vt:lpstr>Langkah PD</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ecs</cp:lastModifiedBy>
  <cp:revision>25</cp:revision>
  <dcterms:created xsi:type="dcterms:W3CDTF">2013-09-06T03:57:31Z</dcterms:created>
  <dcterms:modified xsi:type="dcterms:W3CDTF">2020-09-15T00:45:36Z</dcterms:modified>
</cp:coreProperties>
</file>