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75" r:id="rId1"/>
  </p:sldMasterIdLst>
  <p:notesMasterIdLst>
    <p:notesMasterId r:id="rId13"/>
  </p:notesMasterIdLst>
  <p:sldIdLst>
    <p:sldId id="400" r:id="rId2"/>
    <p:sldId id="402" r:id="rId3"/>
    <p:sldId id="481" r:id="rId4"/>
    <p:sldId id="491" r:id="rId5"/>
    <p:sldId id="492" r:id="rId6"/>
    <p:sldId id="482" r:id="rId7"/>
    <p:sldId id="493" r:id="rId8"/>
    <p:sldId id="494" r:id="rId9"/>
    <p:sldId id="497" r:id="rId10"/>
    <p:sldId id="498" r:id="rId11"/>
    <p:sldId id="278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6D6"/>
    <a:srgbClr val="566579"/>
    <a:srgbClr val="9AA3AF"/>
    <a:srgbClr val="7F7F7F"/>
    <a:srgbClr val="0070C0"/>
    <a:srgbClr val="339847"/>
    <a:srgbClr val="FF0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94" autoAdjust="0"/>
    <p:restoredTop sz="81142" autoAdjust="0"/>
  </p:normalViewPr>
  <p:slideViewPr>
    <p:cSldViewPr snapToGrid="0">
      <p:cViewPr varScale="1">
        <p:scale>
          <a:sx n="78" d="100"/>
          <a:sy n="78" d="100"/>
        </p:scale>
        <p:origin x="900" y="78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7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https://www.pexels.com/photo/orange-and-green-pen-on-graphing-notepad-131979/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05A695-C1CD-4F57-A8D6-E3EB546956D0}" type="slidenum">
              <a:rPr lang="en-ID" smtClean="0"/>
              <a:t>1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679074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746416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1c4147e5ba_0_7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1c4147e5ba_0_7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https://www.iconfinder.com/icons/4375050/logo_python_icon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Daftar teman, daftar kode Python yang sudah kita buat sejauh mengikuti kuliah pemrograman Python (pasti sudah banyak kan?), lalu daftar makanan favorit</a:t>
            </a:r>
          </a:p>
          <a:p>
            <a:pPr marL="139700" indent="0">
              <a:buNone/>
            </a:pPr>
            <a:r>
              <a:rPr lang="en-ID"/>
              <a:t>https://www.pexels.com/photo/background-book-stack-books-close-up-1148399/</a:t>
            </a:r>
          </a:p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38282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Lists can be used to store a collection of objects, mention how lists syntactically look like</a:t>
            </a:r>
          </a:p>
        </p:txBody>
      </p:sp>
    </p:spTree>
    <p:extLst>
      <p:ext uri="{BB962C8B-B14F-4D97-AF65-F5344CB8AC3E}">
        <p14:creationId xmlns:p14="http://schemas.microsoft.com/office/powerpoint/2010/main" val="1678115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Not only strings, but really any object</a:t>
            </a:r>
          </a:p>
        </p:txBody>
      </p:sp>
    </p:spTree>
    <p:extLst>
      <p:ext uri="{BB962C8B-B14F-4D97-AF65-F5344CB8AC3E}">
        <p14:creationId xmlns:p14="http://schemas.microsoft.com/office/powerpoint/2010/main" val="2468861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Can mix types</a:t>
            </a:r>
          </a:p>
          <a:p>
            <a:pPr marL="139700" indent="0">
              <a:buNone/>
            </a:pPr>
            <a:r>
              <a:rPr lang="en-ID"/>
              <a:t>and can also contain lists (lists inside lists)</a:t>
            </a:r>
          </a:p>
        </p:txBody>
      </p:sp>
    </p:spTree>
    <p:extLst>
      <p:ext uri="{BB962C8B-B14F-4D97-AF65-F5344CB8AC3E}">
        <p14:creationId xmlns:p14="http://schemas.microsoft.com/office/powerpoint/2010/main" val="3014276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Kind of similar to strings</a:t>
            </a:r>
          </a:p>
        </p:txBody>
      </p:sp>
    </p:spTree>
    <p:extLst>
      <p:ext uri="{BB962C8B-B14F-4D97-AF65-F5344CB8AC3E}">
        <p14:creationId xmlns:p14="http://schemas.microsoft.com/office/powerpoint/2010/main" val="2603673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Programmers also need love sometimes</a:t>
            </a:r>
          </a:p>
        </p:txBody>
      </p:sp>
    </p:spTree>
    <p:extLst>
      <p:ext uri="{BB962C8B-B14F-4D97-AF65-F5344CB8AC3E}">
        <p14:creationId xmlns:p14="http://schemas.microsoft.com/office/powerpoint/2010/main" val="132849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en-ID"/>
              <a:t>Programmers also need love</a:t>
            </a:r>
          </a:p>
        </p:txBody>
      </p:sp>
    </p:spTree>
    <p:extLst>
      <p:ext uri="{BB962C8B-B14F-4D97-AF65-F5344CB8AC3E}">
        <p14:creationId xmlns:p14="http://schemas.microsoft.com/office/powerpoint/2010/main" val="3763554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0089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34300" y="4733625"/>
            <a:ext cx="3642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3F3F3"/>
                </a:solidFill>
              </a:defRPr>
            </a:lvl1pPr>
            <a:lvl2pPr lvl="1" rtl="0">
              <a:buNone/>
              <a:defRPr sz="900">
                <a:solidFill>
                  <a:srgbClr val="F3F3F3"/>
                </a:solidFill>
              </a:defRPr>
            </a:lvl2pPr>
            <a:lvl3pPr lvl="2" rtl="0">
              <a:buNone/>
              <a:defRPr sz="900">
                <a:solidFill>
                  <a:srgbClr val="F3F3F3"/>
                </a:solidFill>
              </a:defRPr>
            </a:lvl3pPr>
            <a:lvl4pPr lvl="3" rtl="0">
              <a:buNone/>
              <a:defRPr sz="900">
                <a:solidFill>
                  <a:srgbClr val="F3F3F3"/>
                </a:solidFill>
              </a:defRPr>
            </a:lvl4pPr>
            <a:lvl5pPr lvl="4" rtl="0">
              <a:buNone/>
              <a:defRPr sz="900">
                <a:solidFill>
                  <a:srgbClr val="F3F3F3"/>
                </a:solidFill>
              </a:defRPr>
            </a:lvl5pPr>
            <a:lvl6pPr lvl="5" rtl="0">
              <a:buNone/>
              <a:defRPr sz="900">
                <a:solidFill>
                  <a:srgbClr val="F3F3F3"/>
                </a:solidFill>
              </a:defRPr>
            </a:lvl6pPr>
            <a:lvl7pPr lvl="6" rtl="0">
              <a:buNone/>
              <a:defRPr sz="900">
                <a:solidFill>
                  <a:srgbClr val="F3F3F3"/>
                </a:solidFill>
              </a:defRPr>
            </a:lvl7pPr>
            <a:lvl8pPr lvl="7" rtl="0">
              <a:buNone/>
              <a:defRPr sz="900">
                <a:solidFill>
                  <a:srgbClr val="F3F3F3"/>
                </a:solidFill>
              </a:defRPr>
            </a:lvl8pPr>
            <a:lvl9pPr lvl="8" rtl="0">
              <a:buNone/>
              <a:defRPr sz="900">
                <a:solidFill>
                  <a:srgbClr val="F3F3F3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21" name="Google Shape;21;p4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2" name="Google Shape;22;p4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23" name="Google Shape;23;p4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494142" y="4685183"/>
            <a:ext cx="4155716" cy="223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Google Shape;38;p6"/>
          <p:cNvCxnSpPr/>
          <p:nvPr/>
        </p:nvCxnSpPr>
        <p:spPr>
          <a:xfrm>
            <a:off x="431850" y="4741853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39" name="Google Shape;39;p6"/>
          <p:cNvSpPr txBox="1">
            <a:spLocks noGrp="1"/>
          </p:cNvSpPr>
          <p:nvPr>
            <p:ph type="title"/>
          </p:nvPr>
        </p:nvSpPr>
        <p:spPr>
          <a:xfrm>
            <a:off x="311700" y="213700"/>
            <a:ext cx="8520600" cy="4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566579"/>
              </a:buClr>
              <a:buSzPts val="2800"/>
              <a:buFont typeface="Trebuchet MS"/>
              <a:buNone/>
              <a:defRPr>
                <a:solidFill>
                  <a:srgbClr val="56657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0" name="Google Shape;40;p6"/>
          <p:cNvCxnSpPr/>
          <p:nvPr/>
        </p:nvCxnSpPr>
        <p:spPr>
          <a:xfrm>
            <a:off x="431850" y="751750"/>
            <a:ext cx="8280300" cy="0"/>
          </a:xfrm>
          <a:prstGeom prst="straightConnector1">
            <a:avLst/>
          </a:prstGeom>
          <a:noFill/>
          <a:ln w="9525" cap="flat" cmpd="sng">
            <a:solidFill>
              <a:srgbClr val="C6C5C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41" name="Google Shape;41;p6">
            <a:hlinkClick r:id="" action="ppaction://hlinkshowjump?jump=previousslide"/>
          </p:cNvPr>
          <p:cNvSpPr/>
          <p:nvPr/>
        </p:nvSpPr>
        <p:spPr>
          <a:xfrm rot="2700000">
            <a:off x="851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434306" y="4736375"/>
            <a:ext cx="379800" cy="174600"/>
          </a:xfrm>
          <a:prstGeom prst="rect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>
            <a:hlinkClick r:id="" action="ppaction://hlinkshowjump?jump=nextslide"/>
          </p:cNvPr>
          <p:cNvSpPr/>
          <p:nvPr/>
        </p:nvSpPr>
        <p:spPr>
          <a:xfrm rot="-8100000">
            <a:off x="8631683" y="4815273"/>
            <a:ext cx="84853" cy="84853"/>
          </a:xfrm>
          <a:prstGeom prst="rtTriangle">
            <a:avLst/>
          </a:prstGeom>
          <a:solidFill>
            <a:srgbClr val="C6C5C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34300" y="4736375"/>
            <a:ext cx="379800" cy="17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 sz="900">
                <a:solidFill>
                  <a:srgbClr val="FFFFFF"/>
                </a:solidFill>
              </a:defRPr>
            </a:lvl1pPr>
            <a:lvl2pPr lvl="1" rtl="0">
              <a:buNone/>
              <a:defRPr sz="900">
                <a:solidFill>
                  <a:srgbClr val="FFFFFF"/>
                </a:solidFill>
              </a:defRPr>
            </a:lvl2pPr>
            <a:lvl3pPr lvl="2" rtl="0">
              <a:buNone/>
              <a:defRPr sz="900">
                <a:solidFill>
                  <a:srgbClr val="FFFFFF"/>
                </a:solidFill>
              </a:defRPr>
            </a:lvl3pPr>
            <a:lvl4pPr lvl="3" rtl="0">
              <a:buNone/>
              <a:defRPr sz="900">
                <a:solidFill>
                  <a:srgbClr val="FFFFFF"/>
                </a:solidFill>
              </a:defRPr>
            </a:lvl4pPr>
            <a:lvl5pPr lvl="4" rtl="0">
              <a:buNone/>
              <a:defRPr sz="900">
                <a:solidFill>
                  <a:srgbClr val="FFFFFF"/>
                </a:solidFill>
              </a:defRPr>
            </a:lvl5pPr>
            <a:lvl6pPr lvl="5" rtl="0">
              <a:buNone/>
              <a:defRPr sz="900">
                <a:solidFill>
                  <a:srgbClr val="FFFFFF"/>
                </a:solidFill>
              </a:defRPr>
            </a:lvl6pPr>
            <a:lvl7pPr lvl="6" rtl="0">
              <a:buNone/>
              <a:defRPr sz="900">
                <a:solidFill>
                  <a:srgbClr val="FFFFFF"/>
                </a:solidFill>
              </a:defRPr>
            </a:lvl7pPr>
            <a:lvl8pPr lvl="7" rtl="0">
              <a:buNone/>
              <a:defRPr sz="900">
                <a:solidFill>
                  <a:srgbClr val="FFFFFF"/>
                </a:solidFill>
              </a:defRPr>
            </a:lvl8pPr>
            <a:lvl9pPr lvl="8" rtl="0">
              <a:buNone/>
              <a:defRPr sz="900"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6"/>
          <p:cNvSpPr txBox="1"/>
          <p:nvPr/>
        </p:nvSpPr>
        <p:spPr>
          <a:xfrm>
            <a:off x="2542781" y="4685183"/>
            <a:ext cx="4058439" cy="244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C6C5C5"/>
                </a:solidFill>
              </a:rPr>
              <a:t>Dasar-Dasar Pemrograman 1 | Fariz Darari | Fakultas Ilmu Komputer - UI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2225" y="4703625"/>
            <a:ext cx="396300" cy="2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000">
                <a:solidFill>
                  <a:schemeClr val="dk2"/>
                </a:solidFill>
              </a:defRPr>
            </a:lvl1pPr>
            <a:lvl2pPr lvl="1" algn="ctr">
              <a:buNone/>
              <a:defRPr sz="1000">
                <a:solidFill>
                  <a:schemeClr val="dk2"/>
                </a:solidFill>
              </a:defRPr>
            </a:lvl2pPr>
            <a:lvl3pPr lvl="2" algn="ctr">
              <a:buNone/>
              <a:defRPr sz="1000">
                <a:solidFill>
                  <a:schemeClr val="dk2"/>
                </a:solidFill>
              </a:defRPr>
            </a:lvl3pPr>
            <a:lvl4pPr lvl="3" algn="ctr">
              <a:buNone/>
              <a:defRPr sz="1000">
                <a:solidFill>
                  <a:schemeClr val="dk2"/>
                </a:solidFill>
              </a:defRPr>
            </a:lvl4pPr>
            <a:lvl5pPr lvl="4" algn="ctr">
              <a:buNone/>
              <a:defRPr sz="1000">
                <a:solidFill>
                  <a:schemeClr val="dk2"/>
                </a:solidFill>
              </a:defRPr>
            </a:lvl5pPr>
            <a:lvl6pPr lvl="5" algn="ctr">
              <a:buNone/>
              <a:defRPr sz="1000">
                <a:solidFill>
                  <a:schemeClr val="dk2"/>
                </a:solidFill>
              </a:defRPr>
            </a:lvl6pPr>
            <a:lvl7pPr lvl="6" algn="ctr">
              <a:buNone/>
              <a:defRPr sz="1000">
                <a:solidFill>
                  <a:schemeClr val="dk2"/>
                </a:solidFill>
              </a:defRPr>
            </a:lvl7pPr>
            <a:lvl8pPr lvl="7" algn="ctr">
              <a:buNone/>
              <a:defRPr sz="1000">
                <a:solidFill>
                  <a:schemeClr val="dk2"/>
                </a:solidFill>
              </a:defRPr>
            </a:lvl8pPr>
            <a:lvl9pPr lvl="8" algn="ct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it.ly/pymooc-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range and Green Pen on Graphing Notepad">
            <a:extLst>
              <a:ext uri="{FF2B5EF4-FFF2-40B4-BE49-F238E27FC236}">
                <a16:creationId xmlns:a16="http://schemas.microsoft.com/office/drawing/2014/main" id="{2DA54565-BE2C-455E-806D-DAFD06879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250"/>
            <a:ext cx="9144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108E08-A584-4DE4-B5BF-19E4728F4416}"/>
              </a:ext>
            </a:extLst>
          </p:cNvPr>
          <p:cNvSpPr/>
          <p:nvPr/>
        </p:nvSpPr>
        <p:spPr>
          <a:xfrm>
            <a:off x="-1191" y="2233101"/>
            <a:ext cx="9144000" cy="1092142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3940A12-EA75-4580-BA45-CD4E1CC661D8}"/>
              </a:ext>
            </a:extLst>
          </p:cNvPr>
          <p:cNvSpPr txBox="1">
            <a:spLocks/>
          </p:cNvSpPr>
          <p:nvPr/>
        </p:nvSpPr>
        <p:spPr>
          <a:xfrm>
            <a:off x="1143000" y="2464456"/>
            <a:ext cx="6858000" cy="522246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200" b="0">
                <a:solidFill>
                  <a:schemeClr val="bg1"/>
                </a:solidFill>
                <a:latin typeface="Abadi" panose="020B0604020104020204" pitchFamily="34" charset="0"/>
              </a:rPr>
              <a:t>Python Lists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DD015F-8965-4522-97F1-0B572C8D455D}"/>
              </a:ext>
            </a:extLst>
          </p:cNvPr>
          <p:cNvSpPr/>
          <p:nvPr/>
        </p:nvSpPr>
        <p:spPr>
          <a:xfrm>
            <a:off x="-3573" y="2970949"/>
            <a:ext cx="9144000" cy="354293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10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43CC01D8-7984-4599-81E6-DC9A0B22F6FD}"/>
              </a:ext>
            </a:extLst>
          </p:cNvPr>
          <p:cNvSpPr txBox="1">
            <a:spLocks/>
          </p:cNvSpPr>
          <p:nvPr/>
        </p:nvSpPr>
        <p:spPr>
          <a:xfrm>
            <a:off x="1143000" y="2237609"/>
            <a:ext cx="6858000" cy="35429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1800">
                <a:solidFill>
                  <a:schemeClr val="bg1"/>
                </a:solidFill>
                <a:latin typeface="Abadi" panose="020B0604020104020204" pitchFamily="34" charset="0"/>
              </a:rPr>
              <a:t>CSGE601020 | Foundations of Programming 1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A767A0B7-C003-4640-86A0-B551D5AC9C6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" y="898"/>
            <a:ext cx="1910095" cy="827888"/>
          </a:xfrm>
          <a:prstGeom prst="rect">
            <a:avLst/>
          </a:prstGeom>
          <a:ln>
            <a:noFill/>
          </a:ln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095B7EAD-0F6B-44D4-BD5E-9CBCC34659D8}"/>
              </a:ext>
            </a:extLst>
          </p:cNvPr>
          <p:cNvSpPr txBox="1">
            <a:spLocks/>
          </p:cNvSpPr>
          <p:nvPr/>
        </p:nvSpPr>
        <p:spPr>
          <a:xfrm>
            <a:off x="1143000" y="2977115"/>
            <a:ext cx="6858000" cy="7326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D" sz="1800" b="1">
                <a:solidFill>
                  <a:schemeClr val="tx1">
                    <a:lumMod val="75000"/>
                    <a:lumOff val="25000"/>
                  </a:schemeClr>
                </a:solidFill>
              </a:rPr>
              <a:t>Fariz Darari</a:t>
            </a:r>
            <a:endParaRPr lang="en-ID" sz="18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27EB00-F486-482C-8BEC-CA477BD552E3}"/>
              </a:ext>
            </a:extLst>
          </p:cNvPr>
          <p:cNvSpPr txBox="1"/>
          <p:nvPr/>
        </p:nvSpPr>
        <p:spPr>
          <a:xfrm>
            <a:off x="97428" y="4510216"/>
            <a:ext cx="6386685" cy="52322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ID" b="1">
                <a:solidFill>
                  <a:srgbClr val="566579"/>
                </a:solidFill>
                <a:latin typeface="Abadi" panose="020B0604020104020204" pitchFamily="34" charset="0"/>
              </a:rPr>
              <a:t>A video lecture using this slideset is available (+ other cool Python tutorial videos):</a:t>
            </a:r>
          </a:p>
          <a:p>
            <a:r>
              <a:rPr lang="en-US" b="1">
                <a:solidFill>
                  <a:schemeClr val="tx1"/>
                </a:solidFill>
                <a:latin typeface="Abadi" panose="020B06040201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https://bit.ly/pymooc-id</a:t>
            </a:r>
            <a:endParaRPr lang="en-US" b="1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16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597"/>
    </mc:Choice>
    <mc:Fallback xmlns="">
      <p:transition spd="slow" advTm="13597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List methods</a:t>
            </a:r>
            <a:endParaRPr lang="en-ID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10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7301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todos = ["eat", "pray", "code"]</a:t>
            </a:r>
          </a:p>
          <a:p>
            <a:pPr marL="0" indent="0">
              <a:buNone/>
            </a:pPr>
            <a:r>
              <a:rPr lang="en-ID" sz="16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print(todos.index("pray")) # 1</a:t>
            </a:r>
          </a:p>
          <a:p>
            <a:pPr marL="0" indent="0">
              <a:buNone/>
            </a:pPr>
            <a:r>
              <a:rPr lang="en-ID" sz="16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print(todos.pop()) # code</a:t>
            </a:r>
          </a:p>
          <a:p>
            <a:pPr marL="0" indent="0">
              <a:buNone/>
            </a:pPr>
            <a:r>
              <a:rPr lang="en-ID" sz="16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print(todos) # ['eat', 'pray']</a:t>
            </a:r>
          </a:p>
          <a:p>
            <a:pPr marL="0" indent="0">
              <a:buNone/>
            </a:pPr>
            <a:r>
              <a:rPr lang="en-ID" sz="16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todos.append("sleep")</a:t>
            </a:r>
          </a:p>
          <a:p>
            <a:pPr marL="0" indent="0">
              <a:buNone/>
            </a:pPr>
            <a:r>
              <a:rPr lang="en-ID" sz="16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print(todos) # ['eat', 'pray', 'sleep']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todos.reverse()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print(todos) # ['sleep', 'pray', 'eat']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todos.remove("sleep")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print(todos) # ['pray', 'eat']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todos.extend(["swim", "shop"])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print(todos) # ['pray', 'eat', 'swim', 'shop']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todos.sort()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print(todos) # ['eat', 'pray', 'shop', 'swim']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961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272"/>
    </mc:Choice>
    <mc:Fallback xmlns="">
      <p:transition spd="slow" advTm="61272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97A6044-2A66-4C95-AD51-56BE702580EA}"/>
              </a:ext>
            </a:extLst>
          </p:cNvPr>
          <p:cNvGrpSpPr/>
          <p:nvPr/>
        </p:nvGrpSpPr>
        <p:grpSpPr>
          <a:xfrm>
            <a:off x="3742050" y="1008011"/>
            <a:ext cx="1659900" cy="1659900"/>
            <a:chOff x="3742050" y="1094500"/>
            <a:chExt cx="1659900" cy="1659900"/>
          </a:xfrm>
        </p:grpSpPr>
        <p:sp>
          <p:nvSpPr>
            <p:cNvPr id="890" name="Google Shape;890;p52"/>
            <p:cNvSpPr/>
            <p:nvPr/>
          </p:nvSpPr>
          <p:spPr>
            <a:xfrm>
              <a:off x="3742050" y="1094500"/>
              <a:ext cx="1659900" cy="1659900"/>
            </a:xfrm>
            <a:prstGeom prst="ellipse">
              <a:avLst/>
            </a:prstGeom>
            <a:noFill/>
            <a:ln w="9525" cap="flat" cmpd="sng">
              <a:solidFill>
                <a:schemeClr val="bg1">
                  <a:lumMod val="9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7170" name="Picture 2" descr="logo, python icon">
              <a:extLst>
                <a:ext uri="{FF2B5EF4-FFF2-40B4-BE49-F238E27FC236}">
                  <a16:creationId xmlns:a16="http://schemas.microsoft.com/office/drawing/2014/main" id="{213FB561-EB10-444D-8568-100790B9D2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3173" y="1294097"/>
              <a:ext cx="1277654" cy="12776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Google Shape;252;p33">
            <a:extLst>
              <a:ext uri="{FF2B5EF4-FFF2-40B4-BE49-F238E27FC236}">
                <a16:creationId xmlns:a16="http://schemas.microsoft.com/office/drawing/2014/main" id="{8642F49A-BC5F-482C-97F3-B391FE64EEDC}"/>
              </a:ext>
            </a:extLst>
          </p:cNvPr>
          <p:cNvSpPr txBox="1"/>
          <p:nvPr/>
        </p:nvSpPr>
        <p:spPr>
          <a:xfrm>
            <a:off x="247135" y="2916937"/>
            <a:ext cx="8649730" cy="5923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buNone/>
            </a:pPr>
            <a:r>
              <a:rPr lang="en-ID" sz="1800" b="1">
                <a:solidFill>
                  <a:schemeClr val="tx1"/>
                </a:solidFill>
                <a:latin typeface="Consolas" panose="020B0609020204030204" pitchFamily="49" charset="0"/>
              </a:rPr>
              <a:t>["thank", "you", "and", "see", "you", "in", "another", "video"]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53"/>
    </mc:Choice>
    <mc:Fallback xmlns="">
      <p:transition spd="slow" advTm="1095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Oftentimes, we do </a:t>
            </a:r>
            <a:r>
              <a:rPr lang="en-ID" b="1">
                <a:solidFill>
                  <a:srgbClr val="FF0000"/>
                </a:solidFill>
                <a:latin typeface="Abadi" panose="020B0604020104020204" pitchFamily="34" charset="0"/>
              </a:rPr>
              <a:t>not</a:t>
            </a:r>
            <a:r>
              <a:rPr lang="en-ID">
                <a:latin typeface="Abadi" panose="020B0604020104020204" pitchFamily="34" charset="0"/>
              </a:rPr>
              <a:t> deal just with one data unit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2</a:t>
            </a:fld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F935A20-398C-4434-8A2A-F988C0488F2A}"/>
              </a:ext>
            </a:extLst>
          </p:cNvPr>
          <p:cNvGrpSpPr/>
          <p:nvPr/>
        </p:nvGrpSpPr>
        <p:grpSpPr>
          <a:xfrm>
            <a:off x="1406328" y="1316221"/>
            <a:ext cx="6430200" cy="2880000"/>
            <a:chOff x="1261650" y="1249801"/>
            <a:chExt cx="6430200" cy="2880000"/>
          </a:xfrm>
        </p:grpSpPr>
        <p:pic>
          <p:nvPicPr>
            <p:cNvPr id="2050" name="Picture 2" descr="Selective Focus Photo of Pile of Assorted-title Books">
              <a:extLst>
                <a:ext uri="{FF2B5EF4-FFF2-40B4-BE49-F238E27FC236}">
                  <a16:creationId xmlns:a16="http://schemas.microsoft.com/office/drawing/2014/main" id="{62F1EE1B-B8D6-45A2-A8C6-2D540DDCB6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1650" y="1249801"/>
              <a:ext cx="1920000" cy="288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2" descr="Orange and Green Pen on Graphing Notepad">
              <a:extLst>
                <a:ext uri="{FF2B5EF4-FFF2-40B4-BE49-F238E27FC236}">
                  <a16:creationId xmlns:a16="http://schemas.microsoft.com/office/drawing/2014/main" id="{0069191B-4311-4DC7-A5E4-EE164649F0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1850" y="1249801"/>
              <a:ext cx="4320000" cy="288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114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135"/>
    </mc:Choice>
    <mc:Fallback xmlns="">
      <p:transition spd="slow" advTm="3713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For that reason, we need </a:t>
            </a:r>
            <a:r>
              <a:rPr lang="en-ID" sz="2400" b="1">
                <a:solidFill>
                  <a:srgbClr val="00B0F0"/>
                </a:solidFill>
                <a:latin typeface="Abadi" panose="020B0604020104020204" pitchFamily="34" charset="0"/>
              </a:rPr>
              <a:t>lists</a:t>
            </a:r>
            <a:r>
              <a:rPr lang="en-ID" sz="2400">
                <a:latin typeface="Abadi" panose="020B0604020104020204" pitchFamily="34" charset="0"/>
              </a:rPr>
              <a:t> to store collections of objects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3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7769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book_list = ["The Rainbow Troops", "Goosebumps", "Harry Potter"]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todo_list = ["wake up", "coffee", "the rest"]</a:t>
            </a:r>
          </a:p>
        </p:txBody>
      </p:sp>
    </p:spTree>
    <p:extLst>
      <p:ext uri="{BB962C8B-B14F-4D97-AF65-F5344CB8AC3E}">
        <p14:creationId xmlns:p14="http://schemas.microsoft.com/office/powerpoint/2010/main" val="274806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665"/>
    </mc:Choice>
    <mc:Fallback xmlns="">
      <p:transition spd="slow" advTm="4966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For that reason, we need </a:t>
            </a:r>
            <a:r>
              <a:rPr lang="en-ID" sz="2400" b="1">
                <a:solidFill>
                  <a:srgbClr val="00B0F0"/>
                </a:solidFill>
                <a:latin typeface="Abadi" panose="020B0604020104020204" pitchFamily="34" charset="0"/>
              </a:rPr>
              <a:t>lists</a:t>
            </a:r>
            <a:r>
              <a:rPr lang="en-ID" sz="2400">
                <a:latin typeface="Abadi" panose="020B0604020104020204" pitchFamily="34" charset="0"/>
              </a:rPr>
              <a:t> to store collections of objects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4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1332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book_list = ["The Rainbow Troops", "Goosebumps", "Harry Potter"]</a:t>
            </a:r>
          </a:p>
          <a:p>
            <a:pPr marL="0" indent="0">
              <a:buNone/>
            </a:pPr>
            <a:r>
              <a:rPr lang="en-ID" sz="18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todo_list = ["wake up", "coffee", "the rest"]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favorite_year_list = [2018, 2019, 2021]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answer_list = [True, False, False]</a:t>
            </a:r>
          </a:p>
        </p:txBody>
      </p:sp>
    </p:spTree>
    <p:extLst>
      <p:ext uri="{BB962C8B-B14F-4D97-AF65-F5344CB8AC3E}">
        <p14:creationId xmlns:p14="http://schemas.microsoft.com/office/powerpoint/2010/main" val="1443535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608"/>
    </mc:Choice>
    <mc:Fallback xmlns="">
      <p:transition spd="slow" advTm="4260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z="2400">
                <a:latin typeface="Abadi" panose="020B0604020104020204" pitchFamily="34" charset="0"/>
              </a:rPr>
              <a:t>For that reason, we need </a:t>
            </a:r>
            <a:r>
              <a:rPr lang="en-ID" sz="2400" b="1">
                <a:solidFill>
                  <a:srgbClr val="00B0F0"/>
                </a:solidFill>
                <a:latin typeface="Abadi" panose="020B0604020104020204" pitchFamily="34" charset="0"/>
              </a:rPr>
              <a:t>lists</a:t>
            </a:r>
            <a:r>
              <a:rPr lang="en-ID" sz="2400">
                <a:latin typeface="Abadi" panose="020B0604020104020204" pitchFamily="34" charset="0"/>
              </a:rPr>
              <a:t> to store collections of objects</a:t>
            </a:r>
            <a:endParaRPr lang="en-ID" sz="2400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5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18890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book_list = ["The Rainbow Troops", "Goosebumps", "Harry Potter"]</a:t>
            </a:r>
          </a:p>
          <a:p>
            <a:pPr marL="0" indent="0">
              <a:buNone/>
            </a:pPr>
            <a:r>
              <a:rPr lang="en-ID" sz="18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todo_list = ["wake up", "coffee", "the rest"]</a:t>
            </a:r>
          </a:p>
          <a:p>
            <a:pPr marL="0" indent="0">
              <a:buNone/>
            </a:pPr>
            <a:r>
              <a:rPr lang="en-ID" sz="18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favorite_year_list = [2018, 2019, 2021]</a:t>
            </a:r>
          </a:p>
          <a:p>
            <a:pPr marL="0" indent="0">
              <a:buNone/>
            </a:pPr>
            <a:r>
              <a:rPr lang="en-ID" sz="180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</a:rPr>
              <a:t>answer_list = [True, False, False]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mix_list = ["str", 7, 3.14, True]</a:t>
            </a:r>
          </a:p>
          <a:p>
            <a:pPr marL="0" indent="0">
              <a:buNone/>
            </a:pP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list_of_lists = [[1, 0, 1],[0, 0, 1]]</a:t>
            </a:r>
          </a:p>
        </p:txBody>
      </p:sp>
    </p:spTree>
    <p:extLst>
      <p:ext uri="{BB962C8B-B14F-4D97-AF65-F5344CB8AC3E}">
        <p14:creationId xmlns:p14="http://schemas.microsoft.com/office/powerpoint/2010/main" val="208042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306"/>
    </mc:Choice>
    <mc:Fallback xmlns="">
      <p:transition spd="slow" advTm="36306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List operations</a:t>
            </a:r>
            <a:endParaRPr lang="en-ID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6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23338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todo_list = ["wake up", "coffee", "the rest"]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print(todo_list[1]) </a:t>
            </a: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coffee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print(todo_list[-1]) </a:t>
            </a: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the rest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print(todo_list[:2]) </a:t>
            </a: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['wake up', 'coffee']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print("tea" in todo_list) </a:t>
            </a: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False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print("coffee" in todo_list) </a:t>
            </a: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True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print(len(todo_list)) </a:t>
            </a: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3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66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192"/>
    </mc:Choice>
    <mc:Fallback xmlns="">
      <p:transition spd="slow" advTm="106192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List operations</a:t>
            </a:r>
            <a:endParaRPr lang="en-ID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7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2358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programmer_todo_list = ["eat", "pray", "code"]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programmer_todo_list = programmer_todo_list + ["love"]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print(programmer_todo_list)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programmer_todo_list[2] = "programming"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print(programmer_todo_list)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del programmer_todo_list[0] </a:t>
            </a:r>
            <a:r>
              <a:rPr lang="en-ID" sz="1800">
                <a:solidFill>
                  <a:schemeClr val="tx1"/>
                </a:solidFill>
                <a:latin typeface="Consolas" panose="020B0609020204030204" pitchFamily="49" charset="0"/>
              </a:rPr>
              <a:t># in reality, we should eat!</a:t>
            </a: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print(programmer_todo_list)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D095296-07B4-426A-AF51-BA5BF8983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00" y="3362930"/>
            <a:ext cx="5106113" cy="77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50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355"/>
    </mc:Choice>
    <mc:Fallback xmlns="">
      <p:transition spd="slow" advTm="109355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List iteration</a:t>
            </a:r>
            <a:endParaRPr lang="en-ID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8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30"/>
            <a:ext cx="8520599" cy="19766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chef_todo_list = ["eat", "pray", "cook"]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for todo in chef_todo_list: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print(todo)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print("~~~")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for i in range(len(chef_todo_list)):</a:t>
            </a:r>
          </a:p>
          <a:p>
            <a:pPr marL="0" indent="0">
              <a:buNone/>
            </a:pPr>
            <a:r>
              <a:rPr lang="en-ID" sz="2000">
                <a:solidFill>
                  <a:schemeClr val="tx1"/>
                </a:solidFill>
                <a:latin typeface="Consolas" panose="020B0609020204030204" pitchFamily="49" charset="0"/>
              </a:rPr>
              <a:t>  print(chef_todo_list[i])</a:t>
            </a:r>
          </a:p>
          <a:p>
            <a:pPr marL="0" indent="0">
              <a:buNone/>
            </a:pPr>
            <a:endParaRPr lang="en-ID" sz="20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721C1B-8C97-48E3-8CA3-8A532F1631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862" y="2905757"/>
            <a:ext cx="714475" cy="174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617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605"/>
    </mc:Choice>
    <mc:Fallback xmlns="">
      <p:transition spd="slow" advTm="85605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AA6E-C357-4E88-9713-3AC3F981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>
                <a:latin typeface="Abadi" panose="020B0604020104020204" pitchFamily="34" charset="0"/>
              </a:rPr>
              <a:t>List methods</a:t>
            </a:r>
            <a:endParaRPr lang="en-ID">
              <a:latin typeface="Consolas" panose="020B0609020204030204" pitchFamily="49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589C0F-2DC0-4FF2-A6E6-E22A8692170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9</a:t>
            </a:fld>
            <a:endParaRPr lang="en-GB"/>
          </a:p>
        </p:txBody>
      </p:sp>
      <p:sp>
        <p:nvSpPr>
          <p:cNvPr id="6" name="Google Shape;252;p33">
            <a:extLst>
              <a:ext uri="{FF2B5EF4-FFF2-40B4-BE49-F238E27FC236}">
                <a16:creationId xmlns:a16="http://schemas.microsoft.com/office/drawing/2014/main" id="{7405E5FE-21FC-4270-B46C-1C348CA037C8}"/>
              </a:ext>
            </a:extLst>
          </p:cNvPr>
          <p:cNvSpPr txBox="1"/>
          <p:nvPr/>
        </p:nvSpPr>
        <p:spPr>
          <a:xfrm>
            <a:off x="400995" y="841829"/>
            <a:ext cx="8520599" cy="37301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todos = ["eat", "pray", "code"]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print(todos.index("pray")) # 1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print(todos.pop()) # code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print(todos) # ['eat', 'pray']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todos.append("sleep")</a:t>
            </a:r>
          </a:p>
          <a:p>
            <a:pPr marL="0" indent="0">
              <a:buNone/>
            </a:pPr>
            <a:r>
              <a:rPr lang="en-ID" sz="1600">
                <a:solidFill>
                  <a:schemeClr val="tx1"/>
                </a:solidFill>
                <a:latin typeface="Consolas" panose="020B0609020204030204" pitchFamily="49" charset="0"/>
              </a:rPr>
              <a:t>print(todos) # ['eat', 'pray', 'sleep']</a:t>
            </a: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ID" sz="160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918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311"/>
    </mc:Choice>
    <mc:Fallback xmlns="">
      <p:transition spd="slow" advTm="66311"/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4708</TotalTime>
  <Words>822</Words>
  <Application>Microsoft Office PowerPoint</Application>
  <PresentationFormat>On-screen Show (16:9)</PresentationFormat>
  <Paragraphs>88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Abadi</vt:lpstr>
      <vt:lpstr>Arial</vt:lpstr>
      <vt:lpstr>Consolas</vt:lpstr>
      <vt:lpstr>Trebuchet MS</vt:lpstr>
      <vt:lpstr>Simple Light</vt:lpstr>
      <vt:lpstr>PowerPoint Presentation</vt:lpstr>
      <vt:lpstr>Oftentimes, we do not deal just with one data unit</vt:lpstr>
      <vt:lpstr>For that reason, we need lists to store collections of objects</vt:lpstr>
      <vt:lpstr>For that reason, we need lists to store collections of objects</vt:lpstr>
      <vt:lpstr>For that reason, we need lists to store collections of objects</vt:lpstr>
      <vt:lpstr>List operations</vt:lpstr>
      <vt:lpstr>List operations</vt:lpstr>
      <vt:lpstr>List iteration</vt:lpstr>
      <vt:lpstr>List methods</vt:lpstr>
      <vt:lpstr>List methods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Fariz</dc:creator>
  <cp:lastModifiedBy>Fariz Darari</cp:lastModifiedBy>
  <cp:revision>697</cp:revision>
  <dcterms:modified xsi:type="dcterms:W3CDTF">2020-10-25T17:40:34Z</dcterms:modified>
</cp:coreProperties>
</file>