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3"/>
  </p:notesMasterIdLst>
  <p:sldIdLst>
    <p:sldId id="400" r:id="rId2"/>
    <p:sldId id="402" r:id="rId3"/>
    <p:sldId id="481" r:id="rId4"/>
    <p:sldId id="491" r:id="rId5"/>
    <p:sldId id="492" r:id="rId6"/>
    <p:sldId id="482" r:id="rId7"/>
    <p:sldId id="493" r:id="rId8"/>
    <p:sldId id="494" r:id="rId9"/>
    <p:sldId id="497" r:id="rId10"/>
    <p:sldId id="498" r:id="rId11"/>
    <p:sldId id="278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900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https://www.pexels.com/photo/orange-and-green-pen-on-graphing-notepad-131979/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4641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https://www.iconfinder.com/icons/4375050/logo_python_icon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Daftar teman, daftar kode Python yang sudah kita buat sejauh mengikuti kuliah pemrograman Python (pasti sudah banyak kan?), lalu daftar makanan favorit</a:t>
            </a:r>
          </a:p>
          <a:p>
            <a:pPr marL="139700" indent="0">
              <a:buNone/>
            </a:pPr>
            <a:r>
              <a:rPr lang="en-ID"/>
              <a:t>https://www.pexels.com/photo/background-book-stack-books-close-up-1148399/</a:t>
            </a:r>
          </a:p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Lists can be used to store a collection of objects, mention how lists syntactically look like</a:t>
            </a:r>
          </a:p>
        </p:txBody>
      </p:sp>
    </p:spTree>
    <p:extLst>
      <p:ext uri="{BB962C8B-B14F-4D97-AF65-F5344CB8AC3E}">
        <p14:creationId xmlns:p14="http://schemas.microsoft.com/office/powerpoint/2010/main" val="167811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Not only strings, but really any object</a:t>
            </a:r>
          </a:p>
        </p:txBody>
      </p:sp>
    </p:spTree>
    <p:extLst>
      <p:ext uri="{BB962C8B-B14F-4D97-AF65-F5344CB8AC3E}">
        <p14:creationId xmlns:p14="http://schemas.microsoft.com/office/powerpoint/2010/main" val="2468861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Can mix types</a:t>
            </a:r>
          </a:p>
          <a:p>
            <a:pPr marL="139700" indent="0">
              <a:buNone/>
            </a:pPr>
            <a:r>
              <a:rPr lang="en-ID"/>
              <a:t>and can also contain lists (lists inside lists)</a:t>
            </a:r>
          </a:p>
        </p:txBody>
      </p:sp>
    </p:spTree>
    <p:extLst>
      <p:ext uri="{BB962C8B-B14F-4D97-AF65-F5344CB8AC3E}">
        <p14:creationId xmlns:p14="http://schemas.microsoft.com/office/powerpoint/2010/main" val="3014276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Kind of similar to strings</a:t>
            </a:r>
          </a:p>
        </p:txBody>
      </p:sp>
    </p:spTree>
    <p:extLst>
      <p:ext uri="{BB962C8B-B14F-4D97-AF65-F5344CB8AC3E}">
        <p14:creationId xmlns:p14="http://schemas.microsoft.com/office/powerpoint/2010/main" val="2603673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Programmers also need love sometimes</a:t>
            </a:r>
          </a:p>
        </p:txBody>
      </p:sp>
    </p:spTree>
    <p:extLst>
      <p:ext uri="{BB962C8B-B14F-4D97-AF65-F5344CB8AC3E}">
        <p14:creationId xmlns:p14="http://schemas.microsoft.com/office/powerpoint/2010/main" val="132849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Programmers also need love</a:t>
            </a:r>
          </a:p>
        </p:txBody>
      </p:sp>
    </p:spTree>
    <p:extLst>
      <p:ext uri="{BB962C8B-B14F-4D97-AF65-F5344CB8AC3E}">
        <p14:creationId xmlns:p14="http://schemas.microsoft.com/office/powerpoint/2010/main" val="376355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089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range and Green Pen on Graphing Notepad">
            <a:extLst>
              <a:ext uri="{FF2B5EF4-FFF2-40B4-BE49-F238E27FC236}">
                <a16:creationId xmlns:a16="http://schemas.microsoft.com/office/drawing/2014/main" id="{2DA54565-BE2C-455E-806D-DAFD06879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5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Python Lists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97428" y="4510216"/>
            <a:ext cx="638668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97"/>
    </mc:Choice>
    <mc:Fallback xmlns="">
      <p:transition spd="slow" advTm="1359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List methods</a:t>
            </a:r>
            <a:endParaRPr lang="en-ID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30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todos = ["eat", "pray", "code"]</a:t>
            </a:r>
          </a:p>
          <a:p>
            <a:pPr marL="0" indent="0">
              <a:buNone/>
            </a:pPr>
            <a:r>
              <a:rPr lang="en-ID" sz="16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print(todos.index("pray")) # 1</a:t>
            </a:r>
          </a:p>
          <a:p>
            <a:pPr marL="0" indent="0">
              <a:buNone/>
            </a:pPr>
            <a:r>
              <a:rPr lang="en-ID" sz="16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print(todos.pop()) # code</a:t>
            </a:r>
          </a:p>
          <a:p>
            <a:pPr marL="0" indent="0">
              <a:buNone/>
            </a:pPr>
            <a:r>
              <a:rPr lang="en-ID" sz="16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print(todos) # ['eat', 'pray']</a:t>
            </a:r>
          </a:p>
          <a:p>
            <a:pPr marL="0" indent="0">
              <a:buNone/>
            </a:pPr>
            <a:r>
              <a:rPr lang="en-ID" sz="16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todos.append("sleep")</a:t>
            </a:r>
          </a:p>
          <a:p>
            <a:pPr marL="0" indent="0">
              <a:buNone/>
            </a:pPr>
            <a:r>
              <a:rPr lang="en-ID" sz="16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print(todos) # ['eat', 'pray', 'sleep']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todos.reverse()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print(todos) # ['sleep', 'pray', 'eat']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todos.remove("sleep")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print(todos) # ['pray', 'eat']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todos.extend(["swim", "shop"])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print(todos) # ['pray', 'eat', 'swim', 'shop']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todos.sort()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print(todos) # ['eat', 'pray', 'shop', 'swim']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96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272"/>
    </mc:Choice>
    <mc:Fallback xmlns="">
      <p:transition spd="slow" advTm="6127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742050" y="1008011"/>
            <a:ext cx="1659900" cy="16599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8642F49A-BC5F-482C-97F3-B391FE64EEDC}"/>
              </a:ext>
            </a:extLst>
          </p:cNvPr>
          <p:cNvSpPr txBox="1"/>
          <p:nvPr/>
        </p:nvSpPr>
        <p:spPr>
          <a:xfrm>
            <a:off x="247135" y="2916937"/>
            <a:ext cx="8649730" cy="5923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["thank", "you", "and", "see", "you", "in", "another", "video"]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53"/>
    </mc:Choice>
    <mc:Fallback xmlns="">
      <p:transition spd="slow" advTm="1095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Oftentimes, we do </a:t>
            </a:r>
            <a:r>
              <a:rPr lang="en-ID" b="1">
                <a:solidFill>
                  <a:srgbClr val="FF0000"/>
                </a:solidFill>
                <a:latin typeface="Abadi" panose="020B0604020104020204" pitchFamily="34" charset="0"/>
              </a:rPr>
              <a:t>not</a:t>
            </a:r>
            <a:r>
              <a:rPr lang="en-ID">
                <a:latin typeface="Abadi" panose="020B0604020104020204" pitchFamily="34" charset="0"/>
              </a:rPr>
              <a:t> deal just with one data unit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F935A20-398C-4434-8A2A-F988C0488F2A}"/>
              </a:ext>
            </a:extLst>
          </p:cNvPr>
          <p:cNvGrpSpPr/>
          <p:nvPr/>
        </p:nvGrpSpPr>
        <p:grpSpPr>
          <a:xfrm>
            <a:off x="1406328" y="1316221"/>
            <a:ext cx="6430200" cy="2880000"/>
            <a:chOff x="1261650" y="1249801"/>
            <a:chExt cx="6430200" cy="2880000"/>
          </a:xfrm>
        </p:grpSpPr>
        <p:pic>
          <p:nvPicPr>
            <p:cNvPr id="2050" name="Picture 2" descr="Selective Focus Photo of Pile of Assorted-title Books">
              <a:extLst>
                <a:ext uri="{FF2B5EF4-FFF2-40B4-BE49-F238E27FC236}">
                  <a16:creationId xmlns:a16="http://schemas.microsoft.com/office/drawing/2014/main" id="{62F1EE1B-B8D6-45A2-A8C6-2D540DDCB6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1650" y="1249801"/>
              <a:ext cx="1920000" cy="28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Orange and Green Pen on Graphing Notepad">
              <a:extLst>
                <a:ext uri="{FF2B5EF4-FFF2-40B4-BE49-F238E27FC236}">
                  <a16:creationId xmlns:a16="http://schemas.microsoft.com/office/drawing/2014/main" id="{0069191B-4311-4DC7-A5E4-EE164649F0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1850" y="1249801"/>
              <a:ext cx="4320000" cy="28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35"/>
    </mc:Choice>
    <mc:Fallback xmlns="">
      <p:transition spd="slow" advTm="3713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For that reason, we need </a:t>
            </a:r>
            <a:r>
              <a:rPr lang="en-ID" sz="2400" b="1">
                <a:solidFill>
                  <a:srgbClr val="00B0F0"/>
                </a:solidFill>
                <a:latin typeface="Abadi" panose="020B0604020104020204" pitchFamily="34" charset="0"/>
              </a:rPr>
              <a:t>lists</a:t>
            </a:r>
            <a:r>
              <a:rPr lang="en-ID" sz="2400">
                <a:latin typeface="Abadi" panose="020B0604020104020204" pitchFamily="34" charset="0"/>
              </a:rPr>
              <a:t> to store collections of objects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7769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book_list = ["The Rainbow Troops", "Goosebumps", "Harry Potter"]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todo_list = ["wake up", "coffee", "the rest"]</a:t>
            </a:r>
          </a:p>
        </p:txBody>
      </p:sp>
    </p:spTree>
    <p:extLst>
      <p:ext uri="{BB962C8B-B14F-4D97-AF65-F5344CB8AC3E}">
        <p14:creationId xmlns:p14="http://schemas.microsoft.com/office/powerpoint/2010/main" val="274806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65"/>
    </mc:Choice>
    <mc:Fallback xmlns="">
      <p:transition spd="slow" advTm="4966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For that reason, we need </a:t>
            </a:r>
            <a:r>
              <a:rPr lang="en-ID" sz="2400" b="1">
                <a:solidFill>
                  <a:srgbClr val="00B0F0"/>
                </a:solidFill>
                <a:latin typeface="Abadi" panose="020B0604020104020204" pitchFamily="34" charset="0"/>
              </a:rPr>
              <a:t>lists</a:t>
            </a:r>
            <a:r>
              <a:rPr lang="en-ID" sz="2400">
                <a:latin typeface="Abadi" panose="020B0604020104020204" pitchFamily="34" charset="0"/>
              </a:rPr>
              <a:t> to store collections of objects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1332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book_list = ["The Rainbow Troops", "Goosebumps", "Harry Potter"]</a:t>
            </a:r>
          </a:p>
          <a:p>
            <a:pPr marL="0" indent="0">
              <a:buNone/>
            </a:pPr>
            <a:r>
              <a:rPr lang="en-ID" sz="18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todo_list = ["wake up", "coffee", "the rest"]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favorite_year_list = [2018, 2019, 2021]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answer_list = [True, False, False]</a:t>
            </a:r>
          </a:p>
        </p:txBody>
      </p:sp>
    </p:spTree>
    <p:extLst>
      <p:ext uri="{BB962C8B-B14F-4D97-AF65-F5344CB8AC3E}">
        <p14:creationId xmlns:p14="http://schemas.microsoft.com/office/powerpoint/2010/main" val="144353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08"/>
    </mc:Choice>
    <mc:Fallback xmlns="">
      <p:transition spd="slow" advTm="4260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For that reason, we need </a:t>
            </a:r>
            <a:r>
              <a:rPr lang="en-ID" sz="2400" b="1">
                <a:solidFill>
                  <a:srgbClr val="00B0F0"/>
                </a:solidFill>
                <a:latin typeface="Abadi" panose="020B0604020104020204" pitchFamily="34" charset="0"/>
              </a:rPr>
              <a:t>lists</a:t>
            </a:r>
            <a:r>
              <a:rPr lang="en-ID" sz="2400">
                <a:latin typeface="Abadi" panose="020B0604020104020204" pitchFamily="34" charset="0"/>
              </a:rPr>
              <a:t> to store collections of objects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18890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book_list = ["The Rainbow Troops", "Goosebumps", "Harry Potter"]</a:t>
            </a:r>
          </a:p>
          <a:p>
            <a:pPr marL="0" indent="0">
              <a:buNone/>
            </a:pPr>
            <a:r>
              <a:rPr lang="en-ID" sz="18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todo_list = ["wake up", "coffee", "the rest"]</a:t>
            </a:r>
          </a:p>
          <a:p>
            <a:pPr marL="0" indent="0">
              <a:buNone/>
            </a:pPr>
            <a:r>
              <a:rPr lang="en-ID" sz="18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favorite_year_list = [2018, 2019, 2021]</a:t>
            </a:r>
          </a:p>
          <a:p>
            <a:pPr marL="0" indent="0">
              <a:buNone/>
            </a:pPr>
            <a:r>
              <a:rPr lang="en-ID" sz="1800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answer_list = [True, False, False]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mix_list = ["str", 7, 3.14, True]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list_of_lists = [[1, 0, 1],[0, 0, 1]]</a:t>
            </a:r>
          </a:p>
        </p:txBody>
      </p:sp>
    </p:spTree>
    <p:extLst>
      <p:ext uri="{BB962C8B-B14F-4D97-AF65-F5344CB8AC3E}">
        <p14:creationId xmlns:p14="http://schemas.microsoft.com/office/powerpoint/2010/main" val="208042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06"/>
    </mc:Choice>
    <mc:Fallback xmlns="">
      <p:transition spd="slow" advTm="36306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List operations</a:t>
            </a:r>
            <a:endParaRPr lang="en-ID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3338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todo_list = ["wake up", "coffee", "the rest"]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print(todo_list[1])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coffee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print(todo_list[-1])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the rest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print(todo_list[:2])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['wake up', 'coffee']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print("tea" in todo_list)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False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print("coffee" in todo_list)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True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print(len(todo_list))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3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66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192"/>
    </mc:Choice>
    <mc:Fallback xmlns="">
      <p:transition spd="slow" advTm="10619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List operations</a:t>
            </a:r>
            <a:endParaRPr lang="en-ID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358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programmer_todo_list = ["eat", "pray", "code"]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programmer_todo_list = programmer_todo_list + ["love"]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print(programmer_todo_list)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programmer_todo_list[2] = "programming"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print(programmer_todo_list)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del programmer_todo_list[0]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in reality, we should eat!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print(programmer_todo_list)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095296-07B4-426A-AF51-BA5BF8983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3362930"/>
            <a:ext cx="5106113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0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355"/>
    </mc:Choice>
    <mc:Fallback xmlns="">
      <p:transition spd="slow" advTm="10935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List iteration</a:t>
            </a:r>
            <a:endParaRPr lang="en-ID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19766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chef_todo_list = ["eat", "pray", "cook"]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for todo in chef_todo_list: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print(todo)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print("~~~")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for i in range(len(chef_todo_list)):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print(chef_todo_list[i])</a:t>
            </a:r>
          </a:p>
          <a:p>
            <a:pPr marL="0" indent="0">
              <a:buNone/>
            </a:pP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721C1B-8C97-48E3-8CA3-8A532F163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62" y="2905757"/>
            <a:ext cx="714475" cy="174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1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605"/>
    </mc:Choice>
    <mc:Fallback xmlns="">
      <p:transition spd="slow" advTm="8560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List methods</a:t>
            </a:r>
            <a:endParaRPr lang="en-ID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30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todos = ["eat", "pray", "code"]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print(todos.index("pray")) # 1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print(todos.pop()) # code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print(todos) # ['eat', 'pray']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todos.append("sleep")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print(todos) # ['eat', 'pray', 'sleep']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91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11"/>
    </mc:Choice>
    <mc:Fallback xmlns="">
      <p:transition spd="slow" advTm="66311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4708</TotalTime>
  <Words>822</Words>
  <Application>Microsoft Office PowerPoint</Application>
  <PresentationFormat>On-screen Show (16:9)</PresentationFormat>
  <Paragraphs>88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Abadi</vt:lpstr>
      <vt:lpstr>Arial</vt:lpstr>
      <vt:lpstr>Consolas</vt:lpstr>
      <vt:lpstr>Trebuchet MS</vt:lpstr>
      <vt:lpstr>Simple Light</vt:lpstr>
      <vt:lpstr>PowerPoint Presentation</vt:lpstr>
      <vt:lpstr>Oftentimes, we do not deal just with one data unit</vt:lpstr>
      <vt:lpstr>For that reason, we need lists to store collections of objects</vt:lpstr>
      <vt:lpstr>For that reason, we need lists to store collections of objects</vt:lpstr>
      <vt:lpstr>For that reason, we need lists to store collections of objects</vt:lpstr>
      <vt:lpstr>List operations</vt:lpstr>
      <vt:lpstr>List operations</vt:lpstr>
      <vt:lpstr>List iteration</vt:lpstr>
      <vt:lpstr>List methods</vt:lpstr>
      <vt:lpstr>List methods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697</cp:revision>
  <dcterms:modified xsi:type="dcterms:W3CDTF">2020-10-25T17:40:34Z</dcterms:modified>
</cp:coreProperties>
</file>