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32" r:id="rId1"/>
  </p:sldMasterIdLst>
  <p:notesMasterIdLst>
    <p:notesMasterId r:id="rId44"/>
  </p:notesMasterIdLst>
  <p:handoutMasterIdLst>
    <p:handoutMasterId r:id="rId45"/>
  </p:handoutMasterIdLst>
  <p:sldIdLst>
    <p:sldId id="256" r:id="rId2"/>
    <p:sldId id="310" r:id="rId3"/>
    <p:sldId id="343" r:id="rId4"/>
    <p:sldId id="298" r:id="rId5"/>
    <p:sldId id="330" r:id="rId6"/>
    <p:sldId id="259" r:id="rId7"/>
    <p:sldId id="287" r:id="rId8"/>
    <p:sldId id="261" r:id="rId9"/>
    <p:sldId id="271" r:id="rId10"/>
    <p:sldId id="288" r:id="rId11"/>
    <p:sldId id="272" r:id="rId12"/>
    <p:sldId id="273" r:id="rId13"/>
    <p:sldId id="299" r:id="rId14"/>
    <p:sldId id="301" r:id="rId15"/>
    <p:sldId id="283" r:id="rId16"/>
    <p:sldId id="280" r:id="rId17"/>
    <p:sldId id="281" r:id="rId18"/>
    <p:sldId id="282" r:id="rId19"/>
    <p:sldId id="284" r:id="rId20"/>
    <p:sldId id="285" r:id="rId21"/>
    <p:sldId id="290" r:id="rId22"/>
    <p:sldId id="286" r:id="rId23"/>
    <p:sldId id="300" r:id="rId24"/>
    <p:sldId id="291" r:id="rId25"/>
    <p:sldId id="344" r:id="rId26"/>
    <p:sldId id="318" r:id="rId27"/>
    <p:sldId id="328" r:id="rId28"/>
    <p:sldId id="329" r:id="rId29"/>
    <p:sldId id="319" r:id="rId30"/>
    <p:sldId id="321" r:id="rId31"/>
    <p:sldId id="327" r:id="rId32"/>
    <p:sldId id="339" r:id="rId33"/>
    <p:sldId id="340" r:id="rId34"/>
    <p:sldId id="331" r:id="rId35"/>
    <p:sldId id="332" r:id="rId36"/>
    <p:sldId id="338" r:id="rId37"/>
    <p:sldId id="333" r:id="rId38"/>
    <p:sldId id="349" r:id="rId39"/>
    <p:sldId id="334" r:id="rId40"/>
    <p:sldId id="348" r:id="rId41"/>
    <p:sldId id="347" r:id="rId42"/>
    <p:sldId id="336"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434" autoAdjust="0"/>
  </p:normalViewPr>
  <p:slideViewPr>
    <p:cSldViewPr snapToGrid="0">
      <p:cViewPr varScale="1">
        <p:scale>
          <a:sx n="72" d="100"/>
          <a:sy n="72" d="100"/>
        </p:scale>
        <p:origin x="660"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3674AE-4E3E-4C11-B178-1E5BFCE37D96}"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22A33BC7-39E6-4E2A-817B-62CF08BD2192}">
      <dgm:prSet/>
      <dgm:spPr/>
      <dgm:t>
        <a:bodyPr/>
        <a:lstStyle/>
        <a:p>
          <a:r>
            <a:rPr lang="id-ID" b="1"/>
            <a:t>Adanya fenomena joint-stock company di Eropa Barat dan Amerika pada paruh kedua abad 19.</a:t>
          </a:r>
        </a:p>
      </dgm:t>
    </dgm:pt>
    <dgm:pt modelId="{A4B579FF-9A2D-4CA4-AEA8-F8FC9B28D685}" type="parTrans" cxnId="{A35DE2B4-4D49-4895-AAE9-07BC9E59E820}">
      <dgm:prSet/>
      <dgm:spPr/>
      <dgm:t>
        <a:bodyPr/>
        <a:lstStyle/>
        <a:p>
          <a:endParaRPr lang="en-US"/>
        </a:p>
      </dgm:t>
    </dgm:pt>
    <dgm:pt modelId="{76ADE175-AD4B-4145-A695-DC3FB54AF715}" type="sibTrans" cxnId="{A35DE2B4-4D49-4895-AAE9-07BC9E59E820}">
      <dgm:prSet/>
      <dgm:spPr/>
      <dgm:t>
        <a:bodyPr/>
        <a:lstStyle/>
        <a:p>
          <a:endParaRPr lang="en-US"/>
        </a:p>
      </dgm:t>
    </dgm:pt>
    <dgm:pt modelId="{03B86E13-C46C-40DE-92C2-D7D5BA94D8EA}">
      <dgm:prSet/>
      <dgm:spPr/>
      <dgm:t>
        <a:bodyPr/>
        <a:lstStyle/>
        <a:p>
          <a:r>
            <a:rPr lang="id-ID" b="1"/>
            <a:t>By separating ownership and control, the joint-stock company give rise to a new group of manager who are utterly different from their capitalist predecessors.</a:t>
          </a:r>
          <a:endParaRPr lang="en-US"/>
        </a:p>
      </dgm:t>
    </dgm:pt>
    <dgm:pt modelId="{83C6A039-DF0C-474C-81F6-3CC1A41644D4}" type="parTrans" cxnId="{D23ECF09-7B1A-475A-ADC2-6523060E9F9F}">
      <dgm:prSet/>
      <dgm:spPr/>
      <dgm:t>
        <a:bodyPr/>
        <a:lstStyle/>
        <a:p>
          <a:endParaRPr lang="en-US"/>
        </a:p>
      </dgm:t>
    </dgm:pt>
    <dgm:pt modelId="{F113301A-E47D-4EB6-A3F5-9A40F44D32B4}" type="sibTrans" cxnId="{D23ECF09-7B1A-475A-ADC2-6523060E9F9F}">
      <dgm:prSet/>
      <dgm:spPr/>
      <dgm:t>
        <a:bodyPr/>
        <a:lstStyle/>
        <a:p>
          <a:endParaRPr lang="en-US"/>
        </a:p>
      </dgm:t>
    </dgm:pt>
    <dgm:pt modelId="{702AD00E-8DC1-4335-9AC4-6472C99A3246}">
      <dgm:prSet/>
      <dgm:spPr/>
      <dgm:t>
        <a:bodyPr/>
        <a:lstStyle/>
        <a:p>
          <a:r>
            <a:rPr lang="id-ID" b="1" dirty="0"/>
            <a:t>For Marx, by separating ownership and control, the joint-stock company reduce the distance between manager and worker; at the same time removing the owners altogether from the sphere of production; thereby isolating their function as exploiters of others.</a:t>
          </a:r>
          <a:endParaRPr lang="en-US" dirty="0"/>
        </a:p>
      </dgm:t>
    </dgm:pt>
    <dgm:pt modelId="{682DA1BC-676D-483D-A751-A29514E78162}" type="parTrans" cxnId="{1C7A1046-60D5-4323-AFB4-18A202275085}">
      <dgm:prSet/>
      <dgm:spPr/>
      <dgm:t>
        <a:bodyPr/>
        <a:lstStyle/>
        <a:p>
          <a:endParaRPr lang="en-US"/>
        </a:p>
      </dgm:t>
    </dgm:pt>
    <dgm:pt modelId="{A7C0D9F3-C482-4591-9EE2-E9433D5DCD91}" type="sibTrans" cxnId="{1C7A1046-60D5-4323-AFB4-18A202275085}">
      <dgm:prSet/>
      <dgm:spPr/>
      <dgm:t>
        <a:bodyPr/>
        <a:lstStyle/>
        <a:p>
          <a:endParaRPr lang="en-US"/>
        </a:p>
      </dgm:t>
    </dgm:pt>
    <dgm:pt modelId="{76A138BF-46C2-4A86-8E7C-E014F8A26FF3}" type="pres">
      <dgm:prSet presAssocID="{FD3674AE-4E3E-4C11-B178-1E5BFCE37D96}" presName="vert0" presStyleCnt="0">
        <dgm:presLayoutVars>
          <dgm:dir/>
          <dgm:animOne val="branch"/>
          <dgm:animLvl val="lvl"/>
        </dgm:presLayoutVars>
      </dgm:prSet>
      <dgm:spPr/>
    </dgm:pt>
    <dgm:pt modelId="{58643921-F089-4FB7-A06D-CD152FE4F6C4}" type="pres">
      <dgm:prSet presAssocID="{22A33BC7-39E6-4E2A-817B-62CF08BD2192}" presName="thickLine" presStyleLbl="alignNode1" presStyleIdx="0" presStyleCnt="3"/>
      <dgm:spPr/>
    </dgm:pt>
    <dgm:pt modelId="{7F74837B-DACA-4D94-AEE1-8821BD0A0F7D}" type="pres">
      <dgm:prSet presAssocID="{22A33BC7-39E6-4E2A-817B-62CF08BD2192}" presName="horz1" presStyleCnt="0"/>
      <dgm:spPr/>
    </dgm:pt>
    <dgm:pt modelId="{8350A5F1-0096-4008-AA5A-8C28AB340226}" type="pres">
      <dgm:prSet presAssocID="{22A33BC7-39E6-4E2A-817B-62CF08BD2192}" presName="tx1" presStyleLbl="revTx" presStyleIdx="0" presStyleCnt="3"/>
      <dgm:spPr/>
    </dgm:pt>
    <dgm:pt modelId="{7BBA3972-1A8B-4D1C-8B16-0A0DFA1BC17D}" type="pres">
      <dgm:prSet presAssocID="{22A33BC7-39E6-4E2A-817B-62CF08BD2192}" presName="vert1" presStyleCnt="0"/>
      <dgm:spPr/>
    </dgm:pt>
    <dgm:pt modelId="{954CBF64-620C-48BC-B0A6-01A727DF0B05}" type="pres">
      <dgm:prSet presAssocID="{03B86E13-C46C-40DE-92C2-D7D5BA94D8EA}" presName="thickLine" presStyleLbl="alignNode1" presStyleIdx="1" presStyleCnt="3"/>
      <dgm:spPr/>
    </dgm:pt>
    <dgm:pt modelId="{8FE3AE28-9809-4B99-8B38-F3970FB3B969}" type="pres">
      <dgm:prSet presAssocID="{03B86E13-C46C-40DE-92C2-D7D5BA94D8EA}" presName="horz1" presStyleCnt="0"/>
      <dgm:spPr/>
    </dgm:pt>
    <dgm:pt modelId="{6393618D-CFA4-4F8E-904F-5C9416FC129D}" type="pres">
      <dgm:prSet presAssocID="{03B86E13-C46C-40DE-92C2-D7D5BA94D8EA}" presName="tx1" presStyleLbl="revTx" presStyleIdx="1" presStyleCnt="3"/>
      <dgm:spPr/>
    </dgm:pt>
    <dgm:pt modelId="{31EEA624-83A9-4EF6-A478-9B1D6D9496E6}" type="pres">
      <dgm:prSet presAssocID="{03B86E13-C46C-40DE-92C2-D7D5BA94D8EA}" presName="vert1" presStyleCnt="0"/>
      <dgm:spPr/>
    </dgm:pt>
    <dgm:pt modelId="{BBE7221D-1717-420E-9356-0B438D32CD8B}" type="pres">
      <dgm:prSet presAssocID="{702AD00E-8DC1-4335-9AC4-6472C99A3246}" presName="thickLine" presStyleLbl="alignNode1" presStyleIdx="2" presStyleCnt="3"/>
      <dgm:spPr/>
    </dgm:pt>
    <dgm:pt modelId="{AD6718BD-F400-4079-80BF-C166A073FA61}" type="pres">
      <dgm:prSet presAssocID="{702AD00E-8DC1-4335-9AC4-6472C99A3246}" presName="horz1" presStyleCnt="0"/>
      <dgm:spPr/>
    </dgm:pt>
    <dgm:pt modelId="{03008114-7304-4C42-90A9-DDA0D6ED09FE}" type="pres">
      <dgm:prSet presAssocID="{702AD00E-8DC1-4335-9AC4-6472C99A3246}" presName="tx1" presStyleLbl="revTx" presStyleIdx="2" presStyleCnt="3"/>
      <dgm:spPr/>
    </dgm:pt>
    <dgm:pt modelId="{349CD78B-FFE2-42D3-998A-C4BF130539A5}" type="pres">
      <dgm:prSet presAssocID="{702AD00E-8DC1-4335-9AC4-6472C99A3246}" presName="vert1" presStyleCnt="0"/>
      <dgm:spPr/>
    </dgm:pt>
  </dgm:ptLst>
  <dgm:cxnLst>
    <dgm:cxn modelId="{D23ECF09-7B1A-475A-ADC2-6523060E9F9F}" srcId="{FD3674AE-4E3E-4C11-B178-1E5BFCE37D96}" destId="{03B86E13-C46C-40DE-92C2-D7D5BA94D8EA}" srcOrd="1" destOrd="0" parTransId="{83C6A039-DF0C-474C-81F6-3CC1A41644D4}" sibTransId="{F113301A-E47D-4EB6-A3F5-9A40F44D32B4}"/>
    <dgm:cxn modelId="{8DAAB110-AF5F-42D0-9970-0C01E630B3AA}" type="presOf" srcId="{702AD00E-8DC1-4335-9AC4-6472C99A3246}" destId="{03008114-7304-4C42-90A9-DDA0D6ED09FE}" srcOrd="0" destOrd="0" presId="urn:microsoft.com/office/officeart/2008/layout/LinedList"/>
    <dgm:cxn modelId="{1C7A1046-60D5-4323-AFB4-18A202275085}" srcId="{FD3674AE-4E3E-4C11-B178-1E5BFCE37D96}" destId="{702AD00E-8DC1-4335-9AC4-6472C99A3246}" srcOrd="2" destOrd="0" parTransId="{682DA1BC-676D-483D-A751-A29514E78162}" sibTransId="{A7C0D9F3-C482-4591-9EE2-E9433D5DCD91}"/>
    <dgm:cxn modelId="{E8FF1C4B-BC5A-4293-A897-DA0CEC97A395}" type="presOf" srcId="{FD3674AE-4E3E-4C11-B178-1E5BFCE37D96}" destId="{76A138BF-46C2-4A86-8E7C-E014F8A26FF3}" srcOrd="0" destOrd="0" presId="urn:microsoft.com/office/officeart/2008/layout/LinedList"/>
    <dgm:cxn modelId="{8CC5B26E-07AA-4F3E-AD7C-D9E17D2443DA}" type="presOf" srcId="{22A33BC7-39E6-4E2A-817B-62CF08BD2192}" destId="{8350A5F1-0096-4008-AA5A-8C28AB340226}" srcOrd="0" destOrd="0" presId="urn:microsoft.com/office/officeart/2008/layout/LinedList"/>
    <dgm:cxn modelId="{A35DE2B4-4D49-4895-AAE9-07BC9E59E820}" srcId="{FD3674AE-4E3E-4C11-B178-1E5BFCE37D96}" destId="{22A33BC7-39E6-4E2A-817B-62CF08BD2192}" srcOrd="0" destOrd="0" parTransId="{A4B579FF-9A2D-4CA4-AEA8-F8FC9B28D685}" sibTransId="{76ADE175-AD4B-4145-A695-DC3FB54AF715}"/>
    <dgm:cxn modelId="{0E9E8FFF-AE96-4119-84B8-7FB3B2AC8397}" type="presOf" srcId="{03B86E13-C46C-40DE-92C2-D7D5BA94D8EA}" destId="{6393618D-CFA4-4F8E-904F-5C9416FC129D}" srcOrd="0" destOrd="0" presId="urn:microsoft.com/office/officeart/2008/layout/LinedList"/>
    <dgm:cxn modelId="{831BDCAE-038B-48FF-A7FA-15F676DF3EA1}" type="presParOf" srcId="{76A138BF-46C2-4A86-8E7C-E014F8A26FF3}" destId="{58643921-F089-4FB7-A06D-CD152FE4F6C4}" srcOrd="0" destOrd="0" presId="urn:microsoft.com/office/officeart/2008/layout/LinedList"/>
    <dgm:cxn modelId="{78471327-7B65-49C6-BD72-77860CB289AF}" type="presParOf" srcId="{76A138BF-46C2-4A86-8E7C-E014F8A26FF3}" destId="{7F74837B-DACA-4D94-AEE1-8821BD0A0F7D}" srcOrd="1" destOrd="0" presId="urn:microsoft.com/office/officeart/2008/layout/LinedList"/>
    <dgm:cxn modelId="{A125F922-F649-462E-826D-4A75D7517AFC}" type="presParOf" srcId="{7F74837B-DACA-4D94-AEE1-8821BD0A0F7D}" destId="{8350A5F1-0096-4008-AA5A-8C28AB340226}" srcOrd="0" destOrd="0" presId="urn:microsoft.com/office/officeart/2008/layout/LinedList"/>
    <dgm:cxn modelId="{CF2A5C65-C224-4BC8-8741-94B9ED0D03BC}" type="presParOf" srcId="{7F74837B-DACA-4D94-AEE1-8821BD0A0F7D}" destId="{7BBA3972-1A8B-4D1C-8B16-0A0DFA1BC17D}" srcOrd="1" destOrd="0" presId="urn:microsoft.com/office/officeart/2008/layout/LinedList"/>
    <dgm:cxn modelId="{C2EF6857-56C1-40A8-8C17-3FE6B00D6F8B}" type="presParOf" srcId="{76A138BF-46C2-4A86-8E7C-E014F8A26FF3}" destId="{954CBF64-620C-48BC-B0A6-01A727DF0B05}" srcOrd="2" destOrd="0" presId="urn:microsoft.com/office/officeart/2008/layout/LinedList"/>
    <dgm:cxn modelId="{8FF622FF-BD30-4A5C-8510-751641F31DFE}" type="presParOf" srcId="{76A138BF-46C2-4A86-8E7C-E014F8A26FF3}" destId="{8FE3AE28-9809-4B99-8B38-F3970FB3B969}" srcOrd="3" destOrd="0" presId="urn:microsoft.com/office/officeart/2008/layout/LinedList"/>
    <dgm:cxn modelId="{5B527408-B52B-4765-885D-595D0B5C10A4}" type="presParOf" srcId="{8FE3AE28-9809-4B99-8B38-F3970FB3B969}" destId="{6393618D-CFA4-4F8E-904F-5C9416FC129D}" srcOrd="0" destOrd="0" presId="urn:microsoft.com/office/officeart/2008/layout/LinedList"/>
    <dgm:cxn modelId="{01C3F0A3-7F39-4F4C-A26D-6836827009E2}" type="presParOf" srcId="{8FE3AE28-9809-4B99-8B38-F3970FB3B969}" destId="{31EEA624-83A9-4EF6-A478-9B1D6D9496E6}" srcOrd="1" destOrd="0" presId="urn:microsoft.com/office/officeart/2008/layout/LinedList"/>
    <dgm:cxn modelId="{21E0A288-2121-4A15-968F-9A632174AAAE}" type="presParOf" srcId="{76A138BF-46C2-4A86-8E7C-E014F8A26FF3}" destId="{BBE7221D-1717-420E-9356-0B438D32CD8B}" srcOrd="4" destOrd="0" presId="urn:microsoft.com/office/officeart/2008/layout/LinedList"/>
    <dgm:cxn modelId="{449B9799-4E4D-4F8C-9360-0C2DA5234250}" type="presParOf" srcId="{76A138BF-46C2-4A86-8E7C-E014F8A26FF3}" destId="{AD6718BD-F400-4079-80BF-C166A073FA61}" srcOrd="5" destOrd="0" presId="urn:microsoft.com/office/officeart/2008/layout/LinedList"/>
    <dgm:cxn modelId="{C4B18D0B-9D64-4A27-9FE1-17D39F36296F}" type="presParOf" srcId="{AD6718BD-F400-4079-80BF-C166A073FA61}" destId="{03008114-7304-4C42-90A9-DDA0D6ED09FE}" srcOrd="0" destOrd="0" presId="urn:microsoft.com/office/officeart/2008/layout/LinedList"/>
    <dgm:cxn modelId="{1F497C00-3F23-41BC-8C64-40BB2966F8C8}" type="presParOf" srcId="{AD6718BD-F400-4079-80BF-C166A073FA61}" destId="{349CD78B-FFE2-42D3-998A-C4BF130539A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A14539-6DF7-4F42-A521-64B9378214D7}"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CC28EE14-A32F-4F57-967C-5D0C476650D2}">
      <dgm:prSet/>
      <dgm:spPr/>
      <dgm:t>
        <a:bodyPr/>
        <a:lstStyle/>
        <a:p>
          <a:r>
            <a:rPr lang="id-ID" b="1"/>
            <a:t>Renner: ‘the capitalists without function’ yield to the ‘functionaries without capital’.</a:t>
          </a:r>
          <a:endParaRPr lang="en-US"/>
        </a:p>
      </dgm:t>
    </dgm:pt>
    <dgm:pt modelId="{F7C16790-EFC9-484A-8B17-F1AA1FF7D681}" type="parTrans" cxnId="{BC74605C-FB78-471C-B08D-F2384E30AEFE}">
      <dgm:prSet/>
      <dgm:spPr/>
      <dgm:t>
        <a:bodyPr/>
        <a:lstStyle/>
        <a:p>
          <a:endParaRPr lang="en-US"/>
        </a:p>
      </dgm:t>
    </dgm:pt>
    <dgm:pt modelId="{14CB160A-F790-4B33-9C04-3E7D31F1C673}" type="sibTrans" cxnId="{BC74605C-FB78-471C-B08D-F2384E30AEFE}">
      <dgm:prSet/>
      <dgm:spPr/>
      <dgm:t>
        <a:bodyPr/>
        <a:lstStyle/>
        <a:p>
          <a:endParaRPr lang="en-US"/>
        </a:p>
      </dgm:t>
    </dgm:pt>
    <dgm:pt modelId="{4CAD21AB-EAE4-4AAD-B7C7-E6F6A0AC0BB4}">
      <dgm:prSet/>
      <dgm:spPr/>
      <dgm:t>
        <a:bodyPr/>
        <a:lstStyle/>
        <a:p>
          <a:r>
            <a:rPr lang="id-ID" b="1"/>
            <a:t>The process of transition from capitalist enterprises to joint-stock companies can be described as a process of role differentiation. </a:t>
          </a:r>
          <a:endParaRPr lang="en-US"/>
        </a:p>
      </dgm:t>
    </dgm:pt>
    <dgm:pt modelId="{CB842B4E-D503-40B8-AA3F-CD59DECC38D2}" type="parTrans" cxnId="{38619A09-25AD-470D-9C9F-660EB5184BE7}">
      <dgm:prSet/>
      <dgm:spPr/>
      <dgm:t>
        <a:bodyPr/>
        <a:lstStyle/>
        <a:p>
          <a:endParaRPr lang="en-US"/>
        </a:p>
      </dgm:t>
    </dgm:pt>
    <dgm:pt modelId="{DED39EBD-0BBA-4E05-95DB-51880E588EF8}" type="sibTrans" cxnId="{38619A09-25AD-470D-9C9F-660EB5184BE7}">
      <dgm:prSet/>
      <dgm:spPr/>
      <dgm:t>
        <a:bodyPr/>
        <a:lstStyle/>
        <a:p>
          <a:endParaRPr lang="en-US"/>
        </a:p>
      </dgm:t>
    </dgm:pt>
    <dgm:pt modelId="{20CBB006-4B0D-467E-8C7F-786AB0157B24}">
      <dgm:prSet/>
      <dgm:spPr/>
      <dgm:t>
        <a:bodyPr/>
        <a:lstStyle/>
        <a:p>
          <a:r>
            <a:rPr lang="id-ID" b="1"/>
            <a:t>The roles of owner and manager, originally combined in the	position of the capitalist, have been separated and distributed over two positions, those of stockholders and executive. </a:t>
          </a:r>
          <a:endParaRPr lang="en-US"/>
        </a:p>
      </dgm:t>
    </dgm:pt>
    <dgm:pt modelId="{883EC492-E3E9-4D87-9CC4-D9B9B2C3CB62}" type="parTrans" cxnId="{A18C576F-D651-44B7-BCCF-4E3DC1BFEAB4}">
      <dgm:prSet/>
      <dgm:spPr/>
      <dgm:t>
        <a:bodyPr/>
        <a:lstStyle/>
        <a:p>
          <a:endParaRPr lang="en-US"/>
        </a:p>
      </dgm:t>
    </dgm:pt>
    <dgm:pt modelId="{6038FA3E-2256-4035-BC03-3CC28809FCC5}" type="sibTrans" cxnId="{A18C576F-D651-44B7-BCCF-4E3DC1BFEAB4}">
      <dgm:prSet/>
      <dgm:spPr/>
      <dgm:t>
        <a:bodyPr/>
        <a:lstStyle/>
        <a:p>
          <a:endParaRPr lang="en-US"/>
        </a:p>
      </dgm:t>
    </dgm:pt>
    <dgm:pt modelId="{70AC2453-DDF3-4CD0-B2AE-A659040297C0}" type="pres">
      <dgm:prSet presAssocID="{38A14539-6DF7-4F42-A521-64B9378214D7}" presName="vert0" presStyleCnt="0">
        <dgm:presLayoutVars>
          <dgm:dir/>
          <dgm:animOne val="branch"/>
          <dgm:animLvl val="lvl"/>
        </dgm:presLayoutVars>
      </dgm:prSet>
      <dgm:spPr/>
    </dgm:pt>
    <dgm:pt modelId="{D56A88B2-123D-4894-B17F-C65D1313877B}" type="pres">
      <dgm:prSet presAssocID="{CC28EE14-A32F-4F57-967C-5D0C476650D2}" presName="thickLine" presStyleLbl="alignNode1" presStyleIdx="0" presStyleCnt="3"/>
      <dgm:spPr/>
    </dgm:pt>
    <dgm:pt modelId="{23FF89E3-5496-4CDD-8242-FB386957BE27}" type="pres">
      <dgm:prSet presAssocID="{CC28EE14-A32F-4F57-967C-5D0C476650D2}" presName="horz1" presStyleCnt="0"/>
      <dgm:spPr/>
    </dgm:pt>
    <dgm:pt modelId="{C23A7D23-DEC8-4D8A-B611-DD3731094CCE}" type="pres">
      <dgm:prSet presAssocID="{CC28EE14-A32F-4F57-967C-5D0C476650D2}" presName="tx1" presStyleLbl="revTx" presStyleIdx="0" presStyleCnt="3"/>
      <dgm:spPr/>
    </dgm:pt>
    <dgm:pt modelId="{4D12EF0A-26F9-427A-AFF7-5F6EF2D56BD1}" type="pres">
      <dgm:prSet presAssocID="{CC28EE14-A32F-4F57-967C-5D0C476650D2}" presName="vert1" presStyleCnt="0"/>
      <dgm:spPr/>
    </dgm:pt>
    <dgm:pt modelId="{4BD004AC-499C-4446-ACE0-A819CB7BD3B1}" type="pres">
      <dgm:prSet presAssocID="{4CAD21AB-EAE4-4AAD-B7C7-E6F6A0AC0BB4}" presName="thickLine" presStyleLbl="alignNode1" presStyleIdx="1" presStyleCnt="3"/>
      <dgm:spPr/>
    </dgm:pt>
    <dgm:pt modelId="{B6D35EAC-965B-45ED-A9D0-D02DEF6C1426}" type="pres">
      <dgm:prSet presAssocID="{4CAD21AB-EAE4-4AAD-B7C7-E6F6A0AC0BB4}" presName="horz1" presStyleCnt="0"/>
      <dgm:spPr/>
    </dgm:pt>
    <dgm:pt modelId="{F25ACF8F-F90C-455D-9A51-B6E0B3B050A0}" type="pres">
      <dgm:prSet presAssocID="{4CAD21AB-EAE4-4AAD-B7C7-E6F6A0AC0BB4}" presName="tx1" presStyleLbl="revTx" presStyleIdx="1" presStyleCnt="3"/>
      <dgm:spPr/>
    </dgm:pt>
    <dgm:pt modelId="{891D64CC-95A2-42B2-987E-8684D92C10E9}" type="pres">
      <dgm:prSet presAssocID="{4CAD21AB-EAE4-4AAD-B7C7-E6F6A0AC0BB4}" presName="vert1" presStyleCnt="0"/>
      <dgm:spPr/>
    </dgm:pt>
    <dgm:pt modelId="{B72D2BD2-4959-4133-B93E-25B58E1C2095}" type="pres">
      <dgm:prSet presAssocID="{20CBB006-4B0D-467E-8C7F-786AB0157B24}" presName="thickLine" presStyleLbl="alignNode1" presStyleIdx="2" presStyleCnt="3"/>
      <dgm:spPr/>
    </dgm:pt>
    <dgm:pt modelId="{C80EC10F-709F-4D40-BAEF-8ADDEB09220A}" type="pres">
      <dgm:prSet presAssocID="{20CBB006-4B0D-467E-8C7F-786AB0157B24}" presName="horz1" presStyleCnt="0"/>
      <dgm:spPr/>
    </dgm:pt>
    <dgm:pt modelId="{BD9060DF-F87B-4957-8745-A95D2EA9BCE1}" type="pres">
      <dgm:prSet presAssocID="{20CBB006-4B0D-467E-8C7F-786AB0157B24}" presName="tx1" presStyleLbl="revTx" presStyleIdx="2" presStyleCnt="3"/>
      <dgm:spPr/>
    </dgm:pt>
    <dgm:pt modelId="{4720CAD7-B52C-4F0E-9816-1376C327413D}" type="pres">
      <dgm:prSet presAssocID="{20CBB006-4B0D-467E-8C7F-786AB0157B24}" presName="vert1" presStyleCnt="0"/>
      <dgm:spPr/>
    </dgm:pt>
  </dgm:ptLst>
  <dgm:cxnLst>
    <dgm:cxn modelId="{DECF5E08-BE4D-40F1-BDB6-CAF75DED9265}" type="presOf" srcId="{4CAD21AB-EAE4-4AAD-B7C7-E6F6A0AC0BB4}" destId="{F25ACF8F-F90C-455D-9A51-B6E0B3B050A0}" srcOrd="0" destOrd="0" presId="urn:microsoft.com/office/officeart/2008/layout/LinedList"/>
    <dgm:cxn modelId="{38619A09-25AD-470D-9C9F-660EB5184BE7}" srcId="{38A14539-6DF7-4F42-A521-64B9378214D7}" destId="{4CAD21AB-EAE4-4AAD-B7C7-E6F6A0AC0BB4}" srcOrd="1" destOrd="0" parTransId="{CB842B4E-D503-40B8-AA3F-CD59DECC38D2}" sibTransId="{DED39EBD-0BBA-4E05-95DB-51880E588EF8}"/>
    <dgm:cxn modelId="{BC74605C-FB78-471C-B08D-F2384E30AEFE}" srcId="{38A14539-6DF7-4F42-A521-64B9378214D7}" destId="{CC28EE14-A32F-4F57-967C-5D0C476650D2}" srcOrd="0" destOrd="0" parTransId="{F7C16790-EFC9-484A-8B17-F1AA1FF7D681}" sibTransId="{14CB160A-F790-4B33-9C04-3E7D31F1C673}"/>
    <dgm:cxn modelId="{8FB5E86A-72D1-40BC-9463-785EB2EFF501}" type="presOf" srcId="{38A14539-6DF7-4F42-A521-64B9378214D7}" destId="{70AC2453-DDF3-4CD0-B2AE-A659040297C0}" srcOrd="0" destOrd="0" presId="urn:microsoft.com/office/officeart/2008/layout/LinedList"/>
    <dgm:cxn modelId="{A18C576F-D651-44B7-BCCF-4E3DC1BFEAB4}" srcId="{38A14539-6DF7-4F42-A521-64B9378214D7}" destId="{20CBB006-4B0D-467E-8C7F-786AB0157B24}" srcOrd="2" destOrd="0" parTransId="{883EC492-E3E9-4D87-9CC4-D9B9B2C3CB62}" sibTransId="{6038FA3E-2256-4035-BC03-3CC28809FCC5}"/>
    <dgm:cxn modelId="{DCA24CAE-B7B3-4748-BBAE-52DDE75EBE38}" type="presOf" srcId="{CC28EE14-A32F-4F57-967C-5D0C476650D2}" destId="{C23A7D23-DEC8-4D8A-B611-DD3731094CCE}" srcOrd="0" destOrd="0" presId="urn:microsoft.com/office/officeart/2008/layout/LinedList"/>
    <dgm:cxn modelId="{2D7DA9BC-3539-4193-BB4B-CD6576CC2DC6}" type="presOf" srcId="{20CBB006-4B0D-467E-8C7F-786AB0157B24}" destId="{BD9060DF-F87B-4957-8745-A95D2EA9BCE1}" srcOrd="0" destOrd="0" presId="urn:microsoft.com/office/officeart/2008/layout/LinedList"/>
    <dgm:cxn modelId="{0592440F-AD89-499D-A420-226E63A38118}" type="presParOf" srcId="{70AC2453-DDF3-4CD0-B2AE-A659040297C0}" destId="{D56A88B2-123D-4894-B17F-C65D1313877B}" srcOrd="0" destOrd="0" presId="urn:microsoft.com/office/officeart/2008/layout/LinedList"/>
    <dgm:cxn modelId="{6FF88E62-5D36-4ED5-9836-E1B242A56530}" type="presParOf" srcId="{70AC2453-DDF3-4CD0-B2AE-A659040297C0}" destId="{23FF89E3-5496-4CDD-8242-FB386957BE27}" srcOrd="1" destOrd="0" presId="urn:microsoft.com/office/officeart/2008/layout/LinedList"/>
    <dgm:cxn modelId="{829AAAF8-988B-4837-90E9-7D39390BC7D8}" type="presParOf" srcId="{23FF89E3-5496-4CDD-8242-FB386957BE27}" destId="{C23A7D23-DEC8-4D8A-B611-DD3731094CCE}" srcOrd="0" destOrd="0" presId="urn:microsoft.com/office/officeart/2008/layout/LinedList"/>
    <dgm:cxn modelId="{00A91A80-A318-4200-BB0D-4DB15BAD1CC3}" type="presParOf" srcId="{23FF89E3-5496-4CDD-8242-FB386957BE27}" destId="{4D12EF0A-26F9-427A-AFF7-5F6EF2D56BD1}" srcOrd="1" destOrd="0" presId="urn:microsoft.com/office/officeart/2008/layout/LinedList"/>
    <dgm:cxn modelId="{B1DA1E84-176D-4434-A062-FF61AF599EB6}" type="presParOf" srcId="{70AC2453-DDF3-4CD0-B2AE-A659040297C0}" destId="{4BD004AC-499C-4446-ACE0-A819CB7BD3B1}" srcOrd="2" destOrd="0" presId="urn:microsoft.com/office/officeart/2008/layout/LinedList"/>
    <dgm:cxn modelId="{1A71DE0C-B17A-4F98-9CC0-592BE589721F}" type="presParOf" srcId="{70AC2453-DDF3-4CD0-B2AE-A659040297C0}" destId="{B6D35EAC-965B-45ED-A9D0-D02DEF6C1426}" srcOrd="3" destOrd="0" presId="urn:microsoft.com/office/officeart/2008/layout/LinedList"/>
    <dgm:cxn modelId="{62A68C57-C5D8-44DF-991B-23DA59EFA7DB}" type="presParOf" srcId="{B6D35EAC-965B-45ED-A9D0-D02DEF6C1426}" destId="{F25ACF8F-F90C-455D-9A51-B6E0B3B050A0}" srcOrd="0" destOrd="0" presId="urn:microsoft.com/office/officeart/2008/layout/LinedList"/>
    <dgm:cxn modelId="{A3C5E5DC-DF8A-4754-9335-DF783B5A8B63}" type="presParOf" srcId="{B6D35EAC-965B-45ED-A9D0-D02DEF6C1426}" destId="{891D64CC-95A2-42B2-987E-8684D92C10E9}" srcOrd="1" destOrd="0" presId="urn:microsoft.com/office/officeart/2008/layout/LinedList"/>
    <dgm:cxn modelId="{352D790F-95B4-457D-9209-9A8A882A2021}" type="presParOf" srcId="{70AC2453-DDF3-4CD0-B2AE-A659040297C0}" destId="{B72D2BD2-4959-4133-B93E-25B58E1C2095}" srcOrd="4" destOrd="0" presId="urn:microsoft.com/office/officeart/2008/layout/LinedList"/>
    <dgm:cxn modelId="{E1761C5D-2A58-4806-9145-27EC9628CF55}" type="presParOf" srcId="{70AC2453-DDF3-4CD0-B2AE-A659040297C0}" destId="{C80EC10F-709F-4D40-BAEF-8ADDEB09220A}" srcOrd="5" destOrd="0" presId="urn:microsoft.com/office/officeart/2008/layout/LinedList"/>
    <dgm:cxn modelId="{4C4EB423-3E3E-408D-8E82-AF48D4F121A4}" type="presParOf" srcId="{C80EC10F-709F-4D40-BAEF-8ADDEB09220A}" destId="{BD9060DF-F87B-4957-8745-A95D2EA9BCE1}" srcOrd="0" destOrd="0" presId="urn:microsoft.com/office/officeart/2008/layout/LinedList"/>
    <dgm:cxn modelId="{C37F2F04-71F8-4BC9-9CE3-384127713EB1}" type="presParOf" srcId="{C80EC10F-709F-4D40-BAEF-8ADDEB09220A}" destId="{4720CAD7-B52C-4F0E-9816-1376C327413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AAD5C2-F677-4996-B080-B7D603FC8262}"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AF956669-8B13-4B94-A49E-F2FF5A14913F}">
      <dgm:prSet/>
      <dgm:spPr/>
      <dgm:t>
        <a:bodyPr/>
        <a:lstStyle/>
        <a:p>
          <a:r>
            <a:rPr lang="id-ID" b="1" dirty="0"/>
            <a:t>Today’s </a:t>
          </a:r>
          <a:r>
            <a:rPr lang="id-ID" b="1" dirty="0">
              <a:solidFill>
                <a:schemeClr val="tx1"/>
              </a:solidFill>
            </a:rPr>
            <a:t>working class</a:t>
          </a:r>
          <a:r>
            <a:rPr lang="id-ID" b="1" dirty="0"/>
            <a:t>, far from being a homogeneous groups of equally unskill and impoverished people. </a:t>
          </a:r>
          <a:endParaRPr lang="id-ID" dirty="0"/>
        </a:p>
      </dgm:t>
    </dgm:pt>
    <dgm:pt modelId="{7D748DED-6FED-4ABE-B732-7B5244858978}" type="parTrans" cxnId="{2F6701F6-FAD4-4395-A3F2-5676BFAF7604}">
      <dgm:prSet/>
      <dgm:spPr/>
      <dgm:t>
        <a:bodyPr/>
        <a:lstStyle/>
        <a:p>
          <a:endParaRPr lang="en-US"/>
        </a:p>
      </dgm:t>
    </dgm:pt>
    <dgm:pt modelId="{68BF03FB-A9B8-4E48-9CB8-61F790245C1B}" type="sibTrans" cxnId="{2F6701F6-FAD4-4395-A3F2-5676BFAF7604}">
      <dgm:prSet/>
      <dgm:spPr/>
      <dgm:t>
        <a:bodyPr/>
        <a:lstStyle/>
        <a:p>
          <a:endParaRPr lang="en-US"/>
        </a:p>
      </dgm:t>
    </dgm:pt>
    <dgm:pt modelId="{B2E56BEE-85EE-41DB-BCC2-37F68776B6B6}">
      <dgm:prSet/>
      <dgm:spPr/>
      <dgm:t>
        <a:bodyPr/>
        <a:lstStyle/>
        <a:p>
          <a:r>
            <a:rPr lang="id-ID" b="1"/>
            <a:t>There emerged a new category of workers which today is usually described as semiskilled workers.</a:t>
          </a:r>
          <a:endParaRPr lang="en-US"/>
        </a:p>
      </dgm:t>
    </dgm:pt>
    <dgm:pt modelId="{E37E183A-00BD-4530-B316-8772BFF49B33}" type="parTrans" cxnId="{514D847C-CF16-4AD3-AFE1-E6B89F5DC1D5}">
      <dgm:prSet/>
      <dgm:spPr/>
      <dgm:t>
        <a:bodyPr/>
        <a:lstStyle/>
        <a:p>
          <a:endParaRPr lang="en-US"/>
        </a:p>
      </dgm:t>
    </dgm:pt>
    <dgm:pt modelId="{DE21687E-D8D9-4C8C-A636-48C3CAF4EFB2}" type="sibTrans" cxnId="{514D847C-CF16-4AD3-AFE1-E6B89F5DC1D5}">
      <dgm:prSet/>
      <dgm:spPr/>
      <dgm:t>
        <a:bodyPr/>
        <a:lstStyle/>
        <a:p>
          <a:endParaRPr lang="en-US"/>
        </a:p>
      </dgm:t>
    </dgm:pt>
    <dgm:pt modelId="{61F489FA-0C0B-44D8-AC65-BF472E18C664}" type="pres">
      <dgm:prSet presAssocID="{A4AAD5C2-F677-4996-B080-B7D603FC8262}" presName="linear" presStyleCnt="0">
        <dgm:presLayoutVars>
          <dgm:animLvl val="lvl"/>
          <dgm:resizeHandles val="exact"/>
        </dgm:presLayoutVars>
      </dgm:prSet>
      <dgm:spPr/>
    </dgm:pt>
    <dgm:pt modelId="{65707EFC-2905-4923-80E4-07E4BFB7777E}" type="pres">
      <dgm:prSet presAssocID="{AF956669-8B13-4B94-A49E-F2FF5A14913F}" presName="parentText" presStyleLbl="node1" presStyleIdx="0" presStyleCnt="2">
        <dgm:presLayoutVars>
          <dgm:chMax val="0"/>
          <dgm:bulletEnabled val="1"/>
        </dgm:presLayoutVars>
      </dgm:prSet>
      <dgm:spPr/>
    </dgm:pt>
    <dgm:pt modelId="{571CDB1D-1B39-4201-820C-A3C71E418236}" type="pres">
      <dgm:prSet presAssocID="{68BF03FB-A9B8-4E48-9CB8-61F790245C1B}" presName="spacer" presStyleCnt="0"/>
      <dgm:spPr/>
    </dgm:pt>
    <dgm:pt modelId="{2F3A1FE9-3076-400E-8A20-72A35B93C6AC}" type="pres">
      <dgm:prSet presAssocID="{B2E56BEE-85EE-41DB-BCC2-37F68776B6B6}" presName="parentText" presStyleLbl="node1" presStyleIdx="1" presStyleCnt="2">
        <dgm:presLayoutVars>
          <dgm:chMax val="0"/>
          <dgm:bulletEnabled val="1"/>
        </dgm:presLayoutVars>
      </dgm:prSet>
      <dgm:spPr/>
    </dgm:pt>
  </dgm:ptLst>
  <dgm:cxnLst>
    <dgm:cxn modelId="{CD325729-BF5C-4F19-9E61-818B8853BB29}" type="presOf" srcId="{B2E56BEE-85EE-41DB-BCC2-37F68776B6B6}" destId="{2F3A1FE9-3076-400E-8A20-72A35B93C6AC}" srcOrd="0" destOrd="0" presId="urn:microsoft.com/office/officeart/2005/8/layout/vList2"/>
    <dgm:cxn modelId="{2D6BCC4F-820D-4A2B-B432-CE5834FD0335}" type="presOf" srcId="{AF956669-8B13-4B94-A49E-F2FF5A14913F}" destId="{65707EFC-2905-4923-80E4-07E4BFB7777E}" srcOrd="0" destOrd="0" presId="urn:microsoft.com/office/officeart/2005/8/layout/vList2"/>
    <dgm:cxn modelId="{514D847C-CF16-4AD3-AFE1-E6B89F5DC1D5}" srcId="{A4AAD5C2-F677-4996-B080-B7D603FC8262}" destId="{B2E56BEE-85EE-41DB-BCC2-37F68776B6B6}" srcOrd="1" destOrd="0" parTransId="{E37E183A-00BD-4530-B316-8772BFF49B33}" sibTransId="{DE21687E-D8D9-4C8C-A636-48C3CAF4EFB2}"/>
    <dgm:cxn modelId="{CE54DDDD-F88A-4B7F-B9DE-7E2841B18048}" type="presOf" srcId="{A4AAD5C2-F677-4996-B080-B7D603FC8262}" destId="{61F489FA-0C0B-44D8-AC65-BF472E18C664}" srcOrd="0" destOrd="0" presId="urn:microsoft.com/office/officeart/2005/8/layout/vList2"/>
    <dgm:cxn modelId="{2F6701F6-FAD4-4395-A3F2-5676BFAF7604}" srcId="{A4AAD5C2-F677-4996-B080-B7D603FC8262}" destId="{AF956669-8B13-4B94-A49E-F2FF5A14913F}" srcOrd="0" destOrd="0" parTransId="{7D748DED-6FED-4ABE-B732-7B5244858978}" sibTransId="{68BF03FB-A9B8-4E48-9CB8-61F790245C1B}"/>
    <dgm:cxn modelId="{4CC9CE4C-72F0-43FE-B812-4E2BFD3F9B4E}" type="presParOf" srcId="{61F489FA-0C0B-44D8-AC65-BF472E18C664}" destId="{65707EFC-2905-4923-80E4-07E4BFB7777E}" srcOrd="0" destOrd="0" presId="urn:microsoft.com/office/officeart/2005/8/layout/vList2"/>
    <dgm:cxn modelId="{78C4A058-CDE6-414B-BC16-22417B1F0043}" type="presParOf" srcId="{61F489FA-0C0B-44D8-AC65-BF472E18C664}" destId="{571CDB1D-1B39-4201-820C-A3C71E418236}" srcOrd="1" destOrd="0" presId="urn:microsoft.com/office/officeart/2005/8/layout/vList2"/>
    <dgm:cxn modelId="{D4A1409A-9C89-4008-AD59-2B52D15C3D02}" type="presParOf" srcId="{61F489FA-0C0B-44D8-AC65-BF472E18C664}" destId="{2F3A1FE9-3076-400E-8A20-72A35B93C6AC}"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051A73D-5A7B-4645-8587-6027A27DF07D}" type="doc">
      <dgm:prSet loTypeId="urn:microsoft.com/office/officeart/2016/7/layout/BasicLinearProcessNumbered" loCatId="process" qsTypeId="urn:microsoft.com/office/officeart/2005/8/quickstyle/simple1" qsCatId="simple" csTypeId="urn:microsoft.com/office/officeart/2005/8/colors/colorful1" csCatId="colorful" phldr="1"/>
      <dgm:spPr/>
      <dgm:t>
        <a:bodyPr/>
        <a:lstStyle/>
        <a:p>
          <a:endParaRPr lang="en-US"/>
        </a:p>
      </dgm:t>
    </dgm:pt>
    <dgm:pt modelId="{2CC2BE38-0F48-401D-9D0E-594DC135373B}">
      <dgm:prSet/>
      <dgm:spPr/>
      <dgm:t>
        <a:bodyPr/>
        <a:lstStyle/>
        <a:p>
          <a:r>
            <a:rPr lang="id-ID" b="1"/>
            <a:t>Teori (teori) sosiologi-sosial merupakan eksplanasi/penjelasan yang dikonstruksi oleh ilmuwan didasarkan  realitas sosial yang ada (variasi sejarah, agama-budaya, geografis).</a:t>
          </a:r>
          <a:endParaRPr lang="en-US"/>
        </a:p>
      </dgm:t>
    </dgm:pt>
    <dgm:pt modelId="{1F81790B-41EF-4690-9302-438020B0D1A9}" type="parTrans" cxnId="{7FC699E0-54A7-4F6A-8B81-59C6EFE9072E}">
      <dgm:prSet/>
      <dgm:spPr/>
      <dgm:t>
        <a:bodyPr/>
        <a:lstStyle/>
        <a:p>
          <a:endParaRPr lang="en-US"/>
        </a:p>
      </dgm:t>
    </dgm:pt>
    <dgm:pt modelId="{C484EF44-239B-4DCC-A58B-AF8EAC5E83A4}" type="sibTrans" cxnId="{7FC699E0-54A7-4F6A-8B81-59C6EFE9072E}">
      <dgm:prSet phldrT="1" phldr="0"/>
      <dgm:spPr/>
      <dgm:t>
        <a:bodyPr/>
        <a:lstStyle/>
        <a:p>
          <a:r>
            <a:rPr lang="en-US"/>
            <a:t>1</a:t>
          </a:r>
        </a:p>
      </dgm:t>
    </dgm:pt>
    <dgm:pt modelId="{11675959-EA89-49E3-8424-B743199809D4}">
      <dgm:prSet/>
      <dgm:spPr/>
      <dgm:t>
        <a:bodyPr/>
        <a:lstStyle/>
        <a:p>
          <a:r>
            <a:rPr lang="id-ID" b="1"/>
            <a:t>*Realitas yang beragam dan  paradigma yang beragam dari para ilmuwan menghasilkan teori yang beragam (Marrxian, Weberian, Durkhemian)</a:t>
          </a:r>
          <a:endParaRPr lang="en-US"/>
        </a:p>
      </dgm:t>
    </dgm:pt>
    <dgm:pt modelId="{069F6167-4CCE-472B-9019-BF2B0A2C09EC}" type="parTrans" cxnId="{CDC48381-1443-4139-B88A-3D230B5F0572}">
      <dgm:prSet/>
      <dgm:spPr/>
      <dgm:t>
        <a:bodyPr/>
        <a:lstStyle/>
        <a:p>
          <a:endParaRPr lang="en-US"/>
        </a:p>
      </dgm:t>
    </dgm:pt>
    <dgm:pt modelId="{4349BF3A-07D1-4241-87E2-A7106D85D02B}" type="sibTrans" cxnId="{CDC48381-1443-4139-B88A-3D230B5F0572}">
      <dgm:prSet phldrT="2" phldr="0"/>
      <dgm:spPr/>
      <dgm:t>
        <a:bodyPr/>
        <a:lstStyle/>
        <a:p>
          <a:r>
            <a:rPr lang="en-US"/>
            <a:t>2</a:t>
          </a:r>
        </a:p>
      </dgm:t>
    </dgm:pt>
    <dgm:pt modelId="{42B71E49-E0E5-4B36-9433-8EF0D74C30BB}">
      <dgm:prSet/>
      <dgm:spPr/>
      <dgm:t>
        <a:bodyPr/>
        <a:lstStyle/>
        <a:p>
          <a:r>
            <a:rPr lang="id-ID" b="1"/>
            <a:t>*Teori sosial yang berlaku relatif universal sangat jarang karena  keragaman gejala sosial. Hal ini berbeda dengan teori Ilmu Pengetahuan Alam (Natural Sciences).</a:t>
          </a:r>
          <a:endParaRPr lang="en-US"/>
        </a:p>
      </dgm:t>
    </dgm:pt>
    <dgm:pt modelId="{6D2C30DE-69F7-4D5F-940C-EB4BAFB6039B}" type="parTrans" cxnId="{664C9EEB-77B7-4605-8AF5-44A095748102}">
      <dgm:prSet/>
      <dgm:spPr/>
      <dgm:t>
        <a:bodyPr/>
        <a:lstStyle/>
        <a:p>
          <a:endParaRPr lang="en-US"/>
        </a:p>
      </dgm:t>
    </dgm:pt>
    <dgm:pt modelId="{45077142-92AE-40A0-BCA6-017F7CB22CB5}" type="sibTrans" cxnId="{664C9EEB-77B7-4605-8AF5-44A095748102}">
      <dgm:prSet phldrT="3" phldr="0"/>
      <dgm:spPr/>
      <dgm:t>
        <a:bodyPr/>
        <a:lstStyle/>
        <a:p>
          <a:r>
            <a:rPr lang="en-US"/>
            <a:t>3</a:t>
          </a:r>
        </a:p>
      </dgm:t>
    </dgm:pt>
    <dgm:pt modelId="{3C92537D-BAA2-44B8-8576-406DBD66FD33}" type="pres">
      <dgm:prSet presAssocID="{E051A73D-5A7B-4645-8587-6027A27DF07D}" presName="Name0" presStyleCnt="0">
        <dgm:presLayoutVars>
          <dgm:animLvl val="lvl"/>
          <dgm:resizeHandles val="exact"/>
        </dgm:presLayoutVars>
      </dgm:prSet>
      <dgm:spPr/>
    </dgm:pt>
    <dgm:pt modelId="{A8212EBA-3321-4529-A9A2-179B0A571194}" type="pres">
      <dgm:prSet presAssocID="{2CC2BE38-0F48-401D-9D0E-594DC135373B}" presName="compositeNode" presStyleCnt="0">
        <dgm:presLayoutVars>
          <dgm:bulletEnabled val="1"/>
        </dgm:presLayoutVars>
      </dgm:prSet>
      <dgm:spPr/>
    </dgm:pt>
    <dgm:pt modelId="{A13F958F-9C35-4067-BBD0-E222F8879C6B}" type="pres">
      <dgm:prSet presAssocID="{2CC2BE38-0F48-401D-9D0E-594DC135373B}" presName="bgRect" presStyleLbl="bgAccFollowNode1" presStyleIdx="0" presStyleCnt="3"/>
      <dgm:spPr/>
    </dgm:pt>
    <dgm:pt modelId="{58319283-A87E-4656-88C8-3F504F3A52F2}" type="pres">
      <dgm:prSet presAssocID="{C484EF44-239B-4DCC-A58B-AF8EAC5E83A4}" presName="sibTransNodeCircle" presStyleLbl="alignNode1" presStyleIdx="0" presStyleCnt="6">
        <dgm:presLayoutVars>
          <dgm:chMax val="0"/>
          <dgm:bulletEnabled/>
        </dgm:presLayoutVars>
      </dgm:prSet>
      <dgm:spPr/>
    </dgm:pt>
    <dgm:pt modelId="{A5497DD0-241E-446C-A964-2F5F389C477D}" type="pres">
      <dgm:prSet presAssocID="{2CC2BE38-0F48-401D-9D0E-594DC135373B}" presName="bottomLine" presStyleLbl="alignNode1" presStyleIdx="1" presStyleCnt="6">
        <dgm:presLayoutVars/>
      </dgm:prSet>
      <dgm:spPr/>
    </dgm:pt>
    <dgm:pt modelId="{C1CC641D-CE2C-4622-828D-563D688C7DDB}" type="pres">
      <dgm:prSet presAssocID="{2CC2BE38-0F48-401D-9D0E-594DC135373B}" presName="nodeText" presStyleLbl="bgAccFollowNode1" presStyleIdx="0" presStyleCnt="3">
        <dgm:presLayoutVars>
          <dgm:bulletEnabled val="1"/>
        </dgm:presLayoutVars>
      </dgm:prSet>
      <dgm:spPr/>
    </dgm:pt>
    <dgm:pt modelId="{81A36B4D-9645-429E-920B-FA7A6EC2B144}" type="pres">
      <dgm:prSet presAssocID="{C484EF44-239B-4DCC-A58B-AF8EAC5E83A4}" presName="sibTrans" presStyleCnt="0"/>
      <dgm:spPr/>
    </dgm:pt>
    <dgm:pt modelId="{0AE15762-B06C-4D70-A4F2-CDBA3BA38D4D}" type="pres">
      <dgm:prSet presAssocID="{11675959-EA89-49E3-8424-B743199809D4}" presName="compositeNode" presStyleCnt="0">
        <dgm:presLayoutVars>
          <dgm:bulletEnabled val="1"/>
        </dgm:presLayoutVars>
      </dgm:prSet>
      <dgm:spPr/>
    </dgm:pt>
    <dgm:pt modelId="{010EDC2D-64A7-4C16-8080-C1AE9FDD08D4}" type="pres">
      <dgm:prSet presAssocID="{11675959-EA89-49E3-8424-B743199809D4}" presName="bgRect" presStyleLbl="bgAccFollowNode1" presStyleIdx="1" presStyleCnt="3"/>
      <dgm:spPr/>
    </dgm:pt>
    <dgm:pt modelId="{2CE24CCB-2AB7-4BAA-91A4-B669F259B32C}" type="pres">
      <dgm:prSet presAssocID="{4349BF3A-07D1-4241-87E2-A7106D85D02B}" presName="sibTransNodeCircle" presStyleLbl="alignNode1" presStyleIdx="2" presStyleCnt="6">
        <dgm:presLayoutVars>
          <dgm:chMax val="0"/>
          <dgm:bulletEnabled/>
        </dgm:presLayoutVars>
      </dgm:prSet>
      <dgm:spPr/>
    </dgm:pt>
    <dgm:pt modelId="{3C306AE8-1DD4-4647-8E26-3025CDDABC74}" type="pres">
      <dgm:prSet presAssocID="{11675959-EA89-49E3-8424-B743199809D4}" presName="bottomLine" presStyleLbl="alignNode1" presStyleIdx="3" presStyleCnt="6">
        <dgm:presLayoutVars/>
      </dgm:prSet>
      <dgm:spPr/>
    </dgm:pt>
    <dgm:pt modelId="{97D05814-AA28-4209-BA3F-91BEE9F9A3EC}" type="pres">
      <dgm:prSet presAssocID="{11675959-EA89-49E3-8424-B743199809D4}" presName="nodeText" presStyleLbl="bgAccFollowNode1" presStyleIdx="1" presStyleCnt="3">
        <dgm:presLayoutVars>
          <dgm:bulletEnabled val="1"/>
        </dgm:presLayoutVars>
      </dgm:prSet>
      <dgm:spPr/>
    </dgm:pt>
    <dgm:pt modelId="{9CD3835E-A20D-42B8-A323-8F46F49F892B}" type="pres">
      <dgm:prSet presAssocID="{4349BF3A-07D1-4241-87E2-A7106D85D02B}" presName="sibTrans" presStyleCnt="0"/>
      <dgm:spPr/>
    </dgm:pt>
    <dgm:pt modelId="{616CC59F-988B-49C3-BC5F-B1DFB699E971}" type="pres">
      <dgm:prSet presAssocID="{42B71E49-E0E5-4B36-9433-8EF0D74C30BB}" presName="compositeNode" presStyleCnt="0">
        <dgm:presLayoutVars>
          <dgm:bulletEnabled val="1"/>
        </dgm:presLayoutVars>
      </dgm:prSet>
      <dgm:spPr/>
    </dgm:pt>
    <dgm:pt modelId="{208F9724-3F6E-4560-97C1-944E8AD70A40}" type="pres">
      <dgm:prSet presAssocID="{42B71E49-E0E5-4B36-9433-8EF0D74C30BB}" presName="bgRect" presStyleLbl="bgAccFollowNode1" presStyleIdx="2" presStyleCnt="3"/>
      <dgm:spPr/>
    </dgm:pt>
    <dgm:pt modelId="{9B222767-3085-4E25-80DE-6760634C27C4}" type="pres">
      <dgm:prSet presAssocID="{45077142-92AE-40A0-BCA6-017F7CB22CB5}" presName="sibTransNodeCircle" presStyleLbl="alignNode1" presStyleIdx="4" presStyleCnt="6">
        <dgm:presLayoutVars>
          <dgm:chMax val="0"/>
          <dgm:bulletEnabled/>
        </dgm:presLayoutVars>
      </dgm:prSet>
      <dgm:spPr/>
    </dgm:pt>
    <dgm:pt modelId="{8ADCF0FA-9560-4DC7-B107-6B3C8E9F6768}" type="pres">
      <dgm:prSet presAssocID="{42B71E49-E0E5-4B36-9433-8EF0D74C30BB}" presName="bottomLine" presStyleLbl="alignNode1" presStyleIdx="5" presStyleCnt="6">
        <dgm:presLayoutVars/>
      </dgm:prSet>
      <dgm:spPr/>
    </dgm:pt>
    <dgm:pt modelId="{41E84861-10C4-4603-98D4-1E3AD64FD7D3}" type="pres">
      <dgm:prSet presAssocID="{42B71E49-E0E5-4B36-9433-8EF0D74C30BB}" presName="nodeText" presStyleLbl="bgAccFollowNode1" presStyleIdx="2" presStyleCnt="3">
        <dgm:presLayoutVars>
          <dgm:bulletEnabled val="1"/>
        </dgm:presLayoutVars>
      </dgm:prSet>
      <dgm:spPr/>
    </dgm:pt>
  </dgm:ptLst>
  <dgm:cxnLst>
    <dgm:cxn modelId="{7C3F2E00-CBBB-45D8-905F-4349BFACD1CB}" type="presOf" srcId="{42B71E49-E0E5-4B36-9433-8EF0D74C30BB}" destId="{208F9724-3F6E-4560-97C1-944E8AD70A40}" srcOrd="0" destOrd="0" presId="urn:microsoft.com/office/officeart/2016/7/layout/BasicLinearProcessNumbered"/>
    <dgm:cxn modelId="{F02D1B18-8494-44B2-9D62-1A718474918B}" type="presOf" srcId="{2CC2BE38-0F48-401D-9D0E-594DC135373B}" destId="{A13F958F-9C35-4067-BBD0-E222F8879C6B}" srcOrd="0" destOrd="0" presId="urn:microsoft.com/office/officeart/2016/7/layout/BasicLinearProcessNumbered"/>
    <dgm:cxn modelId="{41B8D520-F463-4C62-9CED-4A26858E3E65}" type="presOf" srcId="{42B71E49-E0E5-4B36-9433-8EF0D74C30BB}" destId="{41E84861-10C4-4603-98D4-1E3AD64FD7D3}" srcOrd="1" destOrd="0" presId="urn:microsoft.com/office/officeart/2016/7/layout/BasicLinearProcessNumbered"/>
    <dgm:cxn modelId="{8BE0C42B-612A-4F37-8DE8-127AFC85AF53}" type="presOf" srcId="{4349BF3A-07D1-4241-87E2-A7106D85D02B}" destId="{2CE24CCB-2AB7-4BAA-91A4-B669F259B32C}" srcOrd="0" destOrd="0" presId="urn:microsoft.com/office/officeart/2016/7/layout/BasicLinearProcessNumbered"/>
    <dgm:cxn modelId="{34B59B30-87AC-4648-997A-5A62323B9464}" type="presOf" srcId="{2CC2BE38-0F48-401D-9D0E-594DC135373B}" destId="{C1CC641D-CE2C-4622-828D-563D688C7DDB}" srcOrd="1" destOrd="0" presId="urn:microsoft.com/office/officeart/2016/7/layout/BasicLinearProcessNumbered"/>
    <dgm:cxn modelId="{0119A148-5E73-4255-B8AD-3CE31B85EEF3}" type="presOf" srcId="{45077142-92AE-40A0-BCA6-017F7CB22CB5}" destId="{9B222767-3085-4E25-80DE-6760634C27C4}" srcOrd="0" destOrd="0" presId="urn:microsoft.com/office/officeart/2016/7/layout/BasicLinearProcessNumbered"/>
    <dgm:cxn modelId="{D1CF1C6C-5102-4C21-8501-6061CCF27DF9}" type="presOf" srcId="{C484EF44-239B-4DCC-A58B-AF8EAC5E83A4}" destId="{58319283-A87E-4656-88C8-3F504F3A52F2}" srcOrd="0" destOrd="0" presId="urn:microsoft.com/office/officeart/2016/7/layout/BasicLinearProcessNumbered"/>
    <dgm:cxn modelId="{CDC48381-1443-4139-B88A-3D230B5F0572}" srcId="{E051A73D-5A7B-4645-8587-6027A27DF07D}" destId="{11675959-EA89-49E3-8424-B743199809D4}" srcOrd="1" destOrd="0" parTransId="{069F6167-4CCE-472B-9019-BF2B0A2C09EC}" sibTransId="{4349BF3A-07D1-4241-87E2-A7106D85D02B}"/>
    <dgm:cxn modelId="{4264E9A7-E36B-4D41-BB53-3673FEF8625F}" type="presOf" srcId="{11675959-EA89-49E3-8424-B743199809D4}" destId="{97D05814-AA28-4209-BA3F-91BEE9F9A3EC}" srcOrd="1" destOrd="0" presId="urn:microsoft.com/office/officeart/2016/7/layout/BasicLinearProcessNumbered"/>
    <dgm:cxn modelId="{B8EC43C5-0FF3-4EA0-B184-F7A42F990FE2}" type="presOf" srcId="{E051A73D-5A7B-4645-8587-6027A27DF07D}" destId="{3C92537D-BAA2-44B8-8576-406DBD66FD33}" srcOrd="0" destOrd="0" presId="urn:microsoft.com/office/officeart/2016/7/layout/BasicLinearProcessNumbered"/>
    <dgm:cxn modelId="{2A713CC9-DDE5-4C95-B387-E44A775AEC95}" type="presOf" srcId="{11675959-EA89-49E3-8424-B743199809D4}" destId="{010EDC2D-64A7-4C16-8080-C1AE9FDD08D4}" srcOrd="0" destOrd="0" presId="urn:microsoft.com/office/officeart/2016/7/layout/BasicLinearProcessNumbered"/>
    <dgm:cxn modelId="{7FC699E0-54A7-4F6A-8B81-59C6EFE9072E}" srcId="{E051A73D-5A7B-4645-8587-6027A27DF07D}" destId="{2CC2BE38-0F48-401D-9D0E-594DC135373B}" srcOrd="0" destOrd="0" parTransId="{1F81790B-41EF-4690-9302-438020B0D1A9}" sibTransId="{C484EF44-239B-4DCC-A58B-AF8EAC5E83A4}"/>
    <dgm:cxn modelId="{664C9EEB-77B7-4605-8AF5-44A095748102}" srcId="{E051A73D-5A7B-4645-8587-6027A27DF07D}" destId="{42B71E49-E0E5-4B36-9433-8EF0D74C30BB}" srcOrd="2" destOrd="0" parTransId="{6D2C30DE-69F7-4D5F-940C-EB4BAFB6039B}" sibTransId="{45077142-92AE-40A0-BCA6-017F7CB22CB5}"/>
    <dgm:cxn modelId="{86E00D15-4E7F-4396-9810-A819B79CE127}" type="presParOf" srcId="{3C92537D-BAA2-44B8-8576-406DBD66FD33}" destId="{A8212EBA-3321-4529-A9A2-179B0A571194}" srcOrd="0" destOrd="0" presId="urn:microsoft.com/office/officeart/2016/7/layout/BasicLinearProcessNumbered"/>
    <dgm:cxn modelId="{582F1D86-A19D-491E-A7C1-BE6C7EDF3448}" type="presParOf" srcId="{A8212EBA-3321-4529-A9A2-179B0A571194}" destId="{A13F958F-9C35-4067-BBD0-E222F8879C6B}" srcOrd="0" destOrd="0" presId="urn:microsoft.com/office/officeart/2016/7/layout/BasicLinearProcessNumbered"/>
    <dgm:cxn modelId="{36A75BE2-044C-46CF-9284-D1DE0E23BEC6}" type="presParOf" srcId="{A8212EBA-3321-4529-A9A2-179B0A571194}" destId="{58319283-A87E-4656-88C8-3F504F3A52F2}" srcOrd="1" destOrd="0" presId="urn:microsoft.com/office/officeart/2016/7/layout/BasicLinearProcessNumbered"/>
    <dgm:cxn modelId="{EF4C8CDC-F739-4A43-8A13-9A39DECA9031}" type="presParOf" srcId="{A8212EBA-3321-4529-A9A2-179B0A571194}" destId="{A5497DD0-241E-446C-A964-2F5F389C477D}" srcOrd="2" destOrd="0" presId="urn:microsoft.com/office/officeart/2016/7/layout/BasicLinearProcessNumbered"/>
    <dgm:cxn modelId="{8BB4BEF6-70C1-4E2F-A9BC-75ECC23E0D24}" type="presParOf" srcId="{A8212EBA-3321-4529-A9A2-179B0A571194}" destId="{C1CC641D-CE2C-4622-828D-563D688C7DDB}" srcOrd="3" destOrd="0" presId="urn:microsoft.com/office/officeart/2016/7/layout/BasicLinearProcessNumbered"/>
    <dgm:cxn modelId="{BEB437EA-9C8C-4B9E-A39C-30FF3C973C35}" type="presParOf" srcId="{3C92537D-BAA2-44B8-8576-406DBD66FD33}" destId="{81A36B4D-9645-429E-920B-FA7A6EC2B144}" srcOrd="1" destOrd="0" presId="urn:microsoft.com/office/officeart/2016/7/layout/BasicLinearProcessNumbered"/>
    <dgm:cxn modelId="{F97002FC-FAA1-4FD7-9C1F-9A03B14FEAD5}" type="presParOf" srcId="{3C92537D-BAA2-44B8-8576-406DBD66FD33}" destId="{0AE15762-B06C-4D70-A4F2-CDBA3BA38D4D}" srcOrd="2" destOrd="0" presId="urn:microsoft.com/office/officeart/2016/7/layout/BasicLinearProcessNumbered"/>
    <dgm:cxn modelId="{15CAB5FC-448A-4E43-8088-ED25E5A037C6}" type="presParOf" srcId="{0AE15762-B06C-4D70-A4F2-CDBA3BA38D4D}" destId="{010EDC2D-64A7-4C16-8080-C1AE9FDD08D4}" srcOrd="0" destOrd="0" presId="urn:microsoft.com/office/officeart/2016/7/layout/BasicLinearProcessNumbered"/>
    <dgm:cxn modelId="{1E6A70B0-11F1-4902-A6F9-020A4923DD3C}" type="presParOf" srcId="{0AE15762-B06C-4D70-A4F2-CDBA3BA38D4D}" destId="{2CE24CCB-2AB7-4BAA-91A4-B669F259B32C}" srcOrd="1" destOrd="0" presId="urn:microsoft.com/office/officeart/2016/7/layout/BasicLinearProcessNumbered"/>
    <dgm:cxn modelId="{4B18A7E4-40D2-4FEA-ADE9-6CD9152F7754}" type="presParOf" srcId="{0AE15762-B06C-4D70-A4F2-CDBA3BA38D4D}" destId="{3C306AE8-1DD4-4647-8E26-3025CDDABC74}" srcOrd="2" destOrd="0" presId="urn:microsoft.com/office/officeart/2016/7/layout/BasicLinearProcessNumbered"/>
    <dgm:cxn modelId="{AC02E71F-FF66-4E17-BF46-48A90B1E441E}" type="presParOf" srcId="{0AE15762-B06C-4D70-A4F2-CDBA3BA38D4D}" destId="{97D05814-AA28-4209-BA3F-91BEE9F9A3EC}" srcOrd="3" destOrd="0" presId="urn:microsoft.com/office/officeart/2016/7/layout/BasicLinearProcessNumbered"/>
    <dgm:cxn modelId="{ECFA307B-DDED-48A2-BC95-EB354D5624AF}" type="presParOf" srcId="{3C92537D-BAA2-44B8-8576-406DBD66FD33}" destId="{9CD3835E-A20D-42B8-A323-8F46F49F892B}" srcOrd="3" destOrd="0" presId="urn:microsoft.com/office/officeart/2016/7/layout/BasicLinearProcessNumbered"/>
    <dgm:cxn modelId="{C0A69331-2B9C-41D3-BACD-98E736EF7385}" type="presParOf" srcId="{3C92537D-BAA2-44B8-8576-406DBD66FD33}" destId="{616CC59F-988B-49C3-BC5F-B1DFB699E971}" srcOrd="4" destOrd="0" presId="urn:microsoft.com/office/officeart/2016/7/layout/BasicLinearProcessNumbered"/>
    <dgm:cxn modelId="{1EC0BE6D-E438-4EFB-8910-202E3AB1F518}" type="presParOf" srcId="{616CC59F-988B-49C3-BC5F-B1DFB699E971}" destId="{208F9724-3F6E-4560-97C1-944E8AD70A40}" srcOrd="0" destOrd="0" presId="urn:microsoft.com/office/officeart/2016/7/layout/BasicLinearProcessNumbered"/>
    <dgm:cxn modelId="{A799E38A-D699-46C7-A5DE-AA0011FA53DB}" type="presParOf" srcId="{616CC59F-988B-49C3-BC5F-B1DFB699E971}" destId="{9B222767-3085-4E25-80DE-6760634C27C4}" srcOrd="1" destOrd="0" presId="urn:microsoft.com/office/officeart/2016/7/layout/BasicLinearProcessNumbered"/>
    <dgm:cxn modelId="{CF33A47A-3B34-4700-BD40-9FEA7A0C340A}" type="presParOf" srcId="{616CC59F-988B-49C3-BC5F-B1DFB699E971}" destId="{8ADCF0FA-9560-4DC7-B107-6B3C8E9F6768}" srcOrd="2" destOrd="0" presId="urn:microsoft.com/office/officeart/2016/7/layout/BasicLinearProcessNumbered"/>
    <dgm:cxn modelId="{48DFB426-1652-4358-B2F5-95364206F369}" type="presParOf" srcId="{616CC59F-988B-49C3-BC5F-B1DFB699E971}" destId="{41E84861-10C4-4603-98D4-1E3AD64FD7D3}"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8DCC58A-0182-44C6-8C8E-0BC042ABEA54}" type="doc">
      <dgm:prSet loTypeId="urn:microsoft.com/office/officeart/2016/7/layout/BasicLinearProcessNumbered" loCatId="process" qsTypeId="urn:microsoft.com/office/officeart/2005/8/quickstyle/simple1" qsCatId="simple" csTypeId="urn:microsoft.com/office/officeart/2005/8/colors/colorful5" csCatId="colorful"/>
      <dgm:spPr/>
      <dgm:t>
        <a:bodyPr/>
        <a:lstStyle/>
        <a:p>
          <a:endParaRPr lang="en-US"/>
        </a:p>
      </dgm:t>
    </dgm:pt>
    <dgm:pt modelId="{65DC6537-554C-456E-B1C3-AB0701A18D15}">
      <dgm:prSet/>
      <dgm:spPr/>
      <dgm:t>
        <a:bodyPr/>
        <a:lstStyle/>
        <a:p>
          <a:r>
            <a:rPr lang="id-ID"/>
            <a:t>*  </a:t>
          </a:r>
          <a:r>
            <a:rPr lang="id-ID" b="1"/>
            <a:t>Perlu sikap kritis dalam menerapkan dan  menguji/memvalidasi teori  sosiologi.</a:t>
          </a:r>
          <a:endParaRPr lang="en-US"/>
        </a:p>
      </dgm:t>
    </dgm:pt>
    <dgm:pt modelId="{CC3BBA44-B854-493F-B14D-7B528A614F30}" type="parTrans" cxnId="{703BF8E9-4BE8-4B64-B80C-3651482E17ED}">
      <dgm:prSet/>
      <dgm:spPr/>
      <dgm:t>
        <a:bodyPr/>
        <a:lstStyle/>
        <a:p>
          <a:endParaRPr lang="en-US"/>
        </a:p>
      </dgm:t>
    </dgm:pt>
    <dgm:pt modelId="{0E9AFFE0-F8DF-4F32-B5DA-5BF07B78DFB1}" type="sibTrans" cxnId="{703BF8E9-4BE8-4B64-B80C-3651482E17ED}">
      <dgm:prSet phldrT="1" phldr="0"/>
      <dgm:spPr/>
      <dgm:t>
        <a:bodyPr/>
        <a:lstStyle/>
        <a:p>
          <a:r>
            <a:rPr lang="en-US"/>
            <a:t>1</a:t>
          </a:r>
        </a:p>
      </dgm:t>
    </dgm:pt>
    <dgm:pt modelId="{B00681DE-64B1-4770-B7DA-9250E4F2AF8A}">
      <dgm:prSet/>
      <dgm:spPr/>
      <dgm:t>
        <a:bodyPr/>
        <a:lstStyle/>
        <a:p>
          <a:r>
            <a:rPr lang="id-ID"/>
            <a:t>*  </a:t>
          </a:r>
          <a:r>
            <a:rPr lang="id-ID" b="1"/>
            <a:t>Perlu diketahui konsep-konsep kunci dan proposisi teoretis (yang seringkali tidak ditulis secara eksplisit seperti proposisi dalam atau Rumus IPA.   </a:t>
          </a:r>
          <a:endParaRPr lang="en-US"/>
        </a:p>
      </dgm:t>
    </dgm:pt>
    <dgm:pt modelId="{01EF3B0C-FB7A-436A-A973-D26D17E3C1DA}" type="parTrans" cxnId="{C0D267EA-3E64-424E-8F54-648E22109762}">
      <dgm:prSet/>
      <dgm:spPr/>
      <dgm:t>
        <a:bodyPr/>
        <a:lstStyle/>
        <a:p>
          <a:endParaRPr lang="en-US"/>
        </a:p>
      </dgm:t>
    </dgm:pt>
    <dgm:pt modelId="{A92A6336-F8E3-4D91-9961-6D5127A4EF99}" type="sibTrans" cxnId="{C0D267EA-3E64-424E-8F54-648E22109762}">
      <dgm:prSet phldrT="2" phldr="0"/>
      <dgm:spPr/>
      <dgm:t>
        <a:bodyPr/>
        <a:lstStyle/>
        <a:p>
          <a:r>
            <a:rPr lang="en-US"/>
            <a:t>2</a:t>
          </a:r>
        </a:p>
      </dgm:t>
    </dgm:pt>
    <dgm:pt modelId="{B79BFACA-204E-40D1-A7B1-4DD347DBDF57}">
      <dgm:prSet/>
      <dgm:spPr/>
      <dgm:t>
        <a:bodyPr/>
        <a:lstStyle/>
        <a:p>
          <a:r>
            <a:rPr lang="id-ID"/>
            <a:t>*   </a:t>
          </a:r>
          <a:r>
            <a:rPr lang="id-ID" b="1"/>
            <a:t>Perlu diketahui apakah konteks (sejarah, agama, etnik, geografis) mempengaruhi gejala yang dianalisis.</a:t>
          </a:r>
          <a:endParaRPr lang="en-US"/>
        </a:p>
      </dgm:t>
    </dgm:pt>
    <dgm:pt modelId="{44151019-3A57-47B6-8F95-C98DEA6CF18C}" type="parTrans" cxnId="{66EC68FA-23F5-4398-ADE6-55A0A986AC3E}">
      <dgm:prSet/>
      <dgm:spPr/>
      <dgm:t>
        <a:bodyPr/>
        <a:lstStyle/>
        <a:p>
          <a:endParaRPr lang="en-US"/>
        </a:p>
      </dgm:t>
    </dgm:pt>
    <dgm:pt modelId="{625E21FA-226C-4EEB-91A5-2FD964F33FE4}" type="sibTrans" cxnId="{66EC68FA-23F5-4398-ADE6-55A0A986AC3E}">
      <dgm:prSet phldrT="3" phldr="0"/>
      <dgm:spPr/>
      <dgm:t>
        <a:bodyPr/>
        <a:lstStyle/>
        <a:p>
          <a:r>
            <a:rPr lang="en-US"/>
            <a:t>3</a:t>
          </a:r>
        </a:p>
      </dgm:t>
    </dgm:pt>
    <dgm:pt modelId="{0B31654A-0B46-4142-B4B4-E5F8638E4500}">
      <dgm:prSet/>
      <dgm:spPr/>
      <dgm:t>
        <a:bodyPr/>
        <a:lstStyle/>
        <a:p>
          <a:r>
            <a:rPr lang="id-ID" b="1"/>
            <a:t>*  Keragaman gejala menghasilkan  ker</a:t>
          </a:r>
          <a:r>
            <a:rPr lang="en-US" b="1"/>
            <a:t>a</a:t>
          </a:r>
          <a:r>
            <a:rPr lang="id-ID" b="1"/>
            <a:t>gaman teori (“Middle-Range Theories”) yang dapat dikonstruksi oleh para ilmuwan sosial.</a:t>
          </a:r>
          <a:endParaRPr lang="en-US"/>
        </a:p>
      </dgm:t>
    </dgm:pt>
    <dgm:pt modelId="{1F51BD44-AC66-48E2-A22C-E79714A04AA2}" type="parTrans" cxnId="{1C25FA4C-8FAE-4BF1-B236-BBAA060D9542}">
      <dgm:prSet/>
      <dgm:spPr/>
      <dgm:t>
        <a:bodyPr/>
        <a:lstStyle/>
        <a:p>
          <a:endParaRPr lang="en-US"/>
        </a:p>
      </dgm:t>
    </dgm:pt>
    <dgm:pt modelId="{B1BB7E1C-C855-41E5-9809-8BBEFC739EB1}" type="sibTrans" cxnId="{1C25FA4C-8FAE-4BF1-B236-BBAA060D9542}">
      <dgm:prSet phldrT="4" phldr="0"/>
      <dgm:spPr/>
      <dgm:t>
        <a:bodyPr/>
        <a:lstStyle/>
        <a:p>
          <a:r>
            <a:rPr lang="en-US"/>
            <a:t>4</a:t>
          </a:r>
        </a:p>
      </dgm:t>
    </dgm:pt>
    <dgm:pt modelId="{2B519CE6-D885-4D78-9973-458A4EF5C124}" type="pres">
      <dgm:prSet presAssocID="{F8DCC58A-0182-44C6-8C8E-0BC042ABEA54}" presName="Name0" presStyleCnt="0">
        <dgm:presLayoutVars>
          <dgm:animLvl val="lvl"/>
          <dgm:resizeHandles val="exact"/>
        </dgm:presLayoutVars>
      </dgm:prSet>
      <dgm:spPr/>
    </dgm:pt>
    <dgm:pt modelId="{E7B8BC2E-5C5F-44A8-97F0-737C9B80139B}" type="pres">
      <dgm:prSet presAssocID="{65DC6537-554C-456E-B1C3-AB0701A18D15}" presName="compositeNode" presStyleCnt="0">
        <dgm:presLayoutVars>
          <dgm:bulletEnabled val="1"/>
        </dgm:presLayoutVars>
      </dgm:prSet>
      <dgm:spPr/>
    </dgm:pt>
    <dgm:pt modelId="{C58E040D-9C14-46C7-82CF-C662D5C21572}" type="pres">
      <dgm:prSet presAssocID="{65DC6537-554C-456E-B1C3-AB0701A18D15}" presName="bgRect" presStyleLbl="bgAccFollowNode1" presStyleIdx="0" presStyleCnt="4"/>
      <dgm:spPr/>
    </dgm:pt>
    <dgm:pt modelId="{0733197E-3781-4AD5-AD17-34B3B5A5ACE9}" type="pres">
      <dgm:prSet presAssocID="{0E9AFFE0-F8DF-4F32-B5DA-5BF07B78DFB1}" presName="sibTransNodeCircle" presStyleLbl="alignNode1" presStyleIdx="0" presStyleCnt="8">
        <dgm:presLayoutVars>
          <dgm:chMax val="0"/>
          <dgm:bulletEnabled/>
        </dgm:presLayoutVars>
      </dgm:prSet>
      <dgm:spPr/>
    </dgm:pt>
    <dgm:pt modelId="{9C959DAD-D619-465D-8DF7-3BE96D25A96E}" type="pres">
      <dgm:prSet presAssocID="{65DC6537-554C-456E-B1C3-AB0701A18D15}" presName="bottomLine" presStyleLbl="alignNode1" presStyleIdx="1" presStyleCnt="8">
        <dgm:presLayoutVars/>
      </dgm:prSet>
      <dgm:spPr/>
    </dgm:pt>
    <dgm:pt modelId="{FEEEC3C4-E4D7-4933-BF55-5DBA5957102A}" type="pres">
      <dgm:prSet presAssocID="{65DC6537-554C-456E-B1C3-AB0701A18D15}" presName="nodeText" presStyleLbl="bgAccFollowNode1" presStyleIdx="0" presStyleCnt="4">
        <dgm:presLayoutVars>
          <dgm:bulletEnabled val="1"/>
        </dgm:presLayoutVars>
      </dgm:prSet>
      <dgm:spPr/>
    </dgm:pt>
    <dgm:pt modelId="{CA4E1E4E-53B6-45E1-943E-868A063B309B}" type="pres">
      <dgm:prSet presAssocID="{0E9AFFE0-F8DF-4F32-B5DA-5BF07B78DFB1}" presName="sibTrans" presStyleCnt="0"/>
      <dgm:spPr/>
    </dgm:pt>
    <dgm:pt modelId="{85D141C1-A051-40D0-9365-F991A2FBEED1}" type="pres">
      <dgm:prSet presAssocID="{B00681DE-64B1-4770-B7DA-9250E4F2AF8A}" presName="compositeNode" presStyleCnt="0">
        <dgm:presLayoutVars>
          <dgm:bulletEnabled val="1"/>
        </dgm:presLayoutVars>
      </dgm:prSet>
      <dgm:spPr/>
    </dgm:pt>
    <dgm:pt modelId="{DADBF66C-0656-4091-9F44-470B06B8F2EC}" type="pres">
      <dgm:prSet presAssocID="{B00681DE-64B1-4770-B7DA-9250E4F2AF8A}" presName="bgRect" presStyleLbl="bgAccFollowNode1" presStyleIdx="1" presStyleCnt="4"/>
      <dgm:spPr/>
    </dgm:pt>
    <dgm:pt modelId="{7E8BB5D6-62CE-45BF-84DF-BD8E2BDFDD97}" type="pres">
      <dgm:prSet presAssocID="{A92A6336-F8E3-4D91-9961-6D5127A4EF99}" presName="sibTransNodeCircle" presStyleLbl="alignNode1" presStyleIdx="2" presStyleCnt="8">
        <dgm:presLayoutVars>
          <dgm:chMax val="0"/>
          <dgm:bulletEnabled/>
        </dgm:presLayoutVars>
      </dgm:prSet>
      <dgm:spPr/>
    </dgm:pt>
    <dgm:pt modelId="{72198176-555D-4AD0-A537-D682A45F2780}" type="pres">
      <dgm:prSet presAssocID="{B00681DE-64B1-4770-B7DA-9250E4F2AF8A}" presName="bottomLine" presStyleLbl="alignNode1" presStyleIdx="3" presStyleCnt="8">
        <dgm:presLayoutVars/>
      </dgm:prSet>
      <dgm:spPr/>
    </dgm:pt>
    <dgm:pt modelId="{F5F8BD3D-8577-4763-8B7A-186C7A397D69}" type="pres">
      <dgm:prSet presAssocID="{B00681DE-64B1-4770-B7DA-9250E4F2AF8A}" presName="nodeText" presStyleLbl="bgAccFollowNode1" presStyleIdx="1" presStyleCnt="4">
        <dgm:presLayoutVars>
          <dgm:bulletEnabled val="1"/>
        </dgm:presLayoutVars>
      </dgm:prSet>
      <dgm:spPr/>
    </dgm:pt>
    <dgm:pt modelId="{DF25B105-6F91-4136-838D-2DC4E627EA68}" type="pres">
      <dgm:prSet presAssocID="{A92A6336-F8E3-4D91-9961-6D5127A4EF99}" presName="sibTrans" presStyleCnt="0"/>
      <dgm:spPr/>
    </dgm:pt>
    <dgm:pt modelId="{537DBAEF-A146-43A5-A394-310177127784}" type="pres">
      <dgm:prSet presAssocID="{B79BFACA-204E-40D1-A7B1-4DD347DBDF57}" presName="compositeNode" presStyleCnt="0">
        <dgm:presLayoutVars>
          <dgm:bulletEnabled val="1"/>
        </dgm:presLayoutVars>
      </dgm:prSet>
      <dgm:spPr/>
    </dgm:pt>
    <dgm:pt modelId="{EC1F26F6-C3AC-4F38-8B77-A7247AE75AC5}" type="pres">
      <dgm:prSet presAssocID="{B79BFACA-204E-40D1-A7B1-4DD347DBDF57}" presName="bgRect" presStyleLbl="bgAccFollowNode1" presStyleIdx="2" presStyleCnt="4"/>
      <dgm:spPr/>
    </dgm:pt>
    <dgm:pt modelId="{60222808-46FC-437F-A50A-9B00AC9DE084}" type="pres">
      <dgm:prSet presAssocID="{625E21FA-226C-4EEB-91A5-2FD964F33FE4}" presName="sibTransNodeCircle" presStyleLbl="alignNode1" presStyleIdx="4" presStyleCnt="8">
        <dgm:presLayoutVars>
          <dgm:chMax val="0"/>
          <dgm:bulletEnabled/>
        </dgm:presLayoutVars>
      </dgm:prSet>
      <dgm:spPr/>
    </dgm:pt>
    <dgm:pt modelId="{635324FC-1298-4C75-807B-D189F6C255D1}" type="pres">
      <dgm:prSet presAssocID="{B79BFACA-204E-40D1-A7B1-4DD347DBDF57}" presName="bottomLine" presStyleLbl="alignNode1" presStyleIdx="5" presStyleCnt="8">
        <dgm:presLayoutVars/>
      </dgm:prSet>
      <dgm:spPr/>
    </dgm:pt>
    <dgm:pt modelId="{A0C7263E-0024-468D-AFDC-6FD717BE8B72}" type="pres">
      <dgm:prSet presAssocID="{B79BFACA-204E-40D1-A7B1-4DD347DBDF57}" presName="nodeText" presStyleLbl="bgAccFollowNode1" presStyleIdx="2" presStyleCnt="4">
        <dgm:presLayoutVars>
          <dgm:bulletEnabled val="1"/>
        </dgm:presLayoutVars>
      </dgm:prSet>
      <dgm:spPr/>
    </dgm:pt>
    <dgm:pt modelId="{AC8665AF-F998-48BD-B1F8-E1233C0BC2EE}" type="pres">
      <dgm:prSet presAssocID="{625E21FA-226C-4EEB-91A5-2FD964F33FE4}" presName="sibTrans" presStyleCnt="0"/>
      <dgm:spPr/>
    </dgm:pt>
    <dgm:pt modelId="{CB44B334-58CF-496A-A2A0-C061742FFCBE}" type="pres">
      <dgm:prSet presAssocID="{0B31654A-0B46-4142-B4B4-E5F8638E4500}" presName="compositeNode" presStyleCnt="0">
        <dgm:presLayoutVars>
          <dgm:bulletEnabled val="1"/>
        </dgm:presLayoutVars>
      </dgm:prSet>
      <dgm:spPr/>
    </dgm:pt>
    <dgm:pt modelId="{0047D177-C344-4550-88EB-50539EB5542D}" type="pres">
      <dgm:prSet presAssocID="{0B31654A-0B46-4142-B4B4-E5F8638E4500}" presName="bgRect" presStyleLbl="bgAccFollowNode1" presStyleIdx="3" presStyleCnt="4"/>
      <dgm:spPr/>
    </dgm:pt>
    <dgm:pt modelId="{11271684-A7EB-4A0B-97CE-44F873DC3A18}" type="pres">
      <dgm:prSet presAssocID="{B1BB7E1C-C855-41E5-9809-8BBEFC739EB1}" presName="sibTransNodeCircle" presStyleLbl="alignNode1" presStyleIdx="6" presStyleCnt="8">
        <dgm:presLayoutVars>
          <dgm:chMax val="0"/>
          <dgm:bulletEnabled/>
        </dgm:presLayoutVars>
      </dgm:prSet>
      <dgm:spPr/>
    </dgm:pt>
    <dgm:pt modelId="{65192315-37C2-46DB-BDBA-EC52813D2646}" type="pres">
      <dgm:prSet presAssocID="{0B31654A-0B46-4142-B4B4-E5F8638E4500}" presName="bottomLine" presStyleLbl="alignNode1" presStyleIdx="7" presStyleCnt="8">
        <dgm:presLayoutVars/>
      </dgm:prSet>
      <dgm:spPr/>
    </dgm:pt>
    <dgm:pt modelId="{A08586C0-BD87-42DC-AF35-0A16BFA84FD2}" type="pres">
      <dgm:prSet presAssocID="{0B31654A-0B46-4142-B4B4-E5F8638E4500}" presName="nodeText" presStyleLbl="bgAccFollowNode1" presStyleIdx="3" presStyleCnt="4">
        <dgm:presLayoutVars>
          <dgm:bulletEnabled val="1"/>
        </dgm:presLayoutVars>
      </dgm:prSet>
      <dgm:spPr/>
    </dgm:pt>
  </dgm:ptLst>
  <dgm:cxnLst>
    <dgm:cxn modelId="{97256108-693A-4BEF-8BEB-0F169341DBDE}" type="presOf" srcId="{0B31654A-0B46-4142-B4B4-E5F8638E4500}" destId="{0047D177-C344-4550-88EB-50539EB5542D}" srcOrd="0" destOrd="0" presId="urn:microsoft.com/office/officeart/2016/7/layout/BasicLinearProcessNumbered"/>
    <dgm:cxn modelId="{38F6D32E-D1BC-4970-904D-C29E5A7E065D}" type="presOf" srcId="{65DC6537-554C-456E-B1C3-AB0701A18D15}" destId="{FEEEC3C4-E4D7-4933-BF55-5DBA5957102A}" srcOrd="1" destOrd="0" presId="urn:microsoft.com/office/officeart/2016/7/layout/BasicLinearProcessNumbered"/>
    <dgm:cxn modelId="{1AEAF633-7BC3-465F-B5AE-93B6B7D6101A}" type="presOf" srcId="{B79BFACA-204E-40D1-A7B1-4DD347DBDF57}" destId="{A0C7263E-0024-468D-AFDC-6FD717BE8B72}" srcOrd="1" destOrd="0" presId="urn:microsoft.com/office/officeart/2016/7/layout/BasicLinearProcessNumbered"/>
    <dgm:cxn modelId="{480A6237-05C7-474E-B9E0-33F5198725A9}" type="presOf" srcId="{B00681DE-64B1-4770-B7DA-9250E4F2AF8A}" destId="{F5F8BD3D-8577-4763-8B7A-186C7A397D69}" srcOrd="1" destOrd="0" presId="urn:microsoft.com/office/officeart/2016/7/layout/BasicLinearProcessNumbered"/>
    <dgm:cxn modelId="{47AA255C-5710-4AF6-AB23-67C9499B1578}" type="presOf" srcId="{B1BB7E1C-C855-41E5-9809-8BBEFC739EB1}" destId="{11271684-A7EB-4A0B-97CE-44F873DC3A18}" srcOrd="0" destOrd="0" presId="urn:microsoft.com/office/officeart/2016/7/layout/BasicLinearProcessNumbered"/>
    <dgm:cxn modelId="{1C25FA4C-8FAE-4BF1-B236-BBAA060D9542}" srcId="{F8DCC58A-0182-44C6-8C8E-0BC042ABEA54}" destId="{0B31654A-0B46-4142-B4B4-E5F8638E4500}" srcOrd="3" destOrd="0" parTransId="{1F51BD44-AC66-48E2-A22C-E79714A04AA2}" sibTransId="{B1BB7E1C-C855-41E5-9809-8BBEFC739EB1}"/>
    <dgm:cxn modelId="{5F1BC275-2C0F-42A1-8C53-C24BD41203E0}" type="presOf" srcId="{B00681DE-64B1-4770-B7DA-9250E4F2AF8A}" destId="{DADBF66C-0656-4091-9F44-470B06B8F2EC}" srcOrd="0" destOrd="0" presId="urn:microsoft.com/office/officeart/2016/7/layout/BasicLinearProcessNumbered"/>
    <dgm:cxn modelId="{C4A18F79-283B-484E-94BD-215CF88C5ECA}" type="presOf" srcId="{A92A6336-F8E3-4D91-9961-6D5127A4EF99}" destId="{7E8BB5D6-62CE-45BF-84DF-BD8E2BDFDD97}" srcOrd="0" destOrd="0" presId="urn:microsoft.com/office/officeart/2016/7/layout/BasicLinearProcessNumbered"/>
    <dgm:cxn modelId="{EDB5147F-1A35-48AB-9A4F-AC98D6D1A001}" type="presOf" srcId="{0B31654A-0B46-4142-B4B4-E5F8638E4500}" destId="{A08586C0-BD87-42DC-AF35-0A16BFA84FD2}" srcOrd="1" destOrd="0" presId="urn:microsoft.com/office/officeart/2016/7/layout/BasicLinearProcessNumbered"/>
    <dgm:cxn modelId="{BC0B0783-920D-4041-A565-92FF0824436D}" type="presOf" srcId="{0E9AFFE0-F8DF-4F32-B5DA-5BF07B78DFB1}" destId="{0733197E-3781-4AD5-AD17-34B3B5A5ACE9}" srcOrd="0" destOrd="0" presId="urn:microsoft.com/office/officeart/2016/7/layout/BasicLinearProcessNumbered"/>
    <dgm:cxn modelId="{23812883-EE73-4273-A01B-AB7CDC929BF8}" type="presOf" srcId="{625E21FA-226C-4EEB-91A5-2FD964F33FE4}" destId="{60222808-46FC-437F-A50A-9B00AC9DE084}" srcOrd="0" destOrd="0" presId="urn:microsoft.com/office/officeart/2016/7/layout/BasicLinearProcessNumbered"/>
    <dgm:cxn modelId="{1CDB6297-74E5-418F-A5A1-79D3241E8681}" type="presOf" srcId="{65DC6537-554C-456E-B1C3-AB0701A18D15}" destId="{C58E040D-9C14-46C7-82CF-C662D5C21572}" srcOrd="0" destOrd="0" presId="urn:microsoft.com/office/officeart/2016/7/layout/BasicLinearProcessNumbered"/>
    <dgm:cxn modelId="{590D52D1-55F0-4500-B098-B6BB4E1A23FF}" type="presOf" srcId="{B79BFACA-204E-40D1-A7B1-4DD347DBDF57}" destId="{EC1F26F6-C3AC-4F38-8B77-A7247AE75AC5}" srcOrd="0" destOrd="0" presId="urn:microsoft.com/office/officeart/2016/7/layout/BasicLinearProcessNumbered"/>
    <dgm:cxn modelId="{4E066DE3-E110-4B90-92D0-A9D8D8C5874E}" type="presOf" srcId="{F8DCC58A-0182-44C6-8C8E-0BC042ABEA54}" destId="{2B519CE6-D885-4D78-9973-458A4EF5C124}" srcOrd="0" destOrd="0" presId="urn:microsoft.com/office/officeart/2016/7/layout/BasicLinearProcessNumbered"/>
    <dgm:cxn modelId="{703BF8E9-4BE8-4B64-B80C-3651482E17ED}" srcId="{F8DCC58A-0182-44C6-8C8E-0BC042ABEA54}" destId="{65DC6537-554C-456E-B1C3-AB0701A18D15}" srcOrd="0" destOrd="0" parTransId="{CC3BBA44-B854-493F-B14D-7B528A614F30}" sibTransId="{0E9AFFE0-F8DF-4F32-B5DA-5BF07B78DFB1}"/>
    <dgm:cxn modelId="{C0D267EA-3E64-424E-8F54-648E22109762}" srcId="{F8DCC58A-0182-44C6-8C8E-0BC042ABEA54}" destId="{B00681DE-64B1-4770-B7DA-9250E4F2AF8A}" srcOrd="1" destOrd="0" parTransId="{01EF3B0C-FB7A-436A-A973-D26D17E3C1DA}" sibTransId="{A92A6336-F8E3-4D91-9961-6D5127A4EF99}"/>
    <dgm:cxn modelId="{66EC68FA-23F5-4398-ADE6-55A0A986AC3E}" srcId="{F8DCC58A-0182-44C6-8C8E-0BC042ABEA54}" destId="{B79BFACA-204E-40D1-A7B1-4DD347DBDF57}" srcOrd="2" destOrd="0" parTransId="{44151019-3A57-47B6-8F95-C98DEA6CF18C}" sibTransId="{625E21FA-226C-4EEB-91A5-2FD964F33FE4}"/>
    <dgm:cxn modelId="{358DE6EE-AA0B-4C27-BD2D-DC4E4AE6763C}" type="presParOf" srcId="{2B519CE6-D885-4D78-9973-458A4EF5C124}" destId="{E7B8BC2E-5C5F-44A8-97F0-737C9B80139B}" srcOrd="0" destOrd="0" presId="urn:microsoft.com/office/officeart/2016/7/layout/BasicLinearProcessNumbered"/>
    <dgm:cxn modelId="{A11C4EE9-EE80-4816-AA2A-D7FCB461BDCE}" type="presParOf" srcId="{E7B8BC2E-5C5F-44A8-97F0-737C9B80139B}" destId="{C58E040D-9C14-46C7-82CF-C662D5C21572}" srcOrd="0" destOrd="0" presId="urn:microsoft.com/office/officeart/2016/7/layout/BasicLinearProcessNumbered"/>
    <dgm:cxn modelId="{9A6ECCE1-8E4D-49F7-A11B-33D5C9452043}" type="presParOf" srcId="{E7B8BC2E-5C5F-44A8-97F0-737C9B80139B}" destId="{0733197E-3781-4AD5-AD17-34B3B5A5ACE9}" srcOrd="1" destOrd="0" presId="urn:microsoft.com/office/officeart/2016/7/layout/BasicLinearProcessNumbered"/>
    <dgm:cxn modelId="{7BB2CBEE-3744-4DB6-9423-CFB81E1C39E8}" type="presParOf" srcId="{E7B8BC2E-5C5F-44A8-97F0-737C9B80139B}" destId="{9C959DAD-D619-465D-8DF7-3BE96D25A96E}" srcOrd="2" destOrd="0" presId="urn:microsoft.com/office/officeart/2016/7/layout/BasicLinearProcessNumbered"/>
    <dgm:cxn modelId="{78D2260C-E473-4197-81B0-1C1BB42B7724}" type="presParOf" srcId="{E7B8BC2E-5C5F-44A8-97F0-737C9B80139B}" destId="{FEEEC3C4-E4D7-4933-BF55-5DBA5957102A}" srcOrd="3" destOrd="0" presId="urn:microsoft.com/office/officeart/2016/7/layout/BasicLinearProcessNumbered"/>
    <dgm:cxn modelId="{0E925F59-B727-4656-8EDF-30A841575376}" type="presParOf" srcId="{2B519CE6-D885-4D78-9973-458A4EF5C124}" destId="{CA4E1E4E-53B6-45E1-943E-868A063B309B}" srcOrd="1" destOrd="0" presId="urn:microsoft.com/office/officeart/2016/7/layout/BasicLinearProcessNumbered"/>
    <dgm:cxn modelId="{4A166514-7F12-4B9B-8B25-7088109A85A4}" type="presParOf" srcId="{2B519CE6-D885-4D78-9973-458A4EF5C124}" destId="{85D141C1-A051-40D0-9365-F991A2FBEED1}" srcOrd="2" destOrd="0" presId="urn:microsoft.com/office/officeart/2016/7/layout/BasicLinearProcessNumbered"/>
    <dgm:cxn modelId="{687F4765-2B4D-408E-8562-4A75F707A273}" type="presParOf" srcId="{85D141C1-A051-40D0-9365-F991A2FBEED1}" destId="{DADBF66C-0656-4091-9F44-470B06B8F2EC}" srcOrd="0" destOrd="0" presId="urn:microsoft.com/office/officeart/2016/7/layout/BasicLinearProcessNumbered"/>
    <dgm:cxn modelId="{64AEAB58-C0C2-44FD-BE6A-A69998BD942D}" type="presParOf" srcId="{85D141C1-A051-40D0-9365-F991A2FBEED1}" destId="{7E8BB5D6-62CE-45BF-84DF-BD8E2BDFDD97}" srcOrd="1" destOrd="0" presId="urn:microsoft.com/office/officeart/2016/7/layout/BasicLinearProcessNumbered"/>
    <dgm:cxn modelId="{025DE52D-8E5D-48F1-B413-5526A4499B0C}" type="presParOf" srcId="{85D141C1-A051-40D0-9365-F991A2FBEED1}" destId="{72198176-555D-4AD0-A537-D682A45F2780}" srcOrd="2" destOrd="0" presId="urn:microsoft.com/office/officeart/2016/7/layout/BasicLinearProcessNumbered"/>
    <dgm:cxn modelId="{B8AF8A2D-839A-44B8-B2E5-954F2EB8E6B3}" type="presParOf" srcId="{85D141C1-A051-40D0-9365-F991A2FBEED1}" destId="{F5F8BD3D-8577-4763-8B7A-186C7A397D69}" srcOrd="3" destOrd="0" presId="urn:microsoft.com/office/officeart/2016/7/layout/BasicLinearProcessNumbered"/>
    <dgm:cxn modelId="{03CE7CB0-AB07-459F-B43E-BE8AA61896F5}" type="presParOf" srcId="{2B519CE6-D885-4D78-9973-458A4EF5C124}" destId="{DF25B105-6F91-4136-838D-2DC4E627EA68}" srcOrd="3" destOrd="0" presId="urn:microsoft.com/office/officeart/2016/7/layout/BasicLinearProcessNumbered"/>
    <dgm:cxn modelId="{23F79946-A45A-47DA-BF2A-4E50B48691F7}" type="presParOf" srcId="{2B519CE6-D885-4D78-9973-458A4EF5C124}" destId="{537DBAEF-A146-43A5-A394-310177127784}" srcOrd="4" destOrd="0" presId="urn:microsoft.com/office/officeart/2016/7/layout/BasicLinearProcessNumbered"/>
    <dgm:cxn modelId="{7E8AC9EE-D927-4479-9AA6-99CB35EED1F4}" type="presParOf" srcId="{537DBAEF-A146-43A5-A394-310177127784}" destId="{EC1F26F6-C3AC-4F38-8B77-A7247AE75AC5}" srcOrd="0" destOrd="0" presId="urn:microsoft.com/office/officeart/2016/7/layout/BasicLinearProcessNumbered"/>
    <dgm:cxn modelId="{736BBB19-C2A9-4CBB-A670-5BE6C034AA46}" type="presParOf" srcId="{537DBAEF-A146-43A5-A394-310177127784}" destId="{60222808-46FC-437F-A50A-9B00AC9DE084}" srcOrd="1" destOrd="0" presId="urn:microsoft.com/office/officeart/2016/7/layout/BasicLinearProcessNumbered"/>
    <dgm:cxn modelId="{16EC8022-AFD2-4045-9A4F-C3B606F9E02E}" type="presParOf" srcId="{537DBAEF-A146-43A5-A394-310177127784}" destId="{635324FC-1298-4C75-807B-D189F6C255D1}" srcOrd="2" destOrd="0" presId="urn:microsoft.com/office/officeart/2016/7/layout/BasicLinearProcessNumbered"/>
    <dgm:cxn modelId="{9ADDC754-569C-4A89-AE63-0446AAEFEC46}" type="presParOf" srcId="{537DBAEF-A146-43A5-A394-310177127784}" destId="{A0C7263E-0024-468D-AFDC-6FD717BE8B72}" srcOrd="3" destOrd="0" presId="urn:microsoft.com/office/officeart/2016/7/layout/BasicLinearProcessNumbered"/>
    <dgm:cxn modelId="{E42110BF-6D21-437B-8A97-1D1B817ED955}" type="presParOf" srcId="{2B519CE6-D885-4D78-9973-458A4EF5C124}" destId="{AC8665AF-F998-48BD-B1F8-E1233C0BC2EE}" srcOrd="5" destOrd="0" presId="urn:microsoft.com/office/officeart/2016/7/layout/BasicLinearProcessNumbered"/>
    <dgm:cxn modelId="{2E79835D-DA9A-492D-819D-1448E5916BFB}" type="presParOf" srcId="{2B519CE6-D885-4D78-9973-458A4EF5C124}" destId="{CB44B334-58CF-496A-A2A0-C061742FFCBE}" srcOrd="6" destOrd="0" presId="urn:microsoft.com/office/officeart/2016/7/layout/BasicLinearProcessNumbered"/>
    <dgm:cxn modelId="{380D89B2-05CD-49FD-98C5-326F28ABADE7}" type="presParOf" srcId="{CB44B334-58CF-496A-A2A0-C061742FFCBE}" destId="{0047D177-C344-4550-88EB-50539EB5542D}" srcOrd="0" destOrd="0" presId="urn:microsoft.com/office/officeart/2016/7/layout/BasicLinearProcessNumbered"/>
    <dgm:cxn modelId="{4613A6B3-9C86-4BB5-A506-15120FCE4D5E}" type="presParOf" srcId="{CB44B334-58CF-496A-A2A0-C061742FFCBE}" destId="{11271684-A7EB-4A0B-97CE-44F873DC3A18}" srcOrd="1" destOrd="0" presId="urn:microsoft.com/office/officeart/2016/7/layout/BasicLinearProcessNumbered"/>
    <dgm:cxn modelId="{520801F3-3795-4498-8528-2375401A7C40}" type="presParOf" srcId="{CB44B334-58CF-496A-A2A0-C061742FFCBE}" destId="{65192315-37C2-46DB-BDBA-EC52813D2646}" srcOrd="2" destOrd="0" presId="urn:microsoft.com/office/officeart/2016/7/layout/BasicLinearProcessNumbered"/>
    <dgm:cxn modelId="{4EE5EA9C-C64E-49B7-89E9-ECFBAC21847B}" type="presParOf" srcId="{CB44B334-58CF-496A-A2A0-C061742FFCBE}" destId="{A08586C0-BD87-42DC-AF35-0A16BFA84FD2}"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052B356-6637-41A8-A952-6E4A7085939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3AE2E23B-66F3-4BCB-A228-E78604B928E6}">
      <dgm:prSet/>
      <dgm:spPr/>
      <dgm:t>
        <a:bodyPr/>
        <a:lstStyle/>
        <a:p>
          <a:r>
            <a:rPr lang="id-ID" b="1" dirty="0"/>
            <a:t>Hasil  aplikasi-validasi suatu teori  adalah: </a:t>
          </a:r>
          <a:endParaRPr lang="en-US" dirty="0"/>
        </a:p>
      </dgm:t>
    </dgm:pt>
    <dgm:pt modelId="{B6E253B4-841D-47EF-BCEA-8200E4A5BB5A}" type="parTrans" cxnId="{14BE1662-B0F3-4A56-80E0-8EA38BF7B890}">
      <dgm:prSet/>
      <dgm:spPr/>
      <dgm:t>
        <a:bodyPr/>
        <a:lstStyle/>
        <a:p>
          <a:endParaRPr lang="en-US"/>
        </a:p>
      </dgm:t>
    </dgm:pt>
    <dgm:pt modelId="{2151A3C1-0935-41B5-AED8-FF7C458BD6E4}" type="sibTrans" cxnId="{14BE1662-B0F3-4A56-80E0-8EA38BF7B890}">
      <dgm:prSet/>
      <dgm:spPr/>
      <dgm:t>
        <a:bodyPr/>
        <a:lstStyle/>
        <a:p>
          <a:endParaRPr lang="en-US"/>
        </a:p>
      </dgm:t>
    </dgm:pt>
    <dgm:pt modelId="{6AA75CE1-1A80-420B-A7BD-D674B25CD915}">
      <dgm:prSet/>
      <dgm:spPr/>
      <dgm:t>
        <a:bodyPr/>
        <a:lstStyle/>
        <a:p>
          <a:r>
            <a:rPr lang="id-ID" b="1"/>
            <a:t>1) Teori tersebut diterima/”reconfirm” secara  keseluruahan; </a:t>
          </a:r>
          <a:endParaRPr lang="en-US"/>
        </a:p>
      </dgm:t>
    </dgm:pt>
    <dgm:pt modelId="{38E43C4B-3ECF-49A7-B9BC-5AD760B4CC70}" type="parTrans" cxnId="{C489680B-81FA-4636-9F3C-887C9EB3FA58}">
      <dgm:prSet/>
      <dgm:spPr/>
      <dgm:t>
        <a:bodyPr/>
        <a:lstStyle/>
        <a:p>
          <a:endParaRPr lang="en-US"/>
        </a:p>
      </dgm:t>
    </dgm:pt>
    <dgm:pt modelId="{79BD8CAD-B006-4B8C-87A8-4BC60792E3DD}" type="sibTrans" cxnId="{C489680B-81FA-4636-9F3C-887C9EB3FA58}">
      <dgm:prSet/>
      <dgm:spPr/>
      <dgm:t>
        <a:bodyPr/>
        <a:lstStyle/>
        <a:p>
          <a:endParaRPr lang="en-US"/>
        </a:p>
      </dgm:t>
    </dgm:pt>
    <dgm:pt modelId="{B398DF4D-DBF2-4585-8E12-F7FA12AAA4D5}">
      <dgm:prSet/>
      <dgm:spPr/>
      <dgm:t>
        <a:bodyPr/>
        <a:lstStyle/>
        <a:p>
          <a:r>
            <a:rPr lang="id-ID" b="1"/>
            <a:t>2) Teori  direvisi/modifikasi dengan tambahan atau pengurangan konsep2 atau proposisi2; </a:t>
          </a:r>
          <a:endParaRPr lang="en-US"/>
        </a:p>
      </dgm:t>
    </dgm:pt>
    <dgm:pt modelId="{12B94BAF-39EC-4F96-B4B3-E16B336107D4}" type="parTrans" cxnId="{803687F9-7711-4C24-93F9-F0E39D659897}">
      <dgm:prSet/>
      <dgm:spPr/>
      <dgm:t>
        <a:bodyPr/>
        <a:lstStyle/>
        <a:p>
          <a:endParaRPr lang="en-US"/>
        </a:p>
      </dgm:t>
    </dgm:pt>
    <dgm:pt modelId="{594440DF-13BE-45DD-8D48-64DF97196A47}" type="sibTrans" cxnId="{803687F9-7711-4C24-93F9-F0E39D659897}">
      <dgm:prSet/>
      <dgm:spPr/>
      <dgm:t>
        <a:bodyPr/>
        <a:lstStyle/>
        <a:p>
          <a:endParaRPr lang="en-US"/>
        </a:p>
      </dgm:t>
    </dgm:pt>
    <dgm:pt modelId="{7CECDCED-4720-4F13-A8A0-E879B7F12AE5}">
      <dgm:prSet/>
      <dgm:spPr/>
      <dgm:t>
        <a:bodyPr/>
        <a:lstStyle/>
        <a:p>
          <a:r>
            <a:rPr lang="id-ID" b="1"/>
            <a:t>3) Teori ditolak secara keseluruhan.</a:t>
          </a:r>
          <a:endParaRPr lang="en-US"/>
        </a:p>
      </dgm:t>
    </dgm:pt>
    <dgm:pt modelId="{48FDAA6F-A318-476B-8DD1-4114CE93AD61}" type="parTrans" cxnId="{0B9C0FBB-4F8B-4E13-BCAF-41C702D4687B}">
      <dgm:prSet/>
      <dgm:spPr/>
      <dgm:t>
        <a:bodyPr/>
        <a:lstStyle/>
        <a:p>
          <a:endParaRPr lang="en-US"/>
        </a:p>
      </dgm:t>
    </dgm:pt>
    <dgm:pt modelId="{4B135B6B-4E09-4C81-BB73-B56967552B2C}" type="sibTrans" cxnId="{0B9C0FBB-4F8B-4E13-BCAF-41C702D4687B}">
      <dgm:prSet/>
      <dgm:spPr/>
      <dgm:t>
        <a:bodyPr/>
        <a:lstStyle/>
        <a:p>
          <a:endParaRPr lang="en-US"/>
        </a:p>
      </dgm:t>
    </dgm:pt>
    <dgm:pt modelId="{9E9F7B72-1EC7-4822-B624-35295AF64952}">
      <dgm:prSet/>
      <dgm:spPr/>
      <dgm:t>
        <a:bodyPr/>
        <a:lstStyle/>
        <a:p>
          <a:r>
            <a:rPr lang="id-ID" b="1" dirty="0"/>
            <a:t>Teori yang telah divalidasi/diuji berguna untuk memprediksi (“trend” atau “skenario”) gejala yang dianalisis.</a:t>
          </a:r>
          <a:endParaRPr lang="en-US" dirty="0"/>
        </a:p>
      </dgm:t>
    </dgm:pt>
    <dgm:pt modelId="{00331E18-5C5A-42CA-8B20-7FED0D80FFDA}" type="parTrans" cxnId="{EAF13045-28DD-48EA-BA53-34B8C24C8AF2}">
      <dgm:prSet/>
      <dgm:spPr/>
      <dgm:t>
        <a:bodyPr/>
        <a:lstStyle/>
        <a:p>
          <a:endParaRPr lang="en-US"/>
        </a:p>
      </dgm:t>
    </dgm:pt>
    <dgm:pt modelId="{B6296088-16C0-4EE0-B5C6-55FB802C67C4}" type="sibTrans" cxnId="{EAF13045-28DD-48EA-BA53-34B8C24C8AF2}">
      <dgm:prSet/>
      <dgm:spPr/>
      <dgm:t>
        <a:bodyPr/>
        <a:lstStyle/>
        <a:p>
          <a:endParaRPr lang="en-US"/>
        </a:p>
      </dgm:t>
    </dgm:pt>
    <dgm:pt modelId="{D1377043-8CC2-4134-AEDE-5FE172BA4AD0}">
      <dgm:prSet/>
      <dgm:spPr/>
      <dgm:t>
        <a:bodyPr/>
        <a:lstStyle/>
        <a:p>
          <a:r>
            <a:rPr lang="id-ID" b="1" dirty="0"/>
            <a:t>Teori dan prediksi ini dapat menghasilkan suatu kebijakan yang  relevan dengan realitas.</a:t>
          </a:r>
          <a:endParaRPr lang="en-US" dirty="0"/>
        </a:p>
      </dgm:t>
    </dgm:pt>
    <dgm:pt modelId="{991C7826-98F8-4BEE-844E-0C7CD0ED8258}" type="parTrans" cxnId="{E0239CB2-4631-47F6-95FD-5C887FE9B861}">
      <dgm:prSet/>
      <dgm:spPr/>
      <dgm:t>
        <a:bodyPr/>
        <a:lstStyle/>
        <a:p>
          <a:endParaRPr lang="en-US"/>
        </a:p>
      </dgm:t>
    </dgm:pt>
    <dgm:pt modelId="{2AAF718C-DF84-4026-B992-4BF95B31ACDC}" type="sibTrans" cxnId="{E0239CB2-4631-47F6-95FD-5C887FE9B861}">
      <dgm:prSet/>
      <dgm:spPr/>
      <dgm:t>
        <a:bodyPr/>
        <a:lstStyle/>
        <a:p>
          <a:endParaRPr lang="en-US"/>
        </a:p>
      </dgm:t>
    </dgm:pt>
    <dgm:pt modelId="{3C5A3D0E-AD89-4037-89F6-03413753D057}" type="pres">
      <dgm:prSet presAssocID="{E052B356-6637-41A8-A952-6E4A70859393}" presName="linear" presStyleCnt="0">
        <dgm:presLayoutVars>
          <dgm:animLvl val="lvl"/>
          <dgm:resizeHandles val="exact"/>
        </dgm:presLayoutVars>
      </dgm:prSet>
      <dgm:spPr/>
    </dgm:pt>
    <dgm:pt modelId="{35B3F3D1-15FB-4BE6-9FDC-E9B0B987B591}" type="pres">
      <dgm:prSet presAssocID="{3AE2E23B-66F3-4BCB-A228-E78604B928E6}" presName="parentText" presStyleLbl="node1" presStyleIdx="0" presStyleCnt="3">
        <dgm:presLayoutVars>
          <dgm:chMax val="0"/>
          <dgm:bulletEnabled val="1"/>
        </dgm:presLayoutVars>
      </dgm:prSet>
      <dgm:spPr/>
    </dgm:pt>
    <dgm:pt modelId="{062D5A23-78C2-46D1-8F86-B80A16743A64}" type="pres">
      <dgm:prSet presAssocID="{3AE2E23B-66F3-4BCB-A228-E78604B928E6}" presName="childText" presStyleLbl="revTx" presStyleIdx="0" presStyleCnt="1">
        <dgm:presLayoutVars>
          <dgm:bulletEnabled val="1"/>
        </dgm:presLayoutVars>
      </dgm:prSet>
      <dgm:spPr/>
    </dgm:pt>
    <dgm:pt modelId="{9B472588-2CBB-4E87-A184-9823B56890CA}" type="pres">
      <dgm:prSet presAssocID="{9E9F7B72-1EC7-4822-B624-35295AF64952}" presName="parentText" presStyleLbl="node1" presStyleIdx="1" presStyleCnt="3">
        <dgm:presLayoutVars>
          <dgm:chMax val="0"/>
          <dgm:bulletEnabled val="1"/>
        </dgm:presLayoutVars>
      </dgm:prSet>
      <dgm:spPr/>
    </dgm:pt>
    <dgm:pt modelId="{E0004D6E-7005-45B5-AD2B-5AAD5076261A}" type="pres">
      <dgm:prSet presAssocID="{B6296088-16C0-4EE0-B5C6-55FB802C67C4}" presName="spacer" presStyleCnt="0"/>
      <dgm:spPr/>
    </dgm:pt>
    <dgm:pt modelId="{7C3AB4FF-1CEF-4D41-AB1A-413B2B081068}" type="pres">
      <dgm:prSet presAssocID="{D1377043-8CC2-4134-AEDE-5FE172BA4AD0}" presName="parentText" presStyleLbl="node1" presStyleIdx="2" presStyleCnt="3">
        <dgm:presLayoutVars>
          <dgm:chMax val="0"/>
          <dgm:bulletEnabled val="1"/>
        </dgm:presLayoutVars>
      </dgm:prSet>
      <dgm:spPr/>
    </dgm:pt>
  </dgm:ptLst>
  <dgm:cxnLst>
    <dgm:cxn modelId="{C489680B-81FA-4636-9F3C-887C9EB3FA58}" srcId="{3AE2E23B-66F3-4BCB-A228-E78604B928E6}" destId="{6AA75CE1-1A80-420B-A7BD-D674B25CD915}" srcOrd="0" destOrd="0" parTransId="{38E43C4B-3ECF-49A7-B9BC-5AD760B4CC70}" sibTransId="{79BD8CAD-B006-4B8C-87A8-4BC60792E3DD}"/>
    <dgm:cxn modelId="{14BE1662-B0F3-4A56-80E0-8EA38BF7B890}" srcId="{E052B356-6637-41A8-A952-6E4A70859393}" destId="{3AE2E23B-66F3-4BCB-A228-E78604B928E6}" srcOrd="0" destOrd="0" parTransId="{B6E253B4-841D-47EF-BCEA-8200E4A5BB5A}" sibTransId="{2151A3C1-0935-41B5-AED8-FF7C458BD6E4}"/>
    <dgm:cxn modelId="{EAF13045-28DD-48EA-BA53-34B8C24C8AF2}" srcId="{E052B356-6637-41A8-A952-6E4A70859393}" destId="{9E9F7B72-1EC7-4822-B624-35295AF64952}" srcOrd="1" destOrd="0" parTransId="{00331E18-5C5A-42CA-8B20-7FED0D80FFDA}" sibTransId="{B6296088-16C0-4EE0-B5C6-55FB802C67C4}"/>
    <dgm:cxn modelId="{3D0EA972-6132-4719-93C6-CBE0DB65D470}" type="presOf" srcId="{E052B356-6637-41A8-A952-6E4A70859393}" destId="{3C5A3D0E-AD89-4037-89F6-03413753D057}" srcOrd="0" destOrd="0" presId="urn:microsoft.com/office/officeart/2005/8/layout/vList2"/>
    <dgm:cxn modelId="{2449797E-EFF1-47F9-80DB-8E80634C5A5D}" type="presOf" srcId="{9E9F7B72-1EC7-4822-B624-35295AF64952}" destId="{9B472588-2CBB-4E87-A184-9823B56890CA}" srcOrd="0" destOrd="0" presId="urn:microsoft.com/office/officeart/2005/8/layout/vList2"/>
    <dgm:cxn modelId="{10312D90-A169-4F9D-9135-48849E158628}" type="presOf" srcId="{7CECDCED-4720-4F13-A8A0-E879B7F12AE5}" destId="{062D5A23-78C2-46D1-8F86-B80A16743A64}" srcOrd="0" destOrd="2" presId="urn:microsoft.com/office/officeart/2005/8/layout/vList2"/>
    <dgm:cxn modelId="{8DF68CAC-B49B-480F-9417-7E8029CF13EB}" type="presOf" srcId="{3AE2E23B-66F3-4BCB-A228-E78604B928E6}" destId="{35B3F3D1-15FB-4BE6-9FDC-E9B0B987B591}" srcOrd="0" destOrd="0" presId="urn:microsoft.com/office/officeart/2005/8/layout/vList2"/>
    <dgm:cxn modelId="{5619B7AE-03DF-491E-B1B1-457BCB4CDF1C}" type="presOf" srcId="{D1377043-8CC2-4134-AEDE-5FE172BA4AD0}" destId="{7C3AB4FF-1CEF-4D41-AB1A-413B2B081068}" srcOrd="0" destOrd="0" presId="urn:microsoft.com/office/officeart/2005/8/layout/vList2"/>
    <dgm:cxn modelId="{E0239CB2-4631-47F6-95FD-5C887FE9B861}" srcId="{E052B356-6637-41A8-A952-6E4A70859393}" destId="{D1377043-8CC2-4134-AEDE-5FE172BA4AD0}" srcOrd="2" destOrd="0" parTransId="{991C7826-98F8-4BEE-844E-0C7CD0ED8258}" sibTransId="{2AAF718C-DF84-4026-B992-4BF95B31ACDC}"/>
    <dgm:cxn modelId="{52DF2BB8-6F39-45E0-A62F-5568FDB08C17}" type="presOf" srcId="{B398DF4D-DBF2-4585-8E12-F7FA12AAA4D5}" destId="{062D5A23-78C2-46D1-8F86-B80A16743A64}" srcOrd="0" destOrd="1" presId="urn:microsoft.com/office/officeart/2005/8/layout/vList2"/>
    <dgm:cxn modelId="{0B9C0FBB-4F8B-4E13-BCAF-41C702D4687B}" srcId="{3AE2E23B-66F3-4BCB-A228-E78604B928E6}" destId="{7CECDCED-4720-4F13-A8A0-E879B7F12AE5}" srcOrd="2" destOrd="0" parTransId="{48FDAA6F-A318-476B-8DD1-4114CE93AD61}" sibTransId="{4B135B6B-4E09-4C81-BB73-B56967552B2C}"/>
    <dgm:cxn modelId="{C115E8EB-BC78-4D67-98EE-0477DCBB8E3A}" type="presOf" srcId="{6AA75CE1-1A80-420B-A7BD-D674B25CD915}" destId="{062D5A23-78C2-46D1-8F86-B80A16743A64}" srcOrd="0" destOrd="0" presId="urn:microsoft.com/office/officeart/2005/8/layout/vList2"/>
    <dgm:cxn modelId="{803687F9-7711-4C24-93F9-F0E39D659897}" srcId="{3AE2E23B-66F3-4BCB-A228-E78604B928E6}" destId="{B398DF4D-DBF2-4585-8E12-F7FA12AAA4D5}" srcOrd="1" destOrd="0" parTransId="{12B94BAF-39EC-4F96-B4B3-E16B336107D4}" sibTransId="{594440DF-13BE-45DD-8D48-64DF97196A47}"/>
    <dgm:cxn modelId="{2655C368-99AA-484E-8703-73C8B013A243}" type="presParOf" srcId="{3C5A3D0E-AD89-4037-89F6-03413753D057}" destId="{35B3F3D1-15FB-4BE6-9FDC-E9B0B987B591}" srcOrd="0" destOrd="0" presId="urn:microsoft.com/office/officeart/2005/8/layout/vList2"/>
    <dgm:cxn modelId="{7C3A64AF-A873-4059-A0A0-DD80C132AE1C}" type="presParOf" srcId="{3C5A3D0E-AD89-4037-89F6-03413753D057}" destId="{062D5A23-78C2-46D1-8F86-B80A16743A64}" srcOrd="1" destOrd="0" presId="urn:microsoft.com/office/officeart/2005/8/layout/vList2"/>
    <dgm:cxn modelId="{01DEBD2F-1A0B-40D1-8C63-F9DCA226CB18}" type="presParOf" srcId="{3C5A3D0E-AD89-4037-89F6-03413753D057}" destId="{9B472588-2CBB-4E87-A184-9823B56890CA}" srcOrd="2" destOrd="0" presId="urn:microsoft.com/office/officeart/2005/8/layout/vList2"/>
    <dgm:cxn modelId="{F3C8248E-D822-464F-AA8B-7B62544E6617}" type="presParOf" srcId="{3C5A3D0E-AD89-4037-89F6-03413753D057}" destId="{E0004D6E-7005-45B5-AD2B-5AAD5076261A}" srcOrd="3" destOrd="0" presId="urn:microsoft.com/office/officeart/2005/8/layout/vList2"/>
    <dgm:cxn modelId="{5ADF180B-E17E-47A9-85A7-7B7A7ECEC051}" type="presParOf" srcId="{3C5A3D0E-AD89-4037-89F6-03413753D057}" destId="{7C3AB4FF-1CEF-4D41-AB1A-413B2B08106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8CB1DA5-FB66-4694-9F12-F1616DD6A009}" type="doc">
      <dgm:prSet loTypeId="urn:microsoft.com/office/officeart/2016/7/layout/BasicLinearProcessNumbered" loCatId="process" qsTypeId="urn:microsoft.com/office/officeart/2005/8/quickstyle/simple1" qsCatId="simple" csTypeId="urn:microsoft.com/office/officeart/2005/8/colors/colorful1" csCatId="colorful"/>
      <dgm:spPr/>
      <dgm:t>
        <a:bodyPr/>
        <a:lstStyle/>
        <a:p>
          <a:endParaRPr lang="en-US"/>
        </a:p>
      </dgm:t>
    </dgm:pt>
    <dgm:pt modelId="{CD2140BD-AA77-4337-BF5E-2E5E945391CE}">
      <dgm:prSet/>
      <dgm:spPr/>
      <dgm:t>
        <a:bodyPr/>
        <a:lstStyle/>
        <a:p>
          <a:r>
            <a:rPr lang="id-ID" b="1"/>
            <a:t>*  Teori Sosiologi</a:t>
          </a:r>
          <a:r>
            <a:rPr lang="en-US" b="1"/>
            <a:t>,</a:t>
          </a:r>
          <a:r>
            <a:rPr lang="id-ID" b="1"/>
            <a:t> termasuk  Stratifikasi Sosial</a:t>
          </a:r>
          <a:r>
            <a:rPr lang="en-US" b="1"/>
            <a:t>,</a:t>
          </a:r>
          <a:r>
            <a:rPr lang="id-ID" b="1"/>
            <a:t> mempunyai keterbatasan karena variasi gejala dan paradigme ilmuwan sosial.</a:t>
          </a:r>
          <a:endParaRPr lang="en-US"/>
        </a:p>
      </dgm:t>
    </dgm:pt>
    <dgm:pt modelId="{F8F6B1EC-516C-4E52-A22C-F6B6BEF5F802}" type="parTrans" cxnId="{7E8724F1-FE2F-467F-A772-02F02232BE60}">
      <dgm:prSet/>
      <dgm:spPr/>
      <dgm:t>
        <a:bodyPr/>
        <a:lstStyle/>
        <a:p>
          <a:endParaRPr lang="en-US"/>
        </a:p>
      </dgm:t>
    </dgm:pt>
    <dgm:pt modelId="{DA942257-FAF8-4FF8-9882-6D04E6217566}" type="sibTrans" cxnId="{7E8724F1-FE2F-467F-A772-02F02232BE60}">
      <dgm:prSet phldrT="1" phldr="0"/>
      <dgm:spPr/>
      <dgm:t>
        <a:bodyPr/>
        <a:lstStyle/>
        <a:p>
          <a:r>
            <a:rPr lang="en-US"/>
            <a:t>1</a:t>
          </a:r>
        </a:p>
      </dgm:t>
    </dgm:pt>
    <dgm:pt modelId="{1D69C215-4A23-4CF4-9A1D-A0D1587D76D6}">
      <dgm:prSet/>
      <dgm:spPr/>
      <dgm:t>
        <a:bodyPr/>
        <a:lstStyle/>
        <a:p>
          <a:r>
            <a:rPr lang="id-ID" b="1"/>
            <a:t>*   Teori  Stratifikasi masyarakat agraris berbeda dengan masyarakat industri atau masyarakat informasi</a:t>
          </a:r>
          <a:endParaRPr lang="en-US"/>
        </a:p>
      </dgm:t>
    </dgm:pt>
    <dgm:pt modelId="{64A76DDD-1DE4-429D-B455-005CE4540B43}" type="parTrans" cxnId="{B4A7F612-E790-450D-9352-70450710F6CC}">
      <dgm:prSet/>
      <dgm:spPr/>
      <dgm:t>
        <a:bodyPr/>
        <a:lstStyle/>
        <a:p>
          <a:endParaRPr lang="en-US"/>
        </a:p>
      </dgm:t>
    </dgm:pt>
    <dgm:pt modelId="{2143BCB3-0D57-4EDF-9E2D-19B49E39422F}" type="sibTrans" cxnId="{B4A7F612-E790-450D-9352-70450710F6CC}">
      <dgm:prSet phldrT="2" phldr="0"/>
      <dgm:spPr/>
      <dgm:t>
        <a:bodyPr/>
        <a:lstStyle/>
        <a:p>
          <a:r>
            <a:rPr lang="en-US"/>
            <a:t>2</a:t>
          </a:r>
        </a:p>
      </dgm:t>
    </dgm:pt>
    <dgm:pt modelId="{62E84D78-B7C7-4FDE-80BD-AF81AA1A1C20}">
      <dgm:prSet/>
      <dgm:spPr/>
      <dgm:t>
        <a:bodyPr/>
        <a:lstStyle/>
        <a:p>
          <a:r>
            <a:rPr lang="id-ID" b="1"/>
            <a:t>*   Teori  Stratifikasi  masyarakat sederhana (suku-adat) berbeda dengan masyarakat komleks (perkotaan).</a:t>
          </a:r>
          <a:endParaRPr lang="en-US"/>
        </a:p>
      </dgm:t>
    </dgm:pt>
    <dgm:pt modelId="{AFE119FC-1B9C-4518-B85C-B76A39A23C89}" type="parTrans" cxnId="{8AC5DA6B-509D-4F04-BA3C-A0DB2D3BF528}">
      <dgm:prSet/>
      <dgm:spPr/>
      <dgm:t>
        <a:bodyPr/>
        <a:lstStyle/>
        <a:p>
          <a:endParaRPr lang="en-US"/>
        </a:p>
      </dgm:t>
    </dgm:pt>
    <dgm:pt modelId="{C7DDBE19-26A3-4250-A4A0-DB89B8FA430F}" type="sibTrans" cxnId="{8AC5DA6B-509D-4F04-BA3C-A0DB2D3BF528}">
      <dgm:prSet phldrT="3" phldr="0"/>
      <dgm:spPr/>
      <dgm:t>
        <a:bodyPr/>
        <a:lstStyle/>
        <a:p>
          <a:r>
            <a:rPr lang="en-US"/>
            <a:t>3</a:t>
          </a:r>
        </a:p>
      </dgm:t>
    </dgm:pt>
    <dgm:pt modelId="{25162965-10B1-4099-B9C9-D6395D0A6B02}">
      <dgm:prSet/>
      <dgm:spPr/>
      <dgm:t>
        <a:bodyPr/>
        <a:lstStyle/>
        <a:p>
          <a:r>
            <a:rPr lang="id-ID" b="1"/>
            <a:t>*   Teori masyarakat kolonial berbeda dengan teori masyarakaat pasca kolonial</a:t>
          </a:r>
          <a:endParaRPr lang="en-US"/>
        </a:p>
      </dgm:t>
    </dgm:pt>
    <dgm:pt modelId="{998C87BC-4616-4C82-8648-F7290A4E5204}" type="parTrans" cxnId="{70BEAA06-2CD9-4A02-91D3-88FB73CE799C}">
      <dgm:prSet/>
      <dgm:spPr/>
      <dgm:t>
        <a:bodyPr/>
        <a:lstStyle/>
        <a:p>
          <a:endParaRPr lang="en-US"/>
        </a:p>
      </dgm:t>
    </dgm:pt>
    <dgm:pt modelId="{47AACDB8-676A-45DD-A8F8-91950336CAB1}" type="sibTrans" cxnId="{70BEAA06-2CD9-4A02-91D3-88FB73CE799C}">
      <dgm:prSet phldrT="4" phldr="0"/>
      <dgm:spPr/>
      <dgm:t>
        <a:bodyPr/>
        <a:lstStyle/>
        <a:p>
          <a:r>
            <a:rPr lang="en-US"/>
            <a:t>4</a:t>
          </a:r>
        </a:p>
      </dgm:t>
    </dgm:pt>
    <dgm:pt modelId="{A60983DD-E7C5-4E87-AE1D-850AC8BEBC7C}" type="pres">
      <dgm:prSet presAssocID="{F8CB1DA5-FB66-4694-9F12-F1616DD6A009}" presName="Name0" presStyleCnt="0">
        <dgm:presLayoutVars>
          <dgm:animLvl val="lvl"/>
          <dgm:resizeHandles val="exact"/>
        </dgm:presLayoutVars>
      </dgm:prSet>
      <dgm:spPr/>
    </dgm:pt>
    <dgm:pt modelId="{1032913D-D7A3-4ACA-A509-27AB4E69C8F5}" type="pres">
      <dgm:prSet presAssocID="{CD2140BD-AA77-4337-BF5E-2E5E945391CE}" presName="compositeNode" presStyleCnt="0">
        <dgm:presLayoutVars>
          <dgm:bulletEnabled val="1"/>
        </dgm:presLayoutVars>
      </dgm:prSet>
      <dgm:spPr/>
    </dgm:pt>
    <dgm:pt modelId="{9FE38ECA-5BC8-4B83-932A-806707FCBDA1}" type="pres">
      <dgm:prSet presAssocID="{CD2140BD-AA77-4337-BF5E-2E5E945391CE}" presName="bgRect" presStyleLbl="bgAccFollowNode1" presStyleIdx="0" presStyleCnt="4"/>
      <dgm:spPr/>
    </dgm:pt>
    <dgm:pt modelId="{7532E36B-0067-436A-92F6-7B372C0BA550}" type="pres">
      <dgm:prSet presAssocID="{DA942257-FAF8-4FF8-9882-6D04E6217566}" presName="sibTransNodeCircle" presStyleLbl="alignNode1" presStyleIdx="0" presStyleCnt="8">
        <dgm:presLayoutVars>
          <dgm:chMax val="0"/>
          <dgm:bulletEnabled/>
        </dgm:presLayoutVars>
      </dgm:prSet>
      <dgm:spPr/>
    </dgm:pt>
    <dgm:pt modelId="{BFDFC14D-041A-4018-8C06-EDD5FF238D39}" type="pres">
      <dgm:prSet presAssocID="{CD2140BD-AA77-4337-BF5E-2E5E945391CE}" presName="bottomLine" presStyleLbl="alignNode1" presStyleIdx="1" presStyleCnt="8">
        <dgm:presLayoutVars/>
      </dgm:prSet>
      <dgm:spPr/>
    </dgm:pt>
    <dgm:pt modelId="{567F15C8-91B5-47AB-9035-6251556F9247}" type="pres">
      <dgm:prSet presAssocID="{CD2140BD-AA77-4337-BF5E-2E5E945391CE}" presName="nodeText" presStyleLbl="bgAccFollowNode1" presStyleIdx="0" presStyleCnt="4">
        <dgm:presLayoutVars>
          <dgm:bulletEnabled val="1"/>
        </dgm:presLayoutVars>
      </dgm:prSet>
      <dgm:spPr/>
    </dgm:pt>
    <dgm:pt modelId="{3E92DF26-DDF7-4DA3-88A9-774844BB971A}" type="pres">
      <dgm:prSet presAssocID="{DA942257-FAF8-4FF8-9882-6D04E6217566}" presName="sibTrans" presStyleCnt="0"/>
      <dgm:spPr/>
    </dgm:pt>
    <dgm:pt modelId="{F89B5F59-7143-4C19-A9F7-F7CDB325C75D}" type="pres">
      <dgm:prSet presAssocID="{1D69C215-4A23-4CF4-9A1D-A0D1587D76D6}" presName="compositeNode" presStyleCnt="0">
        <dgm:presLayoutVars>
          <dgm:bulletEnabled val="1"/>
        </dgm:presLayoutVars>
      </dgm:prSet>
      <dgm:spPr/>
    </dgm:pt>
    <dgm:pt modelId="{4F2BF52A-C1CA-4C13-94C9-CA11AA5B9EB7}" type="pres">
      <dgm:prSet presAssocID="{1D69C215-4A23-4CF4-9A1D-A0D1587D76D6}" presName="bgRect" presStyleLbl="bgAccFollowNode1" presStyleIdx="1" presStyleCnt="4"/>
      <dgm:spPr/>
    </dgm:pt>
    <dgm:pt modelId="{3F6575BB-E35A-4D46-A93F-0D3669850AF6}" type="pres">
      <dgm:prSet presAssocID="{2143BCB3-0D57-4EDF-9E2D-19B49E39422F}" presName="sibTransNodeCircle" presStyleLbl="alignNode1" presStyleIdx="2" presStyleCnt="8">
        <dgm:presLayoutVars>
          <dgm:chMax val="0"/>
          <dgm:bulletEnabled/>
        </dgm:presLayoutVars>
      </dgm:prSet>
      <dgm:spPr/>
    </dgm:pt>
    <dgm:pt modelId="{66764302-AF90-4246-9A24-158F29CF1CC0}" type="pres">
      <dgm:prSet presAssocID="{1D69C215-4A23-4CF4-9A1D-A0D1587D76D6}" presName="bottomLine" presStyleLbl="alignNode1" presStyleIdx="3" presStyleCnt="8">
        <dgm:presLayoutVars/>
      </dgm:prSet>
      <dgm:spPr/>
    </dgm:pt>
    <dgm:pt modelId="{501226C9-9773-40E8-914C-A15A5D949881}" type="pres">
      <dgm:prSet presAssocID="{1D69C215-4A23-4CF4-9A1D-A0D1587D76D6}" presName="nodeText" presStyleLbl="bgAccFollowNode1" presStyleIdx="1" presStyleCnt="4">
        <dgm:presLayoutVars>
          <dgm:bulletEnabled val="1"/>
        </dgm:presLayoutVars>
      </dgm:prSet>
      <dgm:spPr/>
    </dgm:pt>
    <dgm:pt modelId="{4568DB78-AC3E-48A4-9CE5-3B06F7FF2C71}" type="pres">
      <dgm:prSet presAssocID="{2143BCB3-0D57-4EDF-9E2D-19B49E39422F}" presName="sibTrans" presStyleCnt="0"/>
      <dgm:spPr/>
    </dgm:pt>
    <dgm:pt modelId="{98D55ADE-005D-4497-816D-2FA65C72C43C}" type="pres">
      <dgm:prSet presAssocID="{62E84D78-B7C7-4FDE-80BD-AF81AA1A1C20}" presName="compositeNode" presStyleCnt="0">
        <dgm:presLayoutVars>
          <dgm:bulletEnabled val="1"/>
        </dgm:presLayoutVars>
      </dgm:prSet>
      <dgm:spPr/>
    </dgm:pt>
    <dgm:pt modelId="{8CA6A977-91A0-4CAD-B97E-A403EF03A504}" type="pres">
      <dgm:prSet presAssocID="{62E84D78-B7C7-4FDE-80BD-AF81AA1A1C20}" presName="bgRect" presStyleLbl="bgAccFollowNode1" presStyleIdx="2" presStyleCnt="4"/>
      <dgm:spPr/>
    </dgm:pt>
    <dgm:pt modelId="{0104DF34-E4C0-4107-BA2D-80BF7A79945D}" type="pres">
      <dgm:prSet presAssocID="{C7DDBE19-26A3-4250-A4A0-DB89B8FA430F}" presName="sibTransNodeCircle" presStyleLbl="alignNode1" presStyleIdx="4" presStyleCnt="8">
        <dgm:presLayoutVars>
          <dgm:chMax val="0"/>
          <dgm:bulletEnabled/>
        </dgm:presLayoutVars>
      </dgm:prSet>
      <dgm:spPr/>
    </dgm:pt>
    <dgm:pt modelId="{E720897E-43EF-4002-B981-DD43D370669C}" type="pres">
      <dgm:prSet presAssocID="{62E84D78-B7C7-4FDE-80BD-AF81AA1A1C20}" presName="bottomLine" presStyleLbl="alignNode1" presStyleIdx="5" presStyleCnt="8">
        <dgm:presLayoutVars/>
      </dgm:prSet>
      <dgm:spPr/>
    </dgm:pt>
    <dgm:pt modelId="{A8A73689-21BD-4CC7-AC55-EE05BFDB149B}" type="pres">
      <dgm:prSet presAssocID="{62E84D78-B7C7-4FDE-80BD-AF81AA1A1C20}" presName="nodeText" presStyleLbl="bgAccFollowNode1" presStyleIdx="2" presStyleCnt="4">
        <dgm:presLayoutVars>
          <dgm:bulletEnabled val="1"/>
        </dgm:presLayoutVars>
      </dgm:prSet>
      <dgm:spPr/>
    </dgm:pt>
    <dgm:pt modelId="{F3BF85B5-4E66-4484-85FD-A7DE768A8E2E}" type="pres">
      <dgm:prSet presAssocID="{C7DDBE19-26A3-4250-A4A0-DB89B8FA430F}" presName="sibTrans" presStyleCnt="0"/>
      <dgm:spPr/>
    </dgm:pt>
    <dgm:pt modelId="{4D28AE02-AF3F-4F5F-95FF-A08FF407617E}" type="pres">
      <dgm:prSet presAssocID="{25162965-10B1-4099-B9C9-D6395D0A6B02}" presName="compositeNode" presStyleCnt="0">
        <dgm:presLayoutVars>
          <dgm:bulletEnabled val="1"/>
        </dgm:presLayoutVars>
      </dgm:prSet>
      <dgm:spPr/>
    </dgm:pt>
    <dgm:pt modelId="{E691706B-CB4F-4290-B465-DAA34CC5F341}" type="pres">
      <dgm:prSet presAssocID="{25162965-10B1-4099-B9C9-D6395D0A6B02}" presName="bgRect" presStyleLbl="bgAccFollowNode1" presStyleIdx="3" presStyleCnt="4"/>
      <dgm:spPr/>
    </dgm:pt>
    <dgm:pt modelId="{BA03F280-5F92-49FB-B3BA-3D950CC07E04}" type="pres">
      <dgm:prSet presAssocID="{47AACDB8-676A-45DD-A8F8-91950336CAB1}" presName="sibTransNodeCircle" presStyleLbl="alignNode1" presStyleIdx="6" presStyleCnt="8">
        <dgm:presLayoutVars>
          <dgm:chMax val="0"/>
          <dgm:bulletEnabled/>
        </dgm:presLayoutVars>
      </dgm:prSet>
      <dgm:spPr/>
    </dgm:pt>
    <dgm:pt modelId="{682069E3-C86D-4AC3-8B75-A35B27380104}" type="pres">
      <dgm:prSet presAssocID="{25162965-10B1-4099-B9C9-D6395D0A6B02}" presName="bottomLine" presStyleLbl="alignNode1" presStyleIdx="7" presStyleCnt="8">
        <dgm:presLayoutVars/>
      </dgm:prSet>
      <dgm:spPr/>
    </dgm:pt>
    <dgm:pt modelId="{E9A5D3B7-42E3-4A82-AE3F-4A4A6664E92C}" type="pres">
      <dgm:prSet presAssocID="{25162965-10B1-4099-B9C9-D6395D0A6B02}" presName="nodeText" presStyleLbl="bgAccFollowNode1" presStyleIdx="3" presStyleCnt="4">
        <dgm:presLayoutVars>
          <dgm:bulletEnabled val="1"/>
        </dgm:presLayoutVars>
      </dgm:prSet>
      <dgm:spPr/>
    </dgm:pt>
  </dgm:ptLst>
  <dgm:cxnLst>
    <dgm:cxn modelId="{70BEAA06-2CD9-4A02-91D3-88FB73CE799C}" srcId="{F8CB1DA5-FB66-4694-9F12-F1616DD6A009}" destId="{25162965-10B1-4099-B9C9-D6395D0A6B02}" srcOrd="3" destOrd="0" parTransId="{998C87BC-4616-4C82-8648-F7290A4E5204}" sibTransId="{47AACDB8-676A-45DD-A8F8-91950336CAB1}"/>
    <dgm:cxn modelId="{E439D911-52BE-4E71-9134-8DEE7FE813D2}" type="presOf" srcId="{25162965-10B1-4099-B9C9-D6395D0A6B02}" destId="{E9A5D3B7-42E3-4A82-AE3F-4A4A6664E92C}" srcOrd="1" destOrd="0" presId="urn:microsoft.com/office/officeart/2016/7/layout/BasicLinearProcessNumbered"/>
    <dgm:cxn modelId="{B4A7F612-E790-450D-9352-70450710F6CC}" srcId="{F8CB1DA5-FB66-4694-9F12-F1616DD6A009}" destId="{1D69C215-4A23-4CF4-9A1D-A0D1587D76D6}" srcOrd="1" destOrd="0" parTransId="{64A76DDD-1DE4-429D-B455-005CE4540B43}" sibTransId="{2143BCB3-0D57-4EDF-9E2D-19B49E39422F}"/>
    <dgm:cxn modelId="{CF7C031E-08E9-48CA-B6FD-DAB0E7E5B9EA}" type="presOf" srcId="{2143BCB3-0D57-4EDF-9E2D-19B49E39422F}" destId="{3F6575BB-E35A-4D46-A93F-0D3669850AF6}" srcOrd="0" destOrd="0" presId="urn:microsoft.com/office/officeart/2016/7/layout/BasicLinearProcessNumbered"/>
    <dgm:cxn modelId="{29027537-7E71-4B21-A7E8-01629BD106F4}" type="presOf" srcId="{C7DDBE19-26A3-4250-A4A0-DB89B8FA430F}" destId="{0104DF34-E4C0-4107-BA2D-80BF7A79945D}" srcOrd="0" destOrd="0" presId="urn:microsoft.com/office/officeart/2016/7/layout/BasicLinearProcessNumbered"/>
    <dgm:cxn modelId="{1CA0AC60-9CF6-49D0-85DB-C5F4DC870DC9}" type="presOf" srcId="{47AACDB8-676A-45DD-A8F8-91950336CAB1}" destId="{BA03F280-5F92-49FB-B3BA-3D950CC07E04}" srcOrd="0" destOrd="0" presId="urn:microsoft.com/office/officeart/2016/7/layout/BasicLinearProcessNumbered"/>
    <dgm:cxn modelId="{5860C062-5BD6-4ECD-B663-E3025B9F5179}" type="presOf" srcId="{62E84D78-B7C7-4FDE-80BD-AF81AA1A1C20}" destId="{A8A73689-21BD-4CC7-AC55-EE05BFDB149B}" srcOrd="1" destOrd="0" presId="urn:microsoft.com/office/officeart/2016/7/layout/BasicLinearProcessNumbered"/>
    <dgm:cxn modelId="{38844A45-914B-4008-A39F-B80FB6476028}" type="presOf" srcId="{25162965-10B1-4099-B9C9-D6395D0A6B02}" destId="{E691706B-CB4F-4290-B465-DAA34CC5F341}" srcOrd="0" destOrd="0" presId="urn:microsoft.com/office/officeart/2016/7/layout/BasicLinearProcessNumbered"/>
    <dgm:cxn modelId="{8AC5DA6B-509D-4F04-BA3C-A0DB2D3BF528}" srcId="{F8CB1DA5-FB66-4694-9F12-F1616DD6A009}" destId="{62E84D78-B7C7-4FDE-80BD-AF81AA1A1C20}" srcOrd="2" destOrd="0" parTransId="{AFE119FC-1B9C-4518-B85C-B76A39A23C89}" sibTransId="{C7DDBE19-26A3-4250-A4A0-DB89B8FA430F}"/>
    <dgm:cxn modelId="{78AFB0A5-57F2-4844-99B4-B778AB442C82}" type="presOf" srcId="{1D69C215-4A23-4CF4-9A1D-A0D1587D76D6}" destId="{4F2BF52A-C1CA-4C13-94C9-CA11AA5B9EB7}" srcOrd="0" destOrd="0" presId="urn:microsoft.com/office/officeart/2016/7/layout/BasicLinearProcessNumbered"/>
    <dgm:cxn modelId="{265EDBAA-6942-4EDE-8AB5-E48A341C42AF}" type="presOf" srcId="{62E84D78-B7C7-4FDE-80BD-AF81AA1A1C20}" destId="{8CA6A977-91A0-4CAD-B97E-A403EF03A504}" srcOrd="0" destOrd="0" presId="urn:microsoft.com/office/officeart/2016/7/layout/BasicLinearProcessNumbered"/>
    <dgm:cxn modelId="{9BD5DCB8-9B6E-45C0-AD88-C5AF8FA19236}" type="presOf" srcId="{1D69C215-4A23-4CF4-9A1D-A0D1587D76D6}" destId="{501226C9-9773-40E8-914C-A15A5D949881}" srcOrd="1" destOrd="0" presId="urn:microsoft.com/office/officeart/2016/7/layout/BasicLinearProcessNumbered"/>
    <dgm:cxn modelId="{B41002C5-EE5C-4F6F-A504-853BF51CD368}" type="presOf" srcId="{CD2140BD-AA77-4337-BF5E-2E5E945391CE}" destId="{567F15C8-91B5-47AB-9035-6251556F9247}" srcOrd="1" destOrd="0" presId="urn:microsoft.com/office/officeart/2016/7/layout/BasicLinearProcessNumbered"/>
    <dgm:cxn modelId="{4536EBCA-B90E-41A3-935B-D0C87CB95B5E}" type="presOf" srcId="{F8CB1DA5-FB66-4694-9F12-F1616DD6A009}" destId="{A60983DD-E7C5-4E87-AE1D-850AC8BEBC7C}" srcOrd="0" destOrd="0" presId="urn:microsoft.com/office/officeart/2016/7/layout/BasicLinearProcessNumbered"/>
    <dgm:cxn modelId="{9A537ED1-573F-498A-ACFF-4F8F80A684FD}" type="presOf" srcId="{CD2140BD-AA77-4337-BF5E-2E5E945391CE}" destId="{9FE38ECA-5BC8-4B83-932A-806707FCBDA1}" srcOrd="0" destOrd="0" presId="urn:microsoft.com/office/officeart/2016/7/layout/BasicLinearProcessNumbered"/>
    <dgm:cxn modelId="{C74D82E5-57FE-4751-8FA6-465C5D24E3FA}" type="presOf" srcId="{DA942257-FAF8-4FF8-9882-6D04E6217566}" destId="{7532E36B-0067-436A-92F6-7B372C0BA550}" srcOrd="0" destOrd="0" presId="urn:microsoft.com/office/officeart/2016/7/layout/BasicLinearProcessNumbered"/>
    <dgm:cxn modelId="{7E8724F1-FE2F-467F-A772-02F02232BE60}" srcId="{F8CB1DA5-FB66-4694-9F12-F1616DD6A009}" destId="{CD2140BD-AA77-4337-BF5E-2E5E945391CE}" srcOrd="0" destOrd="0" parTransId="{F8F6B1EC-516C-4E52-A22C-F6B6BEF5F802}" sibTransId="{DA942257-FAF8-4FF8-9882-6D04E6217566}"/>
    <dgm:cxn modelId="{8F508674-7068-4492-BCF8-BD3F33A458A0}" type="presParOf" srcId="{A60983DD-E7C5-4E87-AE1D-850AC8BEBC7C}" destId="{1032913D-D7A3-4ACA-A509-27AB4E69C8F5}" srcOrd="0" destOrd="0" presId="urn:microsoft.com/office/officeart/2016/7/layout/BasicLinearProcessNumbered"/>
    <dgm:cxn modelId="{795B174E-19B2-4BE8-AAE0-C354C2EB5716}" type="presParOf" srcId="{1032913D-D7A3-4ACA-A509-27AB4E69C8F5}" destId="{9FE38ECA-5BC8-4B83-932A-806707FCBDA1}" srcOrd="0" destOrd="0" presId="urn:microsoft.com/office/officeart/2016/7/layout/BasicLinearProcessNumbered"/>
    <dgm:cxn modelId="{3333D036-C843-41A3-BC24-A7ECE0F52D44}" type="presParOf" srcId="{1032913D-D7A3-4ACA-A509-27AB4E69C8F5}" destId="{7532E36B-0067-436A-92F6-7B372C0BA550}" srcOrd="1" destOrd="0" presId="urn:microsoft.com/office/officeart/2016/7/layout/BasicLinearProcessNumbered"/>
    <dgm:cxn modelId="{FFA079A3-5A27-4F5F-8346-6A6EF98E97FA}" type="presParOf" srcId="{1032913D-D7A3-4ACA-A509-27AB4E69C8F5}" destId="{BFDFC14D-041A-4018-8C06-EDD5FF238D39}" srcOrd="2" destOrd="0" presId="urn:microsoft.com/office/officeart/2016/7/layout/BasicLinearProcessNumbered"/>
    <dgm:cxn modelId="{D41423AE-84E7-4620-A2B0-A0697F212910}" type="presParOf" srcId="{1032913D-D7A3-4ACA-A509-27AB4E69C8F5}" destId="{567F15C8-91B5-47AB-9035-6251556F9247}" srcOrd="3" destOrd="0" presId="urn:microsoft.com/office/officeart/2016/7/layout/BasicLinearProcessNumbered"/>
    <dgm:cxn modelId="{8AA9710D-CC4A-433E-A16E-15C20436AB06}" type="presParOf" srcId="{A60983DD-E7C5-4E87-AE1D-850AC8BEBC7C}" destId="{3E92DF26-DDF7-4DA3-88A9-774844BB971A}" srcOrd="1" destOrd="0" presId="urn:microsoft.com/office/officeart/2016/7/layout/BasicLinearProcessNumbered"/>
    <dgm:cxn modelId="{AD7E604A-CDFE-4035-AC0E-BB6B4304A97D}" type="presParOf" srcId="{A60983DD-E7C5-4E87-AE1D-850AC8BEBC7C}" destId="{F89B5F59-7143-4C19-A9F7-F7CDB325C75D}" srcOrd="2" destOrd="0" presId="urn:microsoft.com/office/officeart/2016/7/layout/BasicLinearProcessNumbered"/>
    <dgm:cxn modelId="{C83FA764-BE71-4045-A0F1-5BF2F2CB596C}" type="presParOf" srcId="{F89B5F59-7143-4C19-A9F7-F7CDB325C75D}" destId="{4F2BF52A-C1CA-4C13-94C9-CA11AA5B9EB7}" srcOrd="0" destOrd="0" presId="urn:microsoft.com/office/officeart/2016/7/layout/BasicLinearProcessNumbered"/>
    <dgm:cxn modelId="{A7F7DBC8-621F-4D5F-B5B4-B3817E7264A3}" type="presParOf" srcId="{F89B5F59-7143-4C19-A9F7-F7CDB325C75D}" destId="{3F6575BB-E35A-4D46-A93F-0D3669850AF6}" srcOrd="1" destOrd="0" presId="urn:microsoft.com/office/officeart/2016/7/layout/BasicLinearProcessNumbered"/>
    <dgm:cxn modelId="{68E3F0BE-A88E-41A2-A205-35AA949D0636}" type="presParOf" srcId="{F89B5F59-7143-4C19-A9F7-F7CDB325C75D}" destId="{66764302-AF90-4246-9A24-158F29CF1CC0}" srcOrd="2" destOrd="0" presId="urn:microsoft.com/office/officeart/2016/7/layout/BasicLinearProcessNumbered"/>
    <dgm:cxn modelId="{2AC41508-38CD-49A1-AE03-6F0046D4A973}" type="presParOf" srcId="{F89B5F59-7143-4C19-A9F7-F7CDB325C75D}" destId="{501226C9-9773-40E8-914C-A15A5D949881}" srcOrd="3" destOrd="0" presId="urn:microsoft.com/office/officeart/2016/7/layout/BasicLinearProcessNumbered"/>
    <dgm:cxn modelId="{BF67C1F1-A000-4818-8AFF-4839928A1E9B}" type="presParOf" srcId="{A60983DD-E7C5-4E87-AE1D-850AC8BEBC7C}" destId="{4568DB78-AC3E-48A4-9CE5-3B06F7FF2C71}" srcOrd="3" destOrd="0" presId="urn:microsoft.com/office/officeart/2016/7/layout/BasicLinearProcessNumbered"/>
    <dgm:cxn modelId="{A62C0733-7BA1-405E-98BC-4886F7F1EFDB}" type="presParOf" srcId="{A60983DD-E7C5-4E87-AE1D-850AC8BEBC7C}" destId="{98D55ADE-005D-4497-816D-2FA65C72C43C}" srcOrd="4" destOrd="0" presId="urn:microsoft.com/office/officeart/2016/7/layout/BasicLinearProcessNumbered"/>
    <dgm:cxn modelId="{B3239AE8-32BD-43E5-ACD6-2C166D0C5BA8}" type="presParOf" srcId="{98D55ADE-005D-4497-816D-2FA65C72C43C}" destId="{8CA6A977-91A0-4CAD-B97E-A403EF03A504}" srcOrd="0" destOrd="0" presId="urn:microsoft.com/office/officeart/2016/7/layout/BasicLinearProcessNumbered"/>
    <dgm:cxn modelId="{808156E7-C611-4578-95D3-D04A622C9AA7}" type="presParOf" srcId="{98D55ADE-005D-4497-816D-2FA65C72C43C}" destId="{0104DF34-E4C0-4107-BA2D-80BF7A79945D}" srcOrd="1" destOrd="0" presId="urn:microsoft.com/office/officeart/2016/7/layout/BasicLinearProcessNumbered"/>
    <dgm:cxn modelId="{095290B1-EF7B-4A6B-B580-EBA5686995E0}" type="presParOf" srcId="{98D55ADE-005D-4497-816D-2FA65C72C43C}" destId="{E720897E-43EF-4002-B981-DD43D370669C}" srcOrd="2" destOrd="0" presId="urn:microsoft.com/office/officeart/2016/7/layout/BasicLinearProcessNumbered"/>
    <dgm:cxn modelId="{6EE4081A-365B-426F-878E-E7BDB7E2A485}" type="presParOf" srcId="{98D55ADE-005D-4497-816D-2FA65C72C43C}" destId="{A8A73689-21BD-4CC7-AC55-EE05BFDB149B}" srcOrd="3" destOrd="0" presId="urn:microsoft.com/office/officeart/2016/7/layout/BasicLinearProcessNumbered"/>
    <dgm:cxn modelId="{5232F430-CA71-47E1-AE10-AE70DD43DDA6}" type="presParOf" srcId="{A60983DD-E7C5-4E87-AE1D-850AC8BEBC7C}" destId="{F3BF85B5-4E66-4484-85FD-A7DE768A8E2E}" srcOrd="5" destOrd="0" presId="urn:microsoft.com/office/officeart/2016/7/layout/BasicLinearProcessNumbered"/>
    <dgm:cxn modelId="{E3A4A60D-3502-4289-8C00-8EDEAC85B94B}" type="presParOf" srcId="{A60983DD-E7C5-4E87-AE1D-850AC8BEBC7C}" destId="{4D28AE02-AF3F-4F5F-95FF-A08FF407617E}" srcOrd="6" destOrd="0" presId="urn:microsoft.com/office/officeart/2016/7/layout/BasicLinearProcessNumbered"/>
    <dgm:cxn modelId="{90B39072-0D26-460E-89C1-E05565BAEC6E}" type="presParOf" srcId="{4D28AE02-AF3F-4F5F-95FF-A08FF407617E}" destId="{E691706B-CB4F-4290-B465-DAA34CC5F341}" srcOrd="0" destOrd="0" presId="urn:microsoft.com/office/officeart/2016/7/layout/BasicLinearProcessNumbered"/>
    <dgm:cxn modelId="{142A319F-1857-438C-BC98-2471495BEFF7}" type="presParOf" srcId="{4D28AE02-AF3F-4F5F-95FF-A08FF407617E}" destId="{BA03F280-5F92-49FB-B3BA-3D950CC07E04}" srcOrd="1" destOrd="0" presId="urn:microsoft.com/office/officeart/2016/7/layout/BasicLinearProcessNumbered"/>
    <dgm:cxn modelId="{8697AFB2-8913-4067-8B0D-DA70BAE651AD}" type="presParOf" srcId="{4D28AE02-AF3F-4F5F-95FF-A08FF407617E}" destId="{682069E3-C86D-4AC3-8B75-A35B27380104}" srcOrd="2" destOrd="0" presId="urn:microsoft.com/office/officeart/2016/7/layout/BasicLinearProcessNumbered"/>
    <dgm:cxn modelId="{B06E1354-245B-484C-86C6-E1D5FE70BEB0}" type="presParOf" srcId="{4D28AE02-AF3F-4F5F-95FF-A08FF407617E}" destId="{E9A5D3B7-42E3-4A82-AE3F-4A4A6664E92C}"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643921-F089-4FB7-A06D-CD152FE4F6C4}">
      <dsp:nvSpPr>
        <dsp:cNvPr id="0" name=""/>
        <dsp:cNvSpPr/>
      </dsp:nvSpPr>
      <dsp:spPr>
        <a:xfrm>
          <a:off x="0" y="2232"/>
          <a:ext cx="6496050" cy="0"/>
        </a:xfrm>
        <a:prstGeom prst="line">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8350A5F1-0096-4008-AA5A-8C28AB340226}">
      <dsp:nvSpPr>
        <dsp:cNvPr id="0" name=""/>
        <dsp:cNvSpPr/>
      </dsp:nvSpPr>
      <dsp:spPr>
        <a:xfrm>
          <a:off x="0" y="2232"/>
          <a:ext cx="6496050" cy="1522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id-ID" sz="1900" b="1" kern="1200"/>
            <a:t>Adanya fenomena joint-stock company di Eropa Barat dan Amerika pada paruh kedua abad 19.</a:t>
          </a:r>
        </a:p>
      </dsp:txBody>
      <dsp:txXfrm>
        <a:off x="0" y="2232"/>
        <a:ext cx="6496050" cy="1522511"/>
      </dsp:txXfrm>
    </dsp:sp>
    <dsp:sp modelId="{954CBF64-620C-48BC-B0A6-01A727DF0B05}">
      <dsp:nvSpPr>
        <dsp:cNvPr id="0" name=""/>
        <dsp:cNvSpPr/>
      </dsp:nvSpPr>
      <dsp:spPr>
        <a:xfrm>
          <a:off x="0" y="1524744"/>
          <a:ext cx="6496050" cy="0"/>
        </a:xfrm>
        <a:prstGeom prst="line">
          <a:avLst/>
        </a:prstGeom>
        <a:gradFill rotWithShape="0">
          <a:gsLst>
            <a:gs pos="0">
              <a:schemeClr val="accent2">
                <a:hueOff val="677407"/>
                <a:satOff val="-3316"/>
                <a:lumOff val="1862"/>
                <a:alphaOff val="0"/>
                <a:tint val="98000"/>
                <a:lumMod val="114000"/>
              </a:schemeClr>
            </a:gs>
            <a:gs pos="100000">
              <a:schemeClr val="accent2">
                <a:hueOff val="677407"/>
                <a:satOff val="-3316"/>
                <a:lumOff val="1862"/>
                <a:alphaOff val="0"/>
                <a:shade val="90000"/>
                <a:lumMod val="84000"/>
              </a:schemeClr>
            </a:gs>
          </a:gsLst>
          <a:lin ang="5400000" scaled="0"/>
        </a:gradFill>
        <a:ln w="9525" cap="rnd" cmpd="sng" algn="ctr">
          <a:solidFill>
            <a:schemeClr val="accent2">
              <a:hueOff val="677407"/>
              <a:satOff val="-3316"/>
              <a:lumOff val="1862"/>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6393618D-CFA4-4F8E-904F-5C9416FC129D}">
      <dsp:nvSpPr>
        <dsp:cNvPr id="0" name=""/>
        <dsp:cNvSpPr/>
      </dsp:nvSpPr>
      <dsp:spPr>
        <a:xfrm>
          <a:off x="0" y="1524744"/>
          <a:ext cx="6496050" cy="1522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id-ID" sz="1900" b="1" kern="1200"/>
            <a:t>By separating ownership and control, the joint-stock company give rise to a new group of manager who are utterly different from their capitalist predecessors.</a:t>
          </a:r>
          <a:endParaRPr lang="en-US" sz="1900" kern="1200"/>
        </a:p>
      </dsp:txBody>
      <dsp:txXfrm>
        <a:off x="0" y="1524744"/>
        <a:ext cx="6496050" cy="1522511"/>
      </dsp:txXfrm>
    </dsp:sp>
    <dsp:sp modelId="{BBE7221D-1717-420E-9356-0B438D32CD8B}">
      <dsp:nvSpPr>
        <dsp:cNvPr id="0" name=""/>
        <dsp:cNvSpPr/>
      </dsp:nvSpPr>
      <dsp:spPr>
        <a:xfrm>
          <a:off x="0" y="3047255"/>
          <a:ext cx="6496050" cy="0"/>
        </a:xfrm>
        <a:prstGeom prst="line">
          <a:avLst/>
        </a:prstGeom>
        <a:gradFill rotWithShape="0">
          <a:gsLst>
            <a:gs pos="0">
              <a:schemeClr val="accent2">
                <a:hueOff val="1354814"/>
                <a:satOff val="-6632"/>
                <a:lumOff val="3725"/>
                <a:alphaOff val="0"/>
                <a:tint val="98000"/>
                <a:lumMod val="114000"/>
              </a:schemeClr>
            </a:gs>
            <a:gs pos="100000">
              <a:schemeClr val="accent2">
                <a:hueOff val="1354814"/>
                <a:satOff val="-6632"/>
                <a:lumOff val="3725"/>
                <a:alphaOff val="0"/>
                <a:shade val="90000"/>
                <a:lumMod val="84000"/>
              </a:schemeClr>
            </a:gs>
          </a:gsLst>
          <a:lin ang="5400000" scaled="0"/>
        </a:gradFill>
        <a:ln w="9525" cap="rnd" cmpd="sng" algn="ctr">
          <a:solidFill>
            <a:schemeClr val="accent2">
              <a:hueOff val="1354814"/>
              <a:satOff val="-6632"/>
              <a:lumOff val="3725"/>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03008114-7304-4C42-90A9-DDA0D6ED09FE}">
      <dsp:nvSpPr>
        <dsp:cNvPr id="0" name=""/>
        <dsp:cNvSpPr/>
      </dsp:nvSpPr>
      <dsp:spPr>
        <a:xfrm>
          <a:off x="0" y="3047255"/>
          <a:ext cx="6496050" cy="1522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id-ID" sz="1900" b="1" kern="1200" dirty="0"/>
            <a:t>For Marx, by separating ownership and control, the joint-stock company reduce the distance between manager and worker; at the same time removing the owners altogether from the sphere of production; thereby isolating their function as exploiters of others.</a:t>
          </a:r>
          <a:endParaRPr lang="en-US" sz="1900" kern="1200" dirty="0"/>
        </a:p>
      </dsp:txBody>
      <dsp:txXfrm>
        <a:off x="0" y="3047255"/>
        <a:ext cx="6496050" cy="15225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6A88B2-123D-4894-B17F-C65D1313877B}">
      <dsp:nvSpPr>
        <dsp:cNvPr id="0" name=""/>
        <dsp:cNvSpPr/>
      </dsp:nvSpPr>
      <dsp:spPr>
        <a:xfrm>
          <a:off x="0" y="2232"/>
          <a:ext cx="6496050" cy="0"/>
        </a:xfrm>
        <a:prstGeom prst="line">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C23A7D23-DEC8-4D8A-B611-DD3731094CCE}">
      <dsp:nvSpPr>
        <dsp:cNvPr id="0" name=""/>
        <dsp:cNvSpPr/>
      </dsp:nvSpPr>
      <dsp:spPr>
        <a:xfrm>
          <a:off x="0" y="2232"/>
          <a:ext cx="6496050" cy="1522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id-ID" sz="2200" b="1" kern="1200"/>
            <a:t>Renner: ‘the capitalists without function’ yield to the ‘functionaries without capital’.</a:t>
          </a:r>
          <a:endParaRPr lang="en-US" sz="2200" kern="1200"/>
        </a:p>
      </dsp:txBody>
      <dsp:txXfrm>
        <a:off x="0" y="2232"/>
        <a:ext cx="6496050" cy="1522511"/>
      </dsp:txXfrm>
    </dsp:sp>
    <dsp:sp modelId="{4BD004AC-499C-4446-ACE0-A819CB7BD3B1}">
      <dsp:nvSpPr>
        <dsp:cNvPr id="0" name=""/>
        <dsp:cNvSpPr/>
      </dsp:nvSpPr>
      <dsp:spPr>
        <a:xfrm>
          <a:off x="0" y="1524744"/>
          <a:ext cx="6496050" cy="0"/>
        </a:xfrm>
        <a:prstGeom prst="line">
          <a:avLst/>
        </a:prstGeom>
        <a:gradFill rotWithShape="0">
          <a:gsLst>
            <a:gs pos="0">
              <a:schemeClr val="accent2">
                <a:hueOff val="677407"/>
                <a:satOff val="-3316"/>
                <a:lumOff val="1862"/>
                <a:alphaOff val="0"/>
                <a:tint val="98000"/>
                <a:lumMod val="114000"/>
              </a:schemeClr>
            </a:gs>
            <a:gs pos="100000">
              <a:schemeClr val="accent2">
                <a:hueOff val="677407"/>
                <a:satOff val="-3316"/>
                <a:lumOff val="1862"/>
                <a:alphaOff val="0"/>
                <a:shade val="90000"/>
                <a:lumMod val="84000"/>
              </a:schemeClr>
            </a:gs>
          </a:gsLst>
          <a:lin ang="5400000" scaled="0"/>
        </a:gradFill>
        <a:ln w="9525" cap="rnd" cmpd="sng" algn="ctr">
          <a:solidFill>
            <a:schemeClr val="accent2">
              <a:hueOff val="677407"/>
              <a:satOff val="-3316"/>
              <a:lumOff val="1862"/>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F25ACF8F-F90C-455D-9A51-B6E0B3B050A0}">
      <dsp:nvSpPr>
        <dsp:cNvPr id="0" name=""/>
        <dsp:cNvSpPr/>
      </dsp:nvSpPr>
      <dsp:spPr>
        <a:xfrm>
          <a:off x="0" y="1524744"/>
          <a:ext cx="6496050" cy="1522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id-ID" sz="2200" b="1" kern="1200"/>
            <a:t>The process of transition from capitalist enterprises to joint-stock companies can be described as a process of role differentiation. </a:t>
          </a:r>
          <a:endParaRPr lang="en-US" sz="2200" kern="1200"/>
        </a:p>
      </dsp:txBody>
      <dsp:txXfrm>
        <a:off x="0" y="1524744"/>
        <a:ext cx="6496050" cy="1522511"/>
      </dsp:txXfrm>
    </dsp:sp>
    <dsp:sp modelId="{B72D2BD2-4959-4133-B93E-25B58E1C2095}">
      <dsp:nvSpPr>
        <dsp:cNvPr id="0" name=""/>
        <dsp:cNvSpPr/>
      </dsp:nvSpPr>
      <dsp:spPr>
        <a:xfrm>
          <a:off x="0" y="3047255"/>
          <a:ext cx="6496050" cy="0"/>
        </a:xfrm>
        <a:prstGeom prst="line">
          <a:avLst/>
        </a:prstGeom>
        <a:gradFill rotWithShape="0">
          <a:gsLst>
            <a:gs pos="0">
              <a:schemeClr val="accent2">
                <a:hueOff val="1354814"/>
                <a:satOff val="-6632"/>
                <a:lumOff val="3725"/>
                <a:alphaOff val="0"/>
                <a:tint val="98000"/>
                <a:lumMod val="114000"/>
              </a:schemeClr>
            </a:gs>
            <a:gs pos="100000">
              <a:schemeClr val="accent2">
                <a:hueOff val="1354814"/>
                <a:satOff val="-6632"/>
                <a:lumOff val="3725"/>
                <a:alphaOff val="0"/>
                <a:shade val="90000"/>
                <a:lumMod val="84000"/>
              </a:schemeClr>
            </a:gs>
          </a:gsLst>
          <a:lin ang="5400000" scaled="0"/>
        </a:gradFill>
        <a:ln w="9525" cap="rnd" cmpd="sng" algn="ctr">
          <a:solidFill>
            <a:schemeClr val="accent2">
              <a:hueOff val="1354814"/>
              <a:satOff val="-6632"/>
              <a:lumOff val="3725"/>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BD9060DF-F87B-4957-8745-A95D2EA9BCE1}">
      <dsp:nvSpPr>
        <dsp:cNvPr id="0" name=""/>
        <dsp:cNvSpPr/>
      </dsp:nvSpPr>
      <dsp:spPr>
        <a:xfrm>
          <a:off x="0" y="3047255"/>
          <a:ext cx="6496050" cy="1522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id-ID" sz="2200" b="1" kern="1200"/>
            <a:t>The roles of owner and manager, originally combined in the	position of the capitalist, have been separated and distributed over two positions, those of stockholders and executive. </a:t>
          </a:r>
          <a:endParaRPr lang="en-US" sz="2200" kern="1200"/>
        </a:p>
      </dsp:txBody>
      <dsp:txXfrm>
        <a:off x="0" y="3047255"/>
        <a:ext cx="6496050" cy="15225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707EFC-2905-4923-80E4-07E4BFB7777E}">
      <dsp:nvSpPr>
        <dsp:cNvPr id="0" name=""/>
        <dsp:cNvSpPr/>
      </dsp:nvSpPr>
      <dsp:spPr>
        <a:xfrm>
          <a:off x="0" y="65159"/>
          <a:ext cx="6496050" cy="2176200"/>
        </a:xfrm>
        <a:prstGeom prst="round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id-ID" sz="3100" b="1" kern="1200" dirty="0"/>
            <a:t>Today’s </a:t>
          </a:r>
          <a:r>
            <a:rPr lang="id-ID" sz="3100" b="1" kern="1200" dirty="0">
              <a:solidFill>
                <a:schemeClr val="tx1"/>
              </a:solidFill>
            </a:rPr>
            <a:t>working class</a:t>
          </a:r>
          <a:r>
            <a:rPr lang="id-ID" sz="3100" b="1" kern="1200" dirty="0"/>
            <a:t>, far from being a homogeneous groups of equally unskill and impoverished people. </a:t>
          </a:r>
          <a:endParaRPr lang="id-ID" sz="3100" kern="1200" dirty="0"/>
        </a:p>
      </dsp:txBody>
      <dsp:txXfrm>
        <a:off x="106233" y="171392"/>
        <a:ext cx="6283584" cy="1963734"/>
      </dsp:txXfrm>
    </dsp:sp>
    <dsp:sp modelId="{2F3A1FE9-3076-400E-8A20-72A35B93C6AC}">
      <dsp:nvSpPr>
        <dsp:cNvPr id="0" name=""/>
        <dsp:cNvSpPr/>
      </dsp:nvSpPr>
      <dsp:spPr>
        <a:xfrm>
          <a:off x="0" y="2330640"/>
          <a:ext cx="6496050" cy="2176200"/>
        </a:xfrm>
        <a:prstGeom prst="roundRect">
          <a:avLst/>
        </a:prstGeom>
        <a:gradFill rotWithShape="0">
          <a:gsLst>
            <a:gs pos="0">
              <a:schemeClr val="accent2">
                <a:hueOff val="1354814"/>
                <a:satOff val="-6632"/>
                <a:lumOff val="3725"/>
                <a:alphaOff val="0"/>
                <a:tint val="98000"/>
                <a:lumMod val="114000"/>
              </a:schemeClr>
            </a:gs>
            <a:gs pos="100000">
              <a:schemeClr val="accent2">
                <a:hueOff val="1354814"/>
                <a:satOff val="-6632"/>
                <a:lumOff val="3725"/>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id-ID" sz="3100" b="1" kern="1200"/>
            <a:t>There emerged a new category of workers which today is usually described as semiskilled workers.</a:t>
          </a:r>
          <a:endParaRPr lang="en-US" sz="3100" kern="1200"/>
        </a:p>
      </dsp:txBody>
      <dsp:txXfrm>
        <a:off x="106233" y="2436873"/>
        <a:ext cx="6283584" cy="19637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3F958F-9C35-4067-BBD0-E222F8879C6B}">
      <dsp:nvSpPr>
        <dsp:cNvPr id="0" name=""/>
        <dsp:cNvSpPr/>
      </dsp:nvSpPr>
      <dsp:spPr>
        <a:xfrm>
          <a:off x="0" y="0"/>
          <a:ext cx="3404803" cy="3404277"/>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5452" tIns="330200" rIns="265452" bIns="330200" numCol="1" spcCol="1270" anchor="t" anchorCtr="0">
          <a:noAutofit/>
        </a:bodyPr>
        <a:lstStyle/>
        <a:p>
          <a:pPr marL="0" lvl="0" indent="0" algn="l" defTabSz="622300">
            <a:lnSpc>
              <a:spcPct val="90000"/>
            </a:lnSpc>
            <a:spcBef>
              <a:spcPct val="0"/>
            </a:spcBef>
            <a:spcAft>
              <a:spcPct val="35000"/>
            </a:spcAft>
            <a:buNone/>
          </a:pPr>
          <a:r>
            <a:rPr lang="id-ID" sz="1400" b="1" kern="1200"/>
            <a:t>Teori (teori) sosiologi-sosial merupakan eksplanasi/penjelasan yang dikonstruksi oleh ilmuwan didasarkan  realitas sosial yang ada (variasi sejarah, agama-budaya, geografis).</a:t>
          </a:r>
          <a:endParaRPr lang="en-US" sz="1400" kern="1200"/>
        </a:p>
      </dsp:txBody>
      <dsp:txXfrm>
        <a:off x="0" y="1293625"/>
        <a:ext cx="3404803" cy="2042566"/>
      </dsp:txXfrm>
    </dsp:sp>
    <dsp:sp modelId="{58319283-A87E-4656-88C8-3F504F3A52F2}">
      <dsp:nvSpPr>
        <dsp:cNvPr id="0" name=""/>
        <dsp:cNvSpPr/>
      </dsp:nvSpPr>
      <dsp:spPr>
        <a:xfrm>
          <a:off x="1191760" y="340427"/>
          <a:ext cx="1021283" cy="1021283"/>
        </a:xfrm>
        <a:prstGeom prst="ellips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623" tIns="12700" rIns="79623"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341323" y="489990"/>
        <a:ext cx="722157" cy="722157"/>
      </dsp:txXfrm>
    </dsp:sp>
    <dsp:sp modelId="{A5497DD0-241E-446C-A964-2F5F389C477D}">
      <dsp:nvSpPr>
        <dsp:cNvPr id="0" name=""/>
        <dsp:cNvSpPr/>
      </dsp:nvSpPr>
      <dsp:spPr>
        <a:xfrm>
          <a:off x="0" y="3404205"/>
          <a:ext cx="3404803" cy="72"/>
        </a:xfrm>
        <a:prstGeom prst="rect">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0EDC2D-64A7-4C16-8080-C1AE9FDD08D4}">
      <dsp:nvSpPr>
        <dsp:cNvPr id="0" name=""/>
        <dsp:cNvSpPr/>
      </dsp:nvSpPr>
      <dsp:spPr>
        <a:xfrm>
          <a:off x="3745283" y="0"/>
          <a:ext cx="3404803" cy="3404277"/>
        </a:xfrm>
        <a:prstGeom prst="rect">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5452" tIns="330200" rIns="265452" bIns="330200" numCol="1" spcCol="1270" anchor="t" anchorCtr="0">
          <a:noAutofit/>
        </a:bodyPr>
        <a:lstStyle/>
        <a:p>
          <a:pPr marL="0" lvl="0" indent="0" algn="l" defTabSz="622300">
            <a:lnSpc>
              <a:spcPct val="90000"/>
            </a:lnSpc>
            <a:spcBef>
              <a:spcPct val="0"/>
            </a:spcBef>
            <a:spcAft>
              <a:spcPct val="35000"/>
            </a:spcAft>
            <a:buNone/>
          </a:pPr>
          <a:r>
            <a:rPr lang="id-ID" sz="1400" b="1" kern="1200"/>
            <a:t>*Realitas yang beragam dan  paradigma yang beragam dari para ilmuwan menghasilkan teori yang beragam (Marrxian, Weberian, Durkhemian)</a:t>
          </a:r>
          <a:endParaRPr lang="en-US" sz="1400" kern="1200"/>
        </a:p>
      </dsp:txBody>
      <dsp:txXfrm>
        <a:off x="3745283" y="1293625"/>
        <a:ext cx="3404803" cy="2042566"/>
      </dsp:txXfrm>
    </dsp:sp>
    <dsp:sp modelId="{2CE24CCB-2AB7-4BAA-91A4-B669F259B32C}">
      <dsp:nvSpPr>
        <dsp:cNvPr id="0" name=""/>
        <dsp:cNvSpPr/>
      </dsp:nvSpPr>
      <dsp:spPr>
        <a:xfrm>
          <a:off x="4937043" y="340427"/>
          <a:ext cx="1021283" cy="1021283"/>
        </a:xfrm>
        <a:prstGeom prst="ellipse">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623" tIns="12700" rIns="79623"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5086606" y="489990"/>
        <a:ext cx="722157" cy="722157"/>
      </dsp:txXfrm>
    </dsp:sp>
    <dsp:sp modelId="{3C306AE8-1DD4-4647-8E26-3025CDDABC74}">
      <dsp:nvSpPr>
        <dsp:cNvPr id="0" name=""/>
        <dsp:cNvSpPr/>
      </dsp:nvSpPr>
      <dsp:spPr>
        <a:xfrm>
          <a:off x="3745283" y="3404205"/>
          <a:ext cx="3404803" cy="72"/>
        </a:xfrm>
        <a:prstGeom prst="rect">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8F9724-3F6E-4560-97C1-944E8AD70A40}">
      <dsp:nvSpPr>
        <dsp:cNvPr id="0" name=""/>
        <dsp:cNvSpPr/>
      </dsp:nvSpPr>
      <dsp:spPr>
        <a:xfrm>
          <a:off x="7490566" y="0"/>
          <a:ext cx="3404803" cy="3404277"/>
        </a:xfrm>
        <a:prstGeom prst="rect">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5452" tIns="330200" rIns="265452" bIns="330200" numCol="1" spcCol="1270" anchor="t" anchorCtr="0">
          <a:noAutofit/>
        </a:bodyPr>
        <a:lstStyle/>
        <a:p>
          <a:pPr marL="0" lvl="0" indent="0" algn="l" defTabSz="622300">
            <a:lnSpc>
              <a:spcPct val="90000"/>
            </a:lnSpc>
            <a:spcBef>
              <a:spcPct val="0"/>
            </a:spcBef>
            <a:spcAft>
              <a:spcPct val="35000"/>
            </a:spcAft>
            <a:buNone/>
          </a:pPr>
          <a:r>
            <a:rPr lang="id-ID" sz="1400" b="1" kern="1200"/>
            <a:t>*Teori sosial yang berlaku relatif universal sangat jarang karena  keragaman gejala sosial. Hal ini berbeda dengan teori Ilmu Pengetahuan Alam (Natural Sciences).</a:t>
          </a:r>
          <a:endParaRPr lang="en-US" sz="1400" kern="1200"/>
        </a:p>
      </dsp:txBody>
      <dsp:txXfrm>
        <a:off x="7490566" y="1293625"/>
        <a:ext cx="3404803" cy="2042566"/>
      </dsp:txXfrm>
    </dsp:sp>
    <dsp:sp modelId="{9B222767-3085-4E25-80DE-6760634C27C4}">
      <dsp:nvSpPr>
        <dsp:cNvPr id="0" name=""/>
        <dsp:cNvSpPr/>
      </dsp:nvSpPr>
      <dsp:spPr>
        <a:xfrm>
          <a:off x="8682326" y="340427"/>
          <a:ext cx="1021283" cy="1021283"/>
        </a:xfrm>
        <a:prstGeom prst="ellipse">
          <a:avLst/>
        </a:prstGeom>
        <a:solidFill>
          <a:schemeClr val="accent6">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623" tIns="12700" rIns="79623"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831889" y="489990"/>
        <a:ext cx="722157" cy="722157"/>
      </dsp:txXfrm>
    </dsp:sp>
    <dsp:sp modelId="{8ADCF0FA-9560-4DC7-B107-6B3C8E9F6768}">
      <dsp:nvSpPr>
        <dsp:cNvPr id="0" name=""/>
        <dsp:cNvSpPr/>
      </dsp:nvSpPr>
      <dsp:spPr>
        <a:xfrm>
          <a:off x="7490566" y="3404205"/>
          <a:ext cx="3404803" cy="72"/>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8E040D-9C14-46C7-82CF-C662D5C21572}">
      <dsp:nvSpPr>
        <dsp:cNvPr id="0" name=""/>
        <dsp:cNvSpPr/>
      </dsp:nvSpPr>
      <dsp:spPr>
        <a:xfrm>
          <a:off x="3192" y="0"/>
          <a:ext cx="2532322" cy="3404277"/>
        </a:xfrm>
        <a:prstGeom prst="rect">
          <a:avLst/>
        </a:prstGeom>
        <a:solidFill>
          <a:schemeClr val="accent5">
            <a:tint val="40000"/>
            <a:alpha val="90000"/>
            <a:hueOff val="0"/>
            <a:satOff val="0"/>
            <a:lumOff val="0"/>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7430" tIns="330200" rIns="197430" bIns="330200" numCol="1" spcCol="1270" anchor="t" anchorCtr="0">
          <a:noAutofit/>
        </a:bodyPr>
        <a:lstStyle/>
        <a:p>
          <a:pPr marL="0" lvl="0" indent="0" algn="l" defTabSz="622300">
            <a:lnSpc>
              <a:spcPct val="90000"/>
            </a:lnSpc>
            <a:spcBef>
              <a:spcPct val="0"/>
            </a:spcBef>
            <a:spcAft>
              <a:spcPct val="35000"/>
            </a:spcAft>
            <a:buNone/>
          </a:pPr>
          <a:r>
            <a:rPr lang="id-ID" sz="1400" kern="1200"/>
            <a:t>*  </a:t>
          </a:r>
          <a:r>
            <a:rPr lang="id-ID" sz="1400" b="1" kern="1200"/>
            <a:t>Perlu sikap kritis dalam menerapkan dan  menguji/memvalidasi teori  sosiologi.</a:t>
          </a:r>
          <a:endParaRPr lang="en-US" sz="1400" kern="1200"/>
        </a:p>
      </dsp:txBody>
      <dsp:txXfrm>
        <a:off x="3192" y="1293625"/>
        <a:ext cx="2532322" cy="2042566"/>
      </dsp:txXfrm>
    </dsp:sp>
    <dsp:sp modelId="{0733197E-3781-4AD5-AD17-34B3B5A5ACE9}">
      <dsp:nvSpPr>
        <dsp:cNvPr id="0" name=""/>
        <dsp:cNvSpPr/>
      </dsp:nvSpPr>
      <dsp:spPr>
        <a:xfrm>
          <a:off x="758711" y="340427"/>
          <a:ext cx="1021283" cy="1021283"/>
        </a:xfrm>
        <a:prstGeom prst="ellips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623" tIns="12700" rIns="79623"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908274" y="489990"/>
        <a:ext cx="722157" cy="722157"/>
      </dsp:txXfrm>
    </dsp:sp>
    <dsp:sp modelId="{9C959DAD-D619-465D-8DF7-3BE96D25A96E}">
      <dsp:nvSpPr>
        <dsp:cNvPr id="0" name=""/>
        <dsp:cNvSpPr/>
      </dsp:nvSpPr>
      <dsp:spPr>
        <a:xfrm>
          <a:off x="3192" y="3404205"/>
          <a:ext cx="2532322" cy="72"/>
        </a:xfrm>
        <a:prstGeom prst="rect">
          <a:avLst/>
        </a:prstGeom>
        <a:solidFill>
          <a:schemeClr val="accent5">
            <a:hueOff val="891034"/>
            <a:satOff val="-573"/>
            <a:lumOff val="392"/>
            <a:alphaOff val="0"/>
          </a:schemeClr>
        </a:solidFill>
        <a:ln w="19050" cap="rnd" cmpd="sng" algn="ctr">
          <a:solidFill>
            <a:schemeClr val="accent5">
              <a:hueOff val="891034"/>
              <a:satOff val="-573"/>
              <a:lumOff val="39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DBF66C-0656-4091-9F44-470B06B8F2EC}">
      <dsp:nvSpPr>
        <dsp:cNvPr id="0" name=""/>
        <dsp:cNvSpPr/>
      </dsp:nvSpPr>
      <dsp:spPr>
        <a:xfrm>
          <a:off x="2788746" y="0"/>
          <a:ext cx="2532322" cy="3404277"/>
        </a:xfrm>
        <a:prstGeom prst="rect">
          <a:avLst/>
        </a:prstGeom>
        <a:solidFill>
          <a:schemeClr val="accent5">
            <a:tint val="40000"/>
            <a:alpha val="90000"/>
            <a:hueOff val="2009672"/>
            <a:satOff val="19"/>
            <a:lumOff val="154"/>
            <a:alphaOff val="0"/>
          </a:schemeClr>
        </a:solidFill>
        <a:ln w="19050" cap="rnd" cmpd="sng" algn="ctr">
          <a:solidFill>
            <a:schemeClr val="accent5">
              <a:tint val="40000"/>
              <a:alpha val="90000"/>
              <a:hueOff val="2009672"/>
              <a:satOff val="19"/>
              <a:lumOff val="15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7430" tIns="330200" rIns="197430" bIns="330200" numCol="1" spcCol="1270" anchor="t" anchorCtr="0">
          <a:noAutofit/>
        </a:bodyPr>
        <a:lstStyle/>
        <a:p>
          <a:pPr marL="0" lvl="0" indent="0" algn="l" defTabSz="622300">
            <a:lnSpc>
              <a:spcPct val="90000"/>
            </a:lnSpc>
            <a:spcBef>
              <a:spcPct val="0"/>
            </a:spcBef>
            <a:spcAft>
              <a:spcPct val="35000"/>
            </a:spcAft>
            <a:buNone/>
          </a:pPr>
          <a:r>
            <a:rPr lang="id-ID" sz="1400" kern="1200"/>
            <a:t>*  </a:t>
          </a:r>
          <a:r>
            <a:rPr lang="id-ID" sz="1400" b="1" kern="1200"/>
            <a:t>Perlu diketahui konsep-konsep kunci dan proposisi teoretis (yang seringkali tidak ditulis secara eksplisit seperti proposisi dalam atau Rumus IPA.   </a:t>
          </a:r>
          <a:endParaRPr lang="en-US" sz="1400" kern="1200"/>
        </a:p>
      </dsp:txBody>
      <dsp:txXfrm>
        <a:off x="2788746" y="1293625"/>
        <a:ext cx="2532322" cy="2042566"/>
      </dsp:txXfrm>
    </dsp:sp>
    <dsp:sp modelId="{7E8BB5D6-62CE-45BF-84DF-BD8E2BDFDD97}">
      <dsp:nvSpPr>
        <dsp:cNvPr id="0" name=""/>
        <dsp:cNvSpPr/>
      </dsp:nvSpPr>
      <dsp:spPr>
        <a:xfrm>
          <a:off x="3544266" y="340427"/>
          <a:ext cx="1021283" cy="1021283"/>
        </a:xfrm>
        <a:prstGeom prst="ellipse">
          <a:avLst/>
        </a:prstGeom>
        <a:solidFill>
          <a:schemeClr val="accent5">
            <a:hueOff val="1782068"/>
            <a:satOff val="-1147"/>
            <a:lumOff val="784"/>
            <a:alphaOff val="0"/>
          </a:schemeClr>
        </a:solidFill>
        <a:ln w="19050" cap="rnd" cmpd="sng" algn="ctr">
          <a:solidFill>
            <a:schemeClr val="accent5">
              <a:hueOff val="1782068"/>
              <a:satOff val="-1147"/>
              <a:lumOff val="78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623" tIns="12700" rIns="79623"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693829" y="489990"/>
        <a:ext cx="722157" cy="722157"/>
      </dsp:txXfrm>
    </dsp:sp>
    <dsp:sp modelId="{72198176-555D-4AD0-A537-D682A45F2780}">
      <dsp:nvSpPr>
        <dsp:cNvPr id="0" name=""/>
        <dsp:cNvSpPr/>
      </dsp:nvSpPr>
      <dsp:spPr>
        <a:xfrm>
          <a:off x="2788746" y="3404205"/>
          <a:ext cx="2532322" cy="72"/>
        </a:xfrm>
        <a:prstGeom prst="rect">
          <a:avLst/>
        </a:prstGeom>
        <a:solidFill>
          <a:schemeClr val="accent5">
            <a:hueOff val="2673102"/>
            <a:satOff val="-1720"/>
            <a:lumOff val="1176"/>
            <a:alphaOff val="0"/>
          </a:schemeClr>
        </a:solidFill>
        <a:ln w="19050" cap="rnd" cmpd="sng" algn="ctr">
          <a:solidFill>
            <a:schemeClr val="accent5">
              <a:hueOff val="2673102"/>
              <a:satOff val="-1720"/>
              <a:lumOff val="117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1F26F6-C3AC-4F38-8B77-A7247AE75AC5}">
      <dsp:nvSpPr>
        <dsp:cNvPr id="0" name=""/>
        <dsp:cNvSpPr/>
      </dsp:nvSpPr>
      <dsp:spPr>
        <a:xfrm>
          <a:off x="5574301" y="0"/>
          <a:ext cx="2532322" cy="3404277"/>
        </a:xfrm>
        <a:prstGeom prst="rect">
          <a:avLst/>
        </a:prstGeom>
        <a:solidFill>
          <a:schemeClr val="accent5">
            <a:tint val="40000"/>
            <a:alpha val="90000"/>
            <a:hueOff val="4019344"/>
            <a:satOff val="39"/>
            <a:lumOff val="309"/>
            <a:alphaOff val="0"/>
          </a:schemeClr>
        </a:solidFill>
        <a:ln w="19050" cap="rnd" cmpd="sng" algn="ctr">
          <a:solidFill>
            <a:schemeClr val="accent5">
              <a:tint val="40000"/>
              <a:alpha val="90000"/>
              <a:hueOff val="4019344"/>
              <a:satOff val="39"/>
              <a:lumOff val="30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7430" tIns="330200" rIns="197430" bIns="330200" numCol="1" spcCol="1270" anchor="t" anchorCtr="0">
          <a:noAutofit/>
        </a:bodyPr>
        <a:lstStyle/>
        <a:p>
          <a:pPr marL="0" lvl="0" indent="0" algn="l" defTabSz="622300">
            <a:lnSpc>
              <a:spcPct val="90000"/>
            </a:lnSpc>
            <a:spcBef>
              <a:spcPct val="0"/>
            </a:spcBef>
            <a:spcAft>
              <a:spcPct val="35000"/>
            </a:spcAft>
            <a:buNone/>
          </a:pPr>
          <a:r>
            <a:rPr lang="id-ID" sz="1400" kern="1200"/>
            <a:t>*   </a:t>
          </a:r>
          <a:r>
            <a:rPr lang="id-ID" sz="1400" b="1" kern="1200"/>
            <a:t>Perlu diketahui apakah konteks (sejarah, agama, etnik, geografis) mempengaruhi gejala yang dianalisis.</a:t>
          </a:r>
          <a:endParaRPr lang="en-US" sz="1400" kern="1200"/>
        </a:p>
      </dsp:txBody>
      <dsp:txXfrm>
        <a:off x="5574301" y="1293625"/>
        <a:ext cx="2532322" cy="2042566"/>
      </dsp:txXfrm>
    </dsp:sp>
    <dsp:sp modelId="{60222808-46FC-437F-A50A-9B00AC9DE084}">
      <dsp:nvSpPr>
        <dsp:cNvPr id="0" name=""/>
        <dsp:cNvSpPr/>
      </dsp:nvSpPr>
      <dsp:spPr>
        <a:xfrm>
          <a:off x="6329820" y="340427"/>
          <a:ext cx="1021283" cy="1021283"/>
        </a:xfrm>
        <a:prstGeom prst="ellipse">
          <a:avLst/>
        </a:prstGeom>
        <a:solidFill>
          <a:schemeClr val="accent5">
            <a:hueOff val="3564136"/>
            <a:satOff val="-2293"/>
            <a:lumOff val="1568"/>
            <a:alphaOff val="0"/>
          </a:schemeClr>
        </a:solidFill>
        <a:ln w="19050" cap="rnd" cmpd="sng" algn="ctr">
          <a:solidFill>
            <a:schemeClr val="accent5">
              <a:hueOff val="3564136"/>
              <a:satOff val="-2293"/>
              <a:lumOff val="156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623" tIns="12700" rIns="79623"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6479383" y="489990"/>
        <a:ext cx="722157" cy="722157"/>
      </dsp:txXfrm>
    </dsp:sp>
    <dsp:sp modelId="{635324FC-1298-4C75-807B-D189F6C255D1}">
      <dsp:nvSpPr>
        <dsp:cNvPr id="0" name=""/>
        <dsp:cNvSpPr/>
      </dsp:nvSpPr>
      <dsp:spPr>
        <a:xfrm>
          <a:off x="5574301" y="3404205"/>
          <a:ext cx="2532322" cy="72"/>
        </a:xfrm>
        <a:prstGeom prst="rect">
          <a:avLst/>
        </a:prstGeom>
        <a:solidFill>
          <a:schemeClr val="accent5">
            <a:hueOff val="4455170"/>
            <a:satOff val="-2866"/>
            <a:lumOff val="1960"/>
            <a:alphaOff val="0"/>
          </a:schemeClr>
        </a:solidFill>
        <a:ln w="19050" cap="rnd" cmpd="sng" algn="ctr">
          <a:solidFill>
            <a:schemeClr val="accent5">
              <a:hueOff val="4455170"/>
              <a:satOff val="-2866"/>
              <a:lumOff val="196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47D177-C344-4550-88EB-50539EB5542D}">
      <dsp:nvSpPr>
        <dsp:cNvPr id="0" name=""/>
        <dsp:cNvSpPr/>
      </dsp:nvSpPr>
      <dsp:spPr>
        <a:xfrm>
          <a:off x="8359855" y="0"/>
          <a:ext cx="2532322" cy="3404277"/>
        </a:xfrm>
        <a:prstGeom prst="rect">
          <a:avLst/>
        </a:prstGeom>
        <a:solidFill>
          <a:schemeClr val="accent5">
            <a:tint val="40000"/>
            <a:alpha val="90000"/>
            <a:hueOff val="6029015"/>
            <a:satOff val="58"/>
            <a:lumOff val="463"/>
            <a:alphaOff val="0"/>
          </a:schemeClr>
        </a:solidFill>
        <a:ln w="19050" cap="rnd" cmpd="sng" algn="ctr">
          <a:solidFill>
            <a:schemeClr val="accent5">
              <a:tint val="40000"/>
              <a:alpha val="90000"/>
              <a:hueOff val="6029015"/>
              <a:satOff val="58"/>
              <a:lumOff val="46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7430" tIns="330200" rIns="197430" bIns="330200" numCol="1" spcCol="1270" anchor="t" anchorCtr="0">
          <a:noAutofit/>
        </a:bodyPr>
        <a:lstStyle/>
        <a:p>
          <a:pPr marL="0" lvl="0" indent="0" algn="l" defTabSz="622300">
            <a:lnSpc>
              <a:spcPct val="90000"/>
            </a:lnSpc>
            <a:spcBef>
              <a:spcPct val="0"/>
            </a:spcBef>
            <a:spcAft>
              <a:spcPct val="35000"/>
            </a:spcAft>
            <a:buNone/>
          </a:pPr>
          <a:r>
            <a:rPr lang="id-ID" sz="1400" b="1" kern="1200"/>
            <a:t>*  Keragaman gejala menghasilkan  ker</a:t>
          </a:r>
          <a:r>
            <a:rPr lang="en-US" sz="1400" b="1" kern="1200"/>
            <a:t>a</a:t>
          </a:r>
          <a:r>
            <a:rPr lang="id-ID" sz="1400" b="1" kern="1200"/>
            <a:t>gaman teori (“Middle-Range Theories”) yang dapat dikonstruksi oleh para ilmuwan sosial.</a:t>
          </a:r>
          <a:endParaRPr lang="en-US" sz="1400" kern="1200"/>
        </a:p>
      </dsp:txBody>
      <dsp:txXfrm>
        <a:off x="8359855" y="1293625"/>
        <a:ext cx="2532322" cy="2042566"/>
      </dsp:txXfrm>
    </dsp:sp>
    <dsp:sp modelId="{11271684-A7EB-4A0B-97CE-44F873DC3A18}">
      <dsp:nvSpPr>
        <dsp:cNvPr id="0" name=""/>
        <dsp:cNvSpPr/>
      </dsp:nvSpPr>
      <dsp:spPr>
        <a:xfrm>
          <a:off x="9115375" y="340427"/>
          <a:ext cx="1021283" cy="1021283"/>
        </a:xfrm>
        <a:prstGeom prst="ellipse">
          <a:avLst/>
        </a:prstGeom>
        <a:solidFill>
          <a:schemeClr val="accent5">
            <a:hueOff val="5346204"/>
            <a:satOff val="-3440"/>
            <a:lumOff val="2352"/>
            <a:alphaOff val="0"/>
          </a:schemeClr>
        </a:solidFill>
        <a:ln w="19050" cap="rnd" cmpd="sng" algn="ctr">
          <a:solidFill>
            <a:schemeClr val="accent5">
              <a:hueOff val="5346204"/>
              <a:satOff val="-3440"/>
              <a:lumOff val="235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623" tIns="12700" rIns="79623" bIns="12700" numCol="1" spcCol="1270" anchor="ctr" anchorCtr="0">
          <a:noAutofit/>
        </a:bodyPr>
        <a:lstStyle/>
        <a:p>
          <a:pPr marL="0" lvl="0" indent="0" algn="ctr" defTabSz="2133600">
            <a:lnSpc>
              <a:spcPct val="90000"/>
            </a:lnSpc>
            <a:spcBef>
              <a:spcPct val="0"/>
            </a:spcBef>
            <a:spcAft>
              <a:spcPct val="35000"/>
            </a:spcAft>
            <a:buNone/>
          </a:pPr>
          <a:r>
            <a:rPr lang="en-US" sz="4800" kern="1200"/>
            <a:t>4</a:t>
          </a:r>
        </a:p>
      </dsp:txBody>
      <dsp:txXfrm>
        <a:off x="9264938" y="489990"/>
        <a:ext cx="722157" cy="722157"/>
      </dsp:txXfrm>
    </dsp:sp>
    <dsp:sp modelId="{65192315-37C2-46DB-BDBA-EC52813D2646}">
      <dsp:nvSpPr>
        <dsp:cNvPr id="0" name=""/>
        <dsp:cNvSpPr/>
      </dsp:nvSpPr>
      <dsp:spPr>
        <a:xfrm>
          <a:off x="8359855" y="3404205"/>
          <a:ext cx="2532322" cy="72"/>
        </a:xfrm>
        <a:prstGeom prst="rect">
          <a:avLst/>
        </a:prstGeom>
        <a:solidFill>
          <a:schemeClr val="accent5">
            <a:hueOff val="6237238"/>
            <a:satOff val="-4013"/>
            <a:lumOff val="2744"/>
            <a:alphaOff val="0"/>
          </a:schemeClr>
        </a:solidFill>
        <a:ln w="19050" cap="rnd" cmpd="sng" algn="ctr">
          <a:solidFill>
            <a:schemeClr val="accent5">
              <a:hueOff val="6237238"/>
              <a:satOff val="-4013"/>
              <a:lumOff val="274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B3F3D1-15FB-4BE6-9FDC-E9B0B987B591}">
      <dsp:nvSpPr>
        <dsp:cNvPr id="0" name=""/>
        <dsp:cNvSpPr/>
      </dsp:nvSpPr>
      <dsp:spPr>
        <a:xfrm>
          <a:off x="0" y="48405"/>
          <a:ext cx="10776855" cy="1072579"/>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id-ID" sz="2700" b="1" kern="1200" dirty="0"/>
            <a:t>Hasil  aplikasi-validasi suatu teori  adalah: </a:t>
          </a:r>
          <a:endParaRPr lang="en-US" sz="2700" kern="1200" dirty="0"/>
        </a:p>
      </dsp:txBody>
      <dsp:txXfrm>
        <a:off x="52359" y="100764"/>
        <a:ext cx="10672137" cy="967861"/>
      </dsp:txXfrm>
    </dsp:sp>
    <dsp:sp modelId="{062D5A23-78C2-46D1-8F86-B80A16743A64}">
      <dsp:nvSpPr>
        <dsp:cNvPr id="0" name=""/>
        <dsp:cNvSpPr/>
      </dsp:nvSpPr>
      <dsp:spPr>
        <a:xfrm>
          <a:off x="0" y="1120984"/>
          <a:ext cx="10776855" cy="1369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165"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id-ID" sz="2100" b="1" kern="1200"/>
            <a:t>1) Teori tersebut diterima/”reconfirm” secara  keseluruahan; </a:t>
          </a:r>
          <a:endParaRPr lang="en-US" sz="2100" kern="1200"/>
        </a:p>
        <a:p>
          <a:pPr marL="228600" lvl="1" indent="-228600" algn="l" defTabSz="933450">
            <a:lnSpc>
              <a:spcPct val="90000"/>
            </a:lnSpc>
            <a:spcBef>
              <a:spcPct val="0"/>
            </a:spcBef>
            <a:spcAft>
              <a:spcPct val="20000"/>
            </a:spcAft>
            <a:buChar char="•"/>
          </a:pPr>
          <a:r>
            <a:rPr lang="id-ID" sz="2100" b="1" kern="1200"/>
            <a:t>2) Teori  direvisi/modifikasi dengan tambahan atau pengurangan konsep2 atau proposisi2; </a:t>
          </a:r>
          <a:endParaRPr lang="en-US" sz="2100" kern="1200"/>
        </a:p>
        <a:p>
          <a:pPr marL="228600" lvl="1" indent="-228600" algn="l" defTabSz="933450">
            <a:lnSpc>
              <a:spcPct val="90000"/>
            </a:lnSpc>
            <a:spcBef>
              <a:spcPct val="0"/>
            </a:spcBef>
            <a:spcAft>
              <a:spcPct val="20000"/>
            </a:spcAft>
            <a:buChar char="•"/>
          </a:pPr>
          <a:r>
            <a:rPr lang="id-ID" sz="2100" b="1" kern="1200"/>
            <a:t>3) Teori ditolak secara keseluruhan.</a:t>
          </a:r>
          <a:endParaRPr lang="en-US" sz="2100" kern="1200"/>
        </a:p>
      </dsp:txBody>
      <dsp:txXfrm>
        <a:off x="0" y="1120984"/>
        <a:ext cx="10776855" cy="1369305"/>
      </dsp:txXfrm>
    </dsp:sp>
    <dsp:sp modelId="{9B472588-2CBB-4E87-A184-9823B56890CA}">
      <dsp:nvSpPr>
        <dsp:cNvPr id="0" name=""/>
        <dsp:cNvSpPr/>
      </dsp:nvSpPr>
      <dsp:spPr>
        <a:xfrm>
          <a:off x="0" y="2490289"/>
          <a:ext cx="10776855" cy="1072579"/>
        </a:xfrm>
        <a:prstGeom prst="roundRect">
          <a:avLst/>
        </a:prstGeom>
        <a:solidFill>
          <a:schemeClr val="accent2">
            <a:hueOff val="677407"/>
            <a:satOff val="-3316"/>
            <a:lumOff val="186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id-ID" sz="2700" b="1" kern="1200" dirty="0"/>
            <a:t>Teori yang telah divalidasi/diuji berguna untuk memprediksi (“trend” atau “skenario”) gejala yang dianalisis.</a:t>
          </a:r>
          <a:endParaRPr lang="en-US" sz="2700" kern="1200" dirty="0"/>
        </a:p>
      </dsp:txBody>
      <dsp:txXfrm>
        <a:off x="52359" y="2542648"/>
        <a:ext cx="10672137" cy="967861"/>
      </dsp:txXfrm>
    </dsp:sp>
    <dsp:sp modelId="{7C3AB4FF-1CEF-4D41-AB1A-413B2B081068}">
      <dsp:nvSpPr>
        <dsp:cNvPr id="0" name=""/>
        <dsp:cNvSpPr/>
      </dsp:nvSpPr>
      <dsp:spPr>
        <a:xfrm>
          <a:off x="0" y="3640629"/>
          <a:ext cx="10776855" cy="1072579"/>
        </a:xfrm>
        <a:prstGeom prst="roundRect">
          <a:avLst/>
        </a:prstGeom>
        <a:solidFill>
          <a:schemeClr val="accent2">
            <a:hueOff val="1354814"/>
            <a:satOff val="-6632"/>
            <a:lumOff val="372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id-ID" sz="2700" b="1" kern="1200" dirty="0"/>
            <a:t>Teori dan prediksi ini dapat menghasilkan suatu kebijakan yang  relevan dengan realitas.</a:t>
          </a:r>
          <a:endParaRPr lang="en-US" sz="2700" kern="1200" dirty="0"/>
        </a:p>
      </dsp:txBody>
      <dsp:txXfrm>
        <a:off x="52359" y="3692988"/>
        <a:ext cx="10672137" cy="96786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E38ECA-5BC8-4B83-932A-806707FCBDA1}">
      <dsp:nvSpPr>
        <dsp:cNvPr id="0" name=""/>
        <dsp:cNvSpPr/>
      </dsp:nvSpPr>
      <dsp:spPr>
        <a:xfrm>
          <a:off x="3192" y="0"/>
          <a:ext cx="2532322" cy="3404277"/>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7430" tIns="330200" rIns="197430" bIns="330200" numCol="1" spcCol="1270" anchor="t" anchorCtr="0">
          <a:noAutofit/>
        </a:bodyPr>
        <a:lstStyle/>
        <a:p>
          <a:pPr marL="0" lvl="0" indent="0" algn="l" defTabSz="622300">
            <a:lnSpc>
              <a:spcPct val="90000"/>
            </a:lnSpc>
            <a:spcBef>
              <a:spcPct val="0"/>
            </a:spcBef>
            <a:spcAft>
              <a:spcPct val="35000"/>
            </a:spcAft>
            <a:buNone/>
          </a:pPr>
          <a:r>
            <a:rPr lang="id-ID" sz="1400" b="1" kern="1200"/>
            <a:t>*  Teori Sosiologi</a:t>
          </a:r>
          <a:r>
            <a:rPr lang="en-US" sz="1400" b="1" kern="1200"/>
            <a:t>,</a:t>
          </a:r>
          <a:r>
            <a:rPr lang="id-ID" sz="1400" b="1" kern="1200"/>
            <a:t> termasuk  Stratifikasi Sosial</a:t>
          </a:r>
          <a:r>
            <a:rPr lang="en-US" sz="1400" b="1" kern="1200"/>
            <a:t>,</a:t>
          </a:r>
          <a:r>
            <a:rPr lang="id-ID" sz="1400" b="1" kern="1200"/>
            <a:t> mempunyai keterbatasan karena variasi gejala dan paradigme ilmuwan sosial.</a:t>
          </a:r>
          <a:endParaRPr lang="en-US" sz="1400" kern="1200"/>
        </a:p>
      </dsp:txBody>
      <dsp:txXfrm>
        <a:off x="3192" y="1293625"/>
        <a:ext cx="2532322" cy="2042566"/>
      </dsp:txXfrm>
    </dsp:sp>
    <dsp:sp modelId="{7532E36B-0067-436A-92F6-7B372C0BA550}">
      <dsp:nvSpPr>
        <dsp:cNvPr id="0" name=""/>
        <dsp:cNvSpPr/>
      </dsp:nvSpPr>
      <dsp:spPr>
        <a:xfrm>
          <a:off x="758711" y="340427"/>
          <a:ext cx="1021283" cy="1021283"/>
        </a:xfrm>
        <a:prstGeom prst="ellips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623" tIns="12700" rIns="79623"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908274" y="489990"/>
        <a:ext cx="722157" cy="722157"/>
      </dsp:txXfrm>
    </dsp:sp>
    <dsp:sp modelId="{BFDFC14D-041A-4018-8C06-EDD5FF238D39}">
      <dsp:nvSpPr>
        <dsp:cNvPr id="0" name=""/>
        <dsp:cNvSpPr/>
      </dsp:nvSpPr>
      <dsp:spPr>
        <a:xfrm>
          <a:off x="3192" y="3404205"/>
          <a:ext cx="2532322" cy="72"/>
        </a:xfrm>
        <a:prstGeom prst="rect">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2BF52A-C1CA-4C13-94C9-CA11AA5B9EB7}">
      <dsp:nvSpPr>
        <dsp:cNvPr id="0" name=""/>
        <dsp:cNvSpPr/>
      </dsp:nvSpPr>
      <dsp:spPr>
        <a:xfrm>
          <a:off x="2788746" y="0"/>
          <a:ext cx="2532322" cy="3404277"/>
        </a:xfrm>
        <a:prstGeom prst="rect">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7430" tIns="330200" rIns="197430" bIns="330200" numCol="1" spcCol="1270" anchor="t" anchorCtr="0">
          <a:noAutofit/>
        </a:bodyPr>
        <a:lstStyle/>
        <a:p>
          <a:pPr marL="0" lvl="0" indent="0" algn="l" defTabSz="622300">
            <a:lnSpc>
              <a:spcPct val="90000"/>
            </a:lnSpc>
            <a:spcBef>
              <a:spcPct val="0"/>
            </a:spcBef>
            <a:spcAft>
              <a:spcPct val="35000"/>
            </a:spcAft>
            <a:buNone/>
          </a:pPr>
          <a:r>
            <a:rPr lang="id-ID" sz="1400" b="1" kern="1200"/>
            <a:t>*   Teori  Stratifikasi masyarakat agraris berbeda dengan masyarakat industri atau masyarakat informasi</a:t>
          </a:r>
          <a:endParaRPr lang="en-US" sz="1400" kern="1200"/>
        </a:p>
      </dsp:txBody>
      <dsp:txXfrm>
        <a:off x="2788746" y="1293625"/>
        <a:ext cx="2532322" cy="2042566"/>
      </dsp:txXfrm>
    </dsp:sp>
    <dsp:sp modelId="{3F6575BB-E35A-4D46-A93F-0D3669850AF6}">
      <dsp:nvSpPr>
        <dsp:cNvPr id="0" name=""/>
        <dsp:cNvSpPr/>
      </dsp:nvSpPr>
      <dsp:spPr>
        <a:xfrm>
          <a:off x="3544266" y="340427"/>
          <a:ext cx="1021283" cy="1021283"/>
        </a:xfrm>
        <a:prstGeom prst="ellipse">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623" tIns="12700" rIns="79623"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693829" y="489990"/>
        <a:ext cx="722157" cy="722157"/>
      </dsp:txXfrm>
    </dsp:sp>
    <dsp:sp modelId="{66764302-AF90-4246-9A24-158F29CF1CC0}">
      <dsp:nvSpPr>
        <dsp:cNvPr id="0" name=""/>
        <dsp:cNvSpPr/>
      </dsp:nvSpPr>
      <dsp:spPr>
        <a:xfrm>
          <a:off x="2788746" y="3404205"/>
          <a:ext cx="2532322" cy="72"/>
        </a:xfrm>
        <a:prstGeom prst="rect">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A6A977-91A0-4CAD-B97E-A403EF03A504}">
      <dsp:nvSpPr>
        <dsp:cNvPr id="0" name=""/>
        <dsp:cNvSpPr/>
      </dsp:nvSpPr>
      <dsp:spPr>
        <a:xfrm>
          <a:off x="5574301" y="0"/>
          <a:ext cx="2532322" cy="3404277"/>
        </a:xfrm>
        <a:prstGeom prst="rect">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7430" tIns="330200" rIns="197430" bIns="330200" numCol="1" spcCol="1270" anchor="t" anchorCtr="0">
          <a:noAutofit/>
        </a:bodyPr>
        <a:lstStyle/>
        <a:p>
          <a:pPr marL="0" lvl="0" indent="0" algn="l" defTabSz="622300">
            <a:lnSpc>
              <a:spcPct val="90000"/>
            </a:lnSpc>
            <a:spcBef>
              <a:spcPct val="0"/>
            </a:spcBef>
            <a:spcAft>
              <a:spcPct val="35000"/>
            </a:spcAft>
            <a:buNone/>
          </a:pPr>
          <a:r>
            <a:rPr lang="id-ID" sz="1400" b="1" kern="1200"/>
            <a:t>*   Teori  Stratifikasi  masyarakat sederhana (suku-adat) berbeda dengan masyarakat komleks (perkotaan).</a:t>
          </a:r>
          <a:endParaRPr lang="en-US" sz="1400" kern="1200"/>
        </a:p>
      </dsp:txBody>
      <dsp:txXfrm>
        <a:off x="5574301" y="1293625"/>
        <a:ext cx="2532322" cy="2042566"/>
      </dsp:txXfrm>
    </dsp:sp>
    <dsp:sp modelId="{0104DF34-E4C0-4107-BA2D-80BF7A79945D}">
      <dsp:nvSpPr>
        <dsp:cNvPr id="0" name=""/>
        <dsp:cNvSpPr/>
      </dsp:nvSpPr>
      <dsp:spPr>
        <a:xfrm>
          <a:off x="6329820" y="340427"/>
          <a:ext cx="1021283" cy="1021283"/>
        </a:xfrm>
        <a:prstGeom prst="ellipse">
          <a:avLst/>
        </a:prstGeom>
        <a:solidFill>
          <a:schemeClr val="accent6">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623" tIns="12700" rIns="79623"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6479383" y="489990"/>
        <a:ext cx="722157" cy="722157"/>
      </dsp:txXfrm>
    </dsp:sp>
    <dsp:sp modelId="{E720897E-43EF-4002-B981-DD43D370669C}">
      <dsp:nvSpPr>
        <dsp:cNvPr id="0" name=""/>
        <dsp:cNvSpPr/>
      </dsp:nvSpPr>
      <dsp:spPr>
        <a:xfrm>
          <a:off x="5574301" y="3404205"/>
          <a:ext cx="2532322" cy="72"/>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91706B-CB4F-4290-B465-DAA34CC5F341}">
      <dsp:nvSpPr>
        <dsp:cNvPr id="0" name=""/>
        <dsp:cNvSpPr/>
      </dsp:nvSpPr>
      <dsp:spPr>
        <a:xfrm>
          <a:off x="8359855" y="0"/>
          <a:ext cx="2532322" cy="3404277"/>
        </a:xfrm>
        <a:prstGeom prst="rect">
          <a:avLst/>
        </a:prstGeom>
        <a:solidFill>
          <a:schemeClr val="accent5">
            <a:tint val="40000"/>
            <a:alpha val="90000"/>
            <a:hueOff val="0"/>
            <a:satOff val="0"/>
            <a:lumOff val="0"/>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7430" tIns="330200" rIns="197430" bIns="330200" numCol="1" spcCol="1270" anchor="t" anchorCtr="0">
          <a:noAutofit/>
        </a:bodyPr>
        <a:lstStyle/>
        <a:p>
          <a:pPr marL="0" lvl="0" indent="0" algn="l" defTabSz="622300">
            <a:lnSpc>
              <a:spcPct val="90000"/>
            </a:lnSpc>
            <a:spcBef>
              <a:spcPct val="0"/>
            </a:spcBef>
            <a:spcAft>
              <a:spcPct val="35000"/>
            </a:spcAft>
            <a:buNone/>
          </a:pPr>
          <a:r>
            <a:rPr lang="id-ID" sz="1400" b="1" kern="1200"/>
            <a:t>*   Teori masyarakat kolonial berbeda dengan teori masyarakaat pasca kolonial</a:t>
          </a:r>
          <a:endParaRPr lang="en-US" sz="1400" kern="1200"/>
        </a:p>
      </dsp:txBody>
      <dsp:txXfrm>
        <a:off x="8359855" y="1293625"/>
        <a:ext cx="2532322" cy="2042566"/>
      </dsp:txXfrm>
    </dsp:sp>
    <dsp:sp modelId="{BA03F280-5F92-49FB-B3BA-3D950CC07E04}">
      <dsp:nvSpPr>
        <dsp:cNvPr id="0" name=""/>
        <dsp:cNvSpPr/>
      </dsp:nvSpPr>
      <dsp:spPr>
        <a:xfrm>
          <a:off x="9115375" y="340427"/>
          <a:ext cx="1021283" cy="1021283"/>
        </a:xfrm>
        <a:prstGeom prst="ellipse">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623" tIns="12700" rIns="79623" bIns="12700" numCol="1" spcCol="1270" anchor="ctr" anchorCtr="0">
          <a:noAutofit/>
        </a:bodyPr>
        <a:lstStyle/>
        <a:p>
          <a:pPr marL="0" lvl="0" indent="0" algn="ctr" defTabSz="2133600">
            <a:lnSpc>
              <a:spcPct val="90000"/>
            </a:lnSpc>
            <a:spcBef>
              <a:spcPct val="0"/>
            </a:spcBef>
            <a:spcAft>
              <a:spcPct val="35000"/>
            </a:spcAft>
            <a:buNone/>
          </a:pPr>
          <a:r>
            <a:rPr lang="en-US" sz="4800" kern="1200"/>
            <a:t>4</a:t>
          </a:r>
        </a:p>
      </dsp:txBody>
      <dsp:txXfrm>
        <a:off x="9264938" y="489990"/>
        <a:ext cx="722157" cy="722157"/>
      </dsp:txXfrm>
    </dsp:sp>
    <dsp:sp modelId="{682069E3-C86D-4AC3-8B75-A35B27380104}">
      <dsp:nvSpPr>
        <dsp:cNvPr id="0" name=""/>
        <dsp:cNvSpPr/>
      </dsp:nvSpPr>
      <dsp:spPr>
        <a:xfrm>
          <a:off x="8359855" y="3404205"/>
          <a:ext cx="2532322" cy="72"/>
        </a:xfrm>
        <a:prstGeom prst="rect">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5.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7FCB122-0C91-4B84-AAAE-5FA87DF78567}" type="datetimeFigureOut">
              <a:rPr lang="id-ID" smtClean="0"/>
              <a:pPr/>
              <a:t>12/10/2020</a:t>
            </a:fld>
            <a:endParaRPr lang="id-ID"/>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4893E53-B999-4C13-9634-CE2895400270}" type="slidenum">
              <a:rPr lang="id-ID" smtClean="0"/>
              <a:pPr/>
              <a:t>‹#›</a:t>
            </a:fld>
            <a:endParaRPr lang="id-ID"/>
          </a:p>
        </p:txBody>
      </p:sp>
    </p:spTree>
    <p:extLst>
      <p:ext uri="{BB962C8B-B14F-4D97-AF65-F5344CB8AC3E}">
        <p14:creationId xmlns:p14="http://schemas.microsoft.com/office/powerpoint/2010/main" val="3330764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75E545C5-3FD6-4C6B-9B11-805ED909B670}" type="datetimeFigureOut">
              <a:rPr lang="id-ID"/>
              <a:pPr>
                <a:defRPr/>
              </a:pPr>
              <a:t>12/10/2020</a:t>
            </a:fld>
            <a:endParaRPr lang="id-ID"/>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id-ID"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25BD67D3-99A3-47FD-9B29-BD0207378242}" type="slidenum">
              <a:rPr lang="id-ID" altLang="en-US"/>
              <a:pPr/>
              <a:t>‹#›</a:t>
            </a:fld>
            <a:endParaRPr lang="id-ID" altLang="en-US"/>
          </a:p>
        </p:txBody>
      </p:sp>
    </p:spTree>
    <p:extLst>
      <p:ext uri="{BB962C8B-B14F-4D97-AF65-F5344CB8AC3E}">
        <p14:creationId xmlns:p14="http://schemas.microsoft.com/office/powerpoint/2010/main" val="41666389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FEB1EE78-9CEE-445F-AEB9-07C494D7330B}" type="datetime1">
              <a:rPr lang="id-ID" smtClean="0"/>
              <a:pPr>
                <a:defRPr/>
              </a:pPr>
              <a:t>12/10/2020</a:t>
            </a:fld>
            <a:endParaRPr lang="id-ID"/>
          </a:p>
        </p:txBody>
      </p:sp>
      <p:sp>
        <p:nvSpPr>
          <p:cNvPr id="5" name="Footer Placeholder 4"/>
          <p:cNvSpPr>
            <a:spLocks noGrp="1"/>
          </p:cNvSpPr>
          <p:nvPr>
            <p:ph type="ftr" sz="quarter" idx="11"/>
          </p:nvPr>
        </p:nvSpPr>
        <p:spPr/>
        <p:txBody>
          <a:bodyPr/>
          <a:lstStyle/>
          <a:p>
            <a:pPr>
              <a:defRPr/>
            </a:pPr>
            <a:endParaRPr lang="id-ID"/>
          </a:p>
        </p:txBody>
      </p:sp>
      <p:sp>
        <p:nvSpPr>
          <p:cNvPr id="6" name="Slide Number Placeholder 5"/>
          <p:cNvSpPr>
            <a:spLocks noGrp="1"/>
          </p:cNvSpPr>
          <p:nvPr>
            <p:ph type="sldNum" sz="quarter" idx="12"/>
          </p:nvPr>
        </p:nvSpPr>
        <p:spPr/>
        <p:txBody>
          <a:bodyPr/>
          <a:lstStyle/>
          <a:p>
            <a:fld id="{A0D22493-0DE7-4B2B-8FA0-4932B6317ED2}" type="slidenum">
              <a:rPr lang="id-ID" altLang="en-US" smtClean="0"/>
              <a:pPr/>
              <a:t>‹#›</a:t>
            </a:fld>
            <a:endParaRPr lang="id-ID" altLang="en-US"/>
          </a:p>
        </p:txBody>
      </p:sp>
    </p:spTree>
    <p:extLst>
      <p:ext uri="{BB962C8B-B14F-4D97-AF65-F5344CB8AC3E}">
        <p14:creationId xmlns:p14="http://schemas.microsoft.com/office/powerpoint/2010/main" val="3771306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9687921E-9971-4F8F-9A65-DFD63A3F5B20}" type="datetime1">
              <a:rPr lang="id-ID" smtClean="0"/>
              <a:pPr>
                <a:defRPr/>
              </a:pPr>
              <a:t>12/10/2020</a:t>
            </a:fld>
            <a:endParaRPr lang="id-ID"/>
          </a:p>
        </p:txBody>
      </p:sp>
      <p:sp>
        <p:nvSpPr>
          <p:cNvPr id="6" name="Footer Placeholder 5"/>
          <p:cNvSpPr>
            <a:spLocks noGrp="1"/>
          </p:cNvSpPr>
          <p:nvPr>
            <p:ph type="ftr" sz="quarter" idx="11"/>
          </p:nvPr>
        </p:nvSpPr>
        <p:spPr/>
        <p:txBody>
          <a:bodyPr/>
          <a:lstStyle/>
          <a:p>
            <a:pPr>
              <a:defRPr/>
            </a:pPr>
            <a:endParaRPr lang="id-ID"/>
          </a:p>
        </p:txBody>
      </p:sp>
      <p:sp>
        <p:nvSpPr>
          <p:cNvPr id="7" name="Slide Number Placeholder 6"/>
          <p:cNvSpPr>
            <a:spLocks noGrp="1"/>
          </p:cNvSpPr>
          <p:nvPr>
            <p:ph type="sldNum" sz="quarter" idx="12"/>
          </p:nvPr>
        </p:nvSpPr>
        <p:spPr/>
        <p:txBody>
          <a:bodyPr/>
          <a:lstStyle/>
          <a:p>
            <a:fld id="{E909C80B-64C8-405E-9BB9-965C862CEC8F}" type="slidenum">
              <a:rPr lang="id-ID" altLang="en-US" smtClean="0"/>
              <a:pPr/>
              <a:t>‹#›</a:t>
            </a:fld>
            <a:endParaRPr lang="id-ID" altLang="en-US"/>
          </a:p>
        </p:txBody>
      </p:sp>
    </p:spTree>
    <p:extLst>
      <p:ext uri="{BB962C8B-B14F-4D97-AF65-F5344CB8AC3E}">
        <p14:creationId xmlns:p14="http://schemas.microsoft.com/office/powerpoint/2010/main" val="536582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DEB66C4-BAAD-42CD-8333-9A738B5F45A9}" type="datetime1">
              <a:rPr lang="id-ID" smtClean="0"/>
              <a:pPr>
                <a:defRPr/>
              </a:pPr>
              <a:t>12/10/2020</a:t>
            </a:fld>
            <a:endParaRPr lang="id-ID"/>
          </a:p>
        </p:txBody>
      </p:sp>
      <p:sp>
        <p:nvSpPr>
          <p:cNvPr id="5" name="Footer Placeholder 4"/>
          <p:cNvSpPr>
            <a:spLocks noGrp="1"/>
          </p:cNvSpPr>
          <p:nvPr>
            <p:ph type="ftr" sz="quarter" idx="11"/>
          </p:nvPr>
        </p:nvSpPr>
        <p:spPr/>
        <p:txBody>
          <a:bodyPr/>
          <a:lstStyle/>
          <a:p>
            <a:pPr>
              <a:defRPr/>
            </a:pPr>
            <a:endParaRPr lang="id-ID"/>
          </a:p>
        </p:txBody>
      </p:sp>
      <p:sp>
        <p:nvSpPr>
          <p:cNvPr id="6" name="Slide Number Placeholder 5"/>
          <p:cNvSpPr>
            <a:spLocks noGrp="1"/>
          </p:cNvSpPr>
          <p:nvPr>
            <p:ph type="sldNum" sz="quarter" idx="12"/>
          </p:nvPr>
        </p:nvSpPr>
        <p:spPr/>
        <p:txBody>
          <a:bodyPr/>
          <a:lstStyle/>
          <a:p>
            <a:fld id="{EF42059E-F484-4B05-83CB-FAF0582A213C}" type="slidenum">
              <a:rPr lang="id-ID" altLang="en-US" smtClean="0"/>
              <a:pPr/>
              <a:t>‹#›</a:t>
            </a:fld>
            <a:endParaRPr lang="id-ID" altLang="en-US"/>
          </a:p>
        </p:txBody>
      </p:sp>
    </p:spTree>
    <p:extLst>
      <p:ext uri="{BB962C8B-B14F-4D97-AF65-F5344CB8AC3E}">
        <p14:creationId xmlns:p14="http://schemas.microsoft.com/office/powerpoint/2010/main" val="1617634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37C5A722-02C8-45BA-8C43-F8D0A7509315}" type="datetime1">
              <a:rPr lang="id-ID" smtClean="0"/>
              <a:pPr>
                <a:defRPr/>
              </a:pPr>
              <a:t>12/10/2020</a:t>
            </a:fld>
            <a:endParaRPr lang="id-ID"/>
          </a:p>
        </p:txBody>
      </p:sp>
      <p:sp>
        <p:nvSpPr>
          <p:cNvPr id="5" name="Footer Placeholder 4"/>
          <p:cNvSpPr>
            <a:spLocks noGrp="1"/>
          </p:cNvSpPr>
          <p:nvPr>
            <p:ph type="ftr" sz="quarter" idx="11"/>
          </p:nvPr>
        </p:nvSpPr>
        <p:spPr/>
        <p:txBody>
          <a:bodyPr/>
          <a:lstStyle/>
          <a:p>
            <a:pPr>
              <a:defRPr/>
            </a:pPr>
            <a:endParaRPr lang="id-ID"/>
          </a:p>
        </p:txBody>
      </p:sp>
      <p:sp>
        <p:nvSpPr>
          <p:cNvPr id="6" name="Slide Number Placeholder 5"/>
          <p:cNvSpPr>
            <a:spLocks noGrp="1"/>
          </p:cNvSpPr>
          <p:nvPr>
            <p:ph type="sldNum" sz="quarter" idx="12"/>
          </p:nvPr>
        </p:nvSpPr>
        <p:spPr/>
        <p:txBody>
          <a:bodyPr/>
          <a:lstStyle/>
          <a:p>
            <a:fld id="{2138019B-9E98-4B3A-9D91-177D7226D6CF}" type="slidenum">
              <a:rPr lang="id-ID" altLang="en-US" smtClean="0"/>
              <a:pPr/>
              <a:t>‹#›</a:t>
            </a:fld>
            <a:endParaRPr lang="id-ID" alt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471958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0FE6CB85-D4DA-47CF-A4F0-2EFF1E4530F9}" type="datetime1">
              <a:rPr lang="id-ID" smtClean="0"/>
              <a:pPr>
                <a:defRPr/>
              </a:pPr>
              <a:t>12/10/2020</a:t>
            </a:fld>
            <a:endParaRPr lang="id-ID"/>
          </a:p>
        </p:txBody>
      </p:sp>
      <p:sp>
        <p:nvSpPr>
          <p:cNvPr id="5" name="Footer Placeholder 4"/>
          <p:cNvSpPr>
            <a:spLocks noGrp="1"/>
          </p:cNvSpPr>
          <p:nvPr>
            <p:ph type="ftr" sz="quarter" idx="11"/>
          </p:nvPr>
        </p:nvSpPr>
        <p:spPr/>
        <p:txBody>
          <a:bodyPr/>
          <a:lstStyle/>
          <a:p>
            <a:pPr>
              <a:defRPr/>
            </a:pPr>
            <a:endParaRPr lang="id-ID"/>
          </a:p>
        </p:txBody>
      </p:sp>
      <p:sp>
        <p:nvSpPr>
          <p:cNvPr id="6" name="Slide Number Placeholder 5"/>
          <p:cNvSpPr>
            <a:spLocks noGrp="1"/>
          </p:cNvSpPr>
          <p:nvPr>
            <p:ph type="sldNum" sz="quarter" idx="12"/>
          </p:nvPr>
        </p:nvSpPr>
        <p:spPr/>
        <p:txBody>
          <a:bodyPr/>
          <a:lstStyle/>
          <a:p>
            <a:fld id="{A2D671EF-AB1E-4CC8-92BC-6C609F6BB4E0}" type="slidenum">
              <a:rPr lang="id-ID" altLang="en-US" smtClean="0"/>
              <a:pPr/>
              <a:t>‹#›</a:t>
            </a:fld>
            <a:endParaRPr lang="id-ID" altLang="en-US"/>
          </a:p>
        </p:txBody>
      </p:sp>
    </p:spTree>
    <p:extLst>
      <p:ext uri="{BB962C8B-B14F-4D97-AF65-F5344CB8AC3E}">
        <p14:creationId xmlns:p14="http://schemas.microsoft.com/office/powerpoint/2010/main" val="34128121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fld id="{5031398D-2493-4395-8A67-795C1F0186D8}" type="datetime1">
              <a:rPr lang="id-ID" smtClean="0"/>
              <a:pPr>
                <a:defRPr/>
              </a:pPr>
              <a:t>12/10/2020</a:t>
            </a:fld>
            <a:endParaRPr lang="id-ID"/>
          </a:p>
        </p:txBody>
      </p:sp>
      <p:sp>
        <p:nvSpPr>
          <p:cNvPr id="4" name="Footer Placeholder 4"/>
          <p:cNvSpPr>
            <a:spLocks noGrp="1"/>
          </p:cNvSpPr>
          <p:nvPr>
            <p:ph type="ftr" sz="quarter" idx="11"/>
          </p:nvPr>
        </p:nvSpPr>
        <p:spPr/>
        <p:txBody>
          <a:bodyPr/>
          <a:lstStyle/>
          <a:p>
            <a:pPr>
              <a:defRPr/>
            </a:pPr>
            <a:endParaRPr lang="id-ID"/>
          </a:p>
        </p:txBody>
      </p:sp>
      <p:sp>
        <p:nvSpPr>
          <p:cNvPr id="6" name="Slide Number Placeholder 5"/>
          <p:cNvSpPr>
            <a:spLocks noGrp="1"/>
          </p:cNvSpPr>
          <p:nvPr>
            <p:ph type="sldNum" sz="quarter" idx="12"/>
          </p:nvPr>
        </p:nvSpPr>
        <p:spPr/>
        <p:txBody>
          <a:bodyPr/>
          <a:lstStyle/>
          <a:p>
            <a:fld id="{EFA54BC6-F54D-43F6-AB57-5A6BB48939F9}" type="slidenum">
              <a:rPr lang="id-ID" altLang="en-US" smtClean="0"/>
              <a:pPr/>
              <a:t>‹#›</a:t>
            </a:fld>
            <a:endParaRPr lang="id-ID" altLang="en-US"/>
          </a:p>
        </p:txBody>
      </p:sp>
    </p:spTree>
    <p:extLst>
      <p:ext uri="{BB962C8B-B14F-4D97-AF65-F5344CB8AC3E}">
        <p14:creationId xmlns:p14="http://schemas.microsoft.com/office/powerpoint/2010/main" val="22636313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fld id="{B377D13B-B7CB-4C84-BFA7-BBE1D3293AA6}" type="datetime1">
              <a:rPr lang="id-ID" smtClean="0"/>
              <a:pPr>
                <a:defRPr/>
              </a:pPr>
              <a:t>12/10/2020</a:t>
            </a:fld>
            <a:endParaRPr lang="id-ID"/>
          </a:p>
        </p:txBody>
      </p:sp>
      <p:sp>
        <p:nvSpPr>
          <p:cNvPr id="4" name="Footer Placeholder 4"/>
          <p:cNvSpPr>
            <a:spLocks noGrp="1"/>
          </p:cNvSpPr>
          <p:nvPr>
            <p:ph type="ftr" sz="quarter" idx="11"/>
          </p:nvPr>
        </p:nvSpPr>
        <p:spPr/>
        <p:txBody>
          <a:bodyPr/>
          <a:lstStyle/>
          <a:p>
            <a:pPr>
              <a:defRPr/>
            </a:pPr>
            <a:endParaRPr lang="id-ID"/>
          </a:p>
        </p:txBody>
      </p:sp>
      <p:sp>
        <p:nvSpPr>
          <p:cNvPr id="6" name="Slide Number Placeholder 5"/>
          <p:cNvSpPr>
            <a:spLocks noGrp="1"/>
          </p:cNvSpPr>
          <p:nvPr>
            <p:ph type="sldNum" sz="quarter" idx="12"/>
          </p:nvPr>
        </p:nvSpPr>
        <p:spPr/>
        <p:txBody>
          <a:bodyPr/>
          <a:lstStyle/>
          <a:p>
            <a:fld id="{ACB5AD3E-6817-4CEB-9ECF-660DE8BE5E06}" type="slidenum">
              <a:rPr lang="id-ID" altLang="en-US" smtClean="0"/>
              <a:pPr/>
              <a:t>‹#›</a:t>
            </a:fld>
            <a:endParaRPr lang="id-ID" altLang="en-US"/>
          </a:p>
        </p:txBody>
      </p:sp>
    </p:spTree>
    <p:extLst>
      <p:ext uri="{BB962C8B-B14F-4D97-AF65-F5344CB8AC3E}">
        <p14:creationId xmlns:p14="http://schemas.microsoft.com/office/powerpoint/2010/main" val="1208033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F15E96DE-0903-48E7-A8AC-D231F1BD8D68}" type="datetime1">
              <a:rPr lang="id-ID" smtClean="0"/>
              <a:pPr>
                <a:defRPr/>
              </a:pPr>
              <a:t>12/10/2020</a:t>
            </a:fld>
            <a:endParaRPr lang="id-ID"/>
          </a:p>
        </p:txBody>
      </p:sp>
      <p:sp>
        <p:nvSpPr>
          <p:cNvPr id="5" name="Footer Placeholder 4"/>
          <p:cNvSpPr>
            <a:spLocks noGrp="1"/>
          </p:cNvSpPr>
          <p:nvPr>
            <p:ph type="ftr" sz="quarter" idx="11"/>
          </p:nvPr>
        </p:nvSpPr>
        <p:spPr/>
        <p:txBody>
          <a:bodyPr/>
          <a:lstStyle/>
          <a:p>
            <a:pPr>
              <a:defRPr/>
            </a:pPr>
            <a:endParaRPr lang="id-ID"/>
          </a:p>
        </p:txBody>
      </p:sp>
      <p:sp>
        <p:nvSpPr>
          <p:cNvPr id="6" name="Slide Number Placeholder 5"/>
          <p:cNvSpPr>
            <a:spLocks noGrp="1"/>
          </p:cNvSpPr>
          <p:nvPr>
            <p:ph type="sldNum" sz="quarter" idx="12"/>
          </p:nvPr>
        </p:nvSpPr>
        <p:spPr/>
        <p:txBody>
          <a:bodyPr/>
          <a:lstStyle/>
          <a:p>
            <a:fld id="{07E58824-9354-4B5B-A391-ECD5A4F4B1BD}" type="slidenum">
              <a:rPr lang="id-ID" altLang="en-US" smtClean="0"/>
              <a:pPr/>
              <a:t>‹#›</a:t>
            </a:fld>
            <a:endParaRPr lang="id-ID" altLang="en-US"/>
          </a:p>
        </p:txBody>
      </p:sp>
    </p:spTree>
    <p:extLst>
      <p:ext uri="{BB962C8B-B14F-4D97-AF65-F5344CB8AC3E}">
        <p14:creationId xmlns:p14="http://schemas.microsoft.com/office/powerpoint/2010/main" val="39174119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BABC407D-60A6-4E87-9B27-BED9F0325FD6}" type="datetime1">
              <a:rPr lang="id-ID" smtClean="0"/>
              <a:pPr>
                <a:defRPr/>
              </a:pPr>
              <a:t>12/10/2020</a:t>
            </a:fld>
            <a:endParaRPr lang="id-ID"/>
          </a:p>
        </p:txBody>
      </p:sp>
      <p:sp>
        <p:nvSpPr>
          <p:cNvPr id="5" name="Footer Placeholder 4"/>
          <p:cNvSpPr>
            <a:spLocks noGrp="1"/>
          </p:cNvSpPr>
          <p:nvPr>
            <p:ph type="ftr" sz="quarter" idx="11"/>
          </p:nvPr>
        </p:nvSpPr>
        <p:spPr/>
        <p:txBody>
          <a:bodyPr/>
          <a:lstStyle/>
          <a:p>
            <a:pPr>
              <a:defRPr/>
            </a:pPr>
            <a:endParaRPr lang="id-ID"/>
          </a:p>
        </p:txBody>
      </p:sp>
      <p:sp>
        <p:nvSpPr>
          <p:cNvPr id="6" name="Slide Number Placeholder 5"/>
          <p:cNvSpPr>
            <a:spLocks noGrp="1"/>
          </p:cNvSpPr>
          <p:nvPr>
            <p:ph type="sldNum" sz="quarter" idx="12"/>
          </p:nvPr>
        </p:nvSpPr>
        <p:spPr/>
        <p:txBody>
          <a:bodyPr/>
          <a:lstStyle/>
          <a:p>
            <a:fld id="{CAB1B8C6-AF25-4280-8D7A-22202CD169A3}" type="slidenum">
              <a:rPr lang="id-ID" altLang="en-US" smtClean="0"/>
              <a:pPr/>
              <a:t>‹#›</a:t>
            </a:fld>
            <a:endParaRPr lang="id-ID" altLang="en-US"/>
          </a:p>
        </p:txBody>
      </p:sp>
    </p:spTree>
    <p:extLst>
      <p:ext uri="{BB962C8B-B14F-4D97-AF65-F5344CB8AC3E}">
        <p14:creationId xmlns:p14="http://schemas.microsoft.com/office/powerpoint/2010/main" val="1947493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pPr>
              <a:defRPr/>
            </a:pPr>
            <a:fld id="{B9B4B93D-A0B8-4D24-AA47-0A13C43A3E8F}" type="datetime1">
              <a:rPr lang="id-ID" smtClean="0"/>
              <a:pPr>
                <a:defRPr/>
              </a:pPr>
              <a:t>12/10/2020</a:t>
            </a:fld>
            <a:endParaRPr lang="id-ID"/>
          </a:p>
        </p:txBody>
      </p:sp>
      <p:sp>
        <p:nvSpPr>
          <p:cNvPr id="5" name="Footer Placeholder 4"/>
          <p:cNvSpPr>
            <a:spLocks noGrp="1"/>
          </p:cNvSpPr>
          <p:nvPr>
            <p:ph type="ftr" sz="quarter" idx="11"/>
          </p:nvPr>
        </p:nvSpPr>
        <p:spPr/>
        <p:txBody>
          <a:bodyPr/>
          <a:lstStyle/>
          <a:p>
            <a:pPr>
              <a:defRPr/>
            </a:pPr>
            <a:endParaRPr lang="id-ID"/>
          </a:p>
        </p:txBody>
      </p:sp>
      <p:sp>
        <p:nvSpPr>
          <p:cNvPr id="6" name="Slide Number Placeholder 5"/>
          <p:cNvSpPr>
            <a:spLocks noGrp="1"/>
          </p:cNvSpPr>
          <p:nvPr>
            <p:ph type="sldNum" sz="quarter" idx="12"/>
          </p:nvPr>
        </p:nvSpPr>
        <p:spPr/>
        <p:txBody>
          <a:bodyPr/>
          <a:lstStyle/>
          <a:p>
            <a:fld id="{6CB31168-90BB-4F01-8987-CDBE017A9FB5}" type="slidenum">
              <a:rPr lang="id-ID" altLang="en-US" smtClean="0"/>
              <a:pPr/>
              <a:t>‹#›</a:t>
            </a:fld>
            <a:endParaRPr lang="id-ID" altLang="en-US"/>
          </a:p>
        </p:txBody>
      </p:sp>
    </p:spTree>
    <p:extLst>
      <p:ext uri="{BB962C8B-B14F-4D97-AF65-F5344CB8AC3E}">
        <p14:creationId xmlns:p14="http://schemas.microsoft.com/office/powerpoint/2010/main" val="2837469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7857CF2D-9B1A-44DE-9D6D-F9B3AFBA8658}" type="datetime1">
              <a:rPr lang="id-ID" smtClean="0"/>
              <a:pPr>
                <a:defRPr/>
              </a:pPr>
              <a:t>12/10/2020</a:t>
            </a:fld>
            <a:endParaRPr lang="id-ID"/>
          </a:p>
        </p:txBody>
      </p:sp>
      <p:sp>
        <p:nvSpPr>
          <p:cNvPr id="5" name="Footer Placeholder 4"/>
          <p:cNvSpPr>
            <a:spLocks noGrp="1"/>
          </p:cNvSpPr>
          <p:nvPr>
            <p:ph type="ftr" sz="quarter" idx="11"/>
          </p:nvPr>
        </p:nvSpPr>
        <p:spPr/>
        <p:txBody>
          <a:bodyPr/>
          <a:lstStyle/>
          <a:p>
            <a:pPr>
              <a:defRPr/>
            </a:pPr>
            <a:endParaRPr lang="id-ID"/>
          </a:p>
        </p:txBody>
      </p:sp>
      <p:sp>
        <p:nvSpPr>
          <p:cNvPr id="6" name="Slide Number Placeholder 5"/>
          <p:cNvSpPr>
            <a:spLocks noGrp="1"/>
          </p:cNvSpPr>
          <p:nvPr>
            <p:ph type="sldNum" sz="quarter" idx="12"/>
          </p:nvPr>
        </p:nvSpPr>
        <p:spPr/>
        <p:txBody>
          <a:bodyPr/>
          <a:lstStyle/>
          <a:p>
            <a:fld id="{1BC6098A-7455-4BD1-BFF2-F17B550ECF3C}" type="slidenum">
              <a:rPr lang="id-ID" altLang="en-US" smtClean="0"/>
              <a:pPr/>
              <a:t>‹#›</a:t>
            </a:fld>
            <a:endParaRPr lang="id-ID" altLang="en-US"/>
          </a:p>
        </p:txBody>
      </p:sp>
    </p:spTree>
    <p:extLst>
      <p:ext uri="{BB962C8B-B14F-4D97-AF65-F5344CB8AC3E}">
        <p14:creationId xmlns:p14="http://schemas.microsoft.com/office/powerpoint/2010/main" val="1339739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7FDCE96C-1E4D-4460-9F89-EFC8DEA056F1}" type="datetime1">
              <a:rPr lang="id-ID" smtClean="0"/>
              <a:pPr>
                <a:defRPr/>
              </a:pPr>
              <a:t>12/10/2020</a:t>
            </a:fld>
            <a:endParaRPr lang="id-ID"/>
          </a:p>
        </p:txBody>
      </p:sp>
      <p:sp>
        <p:nvSpPr>
          <p:cNvPr id="6" name="Footer Placeholder 5"/>
          <p:cNvSpPr>
            <a:spLocks noGrp="1"/>
          </p:cNvSpPr>
          <p:nvPr>
            <p:ph type="ftr" sz="quarter" idx="11"/>
          </p:nvPr>
        </p:nvSpPr>
        <p:spPr/>
        <p:txBody>
          <a:bodyPr/>
          <a:lstStyle/>
          <a:p>
            <a:pPr>
              <a:defRPr/>
            </a:pPr>
            <a:endParaRPr lang="id-ID"/>
          </a:p>
        </p:txBody>
      </p:sp>
      <p:sp>
        <p:nvSpPr>
          <p:cNvPr id="7" name="Slide Number Placeholder 6"/>
          <p:cNvSpPr>
            <a:spLocks noGrp="1"/>
          </p:cNvSpPr>
          <p:nvPr>
            <p:ph type="sldNum" sz="quarter" idx="12"/>
          </p:nvPr>
        </p:nvSpPr>
        <p:spPr/>
        <p:txBody>
          <a:bodyPr/>
          <a:lstStyle/>
          <a:p>
            <a:fld id="{9D10371F-AF08-476F-A0B8-1B6FD3118497}" type="slidenum">
              <a:rPr lang="id-ID" altLang="en-US" smtClean="0"/>
              <a:pPr/>
              <a:t>‹#›</a:t>
            </a:fld>
            <a:endParaRPr lang="id-ID" altLang="en-US"/>
          </a:p>
        </p:txBody>
      </p:sp>
    </p:spTree>
    <p:extLst>
      <p:ext uri="{BB962C8B-B14F-4D97-AF65-F5344CB8AC3E}">
        <p14:creationId xmlns:p14="http://schemas.microsoft.com/office/powerpoint/2010/main" val="2048575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C5E7130A-F364-4F22-8CE9-8B6DBDE686EB}" type="datetime1">
              <a:rPr lang="id-ID" smtClean="0"/>
              <a:pPr>
                <a:defRPr/>
              </a:pPr>
              <a:t>12/10/2020</a:t>
            </a:fld>
            <a:endParaRPr lang="id-ID"/>
          </a:p>
        </p:txBody>
      </p:sp>
      <p:sp>
        <p:nvSpPr>
          <p:cNvPr id="8" name="Footer Placeholder 7"/>
          <p:cNvSpPr>
            <a:spLocks noGrp="1"/>
          </p:cNvSpPr>
          <p:nvPr>
            <p:ph type="ftr" sz="quarter" idx="11"/>
          </p:nvPr>
        </p:nvSpPr>
        <p:spPr/>
        <p:txBody>
          <a:bodyPr/>
          <a:lstStyle/>
          <a:p>
            <a:pPr>
              <a:defRPr/>
            </a:pPr>
            <a:endParaRPr lang="id-ID"/>
          </a:p>
        </p:txBody>
      </p:sp>
      <p:sp>
        <p:nvSpPr>
          <p:cNvPr id="9" name="Slide Number Placeholder 8"/>
          <p:cNvSpPr>
            <a:spLocks noGrp="1"/>
          </p:cNvSpPr>
          <p:nvPr>
            <p:ph type="sldNum" sz="quarter" idx="12"/>
          </p:nvPr>
        </p:nvSpPr>
        <p:spPr/>
        <p:txBody>
          <a:bodyPr/>
          <a:lstStyle/>
          <a:p>
            <a:fld id="{78A6C8F6-BCA9-485E-8045-6C0EAA84DF93}" type="slidenum">
              <a:rPr lang="id-ID" altLang="en-US" smtClean="0"/>
              <a:pPr/>
              <a:t>‹#›</a:t>
            </a:fld>
            <a:endParaRPr lang="id-ID" altLang="en-US"/>
          </a:p>
        </p:txBody>
      </p:sp>
    </p:spTree>
    <p:extLst>
      <p:ext uri="{BB962C8B-B14F-4D97-AF65-F5344CB8AC3E}">
        <p14:creationId xmlns:p14="http://schemas.microsoft.com/office/powerpoint/2010/main" val="2687785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pPr>
              <a:defRPr/>
            </a:pPr>
            <a:fld id="{0906AB5E-FDB5-4458-8DE0-033F4DB53959}" type="datetime1">
              <a:rPr lang="id-ID" smtClean="0"/>
              <a:pPr>
                <a:defRPr/>
              </a:pPr>
              <a:t>12/10/2020</a:t>
            </a:fld>
            <a:endParaRPr lang="id-ID"/>
          </a:p>
        </p:txBody>
      </p:sp>
      <p:sp>
        <p:nvSpPr>
          <p:cNvPr id="5" name="Footer Placeholder 3"/>
          <p:cNvSpPr>
            <a:spLocks noGrp="1"/>
          </p:cNvSpPr>
          <p:nvPr>
            <p:ph type="ftr" sz="quarter" idx="11"/>
          </p:nvPr>
        </p:nvSpPr>
        <p:spPr/>
        <p:txBody>
          <a:bodyPr/>
          <a:lstStyle/>
          <a:p>
            <a:pPr>
              <a:defRPr/>
            </a:pPr>
            <a:endParaRPr lang="id-ID"/>
          </a:p>
        </p:txBody>
      </p:sp>
      <p:sp>
        <p:nvSpPr>
          <p:cNvPr id="6" name="Slide Number Placeholder 4"/>
          <p:cNvSpPr>
            <a:spLocks noGrp="1"/>
          </p:cNvSpPr>
          <p:nvPr>
            <p:ph type="sldNum" sz="quarter" idx="12"/>
          </p:nvPr>
        </p:nvSpPr>
        <p:spPr/>
        <p:txBody>
          <a:bodyPr/>
          <a:lstStyle/>
          <a:p>
            <a:fld id="{BCBCF5AE-8F5E-4734-A1A3-767FF017BB1D}" type="slidenum">
              <a:rPr lang="id-ID" altLang="en-US" smtClean="0"/>
              <a:pPr/>
              <a:t>‹#›</a:t>
            </a:fld>
            <a:endParaRPr lang="id-ID" altLang="en-US"/>
          </a:p>
        </p:txBody>
      </p:sp>
    </p:spTree>
    <p:extLst>
      <p:ext uri="{BB962C8B-B14F-4D97-AF65-F5344CB8AC3E}">
        <p14:creationId xmlns:p14="http://schemas.microsoft.com/office/powerpoint/2010/main" val="2095993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a:defRPr/>
            </a:pPr>
            <a:fld id="{C6D75051-DCE5-481D-AE28-D77845B10E74}" type="datetime1">
              <a:rPr lang="id-ID" smtClean="0"/>
              <a:pPr>
                <a:defRPr/>
              </a:pPr>
              <a:t>12/10/2020</a:t>
            </a:fld>
            <a:endParaRPr lang="id-ID"/>
          </a:p>
        </p:txBody>
      </p:sp>
      <p:sp>
        <p:nvSpPr>
          <p:cNvPr id="5" name="Footer Placeholder 2"/>
          <p:cNvSpPr>
            <a:spLocks noGrp="1"/>
          </p:cNvSpPr>
          <p:nvPr>
            <p:ph type="ftr" sz="quarter" idx="11"/>
          </p:nvPr>
        </p:nvSpPr>
        <p:spPr/>
        <p:txBody>
          <a:bodyPr/>
          <a:lstStyle/>
          <a:p>
            <a:pPr>
              <a:defRPr/>
            </a:pPr>
            <a:endParaRPr lang="id-ID"/>
          </a:p>
        </p:txBody>
      </p:sp>
      <p:sp>
        <p:nvSpPr>
          <p:cNvPr id="6" name="Slide Number Placeholder 3"/>
          <p:cNvSpPr>
            <a:spLocks noGrp="1"/>
          </p:cNvSpPr>
          <p:nvPr>
            <p:ph type="sldNum" sz="quarter" idx="12"/>
          </p:nvPr>
        </p:nvSpPr>
        <p:spPr/>
        <p:txBody>
          <a:bodyPr/>
          <a:lstStyle/>
          <a:p>
            <a:fld id="{AF27076C-85A1-401D-BFAF-9628B30C718B}" type="slidenum">
              <a:rPr lang="id-ID" altLang="en-US" smtClean="0"/>
              <a:pPr/>
              <a:t>‹#›</a:t>
            </a:fld>
            <a:endParaRPr lang="id-ID" altLang="en-US"/>
          </a:p>
        </p:txBody>
      </p:sp>
    </p:spTree>
    <p:extLst>
      <p:ext uri="{BB962C8B-B14F-4D97-AF65-F5344CB8AC3E}">
        <p14:creationId xmlns:p14="http://schemas.microsoft.com/office/powerpoint/2010/main" val="897731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pPr>
              <a:defRPr/>
            </a:pPr>
            <a:fld id="{FA0ED968-ACFC-481C-A01F-5EF1016CD27D}" type="datetime1">
              <a:rPr lang="id-ID" smtClean="0"/>
              <a:pPr>
                <a:defRPr/>
              </a:pPr>
              <a:t>12/10/2020</a:t>
            </a:fld>
            <a:endParaRPr lang="id-ID"/>
          </a:p>
        </p:txBody>
      </p:sp>
      <p:sp>
        <p:nvSpPr>
          <p:cNvPr id="5" name="Footer Placeholder 5"/>
          <p:cNvSpPr>
            <a:spLocks noGrp="1"/>
          </p:cNvSpPr>
          <p:nvPr>
            <p:ph type="ftr" sz="quarter" idx="11"/>
          </p:nvPr>
        </p:nvSpPr>
        <p:spPr/>
        <p:txBody>
          <a:bodyPr/>
          <a:lstStyle/>
          <a:p>
            <a:pPr>
              <a:defRPr/>
            </a:pPr>
            <a:endParaRPr lang="id-ID"/>
          </a:p>
        </p:txBody>
      </p:sp>
      <p:sp>
        <p:nvSpPr>
          <p:cNvPr id="6" name="Slide Number Placeholder 6"/>
          <p:cNvSpPr>
            <a:spLocks noGrp="1"/>
          </p:cNvSpPr>
          <p:nvPr>
            <p:ph type="sldNum" sz="quarter" idx="12"/>
          </p:nvPr>
        </p:nvSpPr>
        <p:spPr/>
        <p:txBody>
          <a:bodyPr/>
          <a:lstStyle/>
          <a:p>
            <a:fld id="{D9B4AB9D-85C6-4BE9-AB23-851DBF3C24A4}" type="slidenum">
              <a:rPr lang="id-ID" altLang="en-US" smtClean="0"/>
              <a:pPr/>
              <a:t>‹#›</a:t>
            </a:fld>
            <a:endParaRPr lang="id-ID" altLang="en-US"/>
          </a:p>
        </p:txBody>
      </p:sp>
    </p:spTree>
    <p:extLst>
      <p:ext uri="{BB962C8B-B14F-4D97-AF65-F5344CB8AC3E}">
        <p14:creationId xmlns:p14="http://schemas.microsoft.com/office/powerpoint/2010/main" val="188422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A355EA06-71AE-46CF-8060-3AFDCD28ECDE}" type="datetime1">
              <a:rPr lang="id-ID" smtClean="0"/>
              <a:pPr>
                <a:defRPr/>
              </a:pPr>
              <a:t>12/10/2020</a:t>
            </a:fld>
            <a:endParaRPr lang="id-ID"/>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511790E3-BF27-48F3-BB65-4A8BFDE8AA70}" type="slidenum">
              <a:rPr lang="id-ID" altLang="en-US" smtClean="0"/>
              <a:pPr/>
              <a:t>‹#›</a:t>
            </a:fld>
            <a:endParaRPr lang="id-ID" altLang="en-US"/>
          </a:p>
        </p:txBody>
      </p:sp>
    </p:spTree>
    <p:extLst>
      <p:ext uri="{BB962C8B-B14F-4D97-AF65-F5344CB8AC3E}">
        <p14:creationId xmlns:p14="http://schemas.microsoft.com/office/powerpoint/2010/main" val="1527666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fld id="{77C8F99E-46BA-4C83-AA1A-FBEC01FDBD3A}" type="datetime1">
              <a:rPr lang="id-ID" smtClean="0"/>
              <a:pPr>
                <a:defRPr/>
              </a:pPr>
              <a:t>12/10/2020</a:t>
            </a:fld>
            <a:endParaRPr lang="id-ID"/>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id-ID"/>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85F62405-F419-4F39-9E89-792082E8F2F0}" type="slidenum">
              <a:rPr lang="id-ID" altLang="en-US" smtClean="0"/>
              <a:pPr/>
              <a:t>‹#›</a:t>
            </a:fld>
            <a:endParaRPr lang="id-ID" altLang="en-US"/>
          </a:p>
        </p:txBody>
      </p:sp>
    </p:spTree>
    <p:extLst>
      <p:ext uri="{BB962C8B-B14F-4D97-AF65-F5344CB8AC3E}">
        <p14:creationId xmlns:p14="http://schemas.microsoft.com/office/powerpoint/2010/main" val="2357471842"/>
      </p:ext>
    </p:extLst>
  </p:cSld>
  <p:clrMap bg1="dk1" tx1="lt1" bg2="dk2" tx2="lt2" accent1="accent1" accent2="accent2" accent3="accent3" accent4="accent4" accent5="accent5" accent6="accent6" hlink="hlink" folHlink="folHlink"/>
  <p:sldLayoutIdLst>
    <p:sldLayoutId id="2147485733" r:id="rId1"/>
    <p:sldLayoutId id="2147485734" r:id="rId2"/>
    <p:sldLayoutId id="2147485735" r:id="rId3"/>
    <p:sldLayoutId id="2147485736" r:id="rId4"/>
    <p:sldLayoutId id="2147485737" r:id="rId5"/>
    <p:sldLayoutId id="2147485738" r:id="rId6"/>
    <p:sldLayoutId id="2147485739" r:id="rId7"/>
    <p:sldLayoutId id="2147485740" r:id="rId8"/>
    <p:sldLayoutId id="2147485741" r:id="rId9"/>
    <p:sldLayoutId id="2147485742" r:id="rId10"/>
    <p:sldLayoutId id="2147485743" r:id="rId11"/>
    <p:sldLayoutId id="2147485744" r:id="rId12"/>
    <p:sldLayoutId id="2147485745" r:id="rId13"/>
    <p:sldLayoutId id="2147485746" r:id="rId14"/>
    <p:sldLayoutId id="2147485747" r:id="rId15"/>
    <p:sldLayoutId id="2147485748" r:id="rId16"/>
    <p:sldLayoutId id="2147485749"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6.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6.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6.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6.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6.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965505" y="623571"/>
            <a:ext cx="10260990" cy="3478646"/>
          </a:xfrm>
        </p:spPr>
        <p:txBody>
          <a:bodyPr>
            <a:normAutofit/>
          </a:bodyPr>
          <a:lstStyle/>
          <a:p>
            <a:pPr algn="ctr" eaLnBrk="1" hangingPunct="1">
              <a:lnSpc>
                <a:spcPct val="90000"/>
              </a:lnSpc>
            </a:pPr>
            <a:r>
              <a:rPr lang="id-ID" altLang="en-US" sz="5400" b="1" dirty="0">
                <a:solidFill>
                  <a:srgbClr val="FFFF00"/>
                </a:solidFill>
              </a:rPr>
              <a:t>Teori Sosiologi Modern </a:t>
            </a:r>
            <a:br>
              <a:rPr lang="id-ID" altLang="en-US" sz="5400" b="1" dirty="0">
                <a:solidFill>
                  <a:srgbClr val="FFFF00"/>
                </a:solidFill>
              </a:rPr>
            </a:br>
            <a:r>
              <a:rPr lang="id-ID" altLang="en-US" sz="5400" b="1" dirty="0">
                <a:solidFill>
                  <a:srgbClr val="FFFF00"/>
                </a:solidFill>
              </a:rPr>
              <a:t>tentang Stratifikasi Sosial</a:t>
            </a:r>
            <a:br>
              <a:rPr lang="en-US" altLang="en-US" sz="5400" b="1" dirty="0">
                <a:solidFill>
                  <a:srgbClr val="FFFF00"/>
                </a:solidFill>
              </a:rPr>
            </a:br>
            <a:r>
              <a:rPr lang="en-US" altLang="en-US" sz="5400" b="1" dirty="0">
                <a:solidFill>
                  <a:srgbClr val="FFFF00"/>
                </a:solidFill>
              </a:rPr>
              <a:t>KULIAH 3</a:t>
            </a:r>
            <a:endParaRPr lang="id-ID" altLang="en-US" sz="5400" b="1" dirty="0">
              <a:solidFill>
                <a:srgbClr val="FFFF00"/>
              </a:solidFill>
            </a:endParaRPr>
          </a:p>
        </p:txBody>
      </p:sp>
      <p:sp>
        <p:nvSpPr>
          <p:cNvPr id="3" name="Subtitle 2"/>
          <p:cNvSpPr>
            <a:spLocks noGrp="1"/>
          </p:cNvSpPr>
          <p:nvPr>
            <p:ph type="subTitle" idx="1"/>
          </p:nvPr>
        </p:nvSpPr>
        <p:spPr>
          <a:xfrm>
            <a:off x="965505" y="4777380"/>
            <a:ext cx="10260990" cy="1209763"/>
          </a:xfrm>
        </p:spPr>
        <p:txBody>
          <a:bodyPr rtlCol="0">
            <a:noAutofit/>
          </a:bodyPr>
          <a:lstStyle/>
          <a:p>
            <a:pPr algn="ctr" eaLnBrk="1" fontAlgn="auto" hangingPunct="1">
              <a:lnSpc>
                <a:spcPct val="90000"/>
              </a:lnSpc>
              <a:spcAft>
                <a:spcPts val="0"/>
              </a:spcAft>
              <a:buClr>
                <a:schemeClr val="bg2">
                  <a:lumMod val="40000"/>
                  <a:lumOff val="60000"/>
                </a:schemeClr>
              </a:buClr>
              <a:buFont typeface="Wingdings 3" charset="2"/>
              <a:buNone/>
              <a:defRPr/>
            </a:pPr>
            <a:r>
              <a:rPr lang="id-ID" b="1" dirty="0">
                <a:solidFill>
                  <a:schemeClr val="tx1"/>
                </a:solidFill>
              </a:rPr>
              <a:t>Mata Kuliah Stratifikasi Sosial</a:t>
            </a:r>
          </a:p>
          <a:p>
            <a:pPr algn="ctr" eaLnBrk="1" fontAlgn="auto" hangingPunct="1">
              <a:lnSpc>
                <a:spcPct val="90000"/>
              </a:lnSpc>
              <a:spcAft>
                <a:spcPts val="0"/>
              </a:spcAft>
              <a:buClr>
                <a:schemeClr val="bg2">
                  <a:lumMod val="40000"/>
                  <a:lumOff val="60000"/>
                </a:schemeClr>
              </a:buClr>
              <a:buFont typeface="Wingdings 3" charset="2"/>
              <a:buNone/>
              <a:defRPr/>
            </a:pPr>
            <a:r>
              <a:rPr lang="id-ID" b="1" dirty="0">
                <a:solidFill>
                  <a:schemeClr val="tx1"/>
                </a:solidFill>
              </a:rPr>
              <a:t>Program Studi Sarjana Sosiologi FISIP UI</a:t>
            </a:r>
          </a:p>
          <a:p>
            <a:pPr algn="ctr">
              <a:lnSpc>
                <a:spcPct val="90000"/>
              </a:lnSpc>
              <a:defRPr/>
            </a:pPr>
            <a:r>
              <a:rPr lang="id-ID" b="1" dirty="0">
                <a:solidFill>
                  <a:srgbClr val="FF0000"/>
                </a:solidFill>
              </a:rPr>
              <a:t>Materi kuliah, harap tidak dikutip</a:t>
            </a:r>
          </a:p>
          <a:p>
            <a:pPr algn="ctr" eaLnBrk="1" fontAlgn="auto" hangingPunct="1">
              <a:lnSpc>
                <a:spcPct val="90000"/>
              </a:lnSpc>
              <a:spcAft>
                <a:spcPts val="0"/>
              </a:spcAft>
              <a:buClr>
                <a:schemeClr val="bg2">
                  <a:lumMod val="40000"/>
                  <a:lumOff val="60000"/>
                </a:schemeClr>
              </a:buClr>
              <a:buFont typeface="Wingdings 3" charset="2"/>
              <a:buNone/>
              <a:defRPr/>
            </a:pPr>
            <a:endParaRPr lang="id-ID" b="1" dirty="0">
              <a:solidFill>
                <a:schemeClr val="tx1"/>
              </a:solidFill>
            </a:endParaRPr>
          </a:p>
        </p:txBody>
      </p:sp>
      <p:sp>
        <p:nvSpPr>
          <p:cNvPr id="7172" name="Slide Number Placeholder 3"/>
          <p:cNvSpPr>
            <a:spLocks noGrp="1"/>
          </p:cNvSpPr>
          <p:nvPr>
            <p:ph type="sldNum" sz="quarter" idx="12"/>
          </p:nvPr>
        </p:nvSpPr>
        <p:spPr>
          <a:xfrm>
            <a:off x="11040512" y="6355080"/>
            <a:ext cx="838199" cy="301752"/>
          </a:xfrm>
        </p:spPr>
        <p:txBody>
          <a:bodyPr anchor="ctr">
            <a:normAutofit/>
          </a:bodyPr>
          <a:lstStyle/>
          <a:p>
            <a:pPr algn="l">
              <a:lnSpc>
                <a:spcPct val="90000"/>
              </a:lnSpc>
              <a:spcAft>
                <a:spcPts val="600"/>
              </a:spcAft>
            </a:pPr>
            <a:fld id="{143DF9E8-B44D-43BF-A293-84EC131638B5}" type="slidenum">
              <a:rPr lang="id-ID" altLang="en-US" sz="1400">
                <a:solidFill>
                  <a:schemeClr val="bg1">
                    <a:alpha val="60000"/>
                  </a:schemeClr>
                </a:solidFill>
              </a:rPr>
              <a:pPr algn="l">
                <a:lnSpc>
                  <a:spcPct val="90000"/>
                </a:lnSpc>
                <a:spcAft>
                  <a:spcPts val="600"/>
                </a:spcAft>
              </a:pPr>
              <a:t>1</a:t>
            </a:fld>
            <a:endParaRPr lang="id-ID" altLang="en-US" sz="1400">
              <a:solidFill>
                <a:schemeClr val="bg1">
                  <a:alpha val="60000"/>
                </a:schemeClr>
              </a:solidFill>
            </a:endParaRPr>
          </a:p>
        </p:txBody>
      </p:sp>
      <p:pic>
        <p:nvPicPr>
          <p:cNvPr id="2" name="Picture 1">
            <a:extLst>
              <a:ext uri="{FF2B5EF4-FFF2-40B4-BE49-F238E27FC236}">
                <a16:creationId xmlns:a16="http://schemas.microsoft.com/office/drawing/2014/main" id="{CF213399-97D1-45DE-ABDC-3955C94DA107}"/>
              </a:ext>
            </a:extLst>
          </p:cNvPr>
          <p:cNvPicPr>
            <a:picLocks noChangeAspect="1"/>
          </p:cNvPicPr>
          <p:nvPr/>
        </p:nvPicPr>
        <p:blipFill>
          <a:blip r:embed="rId2"/>
          <a:stretch>
            <a:fillRect/>
          </a:stretch>
        </p:blipFill>
        <p:spPr>
          <a:xfrm>
            <a:off x="0" y="0"/>
            <a:ext cx="1001261" cy="106341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53143" y="1645920"/>
            <a:ext cx="4091135" cy="4470821"/>
          </a:xfrm>
        </p:spPr>
        <p:txBody>
          <a:bodyPr>
            <a:normAutofit/>
          </a:bodyPr>
          <a:lstStyle/>
          <a:p>
            <a:pPr eaLnBrk="1" hangingPunct="1"/>
            <a:r>
              <a:rPr lang="id-ID" altLang="en-US" b="1" dirty="0">
                <a:solidFill>
                  <a:srgbClr val="FFFFFF"/>
                </a:solidFill>
              </a:rPr>
              <a:t>Ralf Dahrendorf (5)</a:t>
            </a:r>
            <a:br>
              <a:rPr lang="id-ID" altLang="en-US" b="1" dirty="0">
                <a:solidFill>
                  <a:srgbClr val="FFFFFF"/>
                </a:solidFill>
              </a:rPr>
            </a:br>
            <a:endParaRPr lang="id-ID" altLang="en-US" dirty="0">
              <a:solidFill>
                <a:srgbClr val="FFFFFF"/>
              </a:solidFill>
            </a:endParaRPr>
          </a:p>
        </p:txBody>
      </p:sp>
      <p:sp>
        <p:nvSpPr>
          <p:cNvPr id="3" name="Content Placeholder 2"/>
          <p:cNvSpPr>
            <a:spLocks noGrp="1"/>
          </p:cNvSpPr>
          <p:nvPr>
            <p:ph idx="1"/>
          </p:nvPr>
        </p:nvSpPr>
        <p:spPr>
          <a:xfrm>
            <a:off x="5204109" y="1645920"/>
            <a:ext cx="6334748" cy="4470821"/>
          </a:xfrm>
        </p:spPr>
        <p:txBody>
          <a:bodyPr rtlCol="0">
            <a:normAutofit/>
          </a:bodyPr>
          <a:lstStyle/>
          <a:p>
            <a:pPr eaLnBrk="1" fontAlgn="auto" hangingPunct="1">
              <a:spcAft>
                <a:spcPts val="0"/>
              </a:spcAft>
              <a:buClr>
                <a:schemeClr val="bg2">
                  <a:lumMod val="40000"/>
                  <a:lumOff val="60000"/>
                </a:schemeClr>
              </a:buClr>
              <a:buFont typeface="Wingdings" panose="05000000000000000000" pitchFamily="2" charset="2"/>
              <a:buChar char="q"/>
              <a:defRPr/>
            </a:pPr>
            <a:r>
              <a:rPr lang="id-ID" sz="2400" b="1" dirty="0"/>
              <a:t>The </a:t>
            </a:r>
            <a:r>
              <a:rPr lang="id-ID" sz="2400" b="1" dirty="0">
                <a:solidFill>
                  <a:srgbClr val="FF0000"/>
                </a:solidFill>
              </a:rPr>
              <a:t>semiskilled workers </a:t>
            </a:r>
            <a:r>
              <a:rPr lang="id-ID" sz="2400" b="1" dirty="0"/>
              <a:t>differ from the unskilled workers in terms of:</a:t>
            </a:r>
          </a:p>
          <a:p>
            <a:pPr marL="914400" lvl="1" indent="-457200" eaLnBrk="1" fontAlgn="auto" hangingPunct="1">
              <a:spcAft>
                <a:spcPts val="0"/>
              </a:spcAft>
              <a:buClr>
                <a:schemeClr val="bg2">
                  <a:lumMod val="40000"/>
                  <a:lumOff val="60000"/>
                </a:schemeClr>
              </a:buClr>
              <a:buFont typeface="+mj-lt"/>
              <a:buAutoNum type="arabicPeriod"/>
              <a:defRPr/>
            </a:pPr>
            <a:r>
              <a:rPr lang="id-ID" sz="2400" b="1" dirty="0">
                <a:solidFill>
                  <a:schemeClr val="tx2"/>
                </a:solidFill>
              </a:rPr>
              <a:t>Technical qualifications required form them for their work (not much)</a:t>
            </a:r>
          </a:p>
          <a:p>
            <a:pPr marL="914400" lvl="1" indent="-457200" eaLnBrk="1" fontAlgn="auto" hangingPunct="1">
              <a:spcAft>
                <a:spcPts val="0"/>
              </a:spcAft>
              <a:buClr>
                <a:schemeClr val="bg2">
                  <a:lumMod val="40000"/>
                  <a:lumOff val="60000"/>
                </a:schemeClr>
              </a:buClr>
              <a:buFont typeface="+mj-lt"/>
              <a:buAutoNum type="arabicPeriod"/>
              <a:defRPr/>
            </a:pPr>
            <a:r>
              <a:rPr lang="id-ID" sz="2400" b="1" dirty="0">
                <a:solidFill>
                  <a:schemeClr val="tx2"/>
                </a:solidFill>
              </a:rPr>
              <a:t>Capacity to accept responbility</a:t>
            </a:r>
          </a:p>
          <a:p>
            <a:pPr marL="914400" lvl="1" indent="-457200" eaLnBrk="1" fontAlgn="auto" hangingPunct="1">
              <a:spcAft>
                <a:spcPts val="0"/>
              </a:spcAft>
              <a:buClr>
                <a:schemeClr val="bg2">
                  <a:lumMod val="40000"/>
                  <a:lumOff val="60000"/>
                </a:schemeClr>
              </a:buClr>
              <a:buFont typeface="+mj-lt"/>
              <a:buAutoNum type="arabicPeriod"/>
              <a:defRPr/>
            </a:pPr>
            <a:r>
              <a:rPr lang="id-ID" sz="2400" b="1" dirty="0">
                <a:solidFill>
                  <a:schemeClr val="tx2"/>
                </a:solidFill>
              </a:rPr>
              <a:t>Ability to adapt to difficult conditions</a:t>
            </a:r>
          </a:p>
          <a:p>
            <a:pPr marL="914400" lvl="1" indent="-457200" eaLnBrk="1" fontAlgn="auto" hangingPunct="1">
              <a:spcAft>
                <a:spcPts val="0"/>
              </a:spcAft>
              <a:buClr>
                <a:schemeClr val="bg2">
                  <a:lumMod val="40000"/>
                  <a:lumOff val="60000"/>
                </a:schemeClr>
              </a:buClr>
              <a:buFont typeface="+mj-lt"/>
              <a:buAutoNum type="arabicPeriod"/>
              <a:defRPr/>
            </a:pPr>
            <a:r>
              <a:rPr lang="id-ID" sz="2400" b="1" dirty="0">
                <a:solidFill>
                  <a:schemeClr val="tx2"/>
                </a:solidFill>
              </a:rPr>
              <a:t>Ability to perform a job intelligently.</a:t>
            </a:r>
          </a:p>
          <a:p>
            <a:pPr marL="914400" lvl="1" indent="-457200" eaLnBrk="1" fontAlgn="auto" hangingPunct="1">
              <a:spcAft>
                <a:spcPts val="0"/>
              </a:spcAft>
              <a:buClr>
                <a:schemeClr val="bg2">
                  <a:lumMod val="40000"/>
                  <a:lumOff val="60000"/>
                </a:schemeClr>
              </a:buClr>
              <a:buFont typeface="+mj-lt"/>
              <a:buAutoNum type="arabicPeriod"/>
              <a:defRPr/>
            </a:pPr>
            <a:endParaRPr lang="id-ID" sz="2400" dirty="0">
              <a:solidFill>
                <a:schemeClr val="tx2"/>
              </a:solidFill>
            </a:endParaRPr>
          </a:p>
          <a:p>
            <a:pPr eaLnBrk="1" fontAlgn="auto" hangingPunct="1">
              <a:spcAft>
                <a:spcPts val="0"/>
              </a:spcAft>
              <a:buClr>
                <a:schemeClr val="bg2">
                  <a:lumMod val="40000"/>
                  <a:lumOff val="60000"/>
                </a:schemeClr>
              </a:buClr>
              <a:buFont typeface="Wingdings 3" charset="2"/>
              <a:buChar char=""/>
              <a:defRPr/>
            </a:pPr>
            <a:endParaRPr lang="id-ID" dirty="0"/>
          </a:p>
        </p:txBody>
      </p:sp>
      <p:sp>
        <p:nvSpPr>
          <p:cNvPr id="14340" name="Slide Number Placeholder 3"/>
          <p:cNvSpPr>
            <a:spLocks noGrp="1"/>
          </p:cNvSpPr>
          <p:nvPr>
            <p:ph type="sldNum" sz="quarter" idx="12"/>
          </p:nvPr>
        </p:nvSpPr>
        <p:spPr/>
        <p:txBody>
          <a:bodyPr>
            <a:normAutofit/>
          </a:bodyPr>
          <a:lstStyle/>
          <a:p>
            <a:pPr>
              <a:spcAft>
                <a:spcPts val="600"/>
              </a:spcAft>
            </a:pPr>
            <a:fld id="{6D76500F-21A1-4D89-A501-D4D36BA4BD63}" type="slidenum">
              <a:rPr lang="id-ID" altLang="en-US"/>
              <a:pPr>
                <a:spcAft>
                  <a:spcPts val="600"/>
                </a:spcAft>
              </a:pPr>
              <a:t>10</a:t>
            </a:fld>
            <a:endParaRPr lang="id-ID" altLang="en-US"/>
          </a:p>
        </p:txBody>
      </p:sp>
      <p:pic>
        <p:nvPicPr>
          <p:cNvPr id="2" name="Picture 1">
            <a:extLst>
              <a:ext uri="{FF2B5EF4-FFF2-40B4-BE49-F238E27FC236}">
                <a16:creationId xmlns:a16="http://schemas.microsoft.com/office/drawing/2014/main" id="{54CF087B-64C8-4039-AD9C-85AA3EA63987}"/>
              </a:ext>
            </a:extLst>
          </p:cNvPr>
          <p:cNvPicPr>
            <a:picLocks noChangeAspect="1"/>
          </p:cNvPicPr>
          <p:nvPr/>
        </p:nvPicPr>
        <p:blipFill>
          <a:blip r:embed="rId2"/>
          <a:stretch>
            <a:fillRect/>
          </a:stretch>
        </p:blipFill>
        <p:spPr>
          <a:xfrm>
            <a:off x="0" y="0"/>
            <a:ext cx="1001261" cy="106341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53143" y="1645920"/>
            <a:ext cx="3932109" cy="4470821"/>
          </a:xfrm>
        </p:spPr>
        <p:txBody>
          <a:bodyPr>
            <a:normAutofit/>
          </a:bodyPr>
          <a:lstStyle/>
          <a:p>
            <a:pPr eaLnBrk="1" hangingPunct="1"/>
            <a:r>
              <a:rPr lang="id-ID" altLang="en-US" b="1" dirty="0">
                <a:solidFill>
                  <a:srgbClr val="FFFFFF"/>
                </a:solidFill>
              </a:rPr>
              <a:t>Ralf Dahrendorf (6)</a:t>
            </a:r>
            <a:br>
              <a:rPr lang="id-ID" altLang="en-US" b="1" dirty="0">
                <a:solidFill>
                  <a:srgbClr val="FFFFFF"/>
                </a:solidFill>
              </a:rPr>
            </a:br>
            <a:endParaRPr lang="id-ID" altLang="en-US" dirty="0">
              <a:solidFill>
                <a:srgbClr val="FFFFFF"/>
              </a:solidFill>
            </a:endParaRPr>
          </a:p>
        </p:txBody>
      </p:sp>
      <p:sp>
        <p:nvSpPr>
          <p:cNvPr id="3" name="Content Placeholder 2"/>
          <p:cNvSpPr>
            <a:spLocks noGrp="1"/>
          </p:cNvSpPr>
          <p:nvPr>
            <p:ph idx="1"/>
          </p:nvPr>
        </p:nvSpPr>
        <p:spPr>
          <a:xfrm>
            <a:off x="5204109" y="1359145"/>
            <a:ext cx="6725294" cy="5203125"/>
          </a:xfrm>
        </p:spPr>
        <p:txBody>
          <a:bodyPr rtlCol="0">
            <a:normAutofit/>
          </a:bodyPr>
          <a:lstStyle/>
          <a:p>
            <a:pPr eaLnBrk="1" fontAlgn="auto" hangingPunct="1">
              <a:lnSpc>
                <a:spcPct val="90000"/>
              </a:lnSpc>
              <a:spcAft>
                <a:spcPts val="0"/>
              </a:spcAft>
              <a:buClr>
                <a:schemeClr val="bg2">
                  <a:lumMod val="40000"/>
                  <a:lumOff val="60000"/>
                </a:schemeClr>
              </a:buClr>
              <a:buFont typeface="Wingdings" panose="05000000000000000000" pitchFamily="2" charset="2"/>
              <a:buChar char="q"/>
              <a:defRPr/>
            </a:pPr>
            <a:r>
              <a:rPr lang="id-ID" sz="2400" b="1" dirty="0"/>
              <a:t> There are three skill groups: </a:t>
            </a:r>
          </a:p>
          <a:p>
            <a:pPr lvl="1" eaLnBrk="1" fontAlgn="auto" hangingPunct="1">
              <a:lnSpc>
                <a:spcPct val="90000"/>
              </a:lnSpc>
              <a:spcAft>
                <a:spcPts val="0"/>
              </a:spcAft>
              <a:buClr>
                <a:schemeClr val="bg2">
                  <a:lumMod val="40000"/>
                  <a:lumOff val="60000"/>
                </a:schemeClr>
              </a:buClr>
              <a:buFont typeface="Wingdings 3" charset="2"/>
              <a:buChar char=""/>
              <a:defRPr/>
            </a:pPr>
            <a:r>
              <a:rPr lang="id-ID" sz="2400" b="1" dirty="0"/>
              <a:t>Highly skilled  workmen </a:t>
            </a:r>
            <a:r>
              <a:rPr lang="id-ID" sz="2400" b="1" dirty="0">
                <a:sym typeface="Wingdings" panose="05000000000000000000" pitchFamily="2" charset="2"/>
              </a:rPr>
              <a:t> </a:t>
            </a:r>
            <a:endParaRPr lang="id-ID" sz="2400" b="1" dirty="0"/>
          </a:p>
          <a:p>
            <a:pPr lvl="1" eaLnBrk="1" fontAlgn="auto" hangingPunct="1">
              <a:lnSpc>
                <a:spcPct val="90000"/>
              </a:lnSpc>
              <a:spcAft>
                <a:spcPts val="0"/>
              </a:spcAft>
              <a:buClr>
                <a:schemeClr val="bg2">
                  <a:lumMod val="40000"/>
                  <a:lumOff val="60000"/>
                </a:schemeClr>
              </a:buClr>
              <a:buFont typeface="Wingdings 3" charset="2"/>
              <a:buChar char=""/>
              <a:defRPr/>
            </a:pPr>
            <a:r>
              <a:rPr lang="id-ID" sz="2400" b="1" dirty="0"/>
              <a:t>Semiskilled workers </a:t>
            </a:r>
          </a:p>
          <a:p>
            <a:pPr lvl="1" eaLnBrk="1" fontAlgn="auto" hangingPunct="1">
              <a:lnSpc>
                <a:spcPct val="90000"/>
              </a:lnSpc>
              <a:spcAft>
                <a:spcPts val="0"/>
              </a:spcAft>
              <a:buClr>
                <a:schemeClr val="bg2">
                  <a:lumMod val="40000"/>
                  <a:lumOff val="60000"/>
                </a:schemeClr>
              </a:buClr>
              <a:buFont typeface="Wingdings 3" charset="2"/>
              <a:buChar char=""/>
              <a:defRPr/>
            </a:pPr>
            <a:r>
              <a:rPr lang="id-ID" sz="2400" b="1" dirty="0"/>
              <a:t>Totally unskilled laborers </a:t>
            </a:r>
          </a:p>
          <a:p>
            <a:pPr marL="457200" lvl="1" indent="0" eaLnBrk="1" fontAlgn="auto" hangingPunct="1">
              <a:lnSpc>
                <a:spcPct val="90000"/>
              </a:lnSpc>
              <a:spcAft>
                <a:spcPts val="0"/>
              </a:spcAft>
              <a:buClr>
                <a:schemeClr val="bg2">
                  <a:lumMod val="40000"/>
                  <a:lumOff val="60000"/>
                </a:schemeClr>
              </a:buClr>
              <a:buFont typeface="Wingdings 3" charset="2"/>
              <a:buNone/>
              <a:defRPr/>
            </a:pPr>
            <a:endParaRPr lang="id-ID" sz="2400" b="1" dirty="0"/>
          </a:p>
          <a:p>
            <a:pPr eaLnBrk="1" fontAlgn="auto" hangingPunct="1">
              <a:lnSpc>
                <a:spcPct val="90000"/>
              </a:lnSpc>
              <a:spcAft>
                <a:spcPts val="0"/>
              </a:spcAft>
              <a:buClr>
                <a:schemeClr val="bg2">
                  <a:lumMod val="40000"/>
                  <a:lumOff val="60000"/>
                </a:schemeClr>
              </a:buClr>
              <a:buFont typeface="Wingdings" panose="05000000000000000000" pitchFamily="2" charset="2"/>
              <a:buChar char="q"/>
              <a:defRPr/>
            </a:pPr>
            <a:r>
              <a:rPr lang="id-ID" sz="2400" b="1" dirty="0"/>
              <a:t>These three groups differ not only in their level of skill, but also in other attributes and determinants of social status.</a:t>
            </a:r>
          </a:p>
          <a:p>
            <a:pPr marL="0" indent="0" eaLnBrk="1" fontAlgn="auto" hangingPunct="1">
              <a:lnSpc>
                <a:spcPct val="90000"/>
              </a:lnSpc>
              <a:spcAft>
                <a:spcPts val="0"/>
              </a:spcAft>
              <a:buClr>
                <a:schemeClr val="bg2">
                  <a:lumMod val="40000"/>
                  <a:lumOff val="60000"/>
                </a:schemeClr>
              </a:buClr>
              <a:buFont typeface="Wingdings 3" charset="2"/>
              <a:buNone/>
              <a:defRPr/>
            </a:pPr>
            <a:endParaRPr lang="id-ID" sz="2400" b="1" dirty="0"/>
          </a:p>
          <a:p>
            <a:pPr eaLnBrk="1" fontAlgn="auto" hangingPunct="1">
              <a:lnSpc>
                <a:spcPct val="90000"/>
              </a:lnSpc>
              <a:spcAft>
                <a:spcPts val="0"/>
              </a:spcAft>
              <a:buClr>
                <a:schemeClr val="bg2">
                  <a:lumMod val="40000"/>
                  <a:lumOff val="60000"/>
                </a:schemeClr>
              </a:buClr>
              <a:buFont typeface="Wingdings" panose="05000000000000000000" pitchFamily="2" charset="2"/>
              <a:buChar char="q"/>
              <a:defRPr/>
            </a:pPr>
            <a:r>
              <a:rPr lang="id-ID" sz="2400" b="1" dirty="0"/>
              <a:t> The hierarchy of skill corresponds to the hierarchy of responsibility and delegated authority within the working class.</a:t>
            </a:r>
          </a:p>
          <a:p>
            <a:pPr eaLnBrk="1" fontAlgn="auto" hangingPunct="1">
              <a:lnSpc>
                <a:spcPct val="90000"/>
              </a:lnSpc>
              <a:spcAft>
                <a:spcPts val="0"/>
              </a:spcAft>
              <a:buClr>
                <a:schemeClr val="bg2">
                  <a:lumMod val="40000"/>
                  <a:lumOff val="60000"/>
                </a:schemeClr>
              </a:buClr>
              <a:buFont typeface="Wingdings 3" charset="2"/>
              <a:buChar char=""/>
              <a:defRPr/>
            </a:pPr>
            <a:endParaRPr lang="id-ID" dirty="0"/>
          </a:p>
        </p:txBody>
      </p:sp>
      <p:sp>
        <p:nvSpPr>
          <p:cNvPr id="15364" name="Slide Number Placeholder 3"/>
          <p:cNvSpPr>
            <a:spLocks noGrp="1"/>
          </p:cNvSpPr>
          <p:nvPr>
            <p:ph type="sldNum" sz="quarter" idx="12"/>
          </p:nvPr>
        </p:nvSpPr>
        <p:spPr/>
        <p:txBody>
          <a:bodyPr>
            <a:normAutofit/>
          </a:bodyPr>
          <a:lstStyle/>
          <a:p>
            <a:pPr>
              <a:spcAft>
                <a:spcPts val="600"/>
              </a:spcAft>
            </a:pPr>
            <a:fld id="{0BB139F4-C581-445E-9EF4-E2577FF98E47}" type="slidenum">
              <a:rPr lang="id-ID" altLang="en-US"/>
              <a:pPr>
                <a:spcAft>
                  <a:spcPts val="600"/>
                </a:spcAft>
              </a:pPr>
              <a:t>11</a:t>
            </a:fld>
            <a:endParaRPr lang="id-ID" altLang="en-US"/>
          </a:p>
        </p:txBody>
      </p:sp>
      <p:pic>
        <p:nvPicPr>
          <p:cNvPr id="2" name="Picture 1">
            <a:extLst>
              <a:ext uri="{FF2B5EF4-FFF2-40B4-BE49-F238E27FC236}">
                <a16:creationId xmlns:a16="http://schemas.microsoft.com/office/drawing/2014/main" id="{C6356505-BAA3-480C-AA9F-6CA44840129F}"/>
              </a:ext>
            </a:extLst>
          </p:cNvPr>
          <p:cNvPicPr>
            <a:picLocks noChangeAspect="1"/>
          </p:cNvPicPr>
          <p:nvPr/>
        </p:nvPicPr>
        <p:blipFill>
          <a:blip r:embed="rId2"/>
          <a:stretch>
            <a:fillRect/>
          </a:stretch>
        </p:blipFill>
        <p:spPr>
          <a:xfrm>
            <a:off x="0" y="0"/>
            <a:ext cx="1001261" cy="106341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860767" y="1645921"/>
            <a:ext cx="3289202" cy="4470821"/>
          </a:xfrm>
        </p:spPr>
        <p:txBody>
          <a:bodyPr>
            <a:normAutofit/>
          </a:bodyPr>
          <a:lstStyle/>
          <a:p>
            <a:pPr eaLnBrk="1" hangingPunct="1"/>
            <a:r>
              <a:rPr lang="id-ID" altLang="en-US" sz="4000" b="1" dirty="0">
                <a:solidFill>
                  <a:schemeClr val="tx1"/>
                </a:solidFill>
              </a:rPr>
              <a:t>Ralf Dahrendorf:</a:t>
            </a:r>
            <a:br>
              <a:rPr lang="id-ID" altLang="en-US" sz="4000" b="1" dirty="0">
                <a:solidFill>
                  <a:schemeClr val="tx1"/>
                </a:solidFill>
              </a:rPr>
            </a:br>
            <a:r>
              <a:rPr lang="id-ID" altLang="en-US" sz="4000" b="1" dirty="0">
                <a:solidFill>
                  <a:schemeClr val="tx1"/>
                </a:solidFill>
              </a:rPr>
              <a:t>The New Middle Clas</a:t>
            </a:r>
            <a:r>
              <a:rPr lang="id-ID" altLang="en-US" b="1" dirty="0">
                <a:solidFill>
                  <a:schemeClr val="tx1"/>
                </a:solidFill>
              </a:rPr>
              <a:t>s </a:t>
            </a:r>
            <a:endParaRPr lang="id-ID" altLang="en-US" dirty="0">
              <a:solidFill>
                <a:schemeClr val="tx1"/>
              </a:solidFill>
            </a:endParaRPr>
          </a:p>
        </p:txBody>
      </p:sp>
      <p:sp>
        <p:nvSpPr>
          <p:cNvPr id="3" name="Content Placeholder 2"/>
          <p:cNvSpPr>
            <a:spLocks noGrp="1"/>
          </p:cNvSpPr>
          <p:nvPr>
            <p:ph idx="1"/>
          </p:nvPr>
        </p:nvSpPr>
        <p:spPr>
          <a:xfrm>
            <a:off x="4829163" y="1438730"/>
            <a:ext cx="6686975" cy="4678012"/>
          </a:xfrm>
        </p:spPr>
        <p:txBody>
          <a:bodyPr rtlCol="0">
            <a:normAutofit lnSpcReduction="10000"/>
          </a:bodyPr>
          <a:lstStyle/>
          <a:p>
            <a:pPr eaLnBrk="1" fontAlgn="auto" hangingPunct="1">
              <a:spcAft>
                <a:spcPts val="0"/>
              </a:spcAft>
              <a:buClr>
                <a:schemeClr val="bg2">
                  <a:lumMod val="40000"/>
                  <a:lumOff val="60000"/>
                </a:schemeClr>
              </a:buClr>
              <a:buFont typeface="Wingdings" panose="05000000000000000000" pitchFamily="2" charset="2"/>
              <a:buChar char="q"/>
              <a:defRPr/>
            </a:pPr>
            <a:r>
              <a:rPr lang="id-ID" sz="2400" b="1" dirty="0"/>
              <a:t>There are two theories:</a:t>
            </a:r>
          </a:p>
          <a:p>
            <a:pPr lvl="1" eaLnBrk="1" fontAlgn="auto" hangingPunct="1">
              <a:spcAft>
                <a:spcPts val="0"/>
              </a:spcAft>
              <a:buClr>
                <a:schemeClr val="bg2">
                  <a:lumMod val="40000"/>
                  <a:lumOff val="60000"/>
                </a:schemeClr>
              </a:buClr>
              <a:buFont typeface="Wingdings" panose="05000000000000000000" pitchFamily="2" charset="2"/>
              <a:buChar char="Ø"/>
              <a:defRPr/>
            </a:pPr>
            <a:r>
              <a:rPr lang="id-ID" sz="2400" b="1" dirty="0"/>
              <a:t>Croner, Bendix and others:  the ‘new middle class’ constitutes in fact an extension of the old, capitalist or bourgeouis, rulling class, and is in the sense part of the rulling class. </a:t>
            </a:r>
          </a:p>
          <a:p>
            <a:pPr marL="457200" lvl="1" indent="0" eaLnBrk="1" fontAlgn="auto" hangingPunct="1">
              <a:spcAft>
                <a:spcPts val="0"/>
              </a:spcAft>
              <a:buClr>
                <a:schemeClr val="bg2">
                  <a:lumMod val="40000"/>
                  <a:lumOff val="60000"/>
                </a:schemeClr>
              </a:buClr>
              <a:buFont typeface="Wingdings 3" charset="2"/>
              <a:buNone/>
              <a:defRPr/>
            </a:pPr>
            <a:endParaRPr lang="id-ID" sz="2400" b="1" dirty="0"/>
          </a:p>
          <a:p>
            <a:pPr lvl="1" eaLnBrk="1" fontAlgn="auto" hangingPunct="1">
              <a:spcAft>
                <a:spcPts val="0"/>
              </a:spcAft>
              <a:buClr>
                <a:schemeClr val="bg2">
                  <a:lumMod val="40000"/>
                  <a:lumOff val="60000"/>
                </a:schemeClr>
              </a:buClr>
              <a:buFont typeface="Wingdings" panose="05000000000000000000" pitchFamily="2" charset="2"/>
              <a:buChar char="Ø"/>
              <a:defRPr/>
            </a:pPr>
            <a:r>
              <a:rPr lang="id-ID" sz="2400" b="1" dirty="0"/>
              <a:t>Geiger, Mills and others:  the ‘new middle class’ is, if not exactly an extension of the proletariat, at any rate closer to the working class than to the rulling class. </a:t>
            </a:r>
          </a:p>
          <a:p>
            <a:pPr lvl="1" eaLnBrk="1" fontAlgn="auto" hangingPunct="1">
              <a:spcAft>
                <a:spcPts val="0"/>
              </a:spcAft>
              <a:buClr>
                <a:schemeClr val="bg2">
                  <a:lumMod val="40000"/>
                  <a:lumOff val="60000"/>
                </a:schemeClr>
              </a:buClr>
              <a:buFont typeface="Wingdings" panose="05000000000000000000" pitchFamily="2" charset="2"/>
              <a:buChar char="Ø"/>
              <a:defRPr/>
            </a:pPr>
            <a:endParaRPr lang="id-ID" sz="2400" dirty="0"/>
          </a:p>
          <a:p>
            <a:pPr marL="0" indent="0" eaLnBrk="1" fontAlgn="auto" hangingPunct="1">
              <a:spcAft>
                <a:spcPts val="0"/>
              </a:spcAft>
              <a:buClr>
                <a:schemeClr val="bg2">
                  <a:lumMod val="40000"/>
                  <a:lumOff val="60000"/>
                </a:schemeClr>
              </a:buClr>
              <a:buFont typeface="Wingdings 3" charset="2"/>
              <a:buNone/>
              <a:defRPr/>
            </a:pPr>
            <a:endParaRPr lang="id-ID" dirty="0"/>
          </a:p>
        </p:txBody>
      </p:sp>
      <p:sp>
        <p:nvSpPr>
          <p:cNvPr id="16388" name="Slide Number Placeholder 3"/>
          <p:cNvSpPr>
            <a:spLocks noGrp="1"/>
          </p:cNvSpPr>
          <p:nvPr>
            <p:ph type="sldNum" sz="quarter" idx="12"/>
          </p:nvPr>
        </p:nvSpPr>
        <p:spPr/>
        <p:txBody>
          <a:bodyPr>
            <a:normAutofit/>
          </a:bodyPr>
          <a:lstStyle/>
          <a:p>
            <a:pPr>
              <a:spcAft>
                <a:spcPts val="600"/>
              </a:spcAft>
            </a:pPr>
            <a:fld id="{172D1983-3D2B-4974-92CD-2F2189D98E35}" type="slidenum">
              <a:rPr lang="id-ID" altLang="en-US" smtClean="0"/>
              <a:pPr>
                <a:spcAft>
                  <a:spcPts val="600"/>
                </a:spcAft>
              </a:pPr>
              <a:t>12</a:t>
            </a:fld>
            <a:endParaRPr lang="id-ID" altLang="en-US"/>
          </a:p>
        </p:txBody>
      </p:sp>
      <p:pic>
        <p:nvPicPr>
          <p:cNvPr id="2" name="Picture 1">
            <a:extLst>
              <a:ext uri="{FF2B5EF4-FFF2-40B4-BE49-F238E27FC236}">
                <a16:creationId xmlns:a16="http://schemas.microsoft.com/office/drawing/2014/main" id="{D7488C00-A761-4933-8351-C7848D914ED6}"/>
              </a:ext>
            </a:extLst>
          </p:cNvPr>
          <p:cNvPicPr>
            <a:picLocks noChangeAspect="1"/>
          </p:cNvPicPr>
          <p:nvPr/>
        </p:nvPicPr>
        <p:blipFill>
          <a:blip r:embed="rId2"/>
          <a:stretch>
            <a:fillRect/>
          </a:stretch>
        </p:blipFill>
        <p:spPr>
          <a:xfrm>
            <a:off x="0" y="0"/>
            <a:ext cx="1001261" cy="106341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103312" y="452718"/>
            <a:ext cx="8947522" cy="1063416"/>
          </a:xfrm>
        </p:spPr>
        <p:txBody>
          <a:bodyPr anchor="ctr">
            <a:normAutofit/>
          </a:bodyPr>
          <a:lstStyle/>
          <a:p>
            <a:pPr algn="ctr" eaLnBrk="1" hangingPunct="1"/>
            <a:r>
              <a:rPr lang="id-ID" altLang="en-US" b="1" dirty="0">
                <a:solidFill>
                  <a:srgbClr val="FFFFFF"/>
                </a:solidFill>
              </a:rPr>
              <a:t>Erik Olin Wright (1)</a:t>
            </a:r>
            <a:endParaRPr lang="id-ID" altLang="en-US" dirty="0">
              <a:solidFill>
                <a:srgbClr val="FFFFFF"/>
              </a:solidFill>
            </a:endParaRPr>
          </a:p>
        </p:txBody>
      </p:sp>
      <p:sp>
        <p:nvSpPr>
          <p:cNvPr id="3" name="Content Placeholder 2"/>
          <p:cNvSpPr>
            <a:spLocks noGrp="1"/>
          </p:cNvSpPr>
          <p:nvPr>
            <p:ph idx="1"/>
          </p:nvPr>
        </p:nvSpPr>
        <p:spPr>
          <a:xfrm>
            <a:off x="1103312" y="1722784"/>
            <a:ext cx="9829731" cy="4293704"/>
          </a:xfrm>
        </p:spPr>
        <p:txBody>
          <a:bodyPr rtlCol="0">
            <a:normAutofit/>
          </a:bodyPr>
          <a:lstStyle/>
          <a:p>
            <a:pPr eaLnBrk="1" fontAlgn="auto" hangingPunct="1">
              <a:lnSpc>
                <a:spcPct val="90000"/>
              </a:lnSpc>
              <a:spcAft>
                <a:spcPts val="0"/>
              </a:spcAft>
              <a:buClr>
                <a:schemeClr val="bg2">
                  <a:lumMod val="40000"/>
                  <a:lumOff val="60000"/>
                </a:schemeClr>
              </a:buClr>
              <a:buFont typeface="Wingdings" panose="05000000000000000000" pitchFamily="2" charset="2"/>
              <a:buChar char="q"/>
              <a:defRPr/>
            </a:pPr>
            <a:r>
              <a:rPr lang="id-ID" sz="2400" b="1" dirty="0"/>
              <a:t>The most elaborated and systematic theoretical framework for class analysis is found in the Marxist tradition.</a:t>
            </a:r>
          </a:p>
          <a:p>
            <a:pPr marL="0" indent="0" eaLnBrk="1" fontAlgn="auto" hangingPunct="1">
              <a:lnSpc>
                <a:spcPct val="90000"/>
              </a:lnSpc>
              <a:spcAft>
                <a:spcPts val="0"/>
              </a:spcAft>
              <a:buClr>
                <a:schemeClr val="bg2">
                  <a:lumMod val="40000"/>
                  <a:lumOff val="60000"/>
                </a:schemeClr>
              </a:buClr>
              <a:buFont typeface="Wingdings 3" charset="2"/>
              <a:buNone/>
              <a:defRPr/>
            </a:pPr>
            <a:endParaRPr lang="id-ID" sz="2400" b="1" dirty="0"/>
          </a:p>
          <a:p>
            <a:pPr eaLnBrk="1" fontAlgn="auto" hangingPunct="1">
              <a:lnSpc>
                <a:spcPct val="90000"/>
              </a:lnSpc>
              <a:spcAft>
                <a:spcPts val="0"/>
              </a:spcAft>
              <a:buClr>
                <a:schemeClr val="bg2">
                  <a:lumMod val="40000"/>
                  <a:lumOff val="60000"/>
                </a:schemeClr>
              </a:buClr>
              <a:buFont typeface="Wingdings" panose="05000000000000000000" pitchFamily="2" charset="2"/>
              <a:buChar char="q"/>
              <a:defRPr/>
            </a:pPr>
            <a:r>
              <a:rPr lang="id-ID" sz="2400" b="1" dirty="0"/>
              <a:t>Class analysis becomes the core of a wide-ranging agenda of research on the causes and consequences of class relations.</a:t>
            </a:r>
          </a:p>
          <a:p>
            <a:pPr marL="0" indent="0" eaLnBrk="1" fontAlgn="auto" hangingPunct="1">
              <a:lnSpc>
                <a:spcPct val="90000"/>
              </a:lnSpc>
              <a:spcAft>
                <a:spcPts val="0"/>
              </a:spcAft>
              <a:buClr>
                <a:schemeClr val="bg2">
                  <a:lumMod val="40000"/>
                  <a:lumOff val="60000"/>
                </a:schemeClr>
              </a:buClr>
              <a:buFont typeface="Wingdings 3" charset="2"/>
              <a:buNone/>
              <a:defRPr/>
            </a:pPr>
            <a:endParaRPr lang="id-ID" sz="2400" b="1" dirty="0"/>
          </a:p>
          <a:p>
            <a:pPr eaLnBrk="1" fontAlgn="auto" hangingPunct="1">
              <a:lnSpc>
                <a:spcPct val="90000"/>
              </a:lnSpc>
              <a:spcAft>
                <a:spcPts val="0"/>
              </a:spcAft>
              <a:buClr>
                <a:schemeClr val="bg2">
                  <a:lumMod val="40000"/>
                  <a:lumOff val="60000"/>
                </a:schemeClr>
              </a:buClr>
              <a:buFont typeface="Wingdings" panose="05000000000000000000" pitchFamily="2" charset="2"/>
              <a:buChar char="q"/>
              <a:defRPr/>
            </a:pPr>
            <a:r>
              <a:rPr lang="id-ID" sz="2400" b="1" dirty="0"/>
              <a:t>The task of class analysis is not simply to understand class structure and its effects, but to understand the interconnections among all these elements and their consequecee for the other aspects of social life. </a:t>
            </a:r>
          </a:p>
          <a:p>
            <a:pPr eaLnBrk="1" fontAlgn="auto" hangingPunct="1">
              <a:lnSpc>
                <a:spcPct val="90000"/>
              </a:lnSpc>
              <a:spcAft>
                <a:spcPts val="0"/>
              </a:spcAft>
              <a:buClr>
                <a:schemeClr val="bg2">
                  <a:lumMod val="40000"/>
                  <a:lumOff val="60000"/>
                </a:schemeClr>
              </a:buClr>
              <a:buFont typeface="Wingdings 3" charset="2"/>
              <a:buChar char=""/>
              <a:defRPr/>
            </a:pPr>
            <a:endParaRPr lang="id-ID" dirty="0"/>
          </a:p>
        </p:txBody>
      </p:sp>
      <p:sp>
        <p:nvSpPr>
          <p:cNvPr id="17412" name="Slide Number Placeholder 3"/>
          <p:cNvSpPr>
            <a:spLocks noGrp="1"/>
          </p:cNvSpPr>
          <p:nvPr>
            <p:ph type="sldNum" sz="quarter" idx="12"/>
          </p:nvPr>
        </p:nvSpPr>
        <p:spPr/>
        <p:txBody>
          <a:bodyPr>
            <a:normAutofit/>
          </a:bodyPr>
          <a:lstStyle/>
          <a:p>
            <a:pPr>
              <a:spcAft>
                <a:spcPts val="600"/>
              </a:spcAft>
            </a:pPr>
            <a:fld id="{03389092-8B9A-4F3C-88DD-2DA214D760CE}" type="slidenum">
              <a:rPr lang="id-ID" altLang="en-US"/>
              <a:pPr>
                <a:spcAft>
                  <a:spcPts val="600"/>
                </a:spcAft>
              </a:pPr>
              <a:t>13</a:t>
            </a:fld>
            <a:endParaRPr lang="id-ID" altLang="en-US"/>
          </a:p>
        </p:txBody>
      </p:sp>
      <p:pic>
        <p:nvPicPr>
          <p:cNvPr id="2" name="Picture 1">
            <a:extLst>
              <a:ext uri="{FF2B5EF4-FFF2-40B4-BE49-F238E27FC236}">
                <a16:creationId xmlns:a16="http://schemas.microsoft.com/office/drawing/2014/main" id="{0BF6C127-1D96-431B-9B28-FB994E415E6D}"/>
              </a:ext>
            </a:extLst>
          </p:cNvPr>
          <p:cNvPicPr>
            <a:picLocks noChangeAspect="1"/>
          </p:cNvPicPr>
          <p:nvPr/>
        </p:nvPicPr>
        <p:blipFill>
          <a:blip r:embed="rId2"/>
          <a:stretch>
            <a:fillRect/>
          </a:stretch>
        </p:blipFill>
        <p:spPr>
          <a:xfrm>
            <a:off x="0" y="0"/>
            <a:ext cx="1001261" cy="106341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103312" y="452718"/>
            <a:ext cx="8947522" cy="1400530"/>
          </a:xfrm>
        </p:spPr>
        <p:txBody>
          <a:bodyPr anchor="ctr">
            <a:normAutofit/>
          </a:bodyPr>
          <a:lstStyle/>
          <a:p>
            <a:pPr algn="ctr" eaLnBrk="1" hangingPunct="1"/>
            <a:r>
              <a:rPr lang="id-ID" altLang="en-US" b="1" dirty="0">
                <a:solidFill>
                  <a:srgbClr val="FFFFFF"/>
                </a:solidFill>
              </a:rPr>
              <a:t>Erik Olin Wright (2)</a:t>
            </a:r>
            <a:endParaRPr lang="id-ID" altLang="en-US" dirty="0">
              <a:solidFill>
                <a:srgbClr val="FFFFFF"/>
              </a:solidFill>
            </a:endParaRPr>
          </a:p>
        </p:txBody>
      </p:sp>
      <p:sp>
        <p:nvSpPr>
          <p:cNvPr id="3" name="Content Placeholder 2"/>
          <p:cNvSpPr>
            <a:spLocks noGrp="1"/>
          </p:cNvSpPr>
          <p:nvPr>
            <p:ph idx="1"/>
          </p:nvPr>
        </p:nvSpPr>
        <p:spPr>
          <a:xfrm>
            <a:off x="901148" y="2001078"/>
            <a:ext cx="10222464" cy="4247322"/>
          </a:xfrm>
        </p:spPr>
        <p:txBody>
          <a:bodyPr rtlCol="0">
            <a:normAutofit/>
          </a:bodyPr>
          <a:lstStyle/>
          <a:p>
            <a:pPr eaLnBrk="1" fontAlgn="auto" hangingPunct="1">
              <a:spcAft>
                <a:spcPts val="0"/>
              </a:spcAft>
              <a:buClr>
                <a:schemeClr val="bg2">
                  <a:lumMod val="40000"/>
                  <a:lumOff val="60000"/>
                </a:schemeClr>
              </a:buClr>
              <a:buFont typeface="Wingdings 3" charset="2"/>
              <a:buChar char=""/>
              <a:defRPr/>
            </a:pPr>
            <a:r>
              <a:rPr lang="id-ID" sz="2800" b="1" dirty="0"/>
              <a:t>There are three dimensions of control over economic resources in modern capitalist production:</a:t>
            </a:r>
          </a:p>
          <a:p>
            <a:pPr lvl="1" eaLnBrk="1" fontAlgn="auto" hangingPunct="1">
              <a:spcAft>
                <a:spcPts val="0"/>
              </a:spcAft>
              <a:buClr>
                <a:schemeClr val="bg2">
                  <a:lumMod val="40000"/>
                  <a:lumOff val="60000"/>
                </a:schemeClr>
              </a:buClr>
              <a:buFont typeface="Wingdings 3" charset="2"/>
              <a:buChar char=""/>
              <a:defRPr/>
            </a:pPr>
            <a:r>
              <a:rPr lang="id-ID" sz="2400" b="1" dirty="0"/>
              <a:t>Control over investments or money capital</a:t>
            </a:r>
          </a:p>
          <a:p>
            <a:pPr lvl="1" eaLnBrk="1" fontAlgn="auto" hangingPunct="1">
              <a:spcAft>
                <a:spcPts val="0"/>
              </a:spcAft>
              <a:buClr>
                <a:schemeClr val="bg2">
                  <a:lumMod val="40000"/>
                  <a:lumOff val="60000"/>
                </a:schemeClr>
              </a:buClr>
              <a:buFont typeface="Wingdings 3" charset="2"/>
              <a:buChar char=""/>
              <a:defRPr/>
            </a:pPr>
            <a:r>
              <a:rPr lang="id-ID" sz="2400" b="1" dirty="0"/>
              <a:t>Control over the physical means of production (land or factories and offiices)</a:t>
            </a:r>
          </a:p>
          <a:p>
            <a:pPr lvl="1" eaLnBrk="1" fontAlgn="auto" hangingPunct="1">
              <a:spcAft>
                <a:spcPts val="0"/>
              </a:spcAft>
              <a:buClr>
                <a:schemeClr val="bg2">
                  <a:lumMod val="40000"/>
                  <a:lumOff val="60000"/>
                </a:schemeClr>
              </a:buClr>
              <a:buFont typeface="Wingdings 3" charset="2"/>
              <a:buChar char=""/>
              <a:defRPr/>
            </a:pPr>
            <a:r>
              <a:rPr lang="id-ID" sz="2400" b="1" dirty="0"/>
              <a:t>Control over labor power</a:t>
            </a:r>
          </a:p>
          <a:p>
            <a:pPr marL="457200" lvl="1" indent="0" eaLnBrk="1" fontAlgn="auto" hangingPunct="1">
              <a:spcAft>
                <a:spcPts val="0"/>
              </a:spcAft>
              <a:buClr>
                <a:schemeClr val="bg2">
                  <a:lumMod val="40000"/>
                  <a:lumOff val="60000"/>
                </a:schemeClr>
              </a:buClr>
              <a:buFont typeface="Wingdings 3" charset="2"/>
              <a:buNone/>
              <a:defRPr/>
            </a:pPr>
            <a:endParaRPr lang="id-ID" dirty="0"/>
          </a:p>
        </p:txBody>
      </p:sp>
      <p:sp>
        <p:nvSpPr>
          <p:cNvPr id="18436" name="Slide Number Placeholder 3"/>
          <p:cNvSpPr>
            <a:spLocks noGrp="1"/>
          </p:cNvSpPr>
          <p:nvPr>
            <p:ph type="sldNum" sz="quarter" idx="12"/>
          </p:nvPr>
        </p:nvSpPr>
        <p:spPr/>
        <p:txBody>
          <a:bodyPr>
            <a:normAutofit/>
          </a:bodyPr>
          <a:lstStyle/>
          <a:p>
            <a:pPr>
              <a:spcAft>
                <a:spcPts val="600"/>
              </a:spcAft>
            </a:pPr>
            <a:fld id="{99C76395-AACF-462E-9285-4DC907044471}" type="slidenum">
              <a:rPr lang="id-ID" altLang="en-US"/>
              <a:pPr>
                <a:spcAft>
                  <a:spcPts val="600"/>
                </a:spcAft>
              </a:pPr>
              <a:t>14</a:t>
            </a:fld>
            <a:endParaRPr lang="id-ID" altLang="en-US"/>
          </a:p>
        </p:txBody>
      </p:sp>
      <p:pic>
        <p:nvPicPr>
          <p:cNvPr id="2" name="Picture 1">
            <a:extLst>
              <a:ext uri="{FF2B5EF4-FFF2-40B4-BE49-F238E27FC236}">
                <a16:creationId xmlns:a16="http://schemas.microsoft.com/office/drawing/2014/main" id="{3C97598C-3F18-477A-A3B7-6E36C94EDEFE}"/>
              </a:ext>
            </a:extLst>
          </p:cNvPr>
          <p:cNvPicPr>
            <a:picLocks noChangeAspect="1"/>
          </p:cNvPicPr>
          <p:nvPr/>
        </p:nvPicPr>
        <p:blipFill>
          <a:blip r:embed="rId2"/>
          <a:stretch>
            <a:fillRect/>
          </a:stretch>
        </p:blipFill>
        <p:spPr>
          <a:xfrm>
            <a:off x="0" y="0"/>
            <a:ext cx="1001261" cy="106341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103312" y="452718"/>
            <a:ext cx="8947522" cy="1400530"/>
          </a:xfrm>
        </p:spPr>
        <p:txBody>
          <a:bodyPr anchor="ctr">
            <a:normAutofit/>
          </a:bodyPr>
          <a:lstStyle/>
          <a:p>
            <a:pPr algn="ctr" eaLnBrk="1" hangingPunct="1"/>
            <a:r>
              <a:rPr lang="id-ID" altLang="en-US" b="1" dirty="0">
                <a:solidFill>
                  <a:srgbClr val="FFFFFF"/>
                </a:solidFill>
              </a:rPr>
              <a:t>Erik Olin Wright (3)</a:t>
            </a:r>
            <a:br>
              <a:rPr lang="id-ID" altLang="en-US" b="1" dirty="0">
                <a:solidFill>
                  <a:srgbClr val="FFFFFF"/>
                </a:solidFill>
              </a:rPr>
            </a:br>
            <a:endParaRPr lang="id-ID" altLang="en-US" dirty="0">
              <a:solidFill>
                <a:srgbClr val="FFFFFF"/>
              </a:solidFill>
            </a:endParaRPr>
          </a:p>
        </p:txBody>
      </p:sp>
      <p:sp>
        <p:nvSpPr>
          <p:cNvPr id="3" name="Content Placeholder 2"/>
          <p:cNvSpPr>
            <a:spLocks noGrp="1"/>
          </p:cNvSpPr>
          <p:nvPr>
            <p:ph idx="1"/>
          </p:nvPr>
        </p:nvSpPr>
        <p:spPr>
          <a:xfrm>
            <a:off x="1103312" y="1749287"/>
            <a:ext cx="10020300" cy="4386470"/>
          </a:xfrm>
        </p:spPr>
        <p:txBody>
          <a:bodyPr rtlCol="0">
            <a:normAutofit lnSpcReduction="10000"/>
          </a:bodyPr>
          <a:lstStyle/>
          <a:p>
            <a:pPr eaLnBrk="1" fontAlgn="auto" hangingPunct="1">
              <a:spcAft>
                <a:spcPts val="0"/>
              </a:spcAft>
              <a:buClr>
                <a:schemeClr val="bg2">
                  <a:lumMod val="40000"/>
                  <a:lumOff val="60000"/>
                </a:schemeClr>
              </a:buClr>
              <a:buFont typeface="Wingdings 3" charset="2"/>
              <a:buChar char=""/>
              <a:defRPr/>
            </a:pPr>
            <a:r>
              <a:rPr lang="id-ID" sz="2400" b="1" dirty="0"/>
              <a:t>Elements of class analysis are: </a:t>
            </a:r>
          </a:p>
          <a:p>
            <a:pPr lvl="1" eaLnBrk="1" fontAlgn="auto" hangingPunct="1">
              <a:spcAft>
                <a:spcPts val="0"/>
              </a:spcAft>
              <a:buClr>
                <a:schemeClr val="bg2">
                  <a:lumMod val="40000"/>
                  <a:lumOff val="60000"/>
                </a:schemeClr>
              </a:buClr>
              <a:buFont typeface="Wingdings" panose="05000000000000000000" pitchFamily="2" charset="2"/>
              <a:buChar char="ü"/>
              <a:defRPr/>
            </a:pPr>
            <a:r>
              <a:rPr lang="id-ID" sz="2400" b="1" dirty="0"/>
              <a:t>Class stucture </a:t>
            </a:r>
            <a:r>
              <a:rPr lang="id-ID" sz="2400" b="1" dirty="0">
                <a:sym typeface="Wingdings" panose="05000000000000000000" pitchFamily="2" charset="2"/>
              </a:rPr>
              <a:t> plays a pivotal </a:t>
            </a:r>
            <a:r>
              <a:rPr lang="id-ID" sz="2400" b="1" dirty="0"/>
              <a:t> role in class analysis</a:t>
            </a:r>
          </a:p>
          <a:p>
            <a:pPr lvl="1" eaLnBrk="1" fontAlgn="auto" hangingPunct="1">
              <a:spcAft>
                <a:spcPts val="0"/>
              </a:spcAft>
              <a:buClr>
                <a:schemeClr val="bg2">
                  <a:lumMod val="40000"/>
                  <a:lumOff val="60000"/>
                </a:schemeClr>
              </a:buClr>
              <a:buFont typeface="Wingdings" panose="05000000000000000000" pitchFamily="2" charset="2"/>
              <a:buChar char="ü"/>
              <a:defRPr/>
            </a:pPr>
            <a:r>
              <a:rPr lang="id-ID" sz="2400" b="1" dirty="0"/>
              <a:t>Class formation: the formation of classes into collectively organized actors</a:t>
            </a:r>
          </a:p>
          <a:p>
            <a:pPr lvl="1" eaLnBrk="1" fontAlgn="auto" hangingPunct="1">
              <a:spcAft>
                <a:spcPts val="0"/>
              </a:spcAft>
              <a:buClr>
                <a:schemeClr val="bg2">
                  <a:lumMod val="40000"/>
                  <a:lumOff val="60000"/>
                </a:schemeClr>
              </a:buClr>
              <a:buFont typeface="Wingdings" panose="05000000000000000000" pitchFamily="2" charset="2"/>
              <a:buChar char="ü"/>
              <a:defRPr/>
            </a:pPr>
            <a:r>
              <a:rPr lang="id-ID" sz="2400" b="1" dirty="0"/>
              <a:t>Class struggle: the practice of actors of their class interests</a:t>
            </a:r>
          </a:p>
          <a:p>
            <a:pPr lvl="1" eaLnBrk="1" fontAlgn="auto" hangingPunct="1">
              <a:spcAft>
                <a:spcPts val="0"/>
              </a:spcAft>
              <a:buClr>
                <a:schemeClr val="bg2">
                  <a:lumMod val="40000"/>
                  <a:lumOff val="60000"/>
                </a:schemeClr>
              </a:buClr>
              <a:buFont typeface="Wingdings" panose="05000000000000000000" pitchFamily="2" charset="2"/>
              <a:buChar char="ü"/>
              <a:defRPr/>
            </a:pPr>
            <a:r>
              <a:rPr lang="id-ID" sz="2400" b="1" dirty="0"/>
              <a:t>Class consciousness: the understanding of actors of their class interests </a:t>
            </a:r>
          </a:p>
          <a:p>
            <a:pPr marL="457200" lvl="1" indent="0" eaLnBrk="1" fontAlgn="auto" hangingPunct="1">
              <a:spcAft>
                <a:spcPts val="0"/>
              </a:spcAft>
              <a:buClr>
                <a:schemeClr val="bg2">
                  <a:lumMod val="40000"/>
                  <a:lumOff val="60000"/>
                </a:schemeClr>
              </a:buClr>
              <a:buFont typeface="Wingdings 3" charset="2"/>
              <a:buNone/>
              <a:defRPr/>
            </a:pPr>
            <a:endParaRPr lang="id-ID" sz="2400" b="1" dirty="0"/>
          </a:p>
          <a:p>
            <a:pPr eaLnBrk="1" fontAlgn="auto" hangingPunct="1">
              <a:spcAft>
                <a:spcPts val="0"/>
              </a:spcAft>
              <a:buClr>
                <a:schemeClr val="bg2">
                  <a:lumMod val="40000"/>
                  <a:lumOff val="60000"/>
                </a:schemeClr>
              </a:buClr>
              <a:buFont typeface="Wingdings 3" charset="2"/>
              <a:buChar char=""/>
              <a:defRPr/>
            </a:pPr>
            <a:r>
              <a:rPr lang="id-ID" sz="2400" b="1" dirty="0"/>
              <a:t>The interests of workers and capitalists are deeply antagonistic, one of the core ideas of Marxist class analysis.</a:t>
            </a:r>
          </a:p>
          <a:p>
            <a:pPr eaLnBrk="1" fontAlgn="auto" hangingPunct="1">
              <a:spcAft>
                <a:spcPts val="0"/>
              </a:spcAft>
              <a:buClr>
                <a:schemeClr val="bg2">
                  <a:lumMod val="40000"/>
                  <a:lumOff val="60000"/>
                </a:schemeClr>
              </a:buClr>
              <a:buFont typeface="Wingdings 3" charset="2"/>
              <a:buChar char=""/>
              <a:defRPr/>
            </a:pPr>
            <a:endParaRPr lang="id-ID" dirty="0"/>
          </a:p>
        </p:txBody>
      </p:sp>
      <p:sp>
        <p:nvSpPr>
          <p:cNvPr id="19460" name="Slide Number Placeholder 3"/>
          <p:cNvSpPr>
            <a:spLocks noGrp="1"/>
          </p:cNvSpPr>
          <p:nvPr>
            <p:ph type="sldNum" sz="quarter" idx="12"/>
          </p:nvPr>
        </p:nvSpPr>
        <p:spPr/>
        <p:txBody>
          <a:bodyPr>
            <a:normAutofit/>
          </a:bodyPr>
          <a:lstStyle/>
          <a:p>
            <a:pPr>
              <a:spcAft>
                <a:spcPts val="600"/>
              </a:spcAft>
            </a:pPr>
            <a:fld id="{00088449-CE73-4006-912B-48E75E89EC44}" type="slidenum">
              <a:rPr lang="id-ID" altLang="en-US"/>
              <a:pPr>
                <a:spcAft>
                  <a:spcPts val="600"/>
                </a:spcAft>
              </a:pPr>
              <a:t>15</a:t>
            </a:fld>
            <a:endParaRPr lang="id-ID" altLang="en-US"/>
          </a:p>
        </p:txBody>
      </p:sp>
      <p:pic>
        <p:nvPicPr>
          <p:cNvPr id="2" name="Picture 1">
            <a:extLst>
              <a:ext uri="{FF2B5EF4-FFF2-40B4-BE49-F238E27FC236}">
                <a16:creationId xmlns:a16="http://schemas.microsoft.com/office/drawing/2014/main" id="{1240DE95-2726-491D-872B-ACA74AB19B09}"/>
              </a:ext>
            </a:extLst>
          </p:cNvPr>
          <p:cNvPicPr>
            <a:picLocks noChangeAspect="1"/>
          </p:cNvPicPr>
          <p:nvPr/>
        </p:nvPicPr>
        <p:blipFill>
          <a:blip r:embed="rId2"/>
          <a:stretch>
            <a:fillRect/>
          </a:stretch>
        </p:blipFill>
        <p:spPr>
          <a:xfrm>
            <a:off x="0" y="0"/>
            <a:ext cx="1001261" cy="106341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103312" y="452718"/>
            <a:ext cx="8947522" cy="1400530"/>
          </a:xfrm>
        </p:spPr>
        <p:txBody>
          <a:bodyPr anchor="ctr">
            <a:normAutofit/>
          </a:bodyPr>
          <a:lstStyle/>
          <a:p>
            <a:pPr algn="ctr" eaLnBrk="1" hangingPunct="1"/>
            <a:r>
              <a:rPr lang="id-ID" altLang="en-US" b="1" dirty="0">
                <a:solidFill>
                  <a:srgbClr val="FFFFFF"/>
                </a:solidFill>
              </a:rPr>
              <a:t>Erik Olin Wright (4)</a:t>
            </a:r>
            <a:br>
              <a:rPr lang="id-ID" altLang="en-US" b="1" dirty="0">
                <a:solidFill>
                  <a:srgbClr val="FFFFFF"/>
                </a:solidFill>
              </a:rPr>
            </a:br>
            <a:endParaRPr lang="id-ID" altLang="en-US" b="1" dirty="0">
              <a:solidFill>
                <a:srgbClr val="FFFFFF"/>
              </a:solidFill>
            </a:endParaRPr>
          </a:p>
        </p:txBody>
      </p:sp>
      <p:sp>
        <p:nvSpPr>
          <p:cNvPr id="3" name="Content Placeholder 2"/>
          <p:cNvSpPr>
            <a:spLocks noGrp="1"/>
          </p:cNvSpPr>
          <p:nvPr>
            <p:ph idx="1"/>
          </p:nvPr>
        </p:nvSpPr>
        <p:spPr>
          <a:xfrm>
            <a:off x="1103312" y="1709530"/>
            <a:ext cx="10020300" cy="4538869"/>
          </a:xfrm>
        </p:spPr>
        <p:txBody>
          <a:bodyPr rtlCol="0">
            <a:normAutofit/>
          </a:bodyPr>
          <a:lstStyle/>
          <a:p>
            <a:pPr eaLnBrk="1" fontAlgn="auto" hangingPunct="1">
              <a:spcAft>
                <a:spcPts val="0"/>
              </a:spcAft>
              <a:buClr>
                <a:schemeClr val="bg2">
                  <a:lumMod val="40000"/>
                  <a:lumOff val="60000"/>
                </a:schemeClr>
              </a:buClr>
              <a:buFont typeface="Wingdings" panose="05000000000000000000" pitchFamily="2" charset="2"/>
              <a:buChar char="q"/>
              <a:defRPr/>
            </a:pPr>
            <a:r>
              <a:rPr lang="id-ID" dirty="0"/>
              <a:t> </a:t>
            </a:r>
            <a:r>
              <a:rPr lang="id-ID" sz="2800" b="1" dirty="0"/>
              <a:t>Within the Marxist tradition of class analysis, class divisions are defined primarily in terms of the linkage between property relations and exploitation. </a:t>
            </a:r>
          </a:p>
          <a:p>
            <a:pPr marL="0" indent="0" eaLnBrk="1" fontAlgn="auto" hangingPunct="1">
              <a:spcAft>
                <a:spcPts val="0"/>
              </a:spcAft>
              <a:buClr>
                <a:schemeClr val="bg2">
                  <a:lumMod val="40000"/>
                  <a:lumOff val="60000"/>
                </a:schemeClr>
              </a:buClr>
              <a:buFont typeface="Wingdings 3" charset="2"/>
              <a:buNone/>
              <a:defRPr/>
            </a:pPr>
            <a:endParaRPr lang="id-ID" sz="2800" b="1" dirty="0"/>
          </a:p>
          <a:p>
            <a:pPr eaLnBrk="1" fontAlgn="auto" hangingPunct="1">
              <a:spcAft>
                <a:spcPts val="0"/>
              </a:spcAft>
              <a:buClr>
                <a:schemeClr val="bg2">
                  <a:lumMod val="40000"/>
                  <a:lumOff val="60000"/>
                </a:schemeClr>
              </a:buClr>
              <a:buFont typeface="Wingdings" panose="05000000000000000000" pitchFamily="2" charset="2"/>
              <a:buChar char="q"/>
              <a:defRPr/>
            </a:pPr>
            <a:r>
              <a:rPr lang="id-ID" sz="2800" b="1" dirty="0"/>
              <a:t> In capitalist society, the central form of exploitation is based on property rights in the means of production. </a:t>
            </a:r>
          </a:p>
          <a:p>
            <a:pPr eaLnBrk="1" fontAlgn="auto" hangingPunct="1">
              <a:spcAft>
                <a:spcPts val="0"/>
              </a:spcAft>
              <a:buClr>
                <a:schemeClr val="bg2">
                  <a:lumMod val="40000"/>
                  <a:lumOff val="60000"/>
                </a:schemeClr>
              </a:buClr>
              <a:buFont typeface="Wingdings 3" charset="2"/>
              <a:buChar char=""/>
              <a:defRPr/>
            </a:pPr>
            <a:endParaRPr lang="id-ID" sz="2800" dirty="0"/>
          </a:p>
          <a:p>
            <a:pPr marL="0" indent="0" eaLnBrk="1" fontAlgn="auto" hangingPunct="1">
              <a:spcAft>
                <a:spcPts val="0"/>
              </a:spcAft>
              <a:buClr>
                <a:schemeClr val="bg2">
                  <a:lumMod val="40000"/>
                  <a:lumOff val="60000"/>
                </a:schemeClr>
              </a:buClr>
              <a:buFont typeface="Wingdings 3" charset="2"/>
              <a:buNone/>
              <a:defRPr/>
            </a:pPr>
            <a:endParaRPr lang="id-ID" dirty="0"/>
          </a:p>
        </p:txBody>
      </p:sp>
      <p:sp>
        <p:nvSpPr>
          <p:cNvPr id="20484" name="Slide Number Placeholder 3"/>
          <p:cNvSpPr>
            <a:spLocks noGrp="1"/>
          </p:cNvSpPr>
          <p:nvPr>
            <p:ph type="sldNum" sz="quarter" idx="12"/>
          </p:nvPr>
        </p:nvSpPr>
        <p:spPr/>
        <p:txBody>
          <a:bodyPr>
            <a:normAutofit/>
          </a:bodyPr>
          <a:lstStyle/>
          <a:p>
            <a:pPr>
              <a:spcAft>
                <a:spcPts val="600"/>
              </a:spcAft>
            </a:pPr>
            <a:fld id="{E61C39F0-3FBE-439B-A957-32D2FFA80610}" type="slidenum">
              <a:rPr lang="id-ID" altLang="en-US"/>
              <a:pPr>
                <a:spcAft>
                  <a:spcPts val="600"/>
                </a:spcAft>
              </a:pPr>
              <a:t>16</a:t>
            </a:fld>
            <a:endParaRPr lang="id-ID" altLang="en-US"/>
          </a:p>
        </p:txBody>
      </p:sp>
      <p:pic>
        <p:nvPicPr>
          <p:cNvPr id="2" name="Picture 1">
            <a:extLst>
              <a:ext uri="{FF2B5EF4-FFF2-40B4-BE49-F238E27FC236}">
                <a16:creationId xmlns:a16="http://schemas.microsoft.com/office/drawing/2014/main" id="{C24737AF-512B-4308-938B-7B6CC6A84D48}"/>
              </a:ext>
            </a:extLst>
          </p:cNvPr>
          <p:cNvPicPr>
            <a:picLocks noChangeAspect="1"/>
          </p:cNvPicPr>
          <p:nvPr/>
        </p:nvPicPr>
        <p:blipFill>
          <a:blip r:embed="rId2"/>
          <a:stretch>
            <a:fillRect/>
          </a:stretch>
        </p:blipFill>
        <p:spPr>
          <a:xfrm>
            <a:off x="0" y="0"/>
            <a:ext cx="1001261" cy="106341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103312" y="452718"/>
            <a:ext cx="8947522" cy="1400530"/>
          </a:xfrm>
        </p:spPr>
        <p:txBody>
          <a:bodyPr anchor="ctr">
            <a:normAutofit/>
          </a:bodyPr>
          <a:lstStyle/>
          <a:p>
            <a:pPr algn="ctr" eaLnBrk="1" hangingPunct="1"/>
            <a:r>
              <a:rPr lang="id-ID" altLang="en-US" b="1" dirty="0">
                <a:solidFill>
                  <a:srgbClr val="FFFFFF"/>
                </a:solidFill>
              </a:rPr>
              <a:t>Erik Olin Wright (5)</a:t>
            </a:r>
            <a:br>
              <a:rPr lang="id-ID" altLang="en-US" b="1" dirty="0">
                <a:solidFill>
                  <a:srgbClr val="FFFFFF"/>
                </a:solidFill>
              </a:rPr>
            </a:br>
            <a:endParaRPr lang="id-ID" altLang="en-US" dirty="0">
              <a:solidFill>
                <a:srgbClr val="FFFFFF"/>
              </a:solidFill>
            </a:endParaRPr>
          </a:p>
        </p:txBody>
      </p:sp>
      <p:sp>
        <p:nvSpPr>
          <p:cNvPr id="3" name="Content Placeholder 2"/>
          <p:cNvSpPr>
            <a:spLocks noGrp="1"/>
          </p:cNvSpPr>
          <p:nvPr>
            <p:ph idx="1"/>
          </p:nvPr>
        </p:nvSpPr>
        <p:spPr>
          <a:xfrm>
            <a:off x="1103312" y="1656522"/>
            <a:ext cx="10293558" cy="4905749"/>
          </a:xfrm>
        </p:spPr>
        <p:txBody>
          <a:bodyPr rtlCol="0">
            <a:normAutofit/>
          </a:bodyPr>
          <a:lstStyle/>
          <a:p>
            <a:pPr eaLnBrk="1" fontAlgn="auto" hangingPunct="1">
              <a:spcAft>
                <a:spcPts val="0"/>
              </a:spcAft>
              <a:buClr>
                <a:schemeClr val="bg2">
                  <a:lumMod val="40000"/>
                  <a:lumOff val="60000"/>
                </a:schemeClr>
              </a:buClr>
              <a:buFont typeface="Wingdings 3" charset="2"/>
              <a:buChar char=""/>
              <a:defRPr/>
            </a:pPr>
            <a:r>
              <a:rPr lang="id-ID" sz="2200" b="1" dirty="0"/>
              <a:t>These property rights generate three basis classes: </a:t>
            </a:r>
          </a:p>
          <a:p>
            <a:pPr lvl="1" eaLnBrk="1" fontAlgn="auto" hangingPunct="1">
              <a:spcAft>
                <a:spcPts val="0"/>
              </a:spcAft>
              <a:buClr>
                <a:schemeClr val="bg2">
                  <a:lumMod val="40000"/>
                  <a:lumOff val="60000"/>
                </a:schemeClr>
              </a:buClr>
              <a:buFont typeface="Wingdings" panose="05000000000000000000" pitchFamily="2" charset="2"/>
              <a:buChar char="ü"/>
              <a:defRPr/>
            </a:pPr>
            <a:r>
              <a:rPr lang="id-ID" sz="2200" b="1" dirty="0"/>
              <a:t>Capitalists (exploiters), who own the means of production and hire workers</a:t>
            </a:r>
          </a:p>
          <a:p>
            <a:pPr lvl="1" eaLnBrk="1" fontAlgn="auto" hangingPunct="1">
              <a:spcAft>
                <a:spcPts val="0"/>
              </a:spcAft>
              <a:buClr>
                <a:schemeClr val="bg2">
                  <a:lumMod val="40000"/>
                  <a:lumOff val="60000"/>
                </a:schemeClr>
              </a:buClr>
              <a:buFont typeface="Wingdings" panose="05000000000000000000" pitchFamily="2" charset="2"/>
              <a:buChar char="ü"/>
              <a:defRPr/>
            </a:pPr>
            <a:r>
              <a:rPr lang="id-ID" sz="2200" b="1" dirty="0"/>
              <a:t>Workers (exploited), who do not own the means of production and sell their “labor power” to capitalists</a:t>
            </a:r>
          </a:p>
          <a:p>
            <a:pPr lvl="1" eaLnBrk="1" fontAlgn="auto" hangingPunct="1">
              <a:spcAft>
                <a:spcPts val="0"/>
              </a:spcAft>
              <a:buClr>
                <a:schemeClr val="bg2">
                  <a:lumMod val="40000"/>
                  <a:lumOff val="60000"/>
                </a:schemeClr>
              </a:buClr>
              <a:buFont typeface="Wingdings" panose="05000000000000000000" pitchFamily="2" charset="2"/>
              <a:buChar char="ü"/>
              <a:defRPr/>
            </a:pPr>
            <a:r>
              <a:rPr lang="id-ID" sz="2200" b="1" dirty="0"/>
              <a:t>Petty bourgeois (neither exploiters nor exploted), who own and use the means of production without hiring others. </a:t>
            </a:r>
          </a:p>
          <a:p>
            <a:pPr marL="0" indent="0" eaLnBrk="1" fontAlgn="auto" hangingPunct="1">
              <a:spcAft>
                <a:spcPts val="0"/>
              </a:spcAft>
              <a:buClr>
                <a:schemeClr val="bg2">
                  <a:lumMod val="40000"/>
                  <a:lumOff val="60000"/>
                </a:schemeClr>
              </a:buClr>
              <a:buFont typeface="Wingdings 3" charset="2"/>
              <a:buNone/>
              <a:defRPr/>
            </a:pPr>
            <a:endParaRPr lang="id-ID" sz="2200" b="1" dirty="0"/>
          </a:p>
          <a:p>
            <a:pPr eaLnBrk="1" fontAlgn="auto" hangingPunct="1">
              <a:spcAft>
                <a:spcPts val="0"/>
              </a:spcAft>
              <a:buClr>
                <a:schemeClr val="bg2">
                  <a:lumMod val="40000"/>
                  <a:lumOff val="60000"/>
                </a:schemeClr>
              </a:buClr>
              <a:buFont typeface="Wingdings 3" charset="2"/>
              <a:buChar char=""/>
              <a:defRPr/>
            </a:pPr>
            <a:r>
              <a:rPr lang="id-ID" sz="2200" b="1" dirty="0"/>
              <a:t>Conflict between capitalists and workers is not simply over the level of wages, but over the amount of work effort performed for those wages. </a:t>
            </a:r>
          </a:p>
          <a:p>
            <a:pPr eaLnBrk="1" fontAlgn="auto" hangingPunct="1">
              <a:spcAft>
                <a:spcPts val="0"/>
              </a:spcAft>
              <a:buClr>
                <a:schemeClr val="bg2">
                  <a:lumMod val="40000"/>
                  <a:lumOff val="60000"/>
                </a:schemeClr>
              </a:buClr>
              <a:buFont typeface="Wingdings 3" charset="2"/>
              <a:buChar char=""/>
              <a:defRPr/>
            </a:pPr>
            <a:endParaRPr lang="id-ID" sz="1700" dirty="0"/>
          </a:p>
        </p:txBody>
      </p:sp>
      <p:sp>
        <p:nvSpPr>
          <p:cNvPr id="21508" name="Slide Number Placeholder 3"/>
          <p:cNvSpPr>
            <a:spLocks noGrp="1"/>
          </p:cNvSpPr>
          <p:nvPr>
            <p:ph type="sldNum" sz="quarter" idx="12"/>
          </p:nvPr>
        </p:nvSpPr>
        <p:spPr/>
        <p:txBody>
          <a:bodyPr>
            <a:normAutofit/>
          </a:bodyPr>
          <a:lstStyle/>
          <a:p>
            <a:pPr>
              <a:spcAft>
                <a:spcPts val="600"/>
              </a:spcAft>
            </a:pPr>
            <a:fld id="{F80001B4-9FEB-4316-B470-D5881752F7E6}" type="slidenum">
              <a:rPr lang="id-ID" altLang="en-US"/>
              <a:pPr>
                <a:spcAft>
                  <a:spcPts val="600"/>
                </a:spcAft>
              </a:pPr>
              <a:t>17</a:t>
            </a:fld>
            <a:endParaRPr lang="id-ID" altLang="en-US"/>
          </a:p>
        </p:txBody>
      </p:sp>
      <p:pic>
        <p:nvPicPr>
          <p:cNvPr id="2" name="Picture 1">
            <a:extLst>
              <a:ext uri="{FF2B5EF4-FFF2-40B4-BE49-F238E27FC236}">
                <a16:creationId xmlns:a16="http://schemas.microsoft.com/office/drawing/2014/main" id="{F16089C7-9B0F-4B2B-9694-D9E8A33F67C5}"/>
              </a:ext>
            </a:extLst>
          </p:cNvPr>
          <p:cNvPicPr>
            <a:picLocks noChangeAspect="1"/>
          </p:cNvPicPr>
          <p:nvPr/>
        </p:nvPicPr>
        <p:blipFill>
          <a:blip r:embed="rId2"/>
          <a:stretch>
            <a:fillRect/>
          </a:stretch>
        </p:blipFill>
        <p:spPr>
          <a:xfrm>
            <a:off x="0" y="0"/>
            <a:ext cx="1001261" cy="106341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algn="ctr" eaLnBrk="1" hangingPunct="1"/>
            <a:r>
              <a:rPr lang="id-ID" altLang="en-US" b="1"/>
              <a:t>Erik Olin Wright:</a:t>
            </a:r>
            <a:br>
              <a:rPr lang="id-ID" altLang="en-US" b="1"/>
            </a:br>
            <a:r>
              <a:rPr lang="id-ID" altLang="en-US" sz="3400" b="1"/>
              <a:t>“Middle Class” Among Employees (1)</a:t>
            </a:r>
          </a:p>
        </p:txBody>
      </p:sp>
      <p:sp>
        <p:nvSpPr>
          <p:cNvPr id="3" name="Content Placeholder 2"/>
          <p:cNvSpPr>
            <a:spLocks noGrp="1"/>
          </p:cNvSpPr>
          <p:nvPr>
            <p:ph idx="1"/>
          </p:nvPr>
        </p:nvSpPr>
        <p:spPr>
          <a:xfrm>
            <a:off x="1103312" y="2305966"/>
            <a:ext cx="8946541" cy="3942433"/>
          </a:xfrm>
        </p:spPr>
        <p:txBody>
          <a:bodyPr rtlCol="0">
            <a:normAutofit/>
          </a:bodyPr>
          <a:lstStyle/>
          <a:p>
            <a:pPr marL="0" indent="0" eaLnBrk="1" fontAlgn="auto" hangingPunct="1">
              <a:spcAft>
                <a:spcPts val="0"/>
              </a:spcAft>
              <a:buClr>
                <a:schemeClr val="bg2">
                  <a:lumMod val="40000"/>
                  <a:lumOff val="60000"/>
                </a:schemeClr>
              </a:buClr>
              <a:buFont typeface="Wingdings 3" charset="2"/>
              <a:buNone/>
              <a:defRPr/>
            </a:pPr>
            <a:r>
              <a:rPr lang="id-ID" sz="3200" b="1" dirty="0"/>
              <a:t>Wright divides the class of employees along two dimensions: </a:t>
            </a:r>
          </a:p>
          <a:p>
            <a:pPr marL="914400" lvl="1" indent="-457200" eaLnBrk="1" fontAlgn="auto" hangingPunct="1">
              <a:spcAft>
                <a:spcPts val="0"/>
              </a:spcAft>
              <a:buClr>
                <a:schemeClr val="bg2">
                  <a:lumMod val="40000"/>
                  <a:lumOff val="60000"/>
                </a:schemeClr>
              </a:buClr>
              <a:buFont typeface="+mj-lt"/>
              <a:buAutoNum type="arabicPeriod"/>
              <a:defRPr/>
            </a:pPr>
            <a:r>
              <a:rPr lang="id-ID" sz="3200" b="1" dirty="0"/>
              <a:t>Their relationship to authority within production</a:t>
            </a:r>
          </a:p>
          <a:p>
            <a:pPr marL="914400" lvl="1" indent="-457200" eaLnBrk="1" fontAlgn="auto" hangingPunct="1">
              <a:spcAft>
                <a:spcPts val="0"/>
              </a:spcAft>
              <a:buClr>
                <a:schemeClr val="bg2">
                  <a:lumMod val="40000"/>
                  <a:lumOff val="60000"/>
                </a:schemeClr>
              </a:buClr>
              <a:buFont typeface="+mj-lt"/>
              <a:buAutoNum type="arabicPeriod"/>
              <a:defRPr/>
            </a:pPr>
            <a:r>
              <a:rPr lang="id-ID" sz="3200" b="1" dirty="0"/>
              <a:t>Their possession of skills or expertise. </a:t>
            </a:r>
          </a:p>
          <a:p>
            <a:pPr marL="0" indent="0" eaLnBrk="1" fontAlgn="auto" hangingPunct="1">
              <a:spcAft>
                <a:spcPts val="0"/>
              </a:spcAft>
              <a:buClr>
                <a:schemeClr val="bg2">
                  <a:lumMod val="40000"/>
                  <a:lumOff val="60000"/>
                </a:schemeClr>
              </a:buClr>
              <a:buFont typeface="Wingdings 3" charset="2"/>
              <a:buNone/>
              <a:defRPr/>
            </a:pPr>
            <a:endParaRPr lang="id-ID" sz="3200" b="1" dirty="0"/>
          </a:p>
          <a:p>
            <a:pPr lvl="2" eaLnBrk="1" fontAlgn="auto" hangingPunct="1">
              <a:spcAft>
                <a:spcPts val="0"/>
              </a:spcAft>
              <a:buClr>
                <a:schemeClr val="bg2">
                  <a:lumMod val="40000"/>
                  <a:lumOff val="60000"/>
                </a:schemeClr>
              </a:buClr>
              <a:buFont typeface="Courier New" panose="02070309020205020404" pitchFamily="49" charset="0"/>
              <a:buChar char="o"/>
              <a:defRPr/>
            </a:pPr>
            <a:endParaRPr lang="id-ID" sz="3200" dirty="0"/>
          </a:p>
          <a:p>
            <a:pPr eaLnBrk="1" fontAlgn="auto" hangingPunct="1">
              <a:spcAft>
                <a:spcPts val="0"/>
              </a:spcAft>
              <a:buClr>
                <a:schemeClr val="bg2">
                  <a:lumMod val="40000"/>
                  <a:lumOff val="60000"/>
                </a:schemeClr>
              </a:buClr>
              <a:buFont typeface="Wingdings" panose="05000000000000000000" pitchFamily="2" charset="2"/>
              <a:buChar char="Ø"/>
              <a:defRPr/>
            </a:pPr>
            <a:endParaRPr lang="id-ID" dirty="0"/>
          </a:p>
          <a:p>
            <a:pPr marL="0" indent="0" eaLnBrk="1" fontAlgn="auto" hangingPunct="1">
              <a:spcAft>
                <a:spcPts val="0"/>
              </a:spcAft>
              <a:buClr>
                <a:schemeClr val="bg2">
                  <a:lumMod val="40000"/>
                  <a:lumOff val="60000"/>
                </a:schemeClr>
              </a:buClr>
              <a:buFont typeface="Wingdings 3" charset="2"/>
              <a:buNone/>
              <a:defRPr/>
            </a:pPr>
            <a:endParaRPr lang="id-ID" b="1" dirty="0"/>
          </a:p>
        </p:txBody>
      </p:sp>
      <p:sp>
        <p:nvSpPr>
          <p:cNvPr id="22532" name="Slide Number Placeholder 3"/>
          <p:cNvSpPr>
            <a:spLocks noGrp="1"/>
          </p:cNvSpPr>
          <p:nvPr>
            <p:ph type="sldNum" sz="quarter" idx="12"/>
          </p:nvPr>
        </p:nvSpPr>
        <p:spPr>
          <a:noFill/>
          <a:ln>
            <a:miter lim="800000"/>
            <a:headEnd/>
            <a:tailEnd/>
          </a:ln>
        </p:spPr>
        <p:txBody>
          <a:bodyPr/>
          <a:lstStyle/>
          <a:p>
            <a:fld id="{087B6120-1720-4F88-AC3F-BF2F50598E8F}" type="slidenum">
              <a:rPr lang="id-ID" altLang="en-US"/>
              <a:pPr/>
              <a:t>18</a:t>
            </a:fld>
            <a:endParaRPr lang="id-ID" altLang="en-US"/>
          </a:p>
        </p:txBody>
      </p:sp>
      <p:pic>
        <p:nvPicPr>
          <p:cNvPr id="2" name="Picture 1">
            <a:extLst>
              <a:ext uri="{FF2B5EF4-FFF2-40B4-BE49-F238E27FC236}">
                <a16:creationId xmlns:a16="http://schemas.microsoft.com/office/drawing/2014/main" id="{A8977C52-5E4B-450F-80B9-8FBFB1C49663}"/>
              </a:ext>
            </a:extLst>
          </p:cNvPr>
          <p:cNvPicPr>
            <a:picLocks noChangeAspect="1"/>
          </p:cNvPicPr>
          <p:nvPr/>
        </p:nvPicPr>
        <p:blipFill>
          <a:blip r:embed="rId2"/>
          <a:stretch>
            <a:fillRect/>
          </a:stretch>
        </p:blipFill>
        <p:spPr>
          <a:xfrm>
            <a:off x="0" y="0"/>
            <a:ext cx="1001261" cy="106341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46113" y="452439"/>
            <a:ext cx="9404350" cy="999843"/>
          </a:xfrm>
        </p:spPr>
        <p:txBody>
          <a:bodyPr/>
          <a:lstStyle/>
          <a:p>
            <a:pPr algn="ctr" eaLnBrk="1" hangingPunct="1"/>
            <a:r>
              <a:rPr lang="id-ID" altLang="en-US" sz="3200" b="1" dirty="0"/>
              <a:t>Erik Olin Wright:</a:t>
            </a:r>
            <a:br>
              <a:rPr lang="id-ID" altLang="en-US" sz="3200" b="1" dirty="0"/>
            </a:br>
            <a:r>
              <a:rPr lang="id-ID" altLang="en-US" sz="3200" b="1" dirty="0"/>
              <a:t>“Middle Class” Among Employees (2)</a:t>
            </a:r>
            <a:endParaRPr lang="id-ID" altLang="en-US" sz="3200" dirty="0"/>
          </a:p>
        </p:txBody>
      </p:sp>
      <p:sp>
        <p:nvSpPr>
          <p:cNvPr id="3" name="Content Placeholder 2"/>
          <p:cNvSpPr>
            <a:spLocks noGrp="1"/>
          </p:cNvSpPr>
          <p:nvPr>
            <p:ph idx="1"/>
          </p:nvPr>
        </p:nvSpPr>
        <p:spPr>
          <a:xfrm>
            <a:off x="1103313" y="1761565"/>
            <a:ext cx="8947150" cy="4486835"/>
          </a:xfrm>
        </p:spPr>
        <p:txBody>
          <a:bodyPr rtlCol="0">
            <a:normAutofit lnSpcReduction="10000"/>
          </a:bodyPr>
          <a:lstStyle/>
          <a:p>
            <a:pPr marL="0" indent="0" eaLnBrk="1" fontAlgn="auto" hangingPunct="1">
              <a:spcAft>
                <a:spcPts val="0"/>
              </a:spcAft>
              <a:buClr>
                <a:schemeClr val="bg2">
                  <a:lumMod val="40000"/>
                  <a:lumOff val="60000"/>
                </a:schemeClr>
              </a:buClr>
              <a:buFont typeface="Wingdings 3" charset="2"/>
              <a:buNone/>
              <a:defRPr/>
            </a:pPr>
            <a:r>
              <a:rPr lang="id-ID" sz="2800" b="1" dirty="0">
                <a:solidFill>
                  <a:srgbClr val="FF0000"/>
                </a:solidFill>
              </a:rPr>
              <a:t>1. Authority</a:t>
            </a:r>
          </a:p>
          <a:p>
            <a:pPr marL="400050" lvl="1" indent="0" eaLnBrk="1" fontAlgn="auto" hangingPunct="1">
              <a:spcAft>
                <a:spcPts val="0"/>
              </a:spcAft>
              <a:buClr>
                <a:schemeClr val="bg2">
                  <a:lumMod val="40000"/>
                  <a:lumOff val="60000"/>
                </a:schemeClr>
              </a:buClr>
              <a:buFont typeface="Wingdings 3" charset="2"/>
              <a:buNone/>
              <a:defRPr/>
            </a:pPr>
            <a:r>
              <a:rPr lang="id-ID" sz="2400" b="1" dirty="0"/>
              <a:t>Two rationales for treating authority as a dimension of class relations among employees:</a:t>
            </a:r>
          </a:p>
          <a:p>
            <a:pPr marL="0" indent="0" eaLnBrk="1" fontAlgn="auto" hangingPunct="1">
              <a:spcAft>
                <a:spcPts val="0"/>
              </a:spcAft>
              <a:buClr>
                <a:schemeClr val="bg2">
                  <a:lumMod val="40000"/>
                  <a:lumOff val="60000"/>
                </a:schemeClr>
              </a:buClr>
              <a:buFont typeface="Wingdings 3" charset="2"/>
              <a:buNone/>
              <a:defRPr/>
            </a:pPr>
            <a:r>
              <a:rPr lang="id-ID" b="1" dirty="0"/>
              <a:t>a. </a:t>
            </a:r>
            <a:r>
              <a:rPr lang="id-ID" sz="2400" b="1" dirty="0"/>
              <a:t>The role of domination within capitalist property relations. </a:t>
            </a:r>
          </a:p>
          <a:p>
            <a:pPr lvl="1" eaLnBrk="1" fontAlgn="auto" hangingPunct="1">
              <a:spcAft>
                <a:spcPts val="0"/>
              </a:spcAft>
              <a:buClr>
                <a:schemeClr val="bg2">
                  <a:lumMod val="40000"/>
                  <a:lumOff val="60000"/>
                </a:schemeClr>
              </a:buClr>
              <a:buFont typeface="Wingdings" panose="05000000000000000000" pitchFamily="2" charset="2"/>
              <a:buChar char="ü"/>
              <a:defRPr/>
            </a:pPr>
            <a:r>
              <a:rPr lang="id-ID" sz="2400" b="1" dirty="0"/>
              <a:t>Capitalists own the means of production, hire workers, and also dominate workers within production. </a:t>
            </a:r>
          </a:p>
          <a:p>
            <a:pPr lvl="1" eaLnBrk="1" fontAlgn="auto" hangingPunct="1">
              <a:spcAft>
                <a:spcPts val="0"/>
              </a:spcAft>
              <a:buClr>
                <a:schemeClr val="bg2">
                  <a:lumMod val="40000"/>
                  <a:lumOff val="60000"/>
                </a:schemeClr>
              </a:buClr>
              <a:buFont typeface="Wingdings" panose="05000000000000000000" pitchFamily="2" charset="2"/>
              <a:buChar char="ü"/>
              <a:defRPr/>
            </a:pPr>
            <a:r>
              <a:rPr lang="id-ID" sz="2400" b="1" dirty="0"/>
              <a:t>Managers and supervisors can be considered simulataneously in the capitalist class and the working class.</a:t>
            </a:r>
          </a:p>
          <a:p>
            <a:pPr lvl="1" eaLnBrk="1" fontAlgn="auto" hangingPunct="1">
              <a:spcAft>
                <a:spcPts val="0"/>
              </a:spcAft>
              <a:buClr>
                <a:schemeClr val="bg2">
                  <a:lumMod val="40000"/>
                  <a:lumOff val="60000"/>
                </a:schemeClr>
              </a:buClr>
              <a:buFont typeface="Wingdings" panose="05000000000000000000" pitchFamily="2" charset="2"/>
              <a:buChar char="ü"/>
              <a:defRPr/>
            </a:pPr>
            <a:r>
              <a:rPr lang="id-ID" sz="2400" b="1" dirty="0"/>
              <a:t>They occupy </a:t>
            </a:r>
            <a:r>
              <a:rPr lang="id-ID" sz="2400" b="1" i="1" dirty="0"/>
              <a:t>contradictory locations within class relations. </a:t>
            </a:r>
            <a:endParaRPr lang="id-ID" sz="2400" b="1" dirty="0"/>
          </a:p>
          <a:p>
            <a:pPr eaLnBrk="1" fontAlgn="auto" hangingPunct="1">
              <a:spcAft>
                <a:spcPts val="0"/>
              </a:spcAft>
              <a:buClr>
                <a:schemeClr val="bg2">
                  <a:lumMod val="40000"/>
                  <a:lumOff val="60000"/>
                </a:schemeClr>
              </a:buClr>
              <a:buFont typeface="Wingdings 3" charset="2"/>
              <a:buChar char=""/>
              <a:defRPr/>
            </a:pPr>
            <a:endParaRPr lang="id-ID" sz="2400" dirty="0"/>
          </a:p>
        </p:txBody>
      </p:sp>
      <p:sp>
        <p:nvSpPr>
          <p:cNvPr id="23556" name="Slide Number Placeholder 3"/>
          <p:cNvSpPr>
            <a:spLocks noGrp="1"/>
          </p:cNvSpPr>
          <p:nvPr>
            <p:ph type="sldNum" sz="quarter" idx="12"/>
          </p:nvPr>
        </p:nvSpPr>
        <p:spPr>
          <a:noFill/>
          <a:ln>
            <a:miter lim="800000"/>
            <a:headEnd/>
            <a:tailEnd/>
          </a:ln>
        </p:spPr>
        <p:txBody>
          <a:bodyPr/>
          <a:lstStyle/>
          <a:p>
            <a:fld id="{03D974AD-B39E-4C04-873D-355717F5D948}" type="slidenum">
              <a:rPr lang="id-ID" altLang="en-US"/>
              <a:pPr/>
              <a:t>19</a:t>
            </a:fld>
            <a:endParaRPr lang="id-ID" altLang="en-US"/>
          </a:p>
        </p:txBody>
      </p:sp>
      <p:pic>
        <p:nvPicPr>
          <p:cNvPr id="2" name="Picture 1">
            <a:extLst>
              <a:ext uri="{FF2B5EF4-FFF2-40B4-BE49-F238E27FC236}">
                <a16:creationId xmlns:a16="http://schemas.microsoft.com/office/drawing/2014/main" id="{4EDD94FC-4409-4897-B819-A5432984D06E}"/>
              </a:ext>
            </a:extLst>
          </p:cNvPr>
          <p:cNvPicPr>
            <a:picLocks noChangeAspect="1"/>
          </p:cNvPicPr>
          <p:nvPr/>
        </p:nvPicPr>
        <p:blipFill>
          <a:blip r:embed="rId2"/>
          <a:stretch>
            <a:fillRect/>
          </a:stretch>
        </p:blipFill>
        <p:spPr>
          <a:xfrm>
            <a:off x="0" y="0"/>
            <a:ext cx="1001261" cy="106341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46113" y="452438"/>
            <a:ext cx="9404350" cy="222250"/>
          </a:xfrm>
        </p:spPr>
        <p:txBody>
          <a:bodyPr/>
          <a:lstStyle/>
          <a:p>
            <a:pPr algn="ctr" eaLnBrk="1" hangingPunct="1"/>
            <a:br>
              <a:rPr lang="id-ID" altLang="en-US" sz="3600" b="1"/>
            </a:br>
            <a:br>
              <a:rPr lang="id-ID" altLang="en-US" sz="3600" b="1"/>
            </a:br>
            <a:endParaRPr lang="id-ID" altLang="en-US" sz="3600" b="1"/>
          </a:p>
        </p:txBody>
      </p:sp>
      <p:sp>
        <p:nvSpPr>
          <p:cNvPr id="3" name="Content Placeholder 2"/>
          <p:cNvSpPr>
            <a:spLocks noGrp="1"/>
          </p:cNvSpPr>
          <p:nvPr>
            <p:ph idx="1"/>
          </p:nvPr>
        </p:nvSpPr>
        <p:spPr>
          <a:xfrm>
            <a:off x="1103313" y="604838"/>
            <a:ext cx="8947150" cy="5824537"/>
          </a:xfrm>
        </p:spPr>
        <p:txBody>
          <a:bodyPr rtlCol="0">
            <a:normAutofit/>
          </a:bodyPr>
          <a:lstStyle/>
          <a:p>
            <a:pPr eaLnBrk="1" fontAlgn="auto" hangingPunct="1">
              <a:spcAft>
                <a:spcPts val="0"/>
              </a:spcAft>
              <a:buClr>
                <a:schemeClr val="bg2">
                  <a:lumMod val="40000"/>
                  <a:lumOff val="60000"/>
                </a:schemeClr>
              </a:buClr>
              <a:buFont typeface="Wingdings" panose="05000000000000000000" pitchFamily="2" charset="2"/>
              <a:buChar char="q"/>
              <a:defRPr/>
            </a:pPr>
            <a:r>
              <a:rPr lang="id-ID" sz="2800" b="1" dirty="0"/>
              <a:t>Sebelum membahas teori2 Dahrendorf, Wright, Goldthorpe, dan Grusky, perlu diperhatikan:</a:t>
            </a:r>
          </a:p>
          <a:p>
            <a:pPr marL="514350" indent="-514350" eaLnBrk="1" fontAlgn="auto" hangingPunct="1">
              <a:spcAft>
                <a:spcPts val="0"/>
              </a:spcAft>
              <a:buClr>
                <a:schemeClr val="bg2">
                  <a:lumMod val="40000"/>
                  <a:lumOff val="60000"/>
                </a:schemeClr>
              </a:buClr>
              <a:buFont typeface="Wingdings 3" charset="2"/>
              <a:buAutoNum type="arabicPeriod"/>
              <a:defRPr/>
            </a:pPr>
            <a:r>
              <a:rPr lang="id-ID" sz="2800" b="1" dirty="0"/>
              <a:t>Apa perbedaan antara Marx-Marxian dan Weber-Weberian dalam menganalisis stratifikasi?</a:t>
            </a:r>
          </a:p>
          <a:p>
            <a:pPr marL="514350" indent="-514350" eaLnBrk="1" fontAlgn="auto" hangingPunct="1">
              <a:spcAft>
                <a:spcPts val="0"/>
              </a:spcAft>
              <a:buClr>
                <a:schemeClr val="bg2">
                  <a:lumMod val="40000"/>
                  <a:lumOff val="60000"/>
                </a:schemeClr>
              </a:buClr>
              <a:buFont typeface="Wingdings 3" charset="2"/>
              <a:buAutoNum type="arabicPeriod"/>
              <a:defRPr/>
            </a:pPr>
            <a:r>
              <a:rPr lang="id-ID" sz="2800" b="1" dirty="0"/>
              <a:t>Apa perbedaan antara Teori Umum (General) dengan teori Menengah (Middle-Range)?</a:t>
            </a:r>
          </a:p>
          <a:p>
            <a:pPr marL="514350" indent="-514350" eaLnBrk="1" fontAlgn="auto" hangingPunct="1">
              <a:spcAft>
                <a:spcPts val="0"/>
              </a:spcAft>
              <a:buClr>
                <a:schemeClr val="bg2">
                  <a:lumMod val="40000"/>
                  <a:lumOff val="60000"/>
                </a:schemeClr>
              </a:buClr>
              <a:buFont typeface="Wingdings 3" charset="2"/>
              <a:buAutoNum type="arabicPeriod"/>
              <a:defRPr/>
            </a:pPr>
            <a:r>
              <a:rPr lang="id-ID" sz="2800" b="1" dirty="0"/>
              <a:t>Bagaimana hubungan antara   teori  Dahrendorf dipengaruhi oleh teori Marx?</a:t>
            </a:r>
          </a:p>
          <a:p>
            <a:pPr marL="514350" indent="-514350" eaLnBrk="1" fontAlgn="auto" hangingPunct="1">
              <a:spcAft>
                <a:spcPts val="0"/>
              </a:spcAft>
              <a:buClr>
                <a:schemeClr val="bg2">
                  <a:lumMod val="40000"/>
                  <a:lumOff val="60000"/>
                </a:schemeClr>
              </a:buClr>
              <a:buFont typeface="Wingdings 3" charset="2"/>
              <a:buAutoNum type="arabicPeriod"/>
              <a:defRPr/>
            </a:pPr>
            <a:r>
              <a:rPr lang="id-ID" sz="2800" b="1" dirty="0"/>
              <a:t>Bagaimana hubungan antara teori  Wright dengan teori Weber?</a:t>
            </a:r>
          </a:p>
          <a:p>
            <a:pPr marL="514350" indent="-514350" eaLnBrk="1" fontAlgn="auto" hangingPunct="1">
              <a:spcAft>
                <a:spcPts val="0"/>
              </a:spcAft>
              <a:buClr>
                <a:schemeClr val="bg2">
                  <a:lumMod val="40000"/>
                  <a:lumOff val="60000"/>
                </a:schemeClr>
              </a:buClr>
              <a:buFont typeface="Wingdings 3" charset="2"/>
              <a:buAutoNum type="arabicPeriod"/>
              <a:defRPr/>
            </a:pPr>
            <a:endParaRPr lang="id-ID" sz="2800" dirty="0"/>
          </a:p>
          <a:p>
            <a:pPr marL="514350" indent="-514350" eaLnBrk="1" fontAlgn="auto" hangingPunct="1">
              <a:spcAft>
                <a:spcPts val="0"/>
              </a:spcAft>
              <a:buClr>
                <a:schemeClr val="bg2">
                  <a:lumMod val="40000"/>
                  <a:lumOff val="60000"/>
                </a:schemeClr>
              </a:buClr>
              <a:buFont typeface="Wingdings 3" charset="2"/>
              <a:buAutoNum type="arabicPeriod"/>
              <a:defRPr/>
            </a:pPr>
            <a:endParaRPr lang="id-ID" sz="2800" dirty="0"/>
          </a:p>
          <a:p>
            <a:pPr marL="0" indent="0" eaLnBrk="1" fontAlgn="auto" hangingPunct="1">
              <a:spcAft>
                <a:spcPts val="0"/>
              </a:spcAft>
              <a:buClr>
                <a:schemeClr val="bg2">
                  <a:lumMod val="40000"/>
                  <a:lumOff val="60000"/>
                </a:schemeClr>
              </a:buClr>
              <a:buFont typeface="Wingdings 3" charset="2"/>
              <a:buNone/>
              <a:defRPr/>
            </a:pPr>
            <a:endParaRPr lang="id-ID" sz="2800" dirty="0"/>
          </a:p>
          <a:p>
            <a:pPr eaLnBrk="1" fontAlgn="auto" hangingPunct="1">
              <a:spcAft>
                <a:spcPts val="0"/>
              </a:spcAft>
              <a:buClr>
                <a:schemeClr val="bg2">
                  <a:lumMod val="40000"/>
                  <a:lumOff val="60000"/>
                </a:schemeClr>
              </a:buClr>
              <a:buFont typeface="Wingdings" panose="05000000000000000000" pitchFamily="2" charset="2"/>
              <a:buChar char="q"/>
              <a:defRPr/>
            </a:pPr>
            <a:endParaRPr lang="id-ID" sz="2800" dirty="0"/>
          </a:p>
          <a:p>
            <a:pPr marL="0" indent="0" eaLnBrk="1" fontAlgn="auto" hangingPunct="1">
              <a:spcAft>
                <a:spcPts val="0"/>
              </a:spcAft>
              <a:buClr>
                <a:schemeClr val="bg2">
                  <a:lumMod val="40000"/>
                  <a:lumOff val="60000"/>
                </a:schemeClr>
              </a:buClr>
              <a:buFont typeface="Wingdings 3" charset="2"/>
              <a:buNone/>
              <a:defRPr/>
            </a:pPr>
            <a:endParaRPr lang="id-ID" dirty="0"/>
          </a:p>
          <a:p>
            <a:pPr eaLnBrk="1" fontAlgn="auto" hangingPunct="1">
              <a:spcAft>
                <a:spcPts val="0"/>
              </a:spcAft>
              <a:buClr>
                <a:schemeClr val="bg2">
                  <a:lumMod val="40000"/>
                  <a:lumOff val="60000"/>
                </a:schemeClr>
              </a:buClr>
              <a:buFont typeface="Wingdings" panose="05000000000000000000" pitchFamily="2" charset="2"/>
              <a:buChar char="q"/>
              <a:defRPr/>
            </a:pPr>
            <a:endParaRPr lang="id-ID" dirty="0"/>
          </a:p>
          <a:p>
            <a:pPr eaLnBrk="1" fontAlgn="auto" hangingPunct="1">
              <a:spcAft>
                <a:spcPts val="0"/>
              </a:spcAft>
              <a:buClr>
                <a:schemeClr val="bg2">
                  <a:lumMod val="40000"/>
                  <a:lumOff val="60000"/>
                </a:schemeClr>
              </a:buClr>
              <a:buFont typeface="Wingdings" panose="05000000000000000000" pitchFamily="2" charset="2"/>
              <a:buChar char="q"/>
              <a:defRPr/>
            </a:pPr>
            <a:endParaRPr lang="id-ID" dirty="0"/>
          </a:p>
          <a:p>
            <a:pPr marL="0" indent="0" eaLnBrk="1" fontAlgn="auto" hangingPunct="1">
              <a:spcAft>
                <a:spcPts val="0"/>
              </a:spcAft>
              <a:buClr>
                <a:schemeClr val="bg2">
                  <a:lumMod val="40000"/>
                  <a:lumOff val="60000"/>
                </a:schemeClr>
              </a:buClr>
              <a:buFont typeface="Wingdings 3" charset="2"/>
              <a:buNone/>
              <a:defRPr/>
            </a:pPr>
            <a:endParaRPr lang="id-ID" dirty="0"/>
          </a:p>
        </p:txBody>
      </p:sp>
      <p:sp>
        <p:nvSpPr>
          <p:cNvPr id="8196" name="Slide Number Placeholder 3"/>
          <p:cNvSpPr>
            <a:spLocks noGrp="1"/>
          </p:cNvSpPr>
          <p:nvPr>
            <p:ph type="sldNum" sz="quarter" idx="12"/>
          </p:nvPr>
        </p:nvSpPr>
        <p:spPr>
          <a:noFill/>
          <a:ln>
            <a:miter lim="800000"/>
            <a:headEnd/>
            <a:tailEnd/>
          </a:ln>
        </p:spPr>
        <p:txBody>
          <a:bodyPr/>
          <a:lstStyle/>
          <a:p>
            <a:fld id="{47DF1BDB-2E34-4443-9ED9-5E4D3CB78CD6}" type="slidenum">
              <a:rPr lang="id-ID" altLang="en-US" smtClean="0"/>
              <a:pPr/>
              <a:t>2</a:t>
            </a:fld>
            <a:endParaRPr lang="id-ID" altLang="en-US"/>
          </a:p>
        </p:txBody>
      </p:sp>
      <p:pic>
        <p:nvPicPr>
          <p:cNvPr id="2" name="Picture 1">
            <a:extLst>
              <a:ext uri="{FF2B5EF4-FFF2-40B4-BE49-F238E27FC236}">
                <a16:creationId xmlns:a16="http://schemas.microsoft.com/office/drawing/2014/main" id="{30CD73A0-2BA0-42A4-9435-D0CF3B86B617}"/>
              </a:ext>
            </a:extLst>
          </p:cNvPr>
          <p:cNvPicPr>
            <a:picLocks noChangeAspect="1"/>
          </p:cNvPicPr>
          <p:nvPr/>
        </p:nvPicPr>
        <p:blipFill>
          <a:blip r:embed="rId2"/>
          <a:stretch>
            <a:fillRect/>
          </a:stretch>
        </p:blipFill>
        <p:spPr>
          <a:xfrm>
            <a:off x="0" y="0"/>
            <a:ext cx="1001261" cy="106341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lgn="ctr" eaLnBrk="1" hangingPunct="1"/>
            <a:r>
              <a:rPr lang="id-ID" altLang="en-US" b="1"/>
              <a:t>Erik Olin Wright:</a:t>
            </a:r>
            <a:br>
              <a:rPr lang="id-ID" altLang="en-US" b="1"/>
            </a:br>
            <a:r>
              <a:rPr lang="id-ID" altLang="en-US" sz="3600" b="1"/>
              <a:t>“Middle Class” Among Employees (3)</a:t>
            </a:r>
            <a:endParaRPr lang="id-ID" altLang="en-US" sz="3600"/>
          </a:p>
        </p:txBody>
      </p:sp>
      <p:sp>
        <p:nvSpPr>
          <p:cNvPr id="3" name="Content Placeholder 2"/>
          <p:cNvSpPr>
            <a:spLocks noGrp="1"/>
          </p:cNvSpPr>
          <p:nvPr>
            <p:ph idx="1"/>
          </p:nvPr>
        </p:nvSpPr>
        <p:spPr/>
        <p:txBody>
          <a:bodyPr rtlCol="0">
            <a:normAutofit fontScale="85000" lnSpcReduction="10000"/>
          </a:bodyPr>
          <a:lstStyle/>
          <a:p>
            <a:pPr marL="0" indent="0" eaLnBrk="1" fontAlgn="auto" hangingPunct="1">
              <a:spcAft>
                <a:spcPts val="0"/>
              </a:spcAft>
              <a:buClr>
                <a:schemeClr val="bg2">
                  <a:lumMod val="40000"/>
                  <a:lumOff val="60000"/>
                </a:schemeClr>
              </a:buClr>
              <a:buFont typeface="Wingdings 3" charset="2"/>
              <a:buNone/>
              <a:defRPr/>
            </a:pPr>
            <a:r>
              <a:rPr lang="id-ID" sz="2800" b="1" dirty="0"/>
              <a:t>b. The relationship between the earnings and the appropriation of surplus.</a:t>
            </a:r>
          </a:p>
          <a:p>
            <a:pPr marL="0" indent="0" eaLnBrk="1" fontAlgn="auto" hangingPunct="1">
              <a:spcAft>
                <a:spcPts val="0"/>
              </a:spcAft>
              <a:buClr>
                <a:schemeClr val="bg2">
                  <a:lumMod val="40000"/>
                  <a:lumOff val="60000"/>
                </a:schemeClr>
              </a:buClr>
              <a:buFont typeface="Wingdings 3" charset="2"/>
              <a:buNone/>
              <a:defRPr/>
            </a:pPr>
            <a:endParaRPr lang="id-ID" sz="2800" b="1" dirty="0"/>
          </a:p>
          <a:p>
            <a:pPr lvl="1" eaLnBrk="1" fontAlgn="auto" hangingPunct="1">
              <a:spcAft>
                <a:spcPts val="0"/>
              </a:spcAft>
              <a:buClr>
                <a:schemeClr val="bg2">
                  <a:lumMod val="40000"/>
                  <a:lumOff val="60000"/>
                </a:schemeClr>
              </a:buClr>
              <a:buFont typeface="Wingdings" panose="05000000000000000000" pitchFamily="2" charset="2"/>
              <a:buChar char="ü"/>
              <a:defRPr/>
            </a:pPr>
            <a:r>
              <a:rPr lang="id-ID" sz="2800" b="1" dirty="0"/>
              <a:t>The strategic position of managers within organization of production enables them to make significant claim on a portion of the social surplus – the part of the socially produced product left over after all inputs have been paid for – in the form of relatively high earnings.</a:t>
            </a:r>
          </a:p>
          <a:p>
            <a:pPr lvl="1" eaLnBrk="1" fontAlgn="auto" hangingPunct="1">
              <a:spcAft>
                <a:spcPts val="0"/>
              </a:spcAft>
              <a:buClr>
                <a:schemeClr val="bg2">
                  <a:lumMod val="40000"/>
                  <a:lumOff val="60000"/>
                </a:schemeClr>
              </a:buClr>
              <a:buFont typeface="Wingdings" panose="05000000000000000000" pitchFamily="2" charset="2"/>
              <a:buChar char="ü"/>
              <a:defRPr/>
            </a:pPr>
            <a:r>
              <a:rPr lang="id-ID" sz="2800" b="1" dirty="0"/>
              <a:t> By virtue of this appropriation of surplus by managers they should generally be seen as exploiters.</a:t>
            </a:r>
          </a:p>
          <a:p>
            <a:pPr lvl="1" eaLnBrk="1" fontAlgn="auto" hangingPunct="1">
              <a:spcAft>
                <a:spcPts val="0"/>
              </a:spcAft>
              <a:buClr>
                <a:schemeClr val="bg2">
                  <a:lumMod val="40000"/>
                  <a:lumOff val="60000"/>
                </a:schemeClr>
              </a:buClr>
              <a:buFont typeface="Wingdings" panose="05000000000000000000" pitchFamily="2" charset="2"/>
              <a:buChar char="§"/>
              <a:defRPr/>
            </a:pPr>
            <a:endParaRPr lang="id-ID" dirty="0"/>
          </a:p>
        </p:txBody>
      </p:sp>
      <p:sp>
        <p:nvSpPr>
          <p:cNvPr id="24580" name="Slide Number Placeholder 3"/>
          <p:cNvSpPr>
            <a:spLocks noGrp="1"/>
          </p:cNvSpPr>
          <p:nvPr>
            <p:ph type="sldNum" sz="quarter" idx="12"/>
          </p:nvPr>
        </p:nvSpPr>
        <p:spPr>
          <a:noFill/>
          <a:ln>
            <a:miter lim="800000"/>
            <a:headEnd/>
            <a:tailEnd/>
          </a:ln>
        </p:spPr>
        <p:txBody>
          <a:bodyPr/>
          <a:lstStyle/>
          <a:p>
            <a:fld id="{3BA1F352-AC9D-4025-A84C-CE536EA82AC1}" type="slidenum">
              <a:rPr lang="id-ID" altLang="en-US"/>
              <a:pPr/>
              <a:t>20</a:t>
            </a:fld>
            <a:endParaRPr lang="id-ID" altLang="en-US"/>
          </a:p>
        </p:txBody>
      </p:sp>
      <p:pic>
        <p:nvPicPr>
          <p:cNvPr id="2" name="Picture 1">
            <a:extLst>
              <a:ext uri="{FF2B5EF4-FFF2-40B4-BE49-F238E27FC236}">
                <a16:creationId xmlns:a16="http://schemas.microsoft.com/office/drawing/2014/main" id="{9ABBE61A-66C3-4F69-BF8A-2FCEE9761DB3}"/>
              </a:ext>
            </a:extLst>
          </p:cNvPr>
          <p:cNvPicPr>
            <a:picLocks noChangeAspect="1"/>
          </p:cNvPicPr>
          <p:nvPr/>
        </p:nvPicPr>
        <p:blipFill>
          <a:blip r:embed="rId2"/>
          <a:stretch>
            <a:fillRect/>
          </a:stretch>
        </p:blipFill>
        <p:spPr>
          <a:xfrm>
            <a:off x="0" y="0"/>
            <a:ext cx="1001261" cy="106341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46113" y="452438"/>
            <a:ext cx="9404350" cy="1241891"/>
          </a:xfrm>
        </p:spPr>
        <p:txBody>
          <a:bodyPr/>
          <a:lstStyle/>
          <a:p>
            <a:pPr algn="ctr" eaLnBrk="1" hangingPunct="1"/>
            <a:r>
              <a:rPr lang="id-ID" altLang="en-US" b="1" dirty="0"/>
              <a:t>Erik Olin Wright:</a:t>
            </a:r>
            <a:br>
              <a:rPr lang="id-ID" altLang="en-US" b="1" dirty="0"/>
            </a:br>
            <a:r>
              <a:rPr lang="id-ID" altLang="en-US" sz="3600" b="1" dirty="0"/>
              <a:t>“Middle Class” Among Employees (4)</a:t>
            </a:r>
            <a:endParaRPr lang="id-ID" altLang="en-US" sz="3600" dirty="0"/>
          </a:p>
        </p:txBody>
      </p:sp>
      <p:sp>
        <p:nvSpPr>
          <p:cNvPr id="3" name="Content Placeholder 2"/>
          <p:cNvSpPr>
            <a:spLocks noGrp="1"/>
          </p:cNvSpPr>
          <p:nvPr>
            <p:ph idx="1"/>
          </p:nvPr>
        </p:nvSpPr>
        <p:spPr/>
        <p:txBody>
          <a:bodyPr rtlCol="0">
            <a:normAutofit/>
          </a:bodyPr>
          <a:lstStyle/>
          <a:p>
            <a:pPr lvl="1" eaLnBrk="1" fontAlgn="auto" hangingPunct="1">
              <a:spcAft>
                <a:spcPts val="0"/>
              </a:spcAft>
              <a:buClr>
                <a:schemeClr val="bg2">
                  <a:lumMod val="40000"/>
                  <a:lumOff val="60000"/>
                </a:schemeClr>
              </a:buClr>
              <a:buFont typeface="Wingdings" panose="05000000000000000000" pitchFamily="2" charset="2"/>
              <a:buChar char="ü"/>
              <a:defRPr/>
            </a:pPr>
            <a:r>
              <a:rPr lang="id-ID" sz="2400" b="1" dirty="0"/>
              <a:t>Managers occupies a privileged position with respect to the process of exploitation which enables them to appropriate part of the social surplus in the form of higher income.</a:t>
            </a:r>
          </a:p>
          <a:p>
            <a:pPr lvl="1" eaLnBrk="1" fontAlgn="auto" hangingPunct="1">
              <a:spcAft>
                <a:spcPts val="0"/>
              </a:spcAft>
              <a:buClr>
                <a:schemeClr val="bg2">
                  <a:lumMod val="40000"/>
                  <a:lumOff val="60000"/>
                </a:schemeClr>
              </a:buClr>
              <a:buFont typeface="Wingdings" panose="05000000000000000000" pitchFamily="2" charset="2"/>
              <a:buChar char="ü"/>
              <a:defRPr/>
            </a:pPr>
            <a:endParaRPr lang="id-ID" sz="2400" b="1" dirty="0"/>
          </a:p>
          <a:p>
            <a:pPr lvl="1" eaLnBrk="1" fontAlgn="auto" hangingPunct="1">
              <a:spcAft>
                <a:spcPts val="0"/>
              </a:spcAft>
              <a:buClr>
                <a:schemeClr val="bg2">
                  <a:lumMod val="40000"/>
                  <a:lumOff val="60000"/>
                </a:schemeClr>
              </a:buClr>
              <a:buFont typeface="Wingdings" panose="05000000000000000000" pitchFamily="2" charset="2"/>
              <a:buChar char="ü"/>
              <a:defRPr/>
            </a:pPr>
            <a:r>
              <a:rPr lang="id-ID" sz="2400" b="1" dirty="0"/>
              <a:t>Managers not only occupy contradictory locations within class relations by vitue of domination, they occupy a privileged appropriation location within exploitation relations. These differentiate them from the working class. </a:t>
            </a:r>
          </a:p>
          <a:p>
            <a:pPr eaLnBrk="1" fontAlgn="auto" hangingPunct="1">
              <a:spcAft>
                <a:spcPts val="0"/>
              </a:spcAft>
              <a:buClr>
                <a:schemeClr val="bg2">
                  <a:lumMod val="40000"/>
                  <a:lumOff val="60000"/>
                </a:schemeClr>
              </a:buClr>
              <a:buFont typeface="Wingdings" panose="05000000000000000000" pitchFamily="2" charset="2"/>
              <a:buChar char="ü"/>
              <a:defRPr/>
            </a:pPr>
            <a:endParaRPr lang="id-ID" sz="2400" dirty="0"/>
          </a:p>
        </p:txBody>
      </p:sp>
      <p:sp>
        <p:nvSpPr>
          <p:cNvPr id="25604" name="Slide Number Placeholder 3"/>
          <p:cNvSpPr>
            <a:spLocks noGrp="1"/>
          </p:cNvSpPr>
          <p:nvPr>
            <p:ph type="sldNum" sz="quarter" idx="12"/>
          </p:nvPr>
        </p:nvSpPr>
        <p:spPr>
          <a:noFill/>
          <a:ln>
            <a:miter lim="800000"/>
            <a:headEnd/>
            <a:tailEnd/>
          </a:ln>
        </p:spPr>
        <p:txBody>
          <a:bodyPr/>
          <a:lstStyle/>
          <a:p>
            <a:fld id="{F9DBABE7-AEE8-4532-ABAA-08F93B5AFE90}" type="slidenum">
              <a:rPr lang="id-ID" altLang="en-US"/>
              <a:pPr/>
              <a:t>21</a:t>
            </a:fld>
            <a:endParaRPr lang="id-ID" altLang="en-US" dirty="0"/>
          </a:p>
        </p:txBody>
      </p:sp>
      <p:pic>
        <p:nvPicPr>
          <p:cNvPr id="2" name="Picture 1">
            <a:extLst>
              <a:ext uri="{FF2B5EF4-FFF2-40B4-BE49-F238E27FC236}">
                <a16:creationId xmlns:a16="http://schemas.microsoft.com/office/drawing/2014/main" id="{71071627-07DE-428D-82E7-C4EAEBC98858}"/>
              </a:ext>
            </a:extLst>
          </p:cNvPr>
          <p:cNvPicPr>
            <a:picLocks noChangeAspect="1"/>
          </p:cNvPicPr>
          <p:nvPr/>
        </p:nvPicPr>
        <p:blipFill>
          <a:blip r:embed="rId2"/>
          <a:stretch>
            <a:fillRect/>
          </a:stretch>
        </p:blipFill>
        <p:spPr>
          <a:xfrm>
            <a:off x="0" y="0"/>
            <a:ext cx="1001261" cy="106341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lgn="ctr" eaLnBrk="1" hangingPunct="1"/>
            <a:r>
              <a:rPr lang="id-ID" altLang="en-US" b="1"/>
              <a:t>Erik Olin Wright:</a:t>
            </a:r>
            <a:br>
              <a:rPr lang="id-ID" altLang="en-US" b="1"/>
            </a:br>
            <a:r>
              <a:rPr lang="id-ID" altLang="en-US" sz="3600" b="1"/>
              <a:t>“Middle Class” Among Employees (5)</a:t>
            </a:r>
            <a:endParaRPr lang="id-ID" altLang="en-US" sz="3600"/>
          </a:p>
        </p:txBody>
      </p:sp>
      <p:sp>
        <p:nvSpPr>
          <p:cNvPr id="3" name="Content Placeholder 2"/>
          <p:cNvSpPr>
            <a:spLocks noGrp="1"/>
          </p:cNvSpPr>
          <p:nvPr>
            <p:ph idx="1"/>
          </p:nvPr>
        </p:nvSpPr>
        <p:spPr/>
        <p:txBody>
          <a:bodyPr rtlCol="0">
            <a:normAutofit/>
          </a:bodyPr>
          <a:lstStyle/>
          <a:p>
            <a:pPr marL="0" indent="0" eaLnBrk="1" fontAlgn="auto" hangingPunct="1">
              <a:spcAft>
                <a:spcPts val="0"/>
              </a:spcAft>
              <a:buClr>
                <a:schemeClr val="bg2">
                  <a:lumMod val="40000"/>
                  <a:lumOff val="60000"/>
                </a:schemeClr>
              </a:buClr>
              <a:buFont typeface="Wingdings 3" charset="2"/>
              <a:buNone/>
              <a:defRPr/>
            </a:pPr>
            <a:r>
              <a:rPr lang="id-ID" sz="3000" b="1" dirty="0">
                <a:solidFill>
                  <a:srgbClr val="FF0000"/>
                </a:solidFill>
              </a:rPr>
              <a:t>2. Skills and Expertise</a:t>
            </a:r>
          </a:p>
          <a:p>
            <a:pPr marL="0" indent="0" eaLnBrk="1" fontAlgn="auto" hangingPunct="1">
              <a:spcAft>
                <a:spcPts val="0"/>
              </a:spcAft>
              <a:buClr>
                <a:schemeClr val="bg2">
                  <a:lumMod val="40000"/>
                  <a:lumOff val="60000"/>
                </a:schemeClr>
              </a:buClr>
              <a:buFont typeface="Wingdings 3" charset="2"/>
              <a:buNone/>
              <a:defRPr/>
            </a:pPr>
            <a:endParaRPr lang="id-ID" b="1" dirty="0"/>
          </a:p>
          <a:p>
            <a:pPr eaLnBrk="1" fontAlgn="auto" hangingPunct="1">
              <a:spcAft>
                <a:spcPts val="0"/>
              </a:spcAft>
              <a:buClr>
                <a:schemeClr val="bg2">
                  <a:lumMod val="40000"/>
                  <a:lumOff val="60000"/>
                </a:schemeClr>
              </a:buClr>
              <a:buFont typeface="Wingdings" panose="05000000000000000000" pitchFamily="2" charset="2"/>
              <a:buChar char="v"/>
              <a:defRPr/>
            </a:pPr>
            <a:r>
              <a:rPr lang="id-ID" sz="2400" b="1" dirty="0"/>
              <a:t>Managers or employees who posses high level of skill/expertise are potentially in a privileged appropriation location within exploitation relations</a:t>
            </a:r>
          </a:p>
          <a:p>
            <a:pPr marL="0" indent="0" eaLnBrk="1" fontAlgn="auto" hangingPunct="1">
              <a:spcAft>
                <a:spcPts val="0"/>
              </a:spcAft>
              <a:buClr>
                <a:schemeClr val="bg2">
                  <a:lumMod val="40000"/>
                  <a:lumOff val="60000"/>
                </a:schemeClr>
              </a:buClr>
              <a:buFont typeface="Wingdings 3" charset="2"/>
              <a:buNone/>
              <a:defRPr/>
            </a:pPr>
            <a:endParaRPr lang="id-ID" dirty="0"/>
          </a:p>
        </p:txBody>
      </p:sp>
      <p:sp>
        <p:nvSpPr>
          <p:cNvPr id="26628" name="Slide Number Placeholder 3"/>
          <p:cNvSpPr>
            <a:spLocks noGrp="1"/>
          </p:cNvSpPr>
          <p:nvPr>
            <p:ph type="sldNum" sz="quarter" idx="12"/>
          </p:nvPr>
        </p:nvSpPr>
        <p:spPr>
          <a:noFill/>
          <a:ln>
            <a:miter lim="800000"/>
            <a:headEnd/>
            <a:tailEnd/>
          </a:ln>
        </p:spPr>
        <p:txBody>
          <a:bodyPr/>
          <a:lstStyle/>
          <a:p>
            <a:fld id="{3173AAFC-AA31-489B-9062-1B47BA4BC008}" type="slidenum">
              <a:rPr lang="id-ID" altLang="en-US"/>
              <a:pPr/>
              <a:t>22</a:t>
            </a:fld>
            <a:endParaRPr lang="id-ID" altLang="en-US"/>
          </a:p>
        </p:txBody>
      </p:sp>
      <p:pic>
        <p:nvPicPr>
          <p:cNvPr id="2" name="Picture 1">
            <a:extLst>
              <a:ext uri="{FF2B5EF4-FFF2-40B4-BE49-F238E27FC236}">
                <a16:creationId xmlns:a16="http://schemas.microsoft.com/office/drawing/2014/main" id="{A2917B1F-AC4B-49FF-8757-C0C4BE6C645D}"/>
              </a:ext>
            </a:extLst>
          </p:cNvPr>
          <p:cNvPicPr>
            <a:picLocks noChangeAspect="1"/>
          </p:cNvPicPr>
          <p:nvPr/>
        </p:nvPicPr>
        <p:blipFill>
          <a:blip r:embed="rId2"/>
          <a:stretch>
            <a:fillRect/>
          </a:stretch>
        </p:blipFill>
        <p:spPr>
          <a:xfrm>
            <a:off x="0" y="0"/>
            <a:ext cx="1001261" cy="1063416"/>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algn="ctr" eaLnBrk="1" hangingPunct="1"/>
            <a:r>
              <a:rPr lang="id-ID" altLang="en-US" sz="3200" b="1"/>
              <a:t>Erik Olin Wright:</a:t>
            </a:r>
            <a:br>
              <a:rPr lang="id-ID" altLang="en-US" sz="3200" b="1"/>
            </a:br>
            <a:r>
              <a:rPr lang="id-ID" altLang="en-US" sz="3200" b="1"/>
              <a:t>“Middle Class” Among Employees (6)</a:t>
            </a:r>
            <a:endParaRPr lang="id-ID" altLang="en-US" sz="3200"/>
          </a:p>
        </p:txBody>
      </p:sp>
      <p:sp>
        <p:nvSpPr>
          <p:cNvPr id="3" name="Content Placeholder 2"/>
          <p:cNvSpPr>
            <a:spLocks noGrp="1"/>
          </p:cNvSpPr>
          <p:nvPr>
            <p:ph idx="1"/>
          </p:nvPr>
        </p:nvSpPr>
        <p:spPr>
          <a:xfrm>
            <a:off x="646113" y="2052638"/>
            <a:ext cx="10419452" cy="4195762"/>
          </a:xfrm>
        </p:spPr>
        <p:txBody>
          <a:bodyPr rtlCol="0">
            <a:normAutofit/>
          </a:bodyPr>
          <a:lstStyle/>
          <a:p>
            <a:pPr eaLnBrk="1" fontAlgn="auto" hangingPunct="1">
              <a:spcAft>
                <a:spcPts val="0"/>
              </a:spcAft>
              <a:buClr>
                <a:schemeClr val="bg2">
                  <a:lumMod val="40000"/>
                  <a:lumOff val="60000"/>
                </a:schemeClr>
              </a:buClr>
              <a:buFont typeface="Wingdings" panose="05000000000000000000" pitchFamily="2" charset="2"/>
              <a:buChar char="v"/>
              <a:defRPr/>
            </a:pPr>
            <a:r>
              <a:rPr lang="id-ID" sz="2400" b="1" dirty="0"/>
              <a:t>Two primary mechanism through which this can happen</a:t>
            </a:r>
            <a:r>
              <a:rPr lang="id-ID" b="1" dirty="0"/>
              <a:t>:</a:t>
            </a:r>
          </a:p>
          <a:p>
            <a:pPr lvl="1" eaLnBrk="1" fontAlgn="auto" hangingPunct="1">
              <a:spcAft>
                <a:spcPts val="0"/>
              </a:spcAft>
              <a:buClr>
                <a:schemeClr val="bg2">
                  <a:lumMod val="40000"/>
                  <a:lumOff val="60000"/>
                </a:schemeClr>
              </a:buClr>
              <a:buFont typeface="Courier New" panose="02070309020205020404" pitchFamily="49" charset="0"/>
              <a:buChar char="o"/>
              <a:defRPr/>
            </a:pPr>
            <a:r>
              <a:rPr lang="id-ID" sz="2400" b="1" dirty="0"/>
              <a:t>Skill and espertise are frequently scarce in labor markets because they are in short supply and systematic obstacles (credentials, rare talents, etc)</a:t>
            </a:r>
          </a:p>
          <a:p>
            <a:pPr lvl="1" eaLnBrk="1" fontAlgn="auto" hangingPunct="1">
              <a:spcAft>
                <a:spcPts val="0"/>
              </a:spcAft>
              <a:buClr>
                <a:schemeClr val="bg2">
                  <a:lumMod val="40000"/>
                  <a:lumOff val="60000"/>
                </a:schemeClr>
              </a:buClr>
              <a:buFont typeface="Courier New" panose="02070309020205020404" pitchFamily="49" charset="0"/>
              <a:buChar char="o"/>
              <a:defRPr/>
            </a:pPr>
            <a:endParaRPr lang="id-ID" sz="2400" b="1" dirty="0"/>
          </a:p>
          <a:p>
            <a:pPr lvl="1" eaLnBrk="1" fontAlgn="auto" hangingPunct="1">
              <a:spcAft>
                <a:spcPts val="0"/>
              </a:spcAft>
              <a:buClr>
                <a:schemeClr val="bg2">
                  <a:lumMod val="40000"/>
                  <a:lumOff val="60000"/>
                </a:schemeClr>
              </a:buClr>
              <a:buFont typeface="Courier New" panose="02070309020205020404" pitchFamily="49" charset="0"/>
              <a:buChar char="o"/>
              <a:defRPr/>
            </a:pPr>
            <a:r>
              <a:rPr lang="id-ID" sz="2400" b="1" dirty="0"/>
              <a:t>Employees with high level of expertise are able to appropriate surplus  because of their strategic location within the organization of producion (as  controller of knowledge), and because of their strategic location in the organization of labor markets (as controllers of a scarce form of labor power).</a:t>
            </a:r>
          </a:p>
          <a:p>
            <a:pPr marL="0" indent="0" eaLnBrk="1" fontAlgn="auto" hangingPunct="1">
              <a:spcAft>
                <a:spcPts val="0"/>
              </a:spcAft>
              <a:buClr>
                <a:schemeClr val="bg2">
                  <a:lumMod val="40000"/>
                  <a:lumOff val="60000"/>
                </a:schemeClr>
              </a:buClr>
              <a:buFont typeface="Wingdings 3" charset="2"/>
              <a:buNone/>
              <a:defRPr/>
            </a:pPr>
            <a:endParaRPr lang="id-ID" dirty="0"/>
          </a:p>
          <a:p>
            <a:pPr marL="0" indent="0" eaLnBrk="1" fontAlgn="auto" hangingPunct="1">
              <a:spcAft>
                <a:spcPts val="0"/>
              </a:spcAft>
              <a:buClr>
                <a:schemeClr val="bg2">
                  <a:lumMod val="40000"/>
                  <a:lumOff val="60000"/>
                </a:schemeClr>
              </a:buClr>
              <a:buFont typeface="Wingdings 3" charset="2"/>
              <a:buNone/>
              <a:defRPr/>
            </a:pPr>
            <a:endParaRPr lang="id-ID" b="1" dirty="0"/>
          </a:p>
          <a:p>
            <a:pPr eaLnBrk="1" fontAlgn="auto" hangingPunct="1">
              <a:spcAft>
                <a:spcPts val="0"/>
              </a:spcAft>
              <a:buClr>
                <a:schemeClr val="bg2">
                  <a:lumMod val="40000"/>
                  <a:lumOff val="60000"/>
                </a:schemeClr>
              </a:buClr>
              <a:buFont typeface="Wingdings 3" charset="2"/>
              <a:buChar char=""/>
              <a:defRPr/>
            </a:pPr>
            <a:endParaRPr lang="id-ID" dirty="0"/>
          </a:p>
        </p:txBody>
      </p:sp>
      <p:sp>
        <p:nvSpPr>
          <p:cNvPr id="27652" name="Slide Number Placeholder 3"/>
          <p:cNvSpPr>
            <a:spLocks noGrp="1"/>
          </p:cNvSpPr>
          <p:nvPr>
            <p:ph type="sldNum" sz="quarter" idx="12"/>
          </p:nvPr>
        </p:nvSpPr>
        <p:spPr>
          <a:noFill/>
          <a:ln>
            <a:miter lim="800000"/>
            <a:headEnd/>
            <a:tailEnd/>
          </a:ln>
        </p:spPr>
        <p:txBody>
          <a:bodyPr/>
          <a:lstStyle/>
          <a:p>
            <a:fld id="{36875607-17D3-4C55-8A57-8188917F37C4}" type="slidenum">
              <a:rPr lang="id-ID" altLang="en-US"/>
              <a:pPr/>
              <a:t>23</a:t>
            </a:fld>
            <a:endParaRPr lang="id-ID" altLang="en-US"/>
          </a:p>
        </p:txBody>
      </p:sp>
      <p:pic>
        <p:nvPicPr>
          <p:cNvPr id="2" name="Picture 1">
            <a:extLst>
              <a:ext uri="{FF2B5EF4-FFF2-40B4-BE49-F238E27FC236}">
                <a16:creationId xmlns:a16="http://schemas.microsoft.com/office/drawing/2014/main" id="{98FBE74D-DFAD-48DF-810B-D5E6D3B78245}"/>
              </a:ext>
            </a:extLst>
          </p:cNvPr>
          <p:cNvPicPr>
            <a:picLocks noChangeAspect="1"/>
          </p:cNvPicPr>
          <p:nvPr/>
        </p:nvPicPr>
        <p:blipFill>
          <a:blip r:embed="rId2"/>
          <a:stretch>
            <a:fillRect/>
          </a:stretch>
        </p:blipFill>
        <p:spPr>
          <a:xfrm>
            <a:off x="0" y="0"/>
            <a:ext cx="1001261" cy="106341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46113" y="295275"/>
            <a:ext cx="9404350" cy="1122708"/>
          </a:xfrm>
        </p:spPr>
        <p:txBody>
          <a:bodyPr/>
          <a:lstStyle/>
          <a:p>
            <a:pPr algn="ctr" eaLnBrk="1" hangingPunct="1"/>
            <a:r>
              <a:rPr lang="id-ID" altLang="en-US" sz="3200" b="1" dirty="0"/>
              <a:t>Erik Olin Wright:</a:t>
            </a:r>
            <a:br>
              <a:rPr lang="id-ID" altLang="en-US" sz="3200" b="1" dirty="0"/>
            </a:br>
            <a:r>
              <a:rPr lang="id-ID" altLang="en-US" sz="3200" b="1" dirty="0"/>
              <a:t>“Middle Class” Among Employees (7)</a:t>
            </a:r>
            <a:endParaRPr lang="id-ID" altLang="en-US" sz="3200" dirty="0"/>
          </a:p>
        </p:txBody>
      </p:sp>
      <p:sp>
        <p:nvSpPr>
          <p:cNvPr id="3" name="Content Placeholder 2"/>
          <p:cNvSpPr>
            <a:spLocks noGrp="1"/>
          </p:cNvSpPr>
          <p:nvPr>
            <p:ph idx="1"/>
          </p:nvPr>
        </p:nvSpPr>
        <p:spPr>
          <a:xfrm>
            <a:off x="768626" y="1627095"/>
            <a:ext cx="10421661" cy="4621306"/>
          </a:xfrm>
        </p:spPr>
        <p:txBody>
          <a:bodyPr rtlCol="0">
            <a:noAutofit/>
          </a:bodyPr>
          <a:lstStyle/>
          <a:p>
            <a:pPr eaLnBrk="1" fontAlgn="auto" hangingPunct="1">
              <a:spcAft>
                <a:spcPts val="0"/>
              </a:spcAft>
              <a:buClr>
                <a:schemeClr val="bg2">
                  <a:lumMod val="40000"/>
                  <a:lumOff val="60000"/>
                </a:schemeClr>
              </a:buClr>
              <a:buFont typeface="Wingdings" panose="05000000000000000000" pitchFamily="2" charset="2"/>
              <a:buChar char="§"/>
              <a:defRPr/>
            </a:pPr>
            <a:r>
              <a:rPr lang="id-ID" sz="2200" b="1" dirty="0"/>
              <a:t>The possesion of skills and expertise defines a distinctive location within class relations because of a specific kind of power they confer on employees – power in labor markets to capture skill</a:t>
            </a:r>
            <a:r>
              <a:rPr lang="en-US" sz="2200" b="1" dirty="0"/>
              <a:t>,</a:t>
            </a:r>
            <a:r>
              <a:rPr lang="id-ID" sz="2200" b="1" dirty="0"/>
              <a:t> rent and power within production to capture loyalty rents.</a:t>
            </a:r>
          </a:p>
          <a:p>
            <a:pPr marL="0" indent="0" eaLnBrk="1" fontAlgn="auto" hangingPunct="1">
              <a:spcAft>
                <a:spcPts val="0"/>
              </a:spcAft>
              <a:buClr>
                <a:schemeClr val="bg2">
                  <a:lumMod val="40000"/>
                  <a:lumOff val="60000"/>
                </a:schemeClr>
              </a:buClr>
              <a:buFont typeface="Wingdings 3" charset="2"/>
              <a:buNone/>
              <a:defRPr/>
            </a:pPr>
            <a:endParaRPr lang="id-ID" sz="2200" b="1" dirty="0"/>
          </a:p>
          <a:p>
            <a:pPr eaLnBrk="1" fontAlgn="auto" hangingPunct="1">
              <a:spcAft>
                <a:spcPts val="0"/>
              </a:spcAft>
              <a:buClr>
                <a:schemeClr val="bg2">
                  <a:lumMod val="40000"/>
                  <a:lumOff val="60000"/>
                </a:schemeClr>
              </a:buClr>
              <a:buFont typeface="Wingdings" panose="05000000000000000000" pitchFamily="2" charset="2"/>
              <a:buChar char="§"/>
              <a:defRPr/>
            </a:pPr>
            <a:r>
              <a:rPr lang="id-ID" sz="2200" b="1" dirty="0"/>
              <a:t>It may also be the case that expertise, skills and knowledge are associated with various kinds of “symbolic capital” and distinctive life-style (Bordieu)</a:t>
            </a:r>
          </a:p>
          <a:p>
            <a:pPr marL="0" indent="0" eaLnBrk="1" fontAlgn="auto" hangingPunct="1">
              <a:spcAft>
                <a:spcPts val="0"/>
              </a:spcAft>
              <a:buClr>
                <a:schemeClr val="bg2">
                  <a:lumMod val="40000"/>
                  <a:lumOff val="60000"/>
                </a:schemeClr>
              </a:buClr>
              <a:buFont typeface="Wingdings 3" charset="2"/>
              <a:buNone/>
              <a:defRPr/>
            </a:pPr>
            <a:endParaRPr lang="id-ID" sz="2200" b="1" dirty="0"/>
          </a:p>
          <a:p>
            <a:pPr eaLnBrk="1" fontAlgn="auto" hangingPunct="1">
              <a:spcAft>
                <a:spcPts val="0"/>
              </a:spcAft>
              <a:buClr>
                <a:schemeClr val="bg2">
                  <a:lumMod val="40000"/>
                  <a:lumOff val="60000"/>
                </a:schemeClr>
              </a:buClr>
              <a:buFont typeface="Wingdings" panose="05000000000000000000" pitchFamily="2" charset="2"/>
              <a:buChar char="§"/>
              <a:defRPr/>
            </a:pPr>
            <a:r>
              <a:rPr lang="id-ID" sz="2200" b="1" dirty="0"/>
              <a:t>The important theoretical idea is that skills and expertise designate an asset emboided in the labor power of people which enhances their power in labor markets and labor processes. </a:t>
            </a:r>
          </a:p>
          <a:p>
            <a:pPr eaLnBrk="1" fontAlgn="auto" hangingPunct="1">
              <a:spcAft>
                <a:spcPts val="0"/>
              </a:spcAft>
              <a:buClr>
                <a:schemeClr val="bg2">
                  <a:lumMod val="40000"/>
                  <a:lumOff val="60000"/>
                </a:schemeClr>
              </a:buClr>
              <a:buFont typeface="Wingdings 3" charset="2"/>
              <a:buChar char=""/>
              <a:defRPr/>
            </a:pPr>
            <a:endParaRPr lang="id-ID" sz="2200" dirty="0"/>
          </a:p>
        </p:txBody>
      </p:sp>
      <p:sp>
        <p:nvSpPr>
          <p:cNvPr id="28676" name="Slide Number Placeholder 3"/>
          <p:cNvSpPr>
            <a:spLocks noGrp="1"/>
          </p:cNvSpPr>
          <p:nvPr>
            <p:ph type="sldNum" sz="quarter" idx="12"/>
          </p:nvPr>
        </p:nvSpPr>
        <p:spPr>
          <a:noFill/>
          <a:ln>
            <a:miter lim="800000"/>
            <a:headEnd/>
            <a:tailEnd/>
          </a:ln>
        </p:spPr>
        <p:txBody>
          <a:bodyPr/>
          <a:lstStyle/>
          <a:p>
            <a:fld id="{27C83390-B95D-4FD9-A3A0-7A9D139244C7}" type="slidenum">
              <a:rPr lang="id-ID" altLang="en-US"/>
              <a:pPr/>
              <a:t>24</a:t>
            </a:fld>
            <a:endParaRPr lang="id-ID" altLang="en-US"/>
          </a:p>
        </p:txBody>
      </p:sp>
      <p:pic>
        <p:nvPicPr>
          <p:cNvPr id="2" name="Picture 1">
            <a:extLst>
              <a:ext uri="{FF2B5EF4-FFF2-40B4-BE49-F238E27FC236}">
                <a16:creationId xmlns:a16="http://schemas.microsoft.com/office/drawing/2014/main" id="{6AD8DBB6-A936-47F2-A248-261AFF270635}"/>
              </a:ext>
            </a:extLst>
          </p:cNvPr>
          <p:cNvPicPr>
            <a:picLocks noChangeAspect="1"/>
          </p:cNvPicPr>
          <p:nvPr/>
        </p:nvPicPr>
        <p:blipFill>
          <a:blip r:embed="rId2"/>
          <a:stretch>
            <a:fillRect/>
          </a:stretch>
        </p:blipFill>
        <p:spPr>
          <a:xfrm>
            <a:off x="0" y="0"/>
            <a:ext cx="1001261" cy="1063416"/>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3" y="452439"/>
            <a:ext cx="9404350" cy="644842"/>
          </a:xfrm>
        </p:spPr>
        <p:txBody>
          <a:bodyPr/>
          <a:lstStyle/>
          <a:p>
            <a:pPr algn="ctr"/>
            <a:r>
              <a:rPr lang="id-ID" sz="3200" b="1"/>
              <a:t>Goldthorpe (Breen: 2005: 36) </a:t>
            </a:r>
            <a:endParaRPr lang="id-ID" sz="3200" b="1" dirty="0"/>
          </a:p>
        </p:txBody>
      </p:sp>
      <p:sp>
        <p:nvSpPr>
          <p:cNvPr id="3" name="Content Placeholder 2"/>
          <p:cNvSpPr>
            <a:spLocks noGrp="1"/>
          </p:cNvSpPr>
          <p:nvPr>
            <p:ph idx="1"/>
          </p:nvPr>
        </p:nvSpPr>
        <p:spPr>
          <a:xfrm>
            <a:off x="646114" y="1249679"/>
            <a:ext cx="10644738" cy="5363155"/>
          </a:xfrm>
        </p:spPr>
        <p:txBody>
          <a:bodyPr/>
          <a:lstStyle/>
          <a:p>
            <a:pPr>
              <a:buNone/>
            </a:pPr>
            <a:r>
              <a:rPr lang="id-ID" b="1" dirty="0"/>
              <a:t>*</a:t>
            </a:r>
            <a:r>
              <a:rPr lang="en-US" b="1" dirty="0"/>
              <a:t>The class schema developed by John Goldthorpe and his associates</a:t>
            </a:r>
            <a:r>
              <a:rPr lang="id-ID" b="1" dirty="0"/>
              <a:t> (Goldthorpe 1980; Erikson, Goldthorpe, and Portocarero 1979; Erikson </a:t>
            </a:r>
            <a:r>
              <a:rPr lang="en-US" b="1" dirty="0"/>
              <a:t>and Goldthorpe 1992) has been extensively used in empirical class analysis</a:t>
            </a:r>
            <a:r>
              <a:rPr lang="id-ID" b="1" dirty="0"/>
              <a:t> </a:t>
            </a:r>
            <a:r>
              <a:rPr lang="en-US" b="1" dirty="0"/>
              <a:t>during the past twenty years.</a:t>
            </a:r>
            <a:r>
              <a:rPr lang="id-ID" b="1" dirty="0"/>
              <a:t> </a:t>
            </a:r>
            <a:r>
              <a:rPr lang="en-US" b="1" dirty="0"/>
              <a:t>Initially, the schema was presented as</a:t>
            </a:r>
            <a:r>
              <a:rPr lang="id-ID" b="1" dirty="0"/>
              <a:t> </a:t>
            </a:r>
            <a:r>
              <a:rPr lang="en-US" b="1" dirty="0"/>
              <a:t>distinguishing occupations on the basis of </a:t>
            </a:r>
            <a:r>
              <a:rPr lang="en-US" b="1" dirty="0">
                <a:solidFill>
                  <a:srgbClr val="FFFF00"/>
                </a:solidFill>
              </a:rPr>
              <a:t>their market and work situations.</a:t>
            </a:r>
          </a:p>
          <a:p>
            <a:pPr>
              <a:buNone/>
            </a:pPr>
            <a:endParaRPr lang="en-US" b="1" dirty="0">
              <a:solidFill>
                <a:srgbClr val="FFFF00"/>
              </a:solidFill>
            </a:endParaRPr>
          </a:p>
          <a:p>
            <a:pPr>
              <a:buNone/>
            </a:pPr>
            <a:r>
              <a:rPr lang="id-ID" b="1" dirty="0"/>
              <a:t>*</a:t>
            </a:r>
            <a:r>
              <a:rPr lang="en-US" b="1" dirty="0"/>
              <a:t>Market situation refers to an occupation’s sources and levels </a:t>
            </a:r>
            <a:r>
              <a:rPr lang="id-ID" b="1" dirty="0"/>
              <a:t> </a:t>
            </a:r>
            <a:r>
              <a:rPr lang="en-US" b="1" dirty="0"/>
              <a:t>income, its associated conditions of employment, degree of economic</a:t>
            </a:r>
            <a:r>
              <a:rPr lang="id-ID" b="1" dirty="0"/>
              <a:t> </a:t>
            </a:r>
            <a:r>
              <a:rPr lang="en-US" b="1" dirty="0"/>
              <a:t>security, and chances, for its holders, of economic advancement. </a:t>
            </a:r>
          </a:p>
          <a:p>
            <a:pPr>
              <a:buNone/>
            </a:pPr>
            <a:endParaRPr lang="id-ID" b="1" dirty="0"/>
          </a:p>
          <a:p>
            <a:pPr>
              <a:buNone/>
            </a:pPr>
            <a:r>
              <a:rPr lang="id-ID" b="1" dirty="0"/>
              <a:t>*</a:t>
            </a:r>
            <a:r>
              <a:rPr lang="en-US" b="1" dirty="0"/>
              <a:t>Work</a:t>
            </a:r>
            <a:r>
              <a:rPr lang="id-ID" b="1" dirty="0"/>
              <a:t> </a:t>
            </a:r>
            <a:r>
              <a:rPr lang="en-US" b="1" dirty="0"/>
              <a:t>situation refers to an occupation’s location within systems of authority</a:t>
            </a:r>
            <a:r>
              <a:rPr lang="id-ID" b="1" dirty="0"/>
              <a:t> </a:t>
            </a:r>
            <a:r>
              <a:rPr lang="en-US" b="1" dirty="0"/>
              <a:t>and control in the production process (Goldthorpe 1980, p. 40). Occupations</a:t>
            </a:r>
            <a:r>
              <a:rPr lang="id-ID" b="1" dirty="0"/>
              <a:t> </a:t>
            </a:r>
            <a:r>
              <a:rPr lang="en-US" b="1" dirty="0"/>
              <a:t>that typically share common market and work situations were</a:t>
            </a:r>
            <a:r>
              <a:rPr lang="id-ID" b="1" dirty="0"/>
              <a:t> </a:t>
            </a:r>
            <a:r>
              <a:rPr lang="en-US" b="1" dirty="0"/>
              <a:t>held to constitute classes and occupants of different classes were held to </a:t>
            </a:r>
            <a:r>
              <a:rPr lang="id-ID" b="1" dirty="0"/>
              <a:t>enjoy different life chances.</a:t>
            </a:r>
          </a:p>
        </p:txBody>
      </p:sp>
      <p:sp>
        <p:nvSpPr>
          <p:cNvPr id="4" name="Slide Number Placeholder 3"/>
          <p:cNvSpPr>
            <a:spLocks noGrp="1"/>
          </p:cNvSpPr>
          <p:nvPr>
            <p:ph type="sldNum" sz="quarter" idx="12"/>
          </p:nvPr>
        </p:nvSpPr>
        <p:spPr/>
        <p:txBody>
          <a:bodyPr/>
          <a:lstStyle/>
          <a:p>
            <a:fld id="{6CB31168-90BB-4F01-8987-CDBE017A9FB5}" type="slidenum">
              <a:rPr lang="id-ID" altLang="en-US" smtClean="0"/>
              <a:pPr/>
              <a:t>25</a:t>
            </a:fld>
            <a:endParaRPr lang="id-ID" altLang="en-US"/>
          </a:p>
        </p:txBody>
      </p:sp>
      <p:pic>
        <p:nvPicPr>
          <p:cNvPr id="6" name="Picture 5">
            <a:extLst>
              <a:ext uri="{FF2B5EF4-FFF2-40B4-BE49-F238E27FC236}">
                <a16:creationId xmlns:a16="http://schemas.microsoft.com/office/drawing/2014/main" id="{532DA370-226E-472C-B452-08294ABA940F}"/>
              </a:ext>
            </a:extLst>
          </p:cNvPr>
          <p:cNvPicPr>
            <a:picLocks noChangeAspect="1"/>
          </p:cNvPicPr>
          <p:nvPr/>
        </p:nvPicPr>
        <p:blipFill>
          <a:blip r:embed="rId2"/>
          <a:stretch>
            <a:fillRect/>
          </a:stretch>
        </p:blipFill>
        <p:spPr>
          <a:xfrm>
            <a:off x="0" y="0"/>
            <a:ext cx="1001261" cy="1063416"/>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sz="3200" b="1" dirty="0"/>
              <a:t>GOLDTHORPE (2) </a:t>
            </a:r>
            <a:endParaRPr lang="id-ID" sz="3200" dirty="0"/>
          </a:p>
        </p:txBody>
      </p:sp>
      <p:sp>
        <p:nvSpPr>
          <p:cNvPr id="3" name="Content Placeholder 2"/>
          <p:cNvSpPr>
            <a:spLocks noGrp="1"/>
          </p:cNvSpPr>
          <p:nvPr>
            <p:ph idx="1"/>
          </p:nvPr>
        </p:nvSpPr>
        <p:spPr>
          <a:xfrm>
            <a:off x="1103312" y="1264920"/>
            <a:ext cx="10086975" cy="4983480"/>
          </a:xfrm>
        </p:spPr>
        <p:txBody>
          <a:bodyPr/>
          <a:lstStyle/>
          <a:p>
            <a:r>
              <a:rPr lang="en-US" sz="2400" b="1" dirty="0"/>
              <a:t>Differentiation gave rise to a net increase in training and education, a multiplication of scarce, yet desirable, technical and professional skills, and, thus, an emergence of a prominent middle-class. </a:t>
            </a:r>
          </a:p>
          <a:p>
            <a:r>
              <a:rPr lang="en-US" sz="2400" b="1" dirty="0"/>
              <a:t>All these elements, in combination with an increase in managerial and administrative requirements due to complexities and bureaucratization inherent in industrial societies, produce a diversification of occupations, which can be classified according to the relations they form with each other. </a:t>
            </a:r>
            <a:endParaRPr lang="id-ID" sz="2400" b="1" dirty="0"/>
          </a:p>
          <a:p>
            <a:endParaRPr lang="id-ID" dirty="0"/>
          </a:p>
        </p:txBody>
      </p:sp>
      <p:sp>
        <p:nvSpPr>
          <p:cNvPr id="4" name="Slide Number Placeholder 3"/>
          <p:cNvSpPr>
            <a:spLocks noGrp="1"/>
          </p:cNvSpPr>
          <p:nvPr>
            <p:ph type="sldNum" sz="quarter" idx="12"/>
          </p:nvPr>
        </p:nvSpPr>
        <p:spPr/>
        <p:txBody>
          <a:bodyPr/>
          <a:lstStyle/>
          <a:p>
            <a:fld id="{6CB31168-90BB-4F01-8987-CDBE017A9FB5}" type="slidenum">
              <a:rPr lang="id-ID" altLang="en-US" smtClean="0"/>
              <a:pPr/>
              <a:t>26</a:t>
            </a:fld>
            <a:endParaRPr lang="id-ID" altLang="en-US"/>
          </a:p>
        </p:txBody>
      </p:sp>
      <p:pic>
        <p:nvPicPr>
          <p:cNvPr id="6" name="Picture 5">
            <a:extLst>
              <a:ext uri="{FF2B5EF4-FFF2-40B4-BE49-F238E27FC236}">
                <a16:creationId xmlns:a16="http://schemas.microsoft.com/office/drawing/2014/main" id="{D13AB40E-A0E8-44EC-B6F7-0DEFC2335A33}"/>
              </a:ext>
            </a:extLst>
          </p:cNvPr>
          <p:cNvPicPr>
            <a:picLocks noChangeAspect="1"/>
          </p:cNvPicPr>
          <p:nvPr/>
        </p:nvPicPr>
        <p:blipFill>
          <a:blip r:embed="rId2"/>
          <a:stretch>
            <a:fillRect/>
          </a:stretch>
        </p:blipFill>
        <p:spPr>
          <a:xfrm>
            <a:off x="0" y="0"/>
            <a:ext cx="1001261" cy="1063416"/>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3" y="295275"/>
            <a:ext cx="9404350" cy="817245"/>
          </a:xfrm>
        </p:spPr>
        <p:txBody>
          <a:bodyPr/>
          <a:lstStyle/>
          <a:p>
            <a:pPr algn="ctr"/>
            <a:r>
              <a:rPr lang="id-ID" sz="4000" b="1" dirty="0"/>
              <a:t>GOLDTHORPE (3)</a:t>
            </a:r>
          </a:p>
        </p:txBody>
      </p:sp>
      <p:sp>
        <p:nvSpPr>
          <p:cNvPr id="3" name="Content Placeholder 2"/>
          <p:cNvSpPr>
            <a:spLocks noGrp="1"/>
          </p:cNvSpPr>
          <p:nvPr>
            <p:ph idx="1"/>
          </p:nvPr>
        </p:nvSpPr>
        <p:spPr>
          <a:xfrm>
            <a:off x="646112" y="1112520"/>
            <a:ext cx="10843523" cy="5135880"/>
          </a:xfrm>
        </p:spPr>
        <p:txBody>
          <a:bodyPr>
            <a:normAutofit lnSpcReduction="10000"/>
          </a:bodyPr>
          <a:lstStyle/>
          <a:p>
            <a:pPr>
              <a:buNone/>
            </a:pPr>
            <a:r>
              <a:rPr lang="id-ID" sz="2400" b="1" dirty="0"/>
              <a:t>*</a:t>
            </a:r>
            <a:r>
              <a:rPr lang="en-US" sz="2100" b="1" dirty="0" err="1"/>
              <a:t>Goldthorpe</a:t>
            </a:r>
            <a:r>
              <a:rPr lang="en-US" sz="2100" b="1" dirty="0"/>
              <a:t> divides social stratification schemata into models that focus on either </a:t>
            </a:r>
            <a:r>
              <a:rPr lang="en-US" sz="2100" b="1" i="1" dirty="0"/>
              <a:t>class</a:t>
            </a:r>
            <a:r>
              <a:rPr lang="id-ID" sz="2100" b="1" i="1" dirty="0"/>
              <a:t> </a:t>
            </a:r>
            <a:r>
              <a:rPr lang="en-US" sz="2100" b="1" i="1" dirty="0"/>
              <a:t>structure or social hierarchy.</a:t>
            </a:r>
          </a:p>
          <a:p>
            <a:pPr>
              <a:buNone/>
            </a:pPr>
            <a:endParaRPr lang="id-ID" sz="2100" b="1" i="1" dirty="0"/>
          </a:p>
          <a:p>
            <a:pPr>
              <a:buNone/>
            </a:pPr>
            <a:r>
              <a:rPr lang="en-US" sz="2100" b="1" i="1" dirty="0"/>
              <a:t> </a:t>
            </a:r>
            <a:r>
              <a:rPr lang="id-ID" sz="2100" b="1" i="1" dirty="0"/>
              <a:t>*</a:t>
            </a:r>
            <a:r>
              <a:rPr lang="en-US" sz="2100" b="1" i="1" dirty="0"/>
              <a:t>Class structure refers to conceptualizations relating to the social</a:t>
            </a:r>
            <a:r>
              <a:rPr lang="id-ID" sz="2100" b="1" i="1" dirty="0"/>
              <a:t>  </a:t>
            </a:r>
            <a:r>
              <a:rPr lang="en-US" sz="2100" b="1" dirty="0"/>
              <a:t>positions of actors as identified by their relations within the labour market. </a:t>
            </a:r>
          </a:p>
          <a:p>
            <a:pPr>
              <a:buNone/>
            </a:pPr>
            <a:endParaRPr lang="id-ID" sz="2100" b="1" dirty="0"/>
          </a:p>
          <a:p>
            <a:pPr>
              <a:buNone/>
            </a:pPr>
            <a:r>
              <a:rPr lang="id-ID" sz="2100" b="1" dirty="0"/>
              <a:t>*</a:t>
            </a:r>
            <a:r>
              <a:rPr lang="en-US" sz="2100" b="1" dirty="0"/>
              <a:t>In contrast, social</a:t>
            </a:r>
            <a:r>
              <a:rPr lang="id-ID" sz="2100" b="1" dirty="0"/>
              <a:t> </a:t>
            </a:r>
            <a:r>
              <a:rPr lang="en-US" sz="2100" b="1" dirty="0"/>
              <a:t>hierarchy refers to an approach that, according to </a:t>
            </a:r>
            <a:r>
              <a:rPr lang="en-US" sz="2100" b="1" dirty="0" err="1"/>
              <a:t>Goldthorpe</a:t>
            </a:r>
            <a:r>
              <a:rPr lang="en-US" sz="2100" b="1" dirty="0"/>
              <a:t>, is interested in a single</a:t>
            </a:r>
            <a:r>
              <a:rPr lang="id-ID" sz="2100" b="1" dirty="0"/>
              <a:t> </a:t>
            </a:r>
            <a:r>
              <a:rPr lang="en-US" sz="2100" b="1" dirty="0"/>
              <a:t>hierarchical dimension, e.g. prestige, status, economic resources, etc. </a:t>
            </a:r>
          </a:p>
          <a:p>
            <a:pPr>
              <a:buNone/>
            </a:pPr>
            <a:endParaRPr lang="id-ID" sz="2100" b="1" dirty="0"/>
          </a:p>
          <a:p>
            <a:pPr>
              <a:buNone/>
            </a:pPr>
            <a:r>
              <a:rPr lang="id-ID" sz="2100" b="1" dirty="0"/>
              <a:t>* </a:t>
            </a:r>
            <a:r>
              <a:rPr lang="en-US" sz="2100" b="1" dirty="0"/>
              <a:t>He places his class</a:t>
            </a:r>
            <a:r>
              <a:rPr lang="id-ID" sz="2100" b="1" dirty="0"/>
              <a:t> </a:t>
            </a:r>
            <a:r>
              <a:rPr lang="en-US" sz="2100" b="1" dirty="0"/>
              <a:t>schema into the former category and objects to the latter because it suggests a “vertical,” i.e.</a:t>
            </a:r>
            <a:r>
              <a:rPr lang="id-ID" sz="2100" b="1" dirty="0"/>
              <a:t> </a:t>
            </a:r>
            <a:r>
              <a:rPr lang="en-US" sz="2100" b="1" dirty="0"/>
              <a:t>ascending/descending, dimension and, thus, is either too limited for his purposes or</a:t>
            </a:r>
            <a:r>
              <a:rPr lang="id-ID" sz="2100" b="1" dirty="0"/>
              <a:t> </a:t>
            </a:r>
            <a:r>
              <a:rPr lang="en-US" sz="2100" b="1" dirty="0"/>
              <a:t>misleading as far as social structure is concerned. </a:t>
            </a:r>
            <a:endParaRPr lang="id-ID" sz="2100" b="1" dirty="0"/>
          </a:p>
        </p:txBody>
      </p:sp>
      <p:sp>
        <p:nvSpPr>
          <p:cNvPr id="4" name="Slide Number Placeholder 3"/>
          <p:cNvSpPr>
            <a:spLocks noGrp="1"/>
          </p:cNvSpPr>
          <p:nvPr>
            <p:ph type="sldNum" sz="quarter" idx="12"/>
          </p:nvPr>
        </p:nvSpPr>
        <p:spPr/>
        <p:txBody>
          <a:bodyPr/>
          <a:lstStyle/>
          <a:p>
            <a:fld id="{6CB31168-90BB-4F01-8987-CDBE017A9FB5}" type="slidenum">
              <a:rPr lang="id-ID" altLang="en-US" smtClean="0"/>
              <a:pPr/>
              <a:t>27</a:t>
            </a:fld>
            <a:endParaRPr lang="id-ID" altLang="en-US"/>
          </a:p>
        </p:txBody>
      </p:sp>
      <p:pic>
        <p:nvPicPr>
          <p:cNvPr id="6" name="Picture 5">
            <a:extLst>
              <a:ext uri="{FF2B5EF4-FFF2-40B4-BE49-F238E27FC236}">
                <a16:creationId xmlns:a16="http://schemas.microsoft.com/office/drawing/2014/main" id="{EE850276-F596-4E69-8EBD-2D3B58DBE4C9}"/>
              </a:ext>
            </a:extLst>
          </p:cNvPr>
          <p:cNvPicPr>
            <a:picLocks noChangeAspect="1"/>
          </p:cNvPicPr>
          <p:nvPr/>
        </p:nvPicPr>
        <p:blipFill>
          <a:blip r:embed="rId2"/>
          <a:stretch>
            <a:fillRect/>
          </a:stretch>
        </p:blipFill>
        <p:spPr>
          <a:xfrm>
            <a:off x="0" y="0"/>
            <a:ext cx="1001261" cy="1063416"/>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3" y="452439"/>
            <a:ext cx="9404350" cy="1010602"/>
          </a:xfrm>
        </p:spPr>
        <p:txBody>
          <a:bodyPr/>
          <a:lstStyle/>
          <a:p>
            <a:pPr algn="ctr"/>
            <a:r>
              <a:rPr lang="id-ID" b="1" dirty="0"/>
              <a:t>GOLDTHORPE (4)</a:t>
            </a:r>
          </a:p>
        </p:txBody>
      </p:sp>
      <p:sp>
        <p:nvSpPr>
          <p:cNvPr id="3" name="Content Placeholder 2"/>
          <p:cNvSpPr>
            <a:spLocks noGrp="1"/>
          </p:cNvSpPr>
          <p:nvPr>
            <p:ph idx="1"/>
          </p:nvPr>
        </p:nvSpPr>
        <p:spPr>
          <a:xfrm>
            <a:off x="1103313" y="1478280"/>
            <a:ext cx="8947150" cy="4770120"/>
          </a:xfrm>
        </p:spPr>
        <p:txBody>
          <a:bodyPr/>
          <a:lstStyle/>
          <a:p>
            <a:pPr>
              <a:buNone/>
            </a:pPr>
            <a:r>
              <a:rPr lang="id-ID" sz="2400" b="1" dirty="0"/>
              <a:t>*</a:t>
            </a:r>
            <a:r>
              <a:rPr lang="en-US" sz="2400" b="1" dirty="0"/>
              <a:t>For instance, he argues that skilled</a:t>
            </a:r>
            <a:r>
              <a:rPr lang="id-ID" sz="2400" b="1" dirty="0"/>
              <a:t> </a:t>
            </a:r>
            <a:r>
              <a:rPr lang="en-US" sz="2400" b="1" dirty="0"/>
              <a:t>industrial workers, small proprietors, and minor officials may occupy a similar position in a</a:t>
            </a:r>
            <a:r>
              <a:rPr lang="id-ID" sz="2400" b="1" dirty="0"/>
              <a:t> </a:t>
            </a:r>
            <a:r>
              <a:rPr lang="en-US" sz="2400" b="1" dirty="0"/>
              <a:t>hierarchy, but may be subjected to very different technical and economic realities (e.g.</a:t>
            </a:r>
            <a:r>
              <a:rPr lang="id-ID" sz="2400" b="1" dirty="0"/>
              <a:t> </a:t>
            </a:r>
            <a:r>
              <a:rPr lang="en-US" sz="2400" b="1" dirty="0"/>
              <a:t>innovations or governmental policies) as far as their class position is concerned. </a:t>
            </a:r>
            <a:endParaRPr lang="id-ID" sz="2400" b="1" dirty="0"/>
          </a:p>
          <a:p>
            <a:pPr>
              <a:buNone/>
            </a:pPr>
            <a:r>
              <a:rPr lang="id-ID" sz="2400" b="1" dirty="0"/>
              <a:t>*</a:t>
            </a:r>
            <a:r>
              <a:rPr lang="en-US" sz="2400" b="1" dirty="0"/>
              <a:t>Members</a:t>
            </a:r>
            <a:r>
              <a:rPr lang="id-ID" sz="2400" b="1" dirty="0"/>
              <a:t> </a:t>
            </a:r>
            <a:r>
              <a:rPr lang="en-US" sz="2400" b="1" dirty="0"/>
              <a:t>within classes, in contrast, are relatively homogeneous in kind and level of resources, have</a:t>
            </a:r>
            <a:r>
              <a:rPr lang="id-ID" sz="2400" b="1" dirty="0"/>
              <a:t>  </a:t>
            </a:r>
            <a:r>
              <a:rPr lang="en-US" sz="2400" b="1" dirty="0"/>
              <a:t>similar experiences with regard to socio-structural fluctuations and, accordingly, are marked</a:t>
            </a:r>
            <a:r>
              <a:rPr lang="id-ID" sz="2400" b="1" dirty="0"/>
              <a:t> by similar class-specific interests</a:t>
            </a:r>
          </a:p>
          <a:p>
            <a:endParaRPr lang="id-ID" dirty="0"/>
          </a:p>
        </p:txBody>
      </p:sp>
      <p:sp>
        <p:nvSpPr>
          <p:cNvPr id="4" name="Slide Number Placeholder 3"/>
          <p:cNvSpPr>
            <a:spLocks noGrp="1"/>
          </p:cNvSpPr>
          <p:nvPr>
            <p:ph type="sldNum" sz="quarter" idx="12"/>
          </p:nvPr>
        </p:nvSpPr>
        <p:spPr/>
        <p:txBody>
          <a:bodyPr/>
          <a:lstStyle/>
          <a:p>
            <a:fld id="{6CB31168-90BB-4F01-8987-CDBE017A9FB5}" type="slidenum">
              <a:rPr lang="id-ID" altLang="en-US" smtClean="0"/>
              <a:pPr/>
              <a:t>28</a:t>
            </a:fld>
            <a:endParaRPr lang="id-ID" altLang="en-US"/>
          </a:p>
        </p:txBody>
      </p:sp>
      <p:pic>
        <p:nvPicPr>
          <p:cNvPr id="6" name="Picture 5">
            <a:extLst>
              <a:ext uri="{FF2B5EF4-FFF2-40B4-BE49-F238E27FC236}">
                <a16:creationId xmlns:a16="http://schemas.microsoft.com/office/drawing/2014/main" id="{4BFD45CC-D0F5-4D86-903D-92DD60CC74F8}"/>
              </a:ext>
            </a:extLst>
          </p:cNvPr>
          <p:cNvPicPr>
            <a:picLocks noChangeAspect="1"/>
          </p:cNvPicPr>
          <p:nvPr/>
        </p:nvPicPr>
        <p:blipFill>
          <a:blip r:embed="rId2"/>
          <a:stretch>
            <a:fillRect/>
          </a:stretch>
        </p:blipFill>
        <p:spPr>
          <a:xfrm>
            <a:off x="0" y="0"/>
            <a:ext cx="1001261" cy="1063416"/>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3" y="452439"/>
            <a:ext cx="9404350" cy="690562"/>
          </a:xfrm>
        </p:spPr>
        <p:txBody>
          <a:bodyPr/>
          <a:lstStyle/>
          <a:p>
            <a:pPr algn="ctr"/>
            <a:r>
              <a:rPr lang="id-ID" sz="3200" b="1" dirty="0"/>
              <a:t>GOLDTHORPE (5) (2005:10) </a:t>
            </a:r>
            <a:endParaRPr lang="id-ID" sz="3200" dirty="0"/>
          </a:p>
        </p:txBody>
      </p:sp>
      <p:pic>
        <p:nvPicPr>
          <p:cNvPr id="57346" name="Picture 2"/>
          <p:cNvPicPr>
            <a:picLocks noGrp="1" noChangeAspect="1" noChangeArrowheads="1"/>
          </p:cNvPicPr>
          <p:nvPr>
            <p:ph idx="1"/>
          </p:nvPr>
        </p:nvPicPr>
        <p:blipFill>
          <a:blip r:embed="rId2"/>
          <a:srcRect/>
          <a:stretch>
            <a:fillRect/>
          </a:stretch>
        </p:blipFill>
        <p:spPr bwMode="auto">
          <a:xfrm>
            <a:off x="1103313" y="1515755"/>
            <a:ext cx="8947150" cy="4466253"/>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6CB31168-90BB-4F01-8987-CDBE017A9FB5}" type="slidenum">
              <a:rPr lang="id-ID" altLang="en-US" smtClean="0"/>
              <a:pPr/>
              <a:t>29</a:t>
            </a:fld>
            <a:endParaRPr lang="id-ID" altLang="en-US"/>
          </a:p>
        </p:txBody>
      </p:sp>
      <p:pic>
        <p:nvPicPr>
          <p:cNvPr id="3" name="Picture 2">
            <a:extLst>
              <a:ext uri="{FF2B5EF4-FFF2-40B4-BE49-F238E27FC236}">
                <a16:creationId xmlns:a16="http://schemas.microsoft.com/office/drawing/2014/main" id="{146D110F-CC1C-4B37-B15B-6F77BC3AC678}"/>
              </a:ext>
            </a:extLst>
          </p:cNvPr>
          <p:cNvPicPr>
            <a:picLocks noChangeAspect="1"/>
          </p:cNvPicPr>
          <p:nvPr/>
        </p:nvPicPr>
        <p:blipFill>
          <a:blip r:embed="rId3"/>
          <a:stretch>
            <a:fillRect/>
          </a:stretch>
        </p:blipFill>
        <p:spPr>
          <a:xfrm>
            <a:off x="0" y="0"/>
            <a:ext cx="1001261" cy="106341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3" y="452439"/>
            <a:ext cx="9404350" cy="751522"/>
          </a:xfrm>
        </p:spPr>
        <p:txBody>
          <a:bodyPr/>
          <a:lstStyle/>
          <a:p>
            <a:pPr algn="ctr"/>
            <a:r>
              <a:rPr lang="id-ID" sz="3600" b="1" dirty="0"/>
              <a:t>PETA TEORI</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094184478"/>
              </p:ext>
            </p:extLst>
          </p:nvPr>
        </p:nvGraphicFramePr>
        <p:xfrm>
          <a:off x="755374" y="1478281"/>
          <a:ext cx="10800522" cy="4151250"/>
        </p:xfrm>
        <a:graphic>
          <a:graphicData uri="http://schemas.openxmlformats.org/drawingml/2006/table">
            <a:tbl>
              <a:tblPr/>
              <a:tblGrid>
                <a:gridCol w="5685183">
                  <a:extLst>
                    <a:ext uri="{9D8B030D-6E8A-4147-A177-3AD203B41FA5}">
                      <a16:colId xmlns:a16="http://schemas.microsoft.com/office/drawing/2014/main" val="20000"/>
                    </a:ext>
                  </a:extLst>
                </a:gridCol>
                <a:gridCol w="5115339">
                  <a:extLst>
                    <a:ext uri="{9D8B030D-6E8A-4147-A177-3AD203B41FA5}">
                      <a16:colId xmlns:a16="http://schemas.microsoft.com/office/drawing/2014/main" val="20001"/>
                    </a:ext>
                  </a:extLst>
                </a:gridCol>
              </a:tblGrid>
              <a:tr h="696289">
                <a:tc>
                  <a:txBody>
                    <a:bodyPr/>
                    <a:lstStyle/>
                    <a:p>
                      <a:pPr algn="ctr">
                        <a:lnSpc>
                          <a:spcPct val="115000"/>
                        </a:lnSpc>
                        <a:spcAft>
                          <a:spcPts val="0"/>
                        </a:spcAft>
                      </a:pPr>
                      <a:r>
                        <a:rPr lang="id-ID" sz="2800" b="1" dirty="0">
                          <a:solidFill>
                            <a:srgbClr val="FFFF00"/>
                          </a:solidFill>
                          <a:latin typeface="Calibri"/>
                          <a:ea typeface="Calibri"/>
                          <a:cs typeface="Times New Roman"/>
                        </a:rPr>
                        <a:t>TEORI  KLASIK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2800" b="1" dirty="0">
                          <a:solidFill>
                            <a:srgbClr val="FFFF00"/>
                          </a:solidFill>
                          <a:latin typeface="Calibri"/>
                          <a:ea typeface="Calibri"/>
                          <a:cs typeface="Times New Roman"/>
                        </a:rPr>
                        <a:t>TEORI MODERN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02578">
                <a:tc>
                  <a:txBody>
                    <a:bodyPr/>
                    <a:lstStyle/>
                    <a:p>
                      <a:pPr>
                        <a:lnSpc>
                          <a:spcPct val="115000"/>
                        </a:lnSpc>
                        <a:spcAft>
                          <a:spcPts val="0"/>
                        </a:spcAft>
                      </a:pPr>
                      <a:r>
                        <a:rPr lang="id-ID" sz="2400" b="1" dirty="0">
                          <a:latin typeface="Calibri"/>
                          <a:ea typeface="Calibri"/>
                          <a:cs typeface="Times New Roman"/>
                        </a:rPr>
                        <a:t>Marx: Metode Produksi, Kepemilikan Alat Produksi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d-ID" sz="2400" b="1">
                          <a:latin typeface="Calibri"/>
                          <a:ea typeface="Calibri"/>
                          <a:cs typeface="Times New Roman"/>
                        </a:rPr>
                        <a:t>Wright:  proses eksploitasi, kelas produksi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20209">
                <a:tc>
                  <a:txBody>
                    <a:bodyPr/>
                    <a:lstStyle/>
                    <a:p>
                      <a:pPr>
                        <a:lnSpc>
                          <a:spcPct val="115000"/>
                        </a:lnSpc>
                        <a:spcAft>
                          <a:spcPts val="0"/>
                        </a:spcAft>
                      </a:pPr>
                      <a:r>
                        <a:rPr lang="id-ID" sz="2400" b="1" dirty="0">
                          <a:latin typeface="Calibri"/>
                          <a:ea typeface="Calibri"/>
                          <a:cs typeface="Times New Roman"/>
                        </a:rPr>
                        <a:t>Weber: kesempatan hidup (“Life- chances’)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d-ID" sz="2400" b="1" dirty="0">
                          <a:latin typeface="Calibri"/>
                          <a:ea typeface="Calibri"/>
                          <a:cs typeface="Times New Roman"/>
                        </a:rPr>
                        <a:t>Goldthorpe: situasi pasar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29596">
                <a:tc>
                  <a:txBody>
                    <a:bodyPr/>
                    <a:lstStyle/>
                    <a:p>
                      <a:pPr>
                        <a:lnSpc>
                          <a:spcPct val="115000"/>
                        </a:lnSpc>
                        <a:spcAft>
                          <a:spcPts val="0"/>
                        </a:spcAft>
                      </a:pPr>
                      <a:r>
                        <a:rPr lang="id-ID" sz="2400" b="1" dirty="0">
                          <a:latin typeface="Calibri"/>
                          <a:ea typeface="Calibri"/>
                          <a:cs typeface="Times New Roman"/>
                        </a:rPr>
                        <a:t>Durkheim:  Asosiasi Okupasi (pekerjaan) (“golongan fungsional pekerjaan”)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d-ID" sz="2400" b="1" dirty="0">
                          <a:latin typeface="Calibri"/>
                          <a:ea typeface="Calibri"/>
                          <a:cs typeface="Times New Roman"/>
                        </a:rPr>
                        <a:t>Grusky: golongan okupasi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902578">
                <a:tc>
                  <a:txBody>
                    <a:bodyPr/>
                    <a:lstStyle/>
                    <a:p>
                      <a:pPr>
                        <a:lnSpc>
                          <a:spcPct val="115000"/>
                        </a:lnSpc>
                        <a:spcAft>
                          <a:spcPts val="0"/>
                        </a:spcAft>
                      </a:pPr>
                      <a:endParaRPr lang="id-ID" sz="24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d-ID" sz="2400" b="1" dirty="0">
                          <a:latin typeface="Calibri"/>
                          <a:ea typeface="Calibri"/>
                          <a:cs typeface="Times New Roman"/>
                        </a:rPr>
                        <a:t>Dahrendorf:   Otoritas (Weber)  dan Konflik (Marx)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4" name="Slide Number Placeholder 3"/>
          <p:cNvSpPr>
            <a:spLocks noGrp="1"/>
          </p:cNvSpPr>
          <p:nvPr>
            <p:ph type="sldNum" sz="quarter" idx="12"/>
          </p:nvPr>
        </p:nvSpPr>
        <p:spPr/>
        <p:txBody>
          <a:bodyPr/>
          <a:lstStyle/>
          <a:p>
            <a:fld id="{6CB31168-90BB-4F01-8987-CDBE017A9FB5}" type="slidenum">
              <a:rPr lang="id-ID" altLang="en-US" smtClean="0"/>
              <a:pPr/>
              <a:t>3</a:t>
            </a:fld>
            <a:endParaRPr lang="id-ID" altLang="en-US"/>
          </a:p>
        </p:txBody>
      </p:sp>
      <p:sp>
        <p:nvSpPr>
          <p:cNvPr id="3077"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a:ln>
                <a:noFill/>
              </a:ln>
              <a:solidFill>
                <a:schemeClr val="tx1"/>
              </a:solidFill>
              <a:effectLst/>
              <a:latin typeface="Arial" pitchFamily="34" charset="0"/>
              <a:cs typeface="Arial" pitchFamily="34" charset="0"/>
            </a:endParaRPr>
          </a:p>
        </p:txBody>
      </p:sp>
      <p:pic>
        <p:nvPicPr>
          <p:cNvPr id="3" name="Picture 2">
            <a:extLst>
              <a:ext uri="{FF2B5EF4-FFF2-40B4-BE49-F238E27FC236}">
                <a16:creationId xmlns:a16="http://schemas.microsoft.com/office/drawing/2014/main" id="{879D3655-1170-40CA-93AD-0910B71C0D5C}"/>
              </a:ext>
            </a:extLst>
          </p:cNvPr>
          <p:cNvPicPr>
            <a:picLocks noChangeAspect="1"/>
          </p:cNvPicPr>
          <p:nvPr/>
        </p:nvPicPr>
        <p:blipFill>
          <a:blip r:embed="rId2"/>
          <a:stretch>
            <a:fillRect/>
          </a:stretch>
        </p:blipFill>
        <p:spPr>
          <a:xfrm>
            <a:off x="0" y="0"/>
            <a:ext cx="1001261" cy="1063416"/>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3" y="452439"/>
            <a:ext cx="9404350" cy="675321"/>
          </a:xfrm>
        </p:spPr>
        <p:txBody>
          <a:bodyPr/>
          <a:lstStyle/>
          <a:p>
            <a:pPr algn="ctr"/>
            <a:r>
              <a:rPr lang="id-ID" sz="3600" b="1" dirty="0"/>
              <a:t>GOLDTHORPE (6)</a:t>
            </a:r>
            <a:r>
              <a:rPr lang="id-ID" sz="4000" b="1" dirty="0"/>
              <a:t> </a:t>
            </a:r>
            <a:endParaRPr lang="id-ID" sz="4000" dirty="0"/>
          </a:p>
        </p:txBody>
      </p:sp>
      <p:pic>
        <p:nvPicPr>
          <p:cNvPr id="59394" name="Picture 2"/>
          <p:cNvPicPr>
            <a:picLocks noGrp="1" noChangeAspect="1" noChangeArrowheads="1"/>
          </p:cNvPicPr>
          <p:nvPr>
            <p:ph idx="1"/>
          </p:nvPr>
        </p:nvPicPr>
        <p:blipFill>
          <a:blip r:embed="rId2"/>
          <a:srcRect/>
          <a:stretch>
            <a:fillRect/>
          </a:stretch>
        </p:blipFill>
        <p:spPr bwMode="auto">
          <a:xfrm>
            <a:off x="1432560" y="1158240"/>
            <a:ext cx="8336280" cy="544068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6CB31168-90BB-4F01-8987-CDBE017A9FB5}" type="slidenum">
              <a:rPr lang="id-ID" altLang="en-US" smtClean="0"/>
              <a:pPr/>
              <a:t>30</a:t>
            </a:fld>
            <a:endParaRPr lang="id-ID" altLang="en-US"/>
          </a:p>
        </p:txBody>
      </p:sp>
      <p:pic>
        <p:nvPicPr>
          <p:cNvPr id="3" name="Picture 2">
            <a:extLst>
              <a:ext uri="{FF2B5EF4-FFF2-40B4-BE49-F238E27FC236}">
                <a16:creationId xmlns:a16="http://schemas.microsoft.com/office/drawing/2014/main" id="{90AE7579-96DA-4256-901E-BD7CC15A039C}"/>
              </a:ext>
            </a:extLst>
          </p:cNvPr>
          <p:cNvPicPr>
            <a:picLocks noChangeAspect="1"/>
          </p:cNvPicPr>
          <p:nvPr/>
        </p:nvPicPr>
        <p:blipFill>
          <a:blip r:embed="rId3"/>
          <a:stretch>
            <a:fillRect/>
          </a:stretch>
        </p:blipFill>
        <p:spPr>
          <a:xfrm>
            <a:off x="0" y="0"/>
            <a:ext cx="1001261" cy="1063416"/>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3" y="0"/>
            <a:ext cx="9404350" cy="1325881"/>
          </a:xfrm>
        </p:spPr>
        <p:txBody>
          <a:bodyPr/>
          <a:lstStyle/>
          <a:p>
            <a:pPr algn="ctr"/>
            <a:r>
              <a:rPr lang="id-ID" sz="4400" b="1" dirty="0"/>
              <a:t>Grusky (1992:1956)</a:t>
            </a:r>
          </a:p>
        </p:txBody>
      </p:sp>
      <p:pic>
        <p:nvPicPr>
          <p:cNvPr id="1027" name="Picture 3"/>
          <p:cNvPicPr>
            <a:picLocks noGrp="1" noChangeAspect="1" noChangeArrowheads="1"/>
          </p:cNvPicPr>
          <p:nvPr>
            <p:ph idx="1"/>
          </p:nvPr>
        </p:nvPicPr>
        <p:blipFill>
          <a:blip r:embed="rId2"/>
          <a:srcRect/>
          <a:stretch>
            <a:fillRect/>
          </a:stretch>
        </p:blipFill>
        <p:spPr bwMode="auto">
          <a:xfrm>
            <a:off x="2557670" y="848139"/>
            <a:ext cx="6785113" cy="5830957"/>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6CB31168-90BB-4F01-8987-CDBE017A9FB5}" type="slidenum">
              <a:rPr lang="id-ID" altLang="en-US" smtClean="0"/>
              <a:pPr/>
              <a:t>31</a:t>
            </a:fld>
            <a:endParaRPr lang="id-ID" altLang="en-US"/>
          </a:p>
        </p:txBody>
      </p:sp>
      <p:pic>
        <p:nvPicPr>
          <p:cNvPr id="3" name="Picture 2">
            <a:extLst>
              <a:ext uri="{FF2B5EF4-FFF2-40B4-BE49-F238E27FC236}">
                <a16:creationId xmlns:a16="http://schemas.microsoft.com/office/drawing/2014/main" id="{9EF1EDCD-63D9-4B2A-9D2C-68958A440DDF}"/>
              </a:ext>
            </a:extLst>
          </p:cNvPr>
          <p:cNvPicPr>
            <a:picLocks noChangeAspect="1"/>
          </p:cNvPicPr>
          <p:nvPr/>
        </p:nvPicPr>
        <p:blipFill>
          <a:blip r:embed="rId3"/>
          <a:stretch>
            <a:fillRect/>
          </a:stretch>
        </p:blipFill>
        <p:spPr>
          <a:xfrm>
            <a:off x="0" y="0"/>
            <a:ext cx="1001261" cy="1063416"/>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3" y="289561"/>
            <a:ext cx="9404350" cy="609600"/>
          </a:xfrm>
        </p:spPr>
        <p:txBody>
          <a:bodyPr/>
          <a:lstStyle/>
          <a:p>
            <a:pPr algn="ctr"/>
            <a:r>
              <a:rPr lang="id-ID" sz="4000" b="1" dirty="0"/>
              <a:t>Grusky (1992: 19657)</a:t>
            </a:r>
            <a:endParaRPr lang="id-ID" dirty="0"/>
          </a:p>
        </p:txBody>
      </p:sp>
      <p:pic>
        <p:nvPicPr>
          <p:cNvPr id="2050" name="Picture 2"/>
          <p:cNvPicPr>
            <a:picLocks noGrp="1" noChangeAspect="1" noChangeArrowheads="1"/>
          </p:cNvPicPr>
          <p:nvPr>
            <p:ph idx="1"/>
          </p:nvPr>
        </p:nvPicPr>
        <p:blipFill>
          <a:blip r:embed="rId2"/>
          <a:srcRect/>
          <a:stretch>
            <a:fillRect/>
          </a:stretch>
        </p:blipFill>
        <p:spPr bwMode="auto">
          <a:xfrm>
            <a:off x="1828800" y="1036638"/>
            <a:ext cx="7792278" cy="5486082"/>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6CB31168-90BB-4F01-8987-CDBE017A9FB5}" type="slidenum">
              <a:rPr lang="id-ID" altLang="en-US" smtClean="0"/>
              <a:pPr/>
              <a:t>32</a:t>
            </a:fld>
            <a:endParaRPr lang="id-ID" altLang="en-US"/>
          </a:p>
        </p:txBody>
      </p:sp>
      <p:pic>
        <p:nvPicPr>
          <p:cNvPr id="3" name="Picture 2">
            <a:extLst>
              <a:ext uri="{FF2B5EF4-FFF2-40B4-BE49-F238E27FC236}">
                <a16:creationId xmlns:a16="http://schemas.microsoft.com/office/drawing/2014/main" id="{CD9FDDD0-EA1F-4BBE-96BA-DC49ECE4752A}"/>
              </a:ext>
            </a:extLst>
          </p:cNvPr>
          <p:cNvPicPr>
            <a:picLocks noChangeAspect="1"/>
          </p:cNvPicPr>
          <p:nvPr/>
        </p:nvPicPr>
        <p:blipFill>
          <a:blip r:embed="rId3"/>
          <a:stretch>
            <a:fillRect/>
          </a:stretch>
        </p:blipFill>
        <p:spPr>
          <a:xfrm>
            <a:off x="0" y="0"/>
            <a:ext cx="1001261" cy="1063416"/>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3" y="274321"/>
            <a:ext cx="9404350" cy="731520"/>
          </a:xfrm>
        </p:spPr>
        <p:txBody>
          <a:bodyPr/>
          <a:lstStyle/>
          <a:p>
            <a:pPr algn="ctr"/>
            <a:r>
              <a:rPr lang="id-ID" sz="4000" b="1" dirty="0"/>
              <a:t>Grusky (2005: 56)</a:t>
            </a:r>
            <a:endParaRPr lang="id-ID" dirty="0"/>
          </a:p>
        </p:txBody>
      </p:sp>
      <p:sp>
        <p:nvSpPr>
          <p:cNvPr id="3" name="Content Placeholder 2"/>
          <p:cNvSpPr>
            <a:spLocks noGrp="1"/>
          </p:cNvSpPr>
          <p:nvPr>
            <p:ph idx="1"/>
          </p:nvPr>
        </p:nvSpPr>
        <p:spPr>
          <a:xfrm>
            <a:off x="848139" y="1285460"/>
            <a:ext cx="10469218" cy="4962939"/>
          </a:xfrm>
        </p:spPr>
        <p:txBody>
          <a:bodyPr/>
          <a:lstStyle/>
          <a:p>
            <a:pPr algn="just"/>
            <a:r>
              <a:rPr lang="id-ID" sz="2200" b="1" dirty="0"/>
              <a:t>Durkheim argued that </a:t>
            </a:r>
            <a:r>
              <a:rPr lang="en-US" sz="2200" b="1" dirty="0">
                <a:solidFill>
                  <a:srgbClr val="FFFF00"/>
                </a:solidFill>
              </a:rPr>
              <a:t>occupational associations </a:t>
            </a:r>
            <a:r>
              <a:rPr lang="en-US" sz="2200" b="1" dirty="0"/>
              <a:t>are destined to become the main organizational</a:t>
            </a:r>
            <a:r>
              <a:rPr lang="id-ID" sz="2200" b="1" dirty="0"/>
              <a:t>  </a:t>
            </a:r>
            <a:r>
              <a:rPr lang="en-US" sz="2200" b="1" dirty="0"/>
              <a:t>form “intercalated between the state and the individual” (1960 [1893],</a:t>
            </a:r>
            <a:r>
              <a:rPr lang="id-ID" sz="2200" b="1" dirty="0"/>
              <a:t> </a:t>
            </a:r>
            <a:r>
              <a:rPr lang="en-US" sz="2200" b="1" dirty="0"/>
              <a:t>p. 28), supplanting both Marxian classes and other forms of intermediary</a:t>
            </a:r>
            <a:r>
              <a:rPr lang="id-ID" sz="2200" b="1" dirty="0"/>
              <a:t> </a:t>
            </a:r>
            <a:r>
              <a:rPr lang="en-US" sz="2200" b="1" dirty="0"/>
              <a:t>organization (e.g., the family). </a:t>
            </a:r>
          </a:p>
          <a:p>
            <a:pPr marL="0" indent="0" algn="just">
              <a:buNone/>
            </a:pPr>
            <a:endParaRPr lang="en-US" sz="2200" b="1" dirty="0"/>
          </a:p>
          <a:p>
            <a:pPr algn="just"/>
            <a:r>
              <a:rPr lang="en-US" sz="2200" b="1" dirty="0"/>
              <a:t>Although Durkheim emphasized</a:t>
            </a:r>
            <a:r>
              <a:rPr lang="id-ID" sz="2200" b="1" dirty="0"/>
              <a:t>  </a:t>
            </a:r>
            <a:r>
              <a:rPr lang="en-US" sz="2200" b="1" dirty="0"/>
              <a:t>the informal ties and bonds that were cultivated in occupational associations,</a:t>
            </a:r>
            <a:r>
              <a:rPr lang="id-ID" sz="2200" b="1" dirty="0"/>
              <a:t> </a:t>
            </a:r>
            <a:r>
              <a:rPr lang="en-US" sz="2200" b="1" dirty="0"/>
              <a:t>he also laid out a variety of formal functions that such associations</a:t>
            </a:r>
            <a:r>
              <a:rPr lang="id-ID" sz="2200" b="1" dirty="0"/>
              <a:t>  </a:t>
            </a:r>
            <a:r>
              <a:rPr lang="en-US" sz="2200" b="1" dirty="0"/>
              <a:t>were likely to assume, including (a) establishing and administering a system</a:t>
            </a:r>
            <a:r>
              <a:rPr lang="id-ID" sz="2200" b="1" dirty="0"/>
              <a:t>  </a:t>
            </a:r>
            <a:r>
              <a:rPr lang="en-US" sz="2200" b="1" dirty="0"/>
              <a:t>of occupational ethics, (b) resolving conflicts among members and</a:t>
            </a:r>
            <a:r>
              <a:rPr lang="id-ID" sz="2200" b="1" dirty="0"/>
              <a:t> </a:t>
            </a:r>
            <a:r>
              <a:rPr lang="en-US" sz="2200" b="1" dirty="0"/>
              <a:t>with other associations, and (c) serving as elemental representative bodies</a:t>
            </a:r>
            <a:r>
              <a:rPr lang="id-ID" sz="2200" b="1" dirty="0"/>
              <a:t> </a:t>
            </a:r>
            <a:r>
              <a:rPr lang="en-US" sz="2200" b="1" dirty="0"/>
              <a:t>in political governance (see Durkheim 1960 [1893], pp. 26–7; also,</a:t>
            </a:r>
            <a:r>
              <a:rPr lang="id-ID" sz="2200" b="1" dirty="0"/>
              <a:t> </a:t>
            </a:r>
            <a:r>
              <a:rPr lang="en-US" sz="2200" b="1" dirty="0"/>
              <a:t>see Durkheim 1970a [1897], pp. 372–82). </a:t>
            </a:r>
            <a:endParaRPr lang="id-ID" sz="2200" b="1" dirty="0"/>
          </a:p>
        </p:txBody>
      </p:sp>
      <p:sp>
        <p:nvSpPr>
          <p:cNvPr id="4" name="Slide Number Placeholder 3"/>
          <p:cNvSpPr>
            <a:spLocks noGrp="1"/>
          </p:cNvSpPr>
          <p:nvPr>
            <p:ph type="sldNum" sz="quarter" idx="12"/>
          </p:nvPr>
        </p:nvSpPr>
        <p:spPr/>
        <p:txBody>
          <a:bodyPr/>
          <a:lstStyle/>
          <a:p>
            <a:fld id="{6CB31168-90BB-4F01-8987-CDBE017A9FB5}" type="slidenum">
              <a:rPr lang="id-ID" altLang="en-US" smtClean="0"/>
              <a:pPr/>
              <a:t>33</a:t>
            </a:fld>
            <a:endParaRPr lang="id-ID" altLang="en-US"/>
          </a:p>
        </p:txBody>
      </p:sp>
      <p:pic>
        <p:nvPicPr>
          <p:cNvPr id="6" name="Picture 5">
            <a:extLst>
              <a:ext uri="{FF2B5EF4-FFF2-40B4-BE49-F238E27FC236}">
                <a16:creationId xmlns:a16="http://schemas.microsoft.com/office/drawing/2014/main" id="{D2C6CA5A-C040-4EB2-A645-88D8FAB3255F}"/>
              </a:ext>
            </a:extLst>
          </p:cNvPr>
          <p:cNvPicPr>
            <a:picLocks noChangeAspect="1"/>
          </p:cNvPicPr>
          <p:nvPr/>
        </p:nvPicPr>
        <p:blipFill>
          <a:blip r:embed="rId2"/>
          <a:stretch>
            <a:fillRect/>
          </a:stretch>
        </p:blipFill>
        <p:spPr>
          <a:xfrm>
            <a:off x="0" y="0"/>
            <a:ext cx="1001261" cy="1063416"/>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930" y="629267"/>
            <a:ext cx="9252154" cy="1016654"/>
          </a:xfrm>
        </p:spPr>
        <p:txBody>
          <a:bodyPr>
            <a:normAutofit/>
          </a:bodyPr>
          <a:lstStyle/>
          <a:p>
            <a:pPr algn="ctr"/>
            <a:r>
              <a:rPr lang="id-ID" sz="3900" b="1" dirty="0">
                <a:solidFill>
                  <a:srgbClr val="EBEBEB"/>
                </a:solidFill>
              </a:rPr>
              <a:t>MENGGUNAKAN TEORI STRATIFIKASI</a:t>
            </a:r>
          </a:p>
        </p:txBody>
      </p:sp>
      <p:graphicFrame>
        <p:nvGraphicFramePr>
          <p:cNvPr id="6" name="Content Placeholder 2">
            <a:extLst>
              <a:ext uri="{FF2B5EF4-FFF2-40B4-BE49-F238E27FC236}">
                <a16:creationId xmlns:a16="http://schemas.microsoft.com/office/drawing/2014/main" id="{4F24E84C-392A-412D-A676-0024ABC47CA6}"/>
              </a:ext>
            </a:extLst>
          </p:cNvPr>
          <p:cNvGraphicFramePr>
            <a:graphicFrameLocks noGrp="1"/>
          </p:cNvGraphicFramePr>
          <p:nvPr>
            <p:ph idx="1"/>
            <p:extLst>
              <p:ext uri="{D42A27DB-BD31-4B8C-83A1-F6EECF244321}">
                <p14:modId xmlns:p14="http://schemas.microsoft.com/office/powerpoint/2010/main" val="1616996561"/>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normAutofit/>
          </a:bodyPr>
          <a:lstStyle/>
          <a:p>
            <a:pPr>
              <a:spcAft>
                <a:spcPts val="600"/>
              </a:spcAft>
            </a:pPr>
            <a:fld id="{6CB31168-90BB-4F01-8987-CDBE017A9FB5}" type="slidenum">
              <a:rPr lang="id-ID" altLang="en-US" smtClean="0"/>
              <a:pPr>
                <a:spcAft>
                  <a:spcPts val="600"/>
                </a:spcAft>
              </a:pPr>
              <a:t>34</a:t>
            </a:fld>
            <a:endParaRPr lang="id-ID" altLang="en-US"/>
          </a:p>
        </p:txBody>
      </p:sp>
      <p:pic>
        <p:nvPicPr>
          <p:cNvPr id="3" name="Picture 2">
            <a:extLst>
              <a:ext uri="{FF2B5EF4-FFF2-40B4-BE49-F238E27FC236}">
                <a16:creationId xmlns:a16="http://schemas.microsoft.com/office/drawing/2014/main" id="{9E7A30B2-5C06-4282-9B81-A77452E73B17}"/>
              </a:ext>
            </a:extLst>
          </p:cNvPr>
          <p:cNvPicPr>
            <a:picLocks noChangeAspect="1"/>
          </p:cNvPicPr>
          <p:nvPr/>
        </p:nvPicPr>
        <p:blipFill>
          <a:blip r:embed="rId7"/>
          <a:stretch>
            <a:fillRect/>
          </a:stretch>
        </p:blipFill>
        <p:spPr>
          <a:xfrm>
            <a:off x="0" y="0"/>
            <a:ext cx="1001261" cy="1063416"/>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2938" y="629267"/>
            <a:ext cx="8748145" cy="1016654"/>
          </a:xfrm>
        </p:spPr>
        <p:txBody>
          <a:bodyPr>
            <a:normAutofit/>
          </a:bodyPr>
          <a:lstStyle/>
          <a:p>
            <a:r>
              <a:rPr lang="id-ID" b="1" dirty="0">
                <a:solidFill>
                  <a:srgbClr val="EBEBEB"/>
                </a:solidFill>
              </a:rPr>
              <a:t>APLIKASI &amp; VALIDASI TEORI (1)</a:t>
            </a:r>
          </a:p>
        </p:txBody>
      </p:sp>
      <p:graphicFrame>
        <p:nvGraphicFramePr>
          <p:cNvPr id="6" name="Content Placeholder 2">
            <a:extLst>
              <a:ext uri="{FF2B5EF4-FFF2-40B4-BE49-F238E27FC236}">
                <a16:creationId xmlns:a16="http://schemas.microsoft.com/office/drawing/2014/main" id="{955C64E2-F784-4CEA-9305-F41C015C375E}"/>
              </a:ext>
            </a:extLst>
          </p:cNvPr>
          <p:cNvGraphicFramePr>
            <a:graphicFrameLocks noGrp="1"/>
          </p:cNvGraphicFramePr>
          <p:nvPr>
            <p:ph idx="1"/>
            <p:extLst>
              <p:ext uri="{D42A27DB-BD31-4B8C-83A1-F6EECF244321}">
                <p14:modId xmlns:p14="http://schemas.microsoft.com/office/powerpoint/2010/main" val="3876869741"/>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normAutofit/>
          </a:bodyPr>
          <a:lstStyle/>
          <a:p>
            <a:pPr>
              <a:spcAft>
                <a:spcPts val="600"/>
              </a:spcAft>
            </a:pPr>
            <a:fld id="{6CB31168-90BB-4F01-8987-CDBE017A9FB5}" type="slidenum">
              <a:rPr lang="id-ID" altLang="en-US" smtClean="0"/>
              <a:pPr>
                <a:spcAft>
                  <a:spcPts val="600"/>
                </a:spcAft>
              </a:pPr>
              <a:t>35</a:t>
            </a:fld>
            <a:endParaRPr lang="id-ID" altLang="en-US"/>
          </a:p>
        </p:txBody>
      </p:sp>
      <p:pic>
        <p:nvPicPr>
          <p:cNvPr id="3" name="Picture 2">
            <a:extLst>
              <a:ext uri="{FF2B5EF4-FFF2-40B4-BE49-F238E27FC236}">
                <a16:creationId xmlns:a16="http://schemas.microsoft.com/office/drawing/2014/main" id="{E74756C0-8994-46AB-BA62-744497E3512D}"/>
              </a:ext>
            </a:extLst>
          </p:cNvPr>
          <p:cNvPicPr>
            <a:picLocks noChangeAspect="1"/>
          </p:cNvPicPr>
          <p:nvPr/>
        </p:nvPicPr>
        <p:blipFill>
          <a:blip r:embed="rId7"/>
          <a:stretch>
            <a:fillRect/>
          </a:stretch>
        </p:blipFill>
        <p:spPr>
          <a:xfrm>
            <a:off x="0" y="0"/>
            <a:ext cx="1001261" cy="1063416"/>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7252" y="452718"/>
            <a:ext cx="8513582" cy="1400530"/>
          </a:xfrm>
        </p:spPr>
        <p:txBody>
          <a:bodyPr>
            <a:normAutofit/>
          </a:bodyPr>
          <a:lstStyle/>
          <a:p>
            <a:r>
              <a:rPr lang="id-ID" b="1" dirty="0"/>
              <a:t>APLIKASI &amp; VALIDASI TEORI (2)</a:t>
            </a:r>
            <a:endParaRPr lang="id-ID" dirty="0"/>
          </a:p>
        </p:txBody>
      </p:sp>
      <p:graphicFrame>
        <p:nvGraphicFramePr>
          <p:cNvPr id="7" name="Content Placeholder 2">
            <a:extLst>
              <a:ext uri="{FF2B5EF4-FFF2-40B4-BE49-F238E27FC236}">
                <a16:creationId xmlns:a16="http://schemas.microsoft.com/office/drawing/2014/main" id="{9FF8FC10-1E76-47B1-9C03-47189E5C1BE8}"/>
              </a:ext>
            </a:extLst>
          </p:cNvPr>
          <p:cNvGraphicFramePr>
            <a:graphicFrameLocks noGrp="1"/>
          </p:cNvGraphicFramePr>
          <p:nvPr>
            <p:ph idx="1"/>
            <p:extLst>
              <p:ext uri="{D42A27DB-BD31-4B8C-83A1-F6EECF244321}">
                <p14:modId xmlns:p14="http://schemas.microsoft.com/office/powerpoint/2010/main" val="1781734382"/>
              </p:ext>
            </p:extLst>
          </p:nvPr>
        </p:nvGraphicFramePr>
        <p:xfrm>
          <a:off x="646110" y="1434905"/>
          <a:ext cx="10776855" cy="47616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normAutofit/>
          </a:bodyPr>
          <a:lstStyle/>
          <a:p>
            <a:pPr>
              <a:spcAft>
                <a:spcPts val="600"/>
              </a:spcAft>
            </a:pPr>
            <a:fld id="{6CB31168-90BB-4F01-8987-CDBE017A9FB5}" type="slidenum">
              <a:rPr lang="id-ID" altLang="en-US" smtClean="0"/>
              <a:pPr>
                <a:spcAft>
                  <a:spcPts val="600"/>
                </a:spcAft>
              </a:pPr>
              <a:t>36</a:t>
            </a:fld>
            <a:endParaRPr lang="id-ID" altLang="en-US"/>
          </a:p>
        </p:txBody>
      </p:sp>
      <p:pic>
        <p:nvPicPr>
          <p:cNvPr id="3" name="Picture 2">
            <a:extLst>
              <a:ext uri="{FF2B5EF4-FFF2-40B4-BE49-F238E27FC236}">
                <a16:creationId xmlns:a16="http://schemas.microsoft.com/office/drawing/2014/main" id="{23C514C6-A2BC-47E6-9D85-A35C77F57FBB}"/>
              </a:ext>
            </a:extLst>
          </p:cNvPr>
          <p:cNvPicPr>
            <a:picLocks noChangeAspect="1"/>
          </p:cNvPicPr>
          <p:nvPr/>
        </p:nvPicPr>
        <p:blipFill>
          <a:blip r:embed="rId7"/>
          <a:stretch>
            <a:fillRect/>
          </a:stretch>
        </p:blipFill>
        <p:spPr>
          <a:xfrm>
            <a:off x="0" y="0"/>
            <a:ext cx="1001261" cy="1063416"/>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930" y="629267"/>
            <a:ext cx="9252154" cy="1016654"/>
          </a:xfrm>
        </p:spPr>
        <p:txBody>
          <a:bodyPr>
            <a:normAutofit/>
          </a:bodyPr>
          <a:lstStyle/>
          <a:p>
            <a:pPr algn="ctr">
              <a:lnSpc>
                <a:spcPct val="90000"/>
              </a:lnSpc>
            </a:pPr>
            <a:r>
              <a:rPr lang="id-ID" sz="3600" b="1" dirty="0">
                <a:solidFill>
                  <a:srgbClr val="EBEBEB"/>
                </a:solidFill>
              </a:rPr>
              <a:t>KETERBATASAN TEORI-TEORI SOSIOLOGI</a:t>
            </a:r>
          </a:p>
        </p:txBody>
      </p:sp>
      <p:graphicFrame>
        <p:nvGraphicFramePr>
          <p:cNvPr id="6" name="Content Placeholder 2">
            <a:extLst>
              <a:ext uri="{FF2B5EF4-FFF2-40B4-BE49-F238E27FC236}">
                <a16:creationId xmlns:a16="http://schemas.microsoft.com/office/drawing/2014/main" id="{DBE741A2-EE53-4399-BA1F-FD9CCF62C5F3}"/>
              </a:ext>
            </a:extLst>
          </p:cNvPr>
          <p:cNvGraphicFramePr>
            <a:graphicFrameLocks noGrp="1"/>
          </p:cNvGraphicFramePr>
          <p:nvPr>
            <p:ph idx="1"/>
            <p:extLst>
              <p:ext uri="{D42A27DB-BD31-4B8C-83A1-F6EECF244321}">
                <p14:modId xmlns:p14="http://schemas.microsoft.com/office/powerpoint/2010/main" val="1360463923"/>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normAutofit/>
          </a:bodyPr>
          <a:lstStyle/>
          <a:p>
            <a:pPr>
              <a:spcAft>
                <a:spcPts val="600"/>
              </a:spcAft>
            </a:pPr>
            <a:fld id="{6CB31168-90BB-4F01-8987-CDBE017A9FB5}" type="slidenum">
              <a:rPr lang="id-ID" altLang="en-US" smtClean="0"/>
              <a:pPr>
                <a:spcAft>
                  <a:spcPts val="600"/>
                </a:spcAft>
              </a:pPr>
              <a:t>37</a:t>
            </a:fld>
            <a:endParaRPr lang="id-ID" altLang="en-US"/>
          </a:p>
        </p:txBody>
      </p:sp>
      <p:pic>
        <p:nvPicPr>
          <p:cNvPr id="3" name="Picture 2">
            <a:extLst>
              <a:ext uri="{FF2B5EF4-FFF2-40B4-BE49-F238E27FC236}">
                <a16:creationId xmlns:a16="http://schemas.microsoft.com/office/drawing/2014/main" id="{1FD1BFD8-9170-46EC-ABDE-223F43A622B0}"/>
              </a:ext>
            </a:extLst>
          </p:cNvPr>
          <p:cNvPicPr>
            <a:picLocks noChangeAspect="1"/>
          </p:cNvPicPr>
          <p:nvPr/>
        </p:nvPicPr>
        <p:blipFill>
          <a:blip r:embed="rId7"/>
          <a:stretch>
            <a:fillRect/>
          </a:stretch>
        </p:blipFill>
        <p:spPr>
          <a:xfrm>
            <a:off x="0" y="0"/>
            <a:ext cx="1001261" cy="1063416"/>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14400" y="304800"/>
            <a:ext cx="10363200" cy="533400"/>
          </a:xfrm>
        </p:spPr>
        <p:txBody>
          <a:bodyPr/>
          <a:lstStyle/>
          <a:p>
            <a:pPr algn="ctr" eaLnBrk="1" hangingPunct="1"/>
            <a:r>
              <a:rPr lang="en-US" sz="2000" b="1" dirty="0">
                <a:solidFill>
                  <a:schemeClr val="tx1"/>
                </a:solidFill>
              </a:rPr>
              <a:t>KASUS JAKARTA (1994)(</a:t>
            </a:r>
            <a:r>
              <a:rPr lang="id-ID" sz="2000" b="1" dirty="0">
                <a:solidFill>
                  <a:schemeClr val="tx1"/>
                </a:solidFill>
              </a:rPr>
              <a:t>Multi-Dimensi; </a:t>
            </a:r>
            <a:r>
              <a:rPr lang="en-US" sz="2000" b="1" dirty="0" err="1">
                <a:solidFill>
                  <a:schemeClr val="tx1"/>
                </a:solidFill>
              </a:rPr>
              <a:t>Metode</a:t>
            </a:r>
            <a:r>
              <a:rPr lang="en-US" sz="2000" b="1" dirty="0">
                <a:solidFill>
                  <a:schemeClr val="tx1"/>
                </a:solidFill>
              </a:rPr>
              <a:t> </a:t>
            </a:r>
            <a:r>
              <a:rPr lang="en-US" sz="2000" b="1" dirty="0" err="1">
                <a:solidFill>
                  <a:schemeClr val="tx1"/>
                </a:solidFill>
              </a:rPr>
              <a:t>Reputasional</a:t>
            </a:r>
            <a:r>
              <a:rPr lang="en-US" sz="2000" b="1" dirty="0">
                <a:solidFill>
                  <a:schemeClr val="tx1"/>
                </a:solidFill>
              </a:rPr>
              <a:t>)</a:t>
            </a:r>
          </a:p>
        </p:txBody>
      </p:sp>
      <p:sp>
        <p:nvSpPr>
          <p:cNvPr id="12292" name="Rectangle 3"/>
          <p:cNvSpPr>
            <a:spLocks noGrp="1" noChangeArrowheads="1"/>
          </p:cNvSpPr>
          <p:nvPr>
            <p:ph idx="1"/>
          </p:nvPr>
        </p:nvSpPr>
        <p:spPr>
          <a:xfrm>
            <a:off x="914400" y="807720"/>
            <a:ext cx="10363200" cy="5593080"/>
          </a:xfrm>
        </p:spPr>
        <p:txBody>
          <a:bodyPr>
            <a:noAutofit/>
          </a:bodyPr>
          <a:lstStyle/>
          <a:p>
            <a:pPr marL="274320" indent="-274320" eaLnBrk="1" fontAlgn="auto" hangingPunct="1">
              <a:lnSpc>
                <a:spcPct val="80000"/>
              </a:lnSpc>
              <a:spcAft>
                <a:spcPts val="0"/>
              </a:spcAft>
              <a:buClr>
                <a:schemeClr val="accent3"/>
              </a:buClr>
              <a:buFont typeface="Wingdings" pitchFamily="2" charset="2"/>
              <a:buNone/>
              <a:defRPr/>
            </a:pPr>
            <a:r>
              <a:rPr lang="en-US" sz="1400" b="1" dirty="0"/>
              <a:t>*</a:t>
            </a:r>
            <a:r>
              <a:rPr lang="en-US" sz="1600" b="1" dirty="0">
                <a:solidFill>
                  <a:srgbClr val="00B0F0"/>
                </a:solidFill>
              </a:rPr>
              <a:t>ATAS-ATAS</a:t>
            </a:r>
            <a:r>
              <a:rPr lang="en-US" sz="1600" b="1" dirty="0"/>
              <a:t> (5.5-6.0): 1. </a:t>
            </a:r>
            <a:r>
              <a:rPr lang="en-US" sz="1600" b="1" dirty="0" err="1"/>
              <a:t>Menteri</a:t>
            </a:r>
            <a:r>
              <a:rPr lang="en-US" sz="1600" b="1" dirty="0"/>
              <a:t> (5.53)</a:t>
            </a:r>
          </a:p>
          <a:p>
            <a:pPr marL="274320" indent="-274320" eaLnBrk="1" fontAlgn="auto" hangingPunct="1">
              <a:lnSpc>
                <a:spcPct val="80000"/>
              </a:lnSpc>
              <a:spcAft>
                <a:spcPts val="0"/>
              </a:spcAft>
              <a:buClr>
                <a:schemeClr val="accent3"/>
              </a:buClr>
              <a:buFont typeface="Wingdings" pitchFamily="2" charset="2"/>
              <a:buNone/>
              <a:defRPr/>
            </a:pPr>
            <a:r>
              <a:rPr lang="en-US" sz="1600" b="1" dirty="0"/>
              <a:t>*</a:t>
            </a:r>
            <a:r>
              <a:rPr lang="en-US" sz="1600" b="1" dirty="0">
                <a:solidFill>
                  <a:srgbClr val="00B0F0"/>
                </a:solidFill>
              </a:rPr>
              <a:t>ATAS-BAWAH </a:t>
            </a:r>
            <a:r>
              <a:rPr lang="en-US" sz="1600" b="1" dirty="0"/>
              <a:t>(5.0 &lt; 5.5): 2.Gubernur (5.19); 3.Pati ABRI/Polri (5.16); 4.Professor (5.03); 5.Pengusaha </a:t>
            </a:r>
            <a:r>
              <a:rPr lang="en-US" sz="1600" b="1" dirty="0" err="1"/>
              <a:t>Besar</a:t>
            </a:r>
            <a:r>
              <a:rPr lang="en-US" sz="1600" b="1" dirty="0"/>
              <a:t> (5.02)</a:t>
            </a:r>
          </a:p>
          <a:p>
            <a:pPr marL="274320" indent="-274320" eaLnBrk="1" fontAlgn="auto" hangingPunct="1">
              <a:lnSpc>
                <a:spcPct val="80000"/>
              </a:lnSpc>
              <a:spcAft>
                <a:spcPts val="0"/>
              </a:spcAft>
              <a:buClr>
                <a:schemeClr val="accent3"/>
              </a:buClr>
              <a:buFont typeface="Wingdings" pitchFamily="2" charset="2"/>
              <a:buNone/>
              <a:defRPr/>
            </a:pPr>
            <a:endParaRPr lang="en-US" sz="1600" b="1" dirty="0"/>
          </a:p>
          <a:p>
            <a:pPr marL="274320" indent="-274320" eaLnBrk="1" fontAlgn="auto" hangingPunct="1">
              <a:lnSpc>
                <a:spcPct val="80000"/>
              </a:lnSpc>
              <a:spcAft>
                <a:spcPts val="0"/>
              </a:spcAft>
              <a:buClr>
                <a:schemeClr val="accent3"/>
              </a:buClr>
              <a:buFont typeface="Wingdings" pitchFamily="2" charset="2"/>
              <a:buNone/>
              <a:defRPr/>
            </a:pPr>
            <a:r>
              <a:rPr lang="en-US" sz="1600" b="1" dirty="0"/>
              <a:t>*</a:t>
            </a:r>
            <a:r>
              <a:rPr lang="en-US" sz="1600" b="1" dirty="0">
                <a:solidFill>
                  <a:srgbClr val="00B0F0"/>
                </a:solidFill>
              </a:rPr>
              <a:t>MENENGAH-ATAS </a:t>
            </a:r>
            <a:r>
              <a:rPr lang="en-US" sz="1600" b="1" dirty="0"/>
              <a:t>(4.0 &lt; 5.0): 6.Diplomat (4.83), 7.Walikota/</a:t>
            </a:r>
            <a:r>
              <a:rPr lang="en-US" sz="1600" b="1" dirty="0" err="1"/>
              <a:t>Bupati</a:t>
            </a:r>
            <a:r>
              <a:rPr lang="en-US" sz="1600" b="1" dirty="0"/>
              <a:t> (4.78); 8.Direktur Perusahaan (4.63); 13.Hakim (4.53); 14.Pilot (4.51); 15.Arsitek (4.49); 16.Pegawai </a:t>
            </a:r>
            <a:r>
              <a:rPr lang="en-US" sz="1600" b="1" dirty="0" err="1"/>
              <a:t>Negeri</a:t>
            </a:r>
            <a:r>
              <a:rPr lang="en-US" sz="1600" b="1" dirty="0"/>
              <a:t> </a:t>
            </a:r>
            <a:r>
              <a:rPr lang="en-US" sz="1600" b="1" dirty="0" err="1"/>
              <a:t>Eselon</a:t>
            </a:r>
            <a:r>
              <a:rPr lang="en-US" sz="1600" b="1" dirty="0"/>
              <a:t> II (4.44); 17.Dosen (4.42); 18.Pengacara (4.37); 19.Anggota DPRD (4.36); 20.Jaksa (4.32); 21.Kiyai (4.28); 22.Pamen ABRI/Polri (4.22); 23.Camat (4.140); 24.Pengusaha </a:t>
            </a:r>
            <a:r>
              <a:rPr lang="en-US" sz="1600" b="1" dirty="0" err="1"/>
              <a:t>Menengah</a:t>
            </a:r>
            <a:r>
              <a:rPr lang="en-US" sz="1600" b="1" dirty="0"/>
              <a:t> (4.138).</a:t>
            </a:r>
            <a:endParaRPr lang="id-ID" sz="1600" b="1" dirty="0"/>
          </a:p>
          <a:p>
            <a:pPr marL="274320" indent="-274320" eaLnBrk="1" fontAlgn="auto" hangingPunct="1">
              <a:lnSpc>
                <a:spcPct val="80000"/>
              </a:lnSpc>
              <a:spcAft>
                <a:spcPts val="0"/>
              </a:spcAft>
              <a:buClr>
                <a:schemeClr val="accent3"/>
              </a:buClr>
              <a:buFont typeface="Wingdings" pitchFamily="2" charset="2"/>
              <a:buNone/>
              <a:defRPr/>
            </a:pPr>
            <a:r>
              <a:rPr lang="en-US" sz="1600" b="1" dirty="0"/>
              <a:t>*</a:t>
            </a:r>
            <a:r>
              <a:rPr lang="en-US" sz="1600" b="1" dirty="0">
                <a:solidFill>
                  <a:srgbClr val="00B0F0"/>
                </a:solidFill>
              </a:rPr>
              <a:t>MENENGAH-BAWAH </a:t>
            </a:r>
            <a:r>
              <a:rPr lang="en-US" sz="1600" b="1" dirty="0"/>
              <a:t>(3.0 &lt; 4.0): 25.Akuntan (3.98); 26.Asisten </a:t>
            </a:r>
            <a:r>
              <a:rPr lang="en-US" sz="1600" b="1" dirty="0" err="1"/>
              <a:t>Manajer</a:t>
            </a:r>
            <a:r>
              <a:rPr lang="en-US" sz="1600" b="1" dirty="0"/>
              <a:t> (3.95);27.Pastor (3.91);28.Guru Agama (3.87); 29.Guru SMA (3.830); 30.Apoteker (3.828); 31.Pegawai </a:t>
            </a:r>
            <a:r>
              <a:rPr lang="en-US" sz="1600" b="1" dirty="0" err="1"/>
              <a:t>Eselon</a:t>
            </a:r>
            <a:r>
              <a:rPr lang="en-US" sz="1600" b="1" dirty="0"/>
              <a:t> III (3.826); 32.Wartawan (3.81); 33.Lurah (3.79); 34.Penyiar TV (3.76); 35.Pama ABRI/Polri (3.74); 36.Juru </a:t>
            </a:r>
            <a:r>
              <a:rPr lang="en-US" sz="1600" b="1" dirty="0" err="1"/>
              <a:t>Dakwah</a:t>
            </a:r>
            <a:r>
              <a:rPr lang="en-US" sz="1600" b="1" dirty="0"/>
              <a:t> (3.67); 37.Pramugari (3.65); 38.Petani </a:t>
            </a:r>
            <a:r>
              <a:rPr lang="en-US" sz="1600" b="1" dirty="0" err="1"/>
              <a:t>Besar</a:t>
            </a:r>
            <a:r>
              <a:rPr lang="en-US" sz="1600" b="1" dirty="0"/>
              <a:t> (3.66); 39.Guru SMP (3.63); 40.Sekretaris (3.53); 41.Bidan (3.48); 42.Guru SD &amp; TK (3.47); 43.Pengusaha Kecil (3.46); 44.Bintara ABRI/Polri (3.36);45.Mantri </a:t>
            </a:r>
            <a:r>
              <a:rPr lang="en-US" sz="1600" b="1" dirty="0" err="1"/>
              <a:t>Kesehatan</a:t>
            </a:r>
            <a:r>
              <a:rPr lang="en-US" sz="1600" b="1" dirty="0"/>
              <a:t> (3.26); 46. </a:t>
            </a:r>
            <a:r>
              <a:rPr lang="en-US" sz="1600" b="1" dirty="0" err="1"/>
              <a:t>Suster</a:t>
            </a:r>
            <a:r>
              <a:rPr lang="en-US" sz="1600" b="1" dirty="0"/>
              <a:t> (3.24); 47.Petani </a:t>
            </a:r>
            <a:r>
              <a:rPr lang="en-US" sz="1600" b="1" dirty="0" err="1"/>
              <a:t>Sedang</a:t>
            </a:r>
            <a:r>
              <a:rPr lang="en-US" sz="1600" b="1" dirty="0"/>
              <a:t> (3.15); 48. </a:t>
            </a:r>
            <a:r>
              <a:rPr lang="en-US" sz="1600" b="1" dirty="0" err="1"/>
              <a:t>Tamtama</a:t>
            </a:r>
            <a:r>
              <a:rPr lang="en-US" sz="1600" b="1" dirty="0"/>
              <a:t> ABRI/Polri (3.101); 49. </a:t>
            </a:r>
            <a:r>
              <a:rPr lang="en-US" sz="1600" b="1" dirty="0" err="1"/>
              <a:t>Pegawai</a:t>
            </a:r>
            <a:r>
              <a:rPr lang="en-US" sz="1600" b="1" dirty="0"/>
              <a:t> Tata-Usaha (3.096)</a:t>
            </a:r>
          </a:p>
          <a:p>
            <a:pPr marL="274320" indent="-274320" eaLnBrk="1" fontAlgn="auto" hangingPunct="1">
              <a:lnSpc>
                <a:spcPct val="80000"/>
              </a:lnSpc>
              <a:spcAft>
                <a:spcPts val="0"/>
              </a:spcAft>
              <a:buClr>
                <a:schemeClr val="accent3"/>
              </a:buClr>
              <a:buFont typeface="Wingdings" pitchFamily="2" charset="2"/>
              <a:buNone/>
              <a:defRPr/>
            </a:pPr>
            <a:endParaRPr lang="en-US" sz="1600" b="1" dirty="0"/>
          </a:p>
          <a:p>
            <a:pPr marL="274320" indent="-274320" eaLnBrk="1" fontAlgn="auto" hangingPunct="1">
              <a:lnSpc>
                <a:spcPct val="80000"/>
              </a:lnSpc>
              <a:spcAft>
                <a:spcPts val="0"/>
              </a:spcAft>
              <a:buClr>
                <a:schemeClr val="accent3"/>
              </a:buClr>
              <a:buFont typeface="Wingdings" pitchFamily="2" charset="2"/>
              <a:buNone/>
              <a:defRPr/>
            </a:pPr>
            <a:r>
              <a:rPr lang="en-US" sz="1600" b="1" dirty="0"/>
              <a:t>*</a:t>
            </a:r>
            <a:r>
              <a:rPr lang="en-US" sz="1600" b="1" dirty="0">
                <a:solidFill>
                  <a:srgbClr val="00B0F0"/>
                </a:solidFill>
              </a:rPr>
              <a:t>BAWAH-ATAS </a:t>
            </a:r>
            <a:r>
              <a:rPr lang="en-US" sz="1600" b="1" dirty="0"/>
              <a:t>(2.0 &lt; 3.0): 50. </a:t>
            </a:r>
            <a:r>
              <a:rPr lang="en-US" sz="1600" b="1" dirty="0" err="1"/>
              <a:t>Masinis</a:t>
            </a:r>
            <a:r>
              <a:rPr lang="en-US" sz="1600" b="1" dirty="0"/>
              <a:t> (2.96); 51.Nelayan (2.84); 52.Montir (2.79); 53.Tukang </a:t>
            </a:r>
            <a:r>
              <a:rPr lang="en-US" sz="1600" b="1" dirty="0" err="1"/>
              <a:t>listrik</a:t>
            </a:r>
            <a:r>
              <a:rPr lang="en-US" sz="1600" b="1" dirty="0"/>
              <a:t>/</a:t>
            </a:r>
            <a:r>
              <a:rPr lang="en-US" sz="1600" b="1" dirty="0" err="1"/>
              <a:t>telpon</a:t>
            </a:r>
            <a:r>
              <a:rPr lang="en-US" sz="1600" b="1" dirty="0"/>
              <a:t> (2.70); 54.Tenaga </a:t>
            </a:r>
            <a:r>
              <a:rPr lang="en-US" sz="1600" b="1" dirty="0" err="1"/>
              <a:t>Penjualan</a:t>
            </a:r>
            <a:r>
              <a:rPr lang="en-US" sz="1600" b="1" dirty="0"/>
              <a:t> (2.66); 55.Mandor </a:t>
            </a:r>
            <a:r>
              <a:rPr lang="en-US" sz="1600" b="1" dirty="0" err="1"/>
              <a:t>Pabrik</a:t>
            </a:r>
            <a:r>
              <a:rPr lang="en-US" sz="1600" b="1" dirty="0"/>
              <a:t> (2.64); 56.Mandor </a:t>
            </a:r>
            <a:r>
              <a:rPr lang="en-US" sz="1600" b="1" dirty="0" err="1"/>
              <a:t>Bangunan</a:t>
            </a:r>
            <a:r>
              <a:rPr lang="en-US" sz="1600" b="1" dirty="0"/>
              <a:t> (2.50); 57.Satpam (2.44); 58.Petani Kecil (2.39); 59.Sopir </a:t>
            </a:r>
            <a:r>
              <a:rPr lang="en-US" sz="1600" b="1" dirty="0" err="1"/>
              <a:t>Taksi</a:t>
            </a:r>
            <a:r>
              <a:rPr lang="en-US" sz="1600" b="1" dirty="0"/>
              <a:t> (2.368); 60.Sopir </a:t>
            </a:r>
            <a:r>
              <a:rPr lang="en-US" sz="1600" b="1" dirty="0" err="1"/>
              <a:t>Pribadi</a:t>
            </a:r>
            <a:r>
              <a:rPr lang="en-US" sz="1600" b="1" dirty="0"/>
              <a:t> (2.367); 61.Tukang </a:t>
            </a:r>
            <a:r>
              <a:rPr lang="en-US" sz="1600" b="1" dirty="0" err="1"/>
              <a:t>Ketik</a:t>
            </a:r>
            <a:r>
              <a:rPr lang="en-US" sz="1600" b="1" dirty="0"/>
              <a:t> (2.34); 62.Sopir </a:t>
            </a:r>
            <a:r>
              <a:rPr lang="en-US" sz="1600" b="1" dirty="0" err="1"/>
              <a:t>Bis</a:t>
            </a:r>
            <a:r>
              <a:rPr lang="en-US" sz="1600" b="1" dirty="0"/>
              <a:t> (2.08); 67.Tukang </a:t>
            </a:r>
            <a:r>
              <a:rPr lang="en-US" sz="1600" b="1" dirty="0" err="1"/>
              <a:t>Bangunan</a:t>
            </a:r>
            <a:r>
              <a:rPr lang="en-US" sz="1600" b="1" dirty="0"/>
              <a:t> (2.034); 68.Buruh </a:t>
            </a:r>
            <a:r>
              <a:rPr lang="en-US" sz="1600" b="1" dirty="0" err="1"/>
              <a:t>Pabrik</a:t>
            </a:r>
            <a:r>
              <a:rPr lang="en-US" sz="1600" b="1" dirty="0"/>
              <a:t> (2.027)</a:t>
            </a:r>
          </a:p>
          <a:p>
            <a:pPr marL="274320" indent="-274320" eaLnBrk="1" fontAlgn="auto" hangingPunct="1">
              <a:lnSpc>
                <a:spcPct val="80000"/>
              </a:lnSpc>
              <a:spcAft>
                <a:spcPts val="0"/>
              </a:spcAft>
              <a:buClr>
                <a:schemeClr val="accent3"/>
              </a:buClr>
              <a:buFont typeface="Wingdings" pitchFamily="2" charset="2"/>
              <a:buNone/>
              <a:defRPr/>
            </a:pPr>
            <a:r>
              <a:rPr lang="sv-SE" sz="1600" b="1" dirty="0"/>
              <a:t>*</a:t>
            </a:r>
            <a:r>
              <a:rPr lang="sv-SE" sz="1600" b="1" dirty="0">
                <a:solidFill>
                  <a:srgbClr val="00B0F0"/>
                </a:solidFill>
              </a:rPr>
              <a:t>BAWAH-BAWAH</a:t>
            </a:r>
            <a:r>
              <a:rPr lang="sv-SE" sz="1600" b="1" dirty="0"/>
              <a:t> (1.0 &lt; 2.0): 69.Kondektur Bis (1.98); 70.Pesuruh Kantor (1.962); 71.Buruh Tani(1.961); 72.Buruh Nelayan (1.95); 73. Pelayan Warung (1.93); 74.Tukang Kebun (1.90); 75.Pembantu Rumah Tangga (1.85); 76.Tukang Ojek (1.83); 77.Tukang Sapu Jalan (1.81); 78.Tukang Becak (1.77); 79.Pemulung (1.38); 80.Pengemis (1.11); 81.Gelandangan (1.10)</a:t>
            </a:r>
          </a:p>
          <a:p>
            <a:pPr marL="274320" indent="-274320" eaLnBrk="1" fontAlgn="auto" hangingPunct="1">
              <a:lnSpc>
                <a:spcPct val="80000"/>
              </a:lnSpc>
              <a:spcAft>
                <a:spcPts val="0"/>
              </a:spcAft>
              <a:buClr>
                <a:schemeClr val="accent3"/>
              </a:buClr>
              <a:buFont typeface="Wingdings" pitchFamily="2" charset="2"/>
              <a:buNone/>
              <a:defRPr/>
            </a:pPr>
            <a:endParaRPr lang="en-US" sz="1400" b="1" dirty="0"/>
          </a:p>
          <a:p>
            <a:pPr marL="274320" indent="-274320" eaLnBrk="1" fontAlgn="auto" hangingPunct="1">
              <a:lnSpc>
                <a:spcPct val="80000"/>
              </a:lnSpc>
              <a:spcAft>
                <a:spcPts val="0"/>
              </a:spcAft>
              <a:buClr>
                <a:schemeClr val="accent3"/>
              </a:buClr>
              <a:buFont typeface="Wingdings" pitchFamily="2" charset="2"/>
              <a:buNone/>
              <a:defRPr/>
            </a:pPr>
            <a:endParaRPr lang="en-US" sz="1400" b="1" dirty="0"/>
          </a:p>
          <a:p>
            <a:pPr marL="274320" indent="-274320" eaLnBrk="1" fontAlgn="auto" hangingPunct="1">
              <a:lnSpc>
                <a:spcPct val="80000"/>
              </a:lnSpc>
              <a:spcAft>
                <a:spcPts val="0"/>
              </a:spcAft>
              <a:buClr>
                <a:schemeClr val="accent3"/>
              </a:buClr>
              <a:buFont typeface="Wingdings" pitchFamily="2" charset="2"/>
              <a:buNone/>
              <a:defRPr/>
            </a:pPr>
            <a:endParaRPr lang="en-US" sz="1400" b="1" dirty="0"/>
          </a:p>
          <a:p>
            <a:pPr marL="274320" indent="-274320" eaLnBrk="1" fontAlgn="auto" hangingPunct="1">
              <a:lnSpc>
                <a:spcPct val="80000"/>
              </a:lnSpc>
              <a:spcAft>
                <a:spcPts val="0"/>
              </a:spcAft>
              <a:buClr>
                <a:schemeClr val="accent3"/>
              </a:buClr>
              <a:buFont typeface="Wingdings" pitchFamily="2" charset="2"/>
              <a:buNone/>
              <a:defRPr/>
            </a:pPr>
            <a:endParaRPr lang="en-US" sz="1400" dirty="0"/>
          </a:p>
          <a:p>
            <a:pPr marL="274320" indent="-274320" eaLnBrk="1" fontAlgn="auto" hangingPunct="1">
              <a:lnSpc>
                <a:spcPct val="80000"/>
              </a:lnSpc>
              <a:spcAft>
                <a:spcPts val="0"/>
              </a:spcAft>
              <a:buClr>
                <a:schemeClr val="accent3"/>
              </a:buClr>
              <a:buFont typeface="Wingdings" pitchFamily="2" charset="2"/>
              <a:buNone/>
              <a:defRPr/>
            </a:pPr>
            <a:endParaRPr lang="en-US" sz="1400" dirty="0"/>
          </a:p>
        </p:txBody>
      </p:sp>
      <p:sp>
        <p:nvSpPr>
          <p:cNvPr id="12290" name="Slide Number Placeholder 5"/>
          <p:cNvSpPr>
            <a:spLocks noGrp="1"/>
          </p:cNvSpPr>
          <p:nvPr>
            <p:ph type="sldNum" sz="quarter" idx="12"/>
          </p:nvPr>
        </p:nvSpPr>
        <p:spPr/>
        <p:txBody>
          <a:bodyPr/>
          <a:lstStyle/>
          <a:p>
            <a:pPr>
              <a:defRPr/>
            </a:pPr>
            <a:fld id="{4AC4E062-0A3B-488C-A6EF-319AEAA72852}" type="slidenum">
              <a:rPr lang="en-AU"/>
              <a:pPr>
                <a:defRPr/>
              </a:pPr>
              <a:t>38</a:t>
            </a:fld>
            <a:endParaRPr lang="en-AU"/>
          </a:p>
        </p:txBody>
      </p:sp>
      <p:pic>
        <p:nvPicPr>
          <p:cNvPr id="2" name="Picture 1">
            <a:extLst>
              <a:ext uri="{FF2B5EF4-FFF2-40B4-BE49-F238E27FC236}">
                <a16:creationId xmlns:a16="http://schemas.microsoft.com/office/drawing/2014/main" id="{6BB7D88D-1AEE-4192-8B4A-C166BDA8CB14}"/>
              </a:ext>
            </a:extLst>
          </p:cNvPr>
          <p:cNvPicPr>
            <a:picLocks noChangeAspect="1"/>
          </p:cNvPicPr>
          <p:nvPr/>
        </p:nvPicPr>
        <p:blipFill>
          <a:blip r:embed="rId2"/>
          <a:stretch>
            <a:fillRect/>
          </a:stretch>
        </p:blipFill>
        <p:spPr>
          <a:xfrm>
            <a:off x="0" y="0"/>
            <a:ext cx="1001261" cy="1063416"/>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183834"/>
            <a:ext cx="10972800" cy="428625"/>
          </a:xfrm>
        </p:spPr>
        <p:txBody>
          <a:bodyPr rtlCol="0">
            <a:normAutofit fontScale="90000"/>
          </a:bodyPr>
          <a:lstStyle/>
          <a:p>
            <a:pPr algn="ctr" eaLnBrk="1" fontAlgn="auto" hangingPunct="1">
              <a:spcAft>
                <a:spcPts val="0"/>
              </a:spcAft>
              <a:defRPr/>
            </a:pPr>
            <a:r>
              <a:rPr lang="id-ID" sz="2400" b="1" dirty="0"/>
              <a:t>POWER (TIGA INSTITUSI/STRATIFIKASI-MULTI-DIMENSI)</a:t>
            </a:r>
          </a:p>
        </p:txBody>
      </p:sp>
      <p:graphicFrame>
        <p:nvGraphicFramePr>
          <p:cNvPr id="4" name="Content Placeholder 3"/>
          <p:cNvGraphicFramePr>
            <a:graphicFrameLocks noGrp="1"/>
          </p:cNvGraphicFramePr>
          <p:nvPr>
            <p:ph idx="1"/>
          </p:nvPr>
        </p:nvGraphicFramePr>
        <p:xfrm>
          <a:off x="571500" y="714375"/>
          <a:ext cx="10972799" cy="5494064"/>
        </p:xfrm>
        <a:graphic>
          <a:graphicData uri="http://schemas.openxmlformats.org/drawingml/2006/table">
            <a:tbl>
              <a:tblPr firstRow="1" bandRow="1">
                <a:tableStyleId>{5940675A-B579-460E-94D1-54222C63F5DA}</a:tableStyleId>
              </a:tblPr>
              <a:tblGrid>
                <a:gridCol w="1619261">
                  <a:extLst>
                    <a:ext uri="{9D8B030D-6E8A-4147-A177-3AD203B41FA5}">
                      <a16:colId xmlns:a16="http://schemas.microsoft.com/office/drawing/2014/main" val="20000"/>
                    </a:ext>
                  </a:extLst>
                </a:gridCol>
                <a:gridCol w="3143272">
                  <a:extLst>
                    <a:ext uri="{9D8B030D-6E8A-4147-A177-3AD203B41FA5}">
                      <a16:colId xmlns:a16="http://schemas.microsoft.com/office/drawing/2014/main" val="20001"/>
                    </a:ext>
                  </a:extLst>
                </a:gridCol>
                <a:gridCol w="3333773">
                  <a:extLst>
                    <a:ext uri="{9D8B030D-6E8A-4147-A177-3AD203B41FA5}">
                      <a16:colId xmlns:a16="http://schemas.microsoft.com/office/drawing/2014/main" val="20002"/>
                    </a:ext>
                  </a:extLst>
                </a:gridCol>
                <a:gridCol w="2876493">
                  <a:extLst>
                    <a:ext uri="{9D8B030D-6E8A-4147-A177-3AD203B41FA5}">
                      <a16:colId xmlns:a16="http://schemas.microsoft.com/office/drawing/2014/main" val="20003"/>
                    </a:ext>
                  </a:extLst>
                </a:gridCol>
              </a:tblGrid>
              <a:tr h="428628">
                <a:tc>
                  <a:txBody>
                    <a:bodyPr/>
                    <a:lstStyle/>
                    <a:p>
                      <a:endParaRPr lang="id-ID" sz="1500" b="1" dirty="0"/>
                    </a:p>
                  </a:txBody>
                  <a:tcPr marL="121920" marR="121920"/>
                </a:tc>
                <a:tc>
                  <a:txBody>
                    <a:bodyPr/>
                    <a:lstStyle/>
                    <a:p>
                      <a:pPr algn="ctr"/>
                      <a:r>
                        <a:rPr lang="id-ID" sz="1500" b="1" dirty="0"/>
                        <a:t>POLITIK/TAHTA/</a:t>
                      </a:r>
                      <a:r>
                        <a:rPr lang="id-ID" sz="1500" b="1" dirty="0">
                          <a:solidFill>
                            <a:schemeClr val="tx1"/>
                          </a:solidFill>
                        </a:rPr>
                        <a:t>GLORY</a:t>
                      </a:r>
                    </a:p>
                    <a:p>
                      <a:pPr algn="ctr"/>
                      <a:endParaRPr lang="id-ID" sz="1500" b="1" dirty="0">
                        <a:solidFill>
                          <a:srgbClr val="FF0000"/>
                        </a:solidFill>
                      </a:endParaRPr>
                    </a:p>
                  </a:txBody>
                  <a:tcPr marL="121920" marR="121920"/>
                </a:tc>
                <a:tc>
                  <a:txBody>
                    <a:bodyPr/>
                    <a:lstStyle/>
                    <a:p>
                      <a:pPr algn="ctr"/>
                      <a:r>
                        <a:rPr lang="id-ID" sz="1500" b="1" dirty="0">
                          <a:solidFill>
                            <a:schemeClr val="tx1"/>
                          </a:solidFill>
                        </a:rPr>
                        <a:t>EKONOMI/HARTA/GOLD</a:t>
                      </a:r>
                    </a:p>
                  </a:txBody>
                  <a:tcPr marL="121920" marR="121920"/>
                </a:tc>
                <a:tc>
                  <a:txBody>
                    <a:bodyPr/>
                    <a:lstStyle/>
                    <a:p>
                      <a:pPr algn="ctr"/>
                      <a:r>
                        <a:rPr lang="id-ID" sz="1500" b="1" dirty="0">
                          <a:solidFill>
                            <a:schemeClr val="tx1"/>
                          </a:solidFill>
                        </a:rPr>
                        <a:t>BUDAYA/IDEA/GOSPEL</a:t>
                      </a:r>
                    </a:p>
                  </a:txBody>
                  <a:tcPr marL="121920" marR="121920"/>
                </a:tc>
                <a:extLst>
                  <a:ext uri="{0D108BD9-81ED-4DB2-BD59-A6C34878D82A}">
                    <a16:rowId xmlns:a16="http://schemas.microsoft.com/office/drawing/2014/main" val="10000"/>
                  </a:ext>
                </a:extLst>
              </a:tr>
              <a:tr h="571504">
                <a:tc>
                  <a:txBody>
                    <a:bodyPr/>
                    <a:lstStyle/>
                    <a:p>
                      <a:pPr algn="ctr"/>
                      <a:r>
                        <a:rPr lang="id-ID" sz="1500" b="1" dirty="0"/>
                        <a:t>KELOMPOK</a:t>
                      </a:r>
                    </a:p>
                  </a:txBody>
                  <a:tcPr marL="121920" marR="121920"/>
                </a:tc>
                <a:tc>
                  <a:txBody>
                    <a:bodyPr/>
                    <a:lstStyle/>
                    <a:p>
                      <a:pPr algn="ctr"/>
                      <a:r>
                        <a:rPr lang="id-ID" sz="1500" b="1" dirty="0">
                          <a:solidFill>
                            <a:schemeClr val="tx1"/>
                          </a:solidFill>
                        </a:rPr>
                        <a:t>PARPOL; MILITER</a:t>
                      </a:r>
                    </a:p>
                  </a:txBody>
                  <a:tcPr marL="121920" marR="121920"/>
                </a:tc>
                <a:tc>
                  <a:txBody>
                    <a:bodyPr/>
                    <a:lstStyle/>
                    <a:p>
                      <a:pPr algn="ctr"/>
                      <a:r>
                        <a:rPr lang="id-ID" sz="1500" b="1" dirty="0">
                          <a:solidFill>
                            <a:schemeClr val="tx1"/>
                          </a:solidFill>
                        </a:rPr>
                        <a:t>KORPORASI; PERUSAHAAN-UKM</a:t>
                      </a:r>
                    </a:p>
                  </a:txBody>
                  <a:tcPr marL="121920" marR="121920"/>
                </a:tc>
                <a:tc>
                  <a:txBody>
                    <a:bodyPr/>
                    <a:lstStyle/>
                    <a:p>
                      <a:pPr algn="ctr"/>
                      <a:r>
                        <a:rPr lang="id-ID" sz="1500" b="1" dirty="0">
                          <a:solidFill>
                            <a:schemeClr val="tx1"/>
                          </a:solidFill>
                        </a:rPr>
                        <a:t>KELOMPOK IDEOLOGI; IDENTITAS (SARAG)</a:t>
                      </a:r>
                    </a:p>
                  </a:txBody>
                  <a:tcPr marL="121920" marR="121920"/>
                </a:tc>
                <a:extLst>
                  <a:ext uri="{0D108BD9-81ED-4DB2-BD59-A6C34878D82A}">
                    <a16:rowId xmlns:a16="http://schemas.microsoft.com/office/drawing/2014/main" val="10001"/>
                  </a:ext>
                </a:extLst>
              </a:tr>
              <a:tr h="665806">
                <a:tc>
                  <a:txBody>
                    <a:bodyPr/>
                    <a:lstStyle/>
                    <a:p>
                      <a:pPr algn="ctr"/>
                      <a:r>
                        <a:rPr lang="id-ID" sz="1500" b="1" dirty="0"/>
                        <a:t>SASARAN</a:t>
                      </a:r>
                    </a:p>
                  </a:txBody>
                  <a:tcPr marL="121920" marR="121920"/>
                </a:tc>
                <a:tc>
                  <a:txBody>
                    <a:bodyPr/>
                    <a:lstStyle/>
                    <a:p>
                      <a:pPr algn="ctr"/>
                      <a:r>
                        <a:rPr lang="id-ID" sz="1500" b="1" dirty="0">
                          <a:solidFill>
                            <a:schemeClr val="tx1"/>
                          </a:solidFill>
                        </a:rPr>
                        <a:t>TAHTA (EKSEKUTIF; LEGISLATIF; YUDIKATIF);</a:t>
                      </a:r>
                      <a:r>
                        <a:rPr lang="id-ID" sz="1500" b="1" baseline="0" dirty="0">
                          <a:solidFill>
                            <a:schemeClr val="tx1"/>
                          </a:solidFill>
                        </a:rPr>
                        <a:t> KEBIJAKAN; TERITORI</a:t>
                      </a:r>
                      <a:endParaRPr lang="id-ID" sz="1500" b="1" dirty="0">
                        <a:solidFill>
                          <a:schemeClr val="tx1"/>
                        </a:solidFill>
                      </a:endParaRPr>
                    </a:p>
                  </a:txBody>
                  <a:tcPr marL="121920" marR="12192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500" b="1" dirty="0">
                          <a:solidFill>
                            <a:schemeClr val="tx1"/>
                          </a:solidFill>
                          <a:sym typeface="Wingdings" pitchFamily="2" charset="2"/>
                        </a:rPr>
                        <a:t>HARTA/ASET; SAHAM; PROFIT </a:t>
                      </a:r>
                    </a:p>
                    <a:p>
                      <a:pPr algn="ctr"/>
                      <a:endParaRPr lang="id-ID" sz="1500" b="1" dirty="0">
                        <a:solidFill>
                          <a:schemeClr val="tx1"/>
                        </a:solidFill>
                        <a:sym typeface="Wingdings" pitchFamily="2" charset="2"/>
                      </a:endParaRPr>
                    </a:p>
                  </a:txBody>
                  <a:tcPr marL="121920" marR="121920"/>
                </a:tc>
                <a:tc>
                  <a:txBody>
                    <a:bodyPr/>
                    <a:lstStyle/>
                    <a:p>
                      <a:pPr algn="ctr"/>
                      <a:r>
                        <a:rPr lang="id-ID" sz="1500" b="1" dirty="0">
                          <a:solidFill>
                            <a:schemeClr val="tx1"/>
                          </a:solidFill>
                        </a:rPr>
                        <a:t>MONOKULTUR; HEGEMONI; PENGIKUT;</a:t>
                      </a:r>
                    </a:p>
                  </a:txBody>
                  <a:tcPr marL="121920" marR="121920"/>
                </a:tc>
                <a:extLst>
                  <a:ext uri="{0D108BD9-81ED-4DB2-BD59-A6C34878D82A}">
                    <a16:rowId xmlns:a16="http://schemas.microsoft.com/office/drawing/2014/main" val="10002"/>
                  </a:ext>
                </a:extLst>
              </a:tr>
              <a:tr h="849640">
                <a:tc>
                  <a:txBody>
                    <a:bodyPr/>
                    <a:lstStyle/>
                    <a:p>
                      <a:pPr algn="ctr"/>
                      <a:r>
                        <a:rPr lang="id-ID" sz="1500" b="1" dirty="0"/>
                        <a:t>GERAKAN</a:t>
                      </a:r>
                      <a:r>
                        <a:rPr lang="id-ID" sz="1500" b="1" baseline="0" dirty="0"/>
                        <a:t> SOSIAL</a:t>
                      </a:r>
                      <a:endParaRPr lang="id-ID" sz="1500" b="1" dirty="0"/>
                    </a:p>
                  </a:txBody>
                  <a:tcPr marL="121920" marR="121920"/>
                </a:tc>
                <a:tc>
                  <a:txBody>
                    <a:bodyPr/>
                    <a:lstStyle/>
                    <a:p>
                      <a:pPr algn="ctr"/>
                      <a:r>
                        <a:rPr lang="id-ID" sz="1500" b="1" dirty="0">
                          <a:solidFill>
                            <a:schemeClr val="tx1"/>
                          </a:solidFill>
                        </a:rPr>
                        <a:t>DEMOKRATISASI</a:t>
                      </a:r>
                    </a:p>
                    <a:p>
                      <a:pPr algn="ctr"/>
                      <a:r>
                        <a:rPr lang="id-ID" sz="1500" b="1" dirty="0">
                          <a:solidFill>
                            <a:schemeClr val="tx1"/>
                          </a:solidFill>
                        </a:rPr>
                        <a:t>(PARTISIPASI; PEMILIHAN</a:t>
                      </a:r>
                      <a:r>
                        <a:rPr lang="id-ID" sz="1500" b="1" baseline="0" dirty="0">
                          <a:solidFill>
                            <a:schemeClr val="tx1"/>
                          </a:solidFill>
                        </a:rPr>
                        <a:t> LANGSUNG; REFERENDUM)</a:t>
                      </a:r>
                      <a:endParaRPr lang="id-ID" sz="1500" b="1" dirty="0">
                        <a:solidFill>
                          <a:schemeClr val="tx1"/>
                        </a:solidFill>
                      </a:endParaRPr>
                    </a:p>
                  </a:txBody>
                  <a:tcPr marL="121920" marR="12192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500" b="1" dirty="0">
                          <a:solidFill>
                            <a:schemeClr val="tx1"/>
                          </a:solidFill>
                          <a:sym typeface="Wingdings" pitchFamily="2" charset="2"/>
                        </a:rPr>
                        <a:t>TUNTUTAN EKONOMI</a:t>
                      </a:r>
                    </a:p>
                    <a:p>
                      <a:pPr marL="0" marR="0" indent="0" algn="ctr" defTabSz="914400" rtl="0" eaLnBrk="1" fontAlgn="auto" latinLnBrk="0" hangingPunct="1">
                        <a:lnSpc>
                          <a:spcPct val="100000"/>
                        </a:lnSpc>
                        <a:spcBef>
                          <a:spcPts val="0"/>
                        </a:spcBef>
                        <a:spcAft>
                          <a:spcPts val="0"/>
                        </a:spcAft>
                        <a:buClrTx/>
                        <a:buSzTx/>
                        <a:buFontTx/>
                        <a:buNone/>
                        <a:tabLst/>
                        <a:defRPr/>
                      </a:pPr>
                      <a:r>
                        <a:rPr lang="id-ID" sz="1500" b="1" dirty="0">
                          <a:solidFill>
                            <a:schemeClr val="tx1"/>
                          </a:solidFill>
                          <a:sym typeface="Wingdings" pitchFamily="2" charset="2"/>
                        </a:rPr>
                        <a:t>(SAHAM; UMR,TANAH)</a:t>
                      </a:r>
                    </a:p>
                  </a:txBody>
                  <a:tcPr marL="121920" marR="121920"/>
                </a:tc>
                <a:tc>
                  <a:txBody>
                    <a:bodyPr/>
                    <a:lstStyle/>
                    <a:p>
                      <a:pPr algn="ctr"/>
                      <a:r>
                        <a:rPr lang="id-ID" sz="1500" b="1" dirty="0">
                          <a:solidFill>
                            <a:schemeClr val="tx1"/>
                          </a:solidFill>
                        </a:rPr>
                        <a:t>INKLUSI SOSIAL-EKSPRESI SIMBOL-INDENTITAS</a:t>
                      </a:r>
                    </a:p>
                  </a:txBody>
                  <a:tcPr marL="121920" marR="121920"/>
                </a:tc>
                <a:extLst>
                  <a:ext uri="{0D108BD9-81ED-4DB2-BD59-A6C34878D82A}">
                    <a16:rowId xmlns:a16="http://schemas.microsoft.com/office/drawing/2014/main" val="10003"/>
                  </a:ext>
                </a:extLst>
              </a:tr>
              <a:tr h="571504">
                <a:tc>
                  <a:txBody>
                    <a:bodyPr/>
                    <a:lstStyle/>
                    <a:p>
                      <a:pPr algn="ctr"/>
                      <a:r>
                        <a:rPr lang="id-ID" sz="1500" b="1" dirty="0"/>
                        <a:t>CARA</a:t>
                      </a:r>
                    </a:p>
                  </a:txBody>
                  <a:tcPr marL="121920" marR="121920"/>
                </a:tc>
                <a:tc>
                  <a:txBody>
                    <a:bodyPr/>
                    <a:lstStyle/>
                    <a:p>
                      <a:pPr algn="ctr"/>
                      <a:r>
                        <a:rPr lang="id-ID" sz="1500" b="1" dirty="0">
                          <a:solidFill>
                            <a:schemeClr val="tx1"/>
                          </a:solidFill>
                        </a:rPr>
                        <a:t>PEMILU; PARLEMEN, PENGADILAN; PERANG</a:t>
                      </a:r>
                    </a:p>
                  </a:txBody>
                  <a:tcPr marL="121920" marR="121920"/>
                </a:tc>
                <a:tc>
                  <a:txBody>
                    <a:bodyPr/>
                    <a:lstStyle/>
                    <a:p>
                      <a:pPr algn="ctr"/>
                      <a:r>
                        <a:rPr lang="id-ID" sz="1500" b="1" dirty="0">
                          <a:solidFill>
                            <a:schemeClr val="tx1"/>
                          </a:solidFill>
                        </a:rPr>
                        <a:t>PASAR</a:t>
                      </a:r>
                      <a:r>
                        <a:rPr lang="id-ID" sz="1500" b="1" baseline="0" dirty="0">
                          <a:solidFill>
                            <a:schemeClr val="tx1"/>
                          </a:solidFill>
                        </a:rPr>
                        <a:t> (SAHAM; KOMODITI)</a:t>
                      </a:r>
                      <a:r>
                        <a:rPr lang="id-ID" sz="1500" b="1" dirty="0">
                          <a:solidFill>
                            <a:schemeClr val="tx1"/>
                          </a:solidFill>
                        </a:rPr>
                        <a:t>; MONOPOLI; IKLAN,</a:t>
                      </a:r>
                      <a:r>
                        <a:rPr lang="id-ID" sz="1500" b="1" baseline="0" dirty="0">
                          <a:solidFill>
                            <a:schemeClr val="tx1"/>
                          </a:solidFill>
                        </a:rPr>
                        <a:t> PENGADILAN</a:t>
                      </a:r>
                      <a:endParaRPr lang="id-ID" sz="1500" b="1" dirty="0">
                        <a:solidFill>
                          <a:schemeClr val="tx1"/>
                        </a:solidFill>
                      </a:endParaRPr>
                    </a:p>
                  </a:txBody>
                  <a:tcPr marL="121920" marR="12192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500" b="1" dirty="0">
                          <a:solidFill>
                            <a:schemeClr val="tx1"/>
                          </a:solidFill>
                        </a:rPr>
                        <a:t>SOSIALISASI;  AGITASI; PROPAGANDA,  MEDIA SOSIAL, PENGADILAN</a:t>
                      </a:r>
                    </a:p>
                  </a:txBody>
                  <a:tcPr marL="121920" marR="121920"/>
                </a:tc>
                <a:extLst>
                  <a:ext uri="{0D108BD9-81ED-4DB2-BD59-A6C34878D82A}">
                    <a16:rowId xmlns:a16="http://schemas.microsoft.com/office/drawing/2014/main" val="10004"/>
                  </a:ext>
                </a:extLst>
              </a:tr>
              <a:tr h="571504">
                <a:tc>
                  <a:txBody>
                    <a:bodyPr/>
                    <a:lstStyle/>
                    <a:p>
                      <a:pPr algn="ctr"/>
                      <a:r>
                        <a:rPr lang="id-ID" sz="1500" b="1" dirty="0"/>
                        <a:t>SARANA</a:t>
                      </a:r>
                    </a:p>
                  </a:txBody>
                  <a:tcPr marL="121920" marR="121920"/>
                </a:tc>
                <a:tc>
                  <a:txBody>
                    <a:bodyPr/>
                    <a:lstStyle/>
                    <a:p>
                      <a:pPr algn="ctr"/>
                      <a:r>
                        <a:rPr lang="id-ID" sz="1500" b="1" dirty="0">
                          <a:solidFill>
                            <a:schemeClr val="tx1"/>
                          </a:solidFill>
                        </a:rPr>
                        <a:t>SENJATA; SUARA</a:t>
                      </a:r>
                      <a:r>
                        <a:rPr lang="id-ID" sz="1500" b="1" baseline="0" dirty="0">
                          <a:solidFill>
                            <a:schemeClr val="tx1"/>
                          </a:solidFill>
                        </a:rPr>
                        <a:t> (VOTES), POSISI, HUKUM, UANG, MEDIA</a:t>
                      </a:r>
                      <a:endParaRPr lang="id-ID" sz="1500" b="1" dirty="0">
                        <a:solidFill>
                          <a:schemeClr val="tx1"/>
                        </a:solidFill>
                      </a:endParaRPr>
                    </a:p>
                  </a:txBody>
                  <a:tcPr marL="121920" marR="121920"/>
                </a:tc>
                <a:tc>
                  <a:txBody>
                    <a:bodyPr/>
                    <a:lstStyle/>
                    <a:p>
                      <a:pPr algn="ctr"/>
                      <a:r>
                        <a:rPr lang="id-ID" sz="1500" b="1" dirty="0">
                          <a:solidFill>
                            <a:schemeClr val="tx1"/>
                          </a:solidFill>
                        </a:rPr>
                        <a:t>UANG, HUKUM, MEDIA</a:t>
                      </a:r>
                    </a:p>
                  </a:txBody>
                  <a:tcPr marL="121920" marR="12192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500" b="1" dirty="0">
                          <a:solidFill>
                            <a:schemeClr val="tx1"/>
                          </a:solidFill>
                        </a:rPr>
                        <a:t>BUKU/PAMFLET, MEDIA,UANG; HUKUM</a:t>
                      </a:r>
                    </a:p>
                  </a:txBody>
                  <a:tcPr marL="121920" marR="121920"/>
                </a:tc>
                <a:extLst>
                  <a:ext uri="{0D108BD9-81ED-4DB2-BD59-A6C34878D82A}">
                    <a16:rowId xmlns:a16="http://schemas.microsoft.com/office/drawing/2014/main" val="10005"/>
                  </a:ext>
                </a:extLst>
              </a:tr>
              <a:tr h="699148">
                <a:tc>
                  <a:txBody>
                    <a:bodyPr/>
                    <a:lstStyle/>
                    <a:p>
                      <a:pPr algn="ctr"/>
                      <a:r>
                        <a:rPr lang="id-ID" sz="1500" b="1" dirty="0"/>
                        <a:t>KEBIJAKAN</a:t>
                      </a:r>
                    </a:p>
                    <a:p>
                      <a:pPr algn="ctr"/>
                      <a:r>
                        <a:rPr lang="id-ID" sz="1500" b="1" dirty="0"/>
                        <a:t>NEGARA</a:t>
                      </a:r>
                    </a:p>
                  </a:txBody>
                  <a:tcPr marL="121920" marR="121920"/>
                </a:tc>
                <a:tc>
                  <a:txBody>
                    <a:bodyPr/>
                    <a:lstStyle/>
                    <a:p>
                      <a:pPr algn="ctr"/>
                      <a:r>
                        <a:rPr lang="id-ID" sz="1500" b="1" dirty="0"/>
                        <a:t>REDISTRIBUSI-DECISION-</a:t>
                      </a:r>
                      <a:r>
                        <a:rPr lang="id-ID" sz="1500" b="1" baseline="0" dirty="0"/>
                        <a:t> MAKING</a:t>
                      </a:r>
                      <a:endParaRPr lang="id-ID" sz="1500" b="1" dirty="0"/>
                    </a:p>
                  </a:txBody>
                  <a:tcPr marL="121920" marR="121920"/>
                </a:tc>
                <a:tc>
                  <a:txBody>
                    <a:bodyPr/>
                    <a:lstStyle/>
                    <a:p>
                      <a:pPr algn="ctr"/>
                      <a:r>
                        <a:rPr lang="id-ID" sz="1500" b="1" dirty="0"/>
                        <a:t>RESDISTRIBUSI ;  LANDREFORM; ESOP; SAHAM KOMUNITAS</a:t>
                      </a:r>
                      <a:r>
                        <a:rPr lang="id-ID" sz="1500" b="1" baseline="0" dirty="0"/>
                        <a:t> </a:t>
                      </a:r>
                      <a:endParaRPr lang="id-ID" sz="1500" b="1" dirty="0"/>
                    </a:p>
                  </a:txBody>
                  <a:tcPr marL="121920" marR="121920"/>
                </a:tc>
                <a:tc>
                  <a:txBody>
                    <a:bodyPr/>
                    <a:lstStyle/>
                    <a:p>
                      <a:pPr algn="ctr"/>
                      <a:r>
                        <a:rPr lang="id-ID" sz="1500" b="1" dirty="0"/>
                        <a:t>REKOGINSI-INKLUSI</a:t>
                      </a:r>
                      <a:r>
                        <a:rPr lang="id-ID" sz="1500" b="1" baseline="0" dirty="0"/>
                        <a:t>  IDEA; MULTIKULTUR</a:t>
                      </a:r>
                      <a:endParaRPr lang="id-ID" sz="1500" b="1" dirty="0"/>
                    </a:p>
                  </a:txBody>
                  <a:tcPr marL="121920" marR="121920"/>
                </a:tc>
                <a:extLst>
                  <a:ext uri="{0D108BD9-81ED-4DB2-BD59-A6C34878D82A}">
                    <a16:rowId xmlns:a16="http://schemas.microsoft.com/office/drawing/2014/main" val="10006"/>
                  </a:ext>
                </a:extLst>
              </a:tr>
              <a:tr h="699148">
                <a:tc>
                  <a:txBody>
                    <a:bodyPr/>
                    <a:lstStyle/>
                    <a:p>
                      <a:pPr algn="ctr"/>
                      <a:r>
                        <a:rPr lang="id-ID" sz="1500" b="1" dirty="0"/>
                        <a:t>CONTOH KASUS</a:t>
                      </a:r>
                    </a:p>
                  </a:txBody>
                  <a:tcPr marL="121920" marR="121920"/>
                </a:tc>
                <a:tc>
                  <a:txBody>
                    <a:bodyPr/>
                    <a:lstStyle/>
                    <a:p>
                      <a:pPr algn="ctr"/>
                      <a:r>
                        <a:rPr lang="id-ID" sz="1500" b="1" dirty="0"/>
                        <a:t>REFORMASI; PEMILU; SEPARATISME;</a:t>
                      </a:r>
                    </a:p>
                  </a:txBody>
                  <a:tcPr marL="121920" marR="121920"/>
                </a:tc>
                <a:tc>
                  <a:txBody>
                    <a:bodyPr/>
                    <a:lstStyle/>
                    <a:p>
                      <a:pPr algn="ctr"/>
                      <a:r>
                        <a:rPr lang="id-ID" sz="1500" b="1" dirty="0"/>
                        <a:t>KONFLIK SDA; KONFLIK BURUH; KONFLIK KORPORASI</a:t>
                      </a:r>
                    </a:p>
                  </a:txBody>
                  <a:tcPr marL="121920" marR="121920"/>
                </a:tc>
                <a:tc>
                  <a:txBody>
                    <a:bodyPr/>
                    <a:lstStyle/>
                    <a:p>
                      <a:pPr algn="ctr"/>
                      <a:r>
                        <a:rPr lang="id-ID" sz="1500" b="1" dirty="0"/>
                        <a:t>KONFLIK </a:t>
                      </a:r>
                      <a:r>
                        <a:rPr lang="id-ID" sz="1500" b="1" baseline="0" dirty="0"/>
                        <a:t> ANTAR &amp; INTRA  (SARAG)</a:t>
                      </a:r>
                      <a:endParaRPr lang="id-ID" sz="1500" b="1" dirty="0"/>
                    </a:p>
                  </a:txBody>
                  <a:tcPr marL="121920" marR="121920"/>
                </a:tc>
                <a:extLst>
                  <a:ext uri="{0D108BD9-81ED-4DB2-BD59-A6C34878D82A}">
                    <a16:rowId xmlns:a16="http://schemas.microsoft.com/office/drawing/2014/main" val="10007"/>
                  </a:ext>
                </a:extLst>
              </a:tr>
            </a:tbl>
          </a:graphicData>
        </a:graphic>
      </p:graphicFrame>
      <p:sp>
        <p:nvSpPr>
          <p:cNvPr id="5" name="Slide Number Placeholder 4"/>
          <p:cNvSpPr>
            <a:spLocks noGrp="1"/>
          </p:cNvSpPr>
          <p:nvPr>
            <p:ph type="sldNum" sz="quarter" idx="12"/>
          </p:nvPr>
        </p:nvSpPr>
        <p:spPr/>
        <p:txBody>
          <a:bodyPr/>
          <a:lstStyle/>
          <a:p>
            <a:pPr>
              <a:defRPr/>
            </a:pPr>
            <a:fld id="{FA22CDA3-7AA3-43F9-B944-99DCBEC506F5}" type="slidenum">
              <a:rPr lang="id-ID"/>
              <a:pPr>
                <a:defRPr/>
              </a:pPr>
              <a:t>39</a:t>
            </a:fld>
            <a:endParaRPr lang="id-ID"/>
          </a:p>
        </p:txBody>
      </p:sp>
      <p:pic>
        <p:nvPicPr>
          <p:cNvPr id="3" name="Picture 2">
            <a:extLst>
              <a:ext uri="{FF2B5EF4-FFF2-40B4-BE49-F238E27FC236}">
                <a16:creationId xmlns:a16="http://schemas.microsoft.com/office/drawing/2014/main" id="{A0CFAF6D-D7E7-4D5E-9AFA-C3E92B7BE6C2}"/>
              </a:ext>
            </a:extLst>
          </p:cNvPr>
          <p:cNvPicPr>
            <a:picLocks noChangeAspect="1"/>
          </p:cNvPicPr>
          <p:nvPr/>
        </p:nvPicPr>
        <p:blipFill>
          <a:blip r:embed="rId2"/>
          <a:stretch>
            <a:fillRect/>
          </a:stretch>
        </p:blipFill>
        <p:spPr>
          <a:xfrm>
            <a:off x="0" y="0"/>
            <a:ext cx="1001261" cy="106341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lgn="ctr" eaLnBrk="1" hangingPunct="1"/>
            <a:r>
              <a:rPr lang="id-ID" altLang="en-US" b="1" dirty="0"/>
              <a:t>Teoretisi Sosiologi </a:t>
            </a:r>
            <a:br>
              <a:rPr lang="id-ID" altLang="en-US" b="1" dirty="0"/>
            </a:br>
            <a:r>
              <a:rPr lang="id-ID" altLang="en-US" b="1" dirty="0"/>
              <a:t>(Kelas dan Stratifikasi)</a:t>
            </a:r>
          </a:p>
        </p:txBody>
      </p:sp>
      <p:sp>
        <p:nvSpPr>
          <p:cNvPr id="9219" name="Text Placeholder 2"/>
          <p:cNvSpPr>
            <a:spLocks noGrp="1"/>
          </p:cNvSpPr>
          <p:nvPr>
            <p:ph type="body" idx="1"/>
          </p:nvPr>
        </p:nvSpPr>
        <p:spPr>
          <a:xfrm>
            <a:off x="633412" y="1981200"/>
            <a:ext cx="5051771" cy="576263"/>
          </a:xfrm>
        </p:spPr>
        <p:txBody>
          <a:bodyPr/>
          <a:lstStyle/>
          <a:p>
            <a:pPr algn="ctr" eaLnBrk="1" hangingPunct="1"/>
            <a:r>
              <a:rPr lang="id-ID" altLang="en-US" b="1" dirty="0">
                <a:solidFill>
                  <a:schemeClr val="tx1"/>
                </a:solidFill>
              </a:rPr>
              <a:t>Ralf Dahrendorf</a:t>
            </a:r>
          </a:p>
        </p:txBody>
      </p:sp>
      <p:sp>
        <p:nvSpPr>
          <p:cNvPr id="9222" name="Text Placeholder 5"/>
          <p:cNvSpPr>
            <a:spLocks noGrp="1"/>
          </p:cNvSpPr>
          <p:nvPr>
            <p:ph type="body" sz="half" idx="15"/>
          </p:nvPr>
        </p:nvSpPr>
        <p:spPr/>
        <p:txBody>
          <a:bodyPr/>
          <a:lstStyle/>
          <a:p>
            <a:pPr eaLnBrk="1" hangingPunct="1"/>
            <a:endParaRPr lang="en-US" altLang="en-US"/>
          </a:p>
        </p:txBody>
      </p:sp>
      <p:sp>
        <p:nvSpPr>
          <p:cNvPr id="9221" name="Text Placeholder 4"/>
          <p:cNvSpPr>
            <a:spLocks noGrp="1"/>
          </p:cNvSpPr>
          <p:nvPr>
            <p:ph type="body" sz="quarter" idx="3"/>
          </p:nvPr>
        </p:nvSpPr>
        <p:spPr>
          <a:xfrm>
            <a:off x="6095999" y="2042160"/>
            <a:ext cx="3954464" cy="515303"/>
          </a:xfrm>
        </p:spPr>
        <p:txBody>
          <a:bodyPr/>
          <a:lstStyle/>
          <a:p>
            <a:pPr algn="ctr" eaLnBrk="1" hangingPunct="1"/>
            <a:r>
              <a:rPr lang="id-ID" altLang="en-US" b="1" dirty="0">
                <a:solidFill>
                  <a:schemeClr val="tx1"/>
                </a:solidFill>
              </a:rPr>
              <a:t>Erik Olin Wright</a:t>
            </a:r>
          </a:p>
        </p:txBody>
      </p:sp>
      <p:sp>
        <p:nvSpPr>
          <p:cNvPr id="9220" name="Text Placeholder 3"/>
          <p:cNvSpPr>
            <a:spLocks noGrp="1"/>
          </p:cNvSpPr>
          <p:nvPr>
            <p:ph type="body" sz="quarter" idx="13"/>
          </p:nvPr>
        </p:nvSpPr>
        <p:spPr/>
        <p:txBody>
          <a:bodyPr/>
          <a:lstStyle/>
          <a:p>
            <a:pPr eaLnBrk="1" hangingPunct="1"/>
            <a:endParaRPr lang="en-US" altLang="en-US"/>
          </a:p>
        </p:txBody>
      </p:sp>
      <p:sp>
        <p:nvSpPr>
          <p:cNvPr id="9228" name="Slide Number Placeholder 11"/>
          <p:cNvSpPr>
            <a:spLocks noGrp="1"/>
          </p:cNvSpPr>
          <p:nvPr>
            <p:ph type="sldNum" sz="quarter" idx="12"/>
          </p:nvPr>
        </p:nvSpPr>
        <p:spPr>
          <a:noFill/>
          <a:ln>
            <a:miter lim="800000"/>
            <a:headEnd/>
            <a:tailEnd/>
          </a:ln>
        </p:spPr>
        <p:txBody>
          <a:bodyPr/>
          <a:lstStyle/>
          <a:p>
            <a:fld id="{2AA7B64E-C774-4D08-9B8D-3CF2D236C3D2}" type="slidenum">
              <a:rPr lang="id-ID" altLang="en-US"/>
              <a:pPr/>
              <a:t>4</a:t>
            </a:fld>
            <a:endParaRPr lang="id-ID" altLang="en-US"/>
          </a:p>
        </p:txBody>
      </p:sp>
      <p:pic>
        <p:nvPicPr>
          <p:cNvPr id="9225" name="Picture 2" descr="German sociologist Ralf Dahrendorf dead"/>
          <p:cNvPicPr>
            <a:picLocks noGrp="1" noChangeAspect="1" noChangeArrowheads="1"/>
          </p:cNvPicPr>
          <p:nvPr>
            <p:ph idx="4294967295"/>
          </p:nvPr>
        </p:nvPicPr>
        <p:blipFill>
          <a:blip r:embed="rId2"/>
          <a:srcRect/>
          <a:stretch>
            <a:fillRect/>
          </a:stretch>
        </p:blipFill>
        <p:spPr>
          <a:xfrm>
            <a:off x="0" y="2686050"/>
            <a:ext cx="3286125" cy="3570288"/>
          </a:xfrm>
        </p:spPr>
      </p:pic>
      <p:pic>
        <p:nvPicPr>
          <p:cNvPr id="9226" name="Picture 9"/>
          <p:cNvPicPr>
            <a:picLocks noChangeAspect="1"/>
          </p:cNvPicPr>
          <p:nvPr/>
        </p:nvPicPr>
        <p:blipFill>
          <a:blip r:embed="rId3"/>
          <a:srcRect/>
          <a:stretch>
            <a:fillRect/>
          </a:stretch>
        </p:blipFill>
        <p:spPr bwMode="auto">
          <a:xfrm>
            <a:off x="6095999" y="2667000"/>
            <a:ext cx="3856383" cy="3589338"/>
          </a:xfrm>
          <a:prstGeom prst="rect">
            <a:avLst/>
          </a:prstGeom>
          <a:noFill/>
          <a:ln w="9525">
            <a:noFill/>
            <a:miter lim="800000"/>
            <a:headEnd/>
            <a:tailEnd/>
          </a:ln>
        </p:spPr>
      </p:pic>
      <p:pic>
        <p:nvPicPr>
          <p:cNvPr id="2" name="Picture 1">
            <a:extLst>
              <a:ext uri="{FF2B5EF4-FFF2-40B4-BE49-F238E27FC236}">
                <a16:creationId xmlns:a16="http://schemas.microsoft.com/office/drawing/2014/main" id="{F33F81AE-F4AF-4C57-B880-AF0C5EF62E62}"/>
              </a:ext>
            </a:extLst>
          </p:cNvPr>
          <p:cNvPicPr>
            <a:picLocks noChangeAspect="1"/>
          </p:cNvPicPr>
          <p:nvPr/>
        </p:nvPicPr>
        <p:blipFill>
          <a:blip r:embed="rId4"/>
          <a:stretch>
            <a:fillRect/>
          </a:stretch>
        </p:blipFill>
        <p:spPr>
          <a:xfrm>
            <a:off x="0" y="0"/>
            <a:ext cx="1001261" cy="1063416"/>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09600" y="274639"/>
            <a:ext cx="10972800" cy="439737"/>
          </a:xfrm>
        </p:spPr>
        <p:txBody>
          <a:bodyPr/>
          <a:lstStyle/>
          <a:p>
            <a:pPr eaLnBrk="1" hangingPunct="1"/>
            <a:endParaRPr lang="en-US" dirty="0"/>
          </a:p>
        </p:txBody>
      </p:sp>
      <p:sp>
        <p:nvSpPr>
          <p:cNvPr id="7171" name="Content Placeholder 2"/>
          <p:cNvSpPr>
            <a:spLocks noGrp="1"/>
          </p:cNvSpPr>
          <p:nvPr>
            <p:ph idx="1"/>
          </p:nvPr>
        </p:nvSpPr>
        <p:spPr>
          <a:xfrm>
            <a:off x="609600" y="1338470"/>
            <a:ext cx="10972800" cy="4787693"/>
          </a:xfrm>
        </p:spPr>
        <p:txBody>
          <a:bodyPr/>
          <a:lstStyle/>
          <a:p>
            <a:pPr eaLnBrk="1" hangingPunct="1"/>
            <a:r>
              <a:rPr lang="id-ID" sz="3600" b="1" dirty="0"/>
              <a:t>PEMILIK  KORPORASI MEDIA (PROFIT/</a:t>
            </a:r>
            <a:r>
              <a:rPr lang="id-ID" sz="3600" b="1" dirty="0">
                <a:solidFill>
                  <a:srgbClr val="FF0000"/>
                </a:solidFill>
              </a:rPr>
              <a:t>HARTA</a:t>
            </a:r>
            <a:r>
              <a:rPr lang="id-ID" sz="3600" b="1" dirty="0"/>
              <a:t>) </a:t>
            </a:r>
            <a:r>
              <a:rPr lang="id-ID" sz="3600" b="1" dirty="0">
                <a:sym typeface="Wingdings" pitchFamily="2" charset="2"/>
              </a:rPr>
              <a:t> </a:t>
            </a:r>
          </a:p>
          <a:p>
            <a:pPr eaLnBrk="1" hangingPunct="1"/>
            <a:r>
              <a:rPr lang="id-ID" sz="3600" b="1" dirty="0">
                <a:sym typeface="Wingdings" pitchFamily="2" charset="2"/>
              </a:rPr>
              <a:t>PEMBUAT OPINI PUBLIK (</a:t>
            </a:r>
            <a:r>
              <a:rPr lang="id-ID" sz="3600" b="1" dirty="0">
                <a:solidFill>
                  <a:srgbClr val="FF0000"/>
                </a:solidFill>
                <a:sym typeface="Wingdings" pitchFamily="2" charset="2"/>
              </a:rPr>
              <a:t>IDE</a:t>
            </a:r>
            <a:r>
              <a:rPr lang="id-ID" sz="3600" b="1" dirty="0">
                <a:sym typeface="Wingdings" pitchFamily="2" charset="2"/>
              </a:rPr>
              <a:t>: KOMERSIAL –IKLAN &amp; POLITIK) </a:t>
            </a:r>
          </a:p>
          <a:p>
            <a:pPr eaLnBrk="1" hangingPunct="1"/>
            <a:r>
              <a:rPr lang="id-ID" sz="3600" b="1" dirty="0">
                <a:sym typeface="Wingdings" pitchFamily="2" charset="2"/>
              </a:rPr>
              <a:t>DUKUNGAN POLITIK (PARPOL, PARLEMEN; ORMAS;KABINET-</a:t>
            </a:r>
            <a:r>
              <a:rPr lang="id-ID" sz="3600" b="1" dirty="0">
                <a:solidFill>
                  <a:srgbClr val="FF0000"/>
                </a:solidFill>
                <a:sym typeface="Wingdings" pitchFamily="2" charset="2"/>
              </a:rPr>
              <a:t>TAHTA</a:t>
            </a:r>
            <a:r>
              <a:rPr lang="id-ID" sz="3600" b="1" dirty="0">
                <a:sym typeface="Wingdings" pitchFamily="2" charset="2"/>
              </a:rPr>
              <a:t>)</a:t>
            </a:r>
          </a:p>
          <a:p>
            <a:pPr eaLnBrk="1" hangingPunct="1"/>
            <a:r>
              <a:rPr lang="id-ID" sz="3600" b="1" dirty="0">
                <a:sym typeface="Wingdings" pitchFamily="2" charset="2"/>
              </a:rPr>
              <a:t>JARINGAN MEDIA GLOBAL</a:t>
            </a:r>
            <a:endParaRPr lang="id-ID" sz="3600" b="1" dirty="0"/>
          </a:p>
        </p:txBody>
      </p:sp>
      <p:sp>
        <p:nvSpPr>
          <p:cNvPr id="4" name="Slide Number Placeholder 3"/>
          <p:cNvSpPr>
            <a:spLocks noGrp="1"/>
          </p:cNvSpPr>
          <p:nvPr>
            <p:ph type="sldNum" sz="quarter" idx="12"/>
          </p:nvPr>
        </p:nvSpPr>
        <p:spPr/>
        <p:txBody>
          <a:bodyPr/>
          <a:lstStyle/>
          <a:p>
            <a:pPr>
              <a:defRPr/>
            </a:pPr>
            <a:fld id="{AE7377B5-28B8-495A-9C69-98A5C524A928}" type="slidenum">
              <a:rPr lang="id-ID" smtClean="0"/>
              <a:pPr>
                <a:defRPr/>
              </a:pPr>
              <a:t>40</a:t>
            </a:fld>
            <a:endParaRPr lang="id-ID"/>
          </a:p>
        </p:txBody>
      </p:sp>
      <p:pic>
        <p:nvPicPr>
          <p:cNvPr id="2" name="Picture 1">
            <a:extLst>
              <a:ext uri="{FF2B5EF4-FFF2-40B4-BE49-F238E27FC236}">
                <a16:creationId xmlns:a16="http://schemas.microsoft.com/office/drawing/2014/main" id="{26BF2B51-B32F-4986-B707-324CA0401421}"/>
              </a:ext>
            </a:extLst>
          </p:cNvPr>
          <p:cNvPicPr>
            <a:picLocks noChangeAspect="1"/>
          </p:cNvPicPr>
          <p:nvPr/>
        </p:nvPicPr>
        <p:blipFill>
          <a:blip r:embed="rId2"/>
          <a:stretch>
            <a:fillRect/>
          </a:stretch>
        </p:blipFill>
        <p:spPr>
          <a:xfrm>
            <a:off x="0" y="0"/>
            <a:ext cx="1001261" cy="1063416"/>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09600" y="274639"/>
            <a:ext cx="10972800" cy="153987"/>
          </a:xfrm>
        </p:spPr>
        <p:txBody>
          <a:bodyPr/>
          <a:lstStyle/>
          <a:p>
            <a:pPr eaLnBrk="1" hangingPunct="1"/>
            <a:endParaRPr lang="en-US"/>
          </a:p>
        </p:txBody>
      </p:sp>
      <p:sp>
        <p:nvSpPr>
          <p:cNvPr id="8195" name="Content Placeholder 2"/>
          <p:cNvSpPr>
            <a:spLocks noGrp="1"/>
          </p:cNvSpPr>
          <p:nvPr>
            <p:ph idx="1"/>
          </p:nvPr>
        </p:nvSpPr>
        <p:spPr>
          <a:xfrm>
            <a:off x="609600" y="861391"/>
            <a:ext cx="10972800" cy="5264772"/>
          </a:xfrm>
        </p:spPr>
        <p:txBody>
          <a:bodyPr>
            <a:normAutofit lnSpcReduction="10000"/>
          </a:bodyPr>
          <a:lstStyle/>
          <a:p>
            <a:pPr eaLnBrk="1" hangingPunct="1">
              <a:buFont typeface="Arial" charset="0"/>
              <a:buNone/>
            </a:pPr>
            <a:r>
              <a:rPr lang="id-ID" sz="2400" b="1" dirty="0"/>
              <a:t>* Hary Tanoe Sudibyo; MNC grup;  RCTI, MNCTV dan Global TV (PARTAI PERINDO; ORMAS PERINDO; SEBELUMNYA HANURA)</a:t>
            </a:r>
          </a:p>
          <a:p>
            <a:pPr eaLnBrk="1" hangingPunct="1">
              <a:buFont typeface="Arial" charset="0"/>
              <a:buNone/>
            </a:pPr>
            <a:r>
              <a:rPr lang="id-ID" sz="2400" b="1" dirty="0"/>
              <a:t>* Aburizal Bakrie;  Bakrie grup;  TV One dan ANTV, (PARTAI GOLKAR) </a:t>
            </a:r>
          </a:p>
          <a:p>
            <a:pPr eaLnBrk="1" hangingPunct="1">
              <a:buNone/>
            </a:pPr>
            <a:r>
              <a:rPr lang="id-ID" sz="2400" b="1" dirty="0"/>
              <a:t>*Chairul Tanjung; CT CORP.;  Trans T dan Trans 7 (PARTAI DEMOKRAT-SBY-PRESKOM  CT CORP)</a:t>
            </a:r>
          </a:p>
          <a:p>
            <a:pPr eaLnBrk="1" hangingPunct="1">
              <a:buFont typeface="Arial" charset="0"/>
              <a:buNone/>
            </a:pPr>
            <a:r>
              <a:rPr lang="id-ID" sz="2400" b="1" dirty="0"/>
              <a:t>*Surya Paloh ; MEDIA GROUP; Metro TV. (PARTAI NASDEM, ORMAS NASDEM)</a:t>
            </a:r>
          </a:p>
          <a:p>
            <a:pPr eaLnBrk="1" hangingPunct="1">
              <a:buFont typeface="Arial" charset="0"/>
              <a:buNone/>
            </a:pPr>
            <a:r>
              <a:rPr lang="id-ID" sz="2400" b="1" dirty="0"/>
              <a:t>* Eddy Kusnady Sariaatmaja: SCTV dan Indosiar. </a:t>
            </a:r>
          </a:p>
          <a:p>
            <a:pPr eaLnBrk="1" hangingPunct="1">
              <a:buFont typeface="Arial" charset="0"/>
              <a:buNone/>
            </a:pPr>
            <a:r>
              <a:rPr lang="id-ID" sz="2400" b="1" dirty="0"/>
              <a:t>* Jakob Oetama: Kompas Gramedia grup ; TV swasta berjaringan Kompas TV. </a:t>
            </a:r>
          </a:p>
          <a:p>
            <a:pPr eaLnBrk="1" hangingPunct="1">
              <a:buFont typeface="Arial" charset="0"/>
              <a:buNone/>
            </a:pPr>
            <a:r>
              <a:rPr lang="id-ID" sz="2400" b="1" dirty="0"/>
              <a:t>*Wishnutama; TV swasta berjaringan NET </a:t>
            </a:r>
          </a:p>
          <a:p>
            <a:pPr eaLnBrk="1" hangingPunct="1">
              <a:buFont typeface="Arial" charset="0"/>
              <a:buNone/>
            </a:pPr>
            <a:endParaRPr lang="id-ID" sz="1600" dirty="0"/>
          </a:p>
          <a:p>
            <a:pPr eaLnBrk="1" hangingPunct="1">
              <a:buFont typeface="Arial" charset="0"/>
              <a:buNone/>
            </a:pPr>
            <a:r>
              <a:rPr lang="id-ID" sz="1600" b="1" dirty="0"/>
              <a:t>SUMBER: http://informasi-daftar.blogspot.com/2014/08/pemilik-televisi-di-indonesia.html</a:t>
            </a:r>
          </a:p>
        </p:txBody>
      </p:sp>
      <p:sp>
        <p:nvSpPr>
          <p:cNvPr id="4" name="Slide Number Placeholder 3"/>
          <p:cNvSpPr>
            <a:spLocks noGrp="1"/>
          </p:cNvSpPr>
          <p:nvPr>
            <p:ph type="sldNum" sz="quarter" idx="12"/>
          </p:nvPr>
        </p:nvSpPr>
        <p:spPr/>
        <p:txBody>
          <a:bodyPr/>
          <a:lstStyle/>
          <a:p>
            <a:pPr>
              <a:defRPr/>
            </a:pPr>
            <a:fld id="{45C201CD-59B3-4F09-A8D4-FCCD098E9196}" type="slidenum">
              <a:rPr lang="id-ID" smtClean="0"/>
              <a:pPr>
                <a:defRPr/>
              </a:pPr>
              <a:t>41</a:t>
            </a:fld>
            <a:endParaRPr lang="id-ID"/>
          </a:p>
        </p:txBody>
      </p:sp>
      <p:pic>
        <p:nvPicPr>
          <p:cNvPr id="2" name="Picture 1">
            <a:extLst>
              <a:ext uri="{FF2B5EF4-FFF2-40B4-BE49-F238E27FC236}">
                <a16:creationId xmlns:a16="http://schemas.microsoft.com/office/drawing/2014/main" id="{869E0020-FAC6-4AD8-8F8D-F448AC11FC17}"/>
              </a:ext>
            </a:extLst>
          </p:cNvPr>
          <p:cNvPicPr>
            <a:picLocks noChangeAspect="1"/>
          </p:cNvPicPr>
          <p:nvPr/>
        </p:nvPicPr>
        <p:blipFill>
          <a:blip r:embed="rId2"/>
          <a:stretch>
            <a:fillRect/>
          </a:stretch>
        </p:blipFill>
        <p:spPr>
          <a:xfrm>
            <a:off x="0" y="0"/>
            <a:ext cx="1001261" cy="1063416"/>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646113" y="452438"/>
            <a:ext cx="9404350" cy="408953"/>
          </a:xfrm>
        </p:spPr>
        <p:txBody>
          <a:bodyPr/>
          <a:lstStyle/>
          <a:p>
            <a:pPr algn="ctr" eaLnBrk="1" hangingPunct="1"/>
            <a:r>
              <a:rPr lang="id-ID" altLang="en-US" sz="4000" b="1" dirty="0"/>
              <a:t>POKOK  POKOK UNTUK DISKUSI</a:t>
            </a:r>
          </a:p>
        </p:txBody>
      </p:sp>
      <p:sp>
        <p:nvSpPr>
          <p:cNvPr id="38915" name="Content Placeholder 2"/>
          <p:cNvSpPr>
            <a:spLocks noGrp="1"/>
          </p:cNvSpPr>
          <p:nvPr>
            <p:ph idx="1"/>
          </p:nvPr>
        </p:nvSpPr>
        <p:spPr>
          <a:xfrm>
            <a:off x="646113" y="1245704"/>
            <a:ext cx="10899774" cy="5002696"/>
          </a:xfrm>
        </p:spPr>
        <p:txBody>
          <a:bodyPr/>
          <a:lstStyle/>
          <a:p>
            <a:pPr marL="457200" indent="-457200" eaLnBrk="1" hangingPunct="1">
              <a:buFont typeface="Wingdings 3" pitchFamily="18" charset="2"/>
              <a:buAutoNum type="arabicPeriod"/>
            </a:pPr>
            <a:r>
              <a:rPr lang="id-ID" altLang="en-US" b="1" dirty="0"/>
              <a:t>Bagaimana peran sektor pertanian</a:t>
            </a:r>
            <a:r>
              <a:rPr lang="en-US" altLang="en-US" b="1" dirty="0"/>
              <a:t> </a:t>
            </a:r>
            <a:r>
              <a:rPr lang="id-ID" altLang="en-US" b="1" dirty="0"/>
              <a:t>dan jasa dalam teori stratifikasi?</a:t>
            </a:r>
          </a:p>
          <a:p>
            <a:pPr marL="457200" indent="-457200" eaLnBrk="1" hangingPunct="1">
              <a:buFont typeface="Wingdings 3" pitchFamily="18" charset="2"/>
              <a:buAutoNum type="arabicPeriod"/>
            </a:pPr>
            <a:r>
              <a:rPr lang="id-ID" altLang="en-US" b="1" dirty="0"/>
              <a:t>Bagaimana peran lapisan-kelas menengah di Indonesia?</a:t>
            </a:r>
          </a:p>
          <a:p>
            <a:pPr marL="457200" indent="-457200" eaLnBrk="1" hangingPunct="1">
              <a:buFont typeface="Wingdings 3" pitchFamily="18" charset="2"/>
              <a:buAutoNum type="arabicPeriod"/>
            </a:pPr>
            <a:r>
              <a:rPr lang="id-ID" altLang="en-US" b="1" dirty="0"/>
              <a:t>Apa yang dimaksud dengan gradasi, diferensiasi, polarisasi?</a:t>
            </a:r>
          </a:p>
          <a:p>
            <a:pPr marL="457200" indent="-457200" eaLnBrk="1" hangingPunct="1">
              <a:buFont typeface="Wingdings 3" pitchFamily="18" charset="2"/>
              <a:buAutoNum type="arabicPeriod"/>
            </a:pPr>
            <a:r>
              <a:rPr lang="id-ID" altLang="en-US" b="1" dirty="0"/>
              <a:t>Bagaimana konsep eksploitasi dalam hubungan kerja? (Pabrik, Usaha keluarga, PRT)</a:t>
            </a:r>
          </a:p>
          <a:p>
            <a:pPr marL="457200" indent="-457200" eaLnBrk="1" hangingPunct="1">
              <a:buFont typeface="Wingdings 3" pitchFamily="18" charset="2"/>
              <a:buAutoNum type="arabicPeriod"/>
            </a:pPr>
            <a:r>
              <a:rPr lang="id-ID" altLang="en-US" b="1" dirty="0"/>
              <a:t>Bagaimana pera robot dalam industri?</a:t>
            </a:r>
          </a:p>
          <a:p>
            <a:pPr marL="457200" indent="-457200" eaLnBrk="1" hangingPunct="1">
              <a:buFont typeface="Wingdings 3" pitchFamily="18" charset="2"/>
              <a:buAutoNum type="arabicPeriod"/>
            </a:pPr>
            <a:r>
              <a:rPr lang="id-ID" altLang="en-US" b="1" dirty="0"/>
              <a:t>Bagaimana peran organisasi buruh dan parpol?</a:t>
            </a:r>
          </a:p>
          <a:p>
            <a:pPr marL="457200" indent="-457200" eaLnBrk="1" hangingPunct="1">
              <a:buFont typeface="Wingdings 3" pitchFamily="18" charset="2"/>
              <a:buAutoNum type="arabicPeriod"/>
            </a:pPr>
            <a:r>
              <a:rPr lang="id-ID" altLang="en-US" b="1" dirty="0"/>
              <a:t>Bagaimana peran parpol?</a:t>
            </a:r>
          </a:p>
          <a:p>
            <a:pPr marL="457200" indent="-457200" eaLnBrk="1" hangingPunct="1">
              <a:buFont typeface="Wingdings 3" pitchFamily="18" charset="2"/>
              <a:buAutoNum type="arabicPeriod"/>
            </a:pPr>
            <a:r>
              <a:rPr lang="id-ID" altLang="en-US" b="1" dirty="0"/>
              <a:t>Bagaimana peran faktor primordial (agama, sukubangsa, gender?</a:t>
            </a:r>
          </a:p>
          <a:p>
            <a:pPr marL="457200" indent="-457200" eaLnBrk="1" hangingPunct="1">
              <a:buFont typeface="Wingdings 3" pitchFamily="18" charset="2"/>
              <a:buAutoNum type="arabicPeriod"/>
            </a:pPr>
            <a:r>
              <a:rPr lang="id-ID" altLang="en-US" b="1" dirty="0"/>
              <a:t>Bagaimana peran kapitalisme global?</a:t>
            </a:r>
          </a:p>
          <a:p>
            <a:pPr marL="457200" indent="-457200" eaLnBrk="1" hangingPunct="1">
              <a:buFont typeface="Wingdings 3" pitchFamily="18" charset="2"/>
              <a:buAutoNum type="arabicPeriod"/>
            </a:pPr>
            <a:r>
              <a:rPr lang="id-ID" altLang="en-US" b="1" dirty="0"/>
              <a:t>Bagaimana analisis kelas (Marx dan Weber) dibandingkan dengan analisis ekonomi (Adam Smith?)</a:t>
            </a:r>
          </a:p>
        </p:txBody>
      </p:sp>
      <p:sp>
        <p:nvSpPr>
          <p:cNvPr id="38916" name="Slide Number Placeholder 3"/>
          <p:cNvSpPr>
            <a:spLocks noGrp="1"/>
          </p:cNvSpPr>
          <p:nvPr>
            <p:ph type="sldNum" sz="quarter" idx="12"/>
          </p:nvPr>
        </p:nvSpPr>
        <p:spPr>
          <a:noFill/>
          <a:ln>
            <a:miter lim="800000"/>
            <a:headEnd/>
            <a:tailEnd/>
          </a:ln>
        </p:spPr>
        <p:txBody>
          <a:bodyPr/>
          <a:lstStyle/>
          <a:p>
            <a:fld id="{731501F5-4B13-4D41-9FC6-C664920EA28F}" type="slidenum">
              <a:rPr lang="id-ID" altLang="en-US"/>
              <a:pPr/>
              <a:t>42</a:t>
            </a:fld>
            <a:endParaRPr lang="id-ID" altLang="en-US"/>
          </a:p>
        </p:txBody>
      </p:sp>
      <p:pic>
        <p:nvPicPr>
          <p:cNvPr id="2" name="Picture 1">
            <a:extLst>
              <a:ext uri="{FF2B5EF4-FFF2-40B4-BE49-F238E27FC236}">
                <a16:creationId xmlns:a16="http://schemas.microsoft.com/office/drawing/2014/main" id="{F25D7F16-7CF8-4613-910F-CF19B52A60E5}"/>
              </a:ext>
            </a:extLst>
          </p:cNvPr>
          <p:cNvPicPr>
            <a:picLocks noChangeAspect="1"/>
          </p:cNvPicPr>
          <p:nvPr/>
        </p:nvPicPr>
        <p:blipFill>
          <a:blip r:embed="rId2"/>
          <a:stretch>
            <a:fillRect/>
          </a:stretch>
        </p:blipFill>
        <p:spPr>
          <a:xfrm>
            <a:off x="0" y="0"/>
            <a:ext cx="1001261" cy="1063416"/>
          </a:xfrm>
          <a:prstGeom prst="rect">
            <a:avLst/>
          </a:prstGeom>
        </p:spPr>
      </p:pic>
      <p:pic>
        <p:nvPicPr>
          <p:cNvPr id="3" name="Picture 2">
            <a:extLst>
              <a:ext uri="{FF2B5EF4-FFF2-40B4-BE49-F238E27FC236}">
                <a16:creationId xmlns:a16="http://schemas.microsoft.com/office/drawing/2014/main" id="{A6B150A4-30AC-4F8D-9A44-6E70143062E7}"/>
              </a:ext>
            </a:extLst>
          </p:cNvPr>
          <p:cNvPicPr>
            <a:picLocks noChangeAspect="1"/>
          </p:cNvPicPr>
          <p:nvPr/>
        </p:nvPicPr>
        <p:blipFill>
          <a:blip r:embed="rId2"/>
          <a:stretch>
            <a:fillRect/>
          </a:stretch>
        </p:blipFill>
        <p:spPr>
          <a:xfrm>
            <a:off x="152400" y="152400"/>
            <a:ext cx="1001261" cy="106341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lgn="ctr" eaLnBrk="1" hangingPunct="1"/>
            <a:r>
              <a:rPr lang="id-ID" altLang="en-US" b="1" dirty="0"/>
              <a:t>Teoretisi Sosiologi </a:t>
            </a:r>
            <a:br>
              <a:rPr lang="id-ID" altLang="en-US" b="1" dirty="0"/>
            </a:br>
            <a:r>
              <a:rPr lang="id-ID" altLang="en-US" b="1" dirty="0"/>
              <a:t>(Kelas dan Stratifikasi)</a:t>
            </a:r>
          </a:p>
        </p:txBody>
      </p:sp>
      <p:sp>
        <p:nvSpPr>
          <p:cNvPr id="9219" name="Text Placeholder 2"/>
          <p:cNvSpPr>
            <a:spLocks noGrp="1"/>
          </p:cNvSpPr>
          <p:nvPr>
            <p:ph type="body" idx="1"/>
          </p:nvPr>
        </p:nvSpPr>
        <p:spPr>
          <a:xfrm>
            <a:off x="1736035" y="1981200"/>
            <a:ext cx="3710608" cy="576263"/>
          </a:xfrm>
        </p:spPr>
        <p:txBody>
          <a:bodyPr/>
          <a:lstStyle/>
          <a:p>
            <a:pPr algn="ctr" eaLnBrk="1" hangingPunct="1"/>
            <a:r>
              <a:rPr lang="id-ID" altLang="en-US" b="1" dirty="0">
                <a:solidFill>
                  <a:schemeClr val="tx1"/>
                </a:solidFill>
              </a:rPr>
              <a:t>David Grusky</a:t>
            </a:r>
          </a:p>
        </p:txBody>
      </p:sp>
      <p:sp>
        <p:nvSpPr>
          <p:cNvPr id="9222" name="Text Placeholder 5"/>
          <p:cNvSpPr>
            <a:spLocks noGrp="1"/>
          </p:cNvSpPr>
          <p:nvPr>
            <p:ph type="body" sz="half" idx="15"/>
          </p:nvPr>
        </p:nvSpPr>
        <p:spPr/>
        <p:txBody>
          <a:bodyPr/>
          <a:lstStyle/>
          <a:p>
            <a:pPr eaLnBrk="1" hangingPunct="1"/>
            <a:endParaRPr lang="en-US" altLang="en-US" dirty="0"/>
          </a:p>
        </p:txBody>
      </p:sp>
      <p:sp>
        <p:nvSpPr>
          <p:cNvPr id="9221" name="Text Placeholder 4"/>
          <p:cNvSpPr>
            <a:spLocks noGrp="1"/>
          </p:cNvSpPr>
          <p:nvPr>
            <p:ph type="body" sz="quarter" idx="3"/>
          </p:nvPr>
        </p:nvSpPr>
        <p:spPr>
          <a:xfrm>
            <a:off x="5565913" y="2072640"/>
            <a:ext cx="3962401" cy="484823"/>
          </a:xfrm>
        </p:spPr>
        <p:txBody>
          <a:bodyPr/>
          <a:lstStyle/>
          <a:p>
            <a:pPr algn="ctr" eaLnBrk="1" hangingPunct="1"/>
            <a:r>
              <a:rPr lang="id-ID" altLang="en-US" b="1" dirty="0">
                <a:solidFill>
                  <a:schemeClr val="tx1"/>
                </a:solidFill>
              </a:rPr>
              <a:t>John Goldthorpe</a:t>
            </a:r>
          </a:p>
        </p:txBody>
      </p:sp>
      <p:sp>
        <p:nvSpPr>
          <p:cNvPr id="9220" name="Text Placeholder 3"/>
          <p:cNvSpPr>
            <a:spLocks noGrp="1"/>
          </p:cNvSpPr>
          <p:nvPr>
            <p:ph type="body" sz="quarter" idx="13"/>
          </p:nvPr>
        </p:nvSpPr>
        <p:spPr/>
        <p:txBody>
          <a:bodyPr/>
          <a:lstStyle/>
          <a:p>
            <a:pPr eaLnBrk="1" hangingPunct="1"/>
            <a:endParaRPr lang="en-US" altLang="en-US" dirty="0"/>
          </a:p>
        </p:txBody>
      </p:sp>
      <p:sp>
        <p:nvSpPr>
          <p:cNvPr id="9228" name="Slide Number Placeholder 11"/>
          <p:cNvSpPr>
            <a:spLocks noGrp="1"/>
          </p:cNvSpPr>
          <p:nvPr>
            <p:ph type="sldNum" sz="quarter" idx="12"/>
          </p:nvPr>
        </p:nvSpPr>
        <p:spPr>
          <a:noFill/>
          <a:ln>
            <a:miter lim="800000"/>
            <a:headEnd/>
            <a:tailEnd/>
          </a:ln>
        </p:spPr>
        <p:txBody>
          <a:bodyPr/>
          <a:lstStyle/>
          <a:p>
            <a:fld id="{2AA7B64E-C774-4D08-9B8D-3CF2D236C3D2}" type="slidenum">
              <a:rPr lang="id-ID" altLang="en-US"/>
              <a:pPr/>
              <a:t>5</a:t>
            </a:fld>
            <a:endParaRPr lang="id-ID" altLang="en-US"/>
          </a:p>
        </p:txBody>
      </p:sp>
      <p:pic>
        <p:nvPicPr>
          <p:cNvPr id="16" name="Picture 15" descr="Image result for john goldthorpe"/>
          <p:cNvPicPr/>
          <p:nvPr/>
        </p:nvPicPr>
        <p:blipFill>
          <a:blip r:embed="rId2">
            <a:extLst>
              <a:ext uri="{28A0092B-C50C-407E-A947-70E740481C1C}">
                <a14:useLocalDpi xmlns:a14="http://schemas.microsoft.com/office/drawing/2010/main" val="0"/>
              </a:ext>
            </a:extLst>
          </a:blip>
          <a:srcRect/>
          <a:stretch>
            <a:fillRect/>
          </a:stretch>
        </p:blipFill>
        <p:spPr bwMode="auto">
          <a:xfrm>
            <a:off x="5565914" y="2616592"/>
            <a:ext cx="3962400" cy="3629464"/>
          </a:xfrm>
          <a:prstGeom prst="rect">
            <a:avLst/>
          </a:prstGeom>
          <a:noFill/>
          <a:ln>
            <a:noFill/>
          </a:ln>
        </p:spPr>
      </p:pic>
      <p:pic>
        <p:nvPicPr>
          <p:cNvPr id="17" name="Picture 16" descr="Image result for david grusky"/>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1727" y="2682240"/>
            <a:ext cx="2927350" cy="3535680"/>
          </a:xfrm>
          <a:prstGeom prst="rect">
            <a:avLst/>
          </a:prstGeom>
          <a:noFill/>
          <a:ln>
            <a:noFill/>
          </a:ln>
        </p:spPr>
      </p:pic>
      <p:pic>
        <p:nvPicPr>
          <p:cNvPr id="2" name="Picture 1">
            <a:extLst>
              <a:ext uri="{FF2B5EF4-FFF2-40B4-BE49-F238E27FC236}">
                <a16:creationId xmlns:a16="http://schemas.microsoft.com/office/drawing/2014/main" id="{93DEB62E-62C2-4E4C-966E-02124D95DD61}"/>
              </a:ext>
            </a:extLst>
          </p:cNvPr>
          <p:cNvPicPr>
            <a:picLocks noChangeAspect="1"/>
          </p:cNvPicPr>
          <p:nvPr/>
        </p:nvPicPr>
        <p:blipFill>
          <a:blip r:embed="rId4"/>
          <a:stretch>
            <a:fillRect/>
          </a:stretch>
        </p:blipFill>
        <p:spPr>
          <a:xfrm>
            <a:off x="0" y="0"/>
            <a:ext cx="1001261" cy="106341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43855" y="1447800"/>
            <a:ext cx="3108626" cy="4572000"/>
          </a:xfrm>
        </p:spPr>
        <p:txBody>
          <a:bodyPr anchor="ctr">
            <a:normAutofit/>
          </a:bodyPr>
          <a:lstStyle/>
          <a:p>
            <a:pPr eaLnBrk="1" hangingPunct="1"/>
            <a:r>
              <a:rPr lang="id-ID" altLang="en-US" sz="3200" b="1" dirty="0">
                <a:solidFill>
                  <a:srgbClr val="F2F2F2"/>
                </a:solidFill>
              </a:rPr>
              <a:t>Ralf Dahrendorf (1)</a:t>
            </a:r>
            <a:br>
              <a:rPr lang="id-ID" altLang="en-US" sz="3200" b="1" dirty="0">
                <a:solidFill>
                  <a:srgbClr val="F2F2F2"/>
                </a:solidFill>
              </a:rPr>
            </a:br>
            <a:br>
              <a:rPr lang="id-ID" altLang="en-US" sz="3200" b="1" dirty="0">
                <a:solidFill>
                  <a:srgbClr val="F2F2F2"/>
                </a:solidFill>
              </a:rPr>
            </a:br>
            <a:endParaRPr lang="id-ID" altLang="en-US" sz="3200" b="1" dirty="0">
              <a:solidFill>
                <a:srgbClr val="F2F2F2"/>
              </a:solidFill>
            </a:endParaRPr>
          </a:p>
        </p:txBody>
      </p:sp>
      <p:graphicFrame>
        <p:nvGraphicFramePr>
          <p:cNvPr id="10246" name="Content Placeholder 2">
            <a:extLst>
              <a:ext uri="{FF2B5EF4-FFF2-40B4-BE49-F238E27FC236}">
                <a16:creationId xmlns:a16="http://schemas.microsoft.com/office/drawing/2014/main" id="{42CD5319-BEF3-4E61-B709-2C415A95069C}"/>
              </a:ext>
            </a:extLst>
          </p:cNvPr>
          <p:cNvGraphicFramePr>
            <a:graphicFrameLocks noGrp="1"/>
          </p:cNvGraphicFramePr>
          <p:nvPr>
            <p:ph idx="1"/>
            <p:extLst>
              <p:ext uri="{D42A27DB-BD31-4B8C-83A1-F6EECF244321}">
                <p14:modId xmlns:p14="http://schemas.microsoft.com/office/powerpoint/2010/main" val="4289388112"/>
              </p:ext>
            </p:extLst>
          </p:nvPr>
        </p:nvGraphicFramePr>
        <p:xfrm>
          <a:off x="5048250" y="1447800"/>
          <a:ext cx="649605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244" name="Slide Number Placeholder 3"/>
          <p:cNvSpPr>
            <a:spLocks noGrp="1"/>
          </p:cNvSpPr>
          <p:nvPr>
            <p:ph type="sldNum" sz="quarter" idx="12"/>
          </p:nvPr>
        </p:nvSpPr>
        <p:spPr/>
        <p:txBody>
          <a:bodyPr>
            <a:normAutofit/>
          </a:bodyPr>
          <a:lstStyle/>
          <a:p>
            <a:pPr>
              <a:spcAft>
                <a:spcPts val="600"/>
              </a:spcAft>
            </a:pPr>
            <a:fld id="{D1C03593-94F6-4A16-97CC-1DA63E8CDFA9}" type="slidenum">
              <a:rPr lang="id-ID" altLang="en-US"/>
              <a:pPr>
                <a:spcAft>
                  <a:spcPts val="600"/>
                </a:spcAft>
              </a:pPr>
              <a:t>6</a:t>
            </a:fld>
            <a:endParaRPr lang="id-ID" altLang="en-US"/>
          </a:p>
        </p:txBody>
      </p:sp>
      <p:pic>
        <p:nvPicPr>
          <p:cNvPr id="2" name="Picture 1">
            <a:extLst>
              <a:ext uri="{FF2B5EF4-FFF2-40B4-BE49-F238E27FC236}">
                <a16:creationId xmlns:a16="http://schemas.microsoft.com/office/drawing/2014/main" id="{1CF901CF-259F-4BCD-B700-550366D3798F}"/>
              </a:ext>
            </a:extLst>
          </p:cNvPr>
          <p:cNvPicPr>
            <a:picLocks noChangeAspect="1"/>
          </p:cNvPicPr>
          <p:nvPr/>
        </p:nvPicPr>
        <p:blipFill>
          <a:blip r:embed="rId7"/>
          <a:stretch>
            <a:fillRect/>
          </a:stretch>
        </p:blipFill>
        <p:spPr>
          <a:xfrm>
            <a:off x="0" y="0"/>
            <a:ext cx="1001261" cy="106341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43855" y="1447800"/>
            <a:ext cx="3080006" cy="4572000"/>
          </a:xfrm>
        </p:spPr>
        <p:txBody>
          <a:bodyPr anchor="ctr">
            <a:normAutofit/>
          </a:bodyPr>
          <a:lstStyle/>
          <a:p>
            <a:pPr eaLnBrk="1" hangingPunct="1"/>
            <a:r>
              <a:rPr lang="id-ID" altLang="en-US" sz="3200" b="1" dirty="0">
                <a:solidFill>
                  <a:srgbClr val="F2F2F2"/>
                </a:solidFill>
              </a:rPr>
              <a:t>Ralf Dahrendorf (2)</a:t>
            </a:r>
            <a:br>
              <a:rPr lang="id-ID" altLang="en-US" sz="3200" b="1" dirty="0">
                <a:solidFill>
                  <a:srgbClr val="F2F2F2"/>
                </a:solidFill>
              </a:rPr>
            </a:br>
            <a:endParaRPr lang="id-ID" altLang="en-US" sz="3200" dirty="0">
              <a:solidFill>
                <a:srgbClr val="F2F2F2"/>
              </a:solidFill>
            </a:endParaRPr>
          </a:p>
        </p:txBody>
      </p:sp>
      <p:graphicFrame>
        <p:nvGraphicFramePr>
          <p:cNvPr id="11270" name="Content Placeholder 2">
            <a:extLst>
              <a:ext uri="{FF2B5EF4-FFF2-40B4-BE49-F238E27FC236}">
                <a16:creationId xmlns:a16="http://schemas.microsoft.com/office/drawing/2014/main" id="{BF0E0219-B8A6-4A61-AB3F-96C2E6959B70}"/>
              </a:ext>
            </a:extLst>
          </p:cNvPr>
          <p:cNvGraphicFramePr>
            <a:graphicFrameLocks noGrp="1"/>
          </p:cNvGraphicFramePr>
          <p:nvPr>
            <p:ph idx="1"/>
            <p:extLst>
              <p:ext uri="{D42A27DB-BD31-4B8C-83A1-F6EECF244321}">
                <p14:modId xmlns:p14="http://schemas.microsoft.com/office/powerpoint/2010/main" val="3492237930"/>
              </p:ext>
            </p:extLst>
          </p:nvPr>
        </p:nvGraphicFramePr>
        <p:xfrm>
          <a:off x="5048250" y="1447800"/>
          <a:ext cx="649605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268" name="Slide Number Placeholder 3"/>
          <p:cNvSpPr>
            <a:spLocks noGrp="1"/>
          </p:cNvSpPr>
          <p:nvPr>
            <p:ph type="sldNum" sz="quarter" idx="12"/>
          </p:nvPr>
        </p:nvSpPr>
        <p:spPr/>
        <p:txBody>
          <a:bodyPr>
            <a:normAutofit/>
          </a:bodyPr>
          <a:lstStyle/>
          <a:p>
            <a:pPr>
              <a:spcAft>
                <a:spcPts val="600"/>
              </a:spcAft>
            </a:pPr>
            <a:fld id="{9E41B14F-593F-4B59-A3B6-CA509FC07E01}" type="slidenum">
              <a:rPr lang="id-ID" altLang="en-US"/>
              <a:pPr>
                <a:spcAft>
                  <a:spcPts val="600"/>
                </a:spcAft>
              </a:pPr>
              <a:t>7</a:t>
            </a:fld>
            <a:endParaRPr lang="id-ID" altLang="en-US"/>
          </a:p>
        </p:txBody>
      </p:sp>
      <p:pic>
        <p:nvPicPr>
          <p:cNvPr id="2" name="Picture 1">
            <a:extLst>
              <a:ext uri="{FF2B5EF4-FFF2-40B4-BE49-F238E27FC236}">
                <a16:creationId xmlns:a16="http://schemas.microsoft.com/office/drawing/2014/main" id="{961E109F-75AF-4F05-B563-6E9593058DE3}"/>
              </a:ext>
            </a:extLst>
          </p:cNvPr>
          <p:cNvPicPr>
            <a:picLocks noChangeAspect="1"/>
          </p:cNvPicPr>
          <p:nvPr/>
        </p:nvPicPr>
        <p:blipFill>
          <a:blip r:embed="rId7"/>
          <a:stretch>
            <a:fillRect/>
          </a:stretch>
        </p:blipFill>
        <p:spPr>
          <a:xfrm>
            <a:off x="0" y="0"/>
            <a:ext cx="1001261" cy="106341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53144" y="1645920"/>
            <a:ext cx="4091134" cy="4470821"/>
          </a:xfrm>
        </p:spPr>
        <p:txBody>
          <a:bodyPr>
            <a:normAutofit/>
          </a:bodyPr>
          <a:lstStyle/>
          <a:p>
            <a:pPr eaLnBrk="1" hangingPunct="1"/>
            <a:br>
              <a:rPr lang="en-US" altLang="en-US" b="1" dirty="0">
                <a:solidFill>
                  <a:srgbClr val="FFFFFF"/>
                </a:solidFill>
              </a:rPr>
            </a:br>
            <a:r>
              <a:rPr lang="id-ID" altLang="en-US" b="1" dirty="0">
                <a:solidFill>
                  <a:srgbClr val="FFFFFF"/>
                </a:solidFill>
              </a:rPr>
              <a:t>Ralf Dahrendorf (3)</a:t>
            </a:r>
            <a:br>
              <a:rPr lang="id-ID" altLang="en-US" b="1" dirty="0">
                <a:solidFill>
                  <a:srgbClr val="FFFFFF"/>
                </a:solidFill>
              </a:rPr>
            </a:br>
            <a:endParaRPr lang="id-ID" altLang="en-US" dirty="0">
              <a:solidFill>
                <a:srgbClr val="FFFFFF"/>
              </a:solidFill>
            </a:endParaRPr>
          </a:p>
        </p:txBody>
      </p:sp>
      <p:sp>
        <p:nvSpPr>
          <p:cNvPr id="3" name="Content Placeholder 2"/>
          <p:cNvSpPr>
            <a:spLocks noGrp="1"/>
          </p:cNvSpPr>
          <p:nvPr>
            <p:ph idx="1"/>
          </p:nvPr>
        </p:nvSpPr>
        <p:spPr>
          <a:xfrm>
            <a:off x="5204109" y="1359145"/>
            <a:ext cx="6334748" cy="5203125"/>
          </a:xfrm>
        </p:spPr>
        <p:txBody>
          <a:bodyPr rtlCol="0">
            <a:normAutofit fontScale="92500" lnSpcReduction="20000"/>
          </a:bodyPr>
          <a:lstStyle/>
          <a:p>
            <a:pPr eaLnBrk="1" fontAlgn="auto" hangingPunct="1">
              <a:lnSpc>
                <a:spcPct val="90000"/>
              </a:lnSpc>
              <a:spcAft>
                <a:spcPts val="0"/>
              </a:spcAft>
              <a:buClr>
                <a:schemeClr val="bg2">
                  <a:lumMod val="40000"/>
                  <a:lumOff val="60000"/>
                </a:schemeClr>
              </a:buClr>
              <a:buFont typeface="Wingdings" panose="05000000000000000000" pitchFamily="2" charset="2"/>
              <a:buChar char="q"/>
              <a:defRPr/>
            </a:pPr>
            <a:r>
              <a:rPr lang="id-ID" dirty="0"/>
              <a:t> </a:t>
            </a:r>
            <a:r>
              <a:rPr lang="id-ID" sz="2400" b="1" dirty="0"/>
              <a:t>Effect of separation and control:</a:t>
            </a:r>
          </a:p>
          <a:p>
            <a:pPr marL="914400" lvl="1" indent="-457200" eaLnBrk="1" fontAlgn="auto" hangingPunct="1">
              <a:lnSpc>
                <a:spcPct val="90000"/>
              </a:lnSpc>
              <a:spcAft>
                <a:spcPts val="0"/>
              </a:spcAft>
              <a:buClr>
                <a:schemeClr val="bg2">
                  <a:lumMod val="40000"/>
                  <a:lumOff val="60000"/>
                </a:schemeClr>
              </a:buClr>
              <a:buFont typeface="+mj-lt"/>
              <a:buAutoNum type="arabicPeriod"/>
              <a:defRPr/>
            </a:pPr>
            <a:r>
              <a:rPr lang="id-ID" sz="2400" b="1" dirty="0">
                <a:solidFill>
                  <a:srgbClr val="FF0000"/>
                </a:solidFill>
              </a:rPr>
              <a:t>Manifest effect</a:t>
            </a:r>
            <a:r>
              <a:rPr lang="id-ID" sz="2400" b="1" dirty="0"/>
              <a:t>:</a:t>
            </a:r>
            <a:r>
              <a:rPr lang="id-ID" sz="2400" b="1" dirty="0">
                <a:sym typeface="Wingdings" panose="05000000000000000000" pitchFamily="2" charset="2"/>
              </a:rPr>
              <a:t> two physical entities occupies the positions formerly occupied by one.</a:t>
            </a:r>
            <a:endParaRPr lang="id-ID" sz="2400" b="1" dirty="0"/>
          </a:p>
          <a:p>
            <a:pPr marL="914400" lvl="1" indent="-457200" eaLnBrk="1" fontAlgn="auto" hangingPunct="1">
              <a:lnSpc>
                <a:spcPct val="90000"/>
              </a:lnSpc>
              <a:spcAft>
                <a:spcPts val="0"/>
              </a:spcAft>
              <a:buClr>
                <a:schemeClr val="bg2">
                  <a:lumMod val="40000"/>
                  <a:lumOff val="60000"/>
                </a:schemeClr>
              </a:buClr>
              <a:buFont typeface="+mj-lt"/>
              <a:buAutoNum type="arabicPeriod"/>
              <a:defRPr/>
            </a:pPr>
            <a:r>
              <a:rPr lang="id-ID" sz="2400" b="1" dirty="0">
                <a:solidFill>
                  <a:srgbClr val="FF0000"/>
                </a:solidFill>
              </a:rPr>
              <a:t>Latent effect</a:t>
            </a:r>
            <a:r>
              <a:rPr lang="id-ID" sz="2400" b="1" dirty="0"/>
              <a:t>:</a:t>
            </a:r>
            <a:endParaRPr lang="id-ID" sz="2400" b="1" dirty="0">
              <a:sym typeface="Wingdings" panose="05000000000000000000" pitchFamily="2" charset="2"/>
            </a:endParaRPr>
          </a:p>
          <a:p>
            <a:pPr lvl="2" eaLnBrk="1" fontAlgn="auto" hangingPunct="1">
              <a:lnSpc>
                <a:spcPct val="90000"/>
              </a:lnSpc>
              <a:spcAft>
                <a:spcPts val="0"/>
              </a:spcAft>
              <a:buClr>
                <a:schemeClr val="bg2">
                  <a:lumMod val="40000"/>
                  <a:lumOff val="60000"/>
                </a:schemeClr>
              </a:buClr>
              <a:buFont typeface="Wingdings" panose="05000000000000000000" pitchFamily="2" charset="2"/>
              <a:buChar char="ü"/>
              <a:defRPr/>
            </a:pPr>
            <a:r>
              <a:rPr lang="id-ID" sz="2400" b="1" dirty="0">
                <a:sym typeface="Wingdings" panose="05000000000000000000" pitchFamily="2" charset="2"/>
              </a:rPr>
              <a:t>Capitalist without function. </a:t>
            </a:r>
          </a:p>
          <a:p>
            <a:pPr lvl="3" eaLnBrk="1" fontAlgn="auto" hangingPunct="1">
              <a:lnSpc>
                <a:spcPct val="90000"/>
              </a:lnSpc>
              <a:spcAft>
                <a:spcPts val="0"/>
              </a:spcAft>
              <a:buClr>
                <a:schemeClr val="bg2">
                  <a:lumMod val="40000"/>
                  <a:lumOff val="60000"/>
                </a:schemeClr>
              </a:buClr>
              <a:buFont typeface="Courier New" panose="02070309020205020404" pitchFamily="49" charset="0"/>
              <a:buChar char="o"/>
              <a:defRPr/>
            </a:pPr>
            <a:r>
              <a:rPr lang="id-ID" sz="2400" b="1" dirty="0">
                <a:sym typeface="Wingdings" panose="05000000000000000000" pitchFamily="2" charset="2"/>
              </a:rPr>
              <a:t>Marx: capitalist is alienated from production</a:t>
            </a:r>
          </a:p>
          <a:p>
            <a:pPr lvl="3" eaLnBrk="1" fontAlgn="auto" hangingPunct="1">
              <a:lnSpc>
                <a:spcPct val="90000"/>
              </a:lnSpc>
              <a:spcAft>
                <a:spcPts val="0"/>
              </a:spcAft>
              <a:buClr>
                <a:schemeClr val="bg2">
                  <a:lumMod val="40000"/>
                  <a:lumOff val="60000"/>
                </a:schemeClr>
              </a:buClr>
              <a:buFont typeface="Courier New" panose="02070309020205020404" pitchFamily="49" charset="0"/>
              <a:buChar char="o"/>
              <a:defRPr/>
            </a:pPr>
            <a:r>
              <a:rPr lang="id-ID" sz="2400" b="1" dirty="0">
                <a:sym typeface="Wingdings" panose="05000000000000000000" pitchFamily="2" charset="2"/>
              </a:rPr>
              <a:t>Capitalist does not have a defined place in the formal hierarchy of authority in the enterprise.</a:t>
            </a:r>
          </a:p>
          <a:p>
            <a:pPr lvl="2" eaLnBrk="1" fontAlgn="auto" hangingPunct="1">
              <a:lnSpc>
                <a:spcPct val="90000"/>
              </a:lnSpc>
              <a:spcAft>
                <a:spcPts val="0"/>
              </a:spcAft>
              <a:buClr>
                <a:schemeClr val="bg2">
                  <a:lumMod val="40000"/>
                  <a:lumOff val="60000"/>
                </a:schemeClr>
              </a:buClr>
              <a:buFont typeface="Wingdings" panose="05000000000000000000" pitchFamily="2" charset="2"/>
              <a:buChar char="ü"/>
              <a:defRPr/>
            </a:pPr>
            <a:r>
              <a:rPr lang="id-ID" sz="2400" b="1" dirty="0">
                <a:sym typeface="Wingdings" panose="05000000000000000000" pitchFamily="2" charset="2"/>
              </a:rPr>
              <a:t>Functionaries without capital.</a:t>
            </a:r>
          </a:p>
          <a:p>
            <a:pPr lvl="3" eaLnBrk="1" fontAlgn="auto" hangingPunct="1">
              <a:lnSpc>
                <a:spcPct val="90000"/>
              </a:lnSpc>
              <a:spcAft>
                <a:spcPts val="0"/>
              </a:spcAft>
              <a:buClr>
                <a:schemeClr val="bg2">
                  <a:lumMod val="40000"/>
                  <a:lumOff val="60000"/>
                </a:schemeClr>
              </a:buClr>
              <a:buFont typeface="Courier New" panose="02070309020205020404" pitchFamily="49" charset="0"/>
              <a:buChar char="o"/>
              <a:defRPr/>
            </a:pPr>
            <a:r>
              <a:rPr lang="id-ID" sz="2400" b="1" dirty="0">
                <a:sym typeface="Wingdings" panose="05000000000000000000" pitchFamily="2" charset="2"/>
              </a:rPr>
              <a:t>Functionaries have place in the formal hierarchy of authority</a:t>
            </a:r>
          </a:p>
          <a:p>
            <a:pPr lvl="3" eaLnBrk="1" fontAlgn="auto" hangingPunct="1">
              <a:lnSpc>
                <a:spcPct val="90000"/>
              </a:lnSpc>
              <a:spcAft>
                <a:spcPts val="0"/>
              </a:spcAft>
              <a:buClr>
                <a:schemeClr val="bg2">
                  <a:lumMod val="40000"/>
                  <a:lumOff val="60000"/>
                </a:schemeClr>
              </a:buClr>
              <a:buFont typeface="Courier New" panose="02070309020205020404" pitchFamily="49" charset="0"/>
              <a:buChar char="o"/>
              <a:defRPr/>
            </a:pPr>
            <a:r>
              <a:rPr lang="id-ID" sz="2400" b="1" dirty="0">
                <a:sym typeface="Wingdings" panose="05000000000000000000" pitchFamily="2" charset="2"/>
              </a:rPr>
              <a:t>Functionaries do not have property in the enterprise.</a:t>
            </a:r>
            <a:endParaRPr lang="id-ID" sz="2400" b="1" dirty="0"/>
          </a:p>
        </p:txBody>
      </p:sp>
      <p:sp>
        <p:nvSpPr>
          <p:cNvPr id="12292" name="Slide Number Placeholder 3"/>
          <p:cNvSpPr>
            <a:spLocks noGrp="1"/>
          </p:cNvSpPr>
          <p:nvPr>
            <p:ph type="sldNum" sz="quarter" idx="12"/>
          </p:nvPr>
        </p:nvSpPr>
        <p:spPr/>
        <p:txBody>
          <a:bodyPr>
            <a:normAutofit/>
          </a:bodyPr>
          <a:lstStyle/>
          <a:p>
            <a:pPr>
              <a:spcAft>
                <a:spcPts val="600"/>
              </a:spcAft>
            </a:pPr>
            <a:fld id="{F97BC330-D5B2-471C-87FF-6B67604F068A}" type="slidenum">
              <a:rPr lang="id-ID" altLang="en-US"/>
              <a:pPr>
                <a:spcAft>
                  <a:spcPts val="600"/>
                </a:spcAft>
              </a:pPr>
              <a:t>8</a:t>
            </a:fld>
            <a:endParaRPr lang="id-ID" altLang="en-US"/>
          </a:p>
        </p:txBody>
      </p:sp>
      <p:pic>
        <p:nvPicPr>
          <p:cNvPr id="2" name="Picture 1">
            <a:extLst>
              <a:ext uri="{FF2B5EF4-FFF2-40B4-BE49-F238E27FC236}">
                <a16:creationId xmlns:a16="http://schemas.microsoft.com/office/drawing/2014/main" id="{C3B69205-758F-46D1-AB05-78C81C6B9D12}"/>
              </a:ext>
            </a:extLst>
          </p:cNvPr>
          <p:cNvPicPr>
            <a:picLocks noChangeAspect="1"/>
          </p:cNvPicPr>
          <p:nvPr/>
        </p:nvPicPr>
        <p:blipFill>
          <a:blip r:embed="rId2"/>
          <a:stretch>
            <a:fillRect/>
          </a:stretch>
        </p:blipFill>
        <p:spPr>
          <a:xfrm>
            <a:off x="0" y="0"/>
            <a:ext cx="1001261" cy="106341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43855" y="1447800"/>
            <a:ext cx="3848632" cy="4572000"/>
          </a:xfrm>
        </p:spPr>
        <p:txBody>
          <a:bodyPr anchor="ctr">
            <a:normAutofit/>
          </a:bodyPr>
          <a:lstStyle/>
          <a:p>
            <a:pPr eaLnBrk="1" hangingPunct="1"/>
            <a:r>
              <a:rPr lang="id-ID" altLang="en-US" sz="4000" b="1" dirty="0">
                <a:solidFill>
                  <a:srgbClr val="F2F2F2"/>
                </a:solidFill>
              </a:rPr>
              <a:t>Ralf Dahrendorf (4)</a:t>
            </a:r>
          </a:p>
        </p:txBody>
      </p:sp>
      <p:graphicFrame>
        <p:nvGraphicFramePr>
          <p:cNvPr id="13318" name="Content Placeholder 2">
            <a:extLst>
              <a:ext uri="{FF2B5EF4-FFF2-40B4-BE49-F238E27FC236}">
                <a16:creationId xmlns:a16="http://schemas.microsoft.com/office/drawing/2014/main" id="{D212F982-B79E-4D89-BC9A-48629FFE351C}"/>
              </a:ext>
            </a:extLst>
          </p:cNvPr>
          <p:cNvGraphicFramePr>
            <a:graphicFrameLocks noGrp="1"/>
          </p:cNvGraphicFramePr>
          <p:nvPr>
            <p:ph idx="1"/>
            <p:extLst>
              <p:ext uri="{D42A27DB-BD31-4B8C-83A1-F6EECF244321}">
                <p14:modId xmlns:p14="http://schemas.microsoft.com/office/powerpoint/2010/main" val="403056607"/>
              </p:ext>
            </p:extLst>
          </p:nvPr>
        </p:nvGraphicFramePr>
        <p:xfrm>
          <a:off x="5048250" y="1447800"/>
          <a:ext cx="649605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316" name="Slide Number Placeholder 3"/>
          <p:cNvSpPr>
            <a:spLocks noGrp="1"/>
          </p:cNvSpPr>
          <p:nvPr>
            <p:ph type="sldNum" sz="quarter" idx="12"/>
          </p:nvPr>
        </p:nvSpPr>
        <p:spPr/>
        <p:txBody>
          <a:bodyPr>
            <a:normAutofit/>
          </a:bodyPr>
          <a:lstStyle/>
          <a:p>
            <a:pPr>
              <a:spcAft>
                <a:spcPts val="600"/>
              </a:spcAft>
            </a:pPr>
            <a:fld id="{521EDCF1-B3E2-40D2-990A-7F96D70DE3FC}" type="slidenum">
              <a:rPr lang="id-ID" altLang="en-US"/>
              <a:pPr>
                <a:spcAft>
                  <a:spcPts val="600"/>
                </a:spcAft>
              </a:pPr>
              <a:t>9</a:t>
            </a:fld>
            <a:endParaRPr lang="id-ID" altLang="en-US"/>
          </a:p>
        </p:txBody>
      </p:sp>
      <p:pic>
        <p:nvPicPr>
          <p:cNvPr id="2" name="Picture 1">
            <a:extLst>
              <a:ext uri="{FF2B5EF4-FFF2-40B4-BE49-F238E27FC236}">
                <a16:creationId xmlns:a16="http://schemas.microsoft.com/office/drawing/2014/main" id="{F863D5B5-E330-419C-93BE-42C1E6060528}"/>
              </a:ext>
            </a:extLst>
          </p:cNvPr>
          <p:cNvPicPr>
            <a:picLocks noChangeAspect="1"/>
          </p:cNvPicPr>
          <p:nvPr/>
        </p:nvPicPr>
        <p:blipFill>
          <a:blip r:embed="rId7"/>
          <a:stretch>
            <a:fillRect/>
          </a:stretch>
        </p:blipFill>
        <p:spPr>
          <a:xfrm>
            <a:off x="0" y="0"/>
            <a:ext cx="1001261" cy="1063416"/>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452</TotalTime>
  <Words>3513</Words>
  <Application>Microsoft Office PowerPoint</Application>
  <PresentationFormat>Widescreen</PresentationFormat>
  <Paragraphs>314</Paragraphs>
  <Slides>42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Calibri</vt:lpstr>
      <vt:lpstr>Century Gothic</vt:lpstr>
      <vt:lpstr>Courier New</vt:lpstr>
      <vt:lpstr>Wingdings</vt:lpstr>
      <vt:lpstr>Wingdings 3</vt:lpstr>
      <vt:lpstr>Ion</vt:lpstr>
      <vt:lpstr>Teori Sosiologi Modern  tentang Stratifikasi Sosial KULIAH 3</vt:lpstr>
      <vt:lpstr>  </vt:lpstr>
      <vt:lpstr>PETA TEORI</vt:lpstr>
      <vt:lpstr>Teoretisi Sosiologi  (Kelas dan Stratifikasi)</vt:lpstr>
      <vt:lpstr>Teoretisi Sosiologi  (Kelas dan Stratifikasi)</vt:lpstr>
      <vt:lpstr>Ralf Dahrendorf (1)  </vt:lpstr>
      <vt:lpstr>Ralf Dahrendorf (2) </vt:lpstr>
      <vt:lpstr> Ralf Dahrendorf (3) </vt:lpstr>
      <vt:lpstr>Ralf Dahrendorf (4)</vt:lpstr>
      <vt:lpstr>Ralf Dahrendorf (5) </vt:lpstr>
      <vt:lpstr>Ralf Dahrendorf (6) </vt:lpstr>
      <vt:lpstr>Ralf Dahrendorf: The New Middle Class </vt:lpstr>
      <vt:lpstr>Erik Olin Wright (1)</vt:lpstr>
      <vt:lpstr>Erik Olin Wright (2)</vt:lpstr>
      <vt:lpstr>Erik Olin Wright (3) </vt:lpstr>
      <vt:lpstr>Erik Olin Wright (4) </vt:lpstr>
      <vt:lpstr>Erik Olin Wright (5) </vt:lpstr>
      <vt:lpstr>Erik Olin Wright: “Middle Class” Among Employees (1)</vt:lpstr>
      <vt:lpstr>Erik Olin Wright: “Middle Class” Among Employees (2)</vt:lpstr>
      <vt:lpstr>Erik Olin Wright: “Middle Class” Among Employees (3)</vt:lpstr>
      <vt:lpstr>Erik Olin Wright: “Middle Class” Among Employees (4)</vt:lpstr>
      <vt:lpstr>Erik Olin Wright: “Middle Class” Among Employees (5)</vt:lpstr>
      <vt:lpstr>Erik Olin Wright: “Middle Class” Among Employees (6)</vt:lpstr>
      <vt:lpstr>Erik Olin Wright: “Middle Class” Among Employees (7)</vt:lpstr>
      <vt:lpstr>Goldthorpe (Breen: 2005: 36) </vt:lpstr>
      <vt:lpstr>GOLDTHORPE (2) </vt:lpstr>
      <vt:lpstr>GOLDTHORPE (3)</vt:lpstr>
      <vt:lpstr>GOLDTHORPE (4)</vt:lpstr>
      <vt:lpstr>GOLDTHORPE (5) (2005:10) </vt:lpstr>
      <vt:lpstr>GOLDTHORPE (6) </vt:lpstr>
      <vt:lpstr>Grusky (1992:1956)</vt:lpstr>
      <vt:lpstr>Grusky (1992: 19657)</vt:lpstr>
      <vt:lpstr>Grusky (2005: 56)</vt:lpstr>
      <vt:lpstr>MENGGUNAKAN TEORI STRATIFIKASI</vt:lpstr>
      <vt:lpstr>APLIKASI &amp; VALIDASI TEORI (1)</vt:lpstr>
      <vt:lpstr>APLIKASI &amp; VALIDASI TEORI (2)</vt:lpstr>
      <vt:lpstr>KETERBATASAN TEORI-TEORI SOSIOLOGI</vt:lpstr>
      <vt:lpstr>KASUS JAKARTA (1994)(Multi-Dimensi; Metode Reputasional)</vt:lpstr>
      <vt:lpstr>POWER (TIGA INSTITUSI/STRATIFIKASI-MULTI-DIMENSI)</vt:lpstr>
      <vt:lpstr>PowerPoint Presentation</vt:lpstr>
      <vt:lpstr>PowerPoint Presentation</vt:lpstr>
      <vt:lpstr>POKOK  POKOK UNTUK DISKUSI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Teori Sosiologi Modern  tentang Stratifikasi Sosial</dc:title>
  <dc:creator>ASUS</dc:creator>
  <cp:lastModifiedBy>Indera Pattinasarany</cp:lastModifiedBy>
  <cp:revision>10</cp:revision>
  <dcterms:created xsi:type="dcterms:W3CDTF">2019-09-18T07:46:26Z</dcterms:created>
  <dcterms:modified xsi:type="dcterms:W3CDTF">2020-10-12T06:03:52Z</dcterms:modified>
</cp:coreProperties>
</file>