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1"/>
  </p:handoutMasterIdLst>
  <p:sldIdLst>
    <p:sldId id="256" r:id="rId2"/>
    <p:sldId id="348" r:id="rId3"/>
    <p:sldId id="349" r:id="rId4"/>
    <p:sldId id="350" r:id="rId5"/>
    <p:sldId id="351" r:id="rId6"/>
    <p:sldId id="335" r:id="rId7"/>
    <p:sldId id="336" r:id="rId8"/>
    <p:sldId id="337" r:id="rId9"/>
    <p:sldId id="264" r:id="rId10"/>
    <p:sldId id="265" r:id="rId11"/>
    <p:sldId id="338" r:id="rId12"/>
    <p:sldId id="339" r:id="rId13"/>
    <p:sldId id="340" r:id="rId14"/>
    <p:sldId id="341" r:id="rId15"/>
    <p:sldId id="344" r:id="rId16"/>
    <p:sldId id="345" r:id="rId17"/>
    <p:sldId id="346" r:id="rId18"/>
    <p:sldId id="347" r:id="rId19"/>
    <p:sldId id="28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2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8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226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FA8447-88F4-4643-BC16-DC4A5D8BDE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C9704-0C37-43B5-9782-09B0C1C091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E0735-B224-4836-BD1B-4FF7E6FBD96C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75798-55AE-4070-952D-AC69667E5A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C30A37-1E18-4BB7-9CB8-8BB53F4620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EE65E-4B82-4EF9-82E5-586C5D919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13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97FED4-D1D3-074F-AC4C-40C6B0FA35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71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3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C46D37-E267-D749-9C8F-5D935FEF12EE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0121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969" y="365125"/>
            <a:ext cx="11074831" cy="6422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6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F37F53-CC06-7546-B14A-187A7C03B17B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777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2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35989C-6860-B94F-AEE3-1F97A1FF0938}"/>
              </a:ext>
            </a:extLst>
          </p:cNvPr>
          <p:cNvSpPr/>
          <p:nvPr userDrawn="1"/>
        </p:nvSpPr>
        <p:spPr>
          <a:xfrm>
            <a:off x="0" y="1"/>
            <a:ext cx="12192000" cy="14105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8313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5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BE0C8-75B0-44D3-801C-FF5EE375F54B}" type="datetimeFigureOut">
              <a:rPr lang="en-US" smtClean="0"/>
              <a:t>10/12/20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A1BA-5529-4B22-8BAB-9240D5849C8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68CD60-E05D-5C46-AEA7-E49C0047190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12192000" cy="6855858"/>
          </a:xfrm>
          <a:prstGeom prst="rect">
            <a:avLst/>
          </a:prstGeom>
        </p:spPr>
      </p:pic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8F019BE7-AD18-484D-843D-CABA36D3751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267" y="5612860"/>
            <a:ext cx="1591733" cy="947284"/>
          </a:xfrm>
          <a:prstGeom prst="rect">
            <a:avLst/>
          </a:prstGeom>
        </p:spPr>
      </p:pic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id="{0D5C4CF2-4BF0-544E-A969-A16D26E7978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81" y="5925953"/>
            <a:ext cx="1474033" cy="63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64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369C-5F67-4DE5-A407-87428CA88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122364"/>
            <a:ext cx="7772400" cy="1011237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chemeClr val="bg1"/>
                </a:solidFill>
              </a:rPr>
              <a:t>Pemrograman</a:t>
            </a:r>
            <a:r>
              <a:rPr lang="en-US" sz="5400" dirty="0">
                <a:solidFill>
                  <a:schemeClr val="bg1"/>
                </a:solidFill>
              </a:rPr>
              <a:t> </a:t>
            </a:r>
            <a:r>
              <a:rPr lang="en-US" sz="5400" dirty="0" err="1">
                <a:solidFill>
                  <a:schemeClr val="bg1"/>
                </a:solidFill>
              </a:rPr>
              <a:t>Fungsional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21DD4-27FD-4B28-8843-9A66FDA0C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255019"/>
            <a:ext cx="6858000" cy="498014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Higher Order Function and Polymorphism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71321A7-0EFE-4D08-875A-4678BD799240}"/>
              </a:ext>
            </a:extLst>
          </p:cNvPr>
          <p:cNvSpPr txBox="1">
            <a:spLocks/>
          </p:cNvSpPr>
          <p:nvPr/>
        </p:nvSpPr>
        <p:spPr>
          <a:xfrm>
            <a:off x="2667000" y="4660078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Ade Azurat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70198B-1150-4AA7-A507-E3A7DF777189}"/>
              </a:ext>
            </a:extLst>
          </p:cNvPr>
          <p:cNvSpPr txBox="1">
            <a:spLocks/>
          </p:cNvSpPr>
          <p:nvPr/>
        </p:nvSpPr>
        <p:spPr>
          <a:xfrm>
            <a:off x="2667000" y="5009123"/>
            <a:ext cx="6858000" cy="452697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Senin</a:t>
            </a:r>
            <a:r>
              <a:rPr lang="en-US" dirty="0"/>
              <a:t>, 5 </a:t>
            </a:r>
            <a:r>
              <a:rPr lang="en-US" dirty="0" err="1"/>
              <a:t>Oktober</a:t>
            </a:r>
            <a:r>
              <a:rPr lang="en-US"/>
              <a:t> 2020</a:t>
            </a:r>
            <a:endParaRPr lang="en-US" dirty="0"/>
          </a:p>
          <a:p>
            <a:r>
              <a:rPr lang="en-US" dirty="0" err="1"/>
              <a:t>Mayoritas</a:t>
            </a:r>
            <a:r>
              <a:rPr lang="en-US" dirty="0"/>
              <a:t> Slide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 Paul </a:t>
            </a:r>
            <a:r>
              <a:rPr lang="en-US" dirty="0" err="1"/>
              <a:t>Huldak</a:t>
            </a:r>
            <a:r>
              <a:rPr lang="en-US" dirty="0"/>
              <a:t>, Haskell School of Expression</a:t>
            </a:r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213D52B-F232-1B49-84AF-A283F716B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665" y="2947262"/>
            <a:ext cx="1718671" cy="13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B53BACE2-3BF7-1345-86C6-1FBC42FEA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dirty="0"/>
              <a:t>may be useful</a:t>
            </a:r>
          </a:p>
        </p:txBody>
      </p:sp>
      <p:sp>
        <p:nvSpPr>
          <p:cNvPr id="71682" name="Rectangle 3">
            <a:extLst>
              <a:ext uri="{FF2B5EF4-FFF2-40B4-BE49-F238E27FC236}">
                <a16:creationId xmlns:a16="http://schemas.microsoft.com/office/drawing/2014/main" id="{B6962AED-9F20-3B40-B73A-54E9CDA3B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8102" y="1697064"/>
            <a:ext cx="7721600" cy="409575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400" dirty="0"/>
              <a:t>The most common use of </a:t>
            </a:r>
            <a:r>
              <a:rPr lang="en-US" altLang="en-US" sz="24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sz="2400" dirty="0"/>
              <a:t> is with a function that “may” return a useful value, but may also fail.</a:t>
            </a:r>
          </a:p>
          <a:p>
            <a:pPr eaLnBrk="1" hangingPunct="1"/>
            <a:r>
              <a:rPr lang="en-US" altLang="en-US" sz="2400" dirty="0"/>
              <a:t>For example, the division operator </a:t>
            </a:r>
            <a:r>
              <a:rPr lang="en-US" altLang="en-US" sz="24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(/)</a:t>
            </a:r>
            <a:r>
              <a:rPr lang="en-US" altLang="en-US" sz="2400" dirty="0"/>
              <a:t> in Haskell will cause a run-time error if its second argument is zero.  Thus we may wish to define a “safe” division function, as follows: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2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Int -&gt; Int -&gt; Maybe Int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x 0 = Nothing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safeDivide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x y = Just (x/y)</a:t>
            </a:r>
          </a:p>
        </p:txBody>
      </p:sp>
    </p:spTree>
    <p:extLst>
      <p:ext uri="{BB962C8B-B14F-4D97-AF65-F5344CB8AC3E}">
        <p14:creationId xmlns:p14="http://schemas.microsoft.com/office/powerpoint/2010/main" val="227495776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>
            <a:extLst>
              <a:ext uri="{FF2B5EF4-FFF2-40B4-BE49-F238E27FC236}">
                <a16:creationId xmlns:a16="http://schemas.microsoft.com/office/drawing/2014/main" id="{42A4B1EA-FE9D-CF42-991A-C874FDBA5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Abstraction Over Recursive </a:t>
            </a:r>
            <a:r>
              <a:rPr lang="en-US" altLang="en-US">
                <a:solidFill>
                  <a:schemeClr val="tx1"/>
                </a:solidFill>
              </a:rPr>
              <a:t>Definitions</a:t>
            </a:r>
          </a:p>
        </p:txBody>
      </p:sp>
      <p:sp>
        <p:nvSpPr>
          <p:cNvPr id="72706" name="Rectangle 3">
            <a:extLst>
              <a:ext uri="{FF2B5EF4-FFF2-40B4-BE49-F238E27FC236}">
                <a16:creationId xmlns:a16="http://schemas.microsoft.com/office/drawing/2014/main" id="{6DDBA869-86A6-4B47-8697-CE020D2BB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55005" y="1849464"/>
            <a:ext cx="8181975" cy="39576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Notes: trans p  transforms vertex id into point coordinate)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v:vs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  = trans v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vs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c:cs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There is something strongly similar about these definitions.</a:t>
            </a:r>
            <a:br>
              <a:rPr lang="en-US" altLang="en-US" sz="2000" dirty="0"/>
            </a:br>
            <a:r>
              <a:rPr lang="en-US" altLang="en-US" sz="2000" dirty="0"/>
              <a:t>Indeed, the only thing different about them (besides the variable names) is the function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</a:t>
            </a:r>
            <a:r>
              <a:rPr lang="en-US" altLang="en-US" sz="2000" dirty="0"/>
              <a:t> vs. the function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.</a:t>
            </a:r>
            <a:br>
              <a:rPr lang="en-US" altLang="en-US" sz="2000" dirty="0"/>
            </a:b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We can use the abstraction principle to take advantage of this.</a:t>
            </a:r>
          </a:p>
        </p:txBody>
      </p:sp>
    </p:spTree>
    <p:extLst>
      <p:ext uri="{BB962C8B-B14F-4D97-AF65-F5344CB8AC3E}">
        <p14:creationId xmlns:p14="http://schemas.microsoft.com/office/powerpoint/2010/main" val="2865993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C847F613-A437-E446-8F3C-8A86F810F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Abstraction Yields </a:t>
            </a:r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map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B093C69-9EDB-D34D-A314-28B62ED11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1203" y="1514960"/>
            <a:ext cx="7958138" cy="4491038"/>
          </a:xfrm>
        </p:spPr>
        <p:txBody>
          <a:bodyPr/>
          <a:lstStyle/>
          <a:p>
            <a:pPr eaLnBrk="1" hangingPunct="1"/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</a:t>
            </a:r>
            <a:r>
              <a:rPr lang="en-US" altLang="en-US" sz="2000" dirty="0"/>
              <a:t> and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 are what’s different; so they should be arguments to the abstracted function.</a:t>
            </a:r>
          </a:p>
          <a:p>
            <a:pPr eaLnBrk="1" hangingPunct="1"/>
            <a:r>
              <a:rPr lang="en-US" altLang="en-US" sz="2000" dirty="0"/>
              <a:t>In other words, we would like to define a function called </a:t>
            </a:r>
            <a:br>
              <a:rPr lang="en-US" altLang="en-US" sz="20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sz="2000" dirty="0"/>
              <a:t> (say) such that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trans</a:t>
            </a:r>
            <a:r>
              <a:rPr lang="en-US" altLang="en-US" sz="2000" dirty="0"/>
              <a:t> behaves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dirty="0"/>
              <a:t>, and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dirty="0"/>
              <a:t> behaves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dirty="0"/>
              <a:t>.</a:t>
            </a:r>
          </a:p>
          <a:p>
            <a:pPr eaLnBrk="1" hangingPunct="1"/>
            <a:r>
              <a:rPr lang="en-US" altLang="en-US" sz="2000" dirty="0"/>
              <a:t>No problem:</a:t>
            </a:r>
            <a:br>
              <a:rPr lang="en-US" altLang="en-US" sz="2000" dirty="0"/>
            </a:br>
            <a:br>
              <a:rPr lang="en-US" altLang="en-US" sz="12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map f []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map f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f x : map f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2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Given this, it is not hard to see that we can redefine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dirty="0"/>
              <a:t> and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dirty="0"/>
              <a:t> as:</a:t>
            </a:r>
            <a:br>
              <a:rPr lang="en-US" altLang="en-US" sz="2000" dirty="0"/>
            </a:br>
            <a:br>
              <a:rPr lang="en-US" altLang="en-US" sz="12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transList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map trans 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putCharList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 = 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cs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79421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>
            <a:extLst>
              <a:ext uri="{FF2B5EF4-FFF2-40B4-BE49-F238E27FC236}">
                <a16:creationId xmlns:a16="http://schemas.microsoft.com/office/drawing/2014/main" id="{EED70A56-2020-F646-9E74-631565F2C4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FF00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dirty="0"/>
              <a:t> is Polymorphic</a:t>
            </a:r>
          </a:p>
        </p:txBody>
      </p:sp>
      <p:sp>
        <p:nvSpPr>
          <p:cNvPr id="74754" name="Rectangle 3">
            <a:extLst>
              <a:ext uri="{FF2B5EF4-FFF2-40B4-BE49-F238E27FC236}">
                <a16:creationId xmlns:a16="http://schemas.microsoft.com/office/drawing/2014/main" id="{F392B5E2-B0FD-214D-A201-B72A55474F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16931" y="1548137"/>
            <a:ext cx="7958138" cy="449103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000" dirty="0"/>
              <a:t>The greatest thing about map is that it is </a:t>
            </a:r>
            <a:r>
              <a:rPr lang="en-US" altLang="en-US" sz="2000" i="1" dirty="0"/>
              <a:t>polymorphic.</a:t>
            </a:r>
            <a:r>
              <a:rPr lang="en-US" altLang="en-US" sz="2000" dirty="0"/>
              <a:t>  Its most general (i.e. principal) type is:</a:t>
            </a: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:: (a-&gt;b) -&gt; [a] -&gt; [b]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/>
              <a:t>Note that whatever type is instantiated for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” must be the same at both instances of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”; the same is true for “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b</a:t>
            </a:r>
            <a:r>
              <a:rPr lang="en-US" altLang="en-US" sz="2000" dirty="0"/>
              <a:t>”.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For example, since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trans :: Vertex -&gt; Point</a:t>
            </a:r>
            <a:r>
              <a:rPr lang="en-US" altLang="en-US" sz="2000" dirty="0"/>
              <a:t>, then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trans :: [Vertex] -&gt; [Point]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2000" dirty="0"/>
            </a:br>
            <a:r>
              <a:rPr lang="en-US" altLang="en-US" sz="2000" dirty="0"/>
              <a:t>and since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Char -&gt; IO ()</a:t>
            </a:r>
            <a:r>
              <a:rPr lang="en-US" altLang="en-US" sz="2000" dirty="0"/>
              <a:t>, then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putChar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:: [Char] -&gt; [IO ()]</a:t>
            </a:r>
          </a:p>
          <a:p>
            <a:pPr eaLnBrk="1" hangingPunct="1"/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r>
              <a:rPr lang="en-US" altLang="en-US" sz="2000" dirty="0"/>
              <a:t>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 </a:t>
            </a:r>
            <a:r>
              <a:rPr lang="en-US" altLang="en-US" sz="2000" dirty="0"/>
              <a:t>is </a:t>
            </a:r>
            <a:r>
              <a:rPr lang="en-US" altLang="en-US" sz="2000" b="1" i="1" dirty="0"/>
              <a:t>Higher-order Function</a:t>
            </a:r>
            <a:r>
              <a:rPr lang="en-US" altLang="en-US" sz="2000" dirty="0"/>
              <a:t>!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03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0BDAEDA9-35EB-7B41-B2F9-B5E649B0F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Arithmetic Sequences</a:t>
            </a:r>
          </a:p>
        </p:txBody>
      </p:sp>
      <p:sp>
        <p:nvSpPr>
          <p:cNvPr id="75778" name="Rectangle 3">
            <a:extLst>
              <a:ext uri="{FF2B5EF4-FFF2-40B4-BE49-F238E27FC236}">
                <a16:creationId xmlns:a16="http://schemas.microsoft.com/office/drawing/2014/main" id="{CDCFC4DB-5333-7E48-9FA0-9AF77D63B0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Special syntax for computing  lists with regular properties.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[1 .. 6]    = [1,2,3,4,5,6]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[1,3 .. 9]  = [1,3,5,7,9]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	[5,4 .. 1]  = [5,4,3,2,1]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b="1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Infinite lists too!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take 9 [1,3..] = [1,3,5,7,9,11,13,15,17]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take 5 [5..]   = [5,6,7,8,9]</a:t>
            </a:r>
          </a:p>
        </p:txBody>
      </p:sp>
    </p:spTree>
    <p:extLst>
      <p:ext uri="{BB962C8B-B14F-4D97-AF65-F5344CB8AC3E}">
        <p14:creationId xmlns:p14="http://schemas.microsoft.com/office/powerpoint/2010/main" val="2950267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216C35A3-5D21-504B-8807-BD0204828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dirty="0"/>
              <a:t>When to Define </a:t>
            </a:r>
            <a:r>
              <a:rPr lang="en-US" altLang="en-US" i="1" dirty="0">
                <a:solidFill>
                  <a:srgbClr val="FFFF00"/>
                </a:solidFill>
              </a:rPr>
              <a:t>Higher-Order Functions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id="{7B0DE6C1-39D7-1C45-B4B3-714F084F1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9505" y="1709980"/>
            <a:ext cx="7958138" cy="38814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 dirty="0"/>
              <a:t>Recognizing repeating patterns is the key, as we did for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map</a:t>
            </a:r>
            <a:r>
              <a:rPr lang="en-US" altLang="en-US" sz="2000" dirty="0"/>
              <a:t>.  As another example, consider:</a:t>
            </a:r>
          </a:p>
          <a:p>
            <a:pPr eaLnBrk="1" hangingPunct="1"/>
            <a:endParaRPr lang="en-US" altLang="en-US" sz="10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 =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0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 = x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+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listSum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  =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1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x </a:t>
            </a:r>
            <a:r>
              <a:rPr lang="en-US" altLang="en-US" sz="2000" b="1" u="sng" dirty="0">
                <a:solidFill>
                  <a:schemeClr val="folHlink"/>
                </a:solidFill>
                <a:latin typeface="Courier New" panose="02070309020205020404" pitchFamily="49" charset="0"/>
              </a:rPr>
              <a:t>*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listProd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Note the similarities.  Also note the differences (underlined), which need to become parameters to the abstracted function.</a:t>
            </a:r>
          </a:p>
        </p:txBody>
      </p:sp>
    </p:spTree>
    <p:extLst>
      <p:ext uri="{BB962C8B-B14F-4D97-AF65-F5344CB8AC3E}">
        <p14:creationId xmlns:p14="http://schemas.microsoft.com/office/powerpoint/2010/main" val="108179711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>
            <a:extLst>
              <a:ext uri="{FF2B5EF4-FFF2-40B4-BE49-F238E27FC236}">
                <a16:creationId xmlns:a16="http://schemas.microsoft.com/office/drawing/2014/main" id="{19855024-37D5-D042-840D-2CFC28BDA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Abstracting </a:t>
            </a:r>
          </a:p>
        </p:txBody>
      </p:sp>
      <p:sp>
        <p:nvSpPr>
          <p:cNvPr id="79874" name="Rectangle 3">
            <a:extLst>
              <a:ext uri="{FF2B5EF4-FFF2-40B4-BE49-F238E27FC236}">
                <a16:creationId xmlns:a16="http://schemas.microsoft.com/office/drawing/2014/main" id="{71B7F38C-07F9-8F46-B144-E3A0F759D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/>
              <a:t>This leads to: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8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op init []     = init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op init (x:xs) = x `op` fold op init xs</a:t>
            </a:r>
          </a:p>
          <a:p>
            <a:pPr eaLnBrk="1" hangingPunct="1"/>
            <a:endParaRPr lang="en-US" altLang="en-US" sz="1000" b="1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/>
              <a:t>Note that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fold </a:t>
            </a:r>
            <a:r>
              <a:rPr lang="en-US" altLang="en-US" sz="2000"/>
              <a:t>is also </a:t>
            </a:r>
            <a:r>
              <a:rPr lang="en-US" altLang="en-US" sz="2000" i="1"/>
              <a:t>polymorphic</a:t>
            </a:r>
            <a:r>
              <a:rPr lang="en-US" altLang="en-US" sz="2000"/>
              <a:t>:</a:t>
            </a:r>
            <a:br>
              <a:rPr lang="en-US" altLang="en-US" sz="2000"/>
            </a:br>
            <a:br>
              <a:rPr lang="en-US" altLang="en-US" sz="800"/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fold :: (a -&gt; b -&gt; b) -&gt; b -&gt; [a] -&gt; b</a:t>
            </a:r>
          </a:p>
          <a:p>
            <a:pPr eaLnBrk="1" hangingPunct="1"/>
            <a:endParaRPr lang="en-US" altLang="en-US" sz="1000" b="1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listSum </a:t>
            </a:r>
            <a:r>
              <a:rPr lang="en-US" altLang="en-US" sz="2000"/>
              <a:t>and</a:t>
            </a: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listProd </a:t>
            </a:r>
            <a:r>
              <a:rPr lang="en-US" altLang="en-US" sz="2000"/>
              <a:t>can now be redefined: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br>
              <a:rPr lang="en-US" altLang="en-US" sz="8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listSum  xs = fold (+) 0 xs</a:t>
            </a:r>
            <a:b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>
                <a:solidFill>
                  <a:schemeClr val="folHlink"/>
                </a:solidFill>
                <a:latin typeface="Courier New" panose="02070309020205020404" pitchFamily="49" charset="0"/>
              </a:rPr>
              <a:t>  listProd xs = fold (*) 1 xs</a:t>
            </a:r>
            <a:endParaRPr lang="en-US" altLang="en-US" sz="2000" b="1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8902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B13BD475-3386-E441-9AAB-39B79662B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 dirty="0"/>
              <a:t>Two Folds are Better than One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id="{253DCD8C-B6C9-6440-A67F-A13CF1AE6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7620" y="1437468"/>
            <a:ext cx="8534400" cy="4643438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fold</a:t>
            </a:r>
            <a:r>
              <a:rPr lang="en-US" altLang="en-US" sz="2000" dirty="0"/>
              <a:t> is predefined in Haskell, though with the name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dirty="0"/>
              <a:t>, because it “folds from the right”.  That is: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op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(x1 : x2 : ...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 [])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x1 `op` (x2 `op` (...(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`op`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)...))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But there is another function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dirty="0"/>
              <a:t>which “folds from the left”: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op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(x1 : x2 : ... :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: [])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(...((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init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`op` x1) `op` x2)...) `op`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xn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Why two folds?  Because sometimes using one can be more efficient than the other.  For example: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foldr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(++) [] [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x,y,z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x ++ (y ++ z)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(++) [] [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x,y,z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(x ++ y) ++ z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br>
              <a:rPr lang="en-US" altLang="en-US" sz="8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</a:br>
            <a:r>
              <a:rPr lang="en-US" altLang="en-US" sz="2000" dirty="0">
                <a:sym typeface="Wingdings" pitchFamily="2" charset="2"/>
              </a:rPr>
              <a:t>The former is more efficient than the latter; but not always – sometimes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foldl</a:t>
            </a:r>
            <a:r>
              <a:rPr lang="en-US" altLang="en-US" sz="2000" dirty="0">
                <a:sym typeface="Wingdings" pitchFamily="2" charset="2"/>
              </a:rPr>
              <a:t> is more efficient than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foldr</a:t>
            </a:r>
            <a:r>
              <a:rPr lang="en-US" altLang="en-US" sz="2000" dirty="0">
                <a:sym typeface="Wingdings" pitchFamily="2" charset="2"/>
              </a:rPr>
              <a:t>.  Choose wisely!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88160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A9081B91-65DF-BC40-978E-79F9182C1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Reversing a List</a:t>
            </a:r>
          </a:p>
        </p:txBody>
      </p:sp>
      <p:sp>
        <p:nvSpPr>
          <p:cNvPr id="81922" name="Rectangle 3">
            <a:extLst>
              <a:ext uri="{FF2B5EF4-FFF2-40B4-BE49-F238E27FC236}">
                <a16:creationId xmlns:a16="http://schemas.microsoft.com/office/drawing/2014/main" id="{F0AC2149-4FFA-4943-A5C2-05EE9412A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0207" y="1668651"/>
            <a:ext cx="7958138" cy="4495800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Obvious but inefficient (why?):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[]      = []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(x::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++ [x]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Much better (why?):</a:t>
            </a:r>
            <a:br>
              <a:rPr lang="en-US" altLang="en-US" sz="2000" dirty="0"/>
            </a:br>
            <a:br>
              <a:rPr lang="en-US" altLang="en-US" sz="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rev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where rev acc  []    = acc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rev acc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rev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x:acc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This looks a lot like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dirty="0"/>
              <a:t>.  Indeed, we can redefine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reverse </a:t>
            </a:r>
            <a:r>
              <a:rPr lang="en-US" altLang="en-US" sz="2000" dirty="0"/>
              <a:t>as:</a:t>
            </a:r>
            <a:br>
              <a:rPr lang="en-US" altLang="en-US" sz="2000" dirty="0"/>
            </a:br>
            <a:br>
              <a:rPr lang="en-US" altLang="en-US" sz="800" dirty="0"/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reverse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=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foldl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           where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revOp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a b = b : a</a:t>
            </a:r>
            <a:endParaRPr lang="en-US" altLang="en-US" sz="2400" b="1" dirty="0">
              <a:solidFill>
                <a:schemeClr val="folHlink"/>
              </a:solidFill>
              <a:latin typeface="Geneva" panose="020B05030304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538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66CA4-C9B3-F644-9209-9B2C78513A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Selamat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Belajar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 dan </a:t>
            </a:r>
            <a:r>
              <a:rPr lang="en-US" sz="4000" dirty="0" err="1">
                <a:solidFill>
                  <a:schemeClr val="bg1"/>
                </a:solidFill>
                <a:latin typeface="Bradley Hand" pitchFamily="2" charset="77"/>
              </a:rPr>
              <a:t>Berlatih</a:t>
            </a:r>
            <a:r>
              <a:rPr lang="en-US" sz="4000" dirty="0">
                <a:solidFill>
                  <a:schemeClr val="bg1"/>
                </a:solidFill>
                <a:latin typeface="Bradley Hand" pitchFamily="2" charset="77"/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0550E4-4B7A-1C45-A33A-03D3BDC9D1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Silahkan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baca</a:t>
            </a:r>
            <a:r>
              <a:rPr lang="en-US" dirty="0">
                <a:solidFill>
                  <a:schemeClr val="bg1"/>
                </a:solidFill>
              </a:rPr>
              <a:t> Bab 5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School of Expression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11-12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Haskell The Craft of Functional Programming</a:t>
            </a:r>
          </a:p>
          <a:p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Bab 6 Learn You a Haskell for Great Good! (http://</a:t>
            </a:r>
            <a:r>
              <a:rPr lang="en-US" dirty="0" err="1">
                <a:solidFill>
                  <a:schemeClr val="bg1"/>
                </a:solidFill>
              </a:rPr>
              <a:t>learnyouahaskell.com</a:t>
            </a:r>
            <a:r>
              <a:rPr lang="en-US" dirty="0">
                <a:solidFill>
                  <a:schemeClr val="bg1"/>
                </a:solidFill>
              </a:rPr>
              <a:t>) </a:t>
            </a:r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C98BBC23-635C-6C45-9490-3BED4EBF35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533" y="318052"/>
            <a:ext cx="300893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826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67BE-8D1F-C74E-9B26-BA6381F1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Partial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9906E-4F0E-354B-8223-E8245609B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Kevin, Sage, </a:t>
            </a:r>
            <a:r>
              <a:rPr lang="en-US" dirty="0" err="1"/>
              <a:t>Bagas</a:t>
            </a:r>
            <a:r>
              <a:rPr lang="en-US" dirty="0"/>
              <a:t>, Michael, </a:t>
            </a:r>
            <a:r>
              <a:rPr lang="en-US" dirty="0" err="1"/>
              <a:t>Shafiya</a:t>
            </a:r>
            <a:r>
              <a:rPr lang="en-US" dirty="0"/>
              <a:t>, Fadhil</a:t>
            </a:r>
          </a:p>
          <a:p>
            <a:r>
              <a:rPr lang="en-US" dirty="0"/>
              <a:t>Bind  - Currying ? </a:t>
            </a:r>
          </a:p>
          <a:p>
            <a:r>
              <a:rPr lang="en-US" dirty="0"/>
              <a:t>*</a:t>
            </a:r>
            <a:r>
              <a:rPr lang="en-US" dirty="0" err="1"/>
              <a:t>partial_args</a:t>
            </a:r>
            <a:r>
              <a:rPr lang="en-US" dirty="0"/>
              <a:t>, **</a:t>
            </a:r>
            <a:r>
              <a:rPr lang="en-US" dirty="0" err="1"/>
              <a:t>kwargs</a:t>
            </a:r>
            <a:r>
              <a:rPr lang="en-US" dirty="0"/>
              <a:t>  di python vs partial evaluation di </a:t>
            </a:r>
            <a:r>
              <a:rPr lang="en-US" dirty="0" err="1"/>
              <a:t>haskell</a:t>
            </a:r>
            <a:r>
              <a:rPr lang="en-US" dirty="0"/>
              <a:t> ? </a:t>
            </a:r>
          </a:p>
          <a:p>
            <a:r>
              <a:rPr lang="en-US" dirty="0"/>
              <a:t>library </a:t>
            </a:r>
            <a:r>
              <a:rPr lang="en-US" dirty="0" err="1"/>
              <a:t>lodash</a:t>
            </a:r>
            <a:r>
              <a:rPr lang="en-US" dirty="0"/>
              <a:t>, is it real partial?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6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167BE-8D1F-C74E-9B26-BA6381F1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Sejarah Currying?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9906E-4F0E-354B-8223-E8245609B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Michael, Ryo, </a:t>
            </a:r>
            <a:r>
              <a:rPr lang="en-US" dirty="0" err="1"/>
              <a:t>Ariq</a:t>
            </a:r>
            <a:r>
              <a:rPr lang="en-US" dirty="0"/>
              <a:t>, Jonathan, </a:t>
            </a:r>
            <a:r>
              <a:rPr lang="en-US" dirty="0" err="1"/>
              <a:t>Kefas</a:t>
            </a:r>
            <a:r>
              <a:rPr lang="en-US" dirty="0"/>
              <a:t>, </a:t>
            </a:r>
            <a:r>
              <a:rPr lang="en-US" dirty="0" err="1"/>
              <a:t>Aryo</a:t>
            </a:r>
            <a:r>
              <a:rPr lang="en-US" dirty="0"/>
              <a:t>, </a:t>
            </a:r>
            <a:r>
              <a:rPr lang="en-US" dirty="0" err="1"/>
              <a:t>Istiady</a:t>
            </a:r>
            <a:r>
              <a:rPr lang="en-US" dirty="0"/>
              <a:t>, </a:t>
            </a:r>
            <a:r>
              <a:rPr lang="en-US" dirty="0" err="1"/>
              <a:t>Tsaqif</a:t>
            </a:r>
            <a:endParaRPr lang="en-US" dirty="0"/>
          </a:p>
          <a:p>
            <a:r>
              <a:rPr lang="en-US" dirty="0" err="1"/>
              <a:t>kenapa</a:t>
            </a:r>
            <a:r>
              <a:rPr lang="en-US" dirty="0"/>
              <a:t>, </a:t>
            </a:r>
            <a:r>
              <a:rPr lang="en-US" dirty="0" err="1"/>
              <a:t>siapa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, insight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kedepan</a:t>
            </a:r>
            <a:endParaRPr lang="en-US" dirty="0"/>
          </a:p>
          <a:p>
            <a:r>
              <a:rPr lang="en-US" dirty="0"/>
              <a:t>How to know!!!</a:t>
            </a:r>
          </a:p>
          <a:p>
            <a:r>
              <a:rPr lang="en-US" dirty="0" err="1"/>
              <a:t>kreasi</a:t>
            </a:r>
            <a:r>
              <a:rPr lang="en-US" dirty="0"/>
              <a:t> dan </a:t>
            </a:r>
            <a:r>
              <a:rPr lang="en-US" dirty="0" err="1"/>
              <a:t>inovasi</a:t>
            </a:r>
            <a:endParaRPr lang="en-US" dirty="0"/>
          </a:p>
          <a:p>
            <a:r>
              <a:rPr lang="en-ID" dirty="0"/>
              <a:t>“... </a:t>
            </a:r>
            <a:r>
              <a:rPr lang="en-ID" dirty="0" err="1"/>
              <a:t>mengapa</a:t>
            </a:r>
            <a:r>
              <a:rPr lang="en-ID" dirty="0"/>
              <a:t> yang </a:t>
            </a:r>
            <a:r>
              <a:rPr lang="en-ID" dirty="0" err="1"/>
              <a:t>beliau</a:t>
            </a:r>
            <a:r>
              <a:rPr lang="en-ID" dirty="0"/>
              <a:t> </a:t>
            </a:r>
            <a:r>
              <a:rPr lang="en-ID" dirty="0" err="1"/>
              <a:t>kerjakan</a:t>
            </a:r>
            <a:r>
              <a:rPr lang="en-ID" dirty="0"/>
              <a:t> </a:t>
            </a:r>
            <a:r>
              <a:rPr lang="en-ID" dirty="0" err="1"/>
              <a:t>bernilai</a:t>
            </a:r>
            <a:r>
              <a:rPr lang="en-ID" dirty="0"/>
              <a:t> </a:t>
            </a:r>
            <a:r>
              <a:rPr lang="en-ID" dirty="0" err="1"/>
              <a:t>benar</a:t>
            </a:r>
            <a:r>
              <a:rPr lang="en-ID" dirty="0"/>
              <a:t>.”</a:t>
            </a:r>
          </a:p>
          <a:p>
            <a:r>
              <a:rPr lang="en-ID" dirty="0"/>
              <a:t>trend naik dan </a:t>
            </a:r>
            <a:r>
              <a:rPr lang="en-ID" dirty="0" err="1"/>
              <a:t>turun</a:t>
            </a:r>
            <a:r>
              <a:rPr lang="en-ID" dirty="0"/>
              <a:t> </a:t>
            </a:r>
            <a:r>
              <a:rPr lang="en-ID" dirty="0" err="1"/>
              <a:t>nya</a:t>
            </a:r>
            <a:r>
              <a:rPr lang="en-ID" dirty="0"/>
              <a:t> </a:t>
            </a:r>
            <a:r>
              <a:rPr lang="en-ID" dirty="0" err="1"/>
              <a:t>paradigma</a:t>
            </a:r>
            <a:r>
              <a:rPr lang="en-ID" dirty="0"/>
              <a:t>, </a:t>
            </a:r>
            <a:r>
              <a:rPr lang="en-ID" dirty="0" err="1"/>
              <a:t>teknologi</a:t>
            </a:r>
            <a:r>
              <a:rPr lang="en-ID" dirty="0"/>
              <a:t>: The Rise and Fall and Rise of Functional Programming (Composing Software)</a:t>
            </a:r>
          </a:p>
          <a:p>
            <a:r>
              <a:rPr lang="en-US" sz="1400" dirty="0"/>
              <a:t>https://</a:t>
            </a:r>
            <a:r>
              <a:rPr lang="en-US" sz="1400" dirty="0" err="1"/>
              <a:t>medium.com</a:t>
            </a:r>
            <a:r>
              <a:rPr lang="en-US" sz="1400" dirty="0"/>
              <a:t>/</a:t>
            </a:r>
            <a:r>
              <a:rPr lang="en-US" sz="1400" dirty="0" err="1"/>
              <a:t>javascript</a:t>
            </a:r>
            <a:r>
              <a:rPr lang="en-US" sz="1400" dirty="0"/>
              <a:t>-scene/the-rise-and-fall-and-rise-of-functional-programming-composable-software-c2d91b424c8c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86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29D0-92B1-B14F-A59B-FE84F04BA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Diskusi</a:t>
            </a:r>
            <a:r>
              <a:rPr lang="en-US" dirty="0"/>
              <a:t>: Advantages of Currying?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FB01E-9482-4D4D-9E66-14BEC735B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Michael, </a:t>
            </a:r>
            <a:r>
              <a:rPr lang="en-US" dirty="0" err="1"/>
              <a:t>Tsaqif</a:t>
            </a:r>
            <a:r>
              <a:rPr lang="en-US" dirty="0"/>
              <a:t>, </a:t>
            </a:r>
            <a:r>
              <a:rPr lang="en-US" dirty="0" err="1"/>
              <a:t>Rafif</a:t>
            </a:r>
            <a:r>
              <a:rPr lang="en-US" dirty="0"/>
              <a:t>, Jonathan, </a:t>
            </a:r>
            <a:r>
              <a:rPr lang="en-US" dirty="0" err="1"/>
              <a:t>Wulan</a:t>
            </a:r>
            <a:r>
              <a:rPr lang="en-US" dirty="0"/>
              <a:t>, </a:t>
            </a:r>
            <a:r>
              <a:rPr lang="en-US" dirty="0" err="1"/>
              <a:t>Roshani</a:t>
            </a:r>
            <a:r>
              <a:rPr lang="en-US" dirty="0"/>
              <a:t>, </a:t>
            </a:r>
            <a:r>
              <a:rPr lang="en-US" dirty="0" err="1"/>
              <a:t>Bagas</a:t>
            </a:r>
            <a:r>
              <a:rPr lang="en-US" dirty="0"/>
              <a:t>, Adrian, </a:t>
            </a:r>
            <a:r>
              <a:rPr lang="en-US" dirty="0" err="1"/>
              <a:t>Ronaldi</a:t>
            </a:r>
            <a:r>
              <a:rPr lang="en-US" dirty="0"/>
              <a:t>, Doan, </a:t>
            </a:r>
            <a:r>
              <a:rPr lang="en-US" dirty="0" err="1"/>
              <a:t>Luqman</a:t>
            </a:r>
            <a:r>
              <a:rPr lang="en-US" dirty="0"/>
              <a:t>, </a:t>
            </a:r>
            <a:r>
              <a:rPr lang="en-US" dirty="0" err="1"/>
              <a:t>Alwan</a:t>
            </a:r>
            <a:r>
              <a:rPr lang="en-US" dirty="0"/>
              <a:t>, </a:t>
            </a:r>
            <a:r>
              <a:rPr lang="en-US" dirty="0" err="1"/>
              <a:t>Ardanto</a:t>
            </a:r>
            <a:r>
              <a:rPr lang="en-US" dirty="0"/>
              <a:t>, Ryan, </a:t>
            </a:r>
            <a:r>
              <a:rPr lang="en-US" dirty="0" err="1"/>
              <a:t>Fachry</a:t>
            </a:r>
            <a:r>
              <a:rPr lang="en-US" dirty="0"/>
              <a:t>, </a:t>
            </a:r>
            <a:r>
              <a:rPr lang="en-US" dirty="0" err="1"/>
              <a:t>Jeremia</a:t>
            </a:r>
            <a:r>
              <a:rPr lang="en-US" dirty="0"/>
              <a:t>, </a:t>
            </a:r>
            <a:r>
              <a:rPr lang="en-US" dirty="0" err="1"/>
              <a:t>Rafli</a:t>
            </a:r>
            <a:r>
              <a:rPr lang="en-US" dirty="0"/>
              <a:t>, William, </a:t>
            </a:r>
            <a:r>
              <a:rPr lang="en-US" dirty="0" err="1"/>
              <a:t>Nadhirsyah</a:t>
            </a:r>
            <a:r>
              <a:rPr lang="en-US" dirty="0"/>
              <a:t>, Brian</a:t>
            </a:r>
          </a:p>
          <a:p>
            <a:r>
              <a:rPr lang="en-US" dirty="0" err="1"/>
              <a:t>komposisi</a:t>
            </a:r>
            <a:r>
              <a:rPr lang="en-US" dirty="0"/>
              <a:t> dan </a:t>
            </a:r>
            <a:r>
              <a:rPr lang="en-US" dirty="0" err="1"/>
              <a:t>matematika</a:t>
            </a:r>
            <a:endParaRPr lang="en-US" dirty="0"/>
          </a:p>
          <a:p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higher order function</a:t>
            </a:r>
          </a:p>
          <a:p>
            <a:r>
              <a:rPr lang="en-US" dirty="0"/>
              <a:t>Currying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wrapping function!</a:t>
            </a:r>
          </a:p>
          <a:p>
            <a:r>
              <a:rPr lang="en-US" dirty="0"/>
              <a:t>Currying is useless, it is just syntactic sugar!?</a:t>
            </a:r>
          </a:p>
          <a:p>
            <a:r>
              <a:rPr lang="en-US" dirty="0" err="1"/>
              <a:t>Rangkuman</a:t>
            </a:r>
            <a:r>
              <a:rPr lang="en-US" dirty="0"/>
              <a:t>:</a:t>
            </a:r>
          </a:p>
          <a:p>
            <a:pPr lvl="1"/>
            <a:r>
              <a:rPr lang="en-ID" dirty="0" err="1"/>
              <a:t>Membuat</a:t>
            </a:r>
            <a:r>
              <a:rPr lang="en-ID" dirty="0"/>
              <a:t> partially apply functions </a:t>
            </a:r>
            <a:r>
              <a:rPr lang="en-ID" dirty="0" err="1"/>
              <a:t>lebih</a:t>
            </a:r>
            <a:r>
              <a:rPr lang="en-ID" dirty="0"/>
              <a:t> readable</a:t>
            </a:r>
          </a:p>
          <a:p>
            <a:pPr lvl="1"/>
            <a:r>
              <a:rPr lang="en-ID" dirty="0"/>
              <a:t>Reuse of more abstract functions</a:t>
            </a:r>
          </a:p>
          <a:p>
            <a:pPr lvl="1"/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diabstrasikan</a:t>
            </a:r>
            <a:endParaRPr lang="en-ID" dirty="0"/>
          </a:p>
          <a:p>
            <a:pPr lvl="1"/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higher-order functions yang </a:t>
            </a:r>
            <a:r>
              <a:rPr lang="en-ID" dirty="0" err="1"/>
              <a:t>efektif</a:t>
            </a:r>
            <a:r>
              <a:rPr lang="en-ID" dirty="0"/>
              <a:t> dan </a:t>
            </a:r>
            <a:r>
              <a:rPr lang="en-ID" i="1" dirty="0"/>
              <a:t>concise</a:t>
            </a:r>
            <a:r>
              <a:rPr lang="en-ID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4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8E3CF-35D3-B74F-B347-3ACEBAC0B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https://</a:t>
            </a:r>
            <a:r>
              <a:rPr lang="en-US" sz="2800" dirty="0" err="1"/>
              <a:t>scele.cs.ui.ac.id</a:t>
            </a:r>
            <a:r>
              <a:rPr lang="en-US" sz="2800" dirty="0"/>
              <a:t>/mod/forum/</a:t>
            </a:r>
            <a:r>
              <a:rPr lang="en-US" sz="2800" dirty="0" err="1"/>
              <a:t>discuss.php?d</a:t>
            </a:r>
            <a:r>
              <a:rPr lang="en-US" sz="2800" dirty="0"/>
              <a:t>=21396#p142330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4F516-21AA-5643-AB68-CEA805688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B22F7F-BA79-604C-82E1-D002E9574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1285875"/>
            <a:ext cx="9613900" cy="50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93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EA8F6A8B-4F7F-EC42-940D-BDAEF9A893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i="1" dirty="0"/>
              <a:t>Polymorphic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FF00"/>
                </a:solidFill>
              </a:rPr>
              <a:t>Length</a:t>
            </a:r>
          </a:p>
        </p:txBody>
      </p:sp>
      <p:sp>
        <p:nvSpPr>
          <p:cNvPr id="67586" name="Rectangle 3">
            <a:extLst>
              <a:ext uri="{FF2B5EF4-FFF2-40B4-BE49-F238E27FC236}">
                <a16:creationId xmlns:a16="http://schemas.microsoft.com/office/drawing/2014/main" id="{0E530F42-0CE3-F24E-A994-8C0F4CC44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2306667"/>
            <a:ext cx="7958138" cy="36528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      :: [a] -&gt; Int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[]     = 0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x:xs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 = 1 + length 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xs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sz="1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dirty="0"/>
              <a:t>Polymorphic functions don’t “look at” their polymorphic arguments, and thus don’t care what the type is: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1000" dirty="0"/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length [1,2,3]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 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length [’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a’,’b’,’c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’]  3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  <a:sym typeface="Wingdings" pitchFamily="2" charset="2"/>
              </a:rPr>
              <a:t>length [[2],[],[1,2,3]]  3</a:t>
            </a: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</p:txBody>
      </p:sp>
      <p:sp>
        <p:nvSpPr>
          <p:cNvPr id="67587" name="AutoShape 4">
            <a:extLst>
              <a:ext uri="{FF2B5EF4-FFF2-40B4-BE49-F238E27FC236}">
                <a16:creationId xmlns:a16="http://schemas.microsoft.com/office/drawing/2014/main" id="{FEB14574-AC25-6F41-B0A7-28441F97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468467"/>
            <a:ext cx="4572000" cy="914400"/>
          </a:xfrm>
          <a:prstGeom prst="wedgeRoundRectCallout">
            <a:avLst>
              <a:gd name="adj1" fmla="val -27046"/>
              <a:gd name="adj2" fmla="val 84204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/>
            <a:r>
              <a:rPr lang="en-US" altLang="en-US" sz="1800"/>
              <a:t>“</a:t>
            </a:r>
            <a:r>
              <a:rPr lang="en-US" altLang="en-US" sz="1800" b="1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1800"/>
              <a:t>” is a type variable.  It is lowercase to</a:t>
            </a:r>
          </a:p>
          <a:p>
            <a:pPr algn="ctr"/>
            <a:r>
              <a:rPr lang="en-US" altLang="en-US" sz="1800"/>
              <a:t>distinguish it from type names,</a:t>
            </a:r>
          </a:p>
          <a:p>
            <a:pPr algn="ctr"/>
            <a:r>
              <a:rPr lang="en-US" altLang="en-US" sz="1800"/>
              <a:t>which are capitalized.</a:t>
            </a:r>
          </a:p>
        </p:txBody>
      </p:sp>
    </p:spTree>
    <p:extLst>
      <p:ext uri="{BB962C8B-B14F-4D97-AF65-F5344CB8AC3E}">
        <p14:creationId xmlns:p14="http://schemas.microsoft.com/office/powerpoint/2010/main" val="376484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>
            <a:extLst>
              <a:ext uri="{FF2B5EF4-FFF2-40B4-BE49-F238E27FC236}">
                <a16:creationId xmlns:a16="http://schemas.microsoft.com/office/drawing/2014/main" id="{4CB7AB54-8924-3340-995C-1DC74995B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Polymorphism </a:t>
            </a:r>
            <a:r>
              <a:rPr lang="en-US" altLang="en-US" sz="2800"/>
              <a:t> </a:t>
            </a:r>
          </a:p>
        </p:txBody>
      </p:sp>
      <p:sp>
        <p:nvSpPr>
          <p:cNvPr id="68610" name="Rectangle 3">
            <a:extLst>
              <a:ext uri="{FF2B5EF4-FFF2-40B4-BE49-F238E27FC236}">
                <a16:creationId xmlns:a16="http://schemas.microsoft.com/office/drawing/2014/main" id="{FAD0D7C8-8C0E-D246-9352-C4DF52A621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33625" y="2214564"/>
            <a:ext cx="7958138" cy="380523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Many predefined functions are polymorphic.  For example: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r>
              <a:rPr lang="en-US" altLang="en-US" sz="2000" b="1" dirty="0">
                <a:latin typeface="Courier New" panose="02070309020205020404" pitchFamily="49" charset="0"/>
              </a:rPr>
              <a:t>(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++) :: [a] -&gt; [a] -&gt; [a]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id   :: a -&gt;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head :: [a] -&gt;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tail :: [a] -&gt; [a]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[]   :: [a]            -- interesting!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But you can define your own as well.  For example, suppose we define:</a:t>
            </a:r>
            <a:br>
              <a:rPr lang="en-US" altLang="en-US" sz="2000" dirty="0"/>
            </a:br>
            <a:r>
              <a:rPr lang="en-US" altLang="en-US" sz="2000" dirty="0"/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tag1 x = (1,x)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dirty="0"/>
              <a:t>Then:</a:t>
            </a:r>
            <a:endParaRPr lang="en-US" altLang="en-US" sz="2000" b="1" dirty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Haskell&gt; :type tag1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tag1 :: a -&gt;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Int,a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513221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F5F9155B-9B61-A446-8776-3A16A91C5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477" y="0"/>
            <a:ext cx="7924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Polymorphic Data Structures</a:t>
            </a:r>
          </a:p>
        </p:txBody>
      </p:sp>
      <p:sp>
        <p:nvSpPr>
          <p:cNvPr id="69634" name="Rectangle 3">
            <a:extLst>
              <a:ext uri="{FF2B5EF4-FFF2-40B4-BE49-F238E27FC236}">
                <a16:creationId xmlns:a16="http://schemas.microsoft.com/office/drawing/2014/main" id="{C3A72868-FAEF-E84A-BEC6-3717DB74A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0013" y="1848174"/>
            <a:ext cx="9391973" cy="35052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Polymorphism is common in data structures that “don’t care” what kind of data they contain.</a:t>
            </a:r>
          </a:p>
          <a:p>
            <a:pPr>
              <a:lnSpc>
                <a:spcPct val="80000"/>
              </a:lnSpc>
            </a:pPr>
            <a:r>
              <a:rPr lang="en-ID" sz="1800" dirty="0"/>
              <a:t>Datatype can also be recursive and polymorphic , as in the type of list and binary trees: </a:t>
            </a:r>
            <a:br>
              <a:rPr lang="en-ID" sz="1800" dirty="0"/>
            </a:br>
            <a:endParaRPr lang="en-ID" sz="1800" dirty="0"/>
          </a:p>
          <a:p>
            <a:pPr marL="457200" lvl="1" indent="0">
              <a:lnSpc>
                <a:spcPct val="80000"/>
              </a:lnSpc>
              <a:buNone/>
            </a:pPr>
            <a:r>
              <a:rPr lang="en-ID" sz="1800" dirty="0">
                <a:latin typeface="Lucida Console" panose="020B0609040504020204" pitchFamily="49" charset="0"/>
              </a:rPr>
              <a:t>data List a = (</a:t>
            </a:r>
            <a:r>
              <a:rPr lang="en-ID" sz="1800" dirty="0">
                <a:latin typeface="Lucida Console" panose="020B0609040504020204" pitchFamily="49" charset="0"/>
                <a:sym typeface="Wingdings" pitchFamily="2" charset="2"/>
              </a:rPr>
              <a:t>:) a (List a) | []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ID" sz="1800" dirty="0">
                <a:latin typeface="Lucida Console" panose="020B0609040504020204" pitchFamily="49" charset="0"/>
                <a:sym typeface="Wingdings" pitchFamily="2" charset="2"/>
              </a:rPr>
              <a:t> </a:t>
            </a:r>
            <a:br>
              <a:rPr lang="en-ID" sz="1800" dirty="0">
                <a:latin typeface="Lucida Console" panose="020B0609040504020204" pitchFamily="49" charset="0"/>
              </a:rPr>
            </a:br>
            <a:r>
              <a:rPr lang="en-ID" sz="1800" dirty="0">
                <a:latin typeface="Lucida Console" panose="020B0609040504020204" pitchFamily="49" charset="0"/>
              </a:rPr>
              <a:t>data Tree a = Leaf a | Branch (Tree a) (Tree a) </a:t>
            </a: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The examples on the previous page involve </a:t>
            </a:r>
            <a:r>
              <a:rPr lang="en-US" altLang="en-US" sz="1800" i="1" dirty="0"/>
              <a:t>lists</a:t>
            </a:r>
            <a:r>
              <a:rPr lang="en-US" altLang="en-US" sz="1800" dirty="0"/>
              <a:t> and </a:t>
            </a:r>
            <a:r>
              <a:rPr lang="en-US" altLang="en-US" sz="1800" i="1" dirty="0"/>
              <a:t>tuples.  </a:t>
            </a:r>
            <a:r>
              <a:rPr lang="en-US" altLang="en-US" sz="1800" dirty="0"/>
              <a:t>In particular, note that: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br>
              <a:rPr lang="en-US" altLang="en-US" sz="1800" dirty="0"/>
            </a:b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(:) :: a -&gt; [a] -&gt; [a]</a:t>
            </a:r>
            <a:b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  (,) :: a -&gt; b -&gt; (</a:t>
            </a:r>
            <a:r>
              <a:rPr lang="en-US" altLang="en-US" sz="18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a,b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18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(note the way that the </a:t>
            </a:r>
            <a:r>
              <a:rPr lang="en-US" altLang="en-US" sz="1800" dirty="0" err="1"/>
              <a:t>tupling</a:t>
            </a:r>
            <a:r>
              <a:rPr lang="en-US" altLang="en-US" sz="1800" dirty="0"/>
              <a:t> operator is identified – which generalizes to 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(,,)</a:t>
            </a:r>
            <a:r>
              <a:rPr lang="en-US" altLang="en-US" sz="1800" dirty="0"/>
              <a:t> , </a:t>
            </a:r>
            <a:r>
              <a:rPr lang="en-US" altLang="en-US" sz="18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(,,,)</a:t>
            </a:r>
            <a:r>
              <a:rPr lang="en-US" altLang="en-US" sz="1800" dirty="0"/>
              <a:t> , etc.)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1800" dirty="0"/>
              <a:t>But we can also easily define new data structures that are polymorphic.</a:t>
            </a:r>
          </a:p>
        </p:txBody>
      </p:sp>
    </p:spTree>
    <p:extLst>
      <p:ext uri="{BB962C8B-B14F-4D97-AF65-F5344CB8AC3E}">
        <p14:creationId xmlns:p14="http://schemas.microsoft.com/office/powerpoint/2010/main" val="94390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9BBF8C5D-85F7-D94F-820F-0F5A60803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 fontScale="90000"/>
          </a:bodyPr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70658" name="Rectangle 3">
            <a:extLst>
              <a:ext uri="{FF2B5EF4-FFF2-40B4-BE49-F238E27FC236}">
                <a16:creationId xmlns:a16="http://schemas.microsoft.com/office/drawing/2014/main" id="{679E3ADD-6B80-6A44-80C3-FBFD186AC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00206" y="1773265"/>
            <a:ext cx="7958138" cy="4038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eaLnBrk="1" hangingPunct="1"/>
            <a:r>
              <a:rPr lang="en-US" altLang="en-US" sz="2000" dirty="0"/>
              <a:t>The type variable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a</a:t>
            </a:r>
            <a:r>
              <a:rPr lang="en-US" altLang="en-US" sz="2000" dirty="0"/>
              <a:t> causes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Maybe</a:t>
            </a:r>
            <a:r>
              <a:rPr lang="en-US" altLang="en-US" sz="2000" dirty="0"/>
              <a:t> to be polymorphic:</a:t>
            </a:r>
            <a:br>
              <a:rPr lang="en-US" altLang="en-US" sz="2000" dirty="0"/>
            </a:br>
            <a:r>
              <a:rPr lang="en-US" altLang="en-US" sz="2000" dirty="0"/>
              <a:t>  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data Maybe a = Nothing | Just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endParaRPr lang="en-US" altLang="en-US" sz="2000" b="1" dirty="0">
              <a:solidFill>
                <a:schemeClr val="folHlink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Note the types of the constructors: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r>
              <a:rPr lang="en-US" altLang="en-US" sz="2000" dirty="0">
                <a:latin typeface="Courier New" panose="02070309020205020404" pitchFamily="49" charset="0"/>
              </a:rPr>
              <a:t>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Nothing :: Maybe a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:: a -&gt; Maybe a</a:t>
            </a:r>
            <a:r>
              <a:rPr lang="en-US" altLang="en-US" sz="2000" dirty="0">
                <a:latin typeface="Courier New" panose="02070309020205020404" pitchFamily="49" charset="0"/>
              </a:rPr>
              <a:t> </a:t>
            </a:r>
            <a:br>
              <a:rPr lang="en-US" altLang="en-US" sz="2000" dirty="0">
                <a:latin typeface="Courier New" panose="02070309020205020404" pitchFamily="49" charset="0"/>
              </a:rPr>
            </a:br>
            <a:endParaRPr lang="en-US" altLang="en-US" sz="20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000" dirty="0"/>
              <a:t>Thus:</a:t>
            </a:r>
            <a:br>
              <a:rPr lang="en-US" altLang="en-US" sz="2000" dirty="0"/>
            </a:br>
            <a:r>
              <a:rPr lang="en-US" altLang="en-US" sz="2000" dirty="0"/>
              <a:t>    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Just 3        :: Maybe Int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“x“      :: Maybe String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(3,True) :: Maybe (</a:t>
            </a:r>
            <a:r>
              <a:rPr lang="en-US" altLang="en-US" sz="2000" b="1" dirty="0" err="1">
                <a:solidFill>
                  <a:schemeClr val="folHlink"/>
                </a:solidFill>
                <a:latin typeface="Courier New" panose="02070309020205020404" pitchFamily="49" charset="0"/>
              </a:rPr>
              <a:t>Int,Bool</a:t>
            </a: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)</a:t>
            </a:r>
            <a:b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</a:br>
            <a:r>
              <a:rPr lang="en-US" altLang="en-US" sz="2000" b="1" dirty="0">
                <a:solidFill>
                  <a:schemeClr val="folHlink"/>
                </a:solidFill>
                <a:latin typeface="Courier New" panose="02070309020205020404" pitchFamily="49" charset="0"/>
              </a:rPr>
              <a:t>  Just (Just 1) :: Maybe (Maybe Int)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0325228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1795</TotalTime>
  <Words>1705</Words>
  <Application>Microsoft Macintosh PowerPoint</Application>
  <PresentationFormat>Widescreen</PresentationFormat>
  <Paragraphs>131</Paragraphs>
  <Slides>19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Bradley Hand</vt:lpstr>
      <vt:lpstr>Calibri</vt:lpstr>
      <vt:lpstr>Calibri Light</vt:lpstr>
      <vt:lpstr>Comic Sans MS</vt:lpstr>
      <vt:lpstr>Courier New</vt:lpstr>
      <vt:lpstr>Geneva</vt:lpstr>
      <vt:lpstr>Lucida Console</vt:lpstr>
      <vt:lpstr>Wingdings</vt:lpstr>
      <vt:lpstr>Office Theme</vt:lpstr>
      <vt:lpstr>Pemrograman Fungsional</vt:lpstr>
      <vt:lpstr>Diskusi: Partial Evaluation</vt:lpstr>
      <vt:lpstr>Diskusi: Sejarah Currying? </vt:lpstr>
      <vt:lpstr>Diskusi: Advantages of Currying?</vt:lpstr>
      <vt:lpstr>https://scele.cs.ui.ac.id/mod/forum/discuss.php?d=21396#p142330</vt:lpstr>
      <vt:lpstr>Polymorphic Length</vt:lpstr>
      <vt:lpstr>Polymorphism  </vt:lpstr>
      <vt:lpstr>Polymorphic Data Structures</vt:lpstr>
      <vt:lpstr>Example</vt:lpstr>
      <vt:lpstr>Maybe may be useful</vt:lpstr>
      <vt:lpstr>Abstraction Over Recursive Definitions</vt:lpstr>
      <vt:lpstr>Abstraction Yields map</vt:lpstr>
      <vt:lpstr>map is Polymorphic</vt:lpstr>
      <vt:lpstr>Arithmetic Sequences</vt:lpstr>
      <vt:lpstr>When to Define Higher-Order Functions</vt:lpstr>
      <vt:lpstr>Abstracting </vt:lpstr>
      <vt:lpstr>Two Folds are Better than One</vt:lpstr>
      <vt:lpstr>Reversing a List</vt:lpstr>
      <vt:lpstr>Selamat Belajar dan Berlatih!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magang01 -</dc:creator>
  <cp:lastModifiedBy>Ade Azurat</cp:lastModifiedBy>
  <cp:revision>29</cp:revision>
  <dcterms:created xsi:type="dcterms:W3CDTF">2020-09-02T07:32:13Z</dcterms:created>
  <dcterms:modified xsi:type="dcterms:W3CDTF">2020-10-12T03:35:02Z</dcterms:modified>
</cp:coreProperties>
</file>