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20" name="Footer Placeholder 19"/>
          <p:cNvSpPr>
            <a:spLocks noGrp="1"/>
          </p:cNvSpPr>
          <p:nvPr>
            <p:ph type="ftr" sz="quarter" idx="11"/>
          </p:nvPr>
        </p:nvSpPr>
        <p:spPr/>
        <p:txBody>
          <a:bodyPr/>
          <a:lstStyle/>
          <a:p>
            <a:endParaRPr lang="id-ID"/>
          </a:p>
        </p:txBody>
      </p:sp>
      <p:sp>
        <p:nvSpPr>
          <p:cNvPr id="10" name="Slide Number Placeholder 9"/>
          <p:cNvSpPr>
            <a:spLocks noGrp="1"/>
          </p:cNvSpPr>
          <p:nvPr>
            <p:ph type="sldNum" sz="quarter" idx="12"/>
          </p:nvPr>
        </p:nvSpPr>
        <p:spPr/>
        <p:txBody>
          <a:bodyPr/>
          <a:lstStyle/>
          <a:p>
            <a:fld id="{FC5BB824-16C8-4254-A780-788665ED8445}" type="slidenum">
              <a:rPr lang="id-ID" smtClean="0"/>
              <a:pPr/>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C5BB824-16C8-4254-A780-788665ED8445}" type="slidenum">
              <a:rPr lang="id-ID" smtClean="0"/>
              <a:pPr/>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C5BB824-16C8-4254-A780-788665ED8445}" type="slidenum">
              <a:rPr lang="id-ID" smtClean="0"/>
              <a:pPr/>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5BB824-16C8-4254-A780-788665ED844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7C136EF4-D5A5-494A-BF27-3B25178175C2}" type="datetimeFigureOut">
              <a:rPr lang="id-ID" smtClean="0"/>
              <a:pPr/>
              <a:t>07/10/2017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C5BB824-16C8-4254-A780-788665ED8445}" type="slidenum">
              <a:rPr lang="id-ID" smtClean="0"/>
              <a:pPr/>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C136EF4-D5A5-494A-BF27-3B25178175C2}" type="datetimeFigureOut">
              <a:rPr lang="id-ID" smtClean="0"/>
              <a:pPr/>
              <a:t>07/10/2017</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C5BB824-16C8-4254-A780-788665ED8445}" type="slidenum">
              <a:rPr lang="id-ID" smtClean="0"/>
              <a:pPr/>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a:t>KONSEP &amp; TEORI RETRIBUSI DAERAH</a:t>
            </a:r>
          </a:p>
        </p:txBody>
      </p:sp>
      <p:sp>
        <p:nvSpPr>
          <p:cNvPr id="3" name="Subtitle 2"/>
          <p:cNvSpPr>
            <a:spLocks noGrp="1"/>
          </p:cNvSpPr>
          <p:nvPr>
            <p:ph type="subTitle" idx="1"/>
          </p:nvPr>
        </p:nvSpPr>
        <p:spPr/>
        <p:txBody>
          <a:bodyPr/>
          <a:lstStyle/>
          <a:p>
            <a:r>
              <a:rPr lang="id-ID" dirty="0"/>
              <a:t>TIM DOSEN PDRD</a:t>
            </a:r>
          </a:p>
          <a:p>
            <a:r>
              <a:rPr lang="id-ID" dirty="0"/>
              <a:t>PROGRAM SARJANA REGULER/PARALEL</a:t>
            </a:r>
          </a:p>
          <a:p>
            <a:r>
              <a:rPr lang="id-ID" dirty="0"/>
              <a:t>DIA FISIP UI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graphicFrame>
        <p:nvGraphicFramePr>
          <p:cNvPr id="4" name="Content Placeholder 3"/>
          <p:cNvGraphicFramePr>
            <a:graphicFrameLocks noGrp="1"/>
          </p:cNvGraphicFramePr>
          <p:nvPr>
            <p:ph idx="1"/>
          </p:nvPr>
        </p:nvGraphicFramePr>
        <p:xfrm>
          <a:off x="285720" y="571480"/>
          <a:ext cx="8572560" cy="4214842"/>
        </p:xfrm>
        <a:graphic>
          <a:graphicData uri="http://schemas.openxmlformats.org/drawingml/2006/table">
            <a:tbl>
              <a:tblPr firstRow="1" bandRow="1">
                <a:tableStyleId>{5C22544A-7EE6-4342-B048-85BDC9FD1C3A}</a:tableStyleId>
              </a:tblPr>
              <a:tblGrid>
                <a:gridCol w="1194537">
                  <a:extLst>
                    <a:ext uri="{9D8B030D-6E8A-4147-A177-3AD203B41FA5}">
                      <a16:colId xmlns:a16="http://schemas.microsoft.com/office/drawing/2014/main" val="20000"/>
                    </a:ext>
                  </a:extLst>
                </a:gridCol>
                <a:gridCol w="5270017">
                  <a:extLst>
                    <a:ext uri="{9D8B030D-6E8A-4147-A177-3AD203B41FA5}">
                      <a16:colId xmlns:a16="http://schemas.microsoft.com/office/drawing/2014/main" val="20001"/>
                    </a:ext>
                  </a:extLst>
                </a:gridCol>
                <a:gridCol w="2108006">
                  <a:extLst>
                    <a:ext uri="{9D8B030D-6E8A-4147-A177-3AD203B41FA5}">
                      <a16:colId xmlns:a16="http://schemas.microsoft.com/office/drawing/2014/main" val="20002"/>
                    </a:ext>
                  </a:extLst>
                </a:gridCol>
              </a:tblGrid>
              <a:tr h="646897">
                <a:tc>
                  <a:txBody>
                    <a:bodyPr/>
                    <a:lstStyle/>
                    <a:p>
                      <a:pPr algn="ctr"/>
                      <a:r>
                        <a:rPr kumimoji="0" lang="id-ID" sz="1800" b="1" kern="1200" dirty="0">
                          <a:solidFill>
                            <a:schemeClr val="lt1"/>
                          </a:solidFill>
                          <a:latin typeface="+mn-lt"/>
                          <a:ea typeface="+mn-ea"/>
                          <a:cs typeface="+mn-cs"/>
                        </a:rPr>
                        <a:t>Revenue Source</a:t>
                      </a:r>
                      <a:endParaRPr lang="id-ID" dirty="0"/>
                    </a:p>
                  </a:txBody>
                  <a:tcPr/>
                </a:tc>
                <a:tc>
                  <a:txBody>
                    <a:bodyPr/>
                    <a:lstStyle/>
                    <a:p>
                      <a:pPr algn="ctr"/>
                      <a:r>
                        <a:rPr kumimoji="0" lang="id-ID" sz="1800" b="1" kern="1200" dirty="0">
                          <a:solidFill>
                            <a:schemeClr val="lt1"/>
                          </a:solidFill>
                          <a:latin typeface="+mn-lt"/>
                          <a:ea typeface="+mn-ea"/>
                          <a:cs typeface="+mn-cs"/>
                        </a:rPr>
                        <a:t>Characteristics</a:t>
                      </a:r>
                      <a:endParaRPr lang="id-ID" dirty="0"/>
                    </a:p>
                  </a:txBody>
                  <a:tcPr/>
                </a:tc>
                <a:tc>
                  <a:txBody>
                    <a:bodyPr/>
                    <a:lstStyle/>
                    <a:p>
                      <a:pPr algn="ctr"/>
                      <a:r>
                        <a:rPr kumimoji="0" lang="id-ID" sz="1800" b="1" kern="1200" dirty="0">
                          <a:solidFill>
                            <a:schemeClr val="lt1"/>
                          </a:solidFill>
                          <a:latin typeface="+mn-lt"/>
                          <a:ea typeface="+mn-ea"/>
                          <a:cs typeface="+mn-cs"/>
                        </a:rPr>
                        <a:t>Examples</a:t>
                      </a:r>
                      <a:endParaRPr lang="id-ID" dirty="0"/>
                    </a:p>
                  </a:txBody>
                  <a:tcPr/>
                </a:tc>
                <a:extLst>
                  <a:ext uri="{0D108BD9-81ED-4DB2-BD59-A6C34878D82A}">
                    <a16:rowId xmlns:a16="http://schemas.microsoft.com/office/drawing/2014/main" val="10000"/>
                  </a:ext>
                </a:extLst>
              </a:tr>
              <a:tr h="1189315">
                <a:tc>
                  <a:txBody>
                    <a:bodyPr/>
                    <a:lstStyle/>
                    <a:p>
                      <a:r>
                        <a:rPr kumimoji="0" lang="id-ID" sz="1800" kern="1200" dirty="0">
                          <a:solidFill>
                            <a:schemeClr val="dk1"/>
                          </a:solidFill>
                          <a:latin typeface="+mn-lt"/>
                          <a:ea typeface="+mn-ea"/>
                          <a:cs typeface="+mn-cs"/>
                        </a:rPr>
                        <a:t>Narrow-based </a:t>
                      </a:r>
                      <a:br>
                        <a:rPr kumimoji="0" lang="id-ID" sz="1800" kern="1200" dirty="0">
                          <a:solidFill>
                            <a:schemeClr val="dk1"/>
                          </a:solidFill>
                          <a:latin typeface="+mn-lt"/>
                          <a:ea typeface="+mn-ea"/>
                          <a:cs typeface="+mn-cs"/>
                        </a:rPr>
                      </a:br>
                      <a:r>
                        <a:rPr kumimoji="0" lang="id-ID" sz="1800" kern="1200" dirty="0">
                          <a:solidFill>
                            <a:schemeClr val="dk1"/>
                          </a:solidFill>
                          <a:latin typeface="+mn-lt"/>
                          <a:ea typeface="+mn-ea"/>
                          <a:cs typeface="+mn-cs"/>
                        </a:rPr>
                        <a:t>benefit taxes</a:t>
                      </a:r>
                      <a:endParaRPr lang="id-ID" sz="1800" dirty="0"/>
                    </a:p>
                  </a:txBody>
                  <a:tcPr/>
                </a:tc>
                <a:tc>
                  <a:txBody>
                    <a:bodyPr/>
                    <a:lstStyle/>
                    <a:p>
                      <a:r>
                        <a:rPr kumimoji="0" lang="id-ID" sz="1800" kern="1200" dirty="0">
                          <a:solidFill>
                            <a:schemeClr val="dk1"/>
                          </a:solidFill>
                          <a:latin typeface="+mn-lt"/>
                          <a:ea typeface="+mn-ea"/>
                          <a:cs typeface="+mn-cs"/>
                        </a:rPr>
                        <a:t>Taxes on specific activities or purchases that are generally, but ofien indirectly, related to the use of public facilities, such as highways; revenues are usually earmarked for particular expenditure categories</a:t>
                      </a:r>
                      <a:endParaRPr lang="id-ID" sz="1800" dirty="0"/>
                    </a:p>
                  </a:txBody>
                  <a:tcPr/>
                </a:tc>
                <a:tc>
                  <a:txBody>
                    <a:bodyPr/>
                    <a:lstStyle/>
                    <a:p>
                      <a:r>
                        <a:rPr kumimoji="0" lang="id-ID" sz="1800" kern="1200" dirty="0">
                          <a:solidFill>
                            <a:schemeClr val="dk1"/>
                          </a:solidFill>
                          <a:latin typeface="+mn-lt"/>
                          <a:ea typeface="+mn-ea"/>
                          <a:cs typeface="+mn-cs"/>
                        </a:rPr>
                        <a:t>Motor vehicle and fuel taxes</a:t>
                      </a:r>
                      <a:endParaRPr lang="id-ID" sz="1800" dirty="0"/>
                    </a:p>
                  </a:txBody>
                  <a:tcPr/>
                </a:tc>
                <a:extLst>
                  <a:ext uri="{0D108BD9-81ED-4DB2-BD59-A6C34878D82A}">
                    <a16:rowId xmlns:a16="http://schemas.microsoft.com/office/drawing/2014/main" val="10001"/>
                  </a:ext>
                </a:extLst>
              </a:tr>
              <a:tr h="1189315">
                <a:tc>
                  <a:txBody>
                    <a:bodyPr/>
                    <a:lstStyle/>
                    <a:p>
                      <a:r>
                        <a:rPr kumimoji="0" lang="id-ID" sz="1800" kern="1200" dirty="0">
                          <a:solidFill>
                            <a:schemeClr val="dk1"/>
                          </a:solidFill>
                          <a:latin typeface="+mn-lt"/>
                          <a:ea typeface="+mn-ea"/>
                          <a:cs typeface="+mn-cs"/>
                        </a:rPr>
                        <a:t>General taxes</a:t>
                      </a:r>
                      <a:endParaRPr lang="id-ID" sz="1800" dirty="0"/>
                    </a:p>
                  </a:txBody>
                  <a:tcPr/>
                </a:tc>
                <a:tc>
                  <a:txBody>
                    <a:bodyPr/>
                    <a:lstStyle/>
                    <a:p>
                      <a:r>
                        <a:rPr kumimoji="0" lang="id-ID" sz="1800" kern="1200" dirty="0">
                          <a:solidFill>
                            <a:schemeClr val="dk1"/>
                          </a:solidFill>
                          <a:latin typeface="+mn-lt"/>
                          <a:ea typeface="+mn-ea"/>
                          <a:cs typeface="+mn-cs"/>
                        </a:rPr>
                        <a:t>Compulsory payments that are used to finance general government programs; tax payments are not linked, directly or indirectly, with an individual's consumption of specific goods and services</a:t>
                      </a:r>
                      <a:endParaRPr lang="id-ID" sz="1800" dirty="0"/>
                    </a:p>
                  </a:txBody>
                  <a:tcPr/>
                </a:tc>
                <a:tc>
                  <a:txBody>
                    <a:bodyPr/>
                    <a:lstStyle/>
                    <a:p>
                      <a:r>
                        <a:rPr kumimoji="0" lang="id-ID" sz="1800" kern="1200" dirty="0">
                          <a:solidFill>
                            <a:schemeClr val="dk1"/>
                          </a:solidFill>
                          <a:latin typeface="+mn-lt"/>
                          <a:ea typeface="+mn-ea"/>
                          <a:cs typeface="+mn-cs"/>
                        </a:rPr>
                        <a:t>Sales, income, and property taxes</a:t>
                      </a:r>
                      <a:endParaRPr lang="id-ID" sz="1800" dirty="0"/>
                    </a:p>
                  </a:txBody>
                  <a:tcPr/>
                </a:tc>
                <a:extLst>
                  <a:ext uri="{0D108BD9-81ED-4DB2-BD59-A6C34878D82A}">
                    <a16:rowId xmlns:a16="http://schemas.microsoft.com/office/drawing/2014/main" val="10002"/>
                  </a:ext>
                </a:extLst>
              </a:tr>
              <a:tr h="1189315">
                <a:tc gridSpan="3">
                  <a:txBody>
                    <a:bodyPr/>
                    <a:lstStyle/>
                    <a:p>
                      <a:r>
                        <a:rPr kumimoji="0" lang="id-ID" sz="1800" b="1" kern="1200" dirty="0">
                          <a:solidFill>
                            <a:schemeClr val="dk1"/>
                          </a:solidFill>
                          <a:latin typeface="+mn-lt"/>
                          <a:ea typeface="+mn-ea"/>
                          <a:cs typeface="+mn-cs"/>
                        </a:rPr>
                        <a:t>Source:</a:t>
                      </a:r>
                      <a:r>
                        <a:rPr kumimoji="0" lang="id-ID" sz="1800" kern="1200" dirty="0">
                          <a:solidFill>
                            <a:schemeClr val="dk1"/>
                          </a:solidFill>
                          <a:latin typeface="+mn-lt"/>
                          <a:ea typeface="+mn-ea"/>
                          <a:cs typeface="+mn-cs"/>
                        </a:rPr>
                        <a:t> Based on Figure I in Advisory Commission on Intergovernmental Relations, Local Revenue diversification: User Charges (Washington, DC: ACIR, 1987), p. 4.</a:t>
                      </a:r>
                      <a:endParaRPr lang="id-ID" sz="1800" dirty="0"/>
                    </a:p>
                  </a:txBody>
                  <a:tcPr/>
                </a:tc>
                <a:tc hMerge="1">
                  <a:txBody>
                    <a:bodyPr/>
                    <a:lstStyle/>
                    <a:p>
                      <a:endParaRPr lang="id-ID" sz="1800" dirty="0"/>
                    </a:p>
                  </a:txBody>
                  <a:tcPr/>
                </a:tc>
                <a:tc hMerge="1">
                  <a:txBody>
                    <a:bodyPr/>
                    <a:lstStyle/>
                    <a:p>
                      <a:endParaRPr lang="id-ID" sz="18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4" name="Content Placeholder 3"/>
          <p:cNvGraphicFramePr>
            <a:graphicFrameLocks noGrp="1"/>
          </p:cNvGraphicFramePr>
          <p:nvPr>
            <p:ph idx="1"/>
          </p:nvPr>
        </p:nvGraphicFramePr>
        <p:xfrm>
          <a:off x="214282" y="357166"/>
          <a:ext cx="8715436" cy="6286544"/>
        </p:xfrm>
        <a:graphic>
          <a:graphicData uri="http://schemas.openxmlformats.org/drawingml/2006/table">
            <a:tbl>
              <a:tblPr firstRow="1" bandRow="1">
                <a:tableStyleId>{5C22544A-7EE6-4342-B048-85BDC9FD1C3A}</a:tableStyleId>
              </a:tblPr>
              <a:tblGrid>
                <a:gridCol w="4357718">
                  <a:extLst>
                    <a:ext uri="{9D8B030D-6E8A-4147-A177-3AD203B41FA5}">
                      <a16:colId xmlns:a16="http://schemas.microsoft.com/office/drawing/2014/main" val="20000"/>
                    </a:ext>
                  </a:extLst>
                </a:gridCol>
                <a:gridCol w="4357718">
                  <a:extLst>
                    <a:ext uri="{9D8B030D-6E8A-4147-A177-3AD203B41FA5}">
                      <a16:colId xmlns:a16="http://schemas.microsoft.com/office/drawing/2014/main" val="20001"/>
                    </a:ext>
                  </a:extLst>
                </a:gridCol>
              </a:tblGrid>
              <a:tr h="869593">
                <a:tc gridSpan="2">
                  <a:txBody>
                    <a:bodyPr/>
                    <a:lstStyle/>
                    <a:p>
                      <a:pPr algn="ctr"/>
                      <a:r>
                        <a:rPr kumimoji="0" lang="id-ID" sz="2000" b="1" kern="1200" dirty="0">
                          <a:solidFill>
                            <a:schemeClr val="lt1"/>
                          </a:solidFill>
                          <a:latin typeface="+mn-lt"/>
                          <a:ea typeface="+mn-ea"/>
                          <a:cs typeface="+mn-cs"/>
                        </a:rPr>
                        <a:t>Assorted sources of beneficiary charges</a:t>
                      </a:r>
                      <a:endParaRPr lang="id-ID" sz="2000" dirty="0"/>
                    </a:p>
                  </a:txBody>
                  <a:tcPr/>
                </a:tc>
                <a:tc hMerge="1">
                  <a:txBody>
                    <a:bodyPr/>
                    <a:lstStyle/>
                    <a:p>
                      <a:endParaRPr lang="id-ID" dirty="0"/>
                    </a:p>
                  </a:txBody>
                  <a:tcPr/>
                </a:tc>
                <a:extLst>
                  <a:ext uri="{0D108BD9-81ED-4DB2-BD59-A6C34878D82A}">
                    <a16:rowId xmlns:a16="http://schemas.microsoft.com/office/drawing/2014/main" val="10000"/>
                  </a:ext>
                </a:extLst>
              </a:tr>
              <a:tr h="5416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2000" b="1" kern="1200" dirty="0">
                          <a:solidFill>
                            <a:schemeClr val="dk1"/>
                          </a:solidFill>
                          <a:latin typeface="+mn-lt"/>
                          <a:ea typeface="+mn-ea"/>
                          <a:cs typeface="+mn-cs"/>
                        </a:rPr>
                        <a:t>Police Protection (C)</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Special patrol services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Police services at private events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Fingerprinting</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Accident reports </a:t>
                      </a:r>
                    </a:p>
                    <a:p>
                      <a:r>
                        <a:rPr kumimoji="0" lang="id-ID" sz="2000" b="1" kern="1200" dirty="0">
                          <a:solidFill>
                            <a:schemeClr val="dk1"/>
                          </a:solidFill>
                          <a:latin typeface="+mn-lt"/>
                          <a:ea typeface="+mn-ea"/>
                          <a:cs typeface="+mn-cs"/>
                        </a:rPr>
                        <a:t>Fire Protection (C)</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Outside-city fire calls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False alarms</a:t>
                      </a:r>
                    </a:p>
                    <a:p>
                      <a:r>
                        <a:rPr kumimoji="0" lang="id-ID" sz="2000" b="1" kern="1200" dirty="0">
                          <a:solidFill>
                            <a:schemeClr val="dk1"/>
                          </a:solidFill>
                          <a:latin typeface="+mn-lt"/>
                          <a:ea typeface="+mn-ea"/>
                          <a:cs typeface="+mn-cs"/>
                        </a:rPr>
                        <a:t>Other Public Safety (C) </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Building, electrical, and plumbing inspection </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Zoning and engineering services </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Residential, commercial, and industrial refuse collection </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Street lighting installation </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Tree planting and removal</a:t>
                      </a:r>
                    </a:p>
                    <a:p>
                      <a:endParaRPr lang="id-ID"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2000" b="1" kern="1200" dirty="0">
                          <a:solidFill>
                            <a:schemeClr val="dk1"/>
                          </a:solidFill>
                          <a:latin typeface="+mn-lt"/>
                          <a:ea typeface="+mn-ea"/>
                          <a:cs typeface="+mn-cs"/>
                        </a:rPr>
                        <a:t>Education (C)</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Book charges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Library charges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Tuition charges </a:t>
                      </a:r>
                    </a:p>
                    <a:p>
                      <a:r>
                        <a:rPr kumimoji="0" lang="id-ID" sz="2000" b="1" kern="1200" dirty="0">
                          <a:solidFill>
                            <a:schemeClr val="dk1"/>
                          </a:solidFill>
                          <a:latin typeface="+mn-lt"/>
                          <a:ea typeface="+mn-ea"/>
                          <a:cs typeface="+mn-cs"/>
                        </a:rPr>
                        <a:t>Recreation (C)</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Golf courses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Swimming pools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Tennis courts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Skating rinks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Picnic grounds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Ball fields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Museums, zoos, galleries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Concerts and plays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Convention centers</a:t>
                      </a:r>
                      <a:br>
                        <a:rPr kumimoji="0" lang="id-ID" sz="2000" kern="1200" dirty="0">
                          <a:solidFill>
                            <a:schemeClr val="dk1"/>
                          </a:solidFill>
                          <a:latin typeface="+mn-lt"/>
                          <a:ea typeface="+mn-ea"/>
                          <a:cs typeface="+mn-cs"/>
                        </a:rPr>
                      </a:br>
                      <a:r>
                        <a:rPr kumimoji="0" lang="id-ID" sz="2000" kern="1200" dirty="0">
                          <a:solidFill>
                            <a:schemeClr val="dk1"/>
                          </a:solidFill>
                          <a:latin typeface="+mn-lt"/>
                          <a:ea typeface="+mn-ea"/>
                          <a:cs typeface="+mn-cs"/>
                        </a:rPr>
                        <a:t>Admission fees</a:t>
                      </a: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4" name="Content Placeholder 3"/>
          <p:cNvGraphicFramePr>
            <a:graphicFrameLocks noGrp="1"/>
          </p:cNvGraphicFramePr>
          <p:nvPr>
            <p:ph idx="1"/>
          </p:nvPr>
        </p:nvGraphicFramePr>
        <p:xfrm>
          <a:off x="357158" y="214290"/>
          <a:ext cx="8572560" cy="6313036"/>
        </p:xfrm>
        <a:graphic>
          <a:graphicData uri="http://schemas.openxmlformats.org/drawingml/2006/table">
            <a:tbl>
              <a:tblPr firstRow="1" bandRow="1">
                <a:tableStyleId>{5C22544A-7EE6-4342-B048-85BDC9FD1C3A}</a:tableStyleId>
              </a:tblPr>
              <a:tblGrid>
                <a:gridCol w="4286280">
                  <a:extLst>
                    <a:ext uri="{9D8B030D-6E8A-4147-A177-3AD203B41FA5}">
                      <a16:colId xmlns:a16="http://schemas.microsoft.com/office/drawing/2014/main" val="20000"/>
                    </a:ext>
                  </a:extLst>
                </a:gridCol>
                <a:gridCol w="4286280">
                  <a:extLst>
                    <a:ext uri="{9D8B030D-6E8A-4147-A177-3AD203B41FA5}">
                      <a16:colId xmlns:a16="http://schemas.microsoft.com/office/drawing/2014/main" val="20001"/>
                    </a:ext>
                  </a:extLst>
                </a:gridCol>
              </a:tblGrid>
              <a:tr h="365381">
                <a:tc gridSpan="2">
                  <a:txBody>
                    <a:bodyPr/>
                    <a:lstStyle/>
                    <a:p>
                      <a:pPr algn="ctr"/>
                      <a:r>
                        <a:rPr kumimoji="0" lang="id-ID" sz="1800" b="1" kern="1200" dirty="0">
                          <a:solidFill>
                            <a:schemeClr val="lt1"/>
                          </a:solidFill>
                          <a:latin typeface="+mn-lt"/>
                          <a:ea typeface="+mn-ea"/>
                          <a:cs typeface="+mn-cs"/>
                        </a:rPr>
                        <a:t>Assorted sources of beneficiary charges</a:t>
                      </a:r>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4636636">
                <a:tc>
                  <a:txBody>
                    <a:bodyPr/>
                    <a:lstStyle/>
                    <a:p>
                      <a:r>
                        <a:rPr kumimoji="0" lang="id-ID" sz="1600" b="1" kern="1200" dirty="0">
                          <a:solidFill>
                            <a:schemeClr val="dk1"/>
                          </a:solidFill>
                          <a:latin typeface="+mn-lt"/>
                          <a:ea typeface="+mn-ea"/>
                          <a:cs typeface="+mn-cs"/>
                        </a:rPr>
                        <a:t>Transportation (U)</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Subway and bus fares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Bridge tolls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On-demand transit</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Landing and departure fees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Hangar rentals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Concession rentals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Parking-meter receipts</a:t>
                      </a:r>
                    </a:p>
                    <a:p>
                      <a:r>
                        <a:rPr kumimoji="0" lang="id-ID" sz="1600" b="1" kern="1200" dirty="0">
                          <a:solidFill>
                            <a:schemeClr val="dk1"/>
                          </a:solidFill>
                          <a:latin typeface="+mn-lt"/>
                          <a:ea typeface="+mn-ea"/>
                          <a:cs typeface="+mn-cs"/>
                        </a:rPr>
                        <a:t>Health and Hospitals (C)</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Laboratory services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Inoculation charges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X-ray services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Outpatient clinics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Hospital charges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Emergency ambulance services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Nursing homes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Concession rentals</a:t>
                      </a:r>
                    </a:p>
                    <a:p>
                      <a:endParaRPr lang="id-ID" sz="1600" dirty="0"/>
                    </a:p>
                  </a:txBody>
                  <a:tcPr/>
                </a:tc>
                <a:tc>
                  <a:txBody>
                    <a:bodyPr/>
                    <a:lstStyle/>
                    <a:p>
                      <a:r>
                        <a:rPr kumimoji="0" lang="id-ID" sz="1600" b="1" kern="1200" dirty="0">
                          <a:solidFill>
                            <a:schemeClr val="dk1"/>
                          </a:solidFill>
                          <a:latin typeface="+mn-lt"/>
                          <a:ea typeface="+mn-ea"/>
                          <a:cs typeface="+mn-cs"/>
                        </a:rPr>
                        <a:t>Water and Sewerage (U)</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Water-meter permits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Water-service charges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Sewerage-system charges</a:t>
                      </a:r>
                    </a:p>
                    <a:p>
                      <a:r>
                        <a:rPr kumimoji="0" lang="id-ID" sz="1600" b="1" kern="1200" dirty="0">
                          <a:solidFill>
                            <a:schemeClr val="dk1"/>
                          </a:solidFill>
                          <a:latin typeface="+mn-lt"/>
                          <a:ea typeface="+mn-ea"/>
                          <a:cs typeface="+mn-cs"/>
                        </a:rPr>
                        <a:t>Other Utilities (U)</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Electricity</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Telephone</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Gas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Cable television</a:t>
                      </a:r>
                    </a:p>
                    <a:p>
                      <a:r>
                        <a:rPr kumimoji="0" lang="id-ID" sz="1600" b="1" kern="1200" dirty="0">
                          <a:solidFill>
                            <a:schemeClr val="dk1"/>
                          </a:solidFill>
                          <a:latin typeface="+mn-lt"/>
                          <a:ea typeface="+mn-ea"/>
                          <a:cs typeface="+mn-cs"/>
                        </a:rPr>
                        <a:t>Special Assessments (S)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Builder exactments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Developer fees</a:t>
                      </a:r>
                    </a:p>
                    <a:p>
                      <a:r>
                        <a:rPr kumimoji="0" lang="id-ID" sz="1600" b="1" kern="1200" dirty="0">
                          <a:solidFill>
                            <a:schemeClr val="dk1"/>
                          </a:solidFill>
                          <a:latin typeface="+mn-lt"/>
                          <a:ea typeface="+mn-ea"/>
                          <a:cs typeface="+mn-cs"/>
                        </a:rPr>
                        <a:t>Licenses and Permit Fees (L)</a:t>
                      </a:r>
                      <a:br>
                        <a:rPr kumimoji="0" lang="id-ID" sz="1600" b="1" kern="1200" dirty="0">
                          <a:solidFill>
                            <a:schemeClr val="dk1"/>
                          </a:solidFill>
                          <a:latin typeface="+mn-lt"/>
                          <a:ea typeface="+mn-ea"/>
                          <a:cs typeface="+mn-cs"/>
                        </a:rPr>
                      </a:br>
                      <a:r>
                        <a:rPr kumimoji="0" lang="id-ID" sz="1600" kern="1200" dirty="0">
                          <a:solidFill>
                            <a:schemeClr val="dk1"/>
                          </a:solidFill>
                          <a:latin typeface="+mn-lt"/>
                          <a:ea typeface="+mn-ea"/>
                          <a:cs typeface="+mn-cs"/>
                        </a:rPr>
                        <a:t>Advertising, Amusements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Circuses and carnivals,</a:t>
                      </a:r>
                      <a:r>
                        <a:rPr kumimoji="0" lang="id-ID" sz="1600" kern="1200" baseline="0" dirty="0">
                          <a:solidFill>
                            <a:schemeClr val="dk1"/>
                          </a:solidFill>
                          <a:latin typeface="+mn-lt"/>
                          <a:ea typeface="+mn-ea"/>
                          <a:cs typeface="+mn-cs"/>
                        </a:rPr>
                        <a:t> </a:t>
                      </a:r>
                      <a:r>
                        <a:rPr kumimoji="0" lang="id-ID" sz="1600" kern="1200" dirty="0">
                          <a:solidFill>
                            <a:schemeClr val="dk1"/>
                          </a:solidFill>
                          <a:latin typeface="+mn-lt"/>
                          <a:ea typeface="+mn-ea"/>
                          <a:cs typeface="+mn-cs"/>
                        </a:rPr>
                        <a:t>Dog tags</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Lodging, Occupation, Solicitation</a:t>
                      </a:r>
                      <a:br>
                        <a:rPr kumimoji="0" lang="id-ID" sz="1600" kern="1200" dirty="0">
                          <a:solidFill>
                            <a:schemeClr val="dk1"/>
                          </a:solidFill>
                          <a:latin typeface="+mn-lt"/>
                          <a:ea typeface="+mn-ea"/>
                          <a:cs typeface="+mn-cs"/>
                        </a:rPr>
                      </a:br>
                      <a:r>
                        <a:rPr kumimoji="0" lang="id-ID" sz="1600" kern="1200" dirty="0">
                          <a:solidFill>
                            <a:schemeClr val="dk1"/>
                          </a:solidFill>
                          <a:latin typeface="+mn-lt"/>
                          <a:ea typeface="+mn-ea"/>
                          <a:cs typeface="+mn-cs"/>
                        </a:rPr>
                        <a:t>Vendors</a:t>
                      </a:r>
                    </a:p>
                    <a:p>
                      <a:endParaRPr lang="id-ID" sz="1600" dirty="0"/>
                    </a:p>
                  </a:txBody>
                  <a:tcPr/>
                </a:tc>
                <a:extLst>
                  <a:ext uri="{0D108BD9-81ED-4DB2-BD59-A6C34878D82A}">
                    <a16:rowId xmlns:a16="http://schemas.microsoft.com/office/drawing/2014/main" val="10001"/>
                  </a:ext>
                </a:extLst>
              </a:tr>
              <a:tr h="1309282">
                <a:tc gridSpan="2">
                  <a:txBody>
                    <a:bodyPr/>
                    <a:lstStyle/>
                    <a:p>
                      <a:r>
                        <a:rPr kumimoji="0" lang="id-ID" sz="1600" b="1" kern="1200" dirty="0">
                          <a:solidFill>
                            <a:schemeClr val="dk1"/>
                          </a:solidFill>
                          <a:latin typeface="+mn-lt"/>
                          <a:ea typeface="+mn-ea"/>
                          <a:cs typeface="+mn-cs"/>
                        </a:rPr>
                        <a:t>KEY</a:t>
                      </a:r>
                      <a:br>
                        <a:rPr kumimoji="0" lang="id-ID" sz="1600" kern="1200" dirty="0">
                          <a:solidFill>
                            <a:schemeClr val="dk1"/>
                          </a:solidFill>
                          <a:latin typeface="+mn-lt"/>
                          <a:ea typeface="+mn-ea"/>
                          <a:cs typeface="+mn-cs"/>
                        </a:rPr>
                      </a:br>
                      <a:r>
                        <a:rPr kumimoji="0" lang="id-ID" sz="1600" b="1" kern="1200" dirty="0">
                          <a:solidFill>
                            <a:schemeClr val="dk1"/>
                          </a:solidFill>
                          <a:latin typeface="+mn-lt"/>
                          <a:ea typeface="+mn-ea"/>
                          <a:cs typeface="+mn-cs"/>
                        </a:rPr>
                        <a:t>U = </a:t>
                      </a:r>
                      <a:r>
                        <a:rPr kumimoji="0" lang="id-ID" sz="1600" kern="1200" dirty="0">
                          <a:solidFill>
                            <a:schemeClr val="dk1"/>
                          </a:solidFill>
                          <a:latin typeface="+mn-lt"/>
                          <a:ea typeface="+mn-ea"/>
                          <a:cs typeface="+mn-cs"/>
                        </a:rPr>
                        <a:t>Utility Charge</a:t>
                      </a:r>
                      <a:br>
                        <a:rPr kumimoji="0" lang="id-ID" sz="1600" kern="1200" dirty="0">
                          <a:solidFill>
                            <a:schemeClr val="dk1"/>
                          </a:solidFill>
                          <a:latin typeface="+mn-lt"/>
                          <a:ea typeface="+mn-ea"/>
                          <a:cs typeface="+mn-cs"/>
                        </a:rPr>
                      </a:br>
                      <a:r>
                        <a:rPr kumimoji="0" lang="id-ID" sz="1600" b="1" kern="1200" dirty="0">
                          <a:solidFill>
                            <a:schemeClr val="dk1"/>
                          </a:solidFill>
                          <a:latin typeface="+mn-lt"/>
                          <a:ea typeface="+mn-ea"/>
                          <a:cs typeface="+mn-cs"/>
                        </a:rPr>
                        <a:t>C = </a:t>
                      </a:r>
                      <a:r>
                        <a:rPr kumimoji="0" lang="id-ID" sz="1600" kern="1200" dirty="0">
                          <a:solidFill>
                            <a:schemeClr val="dk1"/>
                          </a:solidFill>
                          <a:latin typeface="+mn-lt"/>
                          <a:ea typeface="+mn-ea"/>
                          <a:cs typeface="+mn-cs"/>
                        </a:rPr>
                        <a:t>User Charges and Fees</a:t>
                      </a:r>
                      <a:br>
                        <a:rPr kumimoji="0" lang="id-ID" sz="1600" kern="1200" dirty="0">
                          <a:solidFill>
                            <a:schemeClr val="dk1"/>
                          </a:solidFill>
                          <a:latin typeface="+mn-lt"/>
                          <a:ea typeface="+mn-ea"/>
                          <a:cs typeface="+mn-cs"/>
                        </a:rPr>
                      </a:br>
                      <a:r>
                        <a:rPr kumimoji="0" lang="id-ID" sz="1600" b="1" kern="1200" dirty="0">
                          <a:solidFill>
                            <a:schemeClr val="dk1"/>
                          </a:solidFill>
                          <a:latin typeface="+mn-lt"/>
                          <a:ea typeface="+mn-ea"/>
                          <a:cs typeface="+mn-cs"/>
                        </a:rPr>
                        <a:t>S = </a:t>
                      </a:r>
                      <a:r>
                        <a:rPr kumimoji="0" lang="id-ID" sz="1600" kern="1200" dirty="0">
                          <a:solidFill>
                            <a:schemeClr val="dk1"/>
                          </a:solidFill>
                          <a:latin typeface="+mn-lt"/>
                          <a:ea typeface="+mn-ea"/>
                          <a:cs typeface="+mn-cs"/>
                        </a:rPr>
                        <a:t>Special Assessments</a:t>
                      </a:r>
                      <a:br>
                        <a:rPr kumimoji="0" lang="id-ID" sz="1600" kern="1200" dirty="0">
                          <a:solidFill>
                            <a:schemeClr val="dk1"/>
                          </a:solidFill>
                          <a:latin typeface="+mn-lt"/>
                          <a:ea typeface="+mn-ea"/>
                          <a:cs typeface="+mn-cs"/>
                        </a:rPr>
                      </a:br>
                      <a:r>
                        <a:rPr kumimoji="0" lang="id-ID" sz="1600" b="1" kern="1200" dirty="0">
                          <a:solidFill>
                            <a:schemeClr val="dk1"/>
                          </a:solidFill>
                          <a:latin typeface="+mn-lt"/>
                          <a:ea typeface="+mn-ea"/>
                          <a:cs typeface="+mn-cs"/>
                        </a:rPr>
                        <a:t>L = </a:t>
                      </a:r>
                      <a:r>
                        <a:rPr kumimoji="0" lang="id-ID" sz="1600" kern="1200" dirty="0">
                          <a:solidFill>
                            <a:schemeClr val="dk1"/>
                          </a:solidFill>
                          <a:latin typeface="+mn-lt"/>
                          <a:ea typeface="+mn-ea"/>
                          <a:cs typeface="+mn-cs"/>
                        </a:rPr>
                        <a:t>License and Permit Fees</a:t>
                      </a:r>
                      <a:endParaRPr lang="id-ID" sz="1600" dirty="0"/>
                    </a:p>
                  </a:txBody>
                  <a:tcPr/>
                </a:tc>
                <a:tc hMerge="1">
                  <a:txBody>
                    <a:bodyPr/>
                    <a:lstStyle/>
                    <a:p>
                      <a:endParaRPr lang="id-ID" sz="16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Advantage of User Charges</a:t>
            </a:r>
          </a:p>
        </p:txBody>
      </p:sp>
      <p:sp>
        <p:nvSpPr>
          <p:cNvPr id="3" name="Content Placeholder 2"/>
          <p:cNvSpPr>
            <a:spLocks noGrp="1"/>
          </p:cNvSpPr>
          <p:nvPr>
            <p:ph idx="1"/>
          </p:nvPr>
        </p:nvSpPr>
        <p:spPr>
          <a:xfrm>
            <a:off x="428596" y="1285860"/>
            <a:ext cx="8501122" cy="5357850"/>
          </a:xfrm>
        </p:spPr>
        <p:txBody>
          <a:bodyPr>
            <a:normAutofit/>
          </a:bodyPr>
          <a:lstStyle/>
          <a:p>
            <a:r>
              <a:rPr lang="id-ID" sz="2200" b="1" i="1" dirty="0"/>
              <a:t>Demand signals.</a:t>
            </a:r>
            <a:r>
              <a:rPr lang="id-ID" sz="2200" i="1" dirty="0"/>
              <a:t> User charges can provide clear demand signals, something that is lacking when government relies on tax finance. Prices serve a pivotal role in the market economy by answering three basic economic questions: what to produce, how to produce it, and for whom to produce it. Charges, which are public prices for public products, potentially can provide the same information about consumer preferences to decision makers in the public sector that prices provide private-sector producers</a:t>
            </a:r>
            <a:r>
              <a:rPr lang="id-ID" sz="2600" i="1" dirty="0"/>
              <a:t>.</a:t>
            </a:r>
          </a:p>
          <a:p>
            <a:r>
              <a:rPr lang="id-ID" sz="2200" b="1" dirty="0"/>
              <a:t>Reduction of waste</a:t>
            </a:r>
            <a:r>
              <a:rPr lang="id-ID" sz="2200" b="1" i="1" dirty="0"/>
              <a:t>.</a:t>
            </a:r>
            <a:r>
              <a:rPr lang="id-ID" sz="2200" i="1" dirty="0"/>
              <a:t> User charges can reduce the possibility of oversupply or waste of publicly provided goods and services. Charges enable the consumer to see a direct connection between the price paid and service provided, something lacking with taxes. Financing by taxation often obscures the true cost of the service being provided and can conceal subsidies associated with delivery of the service. User charges can assist in uncovering hidden costs related to the activity, allowing for a complete and thorough evaluation.</a:t>
            </a:r>
          </a:p>
          <a:p>
            <a:endParaRPr lang="id-ID" sz="2600" i="1" dirty="0"/>
          </a:p>
          <a:p>
            <a:endParaRPr lang="id-ID" sz="2600" i="1" dirty="0"/>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285728"/>
            <a:ext cx="7504960" cy="1131910"/>
          </a:xfrm>
        </p:spPr>
        <p:txBody>
          <a:bodyPr/>
          <a:lstStyle/>
          <a:p>
            <a:r>
              <a:rPr lang="id-ID" dirty="0"/>
              <a:t>Advantage of User Charges</a:t>
            </a:r>
          </a:p>
        </p:txBody>
      </p:sp>
      <p:sp>
        <p:nvSpPr>
          <p:cNvPr id="3" name="Content Placeholder 2"/>
          <p:cNvSpPr>
            <a:spLocks noGrp="1"/>
          </p:cNvSpPr>
          <p:nvPr>
            <p:ph idx="1"/>
          </p:nvPr>
        </p:nvSpPr>
        <p:spPr>
          <a:xfrm>
            <a:off x="428596" y="1357298"/>
            <a:ext cx="8505092" cy="5214974"/>
          </a:xfrm>
        </p:spPr>
        <p:txBody>
          <a:bodyPr>
            <a:normAutofit lnSpcReduction="10000"/>
          </a:bodyPr>
          <a:lstStyle/>
          <a:p>
            <a:r>
              <a:rPr lang="id-ID" sz="2600" b="1" i="1" dirty="0"/>
              <a:t>Revenue.</a:t>
            </a:r>
            <a:r>
              <a:rPr lang="id-ID" sz="2600" i="1" dirty="0"/>
              <a:t> An additional advantage is that user charges and fees represent an additional source of revenue for local governments. In the wake of taxpayer revolts and during an era of reduced federal aid, local governments have looked for ways to diversify their revenue base. User charges and fees provide a robust source of revenue that also is popular with voters and politicians. Programs and activities that are largely self-supported by user charges and fees are less likely to suffer the inevitable budget cuts and reductions in service that occur during periods of fiscal austerity. Reducing or eliminating an activity that enjoys little or no general tax-revenue support will do little to balance the budget because there will be little or no effect on reducing the discrepancy between revenues and expenditures.</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Advantage of User Charges</a:t>
            </a:r>
          </a:p>
        </p:txBody>
      </p:sp>
      <p:sp>
        <p:nvSpPr>
          <p:cNvPr id="3" name="Content Placeholder 2"/>
          <p:cNvSpPr>
            <a:spLocks noGrp="1"/>
          </p:cNvSpPr>
          <p:nvPr>
            <p:ph idx="1"/>
          </p:nvPr>
        </p:nvSpPr>
        <p:spPr>
          <a:xfrm>
            <a:off x="428596" y="1285860"/>
            <a:ext cx="8429684" cy="5357850"/>
          </a:xfrm>
        </p:spPr>
        <p:txBody>
          <a:bodyPr>
            <a:normAutofit fontScale="92500" lnSpcReduction="10000"/>
          </a:bodyPr>
          <a:lstStyle/>
          <a:p>
            <a:r>
              <a:rPr lang="id-ID" sz="2400" b="1" i="1" dirty="0"/>
              <a:t>Privatization.</a:t>
            </a:r>
            <a:r>
              <a:rPr lang="id-ID" sz="2400" i="1" dirty="0"/>
              <a:t> Yet another benefit is that user charges and fees provide a strong response to those who advocate the privatization of public-sector activities. Not all activities lend themselves to privatization because of associated public-good characteristics that private pricing and provision fail to take into consideration. By charging public prices for these programs and activities, the public sector can realize the efficiency gains associated with prices without sacrificing its promotion of the merits associated with the activity.</a:t>
            </a:r>
          </a:p>
          <a:p>
            <a:r>
              <a:rPr lang="id-ID" sz="2400" b="1" i="1" dirty="0"/>
              <a:t>Equity.</a:t>
            </a:r>
            <a:r>
              <a:rPr lang="id-ID" sz="2400" i="1" dirty="0"/>
              <a:t> User charges and fees is the dramatic improvement of equity in the public provision of goods and services. If goods and services are financed by general tax revenue, all citizens in the jurisdiction must contribute whether or not they use the services. By allowing those activities that possess characteristics of benefit separability, chargeability, and voluntarism to be financed by user charges and fees, only those that use the services must pay, eliminating the subsidy provided by nonusers to users inherent in general tax financing.</a:t>
            </a:r>
          </a:p>
          <a:p>
            <a:endParaRPr lang="id-ID" sz="2400" i="1" dirty="0"/>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Advantage of User Charges</a:t>
            </a:r>
          </a:p>
        </p:txBody>
      </p:sp>
      <p:sp>
        <p:nvSpPr>
          <p:cNvPr id="3" name="Content Placeholder 2"/>
          <p:cNvSpPr>
            <a:spLocks noGrp="1"/>
          </p:cNvSpPr>
          <p:nvPr>
            <p:ph idx="1"/>
          </p:nvPr>
        </p:nvSpPr>
        <p:spPr>
          <a:xfrm>
            <a:off x="357158" y="1214422"/>
            <a:ext cx="8576530" cy="5143536"/>
          </a:xfrm>
        </p:spPr>
        <p:txBody>
          <a:bodyPr>
            <a:normAutofit/>
          </a:bodyPr>
          <a:lstStyle/>
          <a:p>
            <a:r>
              <a:rPr lang="id-ID" sz="2600" b="1" i="1" dirty="0"/>
              <a:t>Reduction of de facto subsidies.</a:t>
            </a:r>
            <a:r>
              <a:rPr lang="id-ID" sz="2600" i="1" dirty="0"/>
              <a:t> An associated benefit of user charges and fees is the reduction in subsidies provided to nonresidents and properties not on the tax rolls. Financing government services and activities through general tax revenues does not allow the exclusion of those that do not pay taxes to the local jurisdiction. Refuse collection financed by property taxes is available to charitable, religious, and educational institutions despite the fact their properties are exempt from the property tax. User charges for refuse collection eliminate this subsidy from property-tax payers to these institutions. Nonresidents using lighted tennis courts enjoy a subsidy from the city's taxpayers unless user charges are used to finance the lights.</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a:buNone/>
            </a:pPr>
            <a:endParaRPr lang="id-ID" dirty="0"/>
          </a:p>
          <a:p>
            <a:pPr algn="ctr">
              <a:buNone/>
            </a:pPr>
            <a:endParaRPr lang="id-ID" sz="4800" dirty="0"/>
          </a:p>
          <a:p>
            <a:pPr algn="ctr">
              <a:buNone/>
            </a:pPr>
            <a:r>
              <a:rPr lang="id-ID" sz="4800" b="1" dirty="0"/>
              <a:t>TERIMA KASIH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Beberapa Konsep Retribusi Daerah</a:t>
            </a:r>
          </a:p>
        </p:txBody>
      </p:sp>
      <p:sp>
        <p:nvSpPr>
          <p:cNvPr id="3" name="Content Placeholder 2"/>
          <p:cNvSpPr>
            <a:spLocks noGrp="1"/>
          </p:cNvSpPr>
          <p:nvPr>
            <p:ph idx="1"/>
          </p:nvPr>
        </p:nvSpPr>
        <p:spPr/>
        <p:txBody>
          <a:bodyPr>
            <a:normAutofit fontScale="92500" lnSpcReduction="10000"/>
          </a:bodyPr>
          <a:lstStyle/>
          <a:p>
            <a:r>
              <a:rPr lang="id-ID" dirty="0"/>
              <a:t>Secara umum retribusi diartikan sebagai pungutan yang dilakukan daerah karena adanya fasilitas atau pelayanan jasa yang nyata yang diberikan oleh pemerintah daerah (Mamesah, 1995 : 98).</a:t>
            </a:r>
          </a:p>
          <a:p>
            <a:r>
              <a:rPr lang="id-ID" dirty="0"/>
              <a:t>Menurut Suparmoko (2000 : 94), retribusi secara konsepsional adalah suatu pembayaran dari rakyat kepada pemerintah dimana kita dapat melihat adanya hubungan balas jasa yang langsung diterima dengan adanya pembayaran retribusi tersebut.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Beberapa Konsep Retribusi Daerah</a:t>
            </a:r>
          </a:p>
        </p:txBody>
      </p:sp>
      <p:sp>
        <p:nvSpPr>
          <p:cNvPr id="3" name="Content Placeholder 2"/>
          <p:cNvSpPr>
            <a:spLocks noGrp="1"/>
          </p:cNvSpPr>
          <p:nvPr>
            <p:ph idx="1"/>
          </p:nvPr>
        </p:nvSpPr>
        <p:spPr/>
        <p:txBody>
          <a:bodyPr>
            <a:normAutofit lnSpcReduction="10000"/>
          </a:bodyPr>
          <a:lstStyle/>
          <a:p>
            <a:r>
              <a:rPr lang="id-ID" i="1" dirty="0"/>
              <a:t>Beneficiary charges are defined as payments made by consumers in direct exchange for government services received </a:t>
            </a:r>
            <a:r>
              <a:rPr lang="id-ID" dirty="0"/>
              <a:t>(Pascal:1994, p.1)</a:t>
            </a:r>
          </a:p>
          <a:p>
            <a:r>
              <a:rPr lang="id-ID" i="1" dirty="0"/>
              <a:t>A narrower definition of user charges states they are prices charged for voluntarily purchased, publicly provided services that, while benefiting specific individuals, are closely associated  with pure public goods</a:t>
            </a:r>
            <a:r>
              <a:rPr lang="id-ID" dirty="0"/>
              <a:t>. (Mikesell, 1986)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Beberapa Konsep Retribusi Daerah</a:t>
            </a:r>
          </a:p>
        </p:txBody>
      </p:sp>
      <p:sp>
        <p:nvSpPr>
          <p:cNvPr id="3" name="Content Placeholder 2"/>
          <p:cNvSpPr>
            <a:spLocks noGrp="1"/>
          </p:cNvSpPr>
          <p:nvPr>
            <p:ph idx="1"/>
          </p:nvPr>
        </p:nvSpPr>
        <p:spPr/>
        <p:txBody>
          <a:bodyPr/>
          <a:lstStyle/>
          <a:p>
            <a:r>
              <a:rPr lang="en-US" i="1" dirty="0"/>
              <a:t>“User charges is prices charged by </a:t>
            </a:r>
            <a:r>
              <a:rPr lang="id-ID" i="1" dirty="0"/>
              <a:t>g</a:t>
            </a:r>
            <a:r>
              <a:rPr lang="en-US" i="1" dirty="0" err="1"/>
              <a:t>overnment</a:t>
            </a:r>
            <a:r>
              <a:rPr lang="en-US" i="1" dirty="0"/>
              <a:t> for specific services or</a:t>
            </a:r>
            <a:r>
              <a:rPr lang="id-ID" i="1" dirty="0"/>
              <a:t> </a:t>
            </a:r>
            <a:r>
              <a:rPr lang="en-US" i="1" dirty="0"/>
              <a:t>privilege and used to pay for all of part the cost of providing those service,</a:t>
            </a:r>
            <a:r>
              <a:rPr lang="id-ID" i="1" dirty="0"/>
              <a:t> </a:t>
            </a:r>
            <a:r>
              <a:rPr lang="en-US" i="1" dirty="0"/>
              <a:t>which one function is to make consumers face the true costs of</a:t>
            </a:r>
            <a:r>
              <a:rPr lang="id-ID" i="1" dirty="0"/>
              <a:t> </a:t>
            </a:r>
            <a:r>
              <a:rPr lang="en-US" i="1" dirty="0"/>
              <a:t>consumption decisions and creating an incentive for efficient choice.”</a:t>
            </a:r>
            <a:r>
              <a:rPr lang="id-ID" i="1" dirty="0"/>
              <a:t>  </a:t>
            </a:r>
            <a:r>
              <a:rPr lang="id-ID" dirty="0"/>
              <a:t>(Fisher, 1996 : 174 dan 179)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274638"/>
            <a:ext cx="7576398" cy="939784"/>
          </a:xfrm>
        </p:spPr>
        <p:txBody>
          <a:bodyPr/>
          <a:lstStyle/>
          <a:p>
            <a:r>
              <a:rPr lang="id-ID" dirty="0"/>
              <a:t>Kriteria Retribusi Daerah</a:t>
            </a:r>
          </a:p>
        </p:txBody>
      </p:sp>
      <p:sp>
        <p:nvSpPr>
          <p:cNvPr id="3" name="Content Placeholder 2"/>
          <p:cNvSpPr>
            <a:spLocks noGrp="1"/>
          </p:cNvSpPr>
          <p:nvPr>
            <p:ph idx="1"/>
          </p:nvPr>
        </p:nvSpPr>
        <p:spPr>
          <a:xfrm>
            <a:off x="1142976" y="1214422"/>
            <a:ext cx="7715304" cy="5357850"/>
          </a:xfrm>
        </p:spPr>
        <p:txBody>
          <a:bodyPr>
            <a:normAutofit fontScale="85000" lnSpcReduction="20000"/>
          </a:bodyPr>
          <a:lstStyle/>
          <a:p>
            <a:pPr>
              <a:buNone/>
            </a:pPr>
            <a:r>
              <a:rPr lang="id-ID" dirty="0"/>
              <a:t>Kriteria Retribusi daerah (Zorn, 1991 : 143) :</a:t>
            </a:r>
          </a:p>
          <a:p>
            <a:pPr marL="596646" indent="-514350">
              <a:buFont typeface="+mj-lt"/>
              <a:buAutoNum type="arabicParenR"/>
            </a:pPr>
            <a:r>
              <a:rPr lang="en-US" i="1" dirty="0"/>
              <a:t>Benefit </a:t>
            </a:r>
            <a:r>
              <a:rPr lang="en-US" i="1" dirty="0" err="1"/>
              <a:t>separability</a:t>
            </a:r>
            <a:r>
              <a:rPr lang="en-US" i="1" dirty="0"/>
              <a:t>, </a:t>
            </a:r>
            <a:r>
              <a:rPr lang="en-US" i="1" dirty="0" err="1"/>
              <a:t>yakni</a:t>
            </a:r>
            <a:r>
              <a:rPr lang="id-ID" i="1" dirty="0"/>
              <a:t> dapat dilakukan</a:t>
            </a:r>
            <a:r>
              <a:rPr lang="en-US" i="1" dirty="0"/>
              <a:t> </a:t>
            </a:r>
            <a:r>
              <a:rPr lang="en-US" i="1" dirty="0" err="1"/>
              <a:t>identifikasi</a:t>
            </a:r>
            <a:r>
              <a:rPr lang="en-US" i="1" dirty="0"/>
              <a:t> </a:t>
            </a:r>
            <a:r>
              <a:rPr lang="en-US" i="1" dirty="0" err="1"/>
              <a:t>terhadap</a:t>
            </a:r>
            <a:r>
              <a:rPr lang="en-US" i="1" dirty="0"/>
              <a:t> </a:t>
            </a:r>
            <a:r>
              <a:rPr lang="en-US" i="1" dirty="0" err="1"/>
              <a:t>individu</a:t>
            </a:r>
            <a:r>
              <a:rPr lang="en-US" i="1" dirty="0"/>
              <a:t> yang</a:t>
            </a:r>
            <a:r>
              <a:rPr lang="id-ID" i="1" dirty="0"/>
              <a:t> </a:t>
            </a:r>
            <a:r>
              <a:rPr lang="id-ID" dirty="0"/>
              <a:t>menggunakan pelayanan yang secara langsung bermanfaat bagi individu bersangkutan atas konsumsi suatu barang dan jasa. Hal ini dikarenakan biaya konsumsi atas barang dan jasa tersebut ditanggung oleh individu/kelompok yang menggunakannya, bukan ditanggung oleh masyarakat umum.</a:t>
            </a:r>
          </a:p>
          <a:p>
            <a:pPr marL="596646" indent="-514350">
              <a:buFont typeface="+mj-lt"/>
              <a:buAutoNum type="arabicParenR"/>
            </a:pPr>
            <a:r>
              <a:rPr lang="id-ID" i="1" dirty="0"/>
              <a:t>Chargeability, yakni harus memungkinkan untuk meniadakan individu </a:t>
            </a:r>
            <a:r>
              <a:rPr lang="id-ID" dirty="0"/>
              <a:t>dari kegiatan mengkonsumsi barang atau jasa apabila mereka tidak membayar.</a:t>
            </a:r>
          </a:p>
          <a:p>
            <a:pPr marL="596646" indent="-514350">
              <a:buFont typeface="+mj-lt"/>
              <a:buAutoNum type="arabicParenR"/>
            </a:pPr>
            <a:r>
              <a:rPr lang="sv-SE" i="1" dirty="0"/>
              <a:t>Voluntarism, yakni individu-individu harus </a:t>
            </a:r>
            <a:r>
              <a:rPr lang="id-ID" i="1" dirty="0"/>
              <a:t>dapat </a:t>
            </a:r>
            <a:r>
              <a:rPr lang="sv-SE" i="1" dirty="0"/>
              <a:t>memilih dengan benar</a:t>
            </a:r>
            <a:r>
              <a:rPr lang="id-ID" i="1" dirty="0"/>
              <a:t> </a:t>
            </a:r>
            <a:r>
              <a:rPr lang="id-ID" dirty="0"/>
              <a:t>pelayanan maupun barang atau jasa yang akan dikonsumsi.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Jenis-Jenis Retribusi Daerah</a:t>
            </a:r>
          </a:p>
        </p:txBody>
      </p:sp>
      <p:sp>
        <p:nvSpPr>
          <p:cNvPr id="3" name="Content Placeholder 2"/>
          <p:cNvSpPr>
            <a:spLocks noGrp="1"/>
          </p:cNvSpPr>
          <p:nvPr>
            <p:ph idx="1"/>
          </p:nvPr>
        </p:nvSpPr>
        <p:spPr/>
        <p:txBody>
          <a:bodyPr>
            <a:normAutofit fontScale="92500" lnSpcReduction="20000"/>
          </a:bodyPr>
          <a:lstStyle/>
          <a:p>
            <a:pPr>
              <a:buNone/>
            </a:pPr>
            <a:r>
              <a:rPr lang="id-ID" dirty="0"/>
              <a:t>Terdapat 3 jenis retribusi menurut Zorn (Zorn, 1991: 138), yaitu :</a:t>
            </a:r>
          </a:p>
          <a:p>
            <a:pPr marL="596646" indent="-514350">
              <a:buFont typeface="+mj-lt"/>
              <a:buAutoNum type="arabicParenR"/>
            </a:pPr>
            <a:r>
              <a:rPr lang="id-ID" i="1" dirty="0"/>
              <a:t>Utility charges (retribusi jasa usaha), yaitu biaya yang dibebankan </a:t>
            </a:r>
            <a:r>
              <a:rPr lang="id-ID" dirty="0"/>
              <a:t>kepada masyarakat yang menggunakan barang-barang publik tertentu yang disediakan pemerintah, bertujuan untuk membatasi penggunaan masyarakat akan konsumsi barang publik tertentu sehingga dapat mencegah terjadinya kelangkaan,  sebagai contoh pengenaan biaya atas </a:t>
            </a:r>
            <a:r>
              <a:rPr lang="en-US" dirty="0"/>
              <a:t>air </a:t>
            </a:r>
            <a:r>
              <a:rPr lang="en-US" dirty="0" err="1"/>
              <a:t>bersih</a:t>
            </a:r>
            <a:r>
              <a:rPr lang="en-US" dirty="0"/>
              <a:t>, </a:t>
            </a:r>
            <a:r>
              <a:rPr lang="en-US" dirty="0" err="1"/>
              <a:t>listrik</a:t>
            </a:r>
            <a:r>
              <a:rPr lang="en-US" dirty="0"/>
              <a:t>, </a:t>
            </a:r>
            <a:r>
              <a:rPr lang="en-US" dirty="0" err="1"/>
              <a:t>dan</a:t>
            </a:r>
            <a:r>
              <a:rPr lang="en-US" dirty="0"/>
              <a:t> </a:t>
            </a:r>
            <a:r>
              <a:rPr lang="en-US" dirty="0" err="1"/>
              <a:t>sebagainya</a:t>
            </a:r>
            <a:r>
              <a:rPr lang="en-US" dirty="0"/>
              <a:t>.</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Jenis-Jenis Retribusi Daerah</a:t>
            </a:r>
          </a:p>
        </p:txBody>
      </p:sp>
      <p:sp>
        <p:nvSpPr>
          <p:cNvPr id="3" name="Content Placeholder 2"/>
          <p:cNvSpPr>
            <a:spLocks noGrp="1"/>
          </p:cNvSpPr>
          <p:nvPr>
            <p:ph idx="1"/>
          </p:nvPr>
        </p:nvSpPr>
        <p:spPr/>
        <p:txBody>
          <a:bodyPr>
            <a:normAutofit fontScale="92500"/>
          </a:bodyPr>
          <a:lstStyle/>
          <a:p>
            <a:pPr marL="596646" indent="-514350">
              <a:buFont typeface="+mj-lt"/>
              <a:buAutoNum type="arabicParenR" startAt="2"/>
            </a:pPr>
            <a:r>
              <a:rPr lang="id-ID" i="1" dirty="0"/>
              <a:t>User charges and fees (retribusi jasa umum), yaitu biaya yang </a:t>
            </a:r>
            <a:r>
              <a:rPr lang="id-ID" dirty="0"/>
              <a:t>dibebankan kepada masyarakat yang menikmati barang atau jasa yang disediakan pemerintah dan menunjukan karakteristik barang publik. Besarnya biaya retribusi tidak sepenuhnya dibebankan kepada pengguna, melainkan ada subsidi dari pemerintah, sebagai contoh biaya pelayanan persampahan/kebersihan, pelayanan  kesehatan, dan sebagainya.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Jenis-Jenis Retribusi Daerah</a:t>
            </a:r>
          </a:p>
        </p:txBody>
      </p:sp>
      <p:sp>
        <p:nvSpPr>
          <p:cNvPr id="3" name="Content Placeholder 2"/>
          <p:cNvSpPr>
            <a:spLocks noGrp="1"/>
          </p:cNvSpPr>
          <p:nvPr>
            <p:ph idx="1"/>
          </p:nvPr>
        </p:nvSpPr>
        <p:spPr/>
        <p:txBody>
          <a:bodyPr>
            <a:normAutofit fontScale="85000" lnSpcReduction="10000"/>
          </a:bodyPr>
          <a:lstStyle/>
          <a:p>
            <a:pPr marL="596646" indent="-514350">
              <a:buFont typeface="+mj-lt"/>
              <a:buAutoNum type="arabicParenR" startAt="3"/>
            </a:pPr>
            <a:r>
              <a:rPr lang="id-ID" i="1" dirty="0"/>
              <a:t>License and permit fees (retribusi perizinan tertentu), yaitu biaya yang </a:t>
            </a:r>
            <a:r>
              <a:rPr lang="id-ID" dirty="0"/>
              <a:t>dibebankan pemerintah kepada masyarakat terkait dengan pemberian izin tertentu yang penerimaannya digunakan untuk mengurangi dampak negatif dari pemberian izin tersebut. Besarnya biaya retribusi yang dibebankan pada konsumen menutupi biaya yang dikeluarkan dalam pelaksanaan pelayanan </a:t>
            </a:r>
            <a:r>
              <a:rPr lang="id-ID" i="1" dirty="0"/>
              <a:t>(full cost), sebagai contoh biaya yang </a:t>
            </a:r>
            <a:r>
              <a:rPr lang="id-ID" dirty="0"/>
              <a:t>dibebankan atas pengujian kendaraan bermotor, izin mendirikan bangunan, izin trayek, dan sebagainya.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graphicFrame>
        <p:nvGraphicFramePr>
          <p:cNvPr id="4" name="Content Placeholder 3"/>
          <p:cNvGraphicFramePr>
            <a:graphicFrameLocks noGrp="1"/>
          </p:cNvGraphicFramePr>
          <p:nvPr>
            <p:ph idx="1"/>
          </p:nvPr>
        </p:nvGraphicFramePr>
        <p:xfrm>
          <a:off x="285720" y="285728"/>
          <a:ext cx="8715436" cy="6387696"/>
        </p:xfrm>
        <a:graphic>
          <a:graphicData uri="http://schemas.openxmlformats.org/drawingml/2006/table">
            <a:tbl>
              <a:tblPr firstRow="1" bandRow="1">
                <a:tableStyleId>{5C22544A-7EE6-4342-B048-85BDC9FD1C3A}</a:tableStyleId>
              </a:tblPr>
              <a:tblGrid>
                <a:gridCol w="1214446">
                  <a:extLst>
                    <a:ext uri="{9D8B030D-6E8A-4147-A177-3AD203B41FA5}">
                      <a16:colId xmlns:a16="http://schemas.microsoft.com/office/drawing/2014/main" val="20000"/>
                    </a:ext>
                  </a:extLst>
                </a:gridCol>
                <a:gridCol w="5357850">
                  <a:extLst>
                    <a:ext uri="{9D8B030D-6E8A-4147-A177-3AD203B41FA5}">
                      <a16:colId xmlns:a16="http://schemas.microsoft.com/office/drawing/2014/main" val="20001"/>
                    </a:ext>
                  </a:extLst>
                </a:gridCol>
                <a:gridCol w="2143140">
                  <a:extLst>
                    <a:ext uri="{9D8B030D-6E8A-4147-A177-3AD203B41FA5}">
                      <a16:colId xmlns:a16="http://schemas.microsoft.com/office/drawing/2014/main" val="20002"/>
                    </a:ext>
                  </a:extLst>
                </a:gridCol>
              </a:tblGrid>
              <a:tr h="774269">
                <a:tc>
                  <a:txBody>
                    <a:bodyPr/>
                    <a:lstStyle/>
                    <a:p>
                      <a:pPr algn="ctr"/>
                      <a:r>
                        <a:rPr kumimoji="0" lang="id-ID" sz="1800" b="1" kern="1200" dirty="0">
                          <a:solidFill>
                            <a:schemeClr val="lt1"/>
                          </a:solidFill>
                          <a:latin typeface="+mn-lt"/>
                          <a:ea typeface="+mn-ea"/>
                          <a:cs typeface="+mn-cs"/>
                        </a:rPr>
                        <a:t>Revenue Source</a:t>
                      </a:r>
                      <a:endParaRPr lang="id-ID" dirty="0"/>
                    </a:p>
                  </a:txBody>
                  <a:tcPr/>
                </a:tc>
                <a:tc>
                  <a:txBody>
                    <a:bodyPr/>
                    <a:lstStyle/>
                    <a:p>
                      <a:pPr algn="ctr"/>
                      <a:r>
                        <a:rPr kumimoji="0" lang="id-ID" sz="1800" b="1" kern="1200" dirty="0">
                          <a:solidFill>
                            <a:schemeClr val="lt1"/>
                          </a:solidFill>
                          <a:latin typeface="+mn-lt"/>
                          <a:ea typeface="+mn-ea"/>
                          <a:cs typeface="+mn-cs"/>
                        </a:rPr>
                        <a:t>Characteristics</a:t>
                      </a:r>
                      <a:endParaRPr lang="id-ID" dirty="0"/>
                    </a:p>
                  </a:txBody>
                  <a:tcPr/>
                </a:tc>
                <a:tc>
                  <a:txBody>
                    <a:bodyPr/>
                    <a:lstStyle/>
                    <a:p>
                      <a:pPr algn="ctr"/>
                      <a:r>
                        <a:rPr kumimoji="0" lang="id-ID" sz="1800" b="1" kern="1200" dirty="0">
                          <a:solidFill>
                            <a:schemeClr val="lt1"/>
                          </a:solidFill>
                          <a:latin typeface="+mn-lt"/>
                          <a:ea typeface="+mn-ea"/>
                          <a:cs typeface="+mn-cs"/>
                        </a:rPr>
                        <a:t>Examples</a:t>
                      </a:r>
                      <a:endParaRPr lang="id-ID" dirty="0"/>
                    </a:p>
                  </a:txBody>
                  <a:tcPr/>
                </a:tc>
                <a:extLst>
                  <a:ext uri="{0D108BD9-81ED-4DB2-BD59-A6C34878D82A}">
                    <a16:rowId xmlns:a16="http://schemas.microsoft.com/office/drawing/2014/main" val="10000"/>
                  </a:ext>
                </a:extLst>
              </a:tr>
              <a:tr h="995491">
                <a:tc>
                  <a:txBody>
                    <a:bodyPr/>
                    <a:lstStyle/>
                    <a:p>
                      <a:r>
                        <a:rPr kumimoji="0" lang="id-ID" sz="1800" kern="1200" dirty="0">
                          <a:solidFill>
                            <a:schemeClr val="dk1"/>
                          </a:solidFill>
                          <a:latin typeface="+mn-lt"/>
                          <a:ea typeface="+mn-ea"/>
                          <a:cs typeface="+mn-cs"/>
                        </a:rPr>
                        <a:t>Utility charges</a:t>
                      </a:r>
                      <a:endParaRPr lang="id-ID" sz="1800" dirty="0"/>
                    </a:p>
                  </a:txBody>
                  <a:tcPr/>
                </a:tc>
                <a:tc>
                  <a:txBody>
                    <a:bodyPr/>
                    <a:lstStyle/>
                    <a:p>
                      <a:r>
                        <a:rPr kumimoji="0" lang="id-ID" sz="1800" kern="1200" dirty="0">
                          <a:solidFill>
                            <a:schemeClr val="dk1"/>
                          </a:solidFill>
                          <a:latin typeface="+mn-lt"/>
                          <a:ea typeface="+mn-ea"/>
                          <a:cs typeface="+mn-cs"/>
                        </a:rPr>
                        <a:t>Analogous to private market prices; benefits accrue to identifiable individuals; payment varies with consumption</a:t>
                      </a:r>
                      <a:endParaRPr lang="id-ID" sz="1800" dirty="0"/>
                    </a:p>
                  </a:txBody>
                  <a:tcPr/>
                </a:tc>
                <a:tc>
                  <a:txBody>
                    <a:bodyPr/>
                    <a:lstStyle/>
                    <a:p>
                      <a:r>
                        <a:rPr kumimoji="0" lang="id-ID" sz="1800" kern="1200" dirty="0">
                          <a:solidFill>
                            <a:schemeClr val="dk1"/>
                          </a:solidFill>
                          <a:latin typeface="+mn-lt"/>
                          <a:ea typeface="+mn-ea"/>
                          <a:cs typeface="+mn-cs"/>
                        </a:rPr>
                        <a:t>Charges for sewer, water, and publicly provided electricity</a:t>
                      </a:r>
                      <a:endParaRPr lang="id-ID" sz="1800" dirty="0"/>
                    </a:p>
                  </a:txBody>
                  <a:tcPr/>
                </a:tc>
                <a:extLst>
                  <a:ext uri="{0D108BD9-81ED-4DB2-BD59-A6C34878D82A}">
                    <a16:rowId xmlns:a16="http://schemas.microsoft.com/office/drawing/2014/main" val="10001"/>
                  </a:ext>
                </a:extLst>
              </a:tr>
              <a:tr h="1569486">
                <a:tc>
                  <a:txBody>
                    <a:bodyPr/>
                    <a:lstStyle/>
                    <a:p>
                      <a:r>
                        <a:rPr kumimoji="0" lang="id-ID" sz="1800" kern="1200" dirty="0">
                          <a:solidFill>
                            <a:schemeClr val="dk1"/>
                          </a:solidFill>
                          <a:latin typeface="+mn-lt"/>
                          <a:ea typeface="+mn-ea"/>
                          <a:cs typeface="+mn-cs"/>
                        </a:rPr>
                        <a:t>User charges </a:t>
                      </a:r>
                      <a:br>
                        <a:rPr kumimoji="0" lang="id-ID" sz="1800" kern="1200" dirty="0">
                          <a:solidFill>
                            <a:schemeClr val="dk1"/>
                          </a:solidFill>
                          <a:latin typeface="+mn-lt"/>
                          <a:ea typeface="+mn-ea"/>
                          <a:cs typeface="+mn-cs"/>
                        </a:rPr>
                      </a:br>
                      <a:r>
                        <a:rPr kumimoji="0" lang="id-ID" sz="1800" kern="1200" dirty="0">
                          <a:solidFill>
                            <a:schemeClr val="dk1"/>
                          </a:solidFill>
                          <a:latin typeface="+mn-lt"/>
                          <a:ea typeface="+mn-ea"/>
                          <a:cs typeface="+mn-cs"/>
                        </a:rPr>
                        <a:t>and fees</a:t>
                      </a:r>
                      <a:endParaRPr lang="id-ID" sz="1800" dirty="0"/>
                    </a:p>
                  </a:txBody>
                  <a:tcPr/>
                </a:tc>
                <a:tc>
                  <a:txBody>
                    <a:bodyPr/>
                    <a:lstStyle/>
                    <a:p>
                      <a:r>
                        <a:rPr kumimoji="0" lang="id-ID" sz="1800" kern="1200" dirty="0">
                          <a:solidFill>
                            <a:schemeClr val="dk1"/>
                          </a:solidFill>
                          <a:latin typeface="+mn-lt"/>
                          <a:ea typeface="+mn-ea"/>
                          <a:cs typeface="+mn-cs"/>
                        </a:rPr>
                        <a:t>Similar to private market prices but may involve and fees a subsidy to specific users; voluntary; payments normally based on an individual's consumption of merit goods and services</a:t>
                      </a:r>
                      <a:endParaRPr lang="id-ID" sz="1800" dirty="0"/>
                    </a:p>
                  </a:txBody>
                  <a:tcPr/>
                </a:tc>
                <a:tc>
                  <a:txBody>
                    <a:bodyPr/>
                    <a:lstStyle/>
                    <a:p>
                      <a:r>
                        <a:rPr kumimoji="0" lang="id-ID" sz="1800" kern="1200" dirty="0">
                          <a:solidFill>
                            <a:schemeClr val="dk1"/>
                          </a:solidFill>
                          <a:latin typeface="+mn-lt"/>
                          <a:ea typeface="+mn-ea"/>
                          <a:cs typeface="+mn-cs"/>
                        </a:rPr>
                        <a:t>Fees for public swimming pools, trash collection, health services, public museums</a:t>
                      </a:r>
                      <a:endParaRPr lang="id-ID" sz="1800" dirty="0"/>
                    </a:p>
                  </a:txBody>
                  <a:tcPr/>
                </a:tc>
                <a:extLst>
                  <a:ext uri="{0D108BD9-81ED-4DB2-BD59-A6C34878D82A}">
                    <a16:rowId xmlns:a16="http://schemas.microsoft.com/office/drawing/2014/main" val="10002"/>
                  </a:ext>
                </a:extLst>
              </a:tr>
              <a:tr h="1585410">
                <a:tc>
                  <a:txBody>
                    <a:bodyPr/>
                    <a:lstStyle/>
                    <a:p>
                      <a:r>
                        <a:rPr kumimoji="0" lang="id-ID" sz="1800" kern="1200" dirty="0">
                          <a:solidFill>
                            <a:schemeClr val="dk1"/>
                          </a:solidFill>
                          <a:latin typeface="+mn-lt"/>
                          <a:ea typeface="+mn-ea"/>
                          <a:cs typeface="+mn-cs"/>
                        </a:rPr>
                        <a:t>Special assessments</a:t>
                      </a:r>
                      <a:endParaRPr lang="id-ID" sz="1800" dirty="0"/>
                    </a:p>
                  </a:txBody>
                  <a:tcPr/>
                </a:tc>
                <a:tc>
                  <a:txBody>
                    <a:bodyPr/>
                    <a:lstStyle/>
                    <a:p>
                      <a:r>
                        <a:rPr kumimoji="0" lang="id-ID" sz="1800" kern="1200" dirty="0">
                          <a:solidFill>
                            <a:schemeClr val="dk1"/>
                          </a:solidFill>
                          <a:latin typeface="+mn-lt"/>
                          <a:ea typeface="+mn-ea"/>
                          <a:cs typeface="+mn-cs"/>
                        </a:rPr>
                        <a:t>Compulsory payments imposed on real property for specific benefits generated by public investments or services; in theory, costs are allocated in line with benefits received; includes exactments from developers and development fees</a:t>
                      </a:r>
                      <a:endParaRPr lang="id-ID" sz="1800" dirty="0"/>
                    </a:p>
                  </a:txBody>
                  <a:tcPr/>
                </a:tc>
                <a:tc>
                  <a:txBody>
                    <a:bodyPr/>
                    <a:lstStyle/>
                    <a:p>
                      <a:r>
                        <a:rPr kumimoji="0" lang="id-ID" sz="1800" kern="1200" dirty="0">
                          <a:solidFill>
                            <a:schemeClr val="dk1"/>
                          </a:solidFill>
                          <a:latin typeface="+mn-lt"/>
                          <a:ea typeface="+mn-ea"/>
                          <a:cs typeface="+mn-cs"/>
                        </a:rPr>
                        <a:t>Local assessments for sidewalks, street paving and lighting, and fire-protection fees</a:t>
                      </a:r>
                      <a:endParaRPr lang="id-ID" sz="1800" dirty="0"/>
                    </a:p>
                  </a:txBody>
                  <a:tcPr/>
                </a:tc>
                <a:extLst>
                  <a:ext uri="{0D108BD9-81ED-4DB2-BD59-A6C34878D82A}">
                    <a16:rowId xmlns:a16="http://schemas.microsoft.com/office/drawing/2014/main" val="10003"/>
                  </a:ext>
                </a:extLst>
              </a:tr>
              <a:tr h="1290450">
                <a:tc>
                  <a:txBody>
                    <a:bodyPr/>
                    <a:lstStyle/>
                    <a:p>
                      <a:r>
                        <a:rPr kumimoji="0" lang="id-ID" sz="1800" kern="1200" dirty="0">
                          <a:solidFill>
                            <a:schemeClr val="dk1"/>
                          </a:solidFill>
                          <a:latin typeface="+mn-lt"/>
                          <a:ea typeface="+mn-ea"/>
                          <a:cs typeface="+mn-cs"/>
                        </a:rPr>
                        <a:t>License and </a:t>
                      </a:r>
                      <a:br>
                        <a:rPr kumimoji="0" lang="id-ID" sz="1800" kern="1200" dirty="0">
                          <a:solidFill>
                            <a:schemeClr val="dk1"/>
                          </a:solidFill>
                          <a:latin typeface="+mn-lt"/>
                          <a:ea typeface="+mn-ea"/>
                          <a:cs typeface="+mn-cs"/>
                        </a:rPr>
                      </a:br>
                      <a:r>
                        <a:rPr kumimoji="0" lang="id-ID" sz="1800" kern="1200" dirty="0">
                          <a:solidFill>
                            <a:schemeClr val="dk1"/>
                          </a:solidFill>
                          <a:latin typeface="+mn-lt"/>
                          <a:ea typeface="+mn-ea"/>
                          <a:cs typeface="+mn-cs"/>
                        </a:rPr>
                        <a:t>permit fees</a:t>
                      </a:r>
                      <a:endParaRPr lang="id-ID" sz="1800" dirty="0"/>
                    </a:p>
                  </a:txBody>
                  <a:tcPr/>
                </a:tc>
                <a:tc>
                  <a:txBody>
                    <a:bodyPr/>
                    <a:lstStyle/>
                    <a:p>
                      <a:r>
                        <a:rPr kumimoji="0" lang="id-ID" sz="1800" kern="1200" dirty="0">
                          <a:solidFill>
                            <a:schemeClr val="dk1"/>
                          </a:solidFill>
                          <a:latin typeface="+mn-lt"/>
                          <a:ea typeface="+mn-ea"/>
                          <a:cs typeface="+mn-cs"/>
                        </a:rPr>
                        <a:t>Payments required to cover the costs of government regulation of private activities; should be considered an excise tax if charges exceed reasonable costs of regulation</a:t>
                      </a:r>
                      <a:endParaRPr lang="id-ID" sz="1800" dirty="0"/>
                    </a:p>
                  </a:txBody>
                  <a:tcPr/>
                </a:tc>
                <a:tc>
                  <a:txBody>
                    <a:bodyPr/>
                    <a:lstStyle/>
                    <a:p>
                      <a:r>
                        <a:rPr kumimoji="0" lang="id-ID" sz="1800" kern="1200" dirty="0">
                          <a:solidFill>
                            <a:schemeClr val="dk1"/>
                          </a:solidFill>
                          <a:latin typeface="+mn-lt"/>
                          <a:ea typeface="+mn-ea"/>
                          <a:cs typeface="+mn-cs"/>
                        </a:rPr>
                        <a:t>Automobile inspection fees, building permit and inspection charges, professional licenses</a:t>
                      </a:r>
                      <a:endParaRPr lang="id-ID" sz="18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2660</TotalTime>
  <Words>1460</Words>
  <Application>Microsoft Office PowerPoint</Application>
  <PresentationFormat>On-screen Show (4:3)</PresentationFormat>
  <Paragraphs>77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Gill Sans MT</vt:lpstr>
      <vt:lpstr>Verdana</vt:lpstr>
      <vt:lpstr>Wingdings 2</vt:lpstr>
      <vt:lpstr>Solstice</vt:lpstr>
      <vt:lpstr>KONSEP &amp; TEORI RETRIBUSI DAERAH</vt:lpstr>
      <vt:lpstr>Beberapa Konsep Retribusi Daerah</vt:lpstr>
      <vt:lpstr>Beberapa Konsep Retribusi Daerah</vt:lpstr>
      <vt:lpstr>Beberapa Konsep Retribusi Daerah</vt:lpstr>
      <vt:lpstr>Kriteria Retribusi Daerah</vt:lpstr>
      <vt:lpstr>Jenis-Jenis Retribusi Daerah</vt:lpstr>
      <vt:lpstr>Jenis-Jenis Retribusi Daerah</vt:lpstr>
      <vt:lpstr>Jenis-Jenis Retribusi Daerah</vt:lpstr>
      <vt:lpstr>PowerPoint Presentation</vt:lpstr>
      <vt:lpstr>PowerPoint Presentation</vt:lpstr>
      <vt:lpstr>PowerPoint Presentation</vt:lpstr>
      <vt:lpstr>PowerPoint Presentation</vt:lpstr>
      <vt:lpstr>Advantage of User Charges</vt:lpstr>
      <vt:lpstr>Advantage of User Charges</vt:lpstr>
      <vt:lpstr>Advantage of User Charges</vt:lpstr>
      <vt:lpstr>Advantage of User Charges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Lenovo-pc</cp:lastModifiedBy>
  <cp:revision>30</cp:revision>
  <dcterms:created xsi:type="dcterms:W3CDTF">2012-09-15T13:49:49Z</dcterms:created>
  <dcterms:modified xsi:type="dcterms:W3CDTF">2017-10-07T16:51:56Z</dcterms:modified>
</cp:coreProperties>
</file>