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8"/>
  </p:notesMasterIdLst>
  <p:sldIdLst>
    <p:sldId id="400" r:id="rId2"/>
    <p:sldId id="402" r:id="rId3"/>
    <p:sldId id="533" r:id="rId4"/>
    <p:sldId id="532" r:id="rId5"/>
    <p:sldId id="534" r:id="rId6"/>
    <p:sldId id="535" r:id="rId7"/>
    <p:sldId id="542" r:id="rId8"/>
    <p:sldId id="539" r:id="rId9"/>
    <p:sldId id="545" r:id="rId10"/>
    <p:sldId id="546" r:id="rId11"/>
    <p:sldId id="547" r:id="rId12"/>
    <p:sldId id="540" r:id="rId13"/>
    <p:sldId id="541" r:id="rId14"/>
    <p:sldId id="543" r:id="rId15"/>
    <p:sldId id="544" r:id="rId16"/>
    <p:sldId id="27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D6"/>
    <a:srgbClr val="566579"/>
    <a:srgbClr val="9AA3AF"/>
    <a:srgbClr val="7F7F7F"/>
    <a:srgbClr val="0070C0"/>
    <a:srgbClr val="339847"/>
    <a:srgbClr val="FF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1142" autoAdjust="0"/>
  </p:normalViewPr>
  <p:slideViewPr>
    <p:cSldViewPr snapToGrid="0">
      <p:cViewPr varScale="1">
        <p:scale>
          <a:sx n="78" d="100"/>
          <a:sy n="78" d="100"/>
        </p:scale>
        <p:origin x="1152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https://pixabay.com/photos/flea-market-stand-cup-glasses-851978/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Class definition, starts with keyword class, then name of class, then colon/titik dua</a:t>
            </a:r>
          </a:p>
          <a:p>
            <a:pPr marL="139700" indent="0">
              <a:buNone/>
            </a:pPr>
            <a:r>
              <a:rPr lang="en-ID"/>
              <a:t>Constructor = Special method __init__ (short for initialization, starts and ends with double underscore) that is called whenever we create an object. It initializes (mengeset) nilai-nilai awal pada objek yang dibuat.</a:t>
            </a:r>
          </a:p>
          <a:p>
            <a:pPr marL="139700" indent="0">
              <a:buNone/>
            </a:pPr>
            <a:r>
              <a:rPr lang="en-ID"/>
              <a:t>self = For __init__, self refers to the object we create</a:t>
            </a:r>
          </a:p>
          <a:p>
            <a:pPr marL="139700" indent="0">
              <a:buNone/>
            </a:pPr>
            <a:r>
              <a:rPr lang="en-ID"/>
              <a:t>self = For methods, self refers to the calling objects</a:t>
            </a:r>
          </a:p>
        </p:txBody>
      </p:sp>
    </p:spTree>
    <p:extLst>
      <p:ext uri="{BB962C8B-B14F-4D97-AF65-F5344CB8AC3E}">
        <p14:creationId xmlns:p14="http://schemas.microsoft.com/office/powerpoint/2010/main" val="108061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Class definition, starts with keyword class, then name of class, then colon/titik dua</a:t>
            </a:r>
          </a:p>
          <a:p>
            <a:pPr marL="139700" indent="0">
              <a:buNone/>
            </a:pPr>
            <a:r>
              <a:rPr lang="en-ID"/>
              <a:t>Constructor = Special method __init__ (short for initialization, starts and ends with double underscore) that is called whenever we create an object. It initializes (mengeset) nilai-nilai awal pada objek yang dibuat.</a:t>
            </a:r>
          </a:p>
          <a:p>
            <a:pPr marL="139700" indent="0">
              <a:buNone/>
            </a:pPr>
            <a:r>
              <a:rPr lang="en-ID"/>
              <a:t>self = For __init__, self refers to the object we create</a:t>
            </a:r>
          </a:p>
          <a:p>
            <a:pPr marL="139700" indent="0">
              <a:buNone/>
            </a:pPr>
            <a:r>
              <a:rPr lang="en-ID"/>
              <a:t>self = For methods, self refers to the calling objects</a:t>
            </a:r>
          </a:p>
        </p:txBody>
      </p:sp>
    </p:spTree>
    <p:extLst>
      <p:ext uri="{BB962C8B-B14F-4D97-AF65-F5344CB8AC3E}">
        <p14:creationId xmlns:p14="http://schemas.microsoft.com/office/powerpoint/2010/main" val="303006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class attribute = value would be same for all objects of same class</a:t>
            </a:r>
          </a:p>
        </p:txBody>
      </p:sp>
    </p:spTree>
    <p:extLst>
      <p:ext uri="{BB962C8B-B14F-4D97-AF65-F5344CB8AC3E}">
        <p14:creationId xmlns:p14="http://schemas.microsoft.com/office/powerpoint/2010/main" val="424404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self = For __init__, self refers to the object we create</a:t>
            </a:r>
          </a:p>
          <a:p>
            <a:pPr marL="139700" indent="0">
              <a:buNone/>
            </a:pPr>
            <a:r>
              <a:rPr lang="en-ID"/>
              <a:t>self = For methods, self refers to the calling objects</a:t>
            </a:r>
          </a:p>
          <a:p>
            <a:pPr marL="139700" indent="0">
              <a:buNone/>
            </a:pPr>
            <a:endParaRPr lang="en-ID"/>
          </a:p>
          <a:p>
            <a:pPr marL="139700" indent="0">
              <a:buNone/>
            </a:pPr>
            <a:r>
              <a:rPr lang="en-ID"/>
              <a:t>May add __str__ method</a:t>
            </a:r>
          </a:p>
          <a:p>
            <a:pPr marL="139700" indent="0">
              <a:buNone/>
            </a:pPr>
            <a:r>
              <a:rPr lang="en-ID"/>
              <a:t>Or class Cube with length and getVolume</a:t>
            </a:r>
          </a:p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194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66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971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https://www.iconfinder.com/icons/4375050/logo_python_icon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infinite 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https://pixabay.com/photos/autos-technology-vw-214033/</a:t>
            </a:r>
          </a:p>
        </p:txBody>
      </p:sp>
    </p:spTree>
    <p:extLst>
      <p:ext uri="{BB962C8B-B14F-4D97-AF65-F5344CB8AC3E}">
        <p14:creationId xmlns:p14="http://schemas.microsoft.com/office/powerpoint/2010/main" val="37382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https://pixabay.com/photos/autos-technology-vw-214033/</a:t>
            </a:r>
          </a:p>
        </p:txBody>
      </p:sp>
    </p:spTree>
    <p:extLst>
      <p:ext uri="{BB962C8B-B14F-4D97-AF65-F5344CB8AC3E}">
        <p14:creationId xmlns:p14="http://schemas.microsoft.com/office/powerpoint/2010/main" val="43445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Methods = Functions associated with a class</a:t>
            </a:r>
          </a:p>
          <a:p>
            <a:pPr marL="139700" indent="0">
              <a:buNone/>
            </a:pPr>
            <a:r>
              <a:rPr lang="en-ID"/>
              <a:t>Attributes = Variables associated with a class</a:t>
            </a:r>
          </a:p>
        </p:txBody>
      </p:sp>
    </p:spTree>
    <p:extLst>
      <p:ext uri="{BB962C8B-B14F-4D97-AF65-F5344CB8AC3E}">
        <p14:creationId xmlns:p14="http://schemas.microsoft.com/office/powerpoint/2010/main" val="218604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vw beetle (vw kodok)</a:t>
            </a:r>
          </a:p>
          <a:p>
            <a:pPr marL="139700" indent="0">
              <a:buNone/>
            </a:pPr>
            <a:r>
              <a:rPr lang="en-ID"/>
              <a:t>https://pixabay.com/photos/automobile-automotive-car-classic-1838782/</a:t>
            </a:r>
          </a:p>
        </p:txBody>
      </p:sp>
    </p:spTree>
    <p:extLst>
      <p:ext uri="{BB962C8B-B14F-4D97-AF65-F5344CB8AC3E}">
        <p14:creationId xmlns:p14="http://schemas.microsoft.com/office/powerpoint/2010/main" val="377554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https://pixabay.com/illustrations/technology-blueprint-house-drawing-3216744/</a:t>
            </a:r>
          </a:p>
        </p:txBody>
      </p:sp>
    </p:spTree>
    <p:extLst>
      <p:ext uri="{BB962C8B-B14F-4D97-AF65-F5344CB8AC3E}">
        <p14:creationId xmlns:p14="http://schemas.microsoft.com/office/powerpoint/2010/main" val="278549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https://pixabay.com/photos/autos-technology-vw-214033/</a:t>
            </a:r>
          </a:p>
        </p:txBody>
      </p:sp>
    </p:spTree>
    <p:extLst>
      <p:ext uri="{BB962C8B-B14F-4D97-AF65-F5344CB8AC3E}">
        <p14:creationId xmlns:p14="http://schemas.microsoft.com/office/powerpoint/2010/main" val="412739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Class definition, starts with keyword class, then name of class, then colon/titik dua</a:t>
            </a:r>
          </a:p>
          <a:p>
            <a:pPr marL="139700" indent="0">
              <a:buNone/>
            </a:pPr>
            <a:r>
              <a:rPr lang="en-ID"/>
              <a:t>Constructor = Special method __init__ (short for initialization, starts and ends with double underscore) that is called whenever we create an object. It initializes (mengeset) nilai-nilai awal pada objek yang dibuat.</a:t>
            </a:r>
          </a:p>
          <a:p>
            <a:pPr marL="139700" indent="0">
              <a:buNone/>
            </a:pPr>
            <a:r>
              <a:rPr lang="en-ID"/>
              <a:t>self = For __init__, self refers to the object we create</a:t>
            </a:r>
          </a:p>
          <a:p>
            <a:pPr marL="139700" indent="0">
              <a:buNone/>
            </a:pPr>
            <a:r>
              <a:rPr lang="en-ID"/>
              <a:t>self = For methods, self refers to the calling objects</a:t>
            </a:r>
          </a:p>
        </p:txBody>
      </p:sp>
    </p:spTree>
    <p:extLst>
      <p:ext uri="{BB962C8B-B14F-4D97-AF65-F5344CB8AC3E}">
        <p14:creationId xmlns:p14="http://schemas.microsoft.com/office/powerpoint/2010/main" val="330989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Class definition, starts with keyword class, then name of class, then colon/titik dua</a:t>
            </a:r>
          </a:p>
          <a:p>
            <a:pPr marL="139700" indent="0">
              <a:buNone/>
            </a:pPr>
            <a:r>
              <a:rPr lang="en-ID"/>
              <a:t>Constructor = Special method __init__ (short for initialization, starts and ends with double underscore) that is called whenever we create an object. It initializes (mengeset) nilai-nilai awal pada objek yang dibuat.</a:t>
            </a:r>
          </a:p>
          <a:p>
            <a:pPr marL="139700" indent="0">
              <a:buNone/>
            </a:pPr>
            <a:r>
              <a:rPr lang="en-ID"/>
              <a:t>self = For __init__, self refers to the object we create</a:t>
            </a:r>
          </a:p>
          <a:p>
            <a:pPr marL="139700" indent="0">
              <a:buNone/>
            </a:pPr>
            <a:r>
              <a:rPr lang="en-ID"/>
              <a:t>self = For methods, self refers to the calling objects</a:t>
            </a:r>
          </a:p>
        </p:txBody>
      </p:sp>
    </p:spTree>
    <p:extLst>
      <p:ext uri="{BB962C8B-B14F-4D97-AF65-F5344CB8AC3E}">
        <p14:creationId xmlns:p14="http://schemas.microsoft.com/office/powerpoint/2010/main" val="99604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94142" y="4685183"/>
            <a:ext cx="4155716" cy="2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542781" y="4685183"/>
            <a:ext cx="4058439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pymooc-id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CF9D7382-B70A-4251-99AF-DAB9A7B99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55" y="-859332"/>
            <a:ext cx="9155910" cy="68621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108E08-A584-4DE4-B5BF-19E4728F4416}"/>
              </a:ext>
            </a:extLst>
          </p:cNvPr>
          <p:cNvSpPr/>
          <p:nvPr/>
        </p:nvSpPr>
        <p:spPr>
          <a:xfrm>
            <a:off x="-1191" y="2233101"/>
            <a:ext cx="9144000" cy="10921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940A12-EA75-4580-BA45-CD4E1CC661D8}"/>
              </a:ext>
            </a:extLst>
          </p:cNvPr>
          <p:cNvSpPr txBox="1">
            <a:spLocks/>
          </p:cNvSpPr>
          <p:nvPr/>
        </p:nvSpPr>
        <p:spPr>
          <a:xfrm>
            <a:off x="1143000" y="2464456"/>
            <a:ext cx="6858000" cy="5222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0">
                <a:solidFill>
                  <a:schemeClr val="bg1"/>
                </a:solidFill>
                <a:latin typeface="Abadi" panose="020B0604020104020204" pitchFamily="34" charset="0"/>
              </a:rPr>
              <a:t>Classes and Objects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D015F-8965-4522-97F1-0B572C8D455D}"/>
              </a:ext>
            </a:extLst>
          </p:cNvPr>
          <p:cNvSpPr/>
          <p:nvPr/>
        </p:nvSpPr>
        <p:spPr>
          <a:xfrm>
            <a:off x="-3573" y="2970949"/>
            <a:ext cx="9144000" cy="3542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>
                <a:solidFill>
                  <a:schemeClr val="bg1"/>
                </a:solidFill>
                <a:latin typeface="Abadi" panose="020B0604020104020204" pitchFamily="34" charset="0"/>
              </a:rPr>
              <a:t>CSGE601020 | Foundations of Programming 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67A0B7-C003-4640-86A0-B551D5AC9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898"/>
            <a:ext cx="1910095" cy="827888"/>
          </a:xfrm>
          <a:prstGeom prst="rect">
            <a:avLst/>
          </a:prstGeom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95B7EAD-0F6B-44D4-BD5E-9CBCC34659D8}"/>
              </a:ext>
            </a:extLst>
          </p:cNvPr>
          <p:cNvSpPr txBox="1">
            <a:spLocks/>
          </p:cNvSpPr>
          <p:nvPr/>
        </p:nvSpPr>
        <p:spPr>
          <a:xfrm>
            <a:off x="1143000" y="2977115"/>
            <a:ext cx="6858000" cy="732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Fariz Darari</a:t>
            </a:r>
            <a:endParaRPr lang="en-ID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7EB00-F486-482C-8BEC-CA477BD552E3}"/>
              </a:ext>
            </a:extLst>
          </p:cNvPr>
          <p:cNvSpPr txBox="1"/>
          <p:nvPr/>
        </p:nvSpPr>
        <p:spPr>
          <a:xfrm>
            <a:off x="97428" y="4510216"/>
            <a:ext cx="6386685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566579"/>
                </a:solidFill>
                <a:latin typeface="Abadi" panose="020B0604020104020204" pitchFamily="34" charset="0"/>
              </a:rPr>
              <a:t>A video lecture using this slideset is available (+ other cool Python tutorial videos):</a:t>
            </a:r>
          </a:p>
          <a:p>
            <a:r>
              <a:rPr lang="en-US" b="1">
                <a:solidFill>
                  <a:schemeClr val="tx1"/>
                </a:solidFill>
                <a:latin typeface="Abadi" panose="020B06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https://bit.ly/pymooc-id</a:t>
            </a:r>
            <a:endParaRPr lang="en-US" b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0"/>
    </mc:Choice>
    <mc:Fallback xmlns="">
      <p:transition spd="slow" advTm="177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__init__(self, color): # constructor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self.color = color # object/instance attribute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 # object/instance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FD4D4F1C-7250-45F5-8EB2-B40390244805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 = Car("red")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rez.color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'red'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type(rez)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&lt;class '__main__.Car'&gt;</a:t>
            </a:r>
            <a:endParaRPr lang="pt-BR" b="1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70"/>
    </mc:Choice>
    <mc:Fallback xmlns="">
      <p:transition spd="slow" advTm="934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__init__(self, color): # constructor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self.color = color # object/instance attribute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 # object/instance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FD4D4F1C-7250-45F5-8EB2-B40390244805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 = Car("red")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rez.color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'red'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type(rez)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&lt;class '__main__.Car'&gt;</a:t>
            </a:r>
            <a:endParaRPr lang="pt-BR" b="1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94"/>
    </mc:Choice>
    <mc:Fallback xmlns="">
      <p:transition spd="slow" advTm="1177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num_of_wheels = 4 # class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__init__(self, color): # constructor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self.color = color # object/instance attribute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 # object/instance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FD4D4F1C-7250-45F5-8EB2-B40390244805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 = Car("red")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benny = Car("orange")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rez.color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'red'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benny.color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'orange'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rez.num_of_wheels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benny.num_of_wheels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42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3"/>
    </mc:Choice>
    <mc:Fallback xmlns="">
      <p:transition spd="slow" advTm="685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num_of_wheels = 4 # class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__init__(self, color): # constructor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self.color = color # object/instance attribute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 # object/instance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starts(self): # method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True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print("Car starts")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stops(self): # method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print("Car stops")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FD4D4F1C-7250-45F5-8EB2-B40390244805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 = Car("red")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rez.starts()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Car starts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rez.stops()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Car stops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906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29"/>
    </mc:Choice>
    <mc:Fallback xmlns="">
      <p:transition spd="slow" advTm="1380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Quiz time: Class of Cube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85371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create a class Cube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with instance attribute of length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and method get_volume</a:t>
            </a:r>
            <a:endParaRPr lang="pt-BR" sz="16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252;p33">
            <a:extLst>
              <a:ext uri="{FF2B5EF4-FFF2-40B4-BE49-F238E27FC236}">
                <a16:creationId xmlns:a16="http://schemas.microsoft.com/office/drawing/2014/main" id="{EAABED4F-2C17-46B8-A79F-FF6FFB3F83ED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 = Cube(2)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x.length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x.get_volume()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137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"/>
    </mc:Choice>
    <mc:Fallback xmlns="">
      <p:transition spd="slow" advTm="1758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Quiz time: Class of Cube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85371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create a class Cube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with instance attribute of length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# and method get_volume</a:t>
            </a:r>
          </a:p>
          <a:p>
            <a:pPr marL="0" indent="0">
              <a:buNone/>
            </a:pPr>
            <a:endParaRPr lang="en-ID" sz="16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class Cube:</a:t>
            </a:r>
          </a:p>
          <a:p>
            <a:pPr marL="0" indent="0">
              <a:buNone/>
            </a:pPr>
            <a:endParaRPr lang="en-ID" sz="16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length):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        self.length = length</a:t>
            </a:r>
          </a:p>
          <a:p>
            <a:pPr marL="0" indent="0">
              <a:buNone/>
            </a:pPr>
            <a:endParaRPr lang="en-ID" sz="16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    def get_volume(self):</a:t>
            </a:r>
          </a:p>
          <a:p>
            <a:pPr marL="0" indent="0">
              <a:buNone/>
            </a:pPr>
            <a:r>
              <a:rPr lang="en-ID" sz="1600">
                <a:solidFill>
                  <a:schemeClr val="tx1"/>
                </a:solidFill>
                <a:latin typeface="Consolas" panose="020B0609020204030204" pitchFamily="49" charset="0"/>
              </a:rPr>
              <a:t>        return self.length**3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FCB7B11-D3A0-429E-93C7-98E098A65768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 = Cube(2)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x.length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x.get_volume()</a:t>
            </a:r>
          </a:p>
          <a:p>
            <a:pPr marL="0" indent="0">
              <a:buNone/>
            </a:pP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48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5"/>
    </mc:Choice>
    <mc:Fallback xmlns="">
      <p:transition spd="slow" advTm="405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7A6044-2A66-4C95-AD51-56BE702580EA}"/>
              </a:ext>
            </a:extLst>
          </p:cNvPr>
          <p:cNvGrpSpPr/>
          <p:nvPr/>
        </p:nvGrpSpPr>
        <p:grpSpPr>
          <a:xfrm>
            <a:off x="3742050" y="144411"/>
            <a:ext cx="1659900" cy="1659900"/>
            <a:chOff x="3742050" y="1094500"/>
            <a:chExt cx="1659900" cy="1659900"/>
          </a:xfrm>
        </p:grpSpPr>
        <p:sp>
          <p:nvSpPr>
            <p:cNvPr id="890" name="Google Shape;890;p52"/>
            <p:cNvSpPr/>
            <p:nvPr/>
          </p:nvSpPr>
          <p:spPr>
            <a:xfrm>
              <a:off x="3742050" y="1094500"/>
              <a:ext cx="1659900" cy="1659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70" name="Picture 2" descr="logo, python icon">
              <a:extLst>
                <a:ext uri="{FF2B5EF4-FFF2-40B4-BE49-F238E27FC236}">
                  <a16:creationId xmlns:a16="http://schemas.microsoft.com/office/drawing/2014/main" id="{213FB561-EB10-444D-8568-100790B9D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73" y="1294097"/>
              <a:ext cx="1277654" cy="12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oogle Shape;252;p33">
            <a:extLst>
              <a:ext uri="{FF2B5EF4-FFF2-40B4-BE49-F238E27FC236}">
                <a16:creationId xmlns:a16="http://schemas.microsoft.com/office/drawing/2014/main" id="{8642F49A-BC5F-482C-97F3-B391FE64EEDC}"/>
              </a:ext>
            </a:extLst>
          </p:cNvPr>
          <p:cNvSpPr txBox="1"/>
          <p:nvPr/>
        </p:nvSpPr>
        <p:spPr>
          <a:xfrm>
            <a:off x="247135" y="1989837"/>
            <a:ext cx="8649730" cy="195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 b="1">
                <a:solidFill>
                  <a:schemeClr val="tx1"/>
                </a:solidFill>
                <a:latin typeface="Consolas" panose="020B0609020204030204" pitchFamily="49" charset="0"/>
              </a:rPr>
              <a:t>class ThankYou:</a:t>
            </a:r>
          </a:p>
          <a:p>
            <a:pPr marL="0" indent="0">
              <a:buNone/>
            </a:pPr>
            <a:endParaRPr lang="en-ID" sz="16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600" b="1">
                <a:solidFill>
                  <a:schemeClr val="tx1"/>
                </a:solidFill>
                <a:latin typeface="Consolas" panose="020B0609020204030204" pitchFamily="49" charset="0"/>
              </a:rPr>
              <a:t>    def __init__(self):</a:t>
            </a:r>
          </a:p>
          <a:p>
            <a:pPr marL="0" indent="0">
              <a:buNone/>
            </a:pPr>
            <a:r>
              <a:rPr lang="en-ID" sz="1600" b="1">
                <a:solidFill>
                  <a:schemeClr val="tx1"/>
                </a:solidFill>
                <a:latin typeface="Consolas" panose="020B0609020204030204" pitchFamily="49" charset="0"/>
              </a:rPr>
              <a:t>        print("Thank you!")</a:t>
            </a:r>
          </a:p>
          <a:p>
            <a:pPr marL="0" indent="0">
              <a:buNone/>
            </a:pPr>
            <a:endParaRPr lang="en-ID" sz="16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600" b="1">
                <a:solidFill>
                  <a:schemeClr val="tx1"/>
                </a:solidFill>
                <a:latin typeface="Consolas" panose="020B0609020204030204" pitchFamily="49" charset="0"/>
              </a:rPr>
              <a:t>thanks = ThankYou()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70F78-A1EC-4CC9-987E-A3ADF1F89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6" t="13371"/>
          <a:stretch/>
        </p:blipFill>
        <p:spPr>
          <a:xfrm>
            <a:off x="292100" y="4184650"/>
            <a:ext cx="2022248" cy="371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s, Technology, Vw, Multi Storey Car Park, Warehouse">
            <a:extLst>
              <a:ext uri="{FF2B5EF4-FFF2-40B4-BE49-F238E27FC236}">
                <a16:creationId xmlns:a16="http://schemas.microsoft.com/office/drawing/2014/main" id="{D7893356-855D-4E0C-8D02-DA33C99F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AE6FB-CBE6-41AC-8AF9-82320B899444}"/>
              </a:ext>
            </a:extLst>
          </p:cNvPr>
          <p:cNvSpPr txBox="1"/>
          <p:nvPr/>
        </p:nvSpPr>
        <p:spPr>
          <a:xfrm>
            <a:off x="-13314" y="4061262"/>
            <a:ext cx="6726521" cy="954107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>
                <a:latin typeface="Abadi" panose="020B0604020104020204" pitchFamily="34" charset="0"/>
              </a:rPr>
              <a:t>A lot of </a:t>
            </a:r>
            <a:r>
              <a:rPr lang="en-ID" sz="2800" b="1">
                <a:latin typeface="Abadi" panose="020B0604020104020204" pitchFamily="34" charset="0"/>
              </a:rPr>
              <a:t>objects</a:t>
            </a:r>
            <a:r>
              <a:rPr lang="en-ID" sz="2800">
                <a:latin typeface="Abadi" panose="020B0604020104020204" pitchFamily="34" charset="0"/>
              </a:rPr>
              <a:t> of the same type (or </a:t>
            </a:r>
            <a:r>
              <a:rPr lang="en-ID" sz="2800" b="1">
                <a:latin typeface="Abadi" panose="020B0604020104020204" pitchFamily="34" charset="0"/>
              </a:rPr>
              <a:t>class</a:t>
            </a:r>
            <a:r>
              <a:rPr lang="en-ID" sz="2800">
                <a:latin typeface="Abadi" panose="020B0604020104020204" pitchFamily="34" charset="0"/>
              </a:rPr>
              <a:t>),</a:t>
            </a:r>
            <a:br>
              <a:rPr lang="en-ID" sz="2800">
                <a:latin typeface="Abadi" panose="020B0604020104020204" pitchFamily="34" charset="0"/>
              </a:rPr>
            </a:br>
            <a:r>
              <a:rPr lang="en-ID" sz="2800">
                <a:latin typeface="Abadi" panose="020B0604020104020204" pitchFamily="34" charset="0"/>
              </a:rPr>
              <a:t>that is, Car</a:t>
            </a:r>
          </a:p>
        </p:txBody>
      </p:sp>
    </p:spTree>
    <p:extLst>
      <p:ext uri="{BB962C8B-B14F-4D97-AF65-F5344CB8AC3E}">
        <p14:creationId xmlns:p14="http://schemas.microsoft.com/office/powerpoint/2010/main" val="3811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8"/>
    </mc:Choice>
    <mc:Fallback xmlns="">
      <p:transition spd="slow" advTm="14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rted Color Kittens">
            <a:extLst>
              <a:ext uri="{FF2B5EF4-FFF2-40B4-BE49-F238E27FC236}">
                <a16:creationId xmlns:a16="http://schemas.microsoft.com/office/drawing/2014/main" id="{27D33A4A-DF9B-4309-AB22-51CF0D88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8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AE6FB-CBE6-41AC-8AF9-82320B899444}"/>
              </a:ext>
            </a:extLst>
          </p:cNvPr>
          <p:cNvSpPr txBox="1"/>
          <p:nvPr/>
        </p:nvSpPr>
        <p:spPr>
          <a:xfrm>
            <a:off x="-13314" y="4061262"/>
            <a:ext cx="7173759" cy="954107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>
                <a:latin typeface="Abadi" panose="020B0604020104020204" pitchFamily="34" charset="0"/>
              </a:rPr>
              <a:t>And these cute cats?</a:t>
            </a:r>
          </a:p>
          <a:p>
            <a:r>
              <a:rPr lang="en-ID" sz="2800">
                <a:latin typeface="Abadi" panose="020B0604020104020204" pitchFamily="34" charset="0"/>
              </a:rPr>
              <a:t>They are </a:t>
            </a:r>
            <a:r>
              <a:rPr lang="en-ID" sz="2800" b="1">
                <a:latin typeface="Abadi" panose="020B0604020104020204" pitchFamily="34" charset="0"/>
              </a:rPr>
              <a:t>objects</a:t>
            </a:r>
            <a:r>
              <a:rPr lang="en-ID" sz="2800">
                <a:latin typeface="Abadi" panose="020B0604020104020204" pitchFamily="34" charset="0"/>
              </a:rPr>
              <a:t> as well of type (or </a:t>
            </a:r>
            <a:r>
              <a:rPr lang="en-ID" sz="2800" b="1">
                <a:latin typeface="Abadi" panose="020B0604020104020204" pitchFamily="34" charset="0"/>
              </a:rPr>
              <a:t>class</a:t>
            </a:r>
            <a:r>
              <a:rPr lang="en-ID" sz="2800">
                <a:latin typeface="Abadi" panose="020B0604020104020204" pitchFamily="34" charset="0"/>
              </a:rPr>
              <a:t>) Cat</a:t>
            </a:r>
          </a:p>
        </p:txBody>
      </p:sp>
    </p:spTree>
    <p:extLst>
      <p:ext uri="{BB962C8B-B14F-4D97-AF65-F5344CB8AC3E}">
        <p14:creationId xmlns:p14="http://schemas.microsoft.com/office/powerpoint/2010/main" val="3401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7"/>
    </mc:Choice>
    <mc:Fallback xmlns="">
      <p:transition spd="slow" advTm="113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Object-Oriented Programming (OOP)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931706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In OOP, not only we code instructions, but also we provide </a:t>
            </a:r>
            <a:b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 abstraction/orientation over such instructions: </a:t>
            </a:r>
            <a:b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that our code is actually about real-world objects!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An </a:t>
            </a:r>
            <a:r>
              <a:rPr lang="en-ID" sz="22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object</a:t>
            </a: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is an entity in the real-world that can be distinctly identified, e.g., strings, lists, cars, cats, students, courses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Every single object has its own set of:</a:t>
            </a:r>
            <a:b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attribute (state) and methods (behavior)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 </a:t>
            </a:r>
            <a:r>
              <a:rPr lang="en-ID" sz="22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class</a:t>
            </a: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groups similar objects</a:t>
            </a:r>
          </a:p>
        </p:txBody>
      </p:sp>
    </p:spTree>
    <p:extLst>
      <p:ext uri="{BB962C8B-B14F-4D97-AF65-F5344CB8AC3E}">
        <p14:creationId xmlns:p14="http://schemas.microsoft.com/office/powerpoint/2010/main" val="41634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70"/>
    </mc:Choice>
    <mc:Fallback xmlns="">
      <p:transition spd="slow" advTm="659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Object-Oriented Programming (OOP)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3143574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1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For example, objects of the class Car might have:</a:t>
            </a:r>
          </a:p>
          <a:p>
            <a:pPr marL="508000" lvl="1" indent="-342900">
              <a:lnSpc>
                <a:spcPct val="130000"/>
              </a:lnSpc>
              <a:buClr>
                <a:srgbClr val="999999"/>
              </a:buClr>
              <a:buSzPts val="1000"/>
              <a:buFont typeface="Arial" panose="020B0604020202020204" pitchFamily="34" charset="0"/>
              <a:buChar char="•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Attributes: color, license plate, brand</a:t>
            </a:r>
          </a:p>
          <a:p>
            <a:pPr marL="508000" lvl="1" indent="-342900">
              <a:lnSpc>
                <a:spcPct val="130000"/>
              </a:lnSpc>
              <a:buClr>
                <a:srgbClr val="999999"/>
              </a:buClr>
              <a:buSzPts val="1000"/>
              <a:buFont typeface="Arial" panose="020B0604020202020204" pitchFamily="34" charset="0"/>
              <a:buChar char="•"/>
            </a:pPr>
            <a:r>
              <a:rPr lang="en-ID" sz="22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Methods: starts, stops, honks  </a:t>
            </a:r>
          </a:p>
        </p:txBody>
      </p:sp>
      <p:pic>
        <p:nvPicPr>
          <p:cNvPr id="4100" name="Picture 4" descr="Automobile, Automotive, Car, Classic, Road, Travel">
            <a:extLst>
              <a:ext uri="{FF2B5EF4-FFF2-40B4-BE49-F238E27FC236}">
                <a16:creationId xmlns:a16="http://schemas.microsoft.com/office/drawing/2014/main" id="{B6364089-0299-47AD-85BC-047C1456E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t="32913" r="29692" b="12072"/>
          <a:stretch/>
        </p:blipFill>
        <p:spPr bwMode="auto">
          <a:xfrm>
            <a:off x="3422821" y="914709"/>
            <a:ext cx="2298357" cy="21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9"/>
    </mc:Choice>
    <mc:Fallback xmlns="">
      <p:transition spd="slow" advTm="497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ology, Blueprint, House Drawing, Construction">
            <a:extLst>
              <a:ext uri="{FF2B5EF4-FFF2-40B4-BE49-F238E27FC236}">
                <a16:creationId xmlns:a16="http://schemas.microsoft.com/office/drawing/2014/main" id="{FCD4EA78-43DD-4CB6-B59A-E600C4F4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4" y="-666353"/>
            <a:ext cx="9170628" cy="64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AE6FB-CBE6-41AC-8AF9-82320B899444}"/>
              </a:ext>
            </a:extLst>
          </p:cNvPr>
          <p:cNvSpPr txBox="1"/>
          <p:nvPr/>
        </p:nvSpPr>
        <p:spPr>
          <a:xfrm>
            <a:off x="-13314" y="4061262"/>
            <a:ext cx="4014240" cy="954107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>
                <a:latin typeface="Abadi" panose="020B0604020104020204" pitchFamily="34" charset="0"/>
              </a:rPr>
              <a:t>A class is like a blueprint</a:t>
            </a:r>
            <a:br>
              <a:rPr lang="en-ID" sz="2800">
                <a:latin typeface="Abadi" panose="020B0604020104020204" pitchFamily="34" charset="0"/>
              </a:rPr>
            </a:br>
            <a:r>
              <a:rPr lang="en-ID" sz="2800">
                <a:latin typeface="Abadi" panose="020B0604020104020204" pitchFamily="34" charset="0"/>
              </a:rPr>
              <a:t>for objects (or instances)</a:t>
            </a:r>
          </a:p>
        </p:txBody>
      </p:sp>
    </p:spTree>
    <p:extLst>
      <p:ext uri="{BB962C8B-B14F-4D97-AF65-F5344CB8AC3E}">
        <p14:creationId xmlns:p14="http://schemas.microsoft.com/office/powerpoint/2010/main" val="35386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7"/>
    </mc:Choice>
    <mc:Fallback xmlns="">
      <p:transition spd="slow" advTm="222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ugh, Cookie, Cut Out, Bake, Finger, Flour">
            <a:extLst>
              <a:ext uri="{FF2B5EF4-FFF2-40B4-BE49-F238E27FC236}">
                <a16:creationId xmlns:a16="http://schemas.microsoft.com/office/drawing/2014/main" id="{900E4CE7-DF74-48BE-BA2F-8D93DFD9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276"/>
            <a:ext cx="9144000" cy="61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AE6FB-CBE6-41AC-8AF9-82320B899444}"/>
              </a:ext>
            </a:extLst>
          </p:cNvPr>
          <p:cNvSpPr txBox="1"/>
          <p:nvPr/>
        </p:nvSpPr>
        <p:spPr>
          <a:xfrm>
            <a:off x="-13314" y="4061262"/>
            <a:ext cx="4706738" cy="954107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>
                <a:latin typeface="Abadi" panose="020B0604020104020204" pitchFamily="34" charset="0"/>
              </a:rPr>
              <a:t>A class is like a cookie cutter,</a:t>
            </a:r>
          </a:p>
          <a:p>
            <a:r>
              <a:rPr lang="en-ID" sz="2800">
                <a:latin typeface="Abadi" panose="020B0604020104020204" pitchFamily="34" charset="0"/>
              </a:rPr>
              <a:t>it's creating cookie objects!</a:t>
            </a:r>
          </a:p>
        </p:txBody>
      </p:sp>
    </p:spTree>
    <p:extLst>
      <p:ext uri="{BB962C8B-B14F-4D97-AF65-F5344CB8AC3E}">
        <p14:creationId xmlns:p14="http://schemas.microsoft.com/office/powerpoint/2010/main" val="35894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0"/>
    </mc:Choice>
    <mc:Fallback xmlns="">
      <p:transition spd="slow" advTm="204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9"/>
    </mc:Choice>
    <mc:Fallback xmlns="">
      <p:transition spd="slow" advTm="300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Class of Car in Python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400995" y="841829"/>
            <a:ext cx="4566421" cy="2778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Car: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def __init__(self, color): # constructor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self.color = color # object/instance attribute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self.is_on = False # object/instance attribute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FD4D4F1C-7250-45F5-8EB2-B40390244805}"/>
              </a:ext>
            </a:extLst>
          </p:cNvPr>
          <p:cNvSpPr txBox="1"/>
          <p:nvPr/>
        </p:nvSpPr>
        <p:spPr>
          <a:xfrm>
            <a:off x="5088325" y="841829"/>
            <a:ext cx="3743976" cy="277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 = Car("red")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rez.color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'red'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rez.is_on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type(rez)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&lt;class '__main__.Car'&gt;</a:t>
            </a:r>
            <a:endParaRPr lang="pt-BR" b="1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4"/>
    </mc:Choice>
    <mc:Fallback xmlns="">
      <p:transition spd="slow" advTm="50894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1319</Words>
  <Application>Microsoft Office PowerPoint</Application>
  <PresentationFormat>On-screen Show (16:9)</PresentationFormat>
  <Paragraphs>196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Consolas</vt:lpstr>
      <vt:lpstr>Trebuchet MS</vt:lpstr>
      <vt:lpstr>Simple Light</vt:lpstr>
      <vt:lpstr>PowerPoint Presentation</vt:lpstr>
      <vt:lpstr>PowerPoint Presentation</vt:lpstr>
      <vt:lpstr>PowerPoint Presentation</vt:lpstr>
      <vt:lpstr>Object-Oriented Programming (OOP)</vt:lpstr>
      <vt:lpstr>Object-Oriented Programming (OOP)</vt:lpstr>
      <vt:lpstr>PowerPoint Presentation</vt:lpstr>
      <vt:lpstr>PowerPoint Presentation</vt:lpstr>
      <vt:lpstr>Class of Car in Python</vt:lpstr>
      <vt:lpstr>Class of Car in Python</vt:lpstr>
      <vt:lpstr>Class of Car in Python</vt:lpstr>
      <vt:lpstr>Class of Car in Python</vt:lpstr>
      <vt:lpstr>Class of Car in Python</vt:lpstr>
      <vt:lpstr>Class of Car in Python</vt:lpstr>
      <vt:lpstr>Quiz time: Class of Cube</vt:lpstr>
      <vt:lpstr>Quiz time: Class of Cube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Fariz Darari</cp:lastModifiedBy>
  <cp:revision>885</cp:revision>
  <dcterms:modified xsi:type="dcterms:W3CDTF">2020-10-30T04:48:53Z</dcterms:modified>
</cp:coreProperties>
</file>