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75" r:id="rId1"/>
  </p:sldMasterIdLst>
  <p:notesMasterIdLst>
    <p:notesMasterId r:id="rId18"/>
  </p:notesMasterIdLst>
  <p:sldIdLst>
    <p:sldId id="400" r:id="rId2"/>
    <p:sldId id="548" r:id="rId3"/>
    <p:sldId id="549" r:id="rId4"/>
    <p:sldId id="550" r:id="rId5"/>
    <p:sldId id="551" r:id="rId6"/>
    <p:sldId id="552" r:id="rId7"/>
    <p:sldId id="553" r:id="rId8"/>
    <p:sldId id="554" r:id="rId9"/>
    <p:sldId id="555" r:id="rId10"/>
    <p:sldId id="556" r:id="rId11"/>
    <p:sldId id="557" r:id="rId12"/>
    <p:sldId id="558" r:id="rId13"/>
    <p:sldId id="559" r:id="rId14"/>
    <p:sldId id="561" r:id="rId15"/>
    <p:sldId id="560" r:id="rId16"/>
    <p:sldId id="278" r:id="rId17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4D6D6"/>
    <a:srgbClr val="566579"/>
    <a:srgbClr val="9AA3AF"/>
    <a:srgbClr val="7F7F7F"/>
    <a:srgbClr val="0070C0"/>
    <a:srgbClr val="339847"/>
    <a:srgbClr val="FF00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5" autoAdjust="0"/>
    <p:restoredTop sz="81142" autoAdjust="0"/>
  </p:normalViewPr>
  <p:slideViewPr>
    <p:cSldViewPr snapToGrid="0">
      <p:cViewPr varScale="1">
        <p:scale>
          <a:sx n="78" d="100"/>
          <a:sy n="78" d="100"/>
        </p:scale>
        <p:origin x="1038" y="78"/>
      </p:cViewPr>
      <p:guideLst/>
    </p:cSldViewPr>
  </p:slideViewPr>
  <p:notesTextViewPr>
    <p:cViewPr>
      <p:scale>
        <a:sx n="125" d="100"/>
        <a:sy n="125" d="100"/>
      </p:scale>
      <p:origin x="0" y="0"/>
    </p:cViewPr>
  </p:notesTextViewPr>
  <p:notesViewPr>
    <p:cSldViewPr snapToGrid="0">
      <p:cViewPr varScale="1">
        <p:scale>
          <a:sx n="56" d="100"/>
          <a:sy n="56" d="100"/>
        </p:scale>
        <p:origin x="2772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r>
              <a:rPr lang="en-ID"/>
              <a:t>https://pixabay.com/photos/dumbbells-training-fitness-gym-2465478/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05A695-C1CD-4F57-A8D6-E3EB546956D0}" type="slidenum">
              <a:rPr lang="en-ID" smtClean="0"/>
              <a:t>1</a:t>
            </a:fld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6679074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5688397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73765659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84295171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3125852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r>
              <a:rPr lang="en-ID" sz="180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Mengembalikan jumlah semua elemen (sum) pada list lst?</a:t>
            </a:r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86620322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r>
              <a:rPr lang="en-ID" sz="180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Mengembalikan jumlah semua elemen (sum) pada list lst?</a:t>
            </a:r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83089946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7" name="Google Shape;887;g1c4147e5ba_0_7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8" name="Google Shape;888;g1c4147e5ba_0_7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https://www.iconfinder.com/icons/4375050/logo_python_icon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infinite thank you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r>
              <a:rPr lang="en-ID"/>
              <a:t>str.strip(): </a:t>
            </a:r>
            <a:r>
              <a:rPr lang="en-ID" b="0" i="0">
                <a:solidFill>
                  <a:srgbClr val="222222"/>
                </a:solidFill>
                <a:effectLst/>
                <a:latin typeface="Lucida Grande"/>
              </a:rPr>
              <a:t>Return a copy of the string with the leading and trailing characters removed</a:t>
            </a:r>
            <a:endParaRPr lang="en-ID"/>
          </a:p>
          <a:p>
            <a:pPr marL="139700" indent="0">
              <a:buNone/>
            </a:pPr>
            <a:r>
              <a:rPr lang="en-ID"/>
              <a:t>str.replace(): </a:t>
            </a:r>
            <a:r>
              <a:rPr lang="en-ID" b="0" i="0">
                <a:solidFill>
                  <a:srgbClr val="222222"/>
                </a:solidFill>
                <a:effectLst/>
                <a:latin typeface="Lucida Grande"/>
              </a:rPr>
              <a:t>Return a copy of the string with all occurrences of substring </a:t>
            </a:r>
            <a:r>
              <a:rPr lang="en-ID" b="0" i="1">
                <a:solidFill>
                  <a:srgbClr val="222222"/>
                </a:solidFill>
                <a:effectLst/>
                <a:latin typeface="Lucida Grande"/>
              </a:rPr>
              <a:t>old</a:t>
            </a:r>
            <a:r>
              <a:rPr lang="en-ID" b="0" i="0">
                <a:solidFill>
                  <a:srgbClr val="222222"/>
                </a:solidFill>
                <a:effectLst/>
                <a:latin typeface="Lucida Grande"/>
              </a:rPr>
              <a:t> replaced by </a:t>
            </a:r>
            <a:r>
              <a:rPr lang="en-ID" b="0" i="1">
                <a:solidFill>
                  <a:srgbClr val="222222"/>
                </a:solidFill>
                <a:effectLst/>
                <a:latin typeface="Lucida Grande"/>
              </a:rPr>
              <a:t>new</a:t>
            </a:r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813246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r>
              <a:rPr lang="en-ID"/>
              <a:t>str.strip(): </a:t>
            </a:r>
            <a:r>
              <a:rPr lang="en-ID" b="0" i="0">
                <a:solidFill>
                  <a:srgbClr val="222222"/>
                </a:solidFill>
                <a:effectLst/>
                <a:latin typeface="Lucida Grande"/>
              </a:rPr>
              <a:t>Return a copy of the string with the leading and trailing characters removed</a:t>
            </a:r>
            <a:endParaRPr lang="en-ID"/>
          </a:p>
          <a:p>
            <a:pPr marL="139700" indent="0">
              <a:buNone/>
            </a:pPr>
            <a:r>
              <a:rPr lang="en-ID"/>
              <a:t>str.replace(): </a:t>
            </a:r>
            <a:r>
              <a:rPr lang="en-ID" b="0" i="0">
                <a:solidFill>
                  <a:srgbClr val="222222"/>
                </a:solidFill>
                <a:effectLst/>
                <a:latin typeface="Lucida Grande"/>
              </a:rPr>
              <a:t>Return a copy of the string with all occurrences of substring </a:t>
            </a:r>
            <a:r>
              <a:rPr lang="en-ID" b="0" i="1">
                <a:solidFill>
                  <a:srgbClr val="222222"/>
                </a:solidFill>
                <a:effectLst/>
                <a:latin typeface="Lucida Grande"/>
              </a:rPr>
              <a:t>old</a:t>
            </a:r>
            <a:r>
              <a:rPr lang="en-ID" b="0" i="0">
                <a:solidFill>
                  <a:srgbClr val="222222"/>
                </a:solidFill>
                <a:effectLst/>
                <a:latin typeface="Lucida Grande"/>
              </a:rPr>
              <a:t> replaced by </a:t>
            </a:r>
            <a:r>
              <a:rPr lang="en-ID" b="0" i="1">
                <a:solidFill>
                  <a:srgbClr val="222222"/>
                </a:solidFill>
                <a:effectLst/>
                <a:latin typeface="Lucida Grande"/>
              </a:rPr>
              <a:t>new</a:t>
            </a:r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8397132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r>
              <a:rPr lang="en-ID"/>
              <a:t>Ralat jawaban, ini yg salah:</a:t>
            </a:r>
          </a:p>
          <a:p>
            <a:pPr marL="139700" indent="0">
              <a:buNone/>
            </a:pPr>
            <a:r>
              <a:rPr lang="en-ID"/>
              <a:t>s = """He said, "You are the cause of my euphoria""""</a:t>
            </a:r>
          </a:p>
          <a:p>
            <a:pPr marL="139700" indent="0">
              <a:buNone/>
            </a:pPr>
            <a:r>
              <a:rPr lang="en-ID"/>
              <a:t>print(s)</a:t>
            </a:r>
          </a:p>
          <a:p>
            <a:pPr marL="139700" indent="0">
              <a:buNone/>
            </a:pPr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299951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r>
              <a:rPr lang="en-ID"/>
              <a:t>Ralat jawaban, ini yg salah:</a:t>
            </a:r>
          </a:p>
          <a:p>
            <a:pPr marL="139700" indent="0">
              <a:buNone/>
            </a:pPr>
            <a:r>
              <a:rPr lang="en-ID"/>
              <a:t>s = """He said, "You are the cause of my euphoria""""</a:t>
            </a:r>
          </a:p>
          <a:p>
            <a:pPr marL="139700" indent="0">
              <a:buNone/>
            </a:pPr>
            <a:r>
              <a:rPr lang="en-ID"/>
              <a:t>print(s)</a:t>
            </a:r>
          </a:p>
          <a:p>
            <a:pPr marL="139700" indent="0">
              <a:buNone/>
            </a:pPr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4248698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r>
              <a:rPr lang="en-ID"/>
              <a:t>bonus = 1000</a:t>
            </a:r>
          </a:p>
          <a:p>
            <a:pPr marL="139700" indent="0">
              <a:buNone/>
            </a:pPr>
            <a:r>
              <a:rPr lang="en-ID"/>
              <a:t>num_users = 10</a:t>
            </a:r>
          </a:p>
          <a:p>
            <a:pPr marL="139700" indent="0">
              <a:buNone/>
            </a:pPr>
            <a:endParaRPr lang="en-ID"/>
          </a:p>
          <a:p>
            <a:pPr marL="139700" indent="0">
              <a:buNone/>
            </a:pPr>
            <a:r>
              <a:rPr lang="en-ID"/>
              <a:t>if num_users &gt; 0:</a:t>
            </a:r>
          </a:p>
          <a:p>
            <a:pPr marL="139700" indent="0">
              <a:buNone/>
            </a:pPr>
            <a:r>
              <a:rPr lang="en-ID"/>
              <a:t>    bonus_per_user = bonus / num_users # 100.0</a:t>
            </a:r>
          </a:p>
          <a:p>
            <a:pPr marL="139700" indent="0">
              <a:buNone/>
            </a:pPr>
            <a:endParaRPr lang="en-ID"/>
          </a:p>
          <a:p>
            <a:pPr marL="139700" indent="0">
              <a:buNone/>
            </a:pPr>
            <a:r>
              <a:rPr lang="en-ID"/>
              <a:t># TypeError: can only concatenate str (not "float") to str</a:t>
            </a:r>
          </a:p>
          <a:p>
            <a:pPr marL="139700" indent="0">
              <a:buNone/>
            </a:pPr>
            <a:r>
              <a:rPr lang="en-ID"/>
              <a:t>print("Bonus per user: " + bonus_per_user)</a:t>
            </a:r>
          </a:p>
        </p:txBody>
      </p:sp>
    </p:spTree>
    <p:extLst>
      <p:ext uri="{BB962C8B-B14F-4D97-AF65-F5344CB8AC3E}">
        <p14:creationId xmlns:p14="http://schemas.microsoft.com/office/powerpoint/2010/main" val="29509289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r>
              <a:rPr lang="en-ID"/>
              <a:t>bonus = 1000</a:t>
            </a:r>
          </a:p>
          <a:p>
            <a:pPr marL="139700" indent="0">
              <a:buNone/>
            </a:pPr>
            <a:r>
              <a:rPr lang="en-ID"/>
              <a:t>num_users = 10</a:t>
            </a:r>
          </a:p>
          <a:p>
            <a:pPr marL="139700" indent="0">
              <a:buNone/>
            </a:pPr>
            <a:endParaRPr lang="en-ID"/>
          </a:p>
          <a:p>
            <a:pPr marL="139700" indent="0">
              <a:buNone/>
            </a:pPr>
            <a:r>
              <a:rPr lang="en-ID"/>
              <a:t>if num_users &gt; 0:</a:t>
            </a:r>
          </a:p>
          <a:p>
            <a:pPr marL="139700" indent="0">
              <a:buNone/>
            </a:pPr>
            <a:r>
              <a:rPr lang="en-ID"/>
              <a:t>    bonus_per_user = bonus / num_users # 100.0</a:t>
            </a:r>
          </a:p>
          <a:p>
            <a:pPr marL="139700" indent="0">
              <a:buNone/>
            </a:pPr>
            <a:endParaRPr lang="en-ID"/>
          </a:p>
          <a:p>
            <a:pPr marL="139700" indent="0">
              <a:buNone/>
            </a:pPr>
            <a:r>
              <a:rPr lang="en-ID"/>
              <a:t># TypeError: can only concatenate str (not "float") to str</a:t>
            </a:r>
          </a:p>
          <a:p>
            <a:pPr marL="139700" indent="0">
              <a:buNone/>
            </a:pPr>
            <a:r>
              <a:rPr lang="en-ID"/>
              <a:t>print("Bonus per user: " + bonus_per_user)</a:t>
            </a:r>
          </a:p>
        </p:txBody>
      </p:sp>
    </p:spTree>
    <p:extLst>
      <p:ext uri="{BB962C8B-B14F-4D97-AF65-F5344CB8AC3E}">
        <p14:creationId xmlns:p14="http://schemas.microsoft.com/office/powerpoint/2010/main" val="40996698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r>
              <a:rPr lang="en-ID" b="0" i="0">
                <a:solidFill>
                  <a:srgbClr val="222222"/>
                </a:solidFill>
                <a:effectLst/>
                <a:latin typeface="Lucida Grande"/>
              </a:rPr>
              <a:t>NameError: Raised when a local or global name is not found.</a:t>
            </a:r>
          </a:p>
          <a:p>
            <a:pPr marL="139700" indent="0">
              <a:buNone/>
            </a:pPr>
            <a:r>
              <a:rPr lang="en-ID" b="0" i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A NameError means that Python tried to use a variable or function name. If it hasn't been defined at this point, you get the error.</a:t>
            </a:r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6414637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r>
              <a:rPr lang="en-ID" b="0" i="0">
                <a:solidFill>
                  <a:srgbClr val="222222"/>
                </a:solidFill>
                <a:effectLst/>
                <a:latin typeface="Lucida Grande"/>
              </a:rPr>
              <a:t>NameError: Raised when a local or global name is not found.</a:t>
            </a:r>
          </a:p>
          <a:p>
            <a:pPr marL="139700" indent="0">
              <a:buNone/>
            </a:pPr>
            <a:r>
              <a:rPr lang="en-ID" b="0" i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A NameError means that Python tried to use a variable or function name. If it hasn't been defined at this point, you get the error.</a:t>
            </a:r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3037932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402225" y="4703625"/>
            <a:ext cx="396300" cy="20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402225" y="4703625"/>
            <a:ext cx="396300" cy="20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/>
          <p:nvPr/>
        </p:nvSpPr>
        <p:spPr>
          <a:xfrm>
            <a:off x="434306" y="4736375"/>
            <a:ext cx="379800" cy="174600"/>
          </a:xfrm>
          <a:prstGeom prst="rect">
            <a:avLst/>
          </a:prstGeom>
          <a:solidFill>
            <a:srgbClr val="C6C5C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434300" y="4733625"/>
            <a:ext cx="364200" cy="17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 sz="900">
                <a:solidFill>
                  <a:srgbClr val="F3F3F3"/>
                </a:solidFill>
              </a:defRPr>
            </a:lvl1pPr>
            <a:lvl2pPr lvl="1" rtl="0">
              <a:buNone/>
              <a:defRPr sz="900">
                <a:solidFill>
                  <a:srgbClr val="F3F3F3"/>
                </a:solidFill>
              </a:defRPr>
            </a:lvl2pPr>
            <a:lvl3pPr lvl="2" rtl="0">
              <a:buNone/>
              <a:defRPr sz="900">
                <a:solidFill>
                  <a:srgbClr val="F3F3F3"/>
                </a:solidFill>
              </a:defRPr>
            </a:lvl3pPr>
            <a:lvl4pPr lvl="3" rtl="0">
              <a:buNone/>
              <a:defRPr sz="900">
                <a:solidFill>
                  <a:srgbClr val="F3F3F3"/>
                </a:solidFill>
              </a:defRPr>
            </a:lvl4pPr>
            <a:lvl5pPr lvl="4" rtl="0">
              <a:buNone/>
              <a:defRPr sz="900">
                <a:solidFill>
                  <a:srgbClr val="F3F3F3"/>
                </a:solidFill>
              </a:defRPr>
            </a:lvl5pPr>
            <a:lvl6pPr lvl="5" rtl="0">
              <a:buNone/>
              <a:defRPr sz="900">
                <a:solidFill>
                  <a:srgbClr val="F3F3F3"/>
                </a:solidFill>
              </a:defRPr>
            </a:lvl6pPr>
            <a:lvl7pPr lvl="6" rtl="0">
              <a:buNone/>
              <a:defRPr sz="900">
                <a:solidFill>
                  <a:srgbClr val="F3F3F3"/>
                </a:solidFill>
              </a:defRPr>
            </a:lvl7pPr>
            <a:lvl8pPr lvl="7" rtl="0">
              <a:buNone/>
              <a:defRPr sz="900">
                <a:solidFill>
                  <a:srgbClr val="F3F3F3"/>
                </a:solidFill>
              </a:defRPr>
            </a:lvl8pPr>
            <a:lvl9pPr lvl="8" rtl="0">
              <a:buNone/>
              <a:defRPr sz="900">
                <a:solidFill>
                  <a:srgbClr val="F3F3F3"/>
                </a:solidFill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title"/>
          </p:nvPr>
        </p:nvSpPr>
        <p:spPr>
          <a:xfrm>
            <a:off x="311700" y="213700"/>
            <a:ext cx="8520600" cy="46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566579"/>
              </a:buClr>
              <a:buSzPts val="2800"/>
              <a:buFont typeface="Trebuchet MS"/>
              <a:buNone/>
              <a:defRPr>
                <a:solidFill>
                  <a:srgbClr val="56657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cxnSp>
        <p:nvCxnSpPr>
          <p:cNvPr id="21" name="Google Shape;21;p4"/>
          <p:cNvCxnSpPr/>
          <p:nvPr/>
        </p:nvCxnSpPr>
        <p:spPr>
          <a:xfrm>
            <a:off x="431850" y="751750"/>
            <a:ext cx="8280300" cy="0"/>
          </a:xfrm>
          <a:prstGeom prst="straightConnector1">
            <a:avLst/>
          </a:prstGeom>
          <a:noFill/>
          <a:ln w="9525" cap="flat" cmpd="sng">
            <a:solidFill>
              <a:srgbClr val="C6C5C5"/>
            </a:solidFill>
            <a:prstDash val="dot"/>
            <a:round/>
            <a:headEnd type="none" w="med" len="med"/>
            <a:tailEnd type="none" w="med" len="med"/>
          </a:ln>
        </p:spPr>
      </p:cxnSp>
      <p:cxnSp>
        <p:nvCxnSpPr>
          <p:cNvPr id="22" name="Google Shape;22;p4"/>
          <p:cNvCxnSpPr/>
          <p:nvPr/>
        </p:nvCxnSpPr>
        <p:spPr>
          <a:xfrm>
            <a:off x="431850" y="4741853"/>
            <a:ext cx="8280300" cy="0"/>
          </a:xfrm>
          <a:prstGeom prst="straightConnector1">
            <a:avLst/>
          </a:prstGeom>
          <a:noFill/>
          <a:ln w="9525" cap="flat" cmpd="sng">
            <a:solidFill>
              <a:srgbClr val="C6C5C5"/>
            </a:solidFill>
            <a:prstDash val="dot"/>
            <a:round/>
            <a:headEnd type="none" w="med" len="med"/>
            <a:tailEnd type="none" w="med" len="med"/>
          </a:ln>
        </p:spPr>
      </p:cxnSp>
      <p:sp>
        <p:nvSpPr>
          <p:cNvPr id="23" name="Google Shape;23;p4">
            <a:hlinkClick r:id="" action="ppaction://hlinkshowjump?jump=previousslide"/>
          </p:cNvPr>
          <p:cNvSpPr/>
          <p:nvPr/>
        </p:nvSpPr>
        <p:spPr>
          <a:xfrm rot="2700000">
            <a:off x="8511683" y="4815273"/>
            <a:ext cx="84853" cy="84853"/>
          </a:xfrm>
          <a:prstGeom prst="rtTriangle">
            <a:avLst/>
          </a:prstGeom>
          <a:solidFill>
            <a:srgbClr val="C6C5C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" name="Google Shape;24;p4">
            <a:hlinkClick r:id="" action="ppaction://hlinkshowjump?jump=nextslide"/>
          </p:cNvPr>
          <p:cNvSpPr/>
          <p:nvPr/>
        </p:nvSpPr>
        <p:spPr>
          <a:xfrm rot="-8100000">
            <a:off x="8631683" y="4815273"/>
            <a:ext cx="84853" cy="84853"/>
          </a:xfrm>
          <a:prstGeom prst="rtTriangle">
            <a:avLst/>
          </a:prstGeom>
          <a:solidFill>
            <a:srgbClr val="C6C5C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" name="Google Shape;25;p4"/>
          <p:cNvSpPr txBox="1"/>
          <p:nvPr/>
        </p:nvSpPr>
        <p:spPr>
          <a:xfrm>
            <a:off x="2494142" y="4685183"/>
            <a:ext cx="4155716" cy="223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900">
                <a:solidFill>
                  <a:srgbClr val="C6C5C5"/>
                </a:solidFill>
              </a:rPr>
              <a:t>Dasar-Dasar Pemrograman 1 | Fariz Darari | Fakultas Ilmu Komputer - UI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sldNum" idx="12"/>
          </p:nvPr>
        </p:nvSpPr>
        <p:spPr>
          <a:xfrm>
            <a:off x="402225" y="4703625"/>
            <a:ext cx="396300" cy="20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9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55" name="Google Shape;55;p9"/>
          <p:cNvSpPr txBox="1">
            <a:spLocks noGrp="1"/>
          </p:cNvSpPr>
          <p:nvPr>
            <p:ph type="sldNum" idx="12"/>
          </p:nvPr>
        </p:nvSpPr>
        <p:spPr>
          <a:xfrm>
            <a:off x="402225" y="4703625"/>
            <a:ext cx="396300" cy="20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0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sldNum" idx="12"/>
          </p:nvPr>
        </p:nvSpPr>
        <p:spPr>
          <a:xfrm>
            <a:off x="402225" y="4703625"/>
            <a:ext cx="396300" cy="20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1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64" name="Google Shape;64;p11"/>
          <p:cNvSpPr txBox="1">
            <a:spLocks noGrp="1"/>
          </p:cNvSpPr>
          <p:nvPr>
            <p:ph type="sldNum" idx="12"/>
          </p:nvPr>
        </p:nvSpPr>
        <p:spPr>
          <a:xfrm>
            <a:off x="402225" y="4703625"/>
            <a:ext cx="396300" cy="20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2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67" name="Google Shape;67;p12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68" name="Google Shape;68;p12"/>
          <p:cNvSpPr txBox="1">
            <a:spLocks noGrp="1"/>
          </p:cNvSpPr>
          <p:nvPr>
            <p:ph type="sldNum" idx="12"/>
          </p:nvPr>
        </p:nvSpPr>
        <p:spPr>
          <a:xfrm>
            <a:off x="402225" y="4703625"/>
            <a:ext cx="396300" cy="20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3"/>
          <p:cNvSpPr txBox="1">
            <a:spLocks noGrp="1"/>
          </p:cNvSpPr>
          <p:nvPr>
            <p:ph type="sldNum" idx="12"/>
          </p:nvPr>
        </p:nvSpPr>
        <p:spPr>
          <a:xfrm>
            <a:off x="402225" y="4703625"/>
            <a:ext cx="396300" cy="20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402225" y="4703625"/>
            <a:ext cx="396300" cy="20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buNone/>
              <a:defRPr sz="1000">
                <a:solidFill>
                  <a:schemeClr val="dk2"/>
                </a:solidFill>
              </a:defRPr>
            </a:lvl1pPr>
            <a:lvl2pPr lvl="1" algn="ctr">
              <a:buNone/>
              <a:defRPr sz="1000">
                <a:solidFill>
                  <a:schemeClr val="dk2"/>
                </a:solidFill>
              </a:defRPr>
            </a:lvl2pPr>
            <a:lvl3pPr lvl="2" algn="ctr">
              <a:buNone/>
              <a:defRPr sz="1000">
                <a:solidFill>
                  <a:schemeClr val="dk2"/>
                </a:solidFill>
              </a:defRPr>
            </a:lvl3pPr>
            <a:lvl4pPr lvl="3" algn="ctr">
              <a:buNone/>
              <a:defRPr sz="1000">
                <a:solidFill>
                  <a:schemeClr val="dk2"/>
                </a:solidFill>
              </a:defRPr>
            </a:lvl4pPr>
            <a:lvl5pPr lvl="4" algn="ctr">
              <a:buNone/>
              <a:defRPr sz="1000">
                <a:solidFill>
                  <a:schemeClr val="dk2"/>
                </a:solidFill>
              </a:defRPr>
            </a:lvl5pPr>
            <a:lvl6pPr lvl="5" algn="ctr">
              <a:buNone/>
              <a:defRPr sz="1000">
                <a:solidFill>
                  <a:schemeClr val="dk2"/>
                </a:solidFill>
              </a:defRPr>
            </a:lvl6pPr>
            <a:lvl7pPr lvl="6" algn="ctr">
              <a:buNone/>
              <a:defRPr sz="1000">
                <a:solidFill>
                  <a:schemeClr val="dk2"/>
                </a:solidFill>
              </a:defRPr>
            </a:lvl7pPr>
            <a:lvl8pPr lvl="7" algn="ctr">
              <a:buNone/>
              <a:defRPr sz="1000">
                <a:solidFill>
                  <a:schemeClr val="dk2"/>
                </a:solidFill>
              </a:defRPr>
            </a:lvl8pPr>
            <a:lvl9pPr lvl="8" algn="ct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bit.ly/pymooc-id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umbbells, Training, Fitness, Gym, Workout, Exercise">
            <a:extLst>
              <a:ext uri="{FF2B5EF4-FFF2-40B4-BE49-F238E27FC236}">
                <a16:creationId xmlns:a16="http://schemas.microsoft.com/office/drawing/2014/main" id="{9D7D35FB-618E-485E-858D-F757A980EF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573" y="-478632"/>
            <a:ext cx="9151146" cy="61007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F5108E08-A584-4DE4-B5BF-19E4728F4416}"/>
              </a:ext>
            </a:extLst>
          </p:cNvPr>
          <p:cNvSpPr/>
          <p:nvPr/>
        </p:nvSpPr>
        <p:spPr>
          <a:xfrm>
            <a:off x="-1191" y="2233101"/>
            <a:ext cx="9144000" cy="1092142"/>
          </a:xfrm>
          <a:prstGeom prst="rect">
            <a:avLst/>
          </a:prstGeom>
          <a:solidFill>
            <a:schemeClr val="tx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sz="105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C3940A12-EA75-4580-BA45-CD4E1CC661D8}"/>
              </a:ext>
            </a:extLst>
          </p:cNvPr>
          <p:cNvSpPr txBox="1">
            <a:spLocks/>
          </p:cNvSpPr>
          <p:nvPr/>
        </p:nvSpPr>
        <p:spPr>
          <a:xfrm>
            <a:off x="1143000" y="2464456"/>
            <a:ext cx="6858000" cy="522246"/>
          </a:xfrm>
          <a:prstGeom prst="rect">
            <a:avLst/>
          </a:prstGeom>
        </p:spPr>
        <p:txBody>
          <a:bodyPr vert="horz" lIns="68580" tIns="34290" rIns="68580" bIns="3429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D" sz="3200" b="0">
                <a:solidFill>
                  <a:schemeClr val="bg1"/>
                </a:solidFill>
                <a:latin typeface="Abadi" panose="020B0604020104020204" pitchFamily="34" charset="0"/>
              </a:rPr>
              <a:t>Coding Practice Part 01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7DD015F-8965-4522-97F1-0B572C8D455D}"/>
              </a:ext>
            </a:extLst>
          </p:cNvPr>
          <p:cNvSpPr/>
          <p:nvPr/>
        </p:nvSpPr>
        <p:spPr>
          <a:xfrm>
            <a:off x="-3573" y="2970949"/>
            <a:ext cx="9144000" cy="354293"/>
          </a:xfrm>
          <a:prstGeom prst="rect">
            <a:avLst/>
          </a:prstGeom>
          <a:solidFill>
            <a:schemeClr val="bg1">
              <a:alpha val="4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sz="1050"/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43CC01D8-7984-4599-81E6-DC9A0B22F6FD}"/>
              </a:ext>
            </a:extLst>
          </p:cNvPr>
          <p:cNvSpPr txBox="1">
            <a:spLocks/>
          </p:cNvSpPr>
          <p:nvPr/>
        </p:nvSpPr>
        <p:spPr>
          <a:xfrm>
            <a:off x="1143000" y="2237609"/>
            <a:ext cx="6858000" cy="354293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D" sz="1800">
                <a:solidFill>
                  <a:schemeClr val="bg1"/>
                </a:solidFill>
                <a:latin typeface="Abadi" panose="020B0604020104020204" pitchFamily="34" charset="0"/>
              </a:rPr>
              <a:t>CSGE601020 | Foundations of Programming 1</a:t>
            </a:r>
          </a:p>
        </p:txBody>
      </p:sp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A767A0B7-C003-4640-86A0-B551D5AC9C6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57" y="898"/>
            <a:ext cx="1910095" cy="827888"/>
          </a:xfrm>
          <a:prstGeom prst="rect">
            <a:avLst/>
          </a:prstGeom>
          <a:ln>
            <a:noFill/>
          </a:ln>
        </p:spPr>
      </p:pic>
      <p:sp>
        <p:nvSpPr>
          <p:cNvPr id="2" name="Subtitle 2">
            <a:extLst>
              <a:ext uri="{FF2B5EF4-FFF2-40B4-BE49-F238E27FC236}">
                <a16:creationId xmlns:a16="http://schemas.microsoft.com/office/drawing/2014/main" id="{095B7EAD-0F6B-44D4-BD5E-9CBCC34659D8}"/>
              </a:ext>
            </a:extLst>
          </p:cNvPr>
          <p:cNvSpPr txBox="1">
            <a:spLocks/>
          </p:cNvSpPr>
          <p:nvPr/>
        </p:nvSpPr>
        <p:spPr>
          <a:xfrm>
            <a:off x="1143000" y="2977115"/>
            <a:ext cx="6858000" cy="732673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ID" sz="1800" b="1">
                <a:solidFill>
                  <a:schemeClr val="tx1">
                    <a:lumMod val="75000"/>
                    <a:lumOff val="25000"/>
                  </a:schemeClr>
                </a:solidFill>
              </a:rPr>
              <a:t>Fariz Darari</a:t>
            </a:r>
            <a:endParaRPr lang="en-ID" sz="18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027EB00-F486-482C-8BEC-CA477BD552E3}"/>
              </a:ext>
            </a:extLst>
          </p:cNvPr>
          <p:cNvSpPr txBox="1"/>
          <p:nvPr/>
        </p:nvSpPr>
        <p:spPr>
          <a:xfrm>
            <a:off x="97428" y="4510216"/>
            <a:ext cx="5562741" cy="523220"/>
          </a:xfrm>
          <a:prstGeom prst="rect">
            <a:avLst/>
          </a:prstGeom>
          <a:solidFill>
            <a:schemeClr val="bg1">
              <a:alpha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ID" b="1">
                <a:solidFill>
                  <a:srgbClr val="566579"/>
                </a:solidFill>
                <a:latin typeface="Abadi" panose="020B0604020104020204" pitchFamily="34" charset="0"/>
              </a:rPr>
              <a:t>A video of this slideset is available (+ other cool Python tutorial videos):</a:t>
            </a:r>
          </a:p>
          <a:p>
            <a:r>
              <a:rPr lang="en-US" b="1">
                <a:solidFill>
                  <a:schemeClr val="tx1"/>
                </a:solidFill>
                <a:latin typeface="Abadi" panose="020B0604020104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https://bit.ly/pymooc-id</a:t>
            </a:r>
            <a:endParaRPr lang="en-US" b="1">
              <a:latin typeface="Abadi" panose="020B06040201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616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366"/>
    </mc:Choice>
    <mc:Fallback xmlns="">
      <p:transition spd="slow" advTm="10366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00994" y="214313"/>
            <a:ext cx="8347590" cy="465137"/>
          </a:xfrm>
        </p:spPr>
        <p:txBody>
          <a:bodyPr/>
          <a:lstStyle/>
          <a:p>
            <a:r>
              <a:rPr lang="en-ID" sz="1800">
                <a:latin typeface="Abadi" panose="020B0604020104020204" pitchFamily="34" charset="0"/>
              </a:rPr>
              <a:t>Apa yang dilakukan oleh fungsi berikut, asumsi param x dipastikan bertipe list?</a:t>
            </a:r>
            <a:endParaRPr lang="en-ID" sz="1800">
              <a:latin typeface="Consolas" panose="020B0609020204030204" pitchFamily="49" charset="0"/>
            </a:endParaRPr>
          </a:p>
        </p:txBody>
      </p:sp>
      <p:sp>
        <p:nvSpPr>
          <p:cNvPr id="11" name="Google Shape;252;p33">
            <a:extLst>
              <a:ext uri="{FF2B5EF4-FFF2-40B4-BE49-F238E27FC236}">
                <a16:creationId xmlns:a16="http://schemas.microsoft.com/office/drawing/2014/main" id="{7E9BEFC6-4E91-45B2-A571-3E9C9EDCFFBC}"/>
              </a:ext>
            </a:extLst>
          </p:cNvPr>
          <p:cNvSpPr txBox="1"/>
          <p:nvPr/>
        </p:nvSpPr>
        <p:spPr>
          <a:xfrm>
            <a:off x="400995" y="800100"/>
            <a:ext cx="8347589" cy="23749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def m(x):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    z = []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    for y in x: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        if y % 2: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            z += [y]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    return sum(z)</a:t>
            </a:r>
          </a:p>
        </p:txBody>
      </p:sp>
    </p:spTree>
    <p:extLst>
      <p:ext uri="{BB962C8B-B14F-4D97-AF65-F5344CB8AC3E}">
        <p14:creationId xmlns:p14="http://schemas.microsoft.com/office/powerpoint/2010/main" val="3841471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7366"/>
    </mc:Choice>
    <mc:Fallback xmlns="">
      <p:transition spd="slow" advTm="17366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00994" y="214313"/>
            <a:ext cx="8347590" cy="465137"/>
          </a:xfrm>
        </p:spPr>
        <p:txBody>
          <a:bodyPr/>
          <a:lstStyle/>
          <a:p>
            <a:r>
              <a:rPr lang="en-ID" sz="1800">
                <a:latin typeface="Abadi" panose="020B0604020104020204" pitchFamily="34" charset="0"/>
              </a:rPr>
              <a:t>Apa yang dilakukan oleh fungsi berikut, asumsi param x dipastikan bertipe list?</a:t>
            </a:r>
            <a:endParaRPr lang="en-ID" sz="1800">
              <a:latin typeface="Consolas" panose="020B0609020204030204" pitchFamily="49" charset="0"/>
            </a:endParaRPr>
          </a:p>
        </p:txBody>
      </p:sp>
      <p:sp>
        <p:nvSpPr>
          <p:cNvPr id="11" name="Google Shape;252;p33">
            <a:extLst>
              <a:ext uri="{FF2B5EF4-FFF2-40B4-BE49-F238E27FC236}">
                <a16:creationId xmlns:a16="http://schemas.microsoft.com/office/drawing/2014/main" id="{7E9BEFC6-4E91-45B2-A571-3E9C9EDCFFBC}"/>
              </a:ext>
            </a:extLst>
          </p:cNvPr>
          <p:cNvSpPr txBox="1"/>
          <p:nvPr/>
        </p:nvSpPr>
        <p:spPr>
          <a:xfrm>
            <a:off x="400995" y="800100"/>
            <a:ext cx="8347589" cy="23749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def m(x):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    z = []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    for y in x: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        if y % 2: </a:t>
            </a:r>
            <a:r>
              <a:rPr lang="en-ID" sz="2000">
                <a:solidFill>
                  <a:schemeClr val="tx1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# either 0 (False) or 1 (True)</a:t>
            </a: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 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            z += [y]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    return sum(z)</a:t>
            </a:r>
          </a:p>
        </p:txBody>
      </p:sp>
      <p:sp>
        <p:nvSpPr>
          <p:cNvPr id="3" name="Google Shape;252;p33">
            <a:extLst>
              <a:ext uri="{FF2B5EF4-FFF2-40B4-BE49-F238E27FC236}">
                <a16:creationId xmlns:a16="http://schemas.microsoft.com/office/drawing/2014/main" id="{143731F2-4844-4A52-BFC1-C728DA550ABF}"/>
              </a:ext>
            </a:extLst>
          </p:cNvPr>
          <p:cNvSpPr txBox="1"/>
          <p:nvPr/>
        </p:nvSpPr>
        <p:spPr>
          <a:xfrm>
            <a:off x="395416" y="3299247"/>
            <a:ext cx="8347589" cy="14121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-ID" sz="2000">
                <a:solidFill>
                  <a:srgbClr val="0070C0"/>
                </a:solidFill>
                <a:latin typeface="Consolas" panose="020B0609020204030204" pitchFamily="49" charset="0"/>
              </a:rPr>
              <a:t>&gt;&gt;&gt; m([1,3,6,6,2,1])</a:t>
            </a:r>
          </a:p>
          <a:p>
            <a:pPr marL="0" indent="0">
              <a:buNone/>
            </a:pPr>
            <a:r>
              <a:rPr lang="en-ID" sz="2000">
                <a:solidFill>
                  <a:srgbClr val="0070C0"/>
                </a:solidFill>
                <a:latin typeface="Consolas" panose="020B0609020204030204" pitchFamily="49" charset="0"/>
              </a:rPr>
              <a:t>5</a:t>
            </a:r>
          </a:p>
          <a:p>
            <a:pPr marL="0" indent="0">
              <a:buNone/>
            </a:pPr>
            <a:r>
              <a:rPr lang="en-ID" sz="2000">
                <a:solidFill>
                  <a:srgbClr val="0070C0"/>
                </a:solidFill>
                <a:latin typeface="Consolas" panose="020B0609020204030204" pitchFamily="49" charset="0"/>
              </a:rPr>
              <a:t>&gt;&gt;&gt; m([6,6,2,2])</a:t>
            </a:r>
          </a:p>
          <a:p>
            <a:pPr marL="0" indent="0">
              <a:buNone/>
            </a:pPr>
            <a:r>
              <a:rPr lang="en-ID" sz="2000">
                <a:solidFill>
                  <a:srgbClr val="0070C0"/>
                </a:solidFill>
                <a:latin typeface="Consolas" panose="020B0609020204030204" pitchFamily="49" charset="0"/>
              </a:rPr>
              <a:t>0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A2955CF-73E6-424C-B93B-7F68D491F288}"/>
              </a:ext>
            </a:extLst>
          </p:cNvPr>
          <p:cNvSpPr txBox="1"/>
          <p:nvPr/>
        </p:nvSpPr>
        <p:spPr>
          <a:xfrm>
            <a:off x="3756454" y="3358968"/>
            <a:ext cx="4572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1800">
                <a:effectLst/>
                <a:highlight>
                  <a:srgbClr val="FFFF00"/>
                </a:highlight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Menghitung sum dari elemen-elemen pada x</a:t>
            </a:r>
            <a:br>
              <a:rPr lang="en-ID" sz="1800">
                <a:effectLst/>
                <a:highlight>
                  <a:srgbClr val="FFFF00"/>
                </a:highlight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ID" sz="1800">
                <a:effectLst/>
                <a:highlight>
                  <a:srgbClr val="FFFF00"/>
                </a:highlight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yang bersifat ganjil.</a:t>
            </a:r>
            <a:endParaRPr lang="en-US" sz="1800">
              <a:latin typeface="Abadi" panose="020B06040201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7216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1855"/>
    </mc:Choice>
    <mc:Fallback xmlns="">
      <p:transition spd="slow" advTm="61855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00994" y="214313"/>
            <a:ext cx="8347590" cy="465137"/>
          </a:xfrm>
        </p:spPr>
        <p:txBody>
          <a:bodyPr/>
          <a:lstStyle/>
          <a:p>
            <a:r>
              <a:rPr lang="en-ID" sz="1600">
                <a:latin typeface="Abadi" panose="020B0604020104020204" pitchFamily="34" charset="0"/>
              </a:rPr>
              <a:t>Kode Python berikut dimaksudkan untuk mencari karakter pada suatu string dengan Unicode code point terbesar. Namun, terdapat bug pada kode Python tersebut, yakni pada baris ke?</a:t>
            </a:r>
            <a:endParaRPr lang="en-ID" sz="1600">
              <a:latin typeface="Consolas" panose="020B0609020204030204" pitchFamily="49" charset="0"/>
            </a:endParaRPr>
          </a:p>
        </p:txBody>
      </p:sp>
      <p:sp>
        <p:nvSpPr>
          <p:cNvPr id="11" name="Google Shape;252;p33">
            <a:extLst>
              <a:ext uri="{FF2B5EF4-FFF2-40B4-BE49-F238E27FC236}">
                <a16:creationId xmlns:a16="http://schemas.microsoft.com/office/drawing/2014/main" id="{7E9BEFC6-4E91-45B2-A571-3E9C9EDCFFBC}"/>
              </a:ext>
            </a:extLst>
          </p:cNvPr>
          <p:cNvSpPr txBox="1"/>
          <p:nvPr/>
        </p:nvSpPr>
        <p:spPr>
          <a:xfrm>
            <a:off x="400995" y="849528"/>
            <a:ext cx="8347589" cy="23749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def l4rg3st(s):</a:t>
            </a: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    if len(s) == 0:</a:t>
            </a: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        return None</a:t>
            </a: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    else:</a:t>
            </a: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        mx = "a"</a:t>
            </a:r>
            <a:endParaRPr lang="en-ID" sz="1600">
              <a:solidFill>
                <a:schemeClr val="tx1"/>
              </a:solidFill>
              <a:highlight>
                <a:srgbClr val="FFFF00"/>
              </a:highlight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        for c in s:</a:t>
            </a: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            if c &gt; mx:</a:t>
            </a: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                mx = c</a:t>
            </a: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        return mx</a:t>
            </a:r>
          </a:p>
        </p:txBody>
      </p:sp>
    </p:spTree>
    <p:extLst>
      <p:ext uri="{BB962C8B-B14F-4D97-AF65-F5344CB8AC3E}">
        <p14:creationId xmlns:p14="http://schemas.microsoft.com/office/powerpoint/2010/main" val="1112712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2277"/>
    </mc:Choice>
    <mc:Fallback xmlns="">
      <p:transition spd="slow" advTm="22277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00994" y="214313"/>
            <a:ext cx="8347590" cy="465137"/>
          </a:xfrm>
        </p:spPr>
        <p:txBody>
          <a:bodyPr/>
          <a:lstStyle/>
          <a:p>
            <a:r>
              <a:rPr lang="en-ID" sz="1600">
                <a:latin typeface="Abadi" panose="020B0604020104020204" pitchFamily="34" charset="0"/>
              </a:rPr>
              <a:t>Kode Python berikut dimaksudkan untuk mencari karakter pada suatu string dengan Unicode code point terbesar. Namun, terdapat bug pada kode Python tersebut, yakni pada baris ke?</a:t>
            </a:r>
            <a:endParaRPr lang="en-ID" sz="1600">
              <a:latin typeface="Consolas" panose="020B0609020204030204" pitchFamily="49" charset="0"/>
            </a:endParaRPr>
          </a:p>
        </p:txBody>
      </p:sp>
      <p:sp>
        <p:nvSpPr>
          <p:cNvPr id="11" name="Google Shape;252;p33">
            <a:extLst>
              <a:ext uri="{FF2B5EF4-FFF2-40B4-BE49-F238E27FC236}">
                <a16:creationId xmlns:a16="http://schemas.microsoft.com/office/drawing/2014/main" id="{7E9BEFC6-4E91-45B2-A571-3E9C9EDCFFBC}"/>
              </a:ext>
            </a:extLst>
          </p:cNvPr>
          <p:cNvSpPr txBox="1"/>
          <p:nvPr/>
        </p:nvSpPr>
        <p:spPr>
          <a:xfrm>
            <a:off x="400995" y="849528"/>
            <a:ext cx="8347589" cy="23749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def l4rg3st(s):</a:t>
            </a: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    if len(s) == 0:</a:t>
            </a: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        return None</a:t>
            </a: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    else:</a:t>
            </a: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        mx = "a" </a:t>
            </a:r>
            <a:r>
              <a:rPr lang="en-ID" sz="1600">
                <a:solidFill>
                  <a:schemeClr val="tx1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# harusnya s[0]</a:t>
            </a: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        for c in s:</a:t>
            </a: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            if c &gt; mx:</a:t>
            </a: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                mx = c</a:t>
            </a: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        return mx</a:t>
            </a:r>
          </a:p>
        </p:txBody>
      </p:sp>
      <p:sp>
        <p:nvSpPr>
          <p:cNvPr id="3" name="Google Shape;252;p33">
            <a:extLst>
              <a:ext uri="{FF2B5EF4-FFF2-40B4-BE49-F238E27FC236}">
                <a16:creationId xmlns:a16="http://schemas.microsoft.com/office/drawing/2014/main" id="{143731F2-4844-4A52-BFC1-C728DA550ABF}"/>
              </a:ext>
            </a:extLst>
          </p:cNvPr>
          <p:cNvSpPr txBox="1"/>
          <p:nvPr/>
        </p:nvSpPr>
        <p:spPr>
          <a:xfrm>
            <a:off x="395416" y="3299247"/>
            <a:ext cx="8347589" cy="14121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-ID" sz="1600">
                <a:solidFill>
                  <a:srgbClr val="0070C0"/>
                </a:solidFill>
                <a:latin typeface="Consolas" panose="020B0609020204030204" pitchFamily="49" charset="0"/>
              </a:rPr>
              <a:t>&gt;&gt;&gt; l4rg3st("abcd")</a:t>
            </a:r>
          </a:p>
          <a:p>
            <a:pPr marL="0" indent="0">
              <a:buNone/>
            </a:pPr>
            <a:r>
              <a:rPr lang="en-ID" sz="1600">
                <a:solidFill>
                  <a:srgbClr val="0070C0"/>
                </a:solidFill>
                <a:latin typeface="Consolas" panose="020B0609020204030204" pitchFamily="49" charset="0"/>
              </a:rPr>
              <a:t>'d'</a:t>
            </a:r>
          </a:p>
          <a:p>
            <a:pPr marL="0" indent="0">
              <a:buNone/>
            </a:pPr>
            <a:r>
              <a:rPr lang="en-ID" sz="1600">
                <a:solidFill>
                  <a:srgbClr val="0070C0"/>
                </a:solidFill>
                <a:latin typeface="Consolas" panose="020B0609020204030204" pitchFamily="49" charset="0"/>
              </a:rPr>
              <a:t>&gt;&gt;&gt; l4rg3st("ABCD")</a:t>
            </a:r>
          </a:p>
          <a:p>
            <a:pPr marL="0" indent="0">
              <a:buNone/>
            </a:pPr>
            <a:r>
              <a:rPr lang="en-ID" sz="1600">
                <a:solidFill>
                  <a:srgbClr val="0070C0"/>
                </a:solidFill>
                <a:latin typeface="Consolas" panose="020B0609020204030204" pitchFamily="49" charset="0"/>
              </a:rPr>
              <a:t>'a'</a:t>
            </a:r>
          </a:p>
          <a:p>
            <a:pPr marL="0" indent="0">
              <a:buNone/>
            </a:pPr>
            <a:r>
              <a:rPr lang="en-ID" sz="1600">
                <a:solidFill>
                  <a:srgbClr val="0070C0"/>
                </a:solidFill>
                <a:latin typeface="Consolas" panose="020B0609020204030204" pitchFamily="49" charset="0"/>
              </a:rPr>
              <a:t>&gt;&gt;&gt; l4rg3st("0123")</a:t>
            </a:r>
          </a:p>
          <a:p>
            <a:pPr marL="0" indent="0">
              <a:buNone/>
            </a:pPr>
            <a:r>
              <a:rPr lang="en-ID" sz="1600">
                <a:solidFill>
                  <a:srgbClr val="0070C0"/>
                </a:solidFill>
                <a:latin typeface="Consolas" panose="020B0609020204030204" pitchFamily="49" charset="0"/>
              </a:rPr>
              <a:t>'a'</a:t>
            </a:r>
          </a:p>
        </p:txBody>
      </p:sp>
    </p:spTree>
    <p:extLst>
      <p:ext uri="{BB962C8B-B14F-4D97-AF65-F5344CB8AC3E}">
        <p14:creationId xmlns:p14="http://schemas.microsoft.com/office/powerpoint/2010/main" val="769459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2448"/>
    </mc:Choice>
    <mc:Fallback xmlns="">
      <p:transition spd="slow" advTm="92448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00994" y="214313"/>
            <a:ext cx="8347590" cy="465137"/>
          </a:xfrm>
        </p:spPr>
        <p:txBody>
          <a:bodyPr/>
          <a:lstStyle/>
          <a:p>
            <a:r>
              <a:rPr lang="en-ID" sz="1600">
                <a:latin typeface="Abadi" panose="020B0604020104020204" pitchFamily="34" charset="0"/>
              </a:rPr>
              <a:t>Apa yang dilakukan oleh fungsi Python di bawah ini apabila parameter lst dipastikan berupa int list yang tidak kosong?</a:t>
            </a:r>
            <a:endParaRPr lang="en-ID" sz="1600">
              <a:latin typeface="Consolas" panose="020B0609020204030204" pitchFamily="49" charset="0"/>
            </a:endParaRPr>
          </a:p>
        </p:txBody>
      </p:sp>
      <p:sp>
        <p:nvSpPr>
          <p:cNvPr id="11" name="Google Shape;252;p33">
            <a:extLst>
              <a:ext uri="{FF2B5EF4-FFF2-40B4-BE49-F238E27FC236}">
                <a16:creationId xmlns:a16="http://schemas.microsoft.com/office/drawing/2014/main" id="{7E9BEFC6-4E91-45B2-A571-3E9C9EDCFFBC}"/>
              </a:ext>
            </a:extLst>
          </p:cNvPr>
          <p:cNvSpPr txBox="1"/>
          <p:nvPr/>
        </p:nvSpPr>
        <p:spPr>
          <a:xfrm>
            <a:off x="400995" y="849528"/>
            <a:ext cx="8347589" cy="23749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def f(lst):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  sum = None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  for i in lst: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      for j in lst: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          return i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  return sum</a:t>
            </a:r>
          </a:p>
        </p:txBody>
      </p:sp>
    </p:spTree>
    <p:extLst>
      <p:ext uri="{BB962C8B-B14F-4D97-AF65-F5344CB8AC3E}">
        <p14:creationId xmlns:p14="http://schemas.microsoft.com/office/powerpoint/2010/main" val="2749829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3934"/>
    </mc:Choice>
    <mc:Fallback xmlns="">
      <p:transition spd="slow" advTm="33934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00994" y="214313"/>
            <a:ext cx="8347590" cy="465137"/>
          </a:xfrm>
        </p:spPr>
        <p:txBody>
          <a:bodyPr/>
          <a:lstStyle/>
          <a:p>
            <a:r>
              <a:rPr lang="en-ID" sz="1600">
                <a:latin typeface="Abadi" panose="020B0604020104020204" pitchFamily="34" charset="0"/>
              </a:rPr>
              <a:t>Apa yang dilakukan oleh fungsi Python di bawah ini apabila parameter lst dipastikan berupa int list yang tidak kosong?</a:t>
            </a:r>
            <a:endParaRPr lang="en-ID" sz="1600">
              <a:latin typeface="Consolas" panose="020B0609020204030204" pitchFamily="49" charset="0"/>
            </a:endParaRPr>
          </a:p>
        </p:txBody>
      </p:sp>
      <p:sp>
        <p:nvSpPr>
          <p:cNvPr id="11" name="Google Shape;252;p33">
            <a:extLst>
              <a:ext uri="{FF2B5EF4-FFF2-40B4-BE49-F238E27FC236}">
                <a16:creationId xmlns:a16="http://schemas.microsoft.com/office/drawing/2014/main" id="{7E9BEFC6-4E91-45B2-A571-3E9C9EDCFFBC}"/>
              </a:ext>
            </a:extLst>
          </p:cNvPr>
          <p:cNvSpPr txBox="1"/>
          <p:nvPr/>
        </p:nvSpPr>
        <p:spPr>
          <a:xfrm>
            <a:off x="400995" y="849528"/>
            <a:ext cx="8347589" cy="23749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def f(lst):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  sum = None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  for i in lst: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      for j in lst: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          return i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  return sum</a:t>
            </a:r>
          </a:p>
        </p:txBody>
      </p:sp>
      <p:sp>
        <p:nvSpPr>
          <p:cNvPr id="3" name="Google Shape;252;p33">
            <a:extLst>
              <a:ext uri="{FF2B5EF4-FFF2-40B4-BE49-F238E27FC236}">
                <a16:creationId xmlns:a16="http://schemas.microsoft.com/office/drawing/2014/main" id="{143731F2-4844-4A52-BFC1-C728DA550ABF}"/>
              </a:ext>
            </a:extLst>
          </p:cNvPr>
          <p:cNvSpPr txBox="1"/>
          <p:nvPr/>
        </p:nvSpPr>
        <p:spPr>
          <a:xfrm>
            <a:off x="395416" y="3299247"/>
            <a:ext cx="8347589" cy="14121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-ID" sz="1600">
                <a:solidFill>
                  <a:srgbClr val="0070C0"/>
                </a:solidFill>
                <a:latin typeface="Consolas" panose="020B0609020204030204" pitchFamily="49" charset="0"/>
              </a:rPr>
              <a:t>&gt;&gt;&gt; f([1,2,3])</a:t>
            </a:r>
          </a:p>
          <a:p>
            <a:pPr marL="0" indent="0">
              <a:buNone/>
            </a:pPr>
            <a:r>
              <a:rPr lang="en-ID" sz="1600">
                <a:solidFill>
                  <a:srgbClr val="0070C0"/>
                </a:solidFill>
                <a:latin typeface="Consolas" panose="020B0609020204030204" pitchFamily="49" charset="0"/>
              </a:rPr>
              <a:t>1</a:t>
            </a:r>
          </a:p>
          <a:p>
            <a:pPr marL="0" indent="0">
              <a:buNone/>
            </a:pPr>
            <a:r>
              <a:rPr lang="en-ID" sz="1600">
                <a:solidFill>
                  <a:srgbClr val="0070C0"/>
                </a:solidFill>
                <a:latin typeface="Consolas" panose="020B0609020204030204" pitchFamily="49" charset="0"/>
              </a:rPr>
              <a:t>&gt;&gt;&gt; f([6,10,9])</a:t>
            </a:r>
          </a:p>
          <a:p>
            <a:pPr marL="0" indent="0">
              <a:buNone/>
            </a:pPr>
            <a:r>
              <a:rPr lang="en-ID" sz="1600">
                <a:solidFill>
                  <a:srgbClr val="0070C0"/>
                </a:solidFill>
                <a:latin typeface="Consolas" panose="020B0609020204030204" pitchFamily="49" charset="0"/>
              </a:rPr>
              <a:t>6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522682A-13CF-4C0C-A947-72273D288D06}"/>
              </a:ext>
            </a:extLst>
          </p:cNvPr>
          <p:cNvSpPr txBox="1"/>
          <p:nvPr/>
        </p:nvSpPr>
        <p:spPr>
          <a:xfrm>
            <a:off x="3731739" y="3394506"/>
            <a:ext cx="523926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1800">
                <a:effectLst/>
                <a:highlight>
                  <a:srgbClr val="FFFF00"/>
                </a:highlight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Mengembalikan elemen index ke-0 pada list lst</a:t>
            </a:r>
            <a:endParaRPr lang="en-US" sz="1800">
              <a:latin typeface="Abadi" panose="020B06040201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91251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6084"/>
    </mc:Choice>
    <mc:Fallback xmlns="">
      <p:transition spd="slow" advTm="56084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597A6044-2A66-4C95-AD51-56BE702580EA}"/>
              </a:ext>
            </a:extLst>
          </p:cNvPr>
          <p:cNvGrpSpPr/>
          <p:nvPr/>
        </p:nvGrpSpPr>
        <p:grpSpPr>
          <a:xfrm>
            <a:off x="3742050" y="1330667"/>
            <a:ext cx="1659900" cy="1659900"/>
            <a:chOff x="3742050" y="1094500"/>
            <a:chExt cx="1659900" cy="1659900"/>
          </a:xfrm>
        </p:grpSpPr>
        <p:sp>
          <p:nvSpPr>
            <p:cNvPr id="890" name="Google Shape;890;p52"/>
            <p:cNvSpPr/>
            <p:nvPr/>
          </p:nvSpPr>
          <p:spPr>
            <a:xfrm>
              <a:off x="3742050" y="1094500"/>
              <a:ext cx="1659900" cy="1659900"/>
            </a:xfrm>
            <a:prstGeom prst="ellipse">
              <a:avLst/>
            </a:prstGeom>
            <a:noFill/>
            <a:ln w="9525" cap="flat" cmpd="sng">
              <a:solidFill>
                <a:schemeClr val="bg1">
                  <a:lumMod val="9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pic>
          <p:nvPicPr>
            <p:cNvPr id="7170" name="Picture 2" descr="logo, python icon">
              <a:extLst>
                <a:ext uri="{FF2B5EF4-FFF2-40B4-BE49-F238E27FC236}">
                  <a16:creationId xmlns:a16="http://schemas.microsoft.com/office/drawing/2014/main" id="{213FB561-EB10-444D-8568-100790B9D2C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33173" y="1294097"/>
              <a:ext cx="1277654" cy="127765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6" name="Picture 5">
            <a:extLst>
              <a:ext uri="{FF2B5EF4-FFF2-40B4-BE49-F238E27FC236}">
                <a16:creationId xmlns:a16="http://schemas.microsoft.com/office/drawing/2014/main" id="{F4670F78-A1EC-4CC9-987E-A3ADF1F89A86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2176" t="13371"/>
          <a:stretch/>
        </p:blipFill>
        <p:spPr>
          <a:xfrm>
            <a:off x="3560876" y="3190164"/>
            <a:ext cx="2022248" cy="37136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132"/>
    </mc:Choice>
    <mc:Fallback xmlns="">
      <p:transition spd="slow" advTm="13132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00994" y="214313"/>
            <a:ext cx="8347590" cy="465137"/>
          </a:xfrm>
        </p:spPr>
        <p:txBody>
          <a:bodyPr/>
          <a:lstStyle/>
          <a:p>
            <a:r>
              <a:rPr lang="en-ID" sz="2000">
                <a:latin typeface="Abadi" panose="020B0604020104020204" pitchFamily="34" charset="0"/>
              </a:rPr>
              <a:t>Misalkan </a:t>
            </a:r>
            <a:r>
              <a:rPr lang="en-ID" sz="2000" b="1">
                <a:latin typeface="Abadi" panose="020B0604020104020204" pitchFamily="34" charset="0"/>
              </a:rPr>
              <a:t>program</a:t>
            </a:r>
            <a:r>
              <a:rPr lang="en-ID" sz="2000">
                <a:latin typeface="Abadi" panose="020B0604020104020204" pitchFamily="34" charset="0"/>
              </a:rPr>
              <a:t> di bawah (kolom kiri) dijalankan dan file </a:t>
            </a:r>
            <a:r>
              <a:rPr lang="en-ID" sz="2000" b="1">
                <a:latin typeface="Abadi" panose="020B0604020104020204" pitchFamily="34" charset="0"/>
              </a:rPr>
              <a:t>emails1.txt</a:t>
            </a:r>
            <a:r>
              <a:rPr lang="en-ID" sz="2000">
                <a:latin typeface="Abadi" panose="020B0604020104020204" pitchFamily="34" charset="0"/>
              </a:rPr>
              <a:t> berisi email-email berikut pada baris-baris berbeda (kolom kanan).</a:t>
            </a:r>
            <a:br>
              <a:rPr lang="en-ID" sz="2000">
                <a:latin typeface="Abadi" panose="020B0604020104020204" pitchFamily="34" charset="0"/>
              </a:rPr>
            </a:br>
            <a:r>
              <a:rPr lang="en-ID" sz="2000">
                <a:latin typeface="Abadi" panose="020B0604020104020204" pitchFamily="34" charset="0"/>
              </a:rPr>
              <a:t>Apa yang akan muncul pada emails2.txt?</a:t>
            </a:r>
            <a:endParaRPr lang="en-ID" sz="2000">
              <a:latin typeface="Consolas" panose="020B0609020204030204" pitchFamily="49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BD355E2-2CEA-4922-8C0B-71A2545D6C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47443" y="1642376"/>
            <a:ext cx="5649113" cy="1886213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30DA161F-F7CA-41BF-816A-FD9721819C93}"/>
              </a:ext>
            </a:extLst>
          </p:cNvPr>
          <p:cNvSpPr txBox="1">
            <a:spLocks/>
          </p:cNvSpPr>
          <p:nvPr/>
        </p:nvSpPr>
        <p:spPr>
          <a:xfrm>
            <a:off x="2328604" y="1300228"/>
            <a:ext cx="2243395" cy="4651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-ID" sz="1400" b="1">
                <a:latin typeface="Abadi" panose="020B0604020104020204" pitchFamily="34" charset="0"/>
              </a:rPr>
              <a:t>program</a:t>
            </a:r>
            <a:endParaRPr lang="en-ID" sz="1400" b="1">
              <a:latin typeface="Consolas" panose="020B0609020204030204" pitchFamily="49" charset="0"/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40898634-D292-4F42-A9BD-AF3F45414FDA}"/>
              </a:ext>
            </a:extLst>
          </p:cNvPr>
          <p:cNvSpPr txBox="1">
            <a:spLocks/>
          </p:cNvSpPr>
          <p:nvPr/>
        </p:nvSpPr>
        <p:spPr>
          <a:xfrm>
            <a:off x="4840158" y="1320252"/>
            <a:ext cx="2652842" cy="4651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-ID" sz="1400" b="1">
                <a:latin typeface="Abadi" panose="020B0604020104020204" pitchFamily="34" charset="0"/>
              </a:rPr>
              <a:t>file emails1.txt</a:t>
            </a:r>
            <a:endParaRPr lang="en-ID" sz="1400" b="1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01507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3706"/>
    </mc:Choice>
    <mc:Fallback xmlns="">
      <p:transition spd="slow" advTm="33706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00994" y="214313"/>
            <a:ext cx="8347590" cy="465137"/>
          </a:xfrm>
        </p:spPr>
        <p:txBody>
          <a:bodyPr/>
          <a:lstStyle/>
          <a:p>
            <a:r>
              <a:rPr lang="en-ID" sz="2000">
                <a:latin typeface="Abadi" panose="020B0604020104020204" pitchFamily="34" charset="0"/>
              </a:rPr>
              <a:t>Misalkan </a:t>
            </a:r>
            <a:r>
              <a:rPr lang="en-ID" sz="2000" b="1">
                <a:latin typeface="Abadi" panose="020B0604020104020204" pitchFamily="34" charset="0"/>
              </a:rPr>
              <a:t>program</a:t>
            </a:r>
            <a:r>
              <a:rPr lang="en-ID" sz="2000">
                <a:latin typeface="Abadi" panose="020B0604020104020204" pitchFamily="34" charset="0"/>
              </a:rPr>
              <a:t> di bawah (kolom kiri) dijalankan dan file </a:t>
            </a:r>
            <a:r>
              <a:rPr lang="en-ID" sz="2000" b="1">
                <a:latin typeface="Abadi" panose="020B0604020104020204" pitchFamily="34" charset="0"/>
              </a:rPr>
              <a:t>emails1.txt</a:t>
            </a:r>
            <a:r>
              <a:rPr lang="en-ID" sz="2000">
                <a:latin typeface="Abadi" panose="020B0604020104020204" pitchFamily="34" charset="0"/>
              </a:rPr>
              <a:t> berisi email-email berikut pada baris-baris berbeda (kolom kanan).</a:t>
            </a:r>
            <a:br>
              <a:rPr lang="en-ID" sz="2000">
                <a:latin typeface="Abadi" panose="020B0604020104020204" pitchFamily="34" charset="0"/>
              </a:rPr>
            </a:br>
            <a:r>
              <a:rPr lang="en-ID" sz="2000">
                <a:latin typeface="Abadi" panose="020B0604020104020204" pitchFamily="34" charset="0"/>
              </a:rPr>
              <a:t>Apa yang akan muncul pada emails2.txt?</a:t>
            </a:r>
            <a:endParaRPr lang="en-ID" sz="2000">
              <a:latin typeface="Consolas" panose="020B0609020204030204" pitchFamily="49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BD355E2-2CEA-4922-8C0B-71A2545D6C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47443" y="1642376"/>
            <a:ext cx="5649113" cy="1886213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30DA161F-F7CA-41BF-816A-FD9721819C93}"/>
              </a:ext>
            </a:extLst>
          </p:cNvPr>
          <p:cNvSpPr txBox="1">
            <a:spLocks/>
          </p:cNvSpPr>
          <p:nvPr/>
        </p:nvSpPr>
        <p:spPr>
          <a:xfrm>
            <a:off x="2328604" y="1300228"/>
            <a:ext cx="2243395" cy="4651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-ID" sz="1400" b="1">
                <a:latin typeface="Abadi" panose="020B0604020104020204" pitchFamily="34" charset="0"/>
              </a:rPr>
              <a:t>program</a:t>
            </a:r>
            <a:endParaRPr lang="en-ID" sz="1400" b="1">
              <a:latin typeface="Consolas" panose="020B0609020204030204" pitchFamily="49" charset="0"/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40898634-D292-4F42-A9BD-AF3F45414FDA}"/>
              </a:ext>
            </a:extLst>
          </p:cNvPr>
          <p:cNvSpPr txBox="1">
            <a:spLocks/>
          </p:cNvSpPr>
          <p:nvPr/>
        </p:nvSpPr>
        <p:spPr>
          <a:xfrm>
            <a:off x="4840158" y="1320252"/>
            <a:ext cx="2652842" cy="4651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-ID" sz="1400" b="1">
                <a:latin typeface="Abadi" panose="020B0604020104020204" pitchFamily="34" charset="0"/>
              </a:rPr>
              <a:t>file emails1.txt</a:t>
            </a:r>
            <a:endParaRPr lang="en-ID" sz="1400" b="1">
              <a:latin typeface="Consolas" panose="020B0609020204030204" pitchFamily="49" charset="0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5988145A-BCBE-4B59-8CBE-D964DA0AF73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47840" y="3857565"/>
            <a:ext cx="2648320" cy="85737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id="{C6B86DAA-5053-4E61-96A4-7A50B25228E9}"/>
              </a:ext>
            </a:extLst>
          </p:cNvPr>
          <p:cNvSpPr txBox="1">
            <a:spLocks/>
          </p:cNvSpPr>
          <p:nvPr/>
        </p:nvSpPr>
        <p:spPr>
          <a:xfrm>
            <a:off x="3163758" y="3517352"/>
            <a:ext cx="2652842" cy="4651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-ID" sz="1400" b="1">
                <a:latin typeface="Abadi" panose="020B0604020104020204" pitchFamily="34" charset="0"/>
              </a:rPr>
              <a:t>file emails2.txt</a:t>
            </a:r>
            <a:endParaRPr lang="en-ID" sz="1400" b="1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3560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4598"/>
    </mc:Choice>
    <mc:Fallback xmlns="">
      <p:transition spd="slow" advTm="84598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00994" y="214313"/>
            <a:ext cx="8347590" cy="465137"/>
          </a:xfrm>
        </p:spPr>
        <p:txBody>
          <a:bodyPr/>
          <a:lstStyle/>
          <a:p>
            <a:r>
              <a:rPr lang="en-ID" sz="1800">
                <a:latin typeface="Abadi" panose="020B0604020104020204" pitchFamily="34" charset="0"/>
              </a:rPr>
              <a:t>Terdapat pesan error </a:t>
            </a:r>
            <a:r>
              <a:rPr lang="en-ID" sz="1800" b="1">
                <a:latin typeface="Abadi" panose="020B0604020104020204" pitchFamily="34" charset="0"/>
              </a:rPr>
              <a:t>invalid syntax</a:t>
            </a:r>
            <a:r>
              <a:rPr lang="en-ID" sz="1800">
                <a:latin typeface="Abadi" panose="020B0604020104020204" pitchFamily="34" charset="0"/>
              </a:rPr>
              <a:t> saat menjalankan baris program berikut ini. Perbaiki kode agar memberikan hasil yang diinginkan tanpa error.</a:t>
            </a:r>
            <a:endParaRPr lang="en-ID" sz="1800">
              <a:latin typeface="Consolas" panose="020B0609020204030204" pitchFamily="49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45EC78B-5C49-4314-BD75-85413DBFF2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7431" y="1150934"/>
            <a:ext cx="7516274" cy="66684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9964EFA-102F-4898-83E2-2C700AD9C91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7573" y="2376460"/>
            <a:ext cx="7157027" cy="338063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BEB23FD5-D401-4418-A80D-8F62D32955EC}"/>
              </a:ext>
            </a:extLst>
          </p:cNvPr>
          <p:cNvSpPr txBox="1"/>
          <p:nvPr/>
        </p:nvSpPr>
        <p:spPr>
          <a:xfrm>
            <a:off x="375594" y="2055983"/>
            <a:ext cx="14574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badi" panose="020B0604020104020204" pitchFamily="34" charset="0"/>
              </a:rPr>
              <a:t>Expected output:</a:t>
            </a:r>
          </a:p>
        </p:txBody>
      </p:sp>
    </p:spTree>
    <p:extLst>
      <p:ext uri="{BB962C8B-B14F-4D97-AF65-F5344CB8AC3E}">
        <p14:creationId xmlns:p14="http://schemas.microsoft.com/office/powerpoint/2010/main" val="3602251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8688"/>
    </mc:Choice>
    <mc:Fallback xmlns="">
      <p:transition spd="slow" advTm="18688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00994" y="214313"/>
            <a:ext cx="8347590" cy="465137"/>
          </a:xfrm>
        </p:spPr>
        <p:txBody>
          <a:bodyPr/>
          <a:lstStyle/>
          <a:p>
            <a:r>
              <a:rPr lang="en-ID" sz="1800">
                <a:latin typeface="Abadi" panose="020B0604020104020204" pitchFamily="34" charset="0"/>
              </a:rPr>
              <a:t>Terdapat pesan error </a:t>
            </a:r>
            <a:r>
              <a:rPr lang="en-ID" sz="1800" b="1">
                <a:latin typeface="Abadi" panose="020B0604020104020204" pitchFamily="34" charset="0"/>
              </a:rPr>
              <a:t>invalid syntax</a:t>
            </a:r>
            <a:r>
              <a:rPr lang="en-ID" sz="1800">
                <a:latin typeface="Abadi" panose="020B0604020104020204" pitchFamily="34" charset="0"/>
              </a:rPr>
              <a:t> saat menjalankan baris program berikut ini. Perbaiki kode agar memberikan hasil yang diinginkan tanpa error.</a:t>
            </a:r>
            <a:endParaRPr lang="en-ID" sz="1800">
              <a:latin typeface="Consolas" panose="020B0609020204030204" pitchFamily="49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45EC78B-5C49-4314-BD75-85413DBFF2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7431" y="1150934"/>
            <a:ext cx="7516274" cy="66684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9964EFA-102F-4898-83E2-2C700AD9C91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7573" y="2376460"/>
            <a:ext cx="7157027" cy="338063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BEB23FD5-D401-4418-A80D-8F62D32955EC}"/>
              </a:ext>
            </a:extLst>
          </p:cNvPr>
          <p:cNvSpPr txBox="1"/>
          <p:nvPr/>
        </p:nvSpPr>
        <p:spPr>
          <a:xfrm>
            <a:off x="375594" y="2055983"/>
            <a:ext cx="14574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Abadi" panose="020B0604020104020204" pitchFamily="34" charset="0"/>
              </a:rPr>
              <a:t>Expected output:</a:t>
            </a:r>
          </a:p>
        </p:txBody>
      </p:sp>
      <p:sp>
        <p:nvSpPr>
          <p:cNvPr id="11" name="Google Shape;252;p33">
            <a:extLst>
              <a:ext uri="{FF2B5EF4-FFF2-40B4-BE49-F238E27FC236}">
                <a16:creationId xmlns:a16="http://schemas.microsoft.com/office/drawing/2014/main" id="{7E9BEFC6-4E91-45B2-A571-3E9C9EDCFFBC}"/>
              </a:ext>
            </a:extLst>
          </p:cNvPr>
          <p:cNvSpPr txBox="1"/>
          <p:nvPr/>
        </p:nvSpPr>
        <p:spPr>
          <a:xfrm>
            <a:off x="400995" y="3022600"/>
            <a:ext cx="8347589" cy="8128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-ID">
                <a:solidFill>
                  <a:schemeClr val="tx1"/>
                </a:solidFill>
                <a:latin typeface="Consolas" panose="020B0609020204030204" pitchFamily="49" charset="0"/>
              </a:rPr>
              <a:t>s = "He said, \"You are the cause of my euphoria\""</a:t>
            </a:r>
          </a:p>
          <a:p>
            <a:pPr marL="0" indent="0">
              <a:buNone/>
            </a:pPr>
            <a:r>
              <a:rPr lang="en-ID">
                <a:solidFill>
                  <a:schemeClr val="tx1"/>
                </a:solidFill>
                <a:latin typeface="Consolas" panose="020B0609020204030204" pitchFamily="49" charset="0"/>
              </a:rPr>
              <a:t>print(s)</a:t>
            </a:r>
          </a:p>
        </p:txBody>
      </p:sp>
      <p:sp>
        <p:nvSpPr>
          <p:cNvPr id="16" name="Google Shape;252;p33">
            <a:extLst>
              <a:ext uri="{FF2B5EF4-FFF2-40B4-BE49-F238E27FC236}">
                <a16:creationId xmlns:a16="http://schemas.microsoft.com/office/drawing/2014/main" id="{BE83FC65-3B75-41C9-8461-286F167C5C45}"/>
              </a:ext>
            </a:extLst>
          </p:cNvPr>
          <p:cNvSpPr txBox="1"/>
          <p:nvPr/>
        </p:nvSpPr>
        <p:spPr>
          <a:xfrm>
            <a:off x="400995" y="3992566"/>
            <a:ext cx="8347589" cy="8128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-ID">
                <a:solidFill>
                  <a:schemeClr val="tx1"/>
                </a:solidFill>
                <a:latin typeface="Consolas" panose="020B0609020204030204" pitchFamily="49" charset="0"/>
              </a:rPr>
              <a:t>s = """He said, "You are the cause of my euphoria" """ # perhatikan spasinya</a:t>
            </a:r>
          </a:p>
          <a:p>
            <a:pPr marL="0" indent="0">
              <a:buNone/>
            </a:pPr>
            <a:r>
              <a:rPr lang="en-ID">
                <a:solidFill>
                  <a:schemeClr val="tx1"/>
                </a:solidFill>
                <a:latin typeface="Consolas" panose="020B0609020204030204" pitchFamily="49" charset="0"/>
              </a:rPr>
              <a:t>print(s)</a:t>
            </a:r>
          </a:p>
          <a:p>
            <a:pPr marL="0" indent="0">
              <a:buNone/>
            </a:pPr>
            <a:endParaRPr lang="en-ID">
              <a:solidFill>
                <a:schemeClr val="tx1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42048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7927"/>
    </mc:Choice>
    <mc:Fallback xmlns="">
      <p:transition spd="slow" advTm="47927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00994" y="214313"/>
            <a:ext cx="8347590" cy="465137"/>
          </a:xfrm>
        </p:spPr>
        <p:txBody>
          <a:bodyPr/>
          <a:lstStyle/>
          <a:p>
            <a:r>
              <a:rPr lang="en-ID" sz="1800">
                <a:latin typeface="Abadi" panose="020B0604020104020204" pitchFamily="34" charset="0"/>
              </a:rPr>
              <a:t>Apa yang dicetak?</a:t>
            </a:r>
            <a:endParaRPr lang="en-ID" sz="1800">
              <a:latin typeface="Consolas" panose="020B0609020204030204" pitchFamily="49" charset="0"/>
            </a:endParaRPr>
          </a:p>
        </p:txBody>
      </p:sp>
      <p:sp>
        <p:nvSpPr>
          <p:cNvPr id="11" name="Google Shape;252;p33">
            <a:extLst>
              <a:ext uri="{FF2B5EF4-FFF2-40B4-BE49-F238E27FC236}">
                <a16:creationId xmlns:a16="http://schemas.microsoft.com/office/drawing/2014/main" id="{7E9BEFC6-4E91-45B2-A571-3E9C9EDCFFBC}"/>
              </a:ext>
            </a:extLst>
          </p:cNvPr>
          <p:cNvSpPr txBox="1"/>
          <p:nvPr/>
        </p:nvSpPr>
        <p:spPr>
          <a:xfrm>
            <a:off x="400995" y="800100"/>
            <a:ext cx="8347589" cy="27813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-ID" sz="1200">
                <a:solidFill>
                  <a:schemeClr val="tx1"/>
                </a:solidFill>
                <a:latin typeface="Consolas" panose="020B0609020204030204" pitchFamily="49" charset="0"/>
              </a:rPr>
              <a:t>bonus = 1000</a:t>
            </a:r>
          </a:p>
          <a:p>
            <a:pPr marL="0" indent="0">
              <a:buNone/>
            </a:pPr>
            <a:r>
              <a:rPr lang="en-ID" sz="1200">
                <a:solidFill>
                  <a:schemeClr val="tx1"/>
                </a:solidFill>
                <a:latin typeface="Consolas" panose="020B0609020204030204" pitchFamily="49" charset="0"/>
              </a:rPr>
              <a:t>num_users = 10</a:t>
            </a:r>
          </a:p>
          <a:p>
            <a:pPr marL="0" indent="0">
              <a:buNone/>
            </a:pPr>
            <a:endParaRPr lang="en-ID" sz="120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ID" sz="1200">
                <a:solidFill>
                  <a:schemeClr val="tx1"/>
                </a:solidFill>
                <a:latin typeface="Consolas" panose="020B0609020204030204" pitchFamily="49" charset="0"/>
              </a:rPr>
              <a:t>try:</a:t>
            </a:r>
          </a:p>
          <a:p>
            <a:pPr marL="0" indent="0">
              <a:buNone/>
            </a:pPr>
            <a:r>
              <a:rPr lang="en-ID" sz="1200">
                <a:solidFill>
                  <a:schemeClr val="tx1"/>
                </a:solidFill>
                <a:latin typeface="Consolas" panose="020B0609020204030204" pitchFamily="49" charset="0"/>
              </a:rPr>
              <a:t>    if num_users &gt; 0:</a:t>
            </a:r>
          </a:p>
          <a:p>
            <a:pPr marL="0" indent="0">
              <a:buNone/>
            </a:pPr>
            <a:r>
              <a:rPr lang="en-ID" sz="1200">
                <a:solidFill>
                  <a:schemeClr val="tx1"/>
                </a:solidFill>
                <a:latin typeface="Consolas" panose="020B0609020204030204" pitchFamily="49" charset="0"/>
              </a:rPr>
              <a:t>        bonus_per_user = bonus / num_users</a:t>
            </a:r>
          </a:p>
          <a:p>
            <a:pPr marL="0" indent="0">
              <a:buNone/>
            </a:pPr>
            <a:r>
              <a:rPr lang="en-ID" sz="1200">
                <a:solidFill>
                  <a:schemeClr val="tx1"/>
                </a:solidFill>
                <a:latin typeface="Consolas" panose="020B0609020204030204" pitchFamily="49" charset="0"/>
              </a:rPr>
              <a:t>    print("Bonus per user: " + bonus_per_user)</a:t>
            </a:r>
          </a:p>
          <a:p>
            <a:pPr marL="0" indent="0">
              <a:buNone/>
            </a:pPr>
            <a:r>
              <a:rPr lang="en-ID" sz="1200">
                <a:solidFill>
                  <a:schemeClr val="tx1"/>
                </a:solidFill>
                <a:latin typeface="Consolas" panose="020B0609020204030204" pitchFamily="49" charset="0"/>
              </a:rPr>
              <a:t>except ZeroDivisionError:</a:t>
            </a:r>
          </a:p>
          <a:p>
            <a:pPr marL="0" indent="0">
              <a:buNone/>
            </a:pPr>
            <a:r>
              <a:rPr lang="en-ID" sz="1200">
                <a:solidFill>
                  <a:schemeClr val="tx1"/>
                </a:solidFill>
                <a:latin typeface="Consolas" panose="020B0609020204030204" pitchFamily="49" charset="0"/>
              </a:rPr>
              <a:t>    print("Can't divide by zero")</a:t>
            </a:r>
          </a:p>
          <a:p>
            <a:pPr marL="0" indent="0">
              <a:buNone/>
            </a:pPr>
            <a:r>
              <a:rPr lang="en-ID" sz="1200">
                <a:solidFill>
                  <a:schemeClr val="tx1"/>
                </a:solidFill>
                <a:latin typeface="Consolas" panose="020B0609020204030204" pitchFamily="49" charset="0"/>
              </a:rPr>
              <a:t>except NameError:</a:t>
            </a:r>
          </a:p>
          <a:p>
            <a:pPr marL="0" indent="0">
              <a:buNone/>
            </a:pPr>
            <a:r>
              <a:rPr lang="en-ID" sz="1200">
                <a:solidFill>
                  <a:schemeClr val="tx1"/>
                </a:solidFill>
                <a:latin typeface="Consolas" panose="020B0609020204030204" pitchFamily="49" charset="0"/>
              </a:rPr>
              <a:t>    print("Variable not assigned")</a:t>
            </a:r>
          </a:p>
          <a:p>
            <a:pPr marL="0" indent="0">
              <a:buNone/>
            </a:pPr>
            <a:r>
              <a:rPr lang="en-ID" sz="1200">
                <a:solidFill>
                  <a:schemeClr val="tx1"/>
                </a:solidFill>
                <a:latin typeface="Consolas" panose="020B0609020204030204" pitchFamily="49" charset="0"/>
              </a:rPr>
              <a:t>except:</a:t>
            </a:r>
          </a:p>
          <a:p>
            <a:pPr marL="0" indent="0">
              <a:buNone/>
            </a:pPr>
            <a:r>
              <a:rPr lang="en-ID" sz="1200">
                <a:solidFill>
                  <a:schemeClr val="tx1"/>
                </a:solidFill>
                <a:latin typeface="Consolas" panose="020B0609020204030204" pitchFamily="49" charset="0"/>
              </a:rPr>
              <a:t>    print("Some other error")</a:t>
            </a:r>
          </a:p>
          <a:p>
            <a:pPr marL="0" indent="0">
              <a:buNone/>
            </a:pPr>
            <a:r>
              <a:rPr lang="en-ID" sz="1200">
                <a:solidFill>
                  <a:schemeClr val="tx1"/>
                </a:solidFill>
                <a:latin typeface="Consolas" panose="020B0609020204030204" pitchFamily="49" charset="0"/>
              </a:rPr>
              <a:t>print("Program finishes successfully.")</a:t>
            </a:r>
          </a:p>
        </p:txBody>
      </p:sp>
    </p:spTree>
    <p:extLst>
      <p:ext uri="{BB962C8B-B14F-4D97-AF65-F5344CB8AC3E}">
        <p14:creationId xmlns:p14="http://schemas.microsoft.com/office/powerpoint/2010/main" val="672067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9361"/>
    </mc:Choice>
    <mc:Fallback xmlns="">
      <p:transition spd="slow" advTm="19361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00994" y="214313"/>
            <a:ext cx="8347590" cy="465137"/>
          </a:xfrm>
        </p:spPr>
        <p:txBody>
          <a:bodyPr/>
          <a:lstStyle/>
          <a:p>
            <a:r>
              <a:rPr lang="en-ID" sz="1800">
                <a:latin typeface="Abadi" panose="020B0604020104020204" pitchFamily="34" charset="0"/>
              </a:rPr>
              <a:t>Apa yang dicetak?</a:t>
            </a:r>
            <a:endParaRPr lang="en-ID" sz="1800">
              <a:latin typeface="Consolas" panose="020B0609020204030204" pitchFamily="49" charset="0"/>
            </a:endParaRPr>
          </a:p>
        </p:txBody>
      </p:sp>
      <p:sp>
        <p:nvSpPr>
          <p:cNvPr id="11" name="Google Shape;252;p33">
            <a:extLst>
              <a:ext uri="{FF2B5EF4-FFF2-40B4-BE49-F238E27FC236}">
                <a16:creationId xmlns:a16="http://schemas.microsoft.com/office/drawing/2014/main" id="{7E9BEFC6-4E91-45B2-A571-3E9C9EDCFFBC}"/>
              </a:ext>
            </a:extLst>
          </p:cNvPr>
          <p:cNvSpPr txBox="1"/>
          <p:nvPr/>
        </p:nvSpPr>
        <p:spPr>
          <a:xfrm>
            <a:off x="400995" y="800100"/>
            <a:ext cx="8347589" cy="27813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-ID" sz="1200">
                <a:solidFill>
                  <a:schemeClr val="tx1"/>
                </a:solidFill>
                <a:latin typeface="Consolas" panose="020B0609020204030204" pitchFamily="49" charset="0"/>
              </a:rPr>
              <a:t>bonus = 1000</a:t>
            </a:r>
          </a:p>
          <a:p>
            <a:pPr marL="0" indent="0">
              <a:buNone/>
            </a:pPr>
            <a:r>
              <a:rPr lang="en-ID" sz="1200">
                <a:solidFill>
                  <a:schemeClr val="tx1"/>
                </a:solidFill>
                <a:latin typeface="Consolas" panose="020B0609020204030204" pitchFamily="49" charset="0"/>
              </a:rPr>
              <a:t>num_users = 10</a:t>
            </a:r>
          </a:p>
          <a:p>
            <a:pPr marL="0" indent="0">
              <a:buNone/>
            </a:pPr>
            <a:endParaRPr lang="en-ID" sz="120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ID" sz="1200">
                <a:solidFill>
                  <a:schemeClr val="tx1"/>
                </a:solidFill>
                <a:latin typeface="Consolas" panose="020B0609020204030204" pitchFamily="49" charset="0"/>
              </a:rPr>
              <a:t>try:</a:t>
            </a:r>
          </a:p>
          <a:p>
            <a:pPr marL="0" indent="0">
              <a:buNone/>
            </a:pPr>
            <a:r>
              <a:rPr lang="en-ID" sz="1200">
                <a:solidFill>
                  <a:schemeClr val="tx1"/>
                </a:solidFill>
                <a:latin typeface="Consolas" panose="020B0609020204030204" pitchFamily="49" charset="0"/>
              </a:rPr>
              <a:t>    if num_users &gt; 0:</a:t>
            </a:r>
          </a:p>
          <a:p>
            <a:pPr marL="0" indent="0">
              <a:buNone/>
            </a:pPr>
            <a:r>
              <a:rPr lang="en-ID" sz="1200">
                <a:solidFill>
                  <a:schemeClr val="tx1"/>
                </a:solidFill>
                <a:latin typeface="Consolas" panose="020B0609020204030204" pitchFamily="49" charset="0"/>
              </a:rPr>
              <a:t>        bonus_per_user = bonus / num_users </a:t>
            </a:r>
            <a:r>
              <a:rPr lang="en-ID" sz="1200">
                <a:solidFill>
                  <a:schemeClr val="tx1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# 100.0</a:t>
            </a:r>
          </a:p>
          <a:p>
            <a:pPr marL="0" indent="0">
              <a:buNone/>
            </a:pPr>
            <a:r>
              <a:rPr lang="en-ID" sz="1200">
                <a:solidFill>
                  <a:schemeClr val="tx1"/>
                </a:solidFill>
                <a:latin typeface="Consolas" panose="020B0609020204030204" pitchFamily="49" charset="0"/>
              </a:rPr>
              <a:t>    print("Bonus per user: " + bonus_per_user)</a:t>
            </a:r>
          </a:p>
          <a:p>
            <a:pPr marL="0" indent="0">
              <a:buNone/>
            </a:pPr>
            <a:r>
              <a:rPr lang="en-ID" sz="1200">
                <a:solidFill>
                  <a:schemeClr val="tx1"/>
                </a:solidFill>
                <a:latin typeface="Consolas" panose="020B0609020204030204" pitchFamily="49" charset="0"/>
              </a:rPr>
              <a:t>except ZeroDivisionError:</a:t>
            </a:r>
          </a:p>
          <a:p>
            <a:pPr marL="0" indent="0">
              <a:buNone/>
            </a:pPr>
            <a:r>
              <a:rPr lang="en-ID" sz="1200">
                <a:solidFill>
                  <a:schemeClr val="tx1"/>
                </a:solidFill>
                <a:latin typeface="Consolas" panose="020B0609020204030204" pitchFamily="49" charset="0"/>
              </a:rPr>
              <a:t>    print("Can't divide by zero")</a:t>
            </a:r>
          </a:p>
          <a:p>
            <a:pPr marL="0" indent="0">
              <a:buNone/>
            </a:pPr>
            <a:r>
              <a:rPr lang="en-ID" sz="1200">
                <a:solidFill>
                  <a:schemeClr val="tx1"/>
                </a:solidFill>
                <a:latin typeface="Consolas" panose="020B0609020204030204" pitchFamily="49" charset="0"/>
              </a:rPr>
              <a:t>except NameError:</a:t>
            </a:r>
          </a:p>
          <a:p>
            <a:pPr marL="0" indent="0">
              <a:buNone/>
            </a:pPr>
            <a:r>
              <a:rPr lang="en-ID" sz="1200">
                <a:solidFill>
                  <a:schemeClr val="tx1"/>
                </a:solidFill>
                <a:latin typeface="Consolas" panose="020B0609020204030204" pitchFamily="49" charset="0"/>
              </a:rPr>
              <a:t>    print("Variable not assigned")</a:t>
            </a:r>
          </a:p>
          <a:p>
            <a:pPr marL="0" indent="0">
              <a:buNone/>
            </a:pPr>
            <a:r>
              <a:rPr lang="en-ID" sz="1200">
                <a:solidFill>
                  <a:schemeClr val="tx1"/>
                </a:solidFill>
                <a:latin typeface="Consolas" panose="020B0609020204030204" pitchFamily="49" charset="0"/>
              </a:rPr>
              <a:t>except: </a:t>
            </a:r>
            <a:r>
              <a:rPr lang="en-ID" sz="1200">
                <a:solidFill>
                  <a:schemeClr val="tx1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# wildcard, catching any exception types</a:t>
            </a:r>
          </a:p>
          <a:p>
            <a:pPr marL="0" indent="0">
              <a:buNone/>
            </a:pPr>
            <a:r>
              <a:rPr lang="en-ID" sz="1200">
                <a:solidFill>
                  <a:schemeClr val="tx1"/>
                </a:solidFill>
                <a:latin typeface="Consolas" panose="020B0609020204030204" pitchFamily="49" charset="0"/>
              </a:rPr>
              <a:t>    print("Some other error")</a:t>
            </a:r>
          </a:p>
          <a:p>
            <a:pPr marL="0" indent="0">
              <a:buNone/>
            </a:pPr>
            <a:r>
              <a:rPr lang="en-ID" sz="1200">
                <a:solidFill>
                  <a:schemeClr val="tx1"/>
                </a:solidFill>
                <a:latin typeface="Consolas" panose="020B0609020204030204" pitchFamily="49" charset="0"/>
              </a:rPr>
              <a:t>print("Program finishes successfully.")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7D2D48C-D643-48DC-961A-FAECCAB5B4D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0994" y="3702050"/>
            <a:ext cx="5887272" cy="762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7048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5526"/>
    </mc:Choice>
    <mc:Fallback xmlns="">
      <p:transition spd="slow" advTm="85526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00994" y="214313"/>
            <a:ext cx="8347590" cy="465137"/>
          </a:xfrm>
        </p:spPr>
        <p:txBody>
          <a:bodyPr/>
          <a:lstStyle/>
          <a:p>
            <a:r>
              <a:rPr lang="en-ID" sz="1800">
                <a:latin typeface="Abadi" panose="020B0604020104020204" pitchFamily="34" charset="0"/>
              </a:rPr>
              <a:t>Apa yang terjadi, asumsi file pantun.txt tidak ada (nonexisting)?</a:t>
            </a:r>
            <a:endParaRPr lang="en-ID" sz="1800">
              <a:latin typeface="Consolas" panose="020B0609020204030204" pitchFamily="49" charset="0"/>
            </a:endParaRPr>
          </a:p>
        </p:txBody>
      </p:sp>
      <p:sp>
        <p:nvSpPr>
          <p:cNvPr id="11" name="Google Shape;252;p33">
            <a:extLst>
              <a:ext uri="{FF2B5EF4-FFF2-40B4-BE49-F238E27FC236}">
                <a16:creationId xmlns:a16="http://schemas.microsoft.com/office/drawing/2014/main" id="{7E9BEFC6-4E91-45B2-A571-3E9C9EDCFFBC}"/>
              </a:ext>
            </a:extLst>
          </p:cNvPr>
          <p:cNvSpPr txBox="1"/>
          <p:nvPr/>
        </p:nvSpPr>
        <p:spPr>
          <a:xfrm>
            <a:off x="400995" y="800100"/>
            <a:ext cx="8347589" cy="23749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-ID">
                <a:solidFill>
                  <a:schemeClr val="tx1"/>
                </a:solidFill>
                <a:latin typeface="Consolas" panose="020B0609020204030204" pitchFamily="49" charset="0"/>
              </a:rPr>
              <a:t>try:</a:t>
            </a:r>
          </a:p>
          <a:p>
            <a:pPr marL="0" indent="0">
              <a:buNone/>
            </a:pPr>
            <a:r>
              <a:rPr lang="en-ID">
                <a:solidFill>
                  <a:schemeClr val="tx1"/>
                </a:solidFill>
                <a:latin typeface="Consolas" panose="020B0609020204030204" pitchFamily="49" charset="0"/>
              </a:rPr>
              <a:t>    fileku = open("pantun.txt", "r")</a:t>
            </a:r>
          </a:p>
          <a:p>
            <a:pPr marL="0" indent="0">
              <a:buNone/>
            </a:pPr>
            <a:r>
              <a:rPr lang="en-ID">
                <a:solidFill>
                  <a:schemeClr val="tx1"/>
                </a:solidFill>
                <a:latin typeface="Consolas" panose="020B0609020204030204" pitchFamily="49" charset="0"/>
              </a:rPr>
              <a:t>    x = fileku.read(1)</a:t>
            </a:r>
          </a:p>
          <a:p>
            <a:pPr marL="0" indent="0">
              <a:buNone/>
            </a:pPr>
            <a:r>
              <a:rPr lang="en-ID">
                <a:solidFill>
                  <a:schemeClr val="tx1"/>
                </a:solidFill>
                <a:latin typeface="Consolas" panose="020B0609020204030204" pitchFamily="49" charset="0"/>
              </a:rPr>
              <a:t>    print(x)</a:t>
            </a:r>
          </a:p>
          <a:p>
            <a:pPr marL="0" indent="0">
              <a:buNone/>
            </a:pPr>
            <a:r>
              <a:rPr lang="en-ID">
                <a:solidFill>
                  <a:schemeClr val="tx1"/>
                </a:solidFill>
                <a:latin typeface="Consolas" panose="020B0609020204030204" pitchFamily="49" charset="0"/>
              </a:rPr>
              <a:t>    raise Exception("Terjadi exception")</a:t>
            </a:r>
          </a:p>
          <a:p>
            <a:pPr marL="0" indent="0">
              <a:buNone/>
            </a:pPr>
            <a:r>
              <a:rPr lang="en-ID">
                <a:solidFill>
                  <a:schemeClr val="tx1"/>
                </a:solidFill>
                <a:latin typeface="Consolas" panose="020B0609020204030204" pitchFamily="49" charset="0"/>
              </a:rPr>
              <a:t>except:</a:t>
            </a:r>
          </a:p>
          <a:p>
            <a:pPr marL="0" indent="0">
              <a:buNone/>
            </a:pPr>
            <a:r>
              <a:rPr lang="en-ID">
                <a:solidFill>
                  <a:schemeClr val="tx1"/>
                </a:solidFill>
                <a:latin typeface="Consolas" panose="020B0609020204030204" pitchFamily="49" charset="0"/>
              </a:rPr>
              <a:t>    print("File tidak ditemukan")</a:t>
            </a:r>
          </a:p>
          <a:p>
            <a:pPr marL="0" indent="0">
              <a:buNone/>
            </a:pPr>
            <a:r>
              <a:rPr lang="en-ID">
                <a:solidFill>
                  <a:schemeClr val="tx1"/>
                </a:solidFill>
                <a:latin typeface="Consolas" panose="020B0609020204030204" pitchFamily="49" charset="0"/>
              </a:rPr>
              <a:t>finally:</a:t>
            </a:r>
          </a:p>
          <a:p>
            <a:pPr marL="0" indent="0">
              <a:buNone/>
            </a:pPr>
            <a:r>
              <a:rPr lang="en-ID">
                <a:solidFill>
                  <a:schemeClr val="tx1"/>
                </a:solidFill>
                <a:latin typeface="Consolas" panose="020B0609020204030204" pitchFamily="49" charset="0"/>
              </a:rPr>
              <a:t>    fileku.close()</a:t>
            </a:r>
          </a:p>
          <a:p>
            <a:pPr marL="0" indent="0">
              <a:buNone/>
            </a:pPr>
            <a:r>
              <a:rPr lang="en-ID">
                <a:solidFill>
                  <a:schemeClr val="tx1"/>
                </a:solidFill>
                <a:latin typeface="Consolas" panose="020B0609020204030204" pitchFamily="49" charset="0"/>
              </a:rPr>
              <a:t>    print("Selesai") </a:t>
            </a:r>
          </a:p>
        </p:txBody>
      </p:sp>
    </p:spTree>
    <p:extLst>
      <p:ext uri="{BB962C8B-B14F-4D97-AF65-F5344CB8AC3E}">
        <p14:creationId xmlns:p14="http://schemas.microsoft.com/office/powerpoint/2010/main" val="244973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445"/>
    </mc:Choice>
    <mc:Fallback xmlns="">
      <p:transition spd="slow" advTm="15445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00994" y="214313"/>
            <a:ext cx="8347590" cy="465137"/>
          </a:xfrm>
        </p:spPr>
        <p:txBody>
          <a:bodyPr/>
          <a:lstStyle/>
          <a:p>
            <a:r>
              <a:rPr lang="en-ID" sz="1800">
                <a:latin typeface="Abadi" panose="020B0604020104020204" pitchFamily="34" charset="0"/>
              </a:rPr>
              <a:t>Apa yang terjadi, asumsi file pantun.txt tidak ada (nonexisting)?</a:t>
            </a:r>
            <a:endParaRPr lang="en-ID" sz="1800">
              <a:latin typeface="Consolas" panose="020B0609020204030204" pitchFamily="49" charset="0"/>
            </a:endParaRPr>
          </a:p>
        </p:txBody>
      </p:sp>
      <p:sp>
        <p:nvSpPr>
          <p:cNvPr id="11" name="Google Shape;252;p33">
            <a:extLst>
              <a:ext uri="{FF2B5EF4-FFF2-40B4-BE49-F238E27FC236}">
                <a16:creationId xmlns:a16="http://schemas.microsoft.com/office/drawing/2014/main" id="{7E9BEFC6-4E91-45B2-A571-3E9C9EDCFFBC}"/>
              </a:ext>
            </a:extLst>
          </p:cNvPr>
          <p:cNvSpPr txBox="1"/>
          <p:nvPr/>
        </p:nvSpPr>
        <p:spPr>
          <a:xfrm>
            <a:off x="400995" y="800100"/>
            <a:ext cx="8347589" cy="23749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-ID">
                <a:solidFill>
                  <a:schemeClr val="tx1"/>
                </a:solidFill>
                <a:latin typeface="Consolas" panose="020B0609020204030204" pitchFamily="49" charset="0"/>
              </a:rPr>
              <a:t>try:</a:t>
            </a:r>
          </a:p>
          <a:p>
            <a:pPr marL="0" indent="0">
              <a:buNone/>
            </a:pPr>
            <a:r>
              <a:rPr lang="en-ID">
                <a:solidFill>
                  <a:schemeClr val="tx1"/>
                </a:solidFill>
                <a:latin typeface="Consolas" panose="020B0609020204030204" pitchFamily="49" charset="0"/>
              </a:rPr>
              <a:t>    fileku = open("pantun.txt", "r") </a:t>
            </a:r>
            <a:r>
              <a:rPr lang="en-ID">
                <a:solidFill>
                  <a:schemeClr val="tx1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# error happens before variable assignment</a:t>
            </a:r>
          </a:p>
          <a:p>
            <a:pPr marL="0" indent="0">
              <a:buNone/>
            </a:pPr>
            <a:r>
              <a:rPr lang="en-ID">
                <a:solidFill>
                  <a:schemeClr val="tx1"/>
                </a:solidFill>
                <a:latin typeface="Consolas" panose="020B0609020204030204" pitchFamily="49" charset="0"/>
              </a:rPr>
              <a:t>    x = fileku.read(1)</a:t>
            </a:r>
          </a:p>
          <a:p>
            <a:pPr marL="0" indent="0">
              <a:buNone/>
            </a:pPr>
            <a:r>
              <a:rPr lang="en-ID">
                <a:solidFill>
                  <a:schemeClr val="tx1"/>
                </a:solidFill>
                <a:latin typeface="Consolas" panose="020B0609020204030204" pitchFamily="49" charset="0"/>
              </a:rPr>
              <a:t>    print(x)</a:t>
            </a:r>
          </a:p>
          <a:p>
            <a:pPr marL="0" indent="0">
              <a:buNone/>
            </a:pPr>
            <a:r>
              <a:rPr lang="en-ID">
                <a:solidFill>
                  <a:schemeClr val="tx1"/>
                </a:solidFill>
                <a:latin typeface="Consolas" panose="020B0609020204030204" pitchFamily="49" charset="0"/>
              </a:rPr>
              <a:t>    raise Exception("Terjadi exception")</a:t>
            </a:r>
          </a:p>
          <a:p>
            <a:pPr marL="0" indent="0">
              <a:buNone/>
            </a:pPr>
            <a:r>
              <a:rPr lang="en-ID">
                <a:solidFill>
                  <a:schemeClr val="tx1"/>
                </a:solidFill>
                <a:latin typeface="Consolas" panose="020B0609020204030204" pitchFamily="49" charset="0"/>
              </a:rPr>
              <a:t>except:</a:t>
            </a:r>
          </a:p>
          <a:p>
            <a:pPr marL="0" indent="0">
              <a:buNone/>
            </a:pPr>
            <a:r>
              <a:rPr lang="en-ID">
                <a:solidFill>
                  <a:schemeClr val="tx1"/>
                </a:solidFill>
                <a:latin typeface="Consolas" panose="020B0609020204030204" pitchFamily="49" charset="0"/>
              </a:rPr>
              <a:t>    print("File tidak ditemukan")</a:t>
            </a:r>
          </a:p>
          <a:p>
            <a:pPr marL="0" indent="0">
              <a:buNone/>
            </a:pPr>
            <a:r>
              <a:rPr lang="en-ID">
                <a:solidFill>
                  <a:schemeClr val="tx1"/>
                </a:solidFill>
                <a:latin typeface="Consolas" panose="020B0609020204030204" pitchFamily="49" charset="0"/>
              </a:rPr>
              <a:t>finally:</a:t>
            </a:r>
          </a:p>
          <a:p>
            <a:pPr marL="0" indent="0">
              <a:buNone/>
            </a:pPr>
            <a:r>
              <a:rPr lang="en-ID">
                <a:solidFill>
                  <a:schemeClr val="tx1"/>
                </a:solidFill>
                <a:latin typeface="Consolas" panose="020B0609020204030204" pitchFamily="49" charset="0"/>
              </a:rPr>
              <a:t>    fileku.close()</a:t>
            </a:r>
          </a:p>
          <a:p>
            <a:pPr marL="0" indent="0">
              <a:buNone/>
            </a:pPr>
            <a:r>
              <a:rPr lang="en-ID">
                <a:solidFill>
                  <a:schemeClr val="tx1"/>
                </a:solidFill>
                <a:latin typeface="Consolas" panose="020B0609020204030204" pitchFamily="49" charset="0"/>
              </a:rPr>
              <a:t>    print("Selesai")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DF0851E-F5A3-4897-A2F0-39510A1F5D6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868" t="3418"/>
          <a:stretch/>
        </p:blipFill>
        <p:spPr>
          <a:xfrm>
            <a:off x="457200" y="3352800"/>
            <a:ext cx="6420794" cy="99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0514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9380"/>
    </mc:Choice>
    <mc:Fallback xmlns="">
      <p:transition spd="slow" advTm="69380"/>
    </mc:Fallback>
  </mc:AlternateContent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6455</TotalTime>
  <Words>1323</Words>
  <Application>Microsoft Office PowerPoint</Application>
  <PresentationFormat>On-screen Show (16:9)</PresentationFormat>
  <Paragraphs>172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Abadi</vt:lpstr>
      <vt:lpstr>Arial</vt:lpstr>
      <vt:lpstr>Calibri</vt:lpstr>
      <vt:lpstr>Consolas</vt:lpstr>
      <vt:lpstr>Lucida Grande</vt:lpstr>
      <vt:lpstr>Trebuchet MS</vt:lpstr>
      <vt:lpstr>Verdana</vt:lpstr>
      <vt:lpstr>Simple Light</vt:lpstr>
      <vt:lpstr>PowerPoint Presentation</vt:lpstr>
      <vt:lpstr>Misalkan program di bawah (kolom kiri) dijalankan dan file emails1.txt berisi email-email berikut pada baris-baris berbeda (kolom kanan). Apa yang akan muncul pada emails2.txt?</vt:lpstr>
      <vt:lpstr>Misalkan program di bawah (kolom kiri) dijalankan dan file emails1.txt berisi email-email berikut pada baris-baris berbeda (kolom kanan). Apa yang akan muncul pada emails2.txt?</vt:lpstr>
      <vt:lpstr>Terdapat pesan error invalid syntax saat menjalankan baris program berikut ini. Perbaiki kode agar memberikan hasil yang diinginkan tanpa error.</vt:lpstr>
      <vt:lpstr>Terdapat pesan error invalid syntax saat menjalankan baris program berikut ini. Perbaiki kode agar memberikan hasil yang diinginkan tanpa error.</vt:lpstr>
      <vt:lpstr>Apa yang dicetak?</vt:lpstr>
      <vt:lpstr>Apa yang dicetak?</vt:lpstr>
      <vt:lpstr>Apa yang terjadi, asumsi file pantun.txt tidak ada (nonexisting)?</vt:lpstr>
      <vt:lpstr>Apa yang terjadi, asumsi file pantun.txt tidak ada (nonexisting)?</vt:lpstr>
      <vt:lpstr>Apa yang dilakukan oleh fungsi berikut, asumsi param x dipastikan bertipe list?</vt:lpstr>
      <vt:lpstr>Apa yang dilakukan oleh fungsi berikut, asumsi param x dipastikan bertipe list?</vt:lpstr>
      <vt:lpstr>Kode Python berikut dimaksudkan untuk mencari karakter pada suatu string dengan Unicode code point terbesar. Namun, terdapat bug pada kode Python tersebut, yakni pada baris ke?</vt:lpstr>
      <vt:lpstr>Kode Python berikut dimaksudkan untuk mencari karakter pada suatu string dengan Unicode code point terbesar. Namun, terdapat bug pada kode Python tersebut, yakni pada baris ke?</vt:lpstr>
      <vt:lpstr>Apa yang dilakukan oleh fungsi Python di bawah ini apabila parameter lst dipastikan berupa int list yang tidak kosong?</vt:lpstr>
      <vt:lpstr>Apa yang dilakukan oleh fungsi Python di bawah ini apabila parameter lst dipastikan berupa int list yang tidak kosong?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Fariz</dc:creator>
  <cp:lastModifiedBy>Fariz Darari</cp:lastModifiedBy>
  <cp:revision>937</cp:revision>
  <dcterms:modified xsi:type="dcterms:W3CDTF">2020-11-16T03:02:13Z</dcterms:modified>
</cp:coreProperties>
</file>