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317" r:id="rId2"/>
    <p:sldId id="316" r:id="rId3"/>
    <p:sldId id="302" r:id="rId4"/>
    <p:sldId id="261" r:id="rId5"/>
    <p:sldId id="312" r:id="rId6"/>
    <p:sldId id="313" r:id="rId7"/>
    <p:sldId id="308" r:id="rId8"/>
    <p:sldId id="314" r:id="rId9"/>
    <p:sldId id="319" r:id="rId10"/>
    <p:sldId id="283" r:id="rId11"/>
    <p:sldId id="320" r:id="rId12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14"/>
      <p:bold r:id="rId15"/>
      <p:italic r:id="rId16"/>
      <p:bold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7B237F-20C3-49B6-82CC-2EDB711BA0A5}">
  <a:tblStyle styleId="{C27B237F-20C3-49B6-82CC-2EDB711BA0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64823" autoAdjust="0"/>
  </p:normalViewPr>
  <p:slideViewPr>
    <p:cSldViewPr>
      <p:cViewPr varScale="1">
        <p:scale>
          <a:sx n="66" d="100"/>
          <a:sy n="66" d="100"/>
        </p:scale>
        <p:origin x="1446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8253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5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3daf6a34a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3daf6a34a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23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3daf6a34a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3daf6a34a_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8894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3f76a5452_0_1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3f76a5452_0_1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789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3f76a5452_0_1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3f76a5452_0_1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789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3f76a5452_0_1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3f76a5452_0_1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789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3daf6a34a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3daf6a34a_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8894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3f76a5452_0_12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63f76a5452_0_12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6408f92c8c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6408f92c8c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289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95163" y="1690704"/>
            <a:ext cx="3247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95163" y="3108204"/>
            <a:ext cx="3247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641413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18250" y="1345650"/>
            <a:ext cx="2808000" cy="29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848400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3"/>
          </p:nvPr>
        </p:nvSpPr>
        <p:spPr>
          <a:xfrm>
            <a:off x="848400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848400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4" hasCustomPrompt="1"/>
          </p:nvPr>
        </p:nvSpPr>
        <p:spPr>
          <a:xfrm>
            <a:off x="2765499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5"/>
          </p:nvPr>
        </p:nvSpPr>
        <p:spPr>
          <a:xfrm>
            <a:off x="2765499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6"/>
          </p:nvPr>
        </p:nvSpPr>
        <p:spPr>
          <a:xfrm>
            <a:off x="2765499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7" hasCustomPrompt="1"/>
          </p:nvPr>
        </p:nvSpPr>
        <p:spPr>
          <a:xfrm>
            <a:off x="4682598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8"/>
          </p:nvPr>
        </p:nvSpPr>
        <p:spPr>
          <a:xfrm>
            <a:off x="4682598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9"/>
          </p:nvPr>
        </p:nvSpPr>
        <p:spPr>
          <a:xfrm>
            <a:off x="4682598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3" hasCustomPrompt="1"/>
          </p:nvPr>
        </p:nvSpPr>
        <p:spPr>
          <a:xfrm>
            <a:off x="6599697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4"/>
          </p:nvPr>
        </p:nvSpPr>
        <p:spPr>
          <a:xfrm>
            <a:off x="6599697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5"/>
          </p:nvPr>
        </p:nvSpPr>
        <p:spPr>
          <a:xfrm>
            <a:off x="6599697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SECTION_TITLE_AND_DESCRIPTION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895163" y="1690704"/>
            <a:ext cx="3247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1"/>
          </p:nvPr>
        </p:nvSpPr>
        <p:spPr>
          <a:xfrm>
            <a:off x="895163" y="3108204"/>
            <a:ext cx="3247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 idx="2" hasCustomPrompt="1"/>
          </p:nvPr>
        </p:nvSpPr>
        <p:spPr>
          <a:xfrm>
            <a:off x="1641413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20"/>
          <p:cNvSpPr/>
          <p:nvPr/>
        </p:nvSpPr>
        <p:spPr>
          <a:xfrm>
            <a:off x="6524625" y="0"/>
            <a:ext cx="2619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TWO_COLUMNS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985975" y="1185700"/>
            <a:ext cx="3366900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2"/>
          </p:nvPr>
        </p:nvSpPr>
        <p:spPr>
          <a:xfrm>
            <a:off x="4791125" y="1185700"/>
            <a:ext cx="3366900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985975" y="2203400"/>
            <a:ext cx="3366900" cy="21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4791124" y="2203400"/>
            <a:ext cx="3366900" cy="21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3"/>
          </p:nvPr>
        </p:nvSpPr>
        <p:spPr>
          <a:xfrm>
            <a:off x="985975" y="1640473"/>
            <a:ext cx="336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4"/>
          </p:nvPr>
        </p:nvSpPr>
        <p:spPr>
          <a:xfrm>
            <a:off x="4791125" y="1640473"/>
            <a:ext cx="336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475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●"/>
              <a:defRPr sz="1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8" r:id="rId3"/>
    <p:sldLayoutId id="2147483659" r:id="rId4"/>
    <p:sldLayoutId id="2147483666" r:id="rId5"/>
    <p:sldLayoutId id="2147483670" r:id="rId6"/>
    <p:sldLayoutId id="2147483671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jarah Lambang Makara UI | Erick Azo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361" y="903884"/>
            <a:ext cx="3216352" cy="313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6" descr="C:\Users\ecs\AppData\Local\Temp\220px-Makara-ui-fk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9149" y="539861"/>
            <a:ext cx="2500561" cy="3864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694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55"/>
          <p:cNvSpPr txBox="1">
            <a:spLocks noGrp="1"/>
          </p:cNvSpPr>
          <p:nvPr>
            <p:ph type="body" idx="1"/>
          </p:nvPr>
        </p:nvSpPr>
        <p:spPr>
          <a:xfrm>
            <a:off x="323528" y="1635646"/>
            <a:ext cx="3957339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sz="1800" dirty="0" err="1"/>
              <a:t>Kurikulum</a:t>
            </a:r>
            <a:r>
              <a:rPr sz="1800" dirty="0"/>
              <a:t> </a:t>
            </a:r>
            <a:r>
              <a:rPr sz="1800" dirty="0" err="1"/>
              <a:t>dan</a:t>
            </a:r>
            <a:r>
              <a:rPr sz="1800" dirty="0"/>
              <a:t> </a:t>
            </a:r>
            <a:r>
              <a:rPr sz="1800" dirty="0" err="1"/>
              <a:t>Modul</a:t>
            </a:r>
            <a:endParaRPr sz="18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x-none" sz="1800"/>
              <a:t>Kegiatan Praktik Perilaku dan Pemulihan Gizi Melalui Pendekatan Positive Deviance</a:t>
            </a:r>
            <a:endParaRPr sz="1800" dirty="0"/>
          </a:p>
        </p:txBody>
      </p:sp>
      <p:sp>
        <p:nvSpPr>
          <p:cNvPr id="935" name="Google Shape;935;p55"/>
          <p:cNvSpPr txBox="1">
            <a:spLocks noGrp="1"/>
          </p:cNvSpPr>
          <p:nvPr>
            <p:ph type="title"/>
          </p:nvPr>
        </p:nvSpPr>
        <p:spPr>
          <a:xfrm>
            <a:off x="916600" y="717194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Reference</a:t>
            </a:r>
            <a:endParaRPr dirty="0"/>
          </a:p>
        </p:txBody>
      </p:sp>
      <p:cxnSp>
        <p:nvCxnSpPr>
          <p:cNvPr id="936" name="Google Shape;936;p55"/>
          <p:cNvCxnSpPr/>
          <p:nvPr/>
        </p:nvCxnSpPr>
        <p:spPr>
          <a:xfrm>
            <a:off x="916600" y="1275606"/>
            <a:ext cx="3007328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5999" r="15334" b="13000"/>
          <a:stretch>
            <a:fillRect/>
          </a:stretch>
        </p:blipFill>
        <p:spPr bwMode="auto">
          <a:xfrm>
            <a:off x="5724128" y="377633"/>
            <a:ext cx="2992598" cy="43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72"/>
            <a:ext cx="1915561" cy="67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-29344" y="0"/>
            <a:ext cx="9188629" cy="68941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id-ID" sz="20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VIDEO BANTUAN DANA MATA KULIAH MOOCs DPASDP UI 2020</a:t>
            </a:r>
          </a:p>
          <a:p>
            <a:pPr lvl="0" algn="ctr">
              <a:spcAft>
                <a:spcPts val="600"/>
              </a:spcAft>
            </a:pPr>
            <a:endParaRPr lang="id-ID" sz="1800" b="1" dirty="0">
              <a:solidFill>
                <a:schemeClr val="bg1"/>
              </a:solidFill>
              <a:latin typeface="Montserrat" charset="0"/>
              <a:cs typeface="Montserrat" charset="0"/>
            </a:endParaRPr>
          </a:p>
          <a:p>
            <a:pPr lvl="0" algn="ctr">
              <a:spcAft>
                <a:spcPts val="600"/>
              </a:spcAft>
            </a:pPr>
            <a:r>
              <a:rPr lang="id-ID" sz="18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Copyright @ Universitas Indonesia 2020</a:t>
            </a:r>
          </a:p>
          <a:p>
            <a:pPr lvl="0" algn="ctr">
              <a:spcAft>
                <a:spcPts val="600"/>
              </a:spcAft>
            </a:pPr>
            <a:endParaRPr lang="id-ID" sz="1800" b="1" dirty="0">
              <a:solidFill>
                <a:schemeClr val="bg1"/>
              </a:solidFill>
              <a:latin typeface="Montserrat" charset="0"/>
              <a:cs typeface="Montserrat" charset="0"/>
            </a:endParaRPr>
          </a:p>
          <a:p>
            <a:pPr lvl="0" algn="ctr">
              <a:spcAft>
                <a:spcPts val="600"/>
              </a:spcAft>
            </a:pPr>
            <a:r>
              <a:rPr lang="id-ID" sz="18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Produksi S1 Gizi, FKM UI</a:t>
            </a: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2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40;p28"/>
          <p:cNvSpPr txBox="1">
            <a:spLocks/>
          </p:cNvSpPr>
          <p:nvPr/>
        </p:nvSpPr>
        <p:spPr>
          <a:xfrm>
            <a:off x="4211960" y="566222"/>
            <a:ext cx="4680520" cy="265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br>
              <a:rPr lang="en-US" sz="28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POSITIVE DEVIANCE APPROACH IN NUTRITION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id-ID" sz="2000" dirty="0"/>
              <a:t>5</a:t>
            </a:r>
            <a:r>
              <a:rPr lang="id-ID" sz="2000" baseline="30000" dirty="0"/>
              <a:t>th</a:t>
            </a:r>
            <a:r>
              <a:rPr lang="id-ID" sz="2000" dirty="0"/>
              <a:t> </a:t>
            </a:r>
            <a:r>
              <a:rPr lang="en-US" sz="2000" dirty="0"/>
              <a:t> session</a:t>
            </a:r>
            <a:br>
              <a:rPr lang="en-US" sz="2000" dirty="0"/>
            </a:br>
            <a:r>
              <a:rPr lang="id-ID" sz="2000"/>
              <a:t>DETERMINE CONCEPT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211960" y="3666172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800" b="1" dirty="0">
                <a:solidFill>
                  <a:schemeClr val="accent1"/>
                </a:solidFill>
                <a:latin typeface="Montserrat" charset="0"/>
              </a:rPr>
              <a:t>Diah M. Utari</a:t>
            </a:r>
          </a:p>
          <a:p>
            <a:pPr algn="ctr"/>
            <a:r>
              <a:rPr lang="id-ID" sz="1800" b="1" dirty="0">
                <a:solidFill>
                  <a:schemeClr val="accent1"/>
                </a:solidFill>
                <a:latin typeface="Montserrat" charset="0"/>
              </a:rPr>
              <a:t>Department of Public Health</a:t>
            </a:r>
            <a:r>
              <a:rPr lang="en-US" sz="1800" b="1" dirty="0">
                <a:solidFill>
                  <a:schemeClr val="accent1"/>
                </a:solidFill>
                <a:latin typeface="Montserrat" charset="0"/>
              </a:rPr>
              <a:t> Nutrition</a:t>
            </a:r>
            <a:endParaRPr lang="id-ID" sz="1800" b="1" dirty="0">
              <a:solidFill>
                <a:schemeClr val="accent1"/>
              </a:solidFill>
              <a:latin typeface="Montserrat" charset="0"/>
            </a:endParaRPr>
          </a:p>
          <a:p>
            <a:pPr algn="ctr"/>
            <a:r>
              <a:rPr lang="id-ID" sz="1800" b="1" dirty="0">
                <a:solidFill>
                  <a:schemeClr val="accent1"/>
                </a:solidFill>
                <a:latin typeface="Montserrat" charset="0"/>
              </a:rPr>
              <a:t>Faculty of Public Health</a:t>
            </a:r>
          </a:p>
          <a:p>
            <a:pPr algn="ctr"/>
            <a:r>
              <a:rPr lang="id-ID" sz="1800" b="1" dirty="0">
                <a:solidFill>
                  <a:schemeClr val="accent1"/>
                </a:solidFill>
                <a:latin typeface="Montserrat" charset="0"/>
              </a:rPr>
              <a:t>Universitas Indonesia</a:t>
            </a:r>
          </a:p>
          <a:p>
            <a:pPr algn="ctr"/>
            <a:endParaRPr lang="id-ID" sz="18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36689" r="22372"/>
          <a:stretch/>
        </p:blipFill>
        <p:spPr>
          <a:xfrm>
            <a:off x="0" y="1121"/>
            <a:ext cx="4191000" cy="514237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625" y="1121"/>
            <a:ext cx="26463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63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p30"/>
          <p:cNvCxnSpPr/>
          <p:nvPr/>
        </p:nvCxnSpPr>
        <p:spPr>
          <a:xfrm>
            <a:off x="-14700" y="2271925"/>
            <a:ext cx="9173400" cy="0"/>
          </a:xfrm>
          <a:prstGeom prst="straightConnector1">
            <a:avLst/>
          </a:prstGeom>
          <a:noFill/>
          <a:ln w="19050" cap="flat" cmpd="sng">
            <a:solidFill>
              <a:srgbClr val="FBD76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155;p30"/>
          <p:cNvSpPr/>
          <p:nvPr/>
        </p:nvSpPr>
        <p:spPr>
          <a:xfrm>
            <a:off x="1328700" y="190427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0"/>
          <p:cNvSpPr/>
          <p:nvPr/>
        </p:nvSpPr>
        <p:spPr>
          <a:xfrm>
            <a:off x="4217350" y="1903550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0"/>
          <p:cNvSpPr/>
          <p:nvPr/>
        </p:nvSpPr>
        <p:spPr>
          <a:xfrm>
            <a:off x="6804248" y="1922600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848400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 idx="3"/>
          </p:nvPr>
        </p:nvSpPr>
        <p:spPr>
          <a:xfrm>
            <a:off x="683568" y="2677047"/>
            <a:ext cx="206723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/>
              <a:t>Check Posyandu’s data</a:t>
            </a:r>
            <a:endParaRPr sz="1600"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title" idx="4"/>
          </p:nvPr>
        </p:nvSpPr>
        <p:spPr>
          <a:xfrm>
            <a:off x="3724050" y="2037800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64" name="Google Shape;164;p30"/>
          <p:cNvSpPr txBox="1">
            <a:spLocks noGrp="1"/>
          </p:cNvSpPr>
          <p:nvPr>
            <p:ph type="title" idx="5"/>
          </p:nvPr>
        </p:nvSpPr>
        <p:spPr>
          <a:xfrm>
            <a:off x="3203848" y="2657900"/>
            <a:ext cx="273630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/>
              <a:t>Determine the poverty criteria</a:t>
            </a:r>
            <a:endParaRPr sz="1600" dirty="0"/>
          </a:p>
        </p:txBody>
      </p:sp>
      <p:sp>
        <p:nvSpPr>
          <p:cNvPr id="166" name="Google Shape;166;p30"/>
          <p:cNvSpPr txBox="1">
            <a:spLocks noGrp="1"/>
          </p:cNvSpPr>
          <p:nvPr>
            <p:ph type="title" idx="7"/>
          </p:nvPr>
        </p:nvSpPr>
        <p:spPr>
          <a:xfrm>
            <a:off x="6323948" y="2037800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67" name="Google Shape;167;p30"/>
          <p:cNvSpPr txBox="1">
            <a:spLocks noGrp="1"/>
          </p:cNvSpPr>
          <p:nvPr>
            <p:ph type="title" idx="8"/>
          </p:nvPr>
        </p:nvSpPr>
        <p:spPr>
          <a:xfrm>
            <a:off x="6156176" y="2657900"/>
            <a:ext cx="244827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/>
              <a:t>Determine the PD’s individuals</a:t>
            </a:r>
            <a:endParaRPr sz="1600" dirty="0"/>
          </a:p>
        </p:txBody>
      </p:sp>
      <p:cxnSp>
        <p:nvCxnSpPr>
          <p:cNvPr id="172" name="Google Shape;172;p30"/>
          <p:cNvCxnSpPr/>
          <p:nvPr/>
        </p:nvCxnSpPr>
        <p:spPr>
          <a:xfrm>
            <a:off x="916600" y="962050"/>
            <a:ext cx="3668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09;p35"/>
          <p:cNvSpPr txBox="1">
            <a:spLocks noGrp="1"/>
          </p:cNvSpPr>
          <p:nvPr>
            <p:ph type="title"/>
          </p:nvPr>
        </p:nvSpPr>
        <p:spPr>
          <a:xfrm>
            <a:off x="817563" y="460375"/>
            <a:ext cx="7508875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STUDY OBJECTIVES</a:t>
            </a:r>
            <a:endParaRPr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21"/>
            <a:ext cx="2259732" cy="80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00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/>
          <p:nvPr/>
        </p:nvSpPr>
        <p:spPr>
          <a:xfrm>
            <a:off x="0" y="0"/>
            <a:ext cx="52418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280646" y="1037826"/>
            <a:ext cx="4680520" cy="8090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 dirty="0">
                <a:solidFill>
                  <a:schemeClr val="lt1"/>
                </a:solidFill>
              </a:rPr>
              <a:t>Check the </a:t>
            </a:r>
            <a:br>
              <a:rPr sz="2800" dirty="0">
                <a:solidFill>
                  <a:schemeClr val="lt1"/>
                </a:solidFill>
              </a:rPr>
            </a:br>
            <a:r>
              <a:rPr sz="2800" dirty="0" err="1">
                <a:solidFill>
                  <a:schemeClr val="lt1"/>
                </a:solidFill>
              </a:rPr>
              <a:t>posyandu's</a:t>
            </a:r>
            <a:r>
              <a:rPr sz="2800" dirty="0">
                <a:solidFill>
                  <a:schemeClr val="lt1"/>
                </a:solidFill>
              </a:rPr>
              <a:t> data</a:t>
            </a:r>
          </a:p>
        </p:txBody>
      </p:sp>
      <p:sp>
        <p:nvSpPr>
          <p:cNvPr id="194" name="Google Shape;194;p33"/>
          <p:cNvSpPr txBox="1">
            <a:spLocks noGrp="1"/>
          </p:cNvSpPr>
          <p:nvPr>
            <p:ph type="subTitle" idx="1"/>
          </p:nvPr>
        </p:nvSpPr>
        <p:spPr>
          <a:xfrm>
            <a:off x="179511" y="2517745"/>
            <a:ext cx="4838129" cy="18754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ctr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2000" b="1" dirty="0">
                <a:solidFill>
                  <a:schemeClr val="lt1"/>
                </a:solidFill>
              </a:rPr>
              <a:t>How many  </a:t>
            </a:r>
          </a:p>
          <a:p>
            <a:pPr marL="342900" lvl="0" algn="ctr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2000" b="1" dirty="0">
                <a:solidFill>
                  <a:schemeClr val="lt1"/>
                </a:solidFill>
              </a:rPr>
              <a:t>children under five years .....??</a:t>
            </a:r>
          </a:p>
          <a:p>
            <a:pPr marL="342900" lvl="0" algn="ctr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id-ID" sz="2000" b="1" dirty="0">
              <a:solidFill>
                <a:schemeClr val="lt1"/>
              </a:solidFill>
            </a:endParaRPr>
          </a:p>
          <a:p>
            <a:pPr marL="342900" lvl="0" algn="ctr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1800" b="1" dirty="0">
                <a:solidFill>
                  <a:schemeClr val="lt1"/>
                </a:solidFill>
              </a:rPr>
              <a:t>Severe underweight</a:t>
            </a:r>
          </a:p>
          <a:p>
            <a:pPr marL="342900" lvl="0" algn="ctr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1800" b="1" dirty="0">
                <a:solidFill>
                  <a:schemeClr val="lt1"/>
                </a:solidFill>
              </a:rPr>
              <a:t>underweight</a:t>
            </a:r>
          </a:p>
          <a:p>
            <a:pPr marL="342900" lvl="0" algn="ctr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2800" b="1" dirty="0">
                <a:solidFill>
                  <a:schemeClr val="lt1"/>
                </a:solidFill>
              </a:rPr>
              <a:t>Normal </a:t>
            </a:r>
          </a:p>
          <a:p>
            <a:pPr marL="342900" lvl="0" algn="ctr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1800" b="1" dirty="0">
                <a:solidFill>
                  <a:schemeClr val="lt1"/>
                </a:solidFill>
              </a:rPr>
              <a:t>overweight</a:t>
            </a:r>
          </a:p>
          <a:p>
            <a:pPr marL="342900" lvl="0" algn="ctr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id-ID" sz="20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d-ID" sz="22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13" y="0"/>
            <a:ext cx="3902187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11" y="2571751"/>
            <a:ext cx="3902187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41813" y="4866501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/>
              <a:t>Sources Modul KP3G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1"/>
            <a:ext cx="1907704" cy="6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 txBox="1">
            <a:spLocks noGrp="1"/>
          </p:cNvSpPr>
          <p:nvPr>
            <p:ph type="title"/>
          </p:nvPr>
        </p:nvSpPr>
        <p:spPr>
          <a:xfrm>
            <a:off x="1403648" y="974385"/>
            <a:ext cx="3247200" cy="8172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d-ID" dirty="0">
                <a:solidFill>
                  <a:schemeClr val="accent5">
                    <a:lumMod val="75000"/>
                  </a:schemeClr>
                </a:solidFill>
              </a:rPr>
              <a:t>SKDN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6" name="Google Shape;416;p46"/>
          <p:cNvSpPr txBox="1">
            <a:spLocks noGrp="1"/>
          </p:cNvSpPr>
          <p:nvPr>
            <p:ph type="subTitle" idx="1"/>
          </p:nvPr>
        </p:nvSpPr>
        <p:spPr>
          <a:xfrm>
            <a:off x="179512" y="2355726"/>
            <a:ext cx="6192688" cy="1876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2000" b="1" dirty="0"/>
              <a:t>S = all of children under five years </a:t>
            </a:r>
          </a:p>
          <a:p>
            <a:r>
              <a:rPr lang="id-ID" sz="2000" b="1" dirty="0"/>
              <a:t>K = children who have KMS</a:t>
            </a:r>
          </a:p>
          <a:p>
            <a:r>
              <a:rPr lang="id-ID" sz="2000" b="1" dirty="0"/>
              <a:t>D = children who come to Posyandu</a:t>
            </a:r>
          </a:p>
          <a:p>
            <a:r>
              <a:rPr lang="id-ID" sz="2000" b="1" dirty="0"/>
              <a:t>N = children who gain weight follow the KMS’s growth chart </a:t>
            </a:r>
          </a:p>
          <a:p>
            <a:r>
              <a:rPr lang="id-ID" sz="2000" dirty="0"/>
              <a:t> </a:t>
            </a:r>
          </a:p>
          <a:p>
            <a:pPr marL="0" lvl="0" indent="0"/>
            <a:endParaRPr lang="id-ID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83689" y="1342946"/>
            <a:ext cx="149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800" dirty="0">
                <a:solidFill>
                  <a:schemeClr val="bg1"/>
                </a:solidFill>
              </a:rPr>
              <a:t>      SKDN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7694"/>
            <a:ext cx="260565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2"/>
            <a:ext cx="2123728" cy="75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6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 txBox="1">
            <a:spLocks noGrp="1"/>
          </p:cNvSpPr>
          <p:nvPr>
            <p:ph type="title"/>
          </p:nvPr>
        </p:nvSpPr>
        <p:spPr>
          <a:xfrm>
            <a:off x="467544" y="722951"/>
            <a:ext cx="5544616" cy="8172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lvl="0"/>
            <a:r>
              <a:rPr lang="id-ID" sz="2800" dirty="0">
                <a:solidFill>
                  <a:schemeClr val="accent5">
                    <a:lumMod val="75000"/>
                  </a:schemeClr>
                </a:solidFill>
              </a:rPr>
              <a:t>Poverty criteria</a:t>
            </a:r>
          </a:p>
        </p:txBody>
      </p:sp>
      <p:sp>
        <p:nvSpPr>
          <p:cNvPr id="416" name="Google Shape;416;p46"/>
          <p:cNvSpPr txBox="1">
            <a:spLocks noGrp="1"/>
          </p:cNvSpPr>
          <p:nvPr>
            <p:ph type="subTitle" idx="1"/>
          </p:nvPr>
        </p:nvSpPr>
        <p:spPr>
          <a:xfrm>
            <a:off x="539552" y="2283718"/>
            <a:ext cx="5328592" cy="21641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id-ID" sz="2400" b="1" dirty="0"/>
              <a:t>Base on local criteria</a:t>
            </a:r>
            <a:r>
              <a:rPr lang="id-ID" sz="2400" b="1" dirty="0">
                <a:sym typeface="Symbol"/>
              </a:rPr>
              <a:t>  </a:t>
            </a:r>
            <a:endParaRPr lang="id-ID" sz="2400" b="1" dirty="0"/>
          </a:p>
          <a:p>
            <a:pPr marL="0" indent="0"/>
            <a:endParaRPr lang="id-ID" sz="2400" b="1" dirty="0"/>
          </a:p>
          <a:p>
            <a:pPr marL="0" indent="0"/>
            <a:r>
              <a:rPr lang="id-ID" sz="2000" b="1" dirty="0"/>
              <a:t>Each village has different poverty criteria </a:t>
            </a:r>
            <a:r>
              <a:rPr lang="id-ID" sz="2000" b="1" dirty="0">
                <a:sym typeface="Wingdings" pitchFamily="2" charset="2"/>
              </a:rPr>
              <a:t> do not follow the national criteria or other criteria </a:t>
            </a:r>
            <a:endParaRPr lang="id-ID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448" y="588690"/>
            <a:ext cx="1319393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grpSp>
        <p:nvGrpSpPr>
          <p:cNvPr id="1581" name="Google Shape;8958;p65"/>
          <p:cNvGrpSpPr/>
          <p:nvPr/>
        </p:nvGrpSpPr>
        <p:grpSpPr>
          <a:xfrm>
            <a:off x="6707212" y="2011097"/>
            <a:ext cx="671430" cy="525927"/>
            <a:chOff x="1958520" y="2302574"/>
            <a:chExt cx="359213" cy="327807"/>
          </a:xfrm>
          <a:solidFill>
            <a:schemeClr val="bg1"/>
          </a:solidFill>
        </p:grpSpPr>
        <p:sp>
          <p:nvSpPr>
            <p:cNvPr id="1582" name="Google Shape;8959;p65"/>
            <p:cNvSpPr/>
            <p:nvPr/>
          </p:nvSpPr>
          <p:spPr>
            <a:xfrm>
              <a:off x="1958520" y="2302574"/>
              <a:ext cx="359213" cy="327807"/>
            </a:xfrm>
            <a:custGeom>
              <a:avLst/>
              <a:gdLst/>
              <a:ahLst/>
              <a:cxnLst/>
              <a:rect l="l" t="t" r="r" b="b"/>
              <a:pathLst>
                <a:path w="11312" h="10323" extrusionOk="0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8960;p65"/>
            <p:cNvSpPr/>
            <p:nvPr/>
          </p:nvSpPr>
          <p:spPr>
            <a:xfrm>
              <a:off x="1986877" y="2331313"/>
              <a:ext cx="302117" cy="184909"/>
            </a:xfrm>
            <a:custGeom>
              <a:avLst/>
              <a:gdLst/>
              <a:ahLst/>
              <a:cxnLst/>
              <a:rect l="l" t="t" r="r" b="b"/>
              <a:pathLst>
                <a:path w="9514" h="5823" extrusionOk="0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8961;p65"/>
            <p:cNvSpPr/>
            <p:nvPr/>
          </p:nvSpPr>
          <p:spPr>
            <a:xfrm>
              <a:off x="2131521" y="2526701"/>
              <a:ext cx="11908" cy="10638"/>
            </a:xfrm>
            <a:custGeom>
              <a:avLst/>
              <a:gdLst/>
              <a:ahLst/>
              <a:cxnLst/>
              <a:rect l="l" t="t" r="r" b="b"/>
              <a:pathLst>
                <a:path w="375" h="335" extrusionOk="0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235" y="3118848"/>
            <a:ext cx="906765" cy="5892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723" y="2066158"/>
            <a:ext cx="724048" cy="724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615" y="2346622"/>
            <a:ext cx="392807" cy="680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586" name="Google Shape;9244;p65"/>
          <p:cNvSpPr/>
          <p:nvPr/>
        </p:nvSpPr>
        <p:spPr>
          <a:xfrm>
            <a:off x="7536000" y="3708082"/>
            <a:ext cx="173192" cy="72052"/>
          </a:xfrm>
          <a:custGeom>
            <a:avLst/>
            <a:gdLst/>
            <a:ahLst/>
            <a:cxnLst/>
            <a:rect l="l" t="t" r="r" b="b"/>
            <a:pathLst>
              <a:path w="5454" h="2269" extrusionOk="0">
                <a:moveTo>
                  <a:pt x="2121" y="0"/>
                </a:moveTo>
                <a:cubicBezTo>
                  <a:pt x="1410" y="0"/>
                  <a:pt x="707" y="204"/>
                  <a:pt x="108" y="590"/>
                </a:cubicBezTo>
                <a:cubicBezTo>
                  <a:pt x="36" y="638"/>
                  <a:pt x="0" y="733"/>
                  <a:pt x="60" y="828"/>
                </a:cubicBezTo>
                <a:cubicBezTo>
                  <a:pt x="91" y="874"/>
                  <a:pt x="147" y="906"/>
                  <a:pt x="205" y="906"/>
                </a:cubicBezTo>
                <a:cubicBezTo>
                  <a:pt x="237" y="906"/>
                  <a:pt x="269" y="897"/>
                  <a:pt x="298" y="876"/>
                </a:cubicBezTo>
                <a:cubicBezTo>
                  <a:pt x="841" y="534"/>
                  <a:pt x="1478" y="344"/>
                  <a:pt x="2123" y="344"/>
                </a:cubicBezTo>
                <a:cubicBezTo>
                  <a:pt x="2241" y="344"/>
                  <a:pt x="2359" y="351"/>
                  <a:pt x="2477" y="364"/>
                </a:cubicBezTo>
                <a:cubicBezTo>
                  <a:pt x="3251" y="435"/>
                  <a:pt x="3977" y="792"/>
                  <a:pt x="4513" y="1328"/>
                </a:cubicBezTo>
                <a:cubicBezTo>
                  <a:pt x="4763" y="1590"/>
                  <a:pt x="4977" y="1864"/>
                  <a:pt x="5120" y="2185"/>
                </a:cubicBezTo>
                <a:cubicBezTo>
                  <a:pt x="5156" y="2245"/>
                  <a:pt x="5215" y="2269"/>
                  <a:pt x="5275" y="2269"/>
                </a:cubicBezTo>
                <a:cubicBezTo>
                  <a:pt x="5299" y="2269"/>
                  <a:pt x="5323" y="2269"/>
                  <a:pt x="5346" y="2257"/>
                </a:cubicBezTo>
                <a:cubicBezTo>
                  <a:pt x="5418" y="2197"/>
                  <a:pt x="5453" y="2102"/>
                  <a:pt x="5406" y="2019"/>
                </a:cubicBezTo>
                <a:cubicBezTo>
                  <a:pt x="5227" y="1673"/>
                  <a:pt x="5001" y="1364"/>
                  <a:pt x="4739" y="1102"/>
                </a:cubicBezTo>
                <a:cubicBezTo>
                  <a:pt x="4144" y="507"/>
                  <a:pt x="3334" y="114"/>
                  <a:pt x="2489" y="18"/>
                </a:cubicBezTo>
                <a:cubicBezTo>
                  <a:pt x="2366" y="6"/>
                  <a:pt x="2243" y="0"/>
                  <a:pt x="212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9" name="Google Shape;9239;p65"/>
          <p:cNvGrpSpPr/>
          <p:nvPr/>
        </p:nvGrpSpPr>
        <p:grpSpPr>
          <a:xfrm>
            <a:off x="7925928" y="3295453"/>
            <a:ext cx="957368" cy="881302"/>
            <a:chOff x="7390435" y="3680868"/>
            <a:chExt cx="372073" cy="355243"/>
          </a:xfrm>
          <a:solidFill>
            <a:schemeClr val="bg1"/>
          </a:solidFill>
        </p:grpSpPr>
        <p:sp>
          <p:nvSpPr>
            <p:cNvPr id="1590" name="Google Shape;9240;p65"/>
            <p:cNvSpPr/>
            <p:nvPr/>
          </p:nvSpPr>
          <p:spPr>
            <a:xfrm>
              <a:off x="7390435" y="3744950"/>
              <a:ext cx="294178" cy="291162"/>
            </a:xfrm>
            <a:custGeom>
              <a:avLst/>
              <a:gdLst/>
              <a:ahLst/>
              <a:cxnLst/>
              <a:rect l="l" t="t" r="r" b="b"/>
              <a:pathLst>
                <a:path w="9264" h="9169" extrusionOk="0">
                  <a:moveTo>
                    <a:pt x="4668" y="0"/>
                  </a:moveTo>
                  <a:cubicBezTo>
                    <a:pt x="3441" y="0"/>
                    <a:pt x="2287" y="477"/>
                    <a:pt x="1417" y="1334"/>
                  </a:cubicBezTo>
                  <a:cubicBezTo>
                    <a:pt x="1358" y="1393"/>
                    <a:pt x="1358" y="1501"/>
                    <a:pt x="1417" y="1572"/>
                  </a:cubicBezTo>
                  <a:cubicBezTo>
                    <a:pt x="1447" y="1602"/>
                    <a:pt x="1489" y="1617"/>
                    <a:pt x="1532" y="1617"/>
                  </a:cubicBezTo>
                  <a:cubicBezTo>
                    <a:pt x="1575" y="1617"/>
                    <a:pt x="1620" y="1602"/>
                    <a:pt x="1655" y="1572"/>
                  </a:cubicBezTo>
                  <a:cubicBezTo>
                    <a:pt x="2465" y="774"/>
                    <a:pt x="3537" y="322"/>
                    <a:pt x="4668" y="322"/>
                  </a:cubicBezTo>
                  <a:cubicBezTo>
                    <a:pt x="5799" y="322"/>
                    <a:pt x="6870" y="774"/>
                    <a:pt x="7668" y="1572"/>
                  </a:cubicBezTo>
                  <a:cubicBezTo>
                    <a:pt x="8478" y="2382"/>
                    <a:pt x="8918" y="3453"/>
                    <a:pt x="8918" y="4584"/>
                  </a:cubicBezTo>
                  <a:cubicBezTo>
                    <a:pt x="8918" y="5715"/>
                    <a:pt x="8478" y="6787"/>
                    <a:pt x="7668" y="7585"/>
                  </a:cubicBezTo>
                  <a:cubicBezTo>
                    <a:pt x="6841" y="8412"/>
                    <a:pt x="5751" y="8826"/>
                    <a:pt x="4662" y="8826"/>
                  </a:cubicBezTo>
                  <a:cubicBezTo>
                    <a:pt x="3572" y="8826"/>
                    <a:pt x="2483" y="8412"/>
                    <a:pt x="1655" y="7585"/>
                  </a:cubicBezTo>
                  <a:cubicBezTo>
                    <a:pt x="953" y="6882"/>
                    <a:pt x="524" y="5965"/>
                    <a:pt x="441" y="4977"/>
                  </a:cubicBezTo>
                  <a:cubicBezTo>
                    <a:pt x="346" y="4013"/>
                    <a:pt x="596" y="3037"/>
                    <a:pt x="1132" y="2227"/>
                  </a:cubicBezTo>
                  <a:cubicBezTo>
                    <a:pt x="1179" y="2155"/>
                    <a:pt x="1167" y="2048"/>
                    <a:pt x="1096" y="1989"/>
                  </a:cubicBezTo>
                  <a:cubicBezTo>
                    <a:pt x="1066" y="1972"/>
                    <a:pt x="1035" y="1964"/>
                    <a:pt x="1005" y="1964"/>
                  </a:cubicBezTo>
                  <a:cubicBezTo>
                    <a:pt x="950" y="1964"/>
                    <a:pt x="896" y="1990"/>
                    <a:pt x="858" y="2036"/>
                  </a:cubicBezTo>
                  <a:cubicBezTo>
                    <a:pt x="274" y="2894"/>
                    <a:pt x="1" y="3953"/>
                    <a:pt x="108" y="5013"/>
                  </a:cubicBezTo>
                  <a:cubicBezTo>
                    <a:pt x="215" y="6073"/>
                    <a:pt x="679" y="7085"/>
                    <a:pt x="1429" y="7823"/>
                  </a:cubicBezTo>
                  <a:cubicBezTo>
                    <a:pt x="2322" y="8716"/>
                    <a:pt x="3501" y="9168"/>
                    <a:pt x="4680" y="9168"/>
                  </a:cubicBezTo>
                  <a:cubicBezTo>
                    <a:pt x="5858" y="9168"/>
                    <a:pt x="7025" y="8716"/>
                    <a:pt x="7918" y="7823"/>
                  </a:cubicBezTo>
                  <a:cubicBezTo>
                    <a:pt x="8787" y="6966"/>
                    <a:pt x="9264" y="5799"/>
                    <a:pt x="9264" y="4584"/>
                  </a:cubicBezTo>
                  <a:cubicBezTo>
                    <a:pt x="9264" y="3358"/>
                    <a:pt x="8787" y="2203"/>
                    <a:pt x="7906" y="1334"/>
                  </a:cubicBezTo>
                  <a:cubicBezTo>
                    <a:pt x="7049" y="477"/>
                    <a:pt x="5882" y="0"/>
                    <a:pt x="4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9241;p65"/>
            <p:cNvSpPr/>
            <p:nvPr/>
          </p:nvSpPr>
          <p:spPr>
            <a:xfrm>
              <a:off x="7408948" y="3772259"/>
              <a:ext cx="259407" cy="236257"/>
            </a:xfrm>
            <a:custGeom>
              <a:avLst/>
              <a:gdLst/>
              <a:ahLst/>
              <a:cxnLst/>
              <a:rect l="l" t="t" r="r" b="b"/>
              <a:pathLst>
                <a:path w="8169" h="7440" extrusionOk="0">
                  <a:moveTo>
                    <a:pt x="4085" y="319"/>
                  </a:moveTo>
                  <a:cubicBezTo>
                    <a:pt x="4942" y="319"/>
                    <a:pt x="5823" y="653"/>
                    <a:pt x="6478" y="1319"/>
                  </a:cubicBezTo>
                  <a:cubicBezTo>
                    <a:pt x="7800" y="2653"/>
                    <a:pt x="7800" y="4796"/>
                    <a:pt x="6478" y="6117"/>
                  </a:cubicBezTo>
                  <a:cubicBezTo>
                    <a:pt x="5817" y="6778"/>
                    <a:pt x="4951" y="7109"/>
                    <a:pt x="4083" y="7109"/>
                  </a:cubicBezTo>
                  <a:cubicBezTo>
                    <a:pt x="3216" y="7109"/>
                    <a:pt x="2346" y="6778"/>
                    <a:pt x="1680" y="6117"/>
                  </a:cubicBezTo>
                  <a:cubicBezTo>
                    <a:pt x="358" y="4796"/>
                    <a:pt x="358" y="2653"/>
                    <a:pt x="1680" y="1319"/>
                  </a:cubicBezTo>
                  <a:cubicBezTo>
                    <a:pt x="2335" y="664"/>
                    <a:pt x="3216" y="319"/>
                    <a:pt x="4085" y="319"/>
                  </a:cubicBezTo>
                  <a:close/>
                  <a:moveTo>
                    <a:pt x="4088" y="1"/>
                  </a:moveTo>
                  <a:cubicBezTo>
                    <a:pt x="3132" y="1"/>
                    <a:pt x="2174" y="361"/>
                    <a:pt x="1442" y="1081"/>
                  </a:cubicBezTo>
                  <a:cubicBezTo>
                    <a:pt x="1" y="2534"/>
                    <a:pt x="1" y="4891"/>
                    <a:pt x="1442" y="6356"/>
                  </a:cubicBezTo>
                  <a:cubicBezTo>
                    <a:pt x="2180" y="7082"/>
                    <a:pt x="3120" y="7439"/>
                    <a:pt x="4085" y="7439"/>
                  </a:cubicBezTo>
                  <a:cubicBezTo>
                    <a:pt x="5037" y="7439"/>
                    <a:pt x="5978" y="7082"/>
                    <a:pt x="6716" y="6356"/>
                  </a:cubicBezTo>
                  <a:cubicBezTo>
                    <a:pt x="8169" y="4891"/>
                    <a:pt x="8169" y="2546"/>
                    <a:pt x="6716" y="1081"/>
                  </a:cubicBezTo>
                  <a:cubicBezTo>
                    <a:pt x="5996" y="361"/>
                    <a:pt x="5043" y="1"/>
                    <a:pt x="4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9242;p65"/>
            <p:cNvSpPr/>
            <p:nvPr/>
          </p:nvSpPr>
          <p:spPr>
            <a:xfrm>
              <a:off x="7487986" y="3680868"/>
              <a:ext cx="274522" cy="259565"/>
            </a:xfrm>
            <a:custGeom>
              <a:avLst/>
              <a:gdLst/>
              <a:ahLst/>
              <a:cxnLst/>
              <a:rect l="l" t="t" r="r" b="b"/>
              <a:pathLst>
                <a:path w="8645" h="8174" extrusionOk="0">
                  <a:moveTo>
                    <a:pt x="3614" y="0"/>
                  </a:moveTo>
                  <a:cubicBezTo>
                    <a:pt x="2438" y="0"/>
                    <a:pt x="1262" y="447"/>
                    <a:pt x="369" y="1340"/>
                  </a:cubicBezTo>
                  <a:cubicBezTo>
                    <a:pt x="262" y="1447"/>
                    <a:pt x="167" y="1566"/>
                    <a:pt x="60" y="1685"/>
                  </a:cubicBezTo>
                  <a:cubicBezTo>
                    <a:pt x="0" y="1756"/>
                    <a:pt x="12" y="1864"/>
                    <a:pt x="84" y="1923"/>
                  </a:cubicBezTo>
                  <a:cubicBezTo>
                    <a:pt x="118" y="1948"/>
                    <a:pt x="155" y="1960"/>
                    <a:pt x="191" y="1960"/>
                  </a:cubicBezTo>
                  <a:cubicBezTo>
                    <a:pt x="240" y="1960"/>
                    <a:pt x="287" y="1936"/>
                    <a:pt x="322" y="1887"/>
                  </a:cubicBezTo>
                  <a:cubicBezTo>
                    <a:pt x="417" y="1792"/>
                    <a:pt x="500" y="1685"/>
                    <a:pt x="608" y="1578"/>
                  </a:cubicBezTo>
                  <a:cubicBezTo>
                    <a:pt x="1435" y="750"/>
                    <a:pt x="2524" y="337"/>
                    <a:pt x="3614" y="337"/>
                  </a:cubicBezTo>
                  <a:cubicBezTo>
                    <a:pt x="4703" y="337"/>
                    <a:pt x="5793" y="750"/>
                    <a:pt x="6620" y="1578"/>
                  </a:cubicBezTo>
                  <a:cubicBezTo>
                    <a:pt x="8275" y="3233"/>
                    <a:pt x="8275" y="5936"/>
                    <a:pt x="6620" y="7591"/>
                  </a:cubicBezTo>
                  <a:cubicBezTo>
                    <a:pt x="6513" y="7698"/>
                    <a:pt x="6418" y="7781"/>
                    <a:pt x="6311" y="7876"/>
                  </a:cubicBezTo>
                  <a:cubicBezTo>
                    <a:pt x="6239" y="7936"/>
                    <a:pt x="6215" y="8043"/>
                    <a:pt x="6275" y="8114"/>
                  </a:cubicBezTo>
                  <a:cubicBezTo>
                    <a:pt x="6311" y="8162"/>
                    <a:pt x="6358" y="8174"/>
                    <a:pt x="6418" y="8174"/>
                  </a:cubicBezTo>
                  <a:cubicBezTo>
                    <a:pt x="6454" y="8174"/>
                    <a:pt x="6489" y="8162"/>
                    <a:pt x="6513" y="8126"/>
                  </a:cubicBezTo>
                  <a:cubicBezTo>
                    <a:pt x="6632" y="8043"/>
                    <a:pt x="6751" y="7936"/>
                    <a:pt x="6858" y="7817"/>
                  </a:cubicBezTo>
                  <a:cubicBezTo>
                    <a:pt x="8644" y="6031"/>
                    <a:pt x="8644" y="3126"/>
                    <a:pt x="6858" y="1340"/>
                  </a:cubicBezTo>
                  <a:cubicBezTo>
                    <a:pt x="5965" y="447"/>
                    <a:pt x="4790" y="0"/>
                    <a:pt x="3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9243;p65"/>
            <p:cNvSpPr/>
            <p:nvPr/>
          </p:nvSpPr>
          <p:spPr>
            <a:xfrm>
              <a:off x="7691758" y="3789502"/>
              <a:ext cx="34073" cy="102918"/>
            </a:xfrm>
            <a:custGeom>
              <a:avLst/>
              <a:gdLst/>
              <a:ahLst/>
              <a:cxnLst/>
              <a:rect l="l" t="t" r="r" b="b"/>
              <a:pathLst>
                <a:path w="1073" h="3241" extrusionOk="0">
                  <a:moveTo>
                    <a:pt x="589" y="1"/>
                  </a:moveTo>
                  <a:cubicBezTo>
                    <a:pt x="580" y="1"/>
                    <a:pt x="570" y="1"/>
                    <a:pt x="560" y="2"/>
                  </a:cubicBezTo>
                  <a:cubicBezTo>
                    <a:pt x="477" y="38"/>
                    <a:pt x="429" y="121"/>
                    <a:pt x="441" y="217"/>
                  </a:cubicBezTo>
                  <a:cubicBezTo>
                    <a:pt x="715" y="1157"/>
                    <a:pt x="560" y="2145"/>
                    <a:pt x="37" y="2967"/>
                  </a:cubicBezTo>
                  <a:cubicBezTo>
                    <a:pt x="1" y="3038"/>
                    <a:pt x="13" y="3146"/>
                    <a:pt x="84" y="3205"/>
                  </a:cubicBezTo>
                  <a:cubicBezTo>
                    <a:pt x="120" y="3217"/>
                    <a:pt x="144" y="3241"/>
                    <a:pt x="167" y="3241"/>
                  </a:cubicBezTo>
                  <a:cubicBezTo>
                    <a:pt x="239" y="3241"/>
                    <a:pt x="275" y="3205"/>
                    <a:pt x="310" y="3158"/>
                  </a:cubicBezTo>
                  <a:cubicBezTo>
                    <a:pt x="906" y="2265"/>
                    <a:pt x="1072" y="1169"/>
                    <a:pt x="775" y="121"/>
                  </a:cubicBezTo>
                  <a:cubicBezTo>
                    <a:pt x="743" y="47"/>
                    <a:pt x="672" y="1"/>
                    <a:pt x="5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9244;p65"/>
            <p:cNvSpPr/>
            <p:nvPr/>
          </p:nvSpPr>
          <p:spPr>
            <a:xfrm>
              <a:off x="7536000" y="3708082"/>
              <a:ext cx="173192" cy="72052"/>
            </a:xfrm>
            <a:custGeom>
              <a:avLst/>
              <a:gdLst/>
              <a:ahLst/>
              <a:cxnLst/>
              <a:rect l="l" t="t" r="r" b="b"/>
              <a:pathLst>
                <a:path w="5454" h="2269" extrusionOk="0">
                  <a:moveTo>
                    <a:pt x="2121" y="0"/>
                  </a:moveTo>
                  <a:cubicBezTo>
                    <a:pt x="1410" y="0"/>
                    <a:pt x="707" y="204"/>
                    <a:pt x="108" y="590"/>
                  </a:cubicBezTo>
                  <a:cubicBezTo>
                    <a:pt x="36" y="638"/>
                    <a:pt x="0" y="733"/>
                    <a:pt x="60" y="828"/>
                  </a:cubicBezTo>
                  <a:cubicBezTo>
                    <a:pt x="91" y="874"/>
                    <a:pt x="147" y="906"/>
                    <a:pt x="205" y="906"/>
                  </a:cubicBezTo>
                  <a:cubicBezTo>
                    <a:pt x="237" y="906"/>
                    <a:pt x="269" y="897"/>
                    <a:pt x="298" y="876"/>
                  </a:cubicBezTo>
                  <a:cubicBezTo>
                    <a:pt x="841" y="534"/>
                    <a:pt x="1478" y="344"/>
                    <a:pt x="2123" y="344"/>
                  </a:cubicBezTo>
                  <a:cubicBezTo>
                    <a:pt x="2241" y="344"/>
                    <a:pt x="2359" y="351"/>
                    <a:pt x="2477" y="364"/>
                  </a:cubicBezTo>
                  <a:cubicBezTo>
                    <a:pt x="3251" y="435"/>
                    <a:pt x="3977" y="792"/>
                    <a:pt x="4513" y="1328"/>
                  </a:cubicBezTo>
                  <a:cubicBezTo>
                    <a:pt x="4763" y="1590"/>
                    <a:pt x="4977" y="1864"/>
                    <a:pt x="5120" y="2185"/>
                  </a:cubicBezTo>
                  <a:cubicBezTo>
                    <a:pt x="5156" y="2245"/>
                    <a:pt x="5215" y="2269"/>
                    <a:pt x="5275" y="2269"/>
                  </a:cubicBezTo>
                  <a:cubicBezTo>
                    <a:pt x="5299" y="2269"/>
                    <a:pt x="5323" y="2269"/>
                    <a:pt x="5346" y="2257"/>
                  </a:cubicBezTo>
                  <a:cubicBezTo>
                    <a:pt x="5418" y="2197"/>
                    <a:pt x="5453" y="2102"/>
                    <a:pt x="5406" y="2019"/>
                  </a:cubicBezTo>
                  <a:cubicBezTo>
                    <a:pt x="5227" y="1673"/>
                    <a:pt x="5001" y="1364"/>
                    <a:pt x="4739" y="1102"/>
                  </a:cubicBezTo>
                  <a:cubicBezTo>
                    <a:pt x="4144" y="507"/>
                    <a:pt x="3334" y="114"/>
                    <a:pt x="2489" y="18"/>
                  </a:cubicBezTo>
                  <a:cubicBezTo>
                    <a:pt x="2366" y="6"/>
                    <a:pt x="2243" y="0"/>
                    <a:pt x="2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9245;p65"/>
            <p:cNvSpPr/>
            <p:nvPr/>
          </p:nvSpPr>
          <p:spPr>
            <a:xfrm>
              <a:off x="7501228" y="3819415"/>
              <a:ext cx="75640" cy="141437"/>
            </a:xfrm>
            <a:custGeom>
              <a:avLst/>
              <a:gdLst/>
              <a:ahLst/>
              <a:cxnLst/>
              <a:rect l="l" t="t" r="r" b="b"/>
              <a:pathLst>
                <a:path w="2382" h="4454" extrusionOk="0">
                  <a:moveTo>
                    <a:pt x="1012" y="692"/>
                  </a:moveTo>
                  <a:lnTo>
                    <a:pt x="1012" y="2061"/>
                  </a:lnTo>
                  <a:cubicBezTo>
                    <a:pt x="607" y="2001"/>
                    <a:pt x="310" y="1715"/>
                    <a:pt x="310" y="1370"/>
                  </a:cubicBezTo>
                  <a:cubicBezTo>
                    <a:pt x="310" y="1025"/>
                    <a:pt x="607" y="763"/>
                    <a:pt x="1012" y="692"/>
                  </a:cubicBezTo>
                  <a:close/>
                  <a:moveTo>
                    <a:pt x="1357" y="2418"/>
                  </a:moveTo>
                  <a:cubicBezTo>
                    <a:pt x="1750" y="2477"/>
                    <a:pt x="2048" y="2751"/>
                    <a:pt x="2048" y="3097"/>
                  </a:cubicBezTo>
                  <a:cubicBezTo>
                    <a:pt x="2048" y="3430"/>
                    <a:pt x="1738" y="3704"/>
                    <a:pt x="1357" y="3763"/>
                  </a:cubicBezTo>
                  <a:lnTo>
                    <a:pt x="1357" y="2418"/>
                  </a:lnTo>
                  <a:close/>
                  <a:moveTo>
                    <a:pt x="1191" y="1"/>
                  </a:moveTo>
                  <a:cubicBezTo>
                    <a:pt x="1095" y="1"/>
                    <a:pt x="1024" y="72"/>
                    <a:pt x="1024" y="168"/>
                  </a:cubicBezTo>
                  <a:lnTo>
                    <a:pt x="1024" y="358"/>
                  </a:lnTo>
                  <a:cubicBezTo>
                    <a:pt x="441" y="430"/>
                    <a:pt x="0" y="870"/>
                    <a:pt x="0" y="1370"/>
                  </a:cubicBezTo>
                  <a:cubicBezTo>
                    <a:pt x="0" y="1882"/>
                    <a:pt x="441" y="2323"/>
                    <a:pt x="1024" y="2382"/>
                  </a:cubicBezTo>
                  <a:lnTo>
                    <a:pt x="1024" y="3763"/>
                  </a:lnTo>
                  <a:cubicBezTo>
                    <a:pt x="619" y="3704"/>
                    <a:pt x="322" y="3430"/>
                    <a:pt x="322" y="3085"/>
                  </a:cubicBezTo>
                  <a:cubicBezTo>
                    <a:pt x="322" y="2989"/>
                    <a:pt x="250" y="2918"/>
                    <a:pt x="167" y="2918"/>
                  </a:cubicBezTo>
                  <a:cubicBezTo>
                    <a:pt x="71" y="2918"/>
                    <a:pt x="0" y="2989"/>
                    <a:pt x="0" y="3085"/>
                  </a:cubicBezTo>
                  <a:cubicBezTo>
                    <a:pt x="0" y="3609"/>
                    <a:pt x="441" y="4037"/>
                    <a:pt x="1024" y="4097"/>
                  </a:cubicBezTo>
                  <a:lnTo>
                    <a:pt x="1024" y="4287"/>
                  </a:lnTo>
                  <a:cubicBezTo>
                    <a:pt x="1024" y="4371"/>
                    <a:pt x="1095" y="4454"/>
                    <a:pt x="1191" y="4454"/>
                  </a:cubicBezTo>
                  <a:cubicBezTo>
                    <a:pt x="1274" y="4454"/>
                    <a:pt x="1357" y="4371"/>
                    <a:pt x="1357" y="4287"/>
                  </a:cubicBezTo>
                  <a:lnTo>
                    <a:pt x="1357" y="4097"/>
                  </a:lnTo>
                  <a:cubicBezTo>
                    <a:pt x="1929" y="4025"/>
                    <a:pt x="2381" y="3585"/>
                    <a:pt x="2381" y="3085"/>
                  </a:cubicBezTo>
                  <a:cubicBezTo>
                    <a:pt x="2381" y="2573"/>
                    <a:pt x="1929" y="2144"/>
                    <a:pt x="1357" y="2073"/>
                  </a:cubicBezTo>
                  <a:lnTo>
                    <a:pt x="1357" y="692"/>
                  </a:lnTo>
                  <a:cubicBezTo>
                    <a:pt x="1750" y="751"/>
                    <a:pt x="2048" y="1025"/>
                    <a:pt x="2048" y="1370"/>
                  </a:cubicBezTo>
                  <a:cubicBezTo>
                    <a:pt x="2048" y="1465"/>
                    <a:pt x="2131" y="1537"/>
                    <a:pt x="2215" y="1537"/>
                  </a:cubicBezTo>
                  <a:cubicBezTo>
                    <a:pt x="2298" y="1537"/>
                    <a:pt x="2381" y="1465"/>
                    <a:pt x="2381" y="1370"/>
                  </a:cubicBezTo>
                  <a:cubicBezTo>
                    <a:pt x="2381" y="846"/>
                    <a:pt x="1929" y="418"/>
                    <a:pt x="1345" y="358"/>
                  </a:cubicBezTo>
                  <a:lnTo>
                    <a:pt x="1345" y="168"/>
                  </a:lnTo>
                  <a:cubicBezTo>
                    <a:pt x="1345" y="72"/>
                    <a:pt x="1274" y="1"/>
                    <a:pt x="1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6" name="Google Shape;9238;p65"/>
          <p:cNvSpPr/>
          <p:nvPr/>
        </p:nvSpPr>
        <p:spPr>
          <a:xfrm>
            <a:off x="7090401" y="3939393"/>
            <a:ext cx="720617" cy="746298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" y="1122"/>
            <a:ext cx="1975374" cy="7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269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 txBox="1">
            <a:spLocks noGrp="1"/>
          </p:cNvSpPr>
          <p:nvPr>
            <p:ph type="title"/>
          </p:nvPr>
        </p:nvSpPr>
        <p:spPr>
          <a:xfrm>
            <a:off x="323528" y="771550"/>
            <a:ext cx="4248472" cy="8172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d-ID" sz="2800" dirty="0"/>
              <a:t>PD individuals</a:t>
            </a:r>
            <a:endParaRPr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16" name="Google Shape;416;p46"/>
          <p:cNvSpPr txBox="1">
            <a:spLocks noGrp="1"/>
          </p:cNvSpPr>
          <p:nvPr>
            <p:ph type="subTitle" idx="1"/>
          </p:nvPr>
        </p:nvSpPr>
        <p:spPr>
          <a:xfrm>
            <a:off x="107504" y="2335463"/>
            <a:ext cx="5112568" cy="23476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2400" b="1" dirty="0"/>
              <a:t>Main criteria of PD individuals</a:t>
            </a:r>
          </a:p>
          <a:p>
            <a:endParaRPr lang="id-ID" sz="2000" b="1" dirty="0"/>
          </a:p>
          <a:p>
            <a:pPr marL="114300" indent="0"/>
            <a:r>
              <a:rPr lang="id-ID" sz="2000" b="1" dirty="0"/>
              <a:t>Well nourished</a:t>
            </a:r>
          </a:p>
          <a:p>
            <a:pPr marL="114300" indent="0"/>
            <a:r>
              <a:rPr lang="id-ID" sz="2000" b="1" dirty="0"/>
              <a:t>Poor family</a:t>
            </a:r>
          </a:p>
          <a:p>
            <a:pPr>
              <a:buFontTx/>
              <a:buChar char="-"/>
            </a:pPr>
            <a:endParaRPr lang="id-ID" sz="2000" b="1" dirty="0"/>
          </a:p>
          <a:p>
            <a:endParaRPr lang="id-ID" sz="2000" b="1" dirty="0"/>
          </a:p>
          <a:p>
            <a:r>
              <a:rPr lang="id-ID" sz="2000" b="1" dirty="0"/>
              <a:t>    </a:t>
            </a:r>
            <a:endParaRPr lang="id-ID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36689" r="22372"/>
          <a:stretch/>
        </p:blipFill>
        <p:spPr>
          <a:xfrm>
            <a:off x="5220072" y="0"/>
            <a:ext cx="3816718" cy="46831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60497" y="4876586"/>
            <a:ext cx="19875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Montserrat" panose="020B0604020202020204" charset="0"/>
              </a:rPr>
              <a:t>Dokumentasi oleh PDRC FKM UI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" y="1121"/>
            <a:ext cx="1800548" cy="63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196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/>
          <p:nvPr/>
        </p:nvSpPr>
        <p:spPr>
          <a:xfrm>
            <a:off x="-1" y="1121"/>
            <a:ext cx="5241813" cy="51423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0" y="869248"/>
            <a:ext cx="5241812" cy="8090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>
                <a:solidFill>
                  <a:schemeClr val="lt1"/>
                </a:solidFill>
              </a:rPr>
              <a:t>Added criteria of PD individual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194" name="Google Shape;194;p33"/>
          <p:cNvSpPr txBox="1">
            <a:spLocks noGrp="1"/>
          </p:cNvSpPr>
          <p:nvPr>
            <p:ph type="subTitle" idx="1"/>
          </p:nvPr>
        </p:nvSpPr>
        <p:spPr>
          <a:xfrm>
            <a:off x="179511" y="1923678"/>
            <a:ext cx="4838129" cy="27489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ctr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id-ID" sz="20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d-ID" sz="22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</p:txBody>
      </p:sp>
      <p:sp>
        <p:nvSpPr>
          <p:cNvPr id="6" name="Google Shape;193;p33"/>
          <p:cNvSpPr txBox="1">
            <a:spLocks noGrp="1"/>
          </p:cNvSpPr>
          <p:nvPr>
            <p:ph type="title"/>
          </p:nvPr>
        </p:nvSpPr>
        <p:spPr>
          <a:xfrm>
            <a:off x="251520" y="2931790"/>
            <a:ext cx="4990291" cy="13985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sz="1600" dirty="0">
                <a:solidFill>
                  <a:schemeClr val="lt1"/>
                </a:solidFill>
              </a:rPr>
              <a:t>Not the first child in family</a:t>
            </a:r>
            <a:br>
              <a:rPr lang="x-none" sz="1600">
                <a:solidFill>
                  <a:schemeClr val="lt1"/>
                </a:solidFill>
              </a:rPr>
            </a:br>
            <a:r>
              <a:rPr lang="x-none" sz="1600">
                <a:solidFill>
                  <a:schemeClr val="lt1"/>
                </a:solidFill>
              </a:rPr>
              <a:t>All of children in family are well nourished</a:t>
            </a:r>
            <a:br>
              <a:rPr lang="x-none" sz="1600">
                <a:solidFill>
                  <a:schemeClr val="lt1"/>
                </a:solidFill>
              </a:rPr>
            </a:br>
            <a:r>
              <a:rPr lang="x-none" sz="1600">
                <a:solidFill>
                  <a:schemeClr val="lt1"/>
                </a:solidFill>
              </a:rPr>
              <a:t>Living with parents</a:t>
            </a:r>
            <a:br>
              <a:rPr lang="x-none" sz="1600">
                <a:solidFill>
                  <a:schemeClr val="lt1"/>
                </a:solidFill>
              </a:rPr>
            </a:br>
            <a:r>
              <a:rPr lang="x-none" sz="1600">
                <a:solidFill>
                  <a:schemeClr val="lt1"/>
                </a:solidFill>
              </a:rPr>
              <a:t>Not getting regular help from other families</a:t>
            </a:r>
            <a:br>
              <a:rPr lang="x-none" sz="1600" b="0">
                <a:solidFill>
                  <a:schemeClr val="lt1"/>
                </a:solidFill>
              </a:rPr>
            </a:br>
            <a:endParaRPr sz="1600" b="0" dirty="0"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401191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The more criteria they have, the bigger chance to be PD Individual candidate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886" y="1131590"/>
            <a:ext cx="778734" cy="98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oogle Shape;9082;p65"/>
          <p:cNvGrpSpPr/>
          <p:nvPr/>
        </p:nvGrpSpPr>
        <p:grpSpPr>
          <a:xfrm>
            <a:off x="5679874" y="2388594"/>
            <a:ext cx="910210" cy="761269"/>
            <a:chOff x="6974158" y="2789537"/>
            <a:chExt cx="255247" cy="327458"/>
          </a:xfrm>
        </p:grpSpPr>
        <p:sp>
          <p:nvSpPr>
            <p:cNvPr id="10" name="Google Shape;9083;p65"/>
            <p:cNvSpPr/>
            <p:nvPr/>
          </p:nvSpPr>
          <p:spPr>
            <a:xfrm>
              <a:off x="7066407" y="2897282"/>
              <a:ext cx="9876" cy="14798"/>
            </a:xfrm>
            <a:custGeom>
              <a:avLst/>
              <a:gdLst/>
              <a:ahLst/>
              <a:cxnLst/>
              <a:rect l="l" t="t" r="r" b="b"/>
              <a:pathLst>
                <a:path w="311" h="466" extrusionOk="0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72" y="465"/>
                    <a:pt x="144" y="465"/>
                  </a:cubicBezTo>
                  <a:cubicBezTo>
                    <a:pt x="227" y="465"/>
                    <a:pt x="299" y="394"/>
                    <a:pt x="299" y="322"/>
                  </a:cubicBezTo>
                  <a:lnTo>
                    <a:pt x="299" y="155"/>
                  </a:lnTo>
                  <a:cubicBezTo>
                    <a:pt x="310" y="60"/>
                    <a:pt x="239" y="1"/>
                    <a:pt x="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084;p65"/>
            <p:cNvSpPr/>
            <p:nvPr/>
          </p:nvSpPr>
          <p:spPr>
            <a:xfrm>
              <a:off x="7127662" y="2897282"/>
              <a:ext cx="9495" cy="14798"/>
            </a:xfrm>
            <a:custGeom>
              <a:avLst/>
              <a:gdLst/>
              <a:ahLst/>
              <a:cxnLst/>
              <a:rect l="l" t="t" r="r" b="b"/>
              <a:pathLst>
                <a:path w="299" h="466" extrusionOk="0">
                  <a:moveTo>
                    <a:pt x="155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84" y="465"/>
                    <a:pt x="155" y="465"/>
                  </a:cubicBezTo>
                  <a:cubicBezTo>
                    <a:pt x="227" y="465"/>
                    <a:pt x="298" y="394"/>
                    <a:pt x="298" y="322"/>
                  </a:cubicBezTo>
                  <a:lnTo>
                    <a:pt x="298" y="155"/>
                  </a:lnTo>
                  <a:cubicBezTo>
                    <a:pt x="298" y="60"/>
                    <a:pt x="239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085;p65"/>
            <p:cNvSpPr/>
            <p:nvPr/>
          </p:nvSpPr>
          <p:spPr>
            <a:xfrm>
              <a:off x="7081935" y="2933292"/>
              <a:ext cx="40837" cy="14703"/>
            </a:xfrm>
            <a:custGeom>
              <a:avLst/>
              <a:gdLst/>
              <a:ahLst/>
              <a:cxnLst/>
              <a:rect l="l" t="t" r="r" b="b"/>
              <a:pathLst>
                <a:path w="1286" h="463" extrusionOk="0">
                  <a:moveTo>
                    <a:pt x="162" y="1"/>
                  </a:moveTo>
                  <a:cubicBezTo>
                    <a:pt x="125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391"/>
                    <a:pt x="417" y="462"/>
                    <a:pt x="655" y="462"/>
                  </a:cubicBezTo>
                  <a:cubicBezTo>
                    <a:pt x="893" y="462"/>
                    <a:pt x="1119" y="391"/>
                    <a:pt x="1250" y="260"/>
                  </a:cubicBezTo>
                  <a:cubicBezTo>
                    <a:pt x="1286" y="200"/>
                    <a:pt x="1286" y="105"/>
                    <a:pt x="1226" y="45"/>
                  </a:cubicBezTo>
                  <a:cubicBezTo>
                    <a:pt x="1197" y="16"/>
                    <a:pt x="1158" y="1"/>
                    <a:pt x="1119" y="1"/>
                  </a:cubicBezTo>
                  <a:cubicBezTo>
                    <a:pt x="1081" y="1"/>
                    <a:pt x="1042" y="16"/>
                    <a:pt x="1012" y="45"/>
                  </a:cubicBezTo>
                  <a:cubicBezTo>
                    <a:pt x="953" y="105"/>
                    <a:pt x="822" y="164"/>
                    <a:pt x="643" y="164"/>
                  </a:cubicBezTo>
                  <a:cubicBezTo>
                    <a:pt x="464" y="164"/>
                    <a:pt x="310" y="105"/>
                    <a:pt x="274" y="45"/>
                  </a:cubicBezTo>
                  <a:cubicBezTo>
                    <a:pt x="238" y="16"/>
                    <a:pt x="199" y="1"/>
                    <a:pt x="1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86;p65"/>
            <p:cNvSpPr/>
            <p:nvPr/>
          </p:nvSpPr>
          <p:spPr>
            <a:xfrm>
              <a:off x="6974158" y="2789537"/>
              <a:ext cx="255247" cy="327458"/>
            </a:xfrm>
            <a:custGeom>
              <a:avLst/>
              <a:gdLst/>
              <a:ahLst/>
              <a:cxnLst/>
              <a:rect l="l" t="t" r="r" b="b"/>
              <a:pathLst>
                <a:path w="8038" h="10312" extrusionOk="0">
                  <a:moveTo>
                    <a:pt x="6228" y="2167"/>
                  </a:moveTo>
                  <a:lnTo>
                    <a:pt x="6132" y="3239"/>
                  </a:lnTo>
                  <a:lnTo>
                    <a:pt x="6121" y="3239"/>
                  </a:lnTo>
                  <a:cubicBezTo>
                    <a:pt x="6025" y="3239"/>
                    <a:pt x="5942" y="3156"/>
                    <a:pt x="5942" y="3060"/>
                  </a:cubicBezTo>
                  <a:lnTo>
                    <a:pt x="5942" y="2227"/>
                  </a:lnTo>
                  <a:cubicBezTo>
                    <a:pt x="6049" y="2227"/>
                    <a:pt x="6132" y="2191"/>
                    <a:pt x="6228" y="2167"/>
                  </a:cubicBezTo>
                  <a:close/>
                  <a:moveTo>
                    <a:pt x="5787" y="322"/>
                  </a:moveTo>
                  <a:cubicBezTo>
                    <a:pt x="6240" y="322"/>
                    <a:pt x="6609" y="691"/>
                    <a:pt x="6609" y="1131"/>
                  </a:cubicBezTo>
                  <a:cubicBezTo>
                    <a:pt x="6609" y="1584"/>
                    <a:pt x="6240" y="1953"/>
                    <a:pt x="5787" y="1953"/>
                  </a:cubicBezTo>
                  <a:cubicBezTo>
                    <a:pt x="5490" y="1953"/>
                    <a:pt x="5228" y="1786"/>
                    <a:pt x="5073" y="1536"/>
                  </a:cubicBezTo>
                  <a:cubicBezTo>
                    <a:pt x="5048" y="1487"/>
                    <a:pt x="4996" y="1455"/>
                    <a:pt x="4942" y="1455"/>
                  </a:cubicBezTo>
                  <a:cubicBezTo>
                    <a:pt x="4918" y="1455"/>
                    <a:pt x="4893" y="1462"/>
                    <a:pt x="4870" y="1477"/>
                  </a:cubicBezTo>
                  <a:cubicBezTo>
                    <a:pt x="4799" y="1524"/>
                    <a:pt x="4763" y="1608"/>
                    <a:pt x="4811" y="1691"/>
                  </a:cubicBezTo>
                  <a:cubicBezTo>
                    <a:pt x="4823" y="1703"/>
                    <a:pt x="4823" y="1715"/>
                    <a:pt x="4835" y="1727"/>
                  </a:cubicBezTo>
                  <a:cubicBezTo>
                    <a:pt x="4775" y="1763"/>
                    <a:pt x="4716" y="1786"/>
                    <a:pt x="4656" y="1786"/>
                  </a:cubicBezTo>
                  <a:cubicBezTo>
                    <a:pt x="4477" y="1786"/>
                    <a:pt x="4335" y="1643"/>
                    <a:pt x="4335" y="1465"/>
                  </a:cubicBezTo>
                  <a:cubicBezTo>
                    <a:pt x="4335" y="1370"/>
                    <a:pt x="4263" y="1310"/>
                    <a:pt x="4180" y="1310"/>
                  </a:cubicBezTo>
                  <a:cubicBezTo>
                    <a:pt x="4108" y="1310"/>
                    <a:pt x="4037" y="1393"/>
                    <a:pt x="4037" y="1465"/>
                  </a:cubicBezTo>
                  <a:cubicBezTo>
                    <a:pt x="4037" y="1810"/>
                    <a:pt x="4323" y="2108"/>
                    <a:pt x="4680" y="2108"/>
                  </a:cubicBezTo>
                  <a:cubicBezTo>
                    <a:pt x="4811" y="2108"/>
                    <a:pt x="4942" y="2060"/>
                    <a:pt x="5061" y="1965"/>
                  </a:cubicBezTo>
                  <a:cubicBezTo>
                    <a:pt x="5228" y="2120"/>
                    <a:pt x="5442" y="2227"/>
                    <a:pt x="5668" y="2251"/>
                  </a:cubicBezTo>
                  <a:lnTo>
                    <a:pt x="5668" y="3072"/>
                  </a:lnTo>
                  <a:cubicBezTo>
                    <a:pt x="5668" y="3334"/>
                    <a:pt x="5882" y="3548"/>
                    <a:pt x="6144" y="3548"/>
                  </a:cubicBezTo>
                  <a:lnTo>
                    <a:pt x="6382" y="3548"/>
                  </a:lnTo>
                  <a:cubicBezTo>
                    <a:pt x="6454" y="3548"/>
                    <a:pt x="6513" y="3572"/>
                    <a:pt x="6573" y="3632"/>
                  </a:cubicBezTo>
                  <a:cubicBezTo>
                    <a:pt x="6621" y="3691"/>
                    <a:pt x="6656" y="3751"/>
                    <a:pt x="6633" y="3834"/>
                  </a:cubicBezTo>
                  <a:cubicBezTo>
                    <a:pt x="6621" y="3953"/>
                    <a:pt x="6502" y="4049"/>
                    <a:pt x="6371" y="4049"/>
                  </a:cubicBezTo>
                  <a:lnTo>
                    <a:pt x="6299" y="4049"/>
                  </a:lnTo>
                  <a:lnTo>
                    <a:pt x="6299" y="4037"/>
                  </a:lnTo>
                  <a:cubicBezTo>
                    <a:pt x="6299" y="3953"/>
                    <a:pt x="6216" y="3894"/>
                    <a:pt x="6144" y="3894"/>
                  </a:cubicBezTo>
                  <a:cubicBezTo>
                    <a:pt x="6061" y="3894"/>
                    <a:pt x="6001" y="3965"/>
                    <a:pt x="6001" y="4037"/>
                  </a:cubicBezTo>
                  <a:cubicBezTo>
                    <a:pt x="6001" y="5108"/>
                    <a:pt x="5120" y="5977"/>
                    <a:pt x="4049" y="5977"/>
                  </a:cubicBezTo>
                  <a:cubicBezTo>
                    <a:pt x="2953" y="5977"/>
                    <a:pt x="2084" y="5096"/>
                    <a:pt x="2084" y="4025"/>
                  </a:cubicBezTo>
                  <a:cubicBezTo>
                    <a:pt x="2084" y="3929"/>
                    <a:pt x="2013" y="3870"/>
                    <a:pt x="1941" y="3870"/>
                  </a:cubicBezTo>
                  <a:cubicBezTo>
                    <a:pt x="1858" y="3870"/>
                    <a:pt x="1787" y="3953"/>
                    <a:pt x="1787" y="4025"/>
                  </a:cubicBezTo>
                  <a:lnTo>
                    <a:pt x="1787" y="4037"/>
                  </a:lnTo>
                  <a:lnTo>
                    <a:pt x="1703" y="4037"/>
                  </a:lnTo>
                  <a:cubicBezTo>
                    <a:pt x="1620" y="4037"/>
                    <a:pt x="1560" y="4013"/>
                    <a:pt x="1501" y="3953"/>
                  </a:cubicBezTo>
                  <a:cubicBezTo>
                    <a:pt x="1465" y="3894"/>
                    <a:pt x="1429" y="3834"/>
                    <a:pt x="1441" y="3751"/>
                  </a:cubicBezTo>
                  <a:cubicBezTo>
                    <a:pt x="1465" y="3632"/>
                    <a:pt x="1584" y="3537"/>
                    <a:pt x="1715" y="3537"/>
                  </a:cubicBezTo>
                  <a:lnTo>
                    <a:pt x="1941" y="3537"/>
                  </a:lnTo>
                  <a:cubicBezTo>
                    <a:pt x="2203" y="3537"/>
                    <a:pt x="2418" y="3322"/>
                    <a:pt x="2418" y="3060"/>
                  </a:cubicBezTo>
                  <a:lnTo>
                    <a:pt x="2418" y="2358"/>
                  </a:lnTo>
                  <a:cubicBezTo>
                    <a:pt x="2418" y="2084"/>
                    <a:pt x="2632" y="1870"/>
                    <a:pt x="2906" y="1870"/>
                  </a:cubicBezTo>
                  <a:lnTo>
                    <a:pt x="3525" y="1870"/>
                  </a:lnTo>
                  <a:cubicBezTo>
                    <a:pt x="3620" y="1870"/>
                    <a:pt x="3680" y="1786"/>
                    <a:pt x="3680" y="1715"/>
                  </a:cubicBezTo>
                  <a:cubicBezTo>
                    <a:pt x="3680" y="1632"/>
                    <a:pt x="3608" y="1572"/>
                    <a:pt x="3525" y="1572"/>
                  </a:cubicBezTo>
                  <a:lnTo>
                    <a:pt x="2906" y="1572"/>
                  </a:lnTo>
                  <a:cubicBezTo>
                    <a:pt x="2477" y="1572"/>
                    <a:pt x="2120" y="1929"/>
                    <a:pt x="2120" y="2358"/>
                  </a:cubicBezTo>
                  <a:lnTo>
                    <a:pt x="2120" y="3060"/>
                  </a:lnTo>
                  <a:cubicBezTo>
                    <a:pt x="2120" y="3144"/>
                    <a:pt x="2037" y="3239"/>
                    <a:pt x="1941" y="3239"/>
                  </a:cubicBezTo>
                  <a:lnTo>
                    <a:pt x="1906" y="3239"/>
                  </a:lnTo>
                  <a:lnTo>
                    <a:pt x="1739" y="1572"/>
                  </a:lnTo>
                  <a:cubicBezTo>
                    <a:pt x="1715" y="1251"/>
                    <a:pt x="1822" y="929"/>
                    <a:pt x="2025" y="691"/>
                  </a:cubicBezTo>
                  <a:cubicBezTo>
                    <a:pt x="2239" y="453"/>
                    <a:pt x="2549" y="322"/>
                    <a:pt x="2870" y="322"/>
                  </a:cubicBezTo>
                  <a:close/>
                  <a:moveTo>
                    <a:pt x="5013" y="6013"/>
                  </a:moveTo>
                  <a:lnTo>
                    <a:pt x="5013" y="6537"/>
                  </a:lnTo>
                  <a:cubicBezTo>
                    <a:pt x="5013" y="6823"/>
                    <a:pt x="5204" y="7073"/>
                    <a:pt x="5478" y="7144"/>
                  </a:cubicBezTo>
                  <a:lnTo>
                    <a:pt x="5740" y="7227"/>
                  </a:lnTo>
                  <a:cubicBezTo>
                    <a:pt x="5668" y="7478"/>
                    <a:pt x="5537" y="7716"/>
                    <a:pt x="5370" y="7906"/>
                  </a:cubicBezTo>
                  <a:cubicBezTo>
                    <a:pt x="5311" y="7966"/>
                    <a:pt x="5323" y="8073"/>
                    <a:pt x="5382" y="8120"/>
                  </a:cubicBezTo>
                  <a:cubicBezTo>
                    <a:pt x="5418" y="8144"/>
                    <a:pt x="5442" y="8156"/>
                    <a:pt x="5490" y="8156"/>
                  </a:cubicBezTo>
                  <a:cubicBezTo>
                    <a:pt x="5537" y="8156"/>
                    <a:pt x="5585" y="8144"/>
                    <a:pt x="5609" y="8120"/>
                  </a:cubicBezTo>
                  <a:cubicBezTo>
                    <a:pt x="5823" y="7882"/>
                    <a:pt x="5966" y="7608"/>
                    <a:pt x="6061" y="7311"/>
                  </a:cubicBezTo>
                  <a:lnTo>
                    <a:pt x="6382" y="7418"/>
                  </a:lnTo>
                  <a:cubicBezTo>
                    <a:pt x="6204" y="7906"/>
                    <a:pt x="5930" y="8335"/>
                    <a:pt x="5525" y="8668"/>
                  </a:cubicBezTo>
                  <a:cubicBezTo>
                    <a:pt x="5085" y="9013"/>
                    <a:pt x="4573" y="9204"/>
                    <a:pt x="4001" y="9204"/>
                  </a:cubicBezTo>
                  <a:cubicBezTo>
                    <a:pt x="3442" y="9204"/>
                    <a:pt x="2918" y="9025"/>
                    <a:pt x="2489" y="8668"/>
                  </a:cubicBezTo>
                  <a:cubicBezTo>
                    <a:pt x="2096" y="8359"/>
                    <a:pt x="1810" y="7918"/>
                    <a:pt x="1668" y="7442"/>
                  </a:cubicBezTo>
                  <a:lnTo>
                    <a:pt x="2001" y="7347"/>
                  </a:lnTo>
                  <a:cubicBezTo>
                    <a:pt x="2108" y="7739"/>
                    <a:pt x="2358" y="8097"/>
                    <a:pt x="2680" y="8370"/>
                  </a:cubicBezTo>
                  <a:cubicBezTo>
                    <a:pt x="3049" y="8668"/>
                    <a:pt x="3513" y="8847"/>
                    <a:pt x="4001" y="8847"/>
                  </a:cubicBezTo>
                  <a:cubicBezTo>
                    <a:pt x="4382" y="8847"/>
                    <a:pt x="4739" y="8751"/>
                    <a:pt x="5049" y="8561"/>
                  </a:cubicBezTo>
                  <a:cubicBezTo>
                    <a:pt x="5120" y="8513"/>
                    <a:pt x="5132" y="8430"/>
                    <a:pt x="5109" y="8359"/>
                  </a:cubicBezTo>
                  <a:cubicBezTo>
                    <a:pt x="5077" y="8304"/>
                    <a:pt x="5031" y="8280"/>
                    <a:pt x="4979" y="8280"/>
                  </a:cubicBezTo>
                  <a:cubicBezTo>
                    <a:pt x="4952" y="8280"/>
                    <a:pt x="4923" y="8287"/>
                    <a:pt x="4894" y="8299"/>
                  </a:cubicBezTo>
                  <a:cubicBezTo>
                    <a:pt x="4632" y="8442"/>
                    <a:pt x="4311" y="8537"/>
                    <a:pt x="4001" y="8537"/>
                  </a:cubicBezTo>
                  <a:cubicBezTo>
                    <a:pt x="3215" y="8537"/>
                    <a:pt x="2513" y="8001"/>
                    <a:pt x="2299" y="7239"/>
                  </a:cubicBezTo>
                  <a:lnTo>
                    <a:pt x="2596" y="7144"/>
                  </a:lnTo>
                  <a:cubicBezTo>
                    <a:pt x="2858" y="7073"/>
                    <a:pt x="3049" y="6823"/>
                    <a:pt x="3049" y="6537"/>
                  </a:cubicBezTo>
                  <a:lnTo>
                    <a:pt x="3049" y="6013"/>
                  </a:lnTo>
                  <a:cubicBezTo>
                    <a:pt x="3346" y="6168"/>
                    <a:pt x="3680" y="6239"/>
                    <a:pt x="4037" y="6239"/>
                  </a:cubicBezTo>
                  <a:cubicBezTo>
                    <a:pt x="4394" y="6239"/>
                    <a:pt x="4716" y="6168"/>
                    <a:pt x="5013" y="6013"/>
                  </a:cubicBezTo>
                  <a:close/>
                  <a:moveTo>
                    <a:pt x="2870" y="0"/>
                  </a:moveTo>
                  <a:cubicBezTo>
                    <a:pt x="2477" y="0"/>
                    <a:pt x="2084" y="179"/>
                    <a:pt x="1799" y="477"/>
                  </a:cubicBezTo>
                  <a:cubicBezTo>
                    <a:pt x="1537" y="774"/>
                    <a:pt x="1406" y="1179"/>
                    <a:pt x="1429" y="1596"/>
                  </a:cubicBezTo>
                  <a:lnTo>
                    <a:pt x="1596" y="3251"/>
                  </a:lnTo>
                  <a:cubicBezTo>
                    <a:pt x="1358" y="3298"/>
                    <a:pt x="1144" y="3489"/>
                    <a:pt x="1132" y="3739"/>
                  </a:cubicBezTo>
                  <a:cubicBezTo>
                    <a:pt x="1120" y="3894"/>
                    <a:pt x="1168" y="4049"/>
                    <a:pt x="1263" y="4168"/>
                  </a:cubicBezTo>
                  <a:cubicBezTo>
                    <a:pt x="1370" y="4287"/>
                    <a:pt x="1525" y="4346"/>
                    <a:pt x="1680" y="4346"/>
                  </a:cubicBezTo>
                  <a:lnTo>
                    <a:pt x="1799" y="4346"/>
                  </a:lnTo>
                  <a:cubicBezTo>
                    <a:pt x="1894" y="4989"/>
                    <a:pt x="2251" y="5525"/>
                    <a:pt x="2739" y="5882"/>
                  </a:cubicBezTo>
                  <a:lnTo>
                    <a:pt x="2739" y="6585"/>
                  </a:lnTo>
                  <a:cubicBezTo>
                    <a:pt x="2739" y="6727"/>
                    <a:pt x="2632" y="6870"/>
                    <a:pt x="2501" y="6894"/>
                  </a:cubicBezTo>
                  <a:lnTo>
                    <a:pt x="810" y="7406"/>
                  </a:lnTo>
                  <a:cubicBezTo>
                    <a:pt x="322" y="7537"/>
                    <a:pt x="1" y="7978"/>
                    <a:pt x="1" y="8478"/>
                  </a:cubicBezTo>
                  <a:lnTo>
                    <a:pt x="1" y="10168"/>
                  </a:lnTo>
                  <a:cubicBezTo>
                    <a:pt x="1" y="10252"/>
                    <a:pt x="72" y="10311"/>
                    <a:pt x="144" y="10311"/>
                  </a:cubicBezTo>
                  <a:cubicBezTo>
                    <a:pt x="227" y="10311"/>
                    <a:pt x="298" y="10240"/>
                    <a:pt x="298" y="10168"/>
                  </a:cubicBezTo>
                  <a:lnTo>
                    <a:pt x="298" y="8466"/>
                  </a:lnTo>
                  <a:cubicBezTo>
                    <a:pt x="298" y="8109"/>
                    <a:pt x="537" y="7787"/>
                    <a:pt x="882" y="7680"/>
                  </a:cubicBezTo>
                  <a:lnTo>
                    <a:pt x="1370" y="7537"/>
                  </a:lnTo>
                  <a:cubicBezTo>
                    <a:pt x="1513" y="8073"/>
                    <a:pt x="1846" y="8549"/>
                    <a:pt x="2275" y="8906"/>
                  </a:cubicBezTo>
                  <a:cubicBezTo>
                    <a:pt x="2751" y="9287"/>
                    <a:pt x="3358" y="9502"/>
                    <a:pt x="3989" y="9502"/>
                  </a:cubicBezTo>
                  <a:cubicBezTo>
                    <a:pt x="4608" y="9502"/>
                    <a:pt x="5204" y="9287"/>
                    <a:pt x="5704" y="8906"/>
                  </a:cubicBezTo>
                  <a:cubicBezTo>
                    <a:pt x="6144" y="8549"/>
                    <a:pt x="6454" y="8073"/>
                    <a:pt x="6621" y="7537"/>
                  </a:cubicBezTo>
                  <a:lnTo>
                    <a:pt x="7144" y="7680"/>
                  </a:lnTo>
                  <a:cubicBezTo>
                    <a:pt x="7490" y="7787"/>
                    <a:pt x="7728" y="8097"/>
                    <a:pt x="7728" y="8466"/>
                  </a:cubicBezTo>
                  <a:lnTo>
                    <a:pt x="7728" y="10168"/>
                  </a:lnTo>
                  <a:cubicBezTo>
                    <a:pt x="7728" y="10252"/>
                    <a:pt x="7799" y="10311"/>
                    <a:pt x="7871" y="10311"/>
                  </a:cubicBezTo>
                  <a:cubicBezTo>
                    <a:pt x="7966" y="10311"/>
                    <a:pt x="8026" y="10240"/>
                    <a:pt x="8026" y="10168"/>
                  </a:cubicBezTo>
                  <a:lnTo>
                    <a:pt x="8026" y="8466"/>
                  </a:lnTo>
                  <a:cubicBezTo>
                    <a:pt x="8037" y="7966"/>
                    <a:pt x="7716" y="7525"/>
                    <a:pt x="7240" y="7382"/>
                  </a:cubicBezTo>
                  <a:lnTo>
                    <a:pt x="5537" y="6882"/>
                  </a:lnTo>
                  <a:cubicBezTo>
                    <a:pt x="5406" y="6835"/>
                    <a:pt x="5299" y="6704"/>
                    <a:pt x="5299" y="6573"/>
                  </a:cubicBezTo>
                  <a:lnTo>
                    <a:pt x="5299" y="5870"/>
                  </a:lnTo>
                  <a:cubicBezTo>
                    <a:pt x="5811" y="5525"/>
                    <a:pt x="6168" y="4977"/>
                    <a:pt x="6240" y="4334"/>
                  </a:cubicBezTo>
                  <a:lnTo>
                    <a:pt x="6323" y="4334"/>
                  </a:lnTo>
                  <a:cubicBezTo>
                    <a:pt x="6621" y="4334"/>
                    <a:pt x="6871" y="4108"/>
                    <a:pt x="6906" y="3846"/>
                  </a:cubicBezTo>
                  <a:cubicBezTo>
                    <a:pt x="6918" y="3691"/>
                    <a:pt x="6871" y="3525"/>
                    <a:pt x="6775" y="3417"/>
                  </a:cubicBezTo>
                  <a:cubicBezTo>
                    <a:pt x="6680" y="3322"/>
                    <a:pt x="6561" y="3251"/>
                    <a:pt x="6442" y="3239"/>
                  </a:cubicBezTo>
                  <a:lnTo>
                    <a:pt x="6549" y="1941"/>
                  </a:lnTo>
                  <a:cubicBezTo>
                    <a:pt x="6775" y="1727"/>
                    <a:pt x="6906" y="1453"/>
                    <a:pt x="6906" y="1120"/>
                  </a:cubicBezTo>
                  <a:cubicBezTo>
                    <a:pt x="6906" y="512"/>
                    <a:pt x="6394" y="0"/>
                    <a:pt x="5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87;p65"/>
            <p:cNvSpPr/>
            <p:nvPr/>
          </p:nvSpPr>
          <p:spPr>
            <a:xfrm>
              <a:off x="7061135" y="2881785"/>
              <a:ext cx="20069" cy="9495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476" y="298"/>
                  </a:lnTo>
                  <a:cubicBezTo>
                    <a:pt x="560" y="298"/>
                    <a:pt x="631" y="227"/>
                    <a:pt x="631" y="155"/>
                  </a:cubicBezTo>
                  <a:cubicBezTo>
                    <a:pt x="631" y="72"/>
                    <a:pt x="572" y="1"/>
                    <a:pt x="4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88;p65"/>
            <p:cNvSpPr/>
            <p:nvPr/>
          </p:nvSpPr>
          <p:spPr>
            <a:xfrm>
              <a:off x="7122740" y="2881785"/>
              <a:ext cx="19688" cy="9495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4" y="1"/>
                  </a:moveTo>
                  <a:cubicBezTo>
                    <a:pt x="60" y="1"/>
                    <a:pt x="1" y="72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72"/>
                    <a:pt x="560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9093;p65"/>
          <p:cNvSpPr/>
          <p:nvPr/>
        </p:nvSpPr>
        <p:spPr>
          <a:xfrm>
            <a:off x="7530697" y="2388594"/>
            <a:ext cx="713711" cy="728019"/>
          </a:xfrm>
          <a:custGeom>
            <a:avLst/>
            <a:gdLst/>
            <a:ahLst/>
            <a:cxnLst/>
            <a:rect l="l" t="t" r="r" b="b"/>
            <a:pathLst>
              <a:path w="7693" h="10276" extrusionOk="0">
                <a:moveTo>
                  <a:pt x="3846" y="298"/>
                </a:moveTo>
                <a:cubicBezTo>
                  <a:pt x="5275" y="298"/>
                  <a:pt x="6442" y="1453"/>
                  <a:pt x="6442" y="2882"/>
                </a:cubicBezTo>
                <a:lnTo>
                  <a:pt x="6442" y="4013"/>
                </a:lnTo>
                <a:cubicBezTo>
                  <a:pt x="6442" y="4846"/>
                  <a:pt x="6633" y="5489"/>
                  <a:pt x="6799" y="5870"/>
                </a:cubicBezTo>
                <a:cubicBezTo>
                  <a:pt x="6811" y="5918"/>
                  <a:pt x="6811" y="5965"/>
                  <a:pt x="6799" y="6001"/>
                </a:cubicBezTo>
                <a:cubicBezTo>
                  <a:pt x="6775" y="6049"/>
                  <a:pt x="6752" y="6084"/>
                  <a:pt x="6704" y="6096"/>
                </a:cubicBezTo>
                <a:cubicBezTo>
                  <a:pt x="6359" y="6227"/>
                  <a:pt x="5692" y="6489"/>
                  <a:pt x="4978" y="6632"/>
                </a:cubicBezTo>
                <a:lnTo>
                  <a:pt x="4978" y="6132"/>
                </a:lnTo>
                <a:cubicBezTo>
                  <a:pt x="5644" y="5739"/>
                  <a:pt x="6109" y="5013"/>
                  <a:pt x="6109" y="4179"/>
                </a:cubicBezTo>
                <a:lnTo>
                  <a:pt x="6109" y="3536"/>
                </a:lnTo>
                <a:cubicBezTo>
                  <a:pt x="6109" y="3108"/>
                  <a:pt x="5751" y="2751"/>
                  <a:pt x="5323" y="2751"/>
                </a:cubicBezTo>
                <a:lnTo>
                  <a:pt x="5073" y="2751"/>
                </a:lnTo>
                <a:lnTo>
                  <a:pt x="4311" y="1989"/>
                </a:lnTo>
                <a:cubicBezTo>
                  <a:pt x="4282" y="1960"/>
                  <a:pt x="4249" y="1944"/>
                  <a:pt x="4214" y="1944"/>
                </a:cubicBezTo>
                <a:cubicBezTo>
                  <a:pt x="4191" y="1944"/>
                  <a:pt x="4168" y="1951"/>
                  <a:pt x="4144" y="1965"/>
                </a:cubicBezTo>
                <a:cubicBezTo>
                  <a:pt x="4085" y="1989"/>
                  <a:pt x="4061" y="2036"/>
                  <a:pt x="4061" y="2096"/>
                </a:cubicBezTo>
                <a:lnTo>
                  <a:pt x="4061" y="2751"/>
                </a:lnTo>
                <a:lnTo>
                  <a:pt x="3239" y="2751"/>
                </a:lnTo>
                <a:cubicBezTo>
                  <a:pt x="3144" y="2751"/>
                  <a:pt x="3084" y="2822"/>
                  <a:pt x="3084" y="2893"/>
                </a:cubicBezTo>
                <a:cubicBezTo>
                  <a:pt x="3084" y="2965"/>
                  <a:pt x="3168" y="3048"/>
                  <a:pt x="3239" y="3048"/>
                </a:cubicBezTo>
                <a:lnTo>
                  <a:pt x="4204" y="3048"/>
                </a:lnTo>
                <a:cubicBezTo>
                  <a:pt x="4299" y="3048"/>
                  <a:pt x="4358" y="2965"/>
                  <a:pt x="4358" y="2893"/>
                </a:cubicBezTo>
                <a:lnTo>
                  <a:pt x="4358" y="2453"/>
                </a:lnTo>
                <a:lnTo>
                  <a:pt x="4906" y="3001"/>
                </a:lnTo>
                <a:cubicBezTo>
                  <a:pt x="4930" y="3024"/>
                  <a:pt x="4966" y="3048"/>
                  <a:pt x="5013" y="3048"/>
                </a:cubicBezTo>
                <a:lnTo>
                  <a:pt x="5335" y="3048"/>
                </a:lnTo>
                <a:cubicBezTo>
                  <a:pt x="5609" y="3048"/>
                  <a:pt x="5823" y="3263"/>
                  <a:pt x="5823" y="3536"/>
                </a:cubicBezTo>
                <a:lnTo>
                  <a:pt x="5823" y="4179"/>
                </a:lnTo>
                <a:cubicBezTo>
                  <a:pt x="5823" y="5251"/>
                  <a:pt x="4954" y="6132"/>
                  <a:pt x="3882" y="6132"/>
                </a:cubicBezTo>
                <a:cubicBezTo>
                  <a:pt x="2811" y="6132"/>
                  <a:pt x="1930" y="5251"/>
                  <a:pt x="1930" y="4179"/>
                </a:cubicBezTo>
                <a:lnTo>
                  <a:pt x="1930" y="3536"/>
                </a:lnTo>
                <a:cubicBezTo>
                  <a:pt x="1930" y="3263"/>
                  <a:pt x="2156" y="3048"/>
                  <a:pt x="2418" y="3048"/>
                </a:cubicBezTo>
                <a:lnTo>
                  <a:pt x="2584" y="3048"/>
                </a:lnTo>
                <a:cubicBezTo>
                  <a:pt x="2668" y="3048"/>
                  <a:pt x="2727" y="2965"/>
                  <a:pt x="2727" y="2893"/>
                </a:cubicBezTo>
                <a:cubicBezTo>
                  <a:pt x="2727" y="2822"/>
                  <a:pt x="2656" y="2751"/>
                  <a:pt x="2584" y="2751"/>
                </a:cubicBezTo>
                <a:lnTo>
                  <a:pt x="2418" y="2751"/>
                </a:lnTo>
                <a:cubicBezTo>
                  <a:pt x="1989" y="2751"/>
                  <a:pt x="1632" y="3108"/>
                  <a:pt x="1632" y="3536"/>
                </a:cubicBezTo>
                <a:lnTo>
                  <a:pt x="1632" y="4179"/>
                </a:lnTo>
                <a:cubicBezTo>
                  <a:pt x="1632" y="5013"/>
                  <a:pt x="2096" y="5739"/>
                  <a:pt x="2763" y="6132"/>
                </a:cubicBezTo>
                <a:lnTo>
                  <a:pt x="2763" y="6632"/>
                </a:lnTo>
                <a:cubicBezTo>
                  <a:pt x="2001" y="6465"/>
                  <a:pt x="1334" y="6227"/>
                  <a:pt x="989" y="6096"/>
                </a:cubicBezTo>
                <a:cubicBezTo>
                  <a:pt x="941" y="6084"/>
                  <a:pt x="918" y="6049"/>
                  <a:pt x="906" y="6001"/>
                </a:cubicBezTo>
                <a:cubicBezTo>
                  <a:pt x="882" y="5965"/>
                  <a:pt x="882" y="5918"/>
                  <a:pt x="906" y="5870"/>
                </a:cubicBezTo>
                <a:cubicBezTo>
                  <a:pt x="1060" y="5489"/>
                  <a:pt x="1263" y="4846"/>
                  <a:pt x="1263" y="4013"/>
                </a:cubicBezTo>
                <a:lnTo>
                  <a:pt x="1263" y="2882"/>
                </a:lnTo>
                <a:cubicBezTo>
                  <a:pt x="1263" y="1453"/>
                  <a:pt x="2418" y="298"/>
                  <a:pt x="3846" y="298"/>
                </a:cubicBezTo>
                <a:close/>
                <a:moveTo>
                  <a:pt x="4632" y="6275"/>
                </a:moveTo>
                <a:lnTo>
                  <a:pt x="4632" y="6787"/>
                </a:lnTo>
                <a:cubicBezTo>
                  <a:pt x="4632" y="7025"/>
                  <a:pt x="4739" y="7239"/>
                  <a:pt x="4918" y="7394"/>
                </a:cubicBezTo>
                <a:cubicBezTo>
                  <a:pt x="4894" y="7442"/>
                  <a:pt x="4858" y="7477"/>
                  <a:pt x="4835" y="7513"/>
                </a:cubicBezTo>
                <a:cubicBezTo>
                  <a:pt x="4787" y="7573"/>
                  <a:pt x="4787" y="7680"/>
                  <a:pt x="4858" y="7715"/>
                </a:cubicBezTo>
                <a:cubicBezTo>
                  <a:pt x="4894" y="7739"/>
                  <a:pt x="4918" y="7751"/>
                  <a:pt x="4954" y="7751"/>
                </a:cubicBezTo>
                <a:cubicBezTo>
                  <a:pt x="4989" y="7751"/>
                  <a:pt x="5037" y="7739"/>
                  <a:pt x="5073" y="7692"/>
                </a:cubicBezTo>
                <a:cubicBezTo>
                  <a:pt x="5109" y="7632"/>
                  <a:pt x="5156" y="7584"/>
                  <a:pt x="5192" y="7525"/>
                </a:cubicBezTo>
                <a:lnTo>
                  <a:pt x="5525" y="7644"/>
                </a:lnTo>
                <a:cubicBezTo>
                  <a:pt x="4918" y="8573"/>
                  <a:pt x="4299" y="8894"/>
                  <a:pt x="3882" y="9001"/>
                </a:cubicBezTo>
                <a:cubicBezTo>
                  <a:pt x="3864" y="9007"/>
                  <a:pt x="3849" y="9010"/>
                  <a:pt x="3835" y="9010"/>
                </a:cubicBezTo>
                <a:cubicBezTo>
                  <a:pt x="3820" y="9010"/>
                  <a:pt x="3805" y="9007"/>
                  <a:pt x="3787" y="9001"/>
                </a:cubicBezTo>
                <a:cubicBezTo>
                  <a:pt x="3370" y="8882"/>
                  <a:pt x="2751" y="8549"/>
                  <a:pt x="2120" y="7644"/>
                </a:cubicBezTo>
                <a:lnTo>
                  <a:pt x="2465" y="7525"/>
                </a:lnTo>
                <a:cubicBezTo>
                  <a:pt x="2763" y="7942"/>
                  <a:pt x="3204" y="8442"/>
                  <a:pt x="3787" y="8644"/>
                </a:cubicBezTo>
                <a:cubicBezTo>
                  <a:pt x="3799" y="8644"/>
                  <a:pt x="3823" y="8656"/>
                  <a:pt x="3835" y="8656"/>
                </a:cubicBezTo>
                <a:cubicBezTo>
                  <a:pt x="3846" y="8656"/>
                  <a:pt x="3858" y="8656"/>
                  <a:pt x="3882" y="8644"/>
                </a:cubicBezTo>
                <a:cubicBezTo>
                  <a:pt x="4144" y="8549"/>
                  <a:pt x="4418" y="8382"/>
                  <a:pt x="4668" y="8132"/>
                </a:cubicBezTo>
                <a:cubicBezTo>
                  <a:pt x="4728" y="8073"/>
                  <a:pt x="4728" y="7989"/>
                  <a:pt x="4668" y="7930"/>
                </a:cubicBezTo>
                <a:cubicBezTo>
                  <a:pt x="4638" y="7900"/>
                  <a:pt x="4600" y="7885"/>
                  <a:pt x="4561" y="7885"/>
                </a:cubicBezTo>
                <a:cubicBezTo>
                  <a:pt x="4522" y="7885"/>
                  <a:pt x="4483" y="7900"/>
                  <a:pt x="4454" y="7930"/>
                </a:cubicBezTo>
                <a:cubicBezTo>
                  <a:pt x="4251" y="8120"/>
                  <a:pt x="4025" y="8275"/>
                  <a:pt x="3823" y="8346"/>
                </a:cubicBezTo>
                <a:cubicBezTo>
                  <a:pt x="3358" y="8168"/>
                  <a:pt x="2965" y="7751"/>
                  <a:pt x="2715" y="7394"/>
                </a:cubicBezTo>
                <a:cubicBezTo>
                  <a:pt x="2894" y="7239"/>
                  <a:pt x="3001" y="7025"/>
                  <a:pt x="3001" y="6787"/>
                </a:cubicBezTo>
                <a:lnTo>
                  <a:pt x="3001" y="6275"/>
                </a:lnTo>
                <a:cubicBezTo>
                  <a:pt x="3251" y="6382"/>
                  <a:pt x="3525" y="6430"/>
                  <a:pt x="3823" y="6430"/>
                </a:cubicBezTo>
                <a:cubicBezTo>
                  <a:pt x="4120" y="6430"/>
                  <a:pt x="4382" y="6370"/>
                  <a:pt x="4632" y="6275"/>
                </a:cubicBezTo>
                <a:close/>
                <a:moveTo>
                  <a:pt x="3846" y="0"/>
                </a:moveTo>
                <a:cubicBezTo>
                  <a:pt x="2251" y="0"/>
                  <a:pt x="953" y="1286"/>
                  <a:pt x="953" y="2882"/>
                </a:cubicBezTo>
                <a:lnTo>
                  <a:pt x="953" y="4013"/>
                </a:lnTo>
                <a:cubicBezTo>
                  <a:pt x="953" y="4846"/>
                  <a:pt x="751" y="5453"/>
                  <a:pt x="632" y="5775"/>
                </a:cubicBezTo>
                <a:cubicBezTo>
                  <a:pt x="584" y="5894"/>
                  <a:pt x="584" y="6013"/>
                  <a:pt x="632" y="6132"/>
                </a:cubicBezTo>
                <a:cubicBezTo>
                  <a:pt x="679" y="6251"/>
                  <a:pt x="775" y="6334"/>
                  <a:pt x="894" y="6382"/>
                </a:cubicBezTo>
                <a:cubicBezTo>
                  <a:pt x="1251" y="6525"/>
                  <a:pt x="1965" y="6787"/>
                  <a:pt x="2715" y="6930"/>
                </a:cubicBezTo>
                <a:cubicBezTo>
                  <a:pt x="2668" y="7084"/>
                  <a:pt x="2549" y="7180"/>
                  <a:pt x="2418" y="7239"/>
                </a:cubicBezTo>
                <a:lnTo>
                  <a:pt x="751" y="7823"/>
                </a:lnTo>
                <a:cubicBezTo>
                  <a:pt x="298" y="7989"/>
                  <a:pt x="1" y="8406"/>
                  <a:pt x="1" y="8882"/>
                </a:cubicBezTo>
                <a:lnTo>
                  <a:pt x="1" y="10132"/>
                </a:lnTo>
                <a:cubicBezTo>
                  <a:pt x="1" y="10216"/>
                  <a:pt x="84" y="10275"/>
                  <a:pt x="156" y="10275"/>
                </a:cubicBezTo>
                <a:cubicBezTo>
                  <a:pt x="227" y="10275"/>
                  <a:pt x="298" y="10204"/>
                  <a:pt x="298" y="10132"/>
                </a:cubicBezTo>
                <a:lnTo>
                  <a:pt x="298" y="8882"/>
                </a:lnTo>
                <a:cubicBezTo>
                  <a:pt x="298" y="8775"/>
                  <a:pt x="322" y="8692"/>
                  <a:pt x="358" y="8597"/>
                </a:cubicBezTo>
                <a:lnTo>
                  <a:pt x="1120" y="9251"/>
                </a:lnTo>
                <a:cubicBezTo>
                  <a:pt x="1227" y="9347"/>
                  <a:pt x="1299" y="9478"/>
                  <a:pt x="1299" y="9620"/>
                </a:cubicBezTo>
                <a:lnTo>
                  <a:pt x="1299" y="10132"/>
                </a:lnTo>
                <a:cubicBezTo>
                  <a:pt x="1299" y="10216"/>
                  <a:pt x="1370" y="10275"/>
                  <a:pt x="1453" y="10275"/>
                </a:cubicBezTo>
                <a:cubicBezTo>
                  <a:pt x="1525" y="10275"/>
                  <a:pt x="1596" y="10204"/>
                  <a:pt x="1596" y="10132"/>
                </a:cubicBezTo>
                <a:lnTo>
                  <a:pt x="1596" y="9609"/>
                </a:lnTo>
                <a:cubicBezTo>
                  <a:pt x="1596" y="9370"/>
                  <a:pt x="1489" y="9168"/>
                  <a:pt x="1310" y="9001"/>
                </a:cubicBezTo>
                <a:lnTo>
                  <a:pt x="513" y="8311"/>
                </a:lnTo>
                <a:cubicBezTo>
                  <a:pt x="596" y="8216"/>
                  <a:pt x="715" y="8132"/>
                  <a:pt x="834" y="8085"/>
                </a:cubicBezTo>
                <a:lnTo>
                  <a:pt x="1846" y="7739"/>
                </a:lnTo>
                <a:cubicBezTo>
                  <a:pt x="2537" y="8775"/>
                  <a:pt x="3251" y="9144"/>
                  <a:pt x="3727" y="9275"/>
                </a:cubicBezTo>
                <a:cubicBezTo>
                  <a:pt x="3775" y="9299"/>
                  <a:pt x="3799" y="9299"/>
                  <a:pt x="3846" y="9299"/>
                </a:cubicBezTo>
                <a:cubicBezTo>
                  <a:pt x="3894" y="9299"/>
                  <a:pt x="3930" y="9299"/>
                  <a:pt x="3966" y="9275"/>
                </a:cubicBezTo>
                <a:cubicBezTo>
                  <a:pt x="4442" y="9144"/>
                  <a:pt x="5156" y="8775"/>
                  <a:pt x="5835" y="7739"/>
                </a:cubicBezTo>
                <a:lnTo>
                  <a:pt x="6847" y="8085"/>
                </a:lnTo>
                <a:cubicBezTo>
                  <a:pt x="6990" y="8132"/>
                  <a:pt x="7085" y="8216"/>
                  <a:pt x="7180" y="8311"/>
                </a:cubicBezTo>
                <a:lnTo>
                  <a:pt x="6371" y="9001"/>
                </a:lnTo>
                <a:cubicBezTo>
                  <a:pt x="6192" y="9144"/>
                  <a:pt x="6097" y="9370"/>
                  <a:pt x="6097" y="9609"/>
                </a:cubicBezTo>
                <a:lnTo>
                  <a:pt x="6097" y="10120"/>
                </a:lnTo>
                <a:cubicBezTo>
                  <a:pt x="6097" y="10204"/>
                  <a:pt x="6168" y="10263"/>
                  <a:pt x="6240" y="10263"/>
                </a:cubicBezTo>
                <a:cubicBezTo>
                  <a:pt x="6311" y="10263"/>
                  <a:pt x="6394" y="10192"/>
                  <a:pt x="6394" y="10120"/>
                </a:cubicBezTo>
                <a:lnTo>
                  <a:pt x="6394" y="9609"/>
                </a:lnTo>
                <a:cubicBezTo>
                  <a:pt x="6394" y="9466"/>
                  <a:pt x="6454" y="9323"/>
                  <a:pt x="6573" y="9239"/>
                </a:cubicBezTo>
                <a:lnTo>
                  <a:pt x="7323" y="8585"/>
                </a:lnTo>
                <a:cubicBezTo>
                  <a:pt x="7359" y="8668"/>
                  <a:pt x="7383" y="8775"/>
                  <a:pt x="7383" y="8870"/>
                </a:cubicBezTo>
                <a:lnTo>
                  <a:pt x="7383" y="10120"/>
                </a:lnTo>
                <a:cubicBezTo>
                  <a:pt x="7383" y="10204"/>
                  <a:pt x="7466" y="10263"/>
                  <a:pt x="7537" y="10263"/>
                </a:cubicBezTo>
                <a:cubicBezTo>
                  <a:pt x="7609" y="10263"/>
                  <a:pt x="7680" y="10192"/>
                  <a:pt x="7680" y="10120"/>
                </a:cubicBezTo>
                <a:lnTo>
                  <a:pt x="7680" y="8870"/>
                </a:lnTo>
                <a:cubicBezTo>
                  <a:pt x="7692" y="8406"/>
                  <a:pt x="7395" y="7977"/>
                  <a:pt x="6942" y="7823"/>
                </a:cubicBezTo>
                <a:lnTo>
                  <a:pt x="5275" y="7239"/>
                </a:lnTo>
                <a:cubicBezTo>
                  <a:pt x="5132" y="7203"/>
                  <a:pt x="5025" y="7084"/>
                  <a:pt x="4978" y="6930"/>
                </a:cubicBezTo>
                <a:cubicBezTo>
                  <a:pt x="5740" y="6787"/>
                  <a:pt x="6442" y="6513"/>
                  <a:pt x="6799" y="6382"/>
                </a:cubicBezTo>
                <a:cubicBezTo>
                  <a:pt x="6918" y="6334"/>
                  <a:pt x="7002" y="6251"/>
                  <a:pt x="7061" y="6132"/>
                </a:cubicBezTo>
                <a:cubicBezTo>
                  <a:pt x="7109" y="6013"/>
                  <a:pt x="7109" y="5894"/>
                  <a:pt x="7061" y="5775"/>
                </a:cubicBezTo>
                <a:cubicBezTo>
                  <a:pt x="6942" y="5477"/>
                  <a:pt x="6740" y="4846"/>
                  <a:pt x="6740" y="4013"/>
                </a:cubicBezTo>
                <a:lnTo>
                  <a:pt x="6740" y="2882"/>
                </a:lnTo>
                <a:cubicBezTo>
                  <a:pt x="6740" y="1286"/>
                  <a:pt x="5442" y="0"/>
                  <a:pt x="3846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9183;p65"/>
          <p:cNvGrpSpPr/>
          <p:nvPr/>
        </p:nvGrpSpPr>
        <p:grpSpPr>
          <a:xfrm>
            <a:off x="7103135" y="3744857"/>
            <a:ext cx="542715" cy="542433"/>
            <a:chOff x="5216456" y="3725484"/>
            <a:chExt cx="356196" cy="265631"/>
          </a:xfrm>
        </p:grpSpPr>
        <p:sp>
          <p:nvSpPr>
            <p:cNvPr id="18" name="Google Shape;9184;p65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185;p65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9235;p65"/>
          <p:cNvGrpSpPr/>
          <p:nvPr/>
        </p:nvGrpSpPr>
        <p:grpSpPr>
          <a:xfrm>
            <a:off x="6353428" y="3887749"/>
            <a:ext cx="550081" cy="438087"/>
            <a:chOff x="5779408" y="3699191"/>
            <a:chExt cx="317645" cy="318757"/>
          </a:xfrm>
        </p:grpSpPr>
        <p:sp>
          <p:nvSpPr>
            <p:cNvPr id="21" name="Google Shape;9236;p65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237;p65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458" y="1122"/>
            <a:ext cx="2128530" cy="75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12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2"/>
          <p:cNvSpPr txBox="1">
            <a:spLocks noGrp="1"/>
          </p:cNvSpPr>
          <p:nvPr>
            <p:ph type="body" idx="1"/>
          </p:nvPr>
        </p:nvSpPr>
        <p:spPr>
          <a:xfrm>
            <a:off x="0" y="1592342"/>
            <a:ext cx="3117032" cy="1152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id-ID" sz="1600" dirty="0"/>
              <a:t>Dari hasil penimbangan terakhir, buat daftar balita yang status gizi nya baik</a:t>
            </a:r>
            <a:endParaRPr sz="1600" dirty="0"/>
          </a:p>
        </p:txBody>
      </p:sp>
      <p:sp>
        <p:nvSpPr>
          <p:cNvPr id="360" name="Google Shape;360;p42"/>
          <p:cNvSpPr txBox="1">
            <a:spLocks noGrp="1"/>
          </p:cNvSpPr>
          <p:nvPr>
            <p:ph type="body" idx="2"/>
          </p:nvPr>
        </p:nvSpPr>
        <p:spPr>
          <a:xfrm>
            <a:off x="2915816" y="1586178"/>
            <a:ext cx="3168352" cy="25922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id-ID" sz="1600" dirty="0"/>
              <a:t>Diskusikan bersama masyarakat setempat kriteria kemiskinan lokal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id-ID" sz="1600" dirty="0"/>
              <a:t>Jangan gunakan kriterina lain, karena belum tentu sesuai dengan kriteria kemiskinan lokal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id-ID" sz="1600" dirty="0"/>
              <a:t>Buat daftar keluarga yang tergolong miskin yang mempunyai balita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endParaRPr dirty="0"/>
          </a:p>
        </p:txBody>
      </p:sp>
      <p:sp>
        <p:nvSpPr>
          <p:cNvPr id="361" name="Google Shape;361;p42"/>
          <p:cNvSpPr txBox="1">
            <a:spLocks noGrp="1"/>
          </p:cNvSpPr>
          <p:nvPr>
            <p:ph type="title"/>
          </p:nvPr>
        </p:nvSpPr>
        <p:spPr>
          <a:xfrm>
            <a:off x="755576" y="26318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</a:t>
            </a:r>
            <a:r>
              <a:rPr lang="id-ID" dirty="0"/>
              <a:t> dan TUGAS</a:t>
            </a:r>
            <a:endParaRPr dirty="0"/>
          </a:p>
        </p:txBody>
      </p:sp>
      <p:sp>
        <p:nvSpPr>
          <p:cNvPr id="362" name="Google Shape;362;p42"/>
          <p:cNvSpPr txBox="1">
            <a:spLocks noGrp="1"/>
          </p:cNvSpPr>
          <p:nvPr>
            <p:ph type="title" idx="3"/>
          </p:nvPr>
        </p:nvSpPr>
        <p:spPr>
          <a:xfrm>
            <a:off x="-18256" y="953252"/>
            <a:ext cx="336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Cek Data Posyandu</a:t>
            </a:r>
            <a:endParaRPr dirty="0"/>
          </a:p>
        </p:txBody>
      </p:sp>
      <p:sp>
        <p:nvSpPr>
          <p:cNvPr id="363" name="Google Shape;363;p42"/>
          <p:cNvSpPr txBox="1">
            <a:spLocks noGrp="1"/>
          </p:cNvSpPr>
          <p:nvPr>
            <p:ph type="title" idx="4"/>
          </p:nvPr>
        </p:nvSpPr>
        <p:spPr>
          <a:xfrm>
            <a:off x="2915816" y="884692"/>
            <a:ext cx="3366900" cy="6447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Tentukan Kriteria Kemiskinan Lokal</a:t>
            </a:r>
            <a:endParaRPr dirty="0"/>
          </a:p>
        </p:txBody>
      </p:sp>
      <p:sp>
        <p:nvSpPr>
          <p:cNvPr id="8" name="Google Shape;363;p42"/>
          <p:cNvSpPr txBox="1">
            <a:spLocks/>
          </p:cNvSpPr>
          <p:nvPr/>
        </p:nvSpPr>
        <p:spPr>
          <a:xfrm>
            <a:off x="5791164" y="884692"/>
            <a:ext cx="3366900" cy="64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dirty="0"/>
              <a:t>Ciri Keluarga PD</a:t>
            </a:r>
          </a:p>
        </p:txBody>
      </p:sp>
      <p:sp>
        <p:nvSpPr>
          <p:cNvPr id="9" name="Google Shape;359;p42"/>
          <p:cNvSpPr txBox="1">
            <a:spLocks/>
          </p:cNvSpPr>
          <p:nvPr/>
        </p:nvSpPr>
        <p:spPr>
          <a:xfrm>
            <a:off x="6098232" y="1556462"/>
            <a:ext cx="3059832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buClr>
                <a:schemeClr val="accent3"/>
              </a:buClr>
            </a:pPr>
            <a:r>
              <a:rPr lang="id-ID" sz="1600" dirty="0"/>
              <a:t>Keluarga miskin</a:t>
            </a:r>
          </a:p>
          <a:p>
            <a:pPr>
              <a:buClr>
                <a:schemeClr val="accent3"/>
              </a:buClr>
            </a:pPr>
            <a:r>
              <a:rPr lang="id-ID" sz="1600" dirty="0"/>
              <a:t>Mempunyai balita gizi baik</a:t>
            </a:r>
          </a:p>
          <a:p>
            <a:pPr>
              <a:buClr>
                <a:schemeClr val="accent3"/>
              </a:buClr>
            </a:pPr>
            <a:r>
              <a:rPr lang="id-ID" sz="1600" dirty="0"/>
              <a:t>Memenuhi kriteria tambahan yang ditetapkan</a:t>
            </a:r>
          </a:p>
          <a:p>
            <a:pPr marL="139700" indent="0">
              <a:buClr>
                <a:schemeClr val="accent3"/>
              </a:buClr>
              <a:buNone/>
            </a:pPr>
            <a:endParaRPr lang="id-ID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21"/>
            <a:ext cx="2115716" cy="75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804248" y="3795886"/>
            <a:ext cx="201622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Tentukan Determine dalam skenario</a:t>
            </a:r>
          </a:p>
        </p:txBody>
      </p:sp>
    </p:spTree>
    <p:extLst>
      <p:ext uri="{BB962C8B-B14F-4D97-AF65-F5344CB8AC3E}">
        <p14:creationId xmlns:p14="http://schemas.microsoft.com/office/powerpoint/2010/main" val="921841417"/>
      </p:ext>
    </p:extLst>
  </p:cSld>
  <p:clrMapOvr>
    <a:masterClrMapping/>
  </p:clrMapOvr>
</p:sld>
</file>

<file path=ppt/theme/theme1.xml><?xml version="1.0" encoding="utf-8"?>
<a:theme xmlns:a="http://schemas.openxmlformats.org/drawingml/2006/main" name="Nursing Capston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F7444"/>
      </a:accent1>
      <a:accent2>
        <a:srgbClr val="434343"/>
      </a:accent2>
      <a:accent3>
        <a:srgbClr val="FBD76D"/>
      </a:accent3>
      <a:accent4>
        <a:srgbClr val="DA3030"/>
      </a:accent4>
      <a:accent5>
        <a:srgbClr val="52AC79"/>
      </a:accent5>
      <a:accent6>
        <a:srgbClr val="E0B945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297</Words>
  <Application>Microsoft Office PowerPoint</Application>
  <PresentationFormat>On-screen Show (16:9)</PresentationFormat>
  <Paragraphs>79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Montserrat</vt:lpstr>
      <vt:lpstr>Arial</vt:lpstr>
      <vt:lpstr>Corbel</vt:lpstr>
      <vt:lpstr>Nursing Capstone</vt:lpstr>
      <vt:lpstr>PowerPoint Presentation</vt:lpstr>
      <vt:lpstr>PowerPoint Presentation</vt:lpstr>
      <vt:lpstr>01</vt:lpstr>
      <vt:lpstr>Check the  posyandu's data</vt:lpstr>
      <vt:lpstr>SKDN</vt:lpstr>
      <vt:lpstr>Poverty criteria</vt:lpstr>
      <vt:lpstr>PD individuals</vt:lpstr>
      <vt:lpstr>Added criteria of PD individual</vt:lpstr>
      <vt:lpstr>REVIEW dan TUGAS</vt:lpstr>
      <vt:lpstr>Reference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ecs</dc:creator>
  <cp:lastModifiedBy>Septi Lidya</cp:lastModifiedBy>
  <cp:revision>86</cp:revision>
  <dcterms:modified xsi:type="dcterms:W3CDTF">2020-12-20T07:35:23Z</dcterms:modified>
</cp:coreProperties>
</file>