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317" r:id="rId2"/>
    <p:sldId id="316" r:id="rId3"/>
    <p:sldId id="302" r:id="rId4"/>
    <p:sldId id="334" r:id="rId5"/>
    <p:sldId id="342" r:id="rId6"/>
    <p:sldId id="343" r:id="rId7"/>
    <p:sldId id="335" r:id="rId8"/>
    <p:sldId id="344" r:id="rId9"/>
    <p:sldId id="336" r:id="rId10"/>
    <p:sldId id="341" r:id="rId11"/>
    <p:sldId id="326" r:id="rId12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7" autoAdjust="0"/>
    <p:restoredTop sz="61611" autoAdjust="0"/>
  </p:normalViewPr>
  <p:slideViewPr>
    <p:cSldViewPr>
      <p:cViewPr varScale="1">
        <p:scale>
          <a:sx n="63" d="100"/>
          <a:sy n="63" d="100"/>
        </p:scale>
        <p:origin x="15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9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88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66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916600" y="717194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1275606"/>
            <a:ext cx="3007328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5724128" y="377633"/>
            <a:ext cx="2992598" cy="43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2"/>
            <a:ext cx="1915561" cy="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5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DPASDP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3995936" y="776734"/>
            <a:ext cx="4680520" cy="204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id-ID" sz="2000" dirty="0"/>
          </a:p>
          <a:p>
            <a:pPr algn="ctr"/>
            <a:endParaRPr lang="id-ID" sz="2000" dirty="0"/>
          </a:p>
          <a:p>
            <a:pPr algn="ctr"/>
            <a:endParaRPr lang="id-ID" sz="2000" dirty="0"/>
          </a:p>
          <a:p>
            <a:pPr algn="ctr"/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r>
              <a:rPr lang="id-ID" sz="1800" dirty="0"/>
              <a:t>11</a:t>
            </a:r>
            <a:r>
              <a:rPr lang="id-ID" sz="1800" baseline="30000" dirty="0"/>
              <a:t>th</a:t>
            </a:r>
            <a:r>
              <a:rPr lang="id-ID" sz="1800" dirty="0"/>
              <a:t> </a:t>
            </a:r>
            <a:r>
              <a:rPr lang="en-US" sz="1800" dirty="0"/>
              <a:t> session</a:t>
            </a:r>
            <a:endParaRPr lang="id-ID" sz="1800" dirty="0"/>
          </a:p>
          <a:p>
            <a:pPr algn="ctr"/>
            <a:r>
              <a:rPr lang="id-ID" sz="1800" dirty="0"/>
              <a:t>Problem Tree and Questionnaire</a:t>
            </a:r>
            <a:br>
              <a:rPr lang="en-US" sz="1800" dirty="0"/>
            </a:br>
            <a:endParaRPr lang="id-ID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6980" y="2529339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2"/>
            <a:ext cx="2187724" cy="77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4668"/>
            <a:ext cx="3129162" cy="317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2368" y="4146252"/>
            <a:ext cx="3087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>
              <a:buNone/>
            </a:pPr>
            <a:r>
              <a:rPr lang="id-ID" sz="800" dirty="0">
                <a:solidFill>
                  <a:schemeClr val="tx1"/>
                </a:solidFill>
              </a:rPr>
              <a:t>http://clipart-library.com/discussion-cliparts.html</a:t>
            </a:r>
          </a:p>
        </p:txBody>
      </p:sp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6012160" y="1928950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5548125" y="2019475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id-ID" dirty="0"/>
              <a:t>2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1216065" y="2664250"/>
            <a:ext cx="2440662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P</a:t>
            </a:r>
            <a:r>
              <a:rPr lang="id-ID" sz="2400" dirty="0"/>
              <a:t>roblem tree</a:t>
            </a:r>
            <a:endParaRPr sz="24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1"/>
            <a:ext cx="2259732" cy="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55;p30"/>
          <p:cNvSpPr/>
          <p:nvPr/>
        </p:nvSpPr>
        <p:spPr>
          <a:xfrm>
            <a:off x="2068746" y="1928950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619672" y="2044150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5011658" y="2674200"/>
            <a:ext cx="2736304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2400" dirty="0"/>
              <a:t>Questionnaire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504156" y="987574"/>
            <a:ext cx="5400600" cy="1101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br>
              <a:rPr sz="14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br>
              <a:rPr lang="x-none" sz="140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400" dirty="0"/>
              <a:t>Problem trees are created to help find solutions by mapping cause and effect around the problem in a similar way to Mind maps, but with a lot more structure</a:t>
            </a:r>
            <a:endParaRPr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08304" y="1203598"/>
            <a:ext cx="1245890" cy="12241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latin typeface="Montserrat" charset="0"/>
              </a:rPr>
              <a:t>01</a:t>
            </a:r>
          </a:p>
        </p:txBody>
      </p:sp>
      <p:sp>
        <p:nvSpPr>
          <p:cNvPr id="7" name="Google Shape;415;p46"/>
          <p:cNvSpPr txBox="1">
            <a:spLocks/>
          </p:cNvSpPr>
          <p:nvPr/>
        </p:nvSpPr>
        <p:spPr>
          <a:xfrm>
            <a:off x="323528" y="2693431"/>
            <a:ext cx="5688632" cy="1656184"/>
          </a:xfrm>
          <a:prstGeom prst="rect">
            <a:avLst/>
          </a:prstGeom>
          <a:solidFill>
            <a:srgbClr val="FCDCD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id-ID" sz="1300" dirty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d-ID" sz="1400" dirty="0">
                <a:solidFill>
                  <a:schemeClr val="accent5">
                    <a:lumMod val="75000"/>
                  </a:schemeClr>
                </a:solidFill>
              </a:rPr>
              <a:t>The advantage of create a problem tree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300" b="0" dirty="0">
                <a:solidFill>
                  <a:schemeClr val="accent1">
                    <a:lumMod val="75000"/>
                  </a:schemeClr>
                </a:solidFill>
              </a:rPr>
              <a:t>The problem can be broken.  This enables a clearer </a:t>
            </a:r>
            <a:r>
              <a:rPr lang="en-US" sz="1300" b="0" dirty="0" err="1">
                <a:solidFill>
                  <a:schemeClr val="accent1">
                    <a:lumMod val="75000"/>
                  </a:schemeClr>
                </a:solidFill>
              </a:rPr>
              <a:t>prioritisation</a:t>
            </a:r>
            <a:r>
              <a:rPr lang="en-US" sz="1300" b="0" dirty="0">
                <a:solidFill>
                  <a:schemeClr val="accent1">
                    <a:lumMod val="75000"/>
                  </a:schemeClr>
                </a:solidFill>
              </a:rPr>
              <a:t> of factors and helps focus objectives</a:t>
            </a:r>
            <a:r>
              <a:rPr lang="id-ID" sz="1300" b="0" dirty="0">
                <a:solidFill>
                  <a:schemeClr val="accent1">
                    <a:lumMod val="75000"/>
                  </a:schemeClr>
                </a:solidFill>
              </a:rPr>
              <a:t> to create a question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300" b="0" dirty="0">
                <a:solidFill>
                  <a:schemeClr val="accent1">
                    <a:lumMod val="75000"/>
                  </a:schemeClr>
                </a:solidFill>
              </a:rPr>
              <a:t>The problem tree analysis </a:t>
            </a:r>
            <a:r>
              <a:rPr lang="id-ID" sz="1300" b="0" dirty="0">
                <a:solidFill>
                  <a:schemeClr val="accent1">
                    <a:lumMod val="75000"/>
                  </a:schemeClr>
                </a:solidFill>
              </a:rPr>
              <a:t> be able to </a:t>
            </a:r>
            <a:r>
              <a:rPr lang="en-US" sz="1300" b="0" dirty="0">
                <a:solidFill>
                  <a:schemeClr val="accent1">
                    <a:lumMod val="75000"/>
                  </a:schemeClr>
                </a:solidFill>
              </a:rPr>
              <a:t>helps build a shared sense of understanding, purpose and action.</a:t>
            </a:r>
            <a:endParaRPr lang="id-ID" sz="13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Google Shape;161;p30"/>
          <p:cNvSpPr txBox="1">
            <a:spLocks/>
          </p:cNvSpPr>
          <p:nvPr/>
        </p:nvSpPr>
        <p:spPr>
          <a:xfrm>
            <a:off x="1835696" y="247345"/>
            <a:ext cx="2440662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Problem tree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72108" y="4893067"/>
            <a:ext cx="5760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000" dirty="0"/>
              <a:t>https://www.odi.org/publications/5258-planning-tools-problem-tree-analysis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93" y="2682517"/>
            <a:ext cx="20605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88223" y="4770749"/>
            <a:ext cx="2502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 indent="0">
              <a:buNone/>
            </a:pPr>
            <a:r>
              <a:rPr lang="id-ID" sz="800" dirty="0">
                <a:solidFill>
                  <a:schemeClr val="bg1"/>
                </a:solidFill>
              </a:rPr>
              <a:t>http://clipart-library.com/discussion-cliparts.html</a:t>
            </a:r>
          </a:p>
        </p:txBody>
      </p:sp>
    </p:spTree>
    <p:extLst>
      <p:ext uri="{BB962C8B-B14F-4D97-AF65-F5344CB8AC3E}">
        <p14:creationId xmlns:p14="http://schemas.microsoft.com/office/powerpoint/2010/main" val="373040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2805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800" dirty="0"/>
              <a:t>http://motherchildnutrition.org/info/malnutrition-problem-tree.html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9542"/>
            <a:ext cx="516255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551" y="123477"/>
            <a:ext cx="48245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latin typeface="Montserrat" charset="0"/>
              </a:rPr>
              <a:t>Example of a problem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0"/>
            <a:ext cx="504056" cy="51552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>
              <a:lnSpc>
                <a:spcPct val="50000"/>
              </a:lnSpc>
            </a:pPr>
            <a:endParaRPr lang="id-ID" dirty="0"/>
          </a:p>
          <a:p>
            <a:pPr>
              <a:lnSpc>
                <a:spcPct val="50000"/>
              </a:lnSpc>
            </a:pPr>
            <a:endParaRPr lang="id-ID" dirty="0"/>
          </a:p>
          <a:p>
            <a:pPr>
              <a:lnSpc>
                <a:spcPct val="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94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78685"/>
            <a:ext cx="2842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000" dirty="0"/>
              <a:t>http://www.nutrisurvey.de/baseline/part_32.htm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558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6551" y="123477"/>
            <a:ext cx="482453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latin typeface="Montserrat" charset="0"/>
              </a:rPr>
              <a:t>Example of a problem tree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0"/>
            <a:ext cx="504056" cy="51552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>
              <a:lnSpc>
                <a:spcPct val="50000"/>
              </a:lnSpc>
            </a:pPr>
            <a:endParaRPr lang="id-ID" dirty="0"/>
          </a:p>
          <a:p>
            <a:pPr>
              <a:lnSpc>
                <a:spcPct val="50000"/>
              </a:lnSpc>
            </a:pPr>
            <a:endParaRPr lang="id-ID" dirty="0"/>
          </a:p>
          <a:p>
            <a:pPr>
              <a:lnSpc>
                <a:spcPct val="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762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08304" y="1203598"/>
            <a:ext cx="1245890" cy="12241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latin typeface="Montserrat" charset="0"/>
              </a:rPr>
              <a:t>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57138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Questionnaire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712" y="1735236"/>
            <a:ext cx="2304256" cy="13849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Base on Problem Tree</a:t>
            </a:r>
          </a:p>
          <a:p>
            <a:endParaRPr lang="id-ID" b="1" dirty="0">
              <a:solidFill>
                <a:schemeClr val="accent1">
                  <a:lumMod val="75000"/>
                </a:schemeClr>
              </a:solidFill>
              <a:latin typeface="Montserrat" charset="0"/>
            </a:endParaRPr>
          </a:p>
          <a:p>
            <a:pPr marL="342900" indent="-342900">
              <a:buAutoNum type="arabicPeriod"/>
            </a:pP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Consumption</a:t>
            </a:r>
          </a:p>
          <a:p>
            <a:pPr marL="342900" indent="-342900">
              <a:buAutoNum type="arabicPeriod"/>
            </a:pP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Hygiene</a:t>
            </a:r>
          </a:p>
          <a:p>
            <a:pPr marL="342900" indent="-342900">
              <a:buAutoNum type="arabicPeriod"/>
            </a:pP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Health</a:t>
            </a:r>
          </a:p>
          <a:p>
            <a:pPr marL="342900" indent="-342900">
              <a:buAutoNum type="arabicPeriod"/>
            </a:pPr>
            <a:r>
              <a:rPr lang="id-ID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Caring</a:t>
            </a:r>
          </a:p>
        </p:txBody>
      </p:sp>
      <p:sp>
        <p:nvSpPr>
          <p:cNvPr id="5" name="Down Arrow 4"/>
          <p:cNvSpPr/>
          <p:nvPr/>
        </p:nvSpPr>
        <p:spPr>
          <a:xfrm>
            <a:off x="2915816" y="3120231"/>
            <a:ext cx="216024" cy="531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1871700" y="3867894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Montserrat" charset="0"/>
              </a:rPr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373040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39" y="38072"/>
            <a:ext cx="1915561" cy="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849652"/>
              </p:ext>
            </p:extLst>
          </p:nvPr>
        </p:nvGraphicFramePr>
        <p:xfrm>
          <a:off x="251520" y="1563638"/>
          <a:ext cx="7344816" cy="2443480"/>
        </p:xfrm>
        <a:graphic>
          <a:graphicData uri="http://schemas.openxmlformats.org/drawingml/2006/table">
            <a:tbl>
              <a:tblPr firstRow="1" bandRow="1">
                <a:tableStyleId>{C27B237F-20C3-49B6-82CC-2EDB711BA0A5}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latin typeface="Montserrat" charset="0"/>
                        </a:rPr>
                        <a:t>Consumption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latin typeface="Montserrat" charset="0"/>
                        </a:rPr>
                        <a:t>Hygiene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latin typeface="Montserrat" charset="0"/>
                        </a:rPr>
                        <a:t>Health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latin typeface="Montserrat" charset="0"/>
                        </a:rPr>
                        <a:t>Caring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Stop</a:t>
                      </a:r>
                      <a:r>
                        <a:rPr lang="id-ID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 breastfeeding </a:t>
                      </a:r>
                      <a:endParaRPr lang="id-ID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tserrat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Washing hands with soap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immunization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Who’s caregiver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Complementary</a:t>
                      </a:r>
                      <a:r>
                        <a:rPr lang="id-ID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 feeding</a:t>
                      </a:r>
                      <a:endParaRPr lang="id-ID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tserrat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Where to defecate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Utilization of puskesmas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Children toys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Frequency</a:t>
                      </a:r>
                      <a:r>
                        <a:rPr lang="id-ID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 of eating </a:t>
                      </a:r>
                      <a:endParaRPr lang="id-ID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tserrat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Wearing footwear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Utilization of posyandu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Father’s involvement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Source</a:t>
                      </a:r>
                      <a:r>
                        <a:rPr lang="id-ID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 of protein </a:t>
                      </a:r>
                      <a:endParaRPr lang="id-ID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Montserrat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Frequency of shower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Medication compliance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Montserrat" charset="0"/>
                        </a:rPr>
                        <a:t>Quality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11560" y="223407"/>
            <a:ext cx="3600400" cy="987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Open questions</a:t>
            </a:r>
          </a:p>
          <a:p>
            <a:pPr algn="ctr"/>
            <a:r>
              <a:rPr lang="id-ID" dirty="0"/>
              <a:t>Who, where, when, how many times </a:t>
            </a:r>
          </a:p>
        </p:txBody>
      </p:sp>
    </p:spTree>
    <p:extLst>
      <p:ext uri="{BB962C8B-B14F-4D97-AF65-F5344CB8AC3E}">
        <p14:creationId xmlns:p14="http://schemas.microsoft.com/office/powerpoint/2010/main" val="221974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83568" y="1707654"/>
            <a:ext cx="540060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Montserrat" charset="0"/>
              </a:rPr>
              <a:t>Discussion</a:t>
            </a:r>
            <a:br>
              <a:rPr lang="id-ID" sz="2000" dirty="0">
                <a:solidFill>
                  <a:schemeClr val="bg1"/>
                </a:solidFill>
                <a:latin typeface="Montserrat" charset="0"/>
              </a:rPr>
            </a:br>
            <a:br>
              <a:rPr lang="id-ID" sz="2000" dirty="0">
                <a:solidFill>
                  <a:schemeClr val="bg1"/>
                </a:solidFill>
                <a:latin typeface="Montserrat" charset="0"/>
              </a:rPr>
            </a:br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create a questions for </a:t>
            </a:r>
          </a:p>
          <a:p>
            <a:pPr algn="ctr"/>
            <a:r>
              <a:rPr lang="id-ID" sz="1600" dirty="0">
                <a:solidFill>
                  <a:schemeClr val="bg1"/>
                </a:solidFill>
                <a:latin typeface="Montserrat" charset="0"/>
              </a:rPr>
              <a:t>malnutrition problems</a:t>
            </a:r>
          </a:p>
        </p:txBody>
      </p:sp>
    </p:spTree>
    <p:extLst>
      <p:ext uri="{BB962C8B-B14F-4D97-AF65-F5344CB8AC3E}">
        <p14:creationId xmlns:p14="http://schemas.microsoft.com/office/powerpoint/2010/main" val="3730403158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302</Words>
  <Application>Microsoft Office PowerPoint</Application>
  <PresentationFormat>On-screen Show (16:9)</PresentationFormat>
  <Paragraphs>129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Montserrat</vt:lpstr>
      <vt:lpstr>Courier New</vt:lpstr>
      <vt:lpstr>Arial</vt:lpstr>
      <vt:lpstr>Corbel</vt:lpstr>
      <vt:lpstr>Nursing Capstone</vt:lpstr>
      <vt:lpstr>PowerPoint Presentation</vt:lpstr>
      <vt:lpstr>PowerPoint Presentation</vt:lpstr>
      <vt:lpstr>02</vt:lpstr>
      <vt:lpstr>       Problem trees are created to help find solutions by mapping cause and effect around the problem in a similar way to Mind maps, but with a lot more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206</cp:revision>
  <dcterms:modified xsi:type="dcterms:W3CDTF">2020-12-20T07:42:56Z</dcterms:modified>
</cp:coreProperties>
</file>