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6" r:id="rId2"/>
    <p:sldId id="257" r:id="rId3"/>
    <p:sldId id="258" r:id="rId4"/>
    <p:sldId id="294" r:id="rId5"/>
    <p:sldId id="296" r:id="rId6"/>
    <p:sldId id="298" r:id="rId7"/>
    <p:sldId id="299" r:id="rId8"/>
    <p:sldId id="297" r:id="rId9"/>
    <p:sldId id="261" r:id="rId10"/>
    <p:sldId id="259" r:id="rId11"/>
    <p:sldId id="262" r:id="rId12"/>
    <p:sldId id="263" r:id="rId13"/>
    <p:sldId id="266" r:id="rId14"/>
    <p:sldId id="281" r:id="rId15"/>
    <p:sldId id="265" r:id="rId16"/>
    <p:sldId id="267" r:id="rId17"/>
    <p:sldId id="268" r:id="rId18"/>
    <p:sldId id="300" r:id="rId19"/>
    <p:sldId id="269" r:id="rId20"/>
    <p:sldId id="270" r:id="rId21"/>
    <p:sldId id="301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2" r:id="rId33"/>
    <p:sldId id="293" r:id="rId34"/>
    <p:sldId id="283" r:id="rId35"/>
    <p:sldId id="289" r:id="rId36"/>
    <p:sldId id="284" r:id="rId37"/>
    <p:sldId id="302" r:id="rId38"/>
    <p:sldId id="285" r:id="rId39"/>
    <p:sldId id="303" r:id="rId40"/>
    <p:sldId id="290" r:id="rId41"/>
    <p:sldId id="291" r:id="rId42"/>
    <p:sldId id="292" r:id="rId43"/>
    <p:sldId id="287" r:id="rId44"/>
    <p:sldId id="28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FF99"/>
    <a:srgbClr val="CCECFF"/>
    <a:srgbClr val="006666"/>
    <a:srgbClr val="4F81BD"/>
    <a:srgbClr val="CCFF99"/>
    <a:srgbClr val="0099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6029"/>
  </p:normalViewPr>
  <p:slideViewPr>
    <p:cSldViewPr snapToGrid="0">
      <p:cViewPr>
        <p:scale>
          <a:sx n="89" d="100"/>
          <a:sy n="89" d="100"/>
        </p:scale>
        <p:origin x="1112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D695DB-0FC1-41F2-8260-A25093516878}" type="doc">
      <dgm:prSet loTypeId="urn:microsoft.com/office/officeart/2005/8/layout/list1" loCatId="list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en-ID"/>
        </a:p>
      </dgm:t>
    </dgm:pt>
    <dgm:pt modelId="{CB2D4D2D-C50D-49F8-85D8-B724C3BFADEB}">
      <dgm:prSet phldrT="[Text]" custT="1"/>
      <dgm:spPr/>
      <dgm:t>
        <a:bodyPr/>
        <a:lstStyle/>
        <a:p>
          <a:r>
            <a:rPr lang="en-ID" sz="1600" b="0" dirty="0" err="1">
              <a:solidFill>
                <a:schemeClr val="tx1"/>
              </a:solidFill>
              <a:latin typeface="Bookman Old Style" panose="02050604050505020204" pitchFamily="18" charset="0"/>
            </a:rPr>
            <a:t>Sifat-Sifat</a:t>
          </a:r>
          <a:r>
            <a:rPr lang="en-ID" sz="1600" b="0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ID" sz="1600" b="0" dirty="0" err="1">
              <a:solidFill>
                <a:schemeClr val="tx1"/>
              </a:solidFill>
              <a:latin typeface="Bookman Old Style" panose="02050604050505020204" pitchFamily="18" charset="0"/>
            </a:rPr>
            <a:t>Pelarut</a:t>
          </a:r>
          <a:r>
            <a:rPr lang="en-ID" sz="1600" b="0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ID" sz="1600" b="0" dirty="0" err="1">
              <a:solidFill>
                <a:schemeClr val="tx1"/>
              </a:solidFill>
              <a:latin typeface="Bookman Old Style" panose="02050604050505020204" pitchFamily="18" charset="0"/>
            </a:rPr>
            <a:t>Organik</a:t>
          </a:r>
          <a:endParaRPr lang="en-ID" sz="1600" b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76327B2-5F12-4165-876E-10FA095A0A57}" type="parTrans" cxnId="{6ACFBA8F-7ED6-4247-B72D-362155BFE06C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954824CD-4203-4CEA-9081-6691CA80648A}" type="sibTrans" cxnId="{6ACFBA8F-7ED6-4247-B72D-362155BFE06C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6582DCFB-33FF-4E1A-A7DE-F034E10FC442}">
      <dgm:prSet phldrT="[Text]" custT="1"/>
      <dgm:spPr/>
      <dgm:t>
        <a:bodyPr/>
        <a:lstStyle/>
        <a:p>
          <a:pPr algn="just"/>
          <a:r>
            <a:rPr lang="en-ID" sz="1600" b="0" dirty="0" err="1">
              <a:solidFill>
                <a:schemeClr val="tx1"/>
              </a:solidFill>
              <a:latin typeface="Bookman Old Style" panose="02050604050505020204" pitchFamily="18" charset="0"/>
            </a:rPr>
            <a:t>Faktor</a:t>
          </a:r>
          <a:r>
            <a:rPr lang="en-ID" sz="1600" b="0" baseline="0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ID" sz="1600" b="0" baseline="0" dirty="0" err="1">
              <a:solidFill>
                <a:schemeClr val="tx1"/>
              </a:solidFill>
              <a:latin typeface="Bookman Old Style" panose="02050604050505020204" pitchFamily="18" charset="0"/>
            </a:rPr>
            <a:t>Risiko</a:t>
          </a:r>
          <a:endParaRPr lang="en-ID" sz="1600" b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547621AC-09F9-490B-A40B-607753343013}" type="parTrans" cxnId="{45C5CACF-C6C7-4CAA-BE09-34381D723DA1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F03D06A6-37FF-4519-BDD8-9CC89D22C784}" type="sibTrans" cxnId="{45C5CACF-C6C7-4CAA-BE09-34381D723DA1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EA80D05B-EF02-422F-B5DD-DC0AE6CACB50}">
      <dgm:prSet phldrT="[Text]" custT="1"/>
      <dgm:spPr/>
      <dgm:t>
        <a:bodyPr/>
        <a:lstStyle/>
        <a:p>
          <a:r>
            <a:rPr lang="en-ID" sz="1600" b="0">
              <a:solidFill>
                <a:schemeClr val="tx1"/>
              </a:solidFill>
              <a:latin typeface="Bookman Old Style" panose="02050604050505020204" pitchFamily="18" charset="0"/>
            </a:rPr>
            <a:t>Identifikasi</a:t>
          </a:r>
          <a:r>
            <a:rPr lang="en-ID" sz="1600" b="0" baseline="0">
              <a:solidFill>
                <a:schemeClr val="tx1"/>
              </a:solidFill>
              <a:latin typeface="Bookman Old Style" panose="02050604050505020204" pitchFamily="18" charset="0"/>
            </a:rPr>
            <a:t> Toksikan &amp; Jalur Pajanan</a:t>
          </a:r>
          <a:endParaRPr lang="en-ID" sz="1600" b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22CDA014-AFE6-405E-8B96-2AA20B13E7E2}" type="parTrans" cxnId="{0ADD69D2-4E7D-4EED-BCC5-A76732C0BF4D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F6E57E78-BA3C-489F-A9BA-8F1673A2CFEC}" type="sibTrans" cxnId="{0ADD69D2-4E7D-4EED-BCC5-A76732C0BF4D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BFDB2543-5543-4EDC-A1B3-680658542571}">
      <dgm:prSet phldrT="[Text]" custT="1"/>
      <dgm:spPr/>
      <dgm:t>
        <a:bodyPr/>
        <a:lstStyle/>
        <a:p>
          <a:r>
            <a:rPr lang="en-ID" sz="1600" b="0" dirty="0" err="1">
              <a:solidFill>
                <a:schemeClr val="tx1"/>
              </a:solidFill>
              <a:latin typeface="Bookman Old Style" panose="02050604050505020204" pitchFamily="18" charset="0"/>
            </a:rPr>
            <a:t>Definisi</a:t>
          </a:r>
          <a:r>
            <a:rPr lang="en-ID" sz="1600" b="0" baseline="0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ID" sz="1600" b="0" baseline="0" dirty="0" err="1">
              <a:solidFill>
                <a:schemeClr val="tx1"/>
              </a:solidFill>
              <a:latin typeface="Bookman Old Style" panose="02050604050505020204" pitchFamily="18" charset="0"/>
            </a:rPr>
            <a:t>Pelarut</a:t>
          </a:r>
          <a:r>
            <a:rPr lang="en-ID" sz="1600" b="0" baseline="0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ID" sz="1600" b="0" baseline="0" dirty="0" err="1">
              <a:solidFill>
                <a:schemeClr val="tx1"/>
              </a:solidFill>
              <a:latin typeface="Bookman Old Style" panose="02050604050505020204" pitchFamily="18" charset="0"/>
            </a:rPr>
            <a:t>Organik</a:t>
          </a:r>
          <a:endParaRPr lang="en-ID" sz="1600" b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FF954C2-9310-4B49-A639-BA096388DC48}" type="parTrans" cxnId="{9C2D65C8-CA17-44E2-B8D5-4EFD139C68DD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2603A19D-48CC-4326-885B-BBEF8B247AE9}" type="sibTrans" cxnId="{9C2D65C8-CA17-44E2-B8D5-4EFD139C68DD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56F55F4C-B235-4ADF-AEA2-1DF6E4633BE5}">
      <dgm:prSet phldrT="[Text]" custT="1"/>
      <dgm:spPr/>
      <dgm:t>
        <a:bodyPr/>
        <a:lstStyle/>
        <a:p>
          <a:r>
            <a:rPr lang="en-ID" sz="1600" b="0">
              <a:solidFill>
                <a:schemeClr val="tx1"/>
              </a:solidFill>
              <a:latin typeface="Bookman Old Style" panose="02050604050505020204" pitchFamily="18" charset="0"/>
            </a:rPr>
            <a:t>Dosis</a:t>
          </a:r>
          <a:endParaRPr lang="en-ID" sz="1600" b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23BFB3E8-F39C-4338-A4AC-53C490A25F17}" type="parTrans" cxnId="{12D104D1-538B-4FBE-9A27-04E87B4555A2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5E2D5099-47AE-40B9-B9E5-2F396CABE617}" type="sibTrans" cxnId="{12D104D1-538B-4FBE-9A27-04E87B4555A2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AB0755F2-EF5A-4205-A65F-81AAC123B29A}">
      <dgm:prSet phldrT="[Text]" custT="1"/>
      <dgm:spPr/>
      <dgm:t>
        <a:bodyPr/>
        <a:lstStyle/>
        <a:p>
          <a:r>
            <a:rPr lang="en-ID" sz="1600" b="0">
              <a:solidFill>
                <a:schemeClr val="tx1"/>
              </a:solidFill>
              <a:latin typeface="Bookman Old Style" panose="02050604050505020204" pitchFamily="18" charset="0"/>
            </a:rPr>
            <a:t>Biotransformasi &amp; Eliminasi</a:t>
          </a:r>
          <a:endParaRPr lang="en-ID" sz="1600" b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4C8DB29B-F10D-4E02-BD48-AE2B8A6ADA54}" type="parTrans" cxnId="{1518CB92-1DCE-4CC4-9479-A24FA636BDB5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F73172A4-6876-4289-B303-E026B6334DD7}" type="sibTrans" cxnId="{1518CB92-1DCE-4CC4-9479-A24FA636BDB5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2E3C2427-F939-4781-A753-BA4ED704E409}">
      <dgm:prSet phldrT="[Text]" custT="1"/>
      <dgm:spPr/>
      <dgm:t>
        <a:bodyPr/>
        <a:lstStyle/>
        <a:p>
          <a:pPr algn="just"/>
          <a:r>
            <a:rPr lang="en-ID" sz="1600" b="0" dirty="0" err="1">
              <a:solidFill>
                <a:schemeClr val="tx1"/>
              </a:solidFill>
              <a:latin typeface="Bookman Old Style" panose="02050604050505020204" pitchFamily="18" charset="0"/>
            </a:rPr>
            <a:t>Contoh</a:t>
          </a:r>
          <a:r>
            <a:rPr lang="en-ID" sz="1600" b="0" baseline="0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ID" sz="1600" b="0" baseline="0" dirty="0" err="1">
              <a:solidFill>
                <a:schemeClr val="tx1"/>
              </a:solidFill>
              <a:latin typeface="Bookman Old Style" panose="02050604050505020204" pitchFamily="18" charset="0"/>
            </a:rPr>
            <a:t>Pelarut</a:t>
          </a:r>
          <a:r>
            <a:rPr lang="en-ID" sz="1600" b="0" baseline="0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ID" sz="1600" b="0" baseline="0" dirty="0" err="1">
              <a:solidFill>
                <a:schemeClr val="tx1"/>
              </a:solidFill>
              <a:latin typeface="Bookman Old Style" panose="02050604050505020204" pitchFamily="18" charset="0"/>
            </a:rPr>
            <a:t>Organik</a:t>
          </a:r>
          <a:r>
            <a:rPr lang="en-ID" sz="1600" b="0" baseline="0" dirty="0">
              <a:solidFill>
                <a:schemeClr val="tx1"/>
              </a:solidFill>
              <a:latin typeface="Bookman Old Style" panose="02050604050505020204" pitchFamily="18" charset="0"/>
            </a:rPr>
            <a:t> di </a:t>
          </a:r>
          <a:r>
            <a:rPr lang="en-ID" sz="1600" b="0" baseline="0" dirty="0" err="1">
              <a:solidFill>
                <a:schemeClr val="tx1"/>
              </a:solidFill>
              <a:latin typeface="Bookman Old Style" panose="02050604050505020204" pitchFamily="18" charset="0"/>
            </a:rPr>
            <a:t>Tempat</a:t>
          </a:r>
          <a:r>
            <a:rPr lang="en-ID" sz="1600" b="0" baseline="0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ID" sz="1600" b="0" baseline="0" dirty="0" err="1">
              <a:solidFill>
                <a:schemeClr val="tx1"/>
              </a:solidFill>
              <a:latin typeface="Bookman Old Style" panose="02050604050505020204" pitchFamily="18" charset="0"/>
            </a:rPr>
            <a:t>Kerja</a:t>
          </a:r>
          <a:endParaRPr lang="en-ID" sz="1600" b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A0BDB85-4705-4217-A8B1-BF1AB8C15862}" type="parTrans" cxnId="{DE22A231-C8C5-4F47-8AC3-C5617939093B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F66F860A-CA90-4891-A22A-CB16F982E827}" type="sibTrans" cxnId="{DE22A231-C8C5-4F47-8AC3-C5617939093B}">
      <dgm:prSet/>
      <dgm:spPr/>
      <dgm:t>
        <a:bodyPr/>
        <a:lstStyle/>
        <a:p>
          <a:endParaRPr lang="en-ID" sz="2000">
            <a:solidFill>
              <a:schemeClr val="tx1"/>
            </a:solidFill>
          </a:endParaRPr>
        </a:p>
      </dgm:t>
    </dgm:pt>
    <dgm:pt modelId="{EDF7EEEC-9A68-0D40-810C-FF110322138B}">
      <dgm:prSet phldrT="[Text]" custT="1"/>
      <dgm:spPr/>
      <dgm:t>
        <a:bodyPr/>
        <a:lstStyle/>
        <a:p>
          <a:r>
            <a:rPr lang="en-ID" sz="1600" b="0">
              <a:solidFill>
                <a:schemeClr val="tx1"/>
              </a:solidFill>
              <a:latin typeface="Bookman Old Style" panose="02050604050505020204" pitchFamily="18" charset="0"/>
            </a:rPr>
            <a:t>Distribusi, Toksisitas Lokal and Sistemik</a:t>
          </a:r>
          <a:endParaRPr lang="en-ID" sz="1600" b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3665BD7-15A2-4D40-A84F-534B668C8B45}" type="parTrans" cxnId="{EC99E6F5-7725-4146-82DE-9BA8FFB542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BB8ACA-8B6C-9340-A2BB-16020C18520A}" type="sibTrans" cxnId="{EC99E6F5-7725-4146-82DE-9BA8FFB542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A96B15-542E-8E47-87C8-CC0A243CC1DB}">
      <dgm:prSet phldrT="[Text]" custT="1"/>
      <dgm:spPr/>
      <dgm:t>
        <a:bodyPr/>
        <a:lstStyle/>
        <a:p>
          <a:r>
            <a:rPr lang="en-ID" sz="1600" b="0">
              <a:solidFill>
                <a:schemeClr val="tx1"/>
              </a:solidFill>
              <a:latin typeface="Bookman Old Style" panose="02050604050505020204" pitchFamily="18" charset="0"/>
            </a:rPr>
            <a:t>Hubungan Dosis-Respons</a:t>
          </a:r>
          <a:endParaRPr lang="en-ID" sz="1600" b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2380065D-7253-4A4F-957F-A93B5946A637}" type="parTrans" cxnId="{81B0F8F4-423A-BC43-9D83-12E741BDA4D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C52A122-3546-1748-9DA0-9427651D5FD6}" type="sibTrans" cxnId="{81B0F8F4-423A-BC43-9D83-12E741BDA4D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AAB7976-F871-4DA9-839F-D802E6C848E5}" type="pres">
      <dgm:prSet presAssocID="{14D695DB-0FC1-41F2-8260-A25093516878}" presName="linear" presStyleCnt="0">
        <dgm:presLayoutVars>
          <dgm:dir/>
          <dgm:animLvl val="lvl"/>
          <dgm:resizeHandles val="exact"/>
        </dgm:presLayoutVars>
      </dgm:prSet>
      <dgm:spPr/>
    </dgm:pt>
    <dgm:pt modelId="{8A54C141-0F66-4FBB-A945-5472BD63ACA7}" type="pres">
      <dgm:prSet presAssocID="{BFDB2543-5543-4EDC-A1B3-680658542571}" presName="parentLin" presStyleCnt="0"/>
      <dgm:spPr/>
    </dgm:pt>
    <dgm:pt modelId="{1861DB00-8F36-4825-944C-424898488352}" type="pres">
      <dgm:prSet presAssocID="{BFDB2543-5543-4EDC-A1B3-680658542571}" presName="parentLeftMargin" presStyleLbl="node1" presStyleIdx="0" presStyleCnt="4"/>
      <dgm:spPr/>
    </dgm:pt>
    <dgm:pt modelId="{A9238DC9-83E6-428D-93DD-739891FEC599}" type="pres">
      <dgm:prSet presAssocID="{BFDB2543-5543-4EDC-A1B3-68065854257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DC02757-B2EF-4DF9-BDF2-86482D278E0B}" type="pres">
      <dgm:prSet presAssocID="{BFDB2543-5543-4EDC-A1B3-680658542571}" presName="negativeSpace" presStyleCnt="0"/>
      <dgm:spPr/>
    </dgm:pt>
    <dgm:pt modelId="{A64BFC4B-F168-4D38-AA19-06296FEC2E60}" type="pres">
      <dgm:prSet presAssocID="{BFDB2543-5543-4EDC-A1B3-680658542571}" presName="childText" presStyleLbl="conFgAcc1" presStyleIdx="0" presStyleCnt="4">
        <dgm:presLayoutVars>
          <dgm:bulletEnabled val="1"/>
        </dgm:presLayoutVars>
      </dgm:prSet>
      <dgm:spPr/>
    </dgm:pt>
    <dgm:pt modelId="{9026CB18-49ED-48D9-AAE9-ACF242E84825}" type="pres">
      <dgm:prSet presAssocID="{2603A19D-48CC-4326-885B-BBEF8B247AE9}" presName="spaceBetweenRectangles" presStyleCnt="0"/>
      <dgm:spPr/>
    </dgm:pt>
    <dgm:pt modelId="{6A90CB00-162D-44BE-A1CB-2D972E96B09A}" type="pres">
      <dgm:prSet presAssocID="{CB2D4D2D-C50D-49F8-85D8-B724C3BFADEB}" presName="parentLin" presStyleCnt="0"/>
      <dgm:spPr/>
    </dgm:pt>
    <dgm:pt modelId="{F14D035F-D003-47F2-B7C4-B0B4FAADA969}" type="pres">
      <dgm:prSet presAssocID="{CB2D4D2D-C50D-49F8-85D8-B724C3BFADEB}" presName="parentLeftMargin" presStyleLbl="node1" presStyleIdx="0" presStyleCnt="4"/>
      <dgm:spPr/>
    </dgm:pt>
    <dgm:pt modelId="{D62243B3-A6A1-4BE6-A168-B1DAF7EBF593}" type="pres">
      <dgm:prSet presAssocID="{CB2D4D2D-C50D-49F8-85D8-B724C3BFADE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8C747AD-12D2-4744-B47E-A689A60CA50F}" type="pres">
      <dgm:prSet presAssocID="{CB2D4D2D-C50D-49F8-85D8-B724C3BFADEB}" presName="negativeSpace" presStyleCnt="0"/>
      <dgm:spPr/>
    </dgm:pt>
    <dgm:pt modelId="{AAF96473-CD93-4629-BAC3-515D57918F57}" type="pres">
      <dgm:prSet presAssocID="{CB2D4D2D-C50D-49F8-85D8-B724C3BFADEB}" presName="childText" presStyleLbl="conFgAcc1" presStyleIdx="1" presStyleCnt="4">
        <dgm:presLayoutVars>
          <dgm:bulletEnabled val="1"/>
        </dgm:presLayoutVars>
      </dgm:prSet>
      <dgm:spPr/>
    </dgm:pt>
    <dgm:pt modelId="{65355C36-0C25-4DF2-A96F-08AA7973F831}" type="pres">
      <dgm:prSet presAssocID="{954824CD-4203-4CEA-9081-6691CA80648A}" presName="spaceBetweenRectangles" presStyleCnt="0"/>
      <dgm:spPr/>
    </dgm:pt>
    <dgm:pt modelId="{2CC1418D-E9BE-4D43-86A1-F9C497F3B3C3}" type="pres">
      <dgm:prSet presAssocID="{6582DCFB-33FF-4E1A-A7DE-F034E10FC442}" presName="parentLin" presStyleCnt="0"/>
      <dgm:spPr/>
    </dgm:pt>
    <dgm:pt modelId="{E2E2EE30-76B1-4CFF-A345-814EE8F2B332}" type="pres">
      <dgm:prSet presAssocID="{6582DCFB-33FF-4E1A-A7DE-F034E10FC442}" presName="parentLeftMargin" presStyleLbl="node1" presStyleIdx="1" presStyleCnt="4"/>
      <dgm:spPr/>
    </dgm:pt>
    <dgm:pt modelId="{A815721C-5960-499C-BF10-2F44AED0DFAB}" type="pres">
      <dgm:prSet presAssocID="{6582DCFB-33FF-4E1A-A7DE-F034E10FC44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DA4AD35-F19A-4D49-A4C2-9A2CB7F9D0F1}" type="pres">
      <dgm:prSet presAssocID="{6582DCFB-33FF-4E1A-A7DE-F034E10FC442}" presName="negativeSpace" presStyleCnt="0"/>
      <dgm:spPr/>
    </dgm:pt>
    <dgm:pt modelId="{7C3138F5-56E4-469D-9588-D7B5B3CFEFDA}" type="pres">
      <dgm:prSet presAssocID="{6582DCFB-33FF-4E1A-A7DE-F034E10FC442}" presName="childText" presStyleLbl="conFgAcc1" presStyleIdx="2" presStyleCnt="4">
        <dgm:presLayoutVars>
          <dgm:bulletEnabled val="1"/>
        </dgm:presLayoutVars>
      </dgm:prSet>
      <dgm:spPr/>
    </dgm:pt>
    <dgm:pt modelId="{16A76EC5-42E0-4443-8A05-5D634204B661}" type="pres">
      <dgm:prSet presAssocID="{F03D06A6-37FF-4519-BDD8-9CC89D22C784}" presName="spaceBetweenRectangles" presStyleCnt="0"/>
      <dgm:spPr/>
    </dgm:pt>
    <dgm:pt modelId="{4C6C8C8F-7571-425B-B3F8-51CCA1F87B18}" type="pres">
      <dgm:prSet presAssocID="{2E3C2427-F939-4781-A753-BA4ED704E409}" presName="parentLin" presStyleCnt="0"/>
      <dgm:spPr/>
    </dgm:pt>
    <dgm:pt modelId="{6CE24F0A-6F21-4EFF-88CE-5242CC3A5210}" type="pres">
      <dgm:prSet presAssocID="{2E3C2427-F939-4781-A753-BA4ED704E409}" presName="parentLeftMargin" presStyleLbl="node1" presStyleIdx="2" presStyleCnt="4"/>
      <dgm:spPr/>
    </dgm:pt>
    <dgm:pt modelId="{438DA3D0-1374-43F9-A1A4-4562064D772F}" type="pres">
      <dgm:prSet presAssocID="{2E3C2427-F939-4781-A753-BA4ED704E40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D227CD7-B6E8-4211-9555-22C88C0FD43B}" type="pres">
      <dgm:prSet presAssocID="{2E3C2427-F939-4781-A753-BA4ED704E409}" presName="negativeSpace" presStyleCnt="0"/>
      <dgm:spPr/>
    </dgm:pt>
    <dgm:pt modelId="{9E9B8FD0-C834-488A-8EDD-8582CFE2DEC7}" type="pres">
      <dgm:prSet presAssocID="{2E3C2427-F939-4781-A753-BA4ED704E40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9509C1D-A01E-4798-A457-48F08208ED39}" type="presOf" srcId="{EA80D05B-EF02-422F-B5DD-DC0AE6CACB50}" destId="{7C3138F5-56E4-469D-9588-D7B5B3CFEFDA}" srcOrd="0" destOrd="0" presId="urn:microsoft.com/office/officeart/2005/8/layout/list1"/>
    <dgm:cxn modelId="{B283132C-4F95-40A5-A1C4-805E20931338}" type="presOf" srcId="{2E3C2427-F939-4781-A753-BA4ED704E409}" destId="{438DA3D0-1374-43F9-A1A4-4562064D772F}" srcOrd="1" destOrd="0" presId="urn:microsoft.com/office/officeart/2005/8/layout/list1"/>
    <dgm:cxn modelId="{DE22A231-C8C5-4F47-8AC3-C5617939093B}" srcId="{14D695DB-0FC1-41F2-8260-A25093516878}" destId="{2E3C2427-F939-4781-A753-BA4ED704E409}" srcOrd="3" destOrd="0" parTransId="{9A0BDB85-4705-4217-A8B1-BF1AB8C15862}" sibTransId="{F66F860A-CA90-4891-A22A-CB16F982E827}"/>
    <dgm:cxn modelId="{C6CFBA3D-92F6-4700-BEDC-26B55159715B}" type="presOf" srcId="{CB2D4D2D-C50D-49F8-85D8-B724C3BFADEB}" destId="{F14D035F-D003-47F2-B7C4-B0B4FAADA969}" srcOrd="0" destOrd="0" presId="urn:microsoft.com/office/officeart/2005/8/layout/list1"/>
    <dgm:cxn modelId="{27B4D44F-DEA5-4DC8-873A-FC3B112378BA}" type="presOf" srcId="{6582DCFB-33FF-4E1A-A7DE-F034E10FC442}" destId="{A815721C-5960-499C-BF10-2F44AED0DFAB}" srcOrd="1" destOrd="0" presId="urn:microsoft.com/office/officeart/2005/8/layout/list1"/>
    <dgm:cxn modelId="{18FBC057-E0DF-45A6-B101-FB774B8DC576}" type="presOf" srcId="{56F55F4C-B235-4ADF-AEA2-1DF6E4633BE5}" destId="{7C3138F5-56E4-469D-9588-D7B5B3CFEFDA}" srcOrd="0" destOrd="1" presId="urn:microsoft.com/office/officeart/2005/8/layout/list1"/>
    <dgm:cxn modelId="{F82AB979-1C84-6C4F-B390-E094EE7A5A32}" type="presOf" srcId="{69A96B15-542E-8E47-87C8-CC0A243CC1DB}" destId="{7C3138F5-56E4-469D-9588-D7B5B3CFEFDA}" srcOrd="0" destOrd="3" presId="urn:microsoft.com/office/officeart/2005/8/layout/list1"/>
    <dgm:cxn modelId="{B0131881-4E2D-4B61-8344-F96322F29F44}" type="presOf" srcId="{14D695DB-0FC1-41F2-8260-A25093516878}" destId="{FAAB7976-F871-4DA9-839F-D802E6C848E5}" srcOrd="0" destOrd="0" presId="urn:microsoft.com/office/officeart/2005/8/layout/list1"/>
    <dgm:cxn modelId="{3022CE8C-C2C6-4394-A654-475519A1E95A}" type="presOf" srcId="{AB0755F2-EF5A-4205-A65F-81AAC123B29A}" destId="{7C3138F5-56E4-469D-9588-D7B5B3CFEFDA}" srcOrd="0" destOrd="4" presId="urn:microsoft.com/office/officeart/2005/8/layout/list1"/>
    <dgm:cxn modelId="{6ACFBA8F-7ED6-4247-B72D-362155BFE06C}" srcId="{14D695DB-0FC1-41F2-8260-A25093516878}" destId="{CB2D4D2D-C50D-49F8-85D8-B724C3BFADEB}" srcOrd="1" destOrd="0" parTransId="{676327B2-5F12-4165-876E-10FA095A0A57}" sibTransId="{954824CD-4203-4CEA-9081-6691CA80648A}"/>
    <dgm:cxn modelId="{1518CB92-1DCE-4CC4-9479-A24FA636BDB5}" srcId="{6582DCFB-33FF-4E1A-A7DE-F034E10FC442}" destId="{AB0755F2-EF5A-4205-A65F-81AAC123B29A}" srcOrd="4" destOrd="0" parTransId="{4C8DB29B-F10D-4E02-BD48-AE2B8A6ADA54}" sibTransId="{F73172A4-6876-4289-B303-E026B6334DD7}"/>
    <dgm:cxn modelId="{2A417B99-0AF6-419F-ADA0-505EDB96B80D}" type="presOf" srcId="{BFDB2543-5543-4EDC-A1B3-680658542571}" destId="{1861DB00-8F36-4825-944C-424898488352}" srcOrd="0" destOrd="0" presId="urn:microsoft.com/office/officeart/2005/8/layout/list1"/>
    <dgm:cxn modelId="{A29571AC-2BB5-4794-8E43-5A09D0419B7A}" type="presOf" srcId="{CB2D4D2D-C50D-49F8-85D8-B724C3BFADEB}" destId="{D62243B3-A6A1-4BE6-A168-B1DAF7EBF593}" srcOrd="1" destOrd="0" presId="urn:microsoft.com/office/officeart/2005/8/layout/list1"/>
    <dgm:cxn modelId="{42B850BF-BE01-9A4F-99D8-DD97F68CE1E9}" type="presOf" srcId="{EDF7EEEC-9A68-0D40-810C-FF110322138B}" destId="{7C3138F5-56E4-469D-9588-D7B5B3CFEFDA}" srcOrd="0" destOrd="2" presId="urn:microsoft.com/office/officeart/2005/8/layout/list1"/>
    <dgm:cxn modelId="{9C2D65C8-CA17-44E2-B8D5-4EFD139C68DD}" srcId="{14D695DB-0FC1-41F2-8260-A25093516878}" destId="{BFDB2543-5543-4EDC-A1B3-680658542571}" srcOrd="0" destOrd="0" parTransId="{6FF954C2-9310-4B49-A639-BA096388DC48}" sibTransId="{2603A19D-48CC-4326-885B-BBEF8B247AE9}"/>
    <dgm:cxn modelId="{45C5CACF-C6C7-4CAA-BE09-34381D723DA1}" srcId="{14D695DB-0FC1-41F2-8260-A25093516878}" destId="{6582DCFB-33FF-4E1A-A7DE-F034E10FC442}" srcOrd="2" destOrd="0" parTransId="{547621AC-09F9-490B-A40B-607753343013}" sibTransId="{F03D06A6-37FF-4519-BDD8-9CC89D22C784}"/>
    <dgm:cxn modelId="{12D104D1-538B-4FBE-9A27-04E87B4555A2}" srcId="{6582DCFB-33FF-4E1A-A7DE-F034E10FC442}" destId="{56F55F4C-B235-4ADF-AEA2-1DF6E4633BE5}" srcOrd="1" destOrd="0" parTransId="{23BFB3E8-F39C-4338-A4AC-53C490A25F17}" sibTransId="{5E2D5099-47AE-40B9-B9E5-2F396CABE617}"/>
    <dgm:cxn modelId="{0ADD69D2-4E7D-4EED-BCC5-A76732C0BF4D}" srcId="{6582DCFB-33FF-4E1A-A7DE-F034E10FC442}" destId="{EA80D05B-EF02-422F-B5DD-DC0AE6CACB50}" srcOrd="0" destOrd="0" parTransId="{22CDA014-AFE6-405E-8B96-2AA20B13E7E2}" sibTransId="{F6E57E78-BA3C-489F-A9BA-8F1673A2CFEC}"/>
    <dgm:cxn modelId="{F971B2E2-2BCA-4B3C-A9E0-C5B457F1C65D}" type="presOf" srcId="{6582DCFB-33FF-4E1A-A7DE-F034E10FC442}" destId="{E2E2EE30-76B1-4CFF-A345-814EE8F2B332}" srcOrd="0" destOrd="0" presId="urn:microsoft.com/office/officeart/2005/8/layout/list1"/>
    <dgm:cxn modelId="{81B0F8F4-423A-BC43-9D83-12E741BDA4D0}" srcId="{6582DCFB-33FF-4E1A-A7DE-F034E10FC442}" destId="{69A96B15-542E-8E47-87C8-CC0A243CC1DB}" srcOrd="3" destOrd="0" parTransId="{2380065D-7253-4A4F-957F-A93B5946A637}" sibTransId="{AC52A122-3546-1748-9DA0-9427651D5FD6}"/>
    <dgm:cxn modelId="{EC99E6F5-7725-4146-82DE-9BA8FFB54240}" srcId="{6582DCFB-33FF-4E1A-A7DE-F034E10FC442}" destId="{EDF7EEEC-9A68-0D40-810C-FF110322138B}" srcOrd="2" destOrd="0" parTransId="{73665BD7-15A2-4D40-A84F-534B668C8B45}" sibTransId="{F6BB8ACA-8B6C-9340-A2BB-16020C18520A}"/>
    <dgm:cxn modelId="{14E9EFF5-1ECF-4E2F-A145-908AFA67CF1F}" type="presOf" srcId="{2E3C2427-F939-4781-A753-BA4ED704E409}" destId="{6CE24F0A-6F21-4EFF-88CE-5242CC3A5210}" srcOrd="0" destOrd="0" presId="urn:microsoft.com/office/officeart/2005/8/layout/list1"/>
    <dgm:cxn modelId="{A8E033F6-C452-41CA-9C2A-F8FB497E70AD}" type="presOf" srcId="{BFDB2543-5543-4EDC-A1B3-680658542571}" destId="{A9238DC9-83E6-428D-93DD-739891FEC599}" srcOrd="1" destOrd="0" presId="urn:microsoft.com/office/officeart/2005/8/layout/list1"/>
    <dgm:cxn modelId="{5DAA071F-CD9C-422F-8740-CD5C444A738E}" type="presParOf" srcId="{FAAB7976-F871-4DA9-839F-D802E6C848E5}" destId="{8A54C141-0F66-4FBB-A945-5472BD63ACA7}" srcOrd="0" destOrd="0" presId="urn:microsoft.com/office/officeart/2005/8/layout/list1"/>
    <dgm:cxn modelId="{2F384050-E97E-4707-B2F5-B68A6F784D60}" type="presParOf" srcId="{8A54C141-0F66-4FBB-A945-5472BD63ACA7}" destId="{1861DB00-8F36-4825-944C-424898488352}" srcOrd="0" destOrd="0" presId="urn:microsoft.com/office/officeart/2005/8/layout/list1"/>
    <dgm:cxn modelId="{900D67DA-F8D5-42E1-82C4-57C2DB97EC45}" type="presParOf" srcId="{8A54C141-0F66-4FBB-A945-5472BD63ACA7}" destId="{A9238DC9-83E6-428D-93DD-739891FEC599}" srcOrd="1" destOrd="0" presId="urn:microsoft.com/office/officeart/2005/8/layout/list1"/>
    <dgm:cxn modelId="{D1285334-D639-42D1-97B9-0604F97E4AF9}" type="presParOf" srcId="{FAAB7976-F871-4DA9-839F-D802E6C848E5}" destId="{EDC02757-B2EF-4DF9-BDF2-86482D278E0B}" srcOrd="1" destOrd="0" presId="urn:microsoft.com/office/officeart/2005/8/layout/list1"/>
    <dgm:cxn modelId="{18082469-1C94-4E2C-B752-7274A0E7854C}" type="presParOf" srcId="{FAAB7976-F871-4DA9-839F-D802E6C848E5}" destId="{A64BFC4B-F168-4D38-AA19-06296FEC2E60}" srcOrd="2" destOrd="0" presId="urn:microsoft.com/office/officeart/2005/8/layout/list1"/>
    <dgm:cxn modelId="{96D13B9C-CB44-4214-A305-50926D04558C}" type="presParOf" srcId="{FAAB7976-F871-4DA9-839F-D802E6C848E5}" destId="{9026CB18-49ED-48D9-AAE9-ACF242E84825}" srcOrd="3" destOrd="0" presId="urn:microsoft.com/office/officeart/2005/8/layout/list1"/>
    <dgm:cxn modelId="{18BB093A-DD82-4D68-8E4F-A1308D1B70E9}" type="presParOf" srcId="{FAAB7976-F871-4DA9-839F-D802E6C848E5}" destId="{6A90CB00-162D-44BE-A1CB-2D972E96B09A}" srcOrd="4" destOrd="0" presId="urn:microsoft.com/office/officeart/2005/8/layout/list1"/>
    <dgm:cxn modelId="{C99A4999-FD67-4C68-B012-AF5766756A93}" type="presParOf" srcId="{6A90CB00-162D-44BE-A1CB-2D972E96B09A}" destId="{F14D035F-D003-47F2-B7C4-B0B4FAADA969}" srcOrd="0" destOrd="0" presId="urn:microsoft.com/office/officeart/2005/8/layout/list1"/>
    <dgm:cxn modelId="{2093A83D-03C7-492B-AC3E-BCA248A5B7EE}" type="presParOf" srcId="{6A90CB00-162D-44BE-A1CB-2D972E96B09A}" destId="{D62243B3-A6A1-4BE6-A168-B1DAF7EBF593}" srcOrd="1" destOrd="0" presId="urn:microsoft.com/office/officeart/2005/8/layout/list1"/>
    <dgm:cxn modelId="{C336E5AA-2F91-41AF-AD21-032D9BD0D1AD}" type="presParOf" srcId="{FAAB7976-F871-4DA9-839F-D802E6C848E5}" destId="{E8C747AD-12D2-4744-B47E-A689A60CA50F}" srcOrd="5" destOrd="0" presId="urn:microsoft.com/office/officeart/2005/8/layout/list1"/>
    <dgm:cxn modelId="{515D8445-4A80-4C82-B578-48BD9359AA56}" type="presParOf" srcId="{FAAB7976-F871-4DA9-839F-D802E6C848E5}" destId="{AAF96473-CD93-4629-BAC3-515D57918F57}" srcOrd="6" destOrd="0" presId="urn:microsoft.com/office/officeart/2005/8/layout/list1"/>
    <dgm:cxn modelId="{6EB761C0-DE1C-4201-A6BE-D3B75BBE4C62}" type="presParOf" srcId="{FAAB7976-F871-4DA9-839F-D802E6C848E5}" destId="{65355C36-0C25-4DF2-A96F-08AA7973F831}" srcOrd="7" destOrd="0" presId="urn:microsoft.com/office/officeart/2005/8/layout/list1"/>
    <dgm:cxn modelId="{1031467E-E276-4054-9452-2D905AC5DE9E}" type="presParOf" srcId="{FAAB7976-F871-4DA9-839F-D802E6C848E5}" destId="{2CC1418D-E9BE-4D43-86A1-F9C497F3B3C3}" srcOrd="8" destOrd="0" presId="urn:microsoft.com/office/officeart/2005/8/layout/list1"/>
    <dgm:cxn modelId="{2EA891B5-9F01-413D-93F4-F099DD50E314}" type="presParOf" srcId="{2CC1418D-E9BE-4D43-86A1-F9C497F3B3C3}" destId="{E2E2EE30-76B1-4CFF-A345-814EE8F2B332}" srcOrd="0" destOrd="0" presId="urn:microsoft.com/office/officeart/2005/8/layout/list1"/>
    <dgm:cxn modelId="{7B0A991C-3F44-4B59-BD31-C59A14EAB515}" type="presParOf" srcId="{2CC1418D-E9BE-4D43-86A1-F9C497F3B3C3}" destId="{A815721C-5960-499C-BF10-2F44AED0DFAB}" srcOrd="1" destOrd="0" presId="urn:microsoft.com/office/officeart/2005/8/layout/list1"/>
    <dgm:cxn modelId="{EC6E4D45-CB22-4CB8-AA6A-5104CCC9194D}" type="presParOf" srcId="{FAAB7976-F871-4DA9-839F-D802E6C848E5}" destId="{0DA4AD35-F19A-4D49-A4C2-9A2CB7F9D0F1}" srcOrd="9" destOrd="0" presId="urn:microsoft.com/office/officeart/2005/8/layout/list1"/>
    <dgm:cxn modelId="{366E7107-B18D-4B65-905A-CCDD0B8C4E18}" type="presParOf" srcId="{FAAB7976-F871-4DA9-839F-D802E6C848E5}" destId="{7C3138F5-56E4-469D-9588-D7B5B3CFEFDA}" srcOrd="10" destOrd="0" presId="urn:microsoft.com/office/officeart/2005/8/layout/list1"/>
    <dgm:cxn modelId="{77B42752-B079-4D99-BF82-8064648E516F}" type="presParOf" srcId="{FAAB7976-F871-4DA9-839F-D802E6C848E5}" destId="{16A76EC5-42E0-4443-8A05-5D634204B661}" srcOrd="11" destOrd="0" presId="urn:microsoft.com/office/officeart/2005/8/layout/list1"/>
    <dgm:cxn modelId="{B4C20B0B-E8DD-420C-8C74-A3890AAFF85B}" type="presParOf" srcId="{FAAB7976-F871-4DA9-839F-D802E6C848E5}" destId="{4C6C8C8F-7571-425B-B3F8-51CCA1F87B18}" srcOrd="12" destOrd="0" presId="urn:microsoft.com/office/officeart/2005/8/layout/list1"/>
    <dgm:cxn modelId="{6958B549-4799-477B-A882-CBD87B8E5260}" type="presParOf" srcId="{4C6C8C8F-7571-425B-B3F8-51CCA1F87B18}" destId="{6CE24F0A-6F21-4EFF-88CE-5242CC3A5210}" srcOrd="0" destOrd="0" presId="urn:microsoft.com/office/officeart/2005/8/layout/list1"/>
    <dgm:cxn modelId="{4818EFAE-FD89-43B6-BBFC-A4DF00051687}" type="presParOf" srcId="{4C6C8C8F-7571-425B-B3F8-51CCA1F87B18}" destId="{438DA3D0-1374-43F9-A1A4-4562064D772F}" srcOrd="1" destOrd="0" presId="urn:microsoft.com/office/officeart/2005/8/layout/list1"/>
    <dgm:cxn modelId="{C667E7C1-D086-40F7-B4F7-925B80EFC5A0}" type="presParOf" srcId="{FAAB7976-F871-4DA9-839F-D802E6C848E5}" destId="{5D227CD7-B6E8-4211-9555-22C88C0FD43B}" srcOrd="13" destOrd="0" presId="urn:microsoft.com/office/officeart/2005/8/layout/list1"/>
    <dgm:cxn modelId="{B08673AB-8B5F-4DF6-8ECB-49283CBEE9DE}" type="presParOf" srcId="{FAAB7976-F871-4DA9-839F-D802E6C848E5}" destId="{9E9B8FD0-C834-488A-8EDD-8582CFE2DEC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0889E2-12A1-471F-B184-F173C2245E0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D"/>
        </a:p>
      </dgm:t>
    </dgm:pt>
    <dgm:pt modelId="{CFBC9F3A-6A87-4833-9210-699B09249E46}">
      <dgm:prSet phldrT="[Text]" custT="1"/>
      <dgm:spPr/>
      <dgm:t>
        <a:bodyPr/>
        <a:lstStyle/>
        <a:p>
          <a:r>
            <a:rPr lang="en-ID" sz="2000" dirty="0">
              <a:latin typeface="Bookman Old Style" panose="02050604050505020204" pitchFamily="18" charset="0"/>
            </a:rPr>
            <a:t>Basic structure</a:t>
          </a:r>
        </a:p>
      </dgm:t>
    </dgm:pt>
    <dgm:pt modelId="{3C51627F-5D1D-453F-88D5-F71ED1F94D2C}" type="parTrans" cxnId="{E103C9C1-02BC-4F6D-9A52-28063C17BBBD}">
      <dgm:prSet/>
      <dgm:spPr/>
      <dgm:t>
        <a:bodyPr/>
        <a:lstStyle/>
        <a:p>
          <a:endParaRPr lang="en-ID"/>
        </a:p>
      </dgm:t>
    </dgm:pt>
    <dgm:pt modelId="{D5C474D5-219A-4200-96EB-6913EA6CD922}" type="sibTrans" cxnId="{E103C9C1-02BC-4F6D-9A52-28063C17BBBD}">
      <dgm:prSet/>
      <dgm:spPr/>
      <dgm:t>
        <a:bodyPr/>
        <a:lstStyle/>
        <a:p>
          <a:endParaRPr lang="en-ID"/>
        </a:p>
      </dgm:t>
    </dgm:pt>
    <dgm:pt modelId="{C6F0DD26-E0D3-42B2-A9CD-B06377D573ED}">
      <dgm:prSet phldrT="[Text]" custT="1"/>
      <dgm:spPr/>
      <dgm:t>
        <a:bodyPr/>
        <a:lstStyle/>
        <a:p>
          <a:r>
            <a:rPr lang="en-ID" sz="2000" dirty="0">
              <a:latin typeface="Bookman Old Style" panose="02050604050505020204" pitchFamily="18" charset="0"/>
            </a:rPr>
            <a:t>Aliphatic</a:t>
          </a:r>
        </a:p>
      </dgm:t>
    </dgm:pt>
    <dgm:pt modelId="{B085E77E-94EA-40AF-B1EA-FA10ED3F6A0B}" type="parTrans" cxnId="{9907FE48-675A-4F29-B248-FD0E5F5CF8A2}">
      <dgm:prSet/>
      <dgm:spPr>
        <a:ln w="57150">
          <a:solidFill>
            <a:srgbClr val="FFFF00"/>
          </a:solidFill>
        </a:ln>
      </dgm:spPr>
      <dgm:t>
        <a:bodyPr/>
        <a:lstStyle/>
        <a:p>
          <a:endParaRPr lang="en-ID"/>
        </a:p>
      </dgm:t>
    </dgm:pt>
    <dgm:pt modelId="{BD35E5BB-A3EC-4DC8-9617-1114C560BA06}" type="sibTrans" cxnId="{9907FE48-675A-4F29-B248-FD0E5F5CF8A2}">
      <dgm:prSet/>
      <dgm:spPr/>
      <dgm:t>
        <a:bodyPr/>
        <a:lstStyle/>
        <a:p>
          <a:endParaRPr lang="en-ID"/>
        </a:p>
      </dgm:t>
    </dgm:pt>
    <dgm:pt modelId="{77CE1541-2AFA-4F56-A031-33F4FA6D0BEC}">
      <dgm:prSet phldrT="[Text]" custT="1"/>
      <dgm:spPr/>
      <dgm:t>
        <a:bodyPr/>
        <a:lstStyle/>
        <a:p>
          <a:r>
            <a:rPr lang="en-ID" sz="2000" dirty="0">
              <a:latin typeface="Bookman Old Style" panose="02050604050505020204" pitchFamily="18" charset="0"/>
            </a:rPr>
            <a:t>Alicyclic</a:t>
          </a:r>
        </a:p>
      </dgm:t>
    </dgm:pt>
    <dgm:pt modelId="{1E0529CC-20D2-4A45-90CD-0E84201D8BF2}" type="parTrans" cxnId="{80B37E21-C9CD-4928-9B40-CB91B8631840}">
      <dgm:prSet/>
      <dgm:spPr>
        <a:ln w="76200">
          <a:solidFill>
            <a:srgbClr val="FFFF00"/>
          </a:solidFill>
        </a:ln>
      </dgm:spPr>
      <dgm:t>
        <a:bodyPr/>
        <a:lstStyle/>
        <a:p>
          <a:endParaRPr lang="en-ID"/>
        </a:p>
      </dgm:t>
    </dgm:pt>
    <dgm:pt modelId="{9A9279BA-D64A-430F-86AF-18FF345C7D65}" type="sibTrans" cxnId="{80B37E21-C9CD-4928-9B40-CB91B8631840}">
      <dgm:prSet/>
      <dgm:spPr/>
      <dgm:t>
        <a:bodyPr/>
        <a:lstStyle/>
        <a:p>
          <a:endParaRPr lang="en-ID"/>
        </a:p>
      </dgm:t>
    </dgm:pt>
    <dgm:pt modelId="{E6B9FD11-618B-4C72-8F11-77CC66FE7442}">
      <dgm:prSet phldrT="[Text]" custT="1"/>
      <dgm:spPr/>
      <dgm:t>
        <a:bodyPr/>
        <a:lstStyle/>
        <a:p>
          <a:r>
            <a:rPr lang="en-ID" sz="2000" dirty="0">
              <a:latin typeface="Bookman Old Style" panose="02050604050505020204" pitchFamily="18" charset="0"/>
            </a:rPr>
            <a:t>Aromatic</a:t>
          </a:r>
        </a:p>
      </dgm:t>
    </dgm:pt>
    <dgm:pt modelId="{B15262B4-58C7-441A-B579-10F2D22B8776}" type="parTrans" cxnId="{E5111737-244D-4639-955F-C14445E81137}">
      <dgm:prSet/>
      <dgm:spPr>
        <a:ln w="57150">
          <a:solidFill>
            <a:srgbClr val="FFFF00"/>
          </a:solidFill>
        </a:ln>
      </dgm:spPr>
      <dgm:t>
        <a:bodyPr/>
        <a:lstStyle/>
        <a:p>
          <a:endParaRPr lang="en-ID"/>
        </a:p>
      </dgm:t>
    </dgm:pt>
    <dgm:pt modelId="{90820FA0-354C-4BF3-B599-45EDC91DB8F9}" type="sibTrans" cxnId="{E5111737-244D-4639-955F-C14445E81137}">
      <dgm:prSet/>
      <dgm:spPr/>
      <dgm:t>
        <a:bodyPr/>
        <a:lstStyle/>
        <a:p>
          <a:endParaRPr lang="en-ID"/>
        </a:p>
      </dgm:t>
    </dgm:pt>
    <dgm:pt modelId="{966FF82F-9AB0-43C2-82C0-03003D8BA83B}" type="pres">
      <dgm:prSet presAssocID="{900889E2-12A1-471F-B184-F173C2245E0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8BD3121-321B-494B-9838-F1A99A9DFD08}" type="pres">
      <dgm:prSet presAssocID="{CFBC9F3A-6A87-4833-9210-699B09249E46}" presName="root1" presStyleCnt="0"/>
      <dgm:spPr/>
    </dgm:pt>
    <dgm:pt modelId="{6FF09995-D583-4F2D-909A-387A8FECBB80}" type="pres">
      <dgm:prSet presAssocID="{CFBC9F3A-6A87-4833-9210-699B09249E46}" presName="LevelOneTextNode" presStyleLbl="node0" presStyleIdx="0" presStyleCnt="1" custAng="5400000" custLinFactX="-129507" custLinFactNeighborX="-200000" custLinFactNeighborY="0">
        <dgm:presLayoutVars>
          <dgm:chPref val="3"/>
        </dgm:presLayoutVars>
      </dgm:prSet>
      <dgm:spPr/>
    </dgm:pt>
    <dgm:pt modelId="{E2DB03A9-6418-4A3B-A9CE-96467D02524C}" type="pres">
      <dgm:prSet presAssocID="{CFBC9F3A-6A87-4833-9210-699B09249E46}" presName="level2hierChild" presStyleCnt="0"/>
      <dgm:spPr/>
    </dgm:pt>
    <dgm:pt modelId="{D28BE9E5-337F-4CDA-BDC9-612E447AA58D}" type="pres">
      <dgm:prSet presAssocID="{B085E77E-94EA-40AF-B1EA-FA10ED3F6A0B}" presName="conn2-1" presStyleLbl="parChTrans1D2" presStyleIdx="0" presStyleCnt="3"/>
      <dgm:spPr/>
    </dgm:pt>
    <dgm:pt modelId="{ED5E5711-7F79-417D-845D-54539BA0CFFC}" type="pres">
      <dgm:prSet presAssocID="{B085E77E-94EA-40AF-B1EA-FA10ED3F6A0B}" presName="connTx" presStyleLbl="parChTrans1D2" presStyleIdx="0" presStyleCnt="3"/>
      <dgm:spPr/>
    </dgm:pt>
    <dgm:pt modelId="{D3A3C657-0488-4584-B886-ED896E5D0331}" type="pres">
      <dgm:prSet presAssocID="{C6F0DD26-E0D3-42B2-A9CD-B06377D573ED}" presName="root2" presStyleCnt="0"/>
      <dgm:spPr/>
    </dgm:pt>
    <dgm:pt modelId="{A64683BE-C343-47AC-89F1-ABBECD5ECA08}" type="pres">
      <dgm:prSet presAssocID="{C6F0DD26-E0D3-42B2-A9CD-B06377D573ED}" presName="LevelTwoTextNode" presStyleLbl="node2" presStyleIdx="0" presStyleCnt="3">
        <dgm:presLayoutVars>
          <dgm:chPref val="3"/>
        </dgm:presLayoutVars>
      </dgm:prSet>
      <dgm:spPr/>
    </dgm:pt>
    <dgm:pt modelId="{5C34D253-42EA-43D5-AAC2-319F86F81CD8}" type="pres">
      <dgm:prSet presAssocID="{C6F0DD26-E0D3-42B2-A9CD-B06377D573ED}" presName="level3hierChild" presStyleCnt="0"/>
      <dgm:spPr/>
    </dgm:pt>
    <dgm:pt modelId="{27AC5441-4E22-4981-B614-D3F0E83DDCB9}" type="pres">
      <dgm:prSet presAssocID="{1E0529CC-20D2-4A45-90CD-0E84201D8BF2}" presName="conn2-1" presStyleLbl="parChTrans1D2" presStyleIdx="1" presStyleCnt="3"/>
      <dgm:spPr/>
    </dgm:pt>
    <dgm:pt modelId="{C7AD55E6-8CED-4E7A-B9A6-A534E7E12256}" type="pres">
      <dgm:prSet presAssocID="{1E0529CC-20D2-4A45-90CD-0E84201D8BF2}" presName="connTx" presStyleLbl="parChTrans1D2" presStyleIdx="1" presStyleCnt="3"/>
      <dgm:spPr/>
    </dgm:pt>
    <dgm:pt modelId="{AE9123EC-BD56-4F9A-A118-69453D30D270}" type="pres">
      <dgm:prSet presAssocID="{77CE1541-2AFA-4F56-A031-33F4FA6D0BEC}" presName="root2" presStyleCnt="0"/>
      <dgm:spPr/>
    </dgm:pt>
    <dgm:pt modelId="{206665A3-8165-48A3-BAFD-2260847BD732}" type="pres">
      <dgm:prSet presAssocID="{77CE1541-2AFA-4F56-A031-33F4FA6D0BEC}" presName="LevelTwoTextNode" presStyleLbl="node2" presStyleIdx="1" presStyleCnt="3">
        <dgm:presLayoutVars>
          <dgm:chPref val="3"/>
        </dgm:presLayoutVars>
      </dgm:prSet>
      <dgm:spPr/>
    </dgm:pt>
    <dgm:pt modelId="{33A6DD08-8BC0-459E-8943-8097A9D7B068}" type="pres">
      <dgm:prSet presAssocID="{77CE1541-2AFA-4F56-A031-33F4FA6D0BEC}" presName="level3hierChild" presStyleCnt="0"/>
      <dgm:spPr/>
    </dgm:pt>
    <dgm:pt modelId="{97A52448-427A-4712-9142-EBA144C4683C}" type="pres">
      <dgm:prSet presAssocID="{B15262B4-58C7-441A-B579-10F2D22B8776}" presName="conn2-1" presStyleLbl="parChTrans1D2" presStyleIdx="2" presStyleCnt="3"/>
      <dgm:spPr/>
    </dgm:pt>
    <dgm:pt modelId="{CA511CAF-F51C-4ECF-95E6-31F15E5A8BCF}" type="pres">
      <dgm:prSet presAssocID="{B15262B4-58C7-441A-B579-10F2D22B8776}" presName="connTx" presStyleLbl="parChTrans1D2" presStyleIdx="2" presStyleCnt="3"/>
      <dgm:spPr/>
    </dgm:pt>
    <dgm:pt modelId="{15E26750-521B-41B4-8E34-EFE732BB5260}" type="pres">
      <dgm:prSet presAssocID="{E6B9FD11-618B-4C72-8F11-77CC66FE7442}" presName="root2" presStyleCnt="0"/>
      <dgm:spPr/>
    </dgm:pt>
    <dgm:pt modelId="{0646C6F4-711D-45A6-87CB-F207D83E8563}" type="pres">
      <dgm:prSet presAssocID="{E6B9FD11-618B-4C72-8F11-77CC66FE7442}" presName="LevelTwoTextNode" presStyleLbl="node2" presStyleIdx="2" presStyleCnt="3">
        <dgm:presLayoutVars>
          <dgm:chPref val="3"/>
        </dgm:presLayoutVars>
      </dgm:prSet>
      <dgm:spPr/>
    </dgm:pt>
    <dgm:pt modelId="{F3AC78DD-C6B5-4985-B3A8-0D3BB95668B9}" type="pres">
      <dgm:prSet presAssocID="{E6B9FD11-618B-4C72-8F11-77CC66FE7442}" presName="level3hierChild" presStyleCnt="0"/>
      <dgm:spPr/>
    </dgm:pt>
  </dgm:ptLst>
  <dgm:cxnLst>
    <dgm:cxn modelId="{72CEFC05-8546-4882-A89F-4D3D5F9577E7}" type="presOf" srcId="{B15262B4-58C7-441A-B579-10F2D22B8776}" destId="{97A52448-427A-4712-9142-EBA144C4683C}" srcOrd="0" destOrd="0" presId="urn:microsoft.com/office/officeart/2008/layout/HorizontalMultiLevelHierarchy"/>
    <dgm:cxn modelId="{4C035F0E-B4A1-4AF7-943A-8BA9F8D2DE13}" type="presOf" srcId="{900889E2-12A1-471F-B184-F173C2245E0A}" destId="{966FF82F-9AB0-43C2-82C0-03003D8BA83B}" srcOrd="0" destOrd="0" presId="urn:microsoft.com/office/officeart/2008/layout/HorizontalMultiLevelHierarchy"/>
    <dgm:cxn modelId="{720E7517-708D-4DCC-9984-4E979C95DAD2}" type="presOf" srcId="{B085E77E-94EA-40AF-B1EA-FA10ED3F6A0B}" destId="{ED5E5711-7F79-417D-845D-54539BA0CFFC}" srcOrd="1" destOrd="0" presId="urn:microsoft.com/office/officeart/2008/layout/HorizontalMultiLevelHierarchy"/>
    <dgm:cxn modelId="{80B37E21-C9CD-4928-9B40-CB91B8631840}" srcId="{CFBC9F3A-6A87-4833-9210-699B09249E46}" destId="{77CE1541-2AFA-4F56-A031-33F4FA6D0BEC}" srcOrd="1" destOrd="0" parTransId="{1E0529CC-20D2-4A45-90CD-0E84201D8BF2}" sibTransId="{9A9279BA-D64A-430F-86AF-18FF345C7D65}"/>
    <dgm:cxn modelId="{E5111737-244D-4639-955F-C14445E81137}" srcId="{CFBC9F3A-6A87-4833-9210-699B09249E46}" destId="{E6B9FD11-618B-4C72-8F11-77CC66FE7442}" srcOrd="2" destOrd="0" parTransId="{B15262B4-58C7-441A-B579-10F2D22B8776}" sibTransId="{90820FA0-354C-4BF3-B599-45EDC91DB8F9}"/>
    <dgm:cxn modelId="{9907FE48-675A-4F29-B248-FD0E5F5CF8A2}" srcId="{CFBC9F3A-6A87-4833-9210-699B09249E46}" destId="{C6F0DD26-E0D3-42B2-A9CD-B06377D573ED}" srcOrd="0" destOrd="0" parTransId="{B085E77E-94EA-40AF-B1EA-FA10ED3F6A0B}" sibTransId="{BD35E5BB-A3EC-4DC8-9617-1114C560BA06}"/>
    <dgm:cxn modelId="{606B4C8F-6E51-4F3E-B215-1E52B18D53ED}" type="presOf" srcId="{77CE1541-2AFA-4F56-A031-33F4FA6D0BEC}" destId="{206665A3-8165-48A3-BAFD-2260847BD732}" srcOrd="0" destOrd="0" presId="urn:microsoft.com/office/officeart/2008/layout/HorizontalMultiLevelHierarchy"/>
    <dgm:cxn modelId="{83EB56A6-4D3F-4F24-AD62-2618C902583E}" type="presOf" srcId="{B085E77E-94EA-40AF-B1EA-FA10ED3F6A0B}" destId="{D28BE9E5-337F-4CDA-BDC9-612E447AA58D}" srcOrd="0" destOrd="0" presId="urn:microsoft.com/office/officeart/2008/layout/HorizontalMultiLevelHierarchy"/>
    <dgm:cxn modelId="{9F4BC2A6-B257-4F45-824C-E0900380FE42}" type="presOf" srcId="{B15262B4-58C7-441A-B579-10F2D22B8776}" destId="{CA511CAF-F51C-4ECF-95E6-31F15E5A8BCF}" srcOrd="1" destOrd="0" presId="urn:microsoft.com/office/officeart/2008/layout/HorizontalMultiLevelHierarchy"/>
    <dgm:cxn modelId="{514E54A8-9417-4C3D-BD31-3183A350424F}" type="presOf" srcId="{E6B9FD11-618B-4C72-8F11-77CC66FE7442}" destId="{0646C6F4-711D-45A6-87CB-F207D83E8563}" srcOrd="0" destOrd="0" presId="urn:microsoft.com/office/officeart/2008/layout/HorizontalMultiLevelHierarchy"/>
    <dgm:cxn modelId="{E103C9C1-02BC-4F6D-9A52-28063C17BBBD}" srcId="{900889E2-12A1-471F-B184-F173C2245E0A}" destId="{CFBC9F3A-6A87-4833-9210-699B09249E46}" srcOrd="0" destOrd="0" parTransId="{3C51627F-5D1D-453F-88D5-F71ED1F94D2C}" sibTransId="{D5C474D5-219A-4200-96EB-6913EA6CD922}"/>
    <dgm:cxn modelId="{2D8104C6-40C1-4DB1-8521-F172873D0128}" type="presOf" srcId="{C6F0DD26-E0D3-42B2-A9CD-B06377D573ED}" destId="{A64683BE-C343-47AC-89F1-ABBECD5ECA08}" srcOrd="0" destOrd="0" presId="urn:microsoft.com/office/officeart/2008/layout/HorizontalMultiLevelHierarchy"/>
    <dgm:cxn modelId="{A6F0A1D2-44CD-4615-8E1B-877633234810}" type="presOf" srcId="{CFBC9F3A-6A87-4833-9210-699B09249E46}" destId="{6FF09995-D583-4F2D-909A-387A8FECBB80}" srcOrd="0" destOrd="0" presId="urn:microsoft.com/office/officeart/2008/layout/HorizontalMultiLevelHierarchy"/>
    <dgm:cxn modelId="{C6A18EE3-16C7-4060-A9A6-2FF5A3EC9ED8}" type="presOf" srcId="{1E0529CC-20D2-4A45-90CD-0E84201D8BF2}" destId="{27AC5441-4E22-4981-B614-D3F0E83DDCB9}" srcOrd="0" destOrd="0" presId="urn:microsoft.com/office/officeart/2008/layout/HorizontalMultiLevelHierarchy"/>
    <dgm:cxn modelId="{FF9E6FEF-F804-468F-952D-FB106AFA29FD}" type="presOf" srcId="{1E0529CC-20D2-4A45-90CD-0E84201D8BF2}" destId="{C7AD55E6-8CED-4E7A-B9A6-A534E7E12256}" srcOrd="1" destOrd="0" presId="urn:microsoft.com/office/officeart/2008/layout/HorizontalMultiLevelHierarchy"/>
    <dgm:cxn modelId="{96375E7C-BE8B-4C05-AF94-D83A08C87349}" type="presParOf" srcId="{966FF82F-9AB0-43C2-82C0-03003D8BA83B}" destId="{78BD3121-321B-494B-9838-F1A99A9DFD08}" srcOrd="0" destOrd="0" presId="urn:microsoft.com/office/officeart/2008/layout/HorizontalMultiLevelHierarchy"/>
    <dgm:cxn modelId="{200E70A4-0C49-4FF4-AE63-9D58863E3D4C}" type="presParOf" srcId="{78BD3121-321B-494B-9838-F1A99A9DFD08}" destId="{6FF09995-D583-4F2D-909A-387A8FECBB80}" srcOrd="0" destOrd="0" presId="urn:microsoft.com/office/officeart/2008/layout/HorizontalMultiLevelHierarchy"/>
    <dgm:cxn modelId="{24C9D5F2-CCA6-4BC9-901D-64D2145702EB}" type="presParOf" srcId="{78BD3121-321B-494B-9838-F1A99A9DFD08}" destId="{E2DB03A9-6418-4A3B-A9CE-96467D02524C}" srcOrd="1" destOrd="0" presId="urn:microsoft.com/office/officeart/2008/layout/HorizontalMultiLevelHierarchy"/>
    <dgm:cxn modelId="{94EFD6B3-ED6F-4297-A1E9-3D29BD738F3A}" type="presParOf" srcId="{E2DB03A9-6418-4A3B-A9CE-96467D02524C}" destId="{D28BE9E5-337F-4CDA-BDC9-612E447AA58D}" srcOrd="0" destOrd="0" presId="urn:microsoft.com/office/officeart/2008/layout/HorizontalMultiLevelHierarchy"/>
    <dgm:cxn modelId="{0D4348A4-F0F8-4455-8975-3E03E26F121F}" type="presParOf" srcId="{D28BE9E5-337F-4CDA-BDC9-612E447AA58D}" destId="{ED5E5711-7F79-417D-845D-54539BA0CFFC}" srcOrd="0" destOrd="0" presId="urn:microsoft.com/office/officeart/2008/layout/HorizontalMultiLevelHierarchy"/>
    <dgm:cxn modelId="{8A349E1B-9DF1-4BB8-A385-9F9F6E8E415B}" type="presParOf" srcId="{E2DB03A9-6418-4A3B-A9CE-96467D02524C}" destId="{D3A3C657-0488-4584-B886-ED896E5D0331}" srcOrd="1" destOrd="0" presId="urn:microsoft.com/office/officeart/2008/layout/HorizontalMultiLevelHierarchy"/>
    <dgm:cxn modelId="{4248BBD4-24F2-4423-9358-3ED6B44F18F4}" type="presParOf" srcId="{D3A3C657-0488-4584-B886-ED896E5D0331}" destId="{A64683BE-C343-47AC-89F1-ABBECD5ECA08}" srcOrd="0" destOrd="0" presId="urn:microsoft.com/office/officeart/2008/layout/HorizontalMultiLevelHierarchy"/>
    <dgm:cxn modelId="{F261BE66-1CDE-4351-8F37-F2D70FBCE3DA}" type="presParOf" srcId="{D3A3C657-0488-4584-B886-ED896E5D0331}" destId="{5C34D253-42EA-43D5-AAC2-319F86F81CD8}" srcOrd="1" destOrd="0" presId="urn:microsoft.com/office/officeart/2008/layout/HorizontalMultiLevelHierarchy"/>
    <dgm:cxn modelId="{E2B9D2C1-22DD-44AF-A351-5E72128CE641}" type="presParOf" srcId="{E2DB03A9-6418-4A3B-A9CE-96467D02524C}" destId="{27AC5441-4E22-4981-B614-D3F0E83DDCB9}" srcOrd="2" destOrd="0" presId="urn:microsoft.com/office/officeart/2008/layout/HorizontalMultiLevelHierarchy"/>
    <dgm:cxn modelId="{DC04ED54-D32C-4D0C-8582-66222274AA6E}" type="presParOf" srcId="{27AC5441-4E22-4981-B614-D3F0E83DDCB9}" destId="{C7AD55E6-8CED-4E7A-B9A6-A534E7E12256}" srcOrd="0" destOrd="0" presId="urn:microsoft.com/office/officeart/2008/layout/HorizontalMultiLevelHierarchy"/>
    <dgm:cxn modelId="{8826C21D-060D-45E1-A0F6-1817BAF01FF6}" type="presParOf" srcId="{E2DB03A9-6418-4A3B-A9CE-96467D02524C}" destId="{AE9123EC-BD56-4F9A-A118-69453D30D270}" srcOrd="3" destOrd="0" presId="urn:microsoft.com/office/officeart/2008/layout/HorizontalMultiLevelHierarchy"/>
    <dgm:cxn modelId="{269B162F-CE7C-4743-95A9-496E0427479B}" type="presParOf" srcId="{AE9123EC-BD56-4F9A-A118-69453D30D270}" destId="{206665A3-8165-48A3-BAFD-2260847BD732}" srcOrd="0" destOrd="0" presId="urn:microsoft.com/office/officeart/2008/layout/HorizontalMultiLevelHierarchy"/>
    <dgm:cxn modelId="{0A42BE72-90C1-4375-96B1-7BDAC932D7B6}" type="presParOf" srcId="{AE9123EC-BD56-4F9A-A118-69453D30D270}" destId="{33A6DD08-8BC0-459E-8943-8097A9D7B068}" srcOrd="1" destOrd="0" presId="urn:microsoft.com/office/officeart/2008/layout/HorizontalMultiLevelHierarchy"/>
    <dgm:cxn modelId="{A7377FE9-96C5-4345-AB4C-4A53C074589F}" type="presParOf" srcId="{E2DB03A9-6418-4A3B-A9CE-96467D02524C}" destId="{97A52448-427A-4712-9142-EBA144C4683C}" srcOrd="4" destOrd="0" presId="urn:microsoft.com/office/officeart/2008/layout/HorizontalMultiLevelHierarchy"/>
    <dgm:cxn modelId="{0BE14C1E-7C27-4FB2-A8E8-8A5788077E6D}" type="presParOf" srcId="{97A52448-427A-4712-9142-EBA144C4683C}" destId="{CA511CAF-F51C-4ECF-95E6-31F15E5A8BCF}" srcOrd="0" destOrd="0" presId="urn:microsoft.com/office/officeart/2008/layout/HorizontalMultiLevelHierarchy"/>
    <dgm:cxn modelId="{0D7BBEAE-F7CA-4D84-B1CF-B52AD6670661}" type="presParOf" srcId="{E2DB03A9-6418-4A3B-A9CE-96467D02524C}" destId="{15E26750-521B-41B4-8E34-EFE732BB5260}" srcOrd="5" destOrd="0" presId="urn:microsoft.com/office/officeart/2008/layout/HorizontalMultiLevelHierarchy"/>
    <dgm:cxn modelId="{FF15887B-D0B1-4EC9-B702-93BB0556126A}" type="presParOf" srcId="{15E26750-521B-41B4-8E34-EFE732BB5260}" destId="{0646C6F4-711D-45A6-87CB-F207D83E8563}" srcOrd="0" destOrd="0" presId="urn:microsoft.com/office/officeart/2008/layout/HorizontalMultiLevelHierarchy"/>
    <dgm:cxn modelId="{7506C77D-C822-497A-B3D5-9EBBF8584446}" type="presParOf" srcId="{15E26750-521B-41B4-8E34-EFE732BB5260}" destId="{F3AC78DD-C6B5-4985-B3A8-0D3BB95668B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BFC4B-F168-4D38-AA19-06296FEC2E60}">
      <dsp:nvSpPr>
        <dsp:cNvPr id="0" name=""/>
        <dsp:cNvSpPr/>
      </dsp:nvSpPr>
      <dsp:spPr>
        <a:xfrm>
          <a:off x="0" y="371234"/>
          <a:ext cx="702067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38DC9-83E6-428D-93DD-739891FEC599}">
      <dsp:nvSpPr>
        <dsp:cNvPr id="0" name=""/>
        <dsp:cNvSpPr/>
      </dsp:nvSpPr>
      <dsp:spPr>
        <a:xfrm>
          <a:off x="351033" y="61274"/>
          <a:ext cx="4914472" cy="61992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755" tIns="0" rIns="18575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0" kern="1200" dirty="0" err="1">
              <a:solidFill>
                <a:schemeClr val="tx1"/>
              </a:solidFill>
              <a:latin typeface="Bookman Old Style" panose="02050604050505020204" pitchFamily="18" charset="0"/>
            </a:rPr>
            <a:t>Definisi</a:t>
          </a:r>
          <a:r>
            <a:rPr lang="en-ID" sz="1600" b="0" kern="1200" baseline="0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ID" sz="1600" b="0" kern="1200" baseline="0" dirty="0" err="1">
              <a:solidFill>
                <a:schemeClr val="tx1"/>
              </a:solidFill>
              <a:latin typeface="Bookman Old Style" panose="02050604050505020204" pitchFamily="18" charset="0"/>
            </a:rPr>
            <a:t>Pelarut</a:t>
          </a:r>
          <a:r>
            <a:rPr lang="en-ID" sz="1600" b="0" kern="1200" baseline="0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ID" sz="1600" b="0" kern="1200" baseline="0" dirty="0" err="1">
              <a:solidFill>
                <a:schemeClr val="tx1"/>
              </a:solidFill>
              <a:latin typeface="Bookman Old Style" panose="02050604050505020204" pitchFamily="18" charset="0"/>
            </a:rPr>
            <a:t>Organik</a:t>
          </a:r>
          <a:endParaRPr lang="en-ID" sz="1600" b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381295" y="91536"/>
        <a:ext cx="4853948" cy="559396"/>
      </dsp:txXfrm>
    </dsp:sp>
    <dsp:sp modelId="{AAF96473-CD93-4629-BAC3-515D57918F57}">
      <dsp:nvSpPr>
        <dsp:cNvPr id="0" name=""/>
        <dsp:cNvSpPr/>
      </dsp:nvSpPr>
      <dsp:spPr>
        <a:xfrm>
          <a:off x="0" y="1323794"/>
          <a:ext cx="702067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243B3-A6A1-4BE6-A168-B1DAF7EBF593}">
      <dsp:nvSpPr>
        <dsp:cNvPr id="0" name=""/>
        <dsp:cNvSpPr/>
      </dsp:nvSpPr>
      <dsp:spPr>
        <a:xfrm>
          <a:off x="351033" y="1013834"/>
          <a:ext cx="4914472" cy="619920"/>
        </a:xfrm>
        <a:prstGeom prst="roundRect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755" tIns="0" rIns="18575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0" kern="1200" dirty="0" err="1">
              <a:solidFill>
                <a:schemeClr val="tx1"/>
              </a:solidFill>
              <a:latin typeface="Bookman Old Style" panose="02050604050505020204" pitchFamily="18" charset="0"/>
            </a:rPr>
            <a:t>Sifat-Sifat</a:t>
          </a:r>
          <a:r>
            <a:rPr lang="en-ID" sz="1600" b="0" kern="1200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ID" sz="1600" b="0" kern="1200" dirty="0" err="1">
              <a:solidFill>
                <a:schemeClr val="tx1"/>
              </a:solidFill>
              <a:latin typeface="Bookman Old Style" panose="02050604050505020204" pitchFamily="18" charset="0"/>
            </a:rPr>
            <a:t>Pelarut</a:t>
          </a:r>
          <a:r>
            <a:rPr lang="en-ID" sz="1600" b="0" kern="1200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ID" sz="1600" b="0" kern="1200" dirty="0" err="1">
              <a:solidFill>
                <a:schemeClr val="tx1"/>
              </a:solidFill>
              <a:latin typeface="Bookman Old Style" panose="02050604050505020204" pitchFamily="18" charset="0"/>
            </a:rPr>
            <a:t>Organik</a:t>
          </a:r>
          <a:endParaRPr lang="en-ID" sz="1600" b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381295" y="1044096"/>
        <a:ext cx="4853948" cy="559396"/>
      </dsp:txXfrm>
    </dsp:sp>
    <dsp:sp modelId="{7C3138F5-56E4-469D-9588-D7B5B3CFEFDA}">
      <dsp:nvSpPr>
        <dsp:cNvPr id="0" name=""/>
        <dsp:cNvSpPr/>
      </dsp:nvSpPr>
      <dsp:spPr>
        <a:xfrm>
          <a:off x="0" y="2276355"/>
          <a:ext cx="7020675" cy="178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61436"/>
              <a:satOff val="-7560"/>
              <a:lumOff val="4206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882" tIns="437388" rIns="54488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600" b="0" kern="1200">
              <a:solidFill>
                <a:schemeClr val="tx1"/>
              </a:solidFill>
              <a:latin typeface="Bookman Old Style" panose="02050604050505020204" pitchFamily="18" charset="0"/>
            </a:rPr>
            <a:t>Identifikasi</a:t>
          </a:r>
          <a:r>
            <a:rPr lang="en-ID" sz="1600" b="0" kern="1200" baseline="0">
              <a:solidFill>
                <a:schemeClr val="tx1"/>
              </a:solidFill>
              <a:latin typeface="Bookman Old Style" panose="02050604050505020204" pitchFamily="18" charset="0"/>
            </a:rPr>
            <a:t> Toksikan &amp; Jalur Pajanan</a:t>
          </a:r>
          <a:endParaRPr lang="en-ID" sz="1600" b="0" kern="1200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600" b="0" kern="1200">
              <a:solidFill>
                <a:schemeClr val="tx1"/>
              </a:solidFill>
              <a:latin typeface="Bookman Old Style" panose="02050604050505020204" pitchFamily="18" charset="0"/>
            </a:rPr>
            <a:t>Dosis</a:t>
          </a:r>
          <a:endParaRPr lang="en-ID" sz="1600" b="0" kern="1200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600" b="0" kern="1200">
              <a:solidFill>
                <a:schemeClr val="tx1"/>
              </a:solidFill>
              <a:latin typeface="Bookman Old Style" panose="02050604050505020204" pitchFamily="18" charset="0"/>
            </a:rPr>
            <a:t>Distribusi, Toksisitas Lokal and Sistemik</a:t>
          </a:r>
          <a:endParaRPr lang="en-ID" sz="1600" b="0" kern="1200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600" b="0" kern="1200">
              <a:solidFill>
                <a:schemeClr val="tx1"/>
              </a:solidFill>
              <a:latin typeface="Bookman Old Style" panose="02050604050505020204" pitchFamily="18" charset="0"/>
            </a:rPr>
            <a:t>Hubungan Dosis-Respons</a:t>
          </a:r>
          <a:endParaRPr lang="en-ID" sz="1600" b="0" kern="1200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600" b="0" kern="1200">
              <a:solidFill>
                <a:schemeClr val="tx1"/>
              </a:solidFill>
              <a:latin typeface="Bookman Old Style" panose="02050604050505020204" pitchFamily="18" charset="0"/>
            </a:rPr>
            <a:t>Biotransformasi &amp; Eliminasi</a:t>
          </a:r>
          <a:endParaRPr lang="en-ID" sz="1600" b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0" y="2276355"/>
        <a:ext cx="7020675" cy="1786050"/>
      </dsp:txXfrm>
    </dsp:sp>
    <dsp:sp modelId="{A815721C-5960-499C-BF10-2F44AED0DFAB}">
      <dsp:nvSpPr>
        <dsp:cNvPr id="0" name=""/>
        <dsp:cNvSpPr/>
      </dsp:nvSpPr>
      <dsp:spPr>
        <a:xfrm>
          <a:off x="351033" y="1966395"/>
          <a:ext cx="4914472" cy="619920"/>
        </a:xfrm>
        <a:prstGeom prst="roundRect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755" tIns="0" rIns="185755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0" kern="1200" dirty="0" err="1">
              <a:solidFill>
                <a:schemeClr val="tx1"/>
              </a:solidFill>
              <a:latin typeface="Bookman Old Style" panose="02050604050505020204" pitchFamily="18" charset="0"/>
            </a:rPr>
            <a:t>Faktor</a:t>
          </a:r>
          <a:r>
            <a:rPr lang="en-ID" sz="1600" b="0" kern="1200" baseline="0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ID" sz="1600" b="0" kern="1200" baseline="0" dirty="0" err="1">
              <a:solidFill>
                <a:schemeClr val="tx1"/>
              </a:solidFill>
              <a:latin typeface="Bookman Old Style" panose="02050604050505020204" pitchFamily="18" charset="0"/>
            </a:rPr>
            <a:t>Risiko</a:t>
          </a:r>
          <a:endParaRPr lang="en-ID" sz="1600" b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381295" y="1996657"/>
        <a:ext cx="4853948" cy="559396"/>
      </dsp:txXfrm>
    </dsp:sp>
    <dsp:sp modelId="{9E9B8FD0-C834-488A-8EDD-8582CFE2DEC7}">
      <dsp:nvSpPr>
        <dsp:cNvPr id="0" name=""/>
        <dsp:cNvSpPr/>
      </dsp:nvSpPr>
      <dsp:spPr>
        <a:xfrm>
          <a:off x="0" y="4485765"/>
          <a:ext cx="702067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DA3D0-1374-43F9-A1A4-4562064D772F}">
      <dsp:nvSpPr>
        <dsp:cNvPr id="0" name=""/>
        <dsp:cNvSpPr/>
      </dsp:nvSpPr>
      <dsp:spPr>
        <a:xfrm>
          <a:off x="351033" y="4175805"/>
          <a:ext cx="4914472" cy="619920"/>
        </a:xfrm>
        <a:prstGeom prst="roundRect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755" tIns="0" rIns="185755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0" kern="1200" dirty="0" err="1">
              <a:solidFill>
                <a:schemeClr val="tx1"/>
              </a:solidFill>
              <a:latin typeface="Bookman Old Style" panose="02050604050505020204" pitchFamily="18" charset="0"/>
            </a:rPr>
            <a:t>Contoh</a:t>
          </a:r>
          <a:r>
            <a:rPr lang="en-ID" sz="1600" b="0" kern="1200" baseline="0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ID" sz="1600" b="0" kern="1200" baseline="0" dirty="0" err="1">
              <a:solidFill>
                <a:schemeClr val="tx1"/>
              </a:solidFill>
              <a:latin typeface="Bookman Old Style" panose="02050604050505020204" pitchFamily="18" charset="0"/>
            </a:rPr>
            <a:t>Pelarut</a:t>
          </a:r>
          <a:r>
            <a:rPr lang="en-ID" sz="1600" b="0" kern="1200" baseline="0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ID" sz="1600" b="0" kern="1200" baseline="0" dirty="0" err="1">
              <a:solidFill>
                <a:schemeClr val="tx1"/>
              </a:solidFill>
              <a:latin typeface="Bookman Old Style" panose="02050604050505020204" pitchFamily="18" charset="0"/>
            </a:rPr>
            <a:t>Organik</a:t>
          </a:r>
          <a:r>
            <a:rPr lang="en-ID" sz="1600" b="0" kern="1200" baseline="0" dirty="0">
              <a:solidFill>
                <a:schemeClr val="tx1"/>
              </a:solidFill>
              <a:latin typeface="Bookman Old Style" panose="02050604050505020204" pitchFamily="18" charset="0"/>
            </a:rPr>
            <a:t> di </a:t>
          </a:r>
          <a:r>
            <a:rPr lang="en-ID" sz="1600" b="0" kern="1200" baseline="0" dirty="0" err="1">
              <a:solidFill>
                <a:schemeClr val="tx1"/>
              </a:solidFill>
              <a:latin typeface="Bookman Old Style" panose="02050604050505020204" pitchFamily="18" charset="0"/>
            </a:rPr>
            <a:t>Tempat</a:t>
          </a:r>
          <a:r>
            <a:rPr lang="en-ID" sz="1600" b="0" kern="1200" baseline="0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ID" sz="1600" b="0" kern="1200" baseline="0" dirty="0" err="1">
              <a:solidFill>
                <a:schemeClr val="tx1"/>
              </a:solidFill>
              <a:latin typeface="Bookman Old Style" panose="02050604050505020204" pitchFamily="18" charset="0"/>
            </a:rPr>
            <a:t>Kerja</a:t>
          </a:r>
          <a:endParaRPr lang="en-ID" sz="1600" b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381295" y="4206067"/>
        <a:ext cx="4853948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52448-427A-4712-9142-EBA144C4683C}">
      <dsp:nvSpPr>
        <dsp:cNvPr id="0" name=""/>
        <dsp:cNvSpPr/>
      </dsp:nvSpPr>
      <dsp:spPr>
        <a:xfrm>
          <a:off x="1305328" y="1096915"/>
          <a:ext cx="1591827" cy="521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5913" y="0"/>
              </a:lnTo>
              <a:lnTo>
                <a:pt x="795913" y="521034"/>
              </a:lnTo>
              <a:lnTo>
                <a:pt x="1591827" y="521034"/>
              </a:lnTo>
            </a:path>
          </a:pathLst>
        </a:custGeom>
        <a:noFill/>
        <a:ln w="5715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00" kern="1200"/>
        </a:p>
      </dsp:txBody>
      <dsp:txXfrm>
        <a:off x="2059369" y="1315559"/>
        <a:ext cx="83746" cy="83746"/>
      </dsp:txXfrm>
    </dsp:sp>
    <dsp:sp modelId="{27AC5441-4E22-4981-B614-D3F0E83DDCB9}">
      <dsp:nvSpPr>
        <dsp:cNvPr id="0" name=""/>
        <dsp:cNvSpPr/>
      </dsp:nvSpPr>
      <dsp:spPr>
        <a:xfrm>
          <a:off x="1305328" y="1051195"/>
          <a:ext cx="15918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591827" y="45720"/>
              </a:lnTo>
            </a:path>
          </a:pathLst>
        </a:custGeom>
        <a:noFill/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2061446" y="1057119"/>
        <a:ext cx="79591" cy="79591"/>
      </dsp:txXfrm>
    </dsp:sp>
    <dsp:sp modelId="{D28BE9E5-337F-4CDA-BDC9-612E447AA58D}">
      <dsp:nvSpPr>
        <dsp:cNvPr id="0" name=""/>
        <dsp:cNvSpPr/>
      </dsp:nvSpPr>
      <dsp:spPr>
        <a:xfrm>
          <a:off x="1305328" y="575880"/>
          <a:ext cx="1591827" cy="521034"/>
        </a:xfrm>
        <a:custGeom>
          <a:avLst/>
          <a:gdLst/>
          <a:ahLst/>
          <a:cxnLst/>
          <a:rect l="0" t="0" r="0" b="0"/>
          <a:pathLst>
            <a:path>
              <a:moveTo>
                <a:pt x="0" y="521034"/>
              </a:moveTo>
              <a:lnTo>
                <a:pt x="795913" y="521034"/>
              </a:lnTo>
              <a:lnTo>
                <a:pt x="795913" y="0"/>
              </a:lnTo>
              <a:lnTo>
                <a:pt x="1591827" y="0"/>
              </a:lnTo>
            </a:path>
          </a:pathLst>
        </a:custGeom>
        <a:noFill/>
        <a:ln w="5715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00" kern="1200"/>
        </a:p>
      </dsp:txBody>
      <dsp:txXfrm>
        <a:off x="2059369" y="794524"/>
        <a:ext cx="83746" cy="83746"/>
      </dsp:txXfrm>
    </dsp:sp>
    <dsp:sp modelId="{6FF09995-D583-4F2D-909A-387A8FECBB80}">
      <dsp:nvSpPr>
        <dsp:cNvPr id="0" name=""/>
        <dsp:cNvSpPr/>
      </dsp:nvSpPr>
      <dsp:spPr>
        <a:xfrm>
          <a:off x="0" y="888501"/>
          <a:ext cx="2193830" cy="4168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>
              <a:latin typeface="Bookman Old Style" panose="02050604050505020204" pitchFamily="18" charset="0"/>
            </a:rPr>
            <a:t>Basic structure</a:t>
          </a:r>
        </a:p>
      </dsp:txBody>
      <dsp:txXfrm>
        <a:off x="0" y="888501"/>
        <a:ext cx="2193830" cy="416827"/>
      </dsp:txXfrm>
    </dsp:sp>
    <dsp:sp modelId="{A64683BE-C343-47AC-89F1-ABBECD5ECA08}">
      <dsp:nvSpPr>
        <dsp:cNvPr id="0" name=""/>
        <dsp:cNvSpPr/>
      </dsp:nvSpPr>
      <dsp:spPr>
        <a:xfrm>
          <a:off x="2897156" y="367466"/>
          <a:ext cx="1367194" cy="4168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>
              <a:latin typeface="Bookman Old Style" panose="02050604050505020204" pitchFamily="18" charset="0"/>
            </a:rPr>
            <a:t>Aliphatic</a:t>
          </a:r>
        </a:p>
      </dsp:txBody>
      <dsp:txXfrm>
        <a:off x="2897156" y="367466"/>
        <a:ext cx="1367194" cy="416827"/>
      </dsp:txXfrm>
    </dsp:sp>
    <dsp:sp modelId="{206665A3-8165-48A3-BAFD-2260847BD732}">
      <dsp:nvSpPr>
        <dsp:cNvPr id="0" name=""/>
        <dsp:cNvSpPr/>
      </dsp:nvSpPr>
      <dsp:spPr>
        <a:xfrm>
          <a:off x="2897156" y="888501"/>
          <a:ext cx="1367194" cy="4168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>
              <a:latin typeface="Bookman Old Style" panose="02050604050505020204" pitchFamily="18" charset="0"/>
            </a:rPr>
            <a:t>Alicyclic</a:t>
          </a:r>
        </a:p>
      </dsp:txBody>
      <dsp:txXfrm>
        <a:off x="2897156" y="888501"/>
        <a:ext cx="1367194" cy="416827"/>
      </dsp:txXfrm>
    </dsp:sp>
    <dsp:sp modelId="{0646C6F4-711D-45A6-87CB-F207D83E8563}">
      <dsp:nvSpPr>
        <dsp:cNvPr id="0" name=""/>
        <dsp:cNvSpPr/>
      </dsp:nvSpPr>
      <dsp:spPr>
        <a:xfrm>
          <a:off x="2897156" y="1409535"/>
          <a:ext cx="1367194" cy="4168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>
              <a:latin typeface="Bookman Old Style" panose="02050604050505020204" pitchFamily="18" charset="0"/>
            </a:rPr>
            <a:t>Aromatic</a:t>
          </a:r>
        </a:p>
      </dsp:txBody>
      <dsp:txXfrm>
        <a:off x="2897156" y="1409535"/>
        <a:ext cx="1367194" cy="416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B34D6-8153-4995-BA69-922B87E50EED}" type="datetimeFigureOut">
              <a:rPr lang="en-ID" smtClean="0"/>
              <a:t>12/04/20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C9CE1-BB3E-42A8-99BF-96944DD4AE1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909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C9CE1-BB3E-42A8-99BF-96944DD4AE10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9304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C9CE1-BB3E-42A8-99BF-96944DD4AE10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8796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C9CE1-BB3E-42A8-99BF-96944DD4AE10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049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0" dirty="0"/>
              <a:t>Aromatic Chemicals</a:t>
            </a:r>
          </a:p>
          <a:p>
            <a:r>
              <a:rPr lang="en-ID" b="0" dirty="0"/>
              <a:t>Include at least one benzene ring. </a:t>
            </a:r>
          </a:p>
          <a:p>
            <a:r>
              <a:rPr lang="en-ID" b="0" dirty="0"/>
              <a:t>Aromatics are far more irritating than </a:t>
            </a:r>
            <a:r>
              <a:rPr lang="en-ID" b="0" dirty="0" err="1"/>
              <a:t>aliphatics</a:t>
            </a:r>
            <a:endParaRPr lang="en-ID" b="0" dirty="0"/>
          </a:p>
          <a:p>
            <a:endParaRPr lang="en-ID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C9CE1-BB3E-42A8-99BF-96944DD4AE10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2361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The toxicologist must understand several variables when dealing with the effect of any xenobiotic compound on human health. The first fundamental question that must be and answered in dealing with a chemical exposure by both toxicologist and industrial hygienist is what is </a:t>
            </a:r>
            <a:r>
              <a:rPr lang="en-ID" dirty="0" err="1"/>
              <a:t>chmeical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C9CE1-BB3E-42A8-99BF-96944DD4AE10}" type="slidenum">
              <a:rPr lang="en-ID" smtClean="0"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725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C9CE1-BB3E-42A8-99BF-96944DD4AE10}" type="slidenum">
              <a:rPr lang="en-ID" smtClean="0"/>
              <a:t>20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88176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C9CE1-BB3E-42A8-99BF-96944DD4AE10}" type="slidenum">
              <a:rPr lang="en-ID" smtClean="0"/>
              <a:t>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9745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C9CE1-BB3E-42A8-99BF-96944DD4AE10}" type="slidenum">
              <a:rPr lang="en-ID" smtClean="0"/>
              <a:t>22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9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446" y="4218039"/>
            <a:ext cx="8074741" cy="118970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698" y="5427396"/>
            <a:ext cx="8104237" cy="1022560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F1C88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F1CA-1320-44EA-9FD4-9159703158F4}" type="datetimeFigureOut">
              <a:rPr lang="en-ID" smtClean="0"/>
              <a:t>12/04/20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36D3-D51A-4C03-ACCA-7DACE5C38F5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123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F1CA-1320-44EA-9FD4-9159703158F4}" type="datetimeFigureOut">
              <a:rPr lang="en-ID" smtClean="0"/>
              <a:t>12/04/20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36D3-D51A-4C03-ACCA-7DACE5C38F5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199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F1CA-1320-44EA-9FD4-9159703158F4}" type="datetimeFigureOut">
              <a:rPr lang="en-ID" smtClean="0"/>
              <a:t>12/04/20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36D3-D51A-4C03-ACCA-7DACE5C38F5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434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F1CA-1320-44EA-9FD4-9159703158F4}" type="datetimeFigureOut">
              <a:rPr lang="en-ID" smtClean="0"/>
              <a:t>12/04/20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36D3-D51A-4C03-ACCA-7DACE5C38F56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39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8" y="1016871"/>
            <a:ext cx="8214852" cy="101803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F1C88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2025445"/>
            <a:ext cx="8246070" cy="4457651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F1CA-1320-44EA-9FD4-9159703158F4}" type="datetimeFigureOut">
              <a:rPr lang="en-ID" smtClean="0"/>
              <a:t>12/04/20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36D3-D51A-4C03-ACCA-7DACE5C38F5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900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759" y="591210"/>
            <a:ext cx="6571913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1C88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385" y="1569915"/>
            <a:ext cx="6594035" cy="46814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F1CA-1320-44EA-9FD4-9159703158F4}" type="datetimeFigureOut">
              <a:rPr lang="en-ID" smtClean="0"/>
              <a:t>12/04/20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36D3-D51A-4C03-ACCA-7DACE5C38F5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741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F1CA-1320-44EA-9FD4-9159703158F4}" type="datetimeFigureOut">
              <a:rPr lang="en-ID" smtClean="0"/>
              <a:t>12/04/20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36D3-D51A-4C03-ACCA-7DACE5C38F5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72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F1CA-1320-44EA-9FD4-9159703158F4}" type="datetimeFigureOut">
              <a:rPr lang="en-ID" smtClean="0"/>
              <a:t>12/04/20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36D3-D51A-4C03-ACCA-7DACE5C38F5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22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70" y="1148776"/>
            <a:ext cx="8093365" cy="1018033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F1C88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433504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3063367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2433504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3063367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F1CA-1320-44EA-9FD4-9159703158F4}" type="datetimeFigureOut">
              <a:rPr lang="en-ID" smtClean="0"/>
              <a:t>12/04/20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36D3-D51A-4C03-ACCA-7DACE5C38F5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361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F1CA-1320-44EA-9FD4-9159703158F4}" type="datetimeFigureOut">
              <a:rPr lang="en-ID" smtClean="0"/>
              <a:t>12/04/20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36D3-D51A-4C03-ACCA-7DACE5C38F5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545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F1CA-1320-44EA-9FD4-9159703158F4}" type="datetimeFigureOut">
              <a:rPr lang="en-ID" smtClean="0"/>
              <a:t>12/04/20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36D3-D51A-4C03-ACCA-7DACE5C38F5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0012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F1CA-1320-44EA-9FD4-9159703158F4}" type="datetimeFigureOut">
              <a:rPr lang="en-ID" smtClean="0"/>
              <a:t>12/04/20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36D3-D51A-4C03-ACCA-7DACE5C38F5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713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8F1CA-1320-44EA-9FD4-9159703158F4}" type="datetimeFigureOut">
              <a:rPr lang="en-ID" smtClean="0"/>
              <a:t>12/04/20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336D3-D51A-4C03-ACCA-7DACE5C38F56}" type="slidenum">
              <a:rPr lang="en-ID" smtClean="0"/>
              <a:t>‹#›</a:t>
            </a:fld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421544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f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fif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12" Type="http://schemas.openxmlformats.org/officeDocument/2006/relationships/image" Target="../media/image6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11" Type="http://schemas.openxmlformats.org/officeDocument/2006/relationships/image" Target="../media/image67.jpeg"/><Relationship Id="rId5" Type="http://schemas.openxmlformats.org/officeDocument/2006/relationships/image" Target="../media/image55.png"/><Relationship Id="rId10" Type="http://schemas.openxmlformats.org/officeDocument/2006/relationships/image" Target="../media/image54.svg"/><Relationship Id="rId4" Type="http://schemas.openxmlformats.org/officeDocument/2006/relationships/image" Target="../media/image64.svg"/><Relationship Id="rId9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A1xSCUtB-M" TargetMode="Externa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fif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C71A8-806E-4738-A0F1-F4B41E0ED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834" y="4260242"/>
            <a:ext cx="8074741" cy="691591"/>
          </a:xfrm>
        </p:spPr>
        <p:txBody>
          <a:bodyPr>
            <a:normAutofit fontScale="90000"/>
          </a:bodyPr>
          <a:lstStyle/>
          <a:p>
            <a:r>
              <a:rPr lang="en-ID" sz="3200" b="1" dirty="0">
                <a:latin typeface="Bookman Old Style" panose="02050604050505020204" pitchFamily="18" charset="0"/>
              </a:rPr>
              <a:t>TOKSIKOLOGI PELARUT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14B15-5D11-48D5-BFCE-D6EE298A1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834" y="5569919"/>
            <a:ext cx="8104237" cy="1189703"/>
          </a:xfrm>
        </p:spPr>
        <p:txBody>
          <a:bodyPr>
            <a:normAutofit fontScale="62500" lnSpcReduction="20000"/>
          </a:bodyPr>
          <a:lstStyle/>
          <a:p>
            <a:r>
              <a:rPr lang="en-ID" dirty="0" err="1">
                <a:latin typeface="Bookman Old Style" panose="02050604050505020204" pitchFamily="18" charset="0"/>
              </a:rPr>
              <a:t>Departemen</a:t>
            </a:r>
            <a:r>
              <a:rPr lang="en-ID" dirty="0">
                <a:latin typeface="Bookman Old Style" panose="02050604050505020204" pitchFamily="18" charset="0"/>
              </a:rPr>
              <a:t> K3 </a:t>
            </a:r>
          </a:p>
          <a:p>
            <a:r>
              <a:rPr lang="en-ID" dirty="0">
                <a:latin typeface="Bookman Old Style" panose="02050604050505020204" pitchFamily="18" charset="0"/>
              </a:rPr>
              <a:t>FKM </a:t>
            </a:r>
            <a:r>
              <a:rPr lang="en-ID" dirty="0" err="1">
                <a:latin typeface="Bookman Old Style" panose="02050604050505020204" pitchFamily="18" charset="0"/>
              </a:rPr>
              <a:t>Universitas</a:t>
            </a:r>
            <a:r>
              <a:rPr lang="en-ID" dirty="0">
                <a:latin typeface="Bookman Old Style" panose="02050604050505020204" pitchFamily="18" charset="0"/>
              </a:rPr>
              <a:t> Indonesia</a:t>
            </a:r>
          </a:p>
          <a:p>
            <a:r>
              <a:rPr lang="en-ID" dirty="0">
                <a:latin typeface="Bookman Old Style" panose="02050604050505020204" pitchFamily="18" charset="0"/>
              </a:rPr>
              <a:t>2020</a:t>
            </a:r>
          </a:p>
        </p:txBody>
      </p:sp>
      <p:pic>
        <p:nvPicPr>
          <p:cNvPr id="1026" name="Picture 2" descr="Organic Solvent | Sanjay Chemicals India Private Limited ...">
            <a:extLst>
              <a:ext uri="{FF2B5EF4-FFF2-40B4-BE49-F238E27FC236}">
                <a16:creationId xmlns:a16="http://schemas.microsoft.com/office/drawing/2014/main" id="{48D2D3B7-BA22-4E69-BB97-24C341D2B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224" y="159186"/>
            <a:ext cx="925417" cy="827799"/>
          </a:xfrm>
          <a:prstGeom prst="hexagon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68140A-BDE1-444A-AF90-6D7666171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83" y="661282"/>
            <a:ext cx="925415" cy="827798"/>
          </a:xfrm>
          <a:prstGeom prst="hexagon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 descr="A bottle of wine&#10;&#10;Description automatically generated">
            <a:extLst>
              <a:ext uri="{FF2B5EF4-FFF2-40B4-BE49-F238E27FC236}">
                <a16:creationId xmlns:a16="http://schemas.microsoft.com/office/drawing/2014/main" id="{4C7A0D52-D2C6-4111-BC65-975C74EBBA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2"/>
          <a:stretch/>
        </p:blipFill>
        <p:spPr>
          <a:xfrm>
            <a:off x="7937223" y="1152285"/>
            <a:ext cx="925418" cy="827800"/>
          </a:xfrm>
          <a:prstGeom prst="hexagon">
            <a:avLst/>
          </a:prstGeom>
          <a:ln>
            <a:solidFill>
              <a:srgbClr val="002060"/>
            </a:solidFill>
          </a:ln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C5C66A7-E714-4700-BA7E-6D5D963CE7D9}"/>
              </a:ext>
            </a:extLst>
          </p:cNvPr>
          <p:cNvSpPr txBox="1">
            <a:spLocks/>
          </p:cNvSpPr>
          <p:nvPr/>
        </p:nvSpPr>
        <p:spPr>
          <a:xfrm>
            <a:off x="524929" y="4945087"/>
            <a:ext cx="8104237" cy="1189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rgbClr val="F1C8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Prof. Dra. Fatma Lestari, </a:t>
            </a:r>
            <a:r>
              <a:rPr lang="en-ID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M.Si</a:t>
            </a:r>
            <a:r>
              <a:rPr lang="en-ID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., PhD.</a:t>
            </a:r>
          </a:p>
        </p:txBody>
      </p:sp>
    </p:spTree>
    <p:extLst>
      <p:ext uri="{BB962C8B-B14F-4D97-AF65-F5344CB8AC3E}">
        <p14:creationId xmlns:p14="http://schemas.microsoft.com/office/powerpoint/2010/main" val="3757191562"/>
      </p:ext>
    </p:extLst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7208D7C-3BB7-4935-A65E-5CCD58BBE09B}"/>
              </a:ext>
            </a:extLst>
          </p:cNvPr>
          <p:cNvGrpSpPr/>
          <p:nvPr/>
        </p:nvGrpSpPr>
        <p:grpSpPr>
          <a:xfrm>
            <a:off x="877677" y="1490907"/>
            <a:ext cx="8006172" cy="5017261"/>
            <a:chOff x="247915" y="2715193"/>
            <a:chExt cx="3930190" cy="32425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F542FC-E9A6-4A80-8FE4-673B002F5786}"/>
                </a:ext>
              </a:extLst>
            </p:cNvPr>
            <p:cNvSpPr/>
            <p:nvPr/>
          </p:nvSpPr>
          <p:spPr>
            <a:xfrm>
              <a:off x="247915" y="2715193"/>
              <a:ext cx="3930190" cy="815798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D" sz="20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  <a:p>
              <a:r>
                <a:rPr lang="en-ID" sz="2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Menentukan</a:t>
              </a:r>
              <a:r>
                <a:rPr lang="en-ID" sz="2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2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efisiensi</a:t>
              </a:r>
              <a:r>
                <a:rPr lang="en-ID" sz="2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2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sebagai</a:t>
              </a:r>
              <a:r>
                <a:rPr lang="en-ID" sz="2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2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pelarut</a:t>
              </a:r>
              <a:endParaRPr lang="en-ID" sz="20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  <a:p>
              <a:endParaRPr lang="en-ID" sz="20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50334A6-4C51-42D4-B42C-9DE7D2E9A5F0}"/>
                </a:ext>
              </a:extLst>
            </p:cNvPr>
            <p:cNvSpPr/>
            <p:nvPr/>
          </p:nvSpPr>
          <p:spPr>
            <a:xfrm>
              <a:off x="247915" y="3527705"/>
              <a:ext cx="3930190" cy="81579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D" sz="2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Menentukan</a:t>
              </a:r>
              <a:r>
                <a:rPr lang="en-ID" sz="2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2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efek</a:t>
              </a:r>
              <a:r>
                <a:rPr lang="en-ID" sz="2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2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kesehatan</a:t>
              </a:r>
              <a:endParaRPr lang="en-ID" sz="20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F765BA-76A7-4DFE-A8C5-A6837540A795}"/>
                </a:ext>
              </a:extLst>
            </p:cNvPr>
            <p:cNvSpPr/>
            <p:nvPr/>
          </p:nvSpPr>
          <p:spPr>
            <a:xfrm>
              <a:off x="247915" y="4326085"/>
              <a:ext cx="3930190" cy="81579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D" sz="2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Sebagian</a:t>
              </a:r>
              <a:r>
                <a:rPr lang="en-ID" sz="2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2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besar</a:t>
              </a:r>
              <a:r>
                <a:rPr lang="en-ID" sz="2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2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pelarut</a:t>
              </a:r>
              <a:r>
                <a:rPr lang="en-ID" sz="2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2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organik</a:t>
              </a:r>
              <a:r>
                <a:rPr lang="en-ID" sz="2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2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mudah</a:t>
              </a:r>
              <a:r>
                <a:rPr lang="en-ID" sz="2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2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larut</a:t>
              </a:r>
              <a:r>
                <a:rPr lang="en-ID" sz="2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2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dalam</a:t>
              </a:r>
              <a:r>
                <a:rPr lang="en-ID" sz="2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lemak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13DD94-0C77-4A71-B242-6877DCF42E00}"/>
                </a:ext>
              </a:extLst>
            </p:cNvPr>
            <p:cNvSpPr/>
            <p:nvPr/>
          </p:nvSpPr>
          <p:spPr>
            <a:xfrm>
              <a:off x="247915" y="5141947"/>
              <a:ext cx="3930190" cy="8157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Potensi</a:t>
              </a:r>
              <a:r>
                <a:rPr lang="en-ID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sebagai</a:t>
              </a:r>
              <a:r>
                <a:rPr lang="en-ID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Pelarut</a:t>
              </a:r>
              <a:r>
                <a:rPr lang="en-ID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, </a:t>
              </a:r>
              <a:r>
                <a:rPr lang="en-ID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anestetik</a:t>
              </a:r>
              <a:r>
                <a:rPr lang="en-ID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, </a:t>
              </a:r>
              <a:r>
                <a:rPr lang="en-ID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penghilang</a:t>
              </a:r>
              <a:r>
                <a:rPr lang="en-ID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lemak solvents (de-fatting agents) – </a:t>
              </a:r>
              <a:r>
                <a:rPr lang="en-ID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berhubungan</a:t>
              </a:r>
              <a:r>
                <a:rPr lang="en-ID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dengan</a:t>
              </a:r>
              <a:r>
                <a:rPr lang="en-ID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kemudahan</a:t>
              </a:r>
              <a:r>
                <a:rPr lang="en-ID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larut</a:t>
              </a:r>
              <a:r>
                <a:rPr lang="en-ID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dalam</a:t>
              </a:r>
              <a:r>
                <a:rPr lang="en-ID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lemak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B228719-DE66-4C9A-AD64-C3862C681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051" y="1371147"/>
            <a:ext cx="1745058" cy="134142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78B238-4546-AC43-8BA0-20F3FC8B2E13}"/>
              </a:ext>
            </a:extLst>
          </p:cNvPr>
          <p:cNvGrpSpPr/>
          <p:nvPr/>
        </p:nvGrpSpPr>
        <p:grpSpPr>
          <a:xfrm>
            <a:off x="1371600" y="83807"/>
            <a:ext cx="7512249" cy="1051577"/>
            <a:chOff x="328595" y="778071"/>
            <a:chExt cx="4600339" cy="105157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3" name="Rectangle: Rounded Corners 5">
              <a:extLst>
                <a:ext uri="{FF2B5EF4-FFF2-40B4-BE49-F238E27FC236}">
                  <a16:creationId xmlns:a16="http://schemas.microsoft.com/office/drawing/2014/main" id="{330361B3-3A76-CE49-910F-03CC9CD077C9}"/>
                </a:ext>
              </a:extLst>
            </p:cNvPr>
            <p:cNvSpPr/>
            <p:nvPr/>
          </p:nvSpPr>
          <p:spPr>
            <a:xfrm>
              <a:off x="328595" y="1013834"/>
              <a:ext cx="4600339" cy="61992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2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FCFA91B2-64B3-514B-943B-47ACD0479896}"/>
                </a:ext>
              </a:extLst>
            </p:cNvPr>
            <p:cNvSpPr txBox="1"/>
            <p:nvPr/>
          </p:nvSpPr>
          <p:spPr>
            <a:xfrm>
              <a:off x="358857" y="778071"/>
              <a:ext cx="4539815" cy="10515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3882" tIns="0" rIns="173882" bIns="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D" sz="2800" b="1" kern="1200" dirty="0">
                <a:latin typeface="Bookman Old Style" panose="02050604050505020204" pitchFamily="18" charset="0"/>
              </a:endParaRPr>
            </a:p>
          </p:txBody>
        </p:sp>
      </p:grpSp>
      <p:pic>
        <p:nvPicPr>
          <p:cNvPr id="3" name="Graphic 2" descr="Scientist">
            <a:extLst>
              <a:ext uri="{FF2B5EF4-FFF2-40B4-BE49-F238E27FC236}">
                <a16:creationId xmlns:a16="http://schemas.microsoft.com/office/drawing/2014/main" id="{134FD4B3-0C73-0E45-A329-F22EFA48A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286204"/>
            <a:ext cx="914400" cy="914400"/>
          </a:xfrm>
          <a:prstGeom prst="rect">
            <a:avLst/>
          </a:prstGeom>
        </p:spPr>
      </p:pic>
      <p:pic>
        <p:nvPicPr>
          <p:cNvPr id="10" name="Graphic 9" descr="Splash">
            <a:extLst>
              <a:ext uri="{FF2B5EF4-FFF2-40B4-BE49-F238E27FC236}">
                <a16:creationId xmlns:a16="http://schemas.microsoft.com/office/drawing/2014/main" id="{43C1A78B-7F44-E145-A055-400B36520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4550606"/>
            <a:ext cx="914400" cy="914400"/>
          </a:xfrm>
          <a:prstGeom prst="rect">
            <a:avLst/>
          </a:prstGeom>
        </p:spPr>
      </p:pic>
      <p:pic>
        <p:nvPicPr>
          <p:cNvPr id="22" name="Graphic 21" descr="Open hand">
            <a:extLst>
              <a:ext uri="{FF2B5EF4-FFF2-40B4-BE49-F238E27FC236}">
                <a16:creationId xmlns:a16="http://schemas.microsoft.com/office/drawing/2014/main" id="{41A48B2B-2062-4140-88A3-9FF2347FA6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36723" y="5629322"/>
            <a:ext cx="914400" cy="914400"/>
          </a:xfrm>
          <a:prstGeom prst="rect">
            <a:avLst/>
          </a:prstGeom>
        </p:spPr>
      </p:pic>
      <p:pic>
        <p:nvPicPr>
          <p:cNvPr id="24" name="Graphic 23" descr="Lungs">
            <a:extLst>
              <a:ext uri="{FF2B5EF4-FFF2-40B4-BE49-F238E27FC236}">
                <a16:creationId xmlns:a16="http://schemas.microsoft.com/office/drawing/2014/main" id="{32FA3F8B-1220-4E40-929E-908B52B223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41" y="3331784"/>
            <a:ext cx="914400" cy="914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A46C0B5-7BCB-1A43-9D2C-0BFE0E81098A}"/>
              </a:ext>
            </a:extLst>
          </p:cNvPr>
          <p:cNvSpPr/>
          <p:nvPr/>
        </p:nvSpPr>
        <p:spPr>
          <a:xfrm>
            <a:off x="914400" y="300139"/>
            <a:ext cx="7920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Sifat</a:t>
            </a:r>
            <a:r>
              <a:rPr lang="en-ID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Pelarut</a:t>
            </a:r>
            <a:r>
              <a:rPr lang="en-ID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Organik</a:t>
            </a:r>
            <a:r>
              <a:rPr lang="en-ID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</a:p>
          <a:p>
            <a:pPr lvl="1" algn="ctr"/>
            <a:r>
              <a:rPr lang="en-ID" sz="20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Kelarutan</a:t>
            </a:r>
            <a:r>
              <a:rPr lang="en-ID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dalam</a:t>
            </a:r>
            <a:r>
              <a:rPr lang="en-ID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Lemak</a:t>
            </a:r>
          </a:p>
        </p:txBody>
      </p:sp>
    </p:spTree>
    <p:extLst>
      <p:ext uri="{BB962C8B-B14F-4D97-AF65-F5344CB8AC3E}">
        <p14:creationId xmlns:p14="http://schemas.microsoft.com/office/powerpoint/2010/main" val="307501358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64419F-B033-4411-9074-0EADF13B8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3091"/>
            <a:ext cx="1626753" cy="12601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09965E-2B46-4D03-B69C-1B8DE163F492}"/>
              </a:ext>
            </a:extLst>
          </p:cNvPr>
          <p:cNvSpPr/>
          <p:nvPr/>
        </p:nvSpPr>
        <p:spPr>
          <a:xfrm>
            <a:off x="3976255" y="5994645"/>
            <a:ext cx="51677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Methanol: LEL: 6%; UEL:36% (</a:t>
            </a:r>
            <a:r>
              <a:rPr lang="en-ID" sz="12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kisaran</a:t>
            </a:r>
            <a:r>
              <a:rPr lang="en-ID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: 30%) - </a:t>
            </a:r>
            <a:r>
              <a:rPr lang="en-ID" sz="1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lebar</a:t>
            </a:r>
            <a:endParaRPr lang="en-ID" sz="12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r>
              <a:rPr lang="en-ID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Carbon disulphide LEL: 1.0%, UEL = 50% (</a:t>
            </a:r>
            <a:r>
              <a:rPr lang="en-ID" sz="12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kisaran</a:t>
            </a:r>
            <a:r>
              <a:rPr lang="en-ID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 49%) - </a:t>
            </a:r>
            <a:r>
              <a:rPr lang="en-ID" sz="1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lebar</a:t>
            </a:r>
            <a:endParaRPr lang="en-ID" sz="12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r>
              <a:rPr lang="en-ID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Benzene LEL: 1,2%; LEL:7,8% (</a:t>
            </a:r>
            <a:r>
              <a:rPr lang="en-ID" sz="12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kisaran</a:t>
            </a:r>
            <a:r>
              <a:rPr lang="en-ID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 6,2%) - </a:t>
            </a:r>
            <a:r>
              <a:rPr lang="en-ID" sz="1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sempit</a:t>
            </a:r>
            <a:endParaRPr lang="en-ID" sz="12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Hazard Sign With Explosive Substances Symbol Stock Photo, Picture ...">
            <a:extLst>
              <a:ext uri="{FF2B5EF4-FFF2-40B4-BE49-F238E27FC236}">
                <a16:creationId xmlns:a16="http://schemas.microsoft.com/office/drawing/2014/main" id="{2BD189EF-EF9E-4903-9CDC-410753B0E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990" y="1381256"/>
            <a:ext cx="1377370" cy="126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9AD0FCC-07C0-754A-AD2B-116E09500F40}"/>
              </a:ext>
            </a:extLst>
          </p:cNvPr>
          <p:cNvSpPr/>
          <p:nvPr/>
        </p:nvSpPr>
        <p:spPr>
          <a:xfrm>
            <a:off x="0" y="316076"/>
            <a:ext cx="9031456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1" algn="ctr"/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Sifat</a:t>
            </a:r>
            <a:r>
              <a:rPr lang="en-ID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Pelarut</a:t>
            </a:r>
            <a:r>
              <a:rPr lang="en-ID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Organik</a:t>
            </a:r>
            <a:r>
              <a:rPr lang="en-ID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</a:p>
          <a:p>
            <a:pPr lvl="1" algn="ctr"/>
            <a:r>
              <a:rPr lang="en-ID" sz="20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Kemudahan</a:t>
            </a:r>
            <a:r>
              <a:rPr lang="en-ID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terbakar</a:t>
            </a:r>
            <a:r>
              <a:rPr lang="en-ID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&amp; </a:t>
            </a:r>
            <a:r>
              <a:rPr lang="en-ID" sz="20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meledak</a:t>
            </a:r>
            <a:endParaRPr lang="en-ID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95C4D1-0222-A142-8A68-208E31D3A3D2}"/>
              </a:ext>
            </a:extLst>
          </p:cNvPr>
          <p:cNvSpPr/>
          <p:nvPr/>
        </p:nvSpPr>
        <p:spPr>
          <a:xfrm>
            <a:off x="1635223" y="1443163"/>
            <a:ext cx="2341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Kemudahan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terbakar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– </a:t>
            </a:r>
            <a:r>
              <a:rPr lang="en-ID" sz="16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Flammability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0193F7-356B-A948-836C-DE8C5F326E5C}"/>
              </a:ext>
            </a:extLst>
          </p:cNvPr>
          <p:cNvSpPr/>
          <p:nvPr/>
        </p:nvSpPr>
        <p:spPr>
          <a:xfrm>
            <a:off x="195572" y="5957149"/>
            <a:ext cx="183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Flash point &lt; 23°C – </a:t>
            </a:r>
            <a:r>
              <a:rPr lang="en-ID" sz="12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sangat</a:t>
            </a:r>
            <a:r>
              <a:rPr lang="en-ID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mudah</a:t>
            </a:r>
            <a:r>
              <a:rPr lang="en-ID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terbakar</a:t>
            </a:r>
            <a:endParaRPr lang="en-ID" sz="1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674C0C-AA2D-B44B-AA6F-3000B0DF8F43}"/>
              </a:ext>
            </a:extLst>
          </p:cNvPr>
          <p:cNvSpPr/>
          <p:nvPr/>
        </p:nvSpPr>
        <p:spPr>
          <a:xfrm>
            <a:off x="82234" y="4467114"/>
            <a:ext cx="1951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Flash point 23°- 61°C</a:t>
            </a:r>
          </a:p>
          <a:p>
            <a:r>
              <a:rPr lang="en-ID" sz="12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kemudahan</a:t>
            </a:r>
            <a:r>
              <a:rPr lang="en-ID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terbakar</a:t>
            </a:r>
            <a:r>
              <a:rPr lang="en-ID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sedang</a:t>
            </a:r>
            <a:endParaRPr lang="en-ID" sz="1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5A2C3C-CE85-AA45-9329-E6F0C2C3B2D3}"/>
              </a:ext>
            </a:extLst>
          </p:cNvPr>
          <p:cNvSpPr/>
          <p:nvPr/>
        </p:nvSpPr>
        <p:spPr>
          <a:xfrm>
            <a:off x="82235" y="3001138"/>
            <a:ext cx="2034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Flash point &gt; 61°C – </a:t>
            </a:r>
            <a:r>
              <a:rPr lang="en-ID" sz="12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tidak</a:t>
            </a:r>
            <a:r>
              <a:rPr lang="en-ID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mudah</a:t>
            </a:r>
            <a:r>
              <a:rPr lang="en-ID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terbakar</a:t>
            </a:r>
            <a:r>
              <a:rPr lang="en-ID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BCCC18B-E0F9-E649-A9A9-6978B950C073}"/>
              </a:ext>
            </a:extLst>
          </p:cNvPr>
          <p:cNvGrpSpPr/>
          <p:nvPr/>
        </p:nvGrpSpPr>
        <p:grpSpPr>
          <a:xfrm>
            <a:off x="2116360" y="2724139"/>
            <a:ext cx="973160" cy="4009170"/>
            <a:chOff x="2914797" y="2724139"/>
            <a:chExt cx="973160" cy="4009170"/>
          </a:xfrm>
        </p:grpSpPr>
        <p:sp>
          <p:nvSpPr>
            <p:cNvPr id="12" name="Up-Down Arrow 11">
              <a:extLst>
                <a:ext uri="{FF2B5EF4-FFF2-40B4-BE49-F238E27FC236}">
                  <a16:creationId xmlns:a16="http://schemas.microsoft.com/office/drawing/2014/main" id="{0E5DC8D8-6E9C-B246-BC08-7B18AA78D4B3}"/>
                </a:ext>
              </a:extLst>
            </p:cNvPr>
            <p:cNvSpPr/>
            <p:nvPr/>
          </p:nvSpPr>
          <p:spPr>
            <a:xfrm>
              <a:off x="3534704" y="2724139"/>
              <a:ext cx="353253" cy="4009170"/>
            </a:xfrm>
            <a:prstGeom prst="upDown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00"/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84BAECA-1DDE-0C4C-8B54-6CAD0B79F25D}"/>
                </a:ext>
              </a:extLst>
            </p:cNvPr>
            <p:cNvCxnSpPr/>
            <p:nvPr/>
          </p:nvCxnSpPr>
          <p:spPr>
            <a:xfrm>
              <a:off x="3006586" y="6218759"/>
              <a:ext cx="70474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6960183-BDA2-1544-B3B9-15DFC96F2D88}"/>
                </a:ext>
              </a:extLst>
            </p:cNvPr>
            <p:cNvCxnSpPr/>
            <p:nvPr/>
          </p:nvCxnSpPr>
          <p:spPr>
            <a:xfrm>
              <a:off x="2914797" y="4847159"/>
              <a:ext cx="704744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F4EDB71-0A60-F043-A3D8-1ADFB27C8145}"/>
                </a:ext>
              </a:extLst>
            </p:cNvPr>
            <p:cNvCxnSpPr/>
            <p:nvPr/>
          </p:nvCxnSpPr>
          <p:spPr>
            <a:xfrm>
              <a:off x="2928652" y="3262748"/>
              <a:ext cx="704744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3A502CF-0A5B-644D-A9A0-B057C2D3FA2E}"/>
              </a:ext>
            </a:extLst>
          </p:cNvPr>
          <p:cNvSpPr/>
          <p:nvPr/>
        </p:nvSpPr>
        <p:spPr>
          <a:xfrm>
            <a:off x="6539345" y="1443163"/>
            <a:ext cx="2299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Kemudahan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meledak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 – </a:t>
            </a:r>
            <a:r>
              <a:rPr lang="en-ID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Explosiveness</a:t>
            </a:r>
          </a:p>
          <a:p>
            <a:r>
              <a:rPr lang="en-ID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Explosive limits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90246E-A65C-BF48-80DD-254583669BBA}"/>
              </a:ext>
            </a:extLst>
          </p:cNvPr>
          <p:cNvSpPr/>
          <p:nvPr/>
        </p:nvSpPr>
        <p:spPr>
          <a:xfrm>
            <a:off x="4017371" y="3027213"/>
            <a:ext cx="5085512" cy="2434869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  <a:gs pos="100000">
                <a:schemeClr val="accent3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Makin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lebar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kisaran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 LEL &amp; UEL,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makin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besar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bahaya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kebakaran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BAB825-1EA3-694A-8CAD-A5E76DCE2ADE}"/>
              </a:ext>
            </a:extLst>
          </p:cNvPr>
          <p:cNvSpPr/>
          <p:nvPr/>
        </p:nvSpPr>
        <p:spPr>
          <a:xfrm>
            <a:off x="2031522" y="2364511"/>
            <a:ext cx="146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Flashpoint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4EF7046-FBFE-F047-A3A4-9ADFA68DA080}"/>
              </a:ext>
            </a:extLst>
          </p:cNvPr>
          <p:cNvSpPr/>
          <p:nvPr/>
        </p:nvSpPr>
        <p:spPr>
          <a:xfrm>
            <a:off x="4253345" y="3110668"/>
            <a:ext cx="4572000" cy="4462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D" sz="1100" dirty="0">
                <a:solidFill>
                  <a:srgbClr val="FFFF00"/>
                </a:solidFill>
                <a:latin typeface="Bookman Old Style" panose="02050604050505020204" pitchFamily="18" charset="0"/>
              </a:rPr>
              <a:t>Upper explosive limit </a:t>
            </a:r>
            <a:r>
              <a:rPr lang="en-ID" sz="11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(</a:t>
            </a:r>
            <a:r>
              <a:rPr lang="en-ID" sz="1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UEL</a:t>
            </a:r>
            <a:r>
              <a:rPr lang="en-ID" sz="11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) </a:t>
            </a:r>
            <a:r>
              <a:rPr lang="en-ID" sz="1100" dirty="0">
                <a:solidFill>
                  <a:srgbClr val="FFFF00"/>
                </a:solidFill>
                <a:latin typeface="Bookman Old Style" panose="02050604050505020204" pitchFamily="18" charset="0"/>
              </a:rPr>
              <a:t>is the highest concentration of solvent in air that will ignite.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C88D61-D7CB-FD4E-AE75-C9DC974C15FD}"/>
              </a:ext>
            </a:extLst>
          </p:cNvPr>
          <p:cNvSpPr/>
          <p:nvPr/>
        </p:nvSpPr>
        <p:spPr>
          <a:xfrm>
            <a:off x="4253345" y="497047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D" sz="1200" dirty="0">
                <a:solidFill>
                  <a:srgbClr val="FF0000"/>
                </a:solidFill>
                <a:latin typeface="Bookman Old Style" panose="02050604050505020204" pitchFamily="18" charset="0"/>
              </a:rPr>
              <a:t>Lower explosive limit </a:t>
            </a:r>
            <a:r>
              <a:rPr lang="en-ID" sz="1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(LEL) </a:t>
            </a:r>
            <a:r>
              <a:rPr lang="en-ID" sz="1200" dirty="0">
                <a:solidFill>
                  <a:srgbClr val="FF0000"/>
                </a:solidFill>
                <a:latin typeface="Bookman Old Style" panose="02050604050505020204" pitchFamily="18" charset="0"/>
              </a:rPr>
              <a:t>is the lowest concentration of solvent in air that will ignite.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C5E6D9-8D38-1B46-BFFE-2113237183FF}"/>
              </a:ext>
            </a:extLst>
          </p:cNvPr>
          <p:cNvSpPr/>
          <p:nvPr/>
        </p:nvSpPr>
        <p:spPr>
          <a:xfrm>
            <a:off x="4017371" y="2749227"/>
            <a:ext cx="5085512" cy="2234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Bookman Old Style" panose="02050604050505020204" pitchFamily="18" charset="0"/>
              </a:rPr>
              <a:t>&gt; UEL </a:t>
            </a:r>
            <a:r>
              <a:rPr lang="en-US" sz="1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Terlalu</a:t>
            </a:r>
            <a:r>
              <a:rPr lang="en-US" sz="1400" dirty="0">
                <a:solidFill>
                  <a:srgbClr val="FFFF00"/>
                </a:solidFill>
                <a:latin typeface="Bookman Old Style" panose="02050604050505020204" pitchFamily="18" charset="0"/>
              </a:rPr>
              <a:t> kaya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4616C99-A0DA-E444-8130-AC74F30BD360}"/>
              </a:ext>
            </a:extLst>
          </p:cNvPr>
          <p:cNvSpPr/>
          <p:nvPr/>
        </p:nvSpPr>
        <p:spPr>
          <a:xfrm>
            <a:off x="4017371" y="5474909"/>
            <a:ext cx="5085512" cy="2747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Bookman Old Style" panose="02050604050505020204" pitchFamily="18" charset="0"/>
              </a:rPr>
              <a:t>&lt; LEL </a:t>
            </a:r>
            <a:r>
              <a:rPr lang="en-US" sz="12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terlalu</a:t>
            </a:r>
            <a:r>
              <a:rPr lang="en-US" sz="1200" dirty="0">
                <a:solidFill>
                  <a:srgbClr val="FF0000"/>
                </a:solidFill>
                <a:latin typeface="Bookman Old Style" panose="02050604050505020204" pitchFamily="18" charset="0"/>
              </a:rPr>
              <a:t> miskin (too lean)</a:t>
            </a:r>
          </a:p>
        </p:txBody>
      </p:sp>
    </p:spTree>
    <p:extLst>
      <p:ext uri="{BB962C8B-B14F-4D97-AF65-F5344CB8AC3E}">
        <p14:creationId xmlns:p14="http://schemas.microsoft.com/office/powerpoint/2010/main" val="2847445380"/>
      </p:ext>
    </p:extLst>
  </p:cSld>
  <p:clrMapOvr>
    <a:masterClrMapping/>
  </p:clrMapOvr>
  <p:transition spd="med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4A30C9-C7AE-413C-AB1A-E70777DF7D1C}"/>
              </a:ext>
            </a:extLst>
          </p:cNvPr>
          <p:cNvSpPr/>
          <p:nvPr/>
        </p:nvSpPr>
        <p:spPr>
          <a:xfrm>
            <a:off x="96010" y="1654118"/>
            <a:ext cx="365684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Kemudahan</a:t>
            </a:r>
            <a:r>
              <a:rPr lang="en-ID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menguap</a:t>
            </a:r>
            <a:r>
              <a:rPr lang="en-ID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(Volatility) </a:t>
            </a:r>
          </a:p>
          <a:p>
            <a:pPr lvl="1"/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Makin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mudah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menguap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–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makin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besar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konsentrasi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uapnya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diudara</a:t>
            </a: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1"/>
            <a:endParaRPr lang="en-ID" sz="1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Sebagian</a:t>
            </a:r>
            <a:r>
              <a:rPr lang="en-ID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besar</a:t>
            </a:r>
            <a:r>
              <a:rPr lang="en-ID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pelarut</a:t>
            </a:r>
            <a:r>
              <a:rPr lang="en-ID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organik</a:t>
            </a:r>
            <a:r>
              <a:rPr lang="en-ID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mudah</a:t>
            </a:r>
            <a:r>
              <a:rPr lang="en-ID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menguap</a:t>
            </a:r>
            <a:r>
              <a:rPr lang="en-ID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(volatile</a:t>
            </a:r>
            <a:r>
              <a:rPr lang="en-ID" sz="1600" dirty="0">
                <a:solidFill>
                  <a:srgbClr val="FFFF00"/>
                </a:solidFill>
                <a:latin typeface="Bookman Old Style" panose="02050604050505020204" pitchFamily="18" charset="0"/>
              </a:rPr>
              <a:t>)</a:t>
            </a:r>
          </a:p>
          <a:p>
            <a:pPr lvl="1"/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benzene, toluene, methylene chloride, methyl chloroform 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itchFamily="2" charset="2"/>
              </a:rPr>
              <a:t>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glues, solvents, varnishes, adhesives and paints</a:t>
            </a:r>
          </a:p>
        </p:txBody>
      </p:sp>
      <p:pic>
        <p:nvPicPr>
          <p:cNvPr id="8194" name="Picture 2" descr="Properties of Liquids">
            <a:extLst>
              <a:ext uri="{FF2B5EF4-FFF2-40B4-BE49-F238E27FC236}">
                <a16:creationId xmlns:a16="http://schemas.microsoft.com/office/drawing/2014/main" id="{803F7B85-9D46-4EE6-B564-1E2C38605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4" t="11354" r="11050" b="15448"/>
          <a:stretch/>
        </p:blipFill>
        <p:spPr bwMode="auto">
          <a:xfrm>
            <a:off x="4405746" y="3429000"/>
            <a:ext cx="2623707" cy="144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Brain in head">
            <a:extLst>
              <a:ext uri="{FF2B5EF4-FFF2-40B4-BE49-F238E27FC236}">
                <a16:creationId xmlns:a16="http://schemas.microsoft.com/office/drawing/2014/main" id="{501F655B-CF19-9241-9E51-4AD8069A3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521311" y="1920689"/>
            <a:ext cx="1510145" cy="1420091"/>
          </a:xfrm>
          <a:prstGeom prst="rect">
            <a:avLst/>
          </a:prstGeom>
        </p:spPr>
      </p:pic>
      <p:pic>
        <p:nvPicPr>
          <p:cNvPr id="9" name="Graphic 8" descr="Lungs">
            <a:extLst>
              <a:ext uri="{FF2B5EF4-FFF2-40B4-BE49-F238E27FC236}">
                <a16:creationId xmlns:a16="http://schemas.microsoft.com/office/drawing/2014/main" id="{AF62C4BF-A7B5-5245-BA61-2EA4C699C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73712" y="3179461"/>
            <a:ext cx="1357744" cy="12122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0D6DA0F-67FA-B44D-9023-987A8ABD6271}"/>
              </a:ext>
            </a:extLst>
          </p:cNvPr>
          <p:cNvSpPr/>
          <p:nvPr/>
        </p:nvSpPr>
        <p:spPr>
          <a:xfrm>
            <a:off x="0" y="316076"/>
            <a:ext cx="9031456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1" algn="ctr"/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Sifat</a:t>
            </a:r>
            <a:r>
              <a:rPr lang="en-ID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Pelarut</a:t>
            </a:r>
            <a:r>
              <a:rPr lang="en-ID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Organik</a:t>
            </a:r>
            <a:r>
              <a:rPr lang="en-ID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</a:p>
          <a:p>
            <a:pPr lvl="1" algn="ctr"/>
            <a:r>
              <a:rPr lang="en-ID" sz="20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Kemudahan</a:t>
            </a:r>
            <a:r>
              <a:rPr lang="en-ID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menguap</a:t>
            </a:r>
            <a:r>
              <a:rPr lang="en-ID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(Volatility)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790D44-0665-EC48-B2A4-98576D646972}"/>
              </a:ext>
            </a:extLst>
          </p:cNvPr>
          <p:cNvSpPr/>
          <p:nvPr/>
        </p:nvSpPr>
        <p:spPr>
          <a:xfrm>
            <a:off x="7160801" y="4656088"/>
            <a:ext cx="1983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Inhalation = main route of exposure</a:t>
            </a:r>
          </a:p>
          <a:p>
            <a:pPr algn="ctr"/>
            <a:r>
              <a:rPr lang="en-ID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Highly dependent on volatility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EF2403-1ECD-5947-BA89-8441B9AF03F3}"/>
              </a:ext>
            </a:extLst>
          </p:cNvPr>
          <p:cNvSpPr/>
          <p:nvPr/>
        </p:nvSpPr>
        <p:spPr>
          <a:xfrm>
            <a:off x="5623216" y="1391637"/>
            <a:ext cx="356754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05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Vapour Pressure </a:t>
            </a:r>
          </a:p>
          <a:p>
            <a:pPr algn="ctr"/>
            <a:r>
              <a:rPr lang="en-ID" sz="1050" dirty="0">
                <a:solidFill>
                  <a:schemeClr val="bg1"/>
                </a:solidFill>
                <a:latin typeface="Bookman Old Style" panose="02050604050505020204" pitchFamily="18" charset="0"/>
              </a:rPr>
              <a:t>Makin </a:t>
            </a:r>
            <a:r>
              <a:rPr lang="en-ID" sz="105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tinggi</a:t>
            </a:r>
            <a:r>
              <a:rPr lang="en-ID" sz="1050" dirty="0">
                <a:solidFill>
                  <a:schemeClr val="bg1"/>
                </a:solidFill>
                <a:latin typeface="Bookman Old Style" panose="02050604050505020204" pitchFamily="18" charset="0"/>
              </a:rPr>
              <a:t> Vapour Pressure – </a:t>
            </a:r>
            <a:r>
              <a:rPr lang="en-ID" sz="105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makin</a:t>
            </a:r>
            <a:r>
              <a:rPr lang="en-ID" sz="105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05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mudah</a:t>
            </a:r>
            <a:r>
              <a:rPr lang="en-ID" sz="105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05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menguap</a:t>
            </a:r>
            <a:endParaRPr lang="en-ID" sz="105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Up-Down Arrow 13">
            <a:extLst>
              <a:ext uri="{FF2B5EF4-FFF2-40B4-BE49-F238E27FC236}">
                <a16:creationId xmlns:a16="http://schemas.microsoft.com/office/drawing/2014/main" id="{214653DD-5C49-3742-BCDE-BB24F1E1BD28}"/>
              </a:ext>
            </a:extLst>
          </p:cNvPr>
          <p:cNvSpPr/>
          <p:nvPr/>
        </p:nvSpPr>
        <p:spPr>
          <a:xfrm>
            <a:off x="7059762" y="2253483"/>
            <a:ext cx="244184" cy="3822608"/>
          </a:xfrm>
          <a:prstGeom prst="upDownArrow">
            <a:avLst/>
          </a:prstGeom>
          <a:gradFill flip="none" rotWithShape="1">
            <a:gsLst>
              <a:gs pos="59000">
                <a:schemeClr val="tx2">
                  <a:lumMod val="60000"/>
                  <a:lumOff val="40000"/>
                </a:schemeClr>
              </a:gs>
              <a:gs pos="100000">
                <a:srgbClr val="FFFF00"/>
              </a:gs>
              <a:gs pos="100000">
                <a:schemeClr val="accent3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B3D760-933C-164F-8EDE-AB68EE4B8400}"/>
              </a:ext>
            </a:extLst>
          </p:cNvPr>
          <p:cNvSpPr txBox="1"/>
          <p:nvPr/>
        </p:nvSpPr>
        <p:spPr>
          <a:xfrm>
            <a:off x="6423138" y="6168399"/>
            <a:ext cx="1729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Low </a:t>
            </a:r>
            <a:r>
              <a:rPr lang="en-US" sz="1200" dirty="0" err="1">
                <a:solidFill>
                  <a:srgbClr val="FFFF00"/>
                </a:solidFill>
              </a:rPr>
              <a:t>Vapour</a:t>
            </a:r>
            <a:r>
              <a:rPr lang="en-US" sz="1200" dirty="0">
                <a:solidFill>
                  <a:srgbClr val="FFFF00"/>
                </a:solidFill>
              </a:rPr>
              <a:t> Pressure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BC8D6-D706-7347-9534-1206619BF101}"/>
              </a:ext>
            </a:extLst>
          </p:cNvPr>
          <p:cNvSpPr txBox="1"/>
          <p:nvPr/>
        </p:nvSpPr>
        <p:spPr>
          <a:xfrm>
            <a:off x="6296170" y="1980259"/>
            <a:ext cx="1729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High </a:t>
            </a:r>
            <a:r>
              <a:rPr lang="en-US" sz="1200" dirty="0" err="1">
                <a:solidFill>
                  <a:srgbClr val="FFFF00"/>
                </a:solidFill>
              </a:rPr>
              <a:t>Vapour</a:t>
            </a:r>
            <a:r>
              <a:rPr lang="en-US" sz="1200" dirty="0">
                <a:solidFill>
                  <a:srgbClr val="FFFF00"/>
                </a:solidFill>
              </a:rPr>
              <a:t> Pressure</a:t>
            </a:r>
          </a:p>
        </p:txBody>
      </p:sp>
      <p:sp>
        <p:nvSpPr>
          <p:cNvPr id="18" name="Up-Down Arrow 17">
            <a:extLst>
              <a:ext uri="{FF2B5EF4-FFF2-40B4-BE49-F238E27FC236}">
                <a16:creationId xmlns:a16="http://schemas.microsoft.com/office/drawing/2014/main" id="{15C1D24F-52C8-6A4B-9314-309E534860E7}"/>
              </a:ext>
            </a:extLst>
          </p:cNvPr>
          <p:cNvSpPr/>
          <p:nvPr/>
        </p:nvSpPr>
        <p:spPr>
          <a:xfrm>
            <a:off x="4122618" y="2241435"/>
            <a:ext cx="236549" cy="3589994"/>
          </a:xfrm>
          <a:prstGeom prst="upDownArrow">
            <a:avLst/>
          </a:prstGeom>
          <a:gradFill flip="none" rotWithShape="1">
            <a:gsLst>
              <a:gs pos="59000">
                <a:schemeClr val="tx2">
                  <a:lumMod val="60000"/>
                  <a:lumOff val="40000"/>
                </a:schemeClr>
              </a:gs>
              <a:gs pos="100000">
                <a:srgbClr val="FFFF00"/>
              </a:gs>
              <a:gs pos="100000">
                <a:schemeClr val="accent3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EF6E58-1252-DB4E-9D57-C077BA1E1330}"/>
              </a:ext>
            </a:extLst>
          </p:cNvPr>
          <p:cNvSpPr/>
          <p:nvPr/>
        </p:nvSpPr>
        <p:spPr>
          <a:xfrm>
            <a:off x="2813343" y="6165614"/>
            <a:ext cx="245703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1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Titik</a:t>
            </a:r>
            <a:r>
              <a:rPr lang="en-ID" sz="11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1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didih</a:t>
            </a:r>
            <a:endParaRPr lang="en-ID" sz="11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ID" sz="1100" dirty="0">
                <a:solidFill>
                  <a:schemeClr val="bg1"/>
                </a:solidFill>
                <a:latin typeface="Bookman Old Style" panose="02050604050505020204" pitchFamily="18" charset="0"/>
              </a:rPr>
              <a:t>Makin </a:t>
            </a:r>
            <a:r>
              <a:rPr lang="en-ID" sz="11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rendah</a:t>
            </a:r>
            <a:r>
              <a:rPr lang="en-ID" sz="11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titik</a:t>
            </a:r>
            <a:r>
              <a:rPr lang="en-ID" sz="11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didih</a:t>
            </a:r>
            <a:r>
              <a:rPr lang="en-ID" sz="1100" dirty="0">
                <a:solidFill>
                  <a:schemeClr val="bg1"/>
                </a:solidFill>
                <a:latin typeface="Bookman Old Style" panose="02050604050505020204" pitchFamily="18" charset="0"/>
              </a:rPr>
              <a:t>– </a:t>
            </a:r>
            <a:r>
              <a:rPr lang="en-ID" sz="11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makin</a:t>
            </a:r>
            <a:r>
              <a:rPr lang="en-ID" sz="11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mudah</a:t>
            </a:r>
            <a:r>
              <a:rPr lang="en-ID" sz="11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menguap</a:t>
            </a:r>
            <a:endParaRPr lang="en-ID" sz="11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3DFD41-F9A7-EA4E-83BA-F82F0713CFA1}"/>
              </a:ext>
            </a:extLst>
          </p:cNvPr>
          <p:cNvSpPr txBox="1"/>
          <p:nvPr/>
        </p:nvSpPr>
        <p:spPr>
          <a:xfrm>
            <a:off x="3587539" y="1830218"/>
            <a:ext cx="1729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Titik</a:t>
            </a:r>
            <a:r>
              <a:rPr lang="en-US" sz="1200" dirty="0">
                <a:solidFill>
                  <a:srgbClr val="FFFF00"/>
                </a:solidFill>
              </a:rPr>
              <a:t> </a:t>
            </a:r>
            <a:r>
              <a:rPr lang="en-US" sz="1200" dirty="0" err="1">
                <a:solidFill>
                  <a:srgbClr val="FFFF00"/>
                </a:solidFill>
              </a:rPr>
              <a:t>didih</a:t>
            </a:r>
            <a:r>
              <a:rPr lang="en-US" sz="1200" dirty="0">
                <a:solidFill>
                  <a:srgbClr val="FFFF00"/>
                </a:solidFill>
              </a:rPr>
              <a:t> Tinggi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0657F9-A832-1B40-A676-E685362E709F}"/>
              </a:ext>
            </a:extLst>
          </p:cNvPr>
          <p:cNvSpPr txBox="1"/>
          <p:nvPr/>
        </p:nvSpPr>
        <p:spPr>
          <a:xfrm>
            <a:off x="3541115" y="5854512"/>
            <a:ext cx="1729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Titik</a:t>
            </a:r>
            <a:r>
              <a:rPr lang="en-US" sz="1200" dirty="0">
                <a:solidFill>
                  <a:srgbClr val="FFFF00"/>
                </a:solidFill>
              </a:rPr>
              <a:t> </a:t>
            </a:r>
            <a:r>
              <a:rPr lang="en-US" sz="1200" dirty="0" err="1">
                <a:solidFill>
                  <a:srgbClr val="FFFF00"/>
                </a:solidFill>
              </a:rPr>
              <a:t>didih</a:t>
            </a:r>
            <a:r>
              <a:rPr lang="en-US" sz="1200" dirty="0">
                <a:solidFill>
                  <a:srgbClr val="FFFF00"/>
                </a:solidFill>
              </a:rPr>
              <a:t> </a:t>
            </a:r>
            <a:r>
              <a:rPr lang="en-US" sz="1200" dirty="0" err="1">
                <a:solidFill>
                  <a:srgbClr val="FFFF00"/>
                </a:solidFill>
              </a:rPr>
              <a:t>Rendah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5312"/>
      </p:ext>
    </p:extLst>
  </p:cSld>
  <p:clrMapOvr>
    <a:masterClrMapping/>
  </p:clrMapOvr>
  <p:transition spd="med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1D334B-EBBE-43FA-B790-A72EF620D82B}"/>
              </a:ext>
            </a:extLst>
          </p:cNvPr>
          <p:cNvSpPr/>
          <p:nvPr/>
        </p:nvSpPr>
        <p:spPr>
          <a:xfrm>
            <a:off x="175503" y="1676480"/>
            <a:ext cx="4482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Volatile Organic Compounds (VOCs)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109FA4-9627-4206-B736-6955F74EC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131" y="1861146"/>
            <a:ext cx="3599456" cy="2112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1342DF-41D2-4D67-8CB8-184EBE2A2007}"/>
              </a:ext>
            </a:extLst>
          </p:cNvPr>
          <p:cNvSpPr/>
          <p:nvPr/>
        </p:nvSpPr>
        <p:spPr>
          <a:xfrm>
            <a:off x="220345" y="2496809"/>
            <a:ext cx="4572000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n-ID" dirty="0">
                <a:latin typeface="Bookman Old Style" panose="02050604050505020204" pitchFamily="18" charset="0"/>
              </a:rPr>
              <a:t>Organic chemical compounds whose composition makes it possible for them to evaporate under normal indoor atmospheric conditions of temperature and pressure (EPA, 2014)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56153D-6184-4F3F-9875-0B0640C5AB08}"/>
              </a:ext>
            </a:extLst>
          </p:cNvPr>
          <p:cNvSpPr/>
          <p:nvPr/>
        </p:nvSpPr>
        <p:spPr>
          <a:xfrm>
            <a:off x="175503" y="419984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b="1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Examples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Benzene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Ethylene glycol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Formaldehyde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Methylene chloride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Tetrachloroethylene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Toluene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Xylene</a:t>
            </a:r>
          </a:p>
        </p:txBody>
      </p:sp>
      <p:pic>
        <p:nvPicPr>
          <p:cNvPr id="9218" name="Picture 2" descr="Benzene - Wikiwand">
            <a:extLst>
              <a:ext uri="{FF2B5EF4-FFF2-40B4-BE49-F238E27FC236}">
                <a16:creationId xmlns:a16="http://schemas.microsoft.com/office/drawing/2014/main" id="{1E6A11C9-C71E-463E-B485-1ACE7C6BE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31" y="4292125"/>
            <a:ext cx="1516972" cy="212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Liquid Formaldehyde, Packaging Type: Bottle, Rs 30 /kilogram | ID ...">
            <a:extLst>
              <a:ext uri="{FF2B5EF4-FFF2-40B4-BE49-F238E27FC236}">
                <a16:creationId xmlns:a16="http://schemas.microsoft.com/office/drawing/2014/main" id="{EFF1A9BA-1E79-406A-98E4-5627E932B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615" y="4272761"/>
            <a:ext cx="151697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F6D00AF-6590-E541-9CEA-72C59513B80B}"/>
              </a:ext>
            </a:extLst>
          </p:cNvPr>
          <p:cNvSpPr/>
          <p:nvPr/>
        </p:nvSpPr>
        <p:spPr>
          <a:xfrm>
            <a:off x="0" y="316076"/>
            <a:ext cx="9031456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1" algn="ctr"/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Sifat</a:t>
            </a:r>
            <a:r>
              <a:rPr lang="en-ID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Pelarut</a:t>
            </a:r>
            <a:r>
              <a:rPr lang="en-ID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Organik</a:t>
            </a:r>
            <a:r>
              <a:rPr lang="en-ID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</a:p>
          <a:p>
            <a:pPr lvl="1" algn="ctr"/>
            <a:r>
              <a:rPr lang="en-ID" sz="20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Kemudahan</a:t>
            </a:r>
            <a:r>
              <a:rPr lang="en-ID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menguap</a:t>
            </a:r>
            <a:r>
              <a:rPr lang="en-ID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(Volatility)</a:t>
            </a:r>
          </a:p>
        </p:txBody>
      </p:sp>
    </p:spTree>
    <p:extLst>
      <p:ext uri="{BB962C8B-B14F-4D97-AF65-F5344CB8AC3E}">
        <p14:creationId xmlns:p14="http://schemas.microsoft.com/office/powerpoint/2010/main" val="3460812236"/>
      </p:ext>
    </p:extLst>
  </p:cSld>
  <p:clrMapOvr>
    <a:masterClrMapping/>
  </p:clrMapOvr>
  <p:transition spd="med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C8AC7D5-8427-43A5-8481-8C9EFF29C28E}"/>
              </a:ext>
            </a:extLst>
          </p:cNvPr>
          <p:cNvGrpSpPr/>
          <p:nvPr/>
        </p:nvGrpSpPr>
        <p:grpSpPr>
          <a:xfrm>
            <a:off x="3231201" y="330870"/>
            <a:ext cx="5747907" cy="619920"/>
            <a:chOff x="328595" y="4175805"/>
            <a:chExt cx="4600339" cy="61992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52C9470-5377-452A-A5A7-7B55D232522A}"/>
                </a:ext>
              </a:extLst>
            </p:cNvPr>
            <p:cNvSpPr/>
            <p:nvPr/>
          </p:nvSpPr>
          <p:spPr>
            <a:xfrm>
              <a:off x="328595" y="4175805"/>
              <a:ext cx="4600339" cy="61992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639BB7A7-B133-45FC-B80C-3CF8F468F79A}"/>
                </a:ext>
              </a:extLst>
            </p:cNvPr>
            <p:cNvSpPr txBox="1"/>
            <p:nvPr/>
          </p:nvSpPr>
          <p:spPr>
            <a:xfrm>
              <a:off x="358857" y="4206067"/>
              <a:ext cx="4539815" cy="559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3882" tIns="0" rIns="173882" bIns="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D" sz="2000" b="1" kern="1200" dirty="0" err="1">
                  <a:latin typeface="Bookman Old Style" panose="02050604050505020204" pitchFamily="18" charset="0"/>
                </a:rPr>
                <a:t>Sifat</a:t>
              </a:r>
              <a:r>
                <a:rPr lang="en-ID" sz="2000" b="1" dirty="0">
                  <a:latin typeface="Bookman Old Style" panose="02050604050505020204" pitchFamily="18" charset="0"/>
                </a:rPr>
                <a:t> </a:t>
              </a:r>
              <a:r>
                <a:rPr lang="en-ID" sz="2000" b="1" dirty="0" err="1">
                  <a:latin typeface="Bookman Old Style" panose="02050604050505020204" pitchFamily="18" charset="0"/>
                </a:rPr>
                <a:t>fisik</a:t>
              </a:r>
              <a:r>
                <a:rPr lang="en-ID" sz="2000" b="1" dirty="0">
                  <a:latin typeface="Bookman Old Style" panose="02050604050505020204" pitchFamily="18" charset="0"/>
                </a:rPr>
                <a:t> </a:t>
              </a:r>
              <a:r>
                <a:rPr lang="en-ID" sz="2000" b="1" kern="1200" dirty="0" err="1">
                  <a:latin typeface="Bookman Old Style" panose="02050604050505020204" pitchFamily="18" charset="0"/>
                </a:rPr>
                <a:t>pelarut</a:t>
              </a:r>
              <a:r>
                <a:rPr lang="en-ID" sz="2000" b="1" kern="1200" dirty="0">
                  <a:latin typeface="Bookman Old Style" panose="02050604050505020204" pitchFamily="18" charset="0"/>
                </a:rPr>
                <a:t> </a:t>
              </a:r>
              <a:r>
                <a:rPr lang="en-ID" sz="2000" b="1" kern="1200" dirty="0" err="1">
                  <a:latin typeface="Bookman Old Style" panose="02050604050505020204" pitchFamily="18" charset="0"/>
                </a:rPr>
                <a:t>organik</a:t>
              </a:r>
              <a:endParaRPr lang="en-ID" sz="2000" b="1" kern="1200" dirty="0">
                <a:latin typeface="Bookman Old Style" panose="020506040505050202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8A18F1A-195F-4C28-B5AE-F93A9C39A9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94" t="26163" r="16230" b="20768"/>
          <a:stretch/>
        </p:blipFill>
        <p:spPr>
          <a:xfrm>
            <a:off x="150721" y="1693887"/>
            <a:ext cx="8767517" cy="388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16910"/>
      </p:ext>
    </p:extLst>
  </p:cSld>
  <p:clrMapOvr>
    <a:masterClrMapping/>
  </p:clrMapOvr>
  <p:transition spd="med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725A81-BAEC-42F1-9D73-2CAB776FB798}"/>
              </a:ext>
            </a:extLst>
          </p:cNvPr>
          <p:cNvSpPr/>
          <p:nvPr/>
        </p:nvSpPr>
        <p:spPr>
          <a:xfrm>
            <a:off x="246184" y="1991938"/>
            <a:ext cx="4572000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n-ID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Solvents are divided into families according to chemical structure and attached functional groups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Toxic properties tend to be similar within a group, e.g. liver toxicity from chlorinated hydrocarbons, irritation from aldehydes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11A976A-E815-4972-B712-F3666BCCC2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7778496"/>
              </p:ext>
            </p:extLst>
          </p:nvPr>
        </p:nvGraphicFramePr>
        <p:xfrm>
          <a:off x="400929" y="4314338"/>
          <a:ext cx="6471241" cy="2193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4C14B0E-B92D-4110-BA4E-75B1FE9FEAE1}"/>
              </a:ext>
            </a:extLst>
          </p:cNvPr>
          <p:cNvSpPr/>
          <p:nvPr/>
        </p:nvSpPr>
        <p:spPr>
          <a:xfrm>
            <a:off x="6023146" y="1490907"/>
            <a:ext cx="2526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 Functional groups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05CACC-39B0-4401-84EE-885697545383}"/>
              </a:ext>
            </a:extLst>
          </p:cNvPr>
          <p:cNvSpPr/>
          <p:nvPr/>
        </p:nvSpPr>
        <p:spPr>
          <a:xfrm>
            <a:off x="5719359" y="1952572"/>
            <a:ext cx="3134228" cy="2585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solidFill>
                  <a:srgbClr val="002060"/>
                </a:solidFill>
                <a:latin typeface="Bookman Old Style" panose="02050604050505020204" pitchFamily="18" charset="0"/>
              </a:rPr>
              <a:t>Halogens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solidFill>
                  <a:srgbClr val="002060"/>
                </a:solidFill>
                <a:latin typeface="Bookman Old Style" panose="02050604050505020204" pitchFamily="18" charset="0"/>
              </a:rPr>
              <a:t>Alcohols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solidFill>
                  <a:srgbClr val="002060"/>
                </a:solidFill>
                <a:latin typeface="Bookman Old Style" panose="02050604050505020204" pitchFamily="18" charset="0"/>
              </a:rPr>
              <a:t>Ketones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solidFill>
                  <a:srgbClr val="002060"/>
                </a:solidFill>
                <a:latin typeface="Bookman Old Style" panose="02050604050505020204" pitchFamily="18" charset="0"/>
              </a:rPr>
              <a:t>Glycols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solidFill>
                  <a:srgbClr val="002060"/>
                </a:solidFill>
                <a:latin typeface="Bookman Old Style" panose="02050604050505020204" pitchFamily="18" charset="0"/>
              </a:rPr>
              <a:t>Esters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solidFill>
                  <a:srgbClr val="002060"/>
                </a:solidFill>
                <a:latin typeface="Bookman Old Style" panose="02050604050505020204" pitchFamily="18" charset="0"/>
              </a:rPr>
              <a:t>Ethers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solidFill>
                  <a:srgbClr val="002060"/>
                </a:solidFill>
                <a:latin typeface="Bookman Old Style" panose="02050604050505020204" pitchFamily="18" charset="0"/>
              </a:rPr>
              <a:t>Carboxylic acids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solidFill>
                  <a:srgbClr val="002060"/>
                </a:solidFill>
                <a:latin typeface="Bookman Old Style" panose="02050604050505020204" pitchFamily="18" charset="0"/>
              </a:rPr>
              <a:t>Amines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solidFill>
                  <a:srgbClr val="002060"/>
                </a:solidFill>
                <a:latin typeface="Bookman Old Style" panose="02050604050505020204" pitchFamily="18" charset="0"/>
              </a:rPr>
              <a:t>Amides</a:t>
            </a:r>
          </a:p>
        </p:txBody>
      </p:sp>
      <p:pic>
        <p:nvPicPr>
          <p:cNvPr id="7170" name="Picture 2" descr="The Importance of Chemical Structure - Analytical Answers">
            <a:extLst>
              <a:ext uri="{FF2B5EF4-FFF2-40B4-BE49-F238E27FC236}">
                <a16:creationId xmlns:a16="http://schemas.microsoft.com/office/drawing/2014/main" id="{02AB0C50-A9B8-4CC7-AD75-734A06039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359" y="4812789"/>
            <a:ext cx="30956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73A28D6-93EC-9D43-9C3E-545FD2A7251C}"/>
              </a:ext>
            </a:extLst>
          </p:cNvPr>
          <p:cNvSpPr/>
          <p:nvPr/>
        </p:nvSpPr>
        <p:spPr>
          <a:xfrm>
            <a:off x="0" y="316076"/>
            <a:ext cx="9031456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1" algn="ctr"/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Sifat</a:t>
            </a:r>
            <a:r>
              <a:rPr lang="en-ID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Pelarut</a:t>
            </a:r>
            <a:r>
              <a:rPr lang="en-ID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Organik</a:t>
            </a:r>
            <a:endParaRPr lang="en-ID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1" algn="ctr"/>
            <a:r>
              <a:rPr lang="en-ID" sz="20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Struktur</a:t>
            </a:r>
            <a:r>
              <a:rPr lang="en-ID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Kimiawi</a:t>
            </a:r>
            <a:endParaRPr lang="en-ID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778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7F9961-510D-4CF9-9E46-01F8D1607AB7}"/>
              </a:ext>
            </a:extLst>
          </p:cNvPr>
          <p:cNvSpPr/>
          <p:nvPr/>
        </p:nvSpPr>
        <p:spPr>
          <a:xfrm>
            <a:off x="848046" y="1347885"/>
            <a:ext cx="6604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ID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Families of Organic Compounds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1A5A89-0F99-4682-B910-56B19E7578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21" t="24065" r="19845" b="30237"/>
          <a:stretch/>
        </p:blipFill>
        <p:spPr>
          <a:xfrm>
            <a:off x="211015" y="1941445"/>
            <a:ext cx="8642571" cy="3400279"/>
          </a:xfrm>
          <a:prstGeom prst="rect">
            <a:avLst/>
          </a:prstGeom>
          <a:ln>
            <a:solidFill>
              <a:srgbClr val="002060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9CF7984-22C4-4B86-97D6-BC8978F520C4}"/>
              </a:ext>
            </a:extLst>
          </p:cNvPr>
          <p:cNvGrpSpPr/>
          <p:nvPr/>
        </p:nvGrpSpPr>
        <p:grpSpPr>
          <a:xfrm>
            <a:off x="211014" y="5369860"/>
            <a:ext cx="8642571" cy="1312294"/>
            <a:chOff x="211014" y="5341724"/>
            <a:chExt cx="8642571" cy="131229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67855F3-E52D-45D7-9BD4-8779117DE7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000" t="70318" r="20154" b="6697"/>
            <a:stretch/>
          </p:blipFill>
          <p:spPr>
            <a:xfrm>
              <a:off x="211014" y="5341724"/>
              <a:ext cx="8642571" cy="131229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E563CF-D8A3-4BFD-8231-ED8F37560EA5}"/>
                </a:ext>
              </a:extLst>
            </p:cNvPr>
            <p:cNvSpPr/>
            <p:nvPr/>
          </p:nvSpPr>
          <p:spPr>
            <a:xfrm>
              <a:off x="8328074" y="6260123"/>
              <a:ext cx="422031" cy="278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3914B4F-EE6A-4A0E-92E3-B1E64C639C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04" t="57152" r="39077" b="7517"/>
          <a:stretch/>
        </p:blipFill>
        <p:spPr>
          <a:xfrm>
            <a:off x="7232215" y="1941446"/>
            <a:ext cx="1621370" cy="10947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C0D8CB-E1CB-9C43-A63E-05D993FB2D42}"/>
              </a:ext>
            </a:extLst>
          </p:cNvPr>
          <p:cNvSpPr/>
          <p:nvPr/>
        </p:nvSpPr>
        <p:spPr>
          <a:xfrm>
            <a:off x="0" y="316076"/>
            <a:ext cx="9031456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1" algn="ctr"/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Sifat</a:t>
            </a:r>
            <a:r>
              <a:rPr lang="en-ID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Pelarut</a:t>
            </a:r>
            <a:r>
              <a:rPr lang="en-ID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Organik</a:t>
            </a:r>
            <a:endParaRPr lang="en-ID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1" algn="ctr"/>
            <a:r>
              <a:rPr lang="en-ID" sz="20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Struktur</a:t>
            </a:r>
            <a:r>
              <a:rPr lang="en-ID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Kimiawi</a:t>
            </a:r>
            <a:endParaRPr lang="en-ID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46231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314F33-6682-4F4C-B3C3-513CC9C56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780" y="4982536"/>
            <a:ext cx="8504440" cy="1189703"/>
          </a:xfrm>
        </p:spPr>
        <p:txBody>
          <a:bodyPr>
            <a:normAutofit fontScale="90000"/>
          </a:bodyPr>
          <a:lstStyle/>
          <a:p>
            <a:r>
              <a:rPr lang="en-ID" b="1" dirty="0" err="1">
                <a:latin typeface="Bookman Old Style" panose="02050604050505020204" pitchFamily="18" charset="0"/>
              </a:rPr>
              <a:t>Faktor</a:t>
            </a:r>
            <a:r>
              <a:rPr lang="en-ID" b="1" dirty="0">
                <a:latin typeface="Bookman Old Style" panose="02050604050505020204" pitchFamily="18" charset="0"/>
              </a:rPr>
              <a:t> </a:t>
            </a:r>
            <a:r>
              <a:rPr lang="en-ID" b="1" dirty="0" err="1">
                <a:latin typeface="Bookman Old Style" panose="02050604050505020204" pitchFamily="18" charset="0"/>
              </a:rPr>
              <a:t>Risiko</a:t>
            </a:r>
            <a:r>
              <a:rPr lang="en-ID" b="1" dirty="0">
                <a:latin typeface="Bookman Old Style" panose="02050604050505020204" pitchFamily="18" charset="0"/>
              </a:rPr>
              <a:t> </a:t>
            </a:r>
            <a:r>
              <a:rPr lang="en-ID" b="1" dirty="0" err="1">
                <a:latin typeface="Bookman Old Style" panose="02050604050505020204" pitchFamily="18" charset="0"/>
              </a:rPr>
              <a:t>Pelarut</a:t>
            </a:r>
            <a:r>
              <a:rPr lang="en-ID" b="1" dirty="0">
                <a:latin typeface="Bookman Old Style" panose="02050604050505020204" pitchFamily="18" charset="0"/>
              </a:rPr>
              <a:t> </a:t>
            </a:r>
            <a:r>
              <a:rPr lang="en-ID" b="1" dirty="0" err="1">
                <a:latin typeface="Bookman Old Style" panose="02050604050505020204" pitchFamily="18" charset="0"/>
              </a:rPr>
              <a:t>Organik</a:t>
            </a:r>
            <a:endParaRPr lang="en-ID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921989"/>
      </p:ext>
    </p:extLst>
  </p:cSld>
  <p:clrMapOvr>
    <a:masterClrMapping/>
  </p:clrMapOvr>
  <p:transition spd="med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9D178F-74C8-204E-9913-8A4196FE1876}"/>
              </a:ext>
            </a:extLst>
          </p:cNvPr>
          <p:cNvSpPr/>
          <p:nvPr/>
        </p:nvSpPr>
        <p:spPr>
          <a:xfrm>
            <a:off x="235528" y="2032763"/>
            <a:ext cx="47521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Millions of workers are exposed to solvents on a daily basis. </a:t>
            </a:r>
          </a:p>
          <a:p>
            <a:pPr algn="ctr"/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Health hazards associated with solvent exposure include toxicity to the </a:t>
            </a:r>
            <a:r>
              <a:rPr lang="en-ID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nervous system, reproductive damage, liver and kidney damage, respiratory impairment, cancer &amp; dermatitis</a:t>
            </a:r>
            <a:r>
              <a:rPr lang="en-ID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  (OSHA)</a:t>
            </a:r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787196-4491-B342-B7AE-ADE66598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1776"/>
            <a:ext cx="9143999" cy="858936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ID" sz="2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Faktor</a:t>
            </a:r>
            <a:r>
              <a:rPr lang="en-ID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Risiko</a:t>
            </a:r>
            <a:r>
              <a:rPr lang="en-ID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Pelarut</a:t>
            </a:r>
            <a:r>
              <a:rPr lang="en-ID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Organik</a:t>
            </a:r>
            <a:r>
              <a:rPr lang="en-ID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 di </a:t>
            </a:r>
            <a:r>
              <a:rPr lang="en-ID" sz="2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Tempat</a:t>
            </a:r>
            <a:r>
              <a:rPr lang="en-ID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Kerja</a:t>
            </a:r>
            <a:endParaRPr lang="en-ID" sz="24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436BCC-14BE-814A-83CF-35F4AAD85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815" y="4087091"/>
            <a:ext cx="3887184" cy="27709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4D6B82-7EF7-6E41-99D4-40C2F68F2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815" y="1649043"/>
            <a:ext cx="3887185" cy="234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35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567F0-0C7E-4E4E-B7F7-4AEE611C9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660"/>
            <a:ext cx="9144000" cy="858936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ID" sz="2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Identifikasi</a:t>
            </a:r>
            <a:r>
              <a:rPr lang="en-ID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Toksikan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E2C047-379B-47A8-AA3E-1C675F618A02}"/>
              </a:ext>
            </a:extLst>
          </p:cNvPr>
          <p:cNvSpPr txBox="1">
            <a:spLocks/>
          </p:cNvSpPr>
          <p:nvPr/>
        </p:nvSpPr>
        <p:spPr>
          <a:xfrm>
            <a:off x="-882107" y="1294480"/>
            <a:ext cx="10902745" cy="1189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F1C88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ID" sz="24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Bahan</a:t>
            </a:r>
            <a:r>
              <a:rPr lang="en-ID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kimia</a:t>
            </a:r>
            <a:r>
              <a:rPr lang="en-ID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apa</a:t>
            </a:r>
            <a:r>
              <a:rPr lang="en-ID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yang </a:t>
            </a:r>
            <a:r>
              <a:rPr lang="en-ID" sz="24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terkandung</a:t>
            </a:r>
            <a:r>
              <a:rPr lang="en-ID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didalamnya</a:t>
            </a:r>
            <a:r>
              <a:rPr lang="en-ID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BACC15-7CB2-42CF-8C50-79327932BA10}"/>
              </a:ext>
            </a:extLst>
          </p:cNvPr>
          <p:cNvSpPr/>
          <p:nvPr/>
        </p:nvSpPr>
        <p:spPr>
          <a:xfrm>
            <a:off x="1386470" y="2726067"/>
            <a:ext cx="766054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Safety data sheet (SDS)</a:t>
            </a:r>
          </a:p>
          <a:p>
            <a:pPr algn="just"/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Campuran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nama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dagang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“Solvent 100” - Cat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Kapal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Laut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  <a:p>
            <a:pPr algn="just"/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Analisis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Komposisi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i="1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Gas Chromatography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 Ethylbenzene, propyl benzene</a:t>
            </a:r>
          </a:p>
          <a:p>
            <a:pPr algn="just"/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pPr algn="just"/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pPr algn="just"/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pPr algn="just"/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Komposisi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tidak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diketahui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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Analisis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: </a:t>
            </a:r>
            <a:r>
              <a:rPr lang="en-ID" sz="1600" i="1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Electron impact Gas Chromatography Mass Spectrometry (EI-GC-MS)</a:t>
            </a:r>
            <a:endParaRPr lang="en-ID" sz="1600" b="1" i="1" dirty="0">
              <a:solidFill>
                <a:schemeClr val="bg1"/>
              </a:solidFill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endParaRPr lang="en-ID" sz="1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736C83-5527-481F-A56B-9A49477CD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790" y="5498577"/>
            <a:ext cx="1294953" cy="1128745"/>
          </a:xfrm>
          <a:prstGeom prst="rect">
            <a:avLst/>
          </a:prstGeom>
        </p:spPr>
      </p:pic>
      <p:pic>
        <p:nvPicPr>
          <p:cNvPr id="8" name="Graphic 7" descr="Open book">
            <a:extLst>
              <a:ext uri="{FF2B5EF4-FFF2-40B4-BE49-F238E27FC236}">
                <a16:creationId xmlns:a16="http://schemas.microsoft.com/office/drawing/2014/main" id="{EBE2E0F5-E88F-854E-A918-733B89C013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996" y="2531030"/>
            <a:ext cx="914400" cy="914400"/>
          </a:xfrm>
          <a:prstGeom prst="rect">
            <a:avLst/>
          </a:prstGeom>
        </p:spPr>
      </p:pic>
      <p:pic>
        <p:nvPicPr>
          <p:cNvPr id="10" name="Graphic 9" descr="Test tubes">
            <a:extLst>
              <a:ext uri="{FF2B5EF4-FFF2-40B4-BE49-F238E27FC236}">
                <a16:creationId xmlns:a16="http://schemas.microsoft.com/office/drawing/2014/main" id="{4B5FAB99-97C7-0C4F-830E-A50B24787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0187" y="3539124"/>
            <a:ext cx="914400" cy="914400"/>
          </a:xfrm>
          <a:prstGeom prst="rect">
            <a:avLst/>
          </a:prstGeom>
        </p:spPr>
      </p:pic>
      <p:pic>
        <p:nvPicPr>
          <p:cNvPr id="12" name="Graphic 11" descr="Beaker">
            <a:extLst>
              <a:ext uri="{FF2B5EF4-FFF2-40B4-BE49-F238E27FC236}">
                <a16:creationId xmlns:a16="http://schemas.microsoft.com/office/drawing/2014/main" id="{9B883446-63F7-AA42-9A37-C2EBF52E8F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0187" y="45841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5071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012A7-01F3-442C-A58D-F8A95B178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503" y="286286"/>
            <a:ext cx="6571913" cy="362588"/>
          </a:xfrm>
        </p:spPr>
        <p:txBody>
          <a:bodyPr>
            <a:noAutofit/>
          </a:bodyPr>
          <a:lstStyle/>
          <a:p>
            <a:pPr algn="r"/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TOPIK PEMBAHASAN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317CF33-45B5-411D-847E-B98DC1D12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1791165"/>
              </p:ext>
            </p:extLst>
          </p:nvPr>
        </p:nvGraphicFramePr>
        <p:xfrm>
          <a:off x="2123325" y="1186617"/>
          <a:ext cx="7020675" cy="507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288482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217614-23E4-442D-9BED-98F8BD18F582}"/>
              </a:ext>
            </a:extLst>
          </p:cNvPr>
          <p:cNvSpPr/>
          <p:nvPr/>
        </p:nvSpPr>
        <p:spPr>
          <a:xfrm>
            <a:off x="149780" y="2142505"/>
            <a:ext cx="44222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Pajanan</a:t>
            </a:r>
            <a:r>
              <a:rPr lang="en-ID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terjadi</a:t>
            </a:r>
            <a:r>
              <a:rPr lang="en-ID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:</a:t>
            </a:r>
          </a:p>
          <a:p>
            <a:pPr algn="just"/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Maintenance work 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– pipa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dibuka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pompa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dan valve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diangkat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untuk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diservis</a:t>
            </a: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Fugitive emissions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kebocoran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pada valves and joints.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Spillages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D" sz="1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Transfer of solvents 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–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pajanan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dapat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terjadi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pada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saat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transfer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pelarut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dari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vessels, tanks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atau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drums.</a:t>
            </a:r>
          </a:p>
        </p:txBody>
      </p:sp>
      <p:pic>
        <p:nvPicPr>
          <p:cNvPr id="1026" name="Picture 2" descr="PELATIHAN PREVENTIVE MAINTENANCE OF ELECTRICAL EQUIPMENT ...">
            <a:extLst>
              <a:ext uri="{FF2B5EF4-FFF2-40B4-BE49-F238E27FC236}">
                <a16:creationId xmlns:a16="http://schemas.microsoft.com/office/drawing/2014/main" id="{03A7E4DB-6FEE-406E-93DC-BFDB4BC8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40" y="2142505"/>
            <a:ext cx="3200400" cy="157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chnology Targets Fugitive Emissions | Chemical Processing">
            <a:extLst>
              <a:ext uri="{FF2B5EF4-FFF2-40B4-BE49-F238E27FC236}">
                <a16:creationId xmlns:a16="http://schemas.microsoft.com/office/drawing/2014/main" id="{951B366C-5B29-4ABB-8AC2-A50C94933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40" y="3757198"/>
            <a:ext cx="3200400" cy="157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building, person, man, standing&#10;&#10;Description automatically generated">
            <a:extLst>
              <a:ext uri="{FF2B5EF4-FFF2-40B4-BE49-F238E27FC236}">
                <a16:creationId xmlns:a16="http://schemas.microsoft.com/office/drawing/2014/main" id="{0788344E-F7EA-4B9D-BBE7-355A30AC40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740" y="5371890"/>
            <a:ext cx="3200400" cy="141424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574B266-4949-9E47-B696-6FB9A5D0D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660"/>
            <a:ext cx="9144000" cy="858936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ID" sz="2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Jalur</a:t>
            </a:r>
            <a:r>
              <a:rPr lang="en-ID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Pajanan</a:t>
            </a:r>
            <a:endParaRPr lang="en-ID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0500F7-60ED-624F-B184-B08AB51A2C35}"/>
              </a:ext>
            </a:extLst>
          </p:cNvPr>
          <p:cNvSpPr/>
          <p:nvPr/>
        </p:nvSpPr>
        <p:spPr>
          <a:xfrm>
            <a:off x="149780" y="1481567"/>
            <a:ext cx="8994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Produksi</a:t>
            </a:r>
            <a:r>
              <a:rPr lang="en-ID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pelarut</a:t>
            </a:r>
            <a:r>
              <a:rPr lang="en-ID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organik</a:t>
            </a:r>
            <a:r>
              <a:rPr lang="en-ID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umumnya</a:t>
            </a:r>
            <a:r>
              <a:rPr lang="en-ID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TERTUTUP (</a:t>
            </a:r>
            <a:r>
              <a:rPr lang="en-ID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ENCLOSED</a:t>
            </a:r>
            <a:r>
              <a:rPr lang="en-ID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90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3FD1BDF-9289-4EC9-84AA-434B57686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946" y="1886728"/>
            <a:ext cx="5201936" cy="372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18E350E-82C7-7642-94A8-88942ADC9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660"/>
            <a:ext cx="9144000" cy="858936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ID" sz="2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Jalur</a:t>
            </a:r>
            <a:r>
              <a:rPr lang="en-ID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Pajanan</a:t>
            </a:r>
            <a:endParaRPr lang="en-ID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DC64E4-9ADE-A04E-966D-E03AA4113F26}"/>
              </a:ext>
            </a:extLst>
          </p:cNvPr>
          <p:cNvSpPr/>
          <p:nvPr/>
        </p:nvSpPr>
        <p:spPr>
          <a:xfrm>
            <a:off x="332509" y="188672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Inhalasi</a:t>
            </a:r>
            <a:endParaRPr lang="en-ID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D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Absorpsi</a:t>
            </a:r>
            <a:r>
              <a:rPr lang="en-ID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kulit</a:t>
            </a:r>
            <a:endParaRPr lang="en-ID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D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Tertelan</a:t>
            </a:r>
            <a:endParaRPr lang="en-ID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D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Absorpsi</a:t>
            </a:r>
            <a:r>
              <a:rPr lang="en-ID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mata</a:t>
            </a:r>
            <a:endParaRPr lang="en-ID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4BD66B-1C9E-6E4B-B816-48BB6959C564}"/>
              </a:ext>
            </a:extLst>
          </p:cNvPr>
          <p:cNvSpPr txBox="1"/>
          <p:nvPr/>
        </p:nvSpPr>
        <p:spPr>
          <a:xfrm>
            <a:off x="6830291" y="1648691"/>
            <a:ext cx="1870364" cy="43087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12702-6297-B849-8A00-DC2BC8D686A1}"/>
              </a:ext>
            </a:extLst>
          </p:cNvPr>
          <p:cNvSpPr txBox="1"/>
          <p:nvPr/>
        </p:nvSpPr>
        <p:spPr>
          <a:xfrm>
            <a:off x="6996545" y="6109855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Rute</a:t>
            </a:r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utama</a:t>
            </a:r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Graphic 6" descr="Eye">
            <a:extLst>
              <a:ext uri="{FF2B5EF4-FFF2-40B4-BE49-F238E27FC236}">
                <a16:creationId xmlns:a16="http://schemas.microsoft.com/office/drawing/2014/main" id="{C044B376-7D3A-314C-A5BC-68D83979B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873" y="4648199"/>
            <a:ext cx="1371599" cy="13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9387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F31304D-5124-4004-936C-815C63CF82C3}"/>
              </a:ext>
            </a:extLst>
          </p:cNvPr>
          <p:cNvSpPr/>
          <p:nvPr/>
        </p:nvSpPr>
        <p:spPr>
          <a:xfrm>
            <a:off x="6480548" y="2936557"/>
            <a:ext cx="255388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6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Konsentrasi</a:t>
            </a:r>
            <a:r>
              <a:rPr lang="en-ID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uap</a:t>
            </a:r>
            <a:endParaRPr lang="en-ID" sz="1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ID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Konsentrasi</a:t>
            </a:r>
            <a:r>
              <a:rPr lang="en-ID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makin</a:t>
            </a:r>
            <a:r>
              <a:rPr lang="en-ID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tinggi</a:t>
            </a:r>
            <a:r>
              <a:rPr lang="en-ID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pada </a:t>
            </a:r>
            <a:r>
              <a:rPr lang="en-ID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ruang</a:t>
            </a:r>
            <a:r>
              <a:rPr lang="en-ID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terbatas</a:t>
            </a:r>
            <a:r>
              <a:rPr lang="en-ID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&amp; </a:t>
            </a:r>
            <a:r>
              <a:rPr lang="en-ID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tertutup</a:t>
            </a:r>
            <a:r>
              <a:rPr lang="en-ID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(confined space)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8E350E-82C7-7642-94A8-88942ADC9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660"/>
            <a:ext cx="9144000" cy="858936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ID" sz="2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Jalur</a:t>
            </a:r>
            <a:r>
              <a:rPr lang="en-ID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Pajanan</a:t>
            </a:r>
            <a:br>
              <a:rPr lang="en-ID" sz="24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ID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Faktor-faktor</a:t>
            </a:r>
            <a:r>
              <a:rPr lang="en-ID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 yang </a:t>
            </a:r>
            <a:r>
              <a:rPr lang="en-ID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memengaruhi</a:t>
            </a:r>
            <a:r>
              <a:rPr lang="en-ID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pajanan</a:t>
            </a:r>
            <a:r>
              <a:rPr lang="en-ID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pelarut</a:t>
            </a:r>
            <a:endParaRPr lang="en-ID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A2465D-E4E9-414A-B5E2-DAD8309622BC}"/>
              </a:ext>
            </a:extLst>
          </p:cNvPr>
          <p:cNvSpPr/>
          <p:nvPr/>
        </p:nvSpPr>
        <p:spPr>
          <a:xfrm>
            <a:off x="116527" y="3245583"/>
            <a:ext cx="15563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600" b="1" dirty="0" err="1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Frekuensi</a:t>
            </a:r>
            <a:r>
              <a:rPr lang="en-ID" sz="1600" b="1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pajanan</a:t>
            </a:r>
            <a:r>
              <a:rPr lang="en-ID" sz="1600" b="1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  <a:endParaRPr lang="en-ID" sz="1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4" name="Graphic 13" descr="Head with gears">
            <a:extLst>
              <a:ext uri="{FF2B5EF4-FFF2-40B4-BE49-F238E27FC236}">
                <a16:creationId xmlns:a16="http://schemas.microsoft.com/office/drawing/2014/main" id="{4A83BE6D-452C-094D-A7EC-74B9EEEE2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544" y="1897704"/>
            <a:ext cx="1191493" cy="1191494"/>
          </a:xfrm>
          <a:prstGeom prst="rect">
            <a:avLst/>
          </a:prstGeom>
        </p:spPr>
      </p:pic>
      <p:pic>
        <p:nvPicPr>
          <p:cNvPr id="16" name="Graphic 15" descr="Beaker">
            <a:extLst>
              <a:ext uri="{FF2B5EF4-FFF2-40B4-BE49-F238E27FC236}">
                <a16:creationId xmlns:a16="http://schemas.microsoft.com/office/drawing/2014/main" id="{1638F465-BA88-9848-A301-8545BD6152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6674" y="1722873"/>
            <a:ext cx="1111095" cy="1111095"/>
          </a:xfrm>
          <a:prstGeom prst="rect">
            <a:avLst/>
          </a:prstGeom>
        </p:spPr>
      </p:pic>
      <p:pic>
        <p:nvPicPr>
          <p:cNvPr id="18" name="Graphic 17" descr="Scientist">
            <a:extLst>
              <a:ext uri="{FF2B5EF4-FFF2-40B4-BE49-F238E27FC236}">
                <a16:creationId xmlns:a16="http://schemas.microsoft.com/office/drawing/2014/main" id="{0AD9439E-A554-8644-9FA1-62AC9DAD28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32767" y="1687001"/>
            <a:ext cx="1191493" cy="1191493"/>
          </a:xfrm>
          <a:prstGeom prst="rect">
            <a:avLst/>
          </a:prstGeom>
        </p:spPr>
      </p:pic>
      <p:pic>
        <p:nvPicPr>
          <p:cNvPr id="20" name="Graphic 19" descr="Test tubes">
            <a:extLst>
              <a:ext uri="{FF2B5EF4-FFF2-40B4-BE49-F238E27FC236}">
                <a16:creationId xmlns:a16="http://schemas.microsoft.com/office/drawing/2014/main" id="{7FE9DAED-4869-C54A-889C-A24F60898A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11303" y="1682161"/>
            <a:ext cx="1191492" cy="99328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EBB0D44-48E6-1B42-B170-84654D6F8823}"/>
              </a:ext>
            </a:extLst>
          </p:cNvPr>
          <p:cNvSpPr/>
          <p:nvPr/>
        </p:nvSpPr>
        <p:spPr>
          <a:xfrm>
            <a:off x="1774542" y="3179543"/>
            <a:ext cx="15563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6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Kemudahan</a:t>
            </a:r>
            <a:r>
              <a:rPr lang="en-ID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menguap</a:t>
            </a:r>
            <a:endParaRPr lang="en-ID" sz="1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58F271-E142-4440-8B91-3512E5E3E7B5}"/>
              </a:ext>
            </a:extLst>
          </p:cNvPr>
          <p:cNvSpPr/>
          <p:nvPr/>
        </p:nvSpPr>
        <p:spPr>
          <a:xfrm>
            <a:off x="3644916" y="2837075"/>
            <a:ext cx="239566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6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Kelarutan</a:t>
            </a:r>
            <a:endParaRPr lang="en-ID" sz="1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ID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mudah</a:t>
            </a:r>
            <a:r>
              <a:rPr lang="en-ID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larut</a:t>
            </a:r>
            <a:r>
              <a:rPr lang="en-ID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lemak </a:t>
            </a:r>
            <a:r>
              <a:rPr lang="en-ID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makin</a:t>
            </a:r>
            <a:r>
              <a:rPr lang="en-ID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mudah</a:t>
            </a:r>
            <a:r>
              <a:rPr lang="en-ID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masuk</a:t>
            </a:r>
            <a:r>
              <a:rPr lang="en-ID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</a:t>
            </a:r>
            <a:r>
              <a:rPr lang="en-ID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tubuh</a:t>
            </a:r>
            <a:endParaRPr lang="en-ID" sz="1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DB0EF8-AB07-134D-945F-AF65809174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544" y="4459923"/>
            <a:ext cx="4433456" cy="22044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9179E4E-8FEE-CD4F-A920-3DDDBA2180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39424" y="4483854"/>
            <a:ext cx="4058212" cy="21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73333"/>
      </p:ext>
    </p:extLst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8FFFDCE-8FCB-4EF0-994D-1F056FF2E1D0}"/>
              </a:ext>
            </a:extLst>
          </p:cNvPr>
          <p:cNvSpPr/>
          <p:nvPr/>
        </p:nvSpPr>
        <p:spPr>
          <a:xfrm>
            <a:off x="2421276" y="1535455"/>
            <a:ext cx="6122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0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Jalur</a:t>
            </a:r>
            <a:r>
              <a:rPr lang="en-ID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utama</a:t>
            </a:r>
            <a:r>
              <a:rPr lang="en-ID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pajanan</a:t>
            </a:r>
            <a:r>
              <a:rPr lang="en-ID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pelarut</a:t>
            </a:r>
            <a:r>
              <a:rPr lang="en-ID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di </a:t>
            </a:r>
            <a:r>
              <a:rPr lang="en-ID" sz="20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tempat</a:t>
            </a:r>
            <a:r>
              <a:rPr lang="en-ID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kerja</a:t>
            </a:r>
            <a:endParaRPr lang="en-ID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Inhalation - Wikipedia">
            <a:extLst>
              <a:ext uri="{FF2B5EF4-FFF2-40B4-BE49-F238E27FC236}">
                <a16:creationId xmlns:a16="http://schemas.microsoft.com/office/drawing/2014/main" id="{A5C3D9D5-55F0-495D-B738-98AC4342D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382" y="2228670"/>
            <a:ext cx="3463635" cy="377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B16DFAA-2818-B247-AEFB-7A9B6B5A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818"/>
            <a:ext cx="9144000" cy="844778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ID" sz="2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Jalur</a:t>
            </a:r>
            <a:r>
              <a:rPr lang="en-ID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Pajanan</a:t>
            </a:r>
            <a:br>
              <a:rPr lang="en-ID" sz="24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ID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Inhalasi</a:t>
            </a:r>
            <a:endParaRPr lang="en-ID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EC3897-B945-0F44-BA61-568BFACDA595}"/>
              </a:ext>
            </a:extLst>
          </p:cNvPr>
          <p:cNvSpPr/>
          <p:nvPr/>
        </p:nvSpPr>
        <p:spPr>
          <a:xfrm>
            <a:off x="221672" y="2197977"/>
            <a:ext cx="51677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Uptake (%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dosis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terhirup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tertahan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&amp;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terabsorpsi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): </a:t>
            </a:r>
            <a:r>
              <a:rPr lang="en-ID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40-80% at 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Peningkatan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aktivitas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fisik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– ↑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absorpsi</a:t>
            </a: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Uap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–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masuk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paru-paru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–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darah</a:t>
            </a: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Luas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permukaan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paru-paru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- </a:t>
            </a:r>
            <a:r>
              <a:rPr lang="en-ID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140 m</a:t>
            </a:r>
            <a:r>
              <a:rPr lang="en-ID" sz="1600" b="1" baseline="30000" dirty="0">
                <a:solidFill>
                  <a:srgbClr val="FFFF00"/>
                </a:solidFill>
                <a:latin typeface="Bookman Old Style" panose="02050604050505020204" pitchFamily="18" charset="0"/>
              </a:rPr>
              <a:t>2 -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Lapisan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tipis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sel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mudah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ditembus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alveoli –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pertukaran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gas O</a:t>
            </a:r>
            <a:r>
              <a:rPr lang="en-ID" sz="1600" baseline="-25000" dirty="0">
                <a:solidFill>
                  <a:schemeClr val="bg1"/>
                </a:solidFill>
                <a:latin typeface="Bookman Old Style" panose="02050604050505020204" pitchFamily="18" charset="0"/>
              </a:rPr>
              <a:t>2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&amp; CO</a:t>
            </a:r>
            <a:r>
              <a:rPr lang="en-ID" sz="1600" baseline="-25000" dirty="0">
                <a:solidFill>
                  <a:schemeClr val="bg1"/>
                </a:solidFill>
                <a:latin typeface="Bookman Old Style" panose="02050604050505020204" pitchFamily="18" charset="0"/>
              </a:rPr>
              <a:t>2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darah</a:t>
            </a: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Luas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permukaan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kulit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: 1.5 - 2 m</a:t>
            </a:r>
            <a:r>
              <a:rPr lang="en-ID" sz="1600" baseline="30000" dirty="0">
                <a:solidFill>
                  <a:schemeClr val="bg1"/>
                </a:solidFill>
                <a:latin typeface="Bookman Old Style" panose="02050604050505020204" pitchFamily="18" charset="0"/>
              </a:rPr>
              <a:t>2</a:t>
            </a: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72807"/>
      </p:ext>
    </p:extLst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F573E7-9233-46EF-8BF0-96B65F368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48" t="10709" r="20984" b="40597"/>
          <a:stretch/>
        </p:blipFill>
        <p:spPr>
          <a:xfrm>
            <a:off x="657872" y="1349081"/>
            <a:ext cx="6312553" cy="32828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798BD2-AAEA-4FF6-B5F4-EF03B3828D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93" t="52989" r="34754" b="8523"/>
          <a:stretch/>
        </p:blipFill>
        <p:spPr>
          <a:xfrm>
            <a:off x="4235174" y="4685638"/>
            <a:ext cx="2638269" cy="197870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3B17DA3-C165-9741-B0FF-F47C53035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660"/>
            <a:ext cx="9144000" cy="858936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ID" sz="2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Jalur</a:t>
            </a:r>
            <a:r>
              <a:rPr lang="en-ID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Pajanan</a:t>
            </a:r>
            <a:r>
              <a:rPr lang="en-ID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 - </a:t>
            </a:r>
            <a:r>
              <a:rPr lang="en-ID" sz="2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Inhalasi</a:t>
            </a:r>
            <a:endParaRPr lang="en-ID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31668"/>
      </p:ext>
    </p:extLst>
  </p:cSld>
  <p:clrMapOvr>
    <a:masterClrMapping/>
  </p:clrMapOvr>
  <p:transition spd="med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kin Exposures and Effects | NIOSH | CDC">
            <a:extLst>
              <a:ext uri="{FF2B5EF4-FFF2-40B4-BE49-F238E27FC236}">
                <a16:creationId xmlns:a16="http://schemas.microsoft.com/office/drawing/2014/main" id="{461C8CAA-50BC-4F09-96A9-41235CD2F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339" y="1052596"/>
            <a:ext cx="2824612" cy="174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3820292-F6E1-2340-A973-9087028C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660"/>
            <a:ext cx="9144000" cy="858936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ID" sz="2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Jalur</a:t>
            </a:r>
            <a:r>
              <a:rPr lang="en-ID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Pajanan</a:t>
            </a:r>
            <a:r>
              <a:rPr lang="en-ID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 – </a:t>
            </a:r>
            <a:r>
              <a:rPr lang="en-ID" sz="2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Absorpsi</a:t>
            </a:r>
            <a:r>
              <a:rPr lang="en-ID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Kulit</a:t>
            </a:r>
            <a:endParaRPr lang="en-ID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742D98-D01C-7140-83C0-A952213F90A3}"/>
              </a:ext>
            </a:extLst>
          </p:cNvPr>
          <p:cNvSpPr/>
          <p:nvPr/>
        </p:nvSpPr>
        <p:spPr>
          <a:xfrm>
            <a:off x="0" y="1720840"/>
            <a:ext cx="340821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Kelarutan</a:t>
            </a:r>
            <a:r>
              <a:rPr lang="en-ID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dalam</a:t>
            </a:r>
            <a:r>
              <a:rPr lang="en-ID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lemak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D" sz="1600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dirty="0" err="1">
                <a:latin typeface="Bookman Old Style" panose="02050604050505020204" pitchFamily="18" charset="0"/>
              </a:rPr>
              <a:t>Pelarut</a:t>
            </a:r>
            <a:r>
              <a:rPr lang="en-ID" sz="1600" dirty="0"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latin typeface="Bookman Old Style" panose="02050604050505020204" pitchFamily="18" charset="0"/>
              </a:rPr>
              <a:t>mudah</a:t>
            </a:r>
            <a:r>
              <a:rPr lang="en-ID" sz="1600" dirty="0"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latin typeface="Bookman Old Style" panose="02050604050505020204" pitchFamily="18" charset="0"/>
              </a:rPr>
              <a:t>larut</a:t>
            </a:r>
            <a:r>
              <a:rPr lang="en-ID" sz="1600" dirty="0"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latin typeface="Bookman Old Style" panose="02050604050505020204" pitchFamily="18" charset="0"/>
              </a:rPr>
              <a:t>dalam</a:t>
            </a:r>
            <a:r>
              <a:rPr lang="en-ID" sz="1600" dirty="0">
                <a:latin typeface="Bookman Old Style" panose="02050604050505020204" pitchFamily="18" charset="0"/>
              </a:rPr>
              <a:t> </a:t>
            </a:r>
            <a:r>
              <a:rPr lang="en-ID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lemak &amp; air - </a:t>
            </a:r>
            <a:r>
              <a:rPr lang="en-ID" sz="1600" dirty="0">
                <a:latin typeface="Bookman Old Style" panose="02050604050505020204" pitchFamily="18" charset="0"/>
              </a:rPr>
              <a:t>↑ </a:t>
            </a:r>
            <a:r>
              <a:rPr lang="en-ID" sz="1600" dirty="0" err="1">
                <a:latin typeface="Bookman Old Style" panose="02050604050505020204" pitchFamily="18" charset="0"/>
              </a:rPr>
              <a:t>penetrasi</a:t>
            </a:r>
            <a:endParaRPr lang="en-ID" sz="1600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D" sz="1600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Skin absorption rates – </a:t>
            </a:r>
            <a:r>
              <a:rPr lang="en-ID" sz="1600" dirty="0" err="1">
                <a:latin typeface="Bookman Old Style" panose="02050604050505020204" pitchFamily="18" charset="0"/>
              </a:rPr>
              <a:t>bervariasi</a:t>
            </a:r>
            <a:r>
              <a:rPr lang="en-ID" sz="1600" dirty="0"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latin typeface="Bookman Old Style" panose="02050604050505020204" pitchFamily="18" charset="0"/>
              </a:rPr>
              <a:t>antar</a:t>
            </a:r>
            <a:r>
              <a:rPr lang="en-ID" sz="1600" dirty="0"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latin typeface="Bookman Old Style" panose="02050604050505020204" pitchFamily="18" charset="0"/>
              </a:rPr>
              <a:t>individu</a:t>
            </a:r>
            <a:r>
              <a:rPr lang="en-ID" sz="1600" dirty="0">
                <a:latin typeface="Bookman Old Style" panose="02050604050505020204" pitchFamily="18" charset="0"/>
              </a:rPr>
              <a:t> (max 4 kali)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D" sz="1600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dirty="0" err="1">
                <a:latin typeface="Bookman Old Style" panose="02050604050505020204" pitchFamily="18" charset="0"/>
              </a:rPr>
              <a:t>Faktor-faktor</a:t>
            </a:r>
            <a:r>
              <a:rPr lang="en-ID" sz="1600" dirty="0"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latin typeface="Bookman Old Style" panose="02050604050505020204" pitchFamily="18" charset="0"/>
              </a:rPr>
              <a:t>memengaruhi</a:t>
            </a:r>
            <a:r>
              <a:rPr lang="en-ID" sz="1600" dirty="0">
                <a:latin typeface="Bookman Old Style" panose="02050604050505020204" pitchFamily="18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penetrasi</a:t>
            </a:r>
            <a:r>
              <a:rPr lang="en-ID" sz="1600" dirty="0"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latin typeface="Bookman Old Style" panose="02050604050505020204" pitchFamily="18" charset="0"/>
              </a:rPr>
              <a:t>pelarut</a:t>
            </a:r>
            <a:r>
              <a:rPr lang="en-ID" sz="1600" dirty="0"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latin typeface="Bookman Old Style" panose="02050604050505020204" pitchFamily="18" charset="0"/>
              </a:rPr>
              <a:t>kedalam</a:t>
            </a:r>
            <a:r>
              <a:rPr lang="en-ID" sz="1600" dirty="0"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latin typeface="Bookman Old Style" panose="02050604050505020204" pitchFamily="18" charset="0"/>
              </a:rPr>
              <a:t>kulit</a:t>
            </a:r>
            <a:r>
              <a:rPr lang="en-ID" sz="1600" dirty="0">
                <a:latin typeface="Bookman Old Style" panose="020506040505050202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1600" dirty="0" err="1">
                <a:latin typeface="Bookman Old Style" panose="02050604050505020204" pitchFamily="18" charset="0"/>
              </a:rPr>
              <a:t>Ketebalan</a:t>
            </a:r>
            <a:r>
              <a:rPr lang="en-ID" sz="1600" dirty="0"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latin typeface="Bookman Old Style" panose="02050604050505020204" pitchFamily="18" charset="0"/>
              </a:rPr>
              <a:t>kulit</a:t>
            </a:r>
            <a:endParaRPr lang="en-ID" sz="1600" dirty="0">
              <a:latin typeface="Bookman Old Style" panose="0205060405050502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1600" dirty="0" err="1">
                <a:latin typeface="Bookman Old Style" panose="02050604050505020204" pitchFamily="18" charset="0"/>
              </a:rPr>
              <a:t>Kerusakan</a:t>
            </a:r>
            <a:r>
              <a:rPr lang="en-ID" sz="1600" dirty="0"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latin typeface="Bookman Old Style" panose="02050604050505020204" pitchFamily="18" charset="0"/>
              </a:rPr>
              <a:t>kulit</a:t>
            </a:r>
            <a:r>
              <a:rPr lang="en-ID" sz="1600" dirty="0">
                <a:latin typeface="Bookman Old Style" panose="02050604050505020204" pitchFamily="18" charset="0"/>
              </a:rPr>
              <a:t> (</a:t>
            </a:r>
            <a:r>
              <a:rPr lang="en-ID" sz="1600" dirty="0" err="1">
                <a:latin typeface="Bookman Old Style" panose="02050604050505020204" pitchFamily="18" charset="0"/>
              </a:rPr>
              <a:t>terluka</a:t>
            </a:r>
            <a:r>
              <a:rPr lang="en-ID" sz="1600" dirty="0">
                <a:latin typeface="Bookman Old Style" panose="02050604050505020204" pitchFamily="18" charset="0"/>
              </a:rPr>
              <a:t>, </a:t>
            </a:r>
            <a:r>
              <a:rPr lang="en-ID" sz="1600" dirty="0" err="1">
                <a:latin typeface="Bookman Old Style" panose="02050604050505020204" pitchFamily="18" charset="0"/>
              </a:rPr>
              <a:t>abrasi</a:t>
            </a:r>
            <a:r>
              <a:rPr lang="en-ID" sz="1600" dirty="0">
                <a:latin typeface="Bookman Old Style" panose="020506040505050202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1600" dirty="0" err="1">
                <a:latin typeface="Bookman Old Style" panose="02050604050505020204" pitchFamily="18" charset="0"/>
              </a:rPr>
              <a:t>Difusi</a:t>
            </a:r>
            <a:r>
              <a:rPr lang="en-ID" sz="1600" dirty="0"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latin typeface="Bookman Old Style" panose="02050604050505020204" pitchFamily="18" charset="0"/>
              </a:rPr>
              <a:t>pasif</a:t>
            </a:r>
            <a:r>
              <a:rPr lang="en-ID" sz="1600" dirty="0">
                <a:latin typeface="Bookman Old Style" panose="02050604050505020204" pitchFamily="18" charset="0"/>
              </a:rPr>
              <a:t> (polar / non-polar) – </a:t>
            </a:r>
            <a:r>
              <a:rPr lang="en-ID" sz="1600" dirty="0" err="1">
                <a:latin typeface="Bookman Old Style" panose="02050604050505020204" pitchFamily="18" charset="0"/>
              </a:rPr>
              <a:t>mekanisme</a:t>
            </a:r>
            <a:r>
              <a:rPr lang="en-ID" sz="1600" dirty="0"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latin typeface="Bookman Old Style" panose="02050604050505020204" pitchFamily="18" charset="0"/>
              </a:rPr>
              <a:t>beda</a:t>
            </a:r>
            <a:endParaRPr lang="en-ID" sz="1600" dirty="0">
              <a:latin typeface="Bookman Old Style" panose="0205060405050502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1600" dirty="0" err="1">
                <a:latin typeface="Bookman Old Style" panose="02050604050505020204" pitchFamily="18" charset="0"/>
              </a:rPr>
              <a:t>Kondisi</a:t>
            </a:r>
            <a:r>
              <a:rPr lang="en-ID" sz="1600" dirty="0"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latin typeface="Bookman Old Style" panose="02050604050505020204" pitchFamily="18" charset="0"/>
              </a:rPr>
              <a:t>kulit</a:t>
            </a:r>
            <a:r>
              <a:rPr lang="en-ID" sz="1600" dirty="0">
                <a:latin typeface="Bookman Old Style" panose="02050604050505020204" pitchFamily="18" charset="0"/>
              </a:rPr>
              <a:t> (</a:t>
            </a:r>
            <a:r>
              <a:rPr lang="en-ID" sz="1600" dirty="0" err="1">
                <a:latin typeface="Bookman Old Style" panose="02050604050505020204" pitchFamily="18" charset="0"/>
              </a:rPr>
              <a:t>kering</a:t>
            </a:r>
            <a:r>
              <a:rPr lang="en-ID" sz="1600" dirty="0">
                <a:latin typeface="Bookman Old Style" panose="02050604050505020204" pitchFamily="18" charset="0"/>
              </a:rPr>
              <a:t>) ↑ </a:t>
            </a:r>
            <a:r>
              <a:rPr lang="en-ID" sz="1600" dirty="0" err="1">
                <a:latin typeface="Bookman Old Style" panose="02050604050505020204" pitchFamily="18" charset="0"/>
              </a:rPr>
              <a:t>penetrasi</a:t>
            </a:r>
            <a:endParaRPr lang="en-ID" sz="1600" dirty="0">
              <a:latin typeface="Bookman Old Style" panose="02050604050505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6C743D-8CC7-E84C-8624-FF5D97EA0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673" y="2339145"/>
            <a:ext cx="5739995" cy="41741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1F4804-9D4C-7443-A835-FB61C18A4F7E}"/>
              </a:ext>
            </a:extLst>
          </p:cNvPr>
          <p:cNvSpPr/>
          <p:nvPr/>
        </p:nvSpPr>
        <p:spPr>
          <a:xfrm>
            <a:off x="5242339" y="6513290"/>
            <a:ext cx="28600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Bookman Old Style" panose="02050604050505020204" pitchFamily="18" charset="0"/>
              </a:rPr>
              <a:t>https://</a:t>
            </a:r>
            <a:r>
              <a:rPr lang="en-US" sz="1000" dirty="0" err="1">
                <a:latin typeface="Bookman Old Style" panose="02050604050505020204" pitchFamily="18" charset="0"/>
              </a:rPr>
              <a:t>toxtutor.nlm.nih.gov</a:t>
            </a:r>
            <a:r>
              <a:rPr lang="en-US" sz="1000" dirty="0">
                <a:latin typeface="Bookman Old Style" panose="02050604050505020204" pitchFamily="18" charset="0"/>
              </a:rPr>
              <a:t>/10-004.html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179E52-4B94-B04D-8CA6-AA6A95B1F2E6}"/>
              </a:ext>
            </a:extLst>
          </p:cNvPr>
          <p:cNvSpPr/>
          <p:nvPr/>
        </p:nvSpPr>
        <p:spPr>
          <a:xfrm>
            <a:off x="3546764" y="2951017"/>
            <a:ext cx="1482436" cy="249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65482"/>
      </p:ext>
    </p:extLst>
  </p:cSld>
  <p:clrMapOvr>
    <a:masterClrMapping/>
  </p:clrMapOvr>
  <p:transition spd="med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AC8C6C-527C-40E3-8FC2-649B41B6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4" y="357303"/>
            <a:ext cx="8214852" cy="527117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ID" sz="2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Dosis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40F27-C8E4-414A-BB1B-3685F0FAB820}"/>
              </a:ext>
            </a:extLst>
          </p:cNvPr>
          <p:cNvSpPr/>
          <p:nvPr/>
        </p:nvSpPr>
        <p:spPr>
          <a:xfrm>
            <a:off x="2992080" y="1602371"/>
            <a:ext cx="2789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0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Dosis</a:t>
            </a:r>
            <a:r>
              <a:rPr lang="en-ID" sz="2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≠ </a:t>
            </a:r>
            <a:r>
              <a:rPr lang="en-ID" sz="20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konsentrasi</a:t>
            </a:r>
            <a:endParaRPr lang="en-ID" sz="20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0751D5-01ED-4236-B1B5-9EC3AD743B04}"/>
              </a:ext>
            </a:extLst>
          </p:cNvPr>
          <p:cNvSpPr/>
          <p:nvPr/>
        </p:nvSpPr>
        <p:spPr>
          <a:xfrm>
            <a:off x="314733" y="3272156"/>
            <a:ext cx="48945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Dosis</a:t>
            </a:r>
            <a:r>
              <a:rPr lang="en-ID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terabsorpsi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: 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jumlah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toksikan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masuk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melewati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membran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dalam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sistem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kompartemen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biologis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  <a:p>
            <a:pPr algn="just"/>
            <a:endParaRPr lang="en-ID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Variabel</a:t>
            </a:r>
            <a:r>
              <a:rPr lang="en-ID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yang </a:t>
            </a:r>
            <a:r>
              <a:rPr lang="en-ID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memengaruhi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Jalur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pajanan</a:t>
            </a:r>
            <a:endParaRPr lang="en-ID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Target organ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Konsentrasi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pajanan</a:t>
            </a:r>
            <a:endParaRPr lang="en-ID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Distribusi</a:t>
            </a:r>
            <a:endParaRPr lang="en-ID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Metabolisme</a:t>
            </a:r>
            <a:endParaRPr lang="en-ID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D53DC-ECD9-4CBB-A6CC-FC59B59779AA}"/>
              </a:ext>
            </a:extLst>
          </p:cNvPr>
          <p:cNvSpPr/>
          <p:nvPr/>
        </p:nvSpPr>
        <p:spPr>
          <a:xfrm>
            <a:off x="949255" y="2216072"/>
            <a:ext cx="7880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All substances are poisons; there is none which is not a poison. The right dose differentiates a poison from a remedy.”  </a:t>
            </a:r>
            <a:r>
              <a:rPr lang="en-ID" i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Paracelcus</a:t>
            </a:r>
            <a:endParaRPr lang="en-ID" i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What are bio-based and bio-safe solvents in coatings?">
            <a:extLst>
              <a:ext uri="{FF2B5EF4-FFF2-40B4-BE49-F238E27FC236}">
                <a16:creationId xmlns:a16="http://schemas.microsoft.com/office/drawing/2014/main" id="{D7ADDF5C-7D01-4298-9BA4-93C7FF0EE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18" y="3423770"/>
            <a:ext cx="3287449" cy="284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12551"/>
      </p:ext>
    </p:extLst>
  </p:cSld>
  <p:clrMapOvr>
    <a:masterClrMapping/>
  </p:clrMapOvr>
  <p:transition spd="med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E83B18-8BC6-4B2A-A03D-1E66834F74AA}"/>
              </a:ext>
            </a:extLst>
          </p:cNvPr>
          <p:cNvSpPr/>
          <p:nvPr/>
        </p:nvSpPr>
        <p:spPr>
          <a:xfrm>
            <a:off x="262327" y="1543270"/>
            <a:ext cx="60935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Distribusi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dipengaruhi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Fugacity: 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flux or movement tendency of a compound in a multiphase system </a:t>
            </a:r>
            <a:endParaRPr lang="en-ID" sz="1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16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Kelarutan</a:t>
            </a:r>
            <a:r>
              <a:rPr lang="en-ID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dalam</a:t>
            </a:r>
            <a:r>
              <a:rPr lang="en-ID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lemak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16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Perfusi</a:t>
            </a:r>
            <a:endParaRPr lang="en-ID" sz="1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16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Laju</a:t>
            </a:r>
            <a:r>
              <a:rPr lang="en-ID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aliran</a:t>
            </a:r>
            <a:r>
              <a:rPr lang="en-ID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darah</a:t>
            </a:r>
            <a:r>
              <a:rPr lang="en-ID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ID" sz="1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K</a:t>
            </a:r>
            <a:r>
              <a:rPr lang="en-ID" sz="1200" baseline="-250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ow</a:t>
            </a:r>
            <a:r>
              <a:rPr lang="en-ID" dirty="0">
                <a:solidFill>
                  <a:srgbClr val="FFFF00"/>
                </a:solidFill>
                <a:latin typeface="Bookman Old Style" panose="02050604050505020204" pitchFamily="18" charset="0"/>
              </a:rPr>
              <a:t>: </a:t>
            </a:r>
            <a:r>
              <a:rPr lang="en-ID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Konstanta</a:t>
            </a:r>
            <a:r>
              <a:rPr lang="en-ID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untuk</a:t>
            </a:r>
            <a:r>
              <a:rPr lang="en-ID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kelarutan</a:t>
            </a:r>
            <a:r>
              <a:rPr lang="en-ID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dalam</a:t>
            </a:r>
            <a:r>
              <a:rPr lang="en-ID" dirty="0">
                <a:solidFill>
                  <a:srgbClr val="FFFF00"/>
                </a:solidFill>
                <a:latin typeface="Bookman Old Style" panose="02050604050505020204" pitchFamily="18" charset="0"/>
              </a:rPr>
              <a:t> lemak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Senyawa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</a:t>
            </a:r>
            <a:r>
              <a:rPr lang="en-ID" sz="1600" baseline="-25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ow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tinggi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–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mudah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larut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dalam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jaringan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lemak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tubuh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–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umumnya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mudah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dieliminasi</a:t>
            </a: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Lokal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&amp; systemic effects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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bergantung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dari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konsentari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toksikan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&amp;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metabolitnya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Lokal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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perubahan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terjadi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pada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lokasi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kontak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pajanan</a:t>
            </a: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Sistemik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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perubahan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terjadi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pada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beberapa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titik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jauh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dari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kontak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pajanan</a:t>
            </a: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5820E5-F8F4-4383-9A64-6BFADC17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4" y="357303"/>
            <a:ext cx="8214852" cy="527117"/>
          </a:xfrm>
          <a:solidFill>
            <a:srgbClr val="4F81BD"/>
          </a:solidFill>
        </p:spPr>
        <p:txBody>
          <a:bodyPr>
            <a:noAutofit/>
          </a:bodyPr>
          <a:lstStyle/>
          <a:p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Distribusi</a:t>
            </a:r>
            <a:r>
              <a:rPr lang="en-ID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&amp; </a:t>
            </a:r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Toksisitas</a:t>
            </a:r>
            <a:r>
              <a:rPr lang="en-ID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Lokal</a:t>
            </a:r>
            <a:r>
              <a:rPr lang="en-ID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&amp; </a:t>
            </a:r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Systemik</a:t>
            </a:r>
            <a:endParaRPr lang="en-ID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Organic Solvents - Inorganic solvents - Organic solvents polarity ...">
            <a:extLst>
              <a:ext uri="{FF2B5EF4-FFF2-40B4-BE49-F238E27FC236}">
                <a16:creationId xmlns:a16="http://schemas.microsoft.com/office/drawing/2014/main" id="{5323A370-8036-4221-BD9B-FCBDE1866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701" y="1543270"/>
            <a:ext cx="2330972" cy="168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8E45C5-7A41-2F43-9188-76957605A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701" y="5087986"/>
            <a:ext cx="2330972" cy="17138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7C222EF-038B-5B40-8AFA-1C37D3CB2674}"/>
                  </a:ext>
                </a:extLst>
              </p:cNvPr>
              <p:cNvSpPr/>
              <p:nvPr/>
            </p:nvSpPr>
            <p:spPr>
              <a:xfrm>
                <a:off x="1083830" y="3698283"/>
                <a:ext cx="4061689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D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ID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𝑜𝑤</m:t>
                    </m:r>
                    <m:r>
                      <a:rPr lang="pt-BR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D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D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𝑜𝑐𝑡𝑎𝑛𝑜𝑙</m:t>
                        </m:r>
                      </m:num>
                      <m:den>
                        <m:r>
                          <a:rPr lang="en-ID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𝑊𝑎𝑡𝑒𝑟</m:t>
                        </m:r>
                      </m:den>
                    </m:f>
                  </m:oMath>
                </a14:m>
                <a:r>
                  <a:rPr lang="en-ID" dirty="0">
                    <a:solidFill>
                      <a:srgbClr val="FFFF00"/>
                    </a:solidFill>
                    <a:latin typeface="Bookman Old Style" panose="02050604050505020204" pitchFamily="18" charset="0"/>
                  </a:rPr>
                  <a:t> partition coefficient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7C222EF-038B-5B40-8AFA-1C37D3CB26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830" y="3698283"/>
                <a:ext cx="4061689" cy="491288"/>
              </a:xfrm>
              <a:prstGeom prst="rect">
                <a:avLst/>
              </a:prstGeom>
              <a:blipFill>
                <a:blip r:embed="rId4"/>
                <a:stretch>
                  <a:fillRect r="-31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Why is hot water a better solvent than cold water? - BBC Science ...">
            <a:extLst>
              <a:ext uri="{FF2B5EF4-FFF2-40B4-BE49-F238E27FC236}">
                <a16:creationId xmlns:a16="http://schemas.microsoft.com/office/drawing/2014/main" id="{8D5DF139-7028-CE4D-A1B8-6ED7884B6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701" y="3429000"/>
            <a:ext cx="2330972" cy="142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805310"/>
      </p:ext>
    </p:extLst>
  </p:cSld>
  <p:clrMapOvr>
    <a:masterClrMapping/>
  </p:clrMapOvr>
  <p:transition spd="med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981F15-E7F4-4198-B01E-9F5C69DAF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4" y="357303"/>
            <a:ext cx="8214852" cy="527117"/>
          </a:xfrm>
          <a:solidFill>
            <a:srgbClr val="4F81BD"/>
          </a:solidFill>
        </p:spPr>
        <p:txBody>
          <a:bodyPr>
            <a:noAutofit/>
          </a:bodyPr>
          <a:lstStyle/>
          <a:p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Hubungan</a:t>
            </a:r>
            <a:r>
              <a:rPr lang="en-ID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Dosis</a:t>
            </a:r>
            <a:r>
              <a:rPr lang="en-ID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Response</a:t>
            </a:r>
            <a:endParaRPr lang="en-ID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21514-969D-4AF4-A16E-4A8183358BC1}"/>
              </a:ext>
            </a:extLst>
          </p:cNvPr>
          <p:cNvSpPr/>
          <p:nvPr/>
        </p:nvSpPr>
        <p:spPr>
          <a:xfrm>
            <a:off x="292308" y="1687272"/>
            <a:ext cx="54512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Respons</a:t>
            </a:r>
            <a:r>
              <a:rPr lang="en-ID" sz="1600" dirty="0">
                <a:solidFill>
                  <a:srgbClr val="FFFF00"/>
                </a:solidFill>
                <a:latin typeface="Bookman Old Style" panose="02050604050505020204" pitchFamily="18" charset="0"/>
              </a:rPr>
              <a:t>: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gangguan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/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perubahan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fisiologis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dari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kondisi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normal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Respons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All or none response (discrete)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Graded response. E.g. blood pressure increase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Response of organic solvents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Lokal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: Erythema, blistering &amp; burn effect (local). Methylene chloride 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 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severe irritation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Graded response (</a:t>
            </a:r>
            <a:r>
              <a:rPr lang="en-ID" sz="1600" dirty="0">
                <a:solidFill>
                  <a:srgbClr val="FFFF00"/>
                </a:solidFill>
                <a:latin typeface="Bookman Old Style" panose="02050604050505020204" pitchFamily="18" charset="0"/>
              </a:rPr>
              <a:t>systemic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);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dizzines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lightheadedness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, sensory disturbance, nausea, narcosis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Benzene 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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leukemia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dan atherosclerosis (CS</a:t>
            </a:r>
            <a:r>
              <a:rPr lang="en-ID" sz="1600" baseline="-25000" dirty="0">
                <a:solidFill>
                  <a:schemeClr val="bg1"/>
                </a:solidFill>
                <a:latin typeface="Bookman Old Style" panose="02050604050505020204" pitchFamily="18" charset="0"/>
              </a:rPr>
              <a:t>2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), axonal neuropathy (n-hexane dan methyl-n-butyl ketone)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C129F8-7F76-2549-87B3-C1A88AA5F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787" y="1515367"/>
            <a:ext cx="1892300" cy="1562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C5B2EF-1B05-4047-A947-2BAED4F39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787" y="3079660"/>
            <a:ext cx="1892300" cy="1401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CE7E49-273C-2449-9172-65C97C3C2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888" y="4700589"/>
            <a:ext cx="3071812" cy="189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981F15-E7F4-4198-B01E-9F5C69DAF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4" y="357303"/>
            <a:ext cx="8214852" cy="527117"/>
          </a:xfrm>
          <a:solidFill>
            <a:srgbClr val="4F81BD"/>
          </a:solidFill>
        </p:spPr>
        <p:txBody>
          <a:bodyPr>
            <a:noAutofit/>
          </a:bodyPr>
          <a:lstStyle/>
          <a:p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Efek</a:t>
            </a:r>
            <a:r>
              <a:rPr lang="en-ID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Kesehatan</a:t>
            </a:r>
            <a:r>
              <a:rPr lang="en-ID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- </a:t>
            </a:r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Umum</a:t>
            </a:r>
            <a:endParaRPr lang="en-ID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957B05-F51F-AC46-9D85-7C4011BAAA4A}"/>
              </a:ext>
            </a:extLst>
          </p:cNvPr>
          <p:cNvSpPr/>
          <p:nvPr/>
        </p:nvSpPr>
        <p:spPr>
          <a:xfrm>
            <a:off x="127084" y="1657574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1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Efek</a:t>
            </a:r>
            <a:r>
              <a:rPr lang="en-ID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Akut</a:t>
            </a:r>
            <a:endParaRPr lang="en-ID" sz="16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Sakit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kepala</a:t>
            </a: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Mengantuk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Mual</a:t>
            </a: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Pusing</a:t>
            </a: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Kulit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terkelupas</a:t>
            </a: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Tidak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sadarkan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diri</a:t>
            </a: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Kematian</a:t>
            </a: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BA7C7A-665C-9D40-BE26-6CE939EDD27B}"/>
              </a:ext>
            </a:extLst>
          </p:cNvPr>
          <p:cNvSpPr/>
          <p:nvPr/>
        </p:nvSpPr>
        <p:spPr>
          <a:xfrm>
            <a:off x="4444916" y="165757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1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Efek</a:t>
            </a:r>
            <a:r>
              <a:rPr lang="en-ID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Kronik</a:t>
            </a:r>
            <a:endParaRPr lang="en-ID" sz="16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Dermatitis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Kerusakan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hati</a:t>
            </a: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Kerusakan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ginjal</a:t>
            </a: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Memengaruhi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fungsi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otak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&amp; system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syaraf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pusat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mudah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marah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gangguan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tidur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dimensia</a:t>
            </a: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Memengaruhi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sistem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reproduksi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&amp;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janin</a:t>
            </a: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D63714-A3D8-7647-AE19-FBD707F5E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8" b="6283"/>
          <a:stretch/>
        </p:blipFill>
        <p:spPr>
          <a:xfrm>
            <a:off x="4965172" y="4278968"/>
            <a:ext cx="2907241" cy="21199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A25E01-A265-BD4C-A00E-03894813D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74" y="4200891"/>
            <a:ext cx="3084429" cy="211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97710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9EDE4B2-11B5-402D-B8B7-19EC004F99EB}"/>
              </a:ext>
            </a:extLst>
          </p:cNvPr>
          <p:cNvGrpSpPr/>
          <p:nvPr/>
        </p:nvGrpSpPr>
        <p:grpSpPr>
          <a:xfrm>
            <a:off x="4381984" y="374904"/>
            <a:ext cx="4600339" cy="619920"/>
            <a:chOff x="328595" y="61274"/>
            <a:chExt cx="4600339" cy="61992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046BE51-BFE0-408A-9BD6-1FE75934E9D0}"/>
                </a:ext>
              </a:extLst>
            </p:cNvPr>
            <p:cNvSpPr/>
            <p:nvPr/>
          </p:nvSpPr>
          <p:spPr>
            <a:xfrm>
              <a:off x="328595" y="61274"/>
              <a:ext cx="4600339" cy="61992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C578F4F3-2C30-4B01-8906-D2806C415F81}"/>
                </a:ext>
              </a:extLst>
            </p:cNvPr>
            <p:cNvSpPr txBox="1"/>
            <p:nvPr/>
          </p:nvSpPr>
          <p:spPr>
            <a:xfrm>
              <a:off x="358857" y="91536"/>
              <a:ext cx="4539815" cy="559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3882" tIns="0" rIns="173882" bIns="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D" sz="2800" b="1" kern="1200" dirty="0" err="1">
                  <a:solidFill>
                    <a:schemeClr val="bg1">
                      <a:lumMod val="95000"/>
                    </a:schemeClr>
                  </a:solidFill>
                  <a:latin typeface="Bookman Old Style" panose="02050604050505020204" pitchFamily="18" charset="0"/>
                </a:rPr>
                <a:t>Definisi</a:t>
              </a:r>
              <a:r>
                <a:rPr lang="en-ID" sz="2800" b="1" kern="1200" dirty="0">
                  <a:solidFill>
                    <a:schemeClr val="bg1">
                      <a:lumMod val="95000"/>
                    </a:schemeClr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2800" b="1" kern="1200" dirty="0" err="1">
                  <a:solidFill>
                    <a:schemeClr val="bg1">
                      <a:lumMod val="95000"/>
                    </a:schemeClr>
                  </a:solidFill>
                  <a:latin typeface="Bookman Old Style" panose="02050604050505020204" pitchFamily="18" charset="0"/>
                </a:rPr>
                <a:t>Pelarut</a:t>
              </a:r>
              <a:endParaRPr lang="en-ID" sz="2800" b="1" kern="1200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115F0ED-BFCB-4D6B-B895-99E4EE119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96" y="3611562"/>
            <a:ext cx="3530278" cy="26392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1963B-9E11-BD4D-B480-015E96398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038" y="1600201"/>
            <a:ext cx="5920671" cy="18287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16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Pelarut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Zat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dapat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melarutkan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zat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lainnya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(</a:t>
            </a:r>
            <a:r>
              <a:rPr lang="en-ID" sz="1600" i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terlarut</a:t>
            </a:r>
            <a:r>
              <a:rPr lang="en-ID" sz="16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 - solute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)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membentuk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larutan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terdispersi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secara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uniform (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larutan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- </a:t>
            </a:r>
            <a:r>
              <a:rPr lang="en-ID" sz="16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solution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) pada level ion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maupun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molecular (Smith, P., 2008)</a:t>
            </a:r>
          </a:p>
          <a:p>
            <a:pPr algn="just"/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0496449-AFC3-3849-9E22-2B2697DAC2EB}"/>
              </a:ext>
            </a:extLst>
          </p:cNvPr>
          <p:cNvGrpSpPr/>
          <p:nvPr/>
        </p:nvGrpSpPr>
        <p:grpSpPr>
          <a:xfrm>
            <a:off x="4412246" y="2478305"/>
            <a:ext cx="4539816" cy="3417281"/>
            <a:chOff x="4412246" y="2478305"/>
            <a:chExt cx="4539816" cy="3417281"/>
          </a:xfrm>
        </p:grpSpPr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ADB5077E-FBF2-2543-A10F-AA1009901DCE}"/>
                </a:ext>
              </a:extLst>
            </p:cNvPr>
            <p:cNvCxnSpPr/>
            <p:nvPr/>
          </p:nvCxnSpPr>
          <p:spPr>
            <a:xfrm flipV="1">
              <a:off x="5428525" y="2939970"/>
              <a:ext cx="1388962" cy="1354238"/>
            </a:xfrm>
            <a:prstGeom prst="bentConnector3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B90E4C04-038D-3E4D-9A04-F933BDCD34A7}"/>
                </a:ext>
              </a:extLst>
            </p:cNvPr>
            <p:cNvCxnSpPr>
              <a:cxnSpLocks/>
            </p:cNvCxnSpPr>
            <p:nvPr/>
          </p:nvCxnSpPr>
          <p:spPr>
            <a:xfrm>
              <a:off x="5428525" y="4294208"/>
              <a:ext cx="1388962" cy="1339769"/>
            </a:xfrm>
            <a:prstGeom prst="bentConnector3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BE2DCA-18E9-5346-86CD-86999111E8DF}"/>
                </a:ext>
              </a:extLst>
            </p:cNvPr>
            <p:cNvSpPr/>
            <p:nvPr/>
          </p:nvSpPr>
          <p:spPr>
            <a:xfrm>
              <a:off x="6877655" y="2478305"/>
              <a:ext cx="1884379" cy="584775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ID" sz="1600" dirty="0" err="1">
                  <a:solidFill>
                    <a:schemeClr val="bg1"/>
                  </a:solidFill>
                  <a:latin typeface="Bookman Old Style" panose="02050604050505020204" pitchFamily="18" charset="0"/>
                </a:rPr>
                <a:t>Pelarut</a:t>
              </a:r>
              <a:r>
                <a:rPr lang="en-ID" sz="16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 air (</a:t>
              </a:r>
              <a:r>
                <a:rPr lang="en-ID" sz="1600" i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water based</a:t>
              </a:r>
              <a:r>
                <a:rPr lang="en-ID" sz="16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)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61B44FB-58B3-EF4A-B58B-387A9BD6A9F2}"/>
                </a:ext>
              </a:extLst>
            </p:cNvPr>
            <p:cNvSpPr/>
            <p:nvPr/>
          </p:nvSpPr>
          <p:spPr>
            <a:xfrm>
              <a:off x="6949398" y="5310811"/>
              <a:ext cx="2002664" cy="584775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ID" sz="1600" dirty="0" err="1">
                  <a:solidFill>
                    <a:schemeClr val="bg1"/>
                  </a:solidFill>
                  <a:latin typeface="Bookman Old Style" panose="02050604050505020204" pitchFamily="18" charset="0"/>
                </a:rPr>
                <a:t>Pelarut</a:t>
              </a:r>
              <a:r>
                <a:rPr lang="en-ID" sz="16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 organic (</a:t>
              </a:r>
              <a:r>
                <a:rPr lang="en-ID" sz="1600" i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solvent based)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F3CAA6-0F6F-6840-8E76-C1BD4EC3088A}"/>
                </a:ext>
              </a:extLst>
            </p:cNvPr>
            <p:cNvSpPr txBox="1"/>
            <p:nvPr/>
          </p:nvSpPr>
          <p:spPr>
            <a:xfrm>
              <a:off x="4412246" y="4109542"/>
              <a:ext cx="9973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Bookman Old Style" panose="02050604050505020204" pitchFamily="18" charset="0"/>
                </a:rPr>
                <a:t>Pelarut</a:t>
              </a:r>
              <a:endParaRPr lang="en-US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745429"/>
      </p:ext>
    </p:extLst>
  </p:cSld>
  <p:clrMapOvr>
    <a:masterClrMapping/>
  </p:clrMapOvr>
  <p:transition spd="med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F74516-2266-47AC-BB0A-0D4C30DF675F}"/>
              </a:ext>
            </a:extLst>
          </p:cNvPr>
          <p:cNvSpPr txBox="1">
            <a:spLocks/>
          </p:cNvSpPr>
          <p:nvPr/>
        </p:nvSpPr>
        <p:spPr>
          <a:xfrm>
            <a:off x="464574" y="357303"/>
            <a:ext cx="8214852" cy="527117"/>
          </a:xfrm>
          <a:prstGeom prst="rect">
            <a:avLst/>
          </a:prstGeom>
          <a:solidFill>
            <a:srgbClr val="4F81BD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F1C88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Biotransformasi</a:t>
            </a:r>
            <a:r>
              <a:rPr lang="en-ID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&amp; </a:t>
            </a:r>
            <a:r>
              <a:rPr lang="en-ID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Eliminasi</a:t>
            </a:r>
            <a:endParaRPr lang="en-ID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0F7C80-FBA2-4254-BA2D-79D0E44C38EA}"/>
              </a:ext>
            </a:extLst>
          </p:cNvPr>
          <p:cNvSpPr/>
          <p:nvPr/>
        </p:nvSpPr>
        <p:spPr>
          <a:xfrm>
            <a:off x="0" y="1428447"/>
            <a:ext cx="627338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Distribution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Masuk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dalam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jaringan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lemak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Jarisan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adiposa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(including nervous system and liver), organs with large blood flow (cardiac, skeletal muscle).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Most solvents cross placenta &amp; enter breast milk </a:t>
            </a:r>
          </a:p>
          <a:p>
            <a:pPr lvl="1" algn="just"/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Metabolism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Some metabolised extensively and some not at all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For some solvents, metabolism plays a role in their toxicity</a:t>
            </a:r>
          </a:p>
          <a:p>
            <a:pPr lvl="1" algn="just"/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Excretion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Primarily through exhalation of unchanged compound, metabolites in urine or combination of both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Eg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Perchloroethylene is poorly metabolized and excreted primarily to exhalation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Biological half life can vary from a few minutes to a few days</a:t>
            </a:r>
          </a:p>
        </p:txBody>
      </p:sp>
      <p:pic>
        <p:nvPicPr>
          <p:cNvPr id="10242" name="Picture 2" descr="Hepatic Biotransformation | SpringerLink">
            <a:extLst>
              <a:ext uri="{FF2B5EF4-FFF2-40B4-BE49-F238E27FC236}">
                <a16:creationId xmlns:a16="http://schemas.microsoft.com/office/drawing/2014/main" id="{C52F8D21-929B-4763-817F-CEEF02739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66" y="1783183"/>
            <a:ext cx="2181864" cy="164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oxTutor - Introduction to Biotransformation">
            <a:extLst>
              <a:ext uri="{FF2B5EF4-FFF2-40B4-BE49-F238E27FC236}">
                <a16:creationId xmlns:a16="http://schemas.microsoft.com/office/drawing/2014/main" id="{A8EA741A-CAD5-4873-B2B7-4D4FAB79E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66" y="3550092"/>
            <a:ext cx="2181865" cy="295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3790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5F9B8005-AC84-4C2E-9E76-44611460A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780" y="4982536"/>
            <a:ext cx="8504440" cy="1189703"/>
          </a:xfrm>
        </p:spPr>
        <p:txBody>
          <a:bodyPr>
            <a:normAutofit/>
          </a:bodyPr>
          <a:lstStyle/>
          <a:p>
            <a:r>
              <a:rPr lang="en-ID" sz="2800" b="1" dirty="0" err="1">
                <a:latin typeface="Bookman Old Style" panose="02050604050505020204" pitchFamily="18" charset="0"/>
              </a:rPr>
              <a:t>Toksisitas</a:t>
            </a:r>
            <a:r>
              <a:rPr lang="en-ID" sz="2800" b="1" dirty="0">
                <a:latin typeface="Bookman Old Style" panose="02050604050505020204" pitchFamily="18" charset="0"/>
              </a:rPr>
              <a:t> </a:t>
            </a:r>
            <a:r>
              <a:rPr lang="en-ID" sz="2800" b="1" dirty="0" err="1">
                <a:latin typeface="Bookman Old Style" panose="02050604050505020204" pitchFamily="18" charset="0"/>
              </a:rPr>
              <a:t>Pelarut</a:t>
            </a:r>
            <a:r>
              <a:rPr lang="en-ID" sz="2800" b="1" dirty="0">
                <a:latin typeface="Bookman Old Style" panose="02050604050505020204" pitchFamily="18" charset="0"/>
              </a:rPr>
              <a:t> </a:t>
            </a:r>
            <a:r>
              <a:rPr lang="en-ID" sz="2800" b="1" dirty="0" err="1">
                <a:latin typeface="Bookman Old Style" panose="02050604050505020204" pitchFamily="18" charset="0"/>
              </a:rPr>
              <a:t>Organik</a:t>
            </a:r>
            <a:r>
              <a:rPr lang="en-ID" sz="2800" b="1" dirty="0">
                <a:latin typeface="Bookman Old Style" panose="02050604050505020204" pitchFamily="18" charset="0"/>
              </a:rPr>
              <a:t> di </a:t>
            </a:r>
            <a:r>
              <a:rPr lang="en-ID" sz="2800" b="1" dirty="0" err="1">
                <a:latin typeface="Bookman Old Style" panose="02050604050505020204" pitchFamily="18" charset="0"/>
              </a:rPr>
              <a:t>Tempat</a:t>
            </a:r>
            <a:r>
              <a:rPr lang="en-ID" sz="2800" b="1" dirty="0">
                <a:latin typeface="Bookman Old Style" panose="02050604050505020204" pitchFamily="18" charset="0"/>
              </a:rPr>
              <a:t> </a:t>
            </a:r>
            <a:r>
              <a:rPr lang="en-ID" sz="2800" b="1" dirty="0" err="1">
                <a:latin typeface="Bookman Old Style" panose="02050604050505020204" pitchFamily="18" charset="0"/>
              </a:rPr>
              <a:t>Kerja</a:t>
            </a:r>
            <a:endParaRPr lang="en-ID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20691"/>
      </p:ext>
    </p:extLst>
  </p:cSld>
  <p:clrMapOvr>
    <a:masterClrMapping/>
  </p:clrMapOvr>
  <p:transition spd="med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C8AC7D5-8427-43A5-8481-8C9EFF29C28E}"/>
              </a:ext>
            </a:extLst>
          </p:cNvPr>
          <p:cNvGrpSpPr/>
          <p:nvPr/>
        </p:nvGrpSpPr>
        <p:grpSpPr>
          <a:xfrm>
            <a:off x="3231201" y="330870"/>
            <a:ext cx="5747907" cy="619920"/>
            <a:chOff x="328595" y="4175805"/>
            <a:chExt cx="4600339" cy="61992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52C9470-5377-452A-A5A7-7B55D232522A}"/>
                </a:ext>
              </a:extLst>
            </p:cNvPr>
            <p:cNvSpPr/>
            <p:nvPr/>
          </p:nvSpPr>
          <p:spPr>
            <a:xfrm>
              <a:off x="328595" y="4175805"/>
              <a:ext cx="4600339" cy="61992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639BB7A7-B133-45FC-B80C-3CF8F468F79A}"/>
                </a:ext>
              </a:extLst>
            </p:cNvPr>
            <p:cNvSpPr txBox="1"/>
            <p:nvPr/>
          </p:nvSpPr>
          <p:spPr>
            <a:xfrm>
              <a:off x="358857" y="4206067"/>
              <a:ext cx="4539815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3882" tIns="0" rIns="173882" bIns="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D" sz="2400" b="1" kern="1200" dirty="0" err="1">
                  <a:latin typeface="Bookman Old Style" panose="02050604050505020204" pitchFamily="18" charset="0"/>
                </a:rPr>
                <a:t>Pelarut</a:t>
              </a:r>
              <a:r>
                <a:rPr lang="en-ID" sz="2400" b="1" kern="1200" dirty="0">
                  <a:latin typeface="Bookman Old Style" panose="02050604050505020204" pitchFamily="18" charset="0"/>
                </a:rPr>
                <a:t> </a:t>
              </a:r>
              <a:r>
                <a:rPr lang="en-ID" sz="2400" b="1" kern="1200" dirty="0" err="1">
                  <a:latin typeface="Bookman Old Style" panose="02050604050505020204" pitchFamily="18" charset="0"/>
                </a:rPr>
                <a:t>organik</a:t>
              </a:r>
              <a:r>
                <a:rPr lang="en-ID" sz="2400" b="1" kern="1200" dirty="0">
                  <a:latin typeface="Bookman Old Style" panose="02050604050505020204" pitchFamily="18" charset="0"/>
                </a:rPr>
                <a:t> di </a:t>
              </a:r>
              <a:r>
                <a:rPr lang="en-ID" sz="2400" b="1" kern="1200" dirty="0" err="1">
                  <a:latin typeface="Bookman Old Style" panose="02050604050505020204" pitchFamily="18" charset="0"/>
                </a:rPr>
                <a:t>tempat</a:t>
              </a:r>
              <a:r>
                <a:rPr lang="en-ID" sz="2400" b="1" kern="1200" dirty="0">
                  <a:latin typeface="Bookman Old Style" panose="02050604050505020204" pitchFamily="18" charset="0"/>
                </a:rPr>
                <a:t> </a:t>
              </a:r>
              <a:r>
                <a:rPr lang="en-ID" sz="2400" b="1" kern="1200" dirty="0" err="1">
                  <a:latin typeface="Bookman Old Style" panose="02050604050505020204" pitchFamily="18" charset="0"/>
                </a:rPr>
                <a:t>kerja</a:t>
              </a:r>
              <a:endParaRPr lang="en-ID" sz="2400" b="1" kern="1200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7FC4EFA-251A-48F1-A883-B7BF3FDD7FC5}"/>
              </a:ext>
            </a:extLst>
          </p:cNvPr>
          <p:cNvSpPr/>
          <p:nvPr/>
        </p:nvSpPr>
        <p:spPr>
          <a:xfrm>
            <a:off x="254359" y="1596054"/>
            <a:ext cx="56532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Alkanes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Formaldehyde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Benzene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Toluene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Styrene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Tetrachloroethylene (perchloroethylene)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Methylene Chloride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2-Butanone (methyl ethyl ketone)</a:t>
            </a:r>
          </a:p>
        </p:txBody>
      </p:sp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FC771C3-2D86-45EB-B188-8E2019377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9" y="5241402"/>
            <a:ext cx="1146219" cy="1182525"/>
          </a:xfrm>
          <a:prstGeom prst="rect">
            <a:avLst/>
          </a:prstGeom>
        </p:spPr>
      </p:pic>
      <p:pic>
        <p:nvPicPr>
          <p:cNvPr id="11266" name="Picture 2" descr="Formaldehida - Wikipedia bahasa Indonesia, ensiklopedia bebas">
            <a:extLst>
              <a:ext uri="{FF2B5EF4-FFF2-40B4-BE49-F238E27FC236}">
                <a16:creationId xmlns:a16="http://schemas.microsoft.com/office/drawing/2014/main" id="{3DA3EEA4-AB6A-4E3A-8C1F-4DB8AB534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01" y="5241402"/>
            <a:ext cx="1146219" cy="118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enzene | C6H6 | ChemSpider">
            <a:extLst>
              <a:ext uri="{FF2B5EF4-FFF2-40B4-BE49-F238E27FC236}">
                <a16:creationId xmlns:a16="http://schemas.microsoft.com/office/drawing/2014/main" id="{59E79871-B768-4FB6-ADA3-737297D78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443" y="5241402"/>
            <a:ext cx="1304536" cy="118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8F6C5D-FA80-1948-84D2-5FD78D177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7579" y="1646376"/>
            <a:ext cx="3033718" cy="25042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18841C-8E11-8642-BBC3-CADDFB2D61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7579" y="4314825"/>
            <a:ext cx="3033718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17309"/>
      </p:ext>
    </p:extLst>
  </p:cSld>
  <p:clrMapOvr>
    <a:masterClrMapping/>
  </p:clrMapOvr>
  <p:transition spd="med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B78511-30D4-A642-B46C-62CDDFCF4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5" y="920529"/>
            <a:ext cx="8958805" cy="5827512"/>
          </a:xfrm>
          <a:prstGeom prst="rect">
            <a:avLst/>
          </a:prstGeom>
        </p:spPr>
      </p:pic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8A4ADDFB-B186-4A4A-AEAD-C61083A58FD4}"/>
              </a:ext>
            </a:extLst>
          </p:cNvPr>
          <p:cNvSpPr txBox="1"/>
          <p:nvPr/>
        </p:nvSpPr>
        <p:spPr>
          <a:xfrm>
            <a:off x="2083443" y="228075"/>
            <a:ext cx="6869429" cy="559396"/>
          </a:xfrm>
          <a:prstGeom prst="rect">
            <a:avLst/>
          </a:prstGeom>
          <a:solidFill>
            <a:srgbClr val="7030A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3882" tIns="0" rIns="173882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/>
              <a:t>Toksisitas</a:t>
            </a:r>
            <a:r>
              <a:rPr lang="en-US" sz="2400" dirty="0"/>
              <a:t> </a:t>
            </a:r>
            <a:r>
              <a:rPr lang="en-US" sz="2400" dirty="0" err="1"/>
              <a:t>Pelarut</a:t>
            </a:r>
            <a:r>
              <a:rPr lang="en-US" sz="2400" dirty="0"/>
              <a:t> –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dirty="0" err="1"/>
              <a:t>toksik</a:t>
            </a:r>
            <a:r>
              <a:rPr lang="en-US" sz="2400" dirty="0"/>
              <a:t> </a:t>
            </a:r>
            <a:r>
              <a:rPr lang="en-US" sz="2400" dirty="0" err="1"/>
              <a:t>sekelompok</a:t>
            </a:r>
            <a:r>
              <a:rPr lang="en-US" sz="2400" dirty="0"/>
              <a:t> </a:t>
            </a:r>
            <a:r>
              <a:rPr lang="en-US" sz="2400" dirty="0" err="1"/>
              <a:t>Pelarut</a:t>
            </a:r>
            <a:endParaRPr lang="en-ID" sz="2400" b="1" kern="12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671552-DBF7-FE4F-8170-97039628711A}"/>
              </a:ext>
            </a:extLst>
          </p:cNvPr>
          <p:cNvSpPr txBox="1"/>
          <p:nvPr/>
        </p:nvSpPr>
        <p:spPr>
          <a:xfrm>
            <a:off x="6886937" y="5435039"/>
            <a:ext cx="205436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Sumber</a:t>
            </a:r>
            <a:r>
              <a:rPr lang="en-US" sz="1050" dirty="0"/>
              <a:t>: </a:t>
            </a:r>
            <a:r>
              <a:rPr lang="en-ID" sz="1050" dirty="0"/>
              <a:t>Winder C &amp; Stacey N., (2005) Occupational Toxicology. 2nd Edition. Taylor and Francis  (615.902) Chapter 11 –Toxicity of Organic Solvents</a:t>
            </a:r>
          </a:p>
        </p:txBody>
      </p:sp>
    </p:spTree>
    <p:extLst>
      <p:ext uri="{BB962C8B-B14F-4D97-AF65-F5344CB8AC3E}">
        <p14:creationId xmlns:p14="http://schemas.microsoft.com/office/powerpoint/2010/main" val="2891255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FC771C3-2D86-45EB-B188-8E2019377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756" y="2076872"/>
            <a:ext cx="2105025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2BEB93-2843-4510-A658-3D1DFE580B27}"/>
              </a:ext>
            </a:extLst>
          </p:cNvPr>
          <p:cNvSpPr/>
          <p:nvPr/>
        </p:nvSpPr>
        <p:spPr>
          <a:xfrm>
            <a:off x="0" y="1870732"/>
            <a:ext cx="5747907" cy="42473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ID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Compounds are gases, liquids and solids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ID" dirty="0">
                <a:solidFill>
                  <a:srgbClr val="002060"/>
                </a:solidFill>
                <a:latin typeface="Bookman Old Style" panose="02050604050505020204" pitchFamily="18" charset="0"/>
              </a:rPr>
              <a:t>Gases e.g. Methane, ethane, propane, butane (</a:t>
            </a:r>
            <a:r>
              <a:rPr lang="en-ID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odorless</a:t>
            </a:r>
            <a:r>
              <a:rPr lang="en-ID" dirty="0">
                <a:solidFill>
                  <a:srgbClr val="002060"/>
                </a:solidFill>
                <a:latin typeface="Bookman Old Style" panose="02050604050505020204" pitchFamily="18" charset="0"/>
              </a:rPr>
              <a:t>)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ID" dirty="0">
                <a:solidFill>
                  <a:srgbClr val="002060"/>
                </a:solidFill>
                <a:latin typeface="Bookman Old Style" panose="02050604050505020204" pitchFamily="18" charset="0"/>
              </a:rPr>
              <a:t>Liquids e.g. pentane, hexane, heptane octane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ID" dirty="0">
                <a:solidFill>
                  <a:srgbClr val="002060"/>
                </a:solidFill>
                <a:latin typeface="Bookman Old Style" panose="02050604050505020204" pitchFamily="18" charset="0"/>
              </a:rPr>
              <a:t>Solids e.g. paraffin wax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ID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Explosion Hazard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ID" dirty="0">
                <a:solidFill>
                  <a:srgbClr val="002060"/>
                </a:solidFill>
                <a:latin typeface="Bookman Old Style" panose="02050604050505020204" pitchFamily="18" charset="0"/>
              </a:rPr>
              <a:t>E.g. </a:t>
            </a:r>
            <a:r>
              <a:rPr lang="en-ID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Flixborough</a:t>
            </a:r>
            <a:r>
              <a:rPr lang="en-ID" dirty="0">
                <a:solidFill>
                  <a:srgbClr val="002060"/>
                </a:solidFill>
                <a:latin typeface="Bookman Old Style" panose="02050604050505020204" pitchFamily="18" charset="0"/>
              </a:rPr>
              <a:t>, England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ID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Generally low toxicity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ID" dirty="0">
                <a:solidFill>
                  <a:srgbClr val="002060"/>
                </a:solidFill>
                <a:latin typeface="Bookman Old Style" panose="02050604050505020204" pitchFamily="18" charset="0"/>
              </a:rPr>
              <a:t>Methane, ethane, propane = simple asphyxiants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ID" dirty="0">
                <a:solidFill>
                  <a:srgbClr val="002060"/>
                </a:solidFill>
                <a:latin typeface="Bookman Old Style" panose="02050604050505020204" pitchFamily="18" charset="0"/>
              </a:rPr>
              <a:t>Hexane and heptane most commonly used general purpose solvents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ID" dirty="0">
                <a:solidFill>
                  <a:srgbClr val="002060"/>
                </a:solidFill>
                <a:latin typeface="Bookman Old Style" panose="02050604050505020204" pitchFamily="18" charset="0"/>
              </a:rPr>
              <a:t>Cause </a:t>
            </a:r>
            <a:r>
              <a:rPr lang="en-ID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anesthesia</a:t>
            </a:r>
            <a:r>
              <a:rPr lang="en-ID" dirty="0">
                <a:solidFill>
                  <a:srgbClr val="002060"/>
                </a:solidFill>
                <a:latin typeface="Bookman Old Style" panose="02050604050505020204" pitchFamily="18" charset="0"/>
              </a:rPr>
              <a:t>, respiratory tract irritation, dermatitis, </a:t>
            </a:r>
            <a:r>
              <a:rPr lang="en-ID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neurobehavioural</a:t>
            </a:r>
            <a:r>
              <a:rPr lang="en-ID" dirty="0">
                <a:solidFill>
                  <a:srgbClr val="002060"/>
                </a:solidFill>
                <a:latin typeface="Bookman Old Style" panose="02050604050505020204" pitchFamily="18" charset="0"/>
              </a:rPr>
              <a:t> dysfunction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C6E0C4-9D9F-194B-926E-EF5B3AFCD049}"/>
              </a:ext>
            </a:extLst>
          </p:cNvPr>
          <p:cNvSpPr/>
          <p:nvPr/>
        </p:nvSpPr>
        <p:spPr>
          <a:xfrm>
            <a:off x="5747907" y="5168514"/>
            <a:ext cx="3625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Flixborough</a:t>
            </a:r>
            <a:r>
              <a:rPr lang="en-US" sz="1200" dirty="0">
                <a:solidFill>
                  <a:schemeClr val="bg1"/>
                </a:solidFill>
              </a:rPr>
              <a:t> Accident: </a:t>
            </a:r>
            <a:r>
              <a:rPr lang="en-US" sz="1200" dirty="0">
                <a:solidFill>
                  <a:schemeClr val="bg1"/>
                </a:solidFill>
                <a:hlinkClick r:id="rId3"/>
              </a:rPr>
              <a:t>https://www.youtube.com/watch?v=8A1xSCUtB-M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72933D-1A32-4549-8E6D-68FABF0E057C}"/>
              </a:ext>
            </a:extLst>
          </p:cNvPr>
          <p:cNvGrpSpPr/>
          <p:nvPr/>
        </p:nvGrpSpPr>
        <p:grpSpPr>
          <a:xfrm>
            <a:off x="1459551" y="101912"/>
            <a:ext cx="6227124" cy="1055018"/>
            <a:chOff x="328595" y="4175805"/>
            <a:chExt cx="4600339" cy="1055018"/>
          </a:xfrm>
        </p:grpSpPr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D9A78315-E744-2F4C-BC48-DF37802C2DB8}"/>
                </a:ext>
              </a:extLst>
            </p:cNvPr>
            <p:cNvSpPr/>
            <p:nvPr/>
          </p:nvSpPr>
          <p:spPr>
            <a:xfrm>
              <a:off x="328595" y="4175805"/>
              <a:ext cx="4600339" cy="61992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EA7ED66F-9CB8-8744-B8BE-AADC7DE81614}"/>
                </a:ext>
              </a:extLst>
            </p:cNvPr>
            <p:cNvSpPr txBox="1"/>
            <p:nvPr/>
          </p:nvSpPr>
          <p:spPr>
            <a:xfrm>
              <a:off x="358857" y="4206067"/>
              <a:ext cx="4539815" cy="1024756"/>
            </a:xfrm>
            <a:prstGeom prst="rect">
              <a:avLst/>
            </a:prstGeom>
            <a:solidFill>
              <a:srgbClr val="7030A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3882" tIns="0" rIns="173882" bIns="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D" sz="2400" b="1" kern="1200" dirty="0" err="1">
                  <a:latin typeface="Bookman Old Style" panose="02050604050505020204" pitchFamily="18" charset="0"/>
                </a:rPr>
                <a:t>Pelarut</a:t>
              </a:r>
              <a:r>
                <a:rPr lang="en-ID" sz="2400" b="1" kern="1200" dirty="0">
                  <a:latin typeface="Bookman Old Style" panose="02050604050505020204" pitchFamily="18" charset="0"/>
                </a:rPr>
                <a:t> </a:t>
              </a:r>
              <a:r>
                <a:rPr lang="en-ID" sz="2400" b="1" kern="1200" dirty="0" err="1">
                  <a:latin typeface="Bookman Old Style" panose="02050604050505020204" pitchFamily="18" charset="0"/>
                </a:rPr>
                <a:t>organik</a:t>
              </a:r>
              <a:r>
                <a:rPr lang="en-ID" sz="2400" b="1" kern="1200" dirty="0">
                  <a:latin typeface="Bookman Old Style" panose="02050604050505020204" pitchFamily="18" charset="0"/>
                </a:rPr>
                <a:t> di </a:t>
              </a:r>
              <a:r>
                <a:rPr lang="en-ID" sz="2400" b="1" kern="1200" dirty="0" err="1">
                  <a:latin typeface="Bookman Old Style" panose="02050604050505020204" pitchFamily="18" charset="0"/>
                </a:rPr>
                <a:t>tempat</a:t>
              </a:r>
              <a:r>
                <a:rPr lang="en-ID" sz="2400" b="1" kern="1200" dirty="0">
                  <a:latin typeface="Bookman Old Style" panose="02050604050505020204" pitchFamily="18" charset="0"/>
                </a:rPr>
                <a:t> </a:t>
              </a:r>
              <a:r>
                <a:rPr lang="en-ID" sz="2400" b="1" kern="1200" dirty="0" err="1">
                  <a:latin typeface="Bookman Old Style" panose="02050604050505020204" pitchFamily="18" charset="0"/>
                </a:rPr>
                <a:t>kerja</a:t>
              </a:r>
              <a:endParaRPr lang="en-ID" sz="2400" b="1" kern="1200" dirty="0">
                <a:latin typeface="Bookman Old Style" panose="02050604050505020204" pitchFamily="18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D" sz="2400" b="1" dirty="0" err="1">
                  <a:latin typeface="Bookman Old Style" panose="02050604050505020204" pitchFamily="18" charset="0"/>
                </a:rPr>
                <a:t>Alkana</a:t>
              </a:r>
              <a:endParaRPr lang="en-ID" sz="2400" b="1" kern="1200" dirty="0"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09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ACF3E3-BF40-5949-B6F8-DE298DF63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172" y="1643605"/>
            <a:ext cx="9248172" cy="45835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2F6B61B-8397-0248-9FE7-411E8201BC7E}"/>
              </a:ext>
            </a:extLst>
          </p:cNvPr>
          <p:cNvGrpSpPr/>
          <p:nvPr/>
        </p:nvGrpSpPr>
        <p:grpSpPr>
          <a:xfrm>
            <a:off x="3231201" y="330870"/>
            <a:ext cx="5747907" cy="619920"/>
            <a:chOff x="328595" y="4175805"/>
            <a:chExt cx="4600339" cy="61992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FB3B56D-C036-6B42-9883-4329E64956B7}"/>
                </a:ext>
              </a:extLst>
            </p:cNvPr>
            <p:cNvSpPr/>
            <p:nvPr/>
          </p:nvSpPr>
          <p:spPr>
            <a:xfrm>
              <a:off x="328595" y="4175805"/>
              <a:ext cx="4600339" cy="61992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ABCB3903-E6AE-EB48-A007-50324D9CA8C7}"/>
                </a:ext>
              </a:extLst>
            </p:cNvPr>
            <p:cNvSpPr txBox="1"/>
            <p:nvPr/>
          </p:nvSpPr>
          <p:spPr>
            <a:xfrm>
              <a:off x="358857" y="4206067"/>
              <a:ext cx="4539815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3882" tIns="0" rIns="173882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/>
                <a:t>Toksisitas</a:t>
              </a:r>
              <a:r>
                <a:rPr lang="en-US" sz="2400" dirty="0"/>
                <a:t> </a:t>
              </a:r>
              <a:r>
                <a:rPr lang="en-US" sz="2400" dirty="0" err="1"/>
                <a:t>Pelarut</a:t>
              </a:r>
              <a:r>
                <a:rPr lang="en-US" sz="2400" dirty="0"/>
                <a:t> – </a:t>
              </a:r>
              <a:r>
                <a:rPr lang="en-US" sz="2400" dirty="0" err="1"/>
                <a:t>Kelompok</a:t>
              </a:r>
              <a:r>
                <a:rPr lang="en-US" sz="2400" dirty="0"/>
                <a:t> </a:t>
              </a:r>
              <a:r>
                <a:rPr lang="en-US" sz="2400" dirty="0" err="1"/>
                <a:t>Alifatik</a:t>
              </a:r>
              <a:endParaRPr lang="en-ID" sz="2400" b="1" kern="1200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608E155-BAC2-A74D-B327-65C529778BA4}"/>
              </a:ext>
            </a:extLst>
          </p:cNvPr>
          <p:cNvSpPr txBox="1"/>
          <p:nvPr/>
        </p:nvSpPr>
        <p:spPr>
          <a:xfrm>
            <a:off x="650906" y="6400172"/>
            <a:ext cx="81612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Sumber</a:t>
            </a:r>
            <a:r>
              <a:rPr lang="en-US" sz="1050" dirty="0"/>
              <a:t>: </a:t>
            </a:r>
            <a:r>
              <a:rPr lang="en-ID" sz="1050" dirty="0"/>
              <a:t>Winder C &amp; Stacey N., (2005) Occupational Toxicology. 2nd Edition. Taylor and Francis  (615.902) Chapter 11 –Toxicity of Organic Solvents</a:t>
            </a:r>
          </a:p>
        </p:txBody>
      </p:sp>
    </p:spTree>
    <p:extLst>
      <p:ext uri="{BB962C8B-B14F-4D97-AF65-F5344CB8AC3E}">
        <p14:creationId xmlns:p14="http://schemas.microsoft.com/office/powerpoint/2010/main" val="2640956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0C0FEA41-23B9-4C4F-9DB6-AD050B0F5E2A}"/>
              </a:ext>
            </a:extLst>
          </p:cNvPr>
          <p:cNvSpPr txBox="1"/>
          <p:nvPr/>
        </p:nvSpPr>
        <p:spPr>
          <a:xfrm>
            <a:off x="1500514" y="132174"/>
            <a:ext cx="6145197" cy="1024756"/>
          </a:xfrm>
          <a:prstGeom prst="rect">
            <a:avLst/>
          </a:prstGeom>
          <a:solidFill>
            <a:srgbClr val="7030A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3882" tIns="0" rIns="173882" bIns="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sz="2400" b="1" kern="1200" dirty="0" err="1">
                <a:latin typeface="Bookman Old Style" panose="02050604050505020204" pitchFamily="18" charset="0"/>
              </a:rPr>
              <a:t>Pelarut</a:t>
            </a:r>
            <a:r>
              <a:rPr lang="en-ID" sz="2400" b="1" kern="1200" dirty="0">
                <a:latin typeface="Bookman Old Style" panose="02050604050505020204" pitchFamily="18" charset="0"/>
              </a:rPr>
              <a:t> </a:t>
            </a:r>
            <a:r>
              <a:rPr lang="en-ID" sz="2400" b="1" kern="1200" dirty="0" err="1">
                <a:latin typeface="Bookman Old Style" panose="02050604050505020204" pitchFamily="18" charset="0"/>
              </a:rPr>
              <a:t>organik</a:t>
            </a:r>
            <a:r>
              <a:rPr lang="en-ID" sz="2400" b="1" kern="1200" dirty="0">
                <a:latin typeface="Bookman Old Style" panose="02050604050505020204" pitchFamily="18" charset="0"/>
              </a:rPr>
              <a:t> di </a:t>
            </a:r>
            <a:r>
              <a:rPr lang="en-ID" sz="2400" b="1" kern="1200" dirty="0" err="1">
                <a:latin typeface="Bookman Old Style" panose="02050604050505020204" pitchFamily="18" charset="0"/>
              </a:rPr>
              <a:t>tempat</a:t>
            </a:r>
            <a:r>
              <a:rPr lang="en-ID" sz="2400" b="1" kern="1200" dirty="0">
                <a:latin typeface="Bookman Old Style" panose="02050604050505020204" pitchFamily="18" charset="0"/>
              </a:rPr>
              <a:t> </a:t>
            </a:r>
            <a:r>
              <a:rPr lang="en-ID" sz="2400" b="1" kern="1200" dirty="0" err="1">
                <a:latin typeface="Bookman Old Style" panose="02050604050505020204" pitchFamily="18" charset="0"/>
              </a:rPr>
              <a:t>kerja</a:t>
            </a:r>
            <a:endParaRPr lang="en-ID" sz="2400" b="1" kern="1200" dirty="0">
              <a:latin typeface="Bookman Old Style" panose="02050604050505020204" pitchFamily="18" charset="0"/>
            </a:endParaRP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sz="2400" b="1" dirty="0" err="1">
                <a:latin typeface="Bookman Old Style" panose="02050604050505020204" pitchFamily="18" charset="0"/>
              </a:rPr>
              <a:t>Alkohol</a:t>
            </a:r>
            <a:endParaRPr lang="en-ID" sz="2400" b="1" kern="1200" dirty="0">
              <a:latin typeface="Bookman Old Style" panose="02050604050505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2C034C-BBA1-A84E-A796-21281F910859}"/>
              </a:ext>
            </a:extLst>
          </p:cNvPr>
          <p:cNvSpPr/>
          <p:nvPr/>
        </p:nvSpPr>
        <p:spPr>
          <a:xfrm>
            <a:off x="228599" y="1443841"/>
            <a:ext cx="541496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Alkohol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umum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digunakan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: Methanol, Ethanol, n-propanol, isopropanol, n-hexanol, glycerine - </a:t>
            </a:r>
            <a:r>
              <a:rPr lang="en-ID" sz="16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bau</a:t>
            </a:r>
            <a:r>
              <a:rPr lang="en-ID" sz="1600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menyengat</a:t>
            </a:r>
            <a:endParaRPr lang="en-ID" sz="16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ID" sz="1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Penggunaan</a:t>
            </a:r>
            <a:r>
              <a:rPr lang="en-ID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: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  <a:p>
            <a:pPr marL="817563" lvl="2" indent="-360363">
              <a:buFont typeface="Courier New" panose="02070309020205020404" pitchFamily="49" charset="0"/>
              <a:buChar char="o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Cleaning agents, thinners, diluents, chemical intermediates, in paint/ pharmaceutical / pesticide manufacture</a:t>
            </a:r>
          </a:p>
          <a:p>
            <a:pPr marL="817563" lvl="2" indent="-360363">
              <a:buFont typeface="Courier New" panose="02070309020205020404" pitchFamily="49" charset="0"/>
              <a:buChar char="o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Low melting points result in some alcohols being used as a anti-freeze agent.</a:t>
            </a:r>
          </a:p>
          <a:p>
            <a:pPr marL="817563" lvl="2" indent="-360363" algn="just">
              <a:buFont typeface="Courier New" panose="02070309020205020404" pitchFamily="49" charset="0"/>
              <a:buChar char="o"/>
            </a:pP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360363" lvl="2" indent="-360363" algn="just">
              <a:buFont typeface="Courier New" panose="02070309020205020404" pitchFamily="49" charset="0"/>
              <a:buChar char="o"/>
            </a:pPr>
            <a:r>
              <a:rPr lang="en-ID" sz="1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Sebagian</a:t>
            </a:r>
            <a:r>
              <a:rPr lang="en-ID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alkohol</a:t>
            </a:r>
            <a:r>
              <a:rPr lang="en-ID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: flammable or combustible</a:t>
            </a:r>
          </a:p>
          <a:p>
            <a:pPr marL="360363" lvl="2" indent="-360363" algn="just">
              <a:buFont typeface="Courier New" panose="02070309020205020404" pitchFamily="49" charset="0"/>
              <a:buChar char="o"/>
            </a:pPr>
            <a:endParaRPr lang="en-ID" sz="16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360363" lvl="2" indent="-360363" algn="just">
              <a:buFont typeface="Courier New" panose="02070309020205020404" pitchFamily="49" charset="0"/>
              <a:buChar char="o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Toxicokinetics</a:t>
            </a: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817563" lvl="3" indent="-360363" algn="just">
              <a:buFont typeface="Courier New" panose="02070309020205020404" pitchFamily="49" charset="0"/>
              <a:buChar char="o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50% of inhaled alcohol is absorbed at rest</a:t>
            </a:r>
          </a:p>
          <a:p>
            <a:pPr marL="817563" lvl="3" indent="-360363" algn="just">
              <a:buFont typeface="Courier New" panose="02070309020205020404" pitchFamily="49" charset="0"/>
              <a:buChar char="o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Some alcohols may be absorbed through the skin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8441D8-37CC-794C-8528-AE50EDAFC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62" y="1670832"/>
            <a:ext cx="2541588" cy="2158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BA9264-268D-AC4E-9EBA-CF4A7677B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362" y="4075329"/>
            <a:ext cx="2541588" cy="20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80532"/>
      </p:ext>
    </p:extLst>
  </p:cSld>
  <p:clrMapOvr>
    <a:masterClrMapping/>
  </p:clrMapOvr>
  <p:transition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0C0FEA41-23B9-4C4F-9DB6-AD050B0F5E2A}"/>
              </a:ext>
            </a:extLst>
          </p:cNvPr>
          <p:cNvSpPr txBox="1"/>
          <p:nvPr/>
        </p:nvSpPr>
        <p:spPr>
          <a:xfrm>
            <a:off x="1500514" y="132174"/>
            <a:ext cx="6145197" cy="1024756"/>
          </a:xfrm>
          <a:prstGeom prst="rect">
            <a:avLst/>
          </a:prstGeom>
          <a:solidFill>
            <a:srgbClr val="7030A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3882" tIns="0" rIns="173882" bIns="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sz="2400" b="1" kern="1200" dirty="0" err="1">
                <a:latin typeface="Bookman Old Style" panose="02050604050505020204" pitchFamily="18" charset="0"/>
              </a:rPr>
              <a:t>Pelarut</a:t>
            </a:r>
            <a:r>
              <a:rPr lang="en-ID" sz="2400" b="1" kern="1200" dirty="0">
                <a:latin typeface="Bookman Old Style" panose="02050604050505020204" pitchFamily="18" charset="0"/>
              </a:rPr>
              <a:t> </a:t>
            </a:r>
            <a:r>
              <a:rPr lang="en-ID" sz="2400" b="1" kern="1200" dirty="0" err="1">
                <a:latin typeface="Bookman Old Style" panose="02050604050505020204" pitchFamily="18" charset="0"/>
              </a:rPr>
              <a:t>organik</a:t>
            </a:r>
            <a:r>
              <a:rPr lang="en-ID" sz="2400" b="1" kern="1200" dirty="0">
                <a:latin typeface="Bookman Old Style" panose="02050604050505020204" pitchFamily="18" charset="0"/>
              </a:rPr>
              <a:t> di </a:t>
            </a:r>
            <a:r>
              <a:rPr lang="en-ID" sz="2400" b="1" kern="1200" dirty="0" err="1">
                <a:latin typeface="Bookman Old Style" panose="02050604050505020204" pitchFamily="18" charset="0"/>
              </a:rPr>
              <a:t>tempat</a:t>
            </a:r>
            <a:r>
              <a:rPr lang="en-ID" sz="2400" b="1" kern="1200" dirty="0">
                <a:latin typeface="Bookman Old Style" panose="02050604050505020204" pitchFamily="18" charset="0"/>
              </a:rPr>
              <a:t> </a:t>
            </a:r>
            <a:r>
              <a:rPr lang="en-ID" sz="2400" b="1" kern="1200" dirty="0" err="1">
                <a:latin typeface="Bookman Old Style" panose="02050604050505020204" pitchFamily="18" charset="0"/>
              </a:rPr>
              <a:t>kerja</a:t>
            </a:r>
            <a:endParaRPr lang="en-ID" sz="2400" b="1" kern="1200" dirty="0">
              <a:latin typeface="Bookman Old Style" panose="02050604050505020204" pitchFamily="18" charset="0"/>
            </a:endParaRP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sz="2400" b="1" dirty="0" err="1">
                <a:latin typeface="Bookman Old Style" panose="02050604050505020204" pitchFamily="18" charset="0"/>
              </a:rPr>
              <a:t>Alkohol</a:t>
            </a:r>
            <a:endParaRPr lang="en-ID" sz="2400" b="1" kern="1200" dirty="0">
              <a:latin typeface="Bookman Old Style" panose="02050604050505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69C9E2-66C3-8045-9C05-DA19CA8CB8C4}"/>
              </a:ext>
            </a:extLst>
          </p:cNvPr>
          <p:cNvSpPr/>
          <p:nvPr/>
        </p:nvSpPr>
        <p:spPr>
          <a:xfrm>
            <a:off x="414338" y="1552486"/>
            <a:ext cx="497205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Efek</a:t>
            </a:r>
            <a:r>
              <a:rPr lang="en-ID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Kesehatan</a:t>
            </a:r>
            <a:endParaRPr lang="en-ID" sz="16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algn="just"/>
            <a:endParaRPr lang="en-ID" sz="16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ID" sz="1600" dirty="0">
                <a:solidFill>
                  <a:srgbClr val="FFFF00"/>
                </a:solidFill>
                <a:latin typeface="Bookman Old Style" panose="02050604050505020204" pitchFamily="18" charset="0"/>
              </a:rPr>
              <a:t>CNS Depressants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All alcohols cause narcosis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Acute symptoms from overexposure range from fatigue, in-coordination, and behavioural changes to coma.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lvl="1" indent="-285750" algn="just">
              <a:buFont typeface="Courier New" panose="02070309020205020404" pitchFamily="49" charset="0"/>
              <a:buChar char="o"/>
            </a:pPr>
            <a:r>
              <a:rPr lang="en-ID" sz="1600" dirty="0">
                <a:solidFill>
                  <a:srgbClr val="FFFF00"/>
                </a:solidFill>
                <a:latin typeface="Bookman Old Style" panose="02050604050505020204" pitchFamily="18" charset="0"/>
              </a:rPr>
              <a:t>Irritants</a:t>
            </a:r>
          </a:p>
          <a:p>
            <a:pPr marL="742950" lvl="2" indent="-285750" algn="just">
              <a:buFont typeface="Courier New" panose="02070309020205020404" pitchFamily="49" charset="0"/>
              <a:buChar char="o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Irritating to the mucous membranes</a:t>
            </a:r>
          </a:p>
          <a:p>
            <a:pPr marL="742950" lvl="2" indent="-285750" algn="just">
              <a:buFont typeface="Courier New" panose="02070309020205020404" pitchFamily="49" charset="0"/>
              <a:buChar char="o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Eye/respiratory tract irritation usually occur at lower concentrations than CNS depression—useful warning property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EE1FFD-98C7-9942-AE56-77FA368C0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369" y="4573733"/>
            <a:ext cx="2514599" cy="1840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B2D83D-E289-F14E-8B5A-F7610E152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369" y="1828634"/>
            <a:ext cx="2514599" cy="2114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58E680-B734-F747-A857-C9F9531D1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632" y="4979444"/>
            <a:ext cx="2019300" cy="15113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53BE53-BB5E-B242-816B-510FAC3B9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637" y="4979444"/>
            <a:ext cx="1635126" cy="15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75774"/>
      </p:ext>
    </p:extLst>
  </p:cSld>
  <p:clrMapOvr>
    <a:masterClrMapping/>
  </p:clrMapOvr>
  <p:transition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473009-3156-4460-99DD-E81445CE6953}"/>
              </a:ext>
            </a:extLst>
          </p:cNvPr>
          <p:cNvSpPr/>
          <p:nvPr/>
        </p:nvSpPr>
        <p:spPr>
          <a:xfrm>
            <a:off x="202703" y="1720266"/>
            <a:ext cx="582662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Karakteristik</a:t>
            </a:r>
            <a:r>
              <a:rPr lang="en-ID" dirty="0">
                <a:solidFill>
                  <a:srgbClr val="FFFF00"/>
                </a:solidFill>
                <a:latin typeface="Bookman Old Style" panose="02050604050505020204" pitchFamily="18" charset="0"/>
              </a:rPr>
              <a:t>: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Tidak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berwarna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jernih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mudah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terbakar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berbau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manis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Sangat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mudah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menguap</a:t>
            </a:r>
            <a:endParaRPr lang="en-ID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Penggunaan</a:t>
            </a:r>
            <a:endParaRPr lang="en-ID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Terdapat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dalam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campuran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BBM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Pelarut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adesif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&amp;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penghilang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cat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Industri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sepatu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&amp;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karet</a:t>
            </a: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Bahan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awal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dalam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sintesis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plastik</a:t>
            </a: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Sangat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ketat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diatur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– 1-5%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kandungan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benzene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dalam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BBM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Terdapat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dalam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asap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rokok</a:t>
            </a: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6973945D-C28F-7749-9C5B-240FA1BA1DCA}"/>
              </a:ext>
            </a:extLst>
          </p:cNvPr>
          <p:cNvSpPr txBox="1"/>
          <p:nvPr/>
        </p:nvSpPr>
        <p:spPr>
          <a:xfrm>
            <a:off x="1500514" y="132174"/>
            <a:ext cx="6145197" cy="1024756"/>
          </a:xfrm>
          <a:prstGeom prst="rect">
            <a:avLst/>
          </a:prstGeom>
          <a:solidFill>
            <a:srgbClr val="7030A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3882" tIns="0" rIns="173882" bIns="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sz="2400" b="1" kern="1200" dirty="0" err="1">
                <a:latin typeface="Bookman Old Style" panose="02050604050505020204" pitchFamily="18" charset="0"/>
              </a:rPr>
              <a:t>Pelarut</a:t>
            </a:r>
            <a:r>
              <a:rPr lang="en-ID" sz="2400" b="1" kern="1200" dirty="0">
                <a:latin typeface="Bookman Old Style" panose="02050604050505020204" pitchFamily="18" charset="0"/>
              </a:rPr>
              <a:t> </a:t>
            </a:r>
            <a:r>
              <a:rPr lang="en-ID" sz="2400" b="1" kern="1200" dirty="0" err="1">
                <a:latin typeface="Bookman Old Style" panose="02050604050505020204" pitchFamily="18" charset="0"/>
              </a:rPr>
              <a:t>organik</a:t>
            </a:r>
            <a:r>
              <a:rPr lang="en-ID" sz="2400" b="1" kern="1200" dirty="0">
                <a:latin typeface="Bookman Old Style" panose="02050604050505020204" pitchFamily="18" charset="0"/>
              </a:rPr>
              <a:t> di </a:t>
            </a:r>
            <a:r>
              <a:rPr lang="en-ID" sz="2400" b="1" kern="1200" dirty="0" err="1">
                <a:latin typeface="Bookman Old Style" panose="02050604050505020204" pitchFamily="18" charset="0"/>
              </a:rPr>
              <a:t>tempat</a:t>
            </a:r>
            <a:r>
              <a:rPr lang="en-ID" sz="2400" b="1" kern="1200" dirty="0">
                <a:latin typeface="Bookman Old Style" panose="02050604050505020204" pitchFamily="18" charset="0"/>
              </a:rPr>
              <a:t> </a:t>
            </a:r>
            <a:r>
              <a:rPr lang="en-ID" sz="2400" b="1" kern="1200" dirty="0" err="1">
                <a:latin typeface="Bookman Old Style" panose="02050604050505020204" pitchFamily="18" charset="0"/>
              </a:rPr>
              <a:t>kerja</a:t>
            </a:r>
            <a:endParaRPr lang="en-ID" sz="2400" b="1" kern="1200" dirty="0">
              <a:latin typeface="Bookman Old Style" panose="02050604050505020204" pitchFamily="18" charset="0"/>
            </a:endParaRP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sz="2400" b="1" dirty="0" err="1">
                <a:latin typeface="Bookman Old Style" panose="02050604050505020204" pitchFamily="18" charset="0"/>
              </a:rPr>
              <a:t>Benzena</a:t>
            </a:r>
            <a:endParaRPr lang="en-ID" sz="2400" b="1" kern="1200" dirty="0">
              <a:latin typeface="Bookman Old Style" panose="02050604050505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528731-01EC-9941-9C5D-792121582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25" y="3595855"/>
            <a:ext cx="2911972" cy="29049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F1EEBB-3303-DB49-8F08-8DBF68675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890" y="5045273"/>
            <a:ext cx="2587624" cy="1680553"/>
          </a:xfrm>
          <a:prstGeom prst="rect">
            <a:avLst/>
          </a:prstGeom>
        </p:spPr>
      </p:pic>
      <p:pic>
        <p:nvPicPr>
          <p:cNvPr id="11" name="Picture 2" descr="Benzene Molecule - Structural Chemical Formula And Model. Vector ...">
            <a:extLst>
              <a:ext uri="{FF2B5EF4-FFF2-40B4-BE49-F238E27FC236}">
                <a16:creationId xmlns:a16="http://schemas.microsoft.com/office/drawing/2014/main" id="{0BAF9978-14B4-5F4A-9A48-16BA11E2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6" y="1424825"/>
            <a:ext cx="1900237" cy="183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079461"/>
      </p:ext>
    </p:extLst>
  </p:cSld>
  <p:clrMapOvr>
    <a:masterClrMapping/>
  </p:clrMapOvr>
  <p:transition spd="med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473009-3156-4460-99DD-E81445CE6953}"/>
              </a:ext>
            </a:extLst>
          </p:cNvPr>
          <p:cNvSpPr/>
          <p:nvPr/>
        </p:nvSpPr>
        <p:spPr>
          <a:xfrm>
            <a:off x="116979" y="1424825"/>
            <a:ext cx="614519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Efek</a:t>
            </a:r>
            <a:r>
              <a:rPr lang="en-ID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Kesehatan</a:t>
            </a:r>
            <a:endParaRPr lang="en-ID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inhalasi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 &amp;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absorpsi</a:t>
            </a:r>
            <a:r>
              <a:rPr lang="en-ID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kulit</a:t>
            </a:r>
            <a:endParaRPr lang="en-ID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Efek</a:t>
            </a:r>
            <a:r>
              <a:rPr lang="en-ID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Akut</a:t>
            </a:r>
            <a:endParaRPr lang="en-ID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nervous system -- headache, tiredness, nausea, dizziness, narcosis &amp; loss of consciousness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Affects nervous system – behavioural &amp; psychomotor changes occur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High exposure levels can cause death by CNS depression or cardiac arrhythmia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Skin exposure causes dermatitis, and inhalation of high concentrations may result in bronchial irritation or pulmonary oedema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D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6973945D-C28F-7749-9C5B-240FA1BA1DCA}"/>
              </a:ext>
            </a:extLst>
          </p:cNvPr>
          <p:cNvSpPr txBox="1"/>
          <p:nvPr/>
        </p:nvSpPr>
        <p:spPr>
          <a:xfrm>
            <a:off x="1500514" y="132174"/>
            <a:ext cx="6145197" cy="1024756"/>
          </a:xfrm>
          <a:prstGeom prst="rect">
            <a:avLst/>
          </a:prstGeom>
          <a:solidFill>
            <a:srgbClr val="7030A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3882" tIns="0" rIns="173882" bIns="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sz="2400" b="1" kern="1200" dirty="0" err="1">
                <a:latin typeface="Bookman Old Style" panose="02050604050505020204" pitchFamily="18" charset="0"/>
              </a:rPr>
              <a:t>Pelarut</a:t>
            </a:r>
            <a:r>
              <a:rPr lang="en-ID" sz="2400" b="1" kern="1200" dirty="0">
                <a:latin typeface="Bookman Old Style" panose="02050604050505020204" pitchFamily="18" charset="0"/>
              </a:rPr>
              <a:t> </a:t>
            </a:r>
            <a:r>
              <a:rPr lang="en-ID" sz="2400" b="1" kern="1200" dirty="0" err="1">
                <a:latin typeface="Bookman Old Style" panose="02050604050505020204" pitchFamily="18" charset="0"/>
              </a:rPr>
              <a:t>organik</a:t>
            </a:r>
            <a:r>
              <a:rPr lang="en-ID" sz="2400" b="1" kern="1200" dirty="0">
                <a:latin typeface="Bookman Old Style" panose="02050604050505020204" pitchFamily="18" charset="0"/>
              </a:rPr>
              <a:t> di </a:t>
            </a:r>
            <a:r>
              <a:rPr lang="en-ID" sz="2400" b="1" kern="1200" dirty="0" err="1">
                <a:latin typeface="Bookman Old Style" panose="02050604050505020204" pitchFamily="18" charset="0"/>
              </a:rPr>
              <a:t>tempat</a:t>
            </a:r>
            <a:r>
              <a:rPr lang="en-ID" sz="2400" b="1" kern="1200" dirty="0">
                <a:latin typeface="Bookman Old Style" panose="02050604050505020204" pitchFamily="18" charset="0"/>
              </a:rPr>
              <a:t> </a:t>
            </a:r>
            <a:r>
              <a:rPr lang="en-ID" sz="2400" b="1" kern="1200" dirty="0" err="1">
                <a:latin typeface="Bookman Old Style" panose="02050604050505020204" pitchFamily="18" charset="0"/>
              </a:rPr>
              <a:t>kerja</a:t>
            </a:r>
            <a:endParaRPr lang="en-ID" sz="2400" b="1" kern="1200" dirty="0">
              <a:latin typeface="Bookman Old Style" panose="02050604050505020204" pitchFamily="18" charset="0"/>
            </a:endParaRP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sz="2400" b="1" dirty="0" err="1">
                <a:latin typeface="Bookman Old Style" panose="02050604050505020204" pitchFamily="18" charset="0"/>
              </a:rPr>
              <a:t>Benzena</a:t>
            </a:r>
            <a:endParaRPr lang="en-ID" sz="2400" b="1" kern="1200" dirty="0">
              <a:latin typeface="Bookman Old Style" panose="02050604050505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0C36F2-3DA2-AA4F-9C15-CEB00F8C8915}"/>
              </a:ext>
            </a:extLst>
          </p:cNvPr>
          <p:cNvSpPr/>
          <p:nvPr/>
        </p:nvSpPr>
        <p:spPr>
          <a:xfrm>
            <a:off x="31254" y="4879167"/>
            <a:ext cx="539799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Efek</a:t>
            </a:r>
            <a:r>
              <a:rPr lang="en-ID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Kronik</a:t>
            </a:r>
            <a:r>
              <a:rPr lang="en-ID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Depression of bone marrow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Meningkatkan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risiko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anemia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aplastil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Pekerja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pajanan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kronik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benzene –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sel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darah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merah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jumlahnya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50% </a:t>
            </a:r>
            <a:r>
              <a:rPr lang="en-ID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dari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normal.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Now rare as </a:t>
            </a:r>
            <a:r>
              <a:rPr lang="en-ID" sz="1600" dirty="0">
                <a:solidFill>
                  <a:srgbClr val="FFFF00"/>
                </a:solidFill>
                <a:latin typeface="Bookman Old Style" panose="02050604050505020204" pitchFamily="18" charset="0"/>
              </a:rPr>
              <a:t>exposures are well controlled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B03C4B-8B93-3F4A-B1B0-993F6607B5D9}"/>
              </a:ext>
            </a:extLst>
          </p:cNvPr>
          <p:cNvSpPr/>
          <p:nvPr/>
        </p:nvSpPr>
        <p:spPr>
          <a:xfrm>
            <a:off x="5629247" y="5491097"/>
            <a:ext cx="2971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IARC Classification </a:t>
            </a:r>
            <a:r>
              <a:rPr lang="en-ID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– </a:t>
            </a:r>
            <a:r>
              <a:rPr lang="en-ID" sz="1600" dirty="0">
                <a:solidFill>
                  <a:srgbClr val="FFFF00"/>
                </a:solidFill>
                <a:latin typeface="Bookman Old Style" panose="02050604050505020204" pitchFamily="18" charset="0"/>
              </a:rPr>
              <a:t>carcinogenic to humans </a:t>
            </a:r>
            <a:r>
              <a:rPr lang="en-ID" sz="1600" dirty="0">
                <a:solidFill>
                  <a:srgbClr val="FFFF0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en-ID" sz="1600" dirty="0">
                <a:solidFill>
                  <a:srgbClr val="FFFF00"/>
                </a:solidFill>
                <a:latin typeface="Bookman Old Style" panose="02050604050505020204" pitchFamily="18" charset="0"/>
              </a:rPr>
              <a:t>Leukaemia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0931B-5E68-374A-9EF6-469791863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1" y="1843087"/>
            <a:ext cx="2569070" cy="21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38644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9EDE4B2-11B5-402D-B8B7-19EC004F99EB}"/>
              </a:ext>
            </a:extLst>
          </p:cNvPr>
          <p:cNvGrpSpPr/>
          <p:nvPr/>
        </p:nvGrpSpPr>
        <p:grpSpPr>
          <a:xfrm>
            <a:off x="613458" y="374904"/>
            <a:ext cx="8368865" cy="619920"/>
            <a:chOff x="328595" y="61274"/>
            <a:chExt cx="4600339" cy="61992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046BE51-BFE0-408A-9BD6-1FE75934E9D0}"/>
                </a:ext>
              </a:extLst>
            </p:cNvPr>
            <p:cNvSpPr/>
            <p:nvPr/>
          </p:nvSpPr>
          <p:spPr>
            <a:xfrm>
              <a:off x="328595" y="61274"/>
              <a:ext cx="4600339" cy="61992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C578F4F3-2C30-4B01-8906-D2806C415F81}"/>
                </a:ext>
              </a:extLst>
            </p:cNvPr>
            <p:cNvSpPr txBox="1"/>
            <p:nvPr/>
          </p:nvSpPr>
          <p:spPr>
            <a:xfrm>
              <a:off x="358857" y="91536"/>
              <a:ext cx="4539815" cy="559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3882" tIns="0" rIns="173882" bIns="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D" sz="2800" b="1" kern="1200" dirty="0" err="1">
                  <a:solidFill>
                    <a:schemeClr val="bg1">
                      <a:lumMod val="95000"/>
                    </a:schemeClr>
                  </a:solidFill>
                  <a:latin typeface="Bookman Old Style" panose="02050604050505020204" pitchFamily="18" charset="0"/>
                </a:rPr>
                <a:t>Mengapa</a:t>
              </a:r>
              <a:r>
                <a:rPr lang="en-ID" sz="2800" b="1" kern="1200" dirty="0">
                  <a:solidFill>
                    <a:schemeClr val="bg1">
                      <a:lumMod val="95000"/>
                    </a:schemeClr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2800" b="1" kern="1200" dirty="0" err="1">
                  <a:solidFill>
                    <a:schemeClr val="bg1">
                      <a:lumMod val="95000"/>
                    </a:schemeClr>
                  </a:solidFill>
                  <a:latin typeface="Bookman Old Style" panose="02050604050505020204" pitchFamily="18" charset="0"/>
                </a:rPr>
                <a:t>Pelarut</a:t>
              </a:r>
              <a:r>
                <a:rPr lang="en-ID" sz="2800" b="1" kern="1200" dirty="0">
                  <a:solidFill>
                    <a:schemeClr val="bg1">
                      <a:lumMod val="95000"/>
                    </a:schemeClr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2800" b="1" kern="1200" dirty="0" err="1">
                  <a:solidFill>
                    <a:schemeClr val="bg1">
                      <a:lumMod val="95000"/>
                    </a:schemeClr>
                  </a:solidFill>
                  <a:latin typeface="Bookman Old Style" panose="02050604050505020204" pitchFamily="18" charset="0"/>
                </a:rPr>
                <a:t>Digunakan</a:t>
              </a:r>
              <a:r>
                <a:rPr lang="en-ID" sz="2800" b="1" kern="1200" dirty="0">
                  <a:solidFill>
                    <a:schemeClr val="bg1">
                      <a:lumMod val="95000"/>
                    </a:schemeClr>
                  </a:solidFill>
                  <a:latin typeface="Bookman Old Style" panose="02050604050505020204" pitchFamily="18" charset="0"/>
                </a:rPr>
                <a:t> di </a:t>
              </a:r>
              <a:r>
                <a:rPr lang="en-ID" sz="2800" b="1" kern="1200" dirty="0" err="1">
                  <a:solidFill>
                    <a:schemeClr val="bg1">
                      <a:lumMod val="95000"/>
                    </a:schemeClr>
                  </a:solidFill>
                  <a:latin typeface="Bookman Old Style" panose="02050604050505020204" pitchFamily="18" charset="0"/>
                </a:rPr>
                <a:t>Industri</a:t>
              </a:r>
              <a:r>
                <a:rPr lang="en-ID" sz="2800" b="1" kern="1200" dirty="0">
                  <a:solidFill>
                    <a:schemeClr val="bg1">
                      <a:lumMod val="95000"/>
                    </a:schemeClr>
                  </a:solidFill>
                  <a:latin typeface="Bookman Old Style" panose="02050604050505020204" pitchFamily="18" charset="0"/>
                </a:rPr>
                <a:t>?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9F984A5-F0F4-4A0E-9FA1-FED108BBDA56}"/>
              </a:ext>
            </a:extLst>
          </p:cNvPr>
          <p:cNvSpPr/>
          <p:nvPr/>
        </p:nvSpPr>
        <p:spPr>
          <a:xfrm>
            <a:off x="-190016" y="15265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D" b="1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Keuntungan</a:t>
            </a:r>
            <a:r>
              <a:rPr lang="en-ID" b="1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ID" b="1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Pelarut</a:t>
            </a:r>
            <a:r>
              <a:rPr lang="en-ID" b="1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ID" b="1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Organik</a:t>
            </a:r>
            <a:endParaRPr lang="en-ID" b="1" dirty="0">
              <a:solidFill>
                <a:schemeClr val="bg1">
                  <a:lumMod val="9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732DF8-2DBC-4669-8AA0-EA2EF69D8B0F}"/>
              </a:ext>
            </a:extLst>
          </p:cNvPr>
          <p:cNvSpPr/>
          <p:nvPr/>
        </p:nvSpPr>
        <p:spPr>
          <a:xfrm>
            <a:off x="282615" y="2044005"/>
            <a:ext cx="864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D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Harga</a:t>
            </a: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murah</a:t>
            </a:r>
            <a:endParaRPr lang="en-ID" dirty="0">
              <a:solidFill>
                <a:schemeClr val="bg1">
                  <a:lumMod val="95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Banyak </a:t>
            </a:r>
            <a:r>
              <a:rPr lang="en-ID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tersedia</a:t>
            </a:r>
            <a:endParaRPr lang="en-ID" dirty="0">
              <a:solidFill>
                <a:schemeClr val="bg1">
                  <a:lumMod val="95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D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Karakteristik</a:t>
            </a: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beragam</a:t>
            </a: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en-ID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mudah</a:t>
            </a: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larut</a:t>
            </a: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dalam</a:t>
            </a: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 air (methanol, </a:t>
            </a:r>
            <a:r>
              <a:rPr lang="en-ID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etanol</a:t>
            </a: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)…</a:t>
            </a:r>
            <a:r>
              <a:rPr lang="en-ID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ada</a:t>
            </a: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 yang </a:t>
            </a:r>
            <a:r>
              <a:rPr lang="en-ID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mudah</a:t>
            </a: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larut</a:t>
            </a: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dalam</a:t>
            </a: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larutan</a:t>
            </a: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organik</a:t>
            </a: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 (n-</a:t>
            </a:r>
            <a:r>
              <a:rPr lang="en-ID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heksana</a:t>
            </a: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, n-</a:t>
            </a:r>
            <a:r>
              <a:rPr lang="en-ID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pentana</a:t>
            </a: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D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Mudah</a:t>
            </a: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ID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menguap</a:t>
            </a:r>
            <a:endParaRPr lang="en-ID" dirty="0">
              <a:solidFill>
                <a:schemeClr val="bg1">
                  <a:lumMod val="9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2" name="Picture 4" descr="Organic Solvent | Sanjay Chemicals India Private Limited ...">
            <a:extLst>
              <a:ext uri="{FF2B5EF4-FFF2-40B4-BE49-F238E27FC236}">
                <a16:creationId xmlns:a16="http://schemas.microsoft.com/office/drawing/2014/main" id="{B52BD9E7-DC27-4E99-A19E-85E33DC7F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4" y="3877520"/>
            <a:ext cx="2587790" cy="232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ammanskraal drinking water not suitable for human consumption ...">
            <a:extLst>
              <a:ext uri="{FF2B5EF4-FFF2-40B4-BE49-F238E27FC236}">
                <a16:creationId xmlns:a16="http://schemas.microsoft.com/office/drawing/2014/main" id="{E2980E15-7D33-EC49-9474-AB04268F3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46" y="3884640"/>
            <a:ext cx="3354367" cy="231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1371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248F06-AF36-5C47-944D-B110FE5CD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0537"/>
            <a:ext cx="9144000" cy="524333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5F4800-0673-8147-9A63-4D98E1CC98D1}"/>
              </a:ext>
            </a:extLst>
          </p:cNvPr>
          <p:cNvSpPr txBox="1"/>
          <p:nvPr/>
        </p:nvSpPr>
        <p:spPr>
          <a:xfrm>
            <a:off x="3269012" y="361132"/>
            <a:ext cx="5672285" cy="559396"/>
          </a:xfrm>
          <a:prstGeom prst="rect">
            <a:avLst/>
          </a:prstGeom>
          <a:solidFill>
            <a:srgbClr val="7030A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3882" tIns="0" rIns="173882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/>
              <a:t>Toksisitas</a:t>
            </a:r>
            <a:r>
              <a:rPr lang="en-US" sz="2400" dirty="0"/>
              <a:t> </a:t>
            </a:r>
            <a:r>
              <a:rPr lang="en-US" sz="2400" dirty="0" err="1"/>
              <a:t>Pelarut</a:t>
            </a:r>
            <a:r>
              <a:rPr lang="en-US" sz="2400" dirty="0"/>
              <a:t> –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Aromatik</a:t>
            </a:r>
            <a:endParaRPr lang="en-ID" sz="2400" b="1" kern="1200" dirty="0">
              <a:latin typeface="Bookman Old Style" panose="02050604050505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E67B7-898C-ED4F-AF52-8DB32D31EBA7}"/>
              </a:ext>
            </a:extLst>
          </p:cNvPr>
          <p:cNvSpPr txBox="1"/>
          <p:nvPr/>
        </p:nvSpPr>
        <p:spPr>
          <a:xfrm>
            <a:off x="650906" y="6400172"/>
            <a:ext cx="81612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Sumber</a:t>
            </a:r>
            <a:r>
              <a:rPr lang="en-US" sz="1050" dirty="0"/>
              <a:t>: </a:t>
            </a:r>
            <a:r>
              <a:rPr lang="en-ID" sz="1050" dirty="0"/>
              <a:t>Winder C &amp; Stacey N., (2005) Occupational Toxicology. 2nd Edition. Taylor and Francis  (615.902) Chapter 11 –Toxicity of Organic Solvents</a:t>
            </a:r>
          </a:p>
        </p:txBody>
      </p:sp>
    </p:spTree>
    <p:extLst>
      <p:ext uri="{BB962C8B-B14F-4D97-AF65-F5344CB8AC3E}">
        <p14:creationId xmlns:p14="http://schemas.microsoft.com/office/powerpoint/2010/main" val="39518456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F91753-6FB5-084A-BD72-D0617C373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1089"/>
            <a:ext cx="8970380" cy="5127583"/>
          </a:xfrm>
          <a:prstGeom prst="rect">
            <a:avLst/>
          </a:prstGeom>
        </p:spPr>
      </p:pic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4412BCFA-E2F9-594C-8CAC-1EB20B0E3C2F}"/>
              </a:ext>
            </a:extLst>
          </p:cNvPr>
          <p:cNvSpPr txBox="1"/>
          <p:nvPr/>
        </p:nvSpPr>
        <p:spPr>
          <a:xfrm>
            <a:off x="3269012" y="96982"/>
            <a:ext cx="5672285" cy="823546"/>
          </a:xfrm>
          <a:prstGeom prst="rect">
            <a:avLst/>
          </a:prstGeom>
          <a:solidFill>
            <a:srgbClr val="7030A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3882" tIns="0" rIns="173882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/>
              <a:t>Toksisitas</a:t>
            </a:r>
            <a:r>
              <a:rPr lang="en-US" sz="2400" dirty="0"/>
              <a:t> </a:t>
            </a:r>
            <a:r>
              <a:rPr lang="en-US" sz="2400" dirty="0" err="1"/>
              <a:t>Pelarut</a:t>
            </a:r>
            <a:r>
              <a:rPr lang="en-US" sz="2400" dirty="0"/>
              <a:t> –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Pelarut</a:t>
            </a:r>
            <a:r>
              <a:rPr lang="en-US" sz="2400" dirty="0"/>
              <a:t> </a:t>
            </a:r>
            <a:r>
              <a:rPr lang="en-US" sz="2400" dirty="0" err="1"/>
              <a:t>Terhalogenasi</a:t>
            </a:r>
            <a:endParaRPr lang="en-ID" sz="2400" b="1" kern="12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90D77E-B792-7A4A-A236-787678393EBA}"/>
              </a:ext>
            </a:extLst>
          </p:cNvPr>
          <p:cNvSpPr txBox="1"/>
          <p:nvPr/>
        </p:nvSpPr>
        <p:spPr>
          <a:xfrm>
            <a:off x="650906" y="6400172"/>
            <a:ext cx="81612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Sumber</a:t>
            </a:r>
            <a:r>
              <a:rPr lang="en-US" sz="1050" dirty="0"/>
              <a:t>: </a:t>
            </a:r>
            <a:r>
              <a:rPr lang="en-ID" sz="1050" dirty="0"/>
              <a:t>Winder C &amp; Stacey N., (2005) Occupational Toxicology. 2nd Edition. Taylor and Francis  (615.902) Chapter 11 –Toxicity of Organic Solvents</a:t>
            </a:r>
          </a:p>
        </p:txBody>
      </p:sp>
    </p:spTree>
    <p:extLst>
      <p:ext uri="{BB962C8B-B14F-4D97-AF65-F5344CB8AC3E}">
        <p14:creationId xmlns:p14="http://schemas.microsoft.com/office/powerpoint/2010/main" val="30282149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60191B-1AAE-8243-B245-74587642E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6365"/>
            <a:ext cx="9143999" cy="5347503"/>
          </a:xfrm>
          <a:prstGeom prst="rect">
            <a:avLst/>
          </a:prstGeom>
        </p:spPr>
      </p:pic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0FE241D8-E19E-F247-9418-B72564C086FD}"/>
              </a:ext>
            </a:extLst>
          </p:cNvPr>
          <p:cNvSpPr txBox="1"/>
          <p:nvPr/>
        </p:nvSpPr>
        <p:spPr>
          <a:xfrm>
            <a:off x="2071868" y="361132"/>
            <a:ext cx="6869429" cy="559396"/>
          </a:xfrm>
          <a:prstGeom prst="rect">
            <a:avLst/>
          </a:prstGeom>
          <a:solidFill>
            <a:srgbClr val="7030A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3882" tIns="0" rIns="173882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/>
              <a:t>Toksisitas</a:t>
            </a:r>
            <a:r>
              <a:rPr lang="en-US" sz="2400" dirty="0"/>
              <a:t> </a:t>
            </a:r>
            <a:r>
              <a:rPr lang="en-US" sz="2400" dirty="0" err="1"/>
              <a:t>Pelarut</a:t>
            </a:r>
            <a:r>
              <a:rPr lang="en-US" sz="2400" dirty="0"/>
              <a:t> –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Reproduksi</a:t>
            </a:r>
            <a:endParaRPr lang="en-ID" sz="2400" b="1" kern="12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651707-F810-EB47-B519-5E83E7574264}"/>
              </a:ext>
            </a:extLst>
          </p:cNvPr>
          <p:cNvSpPr txBox="1"/>
          <p:nvPr/>
        </p:nvSpPr>
        <p:spPr>
          <a:xfrm>
            <a:off x="650906" y="6400172"/>
            <a:ext cx="81612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Sumber</a:t>
            </a:r>
            <a:r>
              <a:rPr lang="en-US" sz="1050" dirty="0"/>
              <a:t>: </a:t>
            </a:r>
            <a:r>
              <a:rPr lang="en-ID" sz="1050" dirty="0"/>
              <a:t>Winder C &amp; Stacey N., (2005) Occupational Toxicology. 2nd Edition. Taylor and Francis  (615.902) Chapter 11 –Toxicity of Organic Solvents</a:t>
            </a:r>
          </a:p>
        </p:txBody>
      </p:sp>
    </p:spTree>
    <p:extLst>
      <p:ext uri="{BB962C8B-B14F-4D97-AF65-F5344CB8AC3E}">
        <p14:creationId xmlns:p14="http://schemas.microsoft.com/office/powerpoint/2010/main" val="20772625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A00C-D6EE-41E0-96F6-59733F00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4" y="1181763"/>
            <a:ext cx="8214852" cy="1018035"/>
          </a:xfrm>
        </p:spPr>
        <p:txBody>
          <a:bodyPr/>
          <a:lstStyle/>
          <a:p>
            <a:r>
              <a:rPr lang="en-ID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573F3-ECB2-414D-BACB-8E430B95A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D" sz="2400" dirty="0"/>
              <a:t>Smith, P.A (2008). Toxicology of Organic Solvents Chapter 16 –Toxicology Principles for the Industrial Hygienist</a:t>
            </a:r>
          </a:p>
          <a:p>
            <a:pPr algn="just"/>
            <a:r>
              <a:rPr lang="en-ID" sz="2400" dirty="0" err="1"/>
              <a:t>LaDou</a:t>
            </a:r>
            <a:r>
              <a:rPr lang="en-ID" sz="2400" dirty="0"/>
              <a:t>, J. (2007). Current Occupational and Environmental Medicine. Chapter 29 - Solvents</a:t>
            </a:r>
          </a:p>
          <a:p>
            <a:pPr algn="just"/>
            <a:r>
              <a:rPr lang="en-ID" sz="2400" dirty="0"/>
              <a:t>Winder C &amp; Stacey N., (2005) Occupational Toxicology. 2nd Edition. Taylor and Francis  (615.902) Chapter 11 –Toxicity of Solvents</a:t>
            </a:r>
          </a:p>
          <a:p>
            <a:pPr algn="just"/>
            <a:r>
              <a:rPr lang="en-ID" sz="2400" dirty="0"/>
              <a:t> Dick, F. (2006). Solvent Neurotoxicity. Occupational &amp; Environmental Medicine, 63, 221-226.</a:t>
            </a:r>
          </a:p>
          <a:p>
            <a:pPr algn="just"/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870119343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e Anatomy of a &quot;Thank You&quot;">
            <a:extLst>
              <a:ext uri="{FF2B5EF4-FFF2-40B4-BE49-F238E27FC236}">
                <a16:creationId xmlns:a16="http://schemas.microsoft.com/office/drawing/2014/main" id="{39B98F97-0D3B-4615-9E76-6A2BCCFF7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65" y="1831767"/>
            <a:ext cx="6549269" cy="411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300850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73A0C-B1D4-FE43-BE5E-05EF73F1A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40" y="1853296"/>
            <a:ext cx="2782754" cy="1633833"/>
          </a:xfrm>
        </p:spPr>
        <p:txBody>
          <a:bodyPr>
            <a:normAutofit/>
          </a:bodyPr>
          <a:lstStyle/>
          <a:p>
            <a:pPr algn="l"/>
            <a:r>
              <a:rPr lang="en-ID" sz="1800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Cleaning</a:t>
            </a:r>
          </a:p>
          <a:p>
            <a:pPr algn="l"/>
            <a:r>
              <a:rPr lang="en-ID" sz="1800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Degreasing</a:t>
            </a:r>
          </a:p>
          <a:p>
            <a:pPr algn="l"/>
            <a:r>
              <a:rPr lang="en-ID" sz="1800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Thinning</a:t>
            </a:r>
          </a:p>
          <a:p>
            <a:pPr algn="l"/>
            <a:r>
              <a:rPr lang="en-ID" sz="1800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Extraction</a:t>
            </a:r>
          </a:p>
          <a:p>
            <a:pPr algn="just"/>
            <a:endParaRPr lang="en-US" sz="2400" dirty="0"/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1FF62B-E7C9-E248-BCB2-FBD2402B345B}"/>
              </a:ext>
            </a:extLst>
          </p:cNvPr>
          <p:cNvSpPr txBox="1"/>
          <p:nvPr/>
        </p:nvSpPr>
        <p:spPr>
          <a:xfrm>
            <a:off x="2002420" y="405166"/>
            <a:ext cx="6949641" cy="5593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3882" tIns="0" rIns="173882" bIns="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sz="2800" b="1" kern="1200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Penggunaan</a:t>
            </a:r>
            <a:r>
              <a:rPr lang="en-ID" sz="2800" b="1" kern="1200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ID" sz="2800" b="1" kern="1200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Pelarut</a:t>
            </a:r>
            <a:r>
              <a:rPr lang="en-ID" sz="2800" b="1" kern="1200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 di </a:t>
            </a:r>
            <a:r>
              <a:rPr lang="en-ID" sz="2800" b="1" kern="1200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Industri</a:t>
            </a:r>
            <a:endParaRPr lang="en-ID" sz="2800" b="1" kern="1200" dirty="0">
              <a:solidFill>
                <a:schemeClr val="bg1">
                  <a:lumMod val="9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44217-84DA-3E42-AB4A-7DD615EBC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173" y="1605587"/>
            <a:ext cx="2375344" cy="212548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 descr="A picture containing train, engine, cake, red&#10;&#10;Description automatically generated">
            <a:extLst>
              <a:ext uri="{FF2B5EF4-FFF2-40B4-BE49-F238E27FC236}">
                <a16:creationId xmlns:a16="http://schemas.microsoft.com/office/drawing/2014/main" id="{853C758A-6D8C-F940-861E-9C6EDE479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73" y="4006303"/>
            <a:ext cx="4672861" cy="273016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2" descr="TOA Polyurethane Thinner No.41 - Product Details">
            <a:extLst>
              <a:ext uri="{FF2B5EF4-FFF2-40B4-BE49-F238E27FC236}">
                <a16:creationId xmlns:a16="http://schemas.microsoft.com/office/drawing/2014/main" id="{0825DA29-B01C-884E-83CD-71A5A3FDE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37" y="1621227"/>
            <a:ext cx="2111423" cy="210984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30A04B-5EAF-9549-8B6A-74DAFFA7127C}"/>
              </a:ext>
            </a:extLst>
          </p:cNvPr>
          <p:cNvSpPr/>
          <p:nvPr/>
        </p:nvSpPr>
        <p:spPr>
          <a:xfrm>
            <a:off x="173927" y="4006303"/>
            <a:ext cx="3127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Etanol</a:t>
            </a:r>
            <a:endParaRPr lang="en-ID" dirty="0">
              <a:solidFill>
                <a:schemeClr val="bg1">
                  <a:lumMod val="95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Isopropanol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Toluene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Xylene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Solvent mixtures e.g. white spirits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Metanol</a:t>
            </a:r>
            <a:endParaRPr lang="en-ID" dirty="0">
              <a:solidFill>
                <a:schemeClr val="bg1">
                  <a:lumMod val="95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Heksana</a:t>
            </a:r>
            <a:endParaRPr lang="en-ID" dirty="0">
              <a:solidFill>
                <a:schemeClr val="bg1">
                  <a:lumMod val="9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6DDF40-C8FA-9843-AEDD-F9104B310576}"/>
              </a:ext>
            </a:extLst>
          </p:cNvPr>
          <p:cNvSpPr txBox="1"/>
          <p:nvPr/>
        </p:nvSpPr>
        <p:spPr>
          <a:xfrm>
            <a:off x="191940" y="1371965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Penggunaan</a:t>
            </a:r>
            <a:endParaRPr lang="en-US" sz="20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8F8D9D-285D-D047-8F23-6F49F7A330C6}"/>
              </a:ext>
            </a:extLst>
          </p:cNvPr>
          <p:cNvSpPr txBox="1"/>
          <p:nvPr/>
        </p:nvSpPr>
        <p:spPr>
          <a:xfrm>
            <a:off x="191940" y="3487129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Jenis</a:t>
            </a:r>
            <a:r>
              <a:rPr lang="en-US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Pelarut</a:t>
            </a:r>
            <a:r>
              <a:rPr lang="en-US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Organik</a:t>
            </a:r>
            <a:endParaRPr lang="en-US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5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42A379-094C-1D42-B63E-F605E1355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82" y="1059874"/>
            <a:ext cx="4021788" cy="557587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FDDEF5-9478-8C4E-B13F-0E9CC71BA01B}"/>
              </a:ext>
            </a:extLst>
          </p:cNvPr>
          <p:cNvSpPr txBox="1"/>
          <p:nvPr/>
        </p:nvSpPr>
        <p:spPr>
          <a:xfrm>
            <a:off x="2194359" y="222250"/>
            <a:ext cx="6949641" cy="5593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3882" tIns="0" rIns="173882" bIns="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sz="2800" b="1" kern="1200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Penggunaan</a:t>
            </a:r>
            <a:r>
              <a:rPr lang="en-ID" sz="2800" b="1" kern="1200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ID" sz="2800" b="1" kern="1200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Pelarut</a:t>
            </a:r>
            <a:r>
              <a:rPr lang="en-ID" sz="2800" b="1" kern="1200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 di </a:t>
            </a:r>
            <a:r>
              <a:rPr lang="en-ID" sz="2800" b="1" kern="1200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Industri</a:t>
            </a:r>
            <a:endParaRPr lang="en-ID" sz="2800" b="1" kern="1200" dirty="0">
              <a:solidFill>
                <a:schemeClr val="bg1">
                  <a:lumMod val="9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9BCF6-1C98-1745-A594-9DF9DAA1700C}"/>
              </a:ext>
            </a:extLst>
          </p:cNvPr>
          <p:cNvSpPr txBox="1"/>
          <p:nvPr/>
        </p:nvSpPr>
        <p:spPr>
          <a:xfrm>
            <a:off x="-23091" y="6630282"/>
            <a:ext cx="85159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Sumber</a:t>
            </a:r>
            <a:r>
              <a:rPr lang="en-US" sz="800" dirty="0"/>
              <a:t>: </a:t>
            </a:r>
            <a:r>
              <a:rPr lang="en-ID" sz="800" dirty="0"/>
              <a:t>Winder C &amp; Stacey N., (2005) Occupational Toxicology. 2nd Edition. Taylor and Francis  (615.902) Chapter 11 –Toxicity of Organic Solvents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CF8EC6-814C-9948-AE1F-EF38E8F4E506}"/>
              </a:ext>
            </a:extLst>
          </p:cNvPr>
          <p:cNvSpPr/>
          <p:nvPr/>
        </p:nvSpPr>
        <p:spPr>
          <a:xfrm>
            <a:off x="4618830" y="1473276"/>
            <a:ext cx="4224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200" dirty="0">
                <a:latin typeface="Bookman Old Style" panose="02050604050505020204" pitchFamily="18" charset="0"/>
              </a:rPr>
              <a:t>Agrochemicals, pharmaceuticals and fine chemicals (65-70% of tonnage); man made </a:t>
            </a:r>
            <a:r>
              <a:rPr lang="en-ID" sz="1200" dirty="0" err="1">
                <a:latin typeface="Bookman Old Style" panose="02050604050505020204" pitchFamily="18" charset="0"/>
              </a:rPr>
              <a:t>fiber</a:t>
            </a:r>
            <a:r>
              <a:rPr lang="en-ID" sz="1200" dirty="0">
                <a:latin typeface="Bookman Old Style" panose="02050604050505020204" pitchFamily="18" charset="0"/>
              </a:rPr>
              <a:t> (20-25%)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958F1905-9E41-A84D-A828-83EAB2A0237B}"/>
              </a:ext>
            </a:extLst>
          </p:cNvPr>
          <p:cNvSpPr/>
          <p:nvPr/>
        </p:nvSpPr>
        <p:spPr>
          <a:xfrm>
            <a:off x="3754582" y="1565564"/>
            <a:ext cx="567388" cy="277091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20463C-92E6-A840-837B-F334B2426485}"/>
              </a:ext>
            </a:extLst>
          </p:cNvPr>
          <p:cNvSpPr/>
          <p:nvPr/>
        </p:nvSpPr>
        <p:spPr>
          <a:xfrm>
            <a:off x="4572000" y="2059600"/>
            <a:ext cx="4224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200" dirty="0">
                <a:solidFill>
                  <a:srgbClr val="222222"/>
                </a:solidFill>
                <a:latin typeface="Bookman Old Style" panose="02050604050505020204" pitchFamily="18" charset="0"/>
              </a:rPr>
              <a:t>Ethanol: It is used in perfumes, cosmetics, paints, detergents and inks. Ethanol has antiseptic &amp; disinfectant properties it slows or stops the growth of micro-organisms (germs).</a:t>
            </a:r>
            <a:endParaRPr lang="en-US" sz="1200" dirty="0">
              <a:latin typeface="Bookman Old Style" panose="02050604050505020204" pitchFamily="18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8B91B5F1-CB34-7846-92EB-1B7FA7E527D3}"/>
              </a:ext>
            </a:extLst>
          </p:cNvPr>
          <p:cNvSpPr/>
          <p:nvPr/>
        </p:nvSpPr>
        <p:spPr>
          <a:xfrm>
            <a:off x="3775040" y="2139577"/>
            <a:ext cx="567388" cy="277091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7701B2-0E5D-AC45-9BDF-333F31982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961" y="3023186"/>
            <a:ext cx="1369437" cy="11382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5BAD4C-5CD7-534E-8F01-18EB472A0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324" y="2996805"/>
            <a:ext cx="1369437" cy="11998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3B073E5-7459-4846-AB89-C1123DB10765}"/>
              </a:ext>
            </a:extLst>
          </p:cNvPr>
          <p:cNvSpPr/>
          <p:nvPr/>
        </p:nvSpPr>
        <p:spPr>
          <a:xfrm>
            <a:off x="4572000" y="5201057"/>
            <a:ext cx="2424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200" dirty="0">
                <a:solidFill>
                  <a:srgbClr val="222222"/>
                </a:solidFill>
                <a:latin typeface="Bookman Old Style" panose="02050604050505020204" pitchFamily="18" charset="0"/>
              </a:rPr>
              <a:t>paint thinner, contact cement &amp; model airplane glue.</a:t>
            </a:r>
            <a:endParaRPr lang="en-US" sz="1200" dirty="0">
              <a:latin typeface="Bookman Old Style" panose="02050604050505020204" pitchFamily="18" charset="0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DF8EE6C4-1BF9-024A-970D-4F608187D08D}"/>
              </a:ext>
            </a:extLst>
          </p:cNvPr>
          <p:cNvSpPr/>
          <p:nvPr/>
        </p:nvSpPr>
        <p:spPr>
          <a:xfrm>
            <a:off x="3754582" y="5340417"/>
            <a:ext cx="567388" cy="2445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9DE5EC-3752-724C-BEAF-41C3CE0ABB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651" y="4995260"/>
            <a:ext cx="1369437" cy="14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7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FDDEF5-9478-8C4E-B13F-0E9CC71BA01B}"/>
              </a:ext>
            </a:extLst>
          </p:cNvPr>
          <p:cNvSpPr txBox="1"/>
          <p:nvPr/>
        </p:nvSpPr>
        <p:spPr>
          <a:xfrm>
            <a:off x="2194359" y="222250"/>
            <a:ext cx="6949641" cy="5593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3882" tIns="0" rIns="173882" bIns="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sz="2800" b="1" kern="1200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Penggunaan</a:t>
            </a:r>
            <a:r>
              <a:rPr lang="en-ID" sz="2800" b="1" kern="1200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ID" sz="2800" b="1" kern="1200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Pelarut</a:t>
            </a:r>
            <a:r>
              <a:rPr lang="en-ID" sz="2800" b="1" kern="1200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 di </a:t>
            </a:r>
            <a:r>
              <a:rPr lang="en-ID" sz="2800" b="1" kern="1200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Industri</a:t>
            </a:r>
            <a:endParaRPr lang="en-ID" sz="2800" b="1" kern="1200" dirty="0">
              <a:solidFill>
                <a:schemeClr val="bg1">
                  <a:lumMod val="9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A69FB3-4BB1-544C-B7D1-0021355EF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890" y="1246908"/>
            <a:ext cx="3990109" cy="5388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89BCF6-1C98-1745-A594-9DF9DAA1700C}"/>
              </a:ext>
            </a:extLst>
          </p:cNvPr>
          <p:cNvSpPr txBox="1"/>
          <p:nvPr/>
        </p:nvSpPr>
        <p:spPr>
          <a:xfrm>
            <a:off x="0" y="6635750"/>
            <a:ext cx="6949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Sumber</a:t>
            </a:r>
            <a:r>
              <a:rPr lang="en-US" sz="800" dirty="0"/>
              <a:t>: </a:t>
            </a:r>
            <a:r>
              <a:rPr lang="en-ID" sz="800" dirty="0"/>
              <a:t>Winder C &amp; Stacey N., (2005) Occupational Toxicology. 2nd Edition. Taylor and Francis  (615.902) Chapter 11 –Toxicity of Organic Solvents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CF3EF1-D4CF-B541-A96B-B74646E71D72}"/>
              </a:ext>
            </a:extLst>
          </p:cNvPr>
          <p:cNvSpPr/>
          <p:nvPr/>
        </p:nvSpPr>
        <p:spPr>
          <a:xfrm>
            <a:off x="96982" y="142980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200" b="1" dirty="0">
                <a:solidFill>
                  <a:srgbClr val="222222"/>
                </a:solidFill>
                <a:latin typeface="Bookman Old Style" panose="02050604050505020204" pitchFamily="18" charset="0"/>
              </a:rPr>
              <a:t>Cyclohexane</a:t>
            </a:r>
            <a:r>
              <a:rPr lang="en-ID" sz="1200" dirty="0">
                <a:solidFill>
                  <a:srgbClr val="222222"/>
                </a:solidFill>
                <a:latin typeface="Bookman Old Style" panose="02050604050505020204" pitchFamily="18" charset="0"/>
              </a:rPr>
              <a:t> goes into the production of intermediates for nylon, which has a variety of common applications such as clothing, tents and carpets as well as thermoplastics.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200" b="1" dirty="0">
                <a:solidFill>
                  <a:srgbClr val="222222"/>
                </a:solidFill>
                <a:latin typeface="Bookman Old Style" panose="02050604050505020204" pitchFamily="18" charset="0"/>
              </a:rPr>
              <a:t>Cyclohexane</a:t>
            </a:r>
            <a:r>
              <a:rPr lang="en-ID" sz="1200" dirty="0">
                <a:solidFill>
                  <a:srgbClr val="222222"/>
                </a:solidFill>
                <a:latin typeface="Bookman Old Style" panose="02050604050505020204" pitchFamily="18" charset="0"/>
              </a:rPr>
              <a:t> is also </a:t>
            </a:r>
            <a:r>
              <a:rPr lang="en-ID" sz="1200" b="1" dirty="0">
                <a:solidFill>
                  <a:srgbClr val="222222"/>
                </a:solidFill>
                <a:latin typeface="Bookman Old Style" panose="02050604050505020204" pitchFamily="18" charset="0"/>
              </a:rPr>
              <a:t>used as a solvent</a:t>
            </a:r>
            <a:r>
              <a:rPr lang="en-ID" sz="1200" dirty="0">
                <a:solidFill>
                  <a:srgbClr val="222222"/>
                </a:solidFill>
                <a:latin typeface="Bookman Old Style" panose="02050604050505020204" pitchFamily="18" charset="0"/>
              </a:rPr>
              <a:t> in chemical and </a:t>
            </a:r>
            <a:r>
              <a:rPr lang="en-ID" sz="1200" b="1" dirty="0">
                <a:solidFill>
                  <a:srgbClr val="222222"/>
                </a:solidFill>
                <a:latin typeface="Bookman Old Style" panose="02050604050505020204" pitchFamily="18" charset="0"/>
              </a:rPr>
              <a:t>industrial </a:t>
            </a:r>
            <a:r>
              <a:rPr lang="en-ID" sz="1200" dirty="0">
                <a:solidFill>
                  <a:srgbClr val="222222"/>
                </a:solidFill>
                <a:latin typeface="Bookman Old Style" panose="02050604050505020204" pitchFamily="18" charset="0"/>
              </a:rPr>
              <a:t>processes and recently has been substituted for </a:t>
            </a:r>
            <a:r>
              <a:rPr lang="en-ID" sz="1200" b="1" dirty="0">
                <a:solidFill>
                  <a:srgbClr val="222222"/>
                </a:solidFill>
                <a:latin typeface="Bookman Old Style" panose="02050604050505020204" pitchFamily="18" charset="0"/>
              </a:rPr>
              <a:t>benzene</a:t>
            </a:r>
            <a:r>
              <a:rPr lang="en-ID" sz="1200" dirty="0">
                <a:solidFill>
                  <a:srgbClr val="222222"/>
                </a:solidFill>
                <a:latin typeface="Bookman Old Style" panose="02050604050505020204" pitchFamily="18" charset="0"/>
              </a:rPr>
              <a:t> in many applications.</a:t>
            </a:r>
            <a:endParaRPr lang="en-US" sz="1200" dirty="0">
              <a:latin typeface="Bookman Old Style" panose="02050604050505020204" pitchFamily="18" charset="0"/>
            </a:endParaRPr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9319EB36-9620-E843-8AC0-DEFF6A5F9CB9}"/>
              </a:ext>
            </a:extLst>
          </p:cNvPr>
          <p:cNvSpPr/>
          <p:nvPr/>
        </p:nvSpPr>
        <p:spPr>
          <a:xfrm>
            <a:off x="4461164" y="1607129"/>
            <a:ext cx="692726" cy="321439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00A57-6595-F24F-AEED-0668EB48E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45" y="2859759"/>
            <a:ext cx="1330037" cy="13300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361638-8DD9-C84B-9D9D-62663308E731}"/>
              </a:ext>
            </a:extLst>
          </p:cNvPr>
          <p:cNvSpPr/>
          <p:nvPr/>
        </p:nvSpPr>
        <p:spPr>
          <a:xfrm>
            <a:off x="96982" y="42967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1400" dirty="0">
                <a:solidFill>
                  <a:srgbClr val="222222"/>
                </a:solidFill>
                <a:latin typeface="Bookman Old Style" panose="02050604050505020204" pitchFamily="18" charset="0"/>
              </a:rPr>
              <a:t>Glycol ethers are found in pharmaceuticals, sunscreens, cosmetics, inks, dyes &amp; water-based paints (E-series), they are also used in degreasers, cleaners, aerosol paints and adhesives (P-series)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7D0E1ABF-4C00-8947-B679-0DF7A6C36CA3}"/>
              </a:ext>
            </a:extLst>
          </p:cNvPr>
          <p:cNvSpPr/>
          <p:nvPr/>
        </p:nvSpPr>
        <p:spPr>
          <a:xfrm>
            <a:off x="4668982" y="4610919"/>
            <a:ext cx="692726" cy="321439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FFFD4E-8F39-994B-ABB4-0DB0D55A0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82" y="5371577"/>
            <a:ext cx="18288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7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E5B069-550A-5341-85FA-97AD627DB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3620" y="949125"/>
            <a:ext cx="5231596" cy="59088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288084-D42C-2C4C-BFFE-687770A69558}"/>
              </a:ext>
            </a:extLst>
          </p:cNvPr>
          <p:cNvSpPr txBox="1"/>
          <p:nvPr/>
        </p:nvSpPr>
        <p:spPr>
          <a:xfrm>
            <a:off x="4922895" y="6191525"/>
            <a:ext cx="40291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Sumber</a:t>
            </a:r>
            <a:r>
              <a:rPr lang="en-US" sz="900" dirty="0"/>
              <a:t> </a:t>
            </a:r>
            <a:r>
              <a:rPr lang="en-US" sz="900" dirty="0" err="1"/>
              <a:t>gambar</a:t>
            </a:r>
            <a:r>
              <a:rPr lang="en-US" sz="900" dirty="0"/>
              <a:t>: Google image.</a:t>
            </a:r>
          </a:p>
          <a:p>
            <a:r>
              <a:rPr lang="en-US" sz="900" dirty="0" err="1"/>
              <a:t>Sumber</a:t>
            </a:r>
            <a:r>
              <a:rPr lang="en-US" sz="900" dirty="0"/>
              <a:t>: </a:t>
            </a:r>
            <a:r>
              <a:rPr lang="en-ID" sz="900" dirty="0"/>
              <a:t>Winder C &amp; Stacey N., (2005) Occupational Toxicology. 2nd Edition. Taylor and Francis  (615.902) Chapter 11 –Toxicity of Organic Solvents</a:t>
            </a:r>
          </a:p>
        </p:txBody>
      </p:sp>
      <p:pic>
        <p:nvPicPr>
          <p:cNvPr id="6" name="Picture 4" descr="4M coating factory - Home | Facebook">
            <a:extLst>
              <a:ext uri="{FF2B5EF4-FFF2-40B4-BE49-F238E27FC236}">
                <a16:creationId xmlns:a16="http://schemas.microsoft.com/office/drawing/2014/main" id="{69A4DFC4-87B1-FE41-9106-289BBA31C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51" y="3833123"/>
            <a:ext cx="2317531" cy="202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able, plate, set, food&#10;&#10;Description automatically generated">
            <a:extLst>
              <a:ext uri="{FF2B5EF4-FFF2-40B4-BE49-F238E27FC236}">
                <a16:creationId xmlns:a16="http://schemas.microsoft.com/office/drawing/2014/main" id="{AA8A8F96-8DD0-C24F-B371-0EDECD1A3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50" y="1418897"/>
            <a:ext cx="2317531" cy="2192519"/>
          </a:xfrm>
          <a:prstGeom prst="rect">
            <a:avLst/>
          </a:prstGeom>
        </p:spPr>
      </p:pic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78CDE323-9D4F-E447-A575-C254BD656130}"/>
              </a:ext>
            </a:extLst>
          </p:cNvPr>
          <p:cNvSpPr txBox="1"/>
          <p:nvPr/>
        </p:nvSpPr>
        <p:spPr>
          <a:xfrm>
            <a:off x="2002420" y="110359"/>
            <a:ext cx="6949641" cy="85420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3882" tIns="0" rIns="173882" bIns="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sz="2800" b="1" kern="1200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Penggunaan</a:t>
            </a:r>
            <a:r>
              <a:rPr lang="en-ID" sz="2800" b="1" kern="1200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ID" sz="2800" b="1" kern="1200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Pelarut</a:t>
            </a:r>
            <a:r>
              <a:rPr lang="en-ID" sz="2800" b="1" kern="1200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 di </a:t>
            </a:r>
            <a:r>
              <a:rPr lang="en-ID" sz="2800" b="1" kern="1200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Industri</a:t>
            </a:r>
            <a:endParaRPr lang="en-ID" sz="2800" b="1" kern="1200" dirty="0">
              <a:solidFill>
                <a:schemeClr val="bg1">
                  <a:lumMod val="9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99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everage, food, honey, glass&#10;&#10;Description automatically generated">
            <a:extLst>
              <a:ext uri="{FF2B5EF4-FFF2-40B4-BE49-F238E27FC236}">
                <a16:creationId xmlns:a16="http://schemas.microsoft.com/office/drawing/2014/main" id="{52C040D2-05CA-4D43-B500-3FEF10DEE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4378037"/>
            <a:ext cx="1828800" cy="247996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22CD3F5-9DA3-4EA5-B5FC-AE0F98D1915E}"/>
              </a:ext>
            </a:extLst>
          </p:cNvPr>
          <p:cNvGrpSpPr/>
          <p:nvPr/>
        </p:nvGrpSpPr>
        <p:grpSpPr>
          <a:xfrm>
            <a:off x="1371600" y="319570"/>
            <a:ext cx="7512249" cy="619920"/>
            <a:chOff x="328595" y="1013834"/>
            <a:chExt cx="4600339" cy="61992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F3C678B-15FA-4547-8320-BDEAE4DB7982}"/>
                </a:ext>
              </a:extLst>
            </p:cNvPr>
            <p:cNvSpPr/>
            <p:nvPr/>
          </p:nvSpPr>
          <p:spPr>
            <a:xfrm>
              <a:off x="328595" y="1013834"/>
              <a:ext cx="4600339" cy="61992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2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D4813051-E642-4431-98CF-3B557964B091}"/>
                </a:ext>
              </a:extLst>
            </p:cNvPr>
            <p:cNvSpPr txBox="1"/>
            <p:nvPr/>
          </p:nvSpPr>
          <p:spPr>
            <a:xfrm>
              <a:off x="358857" y="1044096"/>
              <a:ext cx="4539815" cy="559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3882" tIns="0" rIns="173882" bIns="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D" sz="2800" b="1" kern="1200" dirty="0" err="1">
                  <a:latin typeface="Bookman Old Style" panose="02050604050505020204" pitchFamily="18" charset="0"/>
                </a:rPr>
                <a:t>Sifat-sifat</a:t>
              </a:r>
              <a:r>
                <a:rPr lang="en-ID" sz="2800" b="1" kern="1200" dirty="0">
                  <a:latin typeface="Bookman Old Style" panose="02050604050505020204" pitchFamily="18" charset="0"/>
                </a:rPr>
                <a:t> </a:t>
              </a:r>
              <a:r>
                <a:rPr lang="en-ID" sz="2800" b="1" kern="1200" dirty="0" err="1">
                  <a:latin typeface="Bookman Old Style" panose="02050604050505020204" pitchFamily="18" charset="0"/>
                </a:rPr>
                <a:t>Pelarut</a:t>
              </a:r>
              <a:r>
                <a:rPr lang="en-ID" sz="2800" b="1" kern="1200" dirty="0">
                  <a:latin typeface="Bookman Old Style" panose="02050604050505020204" pitchFamily="18" charset="0"/>
                </a:rPr>
                <a:t> </a:t>
              </a:r>
              <a:r>
                <a:rPr lang="en-ID" sz="2800" b="1" kern="1200" dirty="0" err="1">
                  <a:latin typeface="Bookman Old Style" panose="02050604050505020204" pitchFamily="18" charset="0"/>
                </a:rPr>
                <a:t>Organik</a:t>
              </a:r>
              <a:endParaRPr lang="en-ID" sz="2800" b="1" kern="1200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CE29AA1-30DF-2644-A9F9-FC5EC778BBE4}"/>
              </a:ext>
            </a:extLst>
          </p:cNvPr>
          <p:cNvSpPr/>
          <p:nvPr/>
        </p:nvSpPr>
        <p:spPr>
          <a:xfrm>
            <a:off x="212433" y="1465097"/>
            <a:ext cx="327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Kelarutan</a:t>
            </a:r>
            <a:r>
              <a:rPr lang="en-ID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Mudah</a:t>
            </a:r>
            <a:r>
              <a:rPr lang="en-ID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terbakar</a:t>
            </a:r>
            <a:r>
              <a:rPr lang="en-ID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(</a:t>
            </a:r>
            <a:r>
              <a:rPr lang="en-ID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Flammable</a:t>
            </a:r>
            <a:r>
              <a:rPr lang="en-ID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) &amp; </a:t>
            </a:r>
            <a:r>
              <a:rPr lang="en-ID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Mudah</a:t>
            </a:r>
            <a:r>
              <a:rPr lang="en-ID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Meledak</a:t>
            </a:r>
            <a:r>
              <a:rPr lang="en-ID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(</a:t>
            </a:r>
            <a:r>
              <a:rPr lang="en-ID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Eksplosif</a:t>
            </a:r>
            <a:r>
              <a:rPr lang="en-ID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Kemudahan</a:t>
            </a:r>
            <a:r>
              <a:rPr lang="en-ID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menguap</a:t>
            </a:r>
            <a:r>
              <a:rPr lang="en-ID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(Volatility)</a:t>
            </a:r>
          </a:p>
        </p:txBody>
      </p:sp>
      <p:sp>
        <p:nvSpPr>
          <p:cNvPr id="3" name="Left-Right Arrow 2">
            <a:extLst>
              <a:ext uri="{FF2B5EF4-FFF2-40B4-BE49-F238E27FC236}">
                <a16:creationId xmlns:a16="http://schemas.microsoft.com/office/drawing/2014/main" id="{6CF0F3FB-1942-DF4A-AB20-240E0277C0A9}"/>
              </a:ext>
            </a:extLst>
          </p:cNvPr>
          <p:cNvSpPr/>
          <p:nvPr/>
        </p:nvSpPr>
        <p:spPr>
          <a:xfrm>
            <a:off x="2377393" y="2129219"/>
            <a:ext cx="6472436" cy="301356"/>
          </a:xfrm>
          <a:prstGeom prst="leftRightArrow">
            <a:avLst/>
          </a:prstGeom>
          <a:gradFill flip="none" rotWithShape="1">
            <a:gsLst>
              <a:gs pos="55000">
                <a:srgbClr val="66CCFF"/>
              </a:gs>
              <a:gs pos="100000">
                <a:srgbClr val="FFFF00"/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3386BC-AA96-0844-AEA3-DAFD66DCC7A8}"/>
              </a:ext>
            </a:extLst>
          </p:cNvPr>
          <p:cNvSpPr txBox="1"/>
          <p:nvPr/>
        </p:nvSpPr>
        <p:spPr>
          <a:xfrm>
            <a:off x="2341418" y="1510145"/>
            <a:ext cx="246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Larut</a:t>
            </a:r>
            <a:r>
              <a:rPr lang="en-U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dalam</a:t>
            </a:r>
            <a:r>
              <a:rPr lang="en-U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air (polar)</a:t>
            </a:r>
          </a:p>
          <a:p>
            <a:r>
              <a:rPr lang="en-US" sz="1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Etanol</a:t>
            </a:r>
            <a:r>
              <a:rPr lang="en-US" sz="1400" dirty="0">
                <a:solidFill>
                  <a:srgbClr val="FFFF00"/>
                </a:solidFill>
                <a:latin typeface="Bookman Old Style" panose="02050604050505020204" pitchFamily="18" charset="0"/>
              </a:rPr>
              <a:t>, methanol, glycol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AE8361-7A5A-7541-B37B-AC161A6175E7}"/>
              </a:ext>
            </a:extLst>
          </p:cNvPr>
          <p:cNvSpPr txBox="1"/>
          <p:nvPr/>
        </p:nvSpPr>
        <p:spPr>
          <a:xfrm>
            <a:off x="5943600" y="1537854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Tidak</a:t>
            </a:r>
            <a:r>
              <a:rPr lang="en-U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Larut</a:t>
            </a:r>
            <a:r>
              <a:rPr lang="en-U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dalam</a:t>
            </a:r>
            <a:r>
              <a:rPr lang="en-U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air (non-polar)</a:t>
            </a:r>
          </a:p>
          <a:p>
            <a:r>
              <a:rPr lang="en-US" sz="1400" dirty="0">
                <a:solidFill>
                  <a:srgbClr val="FFFF00"/>
                </a:solidFill>
                <a:latin typeface="Bookman Old Style" panose="02050604050505020204" pitchFamily="18" charset="0"/>
              </a:rPr>
              <a:t>N-</a:t>
            </a:r>
            <a:r>
              <a:rPr lang="en-US" sz="1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heksana</a:t>
            </a:r>
            <a:r>
              <a:rPr lang="en-US" sz="1400" dirty="0">
                <a:solidFill>
                  <a:srgbClr val="FFFF00"/>
                </a:solidFill>
                <a:latin typeface="Bookman Old Style" panose="02050604050505020204" pitchFamily="18" charset="0"/>
              </a:rPr>
              <a:t>, </a:t>
            </a:r>
            <a:r>
              <a:rPr lang="en-US" sz="1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sikloheksana</a:t>
            </a:r>
            <a:r>
              <a:rPr lang="en-US" sz="1400" dirty="0">
                <a:solidFill>
                  <a:srgbClr val="FFFF00"/>
                </a:solidFill>
                <a:latin typeface="Bookman Old Style" panose="02050604050505020204" pitchFamily="18" charset="0"/>
              </a:rPr>
              <a:t>, </a:t>
            </a:r>
            <a:r>
              <a:rPr lang="en-US" sz="1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toluen</a:t>
            </a:r>
            <a:endParaRPr lang="en-US" sz="14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8AC948F2-40B4-5042-B350-24F3E41D099E}"/>
              </a:ext>
            </a:extLst>
          </p:cNvPr>
          <p:cNvSpPr/>
          <p:nvPr/>
        </p:nvSpPr>
        <p:spPr>
          <a:xfrm>
            <a:off x="2937164" y="3744821"/>
            <a:ext cx="6109854" cy="305447"/>
          </a:xfrm>
          <a:prstGeom prst="left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  <a:gs pos="100000">
                <a:schemeClr val="accent3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21AEF0-5903-D345-9D94-F841E389B6D0}"/>
              </a:ext>
            </a:extLst>
          </p:cNvPr>
          <p:cNvSpPr txBox="1"/>
          <p:nvPr/>
        </p:nvSpPr>
        <p:spPr>
          <a:xfrm>
            <a:off x="3475949" y="2910303"/>
            <a:ext cx="2467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Mudah</a:t>
            </a:r>
            <a:r>
              <a:rPr lang="en-U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terbakar</a:t>
            </a:r>
            <a:endParaRPr lang="en-US" sz="1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en-US" sz="1400" dirty="0">
                <a:solidFill>
                  <a:srgbClr val="FFFF00"/>
                </a:solidFill>
                <a:latin typeface="Bookman Old Style" panose="02050604050505020204" pitchFamily="18" charset="0"/>
              </a:rPr>
              <a:t>Methanol (</a:t>
            </a:r>
            <a:r>
              <a:rPr lang="en-US" sz="1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dipakai</a:t>
            </a:r>
            <a:r>
              <a:rPr lang="en-US" sz="1400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dalam</a:t>
            </a:r>
            <a:r>
              <a:rPr lang="en-US" sz="1400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campuran</a:t>
            </a:r>
            <a:r>
              <a:rPr lang="en-US" sz="1400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bahan</a:t>
            </a:r>
            <a:r>
              <a:rPr lang="en-US" sz="1400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bakar</a:t>
            </a:r>
            <a:r>
              <a:rPr lang="en-US" sz="1400" dirty="0">
                <a:solidFill>
                  <a:srgbClr val="FFFF00"/>
                </a:solidFill>
                <a:latin typeface="Bookman Old Style" panose="02050604050505020204" pitchFamily="18" charset="0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AB1CF2-93F7-F44B-991D-46227E4157A4}"/>
              </a:ext>
            </a:extLst>
          </p:cNvPr>
          <p:cNvSpPr/>
          <p:nvPr/>
        </p:nvSpPr>
        <p:spPr>
          <a:xfrm>
            <a:off x="6899564" y="3059353"/>
            <a:ext cx="2244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Tidak</a:t>
            </a:r>
            <a:r>
              <a:rPr lang="en-U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Mudah</a:t>
            </a:r>
            <a:r>
              <a:rPr lang="en-U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terbakar</a:t>
            </a:r>
            <a:endParaRPr lang="en-US" sz="1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en-US" sz="1400" dirty="0">
                <a:solidFill>
                  <a:srgbClr val="FFFF00"/>
                </a:solidFill>
                <a:latin typeface="Bookman Old Style" panose="02050604050505020204" pitchFamily="18" charset="0"/>
              </a:rPr>
              <a:t>Glycol (antifreeze)</a:t>
            </a:r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72C70798-A5A0-B14A-A98A-D1C6F29D5D19}"/>
              </a:ext>
            </a:extLst>
          </p:cNvPr>
          <p:cNvSpPr/>
          <p:nvPr/>
        </p:nvSpPr>
        <p:spPr>
          <a:xfrm>
            <a:off x="252455" y="6201886"/>
            <a:ext cx="6911874" cy="301356"/>
          </a:xfrm>
          <a:prstGeom prst="leftRightArrow">
            <a:avLst/>
          </a:prstGeom>
          <a:gradFill flip="none" rotWithShape="1">
            <a:gsLst>
              <a:gs pos="67000">
                <a:srgbClr val="7030A0"/>
              </a:gs>
              <a:gs pos="100000">
                <a:srgbClr val="FFFF00"/>
              </a:gs>
              <a:gs pos="100000">
                <a:schemeClr val="accent3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C38004-74AE-D347-B24F-9FB6FB1D0BB2}"/>
              </a:ext>
            </a:extLst>
          </p:cNvPr>
          <p:cNvSpPr txBox="1"/>
          <p:nvPr/>
        </p:nvSpPr>
        <p:spPr>
          <a:xfrm>
            <a:off x="252455" y="5367368"/>
            <a:ext cx="2980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Mudah</a:t>
            </a:r>
            <a:r>
              <a:rPr lang="en-U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menguap</a:t>
            </a:r>
            <a:endParaRPr lang="en-US" sz="1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en-US" sz="1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Toluen</a:t>
            </a:r>
            <a:r>
              <a:rPr lang="en-US" sz="1400" dirty="0">
                <a:solidFill>
                  <a:srgbClr val="FFFF00"/>
                </a:solidFill>
                <a:latin typeface="Bookman Old Style" panose="02050604050505020204" pitchFamily="18" charset="0"/>
              </a:rPr>
              <a:t>, Xylene (</a:t>
            </a:r>
            <a:r>
              <a:rPr lang="en-US" sz="1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dipakai</a:t>
            </a:r>
            <a:r>
              <a:rPr lang="en-US" sz="1400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untuk</a:t>
            </a:r>
            <a:r>
              <a:rPr lang="en-US" sz="1400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pelarut</a:t>
            </a:r>
            <a:r>
              <a:rPr lang="en-US" sz="1400" dirty="0">
                <a:solidFill>
                  <a:srgbClr val="FFFF00"/>
                </a:solidFill>
                <a:latin typeface="Bookman Old Style" panose="02050604050505020204" pitchFamily="18" charset="0"/>
              </a:rPr>
              <a:t> cat)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52092F-64F5-904F-9C38-544569E5DE21}"/>
              </a:ext>
            </a:extLst>
          </p:cNvPr>
          <p:cNvSpPr txBox="1"/>
          <p:nvPr/>
        </p:nvSpPr>
        <p:spPr>
          <a:xfrm>
            <a:off x="4764422" y="5445427"/>
            <a:ext cx="246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Tidak</a:t>
            </a:r>
            <a:r>
              <a:rPr lang="en-U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Mudah</a:t>
            </a:r>
            <a:r>
              <a:rPr lang="en-U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menguap</a:t>
            </a:r>
            <a:endParaRPr lang="en-US" sz="1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en-US" sz="1400" dirty="0">
                <a:solidFill>
                  <a:srgbClr val="FFFF00"/>
                </a:solidFill>
                <a:latin typeface="Bookman Old Style" panose="02050604050505020204" pitchFamily="18" charset="0"/>
              </a:rPr>
              <a:t>Glycol (antifreeze)</a:t>
            </a:r>
          </a:p>
        </p:txBody>
      </p:sp>
    </p:spTree>
    <p:extLst>
      <p:ext uri="{BB962C8B-B14F-4D97-AF65-F5344CB8AC3E}">
        <p14:creationId xmlns:p14="http://schemas.microsoft.com/office/powerpoint/2010/main" val="648480301"/>
      </p:ext>
    </p:extLst>
  </p:cSld>
  <p:clrMapOvr>
    <a:masterClrMapping/>
  </p:clrMapOvr>
</p:sld>
</file>

<file path=ppt/theme/theme1.xml><?xml version="1.0" encoding="utf-8"?>
<a:theme xmlns:a="http://schemas.openxmlformats.org/drawingml/2006/main" name="160682-laboratory-template-16x9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160682-laboratory-template-16x9(1)</Template>
  <TotalTime>2564</TotalTime>
  <Words>2393</Words>
  <Application>Microsoft Macintosh PowerPoint</Application>
  <PresentationFormat>On-screen Show (4:3)</PresentationFormat>
  <Paragraphs>389</Paragraphs>
  <Slides>44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Bookman Old Style</vt:lpstr>
      <vt:lpstr>Calibri</vt:lpstr>
      <vt:lpstr>Cambria Math</vt:lpstr>
      <vt:lpstr>Courier New</vt:lpstr>
      <vt:lpstr>Wingdings</vt:lpstr>
      <vt:lpstr>160682-laboratory-template-16x9(1)</vt:lpstr>
      <vt:lpstr>TOKSIKOLOGI PELARUT</vt:lpstr>
      <vt:lpstr>TOPIK PEMBAHASAN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Faktor Risiko Pelarut Organik</vt:lpstr>
      <vt:lpstr>Faktor Risiko Pelarut Organik di Tempat Kerja</vt:lpstr>
      <vt:lpstr>Identifikasi Toksikan</vt:lpstr>
      <vt:lpstr>Jalur Pajanan</vt:lpstr>
      <vt:lpstr>Jalur Pajanan</vt:lpstr>
      <vt:lpstr>Jalur Pajanan Faktor-faktor yang memengaruhi pajanan pelarut</vt:lpstr>
      <vt:lpstr>Jalur Pajanan Inhalasi</vt:lpstr>
      <vt:lpstr>Jalur Pajanan - Inhalasi</vt:lpstr>
      <vt:lpstr>Jalur Pajanan – Absorpsi Kulit</vt:lpstr>
      <vt:lpstr>Dosis</vt:lpstr>
      <vt:lpstr>Distribusi &amp; Toksisitas Lokal &amp; Systemik</vt:lpstr>
      <vt:lpstr>Hubungan Dosis Response</vt:lpstr>
      <vt:lpstr>Efek Kesehatan - Umum</vt:lpstr>
      <vt:lpstr>PowerPoint Presentation</vt:lpstr>
      <vt:lpstr>Toksisitas Pelarut Organik di Tempat Kerja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TOXICOLOGY OF ORGANIC SOLVENTS</dc:title>
  <dc:creator>IP110</dc:creator>
  <cp:lastModifiedBy>Fatma Lestari</cp:lastModifiedBy>
  <cp:revision>88</cp:revision>
  <dcterms:created xsi:type="dcterms:W3CDTF">2020-04-11T10:49:36Z</dcterms:created>
  <dcterms:modified xsi:type="dcterms:W3CDTF">2020-04-14T00:48:43Z</dcterms:modified>
</cp:coreProperties>
</file>