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3" r:id="rId3"/>
    <p:sldId id="283" r:id="rId4"/>
    <p:sldId id="284" r:id="rId5"/>
    <p:sldId id="285" r:id="rId6"/>
    <p:sldId id="286" r:id="rId7"/>
    <p:sldId id="287" r:id="rId8"/>
    <p:sldId id="288" r:id="rId9"/>
    <p:sldId id="289" r:id="rId10"/>
    <p:sldId id="290" r:id="rId11"/>
    <p:sldId id="291" r:id="rId12"/>
    <p:sldId id="292" r:id="rId13"/>
    <p:sldId id="293" r:id="rId14"/>
    <p:sldId id="294" r:id="rId15"/>
    <p:sldId id="305" r:id="rId16"/>
    <p:sldId id="306" r:id="rId17"/>
    <p:sldId id="307" r:id="rId18"/>
    <p:sldId id="308" r:id="rId19"/>
    <p:sldId id="309" r:id="rId20"/>
    <p:sldId id="310" r:id="rId21"/>
    <p:sldId id="312" r:id="rId22"/>
    <p:sldId id="313" r:id="rId23"/>
    <p:sldId id="315" r:id="rId24"/>
    <p:sldId id="318" r:id="rId25"/>
    <p:sldId id="317" r:id="rId26"/>
    <p:sldId id="263" r:id="rId27"/>
    <p:sldId id="319" r:id="rId28"/>
    <p:sldId id="267" r:id="rId29"/>
    <p:sldId id="322" r:id="rId30"/>
    <p:sldId id="323" r:id="rId31"/>
    <p:sldId id="324" r:id="rId32"/>
    <p:sldId id="320" r:id="rId33"/>
    <p:sldId id="325" r:id="rId34"/>
    <p:sldId id="326" r:id="rId35"/>
    <p:sldId id="327" r:id="rId36"/>
    <p:sldId id="269" r:id="rId37"/>
    <p:sldId id="328" r:id="rId38"/>
    <p:sldId id="329" r:id="rId39"/>
    <p:sldId id="330" r:id="rId40"/>
    <p:sldId id="331" r:id="rId41"/>
    <p:sldId id="332" r:id="rId42"/>
    <p:sldId id="333" r:id="rId43"/>
    <p:sldId id="334" r:id="rId44"/>
    <p:sldId id="335" r:id="rId45"/>
    <p:sldId id="271" r:id="rId46"/>
    <p:sldId id="336" r:id="rId47"/>
    <p:sldId id="356" r:id="rId48"/>
    <p:sldId id="337" r:id="rId49"/>
    <p:sldId id="338" r:id="rId50"/>
    <p:sldId id="339" r:id="rId51"/>
    <p:sldId id="340" r:id="rId52"/>
    <p:sldId id="341" r:id="rId53"/>
    <p:sldId id="342" r:id="rId54"/>
    <p:sldId id="343" r:id="rId55"/>
    <p:sldId id="344" r:id="rId56"/>
    <p:sldId id="357" r:id="rId57"/>
    <p:sldId id="345" r:id="rId58"/>
    <p:sldId id="346" r:id="rId59"/>
    <p:sldId id="347" r:id="rId60"/>
    <p:sldId id="348" r:id="rId61"/>
    <p:sldId id="349" r:id="rId62"/>
    <p:sldId id="350" r:id="rId63"/>
    <p:sldId id="351" r:id="rId64"/>
    <p:sldId id="352" r:id="rId65"/>
    <p:sldId id="358" r:id="rId66"/>
    <p:sldId id="353" r:id="rId67"/>
    <p:sldId id="354" r:id="rId68"/>
    <p:sldId id="355"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115" autoAdjust="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11FCB98-8221-4B65-B8CD-8E8D079D8098}" type="datetimeFigureOut">
              <a:rPr lang="en-US" smtClean="0"/>
              <a:pPr/>
              <a:t>9/26/2016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47FEB47-4125-474D-BEF8-61D97BE2C3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1FCB98-8221-4B65-B8CD-8E8D079D8098}"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1FCB98-8221-4B65-B8CD-8E8D079D8098}"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11FCB98-8221-4B65-B8CD-8E8D079D8098}"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11FCB98-8221-4B65-B8CD-8E8D079D8098}" type="datetimeFigureOut">
              <a:rPr lang="en-US" smtClean="0"/>
              <a:pPr/>
              <a:t>9/26/2016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FEB47-4125-474D-BEF8-61D97BE2C36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11FCB98-8221-4B65-B8CD-8E8D079D8098}"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11FCB98-8221-4B65-B8CD-8E8D079D8098}" type="datetimeFigureOut">
              <a:rPr lang="en-US" smtClean="0"/>
              <a:pPr/>
              <a:t>9/26/2016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11FCB98-8221-4B65-B8CD-8E8D079D8098}" type="datetimeFigureOut">
              <a:rPr lang="en-US" smtClean="0"/>
              <a:pPr/>
              <a:t>9/26/2016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1FCB98-8221-4B65-B8CD-8E8D079D8098}" type="datetimeFigureOut">
              <a:rPr lang="en-US" smtClean="0"/>
              <a:pPr/>
              <a:t>9/26/2016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11FCB98-8221-4B65-B8CD-8E8D079D8098}"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FEB47-4125-474D-BEF8-61D97BE2C3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11FCB98-8221-4B65-B8CD-8E8D079D8098}" type="datetimeFigureOut">
              <a:rPr lang="en-US" smtClean="0"/>
              <a:pPr/>
              <a:t>9/26/2016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47FEB47-4125-474D-BEF8-61D97BE2C36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11FCB98-8221-4B65-B8CD-8E8D079D8098}" type="datetimeFigureOut">
              <a:rPr lang="en-US" smtClean="0"/>
              <a:pPr/>
              <a:t>9/26/2016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47FEB47-4125-474D-BEF8-61D97BE2C36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Ketentual</a:t>
            </a:r>
            <a:r>
              <a:rPr lang="en-US" dirty="0"/>
              <a:t> Material &amp;Formal PDRD</a:t>
            </a:r>
          </a:p>
        </p:txBody>
      </p:sp>
      <p:sp>
        <p:nvSpPr>
          <p:cNvPr id="3" name="Subtitle 2"/>
          <p:cNvSpPr>
            <a:spLocks noGrp="1"/>
          </p:cNvSpPr>
          <p:nvPr>
            <p:ph type="subTitle" idx="1"/>
          </p:nvPr>
        </p:nvSpPr>
        <p:spPr/>
        <p:txBody>
          <a:bodyPr/>
          <a:lstStyle/>
          <a:p>
            <a:r>
              <a:rPr lang="en-US" dirty="0"/>
              <a:t>Tim </a:t>
            </a:r>
            <a:r>
              <a:rPr lang="en-US" dirty="0" err="1"/>
              <a:t>Dosen</a:t>
            </a:r>
            <a:r>
              <a:rPr lang="en-US" dirty="0"/>
              <a:t> PDRD</a:t>
            </a:r>
          </a:p>
          <a:p>
            <a:r>
              <a:rPr lang="en-US" dirty="0"/>
              <a:t>DIA FISIP UI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POKOK-POKOK MATERI (3)</a:t>
            </a:r>
          </a:p>
        </p:txBody>
      </p:sp>
      <p:sp>
        <p:nvSpPr>
          <p:cNvPr id="2" name="Content Placeholder 1"/>
          <p:cNvSpPr>
            <a:spLocks noGrp="1"/>
          </p:cNvSpPr>
          <p:nvPr>
            <p:ph idx="1"/>
          </p:nvPr>
        </p:nvSpPr>
        <p:spPr/>
        <p:txBody>
          <a:bodyPr>
            <a:normAutofit fontScale="92500" lnSpcReduction="10000"/>
          </a:bodyPr>
          <a:lstStyle/>
          <a:p>
            <a:pPr>
              <a:buNone/>
            </a:pPr>
            <a:r>
              <a:rPr lang="en-US" b="1" dirty="0"/>
              <a:t>2. </a:t>
            </a:r>
            <a:r>
              <a:rPr lang="en-US" b="1" dirty="0" err="1"/>
              <a:t>Penambahan</a:t>
            </a:r>
            <a:r>
              <a:rPr lang="en-US" b="1" dirty="0"/>
              <a:t> </a:t>
            </a:r>
            <a:r>
              <a:rPr lang="en-US" b="1" dirty="0" err="1"/>
              <a:t>Jenis</a:t>
            </a:r>
            <a:r>
              <a:rPr lang="en-US" b="1" dirty="0"/>
              <a:t> </a:t>
            </a:r>
            <a:r>
              <a:rPr lang="en-US" b="1" dirty="0" err="1"/>
              <a:t>Retribusi</a:t>
            </a:r>
            <a:r>
              <a:rPr lang="en-US" b="1" dirty="0"/>
              <a:t> Daerah</a:t>
            </a:r>
            <a:br>
              <a:rPr lang="en-US" dirty="0"/>
            </a:br>
            <a:r>
              <a:rPr lang="en-US" dirty="0" err="1"/>
              <a:t>Terdapat</a:t>
            </a:r>
            <a:r>
              <a:rPr lang="en-US" dirty="0"/>
              <a:t> </a:t>
            </a:r>
            <a:r>
              <a:rPr lang="en-US" dirty="0" err="1"/>
              <a:t>penambahan</a:t>
            </a:r>
            <a:r>
              <a:rPr lang="en-US" dirty="0"/>
              <a:t> 4 </a:t>
            </a:r>
            <a:r>
              <a:rPr lang="en-US" dirty="0" err="1"/>
              <a:t>jenis</a:t>
            </a:r>
            <a:r>
              <a:rPr lang="en-US" dirty="0"/>
              <a:t> </a:t>
            </a:r>
            <a:r>
              <a:rPr lang="en-US" dirty="0" err="1"/>
              <a:t>retribusi</a:t>
            </a:r>
            <a:r>
              <a:rPr lang="en-US" dirty="0"/>
              <a:t> </a:t>
            </a:r>
            <a:r>
              <a:rPr lang="en-US" dirty="0" err="1"/>
              <a:t>daerah</a:t>
            </a:r>
            <a:r>
              <a:rPr lang="en-US" dirty="0"/>
              <a:t>, </a:t>
            </a:r>
            <a:r>
              <a:rPr lang="en-US" dirty="0" err="1"/>
              <a:t>yaitu</a:t>
            </a:r>
            <a:r>
              <a:rPr lang="en-US" dirty="0"/>
              <a:t>: </a:t>
            </a:r>
          </a:p>
          <a:p>
            <a:pPr>
              <a:buNone/>
            </a:pPr>
            <a:r>
              <a:rPr lang="en-US" dirty="0"/>
              <a:t>	</a:t>
            </a:r>
            <a:r>
              <a:rPr lang="en-US" dirty="0" err="1"/>
              <a:t>Retribusi</a:t>
            </a:r>
            <a:r>
              <a:rPr lang="en-US" dirty="0"/>
              <a:t> </a:t>
            </a:r>
            <a:r>
              <a:rPr lang="en-US" dirty="0" err="1"/>
              <a:t>Tera</a:t>
            </a:r>
            <a:r>
              <a:rPr lang="en-US" dirty="0"/>
              <a:t>/ </a:t>
            </a:r>
            <a:r>
              <a:rPr lang="en-US" dirty="0" err="1"/>
              <a:t>Tera</a:t>
            </a:r>
            <a:r>
              <a:rPr lang="en-US" dirty="0"/>
              <a:t> </a:t>
            </a:r>
            <a:r>
              <a:rPr lang="en-US" dirty="0" err="1"/>
              <a:t>Ulang</a:t>
            </a:r>
            <a:r>
              <a:rPr lang="en-US" dirty="0"/>
              <a:t>;</a:t>
            </a:r>
            <a:br>
              <a:rPr lang="en-US" dirty="0"/>
            </a:br>
            <a:r>
              <a:rPr lang="en-US" dirty="0" err="1"/>
              <a:t>Retribusi</a:t>
            </a:r>
            <a:r>
              <a:rPr lang="en-US" dirty="0"/>
              <a:t> </a:t>
            </a:r>
            <a:r>
              <a:rPr lang="en-US" dirty="0" err="1"/>
              <a:t>Pengendalian</a:t>
            </a:r>
            <a:r>
              <a:rPr lang="en-US" dirty="0"/>
              <a:t> </a:t>
            </a:r>
            <a:r>
              <a:rPr lang="en-US" dirty="0" err="1"/>
              <a:t>Menara</a:t>
            </a:r>
            <a:r>
              <a:rPr lang="en-US" dirty="0"/>
              <a:t> Telekomunikasi; </a:t>
            </a:r>
            <a:r>
              <a:rPr lang="en-US" dirty="0" err="1"/>
              <a:t>Retribusi</a:t>
            </a:r>
            <a:r>
              <a:rPr lang="en-US" dirty="0"/>
              <a:t> </a:t>
            </a:r>
            <a:r>
              <a:rPr lang="en-US" dirty="0" err="1"/>
              <a:t>Pelayanan</a:t>
            </a:r>
            <a:r>
              <a:rPr lang="en-US" dirty="0"/>
              <a:t> </a:t>
            </a:r>
            <a:r>
              <a:rPr lang="en-US" dirty="0" err="1"/>
              <a:t>Pendidikan</a:t>
            </a:r>
            <a:r>
              <a:rPr lang="en-US" dirty="0"/>
              <a:t>; </a:t>
            </a:r>
            <a:r>
              <a:rPr lang="en-US" dirty="0" err="1"/>
              <a:t>dan</a:t>
            </a:r>
            <a:br>
              <a:rPr lang="en-US" dirty="0"/>
            </a:br>
            <a:r>
              <a:rPr lang="en-US" dirty="0" err="1"/>
              <a:t>Retribusi</a:t>
            </a:r>
            <a:r>
              <a:rPr lang="en-US" dirty="0"/>
              <a:t> </a:t>
            </a:r>
            <a:r>
              <a:rPr lang="en-US" dirty="0" err="1"/>
              <a:t>Izin</a:t>
            </a:r>
            <a:r>
              <a:rPr lang="en-US" dirty="0"/>
              <a:t> Usaha </a:t>
            </a:r>
            <a:r>
              <a:rPr lang="en-US" dirty="0" err="1"/>
              <a:t>Perikanan</a:t>
            </a:r>
            <a:r>
              <a:rPr lang="en-US" dirty="0"/>
              <a:t>. </a:t>
            </a:r>
          </a:p>
          <a:p>
            <a:pPr>
              <a:buNone/>
            </a:pPr>
            <a:endParaRPr lang="en-US" dirty="0"/>
          </a:p>
          <a:p>
            <a:pPr>
              <a:buNone/>
            </a:pPr>
            <a:r>
              <a:rPr lang="en-US" dirty="0"/>
              <a:t>	</a:t>
            </a:r>
            <a:r>
              <a:rPr lang="en-US" dirty="0" err="1"/>
              <a:t>Dengan</a:t>
            </a:r>
            <a:r>
              <a:rPr lang="en-US" dirty="0"/>
              <a:t> </a:t>
            </a:r>
            <a:r>
              <a:rPr lang="en-US" dirty="0" err="1"/>
              <a:t>penambahan</a:t>
            </a:r>
            <a:r>
              <a:rPr lang="en-US" dirty="0"/>
              <a:t> </a:t>
            </a:r>
            <a:r>
              <a:rPr lang="en-US" dirty="0" err="1"/>
              <a:t>ini</a:t>
            </a:r>
            <a:r>
              <a:rPr lang="en-US" dirty="0"/>
              <a:t>, </a:t>
            </a:r>
            <a:r>
              <a:rPr lang="en-US" dirty="0" err="1"/>
              <a:t>secara</a:t>
            </a:r>
            <a:r>
              <a:rPr lang="en-US" dirty="0"/>
              <a:t> </a:t>
            </a:r>
            <a:r>
              <a:rPr lang="en-US" dirty="0" err="1"/>
              <a:t>keseluruhan</a:t>
            </a:r>
            <a:br>
              <a:rPr lang="en-US" dirty="0"/>
            </a:br>
            <a:r>
              <a:rPr lang="en-US" dirty="0" err="1"/>
              <a:t>terdapat</a:t>
            </a:r>
            <a:r>
              <a:rPr lang="en-US" dirty="0"/>
              <a:t> 30 </a:t>
            </a:r>
            <a:r>
              <a:rPr lang="en-US" dirty="0" err="1"/>
              <a:t>jenis</a:t>
            </a:r>
            <a:r>
              <a:rPr lang="en-US" dirty="0"/>
              <a:t> </a:t>
            </a:r>
            <a:r>
              <a:rPr lang="en-US" dirty="0" err="1"/>
              <a:t>retribusi</a:t>
            </a:r>
            <a:r>
              <a:rPr lang="en-US" dirty="0"/>
              <a:t> yang </a:t>
            </a:r>
            <a:r>
              <a:rPr lang="en-US" dirty="0" err="1"/>
              <a:t>dapat</a:t>
            </a:r>
            <a:r>
              <a:rPr lang="en-US" dirty="0"/>
              <a:t> </a:t>
            </a:r>
            <a:r>
              <a:rPr lang="en-US" dirty="0" err="1"/>
              <a:t>dipungut</a:t>
            </a:r>
            <a:r>
              <a:rPr lang="en-US" dirty="0"/>
              <a:t> </a:t>
            </a:r>
            <a:r>
              <a:rPr lang="en-US" dirty="0" err="1"/>
              <a:t>oleh</a:t>
            </a:r>
            <a:r>
              <a:rPr lang="en-US" dirty="0"/>
              <a:t> </a:t>
            </a:r>
            <a:r>
              <a:rPr lang="en-US" dirty="0" err="1"/>
              <a:t>daerah</a:t>
            </a:r>
            <a:r>
              <a:rPr lang="en-US" dirty="0"/>
              <a:t> yang </a:t>
            </a:r>
            <a:r>
              <a:rPr lang="en-US" dirty="0" err="1"/>
              <a:t>dikelompokkan</a:t>
            </a:r>
            <a:r>
              <a:rPr lang="en-US" dirty="0"/>
              <a:t> </a:t>
            </a:r>
            <a:r>
              <a:rPr lang="en-US" dirty="0" err="1"/>
              <a:t>ke</a:t>
            </a:r>
            <a:r>
              <a:rPr lang="en-US" dirty="0"/>
              <a:t> </a:t>
            </a:r>
            <a:r>
              <a:rPr lang="en-US" dirty="0" err="1"/>
              <a:t>dalam</a:t>
            </a:r>
            <a:r>
              <a:rPr lang="en-US" dirty="0"/>
              <a:t> 3 </a:t>
            </a:r>
            <a:r>
              <a:rPr lang="en-US" dirty="0" err="1"/>
              <a:t>golongan</a:t>
            </a:r>
            <a:r>
              <a:rPr lang="en-US" dirty="0"/>
              <a:t> </a:t>
            </a:r>
            <a:r>
              <a:rPr lang="en-US" dirty="0" err="1"/>
              <a:t>retribusi</a:t>
            </a:r>
            <a:r>
              <a:rPr lang="en-US" dirty="0"/>
              <a:t>, </a:t>
            </a:r>
            <a:r>
              <a:rPr lang="en-US" dirty="0" err="1"/>
              <a:t>yaitu</a:t>
            </a:r>
            <a:r>
              <a:rPr lang="en-US" dirty="0"/>
              <a:t> </a:t>
            </a:r>
            <a:r>
              <a:rPr lang="en-US" dirty="0" err="1"/>
              <a:t>retribusi</a:t>
            </a:r>
            <a:r>
              <a:rPr lang="en-US" dirty="0"/>
              <a:t> </a:t>
            </a:r>
            <a:r>
              <a:rPr lang="en-US" dirty="0" err="1"/>
              <a:t>jasa</a:t>
            </a:r>
            <a:r>
              <a:rPr lang="en-US" dirty="0"/>
              <a:t> </a:t>
            </a:r>
            <a:r>
              <a:rPr lang="en-US" dirty="0" err="1"/>
              <a:t>umum</a:t>
            </a:r>
            <a:r>
              <a:rPr lang="en-US" dirty="0"/>
              <a:t>, </a:t>
            </a:r>
            <a:r>
              <a:rPr lang="en-US" dirty="0" err="1"/>
              <a:t>retribusi</a:t>
            </a:r>
            <a:r>
              <a:rPr lang="en-US" dirty="0"/>
              <a:t> </a:t>
            </a:r>
            <a:r>
              <a:rPr lang="en-US" dirty="0" err="1"/>
              <a:t>jasa</a:t>
            </a:r>
            <a:r>
              <a:rPr lang="en-US" dirty="0"/>
              <a:t> </a:t>
            </a:r>
            <a:r>
              <a:rPr lang="en-US" dirty="0" err="1"/>
              <a:t>usaha</a:t>
            </a:r>
            <a:r>
              <a:rPr lang="en-US" dirty="0"/>
              <a:t>, </a:t>
            </a:r>
            <a:r>
              <a:rPr lang="en-US" dirty="0" err="1"/>
              <a:t>dan</a:t>
            </a:r>
            <a:r>
              <a:rPr lang="en-US" dirty="0"/>
              <a:t> </a:t>
            </a:r>
            <a:r>
              <a:rPr lang="en-US" dirty="0" err="1"/>
              <a:t>retribusi</a:t>
            </a:r>
            <a:r>
              <a:rPr lang="en-US" dirty="0"/>
              <a:t> </a:t>
            </a:r>
            <a:r>
              <a:rPr lang="en-US" dirty="0" err="1"/>
              <a:t>perizinan</a:t>
            </a:r>
            <a:r>
              <a:rPr lang="en-US" dirty="0"/>
              <a:t> </a:t>
            </a:r>
            <a:r>
              <a:rPr lang="en-US" dirty="0" err="1"/>
              <a:t>tertentu</a:t>
            </a:r>
            <a:r>
              <a:rPr lang="en-US" dirty="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Jenis-Jenis</a:t>
            </a:r>
            <a:r>
              <a:rPr lang="en-US" dirty="0"/>
              <a:t> </a:t>
            </a:r>
            <a:r>
              <a:rPr lang="en-US" dirty="0" err="1"/>
              <a:t>Retribusi</a:t>
            </a:r>
            <a:r>
              <a:rPr lang="en-US" dirty="0"/>
              <a:t> Daerah (1)</a:t>
            </a:r>
          </a:p>
        </p:txBody>
      </p:sp>
      <p:sp>
        <p:nvSpPr>
          <p:cNvPr id="2" name="Content Placeholder 1"/>
          <p:cNvSpPr>
            <a:spLocks noGrp="1"/>
          </p:cNvSpPr>
          <p:nvPr>
            <p:ph idx="1"/>
          </p:nvPr>
        </p:nvSpPr>
        <p:spPr/>
        <p:txBody>
          <a:bodyPr>
            <a:normAutofit fontScale="85000" lnSpcReduction="20000"/>
          </a:bodyPr>
          <a:lstStyle/>
          <a:p>
            <a:pPr>
              <a:buNone/>
            </a:pPr>
            <a:r>
              <a:rPr lang="en-US" dirty="0" err="1"/>
              <a:t>Retribusi</a:t>
            </a:r>
            <a:r>
              <a:rPr lang="en-US" dirty="0"/>
              <a:t>  </a:t>
            </a:r>
            <a:r>
              <a:rPr lang="en-US" dirty="0" err="1"/>
              <a:t>Jasa</a:t>
            </a:r>
            <a:r>
              <a:rPr lang="en-US" dirty="0"/>
              <a:t> Usaha </a:t>
            </a:r>
            <a:r>
              <a:rPr lang="en-US" dirty="0" err="1"/>
              <a:t>meliputi</a:t>
            </a:r>
            <a:r>
              <a:rPr lang="en-US" dirty="0"/>
              <a:t>:</a:t>
            </a:r>
          </a:p>
          <a:p>
            <a:pPr marL="624078" indent="-514350">
              <a:buFont typeface="+mj-lt"/>
              <a:buAutoNum type="alphaLcParenR"/>
            </a:pPr>
            <a:r>
              <a:rPr lang="en-US" dirty="0" err="1"/>
              <a:t>Retribusi</a:t>
            </a:r>
            <a:r>
              <a:rPr lang="en-US" dirty="0"/>
              <a:t> </a:t>
            </a:r>
            <a:r>
              <a:rPr lang="en-US" dirty="0" err="1"/>
              <a:t>Pemakaian</a:t>
            </a:r>
            <a:r>
              <a:rPr lang="en-US" dirty="0"/>
              <a:t> </a:t>
            </a:r>
            <a:r>
              <a:rPr lang="en-US" dirty="0" err="1"/>
              <a:t>Kekayaan</a:t>
            </a:r>
            <a:r>
              <a:rPr lang="en-US" dirty="0"/>
              <a:t> Daerah;</a:t>
            </a:r>
          </a:p>
          <a:p>
            <a:pPr marL="624078" indent="-514350">
              <a:buFont typeface="+mj-lt"/>
              <a:buAutoNum type="alphaLcParenR"/>
            </a:pPr>
            <a:r>
              <a:rPr lang="en-US" dirty="0" err="1"/>
              <a:t>Retribusi</a:t>
            </a:r>
            <a:r>
              <a:rPr lang="en-US" dirty="0"/>
              <a:t> </a:t>
            </a:r>
            <a:r>
              <a:rPr lang="en-US" dirty="0" err="1"/>
              <a:t>Pasar</a:t>
            </a:r>
            <a:r>
              <a:rPr lang="en-US" dirty="0"/>
              <a:t> </a:t>
            </a:r>
            <a:r>
              <a:rPr lang="en-US" dirty="0" err="1"/>
              <a:t>Grosir</a:t>
            </a:r>
            <a:r>
              <a:rPr lang="en-US" dirty="0"/>
              <a:t> </a:t>
            </a:r>
            <a:r>
              <a:rPr lang="en-US" dirty="0" err="1"/>
              <a:t>dan</a:t>
            </a:r>
            <a:r>
              <a:rPr lang="en-US" dirty="0"/>
              <a:t>/ </a:t>
            </a:r>
            <a:r>
              <a:rPr lang="en-US" dirty="0" err="1"/>
              <a:t>atau</a:t>
            </a:r>
            <a:r>
              <a:rPr lang="en-US" dirty="0"/>
              <a:t> </a:t>
            </a:r>
            <a:r>
              <a:rPr lang="en-US" dirty="0" err="1"/>
              <a:t>Pertokoan</a:t>
            </a:r>
            <a:r>
              <a:rPr lang="en-US" dirty="0"/>
              <a:t>;</a:t>
            </a:r>
          </a:p>
          <a:p>
            <a:pPr marL="624078" indent="-514350">
              <a:buFont typeface="+mj-lt"/>
              <a:buAutoNum type="alphaLcParenR"/>
            </a:pPr>
            <a:r>
              <a:rPr lang="en-US" dirty="0" err="1"/>
              <a:t>Retribusi</a:t>
            </a:r>
            <a:r>
              <a:rPr lang="en-US" dirty="0"/>
              <a:t> </a:t>
            </a:r>
            <a:r>
              <a:rPr lang="en-US" dirty="0" err="1"/>
              <a:t>Tempat</a:t>
            </a:r>
            <a:r>
              <a:rPr lang="en-US" dirty="0"/>
              <a:t> </a:t>
            </a:r>
            <a:r>
              <a:rPr lang="en-US" dirty="0" err="1"/>
              <a:t>Pelelangan</a:t>
            </a:r>
            <a:r>
              <a:rPr lang="en-US" dirty="0"/>
              <a:t>;</a:t>
            </a:r>
          </a:p>
          <a:p>
            <a:pPr marL="624078" indent="-514350">
              <a:buFont typeface="+mj-lt"/>
              <a:buAutoNum type="alphaLcParenR"/>
            </a:pPr>
            <a:r>
              <a:rPr lang="en-US" dirty="0" err="1"/>
              <a:t>Retribusi</a:t>
            </a:r>
            <a:r>
              <a:rPr lang="en-US" dirty="0"/>
              <a:t> Terminal;</a:t>
            </a:r>
          </a:p>
          <a:p>
            <a:pPr marL="624078" indent="-514350">
              <a:buFont typeface="+mj-lt"/>
              <a:buAutoNum type="alphaLcParenR"/>
            </a:pPr>
            <a:r>
              <a:rPr lang="en-US" dirty="0" err="1"/>
              <a:t>Retribusi</a:t>
            </a:r>
            <a:r>
              <a:rPr lang="en-US" dirty="0"/>
              <a:t> </a:t>
            </a:r>
            <a:r>
              <a:rPr lang="en-US" dirty="0" err="1"/>
              <a:t>Tempat</a:t>
            </a:r>
            <a:r>
              <a:rPr lang="en-US" dirty="0"/>
              <a:t> </a:t>
            </a:r>
            <a:r>
              <a:rPr lang="en-US" dirty="0" err="1"/>
              <a:t>Khusus</a:t>
            </a:r>
            <a:r>
              <a:rPr lang="en-US" dirty="0"/>
              <a:t> </a:t>
            </a:r>
            <a:r>
              <a:rPr lang="en-US" dirty="0" err="1"/>
              <a:t>Parkir</a:t>
            </a:r>
            <a:r>
              <a:rPr lang="en-US" dirty="0"/>
              <a:t>;</a:t>
            </a:r>
          </a:p>
          <a:p>
            <a:pPr marL="624078" indent="-514350">
              <a:buFont typeface="+mj-lt"/>
              <a:buAutoNum type="alphaLcParenR"/>
            </a:pPr>
            <a:r>
              <a:rPr lang="en-US" dirty="0" err="1"/>
              <a:t>Retribusi</a:t>
            </a:r>
            <a:r>
              <a:rPr lang="en-US" dirty="0"/>
              <a:t> </a:t>
            </a:r>
            <a:r>
              <a:rPr lang="en-US" dirty="0" err="1"/>
              <a:t>Tempat</a:t>
            </a:r>
            <a:r>
              <a:rPr lang="en-US" dirty="0"/>
              <a:t> </a:t>
            </a:r>
            <a:r>
              <a:rPr lang="en-US" dirty="0" err="1"/>
              <a:t>Penginapan</a:t>
            </a:r>
            <a:r>
              <a:rPr lang="en-US" dirty="0"/>
              <a:t>/</a:t>
            </a:r>
          </a:p>
          <a:p>
            <a:pPr marL="624078" indent="-514350">
              <a:buFont typeface="+mj-lt"/>
              <a:buAutoNum type="alphaLcParenR"/>
            </a:pPr>
            <a:r>
              <a:rPr lang="en-US" dirty="0" err="1"/>
              <a:t>Pesanggrahan</a:t>
            </a:r>
            <a:r>
              <a:rPr lang="en-US" dirty="0"/>
              <a:t>/Villa;</a:t>
            </a:r>
          </a:p>
          <a:p>
            <a:pPr marL="624078" indent="-514350">
              <a:buFont typeface="+mj-lt"/>
              <a:buAutoNum type="alphaLcParenR"/>
            </a:pPr>
            <a:r>
              <a:rPr lang="en-US" dirty="0" err="1"/>
              <a:t>Retribusi</a:t>
            </a:r>
            <a:r>
              <a:rPr lang="en-US" dirty="0"/>
              <a:t> </a:t>
            </a:r>
            <a:r>
              <a:rPr lang="en-US" dirty="0" err="1"/>
              <a:t>Rumah</a:t>
            </a:r>
            <a:r>
              <a:rPr lang="en-US" dirty="0"/>
              <a:t> </a:t>
            </a:r>
            <a:r>
              <a:rPr lang="en-US" dirty="0" err="1"/>
              <a:t>Potong</a:t>
            </a:r>
            <a:r>
              <a:rPr lang="en-US" dirty="0"/>
              <a:t> </a:t>
            </a:r>
            <a:r>
              <a:rPr lang="en-US" dirty="0" err="1"/>
              <a:t>Hewan</a:t>
            </a:r>
            <a:r>
              <a:rPr lang="en-US" dirty="0"/>
              <a:t>;</a:t>
            </a:r>
          </a:p>
          <a:p>
            <a:pPr marL="624078" indent="-514350">
              <a:buFont typeface="+mj-lt"/>
              <a:buAutoNum type="alphaLcParenR"/>
            </a:pPr>
            <a:r>
              <a:rPr lang="en-US" dirty="0" err="1"/>
              <a:t>Retribusi</a:t>
            </a:r>
            <a:r>
              <a:rPr lang="en-US" dirty="0"/>
              <a:t> </a:t>
            </a:r>
            <a:r>
              <a:rPr lang="en-US" dirty="0" err="1"/>
              <a:t>Pelayanan</a:t>
            </a:r>
            <a:r>
              <a:rPr lang="en-US" dirty="0"/>
              <a:t> </a:t>
            </a:r>
            <a:r>
              <a:rPr lang="en-US" dirty="0" err="1"/>
              <a:t>Kepelabuhanan</a:t>
            </a:r>
            <a:r>
              <a:rPr lang="en-US" dirty="0"/>
              <a:t>;</a:t>
            </a:r>
          </a:p>
          <a:p>
            <a:pPr marL="624078" indent="-514350">
              <a:buFont typeface="+mj-lt"/>
              <a:buAutoNum type="alphaLcParenR"/>
            </a:pPr>
            <a:r>
              <a:rPr lang="en-US" dirty="0" err="1"/>
              <a:t>Retribusi</a:t>
            </a:r>
            <a:r>
              <a:rPr lang="en-US" dirty="0"/>
              <a:t> </a:t>
            </a:r>
            <a:r>
              <a:rPr lang="en-US" dirty="0" err="1"/>
              <a:t>Tempat</a:t>
            </a:r>
            <a:r>
              <a:rPr lang="en-US" dirty="0"/>
              <a:t> </a:t>
            </a:r>
            <a:r>
              <a:rPr lang="en-US" dirty="0" err="1"/>
              <a:t>Rekreasi</a:t>
            </a:r>
            <a:r>
              <a:rPr lang="en-US" dirty="0"/>
              <a:t> </a:t>
            </a:r>
            <a:r>
              <a:rPr lang="en-US" dirty="0" err="1"/>
              <a:t>dan</a:t>
            </a:r>
            <a:r>
              <a:rPr lang="en-US" dirty="0"/>
              <a:t> </a:t>
            </a:r>
            <a:r>
              <a:rPr lang="en-US" dirty="0" err="1"/>
              <a:t>Olahraga</a:t>
            </a:r>
            <a:r>
              <a:rPr lang="en-US" dirty="0"/>
              <a:t>;</a:t>
            </a:r>
          </a:p>
          <a:p>
            <a:pPr marL="624078" indent="-514350">
              <a:buFont typeface="+mj-lt"/>
              <a:buAutoNum type="alphaLcParenR"/>
            </a:pPr>
            <a:r>
              <a:rPr lang="en-US" dirty="0" err="1"/>
              <a:t>Retribusi</a:t>
            </a:r>
            <a:r>
              <a:rPr lang="en-US" dirty="0"/>
              <a:t> </a:t>
            </a:r>
            <a:r>
              <a:rPr lang="en-US" dirty="0" err="1"/>
              <a:t>Penyebrangan</a:t>
            </a:r>
            <a:r>
              <a:rPr lang="en-US" dirty="0"/>
              <a:t> </a:t>
            </a:r>
            <a:r>
              <a:rPr lang="en-US" dirty="0" err="1"/>
              <a:t>di</a:t>
            </a:r>
            <a:r>
              <a:rPr lang="en-US" dirty="0"/>
              <a:t> Air; </a:t>
            </a:r>
            <a:r>
              <a:rPr lang="en-US" dirty="0" err="1"/>
              <a:t>dan</a:t>
            </a:r>
            <a:endParaRPr lang="en-US" dirty="0"/>
          </a:p>
          <a:p>
            <a:pPr marL="624078" indent="-514350">
              <a:buFont typeface="+mj-lt"/>
              <a:buAutoNum type="alphaLcParenR"/>
            </a:pPr>
            <a:r>
              <a:rPr lang="en-US" dirty="0" err="1"/>
              <a:t>Retribusi</a:t>
            </a:r>
            <a:r>
              <a:rPr lang="en-US" dirty="0"/>
              <a:t> </a:t>
            </a:r>
            <a:r>
              <a:rPr lang="en-US" dirty="0" err="1"/>
              <a:t>Penjualan</a:t>
            </a:r>
            <a:r>
              <a:rPr lang="en-US" dirty="0"/>
              <a:t> </a:t>
            </a:r>
            <a:r>
              <a:rPr lang="en-US" dirty="0" err="1"/>
              <a:t>Produksi</a:t>
            </a:r>
            <a:r>
              <a:rPr lang="en-US" dirty="0"/>
              <a:t> Usaha Daerah.</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Jenis-Jenis</a:t>
            </a:r>
            <a:r>
              <a:rPr lang="en-US" dirty="0"/>
              <a:t> </a:t>
            </a:r>
            <a:r>
              <a:rPr lang="en-US" dirty="0" err="1"/>
              <a:t>Retribusi</a:t>
            </a:r>
            <a:r>
              <a:rPr lang="en-US" dirty="0"/>
              <a:t> Daerah (2)</a:t>
            </a:r>
          </a:p>
        </p:txBody>
      </p:sp>
      <p:sp>
        <p:nvSpPr>
          <p:cNvPr id="2" name="Content Placeholder 1"/>
          <p:cNvSpPr>
            <a:spLocks noGrp="1"/>
          </p:cNvSpPr>
          <p:nvPr>
            <p:ph idx="1"/>
          </p:nvPr>
        </p:nvSpPr>
        <p:spPr/>
        <p:txBody>
          <a:bodyPr>
            <a:normAutofit lnSpcReduction="10000"/>
          </a:bodyPr>
          <a:lstStyle/>
          <a:p>
            <a:pPr>
              <a:buNone/>
            </a:pPr>
            <a:r>
              <a:rPr lang="en-US" dirty="0" err="1"/>
              <a:t>Jenis</a:t>
            </a:r>
            <a:r>
              <a:rPr lang="en-US" dirty="0"/>
              <a:t> </a:t>
            </a:r>
            <a:r>
              <a:rPr lang="en-US" dirty="0" err="1"/>
              <a:t>Retribusi</a:t>
            </a:r>
            <a:r>
              <a:rPr lang="en-US" dirty="0"/>
              <a:t> </a:t>
            </a:r>
            <a:r>
              <a:rPr lang="en-US" dirty="0" err="1"/>
              <a:t>Jasa</a:t>
            </a:r>
            <a:r>
              <a:rPr lang="en-US" dirty="0"/>
              <a:t> </a:t>
            </a:r>
            <a:r>
              <a:rPr lang="en-US" dirty="0" err="1"/>
              <a:t>Umum</a:t>
            </a:r>
            <a:r>
              <a:rPr lang="en-US" dirty="0"/>
              <a:t>:</a:t>
            </a:r>
          </a:p>
          <a:p>
            <a:pPr marL="624078" indent="-514350">
              <a:buFont typeface="+mj-lt"/>
              <a:buAutoNum type="alphaLcParenR"/>
            </a:pPr>
            <a:r>
              <a:rPr lang="en-US" dirty="0" err="1"/>
              <a:t>Retribusi</a:t>
            </a:r>
            <a:r>
              <a:rPr lang="en-US" dirty="0"/>
              <a:t> </a:t>
            </a:r>
            <a:r>
              <a:rPr lang="en-US" dirty="0" err="1"/>
              <a:t>Pelayanan</a:t>
            </a:r>
            <a:r>
              <a:rPr lang="en-US" dirty="0"/>
              <a:t> </a:t>
            </a:r>
            <a:r>
              <a:rPr lang="en-US" dirty="0" err="1"/>
              <a:t>Kesehatan</a:t>
            </a:r>
            <a:r>
              <a:rPr lang="en-US" dirty="0"/>
              <a:t>;</a:t>
            </a:r>
          </a:p>
          <a:p>
            <a:pPr marL="624078" indent="-514350">
              <a:buFont typeface="+mj-lt"/>
              <a:buAutoNum type="alphaLcParenR"/>
            </a:pPr>
            <a:r>
              <a:rPr lang="en-US" dirty="0" err="1"/>
              <a:t>Retribusi</a:t>
            </a:r>
            <a:r>
              <a:rPr lang="en-US" dirty="0"/>
              <a:t> </a:t>
            </a:r>
            <a:r>
              <a:rPr lang="en-US" dirty="0" err="1"/>
              <a:t>Pelayanan</a:t>
            </a:r>
            <a:r>
              <a:rPr lang="en-US" dirty="0"/>
              <a:t> </a:t>
            </a:r>
            <a:r>
              <a:rPr lang="en-US" dirty="0" err="1"/>
              <a:t>Persampahan</a:t>
            </a:r>
            <a:r>
              <a:rPr lang="en-US" dirty="0"/>
              <a:t>/ </a:t>
            </a:r>
            <a:r>
              <a:rPr lang="en-US" dirty="0" err="1"/>
              <a:t>Kebersihan</a:t>
            </a:r>
            <a:r>
              <a:rPr lang="en-US" dirty="0"/>
              <a:t>;</a:t>
            </a:r>
          </a:p>
          <a:p>
            <a:pPr marL="624078" indent="-514350">
              <a:buFont typeface="+mj-lt"/>
              <a:buAutoNum type="alphaLcParenR"/>
            </a:pPr>
            <a:r>
              <a:rPr lang="en-US" dirty="0" err="1"/>
              <a:t>Retribusi</a:t>
            </a:r>
            <a:r>
              <a:rPr lang="en-US" dirty="0"/>
              <a:t> </a:t>
            </a:r>
            <a:r>
              <a:rPr lang="en-US" dirty="0" err="1"/>
              <a:t>Penggantian</a:t>
            </a:r>
            <a:r>
              <a:rPr lang="en-US" dirty="0"/>
              <a:t> </a:t>
            </a:r>
            <a:r>
              <a:rPr lang="en-US" dirty="0" err="1"/>
              <a:t>Biaya</a:t>
            </a:r>
            <a:r>
              <a:rPr lang="en-US" dirty="0"/>
              <a:t> </a:t>
            </a:r>
            <a:r>
              <a:rPr lang="en-US" dirty="0" err="1"/>
              <a:t>Cetak</a:t>
            </a:r>
            <a:r>
              <a:rPr lang="en-US" dirty="0"/>
              <a:t> </a:t>
            </a:r>
            <a:r>
              <a:rPr lang="en-US" dirty="0" err="1"/>
              <a:t>kartu</a:t>
            </a:r>
            <a:r>
              <a:rPr lang="en-US" dirty="0"/>
              <a:t> </a:t>
            </a:r>
            <a:r>
              <a:rPr lang="en-US" dirty="0" err="1"/>
              <a:t>Tanda</a:t>
            </a:r>
            <a:endParaRPr lang="en-US" dirty="0"/>
          </a:p>
          <a:p>
            <a:pPr marL="624078" indent="-514350">
              <a:buFont typeface="+mj-lt"/>
              <a:buAutoNum type="alphaLcParenR"/>
            </a:pPr>
            <a:r>
              <a:rPr lang="en-US" dirty="0" err="1"/>
              <a:t>Penduduk</a:t>
            </a:r>
            <a:r>
              <a:rPr lang="en-US" dirty="0"/>
              <a:t> </a:t>
            </a:r>
            <a:r>
              <a:rPr lang="en-US" dirty="0" err="1"/>
              <a:t>dan</a:t>
            </a:r>
            <a:r>
              <a:rPr lang="en-US" dirty="0"/>
              <a:t> </a:t>
            </a:r>
            <a:r>
              <a:rPr lang="en-US" dirty="0" err="1"/>
              <a:t>Akta</a:t>
            </a:r>
            <a:r>
              <a:rPr lang="en-US" dirty="0"/>
              <a:t> </a:t>
            </a:r>
            <a:r>
              <a:rPr lang="en-US" dirty="0" err="1"/>
              <a:t>Catatan</a:t>
            </a:r>
            <a:r>
              <a:rPr lang="en-US" dirty="0"/>
              <a:t> </a:t>
            </a:r>
            <a:r>
              <a:rPr lang="en-US" dirty="0" err="1"/>
              <a:t>Sipil</a:t>
            </a:r>
            <a:r>
              <a:rPr lang="en-US" dirty="0"/>
              <a:t>;</a:t>
            </a:r>
          </a:p>
          <a:p>
            <a:pPr marL="624078" indent="-514350">
              <a:buFont typeface="+mj-lt"/>
              <a:buAutoNum type="alphaLcParenR"/>
            </a:pPr>
            <a:r>
              <a:rPr lang="en-US" dirty="0" err="1"/>
              <a:t>Retribusi</a:t>
            </a:r>
            <a:r>
              <a:rPr lang="en-US" dirty="0"/>
              <a:t> </a:t>
            </a:r>
            <a:r>
              <a:rPr lang="en-US" dirty="0" err="1"/>
              <a:t>Pelayanan</a:t>
            </a:r>
            <a:r>
              <a:rPr lang="en-US" dirty="0"/>
              <a:t> </a:t>
            </a:r>
            <a:r>
              <a:rPr lang="en-US" dirty="0" err="1"/>
              <a:t>Pemakaman</a:t>
            </a:r>
            <a:r>
              <a:rPr lang="en-US" dirty="0"/>
              <a:t> </a:t>
            </a:r>
            <a:r>
              <a:rPr lang="en-US" dirty="0" err="1"/>
              <a:t>dan</a:t>
            </a:r>
            <a:r>
              <a:rPr lang="en-US" dirty="0"/>
              <a:t> </a:t>
            </a:r>
          </a:p>
          <a:p>
            <a:pPr marL="624078" indent="-514350">
              <a:buFont typeface="+mj-lt"/>
              <a:buAutoNum type="alphaLcParenR"/>
            </a:pPr>
            <a:r>
              <a:rPr lang="en-US" dirty="0" err="1"/>
              <a:t>Pengabuan</a:t>
            </a:r>
            <a:r>
              <a:rPr lang="en-US" dirty="0"/>
              <a:t> </a:t>
            </a:r>
            <a:r>
              <a:rPr lang="en-US" dirty="0" err="1"/>
              <a:t>Mayat</a:t>
            </a:r>
            <a:r>
              <a:rPr lang="en-US" dirty="0"/>
              <a:t>;</a:t>
            </a:r>
          </a:p>
          <a:p>
            <a:pPr marL="624078" indent="-514350">
              <a:buFont typeface="+mj-lt"/>
              <a:buAutoNum type="alphaLcParenR"/>
            </a:pPr>
            <a:r>
              <a:rPr lang="en-US" dirty="0" err="1"/>
              <a:t>Retribusi</a:t>
            </a:r>
            <a:r>
              <a:rPr lang="en-US" dirty="0"/>
              <a:t> </a:t>
            </a:r>
            <a:r>
              <a:rPr lang="en-US" dirty="0" err="1"/>
              <a:t>Pelayanan</a:t>
            </a:r>
            <a:r>
              <a:rPr lang="en-US" dirty="0"/>
              <a:t> </a:t>
            </a:r>
            <a:r>
              <a:rPr lang="en-US" dirty="0" err="1"/>
              <a:t>Parkir</a:t>
            </a:r>
            <a:r>
              <a:rPr lang="en-US" dirty="0"/>
              <a:t> </a:t>
            </a:r>
            <a:r>
              <a:rPr lang="en-US" dirty="0" err="1"/>
              <a:t>di</a:t>
            </a:r>
            <a:r>
              <a:rPr lang="en-US" dirty="0"/>
              <a:t> </a:t>
            </a:r>
            <a:r>
              <a:rPr lang="en-US" dirty="0" err="1"/>
              <a:t>Tepi</a:t>
            </a:r>
            <a:r>
              <a:rPr lang="en-US" dirty="0"/>
              <a:t> </a:t>
            </a:r>
            <a:r>
              <a:rPr lang="en-US" dirty="0" err="1"/>
              <a:t>Jalan</a:t>
            </a:r>
            <a:r>
              <a:rPr lang="en-US" dirty="0"/>
              <a:t> </a:t>
            </a:r>
            <a:r>
              <a:rPr lang="en-US" dirty="0" err="1"/>
              <a:t>Umum</a:t>
            </a:r>
            <a:r>
              <a:rPr lang="en-US" dirty="0"/>
              <a:t>;</a:t>
            </a:r>
          </a:p>
          <a:p>
            <a:pPr marL="624078" indent="-514350">
              <a:buFont typeface="+mj-lt"/>
              <a:buAutoNum type="alphaLcParenR"/>
            </a:pPr>
            <a:r>
              <a:rPr lang="en-US" dirty="0" err="1"/>
              <a:t>Retribusi</a:t>
            </a:r>
            <a:r>
              <a:rPr lang="en-US" dirty="0"/>
              <a:t> </a:t>
            </a:r>
            <a:r>
              <a:rPr lang="en-US" dirty="0" err="1"/>
              <a:t>Pelayanan</a:t>
            </a:r>
            <a:r>
              <a:rPr lang="en-US" dirty="0"/>
              <a:t> </a:t>
            </a:r>
            <a:r>
              <a:rPr lang="en-US" dirty="0" err="1"/>
              <a:t>Pasar</a:t>
            </a:r>
            <a:r>
              <a:rPr lang="en-US" dirty="0"/>
              <a:t>;</a:t>
            </a:r>
          </a:p>
          <a:p>
            <a:pPr marL="624078" indent="-514350">
              <a:buFont typeface="+mj-lt"/>
              <a:buAutoNum type="alphaLcParenR"/>
            </a:pPr>
            <a:r>
              <a:rPr lang="en-US" dirty="0" err="1"/>
              <a:t>Retribusi</a:t>
            </a:r>
            <a:r>
              <a:rPr lang="en-US" dirty="0"/>
              <a:t> </a:t>
            </a:r>
            <a:r>
              <a:rPr lang="en-US" dirty="0" err="1"/>
              <a:t>Pengujian</a:t>
            </a:r>
            <a:r>
              <a:rPr lang="en-US" dirty="0"/>
              <a:t> </a:t>
            </a:r>
            <a:r>
              <a:rPr lang="en-US" dirty="0" err="1"/>
              <a:t>Kendaraan</a:t>
            </a:r>
            <a:r>
              <a:rPr lang="en-US" dirty="0"/>
              <a:t> </a:t>
            </a:r>
            <a:r>
              <a:rPr lang="en-US" dirty="0" err="1"/>
              <a:t>Bermotor</a:t>
            </a:r>
            <a:r>
              <a:rPr lang="en-US" dirty="0"/>
              <a:t>;</a:t>
            </a:r>
          </a:p>
          <a:p>
            <a:pPr>
              <a:buNone/>
            </a:pPr>
            <a:endParaRPr lang="en-US" dirty="0"/>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Jenis-Jenis</a:t>
            </a:r>
            <a:r>
              <a:rPr lang="en-US" dirty="0"/>
              <a:t> </a:t>
            </a:r>
            <a:r>
              <a:rPr lang="en-US" dirty="0" err="1"/>
              <a:t>Retribusi</a:t>
            </a:r>
            <a:r>
              <a:rPr lang="en-US" dirty="0"/>
              <a:t> Daerah (3)</a:t>
            </a:r>
          </a:p>
        </p:txBody>
      </p:sp>
      <p:sp>
        <p:nvSpPr>
          <p:cNvPr id="2" name="Content Placeholder 1"/>
          <p:cNvSpPr>
            <a:spLocks noGrp="1"/>
          </p:cNvSpPr>
          <p:nvPr>
            <p:ph idx="1"/>
          </p:nvPr>
        </p:nvSpPr>
        <p:spPr/>
        <p:txBody>
          <a:bodyPr/>
          <a:lstStyle/>
          <a:p>
            <a:pPr marL="624078" indent="-514350">
              <a:buFont typeface="+mj-lt"/>
              <a:buAutoNum type="alphaLcParenR" startAt="8"/>
            </a:pPr>
            <a:r>
              <a:rPr lang="en-US" dirty="0" err="1"/>
              <a:t>Retribusi</a:t>
            </a:r>
            <a:r>
              <a:rPr lang="en-US" dirty="0"/>
              <a:t> </a:t>
            </a:r>
            <a:r>
              <a:rPr lang="en-US" dirty="0" err="1"/>
              <a:t>Pemeriksaan</a:t>
            </a:r>
            <a:r>
              <a:rPr lang="en-US" dirty="0"/>
              <a:t> </a:t>
            </a:r>
            <a:r>
              <a:rPr lang="en-US" dirty="0" err="1"/>
              <a:t>Alat</a:t>
            </a:r>
            <a:r>
              <a:rPr lang="en-US" dirty="0"/>
              <a:t> </a:t>
            </a:r>
            <a:r>
              <a:rPr lang="en-US" dirty="0" err="1"/>
              <a:t>Pemadam</a:t>
            </a:r>
            <a:r>
              <a:rPr lang="en-US" dirty="0"/>
              <a:t> </a:t>
            </a:r>
            <a:r>
              <a:rPr lang="en-US" dirty="0" err="1"/>
              <a:t>Kebakaran</a:t>
            </a:r>
            <a:r>
              <a:rPr lang="en-US" dirty="0"/>
              <a:t>;</a:t>
            </a:r>
          </a:p>
          <a:p>
            <a:pPr marL="624078" indent="-514350">
              <a:buFont typeface="+mj-lt"/>
              <a:buAutoNum type="alphaLcParenR" startAt="8"/>
            </a:pPr>
            <a:r>
              <a:rPr lang="en-US" dirty="0" err="1"/>
              <a:t>Retribusi</a:t>
            </a:r>
            <a:r>
              <a:rPr lang="en-US" dirty="0"/>
              <a:t> </a:t>
            </a:r>
            <a:r>
              <a:rPr lang="en-US" dirty="0" err="1"/>
              <a:t>Biaya</a:t>
            </a:r>
            <a:r>
              <a:rPr lang="en-US" dirty="0"/>
              <a:t> </a:t>
            </a:r>
            <a:r>
              <a:rPr lang="en-US" dirty="0" err="1"/>
              <a:t>Penggantian</a:t>
            </a:r>
            <a:r>
              <a:rPr lang="en-US" dirty="0"/>
              <a:t> </a:t>
            </a:r>
            <a:r>
              <a:rPr lang="en-US" dirty="0" err="1"/>
              <a:t>Cetak</a:t>
            </a:r>
            <a:r>
              <a:rPr lang="en-US" dirty="0"/>
              <a:t> </a:t>
            </a:r>
            <a:r>
              <a:rPr lang="en-US" dirty="0" err="1"/>
              <a:t>Peta</a:t>
            </a:r>
            <a:r>
              <a:rPr lang="en-US" dirty="0"/>
              <a:t>;</a:t>
            </a:r>
          </a:p>
          <a:p>
            <a:pPr marL="624078" indent="-514350">
              <a:buFont typeface="+mj-lt"/>
              <a:buAutoNum type="alphaLcParenR" startAt="8"/>
            </a:pPr>
            <a:r>
              <a:rPr lang="en-US" dirty="0" err="1"/>
              <a:t>Retribusi</a:t>
            </a:r>
            <a:r>
              <a:rPr lang="en-US" dirty="0"/>
              <a:t> </a:t>
            </a:r>
            <a:r>
              <a:rPr lang="en-US" dirty="0" err="1"/>
              <a:t>Penyediaan</a:t>
            </a:r>
            <a:r>
              <a:rPr lang="en-US" dirty="0"/>
              <a:t> </a:t>
            </a:r>
            <a:r>
              <a:rPr lang="en-US" dirty="0" err="1"/>
              <a:t>dan</a:t>
            </a:r>
            <a:r>
              <a:rPr lang="en-US" dirty="0"/>
              <a:t>/ </a:t>
            </a:r>
            <a:r>
              <a:rPr lang="en-US" dirty="0" err="1"/>
              <a:t>atau</a:t>
            </a:r>
            <a:r>
              <a:rPr lang="en-US" dirty="0"/>
              <a:t> </a:t>
            </a:r>
            <a:r>
              <a:rPr lang="en-US" dirty="0" err="1"/>
              <a:t>Penyedotan</a:t>
            </a:r>
            <a:r>
              <a:rPr lang="en-US" dirty="0"/>
              <a:t> </a:t>
            </a:r>
            <a:r>
              <a:rPr lang="en-US" dirty="0" err="1"/>
              <a:t>kakus</a:t>
            </a:r>
            <a:r>
              <a:rPr lang="en-US" dirty="0"/>
              <a:t>;</a:t>
            </a:r>
          </a:p>
          <a:p>
            <a:pPr marL="624078" indent="-514350">
              <a:buFont typeface="+mj-lt"/>
              <a:buAutoNum type="alphaLcParenR" startAt="8"/>
            </a:pPr>
            <a:r>
              <a:rPr lang="en-US" dirty="0" err="1"/>
              <a:t>Retribusi</a:t>
            </a:r>
            <a:r>
              <a:rPr lang="en-US" dirty="0"/>
              <a:t> </a:t>
            </a:r>
            <a:r>
              <a:rPr lang="en-US" dirty="0" err="1"/>
              <a:t>Pengolahan</a:t>
            </a:r>
            <a:r>
              <a:rPr lang="en-US" dirty="0"/>
              <a:t> </a:t>
            </a:r>
            <a:r>
              <a:rPr lang="en-US" dirty="0" err="1"/>
              <a:t>Limbah</a:t>
            </a:r>
            <a:r>
              <a:rPr lang="en-US" dirty="0"/>
              <a:t> </a:t>
            </a:r>
            <a:r>
              <a:rPr lang="en-US" dirty="0" err="1"/>
              <a:t>Cair</a:t>
            </a:r>
            <a:r>
              <a:rPr lang="en-US" dirty="0"/>
              <a:t>;</a:t>
            </a:r>
          </a:p>
          <a:p>
            <a:pPr marL="624078" indent="-514350">
              <a:buFont typeface="+mj-lt"/>
              <a:buAutoNum type="alphaLcParenR" startAt="8"/>
            </a:pPr>
            <a:r>
              <a:rPr lang="en-US" dirty="0" err="1"/>
              <a:t>Retribusi</a:t>
            </a:r>
            <a:r>
              <a:rPr lang="en-US" dirty="0"/>
              <a:t> </a:t>
            </a:r>
            <a:r>
              <a:rPr lang="en-US" dirty="0" err="1"/>
              <a:t>Pelayanan</a:t>
            </a:r>
            <a:r>
              <a:rPr lang="en-US" dirty="0"/>
              <a:t> </a:t>
            </a:r>
            <a:r>
              <a:rPr lang="en-US" dirty="0" err="1"/>
              <a:t>Tera</a:t>
            </a:r>
            <a:r>
              <a:rPr lang="en-US" dirty="0"/>
              <a:t>/ </a:t>
            </a:r>
            <a:r>
              <a:rPr lang="en-US" dirty="0" err="1"/>
              <a:t>Tera</a:t>
            </a:r>
            <a:r>
              <a:rPr lang="en-US" dirty="0"/>
              <a:t> </a:t>
            </a:r>
            <a:r>
              <a:rPr lang="en-US" dirty="0" err="1"/>
              <a:t>Ulang</a:t>
            </a:r>
            <a:r>
              <a:rPr lang="en-US" dirty="0"/>
              <a:t>;</a:t>
            </a:r>
          </a:p>
          <a:p>
            <a:pPr marL="624078" indent="-514350">
              <a:buFont typeface="+mj-lt"/>
              <a:buAutoNum type="alphaLcParenR" startAt="8"/>
            </a:pPr>
            <a:r>
              <a:rPr lang="en-US" dirty="0" err="1"/>
              <a:t>Retribusi</a:t>
            </a:r>
            <a:r>
              <a:rPr lang="en-US" dirty="0"/>
              <a:t> </a:t>
            </a:r>
            <a:r>
              <a:rPr lang="en-US" dirty="0" err="1"/>
              <a:t>Pelayanan</a:t>
            </a:r>
            <a:r>
              <a:rPr lang="en-US" dirty="0"/>
              <a:t> </a:t>
            </a:r>
            <a:r>
              <a:rPr lang="en-US" dirty="0" err="1"/>
              <a:t>Pendidikan</a:t>
            </a:r>
            <a:r>
              <a:rPr lang="en-US" dirty="0"/>
              <a:t>; </a:t>
            </a:r>
            <a:r>
              <a:rPr lang="en-US" dirty="0" err="1"/>
              <a:t>dan</a:t>
            </a:r>
            <a:endParaRPr lang="en-US" dirty="0"/>
          </a:p>
          <a:p>
            <a:pPr marL="624078" indent="-514350">
              <a:buFont typeface="+mj-lt"/>
              <a:buAutoNum type="alphaLcParenR" startAt="8"/>
            </a:pPr>
            <a:r>
              <a:rPr lang="en-US" dirty="0" err="1"/>
              <a:t>Retribusi</a:t>
            </a:r>
            <a:r>
              <a:rPr lang="en-US" dirty="0"/>
              <a:t> </a:t>
            </a:r>
            <a:r>
              <a:rPr lang="en-US" dirty="0" err="1"/>
              <a:t>Pengendalian</a:t>
            </a:r>
            <a:r>
              <a:rPr lang="en-US" dirty="0"/>
              <a:t> </a:t>
            </a:r>
            <a:r>
              <a:rPr lang="en-US" dirty="0" err="1"/>
              <a:t>Menara</a:t>
            </a:r>
            <a:r>
              <a:rPr lang="en-US" dirty="0"/>
              <a:t> Telekomunikasi.</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Jenis-Jenis</a:t>
            </a:r>
            <a:r>
              <a:rPr lang="en-US" dirty="0"/>
              <a:t> </a:t>
            </a:r>
            <a:r>
              <a:rPr lang="en-US" dirty="0" err="1"/>
              <a:t>Retribusi</a:t>
            </a:r>
            <a:r>
              <a:rPr lang="en-US" dirty="0"/>
              <a:t> Daerah (4)</a:t>
            </a:r>
          </a:p>
        </p:txBody>
      </p:sp>
      <p:sp>
        <p:nvSpPr>
          <p:cNvPr id="2" name="Content Placeholder 1"/>
          <p:cNvSpPr>
            <a:spLocks noGrp="1"/>
          </p:cNvSpPr>
          <p:nvPr>
            <p:ph idx="1"/>
          </p:nvPr>
        </p:nvSpPr>
        <p:spPr/>
        <p:txBody>
          <a:bodyPr/>
          <a:lstStyle/>
          <a:p>
            <a:pPr>
              <a:buNone/>
            </a:pPr>
            <a:r>
              <a:rPr lang="en-US" dirty="0" err="1"/>
              <a:t>Jenis</a:t>
            </a:r>
            <a:r>
              <a:rPr lang="en-US" dirty="0"/>
              <a:t> </a:t>
            </a:r>
            <a:r>
              <a:rPr lang="en-US" dirty="0" err="1"/>
              <a:t>Retribusi</a:t>
            </a:r>
            <a:r>
              <a:rPr lang="en-US" dirty="0"/>
              <a:t> </a:t>
            </a:r>
            <a:r>
              <a:rPr lang="en-US" dirty="0" err="1"/>
              <a:t>Perizinan</a:t>
            </a:r>
            <a:r>
              <a:rPr lang="en-US" dirty="0"/>
              <a:t> </a:t>
            </a:r>
            <a:r>
              <a:rPr lang="en-US" dirty="0" err="1"/>
              <a:t>Tertentu</a:t>
            </a:r>
            <a:r>
              <a:rPr lang="en-US" dirty="0"/>
              <a:t>:</a:t>
            </a:r>
          </a:p>
          <a:p>
            <a:pPr marL="624078" indent="-514350">
              <a:buFont typeface="+mj-lt"/>
              <a:buAutoNum type="alphaLcParenR"/>
            </a:pPr>
            <a:r>
              <a:rPr lang="en-US" dirty="0" err="1"/>
              <a:t>Retribusi</a:t>
            </a:r>
            <a:r>
              <a:rPr lang="en-US" dirty="0"/>
              <a:t> </a:t>
            </a:r>
            <a:r>
              <a:rPr lang="en-US" dirty="0" err="1"/>
              <a:t>Izin</a:t>
            </a:r>
            <a:r>
              <a:rPr lang="en-US" dirty="0"/>
              <a:t> </a:t>
            </a:r>
            <a:r>
              <a:rPr lang="en-US" dirty="0" err="1"/>
              <a:t>Mendirikan</a:t>
            </a:r>
            <a:r>
              <a:rPr lang="en-US" dirty="0"/>
              <a:t> </a:t>
            </a:r>
            <a:r>
              <a:rPr lang="en-US" dirty="0" err="1"/>
              <a:t>Bangunan</a:t>
            </a:r>
            <a:r>
              <a:rPr lang="en-US" dirty="0"/>
              <a:t>;</a:t>
            </a:r>
          </a:p>
          <a:p>
            <a:pPr marL="624078" indent="-514350">
              <a:buFont typeface="+mj-lt"/>
              <a:buAutoNum type="alphaLcParenR"/>
            </a:pPr>
            <a:r>
              <a:rPr lang="en-US" dirty="0" err="1"/>
              <a:t>Retribusi</a:t>
            </a:r>
            <a:r>
              <a:rPr lang="en-US" dirty="0"/>
              <a:t> </a:t>
            </a:r>
            <a:r>
              <a:rPr lang="en-US" dirty="0" err="1"/>
              <a:t>Izin</a:t>
            </a:r>
            <a:r>
              <a:rPr lang="en-US" dirty="0"/>
              <a:t> </a:t>
            </a:r>
            <a:r>
              <a:rPr lang="en-US" dirty="0" err="1"/>
              <a:t>Tempat</a:t>
            </a:r>
            <a:r>
              <a:rPr lang="en-US" dirty="0"/>
              <a:t> </a:t>
            </a:r>
            <a:r>
              <a:rPr lang="en-US" dirty="0" err="1"/>
              <a:t>Penjualan</a:t>
            </a:r>
            <a:r>
              <a:rPr lang="en-US" dirty="0"/>
              <a:t> </a:t>
            </a:r>
            <a:r>
              <a:rPr lang="en-US" dirty="0" err="1"/>
              <a:t>Minuman</a:t>
            </a:r>
            <a:r>
              <a:rPr lang="en-US" dirty="0"/>
              <a:t> </a:t>
            </a:r>
          </a:p>
          <a:p>
            <a:pPr marL="624078" indent="-514350">
              <a:buFont typeface="+mj-lt"/>
              <a:buAutoNum type="alphaLcParenR"/>
            </a:pPr>
            <a:r>
              <a:rPr lang="en-US" dirty="0" err="1"/>
              <a:t>Beralkohol</a:t>
            </a:r>
            <a:r>
              <a:rPr lang="en-US" dirty="0"/>
              <a:t>;</a:t>
            </a:r>
          </a:p>
          <a:p>
            <a:pPr marL="624078" indent="-514350">
              <a:buFont typeface="+mj-lt"/>
              <a:buAutoNum type="alphaLcParenR"/>
            </a:pPr>
            <a:r>
              <a:rPr lang="en-US" dirty="0" err="1"/>
              <a:t>Retribusi</a:t>
            </a:r>
            <a:r>
              <a:rPr lang="en-US" dirty="0"/>
              <a:t> </a:t>
            </a:r>
            <a:r>
              <a:rPr lang="en-US" dirty="0" err="1"/>
              <a:t>Izin</a:t>
            </a:r>
            <a:r>
              <a:rPr lang="en-US" dirty="0"/>
              <a:t> </a:t>
            </a:r>
            <a:r>
              <a:rPr lang="en-US" dirty="0" err="1"/>
              <a:t>Gangguan</a:t>
            </a:r>
            <a:r>
              <a:rPr lang="en-US" dirty="0"/>
              <a:t>;</a:t>
            </a:r>
          </a:p>
          <a:p>
            <a:pPr marL="624078" indent="-514350">
              <a:buFont typeface="+mj-lt"/>
              <a:buAutoNum type="alphaLcParenR"/>
            </a:pPr>
            <a:r>
              <a:rPr lang="en-US" dirty="0" err="1"/>
              <a:t>Retribusi</a:t>
            </a:r>
            <a:r>
              <a:rPr lang="en-US" dirty="0"/>
              <a:t> </a:t>
            </a:r>
            <a:r>
              <a:rPr lang="en-US" dirty="0" err="1"/>
              <a:t>Izin</a:t>
            </a:r>
            <a:r>
              <a:rPr lang="en-US" dirty="0"/>
              <a:t> </a:t>
            </a:r>
            <a:r>
              <a:rPr lang="en-US" dirty="0" err="1"/>
              <a:t>Trayek</a:t>
            </a:r>
            <a:r>
              <a:rPr lang="en-US" dirty="0"/>
              <a:t>; </a:t>
            </a:r>
            <a:r>
              <a:rPr lang="en-US" dirty="0" err="1"/>
              <a:t>dan</a:t>
            </a:r>
            <a:endParaRPr lang="en-US" dirty="0"/>
          </a:p>
          <a:p>
            <a:pPr marL="624078" indent="-514350">
              <a:buFont typeface="+mj-lt"/>
              <a:buAutoNum type="alphaLcParenR"/>
            </a:pPr>
            <a:r>
              <a:rPr lang="en-US" dirty="0" err="1"/>
              <a:t>Retribusi</a:t>
            </a:r>
            <a:r>
              <a:rPr lang="en-US" dirty="0"/>
              <a:t> </a:t>
            </a:r>
            <a:r>
              <a:rPr lang="en-US" dirty="0" err="1"/>
              <a:t>Izin</a:t>
            </a:r>
            <a:r>
              <a:rPr lang="en-US" dirty="0"/>
              <a:t> Usaha </a:t>
            </a:r>
            <a:r>
              <a:rPr lang="en-US" dirty="0" err="1"/>
              <a:t>Perikanan</a:t>
            </a:r>
            <a:r>
              <a:rPr lang="en-US"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Hukum</a:t>
            </a:r>
            <a:r>
              <a:rPr lang="en-US" dirty="0"/>
              <a:t> </a:t>
            </a:r>
            <a:r>
              <a:rPr lang="en-US" dirty="0" err="1"/>
              <a:t>Pajak</a:t>
            </a:r>
            <a:r>
              <a:rPr lang="en-US" dirty="0"/>
              <a:t> </a:t>
            </a:r>
          </a:p>
        </p:txBody>
      </p:sp>
      <p:sp>
        <p:nvSpPr>
          <p:cNvPr id="3" name="Content Placeholder 2"/>
          <p:cNvSpPr>
            <a:spLocks noGrp="1"/>
          </p:cNvSpPr>
          <p:nvPr>
            <p:ph idx="1"/>
          </p:nvPr>
        </p:nvSpPr>
        <p:spPr/>
        <p:txBody>
          <a:bodyPr>
            <a:normAutofit fontScale="92500"/>
          </a:bodyPr>
          <a:lstStyle/>
          <a:p>
            <a:pPr>
              <a:buFont typeface="Wingdings" pitchFamily="2" charset="2"/>
              <a:buChar char="q"/>
            </a:pPr>
            <a:r>
              <a:rPr lang="en-US" dirty="0" err="1"/>
              <a:t>Hukum</a:t>
            </a:r>
            <a:r>
              <a:rPr lang="en-US" dirty="0"/>
              <a:t> </a:t>
            </a:r>
            <a:r>
              <a:rPr lang="en-US" dirty="0" err="1"/>
              <a:t>Pajak</a:t>
            </a:r>
            <a:r>
              <a:rPr lang="en-US" dirty="0"/>
              <a:t> </a:t>
            </a:r>
            <a:r>
              <a:rPr lang="en-US" dirty="0" err="1"/>
              <a:t>atau</a:t>
            </a:r>
            <a:r>
              <a:rPr lang="en-US" dirty="0"/>
              <a:t> </a:t>
            </a:r>
            <a:r>
              <a:rPr lang="en-US" dirty="0" err="1"/>
              <a:t>kadang</a:t>
            </a:r>
            <a:r>
              <a:rPr lang="en-US" dirty="0"/>
              <a:t> </a:t>
            </a:r>
            <a:r>
              <a:rPr lang="en-US" dirty="0" err="1"/>
              <a:t>disebut</a:t>
            </a:r>
            <a:r>
              <a:rPr lang="en-US" dirty="0"/>
              <a:t> </a:t>
            </a:r>
            <a:r>
              <a:rPr lang="en-US" dirty="0" err="1"/>
              <a:t>sebagai</a:t>
            </a:r>
            <a:r>
              <a:rPr lang="en-US" dirty="0"/>
              <a:t> </a:t>
            </a:r>
            <a:r>
              <a:rPr lang="en-US" dirty="0" err="1"/>
              <a:t>Hukum</a:t>
            </a:r>
            <a:r>
              <a:rPr lang="en-US" dirty="0"/>
              <a:t> </a:t>
            </a:r>
            <a:r>
              <a:rPr lang="en-US" dirty="0" err="1"/>
              <a:t>Fiskal</a:t>
            </a:r>
            <a:r>
              <a:rPr lang="en-US" dirty="0"/>
              <a:t> </a:t>
            </a:r>
            <a:r>
              <a:rPr lang="en-US" dirty="0" err="1"/>
              <a:t>memiliki</a:t>
            </a:r>
            <a:r>
              <a:rPr lang="en-US" dirty="0"/>
              <a:t> </a:t>
            </a:r>
            <a:r>
              <a:rPr lang="en-US" dirty="0" err="1"/>
              <a:t>pengertian</a:t>
            </a:r>
            <a:r>
              <a:rPr lang="en-US" dirty="0"/>
              <a:t> : </a:t>
            </a:r>
            <a:r>
              <a:rPr lang="en-US" dirty="0" err="1"/>
              <a:t>keseluruhan</a:t>
            </a:r>
            <a:r>
              <a:rPr lang="en-US" dirty="0"/>
              <a:t> </a:t>
            </a:r>
            <a:r>
              <a:rPr lang="en-US" dirty="0" err="1"/>
              <a:t>dari</a:t>
            </a:r>
            <a:r>
              <a:rPr lang="en-US" dirty="0"/>
              <a:t> </a:t>
            </a:r>
            <a:r>
              <a:rPr lang="en-US" dirty="0" err="1"/>
              <a:t>peraturan-peraturan</a:t>
            </a:r>
            <a:r>
              <a:rPr lang="en-US" dirty="0"/>
              <a:t> yang </a:t>
            </a:r>
            <a:r>
              <a:rPr lang="en-US" dirty="0" err="1"/>
              <a:t>meliputi</a:t>
            </a:r>
            <a:r>
              <a:rPr lang="en-US" dirty="0"/>
              <a:t> </a:t>
            </a:r>
            <a:r>
              <a:rPr lang="en-US" dirty="0" err="1"/>
              <a:t>wewenang</a:t>
            </a:r>
            <a:r>
              <a:rPr lang="en-US" dirty="0"/>
              <a:t> </a:t>
            </a:r>
            <a:r>
              <a:rPr lang="en-US" dirty="0" err="1"/>
              <a:t>pemerintah</a:t>
            </a:r>
            <a:r>
              <a:rPr lang="en-US" dirty="0"/>
              <a:t> </a:t>
            </a:r>
            <a:r>
              <a:rPr lang="en-US" dirty="0" err="1"/>
              <a:t>untuk</a:t>
            </a:r>
            <a:r>
              <a:rPr lang="en-US" dirty="0"/>
              <a:t> </a:t>
            </a:r>
            <a:r>
              <a:rPr lang="en-US" dirty="0" err="1"/>
              <a:t>mengambil</a:t>
            </a:r>
            <a:r>
              <a:rPr lang="en-US" dirty="0"/>
              <a:t> </a:t>
            </a:r>
            <a:r>
              <a:rPr lang="en-US" dirty="0" err="1"/>
              <a:t>kekayaan</a:t>
            </a:r>
            <a:r>
              <a:rPr lang="en-US" dirty="0"/>
              <a:t> </a:t>
            </a:r>
            <a:r>
              <a:rPr lang="en-US" dirty="0" err="1"/>
              <a:t>seseorang</a:t>
            </a:r>
            <a:r>
              <a:rPr lang="en-US" dirty="0"/>
              <a:t> </a:t>
            </a:r>
            <a:r>
              <a:rPr lang="en-US" dirty="0" err="1"/>
              <a:t>dan</a:t>
            </a:r>
            <a:r>
              <a:rPr lang="en-US" dirty="0"/>
              <a:t> </a:t>
            </a:r>
            <a:r>
              <a:rPr lang="en-US" dirty="0" err="1"/>
              <a:t>menyerahkannya</a:t>
            </a:r>
            <a:r>
              <a:rPr lang="en-US" dirty="0"/>
              <a:t> </a:t>
            </a:r>
            <a:r>
              <a:rPr lang="en-US" dirty="0" err="1"/>
              <a:t>kembali</a:t>
            </a:r>
            <a:r>
              <a:rPr lang="en-US" dirty="0"/>
              <a:t> </a:t>
            </a:r>
            <a:r>
              <a:rPr lang="en-US" dirty="0" err="1"/>
              <a:t>kepada</a:t>
            </a:r>
            <a:r>
              <a:rPr lang="en-US" dirty="0"/>
              <a:t> </a:t>
            </a:r>
            <a:r>
              <a:rPr lang="en-US" dirty="0" err="1"/>
              <a:t>masyarakat</a:t>
            </a:r>
            <a:r>
              <a:rPr lang="en-US" dirty="0"/>
              <a:t> </a:t>
            </a:r>
            <a:r>
              <a:rPr lang="en-US" dirty="0" err="1"/>
              <a:t>melalui</a:t>
            </a:r>
            <a:r>
              <a:rPr lang="en-US" dirty="0"/>
              <a:t> </a:t>
            </a:r>
            <a:r>
              <a:rPr lang="en-US" dirty="0" err="1"/>
              <a:t>kas</a:t>
            </a:r>
            <a:r>
              <a:rPr lang="en-US" dirty="0"/>
              <a:t> </a:t>
            </a:r>
            <a:r>
              <a:rPr lang="en-US" dirty="0" err="1"/>
              <a:t>negara</a:t>
            </a:r>
            <a:r>
              <a:rPr lang="en-US" dirty="0"/>
              <a:t>, </a:t>
            </a:r>
            <a:r>
              <a:rPr lang="en-US" dirty="0" err="1"/>
              <a:t>sehingga</a:t>
            </a:r>
            <a:r>
              <a:rPr lang="en-US" dirty="0"/>
              <a:t> </a:t>
            </a:r>
            <a:r>
              <a:rPr lang="en-US" dirty="0" err="1"/>
              <a:t>ia</a:t>
            </a:r>
            <a:r>
              <a:rPr lang="en-US" dirty="0"/>
              <a:t> </a:t>
            </a:r>
            <a:r>
              <a:rPr lang="en-US" dirty="0" err="1"/>
              <a:t>merupakan</a:t>
            </a:r>
            <a:r>
              <a:rPr lang="en-US" dirty="0"/>
              <a:t> </a:t>
            </a:r>
            <a:r>
              <a:rPr lang="en-US" dirty="0" err="1"/>
              <a:t>bagian</a:t>
            </a:r>
            <a:r>
              <a:rPr lang="en-US" dirty="0"/>
              <a:t> </a:t>
            </a:r>
            <a:r>
              <a:rPr lang="en-US" dirty="0" err="1"/>
              <a:t>dari</a:t>
            </a:r>
            <a:r>
              <a:rPr lang="en-US" dirty="0"/>
              <a:t> </a:t>
            </a:r>
            <a:r>
              <a:rPr lang="en-US" dirty="0" err="1"/>
              <a:t>hukum</a:t>
            </a:r>
            <a:r>
              <a:rPr lang="en-US" dirty="0"/>
              <a:t> </a:t>
            </a:r>
            <a:r>
              <a:rPr lang="en-US" dirty="0" err="1"/>
              <a:t>publik</a:t>
            </a:r>
            <a:r>
              <a:rPr lang="en-US" dirty="0"/>
              <a:t>, yang </a:t>
            </a:r>
            <a:r>
              <a:rPr lang="en-US" dirty="0" err="1"/>
              <a:t>mengatur</a:t>
            </a:r>
            <a:r>
              <a:rPr lang="en-US" dirty="0"/>
              <a:t> </a:t>
            </a:r>
            <a:r>
              <a:rPr lang="en-US" dirty="0" err="1"/>
              <a:t>hubungan-hubungan</a:t>
            </a:r>
            <a:r>
              <a:rPr lang="en-US" dirty="0"/>
              <a:t> </a:t>
            </a:r>
            <a:r>
              <a:rPr lang="en-US" dirty="0" err="1"/>
              <a:t>hukum</a:t>
            </a:r>
            <a:r>
              <a:rPr lang="en-US" dirty="0"/>
              <a:t> </a:t>
            </a:r>
            <a:r>
              <a:rPr lang="en-US" dirty="0" err="1"/>
              <a:t>antara</a:t>
            </a:r>
            <a:r>
              <a:rPr lang="en-US" dirty="0"/>
              <a:t> </a:t>
            </a:r>
            <a:r>
              <a:rPr lang="en-US" dirty="0" err="1"/>
              <a:t>negara</a:t>
            </a:r>
            <a:r>
              <a:rPr lang="en-US" dirty="0"/>
              <a:t> </a:t>
            </a:r>
            <a:r>
              <a:rPr lang="en-US" dirty="0" err="1"/>
              <a:t>dan</a:t>
            </a:r>
            <a:r>
              <a:rPr lang="en-US" dirty="0"/>
              <a:t> </a:t>
            </a:r>
            <a:r>
              <a:rPr lang="en-US" dirty="0" err="1"/>
              <a:t>orang-orang</a:t>
            </a:r>
            <a:r>
              <a:rPr lang="en-US" dirty="0"/>
              <a:t> </a:t>
            </a:r>
            <a:r>
              <a:rPr lang="en-US" dirty="0" err="1"/>
              <a:t>atau</a:t>
            </a:r>
            <a:r>
              <a:rPr lang="en-US" dirty="0"/>
              <a:t> </a:t>
            </a:r>
            <a:r>
              <a:rPr lang="en-US" dirty="0" err="1"/>
              <a:t>badan-badan</a:t>
            </a:r>
            <a:r>
              <a:rPr lang="en-US" dirty="0"/>
              <a:t> (</a:t>
            </a:r>
            <a:r>
              <a:rPr lang="en-US" dirty="0" err="1"/>
              <a:t>hukum</a:t>
            </a:r>
            <a:r>
              <a:rPr lang="en-US" dirty="0"/>
              <a:t>) yang </a:t>
            </a:r>
            <a:r>
              <a:rPr lang="en-US" dirty="0" err="1"/>
              <a:t>berkewajiban</a:t>
            </a:r>
            <a:r>
              <a:rPr lang="en-US" dirty="0"/>
              <a:t> </a:t>
            </a:r>
            <a:r>
              <a:rPr lang="en-US" dirty="0" err="1"/>
              <a:t>membayar</a:t>
            </a:r>
            <a:r>
              <a:rPr lang="en-US" dirty="0"/>
              <a:t> </a:t>
            </a:r>
            <a:r>
              <a:rPr lang="en-US" dirty="0" err="1"/>
              <a:t>pajak</a:t>
            </a:r>
            <a:r>
              <a:rPr lang="en-US" dirty="0"/>
              <a:t> (</a:t>
            </a:r>
            <a:r>
              <a:rPr lang="en-US" dirty="0" err="1"/>
              <a:t>Brotodihardjo</a:t>
            </a:r>
            <a:r>
              <a:rPr lang="en-US" dirty="0"/>
              <a:t>)</a:t>
            </a:r>
          </a:p>
          <a:p>
            <a:pPr>
              <a:buFont typeface="Wingdings" pitchFamily="2" charset="2"/>
              <a:buChar char="q"/>
            </a:pPr>
            <a:r>
              <a:rPr lang="en-US" dirty="0" err="1"/>
              <a:t>Hukum</a:t>
            </a:r>
            <a:r>
              <a:rPr lang="en-US" dirty="0"/>
              <a:t> </a:t>
            </a:r>
            <a:r>
              <a:rPr lang="en-US" dirty="0" err="1"/>
              <a:t>Pajak</a:t>
            </a:r>
            <a:r>
              <a:rPr lang="en-US" dirty="0"/>
              <a:t> </a:t>
            </a:r>
            <a:r>
              <a:rPr lang="en-US" dirty="0" err="1"/>
              <a:t>dibagi</a:t>
            </a:r>
            <a:r>
              <a:rPr lang="en-US" dirty="0"/>
              <a:t> </a:t>
            </a:r>
            <a:r>
              <a:rPr lang="en-US" dirty="0" err="1"/>
              <a:t>dua</a:t>
            </a:r>
            <a:r>
              <a:rPr lang="en-US" dirty="0"/>
              <a:t>, </a:t>
            </a:r>
            <a:r>
              <a:rPr lang="en-US" dirty="0" err="1"/>
              <a:t>yaitu</a:t>
            </a:r>
            <a:r>
              <a:rPr lang="en-US" dirty="0"/>
              <a:t>: </a:t>
            </a:r>
            <a:r>
              <a:rPr lang="en-US" dirty="0" err="1"/>
              <a:t>Hukum</a:t>
            </a:r>
            <a:r>
              <a:rPr lang="en-US" dirty="0"/>
              <a:t> </a:t>
            </a:r>
            <a:r>
              <a:rPr lang="en-US" dirty="0" err="1"/>
              <a:t>Pajak</a:t>
            </a:r>
            <a:r>
              <a:rPr lang="en-US" dirty="0"/>
              <a:t> Material </a:t>
            </a:r>
            <a:r>
              <a:rPr lang="en-US" dirty="0" err="1"/>
              <a:t>dan</a:t>
            </a:r>
            <a:r>
              <a:rPr lang="en-US" dirty="0"/>
              <a:t> </a:t>
            </a:r>
            <a:r>
              <a:rPr lang="en-US" dirty="0" err="1"/>
              <a:t>Hukum</a:t>
            </a:r>
            <a:r>
              <a:rPr lang="en-US" dirty="0"/>
              <a:t> </a:t>
            </a:r>
            <a:r>
              <a:rPr lang="en-US" dirty="0" err="1"/>
              <a:t>Pajak</a:t>
            </a:r>
            <a:r>
              <a:rPr lang="en-US" dirty="0"/>
              <a:t> Formal</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Hukum</a:t>
            </a:r>
            <a:r>
              <a:rPr lang="en-US" dirty="0"/>
              <a:t> </a:t>
            </a:r>
            <a:r>
              <a:rPr lang="en-US" dirty="0" err="1"/>
              <a:t>Pajak</a:t>
            </a:r>
            <a:r>
              <a:rPr lang="en-US" dirty="0"/>
              <a:t> Material (1)</a:t>
            </a:r>
          </a:p>
        </p:txBody>
      </p:sp>
      <p:sp>
        <p:nvSpPr>
          <p:cNvPr id="3" name="Content Placeholder 2"/>
          <p:cNvSpPr>
            <a:spLocks noGrp="1"/>
          </p:cNvSpPr>
          <p:nvPr>
            <p:ph idx="1"/>
          </p:nvPr>
        </p:nvSpPr>
        <p:spPr/>
        <p:txBody>
          <a:bodyPr/>
          <a:lstStyle/>
          <a:p>
            <a:pPr>
              <a:buNone/>
            </a:pPr>
            <a:r>
              <a:rPr lang="en-US" dirty="0" err="1"/>
              <a:t>Pengertian</a:t>
            </a:r>
            <a:r>
              <a:rPr lang="en-US" dirty="0"/>
              <a:t> : </a:t>
            </a:r>
          </a:p>
          <a:p>
            <a:pPr>
              <a:buNone/>
            </a:pPr>
            <a:r>
              <a:rPr lang="en-US" dirty="0" err="1"/>
              <a:t>Hukum</a:t>
            </a:r>
            <a:r>
              <a:rPr lang="en-US" dirty="0"/>
              <a:t> </a:t>
            </a:r>
            <a:r>
              <a:rPr lang="en-US" dirty="0" err="1"/>
              <a:t>Pajak</a:t>
            </a:r>
            <a:r>
              <a:rPr lang="en-US" dirty="0"/>
              <a:t> yang </a:t>
            </a:r>
            <a:r>
              <a:rPr lang="en-US" dirty="0" err="1"/>
              <a:t>mengatur</a:t>
            </a:r>
            <a:r>
              <a:rPr lang="en-US" dirty="0"/>
              <a:t> </a:t>
            </a:r>
            <a:r>
              <a:rPr lang="en-US" dirty="0" err="1"/>
              <a:t>tentang</a:t>
            </a:r>
            <a:r>
              <a:rPr lang="en-US" dirty="0"/>
              <a:t> </a:t>
            </a:r>
            <a:r>
              <a:rPr lang="en-US" dirty="0" err="1"/>
              <a:t>ketentuan</a:t>
            </a:r>
            <a:r>
              <a:rPr lang="en-US" dirty="0"/>
              <a:t> </a:t>
            </a:r>
            <a:r>
              <a:rPr lang="en-US" dirty="0" err="1"/>
              <a:t>siapa-siapa</a:t>
            </a:r>
            <a:r>
              <a:rPr lang="en-US" dirty="0"/>
              <a:t> </a:t>
            </a:r>
            <a:r>
              <a:rPr lang="en-US" dirty="0" err="1"/>
              <a:t>saja</a:t>
            </a:r>
            <a:r>
              <a:rPr lang="en-US" dirty="0"/>
              <a:t> yang </a:t>
            </a:r>
            <a:r>
              <a:rPr lang="en-US" dirty="0" err="1"/>
              <a:t>dikenakan</a:t>
            </a:r>
            <a:r>
              <a:rPr lang="en-US" dirty="0"/>
              <a:t> </a:t>
            </a:r>
            <a:r>
              <a:rPr lang="en-US" dirty="0" err="1"/>
              <a:t>pajak</a:t>
            </a:r>
            <a:r>
              <a:rPr lang="en-US" dirty="0"/>
              <a:t> , </a:t>
            </a:r>
            <a:r>
              <a:rPr lang="en-US" dirty="0" err="1"/>
              <a:t>dan</a:t>
            </a:r>
            <a:r>
              <a:rPr lang="en-US" dirty="0"/>
              <a:t> </a:t>
            </a:r>
            <a:r>
              <a:rPr lang="en-US" dirty="0" err="1"/>
              <a:t>siapa-siapa</a:t>
            </a:r>
            <a:r>
              <a:rPr lang="en-US" dirty="0"/>
              <a:t> yang </a:t>
            </a:r>
            <a:r>
              <a:rPr lang="en-US" dirty="0" err="1"/>
              <a:t>dikecualikan</a:t>
            </a:r>
            <a:r>
              <a:rPr lang="en-US" dirty="0"/>
              <a:t> </a:t>
            </a:r>
            <a:r>
              <a:rPr lang="en-US" dirty="0" err="1"/>
              <a:t>dari</a:t>
            </a:r>
            <a:r>
              <a:rPr lang="en-US" dirty="0"/>
              <a:t> </a:t>
            </a:r>
            <a:r>
              <a:rPr lang="en-US" dirty="0" err="1"/>
              <a:t>pengenaan</a:t>
            </a:r>
            <a:r>
              <a:rPr lang="en-US" dirty="0"/>
              <a:t> </a:t>
            </a:r>
            <a:r>
              <a:rPr lang="en-US" dirty="0" err="1"/>
              <a:t>pajak</a:t>
            </a:r>
            <a:r>
              <a:rPr lang="en-US" dirty="0"/>
              <a:t>, </a:t>
            </a:r>
            <a:r>
              <a:rPr lang="en-US" dirty="0" err="1"/>
              <a:t>apa</a:t>
            </a:r>
            <a:r>
              <a:rPr lang="en-US" dirty="0"/>
              <a:t> </a:t>
            </a:r>
            <a:r>
              <a:rPr lang="en-US" dirty="0" err="1"/>
              <a:t>saja</a:t>
            </a:r>
            <a:r>
              <a:rPr lang="en-US" dirty="0"/>
              <a:t> yang </a:t>
            </a:r>
            <a:r>
              <a:rPr lang="en-US" dirty="0" err="1"/>
              <a:t>dikenakan</a:t>
            </a:r>
            <a:r>
              <a:rPr lang="en-US" dirty="0"/>
              <a:t> </a:t>
            </a:r>
            <a:r>
              <a:rPr lang="en-US" dirty="0" err="1"/>
              <a:t>pajak</a:t>
            </a:r>
            <a:r>
              <a:rPr lang="en-US" dirty="0"/>
              <a:t> </a:t>
            </a:r>
            <a:r>
              <a:rPr lang="en-US" dirty="0" err="1"/>
              <a:t>dan</a:t>
            </a:r>
            <a:r>
              <a:rPr lang="en-US" dirty="0"/>
              <a:t> </a:t>
            </a:r>
            <a:r>
              <a:rPr lang="en-US" dirty="0" err="1"/>
              <a:t>berapa</a:t>
            </a:r>
            <a:r>
              <a:rPr lang="en-US" dirty="0"/>
              <a:t> </a:t>
            </a:r>
            <a:r>
              <a:rPr lang="en-US" dirty="0" err="1"/>
              <a:t>pajak</a:t>
            </a:r>
            <a:r>
              <a:rPr lang="en-US" dirty="0"/>
              <a:t> yang </a:t>
            </a:r>
            <a:r>
              <a:rPr lang="en-US" dirty="0" err="1"/>
              <a:t>harus</a:t>
            </a:r>
            <a:r>
              <a:rPr lang="en-US" dirty="0"/>
              <a:t> </a:t>
            </a:r>
            <a:r>
              <a:rPr lang="en-US" dirty="0" err="1"/>
              <a:t>dibayar</a:t>
            </a:r>
            <a:r>
              <a:rPr lang="en-US" dirty="0"/>
              <a:t>. (</a:t>
            </a:r>
            <a:r>
              <a:rPr lang="en-US" dirty="0" err="1"/>
              <a:t>Nurmantu</a:t>
            </a:r>
            <a:r>
              <a:rPr lang="en-US" dirty="0"/>
              <a:t>, 2005)</a:t>
            </a:r>
          </a:p>
          <a:p>
            <a:pPr>
              <a:buNone/>
            </a:pPr>
            <a:r>
              <a:rPr lang="en-US" dirty="0"/>
              <a:t>UU No 28 </a:t>
            </a:r>
            <a:r>
              <a:rPr lang="en-US" dirty="0" err="1"/>
              <a:t>Tahun</a:t>
            </a:r>
            <a:r>
              <a:rPr lang="en-US" dirty="0"/>
              <a:t> 2009 </a:t>
            </a:r>
            <a:r>
              <a:rPr lang="en-US" dirty="0" err="1"/>
              <a:t>tentang</a:t>
            </a:r>
            <a:r>
              <a:rPr lang="en-US" dirty="0"/>
              <a:t> </a:t>
            </a:r>
            <a:r>
              <a:rPr lang="en-US" dirty="0" err="1"/>
              <a:t>Pajak</a:t>
            </a:r>
            <a:r>
              <a:rPr lang="en-US" dirty="0"/>
              <a:t> Daerah &amp; </a:t>
            </a:r>
            <a:r>
              <a:rPr lang="en-US" dirty="0" err="1"/>
              <a:t>Retribusi</a:t>
            </a:r>
            <a:r>
              <a:rPr lang="en-US" dirty="0"/>
              <a:t> Daerah </a:t>
            </a:r>
            <a:r>
              <a:rPr lang="en-US" dirty="0" err="1"/>
              <a:t>memuat</a:t>
            </a:r>
            <a:r>
              <a:rPr lang="en-US" dirty="0"/>
              <a:t> </a:t>
            </a:r>
            <a:r>
              <a:rPr lang="en-US" dirty="0" err="1"/>
              <a:t>hukum</a:t>
            </a:r>
            <a:r>
              <a:rPr lang="en-US" dirty="0"/>
              <a:t> </a:t>
            </a:r>
            <a:r>
              <a:rPr lang="en-US" dirty="0" err="1"/>
              <a:t>pajak</a:t>
            </a:r>
            <a:r>
              <a:rPr lang="en-US" dirty="0"/>
              <a:t> material.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Hukum</a:t>
            </a:r>
            <a:r>
              <a:rPr lang="en-US" dirty="0"/>
              <a:t> </a:t>
            </a:r>
            <a:r>
              <a:rPr lang="en-US" dirty="0" err="1"/>
              <a:t>Pajak</a:t>
            </a:r>
            <a:r>
              <a:rPr lang="en-US" dirty="0"/>
              <a:t> Material (2) </a:t>
            </a:r>
          </a:p>
        </p:txBody>
      </p:sp>
      <p:sp>
        <p:nvSpPr>
          <p:cNvPr id="3" name="Content Placeholder 2"/>
          <p:cNvSpPr>
            <a:spLocks noGrp="1"/>
          </p:cNvSpPr>
          <p:nvPr>
            <p:ph idx="1"/>
          </p:nvPr>
        </p:nvSpPr>
        <p:spPr/>
        <p:txBody>
          <a:bodyPr>
            <a:normAutofit lnSpcReduction="10000"/>
          </a:bodyPr>
          <a:lstStyle/>
          <a:p>
            <a:pPr>
              <a:buNone/>
            </a:pPr>
            <a:r>
              <a:rPr lang="en-US" dirty="0" err="1"/>
              <a:t>Sebagai</a:t>
            </a:r>
            <a:r>
              <a:rPr lang="en-US" dirty="0"/>
              <a:t> </a:t>
            </a:r>
            <a:r>
              <a:rPr lang="en-US" dirty="0" err="1"/>
              <a:t>contoh</a:t>
            </a:r>
            <a:r>
              <a:rPr lang="en-US" dirty="0"/>
              <a:t>,  </a:t>
            </a:r>
            <a:r>
              <a:rPr lang="en-US" dirty="0" err="1"/>
              <a:t>dalam</a:t>
            </a:r>
            <a:r>
              <a:rPr lang="en-US" dirty="0"/>
              <a:t> UU PDRD </a:t>
            </a:r>
            <a:r>
              <a:rPr lang="en-US" dirty="0" err="1"/>
              <a:t>Tahun</a:t>
            </a:r>
            <a:r>
              <a:rPr lang="en-US" dirty="0"/>
              <a:t> 2009 </a:t>
            </a:r>
            <a:r>
              <a:rPr lang="en-US" dirty="0" err="1"/>
              <a:t>ditetapkan</a:t>
            </a:r>
            <a:r>
              <a:rPr lang="en-US" dirty="0"/>
              <a:t> : </a:t>
            </a:r>
          </a:p>
          <a:p>
            <a:pPr marL="514350" indent="-514350">
              <a:buFont typeface="Wingdings 2"/>
              <a:buAutoNum type="arabicPeriod"/>
            </a:pPr>
            <a:r>
              <a:rPr lang="en-US" dirty="0" err="1"/>
              <a:t>Subjek</a:t>
            </a:r>
            <a:r>
              <a:rPr lang="en-US" dirty="0"/>
              <a:t> </a:t>
            </a:r>
            <a:r>
              <a:rPr lang="en-US" dirty="0" err="1"/>
              <a:t>Pajak</a:t>
            </a:r>
            <a:r>
              <a:rPr lang="en-US" dirty="0"/>
              <a:t> </a:t>
            </a:r>
            <a:r>
              <a:rPr lang="en-US" dirty="0" err="1"/>
              <a:t>Restoran</a:t>
            </a:r>
            <a:r>
              <a:rPr lang="en-US" dirty="0"/>
              <a:t> </a:t>
            </a:r>
            <a:r>
              <a:rPr lang="en-US" dirty="0" err="1"/>
              <a:t>adalah</a:t>
            </a:r>
            <a:r>
              <a:rPr lang="en-US" dirty="0"/>
              <a:t> </a:t>
            </a:r>
            <a:r>
              <a:rPr lang="en-US" dirty="0" err="1"/>
              <a:t>orang</a:t>
            </a:r>
            <a:r>
              <a:rPr lang="en-US" dirty="0"/>
              <a:t> </a:t>
            </a:r>
            <a:r>
              <a:rPr lang="en-US" dirty="0" err="1"/>
              <a:t>pribadi</a:t>
            </a:r>
            <a:r>
              <a:rPr lang="en-US" dirty="0"/>
              <a:t> </a:t>
            </a:r>
            <a:r>
              <a:rPr lang="en-US" dirty="0" err="1"/>
              <a:t>atau</a:t>
            </a:r>
            <a:r>
              <a:rPr lang="en-US" dirty="0"/>
              <a:t> </a:t>
            </a:r>
            <a:r>
              <a:rPr lang="en-US" dirty="0" err="1"/>
              <a:t>Badan</a:t>
            </a:r>
            <a:r>
              <a:rPr lang="en-US" dirty="0"/>
              <a:t> yang </a:t>
            </a:r>
            <a:r>
              <a:rPr lang="en-US" dirty="0" err="1"/>
              <a:t>membeli</a:t>
            </a:r>
            <a:r>
              <a:rPr lang="en-US" dirty="0"/>
              <a:t> </a:t>
            </a:r>
            <a:r>
              <a:rPr lang="en-US" dirty="0" err="1"/>
              <a:t>makanan</a:t>
            </a:r>
            <a:r>
              <a:rPr lang="en-US" dirty="0"/>
              <a:t> </a:t>
            </a:r>
            <a:r>
              <a:rPr lang="en-US" dirty="0" err="1"/>
              <a:t>dan</a:t>
            </a:r>
            <a:r>
              <a:rPr lang="en-US" dirty="0"/>
              <a:t>/</a:t>
            </a:r>
            <a:r>
              <a:rPr lang="en-US" dirty="0" err="1"/>
              <a:t>atau</a:t>
            </a:r>
            <a:r>
              <a:rPr lang="en-US" dirty="0"/>
              <a:t> </a:t>
            </a:r>
            <a:r>
              <a:rPr lang="en-US" dirty="0" err="1"/>
              <a:t>minuman</a:t>
            </a:r>
            <a:r>
              <a:rPr lang="en-US" dirty="0"/>
              <a:t> </a:t>
            </a:r>
            <a:r>
              <a:rPr lang="en-US" dirty="0" err="1"/>
              <a:t>dari</a:t>
            </a:r>
            <a:r>
              <a:rPr lang="en-US" dirty="0"/>
              <a:t> </a:t>
            </a:r>
            <a:r>
              <a:rPr lang="en-US" dirty="0" err="1"/>
              <a:t>Restoran</a:t>
            </a:r>
            <a:r>
              <a:rPr lang="en-US" dirty="0"/>
              <a:t>. (</a:t>
            </a:r>
            <a:r>
              <a:rPr lang="en-US" dirty="0" err="1"/>
              <a:t>Pasal</a:t>
            </a:r>
            <a:r>
              <a:rPr lang="en-US" dirty="0"/>
              <a:t> 38 </a:t>
            </a:r>
            <a:r>
              <a:rPr lang="en-US" dirty="0" err="1"/>
              <a:t>ayat</a:t>
            </a:r>
            <a:r>
              <a:rPr lang="en-US" dirty="0"/>
              <a:t> 1)</a:t>
            </a:r>
          </a:p>
          <a:p>
            <a:pPr marL="514350" indent="-514350">
              <a:buAutoNum type="arabicPeriod"/>
            </a:pPr>
            <a:r>
              <a:rPr lang="en-US" dirty="0" err="1"/>
              <a:t>Wajib</a:t>
            </a:r>
            <a:r>
              <a:rPr lang="en-US" dirty="0"/>
              <a:t> </a:t>
            </a:r>
            <a:r>
              <a:rPr lang="en-US" dirty="0" err="1"/>
              <a:t>Pajak</a:t>
            </a:r>
            <a:r>
              <a:rPr lang="en-US" dirty="0"/>
              <a:t> </a:t>
            </a:r>
            <a:r>
              <a:rPr lang="en-US" dirty="0" err="1"/>
              <a:t>Restoran</a:t>
            </a:r>
            <a:r>
              <a:rPr lang="en-US" dirty="0"/>
              <a:t> </a:t>
            </a:r>
            <a:r>
              <a:rPr lang="en-US" dirty="0" err="1"/>
              <a:t>adalah</a:t>
            </a:r>
            <a:r>
              <a:rPr lang="en-US" dirty="0"/>
              <a:t> </a:t>
            </a:r>
            <a:r>
              <a:rPr lang="en-US" dirty="0" err="1"/>
              <a:t>orang</a:t>
            </a:r>
            <a:r>
              <a:rPr lang="en-US" dirty="0"/>
              <a:t> </a:t>
            </a:r>
            <a:r>
              <a:rPr lang="en-US" dirty="0" err="1"/>
              <a:t>pribadi</a:t>
            </a:r>
            <a:r>
              <a:rPr lang="en-US" dirty="0"/>
              <a:t> </a:t>
            </a:r>
            <a:r>
              <a:rPr lang="en-US" dirty="0" err="1"/>
              <a:t>atau</a:t>
            </a:r>
            <a:r>
              <a:rPr lang="en-US" dirty="0"/>
              <a:t> </a:t>
            </a:r>
            <a:r>
              <a:rPr lang="en-US" dirty="0" err="1"/>
              <a:t>Badan</a:t>
            </a:r>
            <a:r>
              <a:rPr lang="en-US" dirty="0"/>
              <a:t> yang </a:t>
            </a:r>
            <a:r>
              <a:rPr lang="en-US" dirty="0" err="1"/>
              <a:t>mengusahakan</a:t>
            </a:r>
            <a:r>
              <a:rPr lang="en-US" dirty="0"/>
              <a:t> </a:t>
            </a:r>
            <a:r>
              <a:rPr lang="en-US" dirty="0" err="1"/>
              <a:t>Restoran</a:t>
            </a:r>
            <a:r>
              <a:rPr lang="en-US" dirty="0"/>
              <a:t>. (</a:t>
            </a:r>
            <a:r>
              <a:rPr lang="en-US" dirty="0" err="1"/>
              <a:t>Pasal</a:t>
            </a:r>
            <a:r>
              <a:rPr lang="en-US" dirty="0"/>
              <a:t> 38 </a:t>
            </a:r>
            <a:r>
              <a:rPr lang="en-US" dirty="0" err="1"/>
              <a:t>ayat</a:t>
            </a:r>
            <a:r>
              <a:rPr lang="en-US" dirty="0"/>
              <a:t> 2)</a:t>
            </a:r>
          </a:p>
          <a:p>
            <a:pPr marL="514350" indent="-514350">
              <a:buFont typeface="Wingdings 2"/>
              <a:buAutoNum type="arabicPeriod"/>
            </a:pPr>
            <a:r>
              <a:rPr lang="en-US" dirty="0" err="1"/>
              <a:t>Objek</a:t>
            </a:r>
            <a:r>
              <a:rPr lang="en-US" dirty="0"/>
              <a:t> </a:t>
            </a:r>
            <a:r>
              <a:rPr lang="en-US" dirty="0" err="1"/>
              <a:t>Pajak</a:t>
            </a:r>
            <a:r>
              <a:rPr lang="en-US" dirty="0"/>
              <a:t> </a:t>
            </a:r>
            <a:r>
              <a:rPr lang="en-US" dirty="0" err="1"/>
              <a:t>Restoran</a:t>
            </a:r>
            <a:r>
              <a:rPr lang="en-US" dirty="0"/>
              <a:t> </a:t>
            </a:r>
            <a:r>
              <a:rPr lang="en-US" dirty="0" err="1"/>
              <a:t>adalah</a:t>
            </a:r>
            <a:r>
              <a:rPr lang="en-US" dirty="0"/>
              <a:t> </a:t>
            </a:r>
            <a:r>
              <a:rPr lang="en-US" dirty="0" err="1"/>
              <a:t>pelayanan</a:t>
            </a:r>
            <a:r>
              <a:rPr lang="en-US" dirty="0"/>
              <a:t> yang </a:t>
            </a:r>
            <a:r>
              <a:rPr lang="en-US" dirty="0" err="1"/>
              <a:t>disediakan</a:t>
            </a:r>
            <a:r>
              <a:rPr lang="en-US" dirty="0"/>
              <a:t> </a:t>
            </a:r>
            <a:r>
              <a:rPr lang="en-US" dirty="0" err="1"/>
              <a:t>oleh</a:t>
            </a:r>
            <a:r>
              <a:rPr lang="en-US" dirty="0"/>
              <a:t> </a:t>
            </a:r>
            <a:r>
              <a:rPr lang="en-US" dirty="0" err="1"/>
              <a:t>Restoran</a:t>
            </a:r>
            <a:r>
              <a:rPr lang="en-US" dirty="0"/>
              <a:t>. (</a:t>
            </a:r>
            <a:r>
              <a:rPr lang="en-US" dirty="0" err="1"/>
              <a:t>Pasal</a:t>
            </a:r>
            <a:r>
              <a:rPr lang="en-US" dirty="0"/>
              <a:t> 37)</a:t>
            </a:r>
          </a:p>
          <a:p>
            <a:pPr marL="514350" indent="-514350">
              <a:buFont typeface="Wingdings 2"/>
              <a:buAutoNum type="arabicPeriod"/>
            </a:pPr>
            <a:r>
              <a:rPr lang="en-US" dirty="0" err="1"/>
              <a:t>Tarif</a:t>
            </a:r>
            <a:r>
              <a:rPr lang="en-US" dirty="0"/>
              <a:t> </a:t>
            </a:r>
            <a:r>
              <a:rPr lang="en-US" dirty="0" err="1"/>
              <a:t>Pajak</a:t>
            </a:r>
            <a:r>
              <a:rPr lang="en-US" dirty="0"/>
              <a:t> </a:t>
            </a:r>
            <a:r>
              <a:rPr lang="en-US" dirty="0" err="1"/>
              <a:t>Restoran</a:t>
            </a:r>
            <a:r>
              <a:rPr lang="en-US" dirty="0"/>
              <a:t> paling </a:t>
            </a:r>
            <a:r>
              <a:rPr lang="en-US" dirty="0" err="1"/>
              <a:t>tinggi</a:t>
            </a:r>
            <a:r>
              <a:rPr lang="en-US" dirty="0"/>
              <a:t> 10 % (</a:t>
            </a:r>
            <a:r>
              <a:rPr lang="en-US" dirty="0" err="1"/>
              <a:t>Pasal</a:t>
            </a:r>
            <a:r>
              <a:rPr lang="en-US" dirty="0"/>
              <a:t> 40)</a:t>
            </a:r>
          </a:p>
          <a:p>
            <a:pPr marL="514350" indent="-514350">
              <a:buNone/>
            </a:pPr>
            <a:endParaRPr lang="en-US" dirty="0"/>
          </a:p>
          <a:p>
            <a:pPr marL="514350" indent="-514350">
              <a:buAutoNum type="arabicPeriod"/>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Objek</a:t>
            </a:r>
            <a:r>
              <a:rPr lang="en-US" dirty="0"/>
              <a:t> </a:t>
            </a:r>
            <a:r>
              <a:rPr lang="en-US" dirty="0" err="1"/>
              <a:t>Pajak</a:t>
            </a:r>
            <a:endParaRPr lang="en-US" dirty="0"/>
          </a:p>
        </p:txBody>
      </p:sp>
      <p:sp>
        <p:nvSpPr>
          <p:cNvPr id="3" name="Content Placeholder 2"/>
          <p:cNvSpPr>
            <a:spLocks noGrp="1"/>
          </p:cNvSpPr>
          <p:nvPr>
            <p:ph idx="1"/>
          </p:nvPr>
        </p:nvSpPr>
        <p:spPr/>
        <p:txBody>
          <a:bodyPr>
            <a:normAutofit fontScale="92500"/>
          </a:bodyPr>
          <a:lstStyle/>
          <a:p>
            <a:pPr>
              <a:buNone/>
            </a:pPr>
            <a:r>
              <a:rPr lang="en-US" b="1" dirty="0" err="1"/>
              <a:t>Objek</a:t>
            </a:r>
            <a:r>
              <a:rPr lang="en-US" b="1" dirty="0"/>
              <a:t> </a:t>
            </a:r>
            <a:r>
              <a:rPr lang="en-US" b="1" dirty="0" err="1"/>
              <a:t>Pajak</a:t>
            </a:r>
            <a:endParaRPr lang="en-US" b="1" dirty="0"/>
          </a:p>
          <a:p>
            <a:pPr>
              <a:buNone/>
            </a:pPr>
            <a:r>
              <a:rPr lang="en-US" dirty="0" err="1"/>
              <a:t>Syarat</a:t>
            </a:r>
            <a:r>
              <a:rPr lang="en-US" dirty="0"/>
              <a:t> </a:t>
            </a:r>
            <a:r>
              <a:rPr lang="en-US" dirty="0" err="1"/>
              <a:t>mutlak</a:t>
            </a:r>
            <a:r>
              <a:rPr lang="en-US" dirty="0"/>
              <a:t> </a:t>
            </a:r>
            <a:r>
              <a:rPr lang="en-US" dirty="0" err="1"/>
              <a:t>untuk</a:t>
            </a:r>
            <a:r>
              <a:rPr lang="en-US" dirty="0"/>
              <a:t> </a:t>
            </a:r>
            <a:r>
              <a:rPr lang="en-US" dirty="0" err="1"/>
              <a:t>dapat</a:t>
            </a:r>
            <a:r>
              <a:rPr lang="en-US" dirty="0"/>
              <a:t> </a:t>
            </a:r>
            <a:r>
              <a:rPr lang="en-US" dirty="0" err="1"/>
              <a:t>mengenakan</a:t>
            </a:r>
            <a:r>
              <a:rPr lang="en-US" dirty="0"/>
              <a:t> </a:t>
            </a:r>
            <a:r>
              <a:rPr lang="en-US" dirty="0" err="1"/>
              <a:t>pajak</a:t>
            </a:r>
            <a:r>
              <a:rPr lang="en-US" dirty="0"/>
              <a:t> </a:t>
            </a:r>
            <a:r>
              <a:rPr lang="en-US" dirty="0" err="1"/>
              <a:t>adalah</a:t>
            </a:r>
            <a:r>
              <a:rPr lang="en-US" dirty="0"/>
              <a:t> </a:t>
            </a:r>
            <a:r>
              <a:rPr lang="en-US" dirty="0" err="1"/>
              <a:t>adanya</a:t>
            </a:r>
            <a:r>
              <a:rPr lang="en-US" dirty="0"/>
              <a:t> </a:t>
            </a:r>
            <a:r>
              <a:rPr lang="en-US" dirty="0" err="1"/>
              <a:t>objek</a:t>
            </a:r>
            <a:r>
              <a:rPr lang="en-US" dirty="0"/>
              <a:t> </a:t>
            </a:r>
            <a:r>
              <a:rPr lang="en-US" dirty="0" err="1"/>
              <a:t>pajak</a:t>
            </a:r>
            <a:r>
              <a:rPr lang="en-US" dirty="0"/>
              <a:t> yang </a:t>
            </a:r>
            <a:r>
              <a:rPr lang="en-US" dirty="0" err="1"/>
              <a:t>dimiliki</a:t>
            </a:r>
            <a:r>
              <a:rPr lang="en-US" dirty="0"/>
              <a:t> </a:t>
            </a:r>
            <a:r>
              <a:rPr lang="en-US" dirty="0" err="1"/>
              <a:t>atau</a:t>
            </a:r>
            <a:r>
              <a:rPr lang="en-US" dirty="0"/>
              <a:t> </a:t>
            </a:r>
            <a:r>
              <a:rPr lang="en-US" dirty="0" err="1"/>
              <a:t>dinikmati</a:t>
            </a:r>
            <a:r>
              <a:rPr lang="en-US" dirty="0"/>
              <a:t> </a:t>
            </a:r>
            <a:r>
              <a:rPr lang="en-US" dirty="0" err="1"/>
              <a:t>oleh</a:t>
            </a:r>
            <a:r>
              <a:rPr lang="en-US" dirty="0"/>
              <a:t> </a:t>
            </a:r>
            <a:r>
              <a:rPr lang="en-US" dirty="0" err="1"/>
              <a:t>Wajib</a:t>
            </a:r>
            <a:r>
              <a:rPr lang="en-US" dirty="0"/>
              <a:t> </a:t>
            </a:r>
            <a:r>
              <a:rPr lang="en-US" dirty="0" err="1"/>
              <a:t>Pajak</a:t>
            </a:r>
            <a:r>
              <a:rPr lang="en-US" dirty="0"/>
              <a:t>.</a:t>
            </a:r>
          </a:p>
          <a:p>
            <a:pPr>
              <a:buNone/>
            </a:pPr>
            <a:r>
              <a:rPr lang="en-US" dirty="0" err="1"/>
              <a:t>Objek</a:t>
            </a:r>
            <a:r>
              <a:rPr lang="en-US" dirty="0"/>
              <a:t> </a:t>
            </a:r>
            <a:r>
              <a:rPr lang="en-US" dirty="0" err="1"/>
              <a:t>pajak</a:t>
            </a:r>
            <a:r>
              <a:rPr lang="en-US" dirty="0"/>
              <a:t> </a:t>
            </a:r>
            <a:r>
              <a:rPr lang="en-US" dirty="0" err="1"/>
              <a:t>pada</a:t>
            </a:r>
            <a:r>
              <a:rPr lang="en-US" dirty="0"/>
              <a:t> </a:t>
            </a:r>
            <a:r>
              <a:rPr lang="en-US" dirty="0" err="1"/>
              <a:t>dasarnya</a:t>
            </a:r>
            <a:r>
              <a:rPr lang="en-US" dirty="0"/>
              <a:t> </a:t>
            </a:r>
            <a:r>
              <a:rPr lang="en-US" dirty="0" err="1"/>
              <a:t>merupakan</a:t>
            </a:r>
            <a:r>
              <a:rPr lang="en-US" dirty="0"/>
              <a:t> </a:t>
            </a:r>
            <a:r>
              <a:rPr lang="en-US" dirty="0" err="1"/>
              <a:t>manifestasi</a:t>
            </a:r>
            <a:r>
              <a:rPr lang="en-US" dirty="0"/>
              <a:t> </a:t>
            </a:r>
            <a:r>
              <a:rPr lang="en-US" i="1" dirty="0" err="1"/>
              <a:t>taatbestand</a:t>
            </a:r>
            <a:r>
              <a:rPr lang="en-US" i="1" dirty="0"/>
              <a:t>  </a:t>
            </a:r>
            <a:r>
              <a:rPr lang="en-US" dirty="0"/>
              <a:t>(</a:t>
            </a:r>
            <a:r>
              <a:rPr lang="en-US" dirty="0" err="1"/>
              <a:t>keadaan</a:t>
            </a:r>
            <a:r>
              <a:rPr lang="en-US" dirty="0"/>
              <a:t> </a:t>
            </a:r>
            <a:r>
              <a:rPr lang="en-US" dirty="0" err="1"/>
              <a:t>nyata</a:t>
            </a:r>
            <a:r>
              <a:rPr lang="en-US" dirty="0"/>
              <a:t>). </a:t>
            </a:r>
            <a:r>
              <a:rPr lang="en-US" dirty="0" err="1"/>
              <a:t>Dengan</a:t>
            </a:r>
            <a:r>
              <a:rPr lang="en-US" dirty="0"/>
              <a:t> </a:t>
            </a:r>
            <a:r>
              <a:rPr lang="en-US" dirty="0" err="1"/>
              <a:t>demikian</a:t>
            </a:r>
            <a:r>
              <a:rPr lang="en-US" dirty="0"/>
              <a:t>, </a:t>
            </a:r>
            <a:r>
              <a:rPr lang="en-US" i="1" dirty="0" err="1"/>
              <a:t>taatbestand</a:t>
            </a:r>
            <a:r>
              <a:rPr lang="en-US" dirty="0"/>
              <a:t>  </a:t>
            </a:r>
            <a:r>
              <a:rPr lang="en-US" dirty="0" err="1"/>
              <a:t>adalah</a:t>
            </a:r>
            <a:r>
              <a:rPr lang="en-US" dirty="0"/>
              <a:t> </a:t>
            </a:r>
            <a:r>
              <a:rPr lang="en-US" dirty="0" err="1"/>
              <a:t>keadaan</a:t>
            </a:r>
            <a:r>
              <a:rPr lang="en-US" dirty="0"/>
              <a:t>, </a:t>
            </a:r>
            <a:r>
              <a:rPr lang="en-US" dirty="0" err="1"/>
              <a:t>peristiwa</a:t>
            </a:r>
            <a:r>
              <a:rPr lang="en-US" dirty="0"/>
              <a:t>, </a:t>
            </a:r>
            <a:r>
              <a:rPr lang="en-US" dirty="0" err="1"/>
              <a:t>atau</a:t>
            </a:r>
            <a:r>
              <a:rPr lang="en-US" dirty="0"/>
              <a:t> </a:t>
            </a:r>
            <a:r>
              <a:rPr lang="en-US" dirty="0" err="1"/>
              <a:t>perbuatan</a:t>
            </a:r>
            <a:r>
              <a:rPr lang="en-US" dirty="0"/>
              <a:t> yang </a:t>
            </a:r>
            <a:r>
              <a:rPr lang="en-US" dirty="0" err="1"/>
              <a:t>menurut</a:t>
            </a:r>
            <a:r>
              <a:rPr lang="en-US" dirty="0"/>
              <a:t> </a:t>
            </a:r>
            <a:r>
              <a:rPr lang="en-US" dirty="0" err="1"/>
              <a:t>peraturan</a:t>
            </a:r>
            <a:r>
              <a:rPr lang="en-US" dirty="0"/>
              <a:t> </a:t>
            </a:r>
            <a:r>
              <a:rPr lang="en-US" dirty="0" err="1"/>
              <a:t>perundang-undangan</a:t>
            </a:r>
            <a:r>
              <a:rPr lang="en-US" dirty="0"/>
              <a:t> </a:t>
            </a:r>
            <a:r>
              <a:rPr lang="en-US" dirty="0" err="1"/>
              <a:t>pajak</a:t>
            </a:r>
            <a:r>
              <a:rPr lang="en-US" dirty="0"/>
              <a:t> </a:t>
            </a:r>
            <a:r>
              <a:rPr lang="en-US" dirty="0" err="1"/>
              <a:t>dapat</a:t>
            </a:r>
            <a:r>
              <a:rPr lang="en-US" dirty="0"/>
              <a:t> </a:t>
            </a:r>
            <a:r>
              <a:rPr lang="en-US" dirty="0" err="1"/>
              <a:t>dikenakan</a:t>
            </a:r>
            <a:r>
              <a:rPr lang="en-US" dirty="0"/>
              <a:t> </a:t>
            </a:r>
            <a:r>
              <a:rPr lang="en-US" dirty="0" err="1"/>
              <a:t>pajak</a:t>
            </a:r>
            <a:r>
              <a:rPr lang="en-US" dirty="0"/>
              <a:t>. (</a:t>
            </a:r>
            <a:r>
              <a:rPr lang="en-US" dirty="0" err="1"/>
              <a:t>Brotodihardjo</a:t>
            </a:r>
            <a:r>
              <a:rPr lang="en-US" dirty="0"/>
              <a:t>, 1993)</a:t>
            </a:r>
          </a:p>
          <a:p>
            <a:pPr>
              <a:buNone/>
            </a:pPr>
            <a:r>
              <a:rPr lang="en-US" dirty="0" err="1"/>
              <a:t>Kewajiban</a:t>
            </a:r>
            <a:r>
              <a:rPr lang="en-US" dirty="0"/>
              <a:t> </a:t>
            </a:r>
            <a:r>
              <a:rPr lang="en-US" dirty="0" err="1"/>
              <a:t>pajak</a:t>
            </a:r>
            <a:r>
              <a:rPr lang="en-US" dirty="0"/>
              <a:t> </a:t>
            </a:r>
            <a:r>
              <a:rPr lang="en-US" dirty="0" err="1"/>
              <a:t>dari</a:t>
            </a:r>
            <a:r>
              <a:rPr lang="en-US" dirty="0"/>
              <a:t> </a:t>
            </a:r>
            <a:r>
              <a:rPr lang="en-US" dirty="0" err="1"/>
              <a:t>Wajib</a:t>
            </a:r>
            <a:r>
              <a:rPr lang="en-US" dirty="0"/>
              <a:t> </a:t>
            </a:r>
            <a:r>
              <a:rPr lang="en-US" dirty="0" err="1"/>
              <a:t>Pajak</a:t>
            </a:r>
            <a:r>
              <a:rPr lang="en-US" dirty="0"/>
              <a:t> (</a:t>
            </a:r>
            <a:r>
              <a:rPr lang="en-US" dirty="0" err="1"/>
              <a:t>secara</a:t>
            </a:r>
            <a:r>
              <a:rPr lang="en-US" dirty="0"/>
              <a:t> </a:t>
            </a:r>
            <a:r>
              <a:rPr lang="en-US" dirty="0" err="1"/>
              <a:t>objektif</a:t>
            </a:r>
            <a:r>
              <a:rPr lang="en-US" dirty="0"/>
              <a:t>) </a:t>
            </a:r>
            <a:r>
              <a:rPr lang="en-US" dirty="0" err="1"/>
              <a:t>muncul</a:t>
            </a:r>
            <a:r>
              <a:rPr lang="en-US" dirty="0"/>
              <a:t> </a:t>
            </a:r>
            <a:r>
              <a:rPr lang="en-US" dirty="0" err="1"/>
              <a:t>apabila</a:t>
            </a:r>
            <a:r>
              <a:rPr lang="en-US" dirty="0"/>
              <a:t> </a:t>
            </a:r>
            <a:r>
              <a:rPr lang="en-US" dirty="0" err="1"/>
              <a:t>memenuhi</a:t>
            </a:r>
            <a:r>
              <a:rPr lang="en-US" dirty="0"/>
              <a:t> </a:t>
            </a:r>
            <a:r>
              <a:rPr lang="en-US" i="1" dirty="0" err="1"/>
              <a:t>taatbestand</a:t>
            </a:r>
            <a:r>
              <a:rPr lang="en-US" dirty="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Subjek</a:t>
            </a:r>
            <a:r>
              <a:rPr lang="en-US" dirty="0"/>
              <a:t> </a:t>
            </a:r>
            <a:r>
              <a:rPr lang="en-US" dirty="0" err="1"/>
              <a:t>Pajak</a:t>
            </a:r>
            <a:r>
              <a:rPr lang="en-US" dirty="0"/>
              <a:t> &amp; </a:t>
            </a:r>
            <a:r>
              <a:rPr lang="en-US" dirty="0" err="1"/>
              <a:t>Wajib</a:t>
            </a:r>
            <a:r>
              <a:rPr lang="en-US" dirty="0"/>
              <a:t> </a:t>
            </a:r>
            <a:r>
              <a:rPr lang="en-US" dirty="0" err="1"/>
              <a:t>Pajak</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err="1"/>
              <a:t>Subjek</a:t>
            </a:r>
            <a:r>
              <a:rPr lang="en-US" dirty="0"/>
              <a:t> </a:t>
            </a:r>
            <a:r>
              <a:rPr lang="en-US" dirty="0" err="1"/>
              <a:t>Pajak</a:t>
            </a:r>
            <a:r>
              <a:rPr lang="en-US" dirty="0"/>
              <a:t> </a:t>
            </a:r>
            <a:r>
              <a:rPr lang="en-US" dirty="0" err="1"/>
              <a:t>adalah</a:t>
            </a:r>
            <a:r>
              <a:rPr lang="en-US" dirty="0"/>
              <a:t> </a:t>
            </a:r>
            <a:r>
              <a:rPr lang="en-US" dirty="0" err="1"/>
              <a:t>orang</a:t>
            </a:r>
            <a:r>
              <a:rPr lang="en-US" dirty="0"/>
              <a:t> </a:t>
            </a:r>
            <a:r>
              <a:rPr lang="en-US" dirty="0" err="1"/>
              <a:t>pribadi</a:t>
            </a:r>
            <a:r>
              <a:rPr lang="en-US" dirty="0"/>
              <a:t> </a:t>
            </a:r>
            <a:r>
              <a:rPr lang="en-US" dirty="0" err="1"/>
              <a:t>atau</a:t>
            </a:r>
            <a:r>
              <a:rPr lang="en-US" dirty="0"/>
              <a:t> </a:t>
            </a:r>
            <a:r>
              <a:rPr lang="en-US" dirty="0" err="1"/>
              <a:t>badan</a:t>
            </a:r>
            <a:r>
              <a:rPr lang="en-US" dirty="0"/>
              <a:t> yang </a:t>
            </a:r>
            <a:r>
              <a:rPr lang="en-US" dirty="0" err="1"/>
              <a:t>memenuhi</a:t>
            </a:r>
            <a:r>
              <a:rPr lang="en-US" dirty="0"/>
              <a:t> </a:t>
            </a:r>
            <a:r>
              <a:rPr lang="en-US" dirty="0" err="1"/>
              <a:t>syarat</a:t>
            </a:r>
            <a:r>
              <a:rPr lang="en-US" dirty="0"/>
              <a:t> </a:t>
            </a:r>
            <a:r>
              <a:rPr lang="en-US" dirty="0" err="1"/>
              <a:t>objektif</a:t>
            </a:r>
            <a:r>
              <a:rPr lang="en-US" dirty="0"/>
              <a:t>. </a:t>
            </a:r>
          </a:p>
          <a:p>
            <a:pPr>
              <a:buNone/>
            </a:pPr>
            <a:r>
              <a:rPr lang="en-US" dirty="0" err="1"/>
              <a:t>Wajib</a:t>
            </a:r>
            <a:r>
              <a:rPr lang="en-US" dirty="0"/>
              <a:t> </a:t>
            </a:r>
            <a:r>
              <a:rPr lang="en-US" dirty="0" err="1"/>
              <a:t>Pajak</a:t>
            </a:r>
            <a:r>
              <a:rPr lang="en-US" dirty="0"/>
              <a:t> </a:t>
            </a:r>
            <a:r>
              <a:rPr lang="en-US" dirty="0" err="1"/>
              <a:t>adalah</a:t>
            </a:r>
            <a:r>
              <a:rPr lang="en-US" dirty="0"/>
              <a:t> </a:t>
            </a:r>
            <a:r>
              <a:rPr lang="en-US" dirty="0" err="1"/>
              <a:t>orang</a:t>
            </a:r>
            <a:r>
              <a:rPr lang="en-US" dirty="0"/>
              <a:t> </a:t>
            </a:r>
            <a:r>
              <a:rPr lang="en-US" dirty="0" err="1"/>
              <a:t>pribadi</a:t>
            </a:r>
            <a:r>
              <a:rPr lang="en-US" dirty="0"/>
              <a:t> </a:t>
            </a:r>
            <a:r>
              <a:rPr lang="en-US" dirty="0" err="1"/>
              <a:t>atau</a:t>
            </a:r>
            <a:r>
              <a:rPr lang="en-US" dirty="0"/>
              <a:t> </a:t>
            </a:r>
            <a:r>
              <a:rPr lang="en-US" dirty="0" err="1"/>
              <a:t>badan</a:t>
            </a:r>
            <a:r>
              <a:rPr lang="en-US" dirty="0"/>
              <a:t> yang </a:t>
            </a:r>
            <a:r>
              <a:rPr lang="en-US" dirty="0" err="1"/>
              <a:t>menurut</a:t>
            </a:r>
            <a:r>
              <a:rPr lang="en-US" dirty="0"/>
              <a:t> </a:t>
            </a:r>
            <a:r>
              <a:rPr lang="en-US" dirty="0" err="1"/>
              <a:t>peraturan</a:t>
            </a:r>
            <a:r>
              <a:rPr lang="en-US" dirty="0"/>
              <a:t> </a:t>
            </a:r>
            <a:r>
              <a:rPr lang="en-US" dirty="0" err="1"/>
              <a:t>perundangan</a:t>
            </a:r>
            <a:r>
              <a:rPr lang="en-US" dirty="0"/>
              <a:t> </a:t>
            </a:r>
            <a:r>
              <a:rPr lang="en-US" dirty="0" err="1"/>
              <a:t>diwajibkan</a:t>
            </a:r>
            <a:r>
              <a:rPr lang="en-US" dirty="0"/>
              <a:t> </a:t>
            </a:r>
            <a:r>
              <a:rPr lang="en-US" dirty="0" err="1"/>
              <a:t>melakukan</a:t>
            </a:r>
            <a:r>
              <a:rPr lang="en-US" dirty="0"/>
              <a:t> </a:t>
            </a:r>
            <a:r>
              <a:rPr lang="en-US" dirty="0" err="1"/>
              <a:t>pembayaran</a:t>
            </a:r>
            <a:r>
              <a:rPr lang="en-US" dirty="0"/>
              <a:t> </a:t>
            </a:r>
            <a:r>
              <a:rPr lang="en-US" dirty="0" err="1"/>
              <a:t>pajak</a:t>
            </a:r>
            <a:r>
              <a:rPr lang="en-US" dirty="0"/>
              <a:t> yang </a:t>
            </a:r>
            <a:r>
              <a:rPr lang="en-US" dirty="0" err="1"/>
              <a:t>terutang</a:t>
            </a:r>
            <a:r>
              <a:rPr lang="en-US" dirty="0"/>
              <a:t>, </a:t>
            </a:r>
            <a:r>
              <a:rPr lang="en-US" dirty="0" err="1"/>
              <a:t>termasuk</a:t>
            </a:r>
            <a:r>
              <a:rPr lang="en-US" dirty="0"/>
              <a:t> </a:t>
            </a:r>
            <a:r>
              <a:rPr lang="en-US" dirty="0" err="1"/>
              <a:t>orang</a:t>
            </a:r>
            <a:r>
              <a:rPr lang="en-US" dirty="0"/>
              <a:t> </a:t>
            </a:r>
            <a:r>
              <a:rPr lang="en-US" dirty="0" err="1"/>
              <a:t>atau</a:t>
            </a:r>
            <a:r>
              <a:rPr lang="en-US" dirty="0"/>
              <a:t> </a:t>
            </a:r>
            <a:r>
              <a:rPr lang="en-US" dirty="0" err="1"/>
              <a:t>badan</a:t>
            </a:r>
            <a:r>
              <a:rPr lang="en-US" dirty="0"/>
              <a:t> yang </a:t>
            </a:r>
            <a:r>
              <a:rPr lang="en-US" dirty="0" err="1"/>
              <a:t>diberi</a:t>
            </a:r>
            <a:r>
              <a:rPr lang="en-US" dirty="0"/>
              <a:t> </a:t>
            </a:r>
            <a:r>
              <a:rPr lang="en-US" dirty="0" err="1"/>
              <a:t>kewenangan</a:t>
            </a:r>
            <a:r>
              <a:rPr lang="en-US" dirty="0"/>
              <a:t> </a:t>
            </a:r>
            <a:r>
              <a:rPr lang="en-US" dirty="0" err="1"/>
              <a:t>untuk</a:t>
            </a:r>
            <a:r>
              <a:rPr lang="en-US" dirty="0"/>
              <a:t> </a:t>
            </a:r>
            <a:r>
              <a:rPr lang="en-US" dirty="0" err="1"/>
              <a:t>memungut</a:t>
            </a:r>
            <a:r>
              <a:rPr lang="en-US" dirty="0"/>
              <a:t> </a:t>
            </a:r>
            <a:r>
              <a:rPr lang="en-US" dirty="0" err="1"/>
              <a:t>pajak</a:t>
            </a:r>
            <a:r>
              <a:rPr lang="en-US" dirty="0"/>
              <a:t> </a:t>
            </a:r>
            <a:r>
              <a:rPr lang="en-US" dirty="0" err="1"/>
              <a:t>dari</a:t>
            </a:r>
            <a:r>
              <a:rPr lang="en-US" dirty="0"/>
              <a:t> </a:t>
            </a:r>
            <a:r>
              <a:rPr lang="en-US" dirty="0" err="1"/>
              <a:t>subjek</a:t>
            </a:r>
            <a:r>
              <a:rPr lang="en-US" dirty="0"/>
              <a:t> </a:t>
            </a:r>
            <a:r>
              <a:rPr lang="en-US" dirty="0" err="1"/>
              <a:t>pajak</a:t>
            </a:r>
            <a:r>
              <a:rPr lang="en-US" dirty="0"/>
              <a:t>.</a:t>
            </a:r>
          </a:p>
          <a:p>
            <a:pPr>
              <a:buFontTx/>
              <a:buNone/>
            </a:pPr>
            <a:r>
              <a:rPr lang="id-ID" dirty="0"/>
              <a:t>Objek Pajak : “ Manifestasi </a:t>
            </a:r>
            <a:r>
              <a:rPr lang="id-ID" i="1" dirty="0"/>
              <a:t>Taatbestand</a:t>
            </a:r>
            <a:r>
              <a:rPr lang="id-ID" dirty="0"/>
              <a:t> (keadaan yang nyata)”</a:t>
            </a:r>
          </a:p>
          <a:p>
            <a:pPr>
              <a:buFontTx/>
              <a:buNone/>
            </a:pPr>
            <a:r>
              <a:rPr lang="id-ID" i="1" dirty="0"/>
              <a:t>Taatbestand</a:t>
            </a:r>
            <a:r>
              <a:rPr lang="id-ID" dirty="0"/>
              <a:t>: “keadaan, peristiwa, atau perbuatan yang menurut peraturan perundang-undangan pajak dapat dikenakan pajak. (Brotodihardjo, 1993)</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err="1"/>
              <a:t>Pendahuluan</a:t>
            </a:r>
            <a:endParaRPr lang="en-US" dirty="0"/>
          </a:p>
        </p:txBody>
      </p:sp>
      <p:sp>
        <p:nvSpPr>
          <p:cNvPr id="2" name="Content Placeholder 1"/>
          <p:cNvSpPr>
            <a:spLocks noGrp="1"/>
          </p:cNvSpPr>
          <p:nvPr>
            <p:ph idx="1"/>
          </p:nvPr>
        </p:nvSpPr>
        <p:spPr/>
        <p:txBody>
          <a:bodyPr/>
          <a:lstStyle/>
          <a:p>
            <a:r>
              <a:rPr lang="en-US" dirty="0" err="1"/>
              <a:t>Pajak</a:t>
            </a:r>
            <a:r>
              <a:rPr lang="en-US" dirty="0"/>
              <a:t> Daerah </a:t>
            </a:r>
            <a:r>
              <a:rPr lang="en-US" dirty="0" err="1"/>
              <a:t>dan</a:t>
            </a:r>
            <a:r>
              <a:rPr lang="en-US" dirty="0"/>
              <a:t> </a:t>
            </a:r>
            <a:r>
              <a:rPr lang="en-US" dirty="0" err="1"/>
              <a:t>Retribusi</a:t>
            </a:r>
            <a:r>
              <a:rPr lang="en-US" dirty="0"/>
              <a:t> Daerah </a:t>
            </a:r>
            <a:r>
              <a:rPr lang="en-US" dirty="0" err="1"/>
              <a:t>diatur</a:t>
            </a:r>
            <a:r>
              <a:rPr lang="en-US" dirty="0"/>
              <a:t> </a:t>
            </a:r>
            <a:r>
              <a:rPr lang="en-US" dirty="0" err="1"/>
              <a:t>dalam</a:t>
            </a:r>
            <a:r>
              <a:rPr lang="en-US" dirty="0"/>
              <a:t> UU No 28 </a:t>
            </a:r>
            <a:r>
              <a:rPr lang="en-US" dirty="0" err="1"/>
              <a:t>Tahun</a:t>
            </a:r>
            <a:r>
              <a:rPr lang="en-US" dirty="0"/>
              <a:t> 2009 </a:t>
            </a:r>
            <a:r>
              <a:rPr lang="en-US" dirty="0" err="1"/>
              <a:t>Tentang</a:t>
            </a:r>
            <a:r>
              <a:rPr lang="en-US" dirty="0"/>
              <a:t> </a:t>
            </a:r>
            <a:r>
              <a:rPr lang="en-US" dirty="0" err="1"/>
              <a:t>Pajak</a:t>
            </a:r>
            <a:r>
              <a:rPr lang="en-US" dirty="0"/>
              <a:t> Daerah </a:t>
            </a:r>
            <a:r>
              <a:rPr lang="en-US" dirty="0" err="1"/>
              <a:t>dan</a:t>
            </a:r>
            <a:r>
              <a:rPr lang="en-US" dirty="0"/>
              <a:t> </a:t>
            </a:r>
            <a:r>
              <a:rPr lang="en-US" dirty="0" err="1"/>
              <a:t>Retribusi</a:t>
            </a:r>
            <a:r>
              <a:rPr lang="en-US" dirty="0"/>
              <a:t> Daerah</a:t>
            </a:r>
          </a:p>
          <a:p>
            <a:r>
              <a:rPr lang="en-US" dirty="0" err="1"/>
              <a:t>Merupakan</a:t>
            </a:r>
            <a:r>
              <a:rPr lang="en-US" dirty="0"/>
              <a:t> </a:t>
            </a:r>
            <a:r>
              <a:rPr lang="en-US" dirty="0" err="1"/>
              <a:t>pengganti</a:t>
            </a:r>
            <a:r>
              <a:rPr lang="en-US" dirty="0"/>
              <a:t> UU No. 34 </a:t>
            </a:r>
            <a:r>
              <a:rPr lang="en-US" dirty="0" err="1"/>
              <a:t>Tahun</a:t>
            </a:r>
            <a:r>
              <a:rPr lang="en-US" dirty="0"/>
              <a:t> 2000 </a:t>
            </a:r>
            <a:r>
              <a:rPr lang="en-US" dirty="0" err="1"/>
              <a:t>Tentang</a:t>
            </a:r>
            <a:r>
              <a:rPr lang="en-US" dirty="0"/>
              <a:t> </a:t>
            </a:r>
            <a:r>
              <a:rPr lang="en-US" dirty="0" err="1"/>
              <a:t>Pajak</a:t>
            </a:r>
            <a:r>
              <a:rPr lang="en-US" dirty="0"/>
              <a:t> Daerah </a:t>
            </a:r>
            <a:r>
              <a:rPr lang="en-US" dirty="0" err="1"/>
              <a:t>dan</a:t>
            </a:r>
            <a:r>
              <a:rPr lang="en-US" dirty="0"/>
              <a:t> </a:t>
            </a:r>
            <a:r>
              <a:rPr lang="en-US" dirty="0" err="1"/>
              <a:t>Retribusi</a:t>
            </a:r>
            <a:r>
              <a:rPr lang="en-US" dirty="0"/>
              <a:t> Daerah.</a:t>
            </a:r>
          </a:p>
          <a:p>
            <a:pPr>
              <a:buNone/>
            </a:pPr>
            <a:endParaRPr lang="en-US" dirty="0"/>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Subjek</a:t>
            </a:r>
            <a:r>
              <a:rPr lang="en-US" dirty="0"/>
              <a:t> </a:t>
            </a:r>
            <a:r>
              <a:rPr lang="en-US" dirty="0" err="1"/>
              <a:t>Pajak</a:t>
            </a:r>
            <a:r>
              <a:rPr lang="en-US" dirty="0"/>
              <a:t> &amp; </a:t>
            </a:r>
            <a:r>
              <a:rPr lang="en-US" dirty="0" err="1"/>
              <a:t>Wajib</a:t>
            </a:r>
            <a:r>
              <a:rPr lang="en-US" dirty="0"/>
              <a:t> </a:t>
            </a:r>
            <a:r>
              <a:rPr lang="en-US" dirty="0" err="1"/>
              <a:t>Pajak</a:t>
            </a:r>
            <a:endParaRPr lang="en-US" dirty="0"/>
          </a:p>
        </p:txBody>
      </p:sp>
      <p:sp>
        <p:nvSpPr>
          <p:cNvPr id="3" name="Content Placeholder 2"/>
          <p:cNvSpPr>
            <a:spLocks noGrp="1"/>
          </p:cNvSpPr>
          <p:nvPr>
            <p:ph idx="1"/>
          </p:nvPr>
        </p:nvSpPr>
        <p:spPr/>
        <p:txBody>
          <a:bodyPr/>
          <a:lstStyle/>
          <a:p>
            <a:pPr>
              <a:lnSpc>
                <a:spcPct val="80000"/>
              </a:lnSpc>
              <a:buFont typeface="Wingdings" pitchFamily="2" charset="2"/>
              <a:buChar char="v"/>
            </a:pPr>
            <a:r>
              <a:rPr lang="id-ID" dirty="0"/>
              <a:t>Siapa saja (orang pribadi / badan) yang memenuhi syarat objektif yang ditentukan oleh peraturan</a:t>
            </a:r>
            <a:endParaRPr lang="en-US" dirty="0"/>
          </a:p>
          <a:p>
            <a:pPr>
              <a:lnSpc>
                <a:spcPct val="80000"/>
              </a:lnSpc>
              <a:buFont typeface="Wingdings" pitchFamily="2" charset="2"/>
              <a:buChar char="v"/>
            </a:pPr>
            <a:r>
              <a:rPr lang="id-ID" dirty="0"/>
              <a:t>Wajib pajak daerah adalah orang pribadi atau badan yang menurut peraturan perundang-undangan perpajakan daerah diwajibkan untuk melakukan pembayaran pajak yang terutang, termasuk pemungut atau pemotong pajak. </a:t>
            </a:r>
            <a:endParaRPr lang="en-US" dirty="0"/>
          </a:p>
          <a:p>
            <a:pPr algn="ctr">
              <a:lnSpc>
                <a:spcPct val="80000"/>
              </a:lnSpc>
              <a:buNone/>
            </a:pPr>
            <a:r>
              <a:rPr lang="en-US" sz="4000" i="1" dirty="0"/>
              <a:t>Tax Formula</a:t>
            </a:r>
            <a:endParaRPr lang="en-US" sz="4000" dirty="0"/>
          </a:p>
          <a:p>
            <a:pPr>
              <a:buFontTx/>
              <a:buNone/>
            </a:pPr>
            <a:r>
              <a:rPr lang="id-ID" dirty="0"/>
              <a:t>Secara umum, pajak diperhitungkan dengan rumus sebagai berikut:</a:t>
            </a:r>
            <a:r>
              <a:rPr lang="en-US" dirty="0"/>
              <a:t> </a:t>
            </a:r>
            <a:r>
              <a:rPr lang="id-ID" u="sng" dirty="0"/>
              <a:t>Pajak Terutang = Tarif Pajak x DPP</a:t>
            </a:r>
            <a:endParaRPr lang="en-US" u="sng" dirty="0"/>
          </a:p>
          <a:p>
            <a:pPr>
              <a:buFontTx/>
              <a:buNone/>
            </a:pPr>
            <a:r>
              <a:rPr lang="id-ID" dirty="0"/>
              <a:t>DPP = Dasar Pengenaan Pajak</a:t>
            </a:r>
            <a:endParaRPr lang="en-GB" dirty="0"/>
          </a:p>
          <a:p>
            <a:pPr>
              <a:lnSpc>
                <a:spcPct val="80000"/>
              </a:lnSpc>
              <a:buFont typeface="Wingdings" pitchFamily="2" charset="2"/>
              <a:buChar char="v"/>
            </a:pPr>
            <a:endParaRPr lang="id-ID" dirty="0"/>
          </a:p>
          <a:p>
            <a:pPr>
              <a:lnSpc>
                <a:spcPct val="80000"/>
              </a:lnSpc>
              <a:buFont typeface="Wingdings" pitchFamily="2" charset="2"/>
              <a:buChar char="v"/>
            </a:pP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Hukum</a:t>
            </a:r>
            <a:r>
              <a:rPr lang="en-US" dirty="0"/>
              <a:t> </a:t>
            </a:r>
            <a:r>
              <a:rPr lang="en-US" dirty="0" err="1"/>
              <a:t>Pajak</a:t>
            </a:r>
            <a:r>
              <a:rPr lang="en-US" dirty="0"/>
              <a:t> Material (3)</a:t>
            </a:r>
          </a:p>
        </p:txBody>
      </p:sp>
      <p:sp>
        <p:nvSpPr>
          <p:cNvPr id="2" name="Content Placeholder 1"/>
          <p:cNvSpPr>
            <a:spLocks noGrp="1"/>
          </p:cNvSpPr>
          <p:nvPr>
            <p:ph idx="1"/>
          </p:nvPr>
        </p:nvSpPr>
        <p:spPr/>
        <p:txBody>
          <a:bodyPr>
            <a:normAutofit/>
          </a:bodyPr>
          <a:lstStyle/>
          <a:p>
            <a:pPr>
              <a:buNone/>
            </a:pPr>
            <a:r>
              <a:rPr lang="en-US" dirty="0"/>
              <a:t>	</a:t>
            </a:r>
            <a:r>
              <a:rPr lang="en-US" b="1" dirty="0" err="1"/>
              <a:t>Kenaikan</a:t>
            </a:r>
            <a:r>
              <a:rPr lang="en-US" b="1" dirty="0"/>
              <a:t> </a:t>
            </a:r>
            <a:r>
              <a:rPr lang="en-US" b="1" dirty="0" err="1"/>
              <a:t>Tarif</a:t>
            </a:r>
            <a:r>
              <a:rPr lang="en-US" b="1" dirty="0"/>
              <a:t> </a:t>
            </a:r>
            <a:r>
              <a:rPr lang="en-US" b="1" dirty="0" err="1"/>
              <a:t>Maksimum</a:t>
            </a:r>
            <a:r>
              <a:rPr lang="en-US" b="1" dirty="0"/>
              <a:t> </a:t>
            </a:r>
            <a:r>
              <a:rPr lang="en-US" b="1" dirty="0" err="1"/>
              <a:t>Pajak</a:t>
            </a:r>
            <a:r>
              <a:rPr lang="en-US" b="1" dirty="0"/>
              <a:t> Daerah</a:t>
            </a:r>
            <a:br>
              <a:rPr lang="en-US" dirty="0"/>
            </a:br>
            <a:r>
              <a:rPr lang="en-US" dirty="0" err="1"/>
              <a:t>Untuk</a:t>
            </a:r>
            <a:r>
              <a:rPr lang="en-US" dirty="0"/>
              <a:t> </a:t>
            </a:r>
            <a:r>
              <a:rPr lang="en-US" dirty="0" err="1"/>
              <a:t>memberi</a:t>
            </a:r>
            <a:r>
              <a:rPr lang="en-US" dirty="0"/>
              <a:t> </a:t>
            </a:r>
            <a:r>
              <a:rPr lang="en-US" dirty="0" err="1"/>
              <a:t>ruang</a:t>
            </a:r>
            <a:r>
              <a:rPr lang="en-US" dirty="0"/>
              <a:t> </a:t>
            </a:r>
            <a:r>
              <a:rPr lang="en-US" dirty="0" err="1"/>
              <a:t>gerak</a:t>
            </a:r>
            <a:r>
              <a:rPr lang="en-US" dirty="0"/>
              <a:t> </a:t>
            </a:r>
            <a:r>
              <a:rPr lang="en-US" dirty="0" err="1"/>
              <a:t>bagi</a:t>
            </a:r>
            <a:r>
              <a:rPr lang="en-US" dirty="0"/>
              <a:t> </a:t>
            </a:r>
            <a:r>
              <a:rPr lang="en-US" dirty="0" err="1"/>
              <a:t>daerah</a:t>
            </a:r>
            <a:r>
              <a:rPr lang="en-US" dirty="0"/>
              <a:t> </a:t>
            </a:r>
            <a:r>
              <a:rPr lang="en-US" dirty="0" err="1"/>
              <a:t>mengatur</a:t>
            </a:r>
            <a:r>
              <a:rPr lang="en-US" dirty="0"/>
              <a:t> </a:t>
            </a:r>
            <a:r>
              <a:rPr lang="en-US" dirty="0" err="1"/>
              <a:t>sistem</a:t>
            </a:r>
            <a:r>
              <a:rPr lang="en-US" dirty="0"/>
              <a:t> </a:t>
            </a:r>
            <a:r>
              <a:rPr lang="en-US" dirty="0" err="1"/>
              <a:t>perpajakannya</a:t>
            </a:r>
            <a:r>
              <a:rPr lang="en-US" dirty="0"/>
              <a:t> </a:t>
            </a:r>
            <a:r>
              <a:rPr lang="en-US" dirty="0" err="1"/>
              <a:t>dalam</a:t>
            </a:r>
            <a:r>
              <a:rPr lang="en-US" dirty="0"/>
              <a:t> </a:t>
            </a:r>
            <a:r>
              <a:rPr lang="en-US" dirty="0" err="1"/>
              <a:t>rangka</a:t>
            </a:r>
            <a:r>
              <a:rPr lang="en-US" dirty="0"/>
              <a:t>: </a:t>
            </a:r>
            <a:r>
              <a:rPr lang="en-US" dirty="0" err="1"/>
              <a:t>peningkatan</a:t>
            </a:r>
            <a:r>
              <a:rPr lang="en-US" dirty="0"/>
              <a:t> </a:t>
            </a:r>
            <a:r>
              <a:rPr lang="en-US" dirty="0" err="1"/>
              <a:t>pendapatan</a:t>
            </a:r>
            <a:r>
              <a:rPr lang="en-US" dirty="0"/>
              <a:t>, </a:t>
            </a:r>
            <a:r>
              <a:rPr lang="en-US" dirty="0" err="1"/>
              <a:t>peningkatan</a:t>
            </a:r>
            <a:r>
              <a:rPr lang="en-US" dirty="0"/>
              <a:t> </a:t>
            </a:r>
            <a:r>
              <a:rPr lang="en-US" dirty="0" err="1"/>
              <a:t>kualitas</a:t>
            </a:r>
            <a:r>
              <a:rPr lang="en-US" dirty="0"/>
              <a:t> </a:t>
            </a:r>
            <a:r>
              <a:rPr lang="en-US" dirty="0" err="1"/>
              <a:t>pelayanan</a:t>
            </a:r>
            <a:r>
              <a:rPr lang="en-US" dirty="0"/>
              <a:t>, </a:t>
            </a:r>
            <a:r>
              <a:rPr lang="en-US" dirty="0" err="1"/>
              <a:t>penghematan</a:t>
            </a:r>
            <a:r>
              <a:rPr lang="en-US" dirty="0"/>
              <a:t> </a:t>
            </a:r>
            <a:r>
              <a:rPr lang="en-US" dirty="0" err="1"/>
              <a:t>energi</a:t>
            </a:r>
            <a:r>
              <a:rPr lang="en-US" dirty="0"/>
              <a:t>, </a:t>
            </a:r>
            <a:r>
              <a:rPr lang="en-US" dirty="0" err="1"/>
              <a:t>dan</a:t>
            </a:r>
            <a:r>
              <a:rPr lang="en-US" dirty="0"/>
              <a:t> </a:t>
            </a:r>
            <a:r>
              <a:rPr lang="en-US" dirty="0" err="1"/>
              <a:t>pelestarian</a:t>
            </a:r>
            <a:r>
              <a:rPr lang="en-US" dirty="0"/>
              <a:t>/</a:t>
            </a:r>
            <a:r>
              <a:rPr lang="en-US" dirty="0" err="1"/>
              <a:t>perbaikan</a:t>
            </a:r>
            <a:r>
              <a:rPr lang="en-US" dirty="0"/>
              <a:t> </a:t>
            </a:r>
            <a:r>
              <a:rPr lang="en-US" dirty="0" err="1"/>
              <a:t>lingkungan</a:t>
            </a:r>
            <a:r>
              <a:rPr lang="en-US" dirty="0"/>
              <a:t>, </a:t>
            </a:r>
            <a:r>
              <a:rPr lang="en-US" dirty="0" err="1"/>
              <a:t>tarif</a:t>
            </a:r>
            <a:r>
              <a:rPr lang="en-US" dirty="0"/>
              <a:t> </a:t>
            </a:r>
            <a:r>
              <a:rPr lang="en-US" dirty="0" err="1"/>
              <a:t>maksimum</a:t>
            </a:r>
            <a:r>
              <a:rPr lang="en-US" dirty="0"/>
              <a:t> </a:t>
            </a:r>
            <a:r>
              <a:rPr lang="en-US" dirty="0" err="1"/>
              <a:t>beberapa</a:t>
            </a:r>
            <a:r>
              <a:rPr lang="en-US" dirty="0"/>
              <a:t> </a:t>
            </a:r>
            <a:r>
              <a:rPr lang="en-US" dirty="0" err="1"/>
              <a:t>jenis</a:t>
            </a:r>
            <a:r>
              <a:rPr lang="en-US" dirty="0"/>
              <a:t> </a:t>
            </a:r>
            <a:r>
              <a:rPr lang="en-US" dirty="0" err="1"/>
              <a:t>pajak</a:t>
            </a:r>
            <a:r>
              <a:rPr lang="en-US" dirty="0"/>
              <a:t> </a:t>
            </a:r>
            <a:r>
              <a:rPr lang="en-US" dirty="0" err="1"/>
              <a:t>daerah</a:t>
            </a:r>
            <a:r>
              <a:rPr lang="en-US" dirty="0"/>
              <a:t> </a:t>
            </a:r>
            <a:r>
              <a:rPr lang="en-US" dirty="0" err="1"/>
              <a:t>dinaikkan</a:t>
            </a:r>
            <a:r>
              <a:rPr lang="en-US" dirty="0"/>
              <a:t>. </a:t>
            </a: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Hukum</a:t>
            </a:r>
            <a:r>
              <a:rPr lang="en-US" dirty="0"/>
              <a:t> </a:t>
            </a:r>
            <a:r>
              <a:rPr lang="en-US" dirty="0" err="1"/>
              <a:t>Pajak</a:t>
            </a:r>
            <a:r>
              <a:rPr lang="en-US" dirty="0"/>
              <a:t> Material (4)</a:t>
            </a:r>
          </a:p>
        </p:txBody>
      </p:sp>
      <p:sp>
        <p:nvSpPr>
          <p:cNvPr id="2" name="Content Placeholder 1"/>
          <p:cNvSpPr>
            <a:spLocks noGrp="1"/>
          </p:cNvSpPr>
          <p:nvPr>
            <p:ph idx="1"/>
          </p:nvPr>
        </p:nvSpPr>
        <p:spPr/>
        <p:txBody>
          <a:bodyPr>
            <a:normAutofit fontScale="92500" lnSpcReduction="10000"/>
          </a:bodyPr>
          <a:lstStyle/>
          <a:p>
            <a:pPr>
              <a:buNone/>
            </a:pPr>
            <a:r>
              <a:rPr lang="en-US" dirty="0"/>
              <a:t>	</a:t>
            </a:r>
            <a:r>
              <a:rPr lang="en-US" dirty="0" err="1"/>
              <a:t>Jenis-jenis</a:t>
            </a:r>
            <a:r>
              <a:rPr lang="en-US" dirty="0"/>
              <a:t> </a:t>
            </a:r>
            <a:r>
              <a:rPr lang="en-US" dirty="0" err="1"/>
              <a:t>pajak</a:t>
            </a:r>
            <a:r>
              <a:rPr lang="en-US" dirty="0"/>
              <a:t> yang </a:t>
            </a:r>
            <a:r>
              <a:rPr lang="en-US" dirty="0" err="1"/>
              <a:t>tarifnya</a:t>
            </a:r>
            <a:r>
              <a:rPr lang="en-US" dirty="0"/>
              <a:t> </a:t>
            </a:r>
            <a:r>
              <a:rPr lang="en-US" dirty="0" err="1"/>
              <a:t>mengalami</a:t>
            </a:r>
            <a:r>
              <a:rPr lang="en-US" dirty="0"/>
              <a:t> </a:t>
            </a:r>
            <a:r>
              <a:rPr lang="en-US" dirty="0" err="1"/>
              <a:t>kenaikan</a:t>
            </a:r>
            <a:r>
              <a:rPr lang="en-US" dirty="0"/>
              <a:t>:</a:t>
            </a:r>
          </a:p>
          <a:p>
            <a:pPr marL="624078" indent="-514350">
              <a:buNone/>
            </a:pPr>
            <a:r>
              <a:rPr lang="en-US" dirty="0"/>
              <a:t>	a). </a:t>
            </a:r>
            <a:r>
              <a:rPr lang="en-US" dirty="0" err="1"/>
              <a:t>Tarif</a:t>
            </a:r>
            <a:r>
              <a:rPr lang="en-US" dirty="0"/>
              <a:t> </a:t>
            </a:r>
            <a:r>
              <a:rPr lang="en-US" dirty="0" err="1"/>
              <a:t>maksimum</a:t>
            </a:r>
            <a:r>
              <a:rPr lang="en-US" dirty="0"/>
              <a:t> </a:t>
            </a:r>
            <a:r>
              <a:rPr lang="en-US" dirty="0" err="1"/>
              <a:t>Pajak</a:t>
            </a:r>
            <a:r>
              <a:rPr lang="en-US" dirty="0"/>
              <a:t> </a:t>
            </a:r>
            <a:r>
              <a:rPr lang="en-US" dirty="0" err="1"/>
              <a:t>Kendaraan</a:t>
            </a:r>
            <a:r>
              <a:rPr lang="en-US" dirty="0"/>
              <a:t> </a:t>
            </a:r>
            <a:r>
              <a:rPr lang="en-US" dirty="0" err="1"/>
              <a:t>Bermotor</a:t>
            </a:r>
            <a:r>
              <a:rPr lang="en-US" dirty="0"/>
              <a:t>, </a:t>
            </a:r>
            <a:r>
              <a:rPr lang="en-US" dirty="0" err="1"/>
              <a:t>dinaikkan</a:t>
            </a:r>
            <a:r>
              <a:rPr lang="en-US" dirty="0"/>
              <a:t> </a:t>
            </a:r>
            <a:r>
              <a:rPr lang="en-US" dirty="0" err="1"/>
              <a:t>dari</a:t>
            </a:r>
            <a:r>
              <a:rPr lang="en-US" dirty="0"/>
              <a:t> 5% </a:t>
            </a:r>
            <a:r>
              <a:rPr lang="en-US" dirty="0" err="1"/>
              <a:t>menjadi</a:t>
            </a:r>
            <a:r>
              <a:rPr lang="en-US" dirty="0"/>
              <a:t> 10%. </a:t>
            </a:r>
            <a:r>
              <a:rPr lang="en-US" dirty="0" err="1"/>
              <a:t>Khusus</a:t>
            </a:r>
            <a:r>
              <a:rPr lang="en-US" dirty="0"/>
              <a:t> </a:t>
            </a:r>
            <a:r>
              <a:rPr lang="en-US" dirty="0" err="1"/>
              <a:t>untuk</a:t>
            </a:r>
            <a:r>
              <a:rPr lang="en-US" dirty="0"/>
              <a:t> </a:t>
            </a:r>
            <a:r>
              <a:rPr lang="en-US" dirty="0" err="1"/>
              <a:t>kendaraan</a:t>
            </a:r>
            <a:r>
              <a:rPr lang="en-US" dirty="0"/>
              <a:t> </a:t>
            </a:r>
            <a:r>
              <a:rPr lang="en-US" dirty="0" err="1"/>
              <a:t>pribadi</a:t>
            </a:r>
            <a:r>
              <a:rPr lang="en-US" dirty="0"/>
              <a:t> </a:t>
            </a:r>
            <a:r>
              <a:rPr lang="en-US" dirty="0" err="1"/>
              <a:t>dapat</a:t>
            </a:r>
            <a:r>
              <a:rPr lang="en-US" dirty="0"/>
              <a:t> </a:t>
            </a:r>
            <a:r>
              <a:rPr lang="en-US" dirty="0" err="1"/>
              <a:t>diterapkan</a:t>
            </a:r>
            <a:r>
              <a:rPr lang="en-US" dirty="0"/>
              <a:t> </a:t>
            </a:r>
            <a:r>
              <a:rPr lang="en-US" dirty="0" err="1"/>
              <a:t>tarif</a:t>
            </a:r>
            <a:r>
              <a:rPr lang="en-US" dirty="0"/>
              <a:t> </a:t>
            </a:r>
            <a:r>
              <a:rPr lang="en-US" dirty="0" err="1"/>
              <a:t>progresif</a:t>
            </a:r>
            <a:r>
              <a:rPr lang="en-US" dirty="0"/>
              <a:t>.</a:t>
            </a:r>
          </a:p>
          <a:p>
            <a:pPr marL="624078" indent="-514350">
              <a:buNone/>
            </a:pPr>
            <a:r>
              <a:rPr lang="en-US" dirty="0"/>
              <a:t>	b).</a:t>
            </a:r>
            <a:r>
              <a:rPr lang="en-US" dirty="0" err="1"/>
              <a:t>Tarif</a:t>
            </a:r>
            <a:r>
              <a:rPr lang="en-US" dirty="0"/>
              <a:t> </a:t>
            </a:r>
            <a:r>
              <a:rPr lang="en-US" dirty="0" err="1"/>
              <a:t>maksimum</a:t>
            </a:r>
            <a:r>
              <a:rPr lang="en-US" dirty="0"/>
              <a:t> Bea </a:t>
            </a:r>
            <a:r>
              <a:rPr lang="en-US" dirty="0" err="1"/>
              <a:t>Balik</a:t>
            </a:r>
            <a:r>
              <a:rPr lang="en-US" dirty="0"/>
              <a:t> </a:t>
            </a:r>
            <a:r>
              <a:rPr lang="en-US" dirty="0" err="1"/>
              <a:t>Nama</a:t>
            </a:r>
            <a:r>
              <a:rPr lang="en-US" dirty="0"/>
              <a:t> </a:t>
            </a:r>
            <a:r>
              <a:rPr lang="en-US" dirty="0" err="1"/>
              <a:t>Kendaraan</a:t>
            </a:r>
            <a:r>
              <a:rPr lang="en-US" dirty="0"/>
              <a:t> </a:t>
            </a:r>
            <a:r>
              <a:rPr lang="en-US" dirty="0" err="1"/>
              <a:t>Bermotor</a:t>
            </a:r>
            <a:r>
              <a:rPr lang="en-US" dirty="0"/>
              <a:t>, </a:t>
            </a:r>
            <a:r>
              <a:rPr lang="en-US" dirty="0" err="1"/>
              <a:t>dinaikkan</a:t>
            </a:r>
            <a:r>
              <a:rPr lang="en-US" dirty="0"/>
              <a:t> </a:t>
            </a:r>
            <a:r>
              <a:rPr lang="en-US" dirty="0" err="1"/>
              <a:t>dari</a:t>
            </a:r>
            <a:r>
              <a:rPr lang="en-US" dirty="0"/>
              <a:t> 10% </a:t>
            </a:r>
            <a:r>
              <a:rPr lang="en-US" dirty="0" err="1"/>
              <a:t>menjadi</a:t>
            </a:r>
            <a:r>
              <a:rPr lang="en-US" dirty="0"/>
              <a:t> 20%.</a:t>
            </a:r>
            <a:br>
              <a:rPr lang="en-US" dirty="0"/>
            </a:br>
            <a:r>
              <a:rPr lang="en-US" dirty="0"/>
              <a:t>c). </a:t>
            </a:r>
            <a:r>
              <a:rPr lang="en-US" dirty="0" err="1"/>
              <a:t>Tarif</a:t>
            </a:r>
            <a:r>
              <a:rPr lang="en-US" dirty="0"/>
              <a:t> </a:t>
            </a:r>
            <a:r>
              <a:rPr lang="en-US" dirty="0" err="1"/>
              <a:t>maksimum</a:t>
            </a:r>
            <a:r>
              <a:rPr lang="en-US" dirty="0"/>
              <a:t> </a:t>
            </a:r>
            <a:r>
              <a:rPr lang="en-US" dirty="0" err="1"/>
              <a:t>Pajak</a:t>
            </a:r>
            <a:r>
              <a:rPr lang="en-US" dirty="0"/>
              <a:t> </a:t>
            </a:r>
            <a:r>
              <a:rPr lang="en-US" dirty="0" err="1"/>
              <a:t>Bahan</a:t>
            </a:r>
            <a:r>
              <a:rPr lang="en-US" dirty="0"/>
              <a:t> </a:t>
            </a:r>
            <a:r>
              <a:rPr lang="en-US" dirty="0" err="1"/>
              <a:t>Bakar</a:t>
            </a:r>
            <a:r>
              <a:rPr lang="en-US" dirty="0"/>
              <a:t> </a:t>
            </a:r>
            <a:r>
              <a:rPr lang="en-US" dirty="0" err="1"/>
              <a:t>Kendaraan</a:t>
            </a:r>
            <a:r>
              <a:rPr lang="en-US" dirty="0"/>
              <a:t> </a:t>
            </a:r>
            <a:r>
              <a:rPr lang="en-US" dirty="0" err="1"/>
              <a:t>Bermotor</a:t>
            </a:r>
            <a:r>
              <a:rPr lang="en-US" dirty="0"/>
              <a:t>, </a:t>
            </a:r>
            <a:r>
              <a:rPr lang="en-US" dirty="0" err="1"/>
              <a:t>dinaikkan</a:t>
            </a:r>
            <a:r>
              <a:rPr lang="en-US" dirty="0"/>
              <a:t> </a:t>
            </a:r>
            <a:r>
              <a:rPr lang="en-US" dirty="0" err="1"/>
              <a:t>dari</a:t>
            </a:r>
            <a:r>
              <a:rPr lang="en-US" dirty="0"/>
              <a:t> 5% </a:t>
            </a:r>
            <a:r>
              <a:rPr lang="en-US" dirty="0" err="1"/>
              <a:t>menjadi</a:t>
            </a:r>
            <a:r>
              <a:rPr lang="en-US" dirty="0"/>
              <a:t> 10%. </a:t>
            </a:r>
            <a:r>
              <a:rPr lang="en-US" dirty="0" err="1"/>
              <a:t>Khusus</a:t>
            </a:r>
            <a:r>
              <a:rPr lang="en-US" dirty="0"/>
              <a:t> </a:t>
            </a:r>
            <a:r>
              <a:rPr lang="en-US" dirty="0" err="1"/>
              <a:t>untuk</a:t>
            </a:r>
            <a:r>
              <a:rPr lang="en-US" dirty="0"/>
              <a:t> </a:t>
            </a:r>
            <a:r>
              <a:rPr lang="en-US" dirty="0" err="1"/>
              <a:t>kendaraan</a:t>
            </a:r>
            <a:r>
              <a:rPr lang="en-US" dirty="0"/>
              <a:t> </a:t>
            </a:r>
            <a:r>
              <a:rPr lang="en-US" dirty="0" err="1"/>
              <a:t>angkutan</a:t>
            </a:r>
            <a:r>
              <a:rPr lang="en-US" dirty="0"/>
              <a:t> </a:t>
            </a:r>
            <a:r>
              <a:rPr lang="en-US" dirty="0" err="1"/>
              <a:t>umum</a:t>
            </a:r>
            <a:r>
              <a:rPr lang="en-US" dirty="0"/>
              <a:t>, </a:t>
            </a:r>
            <a:r>
              <a:rPr lang="en-US" dirty="0" err="1"/>
              <a:t>tarif</a:t>
            </a:r>
            <a:r>
              <a:rPr lang="en-US" dirty="0"/>
              <a:t> </a:t>
            </a:r>
            <a:r>
              <a:rPr lang="en-US" dirty="0" err="1"/>
              <a:t>dapat</a:t>
            </a:r>
            <a:r>
              <a:rPr lang="en-US" dirty="0"/>
              <a:t> </a:t>
            </a:r>
            <a:r>
              <a:rPr lang="en-US" dirty="0" err="1"/>
              <a:t>ditetapkan</a:t>
            </a:r>
            <a:r>
              <a:rPr lang="en-US" dirty="0"/>
              <a:t> </a:t>
            </a:r>
            <a:r>
              <a:rPr lang="en-US" dirty="0" err="1"/>
              <a:t>lebih</a:t>
            </a:r>
            <a:r>
              <a:rPr lang="en-US" dirty="0"/>
              <a:t> </a:t>
            </a:r>
            <a:r>
              <a:rPr lang="en-US" dirty="0" err="1"/>
              <a:t>rendah</a:t>
            </a:r>
            <a:r>
              <a:rPr lang="en-US" dirty="0"/>
              <a:t>.</a:t>
            </a:r>
            <a:br>
              <a:rPr lang="en-US" dirty="0"/>
            </a:br>
            <a:endParaRPr lang="en-US" dirty="0"/>
          </a:p>
          <a:p>
            <a:pPr marL="624078" indent="-514350">
              <a:buNone/>
            </a:pPr>
            <a:r>
              <a:rPr lang="en-US"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err="1"/>
              <a:t>Hukum</a:t>
            </a:r>
            <a:r>
              <a:rPr lang="en-US" dirty="0"/>
              <a:t> </a:t>
            </a:r>
            <a:r>
              <a:rPr lang="en-US" dirty="0" err="1"/>
              <a:t>Pajak</a:t>
            </a:r>
            <a:r>
              <a:rPr lang="en-US" dirty="0"/>
              <a:t> Material (5)</a:t>
            </a:r>
          </a:p>
        </p:txBody>
      </p:sp>
      <p:sp>
        <p:nvSpPr>
          <p:cNvPr id="2" name="Content Placeholder 1"/>
          <p:cNvSpPr>
            <a:spLocks noGrp="1"/>
          </p:cNvSpPr>
          <p:nvPr>
            <p:ph idx="1"/>
          </p:nvPr>
        </p:nvSpPr>
        <p:spPr/>
        <p:txBody>
          <a:bodyPr/>
          <a:lstStyle/>
          <a:p>
            <a:pPr marL="624078" indent="-514350">
              <a:buNone/>
            </a:pPr>
            <a:r>
              <a:rPr lang="en-US" dirty="0"/>
              <a:t>	d). </a:t>
            </a:r>
            <a:r>
              <a:rPr lang="en-US" dirty="0" err="1"/>
              <a:t>Tarif</a:t>
            </a:r>
            <a:r>
              <a:rPr lang="en-US" dirty="0"/>
              <a:t> </a:t>
            </a:r>
            <a:r>
              <a:rPr lang="en-US" dirty="0" err="1"/>
              <a:t>maksimum</a:t>
            </a:r>
            <a:r>
              <a:rPr lang="en-US" dirty="0"/>
              <a:t> </a:t>
            </a:r>
            <a:r>
              <a:rPr lang="en-US" dirty="0" err="1"/>
              <a:t>Pajak</a:t>
            </a:r>
            <a:r>
              <a:rPr lang="en-US" dirty="0"/>
              <a:t> </a:t>
            </a:r>
            <a:r>
              <a:rPr lang="en-US" dirty="0" err="1"/>
              <a:t>Parkir</a:t>
            </a:r>
            <a:r>
              <a:rPr lang="en-US" dirty="0"/>
              <a:t>, </a:t>
            </a:r>
            <a:r>
              <a:rPr lang="en-US" dirty="0" err="1"/>
              <a:t>dinaikkan</a:t>
            </a:r>
            <a:r>
              <a:rPr lang="en-US" dirty="0"/>
              <a:t> </a:t>
            </a:r>
            <a:r>
              <a:rPr lang="en-US" dirty="0" err="1"/>
              <a:t>dari</a:t>
            </a:r>
            <a:r>
              <a:rPr lang="en-US" dirty="0"/>
              <a:t> 20% </a:t>
            </a:r>
            <a:r>
              <a:rPr lang="en-US" dirty="0" err="1"/>
              <a:t>menjadi</a:t>
            </a:r>
            <a:r>
              <a:rPr lang="en-US" dirty="0"/>
              <a:t> 30%.</a:t>
            </a:r>
            <a:br>
              <a:rPr lang="en-US" dirty="0"/>
            </a:br>
            <a:r>
              <a:rPr lang="en-US" dirty="0"/>
              <a:t>e). </a:t>
            </a:r>
            <a:r>
              <a:rPr lang="en-US" dirty="0" err="1"/>
              <a:t>Tarif</a:t>
            </a:r>
            <a:r>
              <a:rPr lang="en-US" dirty="0"/>
              <a:t> </a:t>
            </a:r>
            <a:r>
              <a:rPr lang="en-US" dirty="0" err="1"/>
              <a:t>maksimum</a:t>
            </a:r>
            <a:r>
              <a:rPr lang="en-US" dirty="0"/>
              <a:t> </a:t>
            </a:r>
            <a:r>
              <a:rPr lang="en-US" dirty="0" err="1"/>
              <a:t>Pajak</a:t>
            </a:r>
            <a:r>
              <a:rPr lang="en-US" dirty="0"/>
              <a:t> Mineral </a:t>
            </a:r>
            <a:r>
              <a:rPr lang="en-US" dirty="0" err="1"/>
              <a:t>Bukan</a:t>
            </a:r>
            <a:r>
              <a:rPr lang="en-US" dirty="0"/>
              <a:t> </a:t>
            </a:r>
            <a:r>
              <a:rPr lang="en-US" dirty="0" err="1"/>
              <a:t>Logam</a:t>
            </a:r>
            <a:r>
              <a:rPr lang="en-US" dirty="0"/>
              <a:t> </a:t>
            </a:r>
            <a:r>
              <a:rPr lang="en-US" dirty="0" err="1"/>
              <a:t>dan</a:t>
            </a:r>
            <a:r>
              <a:rPr lang="en-US" dirty="0"/>
              <a:t> </a:t>
            </a:r>
            <a:r>
              <a:rPr lang="en-US" dirty="0" err="1"/>
              <a:t>Batuan</a:t>
            </a:r>
            <a:r>
              <a:rPr lang="en-US" dirty="0"/>
              <a:t> (</a:t>
            </a:r>
            <a:r>
              <a:rPr lang="en-US" dirty="0" err="1"/>
              <a:t>sebelumnya</a:t>
            </a:r>
            <a:r>
              <a:rPr lang="en-US" dirty="0"/>
              <a:t> </a:t>
            </a:r>
            <a:r>
              <a:rPr lang="en-US" dirty="0" err="1"/>
              <a:t>Pajak</a:t>
            </a:r>
            <a:r>
              <a:rPr lang="en-US" dirty="0"/>
              <a:t> </a:t>
            </a:r>
            <a:r>
              <a:rPr lang="en-US" dirty="0" err="1"/>
              <a:t>Pengambilan</a:t>
            </a:r>
            <a:r>
              <a:rPr lang="en-US" dirty="0"/>
              <a:t> </a:t>
            </a:r>
            <a:r>
              <a:rPr lang="en-US" dirty="0" err="1"/>
              <a:t>Bahan</a:t>
            </a:r>
            <a:r>
              <a:rPr lang="en-US" dirty="0"/>
              <a:t> </a:t>
            </a:r>
            <a:r>
              <a:rPr lang="en-US" dirty="0" err="1"/>
              <a:t>Galian</a:t>
            </a:r>
            <a:r>
              <a:rPr lang="en-US" dirty="0"/>
              <a:t> </a:t>
            </a:r>
            <a:r>
              <a:rPr lang="en-US" dirty="0" err="1"/>
              <a:t>Golongan</a:t>
            </a:r>
            <a:r>
              <a:rPr lang="en-US" dirty="0"/>
              <a:t> C), </a:t>
            </a:r>
            <a:r>
              <a:rPr lang="en-US" dirty="0" err="1"/>
              <a:t>dinaikkan</a:t>
            </a:r>
            <a:r>
              <a:rPr lang="en-US" dirty="0"/>
              <a:t> </a:t>
            </a:r>
            <a:r>
              <a:rPr lang="en-US" dirty="0" err="1"/>
              <a:t>dari</a:t>
            </a:r>
            <a:r>
              <a:rPr lang="en-US" dirty="0"/>
              <a:t> 20% </a:t>
            </a:r>
            <a:r>
              <a:rPr lang="en-US" dirty="0" err="1"/>
              <a:t>menjadi</a:t>
            </a:r>
            <a:r>
              <a:rPr lang="en-US" dirty="0"/>
              <a:t> 25%.</a:t>
            </a:r>
            <a:br>
              <a:rPr lang="en-US" dirty="0"/>
            </a:b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Saat</a:t>
            </a:r>
            <a:r>
              <a:rPr lang="en-US" dirty="0"/>
              <a:t> </a:t>
            </a:r>
            <a:r>
              <a:rPr lang="en-US" dirty="0" err="1"/>
              <a:t>Terutang</a:t>
            </a:r>
            <a:r>
              <a:rPr lang="en-US" dirty="0"/>
              <a:t> </a:t>
            </a:r>
            <a:r>
              <a:rPr lang="en-US" dirty="0" err="1"/>
              <a:t>Pajak</a:t>
            </a:r>
            <a:r>
              <a:rPr lang="en-US" dirty="0"/>
              <a:t> (1)</a:t>
            </a:r>
          </a:p>
        </p:txBody>
      </p:sp>
      <p:sp>
        <p:nvSpPr>
          <p:cNvPr id="3" name="Content Placeholder 2"/>
          <p:cNvSpPr>
            <a:spLocks noGrp="1"/>
          </p:cNvSpPr>
          <p:nvPr>
            <p:ph idx="1"/>
          </p:nvPr>
        </p:nvSpPr>
        <p:spPr/>
        <p:txBody>
          <a:bodyPr>
            <a:normAutofit fontScale="92500" lnSpcReduction="20000"/>
          </a:bodyPr>
          <a:lstStyle/>
          <a:p>
            <a:pPr>
              <a:buNone/>
            </a:pPr>
            <a:r>
              <a:rPr lang="id-ID" dirty="0"/>
              <a:t>Pajak terutang merupakan pajak yang harus dibayar oleh WP pada suatu saat, dalam masa pajak, dalam tahun pajak, atau bagian tahun pajak menurut peraturan perundang-undangan yang berlaku.</a:t>
            </a:r>
          </a:p>
          <a:p>
            <a:pPr>
              <a:buNone/>
            </a:pPr>
            <a:r>
              <a:rPr lang="en-US" dirty="0" err="1"/>
              <a:t>Kapan</a:t>
            </a:r>
            <a:r>
              <a:rPr lang="en-US" dirty="0"/>
              <a:t> </a:t>
            </a:r>
            <a:r>
              <a:rPr lang="en-US" dirty="0" err="1"/>
              <a:t>pajak</a:t>
            </a:r>
            <a:r>
              <a:rPr lang="en-US" dirty="0"/>
              <a:t> </a:t>
            </a:r>
            <a:r>
              <a:rPr lang="en-US" dirty="0" err="1"/>
              <a:t>terutang</a:t>
            </a:r>
            <a:r>
              <a:rPr lang="en-US" dirty="0"/>
              <a:t>?</a:t>
            </a:r>
          </a:p>
          <a:p>
            <a:pPr marL="514350" indent="-514350">
              <a:buAutoNum type="arabicPeriod"/>
            </a:pPr>
            <a:r>
              <a:rPr lang="en-US" dirty="0" err="1"/>
              <a:t>Paham</a:t>
            </a:r>
            <a:r>
              <a:rPr lang="en-US" dirty="0"/>
              <a:t> Formal </a:t>
            </a:r>
            <a:r>
              <a:rPr lang="en-US" dirty="0">
                <a:sym typeface="Wingdings" pitchFamily="2" charset="2"/>
              </a:rPr>
              <a:t> </a:t>
            </a:r>
            <a:r>
              <a:rPr lang="en-US" dirty="0" err="1">
                <a:sym typeface="Wingdings" pitchFamily="2" charset="2"/>
              </a:rPr>
              <a:t>diterbitkannya</a:t>
            </a:r>
            <a:r>
              <a:rPr lang="en-US" dirty="0">
                <a:sym typeface="Wingdings" pitchFamily="2" charset="2"/>
              </a:rPr>
              <a:t> </a:t>
            </a:r>
            <a:r>
              <a:rPr lang="en-US" dirty="0" err="1">
                <a:sym typeface="Wingdings" pitchFamily="2" charset="2"/>
              </a:rPr>
              <a:t>Surat</a:t>
            </a:r>
            <a:r>
              <a:rPr lang="en-US" dirty="0">
                <a:sym typeface="Wingdings" pitchFamily="2" charset="2"/>
              </a:rPr>
              <a:t> </a:t>
            </a:r>
            <a:r>
              <a:rPr lang="en-US" dirty="0" err="1">
                <a:sym typeface="Wingdings" pitchFamily="2" charset="2"/>
              </a:rPr>
              <a:t>Ketetapan</a:t>
            </a:r>
            <a:r>
              <a:rPr lang="en-US" dirty="0">
                <a:sym typeface="Wingdings" pitchFamily="2" charset="2"/>
              </a:rPr>
              <a:t> </a:t>
            </a:r>
            <a:r>
              <a:rPr lang="en-US" dirty="0" err="1">
                <a:sym typeface="Wingdings" pitchFamily="2" charset="2"/>
              </a:rPr>
              <a:t>Pajak</a:t>
            </a:r>
            <a:r>
              <a:rPr lang="en-US" dirty="0">
                <a:sym typeface="Wingdings" pitchFamily="2" charset="2"/>
              </a:rPr>
              <a:t> (SKP)</a:t>
            </a:r>
            <a:endParaRPr lang="en-US" dirty="0"/>
          </a:p>
          <a:p>
            <a:pPr marL="514350" indent="-514350">
              <a:buAutoNum type="arabicPeriod"/>
            </a:pPr>
            <a:r>
              <a:rPr lang="en-US" dirty="0" err="1"/>
              <a:t>Paham</a:t>
            </a:r>
            <a:r>
              <a:rPr lang="en-US" dirty="0"/>
              <a:t> Material </a:t>
            </a:r>
            <a:r>
              <a:rPr lang="en-US" dirty="0">
                <a:sym typeface="Wingdings" pitchFamily="2" charset="2"/>
              </a:rPr>
              <a:t> </a:t>
            </a:r>
            <a:r>
              <a:rPr lang="en-US" dirty="0" err="1">
                <a:sym typeface="Wingdings" pitchFamily="2" charset="2"/>
              </a:rPr>
              <a:t>terpenuhinya</a:t>
            </a:r>
            <a:r>
              <a:rPr lang="en-US" dirty="0">
                <a:sym typeface="Wingdings" pitchFamily="2" charset="2"/>
              </a:rPr>
              <a:t> </a:t>
            </a:r>
            <a:r>
              <a:rPr lang="en-US" i="1" dirty="0" err="1">
                <a:sym typeface="Wingdings" pitchFamily="2" charset="2"/>
              </a:rPr>
              <a:t>taat</a:t>
            </a:r>
            <a:r>
              <a:rPr lang="en-US" i="1" dirty="0">
                <a:sym typeface="Wingdings" pitchFamily="2" charset="2"/>
              </a:rPr>
              <a:t> </a:t>
            </a:r>
            <a:r>
              <a:rPr lang="en-US" i="1" dirty="0" err="1">
                <a:sym typeface="Wingdings" pitchFamily="2" charset="2"/>
              </a:rPr>
              <a:t>bestand</a:t>
            </a:r>
            <a:endParaRPr lang="en-US" i="1" dirty="0">
              <a:sym typeface="Wingdings" pitchFamily="2" charset="2"/>
            </a:endParaRPr>
          </a:p>
          <a:p>
            <a:pPr>
              <a:buNone/>
            </a:pPr>
            <a:r>
              <a:rPr lang="id-ID" dirty="0"/>
              <a:t>Pasal 12</a:t>
            </a:r>
            <a:r>
              <a:rPr lang="en-US" dirty="0"/>
              <a:t> UU No 28 </a:t>
            </a:r>
            <a:r>
              <a:rPr lang="en-US" dirty="0" err="1"/>
              <a:t>Tahun</a:t>
            </a:r>
            <a:r>
              <a:rPr lang="en-US" dirty="0"/>
              <a:t> 2007 </a:t>
            </a:r>
            <a:r>
              <a:rPr lang="en-US" dirty="0" err="1"/>
              <a:t>tentang</a:t>
            </a:r>
            <a:r>
              <a:rPr lang="en-US" dirty="0"/>
              <a:t> KUP</a:t>
            </a:r>
          </a:p>
          <a:p>
            <a:pPr>
              <a:buNone/>
            </a:pPr>
            <a:r>
              <a:rPr lang="en-US" dirty="0"/>
              <a:t>	</a:t>
            </a:r>
            <a:r>
              <a:rPr lang="id-ID" dirty="0"/>
              <a:t>(1)</a:t>
            </a:r>
            <a:r>
              <a:rPr lang="en-US" dirty="0"/>
              <a:t> </a:t>
            </a:r>
            <a:r>
              <a:rPr lang="id-ID" dirty="0"/>
              <a:t>Setiap Wajib Pajak wajib membayar pajak yang terutang sesuai dengan ketentuan peraturan perundang-undangan perpajakan, dengan tidak menggantungkan pada adanya surat ketetapan pajak.</a:t>
            </a:r>
            <a:endParaRPr lang="en-US" dirty="0"/>
          </a:p>
          <a:p>
            <a:pPr marL="514350" indent="-514350">
              <a:buNone/>
            </a:pPr>
            <a:endParaRPr lang="en-US" i="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Saat</a:t>
            </a:r>
            <a:r>
              <a:rPr lang="en-US" dirty="0"/>
              <a:t> </a:t>
            </a:r>
            <a:r>
              <a:rPr lang="en-US" dirty="0" err="1"/>
              <a:t>Terutang</a:t>
            </a:r>
            <a:r>
              <a:rPr lang="en-US" dirty="0"/>
              <a:t> </a:t>
            </a:r>
            <a:r>
              <a:rPr lang="en-US" dirty="0" err="1"/>
              <a:t>Pajak</a:t>
            </a:r>
            <a:r>
              <a:rPr lang="en-US" dirty="0"/>
              <a:t> (2)</a:t>
            </a:r>
          </a:p>
        </p:txBody>
      </p:sp>
      <p:sp>
        <p:nvSpPr>
          <p:cNvPr id="3" name="Content Placeholder 2"/>
          <p:cNvSpPr>
            <a:spLocks noGrp="1"/>
          </p:cNvSpPr>
          <p:nvPr>
            <p:ph idx="1"/>
          </p:nvPr>
        </p:nvSpPr>
        <p:spPr/>
        <p:txBody>
          <a:bodyPr>
            <a:normAutofit/>
          </a:bodyPr>
          <a:lstStyle/>
          <a:p>
            <a:pPr>
              <a:buFont typeface="Wingdings" pitchFamily="2" charset="2"/>
              <a:buChar char="v"/>
            </a:pPr>
            <a:r>
              <a:rPr lang="id-ID" dirty="0"/>
              <a:t>Pajak terutang pada saat terjadinya peristiwa atau kejadian atau perbuatan yang memenuhi syarat pajak terutang yang ditentukan dalam peraturan yang berlaku.</a:t>
            </a:r>
          </a:p>
          <a:p>
            <a:pPr>
              <a:buFont typeface="Wingdings" pitchFamily="2" charset="2"/>
              <a:buChar char="v"/>
            </a:pPr>
            <a:r>
              <a:rPr lang="id-ID" dirty="0"/>
              <a:t>Contoh: Saat terutang BBNKB adalah pada saat terjadi penyerahan kendaraan bermotor</a:t>
            </a:r>
            <a:r>
              <a:rPr lang="en-US" dirty="0"/>
              <a:t> </a:t>
            </a:r>
            <a:r>
              <a:rPr lang="en-US" dirty="0">
                <a:sym typeface="Wingdings" pitchFamily="2" charset="2"/>
              </a:rPr>
              <a:t> </a:t>
            </a:r>
            <a:r>
              <a:rPr lang="en-US" dirty="0" err="1">
                <a:sym typeface="Wingdings" pitchFamily="2" charset="2"/>
              </a:rPr>
              <a:t>Ketentuan</a:t>
            </a:r>
            <a:r>
              <a:rPr lang="en-US" dirty="0">
                <a:sym typeface="Wingdings" pitchFamily="2" charset="2"/>
              </a:rPr>
              <a:t> Material</a:t>
            </a:r>
            <a:endParaRPr lang="en-US" dirty="0"/>
          </a:p>
          <a:p>
            <a:pPr>
              <a:buFont typeface="Wingdings" pitchFamily="2" charset="2"/>
              <a:buChar char="v"/>
            </a:pPr>
            <a:r>
              <a:rPr lang="en-US" dirty="0" err="1"/>
              <a:t>Dalam</a:t>
            </a:r>
            <a:r>
              <a:rPr lang="en-US" dirty="0"/>
              <a:t> UU No 28 </a:t>
            </a:r>
            <a:r>
              <a:rPr lang="en-US" dirty="0" err="1"/>
              <a:t>Tahun</a:t>
            </a:r>
            <a:r>
              <a:rPr lang="en-US" dirty="0"/>
              <a:t> 2009 </a:t>
            </a:r>
            <a:r>
              <a:rPr lang="en-US" dirty="0" err="1"/>
              <a:t>tidak</a:t>
            </a:r>
            <a:r>
              <a:rPr lang="en-US" dirty="0"/>
              <a:t> </a:t>
            </a:r>
            <a:r>
              <a:rPr lang="en-US" dirty="0" err="1"/>
              <a:t>dinyatakan</a:t>
            </a:r>
            <a:r>
              <a:rPr lang="en-US" dirty="0"/>
              <a:t> </a:t>
            </a:r>
            <a:r>
              <a:rPr lang="en-US" dirty="0" err="1"/>
              <a:t>secara</a:t>
            </a:r>
            <a:r>
              <a:rPr lang="en-US" dirty="0"/>
              <a:t> </a:t>
            </a:r>
            <a:r>
              <a:rPr lang="en-US" dirty="0" err="1"/>
              <a:t>tegas</a:t>
            </a:r>
            <a:r>
              <a:rPr lang="en-US" dirty="0"/>
              <a:t> </a:t>
            </a:r>
            <a:r>
              <a:rPr lang="en-US" dirty="0" err="1"/>
              <a:t>tentang</a:t>
            </a:r>
            <a:r>
              <a:rPr lang="en-US" dirty="0"/>
              <a:t> </a:t>
            </a:r>
            <a:r>
              <a:rPr lang="en-US" dirty="0" err="1"/>
              <a:t>saat</a:t>
            </a:r>
            <a:r>
              <a:rPr lang="en-US" dirty="0"/>
              <a:t> </a:t>
            </a:r>
            <a:r>
              <a:rPr lang="en-US" dirty="0" err="1"/>
              <a:t>terutang</a:t>
            </a:r>
            <a:r>
              <a:rPr lang="en-US" dirty="0"/>
              <a:t> </a:t>
            </a:r>
            <a:r>
              <a:rPr lang="en-US" dirty="0" err="1"/>
              <a:t>pajak</a:t>
            </a:r>
            <a:r>
              <a:rPr lang="en-US" dirty="0"/>
              <a:t>. </a:t>
            </a:r>
            <a:endParaRPr lang="en-GB" dirty="0"/>
          </a:p>
          <a:p>
            <a:pPr>
              <a:buNone/>
            </a:pP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pPr algn="ctr"/>
            <a:r>
              <a:rPr lang="en-US" sz="4800" dirty="0" err="1"/>
              <a:t>Hukum</a:t>
            </a:r>
            <a:r>
              <a:rPr lang="en-US" sz="4800" dirty="0"/>
              <a:t> </a:t>
            </a:r>
            <a:r>
              <a:rPr lang="en-US" sz="4800" dirty="0" err="1"/>
              <a:t>Pajak</a:t>
            </a:r>
            <a:r>
              <a:rPr lang="en-US" sz="4800" dirty="0"/>
              <a:t> Formal </a:t>
            </a:r>
            <a:endParaRPr lang="en-GB" sz="4800" dirty="0"/>
          </a:p>
        </p:txBody>
      </p:sp>
      <p:sp>
        <p:nvSpPr>
          <p:cNvPr id="26627" name="Rectangle 3"/>
          <p:cNvSpPr>
            <a:spLocks noGrp="1" noChangeArrowheads="1"/>
          </p:cNvSpPr>
          <p:nvPr>
            <p:ph idx="1"/>
          </p:nvPr>
        </p:nvSpPr>
        <p:spPr/>
        <p:txBody>
          <a:bodyPr>
            <a:normAutofit/>
          </a:bodyPr>
          <a:lstStyle/>
          <a:p>
            <a:pPr marL="609600" indent="-609600" algn="just">
              <a:lnSpc>
                <a:spcPct val="80000"/>
              </a:lnSpc>
              <a:buFont typeface="Wingdings" pitchFamily="2" charset="2"/>
              <a:buChar char="q"/>
            </a:pPr>
            <a:r>
              <a:rPr lang="en-US" sz="2400" dirty="0" err="1"/>
              <a:t>Hukum</a:t>
            </a:r>
            <a:r>
              <a:rPr lang="en-US" sz="2400" dirty="0"/>
              <a:t> </a:t>
            </a:r>
            <a:r>
              <a:rPr lang="en-US" sz="2400" dirty="0" err="1"/>
              <a:t>Pajak</a:t>
            </a:r>
            <a:r>
              <a:rPr lang="en-US" sz="2400" dirty="0"/>
              <a:t> Formal </a:t>
            </a:r>
            <a:r>
              <a:rPr lang="en-US" sz="2400" dirty="0" err="1"/>
              <a:t>memuat</a:t>
            </a:r>
            <a:r>
              <a:rPr lang="en-US" sz="2400" dirty="0"/>
              <a:t> </a:t>
            </a:r>
            <a:r>
              <a:rPr lang="en-US" sz="2400" dirty="0" err="1"/>
              <a:t>ketentuan</a:t>
            </a:r>
            <a:r>
              <a:rPr lang="en-US" sz="2400" dirty="0"/>
              <a:t> </a:t>
            </a:r>
            <a:r>
              <a:rPr lang="en-US" sz="2400" dirty="0" err="1"/>
              <a:t>tentang</a:t>
            </a:r>
            <a:r>
              <a:rPr lang="en-US" sz="2400" dirty="0"/>
              <a:t> </a:t>
            </a:r>
            <a:r>
              <a:rPr lang="en-US" sz="2400" dirty="0" err="1"/>
              <a:t>bagaimana</a:t>
            </a:r>
            <a:r>
              <a:rPr lang="en-US" sz="2400" dirty="0"/>
              <a:t> </a:t>
            </a:r>
            <a:r>
              <a:rPr lang="en-US" sz="2400" dirty="0" err="1"/>
              <a:t>mewujudkan</a:t>
            </a:r>
            <a:r>
              <a:rPr lang="en-US" sz="2400" dirty="0"/>
              <a:t> </a:t>
            </a:r>
            <a:r>
              <a:rPr lang="en-US" sz="2400" dirty="0" err="1"/>
              <a:t>ketentuan</a:t>
            </a:r>
            <a:r>
              <a:rPr lang="en-US" sz="2400" dirty="0"/>
              <a:t> material.</a:t>
            </a:r>
          </a:p>
          <a:p>
            <a:pPr marL="609600" indent="-609600" algn="just">
              <a:lnSpc>
                <a:spcPct val="80000"/>
              </a:lnSpc>
              <a:buFont typeface="Wingdings" pitchFamily="2" charset="2"/>
              <a:buChar char="q"/>
            </a:pPr>
            <a:r>
              <a:rPr lang="en-US" sz="2400" dirty="0" err="1"/>
              <a:t>Dengan</a:t>
            </a:r>
            <a:r>
              <a:rPr lang="en-US" sz="2400" dirty="0"/>
              <a:t> </a:t>
            </a:r>
            <a:r>
              <a:rPr lang="en-US" sz="2400" dirty="0" err="1"/>
              <a:t>kata</a:t>
            </a:r>
            <a:r>
              <a:rPr lang="en-US" sz="2400" dirty="0"/>
              <a:t> lain, </a:t>
            </a:r>
            <a:r>
              <a:rPr lang="en-US" sz="2400" dirty="0" err="1"/>
              <a:t>hukum</a:t>
            </a:r>
            <a:r>
              <a:rPr lang="en-US" sz="2400" dirty="0"/>
              <a:t> </a:t>
            </a:r>
            <a:r>
              <a:rPr lang="en-US" sz="2400" dirty="0" err="1"/>
              <a:t>pajak</a:t>
            </a:r>
            <a:r>
              <a:rPr lang="en-US" sz="2400" dirty="0"/>
              <a:t> formal </a:t>
            </a:r>
            <a:r>
              <a:rPr lang="en-US" sz="2400" dirty="0" err="1"/>
              <a:t>mengatur</a:t>
            </a:r>
            <a:r>
              <a:rPr lang="en-US" sz="2400" dirty="0"/>
              <a:t> </a:t>
            </a:r>
            <a:r>
              <a:rPr lang="en-US" sz="2400" dirty="0" err="1"/>
              <a:t>tentang</a:t>
            </a:r>
            <a:r>
              <a:rPr lang="en-US" sz="2400" dirty="0"/>
              <a:t> </a:t>
            </a:r>
            <a:r>
              <a:rPr lang="en-US" sz="2400" dirty="0" err="1"/>
              <a:t>bagaimana</a:t>
            </a:r>
            <a:r>
              <a:rPr lang="en-US" sz="2400" dirty="0"/>
              <a:t> </a:t>
            </a:r>
            <a:r>
              <a:rPr lang="en-US" sz="2400" dirty="0" err="1"/>
              <a:t>wajib</a:t>
            </a:r>
            <a:r>
              <a:rPr lang="en-US" sz="2400" dirty="0"/>
              <a:t> </a:t>
            </a:r>
            <a:r>
              <a:rPr lang="en-US" sz="2400" dirty="0" err="1"/>
              <a:t>pajak</a:t>
            </a:r>
            <a:r>
              <a:rPr lang="en-US" sz="2400" dirty="0"/>
              <a:t> </a:t>
            </a:r>
            <a:r>
              <a:rPr lang="en-US" sz="2400" dirty="0" err="1"/>
              <a:t>memenuhi</a:t>
            </a:r>
            <a:r>
              <a:rPr lang="en-US" sz="2400" dirty="0"/>
              <a:t> </a:t>
            </a:r>
            <a:r>
              <a:rPr lang="en-US" sz="2400" dirty="0" err="1"/>
              <a:t>kewajiban</a:t>
            </a:r>
            <a:r>
              <a:rPr lang="en-US" sz="2400" dirty="0"/>
              <a:t> </a:t>
            </a:r>
            <a:r>
              <a:rPr lang="en-US" sz="2400" dirty="0" err="1"/>
              <a:t>dan</a:t>
            </a:r>
            <a:r>
              <a:rPr lang="en-US" sz="2400" dirty="0"/>
              <a:t> </a:t>
            </a:r>
            <a:r>
              <a:rPr lang="en-US" sz="2400" dirty="0" err="1"/>
              <a:t>hak</a:t>
            </a:r>
            <a:r>
              <a:rPr lang="en-US" sz="2400" dirty="0"/>
              <a:t>- </a:t>
            </a:r>
            <a:r>
              <a:rPr lang="en-US" sz="2400" dirty="0" err="1"/>
              <a:t>haknya</a:t>
            </a:r>
            <a:r>
              <a:rPr lang="en-US" sz="2400" dirty="0"/>
              <a:t> </a:t>
            </a:r>
            <a:r>
              <a:rPr lang="en-US" sz="2400" dirty="0" err="1"/>
              <a:t>seperti</a:t>
            </a:r>
            <a:r>
              <a:rPr lang="en-US" sz="2400" dirty="0"/>
              <a:t> :</a:t>
            </a:r>
          </a:p>
          <a:p>
            <a:pPr marL="609600" indent="-609600" algn="just">
              <a:lnSpc>
                <a:spcPct val="80000"/>
              </a:lnSpc>
              <a:buFont typeface="+mj-lt"/>
              <a:buAutoNum type="arabicParenR"/>
            </a:pPr>
            <a:r>
              <a:rPr lang="en-US" sz="2400" dirty="0" err="1"/>
              <a:t>mendaftarkan</a:t>
            </a:r>
            <a:r>
              <a:rPr lang="en-US" sz="2400" dirty="0"/>
              <a:t> </a:t>
            </a:r>
            <a:r>
              <a:rPr lang="en-US" sz="2400" dirty="0" err="1"/>
              <a:t>diri</a:t>
            </a:r>
            <a:r>
              <a:rPr lang="en-US" sz="2400" dirty="0"/>
              <a:t> </a:t>
            </a:r>
            <a:r>
              <a:rPr lang="en-US" sz="2400" dirty="0" err="1"/>
              <a:t>sebagai</a:t>
            </a:r>
            <a:r>
              <a:rPr lang="en-US" sz="2400" dirty="0"/>
              <a:t> </a:t>
            </a:r>
            <a:r>
              <a:rPr lang="en-US" sz="2400" dirty="0" err="1"/>
              <a:t>Wajib</a:t>
            </a:r>
            <a:r>
              <a:rPr lang="en-US" sz="2400" dirty="0"/>
              <a:t> </a:t>
            </a:r>
            <a:r>
              <a:rPr lang="en-US" sz="2400" dirty="0" err="1"/>
              <a:t>Pajak</a:t>
            </a:r>
            <a:r>
              <a:rPr lang="en-US" sz="2400" dirty="0"/>
              <a:t>;</a:t>
            </a:r>
          </a:p>
          <a:p>
            <a:pPr marL="609600" indent="-609600" algn="just">
              <a:lnSpc>
                <a:spcPct val="80000"/>
              </a:lnSpc>
              <a:buFont typeface="+mj-lt"/>
              <a:buAutoNum type="arabicParenR"/>
            </a:pPr>
            <a:r>
              <a:rPr lang="en-US" sz="2400" dirty="0" err="1"/>
              <a:t>Membayar</a:t>
            </a:r>
            <a:r>
              <a:rPr lang="en-US" sz="2400" dirty="0"/>
              <a:t>/</a:t>
            </a:r>
            <a:r>
              <a:rPr lang="en-US" sz="2400" dirty="0" err="1"/>
              <a:t>menyetor</a:t>
            </a:r>
            <a:r>
              <a:rPr lang="en-US" sz="2400" dirty="0"/>
              <a:t> </a:t>
            </a:r>
            <a:r>
              <a:rPr lang="en-US" sz="2400" dirty="0" err="1"/>
              <a:t>pajak</a:t>
            </a:r>
            <a:r>
              <a:rPr lang="en-US" sz="2400" dirty="0"/>
              <a:t> ;</a:t>
            </a:r>
          </a:p>
          <a:p>
            <a:pPr marL="609600" indent="-609600" algn="just">
              <a:lnSpc>
                <a:spcPct val="80000"/>
              </a:lnSpc>
              <a:buFont typeface="+mj-lt"/>
              <a:buAutoNum type="arabicParenR"/>
            </a:pPr>
            <a:r>
              <a:rPr lang="en-US" sz="2400" dirty="0" err="1"/>
              <a:t>Melaporkan</a:t>
            </a:r>
            <a:r>
              <a:rPr lang="en-US" sz="2400" dirty="0"/>
              <a:t> </a:t>
            </a:r>
            <a:r>
              <a:rPr lang="en-US" sz="2400" dirty="0" err="1"/>
              <a:t>pajak</a:t>
            </a:r>
            <a:r>
              <a:rPr lang="en-US" sz="2400" dirty="0"/>
              <a:t> </a:t>
            </a:r>
            <a:r>
              <a:rPr lang="en-US" sz="2400" dirty="0" err="1"/>
              <a:t>terutangnya</a:t>
            </a:r>
            <a:r>
              <a:rPr lang="en-US" sz="2400" dirty="0"/>
              <a:t>. </a:t>
            </a:r>
          </a:p>
          <a:p>
            <a:pPr marL="609600" indent="-609600" algn="just">
              <a:lnSpc>
                <a:spcPct val="80000"/>
              </a:lnSpc>
              <a:buFontTx/>
              <a:buNone/>
            </a:pPr>
            <a:endParaRPr lang="en-US" sz="2400" dirty="0"/>
          </a:p>
          <a:p>
            <a:pPr marL="609600" indent="-609600">
              <a:lnSpc>
                <a:spcPct val="80000"/>
              </a:lnSpc>
              <a:buFontTx/>
              <a:buNone/>
            </a:pPr>
            <a:endParaRPr lang="en-US" sz="2400" dirty="0"/>
          </a:p>
          <a:p>
            <a:pPr marL="609600" indent="-609600">
              <a:lnSpc>
                <a:spcPct val="80000"/>
              </a:lnSpc>
              <a:buFontTx/>
              <a:buNone/>
            </a:pPr>
            <a:endParaRPr lang="id-ID" sz="2400" dirty="0"/>
          </a:p>
          <a:p>
            <a:pPr marL="609600" indent="-609600">
              <a:lnSpc>
                <a:spcPct val="80000"/>
              </a:lnSpc>
              <a:buFontTx/>
              <a:buNone/>
            </a:pPr>
            <a:endParaRPr lang="id-ID" sz="2400" i="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err="1"/>
              <a:t>Sistem</a:t>
            </a:r>
            <a:r>
              <a:rPr lang="en-US" sz="5400" dirty="0"/>
              <a:t> </a:t>
            </a:r>
            <a:r>
              <a:rPr lang="en-US" sz="5400" dirty="0" err="1"/>
              <a:t>Penetapan</a:t>
            </a:r>
            <a:r>
              <a:rPr lang="en-US" sz="5400" dirty="0"/>
              <a:t> </a:t>
            </a:r>
            <a:r>
              <a:rPr lang="en-US" sz="5400" dirty="0" err="1"/>
              <a:t>Pajak</a:t>
            </a:r>
            <a:r>
              <a:rPr lang="en-US" sz="5400" dirty="0"/>
              <a:t> </a:t>
            </a:r>
            <a:endParaRPr lang="en-US" dirty="0"/>
          </a:p>
        </p:txBody>
      </p:sp>
      <p:sp>
        <p:nvSpPr>
          <p:cNvPr id="3" name="Content Placeholder 2"/>
          <p:cNvSpPr>
            <a:spLocks noGrp="1"/>
          </p:cNvSpPr>
          <p:nvPr>
            <p:ph idx="1"/>
          </p:nvPr>
        </p:nvSpPr>
        <p:spPr/>
        <p:txBody>
          <a:bodyPr>
            <a:normAutofit fontScale="92500" lnSpcReduction="10000"/>
          </a:bodyPr>
          <a:lstStyle/>
          <a:p>
            <a:pPr marL="609600" indent="-609600" algn="just">
              <a:lnSpc>
                <a:spcPct val="80000"/>
              </a:lnSpc>
              <a:buFontTx/>
              <a:buNone/>
            </a:pPr>
            <a:r>
              <a:rPr lang="id-ID" sz="2800" dirty="0"/>
              <a:t>Terdapat </a:t>
            </a:r>
            <a:r>
              <a:rPr lang="en-US" sz="2800" dirty="0"/>
              <a:t>2</a:t>
            </a:r>
            <a:r>
              <a:rPr lang="id-ID" sz="2800" dirty="0"/>
              <a:t> (</a:t>
            </a:r>
            <a:r>
              <a:rPr lang="en-US" sz="2800" dirty="0" err="1"/>
              <a:t>dua</a:t>
            </a:r>
            <a:r>
              <a:rPr lang="id-ID" sz="2800" dirty="0"/>
              <a:t>) sistem pe</a:t>
            </a:r>
            <a:r>
              <a:rPr lang="en-US" sz="2800" dirty="0" err="1"/>
              <a:t>netapan</a:t>
            </a:r>
            <a:r>
              <a:rPr lang="id-ID" sz="2800" dirty="0"/>
              <a:t> pajak daerah, yaitu:</a:t>
            </a:r>
            <a:r>
              <a:rPr lang="en-US" sz="2800" dirty="0"/>
              <a:t> </a:t>
            </a:r>
            <a:r>
              <a:rPr lang="id-ID" sz="2800" i="1" dirty="0"/>
              <a:t>Self Assessment</a:t>
            </a:r>
            <a:r>
              <a:rPr lang="en-US" sz="2800" i="1" dirty="0"/>
              <a:t> </a:t>
            </a:r>
            <a:r>
              <a:rPr lang="en-US" sz="2800" i="1" dirty="0" err="1"/>
              <a:t>dan</a:t>
            </a:r>
            <a:r>
              <a:rPr lang="en-US" sz="2800" i="1" dirty="0"/>
              <a:t> </a:t>
            </a:r>
            <a:r>
              <a:rPr lang="id-ID" sz="2800" i="1" dirty="0"/>
              <a:t>Official Assessment</a:t>
            </a:r>
          </a:p>
          <a:p>
            <a:pPr marL="609600" indent="-609600" algn="just">
              <a:lnSpc>
                <a:spcPct val="80000"/>
              </a:lnSpc>
              <a:buFontTx/>
              <a:buNone/>
            </a:pPr>
            <a:r>
              <a:rPr lang="id-ID" sz="2800" i="1" u="sng" dirty="0"/>
              <a:t>official assessment</a:t>
            </a:r>
            <a:r>
              <a:rPr lang="id-ID" sz="2800" i="1" dirty="0"/>
              <a:t> : </a:t>
            </a:r>
            <a:r>
              <a:rPr lang="id-ID" sz="2800" dirty="0"/>
              <a:t>pajak dipungut berdasarkan penetapan kepala daerah atau dibayar sendiri oleh WP. </a:t>
            </a:r>
            <a:endParaRPr lang="en-US" sz="2800" dirty="0"/>
          </a:p>
          <a:p>
            <a:pPr algn="just">
              <a:lnSpc>
                <a:spcPct val="90000"/>
              </a:lnSpc>
              <a:buFontTx/>
              <a:buNone/>
            </a:pPr>
            <a:r>
              <a:rPr lang="id-ID" sz="2800" i="1" u="sng" dirty="0"/>
              <a:t>Self Assessment</a:t>
            </a:r>
          </a:p>
          <a:p>
            <a:pPr algn="just">
              <a:lnSpc>
                <a:spcPct val="90000"/>
              </a:lnSpc>
              <a:buFontTx/>
              <a:buNone/>
            </a:pPr>
            <a:r>
              <a:rPr lang="id-ID" sz="2800" dirty="0"/>
              <a:t>WP memenuhi kewajiban pajak yang dibayar sendiri dengan mempergunakan Surat Pemberitahuan Pajak Daerah (SPTPD), Surat Ketetapan Pajak Daerah (SKPD), Surat Ketetapan Pajak Daerah Kurang Bayar Daerah (SKPDKB), dan atau Surat Ketetapan Pajak Daerah Kurang Bayar Tambahan (SKPDKBT)</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704088"/>
            <a:ext cx="8305800" cy="896112"/>
          </a:xfrm>
        </p:spPr>
        <p:txBody>
          <a:bodyPr/>
          <a:lstStyle/>
          <a:p>
            <a:pPr algn="ctr"/>
            <a:r>
              <a:rPr lang="en-GB" dirty="0" err="1"/>
              <a:t>Pemungutan</a:t>
            </a:r>
            <a:r>
              <a:rPr lang="en-GB" dirty="0"/>
              <a:t> </a:t>
            </a:r>
            <a:r>
              <a:rPr lang="en-GB" dirty="0" err="1"/>
              <a:t>Pajak</a:t>
            </a:r>
            <a:endParaRPr lang="en-GB" dirty="0"/>
          </a:p>
        </p:txBody>
      </p:sp>
      <p:sp>
        <p:nvSpPr>
          <p:cNvPr id="29699" name="Rectangle 3"/>
          <p:cNvSpPr>
            <a:spLocks noGrp="1" noChangeArrowheads="1"/>
          </p:cNvSpPr>
          <p:nvPr>
            <p:ph idx="1"/>
          </p:nvPr>
        </p:nvSpPr>
        <p:spPr>
          <a:xfrm>
            <a:off x="381000" y="1600200"/>
            <a:ext cx="8382000" cy="4876800"/>
          </a:xfrm>
        </p:spPr>
        <p:txBody>
          <a:bodyPr>
            <a:noAutofit/>
          </a:bodyPr>
          <a:lstStyle/>
          <a:p>
            <a:pPr algn="ctr">
              <a:buNone/>
            </a:pPr>
            <a:r>
              <a:rPr lang="en-US" sz="2200" dirty="0" err="1"/>
              <a:t>Pasal</a:t>
            </a:r>
            <a:r>
              <a:rPr lang="en-US" sz="2200" dirty="0"/>
              <a:t> 96</a:t>
            </a:r>
          </a:p>
          <a:p>
            <a:pPr>
              <a:buNone/>
            </a:pPr>
            <a:r>
              <a:rPr lang="en-US" sz="2200" dirty="0"/>
              <a:t>(1) </a:t>
            </a:r>
            <a:r>
              <a:rPr lang="en-US" sz="2200" dirty="0" err="1"/>
              <a:t>Pemungutan</a:t>
            </a:r>
            <a:r>
              <a:rPr lang="en-US" sz="2200" dirty="0"/>
              <a:t> </a:t>
            </a:r>
            <a:r>
              <a:rPr lang="en-US" sz="2200" dirty="0" err="1"/>
              <a:t>Pajak</a:t>
            </a:r>
            <a:r>
              <a:rPr lang="en-US" sz="2200" dirty="0"/>
              <a:t> </a:t>
            </a:r>
            <a:r>
              <a:rPr lang="en-US" sz="2200" dirty="0" err="1"/>
              <a:t>dilarang</a:t>
            </a:r>
            <a:r>
              <a:rPr lang="en-US" sz="2200" dirty="0"/>
              <a:t> </a:t>
            </a:r>
            <a:r>
              <a:rPr lang="en-US" sz="2200" dirty="0" err="1"/>
              <a:t>diborongkan</a:t>
            </a:r>
            <a:r>
              <a:rPr lang="en-US" sz="2200" dirty="0"/>
              <a:t>.</a:t>
            </a:r>
          </a:p>
          <a:p>
            <a:pPr>
              <a:buNone/>
            </a:pPr>
            <a:r>
              <a:rPr lang="en-US" sz="2200" dirty="0"/>
              <a:t>(2) </a:t>
            </a:r>
            <a:r>
              <a:rPr lang="en-US" sz="2200" dirty="0" err="1"/>
              <a:t>Setiap</a:t>
            </a:r>
            <a:r>
              <a:rPr lang="en-US" sz="2200" dirty="0"/>
              <a:t> </a:t>
            </a:r>
            <a:r>
              <a:rPr lang="en-US" sz="2200" dirty="0" err="1"/>
              <a:t>Wajib</a:t>
            </a:r>
            <a:r>
              <a:rPr lang="en-US" sz="2200" dirty="0"/>
              <a:t> </a:t>
            </a:r>
            <a:r>
              <a:rPr lang="en-US" sz="2200" dirty="0" err="1"/>
              <a:t>Pajak</a:t>
            </a:r>
            <a:r>
              <a:rPr lang="en-US" sz="2200" dirty="0"/>
              <a:t> </a:t>
            </a:r>
            <a:r>
              <a:rPr lang="en-US" sz="2200" dirty="0" err="1"/>
              <a:t>wajib</a:t>
            </a:r>
            <a:r>
              <a:rPr lang="en-US" sz="2200" dirty="0"/>
              <a:t> </a:t>
            </a:r>
            <a:r>
              <a:rPr lang="en-US" sz="2200" dirty="0" err="1"/>
              <a:t>membayar</a:t>
            </a:r>
            <a:r>
              <a:rPr lang="en-US" sz="2200" dirty="0"/>
              <a:t> </a:t>
            </a:r>
            <a:r>
              <a:rPr lang="en-US" sz="2200" dirty="0" err="1"/>
              <a:t>Pajak</a:t>
            </a:r>
            <a:r>
              <a:rPr lang="en-US" sz="2200" dirty="0"/>
              <a:t> yang </a:t>
            </a:r>
            <a:r>
              <a:rPr lang="en-US" sz="2200" dirty="0" err="1"/>
              <a:t>terutang</a:t>
            </a:r>
            <a:r>
              <a:rPr lang="en-US" sz="2200" dirty="0"/>
              <a:t> </a:t>
            </a:r>
            <a:r>
              <a:rPr lang="en-US" sz="2200" dirty="0" err="1"/>
              <a:t>berdasarkan</a:t>
            </a:r>
            <a:r>
              <a:rPr lang="en-US" sz="2200" dirty="0"/>
              <a:t> </a:t>
            </a:r>
            <a:r>
              <a:rPr lang="en-US" sz="2200" dirty="0" err="1"/>
              <a:t>surat</a:t>
            </a:r>
            <a:r>
              <a:rPr lang="en-US" sz="2200" dirty="0"/>
              <a:t> </a:t>
            </a:r>
            <a:r>
              <a:rPr lang="en-US" sz="2200" dirty="0" err="1"/>
              <a:t>ketetapan</a:t>
            </a:r>
            <a:r>
              <a:rPr lang="en-US" sz="2200" dirty="0"/>
              <a:t> </a:t>
            </a:r>
            <a:r>
              <a:rPr lang="en-US" sz="2200" dirty="0" err="1"/>
              <a:t>pajak</a:t>
            </a:r>
            <a:r>
              <a:rPr lang="en-US" sz="2200" dirty="0"/>
              <a:t> </a:t>
            </a:r>
            <a:r>
              <a:rPr lang="en-US" sz="2200" dirty="0" err="1"/>
              <a:t>atau</a:t>
            </a:r>
            <a:r>
              <a:rPr lang="en-US" sz="2200" dirty="0"/>
              <a:t> </a:t>
            </a:r>
            <a:r>
              <a:rPr lang="en-US" sz="2200" dirty="0" err="1"/>
              <a:t>dibayar</a:t>
            </a:r>
            <a:r>
              <a:rPr lang="en-US" sz="2200" dirty="0"/>
              <a:t> </a:t>
            </a:r>
            <a:r>
              <a:rPr lang="en-US" sz="2200" dirty="0" err="1"/>
              <a:t>sendiri</a:t>
            </a:r>
            <a:r>
              <a:rPr lang="en-US" sz="2200" dirty="0"/>
              <a:t> </a:t>
            </a:r>
            <a:r>
              <a:rPr lang="en-US" sz="2200" dirty="0" err="1"/>
              <a:t>oleh</a:t>
            </a:r>
            <a:r>
              <a:rPr lang="en-US" sz="2200" dirty="0"/>
              <a:t> </a:t>
            </a:r>
            <a:r>
              <a:rPr lang="en-US" sz="2200" dirty="0" err="1"/>
              <a:t>Wajib</a:t>
            </a:r>
            <a:r>
              <a:rPr lang="en-US" sz="2200" dirty="0"/>
              <a:t> </a:t>
            </a:r>
            <a:r>
              <a:rPr lang="en-US" sz="2200" dirty="0" err="1"/>
              <a:t>Pajak</a:t>
            </a:r>
            <a:r>
              <a:rPr lang="en-US" sz="2200" dirty="0"/>
              <a:t> </a:t>
            </a:r>
            <a:r>
              <a:rPr lang="en-US" sz="2200" dirty="0" err="1"/>
              <a:t>berdasarkan</a:t>
            </a:r>
            <a:r>
              <a:rPr lang="en-US" sz="2200" dirty="0"/>
              <a:t> </a:t>
            </a:r>
            <a:r>
              <a:rPr lang="en-US" sz="2200" dirty="0" err="1"/>
              <a:t>peraturan</a:t>
            </a:r>
            <a:r>
              <a:rPr lang="en-US" sz="2200" dirty="0"/>
              <a:t> </a:t>
            </a:r>
            <a:r>
              <a:rPr lang="en-US" sz="2200" dirty="0" err="1"/>
              <a:t>perundangundangan</a:t>
            </a:r>
            <a:r>
              <a:rPr lang="en-US" sz="2200" dirty="0"/>
              <a:t> </a:t>
            </a:r>
            <a:r>
              <a:rPr lang="en-US" sz="2200" dirty="0" err="1"/>
              <a:t>perpajakan</a:t>
            </a:r>
            <a:r>
              <a:rPr lang="en-US" sz="2200" dirty="0"/>
              <a:t>.</a:t>
            </a:r>
          </a:p>
          <a:p>
            <a:pPr>
              <a:buNone/>
            </a:pPr>
            <a:r>
              <a:rPr lang="en-US" sz="2200" dirty="0"/>
              <a:t>(3) </a:t>
            </a:r>
            <a:r>
              <a:rPr lang="en-US" sz="2200" dirty="0" err="1"/>
              <a:t>Wajib</a:t>
            </a:r>
            <a:r>
              <a:rPr lang="en-US" sz="2200" dirty="0"/>
              <a:t> </a:t>
            </a:r>
            <a:r>
              <a:rPr lang="en-US" sz="2200" dirty="0" err="1"/>
              <a:t>Pajak</a:t>
            </a:r>
            <a:r>
              <a:rPr lang="en-US" sz="2200" dirty="0"/>
              <a:t> yang </a:t>
            </a:r>
            <a:r>
              <a:rPr lang="en-US" sz="2200" dirty="0" err="1"/>
              <a:t>memenuhi</a:t>
            </a:r>
            <a:r>
              <a:rPr lang="en-US" sz="2200" dirty="0"/>
              <a:t> </a:t>
            </a:r>
            <a:r>
              <a:rPr lang="en-US" sz="2200" dirty="0" err="1"/>
              <a:t>kewajiban</a:t>
            </a:r>
            <a:r>
              <a:rPr lang="en-US" sz="2200" dirty="0"/>
              <a:t> </a:t>
            </a:r>
            <a:r>
              <a:rPr lang="en-US" sz="2200" dirty="0" err="1"/>
              <a:t>perpajakan</a:t>
            </a:r>
            <a:r>
              <a:rPr lang="en-US" sz="2200" dirty="0"/>
              <a:t> </a:t>
            </a:r>
            <a:r>
              <a:rPr lang="en-US" sz="2200" dirty="0" err="1"/>
              <a:t>berdasarkan</a:t>
            </a:r>
            <a:r>
              <a:rPr lang="en-US" sz="2200" dirty="0"/>
              <a:t> </a:t>
            </a:r>
            <a:r>
              <a:rPr lang="en-US" sz="2200" dirty="0" err="1"/>
              <a:t>penetapan</a:t>
            </a:r>
            <a:r>
              <a:rPr lang="en-US" sz="2200" dirty="0"/>
              <a:t> </a:t>
            </a:r>
            <a:r>
              <a:rPr lang="en-US" sz="2200" dirty="0" err="1"/>
              <a:t>Kepala</a:t>
            </a:r>
            <a:r>
              <a:rPr lang="en-US" sz="2200" dirty="0"/>
              <a:t> Daerah </a:t>
            </a:r>
            <a:r>
              <a:rPr lang="en-US" sz="2200" dirty="0" err="1"/>
              <a:t>dibayar</a:t>
            </a:r>
            <a:r>
              <a:rPr lang="en-US" sz="2200" dirty="0"/>
              <a:t> </a:t>
            </a:r>
            <a:r>
              <a:rPr lang="en-US" sz="2200" dirty="0" err="1"/>
              <a:t>dengan</a:t>
            </a:r>
            <a:r>
              <a:rPr lang="en-US" sz="2200" dirty="0"/>
              <a:t> </a:t>
            </a:r>
            <a:r>
              <a:rPr lang="en-US" sz="2200" dirty="0" err="1"/>
              <a:t>menggunakan</a:t>
            </a:r>
            <a:r>
              <a:rPr lang="en-US" sz="2200" dirty="0"/>
              <a:t> SKPD </a:t>
            </a:r>
            <a:r>
              <a:rPr lang="en-US" sz="2200" dirty="0" err="1"/>
              <a:t>atau</a:t>
            </a:r>
            <a:r>
              <a:rPr lang="en-US" sz="2200" dirty="0"/>
              <a:t> </a:t>
            </a:r>
            <a:r>
              <a:rPr lang="en-US" sz="2200" dirty="0" err="1"/>
              <a:t>dokumen</a:t>
            </a:r>
            <a:r>
              <a:rPr lang="en-US" sz="2200" dirty="0"/>
              <a:t> lain yang </a:t>
            </a:r>
            <a:r>
              <a:rPr lang="en-US" sz="2200" dirty="0" err="1"/>
              <a:t>dipersamakan</a:t>
            </a:r>
            <a:r>
              <a:rPr lang="en-US" sz="2200" dirty="0"/>
              <a:t>.</a:t>
            </a:r>
          </a:p>
          <a:p>
            <a:pPr>
              <a:buNone/>
            </a:pPr>
            <a:r>
              <a:rPr lang="en-US" sz="2200" dirty="0"/>
              <a:t>(4) </a:t>
            </a:r>
            <a:r>
              <a:rPr lang="en-US" sz="2200" dirty="0" err="1"/>
              <a:t>Dokumen</a:t>
            </a:r>
            <a:r>
              <a:rPr lang="en-US" sz="2200" dirty="0"/>
              <a:t> lain yang </a:t>
            </a:r>
            <a:r>
              <a:rPr lang="en-US" sz="2200" dirty="0" err="1"/>
              <a:t>dipersamakan</a:t>
            </a:r>
            <a:r>
              <a:rPr lang="en-US" sz="2200" dirty="0"/>
              <a:t> </a:t>
            </a:r>
            <a:r>
              <a:rPr lang="en-US" sz="2200" dirty="0" err="1"/>
              <a:t>sebagaimana</a:t>
            </a:r>
            <a:r>
              <a:rPr lang="en-US" sz="2200" dirty="0"/>
              <a:t> </a:t>
            </a:r>
            <a:r>
              <a:rPr lang="en-US" sz="2200" dirty="0" err="1"/>
              <a:t>dimaksud</a:t>
            </a:r>
            <a:r>
              <a:rPr lang="en-US" sz="2200" dirty="0"/>
              <a:t> </a:t>
            </a:r>
            <a:r>
              <a:rPr lang="en-US" sz="2200" dirty="0" err="1"/>
              <a:t>pada</a:t>
            </a:r>
            <a:r>
              <a:rPr lang="en-US" sz="2200" dirty="0"/>
              <a:t> </a:t>
            </a:r>
            <a:r>
              <a:rPr lang="en-US" sz="2200" dirty="0" err="1"/>
              <a:t>ayat</a:t>
            </a:r>
            <a:r>
              <a:rPr lang="en-US" sz="2200" dirty="0"/>
              <a:t> (3) </a:t>
            </a:r>
            <a:r>
              <a:rPr lang="en-US" sz="2200" dirty="0" err="1"/>
              <a:t>berupa</a:t>
            </a:r>
            <a:r>
              <a:rPr lang="en-US" sz="2200" dirty="0"/>
              <a:t> </a:t>
            </a:r>
            <a:r>
              <a:rPr lang="en-US" sz="2200" dirty="0" err="1"/>
              <a:t>karcis</a:t>
            </a:r>
            <a:r>
              <a:rPr lang="en-US" sz="2200" dirty="0"/>
              <a:t> </a:t>
            </a:r>
            <a:r>
              <a:rPr lang="en-US" sz="2200" dirty="0" err="1"/>
              <a:t>dan</a:t>
            </a:r>
            <a:r>
              <a:rPr lang="en-US" sz="2200" dirty="0"/>
              <a:t> nota </a:t>
            </a:r>
            <a:r>
              <a:rPr lang="en-US" sz="2200" dirty="0" err="1"/>
              <a:t>perhitungan</a:t>
            </a:r>
            <a:r>
              <a:rPr lang="en-US" sz="2200" dirty="0"/>
              <a:t>.</a:t>
            </a:r>
          </a:p>
          <a:p>
            <a:pPr>
              <a:buNone/>
            </a:pPr>
            <a:r>
              <a:rPr lang="en-US" sz="2200" dirty="0"/>
              <a:t>(5) </a:t>
            </a:r>
            <a:r>
              <a:rPr lang="en-US" sz="2200" dirty="0" err="1"/>
              <a:t>Wajib</a:t>
            </a:r>
            <a:r>
              <a:rPr lang="en-US" sz="2200" dirty="0"/>
              <a:t> </a:t>
            </a:r>
            <a:r>
              <a:rPr lang="en-US" sz="2200" dirty="0" err="1"/>
              <a:t>Pajak</a:t>
            </a:r>
            <a:r>
              <a:rPr lang="en-US" sz="2200" dirty="0"/>
              <a:t> yang </a:t>
            </a:r>
            <a:r>
              <a:rPr lang="en-US" sz="2200" dirty="0" err="1"/>
              <a:t>memenuhi</a:t>
            </a:r>
            <a:r>
              <a:rPr lang="en-US" sz="2200" dirty="0"/>
              <a:t> </a:t>
            </a:r>
            <a:r>
              <a:rPr lang="en-US" sz="2200" dirty="0" err="1"/>
              <a:t>kewajiban</a:t>
            </a:r>
            <a:r>
              <a:rPr lang="en-US" sz="2200" dirty="0"/>
              <a:t> </a:t>
            </a:r>
            <a:r>
              <a:rPr lang="en-US" sz="2200" dirty="0" err="1"/>
              <a:t>perpajakan</a:t>
            </a:r>
            <a:r>
              <a:rPr lang="en-US" sz="2200" dirty="0"/>
              <a:t> </a:t>
            </a:r>
            <a:r>
              <a:rPr lang="en-US" sz="2200" dirty="0" err="1"/>
              <a:t>sendiri</a:t>
            </a:r>
            <a:r>
              <a:rPr lang="en-US" sz="2200" dirty="0"/>
              <a:t> </a:t>
            </a:r>
            <a:r>
              <a:rPr lang="en-US" sz="2200" dirty="0" err="1"/>
              <a:t>dibayar</a:t>
            </a:r>
            <a:r>
              <a:rPr lang="en-US" sz="2200" dirty="0"/>
              <a:t> </a:t>
            </a:r>
            <a:r>
              <a:rPr lang="en-US" sz="2200" dirty="0" err="1"/>
              <a:t>dengan</a:t>
            </a:r>
            <a:r>
              <a:rPr lang="en-US" sz="2200" dirty="0"/>
              <a:t> </a:t>
            </a:r>
            <a:r>
              <a:rPr lang="en-US" sz="2200" dirty="0" err="1"/>
              <a:t>menggunakan</a:t>
            </a:r>
            <a:r>
              <a:rPr lang="en-US" sz="2200" dirty="0"/>
              <a:t> SPTPD, SKPDKB, </a:t>
            </a:r>
            <a:r>
              <a:rPr lang="en-US" sz="2200" dirty="0" err="1"/>
              <a:t>dan</a:t>
            </a:r>
            <a:r>
              <a:rPr lang="en-US" sz="2200" dirty="0"/>
              <a:t>/</a:t>
            </a:r>
            <a:r>
              <a:rPr lang="en-US" sz="2200" dirty="0" err="1"/>
              <a:t>atau</a:t>
            </a:r>
            <a:r>
              <a:rPr lang="en-US" sz="2200" dirty="0"/>
              <a:t> SKPDKBT.</a:t>
            </a:r>
            <a:endParaRPr lang="en-GB" sz="22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pPr algn="ctr"/>
            <a:r>
              <a:rPr lang="en-GB" dirty="0" err="1"/>
              <a:t>Pemungutan</a:t>
            </a:r>
            <a:r>
              <a:rPr lang="en-GB" dirty="0"/>
              <a:t> </a:t>
            </a:r>
            <a:r>
              <a:rPr lang="en-GB" dirty="0" err="1"/>
              <a:t>Pajak</a:t>
            </a:r>
            <a:endParaRPr lang="en-US" dirty="0"/>
          </a:p>
        </p:txBody>
      </p:sp>
      <p:sp>
        <p:nvSpPr>
          <p:cNvPr id="3" name="Content Placeholder 2"/>
          <p:cNvSpPr>
            <a:spLocks noGrp="1"/>
          </p:cNvSpPr>
          <p:nvPr>
            <p:ph idx="1"/>
          </p:nvPr>
        </p:nvSpPr>
        <p:spPr>
          <a:xfrm>
            <a:off x="304800" y="1600200"/>
            <a:ext cx="8382000" cy="4724400"/>
          </a:xfrm>
        </p:spPr>
        <p:txBody>
          <a:bodyPr>
            <a:normAutofit fontScale="77500" lnSpcReduction="20000"/>
          </a:bodyPr>
          <a:lstStyle/>
          <a:p>
            <a:pPr algn="ctr">
              <a:buNone/>
            </a:pPr>
            <a:r>
              <a:rPr lang="en-US" dirty="0" err="1"/>
              <a:t>Pasal</a:t>
            </a:r>
            <a:r>
              <a:rPr lang="en-US" dirty="0"/>
              <a:t> 97</a:t>
            </a:r>
          </a:p>
          <a:p>
            <a:pPr>
              <a:buNone/>
            </a:pPr>
            <a:r>
              <a:rPr lang="en-US" dirty="0"/>
              <a:t>(1) </a:t>
            </a:r>
            <a:r>
              <a:rPr lang="en-US" dirty="0" err="1"/>
              <a:t>Dalam</a:t>
            </a:r>
            <a:r>
              <a:rPr lang="en-US" dirty="0"/>
              <a:t> </a:t>
            </a:r>
            <a:r>
              <a:rPr lang="en-US" dirty="0" err="1"/>
              <a:t>jangka</a:t>
            </a:r>
            <a:r>
              <a:rPr lang="en-US" dirty="0"/>
              <a:t> </a:t>
            </a:r>
            <a:r>
              <a:rPr lang="en-US" dirty="0" err="1"/>
              <a:t>waktu</a:t>
            </a:r>
            <a:r>
              <a:rPr lang="en-US" dirty="0"/>
              <a:t> 5 (lima) </a:t>
            </a:r>
            <a:r>
              <a:rPr lang="en-US" dirty="0" err="1"/>
              <a:t>tahun</a:t>
            </a:r>
            <a:r>
              <a:rPr lang="en-US" dirty="0"/>
              <a:t> </a:t>
            </a:r>
            <a:r>
              <a:rPr lang="en-US" dirty="0" err="1"/>
              <a:t>sesudah</a:t>
            </a:r>
            <a:r>
              <a:rPr lang="en-US" dirty="0"/>
              <a:t> </a:t>
            </a:r>
            <a:r>
              <a:rPr lang="en-US" dirty="0" err="1"/>
              <a:t>saat</a:t>
            </a:r>
            <a:r>
              <a:rPr lang="en-US" dirty="0"/>
              <a:t> </a:t>
            </a:r>
            <a:r>
              <a:rPr lang="en-US" dirty="0" err="1"/>
              <a:t>terutangnya</a:t>
            </a:r>
            <a:r>
              <a:rPr lang="en-US" dirty="0"/>
              <a:t> </a:t>
            </a:r>
            <a:r>
              <a:rPr lang="en-US" dirty="0" err="1"/>
              <a:t>pajak</a:t>
            </a:r>
            <a:r>
              <a:rPr lang="en-US" dirty="0"/>
              <a:t>, </a:t>
            </a:r>
            <a:r>
              <a:rPr lang="en-US" dirty="0" err="1"/>
              <a:t>Kepala</a:t>
            </a:r>
            <a:r>
              <a:rPr lang="en-US" dirty="0"/>
              <a:t> Daerah </a:t>
            </a:r>
            <a:r>
              <a:rPr lang="en-US" dirty="0" err="1"/>
              <a:t>dapat</a:t>
            </a:r>
            <a:r>
              <a:rPr lang="en-US" dirty="0"/>
              <a:t> </a:t>
            </a:r>
            <a:r>
              <a:rPr lang="en-US" dirty="0" err="1"/>
              <a:t>menerbitkan</a:t>
            </a:r>
            <a:r>
              <a:rPr lang="en-US" dirty="0"/>
              <a:t>:</a:t>
            </a:r>
          </a:p>
          <a:p>
            <a:pPr>
              <a:buNone/>
            </a:pPr>
            <a:r>
              <a:rPr lang="en-US" dirty="0"/>
              <a:t>a.  </a:t>
            </a:r>
            <a:r>
              <a:rPr lang="en-US" b="1" dirty="0"/>
              <a:t>SKPDKB</a:t>
            </a:r>
            <a:r>
              <a:rPr lang="en-US" dirty="0"/>
              <a:t> </a:t>
            </a:r>
            <a:r>
              <a:rPr lang="en-US" dirty="0" err="1"/>
              <a:t>dalam</a:t>
            </a:r>
            <a:r>
              <a:rPr lang="en-US" dirty="0"/>
              <a:t> </a:t>
            </a:r>
            <a:r>
              <a:rPr lang="en-US" dirty="0" err="1"/>
              <a:t>hal</a:t>
            </a:r>
            <a:r>
              <a:rPr lang="en-US" dirty="0"/>
              <a:t>:</a:t>
            </a:r>
          </a:p>
          <a:p>
            <a:pPr marL="514350" indent="-514350">
              <a:buFont typeface="+mj-lt"/>
              <a:buAutoNum type="arabicParenR"/>
            </a:pPr>
            <a:r>
              <a:rPr lang="en-US" dirty="0" err="1"/>
              <a:t>jika</a:t>
            </a:r>
            <a:r>
              <a:rPr lang="en-US" dirty="0"/>
              <a:t> </a:t>
            </a:r>
            <a:r>
              <a:rPr lang="en-US" dirty="0" err="1"/>
              <a:t>berdasarkan</a:t>
            </a:r>
            <a:r>
              <a:rPr lang="en-US" dirty="0"/>
              <a:t> </a:t>
            </a:r>
            <a:r>
              <a:rPr lang="en-US" dirty="0" err="1"/>
              <a:t>hasil</a:t>
            </a:r>
            <a:r>
              <a:rPr lang="en-US" dirty="0"/>
              <a:t> </a:t>
            </a:r>
            <a:r>
              <a:rPr lang="en-US" dirty="0" err="1"/>
              <a:t>pemeriksaan</a:t>
            </a:r>
            <a:r>
              <a:rPr lang="en-US" dirty="0"/>
              <a:t> </a:t>
            </a:r>
            <a:r>
              <a:rPr lang="en-US" dirty="0" err="1"/>
              <a:t>atau</a:t>
            </a:r>
            <a:r>
              <a:rPr lang="en-US" dirty="0"/>
              <a:t> </a:t>
            </a:r>
            <a:r>
              <a:rPr lang="en-US" dirty="0" err="1"/>
              <a:t>keterangan</a:t>
            </a:r>
            <a:r>
              <a:rPr lang="en-US" dirty="0"/>
              <a:t> lain, </a:t>
            </a:r>
            <a:r>
              <a:rPr lang="en-US" dirty="0" err="1"/>
              <a:t>pajak</a:t>
            </a:r>
            <a:r>
              <a:rPr lang="en-US" dirty="0"/>
              <a:t> yang </a:t>
            </a:r>
            <a:r>
              <a:rPr lang="en-US" dirty="0" err="1"/>
              <a:t>terutang</a:t>
            </a:r>
            <a:r>
              <a:rPr lang="en-US" dirty="0"/>
              <a:t>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a:t>
            </a:r>
          </a:p>
          <a:p>
            <a:pPr marL="514350" indent="-514350">
              <a:buFont typeface="+mj-lt"/>
              <a:buAutoNum type="arabicParenR"/>
            </a:pPr>
            <a:r>
              <a:rPr lang="en-US" dirty="0" err="1"/>
              <a:t>jika</a:t>
            </a:r>
            <a:r>
              <a:rPr lang="en-US" dirty="0"/>
              <a:t> SPTPD </a:t>
            </a:r>
            <a:r>
              <a:rPr lang="en-US" dirty="0" err="1"/>
              <a:t>tidak</a:t>
            </a:r>
            <a:r>
              <a:rPr lang="en-US" dirty="0"/>
              <a:t> </a:t>
            </a:r>
            <a:r>
              <a:rPr lang="en-US" dirty="0" err="1"/>
              <a:t>disampaikan</a:t>
            </a:r>
            <a:r>
              <a:rPr lang="en-US" dirty="0"/>
              <a:t> </a:t>
            </a:r>
            <a:r>
              <a:rPr lang="en-US" dirty="0" err="1"/>
              <a:t>kepada</a:t>
            </a:r>
            <a:r>
              <a:rPr lang="en-US" dirty="0"/>
              <a:t> </a:t>
            </a:r>
            <a:r>
              <a:rPr lang="en-US" dirty="0" err="1"/>
              <a:t>Kepala</a:t>
            </a:r>
            <a:r>
              <a:rPr lang="en-US" dirty="0"/>
              <a:t> Daerah </a:t>
            </a:r>
            <a:r>
              <a:rPr lang="en-US" dirty="0" err="1"/>
              <a:t>dalam</a:t>
            </a:r>
            <a:r>
              <a:rPr lang="en-US" dirty="0"/>
              <a:t> </a:t>
            </a:r>
            <a:r>
              <a:rPr lang="en-US" dirty="0" err="1"/>
              <a:t>jangka</a:t>
            </a:r>
            <a:r>
              <a:rPr lang="en-US" dirty="0"/>
              <a:t> </a:t>
            </a:r>
            <a:r>
              <a:rPr lang="en-US" dirty="0" err="1"/>
              <a:t>waktu</a:t>
            </a:r>
            <a:r>
              <a:rPr lang="en-US" dirty="0"/>
              <a:t> </a:t>
            </a:r>
            <a:r>
              <a:rPr lang="en-US" dirty="0" err="1"/>
              <a:t>tertentu</a:t>
            </a:r>
            <a:r>
              <a:rPr lang="en-US" dirty="0"/>
              <a:t> </a:t>
            </a:r>
            <a:r>
              <a:rPr lang="en-US" dirty="0" err="1"/>
              <a:t>dan</a:t>
            </a:r>
            <a:r>
              <a:rPr lang="en-US" dirty="0"/>
              <a:t> </a:t>
            </a:r>
            <a:r>
              <a:rPr lang="en-US" dirty="0" err="1"/>
              <a:t>setelah</a:t>
            </a:r>
            <a:r>
              <a:rPr lang="en-US" dirty="0"/>
              <a:t> </a:t>
            </a:r>
            <a:r>
              <a:rPr lang="en-US" dirty="0" err="1"/>
              <a:t>ditegur</a:t>
            </a:r>
            <a:r>
              <a:rPr lang="en-US" dirty="0"/>
              <a:t> </a:t>
            </a:r>
            <a:r>
              <a:rPr lang="en-US" dirty="0" err="1"/>
              <a:t>secara</a:t>
            </a:r>
            <a:r>
              <a:rPr lang="en-US" dirty="0"/>
              <a:t> </a:t>
            </a:r>
            <a:r>
              <a:rPr lang="en-US" dirty="0" err="1"/>
              <a:t>tertulis</a:t>
            </a:r>
            <a:r>
              <a:rPr lang="en-US" dirty="0"/>
              <a:t> </a:t>
            </a:r>
            <a:r>
              <a:rPr lang="en-US" dirty="0" err="1"/>
              <a:t>tidak</a:t>
            </a:r>
            <a:r>
              <a:rPr lang="en-US" dirty="0"/>
              <a:t> </a:t>
            </a:r>
            <a:r>
              <a:rPr lang="en-US" dirty="0" err="1"/>
              <a:t>disampaikan</a:t>
            </a:r>
            <a:r>
              <a:rPr lang="en-US" dirty="0"/>
              <a:t> </a:t>
            </a:r>
            <a:r>
              <a:rPr lang="en-US" dirty="0" err="1"/>
              <a:t>pada</a:t>
            </a:r>
            <a:r>
              <a:rPr lang="en-US" dirty="0"/>
              <a:t> </a:t>
            </a:r>
            <a:r>
              <a:rPr lang="en-US" dirty="0" err="1"/>
              <a:t>waktunya</a:t>
            </a:r>
            <a:r>
              <a:rPr lang="en-US" dirty="0"/>
              <a:t> </a:t>
            </a:r>
            <a:r>
              <a:rPr lang="en-US" dirty="0" err="1"/>
              <a:t>sebagaimana</a:t>
            </a:r>
            <a:r>
              <a:rPr lang="en-US" dirty="0"/>
              <a:t> </a:t>
            </a:r>
            <a:r>
              <a:rPr lang="en-US" dirty="0" err="1"/>
              <a:t>ditentukan</a:t>
            </a:r>
            <a:r>
              <a:rPr lang="en-US" dirty="0"/>
              <a:t> </a:t>
            </a:r>
            <a:r>
              <a:rPr lang="en-US" dirty="0" err="1"/>
              <a:t>dalam</a:t>
            </a:r>
            <a:r>
              <a:rPr lang="en-US" dirty="0"/>
              <a:t> </a:t>
            </a:r>
            <a:r>
              <a:rPr lang="en-US" dirty="0" err="1"/>
              <a:t>surat</a:t>
            </a:r>
            <a:r>
              <a:rPr lang="en-US" dirty="0"/>
              <a:t> an;</a:t>
            </a:r>
          </a:p>
          <a:p>
            <a:pPr marL="514350" indent="-514350">
              <a:buFont typeface="+mj-lt"/>
              <a:buAutoNum type="arabicParenR"/>
            </a:pPr>
            <a:r>
              <a:rPr lang="en-US" dirty="0" err="1"/>
              <a:t>jika</a:t>
            </a:r>
            <a:r>
              <a:rPr lang="en-US" dirty="0"/>
              <a:t> </a:t>
            </a:r>
            <a:r>
              <a:rPr lang="en-US" dirty="0" err="1"/>
              <a:t>kewajiban</a:t>
            </a:r>
            <a:r>
              <a:rPr lang="en-US" dirty="0"/>
              <a:t> </a:t>
            </a:r>
            <a:r>
              <a:rPr lang="en-US" dirty="0" err="1"/>
              <a:t>mengisi</a:t>
            </a:r>
            <a:r>
              <a:rPr lang="en-US" dirty="0"/>
              <a:t> SPTPD </a:t>
            </a:r>
            <a:r>
              <a:rPr lang="en-US" dirty="0" err="1"/>
              <a:t>tidak</a:t>
            </a:r>
            <a:r>
              <a:rPr lang="en-US" dirty="0"/>
              <a:t> </a:t>
            </a:r>
            <a:r>
              <a:rPr lang="en-US" dirty="0" err="1"/>
              <a:t>dipenuhi</a:t>
            </a:r>
            <a:r>
              <a:rPr lang="en-US" dirty="0"/>
              <a:t>, </a:t>
            </a:r>
            <a:r>
              <a:rPr lang="en-US" dirty="0" err="1"/>
              <a:t>pajak</a:t>
            </a:r>
            <a:r>
              <a:rPr lang="en-US" dirty="0"/>
              <a:t> yang </a:t>
            </a:r>
            <a:r>
              <a:rPr lang="en-US" dirty="0" err="1"/>
              <a:t>terutang</a:t>
            </a:r>
            <a:r>
              <a:rPr lang="en-US" dirty="0"/>
              <a:t> </a:t>
            </a:r>
            <a:r>
              <a:rPr lang="en-US" dirty="0" err="1"/>
              <a:t>dihitung</a:t>
            </a:r>
            <a:r>
              <a:rPr lang="en-US" dirty="0"/>
              <a:t> </a:t>
            </a:r>
            <a:r>
              <a:rPr lang="en-US" dirty="0" err="1"/>
              <a:t>secara</a:t>
            </a:r>
            <a:r>
              <a:rPr lang="en-US" dirty="0"/>
              <a:t> </a:t>
            </a:r>
            <a:r>
              <a:rPr lang="en-US" dirty="0" err="1"/>
              <a:t>jabatan</a:t>
            </a:r>
            <a:r>
              <a:rPr lang="en-US" dirty="0"/>
              <a:t>.</a:t>
            </a:r>
          </a:p>
          <a:p>
            <a:pPr>
              <a:buNone/>
            </a:pPr>
            <a:r>
              <a:rPr lang="en-US" dirty="0"/>
              <a:t>b. </a:t>
            </a:r>
            <a:r>
              <a:rPr lang="en-US" b="1" dirty="0"/>
              <a:t>SKPDKBT</a:t>
            </a:r>
            <a:r>
              <a:rPr lang="en-US" dirty="0"/>
              <a:t> </a:t>
            </a:r>
            <a:r>
              <a:rPr lang="en-US" dirty="0" err="1"/>
              <a:t>jika</a:t>
            </a:r>
            <a:r>
              <a:rPr lang="en-US" dirty="0"/>
              <a:t> </a:t>
            </a:r>
            <a:r>
              <a:rPr lang="en-US" dirty="0" err="1"/>
              <a:t>ditemukan</a:t>
            </a:r>
            <a:r>
              <a:rPr lang="en-US" dirty="0"/>
              <a:t> data </a:t>
            </a:r>
            <a:r>
              <a:rPr lang="en-US" dirty="0" err="1"/>
              <a:t>baru</a:t>
            </a:r>
            <a:r>
              <a:rPr lang="en-US" dirty="0"/>
              <a:t> </a:t>
            </a:r>
            <a:r>
              <a:rPr lang="en-US" dirty="0" err="1"/>
              <a:t>dan</a:t>
            </a:r>
            <a:r>
              <a:rPr lang="en-US" dirty="0"/>
              <a:t>/</a:t>
            </a:r>
            <a:r>
              <a:rPr lang="en-US" dirty="0" err="1"/>
              <a:t>atau</a:t>
            </a:r>
            <a:r>
              <a:rPr lang="en-US" dirty="0"/>
              <a:t> data yang </a:t>
            </a:r>
            <a:r>
              <a:rPr lang="en-US" dirty="0" err="1"/>
              <a:t>semula</a:t>
            </a:r>
            <a:r>
              <a:rPr lang="en-US" dirty="0"/>
              <a:t> </a:t>
            </a:r>
            <a:r>
              <a:rPr lang="en-US" dirty="0" err="1"/>
              <a:t>belum</a:t>
            </a:r>
            <a:r>
              <a:rPr lang="en-US" dirty="0"/>
              <a:t> </a:t>
            </a:r>
            <a:r>
              <a:rPr lang="en-US" dirty="0" err="1"/>
              <a:t>terungkap</a:t>
            </a:r>
            <a:r>
              <a:rPr lang="en-US" dirty="0"/>
              <a:t> yang </a:t>
            </a:r>
            <a:r>
              <a:rPr lang="en-US" dirty="0" err="1"/>
              <a:t>menyebabkan</a:t>
            </a:r>
            <a:r>
              <a:rPr lang="en-US" dirty="0"/>
              <a:t> </a:t>
            </a:r>
            <a:r>
              <a:rPr lang="en-US" dirty="0" err="1"/>
              <a:t>penambahan</a:t>
            </a:r>
            <a:r>
              <a:rPr lang="en-US" dirty="0"/>
              <a:t> </a:t>
            </a:r>
            <a:r>
              <a:rPr lang="en-US" dirty="0" err="1"/>
              <a:t>jumlah</a:t>
            </a:r>
            <a:r>
              <a:rPr lang="en-US" dirty="0"/>
              <a:t> </a:t>
            </a:r>
            <a:r>
              <a:rPr lang="en-US" dirty="0" err="1"/>
              <a:t>pajak</a:t>
            </a:r>
            <a:r>
              <a:rPr lang="en-US" dirty="0"/>
              <a:t> yang </a:t>
            </a:r>
            <a:r>
              <a:rPr lang="en-US" dirty="0" err="1"/>
              <a:t>terutang</a:t>
            </a:r>
            <a:r>
              <a:rPr lang="en-US" dirty="0"/>
              <a:t>.</a:t>
            </a:r>
          </a:p>
          <a:p>
            <a:pPr>
              <a:buNone/>
            </a:pPr>
            <a:r>
              <a:rPr lang="en-US" dirty="0"/>
              <a:t>c. </a:t>
            </a:r>
            <a:r>
              <a:rPr lang="en-US" b="1" dirty="0"/>
              <a:t>SKPDN</a:t>
            </a:r>
            <a:r>
              <a:rPr lang="en-US" dirty="0"/>
              <a:t> </a:t>
            </a:r>
            <a:r>
              <a:rPr lang="en-US" dirty="0" err="1"/>
              <a:t>jika</a:t>
            </a:r>
            <a:r>
              <a:rPr lang="en-US" dirty="0"/>
              <a:t> </a:t>
            </a:r>
            <a:r>
              <a:rPr lang="en-US" dirty="0" err="1"/>
              <a:t>jumlah</a:t>
            </a:r>
            <a:r>
              <a:rPr lang="en-US" dirty="0"/>
              <a:t> </a:t>
            </a:r>
            <a:r>
              <a:rPr lang="en-US" dirty="0" err="1"/>
              <a:t>pajak</a:t>
            </a:r>
            <a:r>
              <a:rPr lang="en-US" dirty="0"/>
              <a:t> yang </a:t>
            </a:r>
            <a:r>
              <a:rPr lang="en-US" dirty="0" err="1"/>
              <a:t>terutang</a:t>
            </a:r>
            <a:r>
              <a:rPr lang="en-US" dirty="0"/>
              <a:t> </a:t>
            </a:r>
            <a:r>
              <a:rPr lang="en-US" dirty="0" err="1"/>
              <a:t>sama</a:t>
            </a:r>
            <a:r>
              <a:rPr lang="en-US" dirty="0"/>
              <a:t> </a:t>
            </a:r>
            <a:r>
              <a:rPr lang="en-US" dirty="0" err="1"/>
              <a:t>besarnya</a:t>
            </a:r>
            <a:r>
              <a:rPr lang="en-US" dirty="0"/>
              <a:t> </a:t>
            </a:r>
            <a:r>
              <a:rPr lang="en-US" dirty="0" err="1"/>
              <a:t>dengan</a:t>
            </a:r>
            <a:r>
              <a:rPr lang="en-US" dirty="0"/>
              <a:t> </a:t>
            </a:r>
            <a:r>
              <a:rPr lang="en-US" dirty="0" err="1"/>
              <a:t>jumlah</a:t>
            </a:r>
            <a:r>
              <a:rPr lang="en-US" dirty="0"/>
              <a:t> </a:t>
            </a:r>
            <a:r>
              <a:rPr lang="en-US" dirty="0" err="1"/>
              <a:t>kredit</a:t>
            </a:r>
            <a:r>
              <a:rPr lang="en-US" dirty="0"/>
              <a:t> </a:t>
            </a:r>
            <a:r>
              <a:rPr lang="en-US" dirty="0" err="1"/>
              <a:t>pajak</a:t>
            </a:r>
            <a:r>
              <a:rPr lang="en-US" dirty="0"/>
              <a:t> </a:t>
            </a:r>
            <a:r>
              <a:rPr lang="en-US" dirty="0" err="1"/>
              <a:t>atau</a:t>
            </a:r>
            <a:r>
              <a:rPr lang="en-US" dirty="0"/>
              <a:t> </a:t>
            </a:r>
            <a:r>
              <a:rPr lang="en-US" dirty="0" err="1"/>
              <a:t>pajak</a:t>
            </a:r>
            <a:r>
              <a:rPr lang="en-US" dirty="0"/>
              <a:t> </a:t>
            </a:r>
            <a:r>
              <a:rPr lang="en-US" dirty="0" err="1"/>
              <a:t>tidak</a:t>
            </a:r>
            <a:r>
              <a:rPr lang="en-US" dirty="0"/>
              <a:t> </a:t>
            </a:r>
            <a:r>
              <a:rPr lang="en-US" dirty="0" err="1"/>
              <a:t>terutang</a:t>
            </a:r>
            <a:r>
              <a:rPr lang="en-US" dirty="0"/>
              <a:t> </a:t>
            </a:r>
            <a:r>
              <a:rPr lang="en-US" dirty="0" err="1"/>
              <a:t>dan</a:t>
            </a:r>
            <a:r>
              <a:rPr lang="en-US" dirty="0"/>
              <a:t> </a:t>
            </a:r>
            <a:r>
              <a:rPr lang="en-US" dirty="0" err="1"/>
              <a:t>tidak</a:t>
            </a:r>
            <a:r>
              <a:rPr lang="en-US" dirty="0"/>
              <a:t> </a:t>
            </a:r>
            <a:r>
              <a:rPr lang="en-US" dirty="0" err="1"/>
              <a:t>ada</a:t>
            </a:r>
            <a:r>
              <a:rPr lang="en-US" dirty="0"/>
              <a:t> </a:t>
            </a:r>
            <a:r>
              <a:rPr lang="en-US" dirty="0" err="1"/>
              <a:t>kredit</a:t>
            </a:r>
            <a:r>
              <a:rPr lang="en-US" dirty="0"/>
              <a:t> </a:t>
            </a:r>
            <a:r>
              <a:rPr lang="en-US" dirty="0" err="1"/>
              <a:t>pajak</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r>
              <a:rPr lang="en-US" dirty="0"/>
              <a:t>PRINSIP PENGATURAN (1)</a:t>
            </a:r>
          </a:p>
        </p:txBody>
      </p:sp>
      <p:sp>
        <p:nvSpPr>
          <p:cNvPr id="2" name="Content Placeholder 1"/>
          <p:cNvSpPr>
            <a:spLocks noGrp="1"/>
          </p:cNvSpPr>
          <p:nvPr>
            <p:ph idx="1"/>
          </p:nvPr>
        </p:nvSpPr>
        <p:spPr>
          <a:xfrm>
            <a:off x="457200" y="1447800"/>
            <a:ext cx="8382000" cy="4953000"/>
          </a:xfrm>
        </p:spPr>
        <p:txBody>
          <a:bodyPr>
            <a:normAutofit fontScale="92500" lnSpcReduction="20000"/>
          </a:bodyPr>
          <a:lstStyle/>
          <a:p>
            <a:pPr>
              <a:buNone/>
            </a:pPr>
            <a:r>
              <a:rPr lang="en-US" sz="2800" dirty="0" err="1"/>
              <a:t>Ada</a:t>
            </a:r>
            <a:r>
              <a:rPr lang="en-US" sz="2800" dirty="0"/>
              <a:t> </a:t>
            </a:r>
            <a:r>
              <a:rPr lang="en-US" sz="2800" dirty="0" err="1"/>
              <a:t>beberapa</a:t>
            </a:r>
            <a:r>
              <a:rPr lang="en-US" sz="2800" dirty="0"/>
              <a:t> </a:t>
            </a:r>
            <a:r>
              <a:rPr lang="en-US" sz="2800" dirty="0" err="1"/>
              <a:t>prinsip</a:t>
            </a:r>
            <a:r>
              <a:rPr lang="en-US" sz="2800" dirty="0"/>
              <a:t> </a:t>
            </a:r>
            <a:r>
              <a:rPr lang="en-US" sz="2800" dirty="0" err="1"/>
              <a:t>pengaturan</a:t>
            </a:r>
            <a:r>
              <a:rPr lang="en-US" sz="2800" dirty="0"/>
              <a:t> </a:t>
            </a:r>
            <a:r>
              <a:rPr lang="en-US" sz="2800" dirty="0" err="1"/>
              <a:t>pajak</a:t>
            </a:r>
            <a:r>
              <a:rPr lang="en-US" sz="2800" dirty="0"/>
              <a:t> </a:t>
            </a:r>
            <a:r>
              <a:rPr lang="en-US" sz="2800" dirty="0" err="1"/>
              <a:t>daerah</a:t>
            </a:r>
            <a:r>
              <a:rPr lang="en-US" sz="2800" dirty="0"/>
              <a:t> </a:t>
            </a:r>
            <a:r>
              <a:rPr lang="en-US" sz="2800" dirty="0" err="1"/>
              <a:t>dan</a:t>
            </a:r>
            <a:r>
              <a:rPr lang="en-US" sz="2800" dirty="0"/>
              <a:t> </a:t>
            </a:r>
            <a:r>
              <a:rPr lang="en-US" sz="2800" dirty="0" err="1"/>
              <a:t>retribusi</a:t>
            </a:r>
            <a:r>
              <a:rPr lang="en-US" sz="2800" dirty="0"/>
              <a:t> </a:t>
            </a:r>
            <a:r>
              <a:rPr lang="en-US" sz="2800" dirty="0" err="1"/>
              <a:t>daerah</a:t>
            </a:r>
            <a:r>
              <a:rPr lang="en-US" sz="2800" dirty="0"/>
              <a:t> yang </a:t>
            </a:r>
            <a:r>
              <a:rPr lang="en-US" sz="2800" dirty="0" err="1"/>
              <a:t>dipergunakan</a:t>
            </a:r>
            <a:r>
              <a:rPr lang="en-US" sz="2800" dirty="0"/>
              <a:t> </a:t>
            </a:r>
            <a:r>
              <a:rPr lang="en-US" sz="2800" dirty="0" err="1"/>
              <a:t>dalam</a:t>
            </a:r>
            <a:r>
              <a:rPr lang="en-US" sz="2800" dirty="0"/>
              <a:t> </a:t>
            </a:r>
            <a:r>
              <a:rPr lang="en-US" sz="2800" dirty="0" err="1"/>
              <a:t>penyusunan</a:t>
            </a:r>
            <a:r>
              <a:rPr lang="en-US" sz="2800" dirty="0"/>
              <a:t> UU </a:t>
            </a:r>
            <a:r>
              <a:rPr lang="en-US" sz="2800" dirty="0" err="1"/>
              <a:t>ini</a:t>
            </a:r>
            <a:r>
              <a:rPr lang="en-US" sz="2800" dirty="0"/>
              <a:t>, </a:t>
            </a:r>
            <a:r>
              <a:rPr lang="en-US" sz="2800" dirty="0" err="1"/>
              <a:t>yaitu</a:t>
            </a:r>
            <a:r>
              <a:rPr lang="en-US" sz="2800" dirty="0"/>
              <a:t>:</a:t>
            </a:r>
          </a:p>
          <a:p>
            <a:pPr marL="514350" indent="-514350">
              <a:buFont typeface="+mj-lt"/>
              <a:buAutoNum type="arabicPeriod"/>
            </a:pPr>
            <a:r>
              <a:rPr lang="en-US" sz="2800" dirty="0" err="1"/>
              <a:t>Pemberian</a:t>
            </a:r>
            <a:r>
              <a:rPr lang="en-US" sz="2800" dirty="0"/>
              <a:t> </a:t>
            </a:r>
            <a:r>
              <a:rPr lang="en-US" sz="2800" dirty="0" err="1"/>
              <a:t>kewenangan</a:t>
            </a:r>
            <a:r>
              <a:rPr lang="en-US" sz="2800" dirty="0"/>
              <a:t> </a:t>
            </a:r>
            <a:r>
              <a:rPr lang="en-US" sz="2800" dirty="0" err="1"/>
              <a:t>pemungutan</a:t>
            </a:r>
            <a:r>
              <a:rPr lang="en-US" sz="2800" dirty="0"/>
              <a:t> </a:t>
            </a:r>
            <a:r>
              <a:rPr lang="en-US" sz="2800" dirty="0" err="1"/>
              <a:t>pajak</a:t>
            </a:r>
            <a:r>
              <a:rPr lang="en-US" sz="2800" dirty="0"/>
              <a:t> </a:t>
            </a:r>
            <a:r>
              <a:rPr lang="en-US" sz="2800" dirty="0" err="1"/>
              <a:t>daerah</a:t>
            </a:r>
            <a:r>
              <a:rPr lang="en-US" sz="2800" dirty="0"/>
              <a:t> </a:t>
            </a:r>
            <a:r>
              <a:rPr lang="en-US" sz="2800" dirty="0" err="1"/>
              <a:t>dan</a:t>
            </a:r>
            <a:r>
              <a:rPr lang="en-US" sz="2800" dirty="0"/>
              <a:t> </a:t>
            </a:r>
            <a:r>
              <a:rPr lang="en-US" sz="2800" dirty="0" err="1"/>
              <a:t>retribusi</a:t>
            </a:r>
            <a:r>
              <a:rPr lang="en-US" sz="2800" dirty="0"/>
              <a:t> </a:t>
            </a:r>
            <a:r>
              <a:rPr lang="en-US" sz="2800" dirty="0" err="1"/>
              <a:t>daerah</a:t>
            </a:r>
            <a:r>
              <a:rPr lang="en-US" sz="2800" dirty="0"/>
              <a:t> </a:t>
            </a:r>
            <a:r>
              <a:rPr lang="en-US" sz="2800" dirty="0" err="1"/>
              <a:t>tidak</a:t>
            </a:r>
            <a:r>
              <a:rPr lang="en-US" sz="2800" dirty="0"/>
              <a:t> </a:t>
            </a:r>
            <a:r>
              <a:rPr lang="en-US" sz="2800" dirty="0" err="1"/>
              <a:t>terlalu</a:t>
            </a:r>
            <a:r>
              <a:rPr lang="en-US" sz="2800" dirty="0"/>
              <a:t> </a:t>
            </a:r>
            <a:r>
              <a:rPr lang="en-US" sz="2800" dirty="0" err="1"/>
              <a:t>membebani</a:t>
            </a:r>
            <a:r>
              <a:rPr lang="en-US" sz="2800" dirty="0"/>
              <a:t> </a:t>
            </a:r>
            <a:r>
              <a:rPr lang="en-US" sz="2800" dirty="0" err="1"/>
              <a:t>rakyat</a:t>
            </a:r>
            <a:r>
              <a:rPr lang="en-US" sz="2800" dirty="0"/>
              <a:t> </a:t>
            </a:r>
            <a:r>
              <a:rPr lang="en-US" sz="2800" dirty="0" err="1"/>
              <a:t>dan</a:t>
            </a:r>
            <a:r>
              <a:rPr lang="en-US" sz="2800" dirty="0"/>
              <a:t> </a:t>
            </a:r>
            <a:r>
              <a:rPr lang="en-US" sz="2800" dirty="0" err="1"/>
              <a:t>relatif</a:t>
            </a:r>
            <a:r>
              <a:rPr lang="en-US" sz="2800" dirty="0"/>
              <a:t> </a:t>
            </a:r>
            <a:r>
              <a:rPr lang="en-US" sz="2800" dirty="0" err="1"/>
              <a:t>netral</a:t>
            </a:r>
            <a:r>
              <a:rPr lang="en-US" sz="2800" dirty="0"/>
              <a:t> </a:t>
            </a:r>
            <a:r>
              <a:rPr lang="en-US" sz="2800" dirty="0" err="1"/>
              <a:t>terhadap</a:t>
            </a:r>
            <a:r>
              <a:rPr lang="en-US" sz="2800" dirty="0"/>
              <a:t> </a:t>
            </a:r>
            <a:r>
              <a:rPr lang="en-US" sz="2800" dirty="0" err="1"/>
              <a:t>fiskal</a:t>
            </a:r>
            <a:r>
              <a:rPr lang="en-US" sz="2800" dirty="0"/>
              <a:t> </a:t>
            </a:r>
            <a:r>
              <a:rPr lang="en-US" sz="2800" dirty="0" err="1"/>
              <a:t>nasional</a:t>
            </a:r>
            <a:r>
              <a:rPr lang="en-US" sz="2800" dirty="0"/>
              <a:t>.</a:t>
            </a:r>
          </a:p>
          <a:p>
            <a:pPr marL="514350" indent="-514350">
              <a:buFont typeface="+mj-lt"/>
              <a:buAutoNum type="arabicPeriod"/>
            </a:pPr>
            <a:r>
              <a:rPr lang="en-US" sz="2800" dirty="0" err="1"/>
              <a:t>Jenis</a:t>
            </a:r>
            <a:r>
              <a:rPr lang="en-US" sz="2800" dirty="0"/>
              <a:t> </a:t>
            </a:r>
            <a:r>
              <a:rPr lang="en-US" sz="2800" dirty="0" err="1"/>
              <a:t>pajak</a:t>
            </a:r>
            <a:r>
              <a:rPr lang="en-US" sz="2800" dirty="0"/>
              <a:t>  yang </a:t>
            </a:r>
            <a:r>
              <a:rPr lang="en-US" sz="2800" dirty="0" err="1"/>
              <a:t>dapat</a:t>
            </a:r>
            <a:r>
              <a:rPr lang="en-US" sz="2800" dirty="0"/>
              <a:t> </a:t>
            </a:r>
            <a:r>
              <a:rPr lang="en-US" sz="2800" dirty="0" err="1"/>
              <a:t>dipungut</a:t>
            </a:r>
            <a:r>
              <a:rPr lang="en-US" sz="2800" dirty="0"/>
              <a:t> </a:t>
            </a:r>
            <a:r>
              <a:rPr lang="en-US" sz="2800" dirty="0" err="1"/>
              <a:t>oleh</a:t>
            </a:r>
            <a:r>
              <a:rPr lang="en-US" sz="2800" dirty="0"/>
              <a:t> </a:t>
            </a:r>
            <a:r>
              <a:rPr lang="en-US" sz="2800" dirty="0" err="1"/>
              <a:t>daerah</a:t>
            </a:r>
            <a:r>
              <a:rPr lang="en-US" sz="2800" dirty="0"/>
              <a:t> </a:t>
            </a:r>
            <a:r>
              <a:rPr lang="en-US" sz="2800" dirty="0" err="1"/>
              <a:t>hanya</a:t>
            </a:r>
            <a:r>
              <a:rPr lang="en-US" sz="2800" dirty="0"/>
              <a:t> yang </a:t>
            </a:r>
            <a:r>
              <a:rPr lang="en-US" sz="2800" dirty="0" err="1"/>
              <a:t>ditetapkan</a:t>
            </a:r>
            <a:r>
              <a:rPr lang="en-US" sz="2800" dirty="0"/>
              <a:t> </a:t>
            </a:r>
            <a:r>
              <a:rPr lang="en-US" sz="2800" dirty="0" err="1"/>
              <a:t>dalam</a:t>
            </a:r>
            <a:r>
              <a:rPr lang="en-US" sz="2800" dirty="0"/>
              <a:t> </a:t>
            </a:r>
            <a:r>
              <a:rPr lang="en-US" sz="2800" dirty="0" err="1"/>
              <a:t>Undang-undang</a:t>
            </a:r>
            <a:r>
              <a:rPr lang="en-US" sz="2800" dirty="0"/>
              <a:t> (</a:t>
            </a:r>
            <a:r>
              <a:rPr lang="en-US" sz="2800" i="1" dirty="0"/>
              <a:t>Closed-List</a:t>
            </a:r>
            <a:r>
              <a:rPr lang="en-US" sz="2800" dirty="0"/>
              <a:t>).</a:t>
            </a:r>
          </a:p>
          <a:p>
            <a:pPr marL="514350" indent="-514350">
              <a:buFont typeface="+mj-lt"/>
              <a:buAutoNum type="arabicPeriod"/>
            </a:pPr>
            <a:r>
              <a:rPr lang="en-US" sz="2800" dirty="0" err="1"/>
              <a:t>Pemberian</a:t>
            </a:r>
            <a:r>
              <a:rPr lang="en-US" sz="2800" dirty="0"/>
              <a:t> </a:t>
            </a:r>
            <a:r>
              <a:rPr lang="en-US" sz="2800" dirty="0" err="1"/>
              <a:t>kewenangan</a:t>
            </a:r>
            <a:r>
              <a:rPr lang="en-US" sz="2800" dirty="0"/>
              <a:t> </a:t>
            </a:r>
            <a:r>
              <a:rPr lang="en-US" sz="2800" dirty="0" err="1"/>
              <a:t>kepada</a:t>
            </a:r>
            <a:r>
              <a:rPr lang="en-US" sz="2800" dirty="0"/>
              <a:t> </a:t>
            </a:r>
            <a:r>
              <a:rPr lang="en-US" sz="2800" dirty="0" err="1"/>
              <a:t>daerah</a:t>
            </a:r>
            <a:r>
              <a:rPr lang="en-US" sz="2800" dirty="0"/>
              <a:t> </a:t>
            </a:r>
            <a:r>
              <a:rPr lang="en-US" sz="2800" dirty="0" err="1"/>
              <a:t>untuk</a:t>
            </a:r>
            <a:r>
              <a:rPr lang="en-US" sz="2800" dirty="0"/>
              <a:t> </a:t>
            </a:r>
            <a:r>
              <a:rPr lang="en-US" sz="2800" dirty="0" err="1"/>
              <a:t>menetapkan</a:t>
            </a:r>
            <a:r>
              <a:rPr lang="en-US" sz="2800" dirty="0"/>
              <a:t> </a:t>
            </a:r>
            <a:r>
              <a:rPr lang="en-US" sz="2800" dirty="0" err="1"/>
              <a:t>tarif</a:t>
            </a:r>
            <a:r>
              <a:rPr lang="en-US" sz="2800" dirty="0"/>
              <a:t> </a:t>
            </a:r>
            <a:r>
              <a:rPr lang="en-US" sz="2800" dirty="0" err="1"/>
              <a:t>pajak</a:t>
            </a:r>
            <a:r>
              <a:rPr lang="en-US" sz="2800" dirty="0"/>
              <a:t> </a:t>
            </a:r>
            <a:r>
              <a:rPr lang="en-US" sz="2800" dirty="0" err="1"/>
              <a:t>daerah</a:t>
            </a:r>
            <a:r>
              <a:rPr lang="en-US" sz="2800" dirty="0"/>
              <a:t> </a:t>
            </a:r>
            <a:r>
              <a:rPr lang="en-US" sz="2800" dirty="0" err="1"/>
              <a:t>dalam</a:t>
            </a:r>
            <a:r>
              <a:rPr lang="en-US" sz="2800" dirty="0"/>
              <a:t> </a:t>
            </a:r>
            <a:r>
              <a:rPr lang="en-US" sz="2800" dirty="0" err="1"/>
              <a:t>batas</a:t>
            </a:r>
            <a:r>
              <a:rPr lang="en-US" sz="2800" dirty="0"/>
              <a:t> </a:t>
            </a:r>
            <a:r>
              <a:rPr lang="en-US" sz="2800" dirty="0" err="1"/>
              <a:t>tarif</a:t>
            </a:r>
            <a:r>
              <a:rPr lang="en-US" sz="2800" dirty="0"/>
              <a:t> minimum </a:t>
            </a:r>
            <a:r>
              <a:rPr lang="en-US" sz="2800" dirty="0" err="1"/>
              <a:t>dan</a:t>
            </a:r>
            <a:r>
              <a:rPr lang="en-US" sz="2800" dirty="0"/>
              <a:t> </a:t>
            </a:r>
            <a:r>
              <a:rPr lang="en-US" sz="2800" dirty="0" err="1"/>
              <a:t>maksimum</a:t>
            </a:r>
            <a:r>
              <a:rPr lang="en-US" sz="2800" dirty="0"/>
              <a:t> yang </a:t>
            </a:r>
            <a:r>
              <a:rPr lang="en-US" sz="2800" dirty="0" err="1"/>
              <a:t>ditetapkan</a:t>
            </a:r>
            <a:r>
              <a:rPr lang="en-US" sz="2800" dirty="0"/>
              <a:t> </a:t>
            </a:r>
            <a:r>
              <a:rPr lang="en-US" sz="2800" dirty="0" err="1"/>
              <a:t>dalam</a:t>
            </a:r>
            <a:r>
              <a:rPr lang="en-US" sz="2800" dirty="0"/>
              <a:t> </a:t>
            </a:r>
            <a:r>
              <a:rPr lang="en-US" sz="2800" dirty="0" err="1"/>
              <a:t>Undang-undang</a:t>
            </a:r>
            <a:r>
              <a:rPr lang="en-US" sz="2800" dirty="0"/>
              <a:t>.</a:t>
            </a:r>
          </a:p>
          <a:p>
            <a:pPr>
              <a:buNone/>
            </a:pPr>
            <a:br>
              <a:rPr lang="en-US" dirty="0"/>
            </a:b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err="1"/>
              <a:t>Pemungutan</a:t>
            </a:r>
            <a:r>
              <a:rPr lang="en-GB" dirty="0"/>
              <a:t> </a:t>
            </a:r>
            <a:r>
              <a:rPr lang="en-GB" dirty="0" err="1"/>
              <a:t>Pajak</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dirty="0" err="1"/>
              <a:t>Pasal</a:t>
            </a:r>
            <a:r>
              <a:rPr lang="en-US" dirty="0"/>
              <a:t> 97</a:t>
            </a:r>
          </a:p>
          <a:p>
            <a:pPr>
              <a:buNone/>
            </a:pPr>
            <a:r>
              <a:rPr lang="en-US" dirty="0"/>
              <a:t>(2)</a:t>
            </a:r>
            <a:r>
              <a:rPr lang="en-US" dirty="0" err="1"/>
              <a:t>Jumlah</a:t>
            </a:r>
            <a:r>
              <a:rPr lang="en-US" dirty="0"/>
              <a:t> </a:t>
            </a:r>
            <a:r>
              <a:rPr lang="en-US" dirty="0" err="1"/>
              <a:t>kekurangan</a:t>
            </a:r>
            <a:r>
              <a:rPr lang="en-US" dirty="0"/>
              <a:t> </a:t>
            </a:r>
            <a:r>
              <a:rPr lang="en-US" dirty="0" err="1"/>
              <a:t>pajak</a:t>
            </a:r>
            <a:r>
              <a:rPr lang="en-US" dirty="0"/>
              <a:t> yang </a:t>
            </a:r>
            <a:r>
              <a:rPr lang="en-US" dirty="0" err="1"/>
              <a:t>terutang</a:t>
            </a:r>
            <a:r>
              <a:rPr lang="en-US" dirty="0"/>
              <a:t> </a:t>
            </a:r>
            <a:r>
              <a:rPr lang="en-US" dirty="0" err="1"/>
              <a:t>dalam</a:t>
            </a:r>
            <a:r>
              <a:rPr lang="en-US" dirty="0"/>
              <a:t> SKPDKB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huruf</a:t>
            </a:r>
            <a:r>
              <a:rPr lang="en-US" dirty="0"/>
              <a:t> a </a:t>
            </a:r>
            <a:r>
              <a:rPr lang="en-US" dirty="0" err="1"/>
              <a:t>angka</a:t>
            </a:r>
            <a:r>
              <a:rPr lang="en-US" dirty="0"/>
              <a:t> 1) </a:t>
            </a:r>
            <a:r>
              <a:rPr lang="en-US" dirty="0" err="1"/>
              <a:t>dan</a:t>
            </a:r>
            <a:r>
              <a:rPr lang="en-US" dirty="0"/>
              <a:t> </a:t>
            </a:r>
            <a:r>
              <a:rPr lang="en-US" dirty="0" err="1"/>
              <a:t>angka</a:t>
            </a:r>
            <a:r>
              <a:rPr lang="en-US" dirty="0"/>
              <a:t> 2) </a:t>
            </a:r>
            <a:r>
              <a:rPr lang="en-US" dirty="0" err="1"/>
              <a:t>dikenakan</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bunga</a:t>
            </a:r>
            <a:r>
              <a:rPr lang="en-US" dirty="0"/>
              <a:t> </a:t>
            </a:r>
            <a:r>
              <a:rPr lang="en-US" dirty="0" err="1"/>
              <a:t>sebesar</a:t>
            </a:r>
            <a:r>
              <a:rPr lang="en-US" dirty="0"/>
              <a:t> 2% (</a:t>
            </a:r>
            <a:r>
              <a:rPr lang="en-US" dirty="0" err="1"/>
              <a:t>dua</a:t>
            </a:r>
            <a:r>
              <a:rPr lang="en-US" dirty="0"/>
              <a:t> </a:t>
            </a:r>
            <a:r>
              <a:rPr lang="en-US" dirty="0" err="1"/>
              <a:t>persen</a:t>
            </a:r>
            <a:r>
              <a:rPr lang="en-US" dirty="0"/>
              <a:t>) </a:t>
            </a:r>
            <a:r>
              <a:rPr lang="en-US" dirty="0" err="1"/>
              <a:t>sebulan</a:t>
            </a:r>
            <a:r>
              <a:rPr lang="en-US" dirty="0"/>
              <a:t> </a:t>
            </a:r>
            <a:r>
              <a:rPr lang="en-US" dirty="0" err="1"/>
              <a:t>dihitung</a:t>
            </a:r>
            <a:r>
              <a:rPr lang="en-US" dirty="0"/>
              <a:t> </a:t>
            </a:r>
            <a:r>
              <a:rPr lang="en-US" dirty="0" err="1"/>
              <a:t>dari</a:t>
            </a:r>
            <a:r>
              <a:rPr lang="en-US" dirty="0"/>
              <a:t> </a:t>
            </a:r>
            <a:r>
              <a:rPr lang="en-US" dirty="0" err="1"/>
              <a:t>pajak</a:t>
            </a:r>
            <a:r>
              <a:rPr lang="en-US" dirty="0"/>
              <a:t> yang </a:t>
            </a:r>
            <a:r>
              <a:rPr lang="en-US" dirty="0" err="1"/>
              <a:t>kurang</a:t>
            </a:r>
            <a:r>
              <a:rPr lang="en-US" dirty="0"/>
              <a:t> </a:t>
            </a:r>
            <a:r>
              <a:rPr lang="en-US" dirty="0" err="1"/>
              <a:t>atau</a:t>
            </a:r>
            <a:r>
              <a:rPr lang="en-US" dirty="0"/>
              <a:t> </a:t>
            </a:r>
            <a:r>
              <a:rPr lang="en-US" dirty="0" err="1"/>
              <a:t>terlambat</a:t>
            </a:r>
            <a:r>
              <a:rPr lang="en-US" dirty="0"/>
              <a:t> </a:t>
            </a:r>
            <a:r>
              <a:rPr lang="en-US" dirty="0" err="1"/>
              <a:t>dibayar</a:t>
            </a:r>
            <a:r>
              <a:rPr lang="en-US" dirty="0"/>
              <a:t> </a:t>
            </a:r>
            <a:r>
              <a:rPr lang="en-US" dirty="0" err="1"/>
              <a:t>untuk</a:t>
            </a:r>
            <a:r>
              <a:rPr lang="en-US" dirty="0"/>
              <a:t> </a:t>
            </a:r>
            <a:r>
              <a:rPr lang="en-US" dirty="0" err="1"/>
              <a:t>jangka</a:t>
            </a:r>
            <a:r>
              <a:rPr lang="en-US" dirty="0"/>
              <a:t> </a:t>
            </a:r>
            <a:r>
              <a:rPr lang="en-US" dirty="0" err="1"/>
              <a:t>waktu</a:t>
            </a:r>
            <a:r>
              <a:rPr lang="en-US" dirty="0"/>
              <a:t> paling </a:t>
            </a:r>
            <a:r>
              <a:rPr lang="sv-SE" dirty="0"/>
              <a:t>lama 24 (dua puluh empat) bulan dihitung sejak saat </a:t>
            </a:r>
            <a:r>
              <a:rPr lang="en-US" dirty="0" err="1"/>
              <a:t>terutangnya</a:t>
            </a:r>
            <a:r>
              <a:rPr lang="en-US" dirty="0"/>
              <a:t> </a:t>
            </a:r>
            <a:r>
              <a:rPr lang="en-US" dirty="0" err="1"/>
              <a:t>pajak</a:t>
            </a:r>
            <a:r>
              <a:rPr lang="en-US" dirty="0"/>
              <a:t>.</a:t>
            </a:r>
          </a:p>
          <a:p>
            <a:pPr>
              <a:buNone/>
            </a:pPr>
            <a:r>
              <a:rPr lang="en-US" dirty="0"/>
              <a:t>(3) </a:t>
            </a:r>
            <a:r>
              <a:rPr lang="en-US" dirty="0" err="1"/>
              <a:t>Jumlah</a:t>
            </a:r>
            <a:r>
              <a:rPr lang="en-US" dirty="0"/>
              <a:t> </a:t>
            </a:r>
            <a:r>
              <a:rPr lang="en-US" dirty="0" err="1"/>
              <a:t>kekurangan</a:t>
            </a:r>
            <a:r>
              <a:rPr lang="en-US" dirty="0"/>
              <a:t> </a:t>
            </a:r>
            <a:r>
              <a:rPr lang="en-US" dirty="0" err="1"/>
              <a:t>pajak</a:t>
            </a:r>
            <a:r>
              <a:rPr lang="en-US" dirty="0"/>
              <a:t> yang </a:t>
            </a:r>
            <a:r>
              <a:rPr lang="en-US" dirty="0" err="1"/>
              <a:t>terutang</a:t>
            </a:r>
            <a:r>
              <a:rPr lang="en-US" dirty="0"/>
              <a:t> </a:t>
            </a:r>
            <a:r>
              <a:rPr lang="en-US" dirty="0" err="1"/>
              <a:t>dalam</a:t>
            </a:r>
            <a:r>
              <a:rPr lang="en-US" dirty="0"/>
              <a:t> SKPDKBT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huruf</a:t>
            </a:r>
            <a:r>
              <a:rPr lang="en-US" dirty="0"/>
              <a:t> b </a:t>
            </a:r>
            <a:r>
              <a:rPr lang="en-US" dirty="0" err="1"/>
              <a:t>dikenakan</a:t>
            </a:r>
            <a:r>
              <a:rPr lang="en-US" dirty="0"/>
              <a:t> </a:t>
            </a:r>
            <a:r>
              <a:rPr lang="nb-NO" dirty="0"/>
              <a:t>sanksi administratif berupa kenaikan sebesar 100% </a:t>
            </a:r>
            <a:r>
              <a:rPr lang="sv-SE" dirty="0"/>
              <a:t>(seratus persen) dari jumlah kekurangan pajak tersebut.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err="1"/>
              <a:t>Pemungutan</a:t>
            </a:r>
            <a:r>
              <a:rPr lang="en-GB" dirty="0"/>
              <a:t> </a:t>
            </a:r>
            <a:r>
              <a:rPr lang="en-GB" dirty="0" err="1"/>
              <a:t>Pajak</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dirty="0" err="1"/>
              <a:t>Pasal</a:t>
            </a:r>
            <a:r>
              <a:rPr lang="en-US" dirty="0"/>
              <a:t> 97</a:t>
            </a:r>
          </a:p>
          <a:p>
            <a:pPr>
              <a:buNone/>
            </a:pPr>
            <a:r>
              <a:rPr lang="en-US" dirty="0"/>
              <a:t>(4)</a:t>
            </a:r>
            <a:r>
              <a:rPr lang="en-US" dirty="0" err="1"/>
              <a:t>Kenaikan</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(3) </a:t>
            </a:r>
            <a:r>
              <a:rPr lang="en-US" dirty="0" err="1"/>
              <a:t>tidak</a:t>
            </a:r>
            <a:r>
              <a:rPr lang="en-US" dirty="0"/>
              <a:t> </a:t>
            </a:r>
            <a:r>
              <a:rPr lang="en-US" dirty="0" err="1"/>
              <a:t>dikenakan</a:t>
            </a:r>
            <a:r>
              <a:rPr lang="en-US" dirty="0"/>
              <a:t> </a:t>
            </a:r>
            <a:r>
              <a:rPr lang="en-US" dirty="0" err="1"/>
              <a:t>jika</a:t>
            </a:r>
            <a:r>
              <a:rPr lang="en-US" dirty="0"/>
              <a:t> </a:t>
            </a:r>
            <a:r>
              <a:rPr lang="en-US" dirty="0" err="1"/>
              <a:t>Wajib</a:t>
            </a:r>
            <a:r>
              <a:rPr lang="en-US" dirty="0"/>
              <a:t> </a:t>
            </a:r>
            <a:r>
              <a:rPr lang="en-US" dirty="0" err="1"/>
              <a:t>Pajak</a:t>
            </a:r>
            <a:r>
              <a:rPr lang="en-US" dirty="0"/>
              <a:t> </a:t>
            </a:r>
            <a:r>
              <a:rPr lang="en-US" dirty="0" err="1"/>
              <a:t>melaporkan</a:t>
            </a:r>
            <a:r>
              <a:rPr lang="en-US" dirty="0"/>
              <a:t> </a:t>
            </a:r>
            <a:r>
              <a:rPr lang="en-US" dirty="0" err="1"/>
              <a:t>sendiri</a:t>
            </a:r>
            <a:r>
              <a:rPr lang="en-US" dirty="0"/>
              <a:t> </a:t>
            </a:r>
            <a:r>
              <a:rPr lang="en-US" dirty="0" err="1"/>
              <a:t>sebelum</a:t>
            </a:r>
            <a:r>
              <a:rPr lang="en-US" dirty="0"/>
              <a:t> </a:t>
            </a:r>
            <a:r>
              <a:rPr lang="en-US" dirty="0" err="1"/>
              <a:t>dilakukan</a:t>
            </a:r>
            <a:r>
              <a:rPr lang="en-US" dirty="0"/>
              <a:t> </a:t>
            </a:r>
            <a:r>
              <a:rPr lang="en-US" dirty="0" err="1"/>
              <a:t>tindakan</a:t>
            </a:r>
            <a:r>
              <a:rPr lang="en-US" dirty="0"/>
              <a:t> </a:t>
            </a:r>
            <a:r>
              <a:rPr lang="en-US" dirty="0" err="1"/>
              <a:t>pemeriksaan</a:t>
            </a:r>
            <a:r>
              <a:rPr lang="en-US" dirty="0"/>
              <a:t>.</a:t>
            </a:r>
          </a:p>
          <a:p>
            <a:pPr>
              <a:buNone/>
            </a:pPr>
            <a:r>
              <a:rPr lang="en-US" dirty="0"/>
              <a:t>(5) </a:t>
            </a:r>
            <a:r>
              <a:rPr lang="en-US" dirty="0" err="1"/>
              <a:t>Jumlah</a:t>
            </a:r>
            <a:r>
              <a:rPr lang="en-US" dirty="0"/>
              <a:t> </a:t>
            </a:r>
            <a:r>
              <a:rPr lang="en-US" dirty="0" err="1"/>
              <a:t>pajak</a:t>
            </a:r>
            <a:r>
              <a:rPr lang="en-US" dirty="0"/>
              <a:t> yang </a:t>
            </a:r>
            <a:r>
              <a:rPr lang="en-US" dirty="0" err="1"/>
              <a:t>terutang</a:t>
            </a:r>
            <a:r>
              <a:rPr lang="en-US" dirty="0"/>
              <a:t> </a:t>
            </a:r>
            <a:r>
              <a:rPr lang="en-US" dirty="0" err="1"/>
              <a:t>dalam</a:t>
            </a:r>
            <a:r>
              <a:rPr lang="en-US" dirty="0"/>
              <a:t> SKPDKB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huruf</a:t>
            </a:r>
            <a:r>
              <a:rPr lang="en-US" dirty="0"/>
              <a:t> a </a:t>
            </a:r>
            <a:r>
              <a:rPr lang="en-US" dirty="0" err="1"/>
              <a:t>angka</a:t>
            </a:r>
            <a:r>
              <a:rPr lang="en-US" dirty="0"/>
              <a:t> 3) </a:t>
            </a:r>
            <a:r>
              <a:rPr lang="en-US" dirty="0" err="1"/>
              <a:t>dikenakan</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kenaikan</a:t>
            </a:r>
            <a:r>
              <a:rPr lang="en-US" dirty="0"/>
              <a:t> </a:t>
            </a:r>
            <a:r>
              <a:rPr lang="en-US" dirty="0" err="1"/>
              <a:t>sebesar</a:t>
            </a:r>
            <a:r>
              <a:rPr lang="en-US" dirty="0"/>
              <a:t> 25% (</a:t>
            </a:r>
            <a:r>
              <a:rPr lang="en-US" dirty="0" err="1"/>
              <a:t>dua</a:t>
            </a:r>
            <a:r>
              <a:rPr lang="en-US" dirty="0"/>
              <a:t> </a:t>
            </a:r>
            <a:r>
              <a:rPr lang="en-US" dirty="0" err="1"/>
              <a:t>puluh</a:t>
            </a:r>
            <a:r>
              <a:rPr lang="en-US" dirty="0"/>
              <a:t> lima </a:t>
            </a:r>
            <a:r>
              <a:rPr lang="en-US" dirty="0" err="1"/>
              <a:t>persen</a:t>
            </a:r>
            <a:r>
              <a:rPr lang="en-US" dirty="0"/>
              <a:t>) </a:t>
            </a:r>
            <a:r>
              <a:rPr lang="en-US" dirty="0" err="1"/>
              <a:t>dari</a:t>
            </a:r>
            <a:r>
              <a:rPr lang="en-US" dirty="0"/>
              <a:t> </a:t>
            </a:r>
            <a:r>
              <a:rPr lang="en-US" dirty="0" err="1"/>
              <a:t>pokok</a:t>
            </a:r>
            <a:r>
              <a:rPr lang="en-US" dirty="0"/>
              <a:t> </a:t>
            </a:r>
            <a:r>
              <a:rPr lang="en-US" dirty="0" err="1"/>
              <a:t>pajak</a:t>
            </a:r>
            <a:r>
              <a:rPr lang="en-US" dirty="0"/>
              <a:t> </a:t>
            </a:r>
            <a:r>
              <a:rPr lang="en-US" dirty="0" err="1"/>
              <a:t>ditambah</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bunga</a:t>
            </a:r>
            <a:r>
              <a:rPr lang="en-US" dirty="0"/>
              <a:t> </a:t>
            </a:r>
            <a:r>
              <a:rPr lang="en-US" dirty="0" err="1"/>
              <a:t>sebesar</a:t>
            </a:r>
            <a:r>
              <a:rPr lang="en-US" dirty="0"/>
              <a:t> 2% (</a:t>
            </a:r>
            <a:r>
              <a:rPr lang="en-US" dirty="0" err="1"/>
              <a:t>dua</a:t>
            </a:r>
            <a:r>
              <a:rPr lang="en-US" dirty="0"/>
              <a:t> </a:t>
            </a:r>
            <a:r>
              <a:rPr lang="en-US" dirty="0" err="1"/>
              <a:t>persen</a:t>
            </a:r>
            <a:r>
              <a:rPr lang="en-US" dirty="0"/>
              <a:t>) </a:t>
            </a:r>
            <a:r>
              <a:rPr lang="en-US" dirty="0" err="1"/>
              <a:t>sebulan</a:t>
            </a:r>
            <a:r>
              <a:rPr lang="en-US" dirty="0"/>
              <a:t> </a:t>
            </a:r>
            <a:r>
              <a:rPr lang="en-US" dirty="0" err="1"/>
              <a:t>dihitung</a:t>
            </a:r>
            <a:r>
              <a:rPr lang="en-US" dirty="0"/>
              <a:t> </a:t>
            </a:r>
            <a:r>
              <a:rPr lang="en-US" dirty="0" err="1"/>
              <a:t>dari</a:t>
            </a:r>
            <a:r>
              <a:rPr lang="en-US" dirty="0"/>
              <a:t> </a:t>
            </a:r>
            <a:r>
              <a:rPr lang="en-US" dirty="0" err="1"/>
              <a:t>pajak</a:t>
            </a:r>
            <a:r>
              <a:rPr lang="en-US" dirty="0"/>
              <a:t> yang </a:t>
            </a:r>
            <a:r>
              <a:rPr lang="en-US" dirty="0" err="1"/>
              <a:t>kurang</a:t>
            </a:r>
            <a:r>
              <a:rPr lang="en-US" dirty="0"/>
              <a:t> </a:t>
            </a:r>
            <a:r>
              <a:rPr lang="en-US" dirty="0" err="1"/>
              <a:t>atau</a:t>
            </a:r>
            <a:r>
              <a:rPr lang="en-US" dirty="0"/>
              <a:t> </a:t>
            </a:r>
            <a:r>
              <a:rPr lang="en-US" dirty="0" err="1"/>
              <a:t>terlambat</a:t>
            </a:r>
            <a:r>
              <a:rPr lang="en-US" dirty="0"/>
              <a:t> </a:t>
            </a:r>
            <a:r>
              <a:rPr lang="en-US" dirty="0" err="1"/>
              <a:t>dibayar</a:t>
            </a:r>
            <a:r>
              <a:rPr lang="en-US" dirty="0"/>
              <a:t> </a:t>
            </a:r>
            <a:r>
              <a:rPr lang="en-US" dirty="0" err="1"/>
              <a:t>untuk</a:t>
            </a:r>
            <a:r>
              <a:rPr lang="en-US" dirty="0"/>
              <a:t> </a:t>
            </a:r>
            <a:r>
              <a:rPr lang="en-US" dirty="0" err="1"/>
              <a:t>jangka</a:t>
            </a:r>
            <a:r>
              <a:rPr lang="en-US" dirty="0"/>
              <a:t> </a:t>
            </a:r>
            <a:r>
              <a:rPr lang="en-US" dirty="0" err="1"/>
              <a:t>waktu</a:t>
            </a:r>
            <a:r>
              <a:rPr lang="en-US" dirty="0"/>
              <a:t> paling lama 24 (</a:t>
            </a:r>
            <a:r>
              <a:rPr lang="en-US" dirty="0" err="1"/>
              <a:t>dua</a:t>
            </a:r>
            <a:r>
              <a:rPr lang="en-US" dirty="0"/>
              <a:t> </a:t>
            </a:r>
            <a:r>
              <a:rPr lang="en-US" dirty="0" err="1"/>
              <a:t>puluh</a:t>
            </a:r>
            <a:r>
              <a:rPr lang="en-US" dirty="0"/>
              <a:t> </a:t>
            </a:r>
            <a:r>
              <a:rPr lang="en-US" dirty="0" err="1"/>
              <a:t>empat</a:t>
            </a:r>
            <a:r>
              <a:rPr lang="en-US" dirty="0"/>
              <a:t>) </a:t>
            </a:r>
            <a:r>
              <a:rPr lang="en-US" dirty="0" err="1"/>
              <a:t>bulan</a:t>
            </a:r>
            <a:r>
              <a:rPr lang="en-US" dirty="0"/>
              <a:t> </a:t>
            </a:r>
            <a:r>
              <a:rPr lang="en-US" dirty="0" err="1"/>
              <a:t>dihitung</a:t>
            </a:r>
            <a:r>
              <a:rPr lang="en-US" dirty="0"/>
              <a:t> </a:t>
            </a:r>
            <a:r>
              <a:rPr lang="en-US" dirty="0" err="1"/>
              <a:t>sejak</a:t>
            </a:r>
            <a:r>
              <a:rPr lang="en-US" dirty="0"/>
              <a:t> </a:t>
            </a:r>
            <a:r>
              <a:rPr lang="en-US" dirty="0" err="1"/>
              <a:t>saat</a:t>
            </a:r>
            <a:r>
              <a:rPr lang="en-US" dirty="0"/>
              <a:t> </a:t>
            </a:r>
            <a:r>
              <a:rPr lang="en-US" dirty="0" err="1"/>
              <a:t>terutangnya</a:t>
            </a:r>
            <a:r>
              <a:rPr lang="en-US" dirty="0"/>
              <a:t> </a:t>
            </a:r>
            <a:r>
              <a:rPr lang="en-US" dirty="0" err="1"/>
              <a:t>pajak</a:t>
            </a:r>
            <a:r>
              <a:rPr lang="en-US"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Surat</a:t>
            </a:r>
            <a:r>
              <a:rPr lang="en-US" dirty="0"/>
              <a:t> </a:t>
            </a:r>
            <a:r>
              <a:rPr lang="en-US" dirty="0" err="1"/>
              <a:t>Tagihan</a:t>
            </a:r>
            <a:r>
              <a:rPr lang="en-US" dirty="0"/>
              <a:t> </a:t>
            </a:r>
            <a:r>
              <a:rPr lang="en-US" dirty="0" err="1"/>
              <a:t>Pajak</a:t>
            </a:r>
            <a:endParaRPr lang="en-US" dirty="0"/>
          </a:p>
        </p:txBody>
      </p:sp>
      <p:sp>
        <p:nvSpPr>
          <p:cNvPr id="3" name="Content Placeholder 2"/>
          <p:cNvSpPr>
            <a:spLocks noGrp="1"/>
          </p:cNvSpPr>
          <p:nvPr>
            <p:ph idx="1"/>
          </p:nvPr>
        </p:nvSpPr>
        <p:spPr/>
        <p:txBody>
          <a:bodyPr/>
          <a:lstStyle/>
          <a:p>
            <a:pPr algn="ctr">
              <a:buNone/>
            </a:pPr>
            <a:r>
              <a:rPr lang="en-US" dirty="0" err="1"/>
              <a:t>Pasal</a:t>
            </a:r>
            <a:r>
              <a:rPr lang="en-US" dirty="0"/>
              <a:t> 100</a:t>
            </a:r>
          </a:p>
          <a:p>
            <a:pPr>
              <a:buNone/>
            </a:pPr>
            <a:r>
              <a:rPr lang="en-US" dirty="0"/>
              <a:t>(1) </a:t>
            </a:r>
            <a:r>
              <a:rPr lang="en-US" dirty="0" err="1"/>
              <a:t>Kepala</a:t>
            </a:r>
            <a:r>
              <a:rPr lang="en-US" dirty="0"/>
              <a:t> Daerah </a:t>
            </a:r>
            <a:r>
              <a:rPr lang="en-US" dirty="0" err="1"/>
              <a:t>dapat</a:t>
            </a:r>
            <a:r>
              <a:rPr lang="en-US" dirty="0"/>
              <a:t> </a:t>
            </a:r>
            <a:r>
              <a:rPr lang="en-US" dirty="0" err="1"/>
              <a:t>menerbitkan</a:t>
            </a:r>
            <a:r>
              <a:rPr lang="en-US" dirty="0"/>
              <a:t> STPD </a:t>
            </a:r>
            <a:r>
              <a:rPr lang="en-US" dirty="0" err="1"/>
              <a:t>jika</a:t>
            </a:r>
            <a:r>
              <a:rPr lang="en-US" dirty="0"/>
              <a:t>:</a:t>
            </a:r>
          </a:p>
          <a:p>
            <a:pPr>
              <a:buNone/>
            </a:pPr>
            <a:r>
              <a:rPr lang="en-US" dirty="0"/>
              <a:t>a. </a:t>
            </a:r>
            <a:r>
              <a:rPr lang="en-US" dirty="0" err="1"/>
              <a:t>pajak</a:t>
            </a:r>
            <a:r>
              <a:rPr lang="en-US" dirty="0"/>
              <a:t> </a:t>
            </a:r>
            <a:r>
              <a:rPr lang="en-US" dirty="0" err="1"/>
              <a:t>dalam</a:t>
            </a:r>
            <a:r>
              <a:rPr lang="en-US" dirty="0"/>
              <a:t> </a:t>
            </a:r>
            <a:r>
              <a:rPr lang="en-US" dirty="0" err="1"/>
              <a:t>tahun</a:t>
            </a:r>
            <a:r>
              <a:rPr lang="en-US" dirty="0"/>
              <a:t> </a:t>
            </a:r>
            <a:r>
              <a:rPr lang="en-US" dirty="0" err="1"/>
              <a:t>berjalan</a:t>
            </a:r>
            <a:r>
              <a:rPr lang="en-US" dirty="0"/>
              <a:t>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a:t>
            </a:r>
          </a:p>
          <a:p>
            <a:pPr>
              <a:buNone/>
            </a:pPr>
            <a:r>
              <a:rPr lang="en-US" dirty="0"/>
              <a:t>b. </a:t>
            </a:r>
            <a:r>
              <a:rPr lang="en-US" dirty="0" err="1"/>
              <a:t>dari</a:t>
            </a:r>
            <a:r>
              <a:rPr lang="en-US" dirty="0"/>
              <a:t> </a:t>
            </a:r>
            <a:r>
              <a:rPr lang="en-US" dirty="0" err="1"/>
              <a:t>hasil</a:t>
            </a:r>
            <a:r>
              <a:rPr lang="en-US" dirty="0"/>
              <a:t> </a:t>
            </a:r>
            <a:r>
              <a:rPr lang="en-US" dirty="0" err="1"/>
              <a:t>penelitian</a:t>
            </a:r>
            <a:r>
              <a:rPr lang="en-US" dirty="0"/>
              <a:t> SPTPD </a:t>
            </a:r>
            <a:r>
              <a:rPr lang="en-US" dirty="0" err="1"/>
              <a:t>terdapat</a:t>
            </a:r>
            <a:r>
              <a:rPr lang="en-US" dirty="0"/>
              <a:t> </a:t>
            </a:r>
            <a:r>
              <a:rPr lang="en-US" dirty="0" err="1"/>
              <a:t>kekurangan</a:t>
            </a:r>
            <a:r>
              <a:rPr lang="en-US" dirty="0"/>
              <a:t> </a:t>
            </a:r>
            <a:r>
              <a:rPr lang="en-US" dirty="0" err="1"/>
              <a:t>pembayaran</a:t>
            </a:r>
            <a:r>
              <a:rPr lang="en-US" dirty="0"/>
              <a:t> </a:t>
            </a:r>
            <a:r>
              <a:rPr lang="en-US" dirty="0" err="1"/>
              <a:t>sebagai</a:t>
            </a:r>
            <a:r>
              <a:rPr lang="en-US" dirty="0"/>
              <a:t> </a:t>
            </a:r>
            <a:r>
              <a:rPr lang="en-US" dirty="0" err="1"/>
              <a:t>akibat</a:t>
            </a:r>
            <a:r>
              <a:rPr lang="en-US" dirty="0"/>
              <a:t> </a:t>
            </a:r>
            <a:r>
              <a:rPr lang="en-US" dirty="0" err="1"/>
              <a:t>salah</a:t>
            </a:r>
            <a:r>
              <a:rPr lang="en-US" dirty="0"/>
              <a:t> </a:t>
            </a:r>
            <a:r>
              <a:rPr lang="en-US" dirty="0" err="1"/>
              <a:t>tulis</a:t>
            </a:r>
            <a:r>
              <a:rPr lang="en-US" dirty="0"/>
              <a:t> </a:t>
            </a:r>
            <a:r>
              <a:rPr lang="en-US" dirty="0" err="1"/>
              <a:t>dan</a:t>
            </a:r>
            <a:r>
              <a:rPr lang="en-US" dirty="0"/>
              <a:t>/</a:t>
            </a:r>
            <a:r>
              <a:rPr lang="en-US" dirty="0" err="1"/>
              <a:t>atau</a:t>
            </a:r>
            <a:r>
              <a:rPr lang="en-US" dirty="0"/>
              <a:t> </a:t>
            </a:r>
            <a:r>
              <a:rPr lang="en-US" dirty="0" err="1"/>
              <a:t>salah</a:t>
            </a:r>
            <a:r>
              <a:rPr lang="en-US" dirty="0"/>
              <a:t> </a:t>
            </a:r>
            <a:r>
              <a:rPr lang="en-US" dirty="0" err="1"/>
              <a:t>hitung</a:t>
            </a:r>
            <a:r>
              <a:rPr lang="en-US" dirty="0"/>
              <a:t>;</a:t>
            </a:r>
          </a:p>
          <a:p>
            <a:pPr>
              <a:buNone/>
            </a:pPr>
            <a:r>
              <a:rPr lang="en-US" dirty="0"/>
              <a:t>c. </a:t>
            </a:r>
            <a:r>
              <a:rPr lang="en-US" dirty="0" err="1"/>
              <a:t>Wajib</a:t>
            </a:r>
            <a:r>
              <a:rPr lang="en-US" dirty="0"/>
              <a:t> </a:t>
            </a:r>
            <a:r>
              <a:rPr lang="en-US" dirty="0" err="1"/>
              <a:t>Pajak</a:t>
            </a:r>
            <a:r>
              <a:rPr lang="en-US" dirty="0"/>
              <a:t> </a:t>
            </a:r>
            <a:r>
              <a:rPr lang="en-US" dirty="0" err="1"/>
              <a:t>dikenakan</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bunga</a:t>
            </a:r>
            <a:r>
              <a:rPr lang="en-US" dirty="0"/>
              <a:t> </a:t>
            </a:r>
            <a:r>
              <a:rPr lang="en-US" dirty="0" err="1"/>
              <a:t>dan</a:t>
            </a:r>
            <a:r>
              <a:rPr lang="en-US" dirty="0"/>
              <a:t>/</a:t>
            </a:r>
            <a:r>
              <a:rPr lang="en-US" dirty="0" err="1"/>
              <a:t>atau</a:t>
            </a:r>
            <a:r>
              <a:rPr lang="en-US" dirty="0"/>
              <a:t> </a:t>
            </a:r>
            <a:r>
              <a:rPr lang="en-US" dirty="0" err="1"/>
              <a:t>denda</a:t>
            </a:r>
            <a:r>
              <a:rPr lang="en-US"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Surat</a:t>
            </a:r>
            <a:r>
              <a:rPr lang="en-US" dirty="0"/>
              <a:t> </a:t>
            </a:r>
            <a:r>
              <a:rPr lang="en-US" dirty="0" err="1"/>
              <a:t>Tagihan</a:t>
            </a:r>
            <a:r>
              <a:rPr lang="en-US" dirty="0"/>
              <a:t> </a:t>
            </a:r>
            <a:r>
              <a:rPr lang="en-US" dirty="0" err="1"/>
              <a:t>Pajak</a:t>
            </a:r>
            <a:endParaRPr lang="en-US" dirty="0"/>
          </a:p>
        </p:txBody>
      </p:sp>
      <p:sp>
        <p:nvSpPr>
          <p:cNvPr id="3" name="Content Placeholder 2"/>
          <p:cNvSpPr>
            <a:spLocks noGrp="1"/>
          </p:cNvSpPr>
          <p:nvPr>
            <p:ph idx="1"/>
          </p:nvPr>
        </p:nvSpPr>
        <p:spPr/>
        <p:txBody>
          <a:bodyPr>
            <a:normAutofit lnSpcReduction="10000"/>
          </a:bodyPr>
          <a:lstStyle/>
          <a:p>
            <a:pPr algn="ctr">
              <a:buNone/>
            </a:pPr>
            <a:r>
              <a:rPr lang="en-US" dirty="0" err="1"/>
              <a:t>Pasal</a:t>
            </a:r>
            <a:r>
              <a:rPr lang="en-US" dirty="0"/>
              <a:t> 100</a:t>
            </a:r>
          </a:p>
          <a:p>
            <a:pPr>
              <a:buNone/>
            </a:pPr>
            <a:r>
              <a:rPr lang="en-US" dirty="0"/>
              <a:t>(2) </a:t>
            </a:r>
            <a:r>
              <a:rPr lang="en-US" dirty="0" err="1"/>
              <a:t>Jumlah</a:t>
            </a:r>
            <a:r>
              <a:rPr lang="en-US" dirty="0"/>
              <a:t> </a:t>
            </a:r>
            <a:r>
              <a:rPr lang="en-US" dirty="0" err="1"/>
              <a:t>kekurangan</a:t>
            </a:r>
            <a:r>
              <a:rPr lang="en-US" dirty="0"/>
              <a:t> </a:t>
            </a:r>
            <a:r>
              <a:rPr lang="en-US" dirty="0" err="1"/>
              <a:t>pajak</a:t>
            </a:r>
            <a:r>
              <a:rPr lang="en-US" dirty="0"/>
              <a:t> yang </a:t>
            </a:r>
            <a:r>
              <a:rPr lang="en-US" dirty="0" err="1"/>
              <a:t>terutang</a:t>
            </a:r>
            <a:r>
              <a:rPr lang="en-US" dirty="0"/>
              <a:t> </a:t>
            </a:r>
            <a:r>
              <a:rPr lang="en-US" dirty="0" err="1"/>
              <a:t>dalam</a:t>
            </a:r>
            <a:r>
              <a:rPr lang="en-US" dirty="0"/>
              <a:t> STPD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huruf</a:t>
            </a:r>
            <a:r>
              <a:rPr lang="en-US" dirty="0"/>
              <a:t> a </a:t>
            </a:r>
            <a:r>
              <a:rPr lang="en-US" dirty="0" err="1"/>
              <a:t>dan</a:t>
            </a:r>
            <a:r>
              <a:rPr lang="en-US" dirty="0"/>
              <a:t> </a:t>
            </a:r>
            <a:r>
              <a:rPr lang="en-US" dirty="0" err="1"/>
              <a:t>huruf</a:t>
            </a:r>
            <a:r>
              <a:rPr lang="en-US" dirty="0"/>
              <a:t> b </a:t>
            </a:r>
            <a:r>
              <a:rPr lang="en-US" dirty="0" err="1"/>
              <a:t>ditambah</a:t>
            </a:r>
            <a:r>
              <a:rPr lang="en-US" dirty="0"/>
              <a:t> </a:t>
            </a:r>
            <a:r>
              <a:rPr lang="en-US" dirty="0" err="1"/>
              <a:t>dengan</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bunga</a:t>
            </a:r>
            <a:r>
              <a:rPr lang="en-US" dirty="0"/>
              <a:t> </a:t>
            </a:r>
            <a:r>
              <a:rPr lang="en-US" dirty="0" err="1"/>
              <a:t>sebesar</a:t>
            </a:r>
            <a:r>
              <a:rPr lang="en-US" dirty="0"/>
              <a:t> 2% (</a:t>
            </a:r>
            <a:r>
              <a:rPr lang="en-US" dirty="0" err="1"/>
              <a:t>dua</a:t>
            </a:r>
            <a:r>
              <a:rPr lang="en-US" dirty="0"/>
              <a:t> </a:t>
            </a:r>
            <a:r>
              <a:rPr lang="en-US" dirty="0" err="1"/>
              <a:t>persen</a:t>
            </a:r>
            <a:r>
              <a:rPr lang="en-US" dirty="0"/>
              <a:t>) </a:t>
            </a:r>
            <a:r>
              <a:rPr lang="en-US" dirty="0" err="1"/>
              <a:t>setiap</a:t>
            </a:r>
            <a:r>
              <a:rPr lang="en-US" dirty="0"/>
              <a:t> </a:t>
            </a:r>
            <a:r>
              <a:rPr lang="en-US" dirty="0" err="1"/>
              <a:t>bulan</a:t>
            </a:r>
            <a:r>
              <a:rPr lang="en-US" dirty="0"/>
              <a:t> </a:t>
            </a:r>
            <a:r>
              <a:rPr lang="en-US" dirty="0" err="1"/>
              <a:t>untuk</a:t>
            </a:r>
            <a:r>
              <a:rPr lang="en-US" dirty="0"/>
              <a:t> paling lama 15 (lima </a:t>
            </a:r>
            <a:r>
              <a:rPr lang="en-US" dirty="0" err="1"/>
              <a:t>belas</a:t>
            </a:r>
            <a:r>
              <a:rPr lang="en-US" dirty="0"/>
              <a:t>) </a:t>
            </a:r>
            <a:r>
              <a:rPr lang="en-US" dirty="0" err="1"/>
              <a:t>bulan</a:t>
            </a:r>
            <a:r>
              <a:rPr lang="en-US" dirty="0"/>
              <a:t> </a:t>
            </a:r>
            <a:r>
              <a:rPr lang="en-US" dirty="0" err="1"/>
              <a:t>sejak</a:t>
            </a:r>
            <a:r>
              <a:rPr lang="en-US" dirty="0"/>
              <a:t> </a:t>
            </a:r>
            <a:r>
              <a:rPr lang="en-US" dirty="0" err="1"/>
              <a:t>saat</a:t>
            </a:r>
            <a:r>
              <a:rPr lang="en-US" dirty="0"/>
              <a:t> </a:t>
            </a:r>
            <a:r>
              <a:rPr lang="en-US" dirty="0" err="1"/>
              <a:t>terutangnya</a:t>
            </a:r>
            <a:r>
              <a:rPr lang="en-US" dirty="0"/>
              <a:t> </a:t>
            </a:r>
            <a:r>
              <a:rPr lang="en-US" dirty="0" err="1"/>
              <a:t>pajak</a:t>
            </a:r>
            <a:r>
              <a:rPr lang="en-US" dirty="0"/>
              <a:t>.</a:t>
            </a:r>
          </a:p>
          <a:p>
            <a:pPr>
              <a:buNone/>
            </a:pPr>
            <a:r>
              <a:rPr lang="en-US" dirty="0"/>
              <a:t>(3) SKPD yang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 </a:t>
            </a:r>
            <a:r>
              <a:rPr lang="en-US" dirty="0" err="1"/>
              <a:t>setelah</a:t>
            </a:r>
            <a:r>
              <a:rPr lang="en-US" dirty="0"/>
              <a:t> </a:t>
            </a:r>
            <a:r>
              <a:rPr lang="en-US" dirty="0" err="1"/>
              <a:t>jatuh</a:t>
            </a:r>
            <a:r>
              <a:rPr lang="en-US" dirty="0"/>
              <a:t> tempo </a:t>
            </a:r>
            <a:r>
              <a:rPr lang="en-US" dirty="0" err="1"/>
              <a:t>pembayaran</a:t>
            </a:r>
            <a:r>
              <a:rPr lang="en-US" dirty="0"/>
              <a:t> </a:t>
            </a:r>
            <a:r>
              <a:rPr lang="en-US" dirty="0" err="1"/>
              <a:t>dikenakan</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bunga</a:t>
            </a:r>
            <a:r>
              <a:rPr lang="en-US" dirty="0"/>
              <a:t> </a:t>
            </a:r>
            <a:r>
              <a:rPr lang="en-US" dirty="0" err="1"/>
              <a:t>sebesar</a:t>
            </a:r>
            <a:r>
              <a:rPr lang="en-US" dirty="0"/>
              <a:t> 2% (</a:t>
            </a:r>
            <a:r>
              <a:rPr lang="en-US" dirty="0" err="1"/>
              <a:t>dua</a:t>
            </a:r>
            <a:r>
              <a:rPr lang="en-US" dirty="0"/>
              <a:t> </a:t>
            </a:r>
            <a:r>
              <a:rPr lang="en-US" dirty="0" err="1"/>
              <a:t>persen</a:t>
            </a:r>
            <a:r>
              <a:rPr lang="en-US" dirty="0"/>
              <a:t>) </a:t>
            </a:r>
            <a:r>
              <a:rPr lang="en-US" dirty="0" err="1"/>
              <a:t>sebulan</a:t>
            </a:r>
            <a:r>
              <a:rPr lang="en-US" dirty="0"/>
              <a:t> </a:t>
            </a:r>
            <a:r>
              <a:rPr lang="en-US" dirty="0" err="1"/>
              <a:t>dan</a:t>
            </a:r>
            <a:r>
              <a:rPr lang="en-US" dirty="0"/>
              <a:t> </a:t>
            </a:r>
            <a:r>
              <a:rPr lang="en-US" dirty="0" err="1"/>
              <a:t>ditagih</a:t>
            </a:r>
            <a:r>
              <a:rPr lang="en-US" dirty="0"/>
              <a:t> </a:t>
            </a:r>
            <a:r>
              <a:rPr lang="en-US" dirty="0" err="1"/>
              <a:t>melalui</a:t>
            </a:r>
            <a:r>
              <a:rPr lang="en-US" dirty="0"/>
              <a:t> STPD.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fontScale="90000"/>
          </a:bodyPr>
          <a:lstStyle/>
          <a:p>
            <a:r>
              <a:rPr lang="en-US" dirty="0"/>
              <a:t>Tata Cara </a:t>
            </a:r>
            <a:r>
              <a:rPr lang="en-US" dirty="0" err="1"/>
              <a:t>Pembayaran</a:t>
            </a:r>
            <a:r>
              <a:rPr lang="en-US" dirty="0"/>
              <a:t> &amp; </a:t>
            </a:r>
            <a:r>
              <a:rPr lang="en-US" dirty="0" err="1"/>
              <a:t>Penagihan</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dirty="0" err="1"/>
              <a:t>Pasal</a:t>
            </a:r>
            <a:r>
              <a:rPr lang="en-US" dirty="0"/>
              <a:t> 101</a:t>
            </a:r>
          </a:p>
          <a:p>
            <a:pPr>
              <a:buNone/>
            </a:pPr>
            <a:r>
              <a:rPr lang="en-US" dirty="0"/>
              <a:t>(1) </a:t>
            </a:r>
            <a:r>
              <a:rPr lang="en-US" dirty="0" err="1"/>
              <a:t>Kepala</a:t>
            </a:r>
            <a:r>
              <a:rPr lang="en-US" dirty="0"/>
              <a:t> Daerah </a:t>
            </a:r>
            <a:r>
              <a:rPr lang="en-US" dirty="0" err="1"/>
              <a:t>menentukan</a:t>
            </a:r>
            <a:r>
              <a:rPr lang="en-US" dirty="0"/>
              <a:t> </a:t>
            </a:r>
            <a:r>
              <a:rPr lang="en-US" dirty="0" err="1"/>
              <a:t>tanggal</a:t>
            </a:r>
            <a:r>
              <a:rPr lang="en-US" dirty="0"/>
              <a:t> </a:t>
            </a:r>
            <a:r>
              <a:rPr lang="en-US" dirty="0" err="1"/>
              <a:t>jatuh</a:t>
            </a:r>
            <a:r>
              <a:rPr lang="en-US" dirty="0"/>
              <a:t> tempo </a:t>
            </a:r>
            <a:r>
              <a:rPr lang="en-US" dirty="0" err="1"/>
              <a:t>pembayaran</a:t>
            </a:r>
            <a:r>
              <a:rPr lang="en-US" dirty="0"/>
              <a:t> </a:t>
            </a:r>
            <a:r>
              <a:rPr lang="en-US" dirty="0" err="1"/>
              <a:t>dan</a:t>
            </a:r>
            <a:r>
              <a:rPr lang="en-US" dirty="0"/>
              <a:t> </a:t>
            </a:r>
            <a:r>
              <a:rPr lang="en-US" dirty="0" err="1"/>
              <a:t>penyetoran</a:t>
            </a:r>
            <a:r>
              <a:rPr lang="en-US" dirty="0"/>
              <a:t> </a:t>
            </a:r>
            <a:r>
              <a:rPr lang="en-US" dirty="0" err="1"/>
              <a:t>pajak</a:t>
            </a:r>
            <a:r>
              <a:rPr lang="en-US" dirty="0"/>
              <a:t> yang </a:t>
            </a:r>
            <a:r>
              <a:rPr lang="en-US" dirty="0" err="1"/>
              <a:t>terutang</a:t>
            </a:r>
            <a:r>
              <a:rPr lang="en-US" dirty="0"/>
              <a:t> paling </a:t>
            </a:r>
            <a:r>
              <a:rPr lang="fi-FI" dirty="0"/>
              <a:t>lama 30 (tiga puluh) hari kerja setelah saat terutangnya </a:t>
            </a:r>
            <a:r>
              <a:rPr lang="en-US" dirty="0" err="1"/>
              <a:t>pajak</a:t>
            </a:r>
            <a:r>
              <a:rPr lang="en-US" dirty="0"/>
              <a:t> </a:t>
            </a:r>
            <a:r>
              <a:rPr lang="en-US" dirty="0" err="1"/>
              <a:t>dan</a:t>
            </a:r>
            <a:r>
              <a:rPr lang="en-US" dirty="0"/>
              <a:t> paling lama 6 (</a:t>
            </a:r>
            <a:r>
              <a:rPr lang="en-US" dirty="0" err="1"/>
              <a:t>enam</a:t>
            </a:r>
            <a:r>
              <a:rPr lang="en-US" dirty="0"/>
              <a:t>) </a:t>
            </a:r>
            <a:r>
              <a:rPr lang="en-US" dirty="0" err="1"/>
              <a:t>bulan</a:t>
            </a:r>
            <a:r>
              <a:rPr lang="en-US" dirty="0"/>
              <a:t> </a:t>
            </a:r>
            <a:r>
              <a:rPr lang="en-US" dirty="0" err="1"/>
              <a:t>sejak</a:t>
            </a:r>
            <a:r>
              <a:rPr lang="en-US" dirty="0"/>
              <a:t> </a:t>
            </a:r>
            <a:r>
              <a:rPr lang="en-US" dirty="0" err="1"/>
              <a:t>tanggal</a:t>
            </a:r>
            <a:r>
              <a:rPr lang="en-US" dirty="0"/>
              <a:t> </a:t>
            </a:r>
            <a:r>
              <a:rPr lang="en-US" dirty="0" err="1"/>
              <a:t>diterimanya</a:t>
            </a:r>
            <a:r>
              <a:rPr lang="en-US" dirty="0"/>
              <a:t> SPPT </a:t>
            </a:r>
            <a:r>
              <a:rPr lang="en-US" dirty="0" err="1"/>
              <a:t>oleh</a:t>
            </a:r>
            <a:r>
              <a:rPr lang="en-US" dirty="0"/>
              <a:t> </a:t>
            </a:r>
            <a:r>
              <a:rPr lang="en-US" dirty="0" err="1"/>
              <a:t>Wajib</a:t>
            </a:r>
            <a:r>
              <a:rPr lang="en-US" dirty="0"/>
              <a:t> </a:t>
            </a:r>
            <a:r>
              <a:rPr lang="en-US" dirty="0" err="1"/>
              <a:t>Pajak</a:t>
            </a:r>
            <a:r>
              <a:rPr lang="en-US" dirty="0"/>
              <a:t>.</a:t>
            </a:r>
          </a:p>
          <a:p>
            <a:pPr>
              <a:buNone/>
            </a:pPr>
            <a:r>
              <a:rPr lang="en-US" dirty="0"/>
              <a:t>(2) SPPT, SKPD, SKPDKB, SKPDKBT, STPD, </a:t>
            </a:r>
            <a:r>
              <a:rPr lang="en-US" dirty="0" err="1"/>
              <a:t>Surat</a:t>
            </a:r>
            <a:r>
              <a:rPr lang="en-US" dirty="0"/>
              <a:t> </a:t>
            </a:r>
            <a:r>
              <a:rPr lang="en-US" dirty="0" err="1"/>
              <a:t>Keputusan</a:t>
            </a:r>
            <a:r>
              <a:rPr lang="en-US" dirty="0"/>
              <a:t> </a:t>
            </a:r>
            <a:r>
              <a:rPr lang="fi-FI" dirty="0"/>
              <a:t>Pembetulan, Surat Keputusan Keberatan, dan Putusan </a:t>
            </a:r>
            <a:r>
              <a:rPr lang="en-US" dirty="0"/>
              <a:t>Banding, yang </a:t>
            </a:r>
            <a:r>
              <a:rPr lang="en-US" dirty="0" err="1"/>
              <a:t>menyebabkan</a:t>
            </a:r>
            <a:r>
              <a:rPr lang="en-US" dirty="0"/>
              <a:t> </a:t>
            </a:r>
            <a:r>
              <a:rPr lang="en-US" dirty="0" err="1"/>
              <a:t>jumlah</a:t>
            </a:r>
            <a:r>
              <a:rPr lang="en-US" dirty="0"/>
              <a:t> </a:t>
            </a:r>
            <a:r>
              <a:rPr lang="en-US" dirty="0" err="1"/>
              <a:t>pajak</a:t>
            </a:r>
            <a:r>
              <a:rPr lang="en-US" dirty="0"/>
              <a:t> yang </a:t>
            </a:r>
            <a:r>
              <a:rPr lang="en-US" dirty="0" err="1"/>
              <a:t>harus</a:t>
            </a:r>
            <a:r>
              <a:rPr lang="en-US" dirty="0"/>
              <a:t> </a:t>
            </a:r>
            <a:r>
              <a:rPr lang="en-US" dirty="0" err="1"/>
              <a:t>dibayar</a:t>
            </a:r>
            <a:r>
              <a:rPr lang="en-US" dirty="0"/>
              <a:t> </a:t>
            </a:r>
            <a:r>
              <a:rPr lang="en-US" dirty="0" err="1"/>
              <a:t>bertambah</a:t>
            </a:r>
            <a:r>
              <a:rPr lang="en-US" dirty="0"/>
              <a:t> </a:t>
            </a:r>
            <a:r>
              <a:rPr lang="en-US" dirty="0" err="1"/>
              <a:t>merupakan</a:t>
            </a:r>
            <a:r>
              <a:rPr lang="en-US" dirty="0"/>
              <a:t> </a:t>
            </a:r>
            <a:r>
              <a:rPr lang="en-US" dirty="0" err="1"/>
              <a:t>dasar</a:t>
            </a:r>
            <a:r>
              <a:rPr lang="en-US" dirty="0"/>
              <a:t> </a:t>
            </a:r>
            <a:r>
              <a:rPr lang="en-US" dirty="0" err="1"/>
              <a:t>penagihan</a:t>
            </a:r>
            <a:r>
              <a:rPr lang="en-US" dirty="0"/>
              <a:t> </a:t>
            </a:r>
            <a:r>
              <a:rPr lang="en-US" dirty="0" err="1"/>
              <a:t>pajak</a:t>
            </a:r>
            <a:r>
              <a:rPr lang="en-US" dirty="0"/>
              <a:t> </a:t>
            </a:r>
            <a:r>
              <a:rPr lang="en-US" dirty="0" err="1"/>
              <a:t>dan</a:t>
            </a:r>
            <a:r>
              <a:rPr lang="en-US" dirty="0"/>
              <a:t> </a:t>
            </a:r>
            <a:r>
              <a:rPr lang="en-US" dirty="0" err="1"/>
              <a:t>harus</a:t>
            </a:r>
            <a:r>
              <a:rPr lang="en-US" dirty="0"/>
              <a:t> </a:t>
            </a:r>
            <a:r>
              <a:rPr lang="en-US" dirty="0" err="1"/>
              <a:t>dilunasi</a:t>
            </a:r>
            <a:r>
              <a:rPr lang="en-US" dirty="0"/>
              <a:t> </a:t>
            </a:r>
            <a:r>
              <a:rPr lang="en-US" dirty="0" err="1"/>
              <a:t>dalam</a:t>
            </a:r>
            <a:r>
              <a:rPr lang="en-US" dirty="0"/>
              <a:t> </a:t>
            </a:r>
            <a:r>
              <a:rPr lang="en-US" dirty="0" err="1"/>
              <a:t>jangka</a:t>
            </a:r>
            <a:r>
              <a:rPr lang="en-US" dirty="0"/>
              <a:t> </a:t>
            </a:r>
            <a:r>
              <a:rPr lang="en-US" dirty="0" err="1"/>
              <a:t>waktu</a:t>
            </a:r>
            <a:r>
              <a:rPr lang="en-US" dirty="0"/>
              <a:t> paling lama 1 (</a:t>
            </a:r>
            <a:r>
              <a:rPr lang="en-US" dirty="0" err="1"/>
              <a:t>satu</a:t>
            </a:r>
            <a:r>
              <a:rPr lang="en-US" dirty="0"/>
              <a:t>) </a:t>
            </a:r>
            <a:r>
              <a:rPr lang="en-US" dirty="0" err="1"/>
              <a:t>bulan</a:t>
            </a:r>
            <a:r>
              <a:rPr lang="en-US" dirty="0"/>
              <a:t> </a:t>
            </a:r>
            <a:r>
              <a:rPr lang="en-US" dirty="0" err="1"/>
              <a:t>sejak</a:t>
            </a:r>
            <a:r>
              <a:rPr lang="en-US" dirty="0"/>
              <a:t> </a:t>
            </a:r>
            <a:r>
              <a:rPr lang="en-US" dirty="0" err="1"/>
              <a:t>tanggal</a:t>
            </a:r>
            <a:r>
              <a:rPr lang="en-US" dirty="0"/>
              <a:t> </a:t>
            </a:r>
            <a:r>
              <a:rPr lang="en-US" dirty="0" err="1"/>
              <a:t>diterbitkan</a:t>
            </a:r>
            <a:r>
              <a:rPr lang="en-US"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fontScale="90000"/>
          </a:bodyPr>
          <a:lstStyle/>
          <a:p>
            <a:r>
              <a:rPr lang="en-US" dirty="0"/>
              <a:t>Tata Cara </a:t>
            </a:r>
            <a:r>
              <a:rPr lang="en-US" dirty="0" err="1"/>
              <a:t>Pembayaran</a:t>
            </a:r>
            <a:r>
              <a:rPr lang="en-US" dirty="0"/>
              <a:t> &amp; </a:t>
            </a:r>
            <a:r>
              <a:rPr lang="en-US" dirty="0" err="1"/>
              <a:t>Penagihan</a:t>
            </a:r>
            <a:endParaRPr lang="en-US" dirty="0"/>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101</a:t>
            </a:r>
          </a:p>
          <a:p>
            <a:pPr>
              <a:buNone/>
            </a:pPr>
            <a:r>
              <a:rPr lang="pt-BR" dirty="0"/>
              <a:t>(3) Kepala Daerah atas permohonan Wajib Pajak setelah </a:t>
            </a:r>
            <a:r>
              <a:rPr lang="en-US" dirty="0" err="1"/>
              <a:t>memenuhi</a:t>
            </a:r>
            <a:r>
              <a:rPr lang="en-US" dirty="0"/>
              <a:t> </a:t>
            </a:r>
            <a:r>
              <a:rPr lang="en-US" dirty="0" err="1"/>
              <a:t>persyaratan</a:t>
            </a:r>
            <a:r>
              <a:rPr lang="en-US" dirty="0"/>
              <a:t> yang </a:t>
            </a:r>
            <a:r>
              <a:rPr lang="en-US" dirty="0" err="1"/>
              <a:t>ditentukan</a:t>
            </a:r>
            <a:r>
              <a:rPr lang="en-US" dirty="0"/>
              <a:t> </a:t>
            </a:r>
            <a:r>
              <a:rPr lang="en-US" dirty="0" err="1"/>
              <a:t>dapat</a:t>
            </a:r>
            <a:r>
              <a:rPr lang="en-US" dirty="0"/>
              <a:t>  </a:t>
            </a:r>
            <a:r>
              <a:rPr lang="en-US" dirty="0" err="1"/>
              <a:t>memberikan</a:t>
            </a:r>
            <a:r>
              <a:rPr lang="en-US" dirty="0"/>
              <a:t> </a:t>
            </a:r>
            <a:r>
              <a:rPr lang="en-US" dirty="0" err="1"/>
              <a:t>persetujuan</a:t>
            </a:r>
            <a:r>
              <a:rPr lang="en-US" dirty="0"/>
              <a:t> </a:t>
            </a:r>
            <a:r>
              <a:rPr lang="en-US" dirty="0" err="1"/>
              <a:t>kepada</a:t>
            </a:r>
            <a:r>
              <a:rPr lang="en-US" dirty="0"/>
              <a:t> </a:t>
            </a:r>
            <a:r>
              <a:rPr lang="en-US" dirty="0" err="1"/>
              <a:t>Wajib</a:t>
            </a:r>
            <a:r>
              <a:rPr lang="en-US" dirty="0"/>
              <a:t> </a:t>
            </a:r>
            <a:r>
              <a:rPr lang="en-US" dirty="0" err="1"/>
              <a:t>Pajak</a:t>
            </a:r>
            <a:r>
              <a:rPr lang="en-US" dirty="0"/>
              <a:t> </a:t>
            </a:r>
            <a:r>
              <a:rPr lang="en-US" dirty="0" err="1"/>
              <a:t>untuk</a:t>
            </a:r>
            <a:r>
              <a:rPr lang="en-US" dirty="0"/>
              <a:t> </a:t>
            </a:r>
            <a:r>
              <a:rPr lang="en-US" dirty="0" err="1"/>
              <a:t>mengangsur</a:t>
            </a:r>
            <a:r>
              <a:rPr lang="en-US" dirty="0"/>
              <a:t> </a:t>
            </a:r>
            <a:r>
              <a:rPr lang="en-US" dirty="0" err="1"/>
              <a:t>atau</a:t>
            </a:r>
            <a:r>
              <a:rPr lang="en-US" dirty="0"/>
              <a:t> </a:t>
            </a:r>
            <a:r>
              <a:rPr lang="en-US" dirty="0" err="1"/>
              <a:t>menunda</a:t>
            </a:r>
            <a:r>
              <a:rPr lang="en-US" dirty="0"/>
              <a:t> </a:t>
            </a:r>
            <a:r>
              <a:rPr lang="en-US" dirty="0" err="1"/>
              <a:t>pembayaran</a:t>
            </a:r>
            <a:r>
              <a:rPr lang="en-US" dirty="0"/>
              <a:t> </a:t>
            </a:r>
            <a:r>
              <a:rPr lang="en-US" dirty="0" err="1"/>
              <a:t>pajak</a:t>
            </a:r>
            <a:r>
              <a:rPr lang="en-US" dirty="0"/>
              <a:t>, </a:t>
            </a:r>
            <a:r>
              <a:rPr lang="en-US" dirty="0" err="1"/>
              <a:t>dengan</a:t>
            </a:r>
            <a:r>
              <a:rPr lang="en-US" dirty="0"/>
              <a:t> </a:t>
            </a:r>
            <a:r>
              <a:rPr lang="en-US" dirty="0" err="1"/>
              <a:t>dikenakan</a:t>
            </a:r>
            <a:r>
              <a:rPr lang="en-US" dirty="0"/>
              <a:t> </a:t>
            </a:r>
            <a:r>
              <a:rPr lang="en-US" dirty="0" err="1"/>
              <a:t>bunga</a:t>
            </a:r>
            <a:r>
              <a:rPr lang="en-US" dirty="0"/>
              <a:t> </a:t>
            </a:r>
            <a:r>
              <a:rPr lang="en-US" dirty="0" err="1"/>
              <a:t>sebesar</a:t>
            </a:r>
            <a:r>
              <a:rPr lang="en-US" dirty="0"/>
              <a:t> 2% (</a:t>
            </a:r>
            <a:r>
              <a:rPr lang="en-US" dirty="0" err="1"/>
              <a:t>dua</a:t>
            </a:r>
            <a:r>
              <a:rPr lang="en-US" dirty="0"/>
              <a:t> </a:t>
            </a:r>
            <a:r>
              <a:rPr lang="en-US" dirty="0" err="1"/>
              <a:t>persen</a:t>
            </a:r>
            <a:r>
              <a:rPr lang="en-US" dirty="0"/>
              <a:t>) </a:t>
            </a:r>
            <a:r>
              <a:rPr lang="en-US" dirty="0" err="1"/>
              <a:t>sebulan</a:t>
            </a:r>
            <a:r>
              <a:rPr lang="en-US" dirty="0"/>
              <a:t>.</a:t>
            </a:r>
          </a:p>
          <a:p>
            <a:pPr>
              <a:buNone/>
            </a:pPr>
            <a:r>
              <a:rPr lang="en-US" dirty="0"/>
              <a:t>(4) </a:t>
            </a:r>
            <a:r>
              <a:rPr lang="en-US" dirty="0" err="1"/>
              <a:t>Ketentuan</a:t>
            </a:r>
            <a:r>
              <a:rPr lang="en-US" dirty="0"/>
              <a:t> </a:t>
            </a:r>
            <a:r>
              <a:rPr lang="en-US" dirty="0" err="1"/>
              <a:t>lebih</a:t>
            </a:r>
            <a:r>
              <a:rPr lang="en-US" dirty="0"/>
              <a:t> </a:t>
            </a:r>
            <a:r>
              <a:rPr lang="en-US" dirty="0" err="1"/>
              <a:t>lanjut</a:t>
            </a:r>
            <a:r>
              <a:rPr lang="en-US" dirty="0"/>
              <a:t> </a:t>
            </a:r>
            <a:r>
              <a:rPr lang="en-US" dirty="0" err="1"/>
              <a:t>mengenai</a:t>
            </a:r>
            <a:r>
              <a:rPr lang="en-US" dirty="0"/>
              <a:t> </a:t>
            </a:r>
            <a:r>
              <a:rPr lang="en-US" dirty="0" err="1"/>
              <a:t>tata</a:t>
            </a:r>
            <a:r>
              <a:rPr lang="en-US" dirty="0"/>
              <a:t> </a:t>
            </a:r>
            <a:r>
              <a:rPr lang="en-US" dirty="0" err="1"/>
              <a:t>cara</a:t>
            </a:r>
            <a:r>
              <a:rPr lang="en-US" dirty="0"/>
              <a:t> </a:t>
            </a:r>
            <a:r>
              <a:rPr lang="en-US" dirty="0" err="1"/>
              <a:t>pembayaran</a:t>
            </a:r>
            <a:r>
              <a:rPr lang="en-US" dirty="0"/>
              <a:t>, </a:t>
            </a:r>
            <a:r>
              <a:rPr lang="en-US" dirty="0" err="1"/>
              <a:t>penyetoran</a:t>
            </a:r>
            <a:r>
              <a:rPr lang="en-US" dirty="0"/>
              <a:t>, </a:t>
            </a:r>
            <a:r>
              <a:rPr lang="en-US" dirty="0" err="1"/>
              <a:t>tempat</a:t>
            </a:r>
            <a:r>
              <a:rPr lang="en-US" dirty="0"/>
              <a:t> </a:t>
            </a:r>
            <a:r>
              <a:rPr lang="en-US" dirty="0" err="1"/>
              <a:t>pembayaran</a:t>
            </a:r>
            <a:r>
              <a:rPr lang="en-US" dirty="0"/>
              <a:t>, </a:t>
            </a:r>
            <a:r>
              <a:rPr lang="en-US" dirty="0" err="1"/>
              <a:t>angsuran</a:t>
            </a:r>
            <a:r>
              <a:rPr lang="en-US" dirty="0"/>
              <a:t>, </a:t>
            </a:r>
            <a:r>
              <a:rPr lang="en-US" dirty="0" err="1"/>
              <a:t>dan</a:t>
            </a:r>
            <a:r>
              <a:rPr lang="en-US" dirty="0"/>
              <a:t> </a:t>
            </a:r>
            <a:r>
              <a:rPr lang="en-US" dirty="0" err="1"/>
              <a:t>penundaan</a:t>
            </a:r>
            <a:r>
              <a:rPr lang="en-US" dirty="0"/>
              <a:t> </a:t>
            </a:r>
            <a:r>
              <a:rPr lang="en-US" dirty="0" err="1"/>
              <a:t>pembayaran</a:t>
            </a:r>
            <a:r>
              <a:rPr lang="en-US" dirty="0"/>
              <a:t> </a:t>
            </a:r>
            <a:r>
              <a:rPr lang="en-US" dirty="0" err="1"/>
              <a:t>pajak</a:t>
            </a:r>
            <a:r>
              <a:rPr lang="en-US" dirty="0"/>
              <a:t> </a:t>
            </a:r>
            <a:r>
              <a:rPr lang="en-US" dirty="0" err="1"/>
              <a:t>diatur</a:t>
            </a:r>
            <a:r>
              <a:rPr lang="en-US" dirty="0"/>
              <a:t> </a:t>
            </a:r>
            <a:r>
              <a:rPr lang="en-US" dirty="0" err="1"/>
              <a:t>dengan</a:t>
            </a:r>
            <a:r>
              <a:rPr lang="en-US" dirty="0"/>
              <a:t> </a:t>
            </a:r>
            <a:r>
              <a:rPr lang="en-US" dirty="0" err="1"/>
              <a:t>Peraturan</a:t>
            </a:r>
            <a:r>
              <a:rPr lang="en-US" dirty="0"/>
              <a:t> </a:t>
            </a:r>
            <a:r>
              <a:rPr lang="en-US" dirty="0" err="1"/>
              <a:t>Kepala</a:t>
            </a:r>
            <a:r>
              <a:rPr lang="en-US" dirty="0"/>
              <a:t> Daerah.</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a:r>
              <a:rPr lang="id-ID" dirty="0"/>
              <a:t>Penagihan</a:t>
            </a:r>
            <a:endParaRPr lang="en-GB" dirty="0"/>
          </a:p>
        </p:txBody>
      </p:sp>
      <p:sp>
        <p:nvSpPr>
          <p:cNvPr id="31747" name="Rectangle 3"/>
          <p:cNvSpPr>
            <a:spLocks noGrp="1" noChangeArrowheads="1"/>
          </p:cNvSpPr>
          <p:nvPr>
            <p:ph idx="1"/>
          </p:nvPr>
        </p:nvSpPr>
        <p:spPr/>
        <p:txBody>
          <a:bodyPr>
            <a:normAutofit fontScale="92500"/>
          </a:bodyPr>
          <a:lstStyle/>
          <a:p>
            <a:pPr>
              <a:lnSpc>
                <a:spcPct val="80000"/>
              </a:lnSpc>
              <a:buFont typeface="Wingdings" pitchFamily="2" charset="2"/>
              <a:buChar char="v"/>
            </a:pPr>
            <a:r>
              <a:rPr lang="id-ID" sz="2800" dirty="0"/>
              <a:t>Dalam hal WP tidak membayar pajak, akan dilakukan tindakan penagihan.</a:t>
            </a:r>
          </a:p>
          <a:p>
            <a:pPr>
              <a:lnSpc>
                <a:spcPct val="80000"/>
              </a:lnSpc>
              <a:buFont typeface="Wingdings" pitchFamily="2" charset="2"/>
              <a:buChar char="v"/>
            </a:pPr>
            <a:endParaRPr lang="id-ID" sz="2800" dirty="0"/>
          </a:p>
          <a:p>
            <a:pPr>
              <a:lnSpc>
                <a:spcPct val="80000"/>
              </a:lnSpc>
              <a:buFont typeface="Wingdings" pitchFamily="2" charset="2"/>
              <a:buChar char="v"/>
            </a:pPr>
            <a:r>
              <a:rPr lang="id-ID" sz="2800" dirty="0"/>
              <a:t>Penagihan pajak merupakan serangkaian tindakan agar penanggung pajak melunasi utang pajak dan biaya penagihan dengan menegur atau memperingatkan, melaksanakan penagihan seketika dan sekaligus memebritahukan Surat Paksa, mengusulkan pencegahan, melaksanakan penyitaan, penyanderaan dan menjual barang yang disita. (UU No 19 tahun 2000 Tentang Perubahan UU No 19 Tahun 1997 tentang Penagihan Pajak dengan Surat Paksa, Pasal 1 angka 9) </a:t>
            </a:r>
            <a:endParaRPr lang="en-GB"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t>Penagihan</a:t>
            </a:r>
            <a:endParaRPr lang="en-US" dirty="0"/>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102</a:t>
            </a:r>
          </a:p>
          <a:p>
            <a:pPr>
              <a:buNone/>
            </a:pPr>
            <a:r>
              <a:rPr lang="en-US" dirty="0"/>
              <a:t>(1) </a:t>
            </a:r>
            <a:r>
              <a:rPr lang="en-US" dirty="0" err="1"/>
              <a:t>Pajak</a:t>
            </a:r>
            <a:r>
              <a:rPr lang="en-US" dirty="0"/>
              <a:t> yang </a:t>
            </a:r>
            <a:r>
              <a:rPr lang="en-US" dirty="0" err="1"/>
              <a:t>terutang</a:t>
            </a:r>
            <a:r>
              <a:rPr lang="en-US" dirty="0"/>
              <a:t> </a:t>
            </a:r>
            <a:r>
              <a:rPr lang="en-US" dirty="0" err="1"/>
              <a:t>berdasarkan</a:t>
            </a:r>
            <a:r>
              <a:rPr lang="en-US" dirty="0"/>
              <a:t> SPPT, SKPD, SKPDKB, SKPDKBT, STPD, </a:t>
            </a:r>
            <a:r>
              <a:rPr lang="en-US" dirty="0" err="1"/>
              <a:t>Surat</a:t>
            </a:r>
            <a:r>
              <a:rPr lang="en-US" dirty="0"/>
              <a:t> </a:t>
            </a:r>
            <a:r>
              <a:rPr lang="en-US" dirty="0" err="1"/>
              <a:t>Keputusan</a:t>
            </a:r>
            <a:r>
              <a:rPr lang="en-US" dirty="0"/>
              <a:t> </a:t>
            </a:r>
            <a:r>
              <a:rPr lang="en-US" dirty="0" err="1"/>
              <a:t>Pembetulan</a:t>
            </a:r>
            <a:r>
              <a:rPr lang="en-US" dirty="0"/>
              <a:t>, </a:t>
            </a:r>
            <a:r>
              <a:rPr lang="en-US" dirty="0" err="1"/>
              <a:t>Surat</a:t>
            </a:r>
            <a:r>
              <a:rPr lang="en-US" dirty="0"/>
              <a:t> </a:t>
            </a:r>
            <a:r>
              <a:rPr lang="en-US" dirty="0" err="1"/>
              <a:t>Keputusan</a:t>
            </a:r>
            <a:r>
              <a:rPr lang="en-US" dirty="0"/>
              <a:t> </a:t>
            </a:r>
            <a:r>
              <a:rPr lang="en-US" dirty="0" err="1"/>
              <a:t>Keberatan</a:t>
            </a:r>
            <a:r>
              <a:rPr lang="en-US" dirty="0"/>
              <a:t>, </a:t>
            </a:r>
            <a:r>
              <a:rPr lang="en-US" dirty="0" err="1"/>
              <a:t>dan</a:t>
            </a:r>
            <a:r>
              <a:rPr lang="en-US" dirty="0"/>
              <a:t> </a:t>
            </a:r>
            <a:r>
              <a:rPr lang="en-US" dirty="0" err="1"/>
              <a:t>Putusan</a:t>
            </a:r>
            <a:r>
              <a:rPr lang="en-US" dirty="0"/>
              <a:t> Banding yang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 </a:t>
            </a:r>
            <a:r>
              <a:rPr lang="en-US" dirty="0" err="1"/>
              <a:t>oleh</a:t>
            </a:r>
            <a:r>
              <a:rPr lang="en-US" dirty="0"/>
              <a:t> </a:t>
            </a:r>
            <a:r>
              <a:rPr lang="en-US" dirty="0" err="1"/>
              <a:t>Wajib</a:t>
            </a:r>
            <a:r>
              <a:rPr lang="en-US" dirty="0"/>
              <a:t> </a:t>
            </a:r>
            <a:r>
              <a:rPr lang="en-US" dirty="0" err="1"/>
              <a:t>Pajak</a:t>
            </a:r>
            <a:r>
              <a:rPr lang="en-US" dirty="0"/>
              <a:t> </a:t>
            </a:r>
            <a:r>
              <a:rPr lang="en-US" dirty="0" err="1"/>
              <a:t>pada</a:t>
            </a:r>
            <a:r>
              <a:rPr lang="en-US" dirty="0"/>
              <a:t> </a:t>
            </a:r>
            <a:r>
              <a:rPr lang="en-US" dirty="0" err="1"/>
              <a:t>waktunya</a:t>
            </a:r>
            <a:r>
              <a:rPr lang="en-US" dirty="0"/>
              <a:t> </a:t>
            </a:r>
            <a:r>
              <a:rPr lang="sv-SE" dirty="0"/>
              <a:t>dapat ditagih dengan Surat Paksa.</a:t>
            </a:r>
          </a:p>
          <a:p>
            <a:pPr>
              <a:buNone/>
            </a:pPr>
            <a:r>
              <a:rPr lang="fi-FI" dirty="0"/>
              <a:t>(2) Penagihan pajak dengan Surat Paksa dilaksanakan </a:t>
            </a:r>
            <a:r>
              <a:rPr lang="en-US" dirty="0" err="1"/>
              <a:t>berdasarkan</a:t>
            </a:r>
            <a:r>
              <a:rPr lang="en-US" dirty="0"/>
              <a:t> </a:t>
            </a:r>
            <a:r>
              <a:rPr lang="en-US" dirty="0" err="1"/>
              <a:t>peraturan</a:t>
            </a:r>
            <a:r>
              <a:rPr lang="en-US" dirty="0"/>
              <a:t> </a:t>
            </a:r>
            <a:r>
              <a:rPr lang="en-US" dirty="0" err="1"/>
              <a:t>perundang-undangan</a:t>
            </a:r>
            <a:r>
              <a:rPr lang="en-US" dirty="0"/>
              <a: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fontScale="85000" lnSpcReduction="20000"/>
          </a:bodyPr>
          <a:lstStyle/>
          <a:p>
            <a:pPr algn="ctr">
              <a:buNone/>
            </a:pPr>
            <a:r>
              <a:rPr lang="en-US" dirty="0" err="1"/>
              <a:t>Pasal</a:t>
            </a:r>
            <a:r>
              <a:rPr lang="en-US" dirty="0"/>
              <a:t> 103</a:t>
            </a:r>
          </a:p>
          <a:p>
            <a:pPr>
              <a:buNone/>
            </a:pPr>
            <a:r>
              <a:rPr lang="en-US" dirty="0"/>
              <a:t>(1) </a:t>
            </a:r>
            <a:r>
              <a:rPr lang="en-US" dirty="0" err="1"/>
              <a:t>Wajib</a:t>
            </a:r>
            <a:r>
              <a:rPr lang="en-US" dirty="0"/>
              <a:t> </a:t>
            </a:r>
            <a:r>
              <a:rPr lang="en-US" dirty="0" err="1"/>
              <a:t>Pajak</a:t>
            </a:r>
            <a:r>
              <a:rPr lang="en-US" dirty="0"/>
              <a:t> </a:t>
            </a:r>
            <a:r>
              <a:rPr lang="en-US" dirty="0" err="1"/>
              <a:t>dapat</a:t>
            </a:r>
            <a:r>
              <a:rPr lang="en-US" dirty="0"/>
              <a:t> </a:t>
            </a:r>
            <a:r>
              <a:rPr lang="en-US" dirty="0" err="1"/>
              <a:t>mengajukan</a:t>
            </a:r>
            <a:r>
              <a:rPr lang="en-US" dirty="0"/>
              <a:t> </a:t>
            </a:r>
            <a:r>
              <a:rPr lang="en-US" dirty="0" err="1"/>
              <a:t>keberatan</a:t>
            </a:r>
            <a:r>
              <a:rPr lang="en-US" dirty="0"/>
              <a:t> </a:t>
            </a:r>
            <a:r>
              <a:rPr lang="en-US" dirty="0" err="1"/>
              <a:t>hanya</a:t>
            </a:r>
            <a:r>
              <a:rPr lang="en-US" dirty="0"/>
              <a:t> </a:t>
            </a:r>
            <a:r>
              <a:rPr lang="en-US" dirty="0" err="1"/>
              <a:t>kepada</a:t>
            </a:r>
            <a:r>
              <a:rPr lang="en-US" dirty="0"/>
              <a:t> </a:t>
            </a:r>
            <a:r>
              <a:rPr lang="en-US" dirty="0" err="1"/>
              <a:t>Kepala</a:t>
            </a:r>
            <a:r>
              <a:rPr lang="en-US" dirty="0"/>
              <a:t> Daerah </a:t>
            </a:r>
            <a:r>
              <a:rPr lang="en-US" dirty="0" err="1"/>
              <a:t>atau</a:t>
            </a:r>
            <a:r>
              <a:rPr lang="en-US" dirty="0"/>
              <a:t> </a:t>
            </a:r>
            <a:r>
              <a:rPr lang="en-US" dirty="0" err="1"/>
              <a:t>pejabat</a:t>
            </a:r>
            <a:r>
              <a:rPr lang="en-US" dirty="0"/>
              <a:t> yang </a:t>
            </a:r>
            <a:r>
              <a:rPr lang="en-US" dirty="0" err="1"/>
              <a:t>ditunjuk</a:t>
            </a:r>
            <a:r>
              <a:rPr lang="en-US" dirty="0"/>
              <a:t> </a:t>
            </a:r>
            <a:r>
              <a:rPr lang="en-US" dirty="0" err="1"/>
              <a:t>atas</a:t>
            </a:r>
            <a:r>
              <a:rPr lang="en-US" dirty="0"/>
              <a:t> </a:t>
            </a:r>
            <a:r>
              <a:rPr lang="en-US" dirty="0" err="1"/>
              <a:t>suatu</a:t>
            </a:r>
            <a:r>
              <a:rPr lang="en-US" dirty="0"/>
              <a:t>:</a:t>
            </a:r>
          </a:p>
          <a:p>
            <a:pPr>
              <a:buNone/>
            </a:pPr>
            <a:r>
              <a:rPr lang="en-US" dirty="0"/>
              <a:t>a. SPPT;</a:t>
            </a:r>
          </a:p>
          <a:p>
            <a:pPr>
              <a:buNone/>
            </a:pPr>
            <a:r>
              <a:rPr lang="en-US" dirty="0"/>
              <a:t>b. SKPD;</a:t>
            </a:r>
          </a:p>
          <a:p>
            <a:pPr>
              <a:buNone/>
            </a:pPr>
            <a:r>
              <a:rPr lang="en-US" dirty="0"/>
              <a:t>c. SKPDKB;</a:t>
            </a:r>
          </a:p>
          <a:p>
            <a:pPr>
              <a:buNone/>
            </a:pPr>
            <a:r>
              <a:rPr lang="en-US" dirty="0"/>
              <a:t>d. SKPDKBT;</a:t>
            </a:r>
          </a:p>
          <a:p>
            <a:pPr>
              <a:buNone/>
            </a:pPr>
            <a:r>
              <a:rPr lang="en-US" dirty="0"/>
              <a:t>e. SKPDLB;</a:t>
            </a:r>
          </a:p>
          <a:p>
            <a:pPr>
              <a:buNone/>
            </a:pPr>
            <a:r>
              <a:rPr lang="en-US" dirty="0"/>
              <a:t>f. SKPDN; </a:t>
            </a:r>
            <a:r>
              <a:rPr lang="en-US" dirty="0" err="1"/>
              <a:t>dan</a:t>
            </a:r>
            <a:endParaRPr lang="en-US" dirty="0"/>
          </a:p>
          <a:p>
            <a:pPr>
              <a:buNone/>
            </a:pPr>
            <a:r>
              <a:rPr lang="en-US" dirty="0"/>
              <a:t>g. </a:t>
            </a:r>
            <a:r>
              <a:rPr lang="en-US" dirty="0" err="1"/>
              <a:t>Pemotongan</a:t>
            </a:r>
            <a:r>
              <a:rPr lang="en-US" dirty="0"/>
              <a:t> </a:t>
            </a:r>
            <a:r>
              <a:rPr lang="en-US" dirty="0" err="1"/>
              <a:t>atau</a:t>
            </a:r>
            <a:r>
              <a:rPr lang="en-US" dirty="0"/>
              <a:t> </a:t>
            </a:r>
            <a:r>
              <a:rPr lang="en-US" dirty="0" err="1"/>
              <a:t>pemungutan</a:t>
            </a:r>
            <a:r>
              <a:rPr lang="en-US" dirty="0"/>
              <a:t> </a:t>
            </a:r>
            <a:r>
              <a:rPr lang="en-US" dirty="0" err="1"/>
              <a:t>oleh</a:t>
            </a:r>
            <a:r>
              <a:rPr lang="en-US" dirty="0"/>
              <a:t> </a:t>
            </a:r>
            <a:r>
              <a:rPr lang="en-US" dirty="0" err="1"/>
              <a:t>pihak</a:t>
            </a:r>
            <a:r>
              <a:rPr lang="en-US" dirty="0"/>
              <a:t> </a:t>
            </a:r>
            <a:r>
              <a:rPr lang="en-US" dirty="0" err="1"/>
              <a:t>ketiga</a:t>
            </a:r>
            <a:r>
              <a:rPr lang="en-US" dirty="0"/>
              <a:t> </a:t>
            </a:r>
            <a:r>
              <a:rPr lang="en-US" dirty="0" err="1"/>
              <a:t>berdasarkan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r>
              <a:rPr lang="en-US" dirty="0" err="1"/>
              <a:t>perpajakan</a:t>
            </a:r>
            <a:r>
              <a:rPr lang="en-US" dirty="0"/>
              <a:t> </a:t>
            </a:r>
            <a:r>
              <a:rPr lang="en-US" dirty="0" err="1"/>
              <a:t>daerah</a:t>
            </a:r>
            <a:r>
              <a:rPr lang="en-US" dirty="0"/>
              <a:t>.</a:t>
            </a:r>
          </a:p>
          <a:p>
            <a:pPr>
              <a:buNone/>
            </a:pPr>
            <a:r>
              <a:rPr lang="en-US" dirty="0"/>
              <a:t>(2) </a:t>
            </a:r>
            <a:r>
              <a:rPr lang="en-US" dirty="0" err="1"/>
              <a:t>Keberatan</a:t>
            </a:r>
            <a:r>
              <a:rPr lang="en-US" dirty="0"/>
              <a:t> </a:t>
            </a:r>
            <a:r>
              <a:rPr lang="en-US" dirty="0" err="1"/>
              <a:t>diajukan</a:t>
            </a:r>
            <a:r>
              <a:rPr lang="en-US" dirty="0"/>
              <a:t> </a:t>
            </a:r>
            <a:r>
              <a:rPr lang="en-US" dirty="0" err="1"/>
              <a:t>secara</a:t>
            </a:r>
            <a:r>
              <a:rPr lang="en-US" dirty="0"/>
              <a:t> </a:t>
            </a:r>
            <a:r>
              <a:rPr lang="en-US" dirty="0" err="1"/>
              <a:t>tertulis</a:t>
            </a:r>
            <a:r>
              <a:rPr lang="en-US" dirty="0"/>
              <a:t> </a:t>
            </a:r>
            <a:r>
              <a:rPr lang="en-US" dirty="0" err="1"/>
              <a:t>dalam</a:t>
            </a:r>
            <a:r>
              <a:rPr lang="en-US" dirty="0"/>
              <a:t> </a:t>
            </a:r>
            <a:r>
              <a:rPr lang="en-US" dirty="0" err="1"/>
              <a:t>bahasa</a:t>
            </a:r>
            <a:r>
              <a:rPr lang="en-US" dirty="0"/>
              <a:t> Indonesia </a:t>
            </a:r>
            <a:r>
              <a:rPr lang="fi-FI" dirty="0"/>
              <a:t>dengan disertai alasan-alasan yang jelas.</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103</a:t>
            </a:r>
          </a:p>
          <a:p>
            <a:pPr>
              <a:buNone/>
            </a:pPr>
            <a:r>
              <a:rPr lang="en-US" dirty="0"/>
              <a:t>(3) </a:t>
            </a:r>
            <a:r>
              <a:rPr lang="en-US" dirty="0" err="1"/>
              <a:t>Keberatan</a:t>
            </a:r>
            <a:r>
              <a:rPr lang="en-US" dirty="0"/>
              <a:t> </a:t>
            </a:r>
            <a:r>
              <a:rPr lang="en-US" dirty="0" err="1"/>
              <a:t>harus</a:t>
            </a:r>
            <a:r>
              <a:rPr lang="en-US" dirty="0"/>
              <a:t> </a:t>
            </a:r>
            <a:r>
              <a:rPr lang="en-US" dirty="0" err="1"/>
              <a:t>diajukan</a:t>
            </a:r>
            <a:r>
              <a:rPr lang="en-US" dirty="0"/>
              <a:t> </a:t>
            </a:r>
            <a:r>
              <a:rPr lang="en-US" dirty="0" err="1"/>
              <a:t>dalam</a:t>
            </a:r>
            <a:r>
              <a:rPr lang="en-US" dirty="0"/>
              <a:t> </a:t>
            </a:r>
            <a:r>
              <a:rPr lang="en-US" dirty="0" err="1"/>
              <a:t>jangka</a:t>
            </a:r>
            <a:r>
              <a:rPr lang="en-US" dirty="0"/>
              <a:t> </a:t>
            </a:r>
            <a:r>
              <a:rPr lang="en-US" dirty="0" err="1"/>
              <a:t>waktu</a:t>
            </a:r>
            <a:r>
              <a:rPr lang="en-US" dirty="0"/>
              <a:t> paling lama 3 (</a:t>
            </a:r>
            <a:r>
              <a:rPr lang="en-US" dirty="0" err="1"/>
              <a:t>tiga</a:t>
            </a:r>
            <a:r>
              <a:rPr lang="en-US" dirty="0"/>
              <a:t>) </a:t>
            </a:r>
            <a:r>
              <a:rPr lang="en-US" dirty="0" err="1"/>
              <a:t>bulan</a:t>
            </a:r>
            <a:r>
              <a:rPr lang="en-US" dirty="0"/>
              <a:t> </a:t>
            </a:r>
            <a:r>
              <a:rPr lang="en-US" dirty="0" err="1"/>
              <a:t>sejak</a:t>
            </a:r>
            <a:r>
              <a:rPr lang="en-US" dirty="0"/>
              <a:t> </a:t>
            </a:r>
            <a:r>
              <a:rPr lang="en-US" dirty="0" err="1"/>
              <a:t>tanggal</a:t>
            </a:r>
            <a:r>
              <a:rPr lang="en-US" dirty="0"/>
              <a:t> </a:t>
            </a:r>
            <a:r>
              <a:rPr lang="en-US" dirty="0" err="1"/>
              <a:t>surat</a:t>
            </a:r>
            <a:r>
              <a:rPr lang="en-US" dirty="0"/>
              <a:t>, </a:t>
            </a:r>
            <a:r>
              <a:rPr lang="en-US" dirty="0" err="1"/>
              <a:t>tanggal</a:t>
            </a:r>
            <a:r>
              <a:rPr lang="en-US" dirty="0"/>
              <a:t> </a:t>
            </a:r>
            <a:r>
              <a:rPr lang="en-US" dirty="0" err="1"/>
              <a:t>pemotongan</a:t>
            </a:r>
            <a:r>
              <a:rPr lang="en-US" dirty="0"/>
              <a:t> </a:t>
            </a:r>
            <a:r>
              <a:rPr lang="en-US" dirty="0" err="1"/>
              <a:t>atau</a:t>
            </a:r>
            <a:r>
              <a:rPr lang="en-US" dirty="0"/>
              <a:t> </a:t>
            </a:r>
            <a:r>
              <a:rPr lang="en-US" dirty="0" err="1"/>
              <a:t>pemungutan</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kecuali</a:t>
            </a:r>
            <a:r>
              <a:rPr lang="en-US" dirty="0"/>
              <a:t> </a:t>
            </a:r>
            <a:r>
              <a:rPr lang="en-US" dirty="0" err="1"/>
              <a:t>jika</a:t>
            </a:r>
            <a:r>
              <a:rPr lang="en-US" dirty="0"/>
              <a:t> </a:t>
            </a:r>
            <a:r>
              <a:rPr lang="en-US" dirty="0" err="1"/>
              <a:t>Wajib</a:t>
            </a:r>
            <a:r>
              <a:rPr lang="en-US" dirty="0"/>
              <a:t> </a:t>
            </a:r>
            <a:r>
              <a:rPr lang="en-US" dirty="0" err="1"/>
              <a:t>Pajak</a:t>
            </a:r>
            <a:r>
              <a:rPr lang="en-US" dirty="0"/>
              <a:t> </a:t>
            </a:r>
            <a:r>
              <a:rPr lang="en-US" dirty="0" err="1"/>
              <a:t>dapat</a:t>
            </a:r>
            <a:r>
              <a:rPr lang="en-US" dirty="0"/>
              <a:t> </a:t>
            </a:r>
            <a:r>
              <a:rPr lang="en-US" dirty="0" err="1"/>
              <a:t>menunjukkan</a:t>
            </a:r>
            <a:r>
              <a:rPr lang="en-US" dirty="0"/>
              <a:t> </a:t>
            </a:r>
            <a:r>
              <a:rPr lang="en-US" dirty="0" err="1"/>
              <a:t>bahwa</a:t>
            </a:r>
            <a:r>
              <a:rPr lang="en-US" dirty="0"/>
              <a:t> </a:t>
            </a:r>
            <a:r>
              <a:rPr lang="en-US" dirty="0" err="1"/>
              <a:t>jangka</a:t>
            </a:r>
            <a:r>
              <a:rPr lang="en-US" dirty="0"/>
              <a:t> </a:t>
            </a:r>
            <a:r>
              <a:rPr lang="en-US" dirty="0" err="1"/>
              <a:t>waktu</a:t>
            </a:r>
            <a:r>
              <a:rPr lang="en-US" dirty="0"/>
              <a:t> </a:t>
            </a:r>
            <a:r>
              <a:rPr lang="en-US" dirty="0" err="1"/>
              <a:t>itu</a:t>
            </a:r>
            <a:r>
              <a:rPr lang="en-US" dirty="0"/>
              <a:t> </a:t>
            </a:r>
            <a:r>
              <a:rPr lang="en-US" dirty="0" err="1"/>
              <a:t>tidak</a:t>
            </a:r>
            <a:r>
              <a:rPr lang="en-US" dirty="0"/>
              <a:t> </a:t>
            </a:r>
            <a:r>
              <a:rPr lang="en-US" dirty="0" err="1"/>
              <a:t>dapat</a:t>
            </a:r>
            <a:r>
              <a:rPr lang="en-US" dirty="0"/>
              <a:t> </a:t>
            </a:r>
            <a:r>
              <a:rPr lang="en-US" dirty="0" err="1"/>
              <a:t>dipenuhi</a:t>
            </a:r>
            <a:r>
              <a:rPr lang="en-US" dirty="0"/>
              <a:t> </a:t>
            </a:r>
            <a:r>
              <a:rPr lang="en-US" dirty="0" err="1"/>
              <a:t>karena</a:t>
            </a:r>
            <a:r>
              <a:rPr lang="en-US" dirty="0"/>
              <a:t> </a:t>
            </a:r>
            <a:r>
              <a:rPr lang="en-US" dirty="0" err="1"/>
              <a:t>keadaan</a:t>
            </a:r>
            <a:r>
              <a:rPr lang="en-US" dirty="0"/>
              <a:t> </a:t>
            </a:r>
            <a:r>
              <a:rPr lang="en-US" dirty="0" err="1"/>
              <a:t>di</a:t>
            </a:r>
            <a:r>
              <a:rPr lang="en-US" dirty="0"/>
              <a:t> </a:t>
            </a:r>
            <a:r>
              <a:rPr lang="en-US" dirty="0" err="1"/>
              <a:t>luar</a:t>
            </a:r>
            <a:r>
              <a:rPr lang="en-US" dirty="0"/>
              <a:t> </a:t>
            </a:r>
            <a:r>
              <a:rPr lang="en-US" dirty="0" err="1"/>
              <a:t>kekuasaannya</a:t>
            </a:r>
            <a:r>
              <a:rPr lang="en-US" dirty="0"/>
              <a:t>.</a:t>
            </a:r>
          </a:p>
          <a:p>
            <a:pPr>
              <a:buNone/>
            </a:pPr>
            <a:r>
              <a:rPr lang="en-US" dirty="0"/>
              <a:t>(4) </a:t>
            </a:r>
            <a:r>
              <a:rPr lang="en-US" dirty="0" err="1"/>
              <a:t>Keberatan</a:t>
            </a:r>
            <a:r>
              <a:rPr lang="en-US" dirty="0"/>
              <a:t> </a:t>
            </a:r>
            <a:r>
              <a:rPr lang="en-US" dirty="0" err="1"/>
              <a:t>dapat</a:t>
            </a:r>
            <a:r>
              <a:rPr lang="en-US" dirty="0"/>
              <a:t> </a:t>
            </a:r>
            <a:r>
              <a:rPr lang="en-US" dirty="0" err="1"/>
              <a:t>diajukan</a:t>
            </a:r>
            <a:r>
              <a:rPr lang="en-US" dirty="0"/>
              <a:t> </a:t>
            </a:r>
            <a:r>
              <a:rPr lang="en-US" dirty="0" err="1"/>
              <a:t>apabila</a:t>
            </a:r>
            <a:r>
              <a:rPr lang="en-US" dirty="0"/>
              <a:t> </a:t>
            </a:r>
            <a:r>
              <a:rPr lang="en-US" dirty="0" err="1"/>
              <a:t>Wajib</a:t>
            </a:r>
            <a:r>
              <a:rPr lang="en-US" dirty="0"/>
              <a:t> </a:t>
            </a:r>
            <a:r>
              <a:rPr lang="en-US" dirty="0" err="1"/>
              <a:t>Pajak</a:t>
            </a:r>
            <a:r>
              <a:rPr lang="en-US" dirty="0"/>
              <a:t> </a:t>
            </a:r>
            <a:r>
              <a:rPr lang="en-US" dirty="0" err="1"/>
              <a:t>telah</a:t>
            </a:r>
            <a:r>
              <a:rPr lang="en-US" dirty="0"/>
              <a:t> </a:t>
            </a:r>
            <a:r>
              <a:rPr lang="en-US" dirty="0" err="1"/>
              <a:t>membayar</a:t>
            </a:r>
            <a:r>
              <a:rPr lang="en-US" dirty="0"/>
              <a:t> paling </a:t>
            </a:r>
            <a:r>
              <a:rPr lang="en-US" dirty="0" err="1"/>
              <a:t>sedikit</a:t>
            </a:r>
            <a:r>
              <a:rPr lang="en-US" dirty="0"/>
              <a:t> </a:t>
            </a:r>
            <a:r>
              <a:rPr lang="en-US" dirty="0" err="1"/>
              <a:t>sejumlah</a:t>
            </a:r>
            <a:r>
              <a:rPr lang="en-US" dirty="0"/>
              <a:t> yang </a:t>
            </a:r>
            <a:r>
              <a:rPr lang="en-US" dirty="0" err="1"/>
              <a:t>telah</a:t>
            </a:r>
            <a:r>
              <a:rPr lang="en-US" dirty="0"/>
              <a:t> </a:t>
            </a:r>
            <a:r>
              <a:rPr lang="en-US" dirty="0" err="1"/>
              <a:t>disetujui</a:t>
            </a:r>
            <a:r>
              <a:rPr lang="en-US" dirty="0"/>
              <a:t> </a:t>
            </a:r>
            <a:r>
              <a:rPr lang="en-US" dirty="0" err="1"/>
              <a:t>Wajib</a:t>
            </a:r>
            <a:r>
              <a:rPr lang="en-US" dirty="0"/>
              <a:t> </a:t>
            </a:r>
            <a:r>
              <a:rPr lang="en-US" dirty="0" err="1"/>
              <a:t>Pajak</a:t>
            </a:r>
            <a:r>
              <a:rPr lang="en-US"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143000"/>
          </a:xfrm>
        </p:spPr>
        <p:txBody>
          <a:bodyPr/>
          <a:lstStyle/>
          <a:p>
            <a:r>
              <a:rPr lang="en-US" dirty="0"/>
              <a:t>PRINSIP PENGATURAN (2)</a:t>
            </a:r>
          </a:p>
        </p:txBody>
      </p:sp>
      <p:sp>
        <p:nvSpPr>
          <p:cNvPr id="2" name="Content Placeholder 1"/>
          <p:cNvSpPr>
            <a:spLocks noGrp="1"/>
          </p:cNvSpPr>
          <p:nvPr>
            <p:ph idx="1"/>
          </p:nvPr>
        </p:nvSpPr>
        <p:spPr>
          <a:xfrm>
            <a:off x="609600" y="1524000"/>
            <a:ext cx="8077200" cy="4953000"/>
          </a:xfrm>
        </p:spPr>
        <p:txBody>
          <a:bodyPr>
            <a:normAutofit lnSpcReduction="10000"/>
          </a:bodyPr>
          <a:lstStyle/>
          <a:p>
            <a:pPr marL="514350" indent="-514350">
              <a:buFont typeface="+mj-lt"/>
              <a:buAutoNum type="arabicPeriod" startAt="4"/>
            </a:pPr>
            <a:r>
              <a:rPr lang="en-US" sz="2800" dirty="0" err="1"/>
              <a:t>Pemerintah</a:t>
            </a:r>
            <a:r>
              <a:rPr lang="en-US" sz="2800" dirty="0"/>
              <a:t> </a:t>
            </a:r>
            <a:r>
              <a:rPr lang="en-US" sz="2800" dirty="0" err="1"/>
              <a:t>daerah</a:t>
            </a:r>
            <a:r>
              <a:rPr lang="en-US" sz="2800" dirty="0"/>
              <a:t> </a:t>
            </a:r>
            <a:r>
              <a:rPr lang="en-US" sz="2800" dirty="0" err="1"/>
              <a:t>dapat</a:t>
            </a:r>
            <a:r>
              <a:rPr lang="en-US" sz="2800" dirty="0"/>
              <a:t> </a:t>
            </a:r>
            <a:r>
              <a:rPr lang="en-US" sz="2800" dirty="0" err="1"/>
              <a:t>tidak</a:t>
            </a:r>
            <a:r>
              <a:rPr lang="en-US" sz="2800" dirty="0"/>
              <a:t> </a:t>
            </a:r>
            <a:r>
              <a:rPr lang="en-US" sz="2800" dirty="0" err="1"/>
              <a:t>memungut</a:t>
            </a:r>
            <a:r>
              <a:rPr lang="en-US" sz="2800" dirty="0"/>
              <a:t> </a:t>
            </a:r>
            <a:r>
              <a:rPr lang="en-US" sz="2800" dirty="0" err="1"/>
              <a:t>jenis</a:t>
            </a:r>
            <a:r>
              <a:rPr lang="en-US" sz="2800" dirty="0"/>
              <a:t> </a:t>
            </a:r>
            <a:r>
              <a:rPr lang="en-US" sz="2800" dirty="0" err="1"/>
              <a:t>pajak</a:t>
            </a:r>
            <a:r>
              <a:rPr lang="en-US" sz="2800" dirty="0"/>
              <a:t> </a:t>
            </a:r>
            <a:r>
              <a:rPr lang="en-US" sz="2800" dirty="0" err="1"/>
              <a:t>dan</a:t>
            </a:r>
            <a:r>
              <a:rPr lang="en-US" sz="2800" dirty="0"/>
              <a:t> </a:t>
            </a:r>
            <a:r>
              <a:rPr lang="en-US" sz="2800" dirty="0" err="1"/>
              <a:t>retribusi</a:t>
            </a:r>
            <a:r>
              <a:rPr lang="en-US" sz="2800" dirty="0"/>
              <a:t> yang </a:t>
            </a:r>
            <a:r>
              <a:rPr lang="en-US" sz="2800" dirty="0" err="1"/>
              <a:t>tercantum</a:t>
            </a:r>
            <a:r>
              <a:rPr lang="en-US" sz="2800" dirty="0"/>
              <a:t> </a:t>
            </a:r>
            <a:r>
              <a:rPr lang="en-US" sz="2800" dirty="0" err="1"/>
              <a:t>dalam</a:t>
            </a:r>
            <a:r>
              <a:rPr lang="en-US" sz="2800" dirty="0"/>
              <a:t> </a:t>
            </a:r>
            <a:r>
              <a:rPr lang="en-US" sz="2800" dirty="0" err="1"/>
              <a:t>undang-undang</a:t>
            </a:r>
            <a:r>
              <a:rPr lang="en-US" sz="2800" dirty="0"/>
              <a:t> </a:t>
            </a:r>
            <a:r>
              <a:rPr lang="en-US" sz="2800" dirty="0" err="1"/>
              <a:t>sesuai</a:t>
            </a:r>
            <a:r>
              <a:rPr lang="en-US" sz="2800" dirty="0"/>
              <a:t> </a:t>
            </a:r>
            <a:r>
              <a:rPr lang="en-US" sz="2800" dirty="0" err="1"/>
              <a:t>kebijakan</a:t>
            </a:r>
            <a:r>
              <a:rPr lang="en-US" sz="2800" dirty="0"/>
              <a:t> </a:t>
            </a:r>
            <a:r>
              <a:rPr lang="en-US" sz="2800" dirty="0" err="1"/>
              <a:t>pemerintahan</a:t>
            </a:r>
            <a:r>
              <a:rPr lang="en-US" sz="2800" dirty="0"/>
              <a:t> </a:t>
            </a:r>
            <a:r>
              <a:rPr lang="en-US" sz="2800" dirty="0" err="1"/>
              <a:t>daerah</a:t>
            </a:r>
            <a:r>
              <a:rPr lang="en-US" sz="2800" dirty="0"/>
              <a:t>.</a:t>
            </a:r>
          </a:p>
          <a:p>
            <a:pPr marL="514350" indent="-514350">
              <a:buFont typeface="+mj-lt"/>
              <a:buAutoNum type="arabicPeriod" startAt="4"/>
            </a:pPr>
            <a:r>
              <a:rPr lang="en-US" sz="2800" dirty="0" err="1"/>
              <a:t>Pengawasan</a:t>
            </a:r>
            <a:r>
              <a:rPr lang="en-US" sz="2800" dirty="0"/>
              <a:t> </a:t>
            </a:r>
            <a:r>
              <a:rPr lang="en-US" sz="2800" dirty="0" err="1"/>
              <a:t>pemungutan</a:t>
            </a:r>
            <a:r>
              <a:rPr lang="en-US" sz="2800" dirty="0"/>
              <a:t> </a:t>
            </a:r>
            <a:r>
              <a:rPr lang="en-US" sz="2800" dirty="0" err="1"/>
              <a:t>pajak</a:t>
            </a:r>
            <a:r>
              <a:rPr lang="en-US" sz="2800" dirty="0"/>
              <a:t> </a:t>
            </a:r>
            <a:r>
              <a:rPr lang="en-US" sz="2800" dirty="0" err="1"/>
              <a:t>daerah</a:t>
            </a:r>
            <a:r>
              <a:rPr lang="en-US" sz="2800" dirty="0"/>
              <a:t> </a:t>
            </a:r>
            <a:r>
              <a:rPr lang="en-US" sz="2800" dirty="0" err="1"/>
              <a:t>dan</a:t>
            </a:r>
            <a:r>
              <a:rPr lang="en-US" sz="2800" dirty="0"/>
              <a:t> </a:t>
            </a:r>
            <a:r>
              <a:rPr lang="en-US" sz="2800" dirty="0" err="1"/>
              <a:t>retribusi</a:t>
            </a:r>
            <a:r>
              <a:rPr lang="en-US" sz="2800" dirty="0"/>
              <a:t> </a:t>
            </a:r>
            <a:r>
              <a:rPr lang="en-US" sz="2800" dirty="0" err="1"/>
              <a:t>daerah</a:t>
            </a:r>
            <a:r>
              <a:rPr lang="en-US" sz="2800" dirty="0"/>
              <a:t> </a:t>
            </a:r>
            <a:r>
              <a:rPr lang="en-US" sz="2800" dirty="0" err="1"/>
              <a:t>dilakukan</a:t>
            </a:r>
            <a:r>
              <a:rPr lang="en-US" sz="2800" dirty="0"/>
              <a:t> </a:t>
            </a:r>
            <a:r>
              <a:rPr lang="en-US" sz="2800" dirty="0" err="1"/>
              <a:t>secara</a:t>
            </a:r>
            <a:r>
              <a:rPr lang="en-US" sz="2800" dirty="0"/>
              <a:t> </a:t>
            </a:r>
            <a:r>
              <a:rPr lang="en-US" sz="2800" dirty="0" err="1"/>
              <a:t>preventif</a:t>
            </a:r>
            <a:r>
              <a:rPr lang="en-US" sz="2800" dirty="0"/>
              <a:t> </a:t>
            </a:r>
            <a:r>
              <a:rPr lang="en-US" sz="2800" dirty="0" err="1"/>
              <a:t>dan</a:t>
            </a:r>
            <a:r>
              <a:rPr lang="en-US" sz="2800" dirty="0"/>
              <a:t> </a:t>
            </a:r>
            <a:r>
              <a:rPr lang="en-US" sz="2800" dirty="0" err="1"/>
              <a:t>korektif</a:t>
            </a:r>
            <a:r>
              <a:rPr lang="en-US" sz="2800" dirty="0"/>
              <a:t>. </a:t>
            </a:r>
            <a:r>
              <a:rPr lang="en-US" sz="2800" dirty="0" err="1"/>
              <a:t>Rancangan</a:t>
            </a:r>
            <a:r>
              <a:rPr lang="en-US" sz="2800" dirty="0"/>
              <a:t> </a:t>
            </a:r>
            <a:r>
              <a:rPr lang="en-US" sz="2800" dirty="0" err="1"/>
              <a:t>Peraturan</a:t>
            </a:r>
            <a:r>
              <a:rPr lang="en-US" sz="2800" dirty="0"/>
              <a:t> Daerah yang </a:t>
            </a:r>
            <a:r>
              <a:rPr lang="en-US" sz="2800" dirty="0" err="1"/>
              <a:t>mengatur</a:t>
            </a:r>
            <a:r>
              <a:rPr lang="en-US" sz="2800" dirty="0"/>
              <a:t> </a:t>
            </a:r>
            <a:r>
              <a:rPr lang="en-US" sz="2800" dirty="0" err="1"/>
              <a:t>pajak</a:t>
            </a:r>
            <a:r>
              <a:rPr lang="en-US" sz="2800" dirty="0"/>
              <a:t> </a:t>
            </a:r>
            <a:r>
              <a:rPr lang="en-US" sz="2800" dirty="0" err="1"/>
              <a:t>dan</a:t>
            </a:r>
            <a:r>
              <a:rPr lang="en-US" sz="2800" dirty="0"/>
              <a:t> </a:t>
            </a:r>
            <a:r>
              <a:rPr lang="en-US" sz="2800" dirty="0" err="1"/>
              <a:t>retribusi</a:t>
            </a:r>
            <a:r>
              <a:rPr lang="en-US" sz="2800" dirty="0"/>
              <a:t> </a:t>
            </a:r>
            <a:r>
              <a:rPr lang="en-US" sz="2800" dirty="0" err="1"/>
              <a:t>harus</a:t>
            </a:r>
            <a:r>
              <a:rPr lang="en-US" sz="2800" dirty="0"/>
              <a:t> </a:t>
            </a:r>
            <a:r>
              <a:rPr lang="en-US" sz="2800" dirty="0" err="1"/>
              <a:t>mendapat</a:t>
            </a:r>
            <a:r>
              <a:rPr lang="en-US" sz="2800" dirty="0"/>
              <a:t> </a:t>
            </a:r>
            <a:r>
              <a:rPr lang="en-US" sz="2800" dirty="0" err="1"/>
              <a:t>persetujuan</a:t>
            </a:r>
            <a:r>
              <a:rPr lang="en-US" sz="2800" dirty="0"/>
              <a:t> </a:t>
            </a:r>
            <a:r>
              <a:rPr lang="en-US" sz="2800" dirty="0" err="1"/>
              <a:t>Pemerintah</a:t>
            </a:r>
            <a:r>
              <a:rPr lang="en-US" sz="2800" dirty="0"/>
              <a:t> </a:t>
            </a:r>
            <a:r>
              <a:rPr lang="en-US" sz="2800" dirty="0" err="1"/>
              <a:t>sebelum</a:t>
            </a:r>
            <a:r>
              <a:rPr lang="en-US" sz="2800" dirty="0"/>
              <a:t> </a:t>
            </a:r>
            <a:r>
              <a:rPr lang="en-US" sz="2800" dirty="0" err="1"/>
              <a:t>ditetapkan</a:t>
            </a:r>
            <a:r>
              <a:rPr lang="en-US" sz="2800" dirty="0"/>
              <a:t> </a:t>
            </a:r>
            <a:r>
              <a:rPr lang="en-US" sz="2800" dirty="0" err="1"/>
              <a:t>menjadi</a:t>
            </a:r>
            <a:r>
              <a:rPr lang="en-US" sz="2800" dirty="0"/>
              <a:t> </a:t>
            </a:r>
            <a:r>
              <a:rPr lang="en-US" sz="2800" dirty="0" err="1"/>
              <a:t>Perda</a:t>
            </a:r>
            <a:r>
              <a:rPr lang="en-US" sz="2800" dirty="0"/>
              <a:t>. </a:t>
            </a:r>
            <a:r>
              <a:rPr lang="en-US" sz="2800" dirty="0" err="1"/>
              <a:t>Pelanggaran</a:t>
            </a:r>
            <a:r>
              <a:rPr lang="en-US" sz="2800" dirty="0"/>
              <a:t> </a:t>
            </a:r>
            <a:r>
              <a:rPr lang="en-US" sz="2800" dirty="0" err="1"/>
              <a:t>terhadap</a:t>
            </a:r>
            <a:r>
              <a:rPr lang="en-US" sz="2800" dirty="0"/>
              <a:t> </a:t>
            </a:r>
            <a:r>
              <a:rPr lang="en-US" sz="2800" dirty="0" err="1"/>
              <a:t>aturan</a:t>
            </a:r>
            <a:r>
              <a:rPr lang="en-US" sz="2800" dirty="0"/>
              <a:t> </a:t>
            </a:r>
            <a:r>
              <a:rPr lang="en-US" sz="2800" dirty="0" err="1"/>
              <a:t>tersebut</a:t>
            </a:r>
            <a:r>
              <a:rPr lang="en-US" sz="2800" dirty="0"/>
              <a:t> </a:t>
            </a:r>
            <a:r>
              <a:rPr lang="en-US" sz="2800" dirty="0" err="1"/>
              <a:t>dikenakan</a:t>
            </a:r>
            <a:r>
              <a:rPr lang="en-US" sz="2800" dirty="0"/>
              <a:t> </a:t>
            </a:r>
            <a:r>
              <a:rPr lang="en-US" sz="2800" dirty="0" err="1"/>
              <a:t>sanksi</a:t>
            </a:r>
            <a:r>
              <a:rPr lang="en-US" sz="2800" dirty="0"/>
              <a:t>.</a:t>
            </a:r>
            <a:br>
              <a:rPr lang="en-US" sz="2800" dirty="0"/>
            </a:br>
            <a:endParaRPr lang="en-US"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103</a:t>
            </a:r>
          </a:p>
          <a:p>
            <a:pPr>
              <a:buNone/>
            </a:pPr>
            <a:r>
              <a:rPr lang="en-US" dirty="0"/>
              <a:t>(5) </a:t>
            </a:r>
            <a:r>
              <a:rPr lang="en-US" dirty="0" err="1"/>
              <a:t>Keberatan</a:t>
            </a:r>
            <a:r>
              <a:rPr lang="en-US" dirty="0"/>
              <a:t> yang </a:t>
            </a:r>
            <a:r>
              <a:rPr lang="en-US" dirty="0" err="1"/>
              <a:t>tidak</a:t>
            </a:r>
            <a:r>
              <a:rPr lang="en-US" dirty="0"/>
              <a:t> </a:t>
            </a:r>
            <a:r>
              <a:rPr lang="en-US" dirty="0" err="1"/>
              <a:t>memenuhi</a:t>
            </a:r>
            <a:r>
              <a:rPr lang="en-US" dirty="0"/>
              <a:t> </a:t>
            </a:r>
            <a:r>
              <a:rPr lang="en-US" dirty="0" err="1"/>
              <a:t>persyaratan</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ayat</a:t>
            </a:r>
            <a:r>
              <a:rPr lang="en-US" dirty="0"/>
              <a:t> (2), </a:t>
            </a:r>
            <a:r>
              <a:rPr lang="en-US" dirty="0" err="1"/>
              <a:t>ayat</a:t>
            </a:r>
            <a:r>
              <a:rPr lang="en-US" dirty="0"/>
              <a:t> (3), </a:t>
            </a:r>
            <a:r>
              <a:rPr lang="en-US" dirty="0" err="1"/>
              <a:t>dan</a:t>
            </a:r>
            <a:r>
              <a:rPr lang="en-US" dirty="0"/>
              <a:t> </a:t>
            </a:r>
            <a:r>
              <a:rPr lang="en-US" dirty="0" err="1"/>
              <a:t>ayat</a:t>
            </a:r>
            <a:r>
              <a:rPr lang="en-US" dirty="0"/>
              <a:t> (4) </a:t>
            </a:r>
            <a:r>
              <a:rPr lang="en-US" dirty="0" err="1"/>
              <a:t>tidak</a:t>
            </a:r>
            <a:r>
              <a:rPr lang="en-US" dirty="0"/>
              <a:t> </a:t>
            </a:r>
            <a:r>
              <a:rPr lang="en-US" dirty="0" err="1"/>
              <a:t>dianggap</a:t>
            </a:r>
            <a:r>
              <a:rPr lang="en-US" dirty="0"/>
              <a:t> </a:t>
            </a:r>
            <a:r>
              <a:rPr lang="en-US" dirty="0" err="1"/>
              <a:t>sebagai</a:t>
            </a:r>
            <a:r>
              <a:rPr lang="en-US" dirty="0"/>
              <a:t> </a:t>
            </a:r>
            <a:r>
              <a:rPr lang="en-US" dirty="0" err="1"/>
              <a:t>Surat</a:t>
            </a:r>
            <a:r>
              <a:rPr lang="en-US" dirty="0"/>
              <a:t> </a:t>
            </a:r>
            <a:r>
              <a:rPr lang="en-US" dirty="0" err="1"/>
              <a:t>Keberatan</a:t>
            </a:r>
            <a:r>
              <a:rPr lang="en-US" dirty="0"/>
              <a:t> </a:t>
            </a:r>
            <a:r>
              <a:rPr lang="en-US" dirty="0" err="1"/>
              <a:t>sehingga</a:t>
            </a:r>
            <a:r>
              <a:rPr lang="en-US" dirty="0"/>
              <a:t> </a:t>
            </a:r>
            <a:r>
              <a:rPr lang="en-US" dirty="0" err="1"/>
              <a:t>tidak</a:t>
            </a:r>
            <a:r>
              <a:rPr lang="en-US" dirty="0"/>
              <a:t> </a:t>
            </a:r>
            <a:r>
              <a:rPr lang="en-US" dirty="0" err="1"/>
              <a:t>dipertimbangkan</a:t>
            </a:r>
            <a:r>
              <a:rPr lang="en-US" dirty="0"/>
              <a:t>.</a:t>
            </a:r>
          </a:p>
          <a:p>
            <a:pPr>
              <a:buNone/>
            </a:pPr>
            <a:r>
              <a:rPr lang="fi-FI" dirty="0"/>
              <a:t>(6) Tanda penerimaan surat keberatan yang diberikan oleh </a:t>
            </a:r>
            <a:r>
              <a:rPr lang="en-US" dirty="0" err="1"/>
              <a:t>Kepala</a:t>
            </a:r>
            <a:r>
              <a:rPr lang="en-US" dirty="0"/>
              <a:t> Daerah </a:t>
            </a:r>
            <a:r>
              <a:rPr lang="en-US" dirty="0" err="1"/>
              <a:t>atau</a:t>
            </a:r>
            <a:r>
              <a:rPr lang="en-US" dirty="0"/>
              <a:t> </a:t>
            </a:r>
            <a:r>
              <a:rPr lang="en-US" dirty="0" err="1"/>
              <a:t>pejabat</a:t>
            </a:r>
            <a:r>
              <a:rPr lang="en-US" dirty="0"/>
              <a:t> yang </a:t>
            </a:r>
            <a:r>
              <a:rPr lang="en-US" dirty="0" err="1"/>
              <a:t>ditunjuk</a:t>
            </a:r>
            <a:r>
              <a:rPr lang="en-US" dirty="0"/>
              <a:t> </a:t>
            </a:r>
            <a:r>
              <a:rPr lang="en-US" dirty="0" err="1"/>
              <a:t>atau</a:t>
            </a:r>
            <a:r>
              <a:rPr lang="en-US" dirty="0"/>
              <a:t> </a:t>
            </a:r>
            <a:r>
              <a:rPr lang="en-US" dirty="0" err="1"/>
              <a:t>tanda</a:t>
            </a:r>
            <a:r>
              <a:rPr lang="en-US" dirty="0"/>
              <a:t> </a:t>
            </a:r>
            <a:r>
              <a:rPr lang="fi-FI" dirty="0"/>
              <a:t>pengiriman surat keberatan melalui surat pos tercatat </a:t>
            </a:r>
            <a:r>
              <a:rPr lang="en-US" dirty="0" err="1"/>
              <a:t>sebagai</a:t>
            </a:r>
            <a:r>
              <a:rPr lang="en-US" dirty="0"/>
              <a:t> </a:t>
            </a:r>
            <a:r>
              <a:rPr lang="en-US" dirty="0" err="1"/>
              <a:t>tanda</a:t>
            </a:r>
            <a:r>
              <a:rPr lang="en-US" dirty="0"/>
              <a:t> </a:t>
            </a:r>
            <a:r>
              <a:rPr lang="en-US" dirty="0" err="1"/>
              <a:t>bukti</a:t>
            </a:r>
            <a:r>
              <a:rPr lang="en-US" dirty="0"/>
              <a:t> </a:t>
            </a:r>
            <a:r>
              <a:rPr lang="en-US" dirty="0" err="1"/>
              <a:t>penerimaan</a:t>
            </a:r>
            <a:r>
              <a:rPr lang="en-US" dirty="0"/>
              <a:t> </a:t>
            </a:r>
            <a:r>
              <a:rPr lang="en-US" dirty="0" err="1"/>
              <a:t>surat</a:t>
            </a:r>
            <a:r>
              <a:rPr lang="en-US" dirty="0"/>
              <a:t> </a:t>
            </a:r>
            <a:r>
              <a:rPr lang="en-US" dirty="0" err="1"/>
              <a:t>keberatan</a:t>
            </a:r>
            <a:r>
              <a:rPr lang="en-US"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fontScale="92500"/>
          </a:bodyPr>
          <a:lstStyle/>
          <a:p>
            <a:pPr algn="ctr">
              <a:buNone/>
            </a:pPr>
            <a:r>
              <a:rPr lang="en-US" dirty="0" err="1"/>
              <a:t>Pasal</a:t>
            </a:r>
            <a:r>
              <a:rPr lang="en-US" dirty="0"/>
              <a:t> 104</a:t>
            </a:r>
          </a:p>
          <a:p>
            <a:pPr>
              <a:buNone/>
            </a:pPr>
            <a:r>
              <a:rPr lang="en-US" dirty="0"/>
              <a:t>(1) </a:t>
            </a:r>
            <a:r>
              <a:rPr lang="en-US" dirty="0" err="1"/>
              <a:t>Kepala</a:t>
            </a:r>
            <a:r>
              <a:rPr lang="en-US" dirty="0"/>
              <a:t> Daerah </a:t>
            </a:r>
            <a:r>
              <a:rPr lang="en-US" dirty="0" err="1"/>
              <a:t>dalam</a:t>
            </a:r>
            <a:r>
              <a:rPr lang="en-US" dirty="0"/>
              <a:t> </a:t>
            </a:r>
            <a:r>
              <a:rPr lang="en-US" dirty="0" err="1"/>
              <a:t>jangka</a:t>
            </a:r>
            <a:r>
              <a:rPr lang="en-US" dirty="0"/>
              <a:t> </a:t>
            </a:r>
            <a:r>
              <a:rPr lang="en-US" dirty="0" err="1"/>
              <a:t>waktu</a:t>
            </a:r>
            <a:r>
              <a:rPr lang="en-US" dirty="0"/>
              <a:t> paling lama 12 (</a:t>
            </a:r>
            <a:r>
              <a:rPr lang="en-US" dirty="0" err="1"/>
              <a:t>dua</a:t>
            </a:r>
            <a:r>
              <a:rPr lang="en-US" dirty="0"/>
              <a:t> </a:t>
            </a:r>
            <a:r>
              <a:rPr lang="sv-SE" dirty="0"/>
              <a:t>belas) bulan, sejak tanggal Surat Keberatan diterima, harus memberi keputusan atas keberatan yang diajukan.</a:t>
            </a:r>
          </a:p>
          <a:p>
            <a:pPr>
              <a:buNone/>
            </a:pPr>
            <a:r>
              <a:rPr lang="en-US" dirty="0"/>
              <a:t>(2) </a:t>
            </a:r>
            <a:r>
              <a:rPr lang="en-US" dirty="0" err="1"/>
              <a:t>Keputusan</a:t>
            </a:r>
            <a:r>
              <a:rPr lang="en-US" dirty="0"/>
              <a:t> </a:t>
            </a:r>
            <a:r>
              <a:rPr lang="en-US" dirty="0" err="1"/>
              <a:t>Kepala</a:t>
            </a:r>
            <a:r>
              <a:rPr lang="en-US" dirty="0"/>
              <a:t> Daerah </a:t>
            </a:r>
            <a:r>
              <a:rPr lang="en-US" dirty="0" err="1"/>
              <a:t>atas</a:t>
            </a:r>
            <a:r>
              <a:rPr lang="en-US" dirty="0"/>
              <a:t> </a:t>
            </a:r>
            <a:r>
              <a:rPr lang="en-US" dirty="0" err="1"/>
              <a:t>keberatan</a:t>
            </a:r>
            <a:r>
              <a:rPr lang="en-US" dirty="0"/>
              <a:t> </a:t>
            </a:r>
            <a:r>
              <a:rPr lang="en-US" dirty="0" err="1"/>
              <a:t>dapat</a:t>
            </a:r>
            <a:r>
              <a:rPr lang="en-US" dirty="0"/>
              <a:t> </a:t>
            </a:r>
            <a:r>
              <a:rPr lang="en-US" dirty="0" err="1"/>
              <a:t>berupa</a:t>
            </a:r>
            <a:r>
              <a:rPr lang="en-US" dirty="0"/>
              <a:t> </a:t>
            </a:r>
            <a:r>
              <a:rPr lang="en-US" dirty="0" err="1"/>
              <a:t>menerima</a:t>
            </a:r>
            <a:r>
              <a:rPr lang="en-US" dirty="0"/>
              <a:t> </a:t>
            </a:r>
            <a:r>
              <a:rPr lang="en-US" dirty="0" err="1"/>
              <a:t>seluruhnya</a:t>
            </a:r>
            <a:r>
              <a:rPr lang="en-US" dirty="0"/>
              <a:t> </a:t>
            </a:r>
            <a:r>
              <a:rPr lang="en-US" dirty="0" err="1"/>
              <a:t>atau</a:t>
            </a:r>
            <a:r>
              <a:rPr lang="en-US" dirty="0"/>
              <a:t> </a:t>
            </a:r>
            <a:r>
              <a:rPr lang="en-US" dirty="0" err="1"/>
              <a:t>sebagian</a:t>
            </a:r>
            <a:r>
              <a:rPr lang="en-US" dirty="0"/>
              <a:t>, </a:t>
            </a:r>
            <a:r>
              <a:rPr lang="en-US" dirty="0" err="1"/>
              <a:t>menolak</a:t>
            </a:r>
            <a:r>
              <a:rPr lang="en-US" dirty="0"/>
              <a:t>, </a:t>
            </a:r>
            <a:r>
              <a:rPr lang="en-US" dirty="0" err="1"/>
              <a:t>atau</a:t>
            </a:r>
            <a:r>
              <a:rPr lang="en-US" dirty="0"/>
              <a:t> </a:t>
            </a:r>
            <a:r>
              <a:rPr lang="en-US" dirty="0" err="1"/>
              <a:t>menambah</a:t>
            </a:r>
            <a:r>
              <a:rPr lang="en-US" dirty="0"/>
              <a:t> </a:t>
            </a:r>
            <a:r>
              <a:rPr lang="en-US" dirty="0" err="1"/>
              <a:t>besarnya</a:t>
            </a:r>
            <a:r>
              <a:rPr lang="en-US" dirty="0"/>
              <a:t> </a:t>
            </a:r>
            <a:r>
              <a:rPr lang="en-US" dirty="0" err="1"/>
              <a:t>pajak</a:t>
            </a:r>
            <a:r>
              <a:rPr lang="en-US" dirty="0"/>
              <a:t> yang </a:t>
            </a:r>
            <a:r>
              <a:rPr lang="en-US" dirty="0" err="1"/>
              <a:t>terutang</a:t>
            </a:r>
            <a:r>
              <a:rPr lang="en-US" dirty="0"/>
              <a:t>.</a:t>
            </a:r>
          </a:p>
          <a:p>
            <a:pPr>
              <a:buNone/>
            </a:pPr>
            <a:r>
              <a:rPr lang="en-US" dirty="0"/>
              <a:t>(3) </a:t>
            </a:r>
            <a:r>
              <a:rPr lang="en-US" dirty="0" err="1"/>
              <a:t>Apabila</a:t>
            </a:r>
            <a:r>
              <a:rPr lang="en-US" dirty="0"/>
              <a:t> </a:t>
            </a:r>
            <a:r>
              <a:rPr lang="en-US" dirty="0" err="1"/>
              <a:t>jangka</a:t>
            </a:r>
            <a:r>
              <a:rPr lang="en-US" dirty="0"/>
              <a:t> </a:t>
            </a:r>
            <a:r>
              <a:rPr lang="en-US" dirty="0" err="1"/>
              <a:t>waktu</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telah</a:t>
            </a:r>
            <a:r>
              <a:rPr lang="en-US" dirty="0"/>
              <a:t> </a:t>
            </a:r>
            <a:r>
              <a:rPr lang="en-US" dirty="0" err="1"/>
              <a:t>lewat</a:t>
            </a:r>
            <a:r>
              <a:rPr lang="en-US" dirty="0"/>
              <a:t> </a:t>
            </a:r>
            <a:r>
              <a:rPr lang="en-US" dirty="0" err="1"/>
              <a:t>dan</a:t>
            </a:r>
            <a:r>
              <a:rPr lang="en-US" dirty="0"/>
              <a:t> </a:t>
            </a:r>
            <a:r>
              <a:rPr lang="en-US" dirty="0" err="1"/>
              <a:t>Kepala</a:t>
            </a:r>
            <a:r>
              <a:rPr lang="en-US" dirty="0"/>
              <a:t> Daerah </a:t>
            </a:r>
            <a:r>
              <a:rPr lang="en-US" dirty="0" err="1"/>
              <a:t>tidak</a:t>
            </a:r>
            <a:r>
              <a:rPr lang="en-US" dirty="0"/>
              <a:t> </a:t>
            </a:r>
            <a:r>
              <a:rPr lang="en-US" dirty="0" err="1"/>
              <a:t>memberi</a:t>
            </a:r>
            <a:r>
              <a:rPr lang="en-US" dirty="0"/>
              <a:t> </a:t>
            </a:r>
            <a:r>
              <a:rPr lang="en-US" dirty="0" err="1"/>
              <a:t>suatu</a:t>
            </a:r>
            <a:r>
              <a:rPr lang="en-US" dirty="0"/>
              <a:t> </a:t>
            </a:r>
            <a:r>
              <a:rPr lang="en-US" dirty="0" err="1"/>
              <a:t>keputusan</a:t>
            </a:r>
            <a:r>
              <a:rPr lang="en-US" dirty="0"/>
              <a:t>, </a:t>
            </a:r>
            <a:r>
              <a:rPr lang="en-US" dirty="0" err="1"/>
              <a:t>keberatan</a:t>
            </a:r>
            <a:r>
              <a:rPr lang="en-US" dirty="0"/>
              <a:t> yang </a:t>
            </a:r>
            <a:r>
              <a:rPr lang="en-US" dirty="0" err="1"/>
              <a:t>diajukan</a:t>
            </a:r>
            <a:r>
              <a:rPr lang="en-US" dirty="0"/>
              <a:t> </a:t>
            </a:r>
            <a:r>
              <a:rPr lang="en-US" dirty="0" err="1"/>
              <a:t>tersebut</a:t>
            </a:r>
            <a:r>
              <a:rPr lang="en-US" dirty="0"/>
              <a:t> </a:t>
            </a:r>
            <a:r>
              <a:rPr lang="en-US" dirty="0" err="1"/>
              <a:t>dianggap</a:t>
            </a:r>
            <a:r>
              <a:rPr lang="en-US" dirty="0"/>
              <a:t> </a:t>
            </a:r>
            <a:r>
              <a:rPr lang="en-US" dirty="0" err="1"/>
              <a:t>dikabulkan</a:t>
            </a:r>
            <a:r>
              <a:rPr lang="en-US" dirty="0"/>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fontScale="92500" lnSpcReduction="20000"/>
          </a:bodyPr>
          <a:lstStyle/>
          <a:p>
            <a:pPr algn="ctr">
              <a:buNone/>
            </a:pPr>
            <a:r>
              <a:rPr lang="en-US" dirty="0" err="1"/>
              <a:t>Pasal</a:t>
            </a:r>
            <a:r>
              <a:rPr lang="en-US" dirty="0"/>
              <a:t> 105</a:t>
            </a:r>
          </a:p>
          <a:p>
            <a:pPr>
              <a:buNone/>
            </a:pPr>
            <a:r>
              <a:rPr lang="en-US" dirty="0"/>
              <a:t>(1) </a:t>
            </a:r>
            <a:r>
              <a:rPr lang="en-US" dirty="0" err="1"/>
              <a:t>Wajib</a:t>
            </a:r>
            <a:r>
              <a:rPr lang="en-US" dirty="0"/>
              <a:t> </a:t>
            </a:r>
            <a:r>
              <a:rPr lang="en-US" dirty="0" err="1"/>
              <a:t>Pajak</a:t>
            </a:r>
            <a:r>
              <a:rPr lang="en-US" dirty="0"/>
              <a:t> </a:t>
            </a:r>
            <a:r>
              <a:rPr lang="en-US" dirty="0" err="1"/>
              <a:t>dapat</a:t>
            </a:r>
            <a:r>
              <a:rPr lang="en-US" dirty="0"/>
              <a:t> </a:t>
            </a:r>
            <a:r>
              <a:rPr lang="en-US" dirty="0" err="1"/>
              <a:t>mengajukan</a:t>
            </a:r>
            <a:r>
              <a:rPr lang="en-US" dirty="0"/>
              <a:t> </a:t>
            </a:r>
            <a:r>
              <a:rPr lang="en-US" dirty="0" err="1"/>
              <a:t>permohonan</a:t>
            </a:r>
            <a:r>
              <a:rPr lang="en-US" dirty="0"/>
              <a:t> banding </a:t>
            </a:r>
            <a:r>
              <a:rPr lang="en-US" dirty="0" err="1"/>
              <a:t>hanya</a:t>
            </a:r>
            <a:r>
              <a:rPr lang="en-US" dirty="0"/>
              <a:t> </a:t>
            </a:r>
            <a:r>
              <a:rPr lang="en-US" dirty="0" err="1"/>
              <a:t>kepada</a:t>
            </a:r>
            <a:r>
              <a:rPr lang="en-US" dirty="0"/>
              <a:t> </a:t>
            </a:r>
            <a:r>
              <a:rPr lang="en-US" dirty="0" err="1"/>
              <a:t>Pengadilan</a:t>
            </a:r>
            <a:r>
              <a:rPr lang="en-US" dirty="0"/>
              <a:t> </a:t>
            </a:r>
            <a:r>
              <a:rPr lang="en-US" dirty="0" err="1"/>
              <a:t>Pajak</a:t>
            </a:r>
            <a:r>
              <a:rPr lang="en-US" dirty="0"/>
              <a:t> </a:t>
            </a:r>
            <a:r>
              <a:rPr lang="en-US" dirty="0" err="1"/>
              <a:t>terhadap</a:t>
            </a:r>
            <a:r>
              <a:rPr lang="en-US" dirty="0"/>
              <a:t> </a:t>
            </a:r>
            <a:r>
              <a:rPr lang="en-US" dirty="0" err="1"/>
              <a:t>keputusan</a:t>
            </a:r>
            <a:r>
              <a:rPr lang="en-US" dirty="0"/>
              <a:t> </a:t>
            </a:r>
            <a:r>
              <a:rPr lang="en-US" dirty="0" err="1"/>
              <a:t>mengenai</a:t>
            </a:r>
            <a:r>
              <a:rPr lang="en-US" dirty="0"/>
              <a:t> </a:t>
            </a:r>
            <a:r>
              <a:rPr lang="en-US" dirty="0" err="1"/>
              <a:t>keberatannya</a:t>
            </a:r>
            <a:r>
              <a:rPr lang="en-US" dirty="0"/>
              <a:t> yang </a:t>
            </a:r>
            <a:r>
              <a:rPr lang="en-US" dirty="0" err="1"/>
              <a:t>ditetapkan</a:t>
            </a:r>
            <a:r>
              <a:rPr lang="en-US" dirty="0"/>
              <a:t> </a:t>
            </a:r>
            <a:r>
              <a:rPr lang="en-US" dirty="0" err="1"/>
              <a:t>oleh</a:t>
            </a:r>
            <a:r>
              <a:rPr lang="en-US" dirty="0"/>
              <a:t> </a:t>
            </a:r>
            <a:r>
              <a:rPr lang="en-US" dirty="0" err="1"/>
              <a:t>Kepala</a:t>
            </a:r>
            <a:r>
              <a:rPr lang="en-US" dirty="0"/>
              <a:t> Daerah.</a:t>
            </a:r>
          </a:p>
          <a:p>
            <a:pPr>
              <a:buNone/>
            </a:pPr>
            <a:r>
              <a:rPr lang="en-US" dirty="0"/>
              <a:t>(2) </a:t>
            </a:r>
            <a:r>
              <a:rPr lang="en-US" dirty="0" err="1"/>
              <a:t>Permohonan</a:t>
            </a:r>
            <a:r>
              <a:rPr lang="en-US" dirty="0"/>
              <a:t> banding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diajukan</a:t>
            </a:r>
            <a:r>
              <a:rPr lang="en-US" dirty="0"/>
              <a:t> </a:t>
            </a:r>
            <a:r>
              <a:rPr lang="en-US" dirty="0" err="1"/>
              <a:t>secara</a:t>
            </a:r>
            <a:r>
              <a:rPr lang="en-US" dirty="0"/>
              <a:t> </a:t>
            </a:r>
            <a:r>
              <a:rPr lang="en-US" dirty="0" err="1"/>
              <a:t>tertulis</a:t>
            </a:r>
            <a:r>
              <a:rPr lang="en-US" dirty="0"/>
              <a:t> </a:t>
            </a:r>
            <a:r>
              <a:rPr lang="en-US" dirty="0" err="1"/>
              <a:t>dalam</a:t>
            </a:r>
            <a:r>
              <a:rPr lang="en-US" dirty="0"/>
              <a:t> </a:t>
            </a:r>
            <a:r>
              <a:rPr lang="en-US" dirty="0" err="1"/>
              <a:t>bahasa</a:t>
            </a:r>
            <a:r>
              <a:rPr lang="en-US" dirty="0"/>
              <a:t> Indonesia, </a:t>
            </a:r>
            <a:r>
              <a:rPr lang="en-US" dirty="0" err="1"/>
              <a:t>dengan</a:t>
            </a:r>
            <a:r>
              <a:rPr lang="en-US" dirty="0"/>
              <a:t> </a:t>
            </a:r>
            <a:r>
              <a:rPr lang="en-US" dirty="0" err="1"/>
              <a:t>alasan</a:t>
            </a:r>
            <a:r>
              <a:rPr lang="en-US" dirty="0"/>
              <a:t> yang </a:t>
            </a:r>
            <a:r>
              <a:rPr lang="en-US" dirty="0" err="1"/>
              <a:t>jelas</a:t>
            </a:r>
            <a:r>
              <a:rPr lang="en-US" dirty="0"/>
              <a:t> </a:t>
            </a:r>
            <a:r>
              <a:rPr lang="en-US" dirty="0" err="1"/>
              <a:t>dalam</a:t>
            </a:r>
            <a:r>
              <a:rPr lang="en-US" dirty="0"/>
              <a:t> </a:t>
            </a:r>
            <a:r>
              <a:rPr lang="en-US" dirty="0" err="1"/>
              <a:t>jangka</a:t>
            </a:r>
            <a:r>
              <a:rPr lang="en-US" dirty="0"/>
              <a:t> </a:t>
            </a:r>
            <a:r>
              <a:rPr lang="en-US" dirty="0" err="1"/>
              <a:t>waktu</a:t>
            </a:r>
            <a:r>
              <a:rPr lang="en-US" dirty="0"/>
              <a:t> 3 (</a:t>
            </a:r>
            <a:r>
              <a:rPr lang="en-US" dirty="0" err="1"/>
              <a:t>tiga</a:t>
            </a:r>
            <a:r>
              <a:rPr lang="en-US" dirty="0"/>
              <a:t>) </a:t>
            </a:r>
            <a:r>
              <a:rPr lang="en-US" dirty="0" err="1"/>
              <a:t>bulan</a:t>
            </a:r>
            <a:r>
              <a:rPr lang="en-US" dirty="0"/>
              <a:t> </a:t>
            </a:r>
            <a:r>
              <a:rPr lang="en-US" dirty="0" err="1"/>
              <a:t>sejak</a:t>
            </a:r>
            <a:r>
              <a:rPr lang="en-US" dirty="0"/>
              <a:t> </a:t>
            </a:r>
            <a:r>
              <a:rPr lang="en-US" dirty="0" err="1"/>
              <a:t>keputusan</a:t>
            </a:r>
            <a:r>
              <a:rPr lang="en-US" dirty="0"/>
              <a:t> </a:t>
            </a:r>
            <a:r>
              <a:rPr lang="en-US" dirty="0" err="1"/>
              <a:t>diterima</a:t>
            </a:r>
            <a:r>
              <a:rPr lang="en-US" dirty="0"/>
              <a:t>, </a:t>
            </a:r>
            <a:r>
              <a:rPr lang="en-US" dirty="0" err="1"/>
              <a:t>dilampiri</a:t>
            </a:r>
            <a:r>
              <a:rPr lang="en-US" dirty="0"/>
              <a:t> </a:t>
            </a:r>
            <a:r>
              <a:rPr lang="en-US" dirty="0" err="1"/>
              <a:t>salinan</a:t>
            </a:r>
            <a:r>
              <a:rPr lang="en-US" dirty="0"/>
              <a:t> </a:t>
            </a:r>
            <a:r>
              <a:rPr lang="en-US" dirty="0" err="1"/>
              <a:t>dari</a:t>
            </a:r>
            <a:r>
              <a:rPr lang="en-US" dirty="0"/>
              <a:t> </a:t>
            </a:r>
            <a:r>
              <a:rPr lang="en-US" dirty="0" err="1"/>
              <a:t>surat</a:t>
            </a:r>
            <a:r>
              <a:rPr lang="en-US" dirty="0"/>
              <a:t> </a:t>
            </a:r>
            <a:r>
              <a:rPr lang="en-US" dirty="0" err="1"/>
              <a:t>keputusan</a:t>
            </a:r>
            <a:r>
              <a:rPr lang="en-US" dirty="0"/>
              <a:t> </a:t>
            </a:r>
            <a:r>
              <a:rPr lang="en-US" dirty="0" err="1"/>
              <a:t>keberatan</a:t>
            </a:r>
            <a:r>
              <a:rPr lang="en-US" dirty="0"/>
              <a:t> </a:t>
            </a:r>
            <a:r>
              <a:rPr lang="en-US" dirty="0" err="1"/>
              <a:t>tersebut</a:t>
            </a:r>
            <a:r>
              <a:rPr lang="en-US" dirty="0"/>
              <a:t>.</a:t>
            </a:r>
          </a:p>
          <a:p>
            <a:pPr>
              <a:buNone/>
            </a:pPr>
            <a:r>
              <a:rPr lang="en-US" dirty="0"/>
              <a:t>(3) </a:t>
            </a:r>
            <a:r>
              <a:rPr lang="en-US" dirty="0" err="1"/>
              <a:t>Pengajuan</a:t>
            </a:r>
            <a:r>
              <a:rPr lang="en-US" dirty="0"/>
              <a:t> </a:t>
            </a:r>
            <a:r>
              <a:rPr lang="en-US" dirty="0" err="1"/>
              <a:t>permohonan</a:t>
            </a:r>
            <a:r>
              <a:rPr lang="en-US" dirty="0"/>
              <a:t> banding </a:t>
            </a:r>
            <a:r>
              <a:rPr lang="en-US" dirty="0" err="1"/>
              <a:t>menangguhkan</a:t>
            </a:r>
            <a:r>
              <a:rPr lang="en-US" dirty="0"/>
              <a:t> </a:t>
            </a:r>
            <a:r>
              <a:rPr lang="en-US" dirty="0" err="1"/>
              <a:t>kewajiban</a:t>
            </a:r>
            <a:r>
              <a:rPr lang="en-US" dirty="0"/>
              <a:t> </a:t>
            </a:r>
            <a:r>
              <a:rPr lang="en-US" dirty="0" err="1"/>
              <a:t>membayar</a:t>
            </a:r>
            <a:r>
              <a:rPr lang="en-US" dirty="0"/>
              <a:t> </a:t>
            </a:r>
            <a:r>
              <a:rPr lang="en-US" dirty="0" err="1"/>
              <a:t>pajak</a:t>
            </a:r>
            <a:r>
              <a:rPr lang="en-US" dirty="0"/>
              <a:t> </a:t>
            </a:r>
            <a:r>
              <a:rPr lang="en-US" dirty="0" err="1"/>
              <a:t>sampai</a:t>
            </a:r>
            <a:r>
              <a:rPr lang="en-US" dirty="0"/>
              <a:t> </a:t>
            </a:r>
            <a:r>
              <a:rPr lang="en-US" dirty="0" err="1"/>
              <a:t>dengan</a:t>
            </a:r>
            <a:r>
              <a:rPr lang="en-US" dirty="0"/>
              <a:t> 1 (</a:t>
            </a:r>
            <a:r>
              <a:rPr lang="en-US" dirty="0" err="1"/>
              <a:t>satu</a:t>
            </a:r>
            <a:r>
              <a:rPr lang="en-US" dirty="0"/>
              <a:t>) </a:t>
            </a:r>
            <a:r>
              <a:rPr lang="en-US" dirty="0" err="1"/>
              <a:t>bulan</a:t>
            </a:r>
            <a:r>
              <a:rPr lang="en-US" dirty="0"/>
              <a:t> </a:t>
            </a:r>
            <a:r>
              <a:rPr lang="en-US" dirty="0" err="1"/>
              <a:t>sejak</a:t>
            </a:r>
            <a:r>
              <a:rPr lang="en-US" dirty="0"/>
              <a:t> </a:t>
            </a:r>
            <a:r>
              <a:rPr lang="en-US" dirty="0" err="1"/>
              <a:t>tanggal</a:t>
            </a:r>
            <a:r>
              <a:rPr lang="en-US" dirty="0"/>
              <a:t> </a:t>
            </a:r>
            <a:r>
              <a:rPr lang="en-US" dirty="0" err="1"/>
              <a:t>penerbitan</a:t>
            </a:r>
            <a:r>
              <a:rPr lang="en-US" dirty="0"/>
              <a:t> </a:t>
            </a:r>
            <a:r>
              <a:rPr lang="en-US" dirty="0" err="1"/>
              <a:t>Putusan</a:t>
            </a:r>
            <a:r>
              <a:rPr lang="en-US" dirty="0"/>
              <a:t> Banding.</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fontScale="85000" lnSpcReduction="10000"/>
          </a:bodyPr>
          <a:lstStyle/>
          <a:p>
            <a:pPr algn="ctr">
              <a:buNone/>
            </a:pPr>
            <a:r>
              <a:rPr lang="en-US" dirty="0" err="1"/>
              <a:t>Pasal</a:t>
            </a:r>
            <a:r>
              <a:rPr lang="en-US" dirty="0"/>
              <a:t> 106</a:t>
            </a:r>
          </a:p>
          <a:p>
            <a:pPr>
              <a:buNone/>
            </a:pPr>
            <a:r>
              <a:rPr lang="sv-SE" dirty="0"/>
              <a:t>(1) Jika pengajuan keberatan atau permohonan banding </a:t>
            </a:r>
            <a:r>
              <a:rPr lang="en-US" dirty="0" err="1"/>
              <a:t>dikabulkan</a:t>
            </a:r>
            <a:r>
              <a:rPr lang="en-US" dirty="0"/>
              <a:t> </a:t>
            </a:r>
            <a:r>
              <a:rPr lang="en-US" dirty="0" err="1"/>
              <a:t>sebagian</a:t>
            </a:r>
            <a:r>
              <a:rPr lang="en-US" dirty="0"/>
              <a:t> </a:t>
            </a:r>
            <a:r>
              <a:rPr lang="en-US" dirty="0" err="1"/>
              <a:t>atau</a:t>
            </a:r>
            <a:r>
              <a:rPr lang="en-US" dirty="0"/>
              <a:t> </a:t>
            </a:r>
            <a:r>
              <a:rPr lang="en-US" dirty="0" err="1"/>
              <a:t>seluruhnya</a:t>
            </a:r>
            <a:r>
              <a:rPr lang="en-US" dirty="0"/>
              <a:t>, </a:t>
            </a:r>
            <a:r>
              <a:rPr lang="en-US" dirty="0" err="1"/>
              <a:t>kelebihan</a:t>
            </a:r>
            <a:r>
              <a:rPr lang="en-US" dirty="0"/>
              <a:t> </a:t>
            </a:r>
            <a:r>
              <a:rPr lang="en-US" dirty="0" err="1"/>
              <a:t>pembayaran</a:t>
            </a:r>
            <a:r>
              <a:rPr lang="en-US" dirty="0"/>
              <a:t> </a:t>
            </a:r>
            <a:r>
              <a:rPr lang="en-US" dirty="0" err="1"/>
              <a:t>pajak</a:t>
            </a:r>
            <a:r>
              <a:rPr lang="en-US" dirty="0"/>
              <a:t> </a:t>
            </a:r>
            <a:r>
              <a:rPr lang="en-US" dirty="0" err="1"/>
              <a:t>dikembalikan</a:t>
            </a:r>
            <a:r>
              <a:rPr lang="en-US" dirty="0"/>
              <a:t> </a:t>
            </a:r>
            <a:r>
              <a:rPr lang="en-US" dirty="0" err="1"/>
              <a:t>dengan</a:t>
            </a:r>
            <a:r>
              <a:rPr lang="en-US" dirty="0"/>
              <a:t> </a:t>
            </a:r>
            <a:r>
              <a:rPr lang="en-US" dirty="0" err="1"/>
              <a:t>ditambah</a:t>
            </a:r>
            <a:r>
              <a:rPr lang="en-US" dirty="0"/>
              <a:t> </a:t>
            </a:r>
            <a:r>
              <a:rPr lang="en-US" dirty="0" err="1"/>
              <a:t>imbalan</a:t>
            </a:r>
            <a:r>
              <a:rPr lang="en-US" dirty="0"/>
              <a:t> </a:t>
            </a:r>
            <a:r>
              <a:rPr lang="en-US" dirty="0" err="1"/>
              <a:t>bunga</a:t>
            </a:r>
            <a:r>
              <a:rPr lang="en-US" dirty="0"/>
              <a:t> </a:t>
            </a:r>
            <a:r>
              <a:rPr lang="en-US" dirty="0" err="1"/>
              <a:t>sebesar</a:t>
            </a:r>
            <a:r>
              <a:rPr lang="en-US" dirty="0"/>
              <a:t> 2% (</a:t>
            </a:r>
            <a:r>
              <a:rPr lang="en-US" dirty="0" err="1"/>
              <a:t>dua</a:t>
            </a:r>
            <a:r>
              <a:rPr lang="en-US" dirty="0"/>
              <a:t> </a:t>
            </a:r>
            <a:r>
              <a:rPr lang="en-US" dirty="0" err="1"/>
              <a:t>persen</a:t>
            </a:r>
            <a:r>
              <a:rPr lang="en-US" dirty="0"/>
              <a:t>) </a:t>
            </a:r>
            <a:r>
              <a:rPr lang="en-US" dirty="0" err="1"/>
              <a:t>sebulan</a:t>
            </a:r>
            <a:r>
              <a:rPr lang="en-US" dirty="0"/>
              <a:t> </a:t>
            </a:r>
            <a:r>
              <a:rPr lang="en-US" dirty="0" err="1"/>
              <a:t>untuk</a:t>
            </a:r>
            <a:r>
              <a:rPr lang="en-US" dirty="0"/>
              <a:t> paling lama </a:t>
            </a:r>
            <a:r>
              <a:rPr lang="pt-BR" dirty="0"/>
              <a:t>24 (dua puluh empat) bulan.</a:t>
            </a:r>
          </a:p>
          <a:p>
            <a:pPr>
              <a:buNone/>
            </a:pPr>
            <a:r>
              <a:rPr lang="en-US" dirty="0"/>
              <a:t>(2) </a:t>
            </a:r>
            <a:r>
              <a:rPr lang="en-US" dirty="0" err="1"/>
              <a:t>Imbalan</a:t>
            </a:r>
            <a:r>
              <a:rPr lang="en-US" dirty="0"/>
              <a:t> </a:t>
            </a:r>
            <a:r>
              <a:rPr lang="en-US" dirty="0" err="1"/>
              <a:t>bunga</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dihitung</a:t>
            </a:r>
            <a:r>
              <a:rPr lang="en-US" dirty="0"/>
              <a:t> </a:t>
            </a:r>
            <a:r>
              <a:rPr lang="en-US" dirty="0" err="1"/>
              <a:t>sejak</a:t>
            </a:r>
            <a:r>
              <a:rPr lang="en-US" dirty="0"/>
              <a:t> </a:t>
            </a:r>
            <a:r>
              <a:rPr lang="en-US" dirty="0" err="1"/>
              <a:t>bulan</a:t>
            </a:r>
            <a:r>
              <a:rPr lang="en-US" dirty="0"/>
              <a:t> </a:t>
            </a:r>
            <a:r>
              <a:rPr lang="en-US" dirty="0" err="1"/>
              <a:t>pelunasan</a:t>
            </a:r>
            <a:r>
              <a:rPr lang="en-US" dirty="0"/>
              <a:t> </a:t>
            </a:r>
            <a:r>
              <a:rPr lang="en-US" dirty="0" err="1"/>
              <a:t>sampai</a:t>
            </a:r>
            <a:r>
              <a:rPr lang="en-US" dirty="0"/>
              <a:t> </a:t>
            </a:r>
            <a:r>
              <a:rPr lang="en-US" dirty="0" err="1"/>
              <a:t>dengan</a:t>
            </a:r>
            <a:r>
              <a:rPr lang="en-US" dirty="0"/>
              <a:t> </a:t>
            </a:r>
            <a:r>
              <a:rPr lang="en-US" dirty="0" err="1"/>
              <a:t>diterbitkannya</a:t>
            </a:r>
            <a:r>
              <a:rPr lang="en-US" dirty="0"/>
              <a:t> SKPDLB.</a:t>
            </a:r>
          </a:p>
          <a:p>
            <a:pPr>
              <a:buNone/>
            </a:pPr>
            <a:r>
              <a:rPr lang="nn-NO" dirty="0"/>
              <a:t>(3) Dalam hal keberatan Wajib Pajak ditolak atau dikabulkan </a:t>
            </a:r>
            <a:r>
              <a:rPr lang="en-US" dirty="0" err="1"/>
              <a:t>sebagian</a:t>
            </a:r>
            <a:r>
              <a:rPr lang="en-US" dirty="0"/>
              <a:t>, </a:t>
            </a:r>
            <a:r>
              <a:rPr lang="en-US" dirty="0" err="1"/>
              <a:t>Wajib</a:t>
            </a:r>
            <a:r>
              <a:rPr lang="en-US" dirty="0"/>
              <a:t> </a:t>
            </a:r>
            <a:r>
              <a:rPr lang="en-US" dirty="0" err="1"/>
              <a:t>Pajak</a:t>
            </a:r>
            <a:r>
              <a:rPr lang="en-US" dirty="0"/>
              <a:t> </a:t>
            </a:r>
            <a:r>
              <a:rPr lang="en-US" dirty="0" err="1"/>
              <a:t>dikenai</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denda</a:t>
            </a:r>
            <a:r>
              <a:rPr lang="en-US" dirty="0"/>
              <a:t> </a:t>
            </a:r>
            <a:r>
              <a:rPr lang="en-US" dirty="0" err="1"/>
              <a:t>sebesar</a:t>
            </a:r>
            <a:r>
              <a:rPr lang="en-US" dirty="0"/>
              <a:t> 50% (lima </a:t>
            </a:r>
            <a:r>
              <a:rPr lang="en-US" dirty="0" err="1"/>
              <a:t>puluh</a:t>
            </a:r>
            <a:r>
              <a:rPr lang="en-US" dirty="0"/>
              <a:t> </a:t>
            </a:r>
            <a:r>
              <a:rPr lang="en-US" dirty="0" err="1"/>
              <a:t>persen</a:t>
            </a:r>
            <a:r>
              <a:rPr lang="en-US" dirty="0"/>
              <a:t>) </a:t>
            </a:r>
            <a:r>
              <a:rPr lang="en-US" dirty="0" err="1"/>
              <a:t>dari</a:t>
            </a:r>
            <a:r>
              <a:rPr lang="en-US" dirty="0"/>
              <a:t> </a:t>
            </a:r>
            <a:r>
              <a:rPr lang="en-US" dirty="0" err="1"/>
              <a:t>jumlah</a:t>
            </a:r>
            <a:r>
              <a:rPr lang="en-US" dirty="0"/>
              <a:t> </a:t>
            </a:r>
            <a:r>
              <a:rPr lang="en-US" dirty="0" err="1"/>
              <a:t>pajak</a:t>
            </a:r>
            <a:r>
              <a:rPr lang="en-US" dirty="0"/>
              <a:t> </a:t>
            </a:r>
            <a:r>
              <a:rPr lang="en-US" dirty="0" err="1"/>
              <a:t>berdasarkan</a:t>
            </a:r>
            <a:r>
              <a:rPr lang="en-US" dirty="0"/>
              <a:t> </a:t>
            </a:r>
            <a:r>
              <a:rPr lang="en-US" dirty="0" err="1"/>
              <a:t>keputusan</a:t>
            </a:r>
            <a:r>
              <a:rPr lang="en-US" dirty="0"/>
              <a:t> </a:t>
            </a:r>
            <a:r>
              <a:rPr lang="en-US" dirty="0" err="1"/>
              <a:t>keberatan</a:t>
            </a:r>
            <a:r>
              <a:rPr lang="en-US" dirty="0"/>
              <a:t> </a:t>
            </a:r>
            <a:r>
              <a:rPr lang="en-US" dirty="0" err="1"/>
              <a:t>dikurangi</a:t>
            </a:r>
            <a:r>
              <a:rPr lang="en-US" dirty="0"/>
              <a:t> </a:t>
            </a:r>
            <a:r>
              <a:rPr lang="en-US" dirty="0" err="1"/>
              <a:t>dengan</a:t>
            </a:r>
            <a:r>
              <a:rPr lang="en-US" dirty="0"/>
              <a:t> </a:t>
            </a:r>
            <a:r>
              <a:rPr lang="en-US" dirty="0" err="1"/>
              <a:t>pajak</a:t>
            </a:r>
            <a:r>
              <a:rPr lang="en-US" dirty="0"/>
              <a:t> yang </a:t>
            </a:r>
            <a:r>
              <a:rPr lang="en-US" dirty="0" err="1"/>
              <a:t>telah</a:t>
            </a:r>
            <a:r>
              <a:rPr lang="en-US" dirty="0"/>
              <a:t> </a:t>
            </a:r>
            <a:r>
              <a:rPr lang="en-US" dirty="0" err="1"/>
              <a:t>dibayar</a:t>
            </a:r>
            <a:r>
              <a:rPr lang="en-US" dirty="0"/>
              <a:t> </a:t>
            </a:r>
            <a:r>
              <a:rPr lang="en-US" dirty="0" err="1"/>
              <a:t>sebelum</a:t>
            </a:r>
            <a:r>
              <a:rPr lang="en-US" dirty="0"/>
              <a:t> </a:t>
            </a:r>
            <a:r>
              <a:rPr lang="en-US" dirty="0" err="1"/>
              <a:t>mengajukan</a:t>
            </a:r>
            <a:r>
              <a:rPr lang="en-US" dirty="0"/>
              <a:t> </a:t>
            </a:r>
            <a:r>
              <a:rPr lang="en-US" dirty="0" err="1"/>
              <a:t>keberatan</a:t>
            </a:r>
            <a:r>
              <a:rPr lang="en-US" dirty="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Keberatan</a:t>
            </a:r>
            <a:r>
              <a:rPr lang="en-US" dirty="0"/>
              <a:t> &amp; Banding</a:t>
            </a:r>
          </a:p>
        </p:txBody>
      </p:sp>
      <p:sp>
        <p:nvSpPr>
          <p:cNvPr id="3" name="Content Placeholder 2"/>
          <p:cNvSpPr>
            <a:spLocks noGrp="1"/>
          </p:cNvSpPr>
          <p:nvPr>
            <p:ph idx="1"/>
          </p:nvPr>
        </p:nvSpPr>
        <p:spPr/>
        <p:txBody>
          <a:bodyPr>
            <a:normAutofit lnSpcReduction="10000"/>
          </a:bodyPr>
          <a:lstStyle/>
          <a:p>
            <a:pPr algn="ctr">
              <a:buNone/>
            </a:pPr>
            <a:r>
              <a:rPr lang="en-US" dirty="0" err="1"/>
              <a:t>Pasal</a:t>
            </a:r>
            <a:r>
              <a:rPr lang="en-US" dirty="0"/>
              <a:t> 106</a:t>
            </a:r>
          </a:p>
          <a:p>
            <a:pPr>
              <a:buNone/>
            </a:pPr>
            <a:r>
              <a:rPr lang="en-US" dirty="0"/>
              <a:t>(4) </a:t>
            </a:r>
            <a:r>
              <a:rPr lang="en-US" dirty="0" err="1"/>
              <a:t>Dalam</a:t>
            </a:r>
            <a:r>
              <a:rPr lang="en-US" dirty="0"/>
              <a:t> </a:t>
            </a:r>
            <a:r>
              <a:rPr lang="en-US" dirty="0" err="1"/>
              <a:t>hal</a:t>
            </a:r>
            <a:r>
              <a:rPr lang="en-US" dirty="0"/>
              <a:t> </a:t>
            </a:r>
            <a:r>
              <a:rPr lang="en-US" dirty="0" err="1"/>
              <a:t>Wajib</a:t>
            </a:r>
            <a:r>
              <a:rPr lang="en-US" dirty="0"/>
              <a:t> </a:t>
            </a:r>
            <a:r>
              <a:rPr lang="en-US" dirty="0" err="1"/>
              <a:t>Pajak</a:t>
            </a:r>
            <a:r>
              <a:rPr lang="en-US" dirty="0"/>
              <a:t> </a:t>
            </a:r>
            <a:r>
              <a:rPr lang="en-US" dirty="0" err="1"/>
              <a:t>mengajukan</a:t>
            </a:r>
            <a:r>
              <a:rPr lang="en-US" dirty="0"/>
              <a:t> </a:t>
            </a:r>
            <a:r>
              <a:rPr lang="en-US" dirty="0" err="1"/>
              <a:t>permohonan</a:t>
            </a:r>
            <a:r>
              <a:rPr lang="en-US" dirty="0"/>
              <a:t> banding, </a:t>
            </a:r>
            <a:r>
              <a:rPr lang="en-US" dirty="0" err="1"/>
              <a:t>sanksi</a:t>
            </a:r>
            <a:r>
              <a:rPr lang="en-US" dirty="0"/>
              <a:t> </a:t>
            </a:r>
            <a:r>
              <a:rPr lang="en-US" dirty="0" err="1"/>
              <a:t>administratif</a:t>
            </a:r>
            <a:r>
              <a:rPr lang="en-US" dirty="0"/>
              <a:t> </a:t>
            </a:r>
            <a:r>
              <a:rPr lang="en-US" dirty="0" err="1"/>
              <a:t>berupa</a:t>
            </a:r>
            <a:r>
              <a:rPr lang="en-US" dirty="0"/>
              <a:t> </a:t>
            </a:r>
            <a:r>
              <a:rPr lang="en-US" dirty="0" err="1"/>
              <a:t>denda</a:t>
            </a:r>
            <a:r>
              <a:rPr lang="en-US" dirty="0"/>
              <a:t> </a:t>
            </a:r>
            <a:r>
              <a:rPr lang="en-US" dirty="0" err="1"/>
              <a:t>sebesar</a:t>
            </a:r>
            <a:r>
              <a:rPr lang="en-US" dirty="0"/>
              <a:t> 50% (lima </a:t>
            </a:r>
            <a:r>
              <a:rPr lang="en-US" dirty="0" err="1"/>
              <a:t>puluh</a:t>
            </a:r>
            <a:r>
              <a:rPr lang="en-US" dirty="0"/>
              <a:t> </a:t>
            </a:r>
            <a:r>
              <a:rPr lang="sv-SE" dirty="0"/>
              <a:t>persen) sebagaimana dimaksud pada ayat (3) tidak </a:t>
            </a:r>
            <a:r>
              <a:rPr lang="en-US" dirty="0" err="1"/>
              <a:t>dikenakan</a:t>
            </a:r>
            <a:r>
              <a:rPr lang="en-US" dirty="0"/>
              <a:t>.</a:t>
            </a:r>
          </a:p>
          <a:p>
            <a:pPr>
              <a:buNone/>
            </a:pPr>
            <a:r>
              <a:rPr lang="en-US" dirty="0"/>
              <a:t>(5) </a:t>
            </a:r>
            <a:r>
              <a:rPr lang="en-US" dirty="0" err="1"/>
              <a:t>Dalam</a:t>
            </a:r>
            <a:r>
              <a:rPr lang="en-US" dirty="0"/>
              <a:t> </a:t>
            </a:r>
            <a:r>
              <a:rPr lang="en-US" dirty="0" err="1"/>
              <a:t>hal</a:t>
            </a:r>
            <a:r>
              <a:rPr lang="en-US" dirty="0"/>
              <a:t> </a:t>
            </a:r>
            <a:r>
              <a:rPr lang="en-US" dirty="0" err="1"/>
              <a:t>permohonan</a:t>
            </a:r>
            <a:r>
              <a:rPr lang="en-US" dirty="0"/>
              <a:t> banding </a:t>
            </a:r>
            <a:r>
              <a:rPr lang="en-US" dirty="0" err="1"/>
              <a:t>ditolak</a:t>
            </a:r>
            <a:r>
              <a:rPr lang="en-US" dirty="0"/>
              <a:t> </a:t>
            </a:r>
            <a:r>
              <a:rPr lang="en-US" dirty="0" err="1"/>
              <a:t>atau</a:t>
            </a:r>
            <a:r>
              <a:rPr lang="en-US" dirty="0"/>
              <a:t> </a:t>
            </a:r>
            <a:r>
              <a:rPr lang="en-US" dirty="0" err="1"/>
              <a:t>dikabulkan</a:t>
            </a:r>
            <a:r>
              <a:rPr lang="en-US" dirty="0"/>
              <a:t> </a:t>
            </a:r>
            <a:r>
              <a:rPr lang="en-US" dirty="0" err="1"/>
              <a:t>sebagian</a:t>
            </a:r>
            <a:r>
              <a:rPr lang="en-US" dirty="0"/>
              <a:t>, </a:t>
            </a:r>
            <a:r>
              <a:rPr lang="en-US" dirty="0" err="1"/>
              <a:t>Wajib</a:t>
            </a:r>
            <a:r>
              <a:rPr lang="en-US" dirty="0"/>
              <a:t> </a:t>
            </a:r>
            <a:r>
              <a:rPr lang="en-US" dirty="0" err="1"/>
              <a:t>Pajak</a:t>
            </a:r>
            <a:r>
              <a:rPr lang="en-US" dirty="0"/>
              <a:t> </a:t>
            </a:r>
            <a:r>
              <a:rPr lang="en-US" dirty="0" err="1"/>
              <a:t>dikenai</a:t>
            </a:r>
            <a:r>
              <a:rPr lang="en-US" dirty="0"/>
              <a:t> </a:t>
            </a:r>
            <a:r>
              <a:rPr lang="en-US" dirty="0" err="1"/>
              <a:t>sanksi</a:t>
            </a:r>
            <a:r>
              <a:rPr lang="en-US" dirty="0"/>
              <a:t> </a:t>
            </a:r>
            <a:r>
              <a:rPr lang="en-US" dirty="0" err="1"/>
              <a:t>administratif</a:t>
            </a:r>
            <a:r>
              <a:rPr lang="en-US" dirty="0"/>
              <a:t> </a:t>
            </a:r>
            <a:r>
              <a:rPr lang="en-US" dirty="0" err="1"/>
              <a:t>berupa</a:t>
            </a:r>
            <a:r>
              <a:rPr lang="en-US" dirty="0"/>
              <a:t> </a:t>
            </a:r>
            <a:r>
              <a:rPr lang="en-US" dirty="0" err="1"/>
              <a:t>denda</a:t>
            </a:r>
            <a:r>
              <a:rPr lang="en-US" dirty="0"/>
              <a:t> </a:t>
            </a:r>
            <a:r>
              <a:rPr lang="en-US" dirty="0" err="1"/>
              <a:t>sebesar</a:t>
            </a:r>
            <a:r>
              <a:rPr lang="en-US" dirty="0"/>
              <a:t> 100% (</a:t>
            </a:r>
            <a:r>
              <a:rPr lang="en-US" dirty="0" err="1"/>
              <a:t>seratus</a:t>
            </a:r>
            <a:r>
              <a:rPr lang="en-US" dirty="0"/>
              <a:t> </a:t>
            </a:r>
            <a:r>
              <a:rPr lang="en-US" dirty="0" err="1"/>
              <a:t>persen</a:t>
            </a:r>
            <a:r>
              <a:rPr lang="en-US" dirty="0"/>
              <a:t>) </a:t>
            </a:r>
            <a:r>
              <a:rPr lang="en-US" dirty="0" err="1"/>
              <a:t>dari</a:t>
            </a:r>
            <a:r>
              <a:rPr lang="en-US" dirty="0"/>
              <a:t> </a:t>
            </a:r>
            <a:r>
              <a:rPr lang="en-US" dirty="0" err="1"/>
              <a:t>jumlah</a:t>
            </a:r>
            <a:r>
              <a:rPr lang="en-US" dirty="0"/>
              <a:t> </a:t>
            </a:r>
            <a:r>
              <a:rPr lang="en-US" dirty="0" err="1"/>
              <a:t>pajak</a:t>
            </a:r>
            <a:r>
              <a:rPr lang="en-US" dirty="0"/>
              <a:t> </a:t>
            </a:r>
            <a:r>
              <a:rPr lang="en-US" dirty="0" err="1"/>
              <a:t>berdasarkan</a:t>
            </a:r>
            <a:r>
              <a:rPr lang="en-US" dirty="0"/>
              <a:t> </a:t>
            </a:r>
            <a:r>
              <a:rPr lang="en-US" dirty="0" err="1"/>
              <a:t>Putusan</a:t>
            </a:r>
            <a:r>
              <a:rPr lang="en-US" dirty="0"/>
              <a:t> Banding </a:t>
            </a:r>
            <a:r>
              <a:rPr lang="en-US" dirty="0" err="1"/>
              <a:t>dikurangi</a:t>
            </a:r>
            <a:r>
              <a:rPr lang="en-US" dirty="0"/>
              <a:t> </a:t>
            </a:r>
            <a:r>
              <a:rPr lang="en-US" dirty="0" err="1"/>
              <a:t>dengan</a:t>
            </a:r>
            <a:r>
              <a:rPr lang="en-US" dirty="0"/>
              <a:t> </a:t>
            </a:r>
            <a:r>
              <a:rPr lang="en-US" dirty="0" err="1"/>
              <a:t>pembayaran</a:t>
            </a:r>
            <a:r>
              <a:rPr lang="en-US" dirty="0"/>
              <a:t> </a:t>
            </a:r>
            <a:r>
              <a:rPr lang="en-US" dirty="0" err="1"/>
              <a:t>pajak</a:t>
            </a:r>
            <a:r>
              <a:rPr lang="en-US" dirty="0"/>
              <a:t> yang </a:t>
            </a:r>
            <a:r>
              <a:rPr lang="en-US" dirty="0" err="1"/>
              <a:t>telah</a:t>
            </a:r>
            <a:r>
              <a:rPr lang="en-US" dirty="0"/>
              <a:t> </a:t>
            </a:r>
            <a:r>
              <a:rPr lang="en-US" dirty="0" err="1"/>
              <a:t>dibayar</a:t>
            </a:r>
            <a:r>
              <a:rPr lang="en-US" dirty="0"/>
              <a:t> </a:t>
            </a:r>
            <a:r>
              <a:rPr lang="en-US" dirty="0" err="1"/>
              <a:t>sebelum</a:t>
            </a:r>
            <a:r>
              <a:rPr lang="en-US" dirty="0"/>
              <a:t> </a:t>
            </a:r>
            <a:r>
              <a:rPr lang="en-US" dirty="0" err="1"/>
              <a:t>mengajukan</a:t>
            </a:r>
            <a:r>
              <a:rPr lang="en-US" dirty="0"/>
              <a:t> </a:t>
            </a:r>
            <a:r>
              <a:rPr lang="en-US" dirty="0" err="1"/>
              <a:t>keberatan</a:t>
            </a:r>
            <a:r>
              <a:rPr lang="en-US" dirty="0"/>
              <a:t>.</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0"/>
            <a:ext cx="8382000" cy="1447800"/>
          </a:xfrm>
        </p:spPr>
        <p:txBody>
          <a:bodyPr>
            <a:noAutofit/>
          </a:bodyPr>
          <a:lstStyle/>
          <a:p>
            <a:r>
              <a:rPr lang="id-ID" sz="2800" dirty="0"/>
              <a:t>Pembetulan, Pembatalan, Pengurangan, Ketetapan dan Penghapusan atau Peng</a:t>
            </a:r>
            <a:r>
              <a:rPr lang="en-US" sz="2800" dirty="0"/>
              <a:t>u</a:t>
            </a:r>
            <a:r>
              <a:rPr lang="id-ID" sz="2800" dirty="0"/>
              <a:t>r</a:t>
            </a:r>
            <a:r>
              <a:rPr lang="en-US" sz="2800" dirty="0"/>
              <a:t>a</a:t>
            </a:r>
            <a:r>
              <a:rPr lang="id-ID" sz="2800" dirty="0"/>
              <a:t>ngan Sanksi Administrasi</a:t>
            </a:r>
            <a:endParaRPr lang="en-GB" sz="2800" dirty="0"/>
          </a:p>
        </p:txBody>
      </p:sp>
      <p:sp>
        <p:nvSpPr>
          <p:cNvPr id="34819" name="Rectangle 3"/>
          <p:cNvSpPr>
            <a:spLocks noGrp="1" noChangeArrowheads="1"/>
          </p:cNvSpPr>
          <p:nvPr>
            <p:ph idx="1"/>
          </p:nvPr>
        </p:nvSpPr>
        <p:spPr/>
        <p:txBody>
          <a:bodyPr>
            <a:normAutofit/>
          </a:bodyPr>
          <a:lstStyle/>
          <a:p>
            <a:pPr algn="ctr">
              <a:buNone/>
            </a:pPr>
            <a:r>
              <a:rPr lang="en-US" sz="2800" dirty="0" err="1"/>
              <a:t>Pasal</a:t>
            </a:r>
            <a:r>
              <a:rPr lang="en-US" sz="2800" dirty="0"/>
              <a:t> 107</a:t>
            </a:r>
          </a:p>
          <a:p>
            <a:pPr marL="514350" indent="-514350">
              <a:buNone/>
            </a:pPr>
            <a:r>
              <a:rPr lang="en-US" sz="2800" dirty="0"/>
              <a:t>(1) </a:t>
            </a:r>
            <a:r>
              <a:rPr lang="en-US" sz="2800" dirty="0" err="1"/>
              <a:t>Atas</a:t>
            </a:r>
            <a:r>
              <a:rPr lang="en-US" sz="2800" dirty="0"/>
              <a:t> </a:t>
            </a:r>
            <a:r>
              <a:rPr lang="en-US" sz="2800" dirty="0" err="1"/>
              <a:t>permohonan</a:t>
            </a:r>
            <a:r>
              <a:rPr lang="en-US" sz="2800" dirty="0"/>
              <a:t> </a:t>
            </a:r>
            <a:r>
              <a:rPr lang="en-US" sz="2800" dirty="0" err="1"/>
              <a:t>Wajib</a:t>
            </a:r>
            <a:r>
              <a:rPr lang="en-US" sz="2800" dirty="0"/>
              <a:t> </a:t>
            </a:r>
            <a:r>
              <a:rPr lang="en-US" sz="2800" dirty="0" err="1"/>
              <a:t>Pajak</a:t>
            </a:r>
            <a:r>
              <a:rPr lang="en-US" sz="2800" dirty="0"/>
              <a:t> </a:t>
            </a:r>
            <a:r>
              <a:rPr lang="en-US" sz="2800" dirty="0" err="1"/>
              <a:t>atau</a:t>
            </a:r>
            <a:r>
              <a:rPr lang="en-US" sz="2800" dirty="0"/>
              <a:t> </a:t>
            </a:r>
            <a:r>
              <a:rPr lang="en-US" sz="2800" dirty="0" err="1"/>
              <a:t>karena</a:t>
            </a:r>
            <a:r>
              <a:rPr lang="en-US" sz="2800" dirty="0"/>
              <a:t> </a:t>
            </a:r>
            <a:r>
              <a:rPr lang="en-US" sz="2800" dirty="0" err="1"/>
              <a:t>jabatannya</a:t>
            </a:r>
            <a:r>
              <a:rPr lang="en-US" sz="2800" dirty="0"/>
              <a:t>, </a:t>
            </a:r>
            <a:r>
              <a:rPr lang="en-US" sz="2800" dirty="0" err="1"/>
              <a:t>Kepala</a:t>
            </a:r>
            <a:r>
              <a:rPr lang="en-US" sz="2800" dirty="0"/>
              <a:t> Daerah </a:t>
            </a:r>
            <a:r>
              <a:rPr lang="en-US" sz="2800" dirty="0" err="1"/>
              <a:t>dapat</a:t>
            </a:r>
            <a:r>
              <a:rPr lang="en-US" sz="2800" dirty="0"/>
              <a:t> </a:t>
            </a:r>
            <a:r>
              <a:rPr lang="en-US" sz="2800" dirty="0" err="1"/>
              <a:t>membetulkan</a:t>
            </a:r>
            <a:r>
              <a:rPr lang="en-US" sz="2800" dirty="0"/>
              <a:t> SPPT, SKPD, SKPDKB, SKPDKBT </a:t>
            </a:r>
            <a:r>
              <a:rPr lang="en-US" sz="2800" dirty="0" err="1"/>
              <a:t>atau</a:t>
            </a:r>
            <a:r>
              <a:rPr lang="en-US" sz="2800" dirty="0"/>
              <a:t> STPD, SKPDN </a:t>
            </a:r>
            <a:r>
              <a:rPr lang="en-US" sz="2800" dirty="0" err="1"/>
              <a:t>atau</a:t>
            </a:r>
            <a:r>
              <a:rPr lang="en-US" sz="2800" dirty="0"/>
              <a:t> SKPDLB yang </a:t>
            </a:r>
            <a:r>
              <a:rPr lang="en-US" sz="2800" dirty="0" err="1"/>
              <a:t>dalam</a:t>
            </a:r>
            <a:r>
              <a:rPr lang="en-US" sz="2800" dirty="0"/>
              <a:t> </a:t>
            </a:r>
            <a:r>
              <a:rPr lang="fi-FI" sz="2800" dirty="0"/>
              <a:t>penerbitannya terdapat kesalahan tulis dan/atau kesalahan hitung dan/atau kekeliruan penerapan </a:t>
            </a:r>
            <a:r>
              <a:rPr lang="en-US" sz="2800" dirty="0" err="1"/>
              <a:t>ketentuan</a:t>
            </a:r>
            <a:r>
              <a:rPr lang="en-US" sz="2800" dirty="0"/>
              <a:t> </a:t>
            </a:r>
            <a:r>
              <a:rPr lang="en-US" sz="2800" dirty="0" err="1"/>
              <a:t>tertentu</a:t>
            </a:r>
            <a:r>
              <a:rPr lang="en-US" sz="2800" dirty="0"/>
              <a:t> </a:t>
            </a:r>
            <a:r>
              <a:rPr lang="en-US" sz="2800" dirty="0" err="1"/>
              <a:t>dalam</a:t>
            </a:r>
            <a:r>
              <a:rPr lang="en-US" sz="2800" dirty="0"/>
              <a:t> </a:t>
            </a:r>
            <a:r>
              <a:rPr lang="en-US" sz="2800" dirty="0" err="1"/>
              <a:t>peraturan</a:t>
            </a:r>
            <a:r>
              <a:rPr lang="en-US" sz="2800" dirty="0"/>
              <a:t> </a:t>
            </a:r>
            <a:r>
              <a:rPr lang="en-US" sz="2800" dirty="0" err="1"/>
              <a:t>perundang-undangan</a:t>
            </a:r>
            <a:r>
              <a:rPr lang="en-US" sz="2800" dirty="0"/>
              <a:t> </a:t>
            </a:r>
            <a:r>
              <a:rPr lang="en-US" sz="2800" dirty="0" err="1"/>
              <a:t>perpajakan</a:t>
            </a:r>
            <a:r>
              <a:rPr lang="en-US" sz="2800" dirty="0"/>
              <a:t> </a:t>
            </a:r>
            <a:r>
              <a:rPr lang="en-US" sz="2800" dirty="0" err="1"/>
              <a:t>daerah</a:t>
            </a:r>
            <a:r>
              <a:rPr lang="en-US" sz="2800" dirty="0"/>
              <a:t>.</a:t>
            </a:r>
          </a:p>
          <a:p>
            <a:pPr marL="514350" indent="-514350">
              <a:buNone/>
            </a:pPr>
            <a:endParaRPr lang="en-GB" sz="2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381000"/>
            <a:ext cx="8382000" cy="990600"/>
          </a:xfrm>
        </p:spPr>
        <p:txBody>
          <a:bodyPr>
            <a:noAutofit/>
          </a:bodyPr>
          <a:lstStyle/>
          <a:p>
            <a:r>
              <a:rPr lang="id-ID" sz="2800" dirty="0"/>
              <a:t>Pembetulan, Pembatalan, Pengurangan, Ketetapan dan Penghapusan atau Peng</a:t>
            </a:r>
            <a:r>
              <a:rPr lang="en-US" sz="2800" dirty="0"/>
              <a:t>u</a:t>
            </a:r>
            <a:r>
              <a:rPr lang="id-ID" sz="2800" dirty="0"/>
              <a:t>r</a:t>
            </a:r>
            <a:r>
              <a:rPr lang="en-US" sz="2800" dirty="0"/>
              <a:t>a</a:t>
            </a:r>
            <a:r>
              <a:rPr lang="id-ID" sz="2800" dirty="0"/>
              <a:t>ngan Sanksi Administrasi</a:t>
            </a:r>
            <a:endParaRPr lang="en-GB" sz="2800" dirty="0"/>
          </a:p>
        </p:txBody>
      </p:sp>
      <p:sp>
        <p:nvSpPr>
          <p:cNvPr id="34819" name="Rectangle 3"/>
          <p:cNvSpPr>
            <a:spLocks noGrp="1" noChangeArrowheads="1"/>
          </p:cNvSpPr>
          <p:nvPr>
            <p:ph idx="1"/>
          </p:nvPr>
        </p:nvSpPr>
        <p:spPr>
          <a:xfrm>
            <a:off x="457200" y="1524000"/>
            <a:ext cx="8305800" cy="4953000"/>
          </a:xfrm>
        </p:spPr>
        <p:txBody>
          <a:bodyPr>
            <a:noAutofit/>
          </a:bodyPr>
          <a:lstStyle/>
          <a:p>
            <a:pPr algn="ctr">
              <a:buNone/>
            </a:pPr>
            <a:r>
              <a:rPr lang="en-US" sz="1900" dirty="0" err="1"/>
              <a:t>Pasal</a:t>
            </a:r>
            <a:r>
              <a:rPr lang="en-US" sz="1900" dirty="0"/>
              <a:t> 107</a:t>
            </a:r>
          </a:p>
          <a:p>
            <a:pPr>
              <a:buNone/>
            </a:pPr>
            <a:r>
              <a:rPr lang="en-US" sz="2400" dirty="0"/>
              <a:t>(2) </a:t>
            </a:r>
            <a:r>
              <a:rPr lang="en-US" sz="2400" dirty="0" err="1"/>
              <a:t>Kepala</a:t>
            </a:r>
            <a:r>
              <a:rPr lang="en-US" sz="2400" dirty="0"/>
              <a:t> Daerah </a:t>
            </a:r>
            <a:r>
              <a:rPr lang="en-US" sz="2400" dirty="0" err="1"/>
              <a:t>dapat</a:t>
            </a:r>
            <a:r>
              <a:rPr lang="en-US" sz="2400" dirty="0"/>
              <a:t>:</a:t>
            </a:r>
          </a:p>
          <a:p>
            <a:pPr>
              <a:buNone/>
            </a:pPr>
            <a:r>
              <a:rPr lang="fi-FI" sz="2400" dirty="0"/>
              <a:t>a. mengurangkan atau menghapuskan sanksi </a:t>
            </a:r>
            <a:r>
              <a:rPr lang="en-US" sz="2400" dirty="0" err="1"/>
              <a:t>administratif</a:t>
            </a:r>
            <a:r>
              <a:rPr lang="en-US" sz="2400" dirty="0"/>
              <a:t> </a:t>
            </a:r>
            <a:r>
              <a:rPr lang="en-US" sz="2400" dirty="0" err="1"/>
              <a:t>berupa</a:t>
            </a:r>
            <a:r>
              <a:rPr lang="en-US" sz="2400" dirty="0"/>
              <a:t> </a:t>
            </a:r>
            <a:r>
              <a:rPr lang="en-US" sz="2400" dirty="0" err="1"/>
              <a:t>bunga</a:t>
            </a:r>
            <a:r>
              <a:rPr lang="en-US" sz="2400" dirty="0"/>
              <a:t>, </a:t>
            </a:r>
            <a:r>
              <a:rPr lang="en-US" sz="2400" dirty="0" err="1"/>
              <a:t>denda</a:t>
            </a:r>
            <a:r>
              <a:rPr lang="en-US" sz="2400" dirty="0"/>
              <a:t>, </a:t>
            </a:r>
            <a:r>
              <a:rPr lang="en-US" sz="2400" dirty="0" err="1"/>
              <a:t>dan</a:t>
            </a:r>
            <a:r>
              <a:rPr lang="en-US" sz="2400" dirty="0"/>
              <a:t> </a:t>
            </a:r>
            <a:r>
              <a:rPr lang="en-US" sz="2400" dirty="0" err="1"/>
              <a:t>kenaikan</a:t>
            </a:r>
            <a:r>
              <a:rPr lang="en-US" sz="2400" dirty="0"/>
              <a:t> </a:t>
            </a:r>
            <a:r>
              <a:rPr lang="en-US" sz="2400" dirty="0" err="1"/>
              <a:t>pajak</a:t>
            </a:r>
            <a:r>
              <a:rPr lang="en-US" sz="2400" dirty="0"/>
              <a:t> yang </a:t>
            </a:r>
            <a:r>
              <a:rPr lang="en-US" sz="2400" dirty="0" err="1"/>
              <a:t>terutang</a:t>
            </a:r>
            <a:r>
              <a:rPr lang="en-US" sz="2400" dirty="0"/>
              <a:t> </a:t>
            </a:r>
            <a:r>
              <a:rPr lang="en-US" sz="2400" dirty="0" err="1"/>
              <a:t>menurut</a:t>
            </a:r>
            <a:r>
              <a:rPr lang="en-US" sz="2400" dirty="0"/>
              <a:t> </a:t>
            </a:r>
            <a:r>
              <a:rPr lang="en-US" sz="2400" dirty="0" err="1"/>
              <a:t>peraturan</a:t>
            </a:r>
            <a:r>
              <a:rPr lang="en-US" sz="2400" dirty="0"/>
              <a:t> </a:t>
            </a:r>
            <a:r>
              <a:rPr lang="en-US" sz="2400" dirty="0" err="1"/>
              <a:t>perundangundangan</a:t>
            </a:r>
            <a:r>
              <a:rPr lang="en-US" sz="2400" dirty="0"/>
              <a:t> </a:t>
            </a:r>
            <a:r>
              <a:rPr lang="nb-NO" sz="2400" dirty="0"/>
              <a:t>perpajakan daerah, dalam hal sanksi </a:t>
            </a:r>
            <a:r>
              <a:rPr lang="en-US" sz="2400" dirty="0" err="1"/>
              <a:t>tersebut</a:t>
            </a:r>
            <a:r>
              <a:rPr lang="en-US" sz="2400" dirty="0"/>
              <a:t> </a:t>
            </a:r>
            <a:r>
              <a:rPr lang="en-US" sz="2400" dirty="0" err="1"/>
              <a:t>dikenakan</a:t>
            </a:r>
            <a:r>
              <a:rPr lang="en-US" sz="2400" dirty="0"/>
              <a:t> </a:t>
            </a:r>
            <a:r>
              <a:rPr lang="en-US" sz="2400" dirty="0" err="1"/>
              <a:t>karena</a:t>
            </a:r>
            <a:r>
              <a:rPr lang="en-US" sz="2400" dirty="0"/>
              <a:t> </a:t>
            </a:r>
            <a:r>
              <a:rPr lang="en-US" sz="2400" dirty="0" err="1"/>
              <a:t>kekhilafan</a:t>
            </a:r>
            <a:r>
              <a:rPr lang="en-US" sz="2400" dirty="0"/>
              <a:t> </a:t>
            </a:r>
            <a:r>
              <a:rPr lang="en-US" sz="2400" dirty="0" err="1"/>
              <a:t>Wajib</a:t>
            </a:r>
            <a:r>
              <a:rPr lang="en-US" sz="2400" dirty="0"/>
              <a:t> </a:t>
            </a:r>
            <a:r>
              <a:rPr lang="en-US" sz="2400" dirty="0" err="1"/>
              <a:t>Pajak</a:t>
            </a:r>
            <a:r>
              <a:rPr lang="en-US" sz="2400" dirty="0"/>
              <a:t> </a:t>
            </a:r>
            <a:r>
              <a:rPr lang="en-US" sz="2400" dirty="0" err="1"/>
              <a:t>atau</a:t>
            </a:r>
            <a:r>
              <a:rPr lang="en-US" sz="2400" dirty="0"/>
              <a:t> </a:t>
            </a:r>
            <a:r>
              <a:rPr lang="en-US" sz="2400" dirty="0" err="1"/>
              <a:t>bukan</a:t>
            </a:r>
            <a:r>
              <a:rPr lang="en-US" sz="2400" dirty="0"/>
              <a:t> </a:t>
            </a:r>
            <a:r>
              <a:rPr lang="en-US" sz="2400" dirty="0" err="1"/>
              <a:t>karena</a:t>
            </a:r>
            <a:r>
              <a:rPr lang="en-US" sz="2400" dirty="0"/>
              <a:t> </a:t>
            </a:r>
            <a:r>
              <a:rPr lang="en-US" sz="2400" dirty="0" err="1"/>
              <a:t>kesalahannya</a:t>
            </a:r>
            <a:r>
              <a:rPr lang="en-US" sz="2400" dirty="0"/>
              <a:t>;</a:t>
            </a:r>
          </a:p>
          <a:p>
            <a:pPr>
              <a:buNone/>
            </a:pPr>
            <a:r>
              <a:rPr lang="en-US" sz="2400" dirty="0"/>
              <a:t>b. </a:t>
            </a:r>
            <a:r>
              <a:rPr lang="en-US" sz="2400" dirty="0" err="1"/>
              <a:t>mengurangkan</a:t>
            </a:r>
            <a:r>
              <a:rPr lang="en-US" sz="2400" dirty="0"/>
              <a:t> </a:t>
            </a:r>
            <a:r>
              <a:rPr lang="en-US" sz="2400" dirty="0" err="1"/>
              <a:t>atau</a:t>
            </a:r>
            <a:r>
              <a:rPr lang="en-US" sz="2400" dirty="0"/>
              <a:t> </a:t>
            </a:r>
            <a:r>
              <a:rPr lang="en-US" sz="2400" dirty="0" err="1"/>
              <a:t>membatalkan</a:t>
            </a:r>
            <a:r>
              <a:rPr lang="en-US" sz="2400" dirty="0"/>
              <a:t> SPPT, SKPD, SKPDKB, SKPDKBT </a:t>
            </a:r>
            <a:r>
              <a:rPr lang="en-US" sz="2400" dirty="0" err="1"/>
              <a:t>atau</a:t>
            </a:r>
            <a:r>
              <a:rPr lang="en-US" sz="2400" dirty="0"/>
              <a:t> STPD, SKPDN </a:t>
            </a:r>
            <a:r>
              <a:rPr lang="en-US" sz="2400" dirty="0" err="1"/>
              <a:t>atau</a:t>
            </a:r>
            <a:r>
              <a:rPr lang="en-US" sz="2400" dirty="0"/>
              <a:t> SKPDLB yang </a:t>
            </a:r>
            <a:r>
              <a:rPr lang="en-US" sz="2400" dirty="0" err="1"/>
              <a:t>tidak</a:t>
            </a:r>
            <a:r>
              <a:rPr lang="en-US" sz="2400" dirty="0"/>
              <a:t> </a:t>
            </a:r>
            <a:r>
              <a:rPr lang="en-US" sz="2400" dirty="0" err="1"/>
              <a:t>benar</a:t>
            </a:r>
            <a:r>
              <a:rPr lang="en-US" sz="2400" dirty="0"/>
              <a:t>;</a:t>
            </a:r>
          </a:p>
          <a:p>
            <a:pPr>
              <a:buNone/>
            </a:pPr>
            <a:r>
              <a:rPr lang="en-US" sz="2400" dirty="0"/>
              <a:t>c. </a:t>
            </a:r>
            <a:r>
              <a:rPr lang="en-US" sz="2400" dirty="0" err="1"/>
              <a:t>mengurangkan</a:t>
            </a:r>
            <a:r>
              <a:rPr lang="en-US" sz="2400" dirty="0"/>
              <a:t> </a:t>
            </a:r>
            <a:r>
              <a:rPr lang="en-US" sz="2400" dirty="0" err="1"/>
              <a:t>atau</a:t>
            </a:r>
            <a:r>
              <a:rPr lang="en-US" sz="2400" dirty="0"/>
              <a:t> </a:t>
            </a:r>
            <a:r>
              <a:rPr lang="en-US" sz="2400" dirty="0" err="1"/>
              <a:t>membatalkan</a:t>
            </a:r>
            <a:r>
              <a:rPr lang="en-US" sz="2400" dirty="0"/>
              <a:t> STPD;</a:t>
            </a:r>
          </a:p>
          <a:p>
            <a:pPr>
              <a:buNone/>
            </a:pPr>
            <a:endParaRPr lang="en-GB"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304800"/>
            <a:ext cx="8382000" cy="990600"/>
          </a:xfrm>
        </p:spPr>
        <p:txBody>
          <a:bodyPr>
            <a:noAutofit/>
          </a:bodyPr>
          <a:lstStyle/>
          <a:p>
            <a:r>
              <a:rPr lang="id-ID" sz="2800" dirty="0"/>
              <a:t>Pembetulan, Pembatalan, Pengurangan, Ketetapan dan Penghapusan atau Peng</a:t>
            </a:r>
            <a:r>
              <a:rPr lang="en-US" sz="2800" dirty="0"/>
              <a:t>u</a:t>
            </a:r>
            <a:r>
              <a:rPr lang="id-ID" sz="2800" dirty="0"/>
              <a:t>r</a:t>
            </a:r>
            <a:r>
              <a:rPr lang="en-US" sz="2800" dirty="0"/>
              <a:t>a</a:t>
            </a:r>
            <a:r>
              <a:rPr lang="id-ID" sz="2800" dirty="0"/>
              <a:t>ngan Sanksi Administrasi</a:t>
            </a:r>
            <a:endParaRPr lang="en-GB" sz="2800" dirty="0"/>
          </a:p>
        </p:txBody>
      </p:sp>
      <p:sp>
        <p:nvSpPr>
          <p:cNvPr id="34819" name="Rectangle 3"/>
          <p:cNvSpPr>
            <a:spLocks noGrp="1" noChangeArrowheads="1"/>
          </p:cNvSpPr>
          <p:nvPr>
            <p:ph idx="1"/>
          </p:nvPr>
        </p:nvSpPr>
        <p:spPr>
          <a:xfrm>
            <a:off x="228600" y="1447800"/>
            <a:ext cx="8915400" cy="5029200"/>
          </a:xfrm>
        </p:spPr>
        <p:txBody>
          <a:bodyPr>
            <a:noAutofit/>
          </a:bodyPr>
          <a:lstStyle/>
          <a:p>
            <a:pPr algn="ctr">
              <a:buNone/>
            </a:pPr>
            <a:r>
              <a:rPr lang="en-US" sz="1900" dirty="0" err="1"/>
              <a:t>Pasal</a:t>
            </a:r>
            <a:r>
              <a:rPr lang="en-US" sz="1900" dirty="0"/>
              <a:t> 107</a:t>
            </a:r>
          </a:p>
          <a:p>
            <a:pPr>
              <a:buNone/>
            </a:pPr>
            <a:r>
              <a:rPr lang="fi-FI" sz="2400" dirty="0"/>
              <a:t>d. membatalkan hasil pemeriksaan atau ketetapan pajak </a:t>
            </a:r>
            <a:r>
              <a:rPr lang="en-US" sz="2400" dirty="0"/>
              <a:t>yang </a:t>
            </a:r>
            <a:r>
              <a:rPr lang="en-US" sz="2400" dirty="0" err="1"/>
              <a:t>dilaksanakan</a:t>
            </a:r>
            <a:r>
              <a:rPr lang="en-US" sz="2400" dirty="0"/>
              <a:t> </a:t>
            </a:r>
            <a:r>
              <a:rPr lang="en-US" sz="2400" dirty="0" err="1"/>
              <a:t>atau</a:t>
            </a:r>
            <a:r>
              <a:rPr lang="en-US" sz="2400" dirty="0"/>
              <a:t> </a:t>
            </a:r>
            <a:r>
              <a:rPr lang="en-US" sz="2400" dirty="0" err="1"/>
              <a:t>diterbitkan</a:t>
            </a:r>
            <a:r>
              <a:rPr lang="en-US" sz="2400" dirty="0"/>
              <a:t> </a:t>
            </a:r>
            <a:r>
              <a:rPr lang="en-US" sz="2400" dirty="0" err="1"/>
              <a:t>tidak</a:t>
            </a:r>
            <a:r>
              <a:rPr lang="en-US" sz="2400" dirty="0"/>
              <a:t> </a:t>
            </a:r>
            <a:r>
              <a:rPr lang="en-US" sz="2400" dirty="0" err="1"/>
              <a:t>sesuai</a:t>
            </a:r>
            <a:r>
              <a:rPr lang="en-US" sz="2400" dirty="0"/>
              <a:t> </a:t>
            </a:r>
            <a:r>
              <a:rPr lang="es-ES" sz="2400" dirty="0" err="1"/>
              <a:t>dengan</a:t>
            </a:r>
            <a:r>
              <a:rPr lang="es-ES" sz="2400" dirty="0"/>
              <a:t> tata cara yang </a:t>
            </a:r>
            <a:r>
              <a:rPr lang="es-ES" sz="2400" dirty="0" err="1"/>
              <a:t>ditentukan</a:t>
            </a:r>
            <a:r>
              <a:rPr lang="es-ES" sz="2400" dirty="0"/>
              <a:t>; dan</a:t>
            </a:r>
          </a:p>
          <a:p>
            <a:pPr>
              <a:buNone/>
            </a:pPr>
            <a:r>
              <a:rPr lang="en-US" sz="2400" dirty="0"/>
              <a:t>e. </a:t>
            </a:r>
            <a:r>
              <a:rPr lang="en-US" sz="2400" dirty="0" err="1"/>
              <a:t>mengurangkan</a:t>
            </a:r>
            <a:r>
              <a:rPr lang="en-US" sz="2400" dirty="0"/>
              <a:t> </a:t>
            </a:r>
            <a:r>
              <a:rPr lang="en-US" sz="2400" dirty="0" err="1"/>
              <a:t>ketetapan</a:t>
            </a:r>
            <a:r>
              <a:rPr lang="en-US" sz="2400" dirty="0"/>
              <a:t> </a:t>
            </a:r>
            <a:r>
              <a:rPr lang="en-US" sz="2400" dirty="0" err="1"/>
              <a:t>pajak</a:t>
            </a:r>
            <a:r>
              <a:rPr lang="en-US" sz="2400" dirty="0"/>
              <a:t> </a:t>
            </a:r>
            <a:r>
              <a:rPr lang="en-US" sz="2400" dirty="0" err="1"/>
              <a:t>terutang</a:t>
            </a:r>
            <a:r>
              <a:rPr lang="en-US" sz="2400" dirty="0"/>
              <a:t> </a:t>
            </a:r>
            <a:r>
              <a:rPr lang="en-US" sz="2400" dirty="0" err="1"/>
              <a:t>berdasarkan</a:t>
            </a:r>
            <a:r>
              <a:rPr lang="en-US" sz="2400" dirty="0"/>
              <a:t> </a:t>
            </a:r>
            <a:r>
              <a:rPr lang="en-US" sz="2400" dirty="0" err="1"/>
              <a:t>pertimbangan</a:t>
            </a:r>
            <a:r>
              <a:rPr lang="en-US" sz="2400" dirty="0"/>
              <a:t>  </a:t>
            </a:r>
            <a:r>
              <a:rPr lang="en-US" sz="2400" dirty="0" err="1"/>
              <a:t>kemampuan</a:t>
            </a:r>
            <a:r>
              <a:rPr lang="en-US" sz="2400" dirty="0"/>
              <a:t> </a:t>
            </a:r>
            <a:r>
              <a:rPr lang="en-US" sz="2400" dirty="0" err="1"/>
              <a:t>membayar</a:t>
            </a:r>
            <a:r>
              <a:rPr lang="en-US" sz="2400" dirty="0"/>
              <a:t> </a:t>
            </a:r>
            <a:r>
              <a:rPr lang="en-US" sz="2400" dirty="0" err="1"/>
              <a:t>Wajib</a:t>
            </a:r>
            <a:r>
              <a:rPr lang="en-US" sz="2400" dirty="0"/>
              <a:t> </a:t>
            </a:r>
            <a:r>
              <a:rPr lang="en-US" sz="2400" dirty="0" err="1"/>
              <a:t>Pajak</a:t>
            </a:r>
            <a:r>
              <a:rPr lang="en-US" sz="2400" dirty="0"/>
              <a:t> </a:t>
            </a:r>
            <a:r>
              <a:rPr lang="pl-PL" sz="2400" dirty="0"/>
              <a:t>atau kondisi tertentu objek pajak.</a:t>
            </a:r>
            <a:endParaRPr lang="en-US" sz="2400" dirty="0"/>
          </a:p>
          <a:p>
            <a:pPr>
              <a:buNone/>
            </a:pPr>
            <a:r>
              <a:rPr lang="en-US" sz="2400" dirty="0"/>
              <a:t>(3) </a:t>
            </a:r>
            <a:r>
              <a:rPr lang="en-US" sz="2400" dirty="0" err="1"/>
              <a:t>Ketentuan</a:t>
            </a:r>
            <a:r>
              <a:rPr lang="en-US" sz="2400" dirty="0"/>
              <a:t> </a:t>
            </a:r>
            <a:r>
              <a:rPr lang="en-US" sz="2400" dirty="0" err="1"/>
              <a:t>lebih</a:t>
            </a:r>
            <a:r>
              <a:rPr lang="en-US" sz="2400" dirty="0"/>
              <a:t> </a:t>
            </a:r>
            <a:r>
              <a:rPr lang="en-US" sz="2400" dirty="0" err="1"/>
              <a:t>lanjut</a:t>
            </a:r>
            <a:r>
              <a:rPr lang="en-US" sz="2400" dirty="0"/>
              <a:t> </a:t>
            </a:r>
            <a:r>
              <a:rPr lang="en-US" sz="2400" dirty="0" err="1"/>
              <a:t>mengenai</a:t>
            </a:r>
            <a:r>
              <a:rPr lang="en-US" sz="2400" dirty="0"/>
              <a:t> </a:t>
            </a:r>
            <a:r>
              <a:rPr lang="en-US" sz="2400" dirty="0" err="1"/>
              <a:t>tata</a:t>
            </a:r>
            <a:r>
              <a:rPr lang="en-US" sz="2400" dirty="0"/>
              <a:t> </a:t>
            </a:r>
            <a:r>
              <a:rPr lang="en-US" sz="2400" dirty="0" err="1"/>
              <a:t>cara</a:t>
            </a:r>
            <a:r>
              <a:rPr lang="en-US" sz="2400" dirty="0"/>
              <a:t> </a:t>
            </a:r>
            <a:r>
              <a:rPr lang="en-US" sz="2400" dirty="0" err="1"/>
              <a:t>pengurangan</a:t>
            </a:r>
            <a:r>
              <a:rPr lang="en-US" sz="2400" dirty="0"/>
              <a:t> </a:t>
            </a:r>
            <a:r>
              <a:rPr lang="en-US" sz="2400" dirty="0" err="1"/>
              <a:t>atau</a:t>
            </a:r>
            <a:r>
              <a:rPr lang="en-US" sz="2400" dirty="0"/>
              <a:t> </a:t>
            </a:r>
            <a:r>
              <a:rPr lang="en-US" sz="2400" dirty="0" err="1"/>
              <a:t>penghapusan</a:t>
            </a:r>
            <a:r>
              <a:rPr lang="en-US" sz="2400" dirty="0"/>
              <a:t> </a:t>
            </a:r>
            <a:r>
              <a:rPr lang="en-US" sz="2400" dirty="0" err="1"/>
              <a:t>sanksi</a:t>
            </a:r>
            <a:r>
              <a:rPr lang="en-US" sz="2400" dirty="0"/>
              <a:t> </a:t>
            </a:r>
            <a:r>
              <a:rPr lang="en-US" sz="2400" dirty="0" err="1"/>
              <a:t>administratif</a:t>
            </a:r>
            <a:r>
              <a:rPr lang="en-US" sz="2400" dirty="0"/>
              <a:t> </a:t>
            </a:r>
            <a:r>
              <a:rPr lang="en-US" sz="2400" dirty="0" err="1"/>
              <a:t>dan</a:t>
            </a:r>
            <a:r>
              <a:rPr lang="en-US" sz="2400" dirty="0"/>
              <a:t> </a:t>
            </a:r>
            <a:r>
              <a:rPr lang="en-US" sz="2400" dirty="0" err="1"/>
              <a:t>pengurangan</a:t>
            </a:r>
            <a:r>
              <a:rPr lang="en-US" sz="2400" dirty="0"/>
              <a:t> </a:t>
            </a:r>
            <a:r>
              <a:rPr lang="en-US" sz="2400" dirty="0" err="1"/>
              <a:t>atau</a:t>
            </a:r>
            <a:r>
              <a:rPr lang="en-US" sz="2400" dirty="0"/>
              <a:t> </a:t>
            </a:r>
            <a:r>
              <a:rPr lang="en-US" sz="2400" dirty="0" err="1"/>
              <a:t>pembatalan</a:t>
            </a:r>
            <a:r>
              <a:rPr lang="en-US" sz="2400" dirty="0"/>
              <a:t> </a:t>
            </a:r>
            <a:r>
              <a:rPr lang="en-US" sz="2400" dirty="0" err="1"/>
              <a:t>ketetapan</a:t>
            </a:r>
            <a:r>
              <a:rPr lang="en-US" sz="2400" dirty="0"/>
              <a:t> </a:t>
            </a:r>
            <a:r>
              <a:rPr lang="en-US" sz="2400" dirty="0" err="1"/>
              <a:t>pajak</a:t>
            </a:r>
            <a:r>
              <a:rPr lang="en-US" sz="2400" dirty="0"/>
              <a:t> </a:t>
            </a:r>
            <a:r>
              <a:rPr lang="en-US" sz="2400" dirty="0" err="1"/>
              <a:t>sebagaimana</a:t>
            </a:r>
            <a:r>
              <a:rPr lang="en-US" sz="2400" dirty="0"/>
              <a:t> </a:t>
            </a:r>
            <a:r>
              <a:rPr lang="en-US" sz="2400" dirty="0" err="1"/>
              <a:t>dimaksud</a:t>
            </a:r>
            <a:r>
              <a:rPr lang="en-US" sz="2400" dirty="0"/>
              <a:t> </a:t>
            </a:r>
            <a:r>
              <a:rPr lang="en-US" sz="2400" dirty="0" err="1"/>
              <a:t>pada</a:t>
            </a:r>
            <a:r>
              <a:rPr lang="en-US" sz="2400" dirty="0"/>
              <a:t> </a:t>
            </a:r>
            <a:r>
              <a:rPr lang="en-US" sz="2400" dirty="0" err="1"/>
              <a:t>ayat</a:t>
            </a:r>
            <a:r>
              <a:rPr lang="en-US" sz="2400" dirty="0"/>
              <a:t> (2) </a:t>
            </a:r>
            <a:r>
              <a:rPr lang="en-US" sz="2400" dirty="0" err="1"/>
              <a:t>diatur</a:t>
            </a:r>
            <a:r>
              <a:rPr lang="en-US" sz="2400" dirty="0"/>
              <a:t> </a:t>
            </a:r>
            <a:r>
              <a:rPr lang="en-US" sz="2400" dirty="0" err="1"/>
              <a:t>dengan</a:t>
            </a:r>
            <a:r>
              <a:rPr lang="en-US" sz="2400" dirty="0"/>
              <a:t> </a:t>
            </a:r>
            <a:r>
              <a:rPr lang="en-US" sz="2400" dirty="0" err="1"/>
              <a:t>Peraturan</a:t>
            </a:r>
            <a:r>
              <a:rPr lang="en-US" sz="2400" dirty="0"/>
              <a:t> </a:t>
            </a:r>
            <a:r>
              <a:rPr lang="en-US" sz="2400" dirty="0" err="1"/>
              <a:t>Kepala</a:t>
            </a:r>
            <a:r>
              <a:rPr lang="en-US" sz="2400" dirty="0"/>
              <a:t> Daerah.</a:t>
            </a:r>
            <a:endParaRPr lang="en-GB"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pPr algn="ctr"/>
            <a:r>
              <a:rPr lang="en-US" sz="4000" dirty="0" err="1"/>
              <a:t>Pengembalian</a:t>
            </a:r>
            <a:r>
              <a:rPr lang="en-US" sz="4000" dirty="0"/>
              <a:t> </a:t>
            </a:r>
            <a:r>
              <a:rPr lang="en-US" sz="4000" dirty="0" err="1"/>
              <a:t>Kelebihan</a:t>
            </a:r>
            <a:r>
              <a:rPr lang="en-US" sz="4000" dirty="0"/>
              <a:t> </a:t>
            </a:r>
            <a:r>
              <a:rPr lang="en-US" sz="4000" dirty="0" err="1"/>
              <a:t>Pembayaran</a:t>
            </a:r>
            <a:r>
              <a:rPr lang="en-US" sz="4000" dirty="0"/>
              <a:t> </a:t>
            </a:r>
          </a:p>
        </p:txBody>
      </p:sp>
      <p:sp>
        <p:nvSpPr>
          <p:cNvPr id="3" name="Content Placeholder 2"/>
          <p:cNvSpPr>
            <a:spLocks noGrp="1"/>
          </p:cNvSpPr>
          <p:nvPr>
            <p:ph idx="1"/>
          </p:nvPr>
        </p:nvSpPr>
        <p:spPr>
          <a:xfrm>
            <a:off x="457200" y="1676400"/>
            <a:ext cx="8229600" cy="4389120"/>
          </a:xfrm>
        </p:spPr>
        <p:txBody>
          <a:bodyPr>
            <a:normAutofit fontScale="92500" lnSpcReduction="10000"/>
          </a:bodyPr>
          <a:lstStyle/>
          <a:p>
            <a:pPr algn="ctr">
              <a:buNone/>
            </a:pPr>
            <a:r>
              <a:rPr lang="en-US" dirty="0" err="1"/>
              <a:t>Pasal</a:t>
            </a:r>
            <a:r>
              <a:rPr lang="en-US" dirty="0"/>
              <a:t> 165</a:t>
            </a:r>
          </a:p>
          <a:p>
            <a:pPr>
              <a:buNone/>
            </a:pPr>
            <a:r>
              <a:rPr lang="en-US" dirty="0"/>
              <a:t>(1) </a:t>
            </a:r>
            <a:r>
              <a:rPr lang="en-US" dirty="0" err="1"/>
              <a:t>Atas</a:t>
            </a:r>
            <a:r>
              <a:rPr lang="en-US" dirty="0"/>
              <a:t> </a:t>
            </a:r>
            <a:r>
              <a:rPr lang="en-US" dirty="0" err="1"/>
              <a:t>kelebihan</a:t>
            </a:r>
            <a:r>
              <a:rPr lang="en-US" dirty="0"/>
              <a:t> </a:t>
            </a:r>
            <a:r>
              <a:rPr lang="en-US" dirty="0" err="1"/>
              <a:t>pembayaran</a:t>
            </a:r>
            <a:r>
              <a:rPr lang="en-US" dirty="0"/>
              <a:t> </a:t>
            </a:r>
            <a:r>
              <a:rPr lang="en-US" dirty="0" err="1"/>
              <a:t>Pajak</a:t>
            </a:r>
            <a:r>
              <a:rPr lang="en-US" dirty="0"/>
              <a:t> </a:t>
            </a:r>
            <a:r>
              <a:rPr lang="en-US" dirty="0" err="1"/>
              <a:t>atau</a:t>
            </a:r>
            <a:r>
              <a:rPr lang="en-US" dirty="0"/>
              <a:t> </a:t>
            </a:r>
            <a:r>
              <a:rPr lang="en-US" dirty="0" err="1"/>
              <a:t>Retribusi</a:t>
            </a:r>
            <a:r>
              <a:rPr lang="en-US" dirty="0"/>
              <a:t>, </a:t>
            </a:r>
            <a:r>
              <a:rPr lang="en-US" dirty="0" err="1"/>
              <a:t>Wajib</a:t>
            </a:r>
            <a:r>
              <a:rPr lang="en-US" dirty="0"/>
              <a:t> </a:t>
            </a:r>
            <a:r>
              <a:rPr lang="en-US" dirty="0" err="1"/>
              <a:t>Pajak</a:t>
            </a:r>
            <a:r>
              <a:rPr lang="en-US" dirty="0"/>
              <a:t> </a:t>
            </a:r>
            <a:r>
              <a:rPr lang="en-US" dirty="0" err="1"/>
              <a:t>atau</a:t>
            </a:r>
            <a:r>
              <a:rPr lang="en-US" dirty="0"/>
              <a:t> </a:t>
            </a:r>
            <a:r>
              <a:rPr lang="en-US" dirty="0" err="1"/>
              <a:t>Wajib</a:t>
            </a:r>
            <a:r>
              <a:rPr lang="en-US" dirty="0"/>
              <a:t> </a:t>
            </a:r>
            <a:r>
              <a:rPr lang="en-US" dirty="0" err="1"/>
              <a:t>Retribusi</a:t>
            </a:r>
            <a:r>
              <a:rPr lang="en-US" dirty="0"/>
              <a:t> </a:t>
            </a:r>
            <a:r>
              <a:rPr lang="en-US" dirty="0" err="1"/>
              <a:t>dapat</a:t>
            </a:r>
            <a:r>
              <a:rPr lang="en-US" dirty="0"/>
              <a:t> </a:t>
            </a:r>
            <a:r>
              <a:rPr lang="en-US" dirty="0" err="1"/>
              <a:t>mengajukan</a:t>
            </a:r>
            <a:r>
              <a:rPr lang="en-US" dirty="0"/>
              <a:t> </a:t>
            </a:r>
            <a:r>
              <a:rPr lang="en-US" dirty="0" err="1"/>
              <a:t>permohonan</a:t>
            </a:r>
            <a:r>
              <a:rPr lang="en-US" dirty="0"/>
              <a:t>  </a:t>
            </a:r>
            <a:r>
              <a:rPr lang="en-US" dirty="0" err="1"/>
              <a:t>pengembalian</a:t>
            </a:r>
            <a:r>
              <a:rPr lang="en-US" dirty="0"/>
              <a:t> </a:t>
            </a:r>
            <a:r>
              <a:rPr lang="en-US" dirty="0" err="1"/>
              <a:t>kepada</a:t>
            </a:r>
            <a:r>
              <a:rPr lang="en-US" dirty="0"/>
              <a:t> </a:t>
            </a:r>
            <a:r>
              <a:rPr lang="en-US" dirty="0" err="1"/>
              <a:t>Kepala</a:t>
            </a:r>
            <a:r>
              <a:rPr lang="en-US" dirty="0"/>
              <a:t> Daerah.</a:t>
            </a:r>
          </a:p>
          <a:p>
            <a:pPr>
              <a:buNone/>
            </a:pPr>
            <a:r>
              <a:rPr lang="en-US" dirty="0"/>
              <a:t>(2) </a:t>
            </a:r>
            <a:r>
              <a:rPr lang="en-US" dirty="0" err="1"/>
              <a:t>Kepala</a:t>
            </a:r>
            <a:r>
              <a:rPr lang="en-US" dirty="0"/>
              <a:t> Daerah </a:t>
            </a:r>
            <a:r>
              <a:rPr lang="en-US" dirty="0" err="1"/>
              <a:t>dalam</a:t>
            </a:r>
            <a:r>
              <a:rPr lang="en-US" dirty="0"/>
              <a:t> </a:t>
            </a:r>
            <a:r>
              <a:rPr lang="en-US" dirty="0" err="1"/>
              <a:t>jangka</a:t>
            </a:r>
            <a:r>
              <a:rPr lang="en-US" dirty="0"/>
              <a:t> </a:t>
            </a:r>
            <a:r>
              <a:rPr lang="en-US" dirty="0" err="1"/>
              <a:t>waktu</a:t>
            </a:r>
            <a:r>
              <a:rPr lang="en-US" dirty="0"/>
              <a:t> paling lama 12 (</a:t>
            </a:r>
            <a:r>
              <a:rPr lang="en-US" dirty="0" err="1"/>
              <a:t>dua</a:t>
            </a:r>
            <a:r>
              <a:rPr lang="en-US" dirty="0"/>
              <a:t> </a:t>
            </a:r>
            <a:r>
              <a:rPr lang="en-US" dirty="0" err="1"/>
              <a:t>belas</a:t>
            </a:r>
            <a:r>
              <a:rPr lang="en-US" dirty="0"/>
              <a:t>) </a:t>
            </a:r>
            <a:r>
              <a:rPr lang="en-US" dirty="0" err="1"/>
              <a:t>bulan</a:t>
            </a:r>
            <a:r>
              <a:rPr lang="en-US" dirty="0"/>
              <a:t>, </a:t>
            </a:r>
            <a:r>
              <a:rPr lang="en-US" dirty="0" err="1"/>
              <a:t>sejak</a:t>
            </a:r>
            <a:r>
              <a:rPr lang="en-US" dirty="0"/>
              <a:t> </a:t>
            </a:r>
            <a:r>
              <a:rPr lang="en-US" dirty="0" err="1"/>
              <a:t>diterimanya</a:t>
            </a:r>
            <a:r>
              <a:rPr lang="en-US" dirty="0"/>
              <a:t> </a:t>
            </a:r>
            <a:r>
              <a:rPr lang="en-US" dirty="0" err="1"/>
              <a:t>permohonan</a:t>
            </a:r>
            <a:r>
              <a:rPr lang="en-US" dirty="0"/>
              <a:t> </a:t>
            </a:r>
            <a:r>
              <a:rPr lang="en-US" dirty="0" err="1"/>
              <a:t>pengembalian</a:t>
            </a:r>
            <a:r>
              <a:rPr lang="en-US" dirty="0"/>
              <a:t> </a:t>
            </a:r>
            <a:r>
              <a:rPr lang="en-US" dirty="0" err="1"/>
              <a:t>kelebihan</a:t>
            </a:r>
            <a:r>
              <a:rPr lang="en-US" dirty="0"/>
              <a:t> </a:t>
            </a:r>
            <a:r>
              <a:rPr lang="en-US" dirty="0" err="1"/>
              <a:t>pembayaran</a:t>
            </a:r>
            <a:r>
              <a:rPr lang="en-US" dirty="0"/>
              <a:t> </a:t>
            </a:r>
            <a:r>
              <a:rPr lang="en-US" dirty="0" err="1"/>
              <a:t>Pajak</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fi-FI" dirty="0"/>
              <a:t>ayat (1), harus memberikan keputusan.</a:t>
            </a:r>
          </a:p>
          <a:p>
            <a:pPr>
              <a:buNone/>
            </a:pPr>
            <a:r>
              <a:rPr lang="en-US" dirty="0"/>
              <a:t>(3) </a:t>
            </a:r>
            <a:r>
              <a:rPr lang="en-US" dirty="0" err="1"/>
              <a:t>Kepala</a:t>
            </a:r>
            <a:r>
              <a:rPr lang="en-US" dirty="0"/>
              <a:t> Daerah </a:t>
            </a:r>
            <a:r>
              <a:rPr lang="en-US" dirty="0" err="1"/>
              <a:t>dalam</a:t>
            </a:r>
            <a:r>
              <a:rPr lang="en-US" dirty="0"/>
              <a:t> </a:t>
            </a:r>
            <a:r>
              <a:rPr lang="en-US" dirty="0" err="1"/>
              <a:t>jangka</a:t>
            </a:r>
            <a:r>
              <a:rPr lang="en-US" dirty="0"/>
              <a:t> </a:t>
            </a:r>
            <a:r>
              <a:rPr lang="en-US" dirty="0" err="1"/>
              <a:t>waktu</a:t>
            </a:r>
            <a:r>
              <a:rPr lang="en-US" dirty="0"/>
              <a:t> paling lama 6 (</a:t>
            </a:r>
            <a:r>
              <a:rPr lang="en-US" dirty="0" err="1"/>
              <a:t>enam</a:t>
            </a:r>
            <a:r>
              <a:rPr lang="en-US" dirty="0"/>
              <a:t>) </a:t>
            </a:r>
            <a:r>
              <a:rPr lang="sv-SE" dirty="0"/>
              <a:t>bulan, sejak diterimanya permohonan pengembalian </a:t>
            </a:r>
            <a:r>
              <a:rPr lang="en-US" dirty="0" err="1"/>
              <a:t>kelebihan</a:t>
            </a:r>
            <a:r>
              <a:rPr lang="en-US" dirty="0"/>
              <a:t> </a:t>
            </a:r>
            <a:r>
              <a:rPr lang="en-US" dirty="0" err="1"/>
              <a:t>pembayaran</a:t>
            </a:r>
            <a:r>
              <a:rPr lang="en-US" dirty="0"/>
              <a:t> </a:t>
            </a:r>
            <a:r>
              <a:rPr lang="en-US" dirty="0" err="1"/>
              <a:t>Retribusi</a:t>
            </a:r>
            <a:r>
              <a:rPr lang="en-US" dirty="0"/>
              <a:t> </a:t>
            </a:r>
            <a:r>
              <a:rPr lang="en-US" dirty="0" err="1"/>
              <a:t>sebagaimana</a:t>
            </a:r>
            <a:r>
              <a:rPr lang="en-US" dirty="0"/>
              <a:t> </a:t>
            </a:r>
            <a:r>
              <a:rPr lang="en-US" dirty="0" err="1"/>
              <a:t>dimaksud</a:t>
            </a:r>
            <a:r>
              <a:rPr lang="en-US" dirty="0"/>
              <a:t> </a:t>
            </a:r>
            <a:r>
              <a:rPr lang="fi-FI" dirty="0"/>
              <a:t>pada ayat (1), harus memberikan keputusan.</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pPr algn="ctr"/>
            <a:r>
              <a:rPr lang="en-US" sz="4000" dirty="0" err="1"/>
              <a:t>Pengembalian</a:t>
            </a:r>
            <a:r>
              <a:rPr lang="en-US" sz="4000" dirty="0"/>
              <a:t> </a:t>
            </a:r>
            <a:r>
              <a:rPr lang="en-US" sz="4000" dirty="0" err="1"/>
              <a:t>Kelebihan</a:t>
            </a:r>
            <a:r>
              <a:rPr lang="en-US" sz="4000" dirty="0"/>
              <a:t> </a:t>
            </a:r>
            <a:r>
              <a:rPr lang="en-US" sz="4000" dirty="0" err="1"/>
              <a:t>Pembayaran</a:t>
            </a:r>
            <a:r>
              <a:rPr lang="en-US" sz="4000" dirty="0"/>
              <a:t> </a:t>
            </a:r>
          </a:p>
        </p:txBody>
      </p:sp>
      <p:sp>
        <p:nvSpPr>
          <p:cNvPr id="3" name="Content Placeholder 2"/>
          <p:cNvSpPr>
            <a:spLocks noGrp="1"/>
          </p:cNvSpPr>
          <p:nvPr>
            <p:ph idx="1"/>
          </p:nvPr>
        </p:nvSpPr>
        <p:spPr>
          <a:xfrm>
            <a:off x="457200" y="1676400"/>
            <a:ext cx="8229600" cy="4389120"/>
          </a:xfrm>
        </p:spPr>
        <p:txBody>
          <a:bodyPr>
            <a:normAutofit fontScale="92500" lnSpcReduction="10000"/>
          </a:bodyPr>
          <a:lstStyle/>
          <a:p>
            <a:pPr algn="ctr">
              <a:buNone/>
            </a:pPr>
            <a:r>
              <a:rPr lang="en-US" dirty="0" err="1"/>
              <a:t>Pasal</a:t>
            </a:r>
            <a:r>
              <a:rPr lang="en-US" dirty="0"/>
              <a:t> 165</a:t>
            </a:r>
          </a:p>
          <a:p>
            <a:pPr>
              <a:buNone/>
            </a:pPr>
            <a:r>
              <a:rPr lang="en-US" dirty="0"/>
              <a:t>(4) </a:t>
            </a:r>
            <a:r>
              <a:rPr lang="en-US" dirty="0" err="1"/>
              <a:t>Apabila</a:t>
            </a:r>
            <a:r>
              <a:rPr lang="en-US" dirty="0"/>
              <a:t> </a:t>
            </a:r>
            <a:r>
              <a:rPr lang="en-US" dirty="0" err="1"/>
              <a:t>jangka</a:t>
            </a:r>
            <a:r>
              <a:rPr lang="en-US" dirty="0"/>
              <a:t> </a:t>
            </a:r>
            <a:r>
              <a:rPr lang="en-US" dirty="0" err="1"/>
              <a:t>waktu</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(2) </a:t>
            </a:r>
            <a:r>
              <a:rPr lang="en-US" dirty="0" err="1"/>
              <a:t>dan</a:t>
            </a:r>
            <a:r>
              <a:rPr lang="en-US" dirty="0"/>
              <a:t> </a:t>
            </a:r>
            <a:r>
              <a:rPr lang="en-US" dirty="0" err="1"/>
              <a:t>ayat</a:t>
            </a:r>
            <a:r>
              <a:rPr lang="en-US" dirty="0"/>
              <a:t> (3) </a:t>
            </a:r>
            <a:r>
              <a:rPr lang="en-US" dirty="0" err="1"/>
              <a:t>telah</a:t>
            </a:r>
            <a:r>
              <a:rPr lang="en-US" dirty="0"/>
              <a:t> </a:t>
            </a:r>
            <a:r>
              <a:rPr lang="en-US" dirty="0" err="1"/>
              <a:t>dilampaui</a:t>
            </a:r>
            <a:r>
              <a:rPr lang="en-US" dirty="0"/>
              <a:t> </a:t>
            </a:r>
            <a:r>
              <a:rPr lang="en-US" dirty="0" err="1"/>
              <a:t>dan</a:t>
            </a:r>
            <a:r>
              <a:rPr lang="en-US" dirty="0"/>
              <a:t> </a:t>
            </a:r>
            <a:r>
              <a:rPr lang="en-US" dirty="0" err="1"/>
              <a:t>Kepala</a:t>
            </a:r>
            <a:r>
              <a:rPr lang="en-US" dirty="0"/>
              <a:t> Daerah </a:t>
            </a:r>
            <a:r>
              <a:rPr lang="en-US" dirty="0" err="1"/>
              <a:t>tidak</a:t>
            </a:r>
            <a:r>
              <a:rPr lang="en-US" dirty="0"/>
              <a:t> </a:t>
            </a:r>
            <a:r>
              <a:rPr lang="fi-FI" dirty="0"/>
              <a:t>memberikan suatu keputusan, permohonan pengembalian </a:t>
            </a:r>
            <a:r>
              <a:rPr lang="en-US" dirty="0" err="1"/>
              <a:t>pembayaran</a:t>
            </a:r>
            <a:r>
              <a:rPr lang="en-US" dirty="0"/>
              <a:t> </a:t>
            </a:r>
            <a:r>
              <a:rPr lang="en-US" dirty="0" err="1"/>
              <a:t>Pajak</a:t>
            </a:r>
            <a:r>
              <a:rPr lang="en-US" dirty="0"/>
              <a:t> </a:t>
            </a:r>
            <a:r>
              <a:rPr lang="en-US" dirty="0" err="1"/>
              <a:t>atau</a:t>
            </a:r>
            <a:r>
              <a:rPr lang="en-US" dirty="0"/>
              <a:t> </a:t>
            </a:r>
            <a:r>
              <a:rPr lang="en-US" dirty="0" err="1"/>
              <a:t>Retribusi</a:t>
            </a:r>
            <a:r>
              <a:rPr lang="en-US" dirty="0"/>
              <a:t> </a:t>
            </a:r>
            <a:r>
              <a:rPr lang="en-US" dirty="0" err="1"/>
              <a:t>dianggap</a:t>
            </a:r>
            <a:r>
              <a:rPr lang="en-US" dirty="0"/>
              <a:t> </a:t>
            </a:r>
            <a:r>
              <a:rPr lang="en-US" dirty="0" err="1"/>
              <a:t>dikabulkan</a:t>
            </a:r>
            <a:r>
              <a:rPr lang="en-US" dirty="0"/>
              <a:t> </a:t>
            </a:r>
            <a:r>
              <a:rPr lang="en-US" dirty="0" err="1"/>
              <a:t>dan</a:t>
            </a:r>
            <a:r>
              <a:rPr lang="en-US" dirty="0"/>
              <a:t> SKPDLB </a:t>
            </a:r>
            <a:r>
              <a:rPr lang="en-US" dirty="0" err="1"/>
              <a:t>atau</a:t>
            </a:r>
            <a:r>
              <a:rPr lang="en-US" dirty="0"/>
              <a:t> SKRDLB </a:t>
            </a:r>
            <a:r>
              <a:rPr lang="en-US" dirty="0" err="1"/>
              <a:t>harus</a:t>
            </a:r>
            <a:r>
              <a:rPr lang="en-US" dirty="0"/>
              <a:t> </a:t>
            </a:r>
            <a:r>
              <a:rPr lang="en-US" dirty="0" err="1"/>
              <a:t>diterbitkan</a:t>
            </a:r>
            <a:r>
              <a:rPr lang="en-US" dirty="0"/>
              <a:t> </a:t>
            </a:r>
            <a:r>
              <a:rPr lang="en-US" dirty="0" err="1"/>
              <a:t>dalam</a:t>
            </a:r>
            <a:r>
              <a:rPr lang="en-US" dirty="0"/>
              <a:t> </a:t>
            </a:r>
            <a:r>
              <a:rPr lang="en-US" dirty="0" err="1"/>
              <a:t>jangka</a:t>
            </a:r>
            <a:r>
              <a:rPr lang="en-US" dirty="0"/>
              <a:t> </a:t>
            </a:r>
            <a:r>
              <a:rPr lang="fi-FI" dirty="0"/>
              <a:t>waktu paling lama 1 (satu) bulan.</a:t>
            </a:r>
          </a:p>
          <a:p>
            <a:pPr>
              <a:buNone/>
            </a:pPr>
            <a:r>
              <a:rPr lang="en-US" dirty="0"/>
              <a:t>(5) </a:t>
            </a:r>
            <a:r>
              <a:rPr lang="en-US" dirty="0" err="1"/>
              <a:t>Apabila</a:t>
            </a:r>
            <a:r>
              <a:rPr lang="en-US" dirty="0"/>
              <a:t> </a:t>
            </a:r>
            <a:r>
              <a:rPr lang="en-US" dirty="0" err="1"/>
              <a:t>Wajib</a:t>
            </a:r>
            <a:r>
              <a:rPr lang="en-US" dirty="0"/>
              <a:t> </a:t>
            </a:r>
            <a:r>
              <a:rPr lang="en-US" dirty="0" err="1"/>
              <a:t>Pajak</a:t>
            </a:r>
            <a:r>
              <a:rPr lang="en-US" dirty="0"/>
              <a:t> </a:t>
            </a:r>
            <a:r>
              <a:rPr lang="en-US" dirty="0" err="1"/>
              <a:t>atau</a:t>
            </a:r>
            <a:r>
              <a:rPr lang="en-US" dirty="0"/>
              <a:t> </a:t>
            </a:r>
            <a:r>
              <a:rPr lang="en-US" dirty="0" err="1"/>
              <a:t>Wajib</a:t>
            </a:r>
            <a:r>
              <a:rPr lang="en-US" dirty="0"/>
              <a:t> </a:t>
            </a:r>
            <a:r>
              <a:rPr lang="en-US" dirty="0" err="1"/>
              <a:t>Retribusi</a:t>
            </a:r>
            <a:r>
              <a:rPr lang="en-US" dirty="0"/>
              <a:t> </a:t>
            </a:r>
            <a:r>
              <a:rPr lang="en-US" dirty="0" err="1"/>
              <a:t>mempunyai</a:t>
            </a:r>
            <a:r>
              <a:rPr lang="en-US" dirty="0"/>
              <a:t> </a:t>
            </a:r>
            <a:r>
              <a:rPr lang="nn-NO" dirty="0"/>
              <a:t>utang Pajak atau utang Retribusi lainnya, kelebihan </a:t>
            </a:r>
            <a:r>
              <a:rPr lang="it-IT" dirty="0"/>
              <a:t>pembayaran Pajak atau Retribusi sebagaimana dimaksud </a:t>
            </a:r>
            <a:r>
              <a:rPr lang="en-US" dirty="0" err="1"/>
              <a:t>pada</a:t>
            </a:r>
            <a:r>
              <a:rPr lang="en-US" dirty="0"/>
              <a:t> </a:t>
            </a:r>
            <a:r>
              <a:rPr lang="en-US" dirty="0" err="1"/>
              <a:t>ayat</a:t>
            </a:r>
            <a:r>
              <a:rPr lang="en-US" dirty="0"/>
              <a:t> (1) </a:t>
            </a:r>
            <a:r>
              <a:rPr lang="en-US" dirty="0" err="1"/>
              <a:t>langsung</a:t>
            </a:r>
            <a:r>
              <a:rPr lang="en-US" dirty="0"/>
              <a:t> </a:t>
            </a:r>
            <a:r>
              <a:rPr lang="en-US" dirty="0" err="1"/>
              <a:t>diperhitungkan</a:t>
            </a:r>
            <a:r>
              <a:rPr lang="en-US" dirty="0"/>
              <a:t> </a:t>
            </a:r>
            <a:r>
              <a:rPr lang="en-US" dirty="0" err="1"/>
              <a:t>untuk</a:t>
            </a:r>
            <a:r>
              <a:rPr lang="en-US" dirty="0"/>
              <a:t> </a:t>
            </a:r>
            <a:r>
              <a:rPr lang="en-US" dirty="0" err="1"/>
              <a:t>melunasi</a:t>
            </a:r>
            <a:r>
              <a:rPr lang="en-US" dirty="0"/>
              <a:t> </a:t>
            </a:r>
            <a:r>
              <a:rPr lang="en-US" dirty="0" err="1"/>
              <a:t>terlebih</a:t>
            </a:r>
            <a:r>
              <a:rPr lang="en-US" dirty="0"/>
              <a:t> </a:t>
            </a:r>
            <a:r>
              <a:rPr lang="en-US" dirty="0" err="1"/>
              <a:t>dahulu</a:t>
            </a:r>
            <a:r>
              <a:rPr lang="en-US" dirty="0"/>
              <a:t> </a:t>
            </a:r>
            <a:r>
              <a:rPr lang="en-US" dirty="0" err="1"/>
              <a:t>utang</a:t>
            </a:r>
            <a:r>
              <a:rPr lang="en-US" dirty="0"/>
              <a:t> </a:t>
            </a:r>
            <a:r>
              <a:rPr lang="en-US" dirty="0" err="1"/>
              <a:t>Pajak</a:t>
            </a:r>
            <a:r>
              <a:rPr lang="en-US" dirty="0"/>
              <a:t> </a:t>
            </a:r>
            <a:r>
              <a:rPr lang="en-US" dirty="0" err="1"/>
              <a:t>atau</a:t>
            </a:r>
            <a:r>
              <a:rPr lang="en-US" dirty="0"/>
              <a:t> </a:t>
            </a:r>
            <a:r>
              <a:rPr lang="en-US" dirty="0" err="1"/>
              <a:t>utang</a:t>
            </a:r>
            <a:r>
              <a:rPr lang="en-US" dirty="0"/>
              <a:t> </a:t>
            </a:r>
            <a:r>
              <a:rPr lang="en-US" dirty="0" err="1"/>
              <a:t>Retribusi</a:t>
            </a:r>
            <a:r>
              <a:rPr lang="en-US" dirty="0"/>
              <a:t> </a:t>
            </a:r>
            <a:r>
              <a:rPr lang="en-US" dirty="0" err="1"/>
              <a:t>tersebut</a:t>
            </a:r>
            <a:r>
              <a:rPr lang="en-US"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POKOK-POKOK MATERI (1)</a:t>
            </a:r>
          </a:p>
        </p:txBody>
      </p:sp>
      <p:sp>
        <p:nvSpPr>
          <p:cNvPr id="2" name="Content Placeholder 1"/>
          <p:cNvSpPr>
            <a:spLocks noGrp="1"/>
          </p:cNvSpPr>
          <p:nvPr>
            <p:ph idx="1"/>
          </p:nvPr>
        </p:nvSpPr>
        <p:spPr/>
        <p:txBody>
          <a:bodyPr>
            <a:normAutofit lnSpcReduction="10000"/>
          </a:bodyPr>
          <a:lstStyle/>
          <a:p>
            <a:pPr>
              <a:buNone/>
            </a:pPr>
            <a:r>
              <a:rPr lang="en-US" dirty="0" err="1"/>
              <a:t>Materi</a:t>
            </a:r>
            <a:r>
              <a:rPr lang="en-US" dirty="0"/>
              <a:t> yang </a:t>
            </a:r>
            <a:r>
              <a:rPr lang="en-US" dirty="0" err="1"/>
              <a:t>diatur</a:t>
            </a:r>
            <a:r>
              <a:rPr lang="en-US" dirty="0"/>
              <a:t> </a:t>
            </a:r>
            <a:r>
              <a:rPr lang="en-US" dirty="0" err="1"/>
              <a:t>dalam</a:t>
            </a:r>
            <a:r>
              <a:rPr lang="en-US" dirty="0"/>
              <a:t> UU PDRD </a:t>
            </a:r>
            <a:r>
              <a:rPr lang="en-US" dirty="0" err="1"/>
              <a:t>adalah</a:t>
            </a:r>
            <a:r>
              <a:rPr lang="en-US" dirty="0"/>
              <a:t> </a:t>
            </a:r>
            <a:r>
              <a:rPr lang="en-US" dirty="0" err="1"/>
              <a:t>sebagai</a:t>
            </a:r>
            <a:r>
              <a:rPr lang="en-US" dirty="0"/>
              <a:t> </a:t>
            </a:r>
            <a:r>
              <a:rPr lang="en-US" dirty="0" err="1"/>
              <a:t>berikut</a:t>
            </a:r>
            <a:r>
              <a:rPr lang="en-US" dirty="0"/>
              <a:t>:</a:t>
            </a:r>
            <a:br>
              <a:rPr lang="en-US" dirty="0"/>
            </a:br>
            <a:r>
              <a:rPr lang="en-US" b="1" dirty="0"/>
              <a:t>1. </a:t>
            </a:r>
            <a:r>
              <a:rPr lang="en-US" b="1" dirty="0" err="1"/>
              <a:t>Penambahan</a:t>
            </a:r>
            <a:r>
              <a:rPr lang="en-US" b="1" dirty="0"/>
              <a:t> </a:t>
            </a:r>
            <a:r>
              <a:rPr lang="en-US" b="1" dirty="0" err="1"/>
              <a:t>jenis</a:t>
            </a:r>
            <a:r>
              <a:rPr lang="en-US" b="1" dirty="0"/>
              <a:t> </a:t>
            </a:r>
            <a:r>
              <a:rPr lang="en-US" b="1" dirty="0" err="1"/>
              <a:t>pajak</a:t>
            </a:r>
            <a:r>
              <a:rPr lang="en-US" b="1" dirty="0"/>
              <a:t> </a:t>
            </a:r>
            <a:r>
              <a:rPr lang="en-US" b="1" dirty="0" err="1"/>
              <a:t>daerah</a:t>
            </a:r>
            <a:br>
              <a:rPr lang="en-US" b="1" dirty="0"/>
            </a:br>
            <a:r>
              <a:rPr lang="en-US" dirty="0" err="1"/>
              <a:t>Terdapat</a:t>
            </a:r>
            <a:r>
              <a:rPr lang="en-US" dirty="0"/>
              <a:t> </a:t>
            </a:r>
            <a:r>
              <a:rPr lang="en-US" dirty="0" err="1"/>
              <a:t>penambahan</a:t>
            </a:r>
            <a:r>
              <a:rPr lang="en-US" dirty="0"/>
              <a:t> 4 </a:t>
            </a:r>
            <a:r>
              <a:rPr lang="en-US" dirty="0" err="1"/>
              <a:t>jenis</a:t>
            </a:r>
            <a:r>
              <a:rPr lang="en-US" dirty="0"/>
              <a:t> </a:t>
            </a:r>
            <a:r>
              <a:rPr lang="en-US" dirty="0" err="1"/>
              <a:t>pajak</a:t>
            </a:r>
            <a:r>
              <a:rPr lang="en-US" dirty="0"/>
              <a:t> </a:t>
            </a:r>
            <a:r>
              <a:rPr lang="en-US" dirty="0" err="1"/>
              <a:t>daerah</a:t>
            </a:r>
            <a:r>
              <a:rPr lang="en-US" dirty="0"/>
              <a:t>, </a:t>
            </a:r>
            <a:r>
              <a:rPr lang="en-US" dirty="0" err="1"/>
              <a:t>yaitu</a:t>
            </a:r>
            <a:r>
              <a:rPr lang="en-US" dirty="0"/>
              <a:t>:</a:t>
            </a:r>
          </a:p>
          <a:p>
            <a:pPr>
              <a:buNone/>
            </a:pPr>
            <a:r>
              <a:rPr lang="en-US" dirty="0"/>
              <a:t>	A). 1 </a:t>
            </a:r>
            <a:r>
              <a:rPr lang="en-US" dirty="0" err="1"/>
              <a:t>jenis</a:t>
            </a:r>
            <a:r>
              <a:rPr lang="en-US" dirty="0"/>
              <a:t> </a:t>
            </a:r>
            <a:r>
              <a:rPr lang="en-US" dirty="0" err="1"/>
              <a:t>pajak</a:t>
            </a:r>
            <a:r>
              <a:rPr lang="en-US" dirty="0"/>
              <a:t> </a:t>
            </a:r>
            <a:r>
              <a:rPr lang="en-US" dirty="0" err="1"/>
              <a:t>provinsi</a:t>
            </a:r>
            <a:r>
              <a:rPr lang="en-US" dirty="0"/>
              <a:t> </a:t>
            </a:r>
          </a:p>
          <a:p>
            <a:pPr>
              <a:buNone/>
            </a:pPr>
            <a:r>
              <a:rPr lang="en-US" dirty="0"/>
              <a:t>	B). 3 </a:t>
            </a:r>
            <a:r>
              <a:rPr lang="en-US" dirty="0" err="1"/>
              <a:t>jenis</a:t>
            </a:r>
            <a:r>
              <a:rPr lang="en-US" dirty="0"/>
              <a:t> </a:t>
            </a:r>
            <a:r>
              <a:rPr lang="en-US" dirty="0" err="1"/>
              <a:t>pajak</a:t>
            </a:r>
            <a:r>
              <a:rPr lang="en-US" dirty="0"/>
              <a:t> </a:t>
            </a:r>
            <a:r>
              <a:rPr lang="en-US" dirty="0" err="1"/>
              <a:t>kabupaten</a:t>
            </a:r>
            <a:r>
              <a:rPr lang="en-US" dirty="0"/>
              <a:t>/</a:t>
            </a:r>
            <a:r>
              <a:rPr lang="en-US" dirty="0" err="1"/>
              <a:t>kota</a:t>
            </a:r>
            <a:r>
              <a:rPr lang="en-US" dirty="0"/>
              <a:t>. </a:t>
            </a:r>
          </a:p>
          <a:p>
            <a:pPr>
              <a:buNone/>
            </a:pPr>
            <a:r>
              <a:rPr lang="en-US" dirty="0"/>
              <a:t>		</a:t>
            </a:r>
            <a:r>
              <a:rPr lang="en-US" dirty="0" err="1"/>
              <a:t>Dengan</a:t>
            </a:r>
            <a:r>
              <a:rPr lang="en-US" dirty="0"/>
              <a:t> </a:t>
            </a:r>
            <a:r>
              <a:rPr lang="en-US" dirty="0" err="1"/>
              <a:t>tambahan</a:t>
            </a:r>
            <a:r>
              <a:rPr lang="en-US" dirty="0"/>
              <a:t> </a:t>
            </a:r>
            <a:r>
              <a:rPr lang="en-US" dirty="0" err="1"/>
              <a:t>tersebut</a:t>
            </a:r>
            <a:r>
              <a:rPr lang="en-US" dirty="0"/>
              <a:t>, </a:t>
            </a:r>
            <a:r>
              <a:rPr lang="en-US" dirty="0" err="1"/>
              <a:t>secara</a:t>
            </a:r>
            <a:r>
              <a:rPr lang="en-US" dirty="0"/>
              <a:t> </a:t>
            </a:r>
            <a:r>
              <a:rPr lang="en-US" dirty="0" err="1"/>
              <a:t>keseluruhan</a:t>
            </a:r>
            <a:r>
              <a:rPr lang="en-US" dirty="0"/>
              <a:t> </a:t>
            </a:r>
            <a:r>
              <a:rPr lang="en-US" dirty="0" err="1"/>
              <a:t>terdapat</a:t>
            </a:r>
            <a:r>
              <a:rPr lang="en-US" dirty="0"/>
              <a:t> 16 </a:t>
            </a:r>
            <a:r>
              <a:rPr lang="en-US" dirty="0" err="1"/>
              <a:t>jenis</a:t>
            </a:r>
            <a:r>
              <a:rPr lang="en-US" dirty="0"/>
              <a:t> </a:t>
            </a:r>
            <a:r>
              <a:rPr lang="en-US" dirty="0" err="1"/>
              <a:t>pajak</a:t>
            </a:r>
            <a:r>
              <a:rPr lang="en-US" dirty="0"/>
              <a:t> </a:t>
            </a:r>
            <a:r>
              <a:rPr lang="en-US" dirty="0" err="1"/>
              <a:t>daerah</a:t>
            </a:r>
            <a:r>
              <a:rPr lang="en-US" dirty="0"/>
              <a:t>, </a:t>
            </a:r>
            <a:r>
              <a:rPr lang="en-US" dirty="0" err="1"/>
              <a:t>yaitu</a:t>
            </a:r>
            <a:r>
              <a:rPr lang="en-US" dirty="0"/>
              <a:t> 5 </a:t>
            </a:r>
            <a:r>
              <a:rPr lang="en-US" dirty="0" err="1"/>
              <a:t>jenis</a:t>
            </a:r>
            <a:r>
              <a:rPr lang="en-US" dirty="0"/>
              <a:t> </a:t>
            </a:r>
            <a:r>
              <a:rPr lang="en-US" dirty="0" err="1"/>
              <a:t>pajak</a:t>
            </a:r>
            <a:r>
              <a:rPr lang="en-US" dirty="0"/>
              <a:t> </a:t>
            </a:r>
            <a:r>
              <a:rPr lang="en-US" dirty="0" err="1"/>
              <a:t>provinsi</a:t>
            </a:r>
            <a:r>
              <a:rPr lang="en-US" dirty="0"/>
              <a:t> </a:t>
            </a:r>
            <a:r>
              <a:rPr lang="en-US" dirty="0" err="1"/>
              <a:t>dan</a:t>
            </a:r>
            <a:r>
              <a:rPr lang="en-US" dirty="0"/>
              <a:t> 11 </a:t>
            </a:r>
            <a:r>
              <a:rPr lang="en-US" dirty="0" err="1"/>
              <a:t>jenis</a:t>
            </a:r>
            <a:r>
              <a:rPr lang="en-US" dirty="0"/>
              <a:t> </a:t>
            </a:r>
            <a:r>
              <a:rPr lang="en-US" dirty="0" err="1"/>
              <a:t>pajak</a:t>
            </a:r>
            <a:r>
              <a:rPr lang="en-US" dirty="0"/>
              <a:t> </a:t>
            </a:r>
            <a:r>
              <a:rPr lang="en-US" dirty="0" err="1"/>
              <a:t>kabupaten</a:t>
            </a:r>
            <a:r>
              <a:rPr lang="en-US" dirty="0"/>
              <a:t>/</a:t>
            </a:r>
            <a:r>
              <a:rPr lang="en-US" dirty="0" err="1"/>
              <a:t>kota</a:t>
            </a:r>
            <a:r>
              <a:rPr lang="en-US" dirty="0"/>
              <a:t>.</a:t>
            </a:r>
            <a:br>
              <a:rPr lang="en-US" dirty="0"/>
            </a:br>
            <a:endParaRPr lang="en-US" dirty="0"/>
          </a:p>
          <a:p>
            <a:pPr>
              <a:buNone/>
            </a:pPr>
            <a:r>
              <a:rPr lang="en-US" dirty="0"/>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pPr algn="ctr"/>
            <a:r>
              <a:rPr lang="en-US" sz="4000" dirty="0" err="1"/>
              <a:t>Pengembalian</a:t>
            </a:r>
            <a:r>
              <a:rPr lang="en-US" sz="4000" dirty="0"/>
              <a:t> </a:t>
            </a:r>
            <a:r>
              <a:rPr lang="en-US" sz="4000" dirty="0" err="1"/>
              <a:t>Kelebihan</a:t>
            </a:r>
            <a:r>
              <a:rPr lang="en-US" sz="4000" dirty="0"/>
              <a:t> </a:t>
            </a:r>
            <a:r>
              <a:rPr lang="en-US" sz="4000" dirty="0" err="1"/>
              <a:t>Pembayaran</a:t>
            </a:r>
            <a:r>
              <a:rPr lang="en-US" sz="4000" dirty="0"/>
              <a:t> </a:t>
            </a:r>
          </a:p>
        </p:txBody>
      </p:sp>
      <p:sp>
        <p:nvSpPr>
          <p:cNvPr id="3" name="Content Placeholder 2"/>
          <p:cNvSpPr>
            <a:spLocks noGrp="1"/>
          </p:cNvSpPr>
          <p:nvPr>
            <p:ph idx="1"/>
          </p:nvPr>
        </p:nvSpPr>
        <p:spPr>
          <a:xfrm>
            <a:off x="457200" y="1676400"/>
            <a:ext cx="8229600" cy="4389120"/>
          </a:xfrm>
        </p:spPr>
        <p:txBody>
          <a:bodyPr>
            <a:normAutofit fontScale="92500" lnSpcReduction="20000"/>
          </a:bodyPr>
          <a:lstStyle/>
          <a:p>
            <a:pPr algn="ctr">
              <a:buNone/>
            </a:pPr>
            <a:r>
              <a:rPr lang="en-US" dirty="0" err="1"/>
              <a:t>Pasal</a:t>
            </a:r>
            <a:r>
              <a:rPr lang="en-US" dirty="0"/>
              <a:t> 165</a:t>
            </a:r>
          </a:p>
          <a:p>
            <a:pPr>
              <a:buNone/>
            </a:pPr>
            <a:r>
              <a:rPr lang="en-US" dirty="0"/>
              <a:t>(6) </a:t>
            </a:r>
            <a:r>
              <a:rPr lang="en-US" dirty="0" err="1"/>
              <a:t>Pengembalian</a:t>
            </a:r>
            <a:r>
              <a:rPr lang="en-US" dirty="0"/>
              <a:t> </a:t>
            </a:r>
            <a:r>
              <a:rPr lang="en-US" dirty="0" err="1"/>
              <a:t>kelebihan</a:t>
            </a:r>
            <a:r>
              <a:rPr lang="en-US" dirty="0"/>
              <a:t> </a:t>
            </a:r>
            <a:r>
              <a:rPr lang="en-US" dirty="0" err="1"/>
              <a:t>pembayaran</a:t>
            </a:r>
            <a:r>
              <a:rPr lang="en-US" dirty="0"/>
              <a:t> </a:t>
            </a:r>
            <a:r>
              <a:rPr lang="en-US" dirty="0" err="1"/>
              <a:t>Pajak</a:t>
            </a:r>
            <a:r>
              <a:rPr lang="en-US" dirty="0"/>
              <a:t> </a:t>
            </a:r>
            <a:r>
              <a:rPr lang="en-US" dirty="0" err="1"/>
              <a:t>atau</a:t>
            </a:r>
            <a:r>
              <a:rPr lang="en-US" dirty="0"/>
              <a:t> </a:t>
            </a:r>
            <a:r>
              <a:rPr lang="en-US" dirty="0" err="1"/>
              <a:t>Retribusi</a:t>
            </a:r>
            <a:r>
              <a:rPr lang="en-US" dirty="0"/>
              <a:t> </a:t>
            </a:r>
            <a:r>
              <a:rPr lang="it-IT" dirty="0"/>
              <a:t>sebagaimana dimaksud pada ayat (1) dilakukan dalam </a:t>
            </a:r>
            <a:r>
              <a:rPr lang="en-US" dirty="0" err="1"/>
              <a:t>jangka</a:t>
            </a:r>
            <a:r>
              <a:rPr lang="en-US" dirty="0"/>
              <a:t> </a:t>
            </a:r>
            <a:r>
              <a:rPr lang="en-US" dirty="0" err="1"/>
              <a:t>waktu</a:t>
            </a:r>
            <a:r>
              <a:rPr lang="en-US" dirty="0"/>
              <a:t> paling lama 2 (</a:t>
            </a:r>
            <a:r>
              <a:rPr lang="en-US" dirty="0" err="1"/>
              <a:t>dua</a:t>
            </a:r>
            <a:r>
              <a:rPr lang="en-US" dirty="0"/>
              <a:t>) </a:t>
            </a:r>
            <a:r>
              <a:rPr lang="en-US" dirty="0" err="1"/>
              <a:t>bulan</a:t>
            </a:r>
            <a:r>
              <a:rPr lang="en-US" dirty="0"/>
              <a:t> </a:t>
            </a:r>
            <a:r>
              <a:rPr lang="en-US" dirty="0" err="1"/>
              <a:t>sejak</a:t>
            </a:r>
            <a:r>
              <a:rPr lang="en-US" dirty="0"/>
              <a:t> </a:t>
            </a:r>
            <a:r>
              <a:rPr lang="en-US" dirty="0" err="1"/>
              <a:t>diterbitkannya</a:t>
            </a:r>
            <a:r>
              <a:rPr lang="en-US" dirty="0"/>
              <a:t> SKPDLB </a:t>
            </a:r>
            <a:r>
              <a:rPr lang="en-US" dirty="0" err="1"/>
              <a:t>atau</a:t>
            </a:r>
            <a:r>
              <a:rPr lang="en-US" dirty="0"/>
              <a:t> SKRDLB.</a:t>
            </a:r>
          </a:p>
          <a:p>
            <a:pPr>
              <a:buNone/>
            </a:pPr>
            <a:r>
              <a:rPr lang="en-US" dirty="0"/>
              <a:t>(7) </a:t>
            </a:r>
            <a:r>
              <a:rPr lang="en-US" dirty="0" err="1"/>
              <a:t>Jika</a:t>
            </a:r>
            <a:r>
              <a:rPr lang="en-US" dirty="0"/>
              <a:t> </a:t>
            </a:r>
            <a:r>
              <a:rPr lang="en-US" dirty="0" err="1"/>
              <a:t>pengembalian</a:t>
            </a:r>
            <a:r>
              <a:rPr lang="en-US" dirty="0"/>
              <a:t> </a:t>
            </a:r>
            <a:r>
              <a:rPr lang="en-US" dirty="0" err="1"/>
              <a:t>kelebihan</a:t>
            </a:r>
            <a:r>
              <a:rPr lang="en-US" dirty="0"/>
              <a:t> </a:t>
            </a:r>
            <a:r>
              <a:rPr lang="en-US" dirty="0" err="1"/>
              <a:t>pembayaran</a:t>
            </a:r>
            <a:r>
              <a:rPr lang="en-US" dirty="0"/>
              <a:t> </a:t>
            </a:r>
            <a:r>
              <a:rPr lang="en-US" dirty="0" err="1"/>
              <a:t>Pajak</a:t>
            </a:r>
            <a:r>
              <a:rPr lang="en-US" dirty="0"/>
              <a:t> </a:t>
            </a:r>
            <a:r>
              <a:rPr lang="en-US" dirty="0" err="1"/>
              <a:t>atau</a:t>
            </a:r>
            <a:r>
              <a:rPr lang="en-US" dirty="0"/>
              <a:t> </a:t>
            </a:r>
            <a:r>
              <a:rPr lang="en-US" dirty="0" err="1"/>
              <a:t>Retribusi</a:t>
            </a:r>
            <a:r>
              <a:rPr lang="en-US" dirty="0"/>
              <a:t> </a:t>
            </a:r>
            <a:r>
              <a:rPr lang="en-US" dirty="0" err="1"/>
              <a:t>dilakukan</a:t>
            </a:r>
            <a:r>
              <a:rPr lang="en-US" dirty="0"/>
              <a:t> </a:t>
            </a:r>
            <a:r>
              <a:rPr lang="en-US" dirty="0" err="1"/>
              <a:t>setelah</a:t>
            </a:r>
            <a:r>
              <a:rPr lang="en-US" dirty="0"/>
              <a:t> </a:t>
            </a:r>
            <a:r>
              <a:rPr lang="en-US" dirty="0" err="1"/>
              <a:t>lewat</a:t>
            </a:r>
            <a:r>
              <a:rPr lang="en-US" dirty="0"/>
              <a:t> 2 (</a:t>
            </a:r>
            <a:r>
              <a:rPr lang="en-US" dirty="0" err="1"/>
              <a:t>dua</a:t>
            </a:r>
            <a:r>
              <a:rPr lang="en-US" dirty="0"/>
              <a:t>) </a:t>
            </a:r>
            <a:r>
              <a:rPr lang="en-US" dirty="0" err="1"/>
              <a:t>bulan</a:t>
            </a:r>
            <a:r>
              <a:rPr lang="en-US" dirty="0"/>
              <a:t>, </a:t>
            </a:r>
            <a:r>
              <a:rPr lang="en-US" dirty="0" err="1"/>
              <a:t>Kepala</a:t>
            </a:r>
            <a:r>
              <a:rPr lang="en-US" dirty="0"/>
              <a:t>  D</a:t>
            </a:r>
            <a:r>
              <a:rPr lang="sv-SE" dirty="0"/>
              <a:t>aerah memberikan imbalan bunga sebesar 2% (dua persen) sebulan atas keterlambatan pembayaran kelebihan </a:t>
            </a:r>
            <a:r>
              <a:rPr lang="en-US" dirty="0" err="1"/>
              <a:t>pembayaran</a:t>
            </a:r>
            <a:r>
              <a:rPr lang="en-US" dirty="0"/>
              <a:t> </a:t>
            </a:r>
            <a:r>
              <a:rPr lang="en-US" dirty="0" err="1"/>
              <a:t>Pajak</a:t>
            </a:r>
            <a:r>
              <a:rPr lang="en-US" dirty="0"/>
              <a:t> </a:t>
            </a:r>
            <a:r>
              <a:rPr lang="en-US" dirty="0" err="1"/>
              <a:t>atau</a:t>
            </a:r>
            <a:r>
              <a:rPr lang="en-US" dirty="0"/>
              <a:t> </a:t>
            </a:r>
            <a:r>
              <a:rPr lang="en-US" dirty="0" err="1"/>
              <a:t>Retribusi</a:t>
            </a:r>
            <a:r>
              <a:rPr lang="en-US" dirty="0"/>
              <a:t>.</a:t>
            </a:r>
          </a:p>
          <a:p>
            <a:pPr>
              <a:buNone/>
            </a:pPr>
            <a:r>
              <a:rPr lang="es-ES" dirty="0"/>
              <a:t>(8) Tata cara </a:t>
            </a:r>
            <a:r>
              <a:rPr lang="es-ES" dirty="0" err="1"/>
              <a:t>pengembalian</a:t>
            </a:r>
            <a:r>
              <a:rPr lang="es-ES" dirty="0"/>
              <a:t> </a:t>
            </a:r>
            <a:r>
              <a:rPr lang="es-ES" dirty="0" err="1"/>
              <a:t>kelebihan</a:t>
            </a:r>
            <a:r>
              <a:rPr lang="es-ES" dirty="0"/>
              <a:t> </a:t>
            </a:r>
            <a:r>
              <a:rPr lang="es-ES" dirty="0" err="1"/>
              <a:t>pembayaran</a:t>
            </a:r>
            <a:r>
              <a:rPr lang="es-ES" dirty="0"/>
              <a:t> </a:t>
            </a:r>
            <a:r>
              <a:rPr lang="es-ES" dirty="0" err="1"/>
              <a:t>Pajak</a:t>
            </a:r>
            <a:r>
              <a:rPr lang="es-ES" dirty="0"/>
              <a:t> </a:t>
            </a:r>
            <a:r>
              <a:rPr lang="es-ES" dirty="0" err="1"/>
              <a:t>atau</a:t>
            </a:r>
            <a:r>
              <a:rPr lang="es-ES" dirty="0"/>
              <a:t> </a:t>
            </a:r>
            <a:r>
              <a:rPr lang="en-US" dirty="0" err="1"/>
              <a:t>Retribusi</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diatur</a:t>
            </a:r>
            <a:r>
              <a:rPr lang="en-US" dirty="0"/>
              <a:t> </a:t>
            </a:r>
            <a:r>
              <a:rPr lang="en-US" dirty="0" err="1"/>
              <a:t>dengan</a:t>
            </a:r>
            <a:r>
              <a:rPr lang="en-US" dirty="0"/>
              <a:t> </a:t>
            </a:r>
            <a:r>
              <a:rPr lang="en-US" dirty="0" err="1"/>
              <a:t>Peraturan</a:t>
            </a:r>
            <a:r>
              <a:rPr lang="en-US" dirty="0"/>
              <a:t> </a:t>
            </a:r>
            <a:r>
              <a:rPr lang="en-US" dirty="0" err="1"/>
              <a:t>Kepala</a:t>
            </a:r>
            <a:r>
              <a:rPr lang="en-US" dirty="0"/>
              <a:t> Daerah.</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Daluwarsa</a:t>
            </a:r>
            <a:r>
              <a:rPr lang="en-US" dirty="0"/>
              <a:t> </a:t>
            </a:r>
            <a:r>
              <a:rPr lang="en-US" dirty="0" err="1"/>
              <a:t>Penagihan</a:t>
            </a:r>
            <a:endParaRPr lang="en-US" dirty="0"/>
          </a:p>
        </p:txBody>
      </p:sp>
      <p:sp>
        <p:nvSpPr>
          <p:cNvPr id="3" name="Content Placeholder 2"/>
          <p:cNvSpPr>
            <a:spLocks noGrp="1"/>
          </p:cNvSpPr>
          <p:nvPr>
            <p:ph idx="1"/>
          </p:nvPr>
        </p:nvSpPr>
        <p:spPr/>
        <p:txBody>
          <a:bodyPr>
            <a:normAutofit fontScale="85000" lnSpcReduction="20000"/>
          </a:bodyPr>
          <a:lstStyle/>
          <a:p>
            <a:pPr algn="ctr">
              <a:buNone/>
            </a:pPr>
            <a:r>
              <a:rPr lang="en-US" dirty="0" err="1"/>
              <a:t>Pasal</a:t>
            </a:r>
            <a:r>
              <a:rPr lang="en-US" dirty="0"/>
              <a:t> 166</a:t>
            </a:r>
          </a:p>
          <a:p>
            <a:pPr>
              <a:buNone/>
            </a:pPr>
            <a:r>
              <a:rPr lang="en-US" dirty="0"/>
              <a:t>(1) </a:t>
            </a:r>
            <a:r>
              <a:rPr lang="en-US" dirty="0" err="1"/>
              <a:t>Hak</a:t>
            </a:r>
            <a:r>
              <a:rPr lang="en-US" dirty="0"/>
              <a:t> </a:t>
            </a:r>
            <a:r>
              <a:rPr lang="en-US" dirty="0" err="1"/>
              <a:t>untuk</a:t>
            </a:r>
            <a:r>
              <a:rPr lang="en-US" dirty="0"/>
              <a:t> </a:t>
            </a:r>
            <a:r>
              <a:rPr lang="en-US" dirty="0" err="1"/>
              <a:t>melakukan</a:t>
            </a:r>
            <a:r>
              <a:rPr lang="en-US" dirty="0"/>
              <a:t> </a:t>
            </a:r>
            <a:r>
              <a:rPr lang="en-US" dirty="0" err="1"/>
              <a:t>penagihan</a:t>
            </a:r>
            <a:r>
              <a:rPr lang="en-US" dirty="0"/>
              <a:t> </a:t>
            </a:r>
            <a:r>
              <a:rPr lang="en-US" dirty="0" err="1"/>
              <a:t>Pajak</a:t>
            </a:r>
            <a:r>
              <a:rPr lang="en-US" dirty="0"/>
              <a:t> </a:t>
            </a:r>
            <a:r>
              <a:rPr lang="en-US" dirty="0" err="1"/>
              <a:t>menjadi</a:t>
            </a:r>
            <a:r>
              <a:rPr lang="en-US" dirty="0"/>
              <a:t> </a:t>
            </a:r>
            <a:r>
              <a:rPr lang="en-US" dirty="0" err="1"/>
              <a:t>kedaluwarsa</a:t>
            </a:r>
            <a:r>
              <a:rPr lang="en-US" dirty="0"/>
              <a:t> </a:t>
            </a:r>
            <a:r>
              <a:rPr lang="en-US" dirty="0" err="1"/>
              <a:t>setelah</a:t>
            </a:r>
            <a:r>
              <a:rPr lang="en-US" dirty="0"/>
              <a:t>  </a:t>
            </a:r>
            <a:r>
              <a:rPr lang="en-US" dirty="0" err="1"/>
              <a:t>melampaui</a:t>
            </a:r>
            <a:r>
              <a:rPr lang="en-US" dirty="0"/>
              <a:t> </a:t>
            </a:r>
            <a:r>
              <a:rPr lang="en-US" dirty="0" err="1"/>
              <a:t>waktu</a:t>
            </a:r>
            <a:r>
              <a:rPr lang="en-US" dirty="0"/>
              <a:t> 5 (lima) </a:t>
            </a:r>
            <a:r>
              <a:rPr lang="en-US" dirty="0" err="1"/>
              <a:t>tahun</a:t>
            </a:r>
            <a:r>
              <a:rPr lang="en-US" dirty="0"/>
              <a:t> </a:t>
            </a:r>
            <a:r>
              <a:rPr lang="sv-SE" dirty="0"/>
              <a:t>terhitung sejak saat terutangnya Pajak, kecuali apabila </a:t>
            </a:r>
            <a:r>
              <a:rPr lang="en-US" dirty="0" err="1"/>
              <a:t>Wajib</a:t>
            </a:r>
            <a:r>
              <a:rPr lang="en-US" dirty="0"/>
              <a:t> </a:t>
            </a:r>
            <a:r>
              <a:rPr lang="en-US" dirty="0" err="1"/>
              <a:t>Pajak</a:t>
            </a:r>
            <a:r>
              <a:rPr lang="en-US" dirty="0"/>
              <a:t> </a:t>
            </a:r>
            <a:r>
              <a:rPr lang="en-US" dirty="0" err="1"/>
              <a:t>melakukan</a:t>
            </a:r>
            <a:r>
              <a:rPr lang="en-US" dirty="0"/>
              <a:t> </a:t>
            </a:r>
            <a:r>
              <a:rPr lang="en-US" dirty="0" err="1"/>
              <a:t>tindak</a:t>
            </a:r>
            <a:r>
              <a:rPr lang="en-US" dirty="0"/>
              <a:t> </a:t>
            </a:r>
            <a:r>
              <a:rPr lang="en-US" dirty="0" err="1"/>
              <a:t>pidana</a:t>
            </a:r>
            <a:r>
              <a:rPr lang="en-US" dirty="0"/>
              <a:t> </a:t>
            </a:r>
            <a:r>
              <a:rPr lang="en-US" dirty="0" err="1"/>
              <a:t>di</a:t>
            </a:r>
            <a:r>
              <a:rPr lang="en-US" dirty="0"/>
              <a:t> </a:t>
            </a:r>
            <a:r>
              <a:rPr lang="en-US" dirty="0" err="1"/>
              <a:t>bidang</a:t>
            </a:r>
            <a:r>
              <a:rPr lang="en-US" dirty="0"/>
              <a:t> </a:t>
            </a:r>
            <a:r>
              <a:rPr lang="en-US" dirty="0" err="1"/>
              <a:t>perpajakan</a:t>
            </a:r>
            <a:r>
              <a:rPr lang="en-US" dirty="0"/>
              <a:t> </a:t>
            </a:r>
            <a:r>
              <a:rPr lang="en-US" dirty="0" err="1"/>
              <a:t>daerah</a:t>
            </a:r>
            <a:r>
              <a:rPr lang="en-US" dirty="0"/>
              <a:t>.</a:t>
            </a:r>
          </a:p>
          <a:p>
            <a:pPr>
              <a:buNone/>
            </a:pPr>
            <a:r>
              <a:rPr lang="en-US" dirty="0"/>
              <a:t>(2) </a:t>
            </a:r>
            <a:r>
              <a:rPr lang="en-US" dirty="0" err="1"/>
              <a:t>Kedaluwarsa</a:t>
            </a:r>
            <a:r>
              <a:rPr lang="en-US" dirty="0"/>
              <a:t> </a:t>
            </a:r>
            <a:r>
              <a:rPr lang="en-US" dirty="0" err="1"/>
              <a:t>penagihan</a:t>
            </a:r>
            <a:r>
              <a:rPr lang="en-US" dirty="0"/>
              <a:t> </a:t>
            </a:r>
            <a:r>
              <a:rPr lang="en-US" dirty="0" err="1"/>
              <a:t>Pajak</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tertangguh</a:t>
            </a:r>
            <a:r>
              <a:rPr lang="en-US" dirty="0"/>
              <a:t> </a:t>
            </a:r>
            <a:r>
              <a:rPr lang="en-US" dirty="0" err="1"/>
              <a:t>apabila</a:t>
            </a:r>
            <a:r>
              <a:rPr lang="en-US" dirty="0"/>
              <a:t>:</a:t>
            </a:r>
          </a:p>
          <a:p>
            <a:pPr>
              <a:buNone/>
            </a:pPr>
            <a:r>
              <a:rPr lang="en-US" dirty="0"/>
              <a:t>a. </a:t>
            </a:r>
            <a:r>
              <a:rPr lang="en-US" dirty="0" err="1"/>
              <a:t>diterbitkan</a:t>
            </a:r>
            <a:r>
              <a:rPr lang="en-US" dirty="0"/>
              <a:t> </a:t>
            </a:r>
            <a:r>
              <a:rPr lang="en-US" dirty="0" err="1"/>
              <a:t>Surat</a:t>
            </a:r>
            <a:r>
              <a:rPr lang="en-US" dirty="0"/>
              <a:t> </a:t>
            </a:r>
            <a:r>
              <a:rPr lang="en-US" dirty="0" err="1"/>
              <a:t>Teguran</a:t>
            </a:r>
            <a:r>
              <a:rPr lang="en-US" dirty="0"/>
              <a:t> </a:t>
            </a:r>
            <a:r>
              <a:rPr lang="en-US" dirty="0" err="1"/>
              <a:t>dan</a:t>
            </a:r>
            <a:r>
              <a:rPr lang="en-US" dirty="0"/>
              <a:t>/</a:t>
            </a:r>
            <a:r>
              <a:rPr lang="en-US" dirty="0" err="1"/>
              <a:t>atau</a:t>
            </a:r>
            <a:r>
              <a:rPr lang="en-US" dirty="0"/>
              <a:t> </a:t>
            </a:r>
            <a:r>
              <a:rPr lang="en-US" dirty="0" err="1"/>
              <a:t>Surat</a:t>
            </a:r>
            <a:r>
              <a:rPr lang="en-US" dirty="0"/>
              <a:t> </a:t>
            </a:r>
            <a:r>
              <a:rPr lang="en-US" dirty="0" err="1"/>
              <a:t>Paksa</a:t>
            </a:r>
            <a:r>
              <a:rPr lang="en-US" dirty="0"/>
              <a:t>; </a:t>
            </a:r>
            <a:r>
              <a:rPr lang="en-US" dirty="0" err="1"/>
              <a:t>atau</a:t>
            </a:r>
            <a:endParaRPr lang="en-US" dirty="0"/>
          </a:p>
          <a:p>
            <a:pPr>
              <a:buNone/>
            </a:pPr>
            <a:r>
              <a:rPr lang="en-US" dirty="0"/>
              <a:t>b. </a:t>
            </a:r>
            <a:r>
              <a:rPr lang="en-US" dirty="0" err="1"/>
              <a:t>ada</a:t>
            </a:r>
            <a:r>
              <a:rPr lang="en-US" dirty="0"/>
              <a:t> </a:t>
            </a:r>
            <a:r>
              <a:rPr lang="en-US" dirty="0" err="1"/>
              <a:t>pengakuan</a:t>
            </a:r>
            <a:r>
              <a:rPr lang="en-US" dirty="0"/>
              <a:t> </a:t>
            </a:r>
            <a:r>
              <a:rPr lang="en-US" dirty="0" err="1"/>
              <a:t>utang</a:t>
            </a:r>
            <a:r>
              <a:rPr lang="en-US" dirty="0"/>
              <a:t> </a:t>
            </a:r>
            <a:r>
              <a:rPr lang="en-US" dirty="0" err="1"/>
              <a:t>pajak</a:t>
            </a:r>
            <a:r>
              <a:rPr lang="en-US" dirty="0"/>
              <a:t> </a:t>
            </a:r>
            <a:r>
              <a:rPr lang="en-US" dirty="0" err="1"/>
              <a:t>dari</a:t>
            </a:r>
            <a:r>
              <a:rPr lang="en-US" dirty="0"/>
              <a:t> </a:t>
            </a:r>
            <a:r>
              <a:rPr lang="en-US" dirty="0" err="1"/>
              <a:t>Wajib</a:t>
            </a:r>
            <a:r>
              <a:rPr lang="en-US" dirty="0"/>
              <a:t> </a:t>
            </a:r>
            <a:r>
              <a:rPr lang="en-US" dirty="0" err="1"/>
              <a:t>Pajak</a:t>
            </a:r>
            <a:r>
              <a:rPr lang="en-US" dirty="0"/>
              <a:t>, </a:t>
            </a:r>
            <a:r>
              <a:rPr lang="en-US" dirty="0" err="1"/>
              <a:t>baik</a:t>
            </a:r>
            <a:r>
              <a:rPr lang="en-US" dirty="0"/>
              <a:t> </a:t>
            </a:r>
            <a:r>
              <a:rPr lang="en-US" dirty="0" err="1"/>
              <a:t>langsung</a:t>
            </a:r>
            <a:r>
              <a:rPr lang="en-US" dirty="0"/>
              <a:t> </a:t>
            </a:r>
            <a:r>
              <a:rPr lang="en-US" dirty="0" err="1"/>
              <a:t>maupun</a:t>
            </a:r>
            <a:r>
              <a:rPr lang="en-US" dirty="0"/>
              <a:t> </a:t>
            </a:r>
            <a:r>
              <a:rPr lang="en-US" dirty="0" err="1"/>
              <a:t>tidak</a:t>
            </a:r>
            <a:r>
              <a:rPr lang="en-US" dirty="0"/>
              <a:t> </a:t>
            </a:r>
            <a:r>
              <a:rPr lang="en-US" dirty="0" err="1"/>
              <a:t>langsung</a:t>
            </a:r>
            <a:r>
              <a:rPr lang="en-US" dirty="0"/>
              <a:t>.</a:t>
            </a:r>
          </a:p>
          <a:p>
            <a:pPr>
              <a:buNone/>
            </a:pPr>
            <a:r>
              <a:rPr lang="en-US" dirty="0"/>
              <a:t>(3) </a:t>
            </a:r>
            <a:r>
              <a:rPr lang="en-US" dirty="0" err="1"/>
              <a:t>Dalam</a:t>
            </a:r>
            <a:r>
              <a:rPr lang="en-US" dirty="0"/>
              <a:t> </a:t>
            </a:r>
            <a:r>
              <a:rPr lang="en-US" dirty="0" err="1"/>
              <a:t>hal</a:t>
            </a:r>
            <a:r>
              <a:rPr lang="en-US" dirty="0"/>
              <a:t> </a:t>
            </a:r>
            <a:r>
              <a:rPr lang="en-US" dirty="0" err="1"/>
              <a:t>diterbitkan</a:t>
            </a:r>
            <a:r>
              <a:rPr lang="en-US" dirty="0"/>
              <a:t> </a:t>
            </a:r>
            <a:r>
              <a:rPr lang="en-US" dirty="0" err="1"/>
              <a:t>Surat</a:t>
            </a:r>
            <a:r>
              <a:rPr lang="en-US" dirty="0"/>
              <a:t> </a:t>
            </a:r>
            <a:r>
              <a:rPr lang="en-US" dirty="0" err="1"/>
              <a:t>Teguran</a:t>
            </a:r>
            <a:r>
              <a:rPr lang="en-US" dirty="0"/>
              <a:t> </a:t>
            </a:r>
            <a:r>
              <a:rPr lang="en-US" dirty="0" err="1"/>
              <a:t>dan</a:t>
            </a:r>
            <a:r>
              <a:rPr lang="en-US" dirty="0"/>
              <a:t> </a:t>
            </a:r>
            <a:r>
              <a:rPr lang="en-US" dirty="0" err="1"/>
              <a:t>Surat</a:t>
            </a:r>
            <a:r>
              <a:rPr lang="en-US" dirty="0"/>
              <a:t> </a:t>
            </a:r>
            <a:r>
              <a:rPr lang="en-US" dirty="0" err="1"/>
              <a:t>Paksa</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(2) </a:t>
            </a:r>
            <a:r>
              <a:rPr lang="en-US" dirty="0" err="1"/>
              <a:t>huruf</a:t>
            </a:r>
            <a:r>
              <a:rPr lang="en-US" dirty="0"/>
              <a:t> a, </a:t>
            </a:r>
            <a:r>
              <a:rPr lang="en-US" dirty="0" err="1"/>
              <a:t>kedaluwarsa</a:t>
            </a:r>
            <a:r>
              <a:rPr lang="en-US" dirty="0"/>
              <a:t> </a:t>
            </a:r>
            <a:r>
              <a:rPr lang="en-US" dirty="0" err="1"/>
              <a:t>penagihan</a:t>
            </a:r>
            <a:r>
              <a:rPr lang="en-US" dirty="0"/>
              <a:t> </a:t>
            </a:r>
            <a:r>
              <a:rPr lang="en-US" dirty="0" err="1"/>
              <a:t>dihitung</a:t>
            </a:r>
            <a:r>
              <a:rPr lang="en-US" dirty="0"/>
              <a:t> </a:t>
            </a:r>
            <a:r>
              <a:rPr lang="en-US" dirty="0" err="1"/>
              <a:t>sejak</a:t>
            </a:r>
            <a:r>
              <a:rPr lang="en-US" dirty="0"/>
              <a:t> </a:t>
            </a:r>
            <a:r>
              <a:rPr lang="en-US" dirty="0" err="1"/>
              <a:t>tanggal</a:t>
            </a:r>
            <a:r>
              <a:rPr lang="en-US" dirty="0"/>
              <a:t> </a:t>
            </a:r>
            <a:r>
              <a:rPr lang="en-US" dirty="0" err="1"/>
              <a:t>penyampaian</a:t>
            </a:r>
            <a:r>
              <a:rPr lang="en-US" dirty="0"/>
              <a:t> </a:t>
            </a:r>
            <a:r>
              <a:rPr lang="en-US" dirty="0" err="1"/>
              <a:t>SuratPaksa</a:t>
            </a:r>
            <a:r>
              <a:rPr lang="en-US" dirty="0"/>
              <a:t> </a:t>
            </a:r>
            <a:r>
              <a:rPr lang="en-US" dirty="0" err="1"/>
              <a:t>tersebut</a:t>
            </a:r>
            <a:r>
              <a:rPr lang="en-US" dirty="0"/>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a:t>Daluwarsa</a:t>
            </a:r>
            <a:r>
              <a:rPr lang="en-US" dirty="0"/>
              <a:t> </a:t>
            </a:r>
            <a:r>
              <a:rPr lang="en-US" dirty="0" err="1"/>
              <a:t>Penagihan</a:t>
            </a:r>
            <a:endParaRPr lang="en-US" dirty="0"/>
          </a:p>
        </p:txBody>
      </p:sp>
      <p:sp>
        <p:nvSpPr>
          <p:cNvPr id="3" name="Content Placeholder 2"/>
          <p:cNvSpPr>
            <a:spLocks noGrp="1"/>
          </p:cNvSpPr>
          <p:nvPr>
            <p:ph idx="1"/>
          </p:nvPr>
        </p:nvSpPr>
        <p:spPr/>
        <p:txBody>
          <a:bodyPr>
            <a:normAutofit lnSpcReduction="10000"/>
          </a:bodyPr>
          <a:lstStyle/>
          <a:p>
            <a:pPr algn="ctr">
              <a:buNone/>
            </a:pPr>
            <a:r>
              <a:rPr lang="en-US" dirty="0" err="1"/>
              <a:t>Pasal</a:t>
            </a:r>
            <a:r>
              <a:rPr lang="en-US" dirty="0"/>
              <a:t> 166</a:t>
            </a:r>
          </a:p>
          <a:p>
            <a:pPr>
              <a:buNone/>
            </a:pPr>
            <a:r>
              <a:rPr lang="en-US" dirty="0"/>
              <a:t>(4) </a:t>
            </a:r>
            <a:r>
              <a:rPr lang="en-US" dirty="0" err="1"/>
              <a:t>Pengakuan</a:t>
            </a:r>
            <a:r>
              <a:rPr lang="en-US" dirty="0"/>
              <a:t> </a:t>
            </a:r>
            <a:r>
              <a:rPr lang="en-US" dirty="0" err="1"/>
              <a:t>utang</a:t>
            </a:r>
            <a:r>
              <a:rPr lang="en-US" dirty="0"/>
              <a:t> </a:t>
            </a:r>
            <a:r>
              <a:rPr lang="en-US" dirty="0" err="1"/>
              <a:t>Pajak</a:t>
            </a:r>
            <a:r>
              <a:rPr lang="en-US" dirty="0"/>
              <a:t> </a:t>
            </a:r>
            <a:r>
              <a:rPr lang="en-US" dirty="0" err="1"/>
              <a:t>secara</a:t>
            </a:r>
            <a:r>
              <a:rPr lang="en-US" dirty="0"/>
              <a:t> </a:t>
            </a:r>
            <a:r>
              <a:rPr lang="en-US" dirty="0" err="1"/>
              <a:t>langsung</a:t>
            </a:r>
            <a:r>
              <a:rPr lang="en-US" dirty="0"/>
              <a:t>  </a:t>
            </a:r>
            <a:r>
              <a:rPr lang="en-US" dirty="0" err="1"/>
              <a:t>dimaksud</a:t>
            </a:r>
            <a:r>
              <a:rPr lang="en-US" dirty="0"/>
              <a:t> </a:t>
            </a:r>
            <a:r>
              <a:rPr lang="en-US" dirty="0" err="1"/>
              <a:t>pada</a:t>
            </a:r>
            <a:r>
              <a:rPr lang="en-US" dirty="0"/>
              <a:t> </a:t>
            </a:r>
            <a:r>
              <a:rPr lang="en-US" dirty="0" err="1"/>
              <a:t>ayat</a:t>
            </a:r>
            <a:r>
              <a:rPr lang="en-US" dirty="0"/>
              <a:t> (2) </a:t>
            </a:r>
            <a:r>
              <a:rPr lang="en-US" dirty="0" err="1"/>
              <a:t>huruf</a:t>
            </a:r>
            <a:r>
              <a:rPr lang="en-US" dirty="0"/>
              <a:t> b </a:t>
            </a:r>
            <a:r>
              <a:rPr lang="en-US" dirty="0" err="1"/>
              <a:t>adalah</a:t>
            </a:r>
            <a:r>
              <a:rPr lang="en-US" dirty="0"/>
              <a:t> </a:t>
            </a:r>
            <a:r>
              <a:rPr lang="en-US" dirty="0" err="1"/>
              <a:t>Wajib</a:t>
            </a:r>
            <a:r>
              <a:rPr lang="en-US" dirty="0"/>
              <a:t> </a:t>
            </a:r>
            <a:r>
              <a:rPr lang="en-US" dirty="0" err="1"/>
              <a:t>Pajak</a:t>
            </a:r>
            <a:r>
              <a:rPr lang="en-US" dirty="0"/>
              <a:t> </a:t>
            </a:r>
            <a:r>
              <a:rPr lang="en-US" dirty="0" err="1"/>
              <a:t>dengan</a:t>
            </a:r>
            <a:r>
              <a:rPr lang="en-US" dirty="0"/>
              <a:t> </a:t>
            </a:r>
            <a:r>
              <a:rPr lang="en-US" dirty="0" err="1"/>
              <a:t>kesadarannya</a:t>
            </a:r>
            <a:r>
              <a:rPr lang="en-US" dirty="0"/>
              <a:t> </a:t>
            </a:r>
            <a:r>
              <a:rPr lang="en-US" dirty="0" err="1"/>
              <a:t>menyatakan</a:t>
            </a:r>
            <a:r>
              <a:rPr lang="en-US" dirty="0"/>
              <a:t> </a:t>
            </a:r>
            <a:r>
              <a:rPr lang="en-US" dirty="0" err="1"/>
              <a:t>masih</a:t>
            </a:r>
            <a:r>
              <a:rPr lang="en-US" dirty="0"/>
              <a:t> </a:t>
            </a:r>
            <a:r>
              <a:rPr lang="en-US" dirty="0" err="1"/>
              <a:t>mempunyai</a:t>
            </a:r>
            <a:r>
              <a:rPr lang="en-US" dirty="0"/>
              <a:t> </a:t>
            </a:r>
            <a:r>
              <a:rPr lang="en-US" dirty="0" err="1"/>
              <a:t>utang</a:t>
            </a:r>
            <a:r>
              <a:rPr lang="en-US" dirty="0"/>
              <a:t> </a:t>
            </a:r>
            <a:r>
              <a:rPr lang="en-US" dirty="0" err="1"/>
              <a:t>Pajak</a:t>
            </a:r>
            <a:r>
              <a:rPr lang="en-US" dirty="0"/>
              <a:t> </a:t>
            </a:r>
            <a:r>
              <a:rPr lang="en-US" dirty="0" err="1"/>
              <a:t>dan</a:t>
            </a:r>
            <a:r>
              <a:rPr lang="en-US" dirty="0"/>
              <a:t> </a:t>
            </a:r>
            <a:r>
              <a:rPr lang="en-US" dirty="0" err="1"/>
              <a:t>belum</a:t>
            </a:r>
            <a:r>
              <a:rPr lang="en-US" dirty="0"/>
              <a:t> </a:t>
            </a:r>
            <a:r>
              <a:rPr lang="en-US" dirty="0" err="1"/>
              <a:t>melunasinya</a:t>
            </a:r>
            <a:r>
              <a:rPr lang="en-US" dirty="0"/>
              <a:t> </a:t>
            </a:r>
            <a:r>
              <a:rPr lang="en-US" dirty="0" err="1"/>
              <a:t>kepada</a:t>
            </a:r>
            <a:r>
              <a:rPr lang="en-US" dirty="0"/>
              <a:t> </a:t>
            </a:r>
            <a:r>
              <a:rPr lang="en-US" dirty="0" err="1"/>
              <a:t>Pemerintah</a:t>
            </a:r>
            <a:r>
              <a:rPr lang="en-US" dirty="0"/>
              <a:t> Daerah.</a:t>
            </a:r>
          </a:p>
          <a:p>
            <a:pPr>
              <a:buNone/>
            </a:pPr>
            <a:r>
              <a:rPr lang="en-US" dirty="0"/>
              <a:t>(5) </a:t>
            </a:r>
            <a:r>
              <a:rPr lang="en-US" dirty="0" err="1"/>
              <a:t>Pengakuan</a:t>
            </a:r>
            <a:r>
              <a:rPr lang="en-US" dirty="0"/>
              <a:t> </a:t>
            </a:r>
            <a:r>
              <a:rPr lang="en-US" dirty="0" err="1"/>
              <a:t>utang</a:t>
            </a:r>
            <a:r>
              <a:rPr lang="en-US" dirty="0"/>
              <a:t> </a:t>
            </a:r>
            <a:r>
              <a:rPr lang="en-US" dirty="0" err="1"/>
              <a:t>secara</a:t>
            </a:r>
            <a:r>
              <a:rPr lang="en-US" dirty="0"/>
              <a:t> </a:t>
            </a:r>
            <a:r>
              <a:rPr lang="en-US" dirty="0" err="1"/>
              <a:t>tidak</a:t>
            </a:r>
            <a:r>
              <a:rPr lang="en-US" dirty="0"/>
              <a:t> </a:t>
            </a:r>
            <a:r>
              <a:rPr lang="en-US" dirty="0" err="1"/>
              <a:t>langsung</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(2) </a:t>
            </a:r>
            <a:r>
              <a:rPr lang="en-US" dirty="0" err="1"/>
              <a:t>huruf</a:t>
            </a:r>
            <a:r>
              <a:rPr lang="en-US" dirty="0"/>
              <a:t> b </a:t>
            </a:r>
            <a:r>
              <a:rPr lang="en-US" dirty="0" err="1"/>
              <a:t>dapat</a:t>
            </a:r>
            <a:r>
              <a:rPr lang="en-US" dirty="0"/>
              <a:t> </a:t>
            </a:r>
            <a:r>
              <a:rPr lang="en-US" dirty="0" err="1"/>
              <a:t>diketahui</a:t>
            </a:r>
            <a:r>
              <a:rPr lang="en-US" dirty="0"/>
              <a:t> </a:t>
            </a:r>
            <a:r>
              <a:rPr lang="en-US" dirty="0" err="1"/>
              <a:t>dari</a:t>
            </a:r>
            <a:r>
              <a:rPr lang="en-US" dirty="0"/>
              <a:t> </a:t>
            </a:r>
            <a:r>
              <a:rPr lang="fi-FI" dirty="0"/>
              <a:t>pengajuan permohonan angsuran atau penundaan </a:t>
            </a:r>
            <a:r>
              <a:rPr lang="en-US" dirty="0" err="1"/>
              <a:t>pembayaran</a:t>
            </a:r>
            <a:r>
              <a:rPr lang="en-US" dirty="0"/>
              <a:t> </a:t>
            </a:r>
            <a:r>
              <a:rPr lang="en-US" dirty="0" err="1"/>
              <a:t>dan</a:t>
            </a:r>
            <a:r>
              <a:rPr lang="en-US" dirty="0"/>
              <a:t> </a:t>
            </a:r>
            <a:r>
              <a:rPr lang="en-US" dirty="0" err="1"/>
              <a:t>permohonan</a:t>
            </a:r>
            <a:r>
              <a:rPr lang="en-US" dirty="0"/>
              <a:t> </a:t>
            </a:r>
            <a:r>
              <a:rPr lang="en-US" dirty="0" err="1"/>
              <a:t>keberatan</a:t>
            </a:r>
            <a:r>
              <a:rPr lang="en-US" dirty="0"/>
              <a:t> </a:t>
            </a:r>
            <a:r>
              <a:rPr lang="en-US" dirty="0" err="1"/>
              <a:t>oleh</a:t>
            </a:r>
            <a:r>
              <a:rPr lang="en-US" dirty="0"/>
              <a:t> </a:t>
            </a:r>
            <a:r>
              <a:rPr lang="en-US" dirty="0" err="1"/>
              <a:t>Wajib</a:t>
            </a:r>
            <a:r>
              <a:rPr lang="en-US" dirty="0"/>
              <a:t> </a:t>
            </a:r>
            <a:r>
              <a:rPr lang="en-US" dirty="0" err="1"/>
              <a:t>Pajak</a:t>
            </a:r>
            <a:r>
              <a:rPr lang="en-US" dirty="0"/>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305800" cy="819912"/>
          </a:xfrm>
        </p:spPr>
        <p:txBody>
          <a:bodyPr>
            <a:normAutofit/>
          </a:bodyPr>
          <a:lstStyle/>
          <a:p>
            <a:r>
              <a:rPr lang="en-US" sz="4000" dirty="0" err="1"/>
              <a:t>Penghapusan</a:t>
            </a:r>
            <a:r>
              <a:rPr lang="en-US" sz="4000" dirty="0"/>
              <a:t> </a:t>
            </a:r>
            <a:r>
              <a:rPr lang="en-US" sz="4000" dirty="0" err="1"/>
              <a:t>Piutang</a:t>
            </a:r>
            <a:r>
              <a:rPr lang="en-US" sz="4000" dirty="0"/>
              <a:t> </a:t>
            </a:r>
            <a:r>
              <a:rPr lang="en-US" sz="4000" dirty="0" err="1"/>
              <a:t>Pajak</a:t>
            </a:r>
            <a:r>
              <a:rPr lang="en-US" sz="4000" dirty="0"/>
              <a:t>/ </a:t>
            </a:r>
            <a:r>
              <a:rPr lang="en-US" sz="4000" dirty="0" err="1"/>
              <a:t>Retribusi</a:t>
            </a:r>
            <a:endParaRPr lang="en-US" sz="4000" dirty="0"/>
          </a:p>
        </p:txBody>
      </p:sp>
      <p:sp>
        <p:nvSpPr>
          <p:cNvPr id="3" name="Content Placeholder 2"/>
          <p:cNvSpPr>
            <a:spLocks noGrp="1"/>
          </p:cNvSpPr>
          <p:nvPr>
            <p:ph idx="1"/>
          </p:nvPr>
        </p:nvSpPr>
        <p:spPr>
          <a:xfrm>
            <a:off x="457200" y="1524000"/>
            <a:ext cx="8229600" cy="4389120"/>
          </a:xfrm>
        </p:spPr>
        <p:txBody>
          <a:bodyPr>
            <a:normAutofit fontScale="92500" lnSpcReduction="10000"/>
          </a:bodyPr>
          <a:lstStyle/>
          <a:p>
            <a:pPr>
              <a:buNone/>
            </a:pPr>
            <a:r>
              <a:rPr lang="en-US" dirty="0"/>
              <a:t>(1) </a:t>
            </a:r>
            <a:r>
              <a:rPr lang="en-US" dirty="0" err="1"/>
              <a:t>Piutang</a:t>
            </a:r>
            <a:r>
              <a:rPr lang="en-US" dirty="0"/>
              <a:t> </a:t>
            </a:r>
            <a:r>
              <a:rPr lang="en-US" dirty="0" err="1"/>
              <a:t>Pajak</a:t>
            </a:r>
            <a:r>
              <a:rPr lang="en-US" dirty="0"/>
              <a:t> </a:t>
            </a:r>
            <a:r>
              <a:rPr lang="en-US" dirty="0" err="1"/>
              <a:t>dan</a:t>
            </a:r>
            <a:r>
              <a:rPr lang="en-US" dirty="0"/>
              <a:t>/</a:t>
            </a:r>
            <a:r>
              <a:rPr lang="en-US" dirty="0" err="1"/>
              <a:t>atau</a:t>
            </a:r>
            <a:r>
              <a:rPr lang="en-US" dirty="0"/>
              <a:t> </a:t>
            </a:r>
            <a:r>
              <a:rPr lang="en-US" dirty="0" err="1"/>
              <a:t>Retribusi</a:t>
            </a:r>
            <a:r>
              <a:rPr lang="en-US" dirty="0"/>
              <a:t> yang </a:t>
            </a:r>
            <a:r>
              <a:rPr lang="en-US" dirty="0" err="1"/>
              <a:t>tidak</a:t>
            </a:r>
            <a:r>
              <a:rPr lang="en-US" dirty="0"/>
              <a:t> </a:t>
            </a:r>
            <a:r>
              <a:rPr lang="en-US" dirty="0" err="1"/>
              <a:t>mungkin</a:t>
            </a:r>
            <a:r>
              <a:rPr lang="en-US" dirty="0"/>
              <a:t> </a:t>
            </a:r>
            <a:r>
              <a:rPr lang="sv-SE" dirty="0"/>
              <a:t>ditagih lagi karena hak untuk melakukan penagihan sudah </a:t>
            </a:r>
            <a:r>
              <a:rPr lang="en-US" dirty="0" err="1"/>
              <a:t>kedaluwarsa</a:t>
            </a:r>
            <a:r>
              <a:rPr lang="en-US" dirty="0"/>
              <a:t> </a:t>
            </a:r>
            <a:r>
              <a:rPr lang="en-US" dirty="0" err="1"/>
              <a:t>dapat</a:t>
            </a:r>
            <a:r>
              <a:rPr lang="en-US" dirty="0"/>
              <a:t> </a:t>
            </a:r>
            <a:r>
              <a:rPr lang="en-US" dirty="0" err="1"/>
              <a:t>dihapuskan</a:t>
            </a:r>
            <a:r>
              <a:rPr lang="en-US" dirty="0"/>
              <a:t>.</a:t>
            </a:r>
          </a:p>
          <a:p>
            <a:pPr>
              <a:buNone/>
            </a:pPr>
            <a:r>
              <a:rPr lang="en-US" dirty="0"/>
              <a:t>(2) </a:t>
            </a:r>
            <a:r>
              <a:rPr lang="en-US" dirty="0" err="1"/>
              <a:t>Gubernur</a:t>
            </a:r>
            <a:r>
              <a:rPr lang="en-US" dirty="0"/>
              <a:t> </a:t>
            </a:r>
            <a:r>
              <a:rPr lang="en-US" dirty="0" err="1"/>
              <a:t>menetapkan</a:t>
            </a:r>
            <a:r>
              <a:rPr lang="en-US" dirty="0"/>
              <a:t> </a:t>
            </a:r>
            <a:r>
              <a:rPr lang="en-US" dirty="0" err="1"/>
              <a:t>Keputusan</a:t>
            </a:r>
            <a:r>
              <a:rPr lang="en-US" dirty="0"/>
              <a:t> </a:t>
            </a:r>
            <a:r>
              <a:rPr lang="en-US" dirty="0" err="1"/>
              <a:t>Penghapusan</a:t>
            </a:r>
            <a:r>
              <a:rPr lang="en-US" dirty="0"/>
              <a:t> </a:t>
            </a:r>
            <a:r>
              <a:rPr lang="en-US" dirty="0" err="1"/>
              <a:t>piutang</a:t>
            </a:r>
            <a:r>
              <a:rPr lang="en-US" dirty="0"/>
              <a:t> </a:t>
            </a:r>
            <a:r>
              <a:rPr lang="en-US" dirty="0" err="1"/>
              <a:t>Pajak</a:t>
            </a:r>
            <a:r>
              <a:rPr lang="en-US" dirty="0"/>
              <a:t> </a:t>
            </a:r>
            <a:r>
              <a:rPr lang="en-US" dirty="0" err="1"/>
              <a:t>dan</a:t>
            </a:r>
            <a:r>
              <a:rPr lang="en-US" dirty="0"/>
              <a:t>/</a:t>
            </a:r>
            <a:r>
              <a:rPr lang="en-US" dirty="0" err="1"/>
              <a:t>atau</a:t>
            </a:r>
            <a:r>
              <a:rPr lang="en-US" dirty="0"/>
              <a:t> </a:t>
            </a:r>
            <a:r>
              <a:rPr lang="en-US" dirty="0" err="1"/>
              <a:t>Retribusi</a:t>
            </a:r>
            <a:r>
              <a:rPr lang="en-US" dirty="0"/>
              <a:t> </a:t>
            </a:r>
            <a:r>
              <a:rPr lang="en-US" dirty="0" err="1"/>
              <a:t>provinsi</a:t>
            </a:r>
            <a:r>
              <a:rPr lang="en-US" dirty="0"/>
              <a:t> yang </a:t>
            </a:r>
            <a:r>
              <a:rPr lang="en-US" dirty="0" err="1"/>
              <a:t>sudah</a:t>
            </a:r>
            <a:r>
              <a:rPr lang="en-US" dirty="0"/>
              <a:t> </a:t>
            </a:r>
            <a:r>
              <a:rPr lang="en-US" dirty="0" err="1"/>
              <a:t>kedaluwarsa</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a:t>
            </a:r>
          </a:p>
          <a:p>
            <a:pPr>
              <a:buNone/>
            </a:pPr>
            <a:r>
              <a:rPr lang="fi-FI" dirty="0"/>
              <a:t>(3) Bupati/walikota menetapkan Keputusan Penghapusan </a:t>
            </a:r>
            <a:r>
              <a:rPr lang="en-US" dirty="0" err="1"/>
              <a:t>Piutang</a:t>
            </a:r>
            <a:r>
              <a:rPr lang="en-US" dirty="0"/>
              <a:t> </a:t>
            </a:r>
            <a:r>
              <a:rPr lang="en-US" dirty="0" err="1"/>
              <a:t>Pajak</a:t>
            </a:r>
            <a:r>
              <a:rPr lang="en-US" dirty="0"/>
              <a:t> </a:t>
            </a:r>
            <a:r>
              <a:rPr lang="en-US" dirty="0" err="1"/>
              <a:t>dan</a:t>
            </a:r>
            <a:r>
              <a:rPr lang="en-US" dirty="0"/>
              <a:t>/</a:t>
            </a:r>
            <a:r>
              <a:rPr lang="en-US" dirty="0" err="1"/>
              <a:t>atau</a:t>
            </a:r>
            <a:r>
              <a:rPr lang="en-US" dirty="0"/>
              <a:t> </a:t>
            </a:r>
            <a:r>
              <a:rPr lang="en-US" dirty="0" err="1"/>
              <a:t>Retribusi</a:t>
            </a:r>
            <a:r>
              <a:rPr lang="en-US" dirty="0"/>
              <a:t> </a:t>
            </a:r>
            <a:r>
              <a:rPr lang="en-US" dirty="0" err="1"/>
              <a:t>kabupaten</a:t>
            </a:r>
            <a:r>
              <a:rPr lang="en-US" dirty="0"/>
              <a:t>/</a:t>
            </a:r>
            <a:r>
              <a:rPr lang="en-US" dirty="0" err="1"/>
              <a:t>kota</a:t>
            </a:r>
            <a:r>
              <a:rPr lang="en-US" dirty="0"/>
              <a:t> yang </a:t>
            </a:r>
            <a:r>
              <a:rPr lang="en-US" dirty="0" err="1"/>
              <a:t>sudah</a:t>
            </a:r>
            <a:r>
              <a:rPr lang="en-US" dirty="0"/>
              <a:t> </a:t>
            </a:r>
            <a:r>
              <a:rPr lang="en-US" dirty="0" err="1"/>
              <a:t>kedaluwarsa</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a:t>
            </a:r>
          </a:p>
          <a:p>
            <a:pPr>
              <a:buNone/>
            </a:pPr>
            <a:r>
              <a:rPr lang="en-US" dirty="0"/>
              <a:t>(4) Tata </a:t>
            </a:r>
            <a:r>
              <a:rPr lang="en-US" dirty="0" err="1"/>
              <a:t>cara</a:t>
            </a:r>
            <a:r>
              <a:rPr lang="en-US" dirty="0"/>
              <a:t> </a:t>
            </a:r>
            <a:r>
              <a:rPr lang="en-US" dirty="0" err="1"/>
              <a:t>penghapusan</a:t>
            </a:r>
            <a:r>
              <a:rPr lang="en-US" dirty="0"/>
              <a:t> </a:t>
            </a:r>
            <a:r>
              <a:rPr lang="en-US" dirty="0" err="1"/>
              <a:t>piutang</a:t>
            </a:r>
            <a:r>
              <a:rPr lang="en-US" dirty="0"/>
              <a:t> </a:t>
            </a:r>
            <a:r>
              <a:rPr lang="en-US" dirty="0" err="1"/>
              <a:t>Pajak</a:t>
            </a:r>
            <a:r>
              <a:rPr lang="en-US" dirty="0"/>
              <a:t> </a:t>
            </a:r>
            <a:r>
              <a:rPr lang="en-US" dirty="0" err="1"/>
              <a:t>dan</a:t>
            </a:r>
            <a:r>
              <a:rPr lang="en-US" dirty="0"/>
              <a:t>/</a:t>
            </a:r>
            <a:r>
              <a:rPr lang="en-US" dirty="0" err="1"/>
              <a:t>atau</a:t>
            </a:r>
            <a:r>
              <a:rPr lang="en-US" dirty="0"/>
              <a:t> </a:t>
            </a:r>
            <a:r>
              <a:rPr lang="en-US" dirty="0" err="1"/>
              <a:t>Retribusi</a:t>
            </a:r>
            <a:r>
              <a:rPr lang="en-US" dirty="0"/>
              <a:t> </a:t>
            </a:r>
            <a:r>
              <a:rPr lang="sv-SE" dirty="0"/>
              <a:t>yang sudah kedaluwarsa diatur dengan Peraturan Kepala </a:t>
            </a:r>
            <a:r>
              <a:rPr lang="en-US" dirty="0"/>
              <a:t>Daerah.</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PEMBUKUAN DAN PEMERIKSAAN</a:t>
            </a:r>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169</a:t>
            </a:r>
          </a:p>
          <a:p>
            <a:pPr>
              <a:buNone/>
            </a:pPr>
            <a:r>
              <a:rPr lang="en-US" dirty="0"/>
              <a:t>(1) </a:t>
            </a:r>
            <a:r>
              <a:rPr lang="en-US" dirty="0" err="1"/>
              <a:t>Wajib</a:t>
            </a:r>
            <a:r>
              <a:rPr lang="en-US" dirty="0"/>
              <a:t> </a:t>
            </a:r>
            <a:r>
              <a:rPr lang="en-US" dirty="0" err="1"/>
              <a:t>Pajak</a:t>
            </a:r>
            <a:r>
              <a:rPr lang="en-US" dirty="0"/>
              <a:t> yang </a:t>
            </a:r>
            <a:r>
              <a:rPr lang="en-US" dirty="0" err="1"/>
              <a:t>melakukan</a:t>
            </a:r>
            <a:r>
              <a:rPr lang="en-US" dirty="0"/>
              <a:t> </a:t>
            </a:r>
            <a:r>
              <a:rPr lang="en-US" dirty="0" err="1"/>
              <a:t>usaha</a:t>
            </a:r>
            <a:r>
              <a:rPr lang="en-US" dirty="0"/>
              <a:t> </a:t>
            </a:r>
            <a:r>
              <a:rPr lang="en-US" dirty="0" err="1"/>
              <a:t>dengan</a:t>
            </a:r>
            <a:r>
              <a:rPr lang="en-US" dirty="0"/>
              <a:t> </a:t>
            </a:r>
            <a:r>
              <a:rPr lang="en-US" dirty="0" err="1"/>
              <a:t>omzet</a:t>
            </a:r>
            <a:r>
              <a:rPr lang="en-US" dirty="0"/>
              <a:t> paling </a:t>
            </a:r>
            <a:r>
              <a:rPr lang="sv-SE" dirty="0"/>
              <a:t>sedikit Rp300.000.000,00 (tiga ratus juta rupiah) per tahun </a:t>
            </a:r>
            <a:r>
              <a:rPr lang="en-US" dirty="0" err="1"/>
              <a:t>wajib</a:t>
            </a:r>
            <a:r>
              <a:rPr lang="en-US" dirty="0"/>
              <a:t> </a:t>
            </a:r>
            <a:r>
              <a:rPr lang="en-US" dirty="0" err="1"/>
              <a:t>menyelenggarakan</a:t>
            </a:r>
            <a:r>
              <a:rPr lang="en-US" dirty="0"/>
              <a:t> </a:t>
            </a:r>
            <a:r>
              <a:rPr lang="en-US" dirty="0" err="1"/>
              <a:t>pembukuan</a:t>
            </a:r>
            <a:r>
              <a:rPr lang="en-US" dirty="0"/>
              <a:t> </a:t>
            </a:r>
            <a:r>
              <a:rPr lang="en-US" dirty="0" err="1"/>
              <a:t>atau</a:t>
            </a:r>
            <a:r>
              <a:rPr lang="en-US" dirty="0"/>
              <a:t> </a:t>
            </a:r>
            <a:r>
              <a:rPr lang="en-US" dirty="0" err="1"/>
              <a:t>pencatatan</a:t>
            </a:r>
            <a:r>
              <a:rPr lang="en-US" dirty="0"/>
              <a:t>.</a:t>
            </a:r>
          </a:p>
          <a:p>
            <a:pPr>
              <a:buNone/>
            </a:pPr>
            <a:r>
              <a:rPr lang="en-US" dirty="0"/>
              <a:t>(2) </a:t>
            </a:r>
            <a:r>
              <a:rPr lang="en-US" dirty="0" err="1"/>
              <a:t>Kriteria</a:t>
            </a:r>
            <a:r>
              <a:rPr lang="en-US" dirty="0"/>
              <a:t> </a:t>
            </a:r>
            <a:r>
              <a:rPr lang="en-US" dirty="0" err="1"/>
              <a:t>Wajib</a:t>
            </a:r>
            <a:r>
              <a:rPr lang="en-US" dirty="0"/>
              <a:t> </a:t>
            </a:r>
            <a:r>
              <a:rPr lang="en-US" dirty="0" err="1"/>
              <a:t>Pajak</a:t>
            </a:r>
            <a:r>
              <a:rPr lang="en-US" dirty="0"/>
              <a:t> </a:t>
            </a:r>
            <a:r>
              <a:rPr lang="en-US" dirty="0" err="1"/>
              <a:t>dan</a:t>
            </a:r>
            <a:r>
              <a:rPr lang="en-US" dirty="0"/>
              <a:t> </a:t>
            </a:r>
            <a:r>
              <a:rPr lang="en-US" dirty="0" err="1"/>
              <a:t>penentuan</a:t>
            </a:r>
            <a:r>
              <a:rPr lang="en-US" dirty="0"/>
              <a:t> </a:t>
            </a:r>
            <a:r>
              <a:rPr lang="en-US" dirty="0" err="1"/>
              <a:t>besaran</a:t>
            </a:r>
            <a:r>
              <a:rPr lang="en-US" dirty="0"/>
              <a:t> </a:t>
            </a:r>
            <a:r>
              <a:rPr lang="en-US" dirty="0" err="1"/>
              <a:t>omzet</a:t>
            </a:r>
            <a:r>
              <a:rPr lang="en-US" dirty="0"/>
              <a:t> </a:t>
            </a:r>
            <a:r>
              <a:rPr lang="en-US" dirty="0" err="1"/>
              <a:t>serta</a:t>
            </a:r>
            <a:r>
              <a:rPr lang="en-US" dirty="0"/>
              <a:t> </a:t>
            </a:r>
            <a:r>
              <a:rPr lang="en-US" dirty="0" err="1"/>
              <a:t>tata</a:t>
            </a:r>
            <a:r>
              <a:rPr lang="en-US" dirty="0"/>
              <a:t> </a:t>
            </a:r>
            <a:r>
              <a:rPr lang="en-US" dirty="0" err="1"/>
              <a:t>cara</a:t>
            </a:r>
            <a:r>
              <a:rPr lang="en-US" dirty="0"/>
              <a:t> </a:t>
            </a:r>
            <a:r>
              <a:rPr lang="en-US" dirty="0" err="1"/>
              <a:t>pembukuan</a:t>
            </a:r>
            <a:r>
              <a:rPr lang="en-US" dirty="0"/>
              <a:t> </a:t>
            </a:r>
            <a:r>
              <a:rPr lang="en-US" dirty="0" err="1"/>
              <a:t>atau</a:t>
            </a:r>
            <a:r>
              <a:rPr lang="en-US" dirty="0"/>
              <a:t> </a:t>
            </a:r>
            <a:r>
              <a:rPr lang="en-US" dirty="0" err="1"/>
              <a:t>pencatatan</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diatur</a:t>
            </a:r>
            <a:r>
              <a:rPr lang="en-US" dirty="0"/>
              <a:t> </a:t>
            </a:r>
            <a:r>
              <a:rPr lang="en-US" dirty="0" err="1"/>
              <a:t>dengan</a:t>
            </a:r>
            <a:r>
              <a:rPr lang="en-US" dirty="0"/>
              <a:t> </a:t>
            </a:r>
            <a:r>
              <a:rPr lang="en-US" dirty="0" err="1"/>
              <a:t>Peraturan</a:t>
            </a:r>
            <a:r>
              <a:rPr lang="en-US" dirty="0"/>
              <a:t> </a:t>
            </a:r>
            <a:r>
              <a:rPr lang="en-US" dirty="0" err="1"/>
              <a:t>Kepala</a:t>
            </a:r>
            <a:r>
              <a:rPr lang="en-US" dirty="0"/>
              <a:t> Daerah.</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PEMBUKUAN DAN PEMERIKSAAN</a:t>
            </a:r>
          </a:p>
        </p:txBody>
      </p:sp>
      <p:sp>
        <p:nvSpPr>
          <p:cNvPr id="3" name="Content Placeholder 2"/>
          <p:cNvSpPr>
            <a:spLocks noGrp="1"/>
          </p:cNvSpPr>
          <p:nvPr>
            <p:ph idx="1"/>
          </p:nvPr>
        </p:nvSpPr>
        <p:spPr/>
        <p:txBody>
          <a:bodyPr>
            <a:normAutofit fontScale="92500"/>
          </a:bodyPr>
          <a:lstStyle/>
          <a:p>
            <a:pPr algn="ctr">
              <a:buNone/>
            </a:pPr>
            <a:r>
              <a:rPr lang="en-US" dirty="0" err="1"/>
              <a:t>Pasal</a:t>
            </a:r>
            <a:r>
              <a:rPr lang="en-US" dirty="0"/>
              <a:t> 170</a:t>
            </a:r>
          </a:p>
          <a:p>
            <a:pPr>
              <a:buNone/>
            </a:pPr>
            <a:r>
              <a:rPr lang="en-US" dirty="0"/>
              <a:t>(1) </a:t>
            </a:r>
            <a:r>
              <a:rPr lang="en-US" dirty="0" err="1"/>
              <a:t>Kepala</a:t>
            </a:r>
            <a:r>
              <a:rPr lang="en-US" dirty="0"/>
              <a:t> Daerah </a:t>
            </a:r>
            <a:r>
              <a:rPr lang="en-US" dirty="0" err="1"/>
              <a:t>berwenang</a:t>
            </a:r>
            <a:r>
              <a:rPr lang="en-US" dirty="0"/>
              <a:t> </a:t>
            </a:r>
            <a:r>
              <a:rPr lang="en-US" dirty="0" err="1"/>
              <a:t>melakukan</a:t>
            </a:r>
            <a:r>
              <a:rPr lang="en-US" dirty="0"/>
              <a:t> </a:t>
            </a:r>
            <a:r>
              <a:rPr lang="en-US" dirty="0" err="1"/>
              <a:t>pemeriksaan</a:t>
            </a:r>
            <a:r>
              <a:rPr lang="en-US" dirty="0"/>
              <a:t> </a:t>
            </a:r>
            <a:r>
              <a:rPr lang="en-US" dirty="0" err="1"/>
              <a:t>untuk</a:t>
            </a:r>
            <a:r>
              <a:rPr lang="en-US" dirty="0"/>
              <a:t> </a:t>
            </a:r>
            <a:r>
              <a:rPr lang="en-US" dirty="0" err="1"/>
              <a:t>menguji</a:t>
            </a:r>
            <a:r>
              <a:rPr lang="en-US" dirty="0"/>
              <a:t> </a:t>
            </a:r>
            <a:r>
              <a:rPr lang="en-US" dirty="0" err="1"/>
              <a:t>kepatuhan</a:t>
            </a:r>
            <a:r>
              <a:rPr lang="en-US" dirty="0"/>
              <a:t> </a:t>
            </a:r>
            <a:r>
              <a:rPr lang="en-US" dirty="0" err="1"/>
              <a:t>pemenuhan</a:t>
            </a:r>
            <a:r>
              <a:rPr lang="en-US" dirty="0"/>
              <a:t> </a:t>
            </a:r>
            <a:r>
              <a:rPr lang="en-US" dirty="0" err="1"/>
              <a:t>kewajiban</a:t>
            </a:r>
            <a:r>
              <a:rPr lang="en-US" dirty="0"/>
              <a:t> </a:t>
            </a:r>
            <a:r>
              <a:rPr lang="en-US" dirty="0" err="1"/>
              <a:t>perpajakan</a:t>
            </a:r>
            <a:r>
              <a:rPr lang="en-US" dirty="0"/>
              <a:t> </a:t>
            </a:r>
            <a:r>
              <a:rPr lang="en-US" dirty="0" err="1"/>
              <a:t>daerah</a:t>
            </a:r>
            <a:r>
              <a:rPr lang="en-US" dirty="0"/>
              <a:t> </a:t>
            </a:r>
            <a:r>
              <a:rPr lang="en-US" dirty="0" err="1"/>
              <a:t>dan</a:t>
            </a:r>
            <a:r>
              <a:rPr lang="en-US" dirty="0"/>
              <a:t> </a:t>
            </a:r>
            <a:r>
              <a:rPr lang="en-US" dirty="0" err="1"/>
              <a:t>kewajiban</a:t>
            </a:r>
            <a:r>
              <a:rPr lang="en-US" dirty="0"/>
              <a:t> </a:t>
            </a:r>
            <a:r>
              <a:rPr lang="en-US" dirty="0" err="1"/>
              <a:t>Retribusi</a:t>
            </a:r>
            <a:r>
              <a:rPr lang="en-US" dirty="0"/>
              <a:t> </a:t>
            </a:r>
            <a:r>
              <a:rPr lang="en-US" dirty="0" err="1"/>
              <a:t>dalam</a:t>
            </a:r>
            <a:r>
              <a:rPr lang="en-US" dirty="0"/>
              <a:t> </a:t>
            </a:r>
            <a:r>
              <a:rPr lang="en-US" dirty="0" err="1"/>
              <a:t>rangka</a:t>
            </a:r>
            <a:r>
              <a:rPr lang="en-US" dirty="0"/>
              <a:t> </a:t>
            </a:r>
            <a:r>
              <a:rPr lang="en-US" dirty="0" err="1"/>
              <a:t>melaksanakan</a:t>
            </a:r>
            <a:r>
              <a:rPr lang="en-US" dirty="0"/>
              <a:t> </a:t>
            </a:r>
            <a:r>
              <a:rPr lang="en-US" dirty="0" err="1"/>
              <a:t>peraturan</a:t>
            </a:r>
            <a:r>
              <a:rPr lang="en-US" dirty="0"/>
              <a:t> </a:t>
            </a:r>
            <a:r>
              <a:rPr lang="en-US" dirty="0" err="1"/>
              <a:t>perundang-undangan</a:t>
            </a:r>
            <a:r>
              <a:rPr lang="en-US" dirty="0"/>
              <a:t> </a:t>
            </a:r>
            <a:r>
              <a:rPr lang="en-US" dirty="0" err="1"/>
              <a:t>perpajakan</a:t>
            </a:r>
            <a:r>
              <a:rPr lang="en-US" dirty="0"/>
              <a:t> </a:t>
            </a:r>
            <a:r>
              <a:rPr lang="en-US" dirty="0" err="1"/>
              <a:t>daerah</a:t>
            </a:r>
            <a:r>
              <a:rPr lang="en-US" dirty="0"/>
              <a:t> </a:t>
            </a:r>
            <a:r>
              <a:rPr lang="en-US" dirty="0" err="1"/>
              <a:t>dan</a:t>
            </a:r>
            <a:r>
              <a:rPr lang="en-US" dirty="0"/>
              <a:t> </a:t>
            </a:r>
            <a:r>
              <a:rPr lang="en-US" dirty="0" err="1"/>
              <a:t>Retribusi</a:t>
            </a:r>
            <a:r>
              <a:rPr lang="en-US" dirty="0"/>
              <a:t>.</a:t>
            </a:r>
          </a:p>
          <a:p>
            <a:pPr>
              <a:buNone/>
            </a:pPr>
            <a:r>
              <a:rPr lang="en-US" dirty="0"/>
              <a:t>(2) </a:t>
            </a:r>
            <a:r>
              <a:rPr lang="en-US" dirty="0" err="1"/>
              <a:t>Wajib</a:t>
            </a:r>
            <a:r>
              <a:rPr lang="en-US" dirty="0"/>
              <a:t> </a:t>
            </a:r>
            <a:r>
              <a:rPr lang="en-US" dirty="0" err="1"/>
              <a:t>Pajak</a:t>
            </a:r>
            <a:r>
              <a:rPr lang="en-US" dirty="0"/>
              <a:t> </a:t>
            </a:r>
            <a:r>
              <a:rPr lang="en-US" dirty="0" err="1"/>
              <a:t>atau</a:t>
            </a:r>
            <a:r>
              <a:rPr lang="en-US" dirty="0"/>
              <a:t> </a:t>
            </a:r>
            <a:r>
              <a:rPr lang="en-US" dirty="0" err="1"/>
              <a:t>Wajib</a:t>
            </a:r>
            <a:r>
              <a:rPr lang="en-US" dirty="0"/>
              <a:t> </a:t>
            </a:r>
            <a:r>
              <a:rPr lang="en-US" dirty="0" err="1"/>
              <a:t>Retribusi</a:t>
            </a:r>
            <a:r>
              <a:rPr lang="en-US" dirty="0"/>
              <a:t> yang </a:t>
            </a:r>
            <a:r>
              <a:rPr lang="en-US" dirty="0" err="1"/>
              <a:t>diperiksa</a:t>
            </a:r>
            <a:r>
              <a:rPr lang="en-US" dirty="0"/>
              <a:t> </a:t>
            </a:r>
            <a:r>
              <a:rPr lang="en-US" dirty="0" err="1"/>
              <a:t>wajib</a:t>
            </a:r>
            <a:r>
              <a:rPr lang="en-US" dirty="0"/>
              <a:t>:</a:t>
            </a:r>
          </a:p>
          <a:p>
            <a:pPr>
              <a:buNone/>
            </a:pPr>
            <a:r>
              <a:rPr lang="en-US" dirty="0"/>
              <a:t>a. </a:t>
            </a:r>
            <a:r>
              <a:rPr lang="en-US" dirty="0" err="1"/>
              <a:t>memperlihatkan</a:t>
            </a:r>
            <a:r>
              <a:rPr lang="en-US" dirty="0"/>
              <a:t> </a:t>
            </a:r>
            <a:r>
              <a:rPr lang="en-US" dirty="0" err="1"/>
              <a:t>dan</a:t>
            </a:r>
            <a:r>
              <a:rPr lang="en-US" dirty="0"/>
              <a:t>/</a:t>
            </a:r>
            <a:r>
              <a:rPr lang="en-US" dirty="0" err="1"/>
              <a:t>atau</a:t>
            </a:r>
            <a:r>
              <a:rPr lang="en-US" dirty="0"/>
              <a:t> </a:t>
            </a:r>
            <a:r>
              <a:rPr lang="en-US" dirty="0" err="1"/>
              <a:t>meminjamkan</a:t>
            </a:r>
            <a:r>
              <a:rPr lang="en-US" dirty="0"/>
              <a:t> </a:t>
            </a:r>
            <a:r>
              <a:rPr lang="en-US" dirty="0" err="1"/>
              <a:t>buku</a:t>
            </a:r>
            <a:r>
              <a:rPr lang="en-US" dirty="0"/>
              <a:t> </a:t>
            </a:r>
            <a:r>
              <a:rPr lang="en-US" dirty="0" err="1"/>
              <a:t>atau</a:t>
            </a:r>
            <a:r>
              <a:rPr lang="en-US" dirty="0"/>
              <a:t> </a:t>
            </a:r>
            <a:r>
              <a:rPr lang="sv-SE" dirty="0"/>
              <a:t>catatan, dokumen yang menjadi dasarnya dan </a:t>
            </a:r>
            <a:r>
              <a:rPr lang="en-US" dirty="0" err="1"/>
              <a:t>dokumen</a:t>
            </a:r>
            <a:r>
              <a:rPr lang="en-US" dirty="0"/>
              <a:t> lain yang </a:t>
            </a:r>
            <a:r>
              <a:rPr lang="en-US" dirty="0" err="1"/>
              <a:t>berhubungan</a:t>
            </a:r>
            <a:r>
              <a:rPr lang="en-US" dirty="0"/>
              <a:t> </a:t>
            </a:r>
            <a:r>
              <a:rPr lang="en-US" dirty="0" err="1"/>
              <a:t>dengan</a:t>
            </a:r>
            <a:r>
              <a:rPr lang="en-US" dirty="0"/>
              <a:t> </a:t>
            </a:r>
            <a:r>
              <a:rPr lang="en-US" dirty="0" err="1"/>
              <a:t>objek</a:t>
            </a:r>
            <a:r>
              <a:rPr lang="en-US" dirty="0"/>
              <a:t> </a:t>
            </a:r>
            <a:r>
              <a:rPr lang="en-US" dirty="0" err="1"/>
              <a:t>Pajak</a:t>
            </a:r>
            <a:r>
              <a:rPr lang="en-US" dirty="0"/>
              <a:t> </a:t>
            </a:r>
            <a:r>
              <a:rPr lang="en-US" dirty="0" err="1"/>
              <a:t>atau</a:t>
            </a:r>
            <a:r>
              <a:rPr lang="en-US" dirty="0"/>
              <a:t> </a:t>
            </a:r>
            <a:r>
              <a:rPr lang="en-US" dirty="0" err="1"/>
              <a:t>objek</a:t>
            </a:r>
            <a:r>
              <a:rPr lang="en-US" dirty="0"/>
              <a:t> </a:t>
            </a:r>
            <a:r>
              <a:rPr lang="en-US" dirty="0" err="1"/>
              <a:t>Retribusi</a:t>
            </a:r>
            <a:r>
              <a:rPr lang="en-US" dirty="0"/>
              <a:t> yang </a:t>
            </a:r>
            <a:r>
              <a:rPr lang="en-US" dirty="0" err="1"/>
              <a:t>terutang</a:t>
            </a:r>
            <a:r>
              <a:rPr lang="en-US" dirty="0"/>
              <a:t>;</a:t>
            </a:r>
          </a:p>
          <a:p>
            <a:pPr>
              <a:buNone/>
            </a:pP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PEMBUKUAN DAN PEMERIKSAAN</a:t>
            </a:r>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170</a:t>
            </a:r>
          </a:p>
          <a:p>
            <a:pPr>
              <a:buNone/>
            </a:pPr>
            <a:r>
              <a:rPr lang="fi-FI" dirty="0"/>
              <a:t>b. memberikan kesempatan untuk memasuki tempat </a:t>
            </a:r>
            <a:r>
              <a:rPr lang="nn-NO" dirty="0"/>
              <a:t>atau ruangan yang dianggap perlu dan memberikan </a:t>
            </a:r>
            <a:r>
              <a:rPr lang="en-US" dirty="0" err="1"/>
              <a:t>bantuan</a:t>
            </a:r>
            <a:r>
              <a:rPr lang="en-US" dirty="0"/>
              <a:t> </a:t>
            </a:r>
            <a:r>
              <a:rPr lang="en-US" dirty="0" err="1"/>
              <a:t>guna</a:t>
            </a:r>
            <a:r>
              <a:rPr lang="en-US" dirty="0"/>
              <a:t> </a:t>
            </a:r>
            <a:r>
              <a:rPr lang="en-US" dirty="0" err="1"/>
              <a:t>kelancaran</a:t>
            </a:r>
            <a:r>
              <a:rPr lang="en-US" dirty="0"/>
              <a:t> </a:t>
            </a:r>
            <a:r>
              <a:rPr lang="en-US" dirty="0" err="1"/>
              <a:t>pemeriksaan</a:t>
            </a:r>
            <a:r>
              <a:rPr lang="en-US" dirty="0"/>
              <a:t>; </a:t>
            </a:r>
            <a:r>
              <a:rPr lang="en-US" dirty="0" err="1"/>
              <a:t>dan</a:t>
            </a:r>
            <a:r>
              <a:rPr lang="en-US" dirty="0"/>
              <a:t>/</a:t>
            </a:r>
            <a:r>
              <a:rPr lang="en-US" dirty="0" err="1"/>
              <a:t>atau</a:t>
            </a:r>
            <a:endParaRPr lang="en-US" dirty="0"/>
          </a:p>
          <a:p>
            <a:pPr>
              <a:buNone/>
            </a:pPr>
            <a:r>
              <a:rPr lang="en-US" dirty="0"/>
              <a:t>c. </a:t>
            </a:r>
            <a:r>
              <a:rPr lang="en-US" dirty="0" err="1"/>
              <a:t>memberikan</a:t>
            </a:r>
            <a:r>
              <a:rPr lang="en-US" dirty="0"/>
              <a:t> </a:t>
            </a:r>
            <a:r>
              <a:rPr lang="en-US" dirty="0" err="1"/>
              <a:t>keterangan</a:t>
            </a:r>
            <a:r>
              <a:rPr lang="en-US" dirty="0"/>
              <a:t> yang </a:t>
            </a:r>
            <a:r>
              <a:rPr lang="en-US" dirty="0" err="1"/>
              <a:t>diperlukan</a:t>
            </a:r>
            <a:r>
              <a:rPr lang="en-US" dirty="0"/>
              <a:t>.</a:t>
            </a:r>
          </a:p>
          <a:p>
            <a:pPr>
              <a:buNone/>
            </a:pPr>
            <a:r>
              <a:rPr lang="en-US" dirty="0"/>
              <a:t>(3) </a:t>
            </a:r>
            <a:r>
              <a:rPr lang="en-US" dirty="0" err="1"/>
              <a:t>Ketentuan</a:t>
            </a:r>
            <a:r>
              <a:rPr lang="en-US" dirty="0"/>
              <a:t> </a:t>
            </a:r>
            <a:r>
              <a:rPr lang="en-US" dirty="0" err="1"/>
              <a:t>lebih</a:t>
            </a:r>
            <a:r>
              <a:rPr lang="en-US" dirty="0"/>
              <a:t> </a:t>
            </a:r>
            <a:r>
              <a:rPr lang="en-US" dirty="0" err="1"/>
              <a:t>lanjut</a:t>
            </a:r>
            <a:r>
              <a:rPr lang="en-US" dirty="0"/>
              <a:t> </a:t>
            </a:r>
            <a:r>
              <a:rPr lang="en-US" dirty="0" err="1"/>
              <a:t>mengenai</a:t>
            </a:r>
            <a:r>
              <a:rPr lang="en-US" dirty="0"/>
              <a:t> </a:t>
            </a:r>
            <a:r>
              <a:rPr lang="en-US" dirty="0" err="1"/>
              <a:t>tata</a:t>
            </a:r>
            <a:r>
              <a:rPr lang="en-US" dirty="0"/>
              <a:t> </a:t>
            </a:r>
            <a:r>
              <a:rPr lang="en-US" dirty="0" err="1"/>
              <a:t>cara</a:t>
            </a:r>
            <a:r>
              <a:rPr lang="en-US" dirty="0"/>
              <a:t> </a:t>
            </a:r>
            <a:r>
              <a:rPr lang="en-US" dirty="0" err="1"/>
              <a:t>pemeriksaan</a:t>
            </a:r>
            <a:r>
              <a:rPr lang="en-US" dirty="0"/>
              <a:t> </a:t>
            </a:r>
            <a:r>
              <a:rPr lang="en-US" dirty="0" err="1"/>
              <a:t>Pajak</a:t>
            </a:r>
            <a:r>
              <a:rPr lang="en-US" dirty="0"/>
              <a:t> </a:t>
            </a:r>
            <a:r>
              <a:rPr lang="en-US" dirty="0" err="1"/>
              <a:t>dan</a:t>
            </a:r>
            <a:r>
              <a:rPr lang="en-US" dirty="0"/>
              <a:t> </a:t>
            </a:r>
            <a:r>
              <a:rPr lang="en-US" dirty="0" err="1"/>
              <a:t>Retribusi</a:t>
            </a:r>
            <a:r>
              <a:rPr lang="en-US" dirty="0"/>
              <a:t> </a:t>
            </a:r>
            <a:r>
              <a:rPr lang="en-US" dirty="0" err="1"/>
              <a:t>diatur</a:t>
            </a:r>
            <a:r>
              <a:rPr lang="en-US" dirty="0"/>
              <a:t> </a:t>
            </a:r>
            <a:r>
              <a:rPr lang="en-US" dirty="0" err="1"/>
              <a:t>dengan</a:t>
            </a:r>
            <a:r>
              <a:rPr lang="en-US" dirty="0"/>
              <a:t> </a:t>
            </a:r>
            <a:r>
              <a:rPr lang="en-US" dirty="0" err="1"/>
              <a:t>Peraturan</a:t>
            </a:r>
            <a:r>
              <a:rPr lang="en-US" dirty="0"/>
              <a:t> </a:t>
            </a:r>
            <a:r>
              <a:rPr lang="en-US" dirty="0" err="1"/>
              <a:t>Kepala</a:t>
            </a:r>
            <a:r>
              <a:rPr lang="en-US" dirty="0"/>
              <a:t> Daerah.</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KHUSUS</a:t>
            </a:r>
          </a:p>
        </p:txBody>
      </p:sp>
      <p:sp>
        <p:nvSpPr>
          <p:cNvPr id="3" name="Content Placeholder 2"/>
          <p:cNvSpPr>
            <a:spLocks noGrp="1"/>
          </p:cNvSpPr>
          <p:nvPr>
            <p:ph idx="1"/>
          </p:nvPr>
        </p:nvSpPr>
        <p:spPr/>
        <p:txBody>
          <a:bodyPr>
            <a:normAutofit fontScale="92500"/>
          </a:bodyPr>
          <a:lstStyle/>
          <a:p>
            <a:pPr algn="ctr">
              <a:buNone/>
            </a:pPr>
            <a:r>
              <a:rPr lang="en-US" dirty="0" err="1"/>
              <a:t>Pasal</a:t>
            </a:r>
            <a:r>
              <a:rPr lang="en-US" dirty="0"/>
              <a:t> 172</a:t>
            </a:r>
          </a:p>
          <a:p>
            <a:pPr>
              <a:buNone/>
            </a:pPr>
            <a:r>
              <a:rPr lang="en-US" dirty="0"/>
              <a:t>(1) </a:t>
            </a:r>
            <a:r>
              <a:rPr lang="en-US" dirty="0" err="1"/>
              <a:t>Setiap</a:t>
            </a:r>
            <a:r>
              <a:rPr lang="en-US" dirty="0"/>
              <a:t> </a:t>
            </a:r>
            <a:r>
              <a:rPr lang="en-US" dirty="0" err="1"/>
              <a:t>pejabat</a:t>
            </a:r>
            <a:r>
              <a:rPr lang="en-US" dirty="0"/>
              <a:t> </a:t>
            </a:r>
            <a:r>
              <a:rPr lang="en-US" dirty="0" err="1"/>
              <a:t>dilarang</a:t>
            </a:r>
            <a:r>
              <a:rPr lang="en-US" dirty="0"/>
              <a:t> </a:t>
            </a:r>
            <a:r>
              <a:rPr lang="en-US" dirty="0" err="1"/>
              <a:t>memberitahukan</a:t>
            </a:r>
            <a:r>
              <a:rPr lang="en-US" dirty="0"/>
              <a:t> </a:t>
            </a:r>
            <a:r>
              <a:rPr lang="en-US" dirty="0" err="1"/>
              <a:t>kepada</a:t>
            </a:r>
            <a:r>
              <a:rPr lang="en-US" dirty="0"/>
              <a:t> </a:t>
            </a:r>
            <a:r>
              <a:rPr lang="en-US" dirty="0" err="1"/>
              <a:t>pihak</a:t>
            </a:r>
            <a:r>
              <a:rPr lang="en-US" dirty="0"/>
              <a:t> lain </a:t>
            </a:r>
            <a:r>
              <a:rPr lang="en-US" dirty="0" err="1"/>
              <a:t>segala</a:t>
            </a:r>
            <a:r>
              <a:rPr lang="en-US" dirty="0"/>
              <a:t> </a:t>
            </a:r>
            <a:r>
              <a:rPr lang="en-US" dirty="0" err="1"/>
              <a:t>sesuatu</a:t>
            </a:r>
            <a:r>
              <a:rPr lang="en-US" dirty="0"/>
              <a:t> yang </a:t>
            </a:r>
            <a:r>
              <a:rPr lang="en-US" dirty="0" err="1"/>
              <a:t>diketahui</a:t>
            </a:r>
            <a:r>
              <a:rPr lang="en-US" dirty="0"/>
              <a:t> </a:t>
            </a:r>
            <a:r>
              <a:rPr lang="en-US" dirty="0" err="1"/>
              <a:t>atau</a:t>
            </a:r>
            <a:r>
              <a:rPr lang="en-US" dirty="0"/>
              <a:t> </a:t>
            </a:r>
            <a:r>
              <a:rPr lang="en-US" dirty="0" err="1"/>
              <a:t>diberitahukan</a:t>
            </a:r>
            <a:r>
              <a:rPr lang="en-US" dirty="0"/>
              <a:t> </a:t>
            </a:r>
            <a:r>
              <a:rPr lang="en-US" dirty="0" err="1"/>
              <a:t>kepadanya</a:t>
            </a:r>
            <a:r>
              <a:rPr lang="en-US" dirty="0"/>
              <a:t> </a:t>
            </a:r>
            <a:r>
              <a:rPr lang="en-US" dirty="0" err="1"/>
              <a:t>oleh</a:t>
            </a:r>
            <a:r>
              <a:rPr lang="en-US" dirty="0"/>
              <a:t> </a:t>
            </a:r>
            <a:r>
              <a:rPr lang="en-US" dirty="0" err="1"/>
              <a:t>Wajib</a:t>
            </a:r>
            <a:r>
              <a:rPr lang="en-US" dirty="0"/>
              <a:t> </a:t>
            </a:r>
            <a:r>
              <a:rPr lang="en-US" dirty="0" err="1"/>
              <a:t>Pajak</a:t>
            </a:r>
            <a:r>
              <a:rPr lang="en-US" dirty="0"/>
              <a:t> </a:t>
            </a:r>
            <a:r>
              <a:rPr lang="en-US" dirty="0" err="1"/>
              <a:t>dalam</a:t>
            </a:r>
            <a:r>
              <a:rPr lang="en-US" dirty="0"/>
              <a:t> </a:t>
            </a:r>
            <a:r>
              <a:rPr lang="en-US" dirty="0" err="1"/>
              <a:t>rangka</a:t>
            </a:r>
            <a:r>
              <a:rPr lang="en-US" dirty="0"/>
              <a:t> </a:t>
            </a:r>
            <a:r>
              <a:rPr lang="en-US" dirty="0" err="1"/>
              <a:t>jabatan</a:t>
            </a:r>
            <a:r>
              <a:rPr lang="en-US" dirty="0"/>
              <a:t> </a:t>
            </a:r>
            <a:r>
              <a:rPr lang="en-US" dirty="0" err="1"/>
              <a:t>atau</a:t>
            </a:r>
            <a:r>
              <a:rPr lang="en-US" dirty="0"/>
              <a:t> </a:t>
            </a:r>
            <a:r>
              <a:rPr lang="fi-FI" dirty="0"/>
              <a:t>pekerjaannya untuk menjalankan ketentuan peraturan </a:t>
            </a:r>
            <a:r>
              <a:rPr lang="en-US" dirty="0" err="1"/>
              <a:t>perundang-undangan</a:t>
            </a:r>
            <a:r>
              <a:rPr lang="en-US" dirty="0"/>
              <a:t> </a:t>
            </a:r>
            <a:r>
              <a:rPr lang="en-US" dirty="0" err="1"/>
              <a:t>perpajakan</a:t>
            </a:r>
            <a:r>
              <a:rPr lang="en-US" dirty="0"/>
              <a:t> </a:t>
            </a:r>
            <a:r>
              <a:rPr lang="en-US" dirty="0" err="1"/>
              <a:t>daerah</a:t>
            </a:r>
            <a:r>
              <a:rPr lang="en-US" dirty="0"/>
              <a:t>.</a:t>
            </a:r>
          </a:p>
          <a:p>
            <a:pPr>
              <a:buNone/>
            </a:pPr>
            <a:r>
              <a:rPr lang="en-US" dirty="0"/>
              <a:t>(2) </a:t>
            </a:r>
            <a:r>
              <a:rPr lang="en-US" dirty="0" err="1"/>
              <a:t>Larangan</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berlaku</a:t>
            </a:r>
            <a:r>
              <a:rPr lang="en-US" dirty="0"/>
              <a:t> </a:t>
            </a:r>
            <a:r>
              <a:rPr lang="en-US" dirty="0" err="1"/>
              <a:t>juga</a:t>
            </a:r>
            <a:r>
              <a:rPr lang="en-US" dirty="0"/>
              <a:t> </a:t>
            </a:r>
            <a:r>
              <a:rPr lang="en-US" dirty="0" err="1"/>
              <a:t>terhadap</a:t>
            </a:r>
            <a:r>
              <a:rPr lang="en-US" dirty="0"/>
              <a:t> </a:t>
            </a:r>
            <a:r>
              <a:rPr lang="en-US" dirty="0" err="1"/>
              <a:t>tenaga</a:t>
            </a:r>
            <a:r>
              <a:rPr lang="en-US" dirty="0"/>
              <a:t> </a:t>
            </a:r>
            <a:r>
              <a:rPr lang="en-US" dirty="0" err="1"/>
              <a:t>ahli</a:t>
            </a:r>
            <a:r>
              <a:rPr lang="en-US" dirty="0"/>
              <a:t> yang </a:t>
            </a:r>
            <a:r>
              <a:rPr lang="en-US" dirty="0" err="1"/>
              <a:t>ditunjuk</a:t>
            </a:r>
            <a:r>
              <a:rPr lang="en-US" dirty="0"/>
              <a:t> </a:t>
            </a:r>
            <a:r>
              <a:rPr lang="en-US" dirty="0" err="1"/>
              <a:t>oleh</a:t>
            </a:r>
            <a:r>
              <a:rPr lang="en-US" dirty="0"/>
              <a:t> </a:t>
            </a:r>
            <a:r>
              <a:rPr lang="en-US" dirty="0" err="1"/>
              <a:t>Kepala</a:t>
            </a:r>
            <a:r>
              <a:rPr lang="en-US" dirty="0"/>
              <a:t> Daerah </a:t>
            </a:r>
            <a:r>
              <a:rPr lang="en-US" dirty="0" err="1"/>
              <a:t>untuk</a:t>
            </a:r>
            <a:r>
              <a:rPr lang="en-US" dirty="0"/>
              <a:t> </a:t>
            </a:r>
            <a:r>
              <a:rPr lang="en-US" dirty="0" err="1"/>
              <a:t>membantu</a:t>
            </a:r>
            <a:r>
              <a:rPr lang="en-US" dirty="0"/>
              <a:t> </a:t>
            </a:r>
            <a:r>
              <a:rPr lang="en-US" dirty="0" err="1"/>
              <a:t>dalam</a:t>
            </a:r>
            <a:r>
              <a:rPr lang="en-US" dirty="0"/>
              <a:t> </a:t>
            </a:r>
            <a:r>
              <a:rPr lang="en-US" dirty="0" err="1"/>
              <a:t>pelaksanaan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r>
              <a:rPr lang="en-US" dirty="0" err="1"/>
              <a:t>perpajakan</a:t>
            </a:r>
            <a:r>
              <a:rPr lang="en-US" dirty="0"/>
              <a:t> </a:t>
            </a:r>
            <a:r>
              <a:rPr lang="en-US" dirty="0" err="1"/>
              <a:t>daerah</a:t>
            </a:r>
            <a:r>
              <a:rPr lang="en-US" dirty="0"/>
              <a: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KHUSUS</a:t>
            </a:r>
          </a:p>
        </p:txBody>
      </p:sp>
      <p:sp>
        <p:nvSpPr>
          <p:cNvPr id="3" name="Content Placeholder 2"/>
          <p:cNvSpPr>
            <a:spLocks noGrp="1"/>
          </p:cNvSpPr>
          <p:nvPr>
            <p:ph idx="1"/>
          </p:nvPr>
        </p:nvSpPr>
        <p:spPr/>
        <p:txBody>
          <a:bodyPr>
            <a:normAutofit fontScale="85000" lnSpcReduction="20000"/>
          </a:bodyPr>
          <a:lstStyle/>
          <a:p>
            <a:pPr algn="ctr">
              <a:buNone/>
            </a:pPr>
            <a:r>
              <a:rPr lang="en-US" dirty="0" err="1"/>
              <a:t>Pasal</a:t>
            </a:r>
            <a:r>
              <a:rPr lang="en-US" dirty="0"/>
              <a:t> 172</a:t>
            </a:r>
          </a:p>
          <a:p>
            <a:pPr>
              <a:buNone/>
            </a:pPr>
            <a:r>
              <a:rPr lang="en-US" dirty="0"/>
              <a:t>(3) </a:t>
            </a:r>
            <a:r>
              <a:rPr lang="en-US" dirty="0" err="1"/>
              <a:t>Dikecualikan</a:t>
            </a:r>
            <a:r>
              <a:rPr lang="en-US" dirty="0"/>
              <a:t> </a:t>
            </a:r>
            <a:r>
              <a:rPr lang="en-US" dirty="0" err="1"/>
              <a:t>dari</a:t>
            </a:r>
            <a:r>
              <a:rPr lang="en-US" dirty="0"/>
              <a:t> </a:t>
            </a:r>
            <a:r>
              <a:rPr lang="en-US" dirty="0" err="1"/>
              <a:t>ketentuan</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nl-NL" dirty="0"/>
              <a:t>ayat (1) dan ayat (2) adalah:</a:t>
            </a:r>
          </a:p>
          <a:p>
            <a:pPr>
              <a:buNone/>
            </a:pPr>
            <a:r>
              <a:rPr lang="en-US" dirty="0"/>
              <a:t>a. </a:t>
            </a:r>
            <a:r>
              <a:rPr lang="en-US" dirty="0" err="1"/>
              <a:t>Pejabat</a:t>
            </a:r>
            <a:r>
              <a:rPr lang="en-US" dirty="0"/>
              <a:t> </a:t>
            </a:r>
            <a:r>
              <a:rPr lang="en-US" dirty="0" err="1"/>
              <a:t>dan</a:t>
            </a:r>
            <a:r>
              <a:rPr lang="en-US" dirty="0"/>
              <a:t> </a:t>
            </a:r>
            <a:r>
              <a:rPr lang="en-US" dirty="0" err="1"/>
              <a:t>tenaga</a:t>
            </a:r>
            <a:r>
              <a:rPr lang="en-US" dirty="0"/>
              <a:t> </a:t>
            </a:r>
            <a:r>
              <a:rPr lang="en-US" dirty="0" err="1"/>
              <a:t>ahli</a:t>
            </a:r>
            <a:r>
              <a:rPr lang="en-US" dirty="0"/>
              <a:t> yang </a:t>
            </a:r>
            <a:r>
              <a:rPr lang="en-US" dirty="0" err="1"/>
              <a:t>bertindak</a:t>
            </a:r>
            <a:r>
              <a:rPr lang="en-US" dirty="0"/>
              <a:t> </a:t>
            </a:r>
            <a:r>
              <a:rPr lang="en-US" dirty="0" err="1"/>
              <a:t>sebagai</a:t>
            </a:r>
            <a:r>
              <a:rPr lang="en-US" dirty="0"/>
              <a:t> </a:t>
            </a:r>
            <a:r>
              <a:rPr lang="en-US" dirty="0" err="1"/>
              <a:t>saksi</a:t>
            </a:r>
            <a:r>
              <a:rPr lang="en-US" dirty="0"/>
              <a:t> </a:t>
            </a:r>
            <a:r>
              <a:rPr lang="en-US" dirty="0" err="1"/>
              <a:t>atau</a:t>
            </a:r>
            <a:r>
              <a:rPr lang="en-US" dirty="0"/>
              <a:t> </a:t>
            </a:r>
            <a:r>
              <a:rPr lang="en-US" dirty="0" err="1"/>
              <a:t>saksi</a:t>
            </a:r>
            <a:r>
              <a:rPr lang="en-US" dirty="0"/>
              <a:t> </a:t>
            </a:r>
            <a:r>
              <a:rPr lang="en-US" dirty="0" err="1"/>
              <a:t>ahli</a:t>
            </a:r>
            <a:r>
              <a:rPr lang="en-US" dirty="0"/>
              <a:t> </a:t>
            </a:r>
            <a:r>
              <a:rPr lang="en-US" dirty="0" err="1"/>
              <a:t>dalam</a:t>
            </a:r>
            <a:r>
              <a:rPr lang="en-US" dirty="0"/>
              <a:t> </a:t>
            </a:r>
            <a:r>
              <a:rPr lang="en-US" dirty="0" err="1"/>
              <a:t>sidang</a:t>
            </a:r>
            <a:r>
              <a:rPr lang="en-US" dirty="0"/>
              <a:t> </a:t>
            </a:r>
            <a:r>
              <a:rPr lang="en-US" dirty="0" err="1"/>
              <a:t>pengadilan</a:t>
            </a:r>
            <a:r>
              <a:rPr lang="en-US" dirty="0"/>
              <a:t>;</a:t>
            </a:r>
          </a:p>
          <a:p>
            <a:pPr>
              <a:buNone/>
            </a:pPr>
            <a:r>
              <a:rPr lang="en-US" dirty="0"/>
              <a:t>b. </a:t>
            </a:r>
            <a:r>
              <a:rPr lang="en-US" dirty="0" err="1"/>
              <a:t>Pejabat</a:t>
            </a:r>
            <a:r>
              <a:rPr lang="en-US" dirty="0"/>
              <a:t> </a:t>
            </a:r>
            <a:r>
              <a:rPr lang="en-US" dirty="0" err="1"/>
              <a:t>dan</a:t>
            </a:r>
            <a:r>
              <a:rPr lang="en-US" dirty="0"/>
              <a:t>/</a:t>
            </a:r>
            <a:r>
              <a:rPr lang="en-US" dirty="0" err="1"/>
              <a:t>atau</a:t>
            </a:r>
            <a:r>
              <a:rPr lang="en-US" dirty="0"/>
              <a:t> </a:t>
            </a:r>
            <a:r>
              <a:rPr lang="en-US" dirty="0" err="1"/>
              <a:t>tenaga</a:t>
            </a:r>
            <a:r>
              <a:rPr lang="en-US" dirty="0"/>
              <a:t> </a:t>
            </a:r>
            <a:r>
              <a:rPr lang="en-US" dirty="0" err="1"/>
              <a:t>ahli</a:t>
            </a:r>
            <a:r>
              <a:rPr lang="en-US" dirty="0"/>
              <a:t> yang </a:t>
            </a:r>
            <a:r>
              <a:rPr lang="en-US" dirty="0" err="1"/>
              <a:t>ditetapkan</a:t>
            </a:r>
            <a:r>
              <a:rPr lang="en-US" dirty="0"/>
              <a:t> </a:t>
            </a:r>
            <a:r>
              <a:rPr lang="en-US" dirty="0" err="1"/>
              <a:t>oleh</a:t>
            </a:r>
            <a:r>
              <a:rPr lang="en-US" dirty="0"/>
              <a:t> </a:t>
            </a:r>
            <a:r>
              <a:rPr lang="sv-SE" dirty="0"/>
              <a:t>Kepala Daerah untuk memberikan keterangan kepada </a:t>
            </a:r>
            <a:r>
              <a:rPr lang="en-US" dirty="0" err="1"/>
              <a:t>pejabat</a:t>
            </a:r>
            <a:r>
              <a:rPr lang="en-US" dirty="0"/>
              <a:t> </a:t>
            </a:r>
            <a:r>
              <a:rPr lang="en-US" dirty="0" err="1"/>
              <a:t>lembaga</a:t>
            </a:r>
            <a:r>
              <a:rPr lang="en-US" dirty="0"/>
              <a:t> </a:t>
            </a:r>
            <a:r>
              <a:rPr lang="en-US" dirty="0" err="1"/>
              <a:t>negara</a:t>
            </a:r>
            <a:r>
              <a:rPr lang="en-US" dirty="0"/>
              <a:t> </a:t>
            </a:r>
            <a:r>
              <a:rPr lang="en-US" dirty="0" err="1"/>
              <a:t>atau</a:t>
            </a:r>
            <a:r>
              <a:rPr lang="en-US" dirty="0"/>
              <a:t> </a:t>
            </a:r>
            <a:r>
              <a:rPr lang="en-US" dirty="0" err="1"/>
              <a:t>instansi</a:t>
            </a:r>
            <a:r>
              <a:rPr lang="en-US" dirty="0"/>
              <a:t> </a:t>
            </a:r>
            <a:r>
              <a:rPr lang="en-US" dirty="0" err="1"/>
              <a:t>Pemerintah</a:t>
            </a:r>
            <a:r>
              <a:rPr lang="en-US" dirty="0"/>
              <a:t> yang </a:t>
            </a:r>
            <a:r>
              <a:rPr lang="en-US" dirty="0" err="1"/>
              <a:t>berwenang</a:t>
            </a:r>
            <a:r>
              <a:rPr lang="en-US" dirty="0"/>
              <a:t> </a:t>
            </a:r>
            <a:r>
              <a:rPr lang="en-US" dirty="0" err="1"/>
              <a:t>melakukan</a:t>
            </a:r>
            <a:r>
              <a:rPr lang="en-US" dirty="0"/>
              <a:t> </a:t>
            </a:r>
            <a:r>
              <a:rPr lang="en-US" dirty="0" err="1"/>
              <a:t>pemeriksaan</a:t>
            </a:r>
            <a:r>
              <a:rPr lang="en-US" dirty="0"/>
              <a:t> </a:t>
            </a:r>
            <a:r>
              <a:rPr lang="en-US" dirty="0" err="1"/>
              <a:t>dalam</a:t>
            </a:r>
            <a:r>
              <a:rPr lang="en-US" dirty="0"/>
              <a:t> </a:t>
            </a:r>
            <a:r>
              <a:rPr lang="en-US" dirty="0" err="1"/>
              <a:t>bidang</a:t>
            </a:r>
            <a:r>
              <a:rPr lang="en-US" dirty="0"/>
              <a:t> </a:t>
            </a:r>
            <a:r>
              <a:rPr lang="en-US" dirty="0" err="1"/>
              <a:t>keuangan</a:t>
            </a:r>
            <a:r>
              <a:rPr lang="en-US" dirty="0"/>
              <a:t> </a:t>
            </a:r>
            <a:r>
              <a:rPr lang="en-US" dirty="0" err="1"/>
              <a:t>daerah</a:t>
            </a:r>
            <a:r>
              <a:rPr lang="en-US" dirty="0"/>
              <a:t>.</a:t>
            </a:r>
          </a:p>
          <a:p>
            <a:pPr>
              <a:buNone/>
            </a:pPr>
            <a:r>
              <a:rPr lang="en-US" dirty="0"/>
              <a:t>(4) </a:t>
            </a:r>
            <a:r>
              <a:rPr lang="en-US" dirty="0" err="1"/>
              <a:t>Untuk</a:t>
            </a:r>
            <a:r>
              <a:rPr lang="en-US" dirty="0"/>
              <a:t> </a:t>
            </a:r>
            <a:r>
              <a:rPr lang="en-US" dirty="0" err="1"/>
              <a:t>kepentingan</a:t>
            </a:r>
            <a:r>
              <a:rPr lang="en-US" dirty="0"/>
              <a:t> Daerah, </a:t>
            </a:r>
            <a:r>
              <a:rPr lang="en-US" dirty="0" err="1"/>
              <a:t>Kepala</a:t>
            </a:r>
            <a:r>
              <a:rPr lang="en-US" dirty="0"/>
              <a:t> Daerah </a:t>
            </a:r>
            <a:r>
              <a:rPr lang="en-US" dirty="0" err="1"/>
              <a:t>berwenang</a:t>
            </a:r>
            <a:r>
              <a:rPr lang="en-US" dirty="0"/>
              <a:t> </a:t>
            </a:r>
            <a:r>
              <a:rPr lang="it-IT" dirty="0"/>
              <a:t>memberi izin tertulis kepada pejabat sebagaimana </a:t>
            </a:r>
            <a:r>
              <a:rPr lang="en-US" dirty="0" err="1"/>
              <a:t>dimaksud</a:t>
            </a:r>
            <a:r>
              <a:rPr lang="en-US" dirty="0"/>
              <a:t> </a:t>
            </a:r>
            <a:r>
              <a:rPr lang="en-US" dirty="0" err="1"/>
              <a:t>pada</a:t>
            </a:r>
            <a:r>
              <a:rPr lang="en-US" dirty="0"/>
              <a:t> </a:t>
            </a:r>
            <a:r>
              <a:rPr lang="en-US" dirty="0" err="1"/>
              <a:t>ayat</a:t>
            </a:r>
            <a:r>
              <a:rPr lang="en-US" dirty="0"/>
              <a:t> (1) </a:t>
            </a:r>
            <a:r>
              <a:rPr lang="en-US" dirty="0" err="1"/>
              <a:t>dan</a:t>
            </a:r>
            <a:r>
              <a:rPr lang="en-US" dirty="0"/>
              <a:t> </a:t>
            </a:r>
            <a:r>
              <a:rPr lang="en-US" dirty="0" err="1"/>
              <a:t>tenaga</a:t>
            </a:r>
            <a:r>
              <a:rPr lang="en-US" dirty="0"/>
              <a:t> </a:t>
            </a:r>
            <a:r>
              <a:rPr lang="en-US" dirty="0" err="1"/>
              <a:t>ahli</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(2), agar </a:t>
            </a:r>
            <a:r>
              <a:rPr lang="en-US" dirty="0" err="1"/>
              <a:t>memberikan</a:t>
            </a:r>
            <a:r>
              <a:rPr lang="en-US" dirty="0"/>
              <a:t>   </a:t>
            </a:r>
            <a:r>
              <a:rPr lang="en-US" dirty="0" err="1"/>
              <a:t>keterangan</a:t>
            </a:r>
            <a:r>
              <a:rPr lang="en-US" dirty="0"/>
              <a:t>, </a:t>
            </a:r>
            <a:r>
              <a:rPr lang="en-US" dirty="0" err="1"/>
              <a:t>memperlihatkan</a:t>
            </a:r>
            <a:r>
              <a:rPr lang="en-US" dirty="0"/>
              <a:t> </a:t>
            </a:r>
            <a:r>
              <a:rPr lang="en-US" dirty="0" err="1"/>
              <a:t>bukti</a:t>
            </a:r>
            <a:r>
              <a:rPr lang="en-US" dirty="0"/>
              <a:t> </a:t>
            </a:r>
            <a:r>
              <a:rPr lang="en-US" dirty="0" err="1"/>
              <a:t>tertulis</a:t>
            </a:r>
            <a:r>
              <a:rPr lang="en-US" dirty="0"/>
              <a:t> </a:t>
            </a:r>
            <a:r>
              <a:rPr lang="en-US" dirty="0" err="1"/>
              <a:t>dari</a:t>
            </a:r>
            <a:r>
              <a:rPr lang="en-US" dirty="0"/>
              <a:t> </a:t>
            </a:r>
            <a:r>
              <a:rPr lang="en-US" dirty="0" err="1"/>
              <a:t>atau</a:t>
            </a:r>
            <a:r>
              <a:rPr lang="en-US" dirty="0"/>
              <a:t> </a:t>
            </a:r>
            <a:r>
              <a:rPr lang="en-US" dirty="0" err="1"/>
              <a:t>tentang</a:t>
            </a:r>
            <a:r>
              <a:rPr lang="en-US" dirty="0"/>
              <a:t> </a:t>
            </a:r>
            <a:r>
              <a:rPr lang="en-US" dirty="0" err="1"/>
              <a:t>Wajib</a:t>
            </a:r>
            <a:r>
              <a:rPr lang="en-US" dirty="0"/>
              <a:t> </a:t>
            </a:r>
            <a:r>
              <a:rPr lang="en-US" dirty="0" err="1"/>
              <a:t>Pajak</a:t>
            </a:r>
            <a:r>
              <a:rPr lang="en-US" dirty="0"/>
              <a:t> </a:t>
            </a:r>
            <a:r>
              <a:rPr lang="en-US" dirty="0" err="1"/>
              <a:t>kepada</a:t>
            </a:r>
            <a:r>
              <a:rPr lang="en-US" dirty="0"/>
              <a:t> </a:t>
            </a:r>
            <a:r>
              <a:rPr lang="en-US" dirty="0" err="1"/>
              <a:t>pihak</a:t>
            </a:r>
            <a:r>
              <a:rPr lang="en-US" dirty="0"/>
              <a:t> yang </a:t>
            </a:r>
            <a:r>
              <a:rPr lang="en-US" dirty="0" err="1"/>
              <a:t>ditunjuk</a:t>
            </a:r>
            <a:r>
              <a:rPr lang="en-US" dirty="0"/>
              <a:t>.</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KHUSUS</a:t>
            </a:r>
          </a:p>
        </p:txBody>
      </p:sp>
      <p:sp>
        <p:nvSpPr>
          <p:cNvPr id="3" name="Content Placeholder 2"/>
          <p:cNvSpPr>
            <a:spLocks noGrp="1"/>
          </p:cNvSpPr>
          <p:nvPr>
            <p:ph idx="1"/>
          </p:nvPr>
        </p:nvSpPr>
        <p:spPr/>
        <p:txBody>
          <a:bodyPr>
            <a:normAutofit fontScale="92500" lnSpcReduction="20000"/>
          </a:bodyPr>
          <a:lstStyle/>
          <a:p>
            <a:pPr algn="ctr">
              <a:buNone/>
            </a:pPr>
            <a:r>
              <a:rPr lang="en-US" dirty="0" err="1"/>
              <a:t>Pasal</a:t>
            </a:r>
            <a:r>
              <a:rPr lang="en-US" dirty="0"/>
              <a:t> 172</a:t>
            </a:r>
          </a:p>
          <a:p>
            <a:pPr>
              <a:buNone/>
            </a:pPr>
            <a:r>
              <a:rPr lang="sv-SE" dirty="0"/>
              <a:t>(5) Untuk kepentingan pemeriksaan di pengadilan dalam </a:t>
            </a:r>
            <a:r>
              <a:rPr lang="en-US" dirty="0" err="1"/>
              <a:t>perkara</a:t>
            </a:r>
            <a:r>
              <a:rPr lang="en-US" dirty="0"/>
              <a:t> </a:t>
            </a:r>
            <a:r>
              <a:rPr lang="en-US" dirty="0" err="1"/>
              <a:t>pidana</a:t>
            </a:r>
            <a:r>
              <a:rPr lang="en-US" dirty="0"/>
              <a:t> </a:t>
            </a:r>
            <a:r>
              <a:rPr lang="en-US" dirty="0" err="1"/>
              <a:t>atau</a:t>
            </a:r>
            <a:r>
              <a:rPr lang="en-US" dirty="0"/>
              <a:t> </a:t>
            </a:r>
            <a:r>
              <a:rPr lang="en-US" dirty="0" err="1"/>
              <a:t>perdata</a:t>
            </a:r>
            <a:r>
              <a:rPr lang="en-US" dirty="0"/>
              <a:t>, </a:t>
            </a:r>
            <a:r>
              <a:rPr lang="en-US" dirty="0" err="1"/>
              <a:t>atas</a:t>
            </a:r>
            <a:r>
              <a:rPr lang="en-US" dirty="0"/>
              <a:t> </a:t>
            </a:r>
            <a:r>
              <a:rPr lang="en-US" dirty="0" err="1"/>
              <a:t>permintaan</a:t>
            </a:r>
            <a:r>
              <a:rPr lang="en-US" dirty="0"/>
              <a:t> hakim </a:t>
            </a:r>
            <a:r>
              <a:rPr lang="pt-BR" dirty="0"/>
              <a:t>sesuai dengan Hukum Acara Pidana dan Hukum Acara </a:t>
            </a:r>
            <a:r>
              <a:rPr lang="it-IT" dirty="0"/>
              <a:t>Perdata, Kepala Daerah dapat memberi izin tertulis kepada </a:t>
            </a:r>
            <a:r>
              <a:rPr lang="en-US" dirty="0" err="1"/>
              <a:t>pejabat</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dan</a:t>
            </a:r>
            <a:r>
              <a:rPr lang="en-US" dirty="0"/>
              <a:t> </a:t>
            </a:r>
            <a:r>
              <a:rPr lang="en-US" dirty="0" err="1"/>
              <a:t>tenaga</a:t>
            </a:r>
            <a:r>
              <a:rPr lang="en-US" dirty="0"/>
              <a:t> </a:t>
            </a:r>
            <a:r>
              <a:rPr lang="en-US" dirty="0" err="1"/>
              <a:t>ahli</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(2), </a:t>
            </a:r>
            <a:r>
              <a:rPr lang="en-US" dirty="0" err="1"/>
              <a:t>untuk</a:t>
            </a:r>
            <a:r>
              <a:rPr lang="en-US" dirty="0"/>
              <a:t> </a:t>
            </a:r>
            <a:r>
              <a:rPr lang="nl-NL" dirty="0"/>
              <a:t>memberikan dan memperlihatkan bukti tertulis dan </a:t>
            </a:r>
            <a:r>
              <a:rPr lang="en-US" dirty="0" err="1"/>
              <a:t>keterangan</a:t>
            </a:r>
            <a:r>
              <a:rPr lang="en-US" dirty="0"/>
              <a:t> </a:t>
            </a:r>
            <a:r>
              <a:rPr lang="en-US" dirty="0" err="1"/>
              <a:t>Wajib</a:t>
            </a:r>
            <a:r>
              <a:rPr lang="en-US" dirty="0"/>
              <a:t> </a:t>
            </a:r>
            <a:r>
              <a:rPr lang="en-US" dirty="0" err="1"/>
              <a:t>Pajak</a:t>
            </a:r>
            <a:r>
              <a:rPr lang="en-US" dirty="0"/>
              <a:t> yang </a:t>
            </a:r>
            <a:r>
              <a:rPr lang="en-US" dirty="0" err="1"/>
              <a:t>ada</a:t>
            </a:r>
            <a:r>
              <a:rPr lang="en-US" dirty="0"/>
              <a:t> </a:t>
            </a:r>
            <a:r>
              <a:rPr lang="en-US" dirty="0" err="1"/>
              <a:t>padanya</a:t>
            </a:r>
            <a:r>
              <a:rPr lang="en-US" dirty="0"/>
              <a:t>.</a:t>
            </a:r>
          </a:p>
          <a:p>
            <a:pPr>
              <a:buNone/>
            </a:pPr>
            <a:r>
              <a:rPr lang="en-US" dirty="0"/>
              <a:t>(6) </a:t>
            </a:r>
            <a:r>
              <a:rPr lang="en-US" dirty="0" err="1"/>
              <a:t>Permintaan</a:t>
            </a:r>
            <a:r>
              <a:rPr lang="en-US" dirty="0"/>
              <a:t> hakim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(5) </a:t>
            </a:r>
            <a:r>
              <a:rPr lang="en-US" dirty="0" err="1"/>
              <a:t>harus</a:t>
            </a:r>
            <a:r>
              <a:rPr lang="en-US" dirty="0"/>
              <a:t> </a:t>
            </a:r>
            <a:r>
              <a:rPr lang="en-US" dirty="0" err="1"/>
              <a:t>menyebutkan</a:t>
            </a:r>
            <a:r>
              <a:rPr lang="en-US" dirty="0"/>
              <a:t> </a:t>
            </a:r>
            <a:r>
              <a:rPr lang="en-US" dirty="0" err="1"/>
              <a:t>nama</a:t>
            </a:r>
            <a:r>
              <a:rPr lang="en-US" dirty="0"/>
              <a:t> </a:t>
            </a:r>
            <a:r>
              <a:rPr lang="en-US" dirty="0" err="1"/>
              <a:t>tersangka</a:t>
            </a:r>
            <a:r>
              <a:rPr lang="en-US" dirty="0"/>
              <a:t> </a:t>
            </a:r>
            <a:r>
              <a:rPr lang="en-US" dirty="0" err="1"/>
              <a:t>atau</a:t>
            </a:r>
            <a:r>
              <a:rPr lang="en-US" dirty="0"/>
              <a:t> </a:t>
            </a:r>
            <a:r>
              <a:rPr lang="en-US" dirty="0" err="1"/>
              <a:t>nama</a:t>
            </a:r>
            <a:r>
              <a:rPr lang="en-US" dirty="0"/>
              <a:t> </a:t>
            </a:r>
            <a:r>
              <a:rPr lang="en-US" dirty="0" err="1"/>
              <a:t>tergugat</a:t>
            </a:r>
            <a:r>
              <a:rPr lang="en-US" dirty="0"/>
              <a:t>, </a:t>
            </a:r>
            <a:r>
              <a:rPr lang="en-US" dirty="0" err="1"/>
              <a:t>keterangan</a:t>
            </a:r>
            <a:r>
              <a:rPr lang="en-US" dirty="0"/>
              <a:t> yang </a:t>
            </a:r>
            <a:r>
              <a:rPr lang="en-US" dirty="0" err="1"/>
              <a:t>diminta</a:t>
            </a:r>
            <a:r>
              <a:rPr lang="en-US" dirty="0"/>
              <a:t>, </a:t>
            </a:r>
            <a:r>
              <a:rPr lang="en-US" dirty="0" err="1"/>
              <a:t>serta</a:t>
            </a:r>
            <a:r>
              <a:rPr lang="en-US" dirty="0"/>
              <a:t> </a:t>
            </a:r>
            <a:r>
              <a:rPr lang="en-US" dirty="0" err="1"/>
              <a:t>kaitan</a:t>
            </a:r>
            <a:r>
              <a:rPr lang="en-US" dirty="0"/>
              <a:t> </a:t>
            </a:r>
            <a:r>
              <a:rPr lang="en-US" dirty="0" err="1"/>
              <a:t>antara</a:t>
            </a:r>
            <a:r>
              <a:rPr lang="en-US" dirty="0"/>
              <a:t> </a:t>
            </a:r>
            <a:r>
              <a:rPr lang="en-US" dirty="0" err="1"/>
              <a:t>perkara</a:t>
            </a:r>
            <a:r>
              <a:rPr lang="en-US" dirty="0"/>
              <a:t> </a:t>
            </a:r>
            <a:r>
              <a:rPr lang="en-US" dirty="0" err="1"/>
              <a:t>pidana</a:t>
            </a:r>
            <a:r>
              <a:rPr lang="en-US" dirty="0"/>
              <a:t> </a:t>
            </a:r>
            <a:r>
              <a:rPr lang="en-US" dirty="0" err="1"/>
              <a:t>atau</a:t>
            </a:r>
            <a:r>
              <a:rPr lang="en-US" dirty="0"/>
              <a:t> </a:t>
            </a:r>
            <a:r>
              <a:rPr lang="en-US" dirty="0" err="1"/>
              <a:t>perdata</a:t>
            </a:r>
            <a:r>
              <a:rPr lang="en-US" dirty="0"/>
              <a:t> yang </a:t>
            </a:r>
            <a:r>
              <a:rPr lang="en-US" dirty="0" err="1"/>
              <a:t>bersangkutan</a:t>
            </a:r>
            <a:r>
              <a:rPr lang="en-US" dirty="0"/>
              <a:t> </a:t>
            </a:r>
            <a:r>
              <a:rPr lang="en-US" dirty="0" err="1"/>
              <a:t>dengan</a:t>
            </a:r>
            <a:r>
              <a:rPr lang="en-US" dirty="0"/>
              <a:t> </a:t>
            </a:r>
            <a:r>
              <a:rPr lang="en-US" dirty="0" err="1"/>
              <a:t>keterangan</a:t>
            </a:r>
            <a:r>
              <a:rPr lang="en-US" dirty="0"/>
              <a:t> yang </a:t>
            </a:r>
            <a:r>
              <a:rPr lang="en-US" dirty="0" err="1"/>
              <a:t>diminta</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POKOK-POKOK MATERI (2)</a:t>
            </a:r>
          </a:p>
        </p:txBody>
      </p:sp>
      <p:sp>
        <p:nvSpPr>
          <p:cNvPr id="2" name="Content Placeholder 1"/>
          <p:cNvSpPr>
            <a:spLocks noGrp="1"/>
          </p:cNvSpPr>
          <p:nvPr>
            <p:ph idx="1"/>
          </p:nvPr>
        </p:nvSpPr>
        <p:spPr/>
        <p:txBody>
          <a:bodyPr>
            <a:normAutofit/>
          </a:bodyPr>
          <a:lstStyle/>
          <a:p>
            <a:pPr>
              <a:buNone/>
            </a:pPr>
            <a:r>
              <a:rPr lang="en-US" dirty="0"/>
              <a:t>	</a:t>
            </a:r>
            <a:r>
              <a:rPr lang="en-US" dirty="0" err="1"/>
              <a:t>Jenis</a:t>
            </a:r>
            <a:r>
              <a:rPr lang="en-US" dirty="0"/>
              <a:t> </a:t>
            </a:r>
            <a:r>
              <a:rPr lang="en-US" dirty="0" err="1"/>
              <a:t>pajak</a:t>
            </a:r>
            <a:r>
              <a:rPr lang="en-US" dirty="0"/>
              <a:t> </a:t>
            </a:r>
            <a:r>
              <a:rPr lang="en-US" dirty="0" err="1"/>
              <a:t>provinsi</a:t>
            </a:r>
            <a:r>
              <a:rPr lang="en-US" dirty="0"/>
              <a:t> yang </a:t>
            </a:r>
            <a:r>
              <a:rPr lang="en-US" dirty="0" err="1"/>
              <a:t>baru</a:t>
            </a:r>
            <a:r>
              <a:rPr lang="en-US" dirty="0"/>
              <a:t> </a:t>
            </a:r>
            <a:r>
              <a:rPr lang="en-US" dirty="0" err="1"/>
              <a:t>adalah</a:t>
            </a:r>
            <a:r>
              <a:rPr lang="en-US" dirty="0"/>
              <a:t> </a:t>
            </a:r>
            <a:r>
              <a:rPr lang="en-US" dirty="0" err="1"/>
              <a:t>Pajak</a:t>
            </a:r>
            <a:r>
              <a:rPr lang="en-US" dirty="0"/>
              <a:t> </a:t>
            </a:r>
            <a:r>
              <a:rPr lang="en-US" dirty="0" err="1"/>
              <a:t>Rokok</a:t>
            </a:r>
            <a:r>
              <a:rPr lang="en-US" dirty="0"/>
              <a:t>. </a:t>
            </a:r>
          </a:p>
          <a:p>
            <a:pPr>
              <a:buNone/>
            </a:pPr>
            <a:r>
              <a:rPr lang="en-US" dirty="0"/>
              <a:t>	3 </a:t>
            </a:r>
            <a:r>
              <a:rPr lang="en-US" dirty="0" err="1"/>
              <a:t>jenis</a:t>
            </a:r>
            <a:r>
              <a:rPr lang="en-US" dirty="0"/>
              <a:t> </a:t>
            </a:r>
            <a:r>
              <a:rPr lang="en-US" dirty="0" err="1"/>
              <a:t>pajak</a:t>
            </a:r>
            <a:r>
              <a:rPr lang="en-US" dirty="0"/>
              <a:t> </a:t>
            </a:r>
            <a:r>
              <a:rPr lang="en-US" dirty="0" err="1"/>
              <a:t>kabupaten</a:t>
            </a:r>
            <a:r>
              <a:rPr lang="en-US" dirty="0"/>
              <a:t>/</a:t>
            </a:r>
            <a:r>
              <a:rPr lang="en-US" dirty="0" err="1"/>
              <a:t>kota</a:t>
            </a:r>
            <a:r>
              <a:rPr lang="en-US" dirty="0"/>
              <a:t> yang </a:t>
            </a:r>
            <a:r>
              <a:rPr lang="en-US" dirty="0" err="1"/>
              <a:t>baru</a:t>
            </a:r>
            <a:r>
              <a:rPr lang="en-US" dirty="0"/>
              <a:t> </a:t>
            </a:r>
            <a:r>
              <a:rPr lang="en-US" dirty="0" err="1"/>
              <a:t>adalah</a:t>
            </a:r>
            <a:r>
              <a:rPr lang="en-US" dirty="0"/>
              <a:t>: PBB </a:t>
            </a:r>
            <a:r>
              <a:rPr lang="en-US" dirty="0" err="1"/>
              <a:t>Perdesaan</a:t>
            </a:r>
            <a:r>
              <a:rPr lang="en-US" dirty="0"/>
              <a:t> </a:t>
            </a:r>
            <a:r>
              <a:rPr lang="en-US" dirty="0" err="1"/>
              <a:t>dan</a:t>
            </a:r>
            <a:r>
              <a:rPr lang="en-US" dirty="0"/>
              <a:t> </a:t>
            </a:r>
            <a:r>
              <a:rPr lang="en-US" dirty="0" err="1"/>
              <a:t>Perkotaan</a:t>
            </a:r>
            <a:r>
              <a:rPr lang="en-US" dirty="0"/>
              <a:t>, BPHTB, </a:t>
            </a:r>
            <a:r>
              <a:rPr lang="en-US" dirty="0" err="1"/>
              <a:t>dan</a:t>
            </a:r>
            <a:r>
              <a:rPr lang="en-US" dirty="0"/>
              <a:t> </a:t>
            </a:r>
            <a:r>
              <a:rPr lang="en-US" dirty="0" err="1"/>
              <a:t>Pajak</a:t>
            </a:r>
            <a:r>
              <a:rPr lang="en-US" dirty="0"/>
              <a:t> </a:t>
            </a:r>
            <a:r>
              <a:rPr lang="en-US" dirty="0" err="1"/>
              <a:t>Sarang</a:t>
            </a:r>
            <a:r>
              <a:rPr lang="en-US" dirty="0"/>
              <a:t> </a:t>
            </a:r>
            <a:r>
              <a:rPr lang="en-US" dirty="0" err="1"/>
              <a:t>Burung</a:t>
            </a:r>
            <a:r>
              <a:rPr lang="en-US" dirty="0"/>
              <a:t> </a:t>
            </a:r>
            <a:r>
              <a:rPr lang="en-US" dirty="0" err="1"/>
              <a:t>Walet</a:t>
            </a:r>
            <a:r>
              <a:rPr lang="en-US" dirty="0"/>
              <a:t>. </a:t>
            </a:r>
          </a:p>
          <a:p>
            <a:pPr>
              <a:buNone/>
            </a:pPr>
            <a:r>
              <a:rPr lang="en-US" dirty="0"/>
              <a:t>	</a:t>
            </a:r>
          </a:p>
          <a:p>
            <a:pPr>
              <a:buNone/>
            </a:pPr>
            <a:r>
              <a:rPr lang="en-US" dirty="0"/>
              <a:t>	</a:t>
            </a:r>
            <a:r>
              <a:rPr lang="en-US" dirty="0" err="1"/>
              <a:t>Sebagai</a:t>
            </a:r>
            <a:r>
              <a:rPr lang="en-US" dirty="0"/>
              <a:t> </a:t>
            </a:r>
            <a:r>
              <a:rPr lang="en-US" dirty="0" err="1"/>
              <a:t>catatan</a:t>
            </a:r>
            <a:r>
              <a:rPr lang="en-US" dirty="0"/>
              <a:t>, </a:t>
            </a:r>
            <a:r>
              <a:rPr lang="en-US" dirty="0" err="1"/>
              <a:t>untuk</a:t>
            </a:r>
            <a:r>
              <a:rPr lang="en-US" dirty="0"/>
              <a:t> </a:t>
            </a:r>
            <a:r>
              <a:rPr lang="en-US" dirty="0" err="1"/>
              <a:t>kabupaten</a:t>
            </a:r>
            <a:r>
              <a:rPr lang="en-US" dirty="0"/>
              <a:t>/</a:t>
            </a:r>
            <a:r>
              <a:rPr lang="en-US" dirty="0" err="1"/>
              <a:t>kota</a:t>
            </a:r>
            <a:r>
              <a:rPr lang="en-US" dirty="0"/>
              <a:t> </a:t>
            </a:r>
            <a:r>
              <a:rPr lang="en-US" dirty="0" err="1"/>
              <a:t>ada</a:t>
            </a:r>
            <a:br>
              <a:rPr lang="en-US" dirty="0"/>
            </a:br>
            <a:r>
              <a:rPr lang="en-US" dirty="0" err="1"/>
              <a:t>penambahan</a:t>
            </a:r>
            <a:r>
              <a:rPr lang="en-US" dirty="0"/>
              <a:t> 1 </a:t>
            </a:r>
            <a:r>
              <a:rPr lang="en-US" dirty="0" err="1"/>
              <a:t>jenis</a:t>
            </a:r>
            <a:r>
              <a:rPr lang="en-US" dirty="0"/>
              <a:t> </a:t>
            </a:r>
            <a:r>
              <a:rPr lang="en-US" dirty="0" err="1"/>
              <a:t>pajak</a:t>
            </a:r>
            <a:r>
              <a:rPr lang="en-US" dirty="0"/>
              <a:t> </a:t>
            </a:r>
            <a:r>
              <a:rPr lang="en-US" dirty="0" err="1"/>
              <a:t>yaitu</a:t>
            </a:r>
            <a:r>
              <a:rPr lang="en-US" dirty="0"/>
              <a:t> </a:t>
            </a:r>
            <a:r>
              <a:rPr lang="en-US" dirty="0" err="1"/>
              <a:t>Pajak</a:t>
            </a:r>
            <a:r>
              <a:rPr lang="en-US" dirty="0"/>
              <a:t> Air Tanah yang </a:t>
            </a:r>
            <a:r>
              <a:rPr lang="en-US" dirty="0" err="1"/>
              <a:t>sebelumnya</a:t>
            </a:r>
            <a:r>
              <a:rPr lang="en-US" dirty="0"/>
              <a:t> </a:t>
            </a:r>
            <a:r>
              <a:rPr lang="en-US" dirty="0" err="1"/>
              <a:t>merupakan</a:t>
            </a:r>
            <a:br>
              <a:rPr lang="en-US" dirty="0"/>
            </a:br>
            <a:r>
              <a:rPr lang="en-US" dirty="0" err="1"/>
              <a:t>pajak</a:t>
            </a:r>
            <a:r>
              <a:rPr lang="en-US" dirty="0"/>
              <a:t> </a:t>
            </a:r>
            <a:r>
              <a:rPr lang="en-US" dirty="0" err="1"/>
              <a:t>provinsi</a:t>
            </a:r>
            <a:r>
              <a:rPr lang="en-US" dirty="0"/>
              <a:t>.</a:t>
            </a:r>
            <a:br>
              <a:rPr lang="en-US" dirty="0"/>
            </a:br>
            <a:endParaRPr lang="en-US" dirty="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PENYIDIKAN</a:t>
            </a:r>
          </a:p>
        </p:txBody>
      </p:sp>
      <p:sp>
        <p:nvSpPr>
          <p:cNvPr id="3" name="Content Placeholder 2"/>
          <p:cNvSpPr>
            <a:spLocks noGrp="1"/>
          </p:cNvSpPr>
          <p:nvPr>
            <p:ph idx="1"/>
          </p:nvPr>
        </p:nvSpPr>
        <p:spPr/>
        <p:txBody>
          <a:bodyPr>
            <a:normAutofit fontScale="92500"/>
          </a:bodyPr>
          <a:lstStyle/>
          <a:p>
            <a:pPr algn="ctr">
              <a:buNone/>
            </a:pPr>
            <a:r>
              <a:rPr lang="en-US" dirty="0" err="1"/>
              <a:t>Pasal</a:t>
            </a:r>
            <a:r>
              <a:rPr lang="en-US" dirty="0"/>
              <a:t> 173</a:t>
            </a:r>
          </a:p>
          <a:p>
            <a:pPr>
              <a:buNone/>
            </a:pPr>
            <a:r>
              <a:rPr lang="it-IT" dirty="0"/>
              <a:t>(1) Pejabat Pegawai Negeri Sipil tertentu di lingkungan </a:t>
            </a:r>
            <a:r>
              <a:rPr lang="en-US" dirty="0" err="1"/>
              <a:t>Pemerintah</a:t>
            </a:r>
            <a:r>
              <a:rPr lang="en-US" dirty="0"/>
              <a:t> Daerah </a:t>
            </a:r>
            <a:r>
              <a:rPr lang="en-US" dirty="0" err="1"/>
              <a:t>diberi</a:t>
            </a:r>
            <a:r>
              <a:rPr lang="en-US" dirty="0"/>
              <a:t> </a:t>
            </a:r>
            <a:r>
              <a:rPr lang="en-US" dirty="0" err="1"/>
              <a:t>wewenang</a:t>
            </a:r>
            <a:r>
              <a:rPr lang="en-US" dirty="0"/>
              <a:t> </a:t>
            </a:r>
            <a:r>
              <a:rPr lang="en-US" dirty="0" err="1"/>
              <a:t>khusus</a:t>
            </a:r>
            <a:r>
              <a:rPr lang="en-US" dirty="0"/>
              <a:t> </a:t>
            </a:r>
            <a:r>
              <a:rPr lang="en-US" dirty="0" err="1"/>
              <a:t>sebagai</a:t>
            </a:r>
            <a:r>
              <a:rPr lang="en-US" dirty="0"/>
              <a:t> </a:t>
            </a:r>
            <a:r>
              <a:rPr lang="en-US" dirty="0" err="1"/>
              <a:t>Penyidik</a:t>
            </a:r>
            <a:r>
              <a:rPr lang="en-US" dirty="0"/>
              <a:t> </a:t>
            </a:r>
            <a:r>
              <a:rPr lang="en-US" dirty="0" err="1"/>
              <a:t>untuk</a:t>
            </a:r>
            <a:r>
              <a:rPr lang="en-US" dirty="0"/>
              <a:t> </a:t>
            </a:r>
            <a:r>
              <a:rPr lang="en-US" dirty="0" err="1"/>
              <a:t>melakukan</a:t>
            </a:r>
            <a:r>
              <a:rPr lang="en-US" dirty="0"/>
              <a:t> </a:t>
            </a:r>
            <a:r>
              <a:rPr lang="en-US" dirty="0" err="1"/>
              <a:t>penyidikan</a:t>
            </a:r>
            <a:r>
              <a:rPr lang="en-US" dirty="0"/>
              <a:t> </a:t>
            </a:r>
            <a:r>
              <a:rPr lang="en-US" dirty="0" err="1"/>
              <a:t>tindak</a:t>
            </a:r>
            <a:r>
              <a:rPr lang="en-US" dirty="0"/>
              <a:t> </a:t>
            </a:r>
            <a:r>
              <a:rPr lang="en-US" dirty="0" err="1"/>
              <a:t>pidana</a:t>
            </a:r>
            <a:r>
              <a:rPr lang="en-US" dirty="0"/>
              <a:t> </a:t>
            </a:r>
            <a:r>
              <a:rPr lang="en-US" dirty="0" err="1"/>
              <a:t>di</a:t>
            </a:r>
            <a:r>
              <a:rPr lang="en-US" dirty="0"/>
              <a:t> </a:t>
            </a:r>
            <a:r>
              <a:rPr lang="it-IT" dirty="0"/>
              <a:t>bidang perpajakan Daerah dan Retribusi, sebagaimana </a:t>
            </a:r>
            <a:r>
              <a:rPr lang="en-US" dirty="0" err="1"/>
              <a:t>dimaksud</a:t>
            </a:r>
            <a:r>
              <a:rPr lang="en-US" dirty="0"/>
              <a:t> </a:t>
            </a:r>
            <a:r>
              <a:rPr lang="en-US" dirty="0" err="1"/>
              <a:t>dalam</a:t>
            </a:r>
            <a:r>
              <a:rPr lang="en-US" dirty="0"/>
              <a:t> </a:t>
            </a:r>
            <a:r>
              <a:rPr lang="en-US" dirty="0" err="1"/>
              <a:t>Undang-Undang</a:t>
            </a:r>
            <a:r>
              <a:rPr lang="en-US" dirty="0"/>
              <a:t> </a:t>
            </a:r>
            <a:r>
              <a:rPr lang="en-US" dirty="0" err="1"/>
              <a:t>Hukum</a:t>
            </a:r>
            <a:r>
              <a:rPr lang="en-US" dirty="0"/>
              <a:t> </a:t>
            </a:r>
            <a:r>
              <a:rPr lang="en-US" dirty="0" err="1"/>
              <a:t>Acara</a:t>
            </a:r>
            <a:r>
              <a:rPr lang="en-US" dirty="0"/>
              <a:t> </a:t>
            </a:r>
            <a:r>
              <a:rPr lang="en-US" dirty="0" err="1"/>
              <a:t>Pidana</a:t>
            </a:r>
            <a:r>
              <a:rPr lang="en-US" dirty="0"/>
              <a:t>.</a:t>
            </a:r>
          </a:p>
          <a:p>
            <a:pPr>
              <a:buNone/>
            </a:pPr>
            <a:r>
              <a:rPr lang="en-US" dirty="0"/>
              <a:t>(2) </a:t>
            </a:r>
            <a:r>
              <a:rPr lang="en-US" dirty="0" err="1"/>
              <a:t>Penyidik</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adalah</a:t>
            </a:r>
            <a:r>
              <a:rPr lang="en-US" dirty="0"/>
              <a:t> </a:t>
            </a:r>
            <a:r>
              <a:rPr lang="it-IT" dirty="0"/>
              <a:t>pejabat pegawai negeri sipil tertentu di lingkungan </a:t>
            </a:r>
            <a:r>
              <a:rPr lang="en-US" dirty="0" err="1"/>
              <a:t>Pemerintah</a:t>
            </a:r>
            <a:r>
              <a:rPr lang="en-US" dirty="0"/>
              <a:t> Daerah yang </a:t>
            </a:r>
            <a:r>
              <a:rPr lang="en-US" dirty="0" err="1"/>
              <a:t>diangkat</a:t>
            </a:r>
            <a:r>
              <a:rPr lang="en-US" dirty="0"/>
              <a:t> </a:t>
            </a:r>
            <a:r>
              <a:rPr lang="en-US" dirty="0" err="1"/>
              <a:t>oleh</a:t>
            </a:r>
            <a:r>
              <a:rPr lang="en-US" dirty="0"/>
              <a:t> </a:t>
            </a:r>
            <a:r>
              <a:rPr lang="en-US" dirty="0" err="1"/>
              <a:t>pejabat</a:t>
            </a:r>
            <a:r>
              <a:rPr lang="en-US" dirty="0"/>
              <a:t> yang </a:t>
            </a:r>
            <a:r>
              <a:rPr lang="en-US" dirty="0" err="1"/>
              <a:t>berwenang</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PENYIDIKAN</a:t>
            </a:r>
          </a:p>
        </p:txBody>
      </p:sp>
      <p:sp>
        <p:nvSpPr>
          <p:cNvPr id="3" name="Content Placeholder 2"/>
          <p:cNvSpPr>
            <a:spLocks noGrp="1"/>
          </p:cNvSpPr>
          <p:nvPr>
            <p:ph idx="1"/>
          </p:nvPr>
        </p:nvSpPr>
        <p:spPr/>
        <p:txBody>
          <a:bodyPr>
            <a:normAutofit fontScale="70000" lnSpcReduction="20000"/>
          </a:bodyPr>
          <a:lstStyle/>
          <a:p>
            <a:pPr algn="ctr">
              <a:buNone/>
            </a:pPr>
            <a:r>
              <a:rPr lang="en-US" dirty="0" err="1"/>
              <a:t>Pasal</a:t>
            </a:r>
            <a:r>
              <a:rPr lang="en-US" dirty="0"/>
              <a:t> 173</a:t>
            </a:r>
          </a:p>
          <a:p>
            <a:pPr>
              <a:buNone/>
            </a:pPr>
            <a:r>
              <a:rPr lang="en-US" dirty="0"/>
              <a:t>(3) </a:t>
            </a:r>
            <a:r>
              <a:rPr lang="en-US" dirty="0" err="1"/>
              <a:t>Wewenang</a:t>
            </a:r>
            <a:r>
              <a:rPr lang="en-US" dirty="0"/>
              <a:t> </a:t>
            </a:r>
            <a:r>
              <a:rPr lang="en-US" dirty="0" err="1"/>
              <a:t>Penyidik</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adalah</a:t>
            </a:r>
            <a:r>
              <a:rPr lang="en-US" dirty="0"/>
              <a:t>:</a:t>
            </a:r>
          </a:p>
          <a:p>
            <a:pPr>
              <a:buNone/>
            </a:pPr>
            <a:r>
              <a:rPr lang="en-US" dirty="0"/>
              <a:t>a. </a:t>
            </a:r>
            <a:r>
              <a:rPr lang="en-US" dirty="0" err="1"/>
              <a:t>menerima</a:t>
            </a:r>
            <a:r>
              <a:rPr lang="en-US" dirty="0"/>
              <a:t>, </a:t>
            </a:r>
            <a:r>
              <a:rPr lang="en-US" dirty="0" err="1"/>
              <a:t>mencari</a:t>
            </a:r>
            <a:r>
              <a:rPr lang="en-US" dirty="0"/>
              <a:t>, </a:t>
            </a:r>
            <a:r>
              <a:rPr lang="en-US" dirty="0" err="1"/>
              <a:t>mengumpulkan</a:t>
            </a:r>
            <a:r>
              <a:rPr lang="en-US" dirty="0"/>
              <a:t>, </a:t>
            </a:r>
            <a:r>
              <a:rPr lang="en-US" dirty="0" err="1"/>
              <a:t>dan</a:t>
            </a:r>
            <a:r>
              <a:rPr lang="en-US" dirty="0"/>
              <a:t> </a:t>
            </a:r>
            <a:r>
              <a:rPr lang="en-US" dirty="0" err="1"/>
              <a:t>meneliti</a:t>
            </a:r>
            <a:r>
              <a:rPr lang="en-US" dirty="0"/>
              <a:t> </a:t>
            </a:r>
            <a:r>
              <a:rPr lang="sv-SE" dirty="0"/>
              <a:t>keterangan atau laporan berkenaan dengan tindak </a:t>
            </a:r>
            <a:r>
              <a:rPr lang="en-US" dirty="0" err="1"/>
              <a:t>pidana</a:t>
            </a:r>
            <a:r>
              <a:rPr lang="en-US" dirty="0"/>
              <a:t> </a:t>
            </a:r>
            <a:r>
              <a:rPr lang="en-US" dirty="0" err="1"/>
              <a:t>di</a:t>
            </a:r>
            <a:r>
              <a:rPr lang="en-US" dirty="0"/>
              <a:t> </a:t>
            </a:r>
            <a:r>
              <a:rPr lang="en-US" dirty="0" err="1"/>
              <a:t>bidang</a:t>
            </a:r>
            <a:r>
              <a:rPr lang="en-US" dirty="0"/>
              <a:t> </a:t>
            </a:r>
            <a:r>
              <a:rPr lang="en-US" dirty="0" err="1"/>
              <a:t>perpajakan</a:t>
            </a:r>
            <a:r>
              <a:rPr lang="en-US" dirty="0"/>
              <a:t> Daerah </a:t>
            </a:r>
            <a:r>
              <a:rPr lang="en-US" dirty="0" err="1"/>
              <a:t>dan</a:t>
            </a:r>
            <a:r>
              <a:rPr lang="en-US" dirty="0"/>
              <a:t> </a:t>
            </a:r>
            <a:r>
              <a:rPr lang="en-US" dirty="0" err="1"/>
              <a:t>Retribusi</a:t>
            </a:r>
            <a:r>
              <a:rPr lang="en-US" dirty="0"/>
              <a:t> agar </a:t>
            </a:r>
            <a:r>
              <a:rPr lang="en-US" dirty="0" err="1"/>
              <a:t>keterangan</a:t>
            </a:r>
            <a:r>
              <a:rPr lang="en-US" dirty="0"/>
              <a:t> </a:t>
            </a:r>
            <a:r>
              <a:rPr lang="en-US" dirty="0" err="1"/>
              <a:t>atau</a:t>
            </a:r>
            <a:r>
              <a:rPr lang="en-US" dirty="0"/>
              <a:t> </a:t>
            </a:r>
            <a:r>
              <a:rPr lang="en-US" dirty="0" err="1"/>
              <a:t>laporan</a:t>
            </a:r>
            <a:r>
              <a:rPr lang="en-US" dirty="0"/>
              <a:t> </a:t>
            </a:r>
            <a:r>
              <a:rPr lang="en-US" dirty="0" err="1"/>
              <a:t>tersebut</a:t>
            </a:r>
            <a:r>
              <a:rPr lang="en-US" dirty="0"/>
              <a:t> </a:t>
            </a:r>
            <a:r>
              <a:rPr lang="en-US" dirty="0" err="1"/>
              <a:t>menjadi</a:t>
            </a:r>
            <a:r>
              <a:rPr lang="en-US" dirty="0"/>
              <a:t> </a:t>
            </a:r>
            <a:r>
              <a:rPr lang="en-US" dirty="0" err="1"/>
              <a:t>lebih</a:t>
            </a:r>
            <a:r>
              <a:rPr lang="en-US" dirty="0"/>
              <a:t> </a:t>
            </a:r>
            <a:r>
              <a:rPr lang="en-US" dirty="0" err="1"/>
              <a:t>lengkap</a:t>
            </a:r>
            <a:r>
              <a:rPr lang="en-US" dirty="0"/>
              <a:t> </a:t>
            </a:r>
            <a:r>
              <a:rPr lang="en-US" dirty="0" err="1"/>
              <a:t>dan</a:t>
            </a:r>
            <a:r>
              <a:rPr lang="en-US" dirty="0"/>
              <a:t> </a:t>
            </a:r>
            <a:r>
              <a:rPr lang="en-US" dirty="0" err="1"/>
              <a:t>jelas</a:t>
            </a:r>
            <a:r>
              <a:rPr lang="en-US" dirty="0"/>
              <a:t>;</a:t>
            </a:r>
          </a:p>
          <a:p>
            <a:pPr>
              <a:buNone/>
            </a:pPr>
            <a:r>
              <a:rPr lang="sv-SE" dirty="0"/>
              <a:t>b. meneliti, mencari, dan mengumpulkan keterangan </a:t>
            </a:r>
            <a:r>
              <a:rPr lang="en-US" dirty="0" err="1"/>
              <a:t>mengenai</a:t>
            </a:r>
            <a:r>
              <a:rPr lang="en-US" dirty="0"/>
              <a:t> </a:t>
            </a:r>
            <a:r>
              <a:rPr lang="en-US" dirty="0" err="1"/>
              <a:t>orang</a:t>
            </a:r>
            <a:r>
              <a:rPr lang="en-US" dirty="0"/>
              <a:t> </a:t>
            </a:r>
            <a:r>
              <a:rPr lang="en-US" dirty="0" err="1"/>
              <a:t>pribadi</a:t>
            </a:r>
            <a:r>
              <a:rPr lang="en-US" dirty="0"/>
              <a:t> </a:t>
            </a:r>
            <a:r>
              <a:rPr lang="en-US" dirty="0" err="1"/>
              <a:t>atau</a:t>
            </a:r>
            <a:r>
              <a:rPr lang="en-US" dirty="0"/>
              <a:t> </a:t>
            </a:r>
            <a:r>
              <a:rPr lang="en-US" dirty="0" err="1"/>
              <a:t>Badan</a:t>
            </a:r>
            <a:r>
              <a:rPr lang="en-US" dirty="0"/>
              <a:t> </a:t>
            </a:r>
            <a:r>
              <a:rPr lang="en-US" dirty="0" err="1"/>
              <a:t>tentang</a:t>
            </a:r>
            <a:r>
              <a:rPr lang="en-US" dirty="0"/>
              <a:t> </a:t>
            </a:r>
            <a:r>
              <a:rPr lang="en-US" dirty="0" err="1"/>
              <a:t>kebenaran</a:t>
            </a:r>
            <a:r>
              <a:rPr lang="en-US" dirty="0"/>
              <a:t> </a:t>
            </a:r>
            <a:r>
              <a:rPr lang="en-US" dirty="0" err="1"/>
              <a:t>perbuatan</a:t>
            </a:r>
            <a:r>
              <a:rPr lang="en-US" dirty="0"/>
              <a:t> yang </a:t>
            </a:r>
            <a:r>
              <a:rPr lang="en-US" dirty="0" err="1"/>
              <a:t>dilakukan</a:t>
            </a:r>
            <a:r>
              <a:rPr lang="en-US" dirty="0"/>
              <a:t> </a:t>
            </a:r>
            <a:r>
              <a:rPr lang="en-US" dirty="0" err="1"/>
              <a:t>sehubungan</a:t>
            </a:r>
            <a:r>
              <a:rPr lang="en-US" dirty="0"/>
              <a:t> </a:t>
            </a:r>
            <a:r>
              <a:rPr lang="en-US" dirty="0" err="1"/>
              <a:t>dengan</a:t>
            </a:r>
            <a:r>
              <a:rPr lang="en-US" dirty="0"/>
              <a:t> </a:t>
            </a:r>
            <a:r>
              <a:rPr lang="en-US" dirty="0" err="1"/>
              <a:t>tindak</a:t>
            </a:r>
            <a:r>
              <a:rPr lang="en-US" dirty="0"/>
              <a:t> </a:t>
            </a:r>
            <a:r>
              <a:rPr lang="en-US" dirty="0" err="1"/>
              <a:t>pidana</a:t>
            </a:r>
            <a:r>
              <a:rPr lang="en-US" dirty="0"/>
              <a:t> </a:t>
            </a:r>
            <a:r>
              <a:rPr lang="en-US" dirty="0" err="1"/>
              <a:t>perpajakan</a:t>
            </a:r>
            <a:r>
              <a:rPr lang="en-US" dirty="0"/>
              <a:t> Daerah </a:t>
            </a:r>
            <a:r>
              <a:rPr lang="en-US" dirty="0" err="1"/>
              <a:t>dan</a:t>
            </a:r>
            <a:r>
              <a:rPr lang="en-US" dirty="0"/>
              <a:t> </a:t>
            </a:r>
            <a:r>
              <a:rPr lang="en-US" dirty="0" err="1"/>
              <a:t>Retribusi</a:t>
            </a:r>
            <a:r>
              <a:rPr lang="en-US" dirty="0"/>
              <a:t>;</a:t>
            </a:r>
          </a:p>
          <a:p>
            <a:pPr>
              <a:buNone/>
            </a:pPr>
            <a:r>
              <a:rPr lang="sv-SE" dirty="0"/>
              <a:t>c. meminta keterangan dan bahan bukti dari orang </a:t>
            </a:r>
            <a:r>
              <a:rPr lang="en-US" dirty="0" err="1"/>
              <a:t>pribadi</a:t>
            </a:r>
            <a:r>
              <a:rPr lang="en-US" dirty="0"/>
              <a:t> </a:t>
            </a:r>
            <a:r>
              <a:rPr lang="en-US" dirty="0" err="1"/>
              <a:t>atau</a:t>
            </a:r>
            <a:r>
              <a:rPr lang="en-US" dirty="0"/>
              <a:t> </a:t>
            </a:r>
            <a:r>
              <a:rPr lang="en-US" dirty="0" err="1"/>
              <a:t>Badan</a:t>
            </a:r>
            <a:r>
              <a:rPr lang="en-US" dirty="0"/>
              <a:t> </a:t>
            </a:r>
            <a:r>
              <a:rPr lang="en-US" dirty="0" err="1"/>
              <a:t>sehubungan</a:t>
            </a:r>
            <a:r>
              <a:rPr lang="en-US" dirty="0"/>
              <a:t> </a:t>
            </a:r>
            <a:r>
              <a:rPr lang="en-US" dirty="0" err="1"/>
              <a:t>dengan</a:t>
            </a:r>
            <a:r>
              <a:rPr lang="en-US" dirty="0"/>
              <a:t> </a:t>
            </a:r>
            <a:r>
              <a:rPr lang="en-US" dirty="0" err="1"/>
              <a:t>tindak</a:t>
            </a:r>
            <a:r>
              <a:rPr lang="en-US" dirty="0"/>
              <a:t> </a:t>
            </a:r>
            <a:r>
              <a:rPr lang="en-US" dirty="0" err="1"/>
              <a:t>pidana</a:t>
            </a:r>
            <a:r>
              <a:rPr lang="en-US" dirty="0"/>
              <a:t> </a:t>
            </a:r>
            <a:r>
              <a:rPr lang="en-US" dirty="0" err="1"/>
              <a:t>di</a:t>
            </a:r>
            <a:r>
              <a:rPr lang="en-US" dirty="0"/>
              <a:t> </a:t>
            </a:r>
            <a:r>
              <a:rPr lang="en-US" dirty="0" err="1"/>
              <a:t>bidang</a:t>
            </a:r>
            <a:r>
              <a:rPr lang="en-US" dirty="0"/>
              <a:t> </a:t>
            </a:r>
            <a:r>
              <a:rPr lang="en-US" dirty="0" err="1"/>
              <a:t>perpajakan</a:t>
            </a:r>
            <a:r>
              <a:rPr lang="en-US" dirty="0"/>
              <a:t> Daerah </a:t>
            </a:r>
            <a:r>
              <a:rPr lang="en-US" dirty="0" err="1"/>
              <a:t>dan</a:t>
            </a:r>
            <a:r>
              <a:rPr lang="en-US" dirty="0"/>
              <a:t> </a:t>
            </a:r>
            <a:r>
              <a:rPr lang="en-US" dirty="0" err="1"/>
              <a:t>Retribusi</a:t>
            </a:r>
            <a:r>
              <a:rPr lang="en-US" dirty="0"/>
              <a:t>;</a:t>
            </a:r>
          </a:p>
          <a:p>
            <a:pPr>
              <a:buNone/>
            </a:pPr>
            <a:r>
              <a:rPr lang="en-US" dirty="0"/>
              <a:t>d. </a:t>
            </a:r>
            <a:r>
              <a:rPr lang="en-US" dirty="0" err="1"/>
              <a:t>memeriksa</a:t>
            </a:r>
            <a:r>
              <a:rPr lang="en-US" dirty="0"/>
              <a:t> </a:t>
            </a:r>
            <a:r>
              <a:rPr lang="en-US" dirty="0" err="1"/>
              <a:t>buku</a:t>
            </a:r>
            <a:r>
              <a:rPr lang="en-US" dirty="0"/>
              <a:t>, </a:t>
            </a:r>
            <a:r>
              <a:rPr lang="en-US" dirty="0" err="1"/>
              <a:t>catatan</a:t>
            </a:r>
            <a:r>
              <a:rPr lang="en-US" dirty="0"/>
              <a:t>, </a:t>
            </a:r>
            <a:r>
              <a:rPr lang="en-US" dirty="0" err="1"/>
              <a:t>dan</a:t>
            </a:r>
            <a:r>
              <a:rPr lang="en-US" dirty="0"/>
              <a:t> </a:t>
            </a:r>
            <a:r>
              <a:rPr lang="en-US" dirty="0" err="1"/>
              <a:t>dokumen</a:t>
            </a:r>
            <a:r>
              <a:rPr lang="en-US" dirty="0"/>
              <a:t> lain </a:t>
            </a:r>
            <a:r>
              <a:rPr lang="nn-NO" dirty="0"/>
              <a:t>berkenaan dengan tindak pidana di bidang perpajakan </a:t>
            </a:r>
            <a:r>
              <a:rPr lang="en-US" dirty="0"/>
              <a:t>Daerah </a:t>
            </a:r>
            <a:r>
              <a:rPr lang="en-US" dirty="0" err="1"/>
              <a:t>dan</a:t>
            </a:r>
            <a:r>
              <a:rPr lang="en-US" dirty="0"/>
              <a:t> </a:t>
            </a:r>
            <a:r>
              <a:rPr lang="en-US" dirty="0" err="1"/>
              <a:t>Retribusi</a:t>
            </a:r>
            <a:r>
              <a:rPr lang="en-US" dirty="0"/>
              <a:t>;</a:t>
            </a:r>
          </a:p>
          <a:p>
            <a:pPr>
              <a:buNone/>
            </a:pPr>
            <a:r>
              <a:rPr lang="en-US" dirty="0"/>
              <a:t>e. </a:t>
            </a:r>
            <a:r>
              <a:rPr lang="en-US" dirty="0" err="1"/>
              <a:t>melakukan</a:t>
            </a:r>
            <a:r>
              <a:rPr lang="en-US" dirty="0"/>
              <a:t> </a:t>
            </a:r>
            <a:r>
              <a:rPr lang="en-US" dirty="0" err="1"/>
              <a:t>penggeledahan</a:t>
            </a:r>
            <a:r>
              <a:rPr lang="en-US" dirty="0"/>
              <a:t> </a:t>
            </a:r>
            <a:r>
              <a:rPr lang="en-US" dirty="0" err="1"/>
              <a:t>untuk</a:t>
            </a:r>
            <a:r>
              <a:rPr lang="en-US" dirty="0"/>
              <a:t> </a:t>
            </a:r>
            <a:r>
              <a:rPr lang="en-US" dirty="0" err="1"/>
              <a:t>mendapatkan</a:t>
            </a:r>
            <a:r>
              <a:rPr lang="en-US" dirty="0"/>
              <a:t> </a:t>
            </a:r>
            <a:r>
              <a:rPr lang="en-US" dirty="0" err="1"/>
              <a:t>bahan</a:t>
            </a:r>
            <a:r>
              <a:rPr lang="en-US" dirty="0"/>
              <a:t> </a:t>
            </a:r>
            <a:r>
              <a:rPr lang="en-US" dirty="0" err="1"/>
              <a:t>bukti</a:t>
            </a:r>
            <a:r>
              <a:rPr lang="en-US" dirty="0"/>
              <a:t> </a:t>
            </a:r>
            <a:r>
              <a:rPr lang="en-US" dirty="0" err="1"/>
              <a:t>pembukuan</a:t>
            </a:r>
            <a:r>
              <a:rPr lang="en-US" dirty="0"/>
              <a:t>, </a:t>
            </a:r>
            <a:r>
              <a:rPr lang="en-US" dirty="0" err="1"/>
              <a:t>pencatatan</a:t>
            </a:r>
            <a:r>
              <a:rPr lang="en-US" dirty="0"/>
              <a:t>, </a:t>
            </a:r>
            <a:r>
              <a:rPr lang="en-US" dirty="0" err="1"/>
              <a:t>dan</a:t>
            </a:r>
            <a:r>
              <a:rPr lang="en-US" dirty="0"/>
              <a:t> </a:t>
            </a:r>
            <a:r>
              <a:rPr lang="en-US" dirty="0" err="1"/>
              <a:t>dokumen</a:t>
            </a:r>
            <a:r>
              <a:rPr lang="en-US" dirty="0"/>
              <a:t> lain, </a:t>
            </a:r>
            <a:r>
              <a:rPr lang="fi-FI" dirty="0"/>
              <a:t>serta melakukan penyitaan terhadap bahan bukti </a:t>
            </a:r>
            <a:r>
              <a:rPr lang="en-US" dirty="0" err="1"/>
              <a:t>tersebut</a:t>
            </a:r>
            <a:r>
              <a:rPr lang="en-US" dirty="0"/>
              <a: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PENYIDIKAN</a:t>
            </a:r>
          </a:p>
        </p:txBody>
      </p:sp>
      <p:sp>
        <p:nvSpPr>
          <p:cNvPr id="3" name="Content Placeholder 2"/>
          <p:cNvSpPr>
            <a:spLocks noGrp="1"/>
          </p:cNvSpPr>
          <p:nvPr>
            <p:ph idx="1"/>
          </p:nvPr>
        </p:nvSpPr>
        <p:spPr/>
        <p:txBody>
          <a:bodyPr>
            <a:normAutofit fontScale="92500" lnSpcReduction="20000"/>
          </a:bodyPr>
          <a:lstStyle/>
          <a:p>
            <a:pPr algn="ctr">
              <a:buNone/>
            </a:pPr>
            <a:r>
              <a:rPr lang="en-US" dirty="0" err="1"/>
              <a:t>Pasal</a:t>
            </a:r>
            <a:r>
              <a:rPr lang="en-US" dirty="0"/>
              <a:t> 173</a:t>
            </a:r>
          </a:p>
          <a:p>
            <a:pPr>
              <a:buNone/>
            </a:pPr>
            <a:r>
              <a:rPr lang="it-IT" dirty="0"/>
              <a:t>f. meminta bantuan tenaga ahli dalam rangka </a:t>
            </a:r>
            <a:r>
              <a:rPr lang="en-US" dirty="0" err="1"/>
              <a:t>pelaksanaan</a:t>
            </a:r>
            <a:r>
              <a:rPr lang="en-US" dirty="0"/>
              <a:t> </a:t>
            </a:r>
            <a:r>
              <a:rPr lang="en-US" dirty="0" err="1"/>
              <a:t>tugas</a:t>
            </a:r>
            <a:r>
              <a:rPr lang="en-US" dirty="0"/>
              <a:t>  </a:t>
            </a:r>
            <a:r>
              <a:rPr lang="en-US" dirty="0" err="1"/>
              <a:t>penyidikan</a:t>
            </a:r>
            <a:r>
              <a:rPr lang="en-US" dirty="0"/>
              <a:t> </a:t>
            </a:r>
            <a:r>
              <a:rPr lang="en-US" dirty="0" err="1"/>
              <a:t>tindak</a:t>
            </a:r>
            <a:r>
              <a:rPr lang="en-US" dirty="0"/>
              <a:t> </a:t>
            </a:r>
            <a:r>
              <a:rPr lang="en-US" dirty="0" err="1"/>
              <a:t>pidana</a:t>
            </a:r>
            <a:r>
              <a:rPr lang="en-US" dirty="0"/>
              <a:t> </a:t>
            </a:r>
            <a:r>
              <a:rPr lang="en-US" dirty="0" err="1"/>
              <a:t>di</a:t>
            </a:r>
            <a:r>
              <a:rPr lang="en-US" dirty="0"/>
              <a:t> </a:t>
            </a:r>
            <a:r>
              <a:rPr lang="en-US" dirty="0" err="1"/>
              <a:t>bidang</a:t>
            </a:r>
            <a:r>
              <a:rPr lang="en-US" dirty="0"/>
              <a:t> </a:t>
            </a:r>
            <a:r>
              <a:rPr lang="en-US" dirty="0" err="1"/>
              <a:t>perpajakan</a:t>
            </a:r>
            <a:r>
              <a:rPr lang="en-US" dirty="0"/>
              <a:t> Daerah </a:t>
            </a:r>
            <a:r>
              <a:rPr lang="en-US" dirty="0" err="1"/>
              <a:t>dan</a:t>
            </a:r>
            <a:r>
              <a:rPr lang="en-US" dirty="0"/>
              <a:t> </a:t>
            </a:r>
            <a:r>
              <a:rPr lang="en-US" dirty="0" err="1"/>
              <a:t>Retribusi</a:t>
            </a:r>
            <a:r>
              <a:rPr lang="en-US" dirty="0"/>
              <a:t>;</a:t>
            </a:r>
          </a:p>
          <a:p>
            <a:pPr>
              <a:buNone/>
            </a:pPr>
            <a:r>
              <a:rPr lang="en-US" dirty="0"/>
              <a:t>g. </a:t>
            </a:r>
            <a:r>
              <a:rPr lang="en-US" dirty="0" err="1"/>
              <a:t>menyuruh</a:t>
            </a:r>
            <a:r>
              <a:rPr lang="en-US" dirty="0"/>
              <a:t> </a:t>
            </a:r>
            <a:r>
              <a:rPr lang="en-US" dirty="0" err="1"/>
              <a:t>berhenti</a:t>
            </a:r>
            <a:r>
              <a:rPr lang="en-US" dirty="0"/>
              <a:t> </a:t>
            </a:r>
            <a:r>
              <a:rPr lang="en-US" dirty="0" err="1"/>
              <a:t>dan</a:t>
            </a:r>
            <a:r>
              <a:rPr lang="en-US" dirty="0"/>
              <a:t>/</a:t>
            </a:r>
            <a:r>
              <a:rPr lang="en-US" dirty="0" err="1"/>
              <a:t>atau</a:t>
            </a:r>
            <a:r>
              <a:rPr lang="en-US" dirty="0"/>
              <a:t> </a:t>
            </a:r>
            <a:r>
              <a:rPr lang="en-US" dirty="0" err="1"/>
              <a:t>melarang</a:t>
            </a:r>
            <a:r>
              <a:rPr lang="en-US" dirty="0"/>
              <a:t> </a:t>
            </a:r>
            <a:r>
              <a:rPr lang="en-US" dirty="0" err="1"/>
              <a:t>seseorang</a:t>
            </a:r>
            <a:r>
              <a:rPr lang="en-US" dirty="0"/>
              <a:t> </a:t>
            </a:r>
            <a:r>
              <a:rPr lang="fi-FI" dirty="0"/>
              <a:t>meninggalkan ruangan atau tempat pada saat </a:t>
            </a:r>
            <a:r>
              <a:rPr lang="en-US" dirty="0" err="1"/>
              <a:t>pemeriksaan</a:t>
            </a:r>
            <a:r>
              <a:rPr lang="en-US" dirty="0"/>
              <a:t> </a:t>
            </a:r>
            <a:r>
              <a:rPr lang="en-US" dirty="0" err="1"/>
              <a:t>sedang</a:t>
            </a:r>
            <a:r>
              <a:rPr lang="en-US" dirty="0"/>
              <a:t> </a:t>
            </a:r>
            <a:r>
              <a:rPr lang="en-US" dirty="0" err="1"/>
              <a:t>berlangsung</a:t>
            </a:r>
            <a:r>
              <a:rPr lang="en-US" dirty="0"/>
              <a:t> </a:t>
            </a:r>
            <a:r>
              <a:rPr lang="en-US" dirty="0" err="1"/>
              <a:t>dan</a:t>
            </a:r>
            <a:r>
              <a:rPr lang="en-US" dirty="0"/>
              <a:t> </a:t>
            </a:r>
            <a:r>
              <a:rPr lang="en-US" dirty="0" err="1"/>
              <a:t>memeriksa</a:t>
            </a:r>
            <a:r>
              <a:rPr lang="en-US" dirty="0"/>
              <a:t> </a:t>
            </a:r>
            <a:r>
              <a:rPr lang="en-US" dirty="0" err="1"/>
              <a:t>identitas</a:t>
            </a:r>
            <a:r>
              <a:rPr lang="en-US" dirty="0"/>
              <a:t> </a:t>
            </a:r>
            <a:r>
              <a:rPr lang="en-US" dirty="0" err="1"/>
              <a:t>orang</a:t>
            </a:r>
            <a:r>
              <a:rPr lang="en-US" dirty="0"/>
              <a:t>, </a:t>
            </a:r>
            <a:r>
              <a:rPr lang="en-US" dirty="0" err="1"/>
              <a:t>benda</a:t>
            </a:r>
            <a:r>
              <a:rPr lang="en-US" dirty="0"/>
              <a:t>, </a:t>
            </a:r>
            <a:r>
              <a:rPr lang="en-US" dirty="0" err="1"/>
              <a:t>dan</a:t>
            </a:r>
            <a:r>
              <a:rPr lang="en-US" dirty="0"/>
              <a:t>/</a:t>
            </a:r>
            <a:r>
              <a:rPr lang="en-US" dirty="0" err="1"/>
              <a:t>atau</a:t>
            </a:r>
            <a:r>
              <a:rPr lang="en-US" dirty="0"/>
              <a:t> </a:t>
            </a:r>
            <a:r>
              <a:rPr lang="en-US" dirty="0" err="1"/>
              <a:t>dokumen</a:t>
            </a:r>
            <a:r>
              <a:rPr lang="en-US" dirty="0"/>
              <a:t> yang </a:t>
            </a:r>
            <a:r>
              <a:rPr lang="en-US" dirty="0" err="1"/>
              <a:t>dibawa</a:t>
            </a:r>
            <a:r>
              <a:rPr lang="en-US" dirty="0"/>
              <a:t>;</a:t>
            </a:r>
          </a:p>
          <a:p>
            <a:pPr>
              <a:buNone/>
            </a:pPr>
            <a:r>
              <a:rPr lang="en-US" dirty="0"/>
              <a:t>h. </a:t>
            </a:r>
            <a:r>
              <a:rPr lang="en-US" dirty="0" err="1"/>
              <a:t>memotret</a:t>
            </a:r>
            <a:r>
              <a:rPr lang="en-US" dirty="0"/>
              <a:t> </a:t>
            </a:r>
            <a:r>
              <a:rPr lang="en-US" dirty="0" err="1"/>
              <a:t>seseorang</a:t>
            </a:r>
            <a:r>
              <a:rPr lang="en-US" dirty="0"/>
              <a:t> yang </a:t>
            </a:r>
            <a:r>
              <a:rPr lang="en-US" dirty="0" err="1"/>
              <a:t>berkaitan</a:t>
            </a:r>
            <a:r>
              <a:rPr lang="en-US" dirty="0"/>
              <a:t> </a:t>
            </a:r>
            <a:r>
              <a:rPr lang="en-US" dirty="0" err="1"/>
              <a:t>dengan</a:t>
            </a:r>
            <a:r>
              <a:rPr lang="en-US" dirty="0"/>
              <a:t> </a:t>
            </a:r>
            <a:r>
              <a:rPr lang="en-US" dirty="0" err="1"/>
              <a:t>tindak</a:t>
            </a:r>
            <a:r>
              <a:rPr lang="en-US" dirty="0"/>
              <a:t> </a:t>
            </a:r>
            <a:r>
              <a:rPr lang="en-US" dirty="0" err="1"/>
              <a:t>pidana</a:t>
            </a:r>
            <a:r>
              <a:rPr lang="en-US" dirty="0"/>
              <a:t> </a:t>
            </a:r>
            <a:r>
              <a:rPr lang="en-US" dirty="0" err="1"/>
              <a:t>perpajakan</a:t>
            </a:r>
            <a:r>
              <a:rPr lang="en-US" dirty="0"/>
              <a:t> Daerah </a:t>
            </a:r>
            <a:r>
              <a:rPr lang="en-US" dirty="0" err="1"/>
              <a:t>dan</a:t>
            </a:r>
            <a:r>
              <a:rPr lang="en-US" dirty="0"/>
              <a:t> </a:t>
            </a:r>
            <a:r>
              <a:rPr lang="en-US" dirty="0" err="1"/>
              <a:t>Retribusi</a:t>
            </a:r>
            <a:r>
              <a:rPr lang="en-US" dirty="0"/>
              <a:t>;</a:t>
            </a:r>
          </a:p>
          <a:p>
            <a:pPr>
              <a:buNone/>
            </a:pPr>
            <a:r>
              <a:rPr lang="en-US" dirty="0" err="1"/>
              <a:t>i</a:t>
            </a:r>
            <a:r>
              <a:rPr lang="en-US" dirty="0"/>
              <a:t>. </a:t>
            </a:r>
            <a:r>
              <a:rPr lang="en-US" dirty="0" err="1"/>
              <a:t>memanggil</a:t>
            </a:r>
            <a:r>
              <a:rPr lang="en-US" dirty="0"/>
              <a:t> </a:t>
            </a:r>
            <a:r>
              <a:rPr lang="en-US" dirty="0" err="1"/>
              <a:t>orang</a:t>
            </a:r>
            <a:r>
              <a:rPr lang="en-US" dirty="0"/>
              <a:t> </a:t>
            </a:r>
            <a:r>
              <a:rPr lang="en-US" dirty="0" err="1"/>
              <a:t>untuk</a:t>
            </a:r>
            <a:r>
              <a:rPr lang="en-US" dirty="0"/>
              <a:t> </a:t>
            </a:r>
            <a:r>
              <a:rPr lang="en-US" dirty="0" err="1"/>
              <a:t>didengar</a:t>
            </a:r>
            <a:r>
              <a:rPr lang="en-US" dirty="0"/>
              <a:t> </a:t>
            </a:r>
            <a:r>
              <a:rPr lang="en-US" dirty="0" err="1"/>
              <a:t>keterangannya</a:t>
            </a:r>
            <a:r>
              <a:rPr lang="en-US" dirty="0"/>
              <a:t> </a:t>
            </a:r>
            <a:r>
              <a:rPr lang="en-US" dirty="0" err="1"/>
              <a:t>dan</a:t>
            </a:r>
            <a:r>
              <a:rPr lang="en-US" dirty="0"/>
              <a:t> </a:t>
            </a:r>
            <a:r>
              <a:rPr lang="fi-FI" dirty="0"/>
              <a:t>diperiksa sebagai tersangka atau saksi;</a:t>
            </a:r>
          </a:p>
          <a:p>
            <a:pPr>
              <a:buNone/>
            </a:pPr>
            <a:r>
              <a:rPr lang="en-US" dirty="0"/>
              <a:t>j. </a:t>
            </a:r>
            <a:r>
              <a:rPr lang="en-US" dirty="0" err="1"/>
              <a:t>menghentikan</a:t>
            </a:r>
            <a:r>
              <a:rPr lang="en-US" dirty="0"/>
              <a:t> </a:t>
            </a:r>
            <a:r>
              <a:rPr lang="en-US" dirty="0" err="1"/>
              <a:t>penyidikan</a:t>
            </a:r>
            <a:r>
              <a:rPr lang="en-US" dirty="0"/>
              <a:t>; </a:t>
            </a:r>
            <a:r>
              <a:rPr lang="en-US" dirty="0" err="1"/>
              <a:t>dan</a:t>
            </a:r>
            <a:r>
              <a:rPr lang="en-US" dirty="0"/>
              <a:t>/</a:t>
            </a:r>
            <a:r>
              <a:rPr lang="en-US" dirty="0" err="1"/>
              <a:t>atau</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PENYIDIKAN</a:t>
            </a:r>
          </a:p>
        </p:txBody>
      </p:sp>
      <p:sp>
        <p:nvSpPr>
          <p:cNvPr id="3" name="Content Placeholder 2"/>
          <p:cNvSpPr>
            <a:spLocks noGrp="1"/>
          </p:cNvSpPr>
          <p:nvPr>
            <p:ph idx="1"/>
          </p:nvPr>
        </p:nvSpPr>
        <p:spPr/>
        <p:txBody>
          <a:bodyPr>
            <a:normAutofit lnSpcReduction="10000"/>
          </a:bodyPr>
          <a:lstStyle/>
          <a:p>
            <a:pPr algn="ctr">
              <a:buNone/>
            </a:pPr>
            <a:r>
              <a:rPr lang="en-US" dirty="0" err="1"/>
              <a:t>Pasal</a:t>
            </a:r>
            <a:r>
              <a:rPr lang="en-US" dirty="0"/>
              <a:t> 173</a:t>
            </a:r>
          </a:p>
          <a:p>
            <a:pPr>
              <a:buNone/>
            </a:pPr>
            <a:r>
              <a:rPr lang="en-US" dirty="0"/>
              <a:t>k. </a:t>
            </a:r>
            <a:r>
              <a:rPr lang="en-US" dirty="0" err="1"/>
              <a:t>melakukan</a:t>
            </a:r>
            <a:r>
              <a:rPr lang="en-US" dirty="0"/>
              <a:t> </a:t>
            </a:r>
            <a:r>
              <a:rPr lang="en-US" dirty="0" err="1"/>
              <a:t>tindakan</a:t>
            </a:r>
            <a:r>
              <a:rPr lang="en-US" dirty="0"/>
              <a:t> lain yang </a:t>
            </a:r>
            <a:r>
              <a:rPr lang="en-US" dirty="0" err="1"/>
              <a:t>perlu</a:t>
            </a:r>
            <a:r>
              <a:rPr lang="en-US" dirty="0"/>
              <a:t> </a:t>
            </a:r>
            <a:r>
              <a:rPr lang="en-US" dirty="0" err="1"/>
              <a:t>untuk</a:t>
            </a:r>
            <a:r>
              <a:rPr lang="en-US" dirty="0"/>
              <a:t> </a:t>
            </a:r>
            <a:r>
              <a:rPr lang="en-US" dirty="0" err="1"/>
              <a:t>kelancaran</a:t>
            </a:r>
            <a:r>
              <a:rPr lang="en-US" dirty="0"/>
              <a:t>  </a:t>
            </a:r>
            <a:r>
              <a:rPr lang="nn-NO" dirty="0"/>
              <a:t>penyidikan tindak pidana di bidang perpajakan </a:t>
            </a:r>
            <a:r>
              <a:rPr lang="en-US" dirty="0"/>
              <a:t>Daerah </a:t>
            </a:r>
            <a:r>
              <a:rPr lang="en-US" dirty="0" err="1"/>
              <a:t>dan</a:t>
            </a:r>
            <a:r>
              <a:rPr lang="en-US" dirty="0"/>
              <a:t> </a:t>
            </a:r>
            <a:r>
              <a:rPr lang="en-US" dirty="0" err="1"/>
              <a:t>Retribusi</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a:t>
            </a:r>
          </a:p>
          <a:p>
            <a:pPr>
              <a:buNone/>
            </a:pPr>
            <a:r>
              <a:rPr lang="en-US" dirty="0"/>
              <a:t>(4) </a:t>
            </a:r>
            <a:r>
              <a:rPr lang="en-US" dirty="0" err="1"/>
              <a:t>Penyidik</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memberitahukan</a:t>
            </a:r>
            <a:r>
              <a:rPr lang="en-US" dirty="0"/>
              <a:t> </a:t>
            </a:r>
            <a:r>
              <a:rPr lang="en-US" dirty="0" err="1"/>
              <a:t>dimulainya</a:t>
            </a:r>
            <a:r>
              <a:rPr lang="en-US" dirty="0"/>
              <a:t> </a:t>
            </a:r>
            <a:r>
              <a:rPr lang="en-US" dirty="0" err="1"/>
              <a:t>penyidikan</a:t>
            </a:r>
            <a:r>
              <a:rPr lang="en-US" dirty="0"/>
              <a:t> </a:t>
            </a:r>
            <a:r>
              <a:rPr lang="en-US" dirty="0" err="1"/>
              <a:t>dan</a:t>
            </a:r>
            <a:r>
              <a:rPr lang="en-US" dirty="0"/>
              <a:t> </a:t>
            </a:r>
            <a:r>
              <a:rPr lang="en-US" dirty="0" err="1"/>
              <a:t>menyampaikan</a:t>
            </a:r>
            <a:r>
              <a:rPr lang="en-US" dirty="0"/>
              <a:t> </a:t>
            </a:r>
            <a:r>
              <a:rPr lang="en-US" dirty="0" err="1"/>
              <a:t>hasil</a:t>
            </a:r>
            <a:r>
              <a:rPr lang="en-US" dirty="0"/>
              <a:t> </a:t>
            </a:r>
            <a:r>
              <a:rPr lang="en-US" dirty="0" err="1"/>
              <a:t>penyidikannya</a:t>
            </a:r>
            <a:r>
              <a:rPr lang="en-US" dirty="0"/>
              <a:t> </a:t>
            </a:r>
            <a:r>
              <a:rPr lang="en-US" dirty="0" err="1"/>
              <a:t>kepada</a:t>
            </a:r>
            <a:r>
              <a:rPr lang="en-US" dirty="0"/>
              <a:t> </a:t>
            </a:r>
            <a:r>
              <a:rPr lang="en-US" dirty="0" err="1"/>
              <a:t>Penuntut</a:t>
            </a:r>
            <a:r>
              <a:rPr lang="en-US" dirty="0"/>
              <a:t> </a:t>
            </a:r>
            <a:r>
              <a:rPr lang="en-US" dirty="0" err="1"/>
              <a:t>Umum</a:t>
            </a:r>
            <a:r>
              <a:rPr lang="en-US" dirty="0"/>
              <a:t> </a:t>
            </a:r>
            <a:r>
              <a:rPr lang="en-US" dirty="0" err="1"/>
              <a:t>melalui</a:t>
            </a:r>
            <a:r>
              <a:rPr lang="en-US" dirty="0"/>
              <a:t> </a:t>
            </a:r>
            <a:r>
              <a:rPr lang="en-US" dirty="0" err="1"/>
              <a:t>Penyidik</a:t>
            </a:r>
            <a:r>
              <a:rPr lang="en-US" dirty="0"/>
              <a:t> </a:t>
            </a:r>
            <a:r>
              <a:rPr lang="en-US" dirty="0" err="1"/>
              <a:t>pejabat</a:t>
            </a:r>
            <a:r>
              <a:rPr lang="en-US" dirty="0"/>
              <a:t> </a:t>
            </a:r>
            <a:r>
              <a:rPr lang="en-US" dirty="0" err="1"/>
              <a:t>Polisi</a:t>
            </a:r>
            <a:r>
              <a:rPr lang="en-US" dirty="0"/>
              <a:t> Negara </a:t>
            </a:r>
            <a:r>
              <a:rPr lang="en-US" dirty="0" err="1"/>
              <a:t>Republik</a:t>
            </a:r>
            <a:r>
              <a:rPr lang="en-US" dirty="0"/>
              <a:t> Indonesia, </a:t>
            </a:r>
            <a:r>
              <a:rPr lang="en-US" dirty="0" err="1"/>
              <a:t>sesuai</a:t>
            </a:r>
            <a:r>
              <a:rPr lang="en-US" dirty="0"/>
              <a:t> </a:t>
            </a:r>
            <a:r>
              <a:rPr lang="en-US" dirty="0" err="1"/>
              <a:t>dengan</a:t>
            </a:r>
            <a:r>
              <a:rPr lang="en-US" dirty="0"/>
              <a:t> </a:t>
            </a:r>
            <a:r>
              <a:rPr lang="en-US" dirty="0" err="1"/>
              <a:t>ketentuan</a:t>
            </a:r>
            <a:r>
              <a:rPr lang="en-US" dirty="0"/>
              <a:t> yang </a:t>
            </a:r>
            <a:r>
              <a:rPr lang="en-US" dirty="0" err="1"/>
              <a:t>diatur</a:t>
            </a:r>
            <a:r>
              <a:rPr lang="en-US" dirty="0"/>
              <a:t> </a:t>
            </a:r>
            <a:r>
              <a:rPr lang="en-US" dirty="0" err="1"/>
              <a:t>dalam</a:t>
            </a:r>
            <a:r>
              <a:rPr lang="en-US" dirty="0"/>
              <a:t> </a:t>
            </a:r>
            <a:r>
              <a:rPr lang="en-US" dirty="0" err="1"/>
              <a:t>Undang-Undang</a:t>
            </a:r>
            <a:r>
              <a:rPr lang="en-US" dirty="0"/>
              <a:t> </a:t>
            </a:r>
            <a:r>
              <a:rPr lang="en-US" dirty="0" err="1"/>
              <a:t>Hukum</a:t>
            </a:r>
            <a:r>
              <a:rPr lang="en-US" dirty="0"/>
              <a:t> </a:t>
            </a:r>
            <a:r>
              <a:rPr lang="en-US" dirty="0" err="1"/>
              <a:t>Acara</a:t>
            </a:r>
            <a:r>
              <a:rPr lang="en-US" dirty="0"/>
              <a:t> </a:t>
            </a:r>
            <a:r>
              <a:rPr lang="en-US" dirty="0" err="1"/>
              <a:t>Pidana</a:t>
            </a:r>
            <a:r>
              <a:rPr lang="en-US" dirty="0"/>
              <a: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PIDANA</a:t>
            </a:r>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174</a:t>
            </a:r>
          </a:p>
          <a:p>
            <a:pPr>
              <a:buNone/>
            </a:pPr>
            <a:r>
              <a:rPr lang="en-US" dirty="0"/>
              <a:t>(1) </a:t>
            </a:r>
            <a:r>
              <a:rPr lang="en-US" dirty="0" err="1"/>
              <a:t>Wajib</a:t>
            </a:r>
            <a:r>
              <a:rPr lang="en-US" dirty="0"/>
              <a:t> </a:t>
            </a:r>
            <a:r>
              <a:rPr lang="en-US" dirty="0" err="1"/>
              <a:t>Pajak</a:t>
            </a:r>
            <a:r>
              <a:rPr lang="en-US" dirty="0"/>
              <a:t> yang </a:t>
            </a:r>
            <a:r>
              <a:rPr lang="en-US" dirty="0" err="1"/>
              <a:t>karena</a:t>
            </a:r>
            <a:r>
              <a:rPr lang="en-US" dirty="0"/>
              <a:t> </a:t>
            </a:r>
            <a:r>
              <a:rPr lang="en-US" dirty="0" err="1"/>
              <a:t>kealpaannya</a:t>
            </a:r>
            <a:r>
              <a:rPr lang="en-US" dirty="0"/>
              <a:t> </a:t>
            </a:r>
            <a:r>
              <a:rPr lang="en-US" dirty="0" err="1"/>
              <a:t>tidak</a:t>
            </a:r>
            <a:r>
              <a:rPr lang="en-US" dirty="0"/>
              <a:t> </a:t>
            </a:r>
            <a:r>
              <a:rPr lang="en-US" dirty="0" err="1"/>
              <a:t>menyampaikan</a:t>
            </a:r>
            <a:r>
              <a:rPr lang="en-US" dirty="0"/>
              <a:t> SPTPD </a:t>
            </a:r>
            <a:r>
              <a:rPr lang="en-US" dirty="0" err="1"/>
              <a:t>atau</a:t>
            </a:r>
            <a:r>
              <a:rPr lang="en-US" dirty="0"/>
              <a:t> </a:t>
            </a:r>
            <a:r>
              <a:rPr lang="en-US" dirty="0" err="1"/>
              <a:t>mengisi</a:t>
            </a:r>
            <a:r>
              <a:rPr lang="en-US" dirty="0"/>
              <a:t> </a:t>
            </a:r>
            <a:r>
              <a:rPr lang="en-US" dirty="0" err="1"/>
              <a:t>dengan</a:t>
            </a:r>
            <a:r>
              <a:rPr lang="en-US" dirty="0"/>
              <a:t> </a:t>
            </a:r>
            <a:r>
              <a:rPr lang="en-US" dirty="0" err="1"/>
              <a:t>tidak</a:t>
            </a:r>
            <a:r>
              <a:rPr lang="en-US" dirty="0"/>
              <a:t> </a:t>
            </a:r>
            <a:r>
              <a:rPr lang="en-US" dirty="0" err="1"/>
              <a:t>benar</a:t>
            </a:r>
            <a:r>
              <a:rPr lang="en-US" dirty="0"/>
              <a:t> </a:t>
            </a:r>
            <a:r>
              <a:rPr lang="en-US" dirty="0" err="1"/>
              <a:t>atau</a:t>
            </a:r>
            <a:r>
              <a:rPr lang="en-US" dirty="0"/>
              <a:t> </a:t>
            </a:r>
            <a:r>
              <a:rPr lang="en-US" dirty="0" err="1"/>
              <a:t>tidak</a:t>
            </a:r>
            <a:r>
              <a:rPr lang="en-US" dirty="0"/>
              <a:t> </a:t>
            </a:r>
            <a:r>
              <a:rPr lang="en-US" dirty="0" err="1"/>
              <a:t>lengkap</a:t>
            </a:r>
            <a:r>
              <a:rPr lang="en-US" dirty="0"/>
              <a:t> </a:t>
            </a:r>
            <a:r>
              <a:rPr lang="en-US" dirty="0" err="1"/>
              <a:t>atau</a:t>
            </a:r>
            <a:r>
              <a:rPr lang="en-US" dirty="0"/>
              <a:t> </a:t>
            </a:r>
            <a:r>
              <a:rPr lang="en-US" dirty="0" err="1"/>
              <a:t>melampirkan</a:t>
            </a:r>
            <a:r>
              <a:rPr lang="en-US" dirty="0"/>
              <a:t> </a:t>
            </a:r>
            <a:r>
              <a:rPr lang="en-US" dirty="0" err="1"/>
              <a:t>keterangan</a:t>
            </a:r>
            <a:r>
              <a:rPr lang="en-US" dirty="0"/>
              <a:t> yang </a:t>
            </a:r>
            <a:r>
              <a:rPr lang="en-US" dirty="0" err="1"/>
              <a:t>tidak</a:t>
            </a:r>
            <a:r>
              <a:rPr lang="en-US" dirty="0"/>
              <a:t> </a:t>
            </a:r>
            <a:r>
              <a:rPr lang="en-US" dirty="0" err="1"/>
              <a:t>benar</a:t>
            </a:r>
            <a:r>
              <a:rPr lang="en-US" dirty="0"/>
              <a:t> </a:t>
            </a:r>
            <a:r>
              <a:rPr lang="en-US" dirty="0" err="1"/>
              <a:t>sehingga</a:t>
            </a:r>
            <a:r>
              <a:rPr lang="en-US" dirty="0"/>
              <a:t> </a:t>
            </a:r>
            <a:r>
              <a:rPr lang="en-US" dirty="0" err="1"/>
              <a:t>merugikan</a:t>
            </a:r>
            <a:r>
              <a:rPr lang="en-US" dirty="0"/>
              <a:t> </a:t>
            </a:r>
            <a:r>
              <a:rPr lang="en-US" dirty="0" err="1"/>
              <a:t>keuangan</a:t>
            </a:r>
            <a:r>
              <a:rPr lang="en-US" dirty="0"/>
              <a:t> Daerah </a:t>
            </a:r>
            <a:r>
              <a:rPr lang="en-US" dirty="0" err="1"/>
              <a:t>dapat</a:t>
            </a:r>
            <a:r>
              <a:rPr lang="en-US" dirty="0"/>
              <a:t> </a:t>
            </a:r>
            <a:r>
              <a:rPr lang="en-US" dirty="0" err="1"/>
              <a:t>dipidana</a:t>
            </a:r>
            <a:r>
              <a:rPr lang="en-US" dirty="0"/>
              <a:t> </a:t>
            </a:r>
            <a:r>
              <a:rPr lang="en-US" dirty="0" err="1"/>
              <a:t>dengan</a:t>
            </a:r>
            <a:r>
              <a:rPr lang="en-US" dirty="0"/>
              <a:t>  </a:t>
            </a:r>
            <a:r>
              <a:rPr lang="fi-FI" dirty="0"/>
              <a:t>pidana kurungan paling lama 1 (satu) tahun atau pidana </a:t>
            </a:r>
            <a:r>
              <a:rPr lang="en-US" dirty="0" err="1"/>
              <a:t>denda</a:t>
            </a:r>
            <a:r>
              <a:rPr lang="en-US" dirty="0"/>
              <a:t> paling </a:t>
            </a:r>
            <a:r>
              <a:rPr lang="en-US" dirty="0" err="1"/>
              <a:t>banyak</a:t>
            </a:r>
            <a:r>
              <a:rPr lang="en-US" dirty="0"/>
              <a:t> 2 (</a:t>
            </a:r>
            <a:r>
              <a:rPr lang="en-US" dirty="0" err="1"/>
              <a:t>dua</a:t>
            </a:r>
            <a:r>
              <a:rPr lang="en-US" dirty="0"/>
              <a:t>) kali </a:t>
            </a:r>
            <a:r>
              <a:rPr lang="en-US" dirty="0" err="1"/>
              <a:t>jumlah</a:t>
            </a:r>
            <a:r>
              <a:rPr lang="en-US" dirty="0"/>
              <a:t> </a:t>
            </a:r>
            <a:r>
              <a:rPr lang="en-US" dirty="0" err="1"/>
              <a:t>pajak</a:t>
            </a:r>
            <a:r>
              <a:rPr lang="en-US" dirty="0"/>
              <a:t> </a:t>
            </a:r>
            <a:r>
              <a:rPr lang="en-US" dirty="0" err="1"/>
              <a:t>terutang</a:t>
            </a:r>
            <a:r>
              <a:rPr lang="en-US" dirty="0"/>
              <a:t> yang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PIDANA</a:t>
            </a:r>
          </a:p>
        </p:txBody>
      </p:sp>
      <p:sp>
        <p:nvSpPr>
          <p:cNvPr id="3" name="Content Placeholder 2"/>
          <p:cNvSpPr>
            <a:spLocks noGrp="1"/>
          </p:cNvSpPr>
          <p:nvPr>
            <p:ph idx="1"/>
          </p:nvPr>
        </p:nvSpPr>
        <p:spPr/>
        <p:txBody>
          <a:bodyPr>
            <a:normAutofit/>
          </a:bodyPr>
          <a:lstStyle/>
          <a:p>
            <a:pPr algn="ctr">
              <a:buNone/>
            </a:pPr>
            <a:r>
              <a:rPr lang="en-US" dirty="0" err="1"/>
              <a:t>Pasal</a:t>
            </a:r>
            <a:r>
              <a:rPr lang="en-US" dirty="0"/>
              <a:t> 174</a:t>
            </a:r>
          </a:p>
          <a:p>
            <a:pPr>
              <a:buNone/>
            </a:pPr>
            <a:r>
              <a:rPr lang="en-US" dirty="0"/>
              <a:t>(2) </a:t>
            </a:r>
            <a:r>
              <a:rPr lang="en-US" dirty="0" err="1"/>
              <a:t>Wajib</a:t>
            </a:r>
            <a:r>
              <a:rPr lang="en-US" dirty="0"/>
              <a:t> </a:t>
            </a:r>
            <a:r>
              <a:rPr lang="en-US" dirty="0" err="1"/>
              <a:t>Pajak</a:t>
            </a:r>
            <a:r>
              <a:rPr lang="en-US" dirty="0"/>
              <a:t> yang </a:t>
            </a:r>
            <a:r>
              <a:rPr lang="en-US" dirty="0" err="1"/>
              <a:t>dengan</a:t>
            </a:r>
            <a:r>
              <a:rPr lang="en-US" dirty="0"/>
              <a:t> </a:t>
            </a:r>
            <a:r>
              <a:rPr lang="en-US" dirty="0" err="1"/>
              <a:t>sengaja</a:t>
            </a:r>
            <a:r>
              <a:rPr lang="en-US" dirty="0"/>
              <a:t> </a:t>
            </a:r>
            <a:r>
              <a:rPr lang="en-US" dirty="0" err="1"/>
              <a:t>tidak</a:t>
            </a:r>
            <a:r>
              <a:rPr lang="en-US" dirty="0"/>
              <a:t> </a:t>
            </a:r>
            <a:r>
              <a:rPr lang="en-US" dirty="0" err="1"/>
              <a:t>menyampaikan</a:t>
            </a:r>
            <a:r>
              <a:rPr lang="en-US" dirty="0"/>
              <a:t> SPTPD </a:t>
            </a:r>
            <a:r>
              <a:rPr lang="en-US" dirty="0" err="1"/>
              <a:t>atau</a:t>
            </a:r>
            <a:r>
              <a:rPr lang="en-US" dirty="0"/>
              <a:t> </a:t>
            </a:r>
            <a:r>
              <a:rPr lang="en-US" dirty="0" err="1"/>
              <a:t>mengisi</a:t>
            </a:r>
            <a:r>
              <a:rPr lang="en-US" dirty="0"/>
              <a:t> </a:t>
            </a:r>
            <a:r>
              <a:rPr lang="en-US" dirty="0" err="1"/>
              <a:t>dengan</a:t>
            </a:r>
            <a:r>
              <a:rPr lang="en-US" dirty="0"/>
              <a:t> </a:t>
            </a:r>
            <a:r>
              <a:rPr lang="en-US" dirty="0" err="1"/>
              <a:t>tidak</a:t>
            </a:r>
            <a:r>
              <a:rPr lang="en-US" dirty="0"/>
              <a:t> </a:t>
            </a:r>
            <a:r>
              <a:rPr lang="en-US" dirty="0" err="1"/>
              <a:t>benar</a:t>
            </a:r>
            <a:r>
              <a:rPr lang="en-US" dirty="0"/>
              <a:t> </a:t>
            </a:r>
            <a:r>
              <a:rPr lang="en-US" dirty="0" err="1"/>
              <a:t>atau</a:t>
            </a:r>
            <a:r>
              <a:rPr lang="en-US" dirty="0"/>
              <a:t> </a:t>
            </a:r>
            <a:r>
              <a:rPr lang="en-US" dirty="0" err="1"/>
              <a:t>tidak</a:t>
            </a:r>
            <a:r>
              <a:rPr lang="en-US" dirty="0"/>
              <a:t> </a:t>
            </a:r>
            <a:r>
              <a:rPr lang="en-US" dirty="0" err="1"/>
              <a:t>lengkap</a:t>
            </a:r>
            <a:r>
              <a:rPr lang="en-US" dirty="0"/>
              <a:t> </a:t>
            </a:r>
            <a:r>
              <a:rPr lang="en-US" dirty="0" err="1"/>
              <a:t>atau</a:t>
            </a:r>
            <a:r>
              <a:rPr lang="en-US" dirty="0"/>
              <a:t> </a:t>
            </a:r>
            <a:r>
              <a:rPr lang="en-US" dirty="0" err="1"/>
              <a:t>melampirkan</a:t>
            </a:r>
            <a:r>
              <a:rPr lang="en-US" dirty="0"/>
              <a:t> </a:t>
            </a:r>
            <a:r>
              <a:rPr lang="en-US" dirty="0" err="1"/>
              <a:t>keterangan</a:t>
            </a:r>
            <a:r>
              <a:rPr lang="en-US" dirty="0"/>
              <a:t> yang </a:t>
            </a:r>
            <a:r>
              <a:rPr lang="en-US" dirty="0" err="1"/>
              <a:t>tidak</a:t>
            </a:r>
            <a:r>
              <a:rPr lang="en-US" dirty="0"/>
              <a:t> </a:t>
            </a:r>
            <a:r>
              <a:rPr lang="en-US" dirty="0" err="1"/>
              <a:t>benar</a:t>
            </a:r>
            <a:r>
              <a:rPr lang="en-US" dirty="0"/>
              <a:t> </a:t>
            </a:r>
            <a:r>
              <a:rPr lang="en-US" dirty="0" err="1"/>
              <a:t>sehingga</a:t>
            </a:r>
            <a:r>
              <a:rPr lang="en-US" dirty="0"/>
              <a:t> </a:t>
            </a:r>
            <a:r>
              <a:rPr lang="en-US" dirty="0" err="1"/>
              <a:t>merugikan</a:t>
            </a:r>
            <a:r>
              <a:rPr lang="en-US" dirty="0"/>
              <a:t> </a:t>
            </a:r>
            <a:r>
              <a:rPr lang="en-US" dirty="0" err="1"/>
              <a:t>keuangan</a:t>
            </a:r>
            <a:r>
              <a:rPr lang="en-US" dirty="0"/>
              <a:t> Daerah </a:t>
            </a:r>
            <a:r>
              <a:rPr lang="en-US" dirty="0" err="1"/>
              <a:t>dapat</a:t>
            </a:r>
            <a:r>
              <a:rPr lang="en-US" dirty="0"/>
              <a:t> </a:t>
            </a:r>
            <a:r>
              <a:rPr lang="en-US" dirty="0" err="1"/>
              <a:t>dipidana</a:t>
            </a:r>
            <a:r>
              <a:rPr lang="en-US" dirty="0"/>
              <a:t> </a:t>
            </a:r>
            <a:r>
              <a:rPr lang="en-US" dirty="0" err="1"/>
              <a:t>dengan</a:t>
            </a:r>
            <a:r>
              <a:rPr lang="en-US" dirty="0"/>
              <a:t> </a:t>
            </a:r>
            <a:r>
              <a:rPr lang="en-US" dirty="0" err="1"/>
              <a:t>pidana</a:t>
            </a:r>
            <a:r>
              <a:rPr lang="en-US" dirty="0"/>
              <a:t> </a:t>
            </a:r>
            <a:r>
              <a:rPr lang="en-US" dirty="0" err="1"/>
              <a:t>penjara</a:t>
            </a:r>
            <a:r>
              <a:rPr lang="en-US" dirty="0"/>
              <a:t> paling lama 2 (</a:t>
            </a:r>
            <a:r>
              <a:rPr lang="en-US" dirty="0" err="1"/>
              <a:t>dua</a:t>
            </a:r>
            <a:r>
              <a:rPr lang="en-US" dirty="0"/>
              <a:t>) </a:t>
            </a:r>
            <a:r>
              <a:rPr lang="en-US" dirty="0" err="1"/>
              <a:t>tahun</a:t>
            </a:r>
            <a:r>
              <a:rPr lang="en-US" dirty="0"/>
              <a:t> </a:t>
            </a:r>
            <a:r>
              <a:rPr lang="en-US" dirty="0" err="1"/>
              <a:t>atau</a:t>
            </a:r>
            <a:r>
              <a:rPr lang="en-US" dirty="0"/>
              <a:t> </a:t>
            </a:r>
            <a:r>
              <a:rPr lang="en-US" dirty="0" err="1"/>
              <a:t>pidana</a:t>
            </a:r>
            <a:r>
              <a:rPr lang="en-US" dirty="0"/>
              <a:t> </a:t>
            </a:r>
            <a:r>
              <a:rPr lang="en-US" dirty="0" err="1"/>
              <a:t>denda</a:t>
            </a:r>
            <a:r>
              <a:rPr lang="en-US" dirty="0"/>
              <a:t> paling </a:t>
            </a:r>
            <a:r>
              <a:rPr lang="en-US" dirty="0" err="1"/>
              <a:t>banyak</a:t>
            </a:r>
            <a:r>
              <a:rPr lang="en-US" dirty="0"/>
              <a:t> 4 (</a:t>
            </a:r>
            <a:r>
              <a:rPr lang="en-US" dirty="0" err="1"/>
              <a:t>empat</a:t>
            </a:r>
            <a:r>
              <a:rPr lang="en-US" dirty="0"/>
              <a:t>) kali </a:t>
            </a:r>
            <a:r>
              <a:rPr lang="en-US" dirty="0" err="1"/>
              <a:t>jumlah</a:t>
            </a:r>
            <a:r>
              <a:rPr lang="en-US" dirty="0"/>
              <a:t> </a:t>
            </a:r>
            <a:r>
              <a:rPr lang="en-US" dirty="0" err="1"/>
              <a:t>pajak</a:t>
            </a:r>
            <a:r>
              <a:rPr lang="en-US" dirty="0"/>
              <a:t> </a:t>
            </a:r>
            <a:r>
              <a:rPr lang="en-US" dirty="0" err="1"/>
              <a:t>terutang</a:t>
            </a:r>
            <a:r>
              <a:rPr lang="en-US" dirty="0"/>
              <a:t> yang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PIDANA</a:t>
            </a:r>
          </a:p>
        </p:txBody>
      </p:sp>
      <p:sp>
        <p:nvSpPr>
          <p:cNvPr id="3" name="Content Placeholder 2"/>
          <p:cNvSpPr>
            <a:spLocks noGrp="1"/>
          </p:cNvSpPr>
          <p:nvPr>
            <p:ph idx="1"/>
          </p:nvPr>
        </p:nvSpPr>
        <p:spPr/>
        <p:txBody>
          <a:bodyPr>
            <a:normAutofit fontScale="92500" lnSpcReduction="10000"/>
          </a:bodyPr>
          <a:lstStyle/>
          <a:p>
            <a:pPr algn="ctr">
              <a:buNone/>
            </a:pPr>
            <a:r>
              <a:rPr lang="en-US" dirty="0" err="1"/>
              <a:t>Pasal</a:t>
            </a:r>
            <a:r>
              <a:rPr lang="en-US" dirty="0"/>
              <a:t> 175</a:t>
            </a:r>
          </a:p>
          <a:p>
            <a:pPr>
              <a:buNone/>
            </a:pPr>
            <a:r>
              <a:rPr lang="nn-NO" dirty="0"/>
              <a:t>Tindak pidana di bidang perpajakan Daerah tidak dituntut </a:t>
            </a:r>
            <a:r>
              <a:rPr lang="en-US" dirty="0" err="1"/>
              <a:t>setelah</a:t>
            </a:r>
            <a:r>
              <a:rPr lang="en-US" dirty="0"/>
              <a:t> </a:t>
            </a:r>
            <a:r>
              <a:rPr lang="en-US" dirty="0" err="1"/>
              <a:t>melampaui</a:t>
            </a:r>
            <a:r>
              <a:rPr lang="en-US" dirty="0"/>
              <a:t> </a:t>
            </a:r>
            <a:r>
              <a:rPr lang="en-US" dirty="0" err="1"/>
              <a:t>jangka</a:t>
            </a:r>
            <a:r>
              <a:rPr lang="en-US" dirty="0"/>
              <a:t> </a:t>
            </a:r>
            <a:r>
              <a:rPr lang="en-US" dirty="0" err="1"/>
              <a:t>waktu</a:t>
            </a:r>
            <a:r>
              <a:rPr lang="en-US" dirty="0"/>
              <a:t> 5 (lima) </a:t>
            </a:r>
            <a:r>
              <a:rPr lang="en-US" dirty="0" err="1"/>
              <a:t>tahun</a:t>
            </a:r>
            <a:r>
              <a:rPr lang="en-US" dirty="0"/>
              <a:t> </a:t>
            </a:r>
            <a:r>
              <a:rPr lang="en-US" dirty="0" err="1"/>
              <a:t>sejak</a:t>
            </a:r>
            <a:r>
              <a:rPr lang="en-US" dirty="0"/>
              <a:t> </a:t>
            </a:r>
            <a:r>
              <a:rPr lang="en-US" dirty="0" err="1"/>
              <a:t>saat</a:t>
            </a:r>
            <a:r>
              <a:rPr lang="en-US" dirty="0"/>
              <a:t> </a:t>
            </a:r>
            <a:r>
              <a:rPr lang="en-US" dirty="0" err="1"/>
              <a:t>terutangnya</a:t>
            </a:r>
            <a:r>
              <a:rPr lang="en-US" dirty="0"/>
              <a:t> </a:t>
            </a:r>
            <a:r>
              <a:rPr lang="en-US" dirty="0" err="1"/>
              <a:t>pajak</a:t>
            </a:r>
            <a:r>
              <a:rPr lang="en-US" dirty="0"/>
              <a:t> </a:t>
            </a:r>
            <a:r>
              <a:rPr lang="en-US" dirty="0" err="1"/>
              <a:t>atau</a:t>
            </a:r>
            <a:r>
              <a:rPr lang="en-US" dirty="0"/>
              <a:t> </a:t>
            </a:r>
            <a:r>
              <a:rPr lang="en-US" dirty="0" err="1"/>
              <a:t>berakhirnya</a:t>
            </a:r>
            <a:r>
              <a:rPr lang="en-US" dirty="0"/>
              <a:t> </a:t>
            </a:r>
            <a:r>
              <a:rPr lang="en-US" dirty="0" err="1"/>
              <a:t>Masa</a:t>
            </a:r>
            <a:r>
              <a:rPr lang="en-US" dirty="0"/>
              <a:t> </a:t>
            </a:r>
            <a:r>
              <a:rPr lang="en-US" dirty="0" err="1"/>
              <a:t>Pajak</a:t>
            </a:r>
            <a:r>
              <a:rPr lang="en-US" dirty="0"/>
              <a:t> </a:t>
            </a:r>
            <a:r>
              <a:rPr lang="en-US" dirty="0" err="1"/>
              <a:t>atau</a:t>
            </a:r>
            <a:r>
              <a:rPr lang="en-US" dirty="0"/>
              <a:t> </a:t>
            </a:r>
            <a:r>
              <a:rPr lang="en-US" dirty="0" err="1"/>
              <a:t>berakhirnya</a:t>
            </a:r>
            <a:r>
              <a:rPr lang="en-US" dirty="0"/>
              <a:t> </a:t>
            </a:r>
            <a:r>
              <a:rPr lang="en-US" dirty="0" err="1"/>
              <a:t>Bagian</a:t>
            </a:r>
            <a:r>
              <a:rPr lang="en-US" dirty="0"/>
              <a:t> </a:t>
            </a:r>
            <a:r>
              <a:rPr lang="en-US" dirty="0" err="1"/>
              <a:t>Tahun</a:t>
            </a:r>
            <a:r>
              <a:rPr lang="en-US" dirty="0"/>
              <a:t> </a:t>
            </a:r>
            <a:r>
              <a:rPr lang="en-US" dirty="0" err="1"/>
              <a:t>Pajak</a:t>
            </a:r>
            <a:r>
              <a:rPr lang="en-US" dirty="0"/>
              <a:t> </a:t>
            </a:r>
            <a:r>
              <a:rPr lang="en-US" dirty="0" err="1"/>
              <a:t>atau</a:t>
            </a:r>
            <a:r>
              <a:rPr lang="en-US" dirty="0"/>
              <a:t> </a:t>
            </a:r>
            <a:r>
              <a:rPr lang="en-US" dirty="0" err="1"/>
              <a:t>berakhirnya</a:t>
            </a:r>
            <a:r>
              <a:rPr lang="en-US" dirty="0"/>
              <a:t> </a:t>
            </a:r>
            <a:r>
              <a:rPr lang="en-US" dirty="0" err="1"/>
              <a:t>Tahun</a:t>
            </a:r>
            <a:r>
              <a:rPr lang="en-US" dirty="0"/>
              <a:t> </a:t>
            </a:r>
            <a:r>
              <a:rPr lang="en-US" dirty="0" err="1"/>
              <a:t>Pajak</a:t>
            </a:r>
            <a:r>
              <a:rPr lang="en-US" dirty="0"/>
              <a:t> yang </a:t>
            </a:r>
            <a:r>
              <a:rPr lang="en-US" dirty="0" err="1"/>
              <a:t>bersangkutan</a:t>
            </a:r>
            <a:r>
              <a:rPr lang="en-US" dirty="0"/>
              <a:t>.</a:t>
            </a:r>
          </a:p>
          <a:p>
            <a:pPr algn="ctr">
              <a:buNone/>
            </a:pPr>
            <a:r>
              <a:rPr lang="en-US" dirty="0" err="1"/>
              <a:t>Pasal</a:t>
            </a:r>
            <a:r>
              <a:rPr lang="en-US" dirty="0"/>
              <a:t> 176</a:t>
            </a:r>
          </a:p>
          <a:p>
            <a:pPr>
              <a:buNone/>
            </a:pPr>
            <a:r>
              <a:rPr lang="en-US" dirty="0" err="1"/>
              <a:t>Wajib</a:t>
            </a:r>
            <a:r>
              <a:rPr lang="en-US" dirty="0"/>
              <a:t> </a:t>
            </a:r>
            <a:r>
              <a:rPr lang="en-US" dirty="0" err="1"/>
              <a:t>Retribusi</a:t>
            </a:r>
            <a:r>
              <a:rPr lang="en-US" dirty="0"/>
              <a:t> yang </a:t>
            </a:r>
            <a:r>
              <a:rPr lang="en-US" dirty="0" err="1"/>
              <a:t>tidak</a:t>
            </a:r>
            <a:r>
              <a:rPr lang="en-US" dirty="0"/>
              <a:t> </a:t>
            </a:r>
            <a:r>
              <a:rPr lang="en-US" dirty="0" err="1"/>
              <a:t>melaksanakan</a:t>
            </a:r>
            <a:r>
              <a:rPr lang="en-US" dirty="0"/>
              <a:t> </a:t>
            </a:r>
            <a:r>
              <a:rPr lang="en-US" dirty="0" err="1"/>
              <a:t>kewajibannya</a:t>
            </a:r>
            <a:r>
              <a:rPr lang="en-US" dirty="0"/>
              <a:t> </a:t>
            </a:r>
            <a:r>
              <a:rPr lang="en-US" dirty="0" err="1"/>
              <a:t>sehingga</a:t>
            </a:r>
            <a:r>
              <a:rPr lang="en-US" dirty="0"/>
              <a:t> </a:t>
            </a:r>
            <a:r>
              <a:rPr lang="en-US" dirty="0" err="1"/>
              <a:t>merugikan</a:t>
            </a:r>
            <a:r>
              <a:rPr lang="en-US" dirty="0"/>
              <a:t> </a:t>
            </a:r>
            <a:r>
              <a:rPr lang="en-US" dirty="0" err="1"/>
              <a:t>keuangan</a:t>
            </a:r>
            <a:r>
              <a:rPr lang="en-US" dirty="0"/>
              <a:t> Daerah </a:t>
            </a:r>
            <a:r>
              <a:rPr lang="en-US" dirty="0" err="1"/>
              <a:t>diancam</a:t>
            </a:r>
            <a:r>
              <a:rPr lang="en-US" dirty="0"/>
              <a:t> </a:t>
            </a:r>
            <a:r>
              <a:rPr lang="en-US" dirty="0" err="1"/>
              <a:t>pidana</a:t>
            </a:r>
            <a:r>
              <a:rPr lang="en-US" dirty="0"/>
              <a:t> </a:t>
            </a:r>
            <a:r>
              <a:rPr lang="sv-SE" dirty="0"/>
              <a:t>kurungan paling lama 3 (tiga) bulan atau pidana denda paling </a:t>
            </a:r>
            <a:r>
              <a:rPr lang="en-US" dirty="0" err="1"/>
              <a:t>banyak</a:t>
            </a:r>
            <a:r>
              <a:rPr lang="en-US" dirty="0"/>
              <a:t> 3 (</a:t>
            </a:r>
            <a:r>
              <a:rPr lang="en-US" dirty="0" err="1"/>
              <a:t>tiga</a:t>
            </a:r>
            <a:r>
              <a:rPr lang="en-US" dirty="0"/>
              <a:t>) kali </a:t>
            </a:r>
            <a:r>
              <a:rPr lang="en-US" dirty="0" err="1"/>
              <a:t>jumlah</a:t>
            </a:r>
            <a:r>
              <a:rPr lang="en-US" dirty="0"/>
              <a:t> </a:t>
            </a:r>
            <a:r>
              <a:rPr lang="en-US" dirty="0" err="1"/>
              <a:t>Retribusi</a:t>
            </a:r>
            <a:r>
              <a:rPr lang="en-US" dirty="0"/>
              <a:t> </a:t>
            </a:r>
            <a:r>
              <a:rPr lang="en-US" dirty="0" err="1"/>
              <a:t>terutang</a:t>
            </a:r>
            <a:r>
              <a:rPr lang="en-US" dirty="0"/>
              <a:t> yang </a:t>
            </a:r>
            <a:r>
              <a:rPr lang="en-US" dirty="0" err="1"/>
              <a:t>tidak</a:t>
            </a:r>
            <a:r>
              <a:rPr lang="en-US" dirty="0"/>
              <a:t> </a:t>
            </a:r>
            <a:r>
              <a:rPr lang="en-US" dirty="0" err="1"/>
              <a:t>atau</a:t>
            </a:r>
            <a:r>
              <a:rPr lang="en-US" dirty="0"/>
              <a:t> </a:t>
            </a:r>
            <a:r>
              <a:rPr lang="en-US" dirty="0" err="1"/>
              <a:t>kurang</a:t>
            </a:r>
            <a:r>
              <a:rPr lang="en-US" dirty="0"/>
              <a:t> </a:t>
            </a:r>
            <a:r>
              <a:rPr lang="en-US" dirty="0" err="1"/>
              <a:t>dibayar</a:t>
            </a:r>
            <a:r>
              <a:rPr lang="en-US" dirty="0"/>
              <a: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KETENTUAN PIDANA</a:t>
            </a:r>
          </a:p>
        </p:txBody>
      </p:sp>
      <p:sp>
        <p:nvSpPr>
          <p:cNvPr id="3" name="Content Placeholder 2"/>
          <p:cNvSpPr>
            <a:spLocks noGrp="1"/>
          </p:cNvSpPr>
          <p:nvPr>
            <p:ph idx="1"/>
          </p:nvPr>
        </p:nvSpPr>
        <p:spPr/>
        <p:txBody>
          <a:bodyPr>
            <a:normAutofit fontScale="70000" lnSpcReduction="20000"/>
          </a:bodyPr>
          <a:lstStyle/>
          <a:p>
            <a:pPr algn="ctr">
              <a:buNone/>
            </a:pPr>
            <a:r>
              <a:rPr lang="en-US" dirty="0" err="1"/>
              <a:t>Pasal</a:t>
            </a:r>
            <a:r>
              <a:rPr lang="en-US" dirty="0"/>
              <a:t> 177</a:t>
            </a:r>
          </a:p>
          <a:p>
            <a:pPr>
              <a:buNone/>
            </a:pPr>
            <a:r>
              <a:rPr lang="en-US" dirty="0"/>
              <a:t>(1) </a:t>
            </a:r>
            <a:r>
              <a:rPr lang="en-US" dirty="0" err="1"/>
              <a:t>Pejabat</a:t>
            </a:r>
            <a:r>
              <a:rPr lang="en-US" dirty="0"/>
              <a:t> </a:t>
            </a:r>
            <a:r>
              <a:rPr lang="en-US" dirty="0" err="1"/>
              <a:t>atau</a:t>
            </a:r>
            <a:r>
              <a:rPr lang="en-US" dirty="0"/>
              <a:t> </a:t>
            </a:r>
            <a:r>
              <a:rPr lang="en-US" dirty="0" err="1"/>
              <a:t>tenaga</a:t>
            </a:r>
            <a:r>
              <a:rPr lang="en-US" dirty="0"/>
              <a:t> </a:t>
            </a:r>
            <a:r>
              <a:rPr lang="en-US" dirty="0" err="1"/>
              <a:t>ahli</a:t>
            </a:r>
            <a:r>
              <a:rPr lang="en-US" dirty="0"/>
              <a:t> yang </a:t>
            </a:r>
            <a:r>
              <a:rPr lang="en-US" dirty="0" err="1"/>
              <a:t>ditunjuk</a:t>
            </a:r>
            <a:r>
              <a:rPr lang="en-US" dirty="0"/>
              <a:t> </a:t>
            </a:r>
            <a:r>
              <a:rPr lang="en-US" dirty="0" err="1"/>
              <a:t>oleh</a:t>
            </a:r>
            <a:r>
              <a:rPr lang="en-US" dirty="0"/>
              <a:t> </a:t>
            </a:r>
            <a:r>
              <a:rPr lang="en-US" dirty="0" err="1"/>
              <a:t>Kepala</a:t>
            </a:r>
            <a:r>
              <a:rPr lang="en-US" dirty="0"/>
              <a:t> Daerah yang </a:t>
            </a:r>
            <a:r>
              <a:rPr lang="en-US" dirty="0" err="1"/>
              <a:t>karena</a:t>
            </a:r>
            <a:r>
              <a:rPr lang="en-US" dirty="0"/>
              <a:t> </a:t>
            </a:r>
            <a:r>
              <a:rPr lang="en-US" dirty="0" err="1"/>
              <a:t>kealpaannya</a:t>
            </a:r>
            <a:r>
              <a:rPr lang="en-US" dirty="0"/>
              <a:t> </a:t>
            </a:r>
            <a:r>
              <a:rPr lang="en-US" dirty="0" err="1"/>
              <a:t>tidak</a:t>
            </a:r>
            <a:r>
              <a:rPr lang="en-US" dirty="0"/>
              <a:t> </a:t>
            </a:r>
            <a:r>
              <a:rPr lang="en-US" dirty="0" err="1"/>
              <a:t>memenuhi</a:t>
            </a:r>
            <a:r>
              <a:rPr lang="en-US" dirty="0"/>
              <a:t> </a:t>
            </a:r>
            <a:r>
              <a:rPr lang="en-US" dirty="0" err="1"/>
              <a:t>kewajiban</a:t>
            </a:r>
            <a:r>
              <a:rPr lang="en-US" dirty="0"/>
              <a:t> </a:t>
            </a:r>
            <a:r>
              <a:rPr lang="en-US" dirty="0" err="1"/>
              <a:t>merahasiakan</a:t>
            </a:r>
            <a:r>
              <a:rPr lang="en-US" dirty="0"/>
              <a:t> </a:t>
            </a:r>
            <a:r>
              <a:rPr lang="en-US" dirty="0" err="1"/>
              <a:t>hal</a:t>
            </a:r>
            <a:r>
              <a:rPr lang="en-US" dirty="0"/>
              <a:t> </a:t>
            </a:r>
            <a:r>
              <a:rPr lang="en-US" dirty="0" err="1"/>
              <a:t>sebagaimana</a:t>
            </a:r>
            <a:r>
              <a:rPr lang="en-US" dirty="0"/>
              <a:t> </a:t>
            </a:r>
            <a:r>
              <a:rPr lang="en-US" dirty="0" err="1"/>
              <a:t>dimaksud</a:t>
            </a:r>
            <a:r>
              <a:rPr lang="en-US" dirty="0"/>
              <a:t> </a:t>
            </a:r>
            <a:r>
              <a:rPr lang="en-US" dirty="0" err="1"/>
              <a:t>dalam</a:t>
            </a:r>
            <a:r>
              <a:rPr lang="en-US" dirty="0"/>
              <a:t> </a:t>
            </a:r>
            <a:r>
              <a:rPr lang="en-US" dirty="0" err="1"/>
              <a:t>Pasal</a:t>
            </a:r>
            <a:r>
              <a:rPr lang="en-US" dirty="0"/>
              <a:t> 172 </a:t>
            </a:r>
            <a:r>
              <a:rPr lang="en-US" dirty="0" err="1"/>
              <a:t>ayat</a:t>
            </a:r>
            <a:r>
              <a:rPr lang="en-US" dirty="0"/>
              <a:t> (1) </a:t>
            </a:r>
            <a:r>
              <a:rPr lang="en-US" dirty="0" err="1"/>
              <a:t>dan</a:t>
            </a:r>
            <a:r>
              <a:rPr lang="en-US" dirty="0"/>
              <a:t> </a:t>
            </a:r>
            <a:r>
              <a:rPr lang="en-US" dirty="0" err="1"/>
              <a:t>ayat</a:t>
            </a:r>
            <a:r>
              <a:rPr lang="en-US" dirty="0"/>
              <a:t> (2) </a:t>
            </a:r>
            <a:r>
              <a:rPr lang="en-US" dirty="0" err="1"/>
              <a:t>dipidana</a:t>
            </a:r>
            <a:r>
              <a:rPr lang="en-US" dirty="0"/>
              <a:t> </a:t>
            </a:r>
            <a:r>
              <a:rPr lang="en-US" dirty="0" err="1"/>
              <a:t>dengan</a:t>
            </a:r>
            <a:r>
              <a:rPr lang="en-US" dirty="0"/>
              <a:t> </a:t>
            </a:r>
            <a:r>
              <a:rPr lang="en-US" dirty="0" err="1"/>
              <a:t>pidana</a:t>
            </a:r>
            <a:r>
              <a:rPr lang="en-US" dirty="0"/>
              <a:t> </a:t>
            </a:r>
            <a:r>
              <a:rPr lang="en-US" dirty="0" err="1"/>
              <a:t>kurungan</a:t>
            </a:r>
            <a:r>
              <a:rPr lang="en-US" dirty="0"/>
              <a:t> paling lama 1 (</a:t>
            </a:r>
            <a:r>
              <a:rPr lang="en-US" dirty="0" err="1"/>
              <a:t>satu</a:t>
            </a:r>
            <a:r>
              <a:rPr lang="en-US" dirty="0"/>
              <a:t>) </a:t>
            </a:r>
            <a:r>
              <a:rPr lang="en-US" dirty="0" err="1"/>
              <a:t>tahun</a:t>
            </a:r>
            <a:r>
              <a:rPr lang="en-US" dirty="0"/>
              <a:t> </a:t>
            </a:r>
            <a:r>
              <a:rPr lang="en-US" dirty="0" err="1"/>
              <a:t>dan</a:t>
            </a:r>
            <a:r>
              <a:rPr lang="en-US" dirty="0"/>
              <a:t> </a:t>
            </a:r>
            <a:r>
              <a:rPr lang="en-US" dirty="0" err="1"/>
              <a:t>pidana</a:t>
            </a:r>
            <a:r>
              <a:rPr lang="en-US" dirty="0"/>
              <a:t> </a:t>
            </a:r>
            <a:r>
              <a:rPr lang="en-US" dirty="0" err="1"/>
              <a:t>denda</a:t>
            </a:r>
            <a:r>
              <a:rPr lang="en-US" dirty="0"/>
              <a:t> paling </a:t>
            </a:r>
            <a:r>
              <a:rPr lang="en-US" dirty="0" err="1"/>
              <a:t>banyak</a:t>
            </a:r>
            <a:r>
              <a:rPr lang="en-US" dirty="0"/>
              <a:t> Rp4.000.000,00 (</a:t>
            </a:r>
            <a:r>
              <a:rPr lang="en-US" dirty="0" err="1"/>
              <a:t>empat</a:t>
            </a:r>
            <a:r>
              <a:rPr lang="en-US" dirty="0"/>
              <a:t> </a:t>
            </a:r>
            <a:r>
              <a:rPr lang="en-US" dirty="0" err="1"/>
              <a:t>juta</a:t>
            </a:r>
            <a:r>
              <a:rPr lang="en-US" dirty="0"/>
              <a:t> rupiah).</a:t>
            </a:r>
          </a:p>
          <a:p>
            <a:pPr>
              <a:buNone/>
            </a:pPr>
            <a:r>
              <a:rPr lang="en-US" dirty="0"/>
              <a:t>(2) </a:t>
            </a:r>
            <a:r>
              <a:rPr lang="en-US" dirty="0" err="1"/>
              <a:t>Pejabat</a:t>
            </a:r>
            <a:r>
              <a:rPr lang="en-US" dirty="0"/>
              <a:t> </a:t>
            </a:r>
            <a:r>
              <a:rPr lang="en-US" dirty="0" err="1"/>
              <a:t>atau</a:t>
            </a:r>
            <a:r>
              <a:rPr lang="en-US" dirty="0"/>
              <a:t> </a:t>
            </a:r>
            <a:r>
              <a:rPr lang="en-US" dirty="0" err="1"/>
              <a:t>tenaga</a:t>
            </a:r>
            <a:r>
              <a:rPr lang="en-US" dirty="0"/>
              <a:t> </a:t>
            </a:r>
            <a:r>
              <a:rPr lang="en-US" dirty="0" err="1"/>
              <a:t>ahli</a:t>
            </a:r>
            <a:r>
              <a:rPr lang="en-US" dirty="0"/>
              <a:t> yang </a:t>
            </a:r>
            <a:r>
              <a:rPr lang="en-US" dirty="0" err="1"/>
              <a:t>ditunjuk</a:t>
            </a:r>
            <a:r>
              <a:rPr lang="en-US" dirty="0"/>
              <a:t> </a:t>
            </a:r>
            <a:r>
              <a:rPr lang="en-US" dirty="0" err="1"/>
              <a:t>oleh</a:t>
            </a:r>
            <a:r>
              <a:rPr lang="en-US" dirty="0"/>
              <a:t> </a:t>
            </a:r>
            <a:r>
              <a:rPr lang="en-US" dirty="0" err="1"/>
              <a:t>Kepala</a:t>
            </a:r>
            <a:r>
              <a:rPr lang="en-US" dirty="0"/>
              <a:t> Daerah yang </a:t>
            </a:r>
            <a:r>
              <a:rPr lang="en-US" dirty="0" err="1"/>
              <a:t>dengan</a:t>
            </a:r>
            <a:r>
              <a:rPr lang="en-US" dirty="0"/>
              <a:t> </a:t>
            </a:r>
            <a:r>
              <a:rPr lang="en-US" dirty="0" err="1"/>
              <a:t>sengaja</a:t>
            </a:r>
            <a:r>
              <a:rPr lang="en-US" dirty="0"/>
              <a:t> </a:t>
            </a:r>
            <a:r>
              <a:rPr lang="en-US" dirty="0" err="1"/>
              <a:t>tidak</a:t>
            </a:r>
            <a:r>
              <a:rPr lang="en-US" dirty="0"/>
              <a:t> </a:t>
            </a:r>
            <a:r>
              <a:rPr lang="en-US" dirty="0" err="1"/>
              <a:t>memenuhi</a:t>
            </a:r>
            <a:r>
              <a:rPr lang="en-US" dirty="0"/>
              <a:t> </a:t>
            </a:r>
            <a:r>
              <a:rPr lang="en-US" dirty="0" err="1"/>
              <a:t>kewajibannya</a:t>
            </a:r>
            <a:r>
              <a:rPr lang="en-US" dirty="0"/>
              <a:t> </a:t>
            </a:r>
            <a:r>
              <a:rPr lang="en-US" dirty="0" err="1"/>
              <a:t>atau</a:t>
            </a:r>
            <a:r>
              <a:rPr lang="en-US" dirty="0"/>
              <a:t> </a:t>
            </a:r>
            <a:r>
              <a:rPr lang="en-US" dirty="0" err="1"/>
              <a:t>seseorang</a:t>
            </a:r>
            <a:r>
              <a:rPr lang="en-US" dirty="0"/>
              <a:t> yang </a:t>
            </a:r>
            <a:r>
              <a:rPr lang="en-US" dirty="0" err="1"/>
              <a:t>menyebabkan</a:t>
            </a:r>
            <a:r>
              <a:rPr lang="en-US" dirty="0"/>
              <a:t> </a:t>
            </a:r>
            <a:r>
              <a:rPr lang="en-US" dirty="0" err="1"/>
              <a:t>tidak</a:t>
            </a:r>
            <a:r>
              <a:rPr lang="en-US" dirty="0"/>
              <a:t> </a:t>
            </a:r>
            <a:r>
              <a:rPr lang="en-US" dirty="0" err="1"/>
              <a:t>dipenuhinya</a:t>
            </a:r>
            <a:r>
              <a:rPr lang="en-US" dirty="0"/>
              <a:t> </a:t>
            </a:r>
            <a:r>
              <a:rPr lang="en-US" dirty="0" err="1"/>
              <a:t>kewajiban</a:t>
            </a:r>
            <a:r>
              <a:rPr lang="en-US" dirty="0"/>
              <a:t> </a:t>
            </a:r>
            <a:r>
              <a:rPr lang="en-US" dirty="0" err="1"/>
              <a:t>pejabat</a:t>
            </a:r>
            <a:r>
              <a:rPr lang="en-US" dirty="0"/>
              <a:t> </a:t>
            </a:r>
            <a:r>
              <a:rPr lang="en-US" dirty="0" err="1"/>
              <a:t>sebagaimana</a:t>
            </a:r>
            <a:r>
              <a:rPr lang="en-US" dirty="0"/>
              <a:t> </a:t>
            </a:r>
            <a:r>
              <a:rPr lang="en-US" dirty="0" err="1"/>
              <a:t>dimaksud</a:t>
            </a:r>
            <a:r>
              <a:rPr lang="en-US" dirty="0"/>
              <a:t> </a:t>
            </a:r>
            <a:r>
              <a:rPr lang="en-US" dirty="0" err="1"/>
              <a:t>dalam</a:t>
            </a:r>
            <a:r>
              <a:rPr lang="en-US" dirty="0"/>
              <a:t> </a:t>
            </a:r>
            <a:r>
              <a:rPr lang="en-US" dirty="0" err="1"/>
              <a:t>Pasal</a:t>
            </a:r>
            <a:r>
              <a:rPr lang="en-US" dirty="0"/>
              <a:t> 172 </a:t>
            </a:r>
            <a:r>
              <a:rPr lang="en-US" dirty="0" err="1"/>
              <a:t>ayat</a:t>
            </a:r>
            <a:r>
              <a:rPr lang="en-US" dirty="0"/>
              <a:t> (1) </a:t>
            </a:r>
            <a:r>
              <a:rPr lang="sv-SE" dirty="0"/>
              <a:t>dan ayat (2) dipidana dengan pidana kurungan paling lama </a:t>
            </a:r>
            <a:r>
              <a:rPr lang="en-US" dirty="0"/>
              <a:t>2 (</a:t>
            </a:r>
            <a:r>
              <a:rPr lang="en-US" dirty="0" err="1"/>
              <a:t>dua</a:t>
            </a:r>
            <a:r>
              <a:rPr lang="en-US" dirty="0"/>
              <a:t>) </a:t>
            </a:r>
            <a:r>
              <a:rPr lang="en-US" dirty="0" err="1"/>
              <a:t>tahun</a:t>
            </a:r>
            <a:r>
              <a:rPr lang="en-US" dirty="0"/>
              <a:t> </a:t>
            </a:r>
            <a:r>
              <a:rPr lang="en-US" dirty="0" err="1"/>
              <a:t>dan</a:t>
            </a:r>
            <a:r>
              <a:rPr lang="en-US" dirty="0"/>
              <a:t> </a:t>
            </a:r>
            <a:r>
              <a:rPr lang="en-US" dirty="0" err="1"/>
              <a:t>pidana</a:t>
            </a:r>
            <a:r>
              <a:rPr lang="en-US" dirty="0"/>
              <a:t> </a:t>
            </a:r>
            <a:r>
              <a:rPr lang="en-US" dirty="0" err="1"/>
              <a:t>denda</a:t>
            </a:r>
            <a:r>
              <a:rPr lang="en-US" dirty="0"/>
              <a:t> paling </a:t>
            </a:r>
            <a:r>
              <a:rPr lang="en-US" dirty="0" err="1"/>
              <a:t>banyak</a:t>
            </a:r>
            <a:r>
              <a:rPr lang="en-US" dirty="0"/>
              <a:t> Rp10.000.000,00 (</a:t>
            </a:r>
            <a:r>
              <a:rPr lang="en-US" dirty="0" err="1"/>
              <a:t>sepuluh</a:t>
            </a:r>
            <a:r>
              <a:rPr lang="en-US" dirty="0"/>
              <a:t> </a:t>
            </a:r>
            <a:r>
              <a:rPr lang="en-US" dirty="0" err="1"/>
              <a:t>juta</a:t>
            </a:r>
            <a:r>
              <a:rPr lang="en-US" dirty="0"/>
              <a:t> rupiah).</a:t>
            </a:r>
          </a:p>
          <a:p>
            <a:pPr>
              <a:buNone/>
            </a:pPr>
            <a:r>
              <a:rPr lang="en-US" dirty="0"/>
              <a:t>(3) </a:t>
            </a:r>
            <a:r>
              <a:rPr lang="en-US" dirty="0" err="1"/>
              <a:t>Penuntutan</a:t>
            </a:r>
            <a:r>
              <a:rPr lang="en-US" dirty="0"/>
              <a:t> </a:t>
            </a:r>
            <a:r>
              <a:rPr lang="en-US" dirty="0" err="1"/>
              <a:t>terhadap</a:t>
            </a:r>
            <a:r>
              <a:rPr lang="en-US" dirty="0"/>
              <a:t> </a:t>
            </a:r>
            <a:r>
              <a:rPr lang="en-US" dirty="0" err="1"/>
              <a:t>tindak</a:t>
            </a:r>
            <a:r>
              <a:rPr lang="en-US" dirty="0"/>
              <a:t> </a:t>
            </a:r>
            <a:r>
              <a:rPr lang="en-US" dirty="0" err="1"/>
              <a:t>pidana</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dan</a:t>
            </a:r>
            <a:r>
              <a:rPr lang="en-US" dirty="0"/>
              <a:t> </a:t>
            </a:r>
            <a:r>
              <a:rPr lang="en-US" dirty="0" err="1"/>
              <a:t>ayat</a:t>
            </a:r>
            <a:r>
              <a:rPr lang="en-US" dirty="0"/>
              <a:t> (2) </a:t>
            </a:r>
            <a:r>
              <a:rPr lang="en-US" dirty="0" err="1"/>
              <a:t>hanya</a:t>
            </a:r>
            <a:r>
              <a:rPr lang="en-US" dirty="0"/>
              <a:t> </a:t>
            </a:r>
            <a:r>
              <a:rPr lang="en-US" dirty="0" err="1"/>
              <a:t>dilakukan</a:t>
            </a:r>
            <a:r>
              <a:rPr lang="en-US" dirty="0"/>
              <a:t> </a:t>
            </a:r>
            <a:r>
              <a:rPr lang="en-US" dirty="0" err="1"/>
              <a:t>atas</a:t>
            </a:r>
            <a:r>
              <a:rPr lang="en-US" dirty="0"/>
              <a:t> </a:t>
            </a:r>
            <a:r>
              <a:rPr lang="sv-SE" dirty="0"/>
              <a:t>pengaduan orang yang kerahasiaannya dilanggar.</a:t>
            </a:r>
          </a:p>
          <a:p>
            <a:pPr>
              <a:buNone/>
            </a:pPr>
            <a:r>
              <a:rPr lang="en-US" dirty="0"/>
              <a:t>(4) </a:t>
            </a:r>
            <a:r>
              <a:rPr lang="en-US" dirty="0" err="1"/>
              <a:t>Tuntutan</a:t>
            </a:r>
            <a:r>
              <a:rPr lang="en-US" dirty="0"/>
              <a:t> </a:t>
            </a:r>
            <a:r>
              <a:rPr lang="en-US" dirty="0" err="1"/>
              <a:t>pidana</a:t>
            </a:r>
            <a:r>
              <a:rPr lang="en-US" dirty="0"/>
              <a:t> </a:t>
            </a:r>
            <a:r>
              <a:rPr lang="en-US" dirty="0" err="1"/>
              <a:t>sebagaimana</a:t>
            </a:r>
            <a:r>
              <a:rPr lang="en-US" dirty="0"/>
              <a:t> </a:t>
            </a:r>
            <a:r>
              <a:rPr lang="en-US" dirty="0" err="1"/>
              <a:t>dimaksud</a:t>
            </a:r>
            <a:r>
              <a:rPr lang="en-US" dirty="0"/>
              <a:t> </a:t>
            </a:r>
            <a:r>
              <a:rPr lang="en-US" dirty="0" err="1"/>
              <a:t>pada</a:t>
            </a:r>
            <a:r>
              <a:rPr lang="en-US" dirty="0"/>
              <a:t> </a:t>
            </a:r>
            <a:r>
              <a:rPr lang="en-US" dirty="0" err="1"/>
              <a:t>ayat</a:t>
            </a:r>
            <a:r>
              <a:rPr lang="en-US" dirty="0"/>
              <a:t> (1) </a:t>
            </a:r>
            <a:r>
              <a:rPr lang="en-US" dirty="0" err="1"/>
              <a:t>dan</a:t>
            </a:r>
            <a:r>
              <a:rPr lang="en-US" dirty="0"/>
              <a:t> </a:t>
            </a:r>
            <a:r>
              <a:rPr lang="en-US" dirty="0" err="1"/>
              <a:t>ayat</a:t>
            </a:r>
            <a:r>
              <a:rPr lang="en-US" dirty="0"/>
              <a:t> (2) </a:t>
            </a:r>
            <a:r>
              <a:rPr lang="en-US" dirty="0" err="1"/>
              <a:t>sesuai</a:t>
            </a:r>
            <a:r>
              <a:rPr lang="en-US" dirty="0"/>
              <a:t> </a:t>
            </a:r>
            <a:r>
              <a:rPr lang="en-US" dirty="0" err="1"/>
              <a:t>dengan</a:t>
            </a:r>
            <a:r>
              <a:rPr lang="en-US" dirty="0"/>
              <a:t> </a:t>
            </a:r>
            <a:r>
              <a:rPr lang="en-US" dirty="0" err="1"/>
              <a:t>sifatnya</a:t>
            </a:r>
            <a:r>
              <a:rPr lang="en-US" dirty="0"/>
              <a:t> </a:t>
            </a:r>
            <a:r>
              <a:rPr lang="en-US" dirty="0" err="1"/>
              <a:t>adalah</a:t>
            </a:r>
            <a:r>
              <a:rPr lang="en-US" dirty="0"/>
              <a:t> </a:t>
            </a:r>
            <a:r>
              <a:rPr lang="en-US" dirty="0" err="1"/>
              <a:t>menyangkut</a:t>
            </a:r>
            <a:r>
              <a:rPr lang="en-US" dirty="0"/>
              <a:t> </a:t>
            </a:r>
            <a:r>
              <a:rPr lang="en-US" dirty="0" err="1"/>
              <a:t>kepentingan</a:t>
            </a:r>
            <a:r>
              <a:rPr lang="en-US" dirty="0"/>
              <a:t> </a:t>
            </a:r>
            <a:r>
              <a:rPr lang="en-US" dirty="0" err="1"/>
              <a:t>pribadi</a:t>
            </a:r>
            <a:r>
              <a:rPr lang="en-US" dirty="0"/>
              <a:t> </a:t>
            </a:r>
            <a:r>
              <a:rPr lang="en-US" dirty="0" err="1"/>
              <a:t>seseorang</a:t>
            </a:r>
            <a:r>
              <a:rPr lang="en-US" dirty="0"/>
              <a:t> </a:t>
            </a:r>
            <a:r>
              <a:rPr lang="en-US" dirty="0" err="1"/>
              <a:t>atau</a:t>
            </a:r>
            <a:r>
              <a:rPr lang="en-US" dirty="0"/>
              <a:t> </a:t>
            </a:r>
            <a:r>
              <a:rPr lang="en-US" dirty="0" err="1"/>
              <a:t>Badan</a:t>
            </a:r>
            <a:r>
              <a:rPr lang="en-US" dirty="0"/>
              <a:t> </a:t>
            </a:r>
            <a:r>
              <a:rPr lang="en-US" dirty="0" err="1"/>
              <a:t>selaku</a:t>
            </a:r>
            <a:r>
              <a:rPr lang="en-US" dirty="0"/>
              <a:t> </a:t>
            </a:r>
            <a:r>
              <a:rPr lang="en-US" dirty="0" err="1"/>
              <a:t>Wajib</a:t>
            </a:r>
            <a:r>
              <a:rPr lang="en-US" dirty="0"/>
              <a:t> </a:t>
            </a:r>
            <a:r>
              <a:rPr lang="en-US" dirty="0" err="1"/>
              <a:t>Pajak</a:t>
            </a:r>
            <a:r>
              <a:rPr lang="en-US" dirty="0"/>
              <a:t> </a:t>
            </a:r>
            <a:r>
              <a:rPr lang="en-US" dirty="0" err="1"/>
              <a:t>atau</a:t>
            </a:r>
            <a:r>
              <a:rPr lang="en-US" dirty="0"/>
              <a:t> </a:t>
            </a:r>
            <a:r>
              <a:rPr lang="en-US" dirty="0" err="1"/>
              <a:t>Wajib</a:t>
            </a:r>
            <a:r>
              <a:rPr lang="en-US" dirty="0"/>
              <a:t> </a:t>
            </a:r>
            <a:r>
              <a:rPr lang="en-US" dirty="0" err="1"/>
              <a:t>Retribusi</a:t>
            </a:r>
            <a:r>
              <a:rPr lang="en-US" dirty="0"/>
              <a:t>, </a:t>
            </a:r>
            <a:r>
              <a:rPr lang="en-US" dirty="0" err="1"/>
              <a:t>karena</a:t>
            </a:r>
            <a:r>
              <a:rPr lang="en-US" dirty="0"/>
              <a:t> </a:t>
            </a:r>
            <a:r>
              <a:rPr lang="en-US" dirty="0" err="1"/>
              <a:t>itu</a:t>
            </a:r>
            <a:r>
              <a:rPr lang="en-US" dirty="0"/>
              <a:t> </a:t>
            </a:r>
            <a:r>
              <a:rPr lang="en-US" dirty="0" err="1"/>
              <a:t>dijadikan</a:t>
            </a:r>
            <a:r>
              <a:rPr lang="en-US" dirty="0"/>
              <a:t> </a:t>
            </a:r>
            <a:r>
              <a:rPr lang="en-US" dirty="0" err="1"/>
              <a:t>tindak</a:t>
            </a:r>
            <a:r>
              <a:rPr lang="en-US" dirty="0"/>
              <a:t> </a:t>
            </a:r>
            <a:r>
              <a:rPr lang="en-US" dirty="0" err="1"/>
              <a:t>pidana</a:t>
            </a:r>
            <a:r>
              <a:rPr lang="en-US" dirty="0"/>
              <a:t> </a:t>
            </a:r>
            <a:r>
              <a:rPr lang="en-US" dirty="0" err="1"/>
              <a:t>pengaduan</a:t>
            </a:r>
            <a:r>
              <a:rPr lang="en-US" dirty="0"/>
              <a:t>.</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US" dirty="0"/>
          </a:p>
        </p:txBody>
      </p:sp>
      <p:sp>
        <p:nvSpPr>
          <p:cNvPr id="3" name="Content Placeholder 2"/>
          <p:cNvSpPr>
            <a:spLocks noGrp="1"/>
          </p:cNvSpPr>
          <p:nvPr>
            <p:ph idx="1"/>
          </p:nvPr>
        </p:nvSpPr>
        <p:spPr/>
        <p:txBody>
          <a:bodyPr>
            <a:normAutofit/>
          </a:bodyPr>
          <a:lstStyle/>
          <a:p>
            <a:pPr algn="ctr">
              <a:buNone/>
            </a:pPr>
            <a:endParaRPr lang="en-US" dirty="0"/>
          </a:p>
          <a:p>
            <a:pPr algn="ctr">
              <a:buNone/>
            </a:pPr>
            <a:endParaRPr lang="en-US" dirty="0"/>
          </a:p>
          <a:p>
            <a:pPr algn="ctr">
              <a:buNone/>
            </a:pPr>
            <a:r>
              <a:rPr lang="en-US" sz="6600" dirty="0" err="1"/>
              <a:t>Terima</a:t>
            </a:r>
            <a:r>
              <a:rPr lang="en-US" sz="6600" dirty="0"/>
              <a:t> </a:t>
            </a:r>
            <a:r>
              <a:rPr lang="en-US" sz="6600" dirty="0" err="1"/>
              <a:t>Kasih</a:t>
            </a:r>
            <a:endParaRPr lang="en-US" sz="6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JENIS-JENIS PAJAK DAERAH YANG BARU (1)</a:t>
            </a:r>
          </a:p>
        </p:txBody>
      </p:sp>
      <p:sp>
        <p:nvSpPr>
          <p:cNvPr id="2" name="Content Placeholder 1"/>
          <p:cNvSpPr>
            <a:spLocks noGrp="1"/>
          </p:cNvSpPr>
          <p:nvPr>
            <p:ph idx="1"/>
          </p:nvPr>
        </p:nvSpPr>
        <p:spPr/>
        <p:txBody>
          <a:bodyPr/>
          <a:lstStyle/>
          <a:p>
            <a:pPr>
              <a:buNone/>
            </a:pPr>
            <a:r>
              <a:rPr lang="en-US" dirty="0" err="1"/>
              <a:t>Jenis</a:t>
            </a:r>
            <a:r>
              <a:rPr lang="en-US" dirty="0"/>
              <a:t> </a:t>
            </a:r>
            <a:r>
              <a:rPr lang="en-US" dirty="0" err="1"/>
              <a:t>Pajak</a:t>
            </a:r>
            <a:r>
              <a:rPr lang="en-US" dirty="0"/>
              <a:t> </a:t>
            </a:r>
            <a:r>
              <a:rPr lang="en-US" dirty="0" err="1"/>
              <a:t>Provinsi</a:t>
            </a:r>
            <a:r>
              <a:rPr lang="en-US" dirty="0"/>
              <a:t> </a:t>
            </a:r>
            <a:r>
              <a:rPr lang="en-US" dirty="0" err="1"/>
              <a:t>terdiri</a:t>
            </a:r>
            <a:r>
              <a:rPr lang="en-US" dirty="0"/>
              <a:t> </a:t>
            </a:r>
            <a:r>
              <a:rPr lang="en-US" dirty="0" err="1"/>
              <a:t>atas</a:t>
            </a:r>
            <a:r>
              <a:rPr lang="en-US" dirty="0"/>
              <a:t>:</a:t>
            </a:r>
          </a:p>
          <a:p>
            <a:pPr marL="624078" indent="-514350">
              <a:buFont typeface="+mj-lt"/>
              <a:buAutoNum type="alphaLcParenR"/>
            </a:pPr>
            <a:r>
              <a:rPr lang="en-US" dirty="0" err="1"/>
              <a:t>Pajak</a:t>
            </a:r>
            <a:r>
              <a:rPr lang="en-US" dirty="0"/>
              <a:t> </a:t>
            </a:r>
            <a:r>
              <a:rPr lang="en-US" dirty="0" err="1"/>
              <a:t>Kendaraan</a:t>
            </a:r>
            <a:r>
              <a:rPr lang="en-US" dirty="0"/>
              <a:t> </a:t>
            </a:r>
            <a:r>
              <a:rPr lang="en-US" dirty="0" err="1"/>
              <a:t>Bermotor</a:t>
            </a:r>
            <a:r>
              <a:rPr lang="en-US" dirty="0"/>
              <a:t> (PKB);</a:t>
            </a:r>
          </a:p>
          <a:p>
            <a:pPr marL="624078" indent="-514350">
              <a:buFont typeface="+mj-lt"/>
              <a:buAutoNum type="alphaLcParenR"/>
            </a:pPr>
            <a:r>
              <a:rPr lang="en-US" dirty="0"/>
              <a:t>Bea </a:t>
            </a:r>
            <a:r>
              <a:rPr lang="en-US" dirty="0" err="1"/>
              <a:t>Balik</a:t>
            </a:r>
            <a:r>
              <a:rPr lang="en-US" dirty="0"/>
              <a:t> </a:t>
            </a:r>
            <a:r>
              <a:rPr lang="en-US" dirty="0" err="1"/>
              <a:t>Nama</a:t>
            </a:r>
            <a:r>
              <a:rPr lang="en-US" dirty="0"/>
              <a:t> </a:t>
            </a:r>
            <a:r>
              <a:rPr lang="en-US" dirty="0" err="1"/>
              <a:t>Kendaraan</a:t>
            </a:r>
            <a:r>
              <a:rPr lang="en-US" dirty="0"/>
              <a:t> </a:t>
            </a:r>
            <a:r>
              <a:rPr lang="en-US" dirty="0" err="1"/>
              <a:t>Bermotor</a:t>
            </a:r>
            <a:r>
              <a:rPr lang="en-US" dirty="0"/>
              <a:t> (BBNKB);</a:t>
            </a:r>
          </a:p>
          <a:p>
            <a:pPr marL="624078" indent="-514350">
              <a:buFont typeface="+mj-lt"/>
              <a:buAutoNum type="alphaLcParenR"/>
            </a:pPr>
            <a:r>
              <a:rPr lang="en-US" dirty="0" err="1"/>
              <a:t>Pajak</a:t>
            </a:r>
            <a:r>
              <a:rPr lang="en-US" dirty="0"/>
              <a:t> </a:t>
            </a:r>
            <a:r>
              <a:rPr lang="en-US" dirty="0" err="1"/>
              <a:t>Bahan</a:t>
            </a:r>
            <a:r>
              <a:rPr lang="en-US" dirty="0"/>
              <a:t> </a:t>
            </a:r>
            <a:r>
              <a:rPr lang="en-US" dirty="0" err="1"/>
              <a:t>Bakar</a:t>
            </a:r>
            <a:r>
              <a:rPr lang="en-US" dirty="0"/>
              <a:t> </a:t>
            </a:r>
            <a:r>
              <a:rPr lang="en-US" dirty="0" err="1"/>
              <a:t>Kendaraan</a:t>
            </a:r>
            <a:r>
              <a:rPr lang="en-US" dirty="0"/>
              <a:t> </a:t>
            </a:r>
            <a:r>
              <a:rPr lang="en-US" dirty="0" err="1"/>
              <a:t>Bermotor</a:t>
            </a:r>
            <a:r>
              <a:rPr lang="en-US" dirty="0"/>
              <a:t>  (PBBKB); </a:t>
            </a:r>
          </a:p>
          <a:p>
            <a:pPr marL="624078" indent="-514350">
              <a:buFont typeface="+mj-lt"/>
              <a:buAutoNum type="alphaLcParenR"/>
            </a:pPr>
            <a:r>
              <a:rPr lang="en-US" dirty="0" err="1"/>
              <a:t>Pajak</a:t>
            </a:r>
            <a:r>
              <a:rPr lang="en-US" dirty="0"/>
              <a:t> Air </a:t>
            </a:r>
            <a:r>
              <a:rPr lang="en-US" dirty="0" err="1"/>
              <a:t>Permukaan</a:t>
            </a:r>
            <a:r>
              <a:rPr lang="en-US" dirty="0"/>
              <a:t>; </a:t>
            </a:r>
            <a:r>
              <a:rPr lang="en-US" dirty="0" err="1"/>
              <a:t>dan</a:t>
            </a:r>
            <a:endParaRPr lang="en-US" dirty="0"/>
          </a:p>
          <a:p>
            <a:pPr marL="624078" indent="-514350">
              <a:buFont typeface="+mj-lt"/>
              <a:buAutoNum type="alphaLcParenR"/>
            </a:pPr>
            <a:r>
              <a:rPr lang="en-US" dirty="0" err="1"/>
              <a:t>Pajak</a:t>
            </a:r>
            <a:r>
              <a:rPr lang="en-US" dirty="0"/>
              <a:t> </a:t>
            </a:r>
            <a:r>
              <a:rPr lang="en-US" dirty="0" err="1"/>
              <a:t>Rokok</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JENIS-JENIS PAJAK DAERAH YANG BARU (2)</a:t>
            </a:r>
          </a:p>
        </p:txBody>
      </p:sp>
      <p:sp>
        <p:nvSpPr>
          <p:cNvPr id="2" name="Content Placeholder 1"/>
          <p:cNvSpPr>
            <a:spLocks noGrp="1"/>
          </p:cNvSpPr>
          <p:nvPr>
            <p:ph idx="1"/>
          </p:nvPr>
        </p:nvSpPr>
        <p:spPr/>
        <p:txBody>
          <a:bodyPr>
            <a:normAutofit/>
          </a:bodyPr>
          <a:lstStyle/>
          <a:p>
            <a:pPr>
              <a:buNone/>
            </a:pPr>
            <a:r>
              <a:rPr lang="en-US" dirty="0" err="1"/>
              <a:t>Jenis</a:t>
            </a:r>
            <a:r>
              <a:rPr lang="en-US" dirty="0"/>
              <a:t> </a:t>
            </a:r>
            <a:r>
              <a:rPr lang="en-US" dirty="0" err="1"/>
              <a:t>Pajak</a:t>
            </a:r>
            <a:r>
              <a:rPr lang="en-US" dirty="0"/>
              <a:t> </a:t>
            </a:r>
            <a:r>
              <a:rPr lang="en-US" dirty="0" err="1"/>
              <a:t>Kabupaten</a:t>
            </a:r>
            <a:r>
              <a:rPr lang="en-US" dirty="0"/>
              <a:t>/ Kota </a:t>
            </a:r>
            <a:r>
              <a:rPr lang="en-US" dirty="0" err="1"/>
              <a:t>terdiri</a:t>
            </a:r>
            <a:r>
              <a:rPr lang="en-US" dirty="0"/>
              <a:t> </a:t>
            </a:r>
            <a:r>
              <a:rPr lang="en-US" dirty="0" err="1"/>
              <a:t>atas</a:t>
            </a:r>
            <a:r>
              <a:rPr lang="en-US" dirty="0"/>
              <a:t>:</a:t>
            </a:r>
          </a:p>
          <a:p>
            <a:pPr marL="624078" indent="-514350">
              <a:buFont typeface="+mj-lt"/>
              <a:buAutoNum type="alphaLcParenR"/>
            </a:pPr>
            <a:r>
              <a:rPr lang="en-US" dirty="0" err="1"/>
              <a:t>Pajak</a:t>
            </a:r>
            <a:r>
              <a:rPr lang="en-US" dirty="0"/>
              <a:t> Hotel;</a:t>
            </a:r>
          </a:p>
          <a:p>
            <a:pPr marL="624078" indent="-514350">
              <a:buFont typeface="+mj-lt"/>
              <a:buAutoNum type="alphaLcParenR"/>
            </a:pPr>
            <a:r>
              <a:rPr lang="en-US" dirty="0" err="1"/>
              <a:t>Pajak</a:t>
            </a:r>
            <a:r>
              <a:rPr lang="en-US" dirty="0"/>
              <a:t> </a:t>
            </a:r>
            <a:r>
              <a:rPr lang="en-US" dirty="0" err="1"/>
              <a:t>Restoran</a:t>
            </a:r>
            <a:r>
              <a:rPr lang="en-US" dirty="0"/>
              <a:t>;</a:t>
            </a:r>
          </a:p>
          <a:p>
            <a:pPr marL="624078" indent="-514350">
              <a:buFont typeface="+mj-lt"/>
              <a:buAutoNum type="alphaLcParenR"/>
            </a:pPr>
            <a:r>
              <a:rPr lang="en-US" dirty="0" err="1"/>
              <a:t>Pajak</a:t>
            </a:r>
            <a:r>
              <a:rPr lang="en-US" dirty="0"/>
              <a:t> </a:t>
            </a:r>
            <a:r>
              <a:rPr lang="en-US" dirty="0" err="1"/>
              <a:t>Hiburan</a:t>
            </a:r>
            <a:r>
              <a:rPr lang="en-US" dirty="0"/>
              <a:t>;</a:t>
            </a:r>
          </a:p>
          <a:p>
            <a:pPr marL="624078" indent="-514350">
              <a:buFont typeface="+mj-lt"/>
              <a:buAutoNum type="alphaLcParenR"/>
            </a:pPr>
            <a:r>
              <a:rPr lang="en-US" dirty="0" err="1"/>
              <a:t>Pajak</a:t>
            </a:r>
            <a:r>
              <a:rPr lang="en-US" dirty="0"/>
              <a:t> </a:t>
            </a:r>
            <a:r>
              <a:rPr lang="en-US" dirty="0" err="1"/>
              <a:t>Reklame</a:t>
            </a:r>
            <a:r>
              <a:rPr lang="en-US" dirty="0"/>
              <a:t>;</a:t>
            </a:r>
          </a:p>
          <a:p>
            <a:pPr marL="624078" indent="-514350">
              <a:buFont typeface="+mj-lt"/>
              <a:buAutoNum type="alphaLcParenR"/>
            </a:pPr>
            <a:r>
              <a:rPr lang="en-US" dirty="0" err="1"/>
              <a:t>Pajak</a:t>
            </a:r>
            <a:r>
              <a:rPr lang="en-US" dirty="0"/>
              <a:t> </a:t>
            </a:r>
            <a:r>
              <a:rPr lang="en-US" dirty="0" err="1"/>
              <a:t>Penerangan</a:t>
            </a:r>
            <a:r>
              <a:rPr lang="en-US" dirty="0"/>
              <a:t> </a:t>
            </a:r>
            <a:r>
              <a:rPr lang="en-US" dirty="0" err="1"/>
              <a:t>Jalan</a:t>
            </a:r>
            <a:r>
              <a:rPr lang="en-US" dirty="0"/>
              <a:t>;</a:t>
            </a:r>
          </a:p>
          <a:p>
            <a:pPr marL="624078" indent="-514350">
              <a:buFont typeface="+mj-lt"/>
              <a:buAutoNum type="alphaLcParenR"/>
            </a:pPr>
            <a:r>
              <a:rPr lang="en-US" dirty="0" err="1"/>
              <a:t>Pajak</a:t>
            </a:r>
            <a:r>
              <a:rPr lang="en-US" dirty="0"/>
              <a:t> Mineral </a:t>
            </a:r>
            <a:r>
              <a:rPr lang="en-US" dirty="0" err="1"/>
              <a:t>Bukan</a:t>
            </a:r>
            <a:r>
              <a:rPr lang="en-US" dirty="0"/>
              <a:t> </a:t>
            </a:r>
            <a:r>
              <a:rPr lang="en-US" dirty="0" err="1"/>
              <a:t>Logam</a:t>
            </a:r>
            <a:r>
              <a:rPr lang="en-US" dirty="0"/>
              <a:t> </a:t>
            </a:r>
            <a:r>
              <a:rPr lang="en-US" dirty="0" err="1"/>
              <a:t>dan</a:t>
            </a:r>
            <a:r>
              <a:rPr lang="en-US" dirty="0"/>
              <a:t> </a:t>
            </a:r>
            <a:r>
              <a:rPr lang="en-US" dirty="0" err="1"/>
              <a:t>Batuan</a:t>
            </a:r>
            <a:r>
              <a:rPr lang="en-US" dirty="0"/>
              <a:t>;</a:t>
            </a:r>
          </a:p>
          <a:p>
            <a:pPr marL="624078" indent="-514350">
              <a:buFont typeface="+mj-lt"/>
              <a:buAutoNum type="alphaLcParenR"/>
            </a:pPr>
            <a:r>
              <a:rPr lang="en-US" dirty="0" err="1"/>
              <a:t>Pajak</a:t>
            </a:r>
            <a:r>
              <a:rPr lang="en-US" dirty="0"/>
              <a:t> </a:t>
            </a:r>
            <a:r>
              <a:rPr lang="en-US" dirty="0" err="1"/>
              <a:t>Parkir</a:t>
            </a:r>
            <a:r>
              <a:rPr lang="en-US" dirty="0"/>
              <a:t>;</a:t>
            </a:r>
          </a:p>
          <a:p>
            <a:pPr marL="624078" indent="-514350">
              <a:buFont typeface="+mj-lt"/>
              <a:buAutoNum type="alphaLcParenR"/>
            </a:pPr>
            <a:r>
              <a:rPr lang="en-US" dirty="0" err="1"/>
              <a:t>Pajak</a:t>
            </a:r>
            <a:r>
              <a:rPr lang="en-US" dirty="0"/>
              <a:t> Air Tanah;</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JENIS-JENIS PAJAK DAERAH YANG BARU (3)</a:t>
            </a:r>
          </a:p>
        </p:txBody>
      </p:sp>
      <p:sp>
        <p:nvSpPr>
          <p:cNvPr id="2" name="Content Placeholder 1"/>
          <p:cNvSpPr>
            <a:spLocks noGrp="1"/>
          </p:cNvSpPr>
          <p:nvPr>
            <p:ph idx="1"/>
          </p:nvPr>
        </p:nvSpPr>
        <p:spPr/>
        <p:txBody>
          <a:bodyPr/>
          <a:lstStyle/>
          <a:p>
            <a:pPr marL="624078" indent="-514350">
              <a:buFont typeface="+mj-lt"/>
              <a:buAutoNum type="alphaLcParenR" startAt="9"/>
            </a:pPr>
            <a:r>
              <a:rPr lang="en-US" dirty="0"/>
              <a:t>	</a:t>
            </a:r>
            <a:r>
              <a:rPr lang="en-US" dirty="0" err="1"/>
              <a:t>Pajak</a:t>
            </a:r>
            <a:r>
              <a:rPr lang="en-US" dirty="0"/>
              <a:t> </a:t>
            </a:r>
            <a:r>
              <a:rPr lang="en-US" dirty="0" err="1"/>
              <a:t>Sarang</a:t>
            </a:r>
            <a:r>
              <a:rPr lang="en-US" dirty="0"/>
              <a:t> </a:t>
            </a:r>
            <a:r>
              <a:rPr lang="en-US" dirty="0" err="1"/>
              <a:t>Burung</a:t>
            </a:r>
            <a:r>
              <a:rPr lang="en-US" dirty="0"/>
              <a:t> </a:t>
            </a:r>
            <a:r>
              <a:rPr lang="en-US" dirty="0" err="1"/>
              <a:t>Walet</a:t>
            </a:r>
            <a:r>
              <a:rPr lang="en-US" dirty="0"/>
              <a:t>;</a:t>
            </a:r>
          </a:p>
          <a:p>
            <a:pPr marL="624078" indent="-514350">
              <a:buFont typeface="+mj-lt"/>
              <a:buAutoNum type="alphaLcParenR" startAt="9"/>
            </a:pPr>
            <a:r>
              <a:rPr lang="en-US" dirty="0"/>
              <a:t>	</a:t>
            </a:r>
            <a:r>
              <a:rPr lang="en-US" dirty="0" err="1"/>
              <a:t>Pajak</a:t>
            </a:r>
            <a:r>
              <a:rPr lang="en-US" dirty="0"/>
              <a:t> </a:t>
            </a:r>
            <a:r>
              <a:rPr lang="en-US" dirty="0" err="1"/>
              <a:t>Bumi</a:t>
            </a:r>
            <a:r>
              <a:rPr lang="en-US" dirty="0"/>
              <a:t> </a:t>
            </a:r>
            <a:r>
              <a:rPr lang="en-US" dirty="0" err="1"/>
              <a:t>dan</a:t>
            </a:r>
            <a:r>
              <a:rPr lang="en-US" dirty="0"/>
              <a:t> </a:t>
            </a:r>
            <a:r>
              <a:rPr lang="en-US" dirty="0" err="1"/>
              <a:t>Bangunan</a:t>
            </a:r>
            <a:r>
              <a:rPr lang="en-US" dirty="0"/>
              <a:t> </a:t>
            </a:r>
            <a:r>
              <a:rPr lang="en-US" dirty="0" err="1"/>
              <a:t>Perdesaan</a:t>
            </a:r>
            <a:r>
              <a:rPr lang="en-US" dirty="0"/>
              <a:t> </a:t>
            </a:r>
            <a:r>
              <a:rPr lang="en-US" dirty="0" err="1"/>
              <a:t>dan</a:t>
            </a:r>
            <a:r>
              <a:rPr lang="en-US" dirty="0"/>
              <a:t> 	</a:t>
            </a:r>
            <a:r>
              <a:rPr lang="en-US" dirty="0" err="1"/>
              <a:t>Perkotaan</a:t>
            </a:r>
            <a:r>
              <a:rPr lang="en-US" dirty="0"/>
              <a:t>; </a:t>
            </a:r>
            <a:r>
              <a:rPr lang="en-US" dirty="0" err="1"/>
              <a:t>dan</a:t>
            </a:r>
            <a:endParaRPr lang="en-US" dirty="0"/>
          </a:p>
          <a:p>
            <a:pPr marL="624078" indent="-514350">
              <a:buFont typeface="+mj-lt"/>
              <a:buAutoNum type="alphaLcParenR" startAt="9"/>
            </a:pPr>
            <a:r>
              <a:rPr lang="en-US" dirty="0"/>
              <a:t>	Bea </a:t>
            </a:r>
            <a:r>
              <a:rPr lang="en-US" dirty="0" err="1"/>
              <a:t>Perolehan</a:t>
            </a:r>
            <a:r>
              <a:rPr lang="en-US" dirty="0"/>
              <a:t> </a:t>
            </a:r>
            <a:r>
              <a:rPr lang="en-US" dirty="0" err="1"/>
              <a:t>Hak</a:t>
            </a:r>
            <a:r>
              <a:rPr lang="en-US" dirty="0"/>
              <a:t> </a:t>
            </a:r>
            <a:r>
              <a:rPr lang="en-US" dirty="0" err="1"/>
              <a:t>Atas</a:t>
            </a:r>
            <a:r>
              <a:rPr lang="en-US" dirty="0"/>
              <a:t> Tanah </a:t>
            </a:r>
            <a:r>
              <a:rPr lang="en-US" dirty="0" err="1"/>
              <a:t>dan</a:t>
            </a:r>
            <a:r>
              <a:rPr lang="en-US" dirty="0"/>
              <a:t> </a:t>
            </a:r>
            <a:r>
              <a:rPr lang="en-US" dirty="0" err="1"/>
              <a:t>Bangunan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1683</TotalTime>
  <Words>4819</Words>
  <Application>Microsoft Office PowerPoint</Application>
  <PresentationFormat>On-screen Show (4:3)</PresentationFormat>
  <Paragraphs>358</Paragraphs>
  <Slides>68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Calibri</vt:lpstr>
      <vt:lpstr>Constantia</vt:lpstr>
      <vt:lpstr>Wingdings</vt:lpstr>
      <vt:lpstr>Wingdings 2</vt:lpstr>
      <vt:lpstr>Flow</vt:lpstr>
      <vt:lpstr>Ketentual Material &amp;Formal PDRD</vt:lpstr>
      <vt:lpstr>Pendahuluan</vt:lpstr>
      <vt:lpstr>PRINSIP PENGATURAN (1)</vt:lpstr>
      <vt:lpstr>PRINSIP PENGATURAN (2)</vt:lpstr>
      <vt:lpstr>POKOK-POKOK MATERI (1)</vt:lpstr>
      <vt:lpstr>POKOK-POKOK MATERI (2)</vt:lpstr>
      <vt:lpstr>JENIS-JENIS PAJAK DAERAH YANG BARU (1)</vt:lpstr>
      <vt:lpstr>JENIS-JENIS PAJAK DAERAH YANG BARU (2)</vt:lpstr>
      <vt:lpstr>JENIS-JENIS PAJAK DAERAH YANG BARU (3)</vt:lpstr>
      <vt:lpstr>POKOK-POKOK MATERI (3)</vt:lpstr>
      <vt:lpstr>Jenis-Jenis Retribusi Daerah (1)</vt:lpstr>
      <vt:lpstr>Jenis-Jenis Retribusi Daerah (2)</vt:lpstr>
      <vt:lpstr>Jenis-Jenis Retribusi Daerah (3)</vt:lpstr>
      <vt:lpstr>Jenis-Jenis Retribusi Daerah (4)</vt:lpstr>
      <vt:lpstr>Hukum Pajak </vt:lpstr>
      <vt:lpstr>Hukum Pajak Material (1)</vt:lpstr>
      <vt:lpstr>Hukum Pajak Material (2) </vt:lpstr>
      <vt:lpstr>Objek Pajak</vt:lpstr>
      <vt:lpstr>Subjek Pajak &amp; Wajib Pajak</vt:lpstr>
      <vt:lpstr>Subjek Pajak &amp; Wajib Pajak</vt:lpstr>
      <vt:lpstr>Hukum Pajak Material (3)</vt:lpstr>
      <vt:lpstr>Hukum Pajak Material (4)</vt:lpstr>
      <vt:lpstr>Hukum Pajak Material (5)</vt:lpstr>
      <vt:lpstr>Saat Terutang Pajak (1)</vt:lpstr>
      <vt:lpstr>Saat Terutang Pajak (2)</vt:lpstr>
      <vt:lpstr>Hukum Pajak Formal </vt:lpstr>
      <vt:lpstr>Sistem Penetapan Pajak </vt:lpstr>
      <vt:lpstr>Pemungutan Pajak</vt:lpstr>
      <vt:lpstr>Pemungutan Pajak</vt:lpstr>
      <vt:lpstr>Pemungutan Pajak</vt:lpstr>
      <vt:lpstr>Pemungutan Pajak</vt:lpstr>
      <vt:lpstr>Surat Tagihan Pajak</vt:lpstr>
      <vt:lpstr>Surat Tagihan Pajak</vt:lpstr>
      <vt:lpstr>Tata Cara Pembayaran &amp; Penagihan</vt:lpstr>
      <vt:lpstr>Tata Cara Pembayaran &amp; Penagihan</vt:lpstr>
      <vt:lpstr>Penagihan</vt:lpstr>
      <vt:lpstr>Penagihan</vt:lpstr>
      <vt:lpstr>Keberatan &amp; Banding</vt:lpstr>
      <vt:lpstr>Keberatan &amp; Banding</vt:lpstr>
      <vt:lpstr>Keberatan &amp; Banding</vt:lpstr>
      <vt:lpstr>Keberatan &amp; Banding</vt:lpstr>
      <vt:lpstr>Keberatan &amp; Banding</vt:lpstr>
      <vt:lpstr>Keberatan &amp; Banding</vt:lpstr>
      <vt:lpstr>Keberatan &amp; Banding</vt:lpstr>
      <vt:lpstr>Pembetulan, Pembatalan, Pengurangan, Ketetapan dan Penghapusan atau Pengurangan Sanksi Administrasi</vt:lpstr>
      <vt:lpstr>Pembetulan, Pembatalan, Pengurangan, Ketetapan dan Penghapusan atau Pengurangan Sanksi Administrasi</vt:lpstr>
      <vt:lpstr>Pembetulan, Pembatalan, Pengurangan, Ketetapan dan Penghapusan atau Pengurangan Sanksi Administrasi</vt:lpstr>
      <vt:lpstr>Pengembalian Kelebihan Pembayaran </vt:lpstr>
      <vt:lpstr>Pengembalian Kelebihan Pembayaran </vt:lpstr>
      <vt:lpstr>Pengembalian Kelebihan Pembayaran </vt:lpstr>
      <vt:lpstr>Daluwarsa Penagihan</vt:lpstr>
      <vt:lpstr>Daluwarsa Penagihan</vt:lpstr>
      <vt:lpstr>Penghapusan Piutang Pajak/ Retribusi</vt:lpstr>
      <vt:lpstr>PEMBUKUAN DAN PEMERIKSAAN</vt:lpstr>
      <vt:lpstr>PEMBUKUAN DAN PEMERIKSAAN</vt:lpstr>
      <vt:lpstr>PEMBUKUAN DAN PEMERIKSAAN</vt:lpstr>
      <vt:lpstr>KETENTUAN KHUSUS</vt:lpstr>
      <vt:lpstr>KETENTUAN KHUSUS</vt:lpstr>
      <vt:lpstr>KETENTUAN KHUSUS</vt:lpstr>
      <vt:lpstr>PENYIDIKAN</vt:lpstr>
      <vt:lpstr>PENYIDIKAN</vt:lpstr>
      <vt:lpstr>PENYIDIKAN</vt:lpstr>
      <vt:lpstr>PENYIDIKAN</vt:lpstr>
      <vt:lpstr>KETENTUAN PIDANA</vt:lpstr>
      <vt:lpstr>KETENTUAN PIDANA</vt:lpstr>
      <vt:lpstr>KETENTUAN PIDANA</vt:lpstr>
      <vt:lpstr>KETENTUAN PIDANA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Lenovo-pc</cp:lastModifiedBy>
  <cp:revision>61</cp:revision>
  <dcterms:created xsi:type="dcterms:W3CDTF">2013-03-03T15:18:02Z</dcterms:created>
  <dcterms:modified xsi:type="dcterms:W3CDTF">2016-09-26T01:27:10Z</dcterms:modified>
</cp:coreProperties>
</file>