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
  </p:notesMasterIdLst>
  <p:sldIdLst>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94660"/>
  </p:normalViewPr>
  <p:slideViewPr>
    <p:cSldViewPr snapToGrid="0" showGuides="1">
      <p:cViewPr varScale="1">
        <p:scale>
          <a:sx n="61" d="100"/>
          <a:sy n="61" d="100"/>
        </p:scale>
        <p:origin x="102" y="18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D4048-0094-4CAC-92DC-F9CE17D8D0F9}"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8EE3B-A978-484B-B0FC-625601CAD7E6}" type="slidenum">
              <a:rPr lang="en-US" smtClean="0"/>
              <a:t>‹#›</a:t>
            </a:fld>
            <a:endParaRPr lang="en-US"/>
          </a:p>
        </p:txBody>
      </p:sp>
    </p:spTree>
    <p:extLst>
      <p:ext uri="{BB962C8B-B14F-4D97-AF65-F5344CB8AC3E}">
        <p14:creationId xmlns:p14="http://schemas.microsoft.com/office/powerpoint/2010/main" val="371994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0B30D-C07A-425B-A90C-BA7BEB191079}" type="slidenum">
              <a:rPr lang="en-US" smtClean="0">
                <a:solidFill>
                  <a:srgbClr val="595959"/>
                </a:solidFill>
                <a:latin typeface="Cambria"/>
              </a:rPr>
              <a:pPr/>
              <a:t>1</a:t>
            </a:fld>
            <a:endParaRPr lang="en-US">
              <a:solidFill>
                <a:srgbClr val="595959"/>
              </a:solidFill>
              <a:latin typeface="Cambria"/>
            </a:endParaRPr>
          </a:p>
        </p:txBody>
      </p:sp>
    </p:spTree>
    <p:extLst>
      <p:ext uri="{BB962C8B-B14F-4D97-AF65-F5344CB8AC3E}">
        <p14:creationId xmlns:p14="http://schemas.microsoft.com/office/powerpoint/2010/main" val="20774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read and analyze two poems.  The first poem is “Mirror” by Sylvia Plath. Who is the speaker of the poem? How does the speaker think about itself? What kind of figures of speech does the poem use? Compare the first stanza and the second stanza. What do the mirror and the lake see? What is the significance of the opposite wall and the woman who seeks her reflections on the lake? Why do you think the speaker accuses the candles and moon liars?</a:t>
            </a:r>
            <a:endParaRPr lang="en-US" dirty="0"/>
          </a:p>
        </p:txBody>
      </p:sp>
      <p:sp>
        <p:nvSpPr>
          <p:cNvPr id="4" name="Slide Number Placeholder 3"/>
          <p:cNvSpPr>
            <a:spLocks noGrp="1"/>
          </p:cNvSpPr>
          <p:nvPr>
            <p:ph type="sldNum" sz="quarter" idx="10"/>
          </p:nvPr>
        </p:nvSpPr>
        <p:spPr/>
        <p:txBody>
          <a:bodyPr/>
          <a:lstStyle/>
          <a:p>
            <a:fld id="{4EC0B30D-C07A-425B-A90C-BA7BEB191079}" type="slidenum">
              <a:rPr lang="en-US" smtClean="0">
                <a:solidFill>
                  <a:srgbClr val="595959"/>
                </a:solidFill>
                <a:latin typeface="Cambria"/>
              </a:rPr>
              <a:pPr/>
              <a:t>2</a:t>
            </a:fld>
            <a:endParaRPr lang="en-US">
              <a:solidFill>
                <a:srgbClr val="595959"/>
              </a:solidFill>
              <a:latin typeface="Cambria"/>
            </a:endParaRPr>
          </a:p>
        </p:txBody>
      </p:sp>
    </p:spTree>
    <p:extLst>
      <p:ext uri="{BB962C8B-B14F-4D97-AF65-F5344CB8AC3E}">
        <p14:creationId xmlns:p14="http://schemas.microsoft.com/office/powerpoint/2010/main" val="391648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86100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936939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433275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40404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313742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415740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6" name="Footer Placeholder 5"/>
          <p:cNvSpPr>
            <a:spLocks noGrp="1"/>
          </p:cNvSpPr>
          <p:nvPr>
            <p:ph type="ftr" sz="quarter" idx="11"/>
          </p:nvPr>
        </p:nvSpPr>
        <p:spPr/>
        <p:txBody>
          <a:bodyPr/>
          <a:lstStyle/>
          <a:p>
            <a:endParaRPr lang="en-US">
              <a:solidFill>
                <a:srgbClr val="595959"/>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815845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8" name="Footer Placeholder 7"/>
          <p:cNvSpPr>
            <a:spLocks noGrp="1"/>
          </p:cNvSpPr>
          <p:nvPr>
            <p:ph type="ftr" sz="quarter" idx="11"/>
          </p:nvPr>
        </p:nvSpPr>
        <p:spPr/>
        <p:txBody>
          <a:bodyPr/>
          <a:lstStyle/>
          <a:p>
            <a:endParaRPr lang="en-US">
              <a:solidFill>
                <a:srgbClr val="595959"/>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95418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4" name="Footer Placeholder 3"/>
          <p:cNvSpPr>
            <a:spLocks noGrp="1"/>
          </p:cNvSpPr>
          <p:nvPr>
            <p:ph type="ftr" sz="quarter" idx="11"/>
          </p:nvPr>
        </p:nvSpPr>
        <p:spPr/>
        <p:txBody>
          <a:bodyPr/>
          <a:lstStyle/>
          <a:p>
            <a:endParaRPr lang="en-US">
              <a:solidFill>
                <a:srgbClr val="595959"/>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082612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a:solidFill>
                <a:srgbClr val="595959"/>
              </a:solidFill>
            </a:endParaRPr>
          </a:p>
        </p:txBody>
      </p:sp>
      <p:sp>
        <p:nvSpPr>
          <p:cNvPr id="3" name="Footer Placeholder 2"/>
          <p:cNvSpPr>
            <a:spLocks noGrp="1"/>
          </p:cNvSpPr>
          <p:nvPr>
            <p:ph type="ftr" sz="quarter" idx="11"/>
          </p:nvPr>
        </p:nvSpPr>
        <p:spPr/>
        <p:txBody>
          <a:bodyPr/>
          <a:lstStyle/>
          <a:p>
            <a:endParaRPr lang="en-US">
              <a:solidFill>
                <a:srgbClr val="595959"/>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874257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a:solidFill>
                <a:srgbClr val="595959"/>
              </a:solidFill>
            </a:endParaRPr>
          </a:p>
        </p:txBody>
      </p:sp>
      <p:sp>
        <p:nvSpPr>
          <p:cNvPr id="6" name="Footer Placeholder 5"/>
          <p:cNvSpPr>
            <a:spLocks noGrp="1"/>
          </p:cNvSpPr>
          <p:nvPr>
            <p:ph type="ftr" sz="quarter" idx="11"/>
          </p:nvPr>
        </p:nvSpPr>
        <p:spPr/>
        <p:txBody>
          <a:bodyPr/>
          <a:lstStyle/>
          <a:p>
            <a:endParaRPr lang="en-US">
              <a:solidFill>
                <a:srgbClr val="595959"/>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684566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123268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08985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758924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823790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861100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6" name="Footer Placeholder 5"/>
          <p:cNvSpPr>
            <a:spLocks noGrp="1"/>
          </p:cNvSpPr>
          <p:nvPr>
            <p:ph type="ftr" sz="quarter" idx="11"/>
          </p:nvPr>
        </p:nvSpPr>
        <p:spPr/>
        <p:txBody>
          <a:bodyPr/>
          <a:lstStyle/>
          <a:p>
            <a:endParaRPr lang="en-US">
              <a:solidFill>
                <a:srgbClr val="595959"/>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535778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8" name="Footer Placeholder 7"/>
          <p:cNvSpPr>
            <a:spLocks noGrp="1"/>
          </p:cNvSpPr>
          <p:nvPr>
            <p:ph type="ftr" sz="quarter" idx="11"/>
          </p:nvPr>
        </p:nvSpPr>
        <p:spPr/>
        <p:txBody>
          <a:bodyPr/>
          <a:lstStyle/>
          <a:p>
            <a:endParaRPr lang="en-US">
              <a:solidFill>
                <a:srgbClr val="595959"/>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512222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4" name="Footer Placeholder 3"/>
          <p:cNvSpPr>
            <a:spLocks noGrp="1"/>
          </p:cNvSpPr>
          <p:nvPr>
            <p:ph type="ftr" sz="quarter" idx="11"/>
          </p:nvPr>
        </p:nvSpPr>
        <p:spPr/>
        <p:txBody>
          <a:bodyPr/>
          <a:lstStyle/>
          <a:p>
            <a:endParaRPr lang="en-US">
              <a:solidFill>
                <a:srgbClr val="595959"/>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118394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a:solidFill>
                <a:srgbClr val="595959"/>
              </a:solidFill>
            </a:endParaRPr>
          </a:p>
        </p:txBody>
      </p:sp>
      <p:sp>
        <p:nvSpPr>
          <p:cNvPr id="3" name="Footer Placeholder 2"/>
          <p:cNvSpPr>
            <a:spLocks noGrp="1"/>
          </p:cNvSpPr>
          <p:nvPr>
            <p:ph type="ftr" sz="quarter" idx="11"/>
          </p:nvPr>
        </p:nvSpPr>
        <p:spPr/>
        <p:txBody>
          <a:bodyPr/>
          <a:lstStyle/>
          <a:p>
            <a:endParaRPr lang="en-US">
              <a:solidFill>
                <a:srgbClr val="595959"/>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44472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595959"/>
                </a:solidFill>
              </a:rPr>
              <a:pPr/>
              <a:t>10/21/2020</a:t>
            </a:fld>
            <a:endParaRPr lang="en-US">
              <a:solidFill>
                <a:srgbClr val="595959"/>
              </a:solidFill>
            </a:endParaRPr>
          </a:p>
        </p:txBody>
      </p:sp>
      <p:sp>
        <p:nvSpPr>
          <p:cNvPr id="6" name="Footer Placeholder 5"/>
          <p:cNvSpPr>
            <a:spLocks noGrp="1"/>
          </p:cNvSpPr>
          <p:nvPr>
            <p:ph type="ftr" sz="quarter" idx="11"/>
          </p:nvPr>
        </p:nvSpPr>
        <p:spPr/>
        <p:txBody>
          <a:bodyPr/>
          <a:lstStyle/>
          <a:p>
            <a:endParaRPr lang="en-US">
              <a:solidFill>
                <a:srgbClr val="595959"/>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252907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25944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solidFill>
                <a:srgbClr val="595959"/>
              </a:solidFill>
            </a:endParaRPr>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2009076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0">
          <p15:clr>
            <a:srgbClr val="F26B43"/>
          </p15:clr>
        </p15:guide>
        <p15:guide id="4294967295"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solidFill>
                  <a:srgbClr val="595959"/>
                </a:solidFill>
              </a:rPr>
              <a:pPr/>
              <a:t>10/21/2020</a:t>
            </a:fld>
            <a:endParaRPr lang="en-US" dirty="0">
              <a:solidFill>
                <a:srgbClr val="595959"/>
              </a:solidFill>
            </a:endParaRPr>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solidFill>
                <a:srgbClr val="595959"/>
              </a:solidFill>
            </a:endParaRPr>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380466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0">
          <p15:clr>
            <a:srgbClr val="F26B43"/>
          </p15:clr>
        </p15:guide>
        <p15:guide id="4294967295"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nZht4WMoMo"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9890234" cy="1464906"/>
          </a:xfrm>
        </p:spPr>
        <p:txBody>
          <a:bodyPr>
            <a:normAutofit/>
          </a:bodyPr>
          <a:lstStyle/>
          <a:p>
            <a:r>
              <a:rPr lang="en-US" dirty="0" smtClean="0"/>
              <a:t>Practice 1: “Mirror” by Sylvia Plath</a:t>
            </a:r>
            <a:endParaRPr lang="en-US" dirty="0"/>
          </a:p>
        </p:txBody>
      </p:sp>
      <p:sp>
        <p:nvSpPr>
          <p:cNvPr id="3" name="Subtitle 2"/>
          <p:cNvSpPr>
            <a:spLocks noGrp="1"/>
          </p:cNvSpPr>
          <p:nvPr>
            <p:ph type="subTitle" idx="1"/>
          </p:nvPr>
        </p:nvSpPr>
        <p:spPr/>
        <p:txBody>
          <a:bodyPr/>
          <a:lstStyle/>
          <a:p>
            <a:r>
              <a:rPr lang="en-US" dirty="0"/>
              <a:t>Subtitle</a:t>
            </a:r>
          </a:p>
        </p:txBody>
      </p:sp>
    </p:spTree>
    <p:extLst>
      <p:ext uri="{BB962C8B-B14F-4D97-AF65-F5344CB8AC3E}">
        <p14:creationId xmlns:p14="http://schemas.microsoft.com/office/powerpoint/2010/main" val="1951368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“Mirror” (1963) by Sylvia Plath (1922-1963)</a:t>
            </a:r>
          </a:p>
        </p:txBody>
      </p:sp>
      <p:sp>
        <p:nvSpPr>
          <p:cNvPr id="3" name="Content Placeholder 2"/>
          <p:cNvSpPr>
            <a:spLocks noGrp="1"/>
          </p:cNvSpPr>
          <p:nvPr>
            <p:ph idx="1"/>
          </p:nvPr>
        </p:nvSpPr>
        <p:spPr>
          <a:xfrm>
            <a:off x="1066800" y="1905000"/>
            <a:ext cx="10058400" cy="4572917"/>
          </a:xfrm>
        </p:spPr>
        <p:txBody>
          <a:bodyPr>
            <a:normAutofit fontScale="70000" lnSpcReduction="20000"/>
          </a:bodyPr>
          <a:lstStyle/>
          <a:p>
            <a:pPr marL="0" indent="0">
              <a:buNone/>
            </a:pPr>
            <a:r>
              <a:rPr lang="en-US" i="1" dirty="0"/>
              <a:t>I am silver and exact. I have no preconceptions.</a:t>
            </a:r>
            <a:r>
              <a:rPr lang="en-US" dirty="0"/>
              <a:t/>
            </a:r>
            <a:br>
              <a:rPr lang="en-US" dirty="0"/>
            </a:br>
            <a:r>
              <a:rPr lang="en-US" i="1" dirty="0"/>
              <a:t>Whatever I see I swallow immediately</a:t>
            </a:r>
            <a:r>
              <a:rPr lang="en-US" dirty="0"/>
              <a:t/>
            </a:r>
            <a:br>
              <a:rPr lang="en-US" dirty="0"/>
            </a:br>
            <a:r>
              <a:rPr lang="en-US" i="1" dirty="0"/>
              <a:t>Just as it is, </a:t>
            </a:r>
            <a:r>
              <a:rPr lang="en-US" i="1" dirty="0" err="1"/>
              <a:t>unmisted</a:t>
            </a:r>
            <a:r>
              <a:rPr lang="en-US" i="1" dirty="0"/>
              <a:t> by love or dislike.</a:t>
            </a:r>
            <a:r>
              <a:rPr lang="en-US" dirty="0"/>
              <a:t/>
            </a:r>
            <a:br>
              <a:rPr lang="en-US" dirty="0"/>
            </a:br>
            <a:r>
              <a:rPr lang="en-US" i="1" dirty="0"/>
              <a:t>I am not cruel, only truthful,</a:t>
            </a:r>
            <a:r>
              <a:rPr lang="en-US" dirty="0"/>
              <a:t/>
            </a:r>
            <a:br>
              <a:rPr lang="en-US" dirty="0"/>
            </a:br>
            <a:r>
              <a:rPr lang="en-US" i="1" dirty="0"/>
              <a:t>The eye of a little god, four-cornered.</a:t>
            </a:r>
            <a:r>
              <a:rPr lang="en-US" dirty="0"/>
              <a:t/>
            </a:r>
            <a:br>
              <a:rPr lang="en-US" dirty="0"/>
            </a:br>
            <a:r>
              <a:rPr lang="en-US" i="1" dirty="0"/>
              <a:t>Most of the time I meditate on the opposite wall.</a:t>
            </a:r>
            <a:r>
              <a:rPr lang="en-US" dirty="0"/>
              <a:t/>
            </a:r>
            <a:br>
              <a:rPr lang="en-US" dirty="0"/>
            </a:br>
            <a:r>
              <a:rPr lang="en-US" i="1" dirty="0"/>
              <a:t>It is pink, with speckles. I have looked at it so long</a:t>
            </a:r>
            <a:r>
              <a:rPr lang="en-US" dirty="0"/>
              <a:t/>
            </a:r>
            <a:br>
              <a:rPr lang="en-US" dirty="0"/>
            </a:br>
            <a:r>
              <a:rPr lang="en-US" i="1" dirty="0"/>
              <a:t>I think it is part of my heart. But it flickers.</a:t>
            </a:r>
            <a:r>
              <a:rPr lang="en-US" dirty="0"/>
              <a:t/>
            </a:r>
            <a:br>
              <a:rPr lang="en-US" dirty="0"/>
            </a:br>
            <a:r>
              <a:rPr lang="en-US" i="1" dirty="0"/>
              <a:t>Faces and darkness separate us over and over.</a:t>
            </a:r>
            <a:r>
              <a:rPr lang="en-US" dirty="0"/>
              <a:t/>
            </a:r>
            <a:br>
              <a:rPr lang="en-US" dirty="0"/>
            </a:br>
            <a:r>
              <a:rPr lang="en-US" dirty="0"/>
              <a:t/>
            </a:r>
            <a:br>
              <a:rPr lang="en-US" dirty="0"/>
            </a:br>
            <a:r>
              <a:rPr lang="en-US" i="1" dirty="0"/>
              <a:t>Now I am a lake. A woman bends over me,</a:t>
            </a:r>
            <a:r>
              <a:rPr lang="en-US" dirty="0"/>
              <a:t/>
            </a:r>
            <a:br>
              <a:rPr lang="en-US" dirty="0"/>
            </a:br>
            <a:r>
              <a:rPr lang="en-US" i="1" dirty="0"/>
              <a:t>Searching my reaches for what she really is.</a:t>
            </a:r>
            <a:r>
              <a:rPr lang="en-US" dirty="0"/>
              <a:t/>
            </a:r>
            <a:br>
              <a:rPr lang="en-US" dirty="0"/>
            </a:br>
            <a:r>
              <a:rPr lang="en-US" i="1" dirty="0"/>
              <a:t>Then she turns to those liars, the candles or the moon.</a:t>
            </a:r>
            <a:r>
              <a:rPr lang="en-US" dirty="0"/>
              <a:t/>
            </a:r>
            <a:br>
              <a:rPr lang="en-US" dirty="0"/>
            </a:br>
            <a:r>
              <a:rPr lang="en-US" i="1" dirty="0"/>
              <a:t>I see her back, and reflect it faithfully.</a:t>
            </a:r>
            <a:r>
              <a:rPr lang="en-US" dirty="0"/>
              <a:t/>
            </a:r>
            <a:br>
              <a:rPr lang="en-US" dirty="0"/>
            </a:br>
            <a:r>
              <a:rPr lang="en-US" i="1" dirty="0"/>
              <a:t>She rewards me with tears and an agitation of hands.</a:t>
            </a:r>
            <a:r>
              <a:rPr lang="en-US" dirty="0"/>
              <a:t/>
            </a:r>
            <a:br>
              <a:rPr lang="en-US" dirty="0"/>
            </a:br>
            <a:r>
              <a:rPr lang="en-US" i="1" dirty="0"/>
              <a:t>I am important to her. She comes and goes.</a:t>
            </a:r>
            <a:r>
              <a:rPr lang="en-US" dirty="0"/>
              <a:t/>
            </a:r>
            <a:br>
              <a:rPr lang="en-US" dirty="0"/>
            </a:br>
            <a:r>
              <a:rPr lang="en-US" i="1" dirty="0"/>
              <a:t>Each morning it is her face that replaces the darkness.</a:t>
            </a:r>
            <a:r>
              <a:rPr lang="en-US" dirty="0"/>
              <a:t/>
            </a:r>
            <a:br>
              <a:rPr lang="en-US" dirty="0"/>
            </a:br>
            <a:r>
              <a:rPr lang="en-US" i="1" dirty="0"/>
              <a:t>In me she has drowned a young girl, and in me an old woman</a:t>
            </a:r>
            <a:r>
              <a:rPr lang="en-US" dirty="0"/>
              <a:t/>
            </a:r>
            <a:br>
              <a:rPr lang="en-US" dirty="0"/>
            </a:br>
            <a:r>
              <a:rPr lang="en-US" i="1" dirty="0"/>
              <a:t>Rises toward her day after day, like a terrible fish.</a:t>
            </a:r>
          </a:p>
          <a:p>
            <a:pPr marL="0" indent="0">
              <a:buNone/>
            </a:pPr>
            <a:endParaRPr lang="en-US" i="1" dirty="0"/>
          </a:p>
          <a:p>
            <a:pPr marL="0" indent="0">
              <a:buNone/>
            </a:pPr>
            <a:r>
              <a:rPr lang="en-US" dirty="0">
                <a:hlinkClick r:id="rId3"/>
              </a:rPr>
              <a:t>https://www.youtube.com/watch?v=6nZht4WMoMo</a:t>
            </a:r>
            <a:r>
              <a:rPr lang="en-US" dirty="0"/>
              <a:t> </a:t>
            </a:r>
          </a:p>
          <a:p>
            <a:pPr marL="0" indent="0">
              <a:buNone/>
            </a:pPr>
            <a:endParaRPr lang="en-US" dirty="0"/>
          </a:p>
        </p:txBody>
      </p:sp>
    </p:spTree>
    <p:extLst>
      <p:ext uri="{BB962C8B-B14F-4D97-AF65-F5344CB8AC3E}">
        <p14:creationId xmlns:p14="http://schemas.microsoft.com/office/powerpoint/2010/main" val="2073650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1_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Words>
  <Application>Microsoft Office PowerPoint</Application>
  <PresentationFormat>Widescreen</PresentationFormat>
  <Paragraphs>9</Paragraphs>
  <Slides>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Arial</vt:lpstr>
      <vt:lpstr>Calibri</vt:lpstr>
      <vt:lpstr>Cambria</vt:lpstr>
      <vt:lpstr>Cherry Blossom 16x9</vt:lpstr>
      <vt:lpstr>1_Cherry Blossom 16x9</vt:lpstr>
      <vt:lpstr>Practice 1: “Mirror” by Sylvia Plath</vt:lpstr>
      <vt:lpstr>“Mirror” (1963) by Sylvia Plath (1922-1963)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1: “Mirror” by Sylvia Plath</dc:title>
  <dc:creator>Author</dc:creator>
  <cp:lastModifiedBy>Author</cp:lastModifiedBy>
  <cp:revision>1</cp:revision>
  <dcterms:created xsi:type="dcterms:W3CDTF">2020-10-21T15:09:24Z</dcterms:created>
  <dcterms:modified xsi:type="dcterms:W3CDTF">2020-10-21T15:09:44Z</dcterms:modified>
</cp:coreProperties>
</file>