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2" r:id="rId4"/>
    <p:sldId id="267" r:id="rId5"/>
    <p:sldId id="269" r:id="rId6"/>
    <p:sldId id="270" r:id="rId7"/>
    <p:sldId id="274" r:id="rId8"/>
    <p:sldId id="275" r:id="rId9"/>
    <p:sldId id="276" r:id="rId10"/>
    <p:sldId id="277" r:id="rId11"/>
    <p:sldId id="278" r:id="rId12"/>
    <p:sldId id="279" r:id="rId13"/>
    <p:sldId id="281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9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8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5791200"/>
          </a:xfrm>
          <a:custGeom>
            <a:avLst/>
            <a:gdLst/>
            <a:ahLst/>
            <a:cxnLst/>
            <a:rect l="l" t="t" r="r" b="b"/>
            <a:pathLst>
              <a:path w="9144000" h="5791200">
                <a:moveTo>
                  <a:pt x="9144000" y="0"/>
                </a:moveTo>
                <a:lnTo>
                  <a:pt x="0" y="0"/>
                </a:lnTo>
                <a:lnTo>
                  <a:pt x="0" y="5791200"/>
                </a:lnTo>
                <a:lnTo>
                  <a:pt x="9144000" y="5791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91212"/>
            <a:ext cx="9143936" cy="106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18047"/>
            <a:ext cx="9144000" cy="118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745479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3568" y="88392"/>
            <a:ext cx="7293864" cy="174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87549" y="5656765"/>
            <a:ext cx="1144449" cy="12012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1"/>
            <a:ext cx="9144000" cy="11672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07353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4879" y="220472"/>
            <a:ext cx="4214241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9835" y="1279652"/>
            <a:ext cx="646430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143" y="5972881"/>
            <a:ext cx="125095" cy="241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5449" y="5918334"/>
            <a:ext cx="1000760" cy="34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image" Target="../media/image47.jpg"/><Relationship Id="rId21" Type="http://schemas.openxmlformats.org/officeDocument/2006/relationships/image" Target="../media/image36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2.png"/><Relationship Id="rId23" Type="http://schemas.openxmlformats.org/officeDocument/2006/relationships/image" Target="../media/image7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48.png"/><Relationship Id="rId9" Type="http://schemas.openxmlformats.org/officeDocument/2006/relationships/image" Target="../media/image28.png"/><Relationship Id="rId14" Type="http://schemas.openxmlformats.org/officeDocument/2006/relationships/image" Target="../media/image17.png"/><Relationship Id="rId2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18" Type="http://schemas.openxmlformats.org/officeDocument/2006/relationships/image" Target="../media/image35.png"/><Relationship Id="rId3" Type="http://schemas.openxmlformats.org/officeDocument/2006/relationships/image" Target="../media/image49.png"/><Relationship Id="rId21" Type="http://schemas.openxmlformats.org/officeDocument/2006/relationships/image" Target="../media/image37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18" Type="http://schemas.openxmlformats.org/officeDocument/2006/relationships/image" Target="../media/image35.png"/><Relationship Id="rId3" Type="http://schemas.openxmlformats.org/officeDocument/2006/relationships/image" Target="../media/image50.png"/><Relationship Id="rId21" Type="http://schemas.openxmlformats.org/officeDocument/2006/relationships/image" Target="../media/image37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23" Type="http://schemas.openxmlformats.org/officeDocument/2006/relationships/image" Target="../media/image51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18" Type="http://schemas.openxmlformats.org/officeDocument/2006/relationships/image" Target="../media/image35.png"/><Relationship Id="rId3" Type="http://schemas.openxmlformats.org/officeDocument/2006/relationships/image" Target="../media/image52.png"/><Relationship Id="rId21" Type="http://schemas.openxmlformats.org/officeDocument/2006/relationships/image" Target="../media/image37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23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openxmlformats.org/officeDocument/2006/relationships/image" Target="../media/image17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20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18" Type="http://schemas.openxmlformats.org/officeDocument/2006/relationships/image" Target="../media/image35.png"/><Relationship Id="rId3" Type="http://schemas.openxmlformats.org/officeDocument/2006/relationships/image" Target="../media/image38.png"/><Relationship Id="rId21" Type="http://schemas.openxmlformats.org/officeDocument/2006/relationships/image" Target="../media/image37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image" Target="../media/image39.png"/><Relationship Id="rId21" Type="http://schemas.openxmlformats.org/officeDocument/2006/relationships/image" Target="../media/image36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2.png"/><Relationship Id="rId23" Type="http://schemas.openxmlformats.org/officeDocument/2006/relationships/image" Target="../media/image7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28.png"/><Relationship Id="rId14" Type="http://schemas.openxmlformats.org/officeDocument/2006/relationships/image" Target="../media/image17.png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18" Type="http://schemas.openxmlformats.org/officeDocument/2006/relationships/image" Target="../media/image35.png"/><Relationship Id="rId3" Type="http://schemas.openxmlformats.org/officeDocument/2006/relationships/image" Target="../media/image41.png"/><Relationship Id="rId21" Type="http://schemas.openxmlformats.org/officeDocument/2006/relationships/image" Target="../media/image37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18" Type="http://schemas.openxmlformats.org/officeDocument/2006/relationships/image" Target="../media/image35.png"/><Relationship Id="rId3" Type="http://schemas.openxmlformats.org/officeDocument/2006/relationships/image" Target="../media/image42.png"/><Relationship Id="rId21" Type="http://schemas.openxmlformats.org/officeDocument/2006/relationships/image" Target="../media/image37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23" Type="http://schemas.openxmlformats.org/officeDocument/2006/relationships/image" Target="../media/image4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18" Type="http://schemas.openxmlformats.org/officeDocument/2006/relationships/image" Target="../media/image35.png"/><Relationship Id="rId3" Type="http://schemas.openxmlformats.org/officeDocument/2006/relationships/image" Target="../media/image44.png"/><Relationship Id="rId21" Type="http://schemas.openxmlformats.org/officeDocument/2006/relationships/image" Target="../media/image37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23" Type="http://schemas.openxmlformats.org/officeDocument/2006/relationships/image" Target="../media/image45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openxmlformats.org/officeDocument/2006/relationships/image" Target="../media/image17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20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Relationship Id="rId14" Type="http://schemas.openxmlformats.org/officeDocument/2006/relationships/image" Target="../media/image33.png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0600" y="4108251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Fisika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Dasar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Dr.sc.hum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Deni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Hardiansyah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731764" y="1193242"/>
            <a:ext cx="1752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13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6633" y="236189"/>
            <a:ext cx="511981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Dispersi </a:t>
            </a:r>
            <a:r>
              <a:rPr dirty="0"/>
              <a:t>dan</a:t>
            </a:r>
            <a:r>
              <a:rPr spc="-120" dirty="0"/>
              <a:t> </a:t>
            </a:r>
            <a:r>
              <a:rPr dirty="0"/>
              <a:t>Prisma</a:t>
            </a:r>
          </a:p>
        </p:txBody>
      </p:sp>
      <p:sp>
        <p:nvSpPr>
          <p:cNvPr id="4" name="object 4"/>
          <p:cNvSpPr/>
          <p:nvPr/>
        </p:nvSpPr>
        <p:spPr>
          <a:xfrm>
            <a:off x="6019800" y="3429000"/>
            <a:ext cx="2809875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5829" y="1493023"/>
            <a:ext cx="3104052" cy="2154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6540" y="2224532"/>
            <a:ext cx="1717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Sudut</a:t>
            </a:r>
            <a:r>
              <a:rPr sz="2400" b="1" spc="-9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deviasi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8" name="object 8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16" name="object 16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24" name="object 24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32" name="object 32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40" name="object 40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48" name="object 48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56" y="-26493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511981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Dispersi </a:t>
            </a:r>
            <a:r>
              <a:rPr dirty="0"/>
              <a:t>dan</a:t>
            </a:r>
            <a:r>
              <a:rPr spc="-120" dirty="0"/>
              <a:t> </a:t>
            </a:r>
            <a:r>
              <a:rPr dirty="0"/>
              <a:t>Prisma</a:t>
            </a:r>
          </a:p>
        </p:txBody>
      </p:sp>
      <p:sp>
        <p:nvSpPr>
          <p:cNvPr id="4" name="object 4"/>
          <p:cNvSpPr/>
          <p:nvPr/>
        </p:nvSpPr>
        <p:spPr>
          <a:xfrm>
            <a:off x="2080801" y="1431044"/>
            <a:ext cx="3228056" cy="5277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36796" y="3564077"/>
            <a:ext cx="146900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i="1" dirty="0">
                <a:latin typeface="Carlito"/>
                <a:cs typeface="Carlito"/>
              </a:rPr>
              <a:t>n</a:t>
            </a:r>
            <a:r>
              <a:rPr sz="2850" i="1" spc="-165" dirty="0">
                <a:latin typeface="Carlito"/>
                <a:cs typeface="Carlito"/>
              </a:rPr>
              <a:t> </a:t>
            </a:r>
            <a:r>
              <a:rPr sz="2850" dirty="0">
                <a:latin typeface="Symbol"/>
                <a:cs typeface="Symbol"/>
              </a:rPr>
              <a:t></a:t>
            </a:r>
            <a:r>
              <a:rPr sz="2850" spc="-250" dirty="0">
                <a:latin typeface="Times New Roman"/>
                <a:cs typeface="Times New Roman"/>
              </a:rPr>
              <a:t> </a:t>
            </a:r>
            <a:r>
              <a:rPr sz="2850" i="1" spc="-140" dirty="0">
                <a:latin typeface="Carlito"/>
                <a:cs typeface="Carlito"/>
              </a:rPr>
              <a:t>n</a:t>
            </a:r>
            <a:r>
              <a:rPr sz="3600" spc="-140" dirty="0">
                <a:latin typeface="Symbol"/>
                <a:cs typeface="Symbol"/>
              </a:rPr>
              <a:t></a:t>
            </a:r>
            <a:r>
              <a:rPr sz="3000" i="1" spc="-140" dirty="0">
                <a:latin typeface="Symbol"/>
                <a:cs typeface="Symbol"/>
              </a:rPr>
              <a:t></a:t>
            </a:r>
            <a:r>
              <a:rPr sz="3000" i="1" spc="-465" dirty="0">
                <a:latin typeface="Times New Roman"/>
                <a:cs typeface="Times New Roman"/>
              </a:rPr>
              <a:t> </a:t>
            </a:r>
            <a:r>
              <a:rPr sz="3600" spc="-265" dirty="0">
                <a:latin typeface="Symbol"/>
                <a:cs typeface="Symbol"/>
              </a:rPr>
              <a:t></a:t>
            </a:r>
            <a:endParaRPr sz="3600" dirty="0">
              <a:latin typeface="Symbol"/>
              <a:cs typeface="Symbo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5600" y="3657600"/>
            <a:ext cx="1600200" cy="527050"/>
          </a:xfrm>
          <a:custGeom>
            <a:avLst/>
            <a:gdLst/>
            <a:ahLst/>
            <a:cxnLst/>
            <a:rect l="l" t="t" r="r" b="b"/>
            <a:pathLst>
              <a:path w="1250950" h="527050">
                <a:moveTo>
                  <a:pt x="0" y="0"/>
                </a:moveTo>
                <a:lnTo>
                  <a:pt x="1250950" y="0"/>
                </a:lnTo>
                <a:lnTo>
                  <a:pt x="1250950" y="527050"/>
                </a:lnTo>
                <a:lnTo>
                  <a:pt x="0" y="5270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8" name="object 8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16" name="object 16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24" name="object 24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32" name="object 32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40" name="object 40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48" name="object 48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0" y="0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3512" y="238284"/>
            <a:ext cx="71022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Mengukur </a:t>
            </a:r>
            <a:r>
              <a:rPr dirty="0"/>
              <a:t>n </a:t>
            </a:r>
            <a:r>
              <a:rPr spc="-10" dirty="0"/>
              <a:t>dengan</a:t>
            </a:r>
            <a:r>
              <a:rPr spc="-140" dirty="0"/>
              <a:t> </a:t>
            </a:r>
            <a:r>
              <a:rPr dirty="0"/>
              <a:t>Prisma</a:t>
            </a:r>
          </a:p>
        </p:txBody>
      </p:sp>
      <p:sp>
        <p:nvSpPr>
          <p:cNvPr id="4" name="object 4"/>
          <p:cNvSpPr/>
          <p:nvPr/>
        </p:nvSpPr>
        <p:spPr>
          <a:xfrm>
            <a:off x="1938527" y="2044745"/>
            <a:ext cx="3267618" cy="2657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34" name="object 34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42" name="object 42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50" name="object 50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58" name="object 58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66" name="object 66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74" name="object 74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0" y="0"/>
            <a:ext cx="1121935" cy="180957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85" y="1842066"/>
            <a:ext cx="2971800" cy="49782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4677" y="205051"/>
            <a:ext cx="637993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Pemantulan Internal</a:t>
            </a:r>
            <a:r>
              <a:rPr spc="-75" dirty="0"/>
              <a:t> Total</a:t>
            </a:r>
          </a:p>
        </p:txBody>
      </p:sp>
      <p:sp>
        <p:nvSpPr>
          <p:cNvPr id="4" name="object 4"/>
          <p:cNvSpPr/>
          <p:nvPr/>
        </p:nvSpPr>
        <p:spPr>
          <a:xfrm>
            <a:off x="2257405" y="1470304"/>
            <a:ext cx="5525861" cy="29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18" name="object 18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26" name="object 26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34" name="object 34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42" name="object 42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50" name="object 50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90143" y="5644896"/>
            <a:ext cx="1369060" cy="935990"/>
            <a:chOff x="390143" y="5644896"/>
            <a:chExt cx="1369060" cy="935990"/>
          </a:xfrm>
        </p:grpSpPr>
        <p:sp>
          <p:nvSpPr>
            <p:cNvPr id="58" name="object 58"/>
            <p:cNvSpPr/>
            <p:nvPr/>
          </p:nvSpPr>
          <p:spPr>
            <a:xfrm>
              <a:off x="426719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05449" y="5871645"/>
            <a:ext cx="1000760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Prinsip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Huygens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Prinsip</a:t>
            </a:r>
            <a:r>
              <a:rPr sz="1100" spc="-7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Fermat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0" y="0"/>
            <a:ext cx="1121935" cy="180957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73" y="4415549"/>
            <a:ext cx="5745978" cy="2027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"/>
            <a:ext cx="9144000" cy="2131060"/>
            <a:chOff x="0" y="101"/>
            <a:chExt cx="9144000" cy="2131060"/>
          </a:xfrm>
        </p:grpSpPr>
        <p:sp>
          <p:nvSpPr>
            <p:cNvPr id="3" name="object 3"/>
            <p:cNvSpPr/>
            <p:nvPr/>
          </p:nvSpPr>
          <p:spPr>
            <a:xfrm>
              <a:off x="426719" y="1194815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1283207"/>
              <a:ext cx="1283208" cy="6979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6D9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6D9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3069" y="1325905"/>
            <a:ext cx="984885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 algn="just">
              <a:lnSpc>
                <a:spcPct val="91600"/>
              </a:lnSpc>
              <a:spcBef>
                <a:spcPts val="225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20" dirty="0">
                <a:latin typeface="Carlito"/>
                <a:cs typeface="Carlito"/>
              </a:rPr>
              <a:t>Sifat </a:t>
            </a:r>
            <a:r>
              <a:rPr sz="1300" spc="-5" dirty="0">
                <a:latin typeface="Carlito"/>
                <a:cs typeface="Carlito"/>
              </a:rPr>
              <a:t>dasar</a:t>
            </a:r>
            <a:r>
              <a:rPr sz="1300" spc="-45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&amp;  </a:t>
            </a:r>
            <a:r>
              <a:rPr sz="1300" spc="-15" dirty="0">
                <a:latin typeface="Carlito"/>
                <a:cs typeface="Carlito"/>
              </a:rPr>
              <a:t>Perambatan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1000" y="2084832"/>
            <a:ext cx="1377950" cy="935990"/>
            <a:chOff x="381000" y="2084832"/>
            <a:chExt cx="1377950" cy="935990"/>
          </a:xfrm>
        </p:grpSpPr>
        <p:sp>
          <p:nvSpPr>
            <p:cNvPr id="11" name="object 11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" y="2261616"/>
              <a:ext cx="1203960" cy="5151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4D7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4D7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3069" y="2306307"/>
            <a:ext cx="906144" cy="4064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8270" marR="5080" indent="-116205">
              <a:lnSpc>
                <a:spcPts val="1440"/>
              </a:lnSpc>
              <a:spcBef>
                <a:spcPts val="240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5" dirty="0">
                <a:latin typeface="Carlito"/>
                <a:cs typeface="Carlito"/>
              </a:rPr>
              <a:t>S</a:t>
            </a:r>
            <a:r>
              <a:rPr sz="1300" spc="-15" dirty="0">
                <a:latin typeface="Carlito"/>
                <a:cs typeface="Carlito"/>
              </a:rPr>
              <a:t>up</a:t>
            </a:r>
            <a:r>
              <a:rPr sz="1300" spc="-5" dirty="0">
                <a:latin typeface="Carlito"/>
                <a:cs typeface="Carlito"/>
              </a:rPr>
              <a:t>er</a:t>
            </a:r>
            <a:r>
              <a:rPr sz="1300" spc="-15" dirty="0">
                <a:latin typeface="Carlito"/>
                <a:cs typeface="Carlito"/>
              </a:rPr>
              <a:t>p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15" dirty="0">
                <a:latin typeface="Carlito"/>
                <a:cs typeface="Carlito"/>
              </a:rPr>
              <a:t>i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i  </a:t>
            </a:r>
            <a:r>
              <a:rPr sz="1300" spc="-10" dirty="0">
                <a:latin typeface="Carlito"/>
                <a:cs typeface="Carlito"/>
              </a:rPr>
              <a:t>G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m</a:t>
            </a:r>
            <a:r>
              <a:rPr sz="1300" spc="-15" dirty="0">
                <a:latin typeface="Carlito"/>
                <a:cs typeface="Carlito"/>
              </a:rPr>
              <a:t>b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5" dirty="0">
                <a:latin typeface="Carlito"/>
                <a:cs typeface="Carlito"/>
              </a:rPr>
              <a:t>ng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1000" y="2974848"/>
            <a:ext cx="1377950" cy="935990"/>
            <a:chOff x="381000" y="2974848"/>
            <a:chExt cx="1377950" cy="935990"/>
          </a:xfrm>
        </p:grpSpPr>
        <p:sp>
          <p:nvSpPr>
            <p:cNvPr id="19" name="object 19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1000" y="3060192"/>
              <a:ext cx="1213104" cy="6979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2D4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2D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3069" y="3105302"/>
            <a:ext cx="911225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 algn="just">
              <a:lnSpc>
                <a:spcPct val="91600"/>
              </a:lnSpc>
              <a:spcBef>
                <a:spcPts val="225"/>
              </a:spcBef>
              <a:buFont typeface="Arial"/>
              <a:buChar char="•"/>
              <a:tabLst>
                <a:tab pos="128905" algn="l"/>
              </a:tabLst>
            </a:pPr>
            <a:r>
              <a:rPr sz="1300" dirty="0">
                <a:latin typeface="Carlito"/>
                <a:cs typeface="Carlito"/>
              </a:rPr>
              <a:t>I</a:t>
            </a:r>
            <a:r>
              <a:rPr sz="1300" spc="-40" dirty="0">
                <a:latin typeface="Carlito"/>
                <a:cs typeface="Carlito"/>
              </a:rPr>
              <a:t>n</a:t>
            </a:r>
            <a:r>
              <a:rPr sz="1300" spc="-35" dirty="0">
                <a:latin typeface="Carlito"/>
                <a:cs typeface="Carlito"/>
              </a:rPr>
              <a:t>t</a:t>
            </a:r>
            <a:r>
              <a:rPr sz="1300" spc="-5" dirty="0">
                <a:latin typeface="Carlito"/>
                <a:cs typeface="Carlito"/>
              </a:rPr>
              <a:t>er</a:t>
            </a:r>
            <a:r>
              <a:rPr sz="1300" spc="-45" dirty="0">
                <a:latin typeface="Carlito"/>
                <a:cs typeface="Carlito"/>
              </a:rPr>
              <a:t>f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30" dirty="0">
                <a:latin typeface="Carlito"/>
                <a:cs typeface="Carlito"/>
              </a:rPr>
              <a:t>r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n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i  </a:t>
            </a:r>
            <a:r>
              <a:rPr sz="1300" spc="-10" dirty="0">
                <a:latin typeface="Carlito"/>
                <a:cs typeface="Carlito"/>
              </a:rPr>
              <a:t>G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m</a:t>
            </a:r>
            <a:r>
              <a:rPr sz="1300" spc="-15" dirty="0">
                <a:latin typeface="Carlito"/>
                <a:cs typeface="Carlito"/>
              </a:rPr>
              <a:t>b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5" dirty="0">
                <a:latin typeface="Carlito"/>
                <a:cs typeface="Carlito"/>
              </a:rPr>
              <a:t>ng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1000" y="3864864"/>
            <a:ext cx="1377950" cy="935990"/>
            <a:chOff x="381000" y="3864864"/>
            <a:chExt cx="1377950" cy="935990"/>
          </a:xfrm>
        </p:grpSpPr>
        <p:sp>
          <p:nvSpPr>
            <p:cNvPr id="27" name="object 27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1000" y="3950208"/>
              <a:ext cx="1210056" cy="6979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0D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0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3069" y="3994988"/>
            <a:ext cx="906144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>
              <a:lnSpc>
                <a:spcPct val="91600"/>
              </a:lnSpc>
              <a:spcBef>
                <a:spcPts val="225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15" dirty="0">
                <a:latin typeface="Carlito"/>
                <a:cs typeface="Carlito"/>
              </a:rPr>
              <a:t>Difraksi  </a:t>
            </a:r>
            <a:r>
              <a:rPr sz="1300" spc="-10" dirty="0">
                <a:latin typeface="Carlito"/>
                <a:cs typeface="Carlito"/>
              </a:rPr>
              <a:t>G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m</a:t>
            </a:r>
            <a:r>
              <a:rPr sz="1300" spc="-15" dirty="0">
                <a:latin typeface="Carlito"/>
                <a:cs typeface="Carlito"/>
              </a:rPr>
              <a:t>b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5" dirty="0">
                <a:latin typeface="Carlito"/>
                <a:cs typeface="Carlito"/>
              </a:rPr>
              <a:t>ng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1000" y="4754879"/>
            <a:ext cx="1377950" cy="935990"/>
            <a:chOff x="381000" y="4754879"/>
            <a:chExt cx="1377950" cy="935990"/>
          </a:xfrm>
        </p:grpSpPr>
        <p:sp>
          <p:nvSpPr>
            <p:cNvPr id="35" name="object 35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1000" y="4931663"/>
              <a:ext cx="1063752" cy="5151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EDD1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EDD1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13069" y="4975390"/>
            <a:ext cx="763905" cy="4064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8270" marR="5080" indent="-116205">
              <a:lnSpc>
                <a:spcPts val="1440"/>
              </a:lnSpc>
              <a:spcBef>
                <a:spcPts val="240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30" dirty="0">
                <a:latin typeface="Carlito"/>
                <a:cs typeface="Carlito"/>
              </a:rPr>
              <a:t>P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5" dirty="0">
                <a:latin typeface="Carlito"/>
                <a:cs typeface="Carlito"/>
              </a:rPr>
              <a:t>ar</a:t>
            </a:r>
            <a:r>
              <a:rPr sz="1300" spc="-15" dirty="0">
                <a:latin typeface="Carlito"/>
                <a:cs typeface="Carlito"/>
              </a:rPr>
              <a:t>i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i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7432" y="5644895"/>
            <a:ext cx="1731264" cy="935736"/>
            <a:chOff x="27432" y="5644895"/>
            <a:chExt cx="1731264" cy="935736"/>
          </a:xfrm>
        </p:grpSpPr>
        <p:sp>
          <p:nvSpPr>
            <p:cNvPr id="43" name="object 43"/>
            <p:cNvSpPr/>
            <p:nvPr/>
          </p:nvSpPr>
          <p:spPr>
            <a:xfrm>
              <a:off x="426720" y="5644895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1000" y="5821679"/>
              <a:ext cx="1365503" cy="51511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EACF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EAC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989835" y="1279652"/>
            <a:ext cx="6844665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>
                <a:latin typeface="Carlito"/>
                <a:cs typeface="Carlito"/>
              </a:rPr>
              <a:t>Menjelaskan </a:t>
            </a:r>
            <a:r>
              <a:rPr sz="2400" spc="-15" dirty="0">
                <a:latin typeface="Carlito"/>
                <a:cs typeface="Carlito"/>
              </a:rPr>
              <a:t>konsep </a:t>
            </a:r>
            <a:r>
              <a:rPr sz="2400" spc="-25" dirty="0">
                <a:latin typeface="Carlito"/>
                <a:cs typeface="Carlito"/>
              </a:rPr>
              <a:t>cahaya </a:t>
            </a:r>
            <a:r>
              <a:rPr sz="2400" dirty="0">
                <a:latin typeface="Carlito"/>
                <a:cs typeface="Carlito"/>
              </a:rPr>
              <a:t>dan  </a:t>
            </a:r>
            <a:r>
              <a:rPr sz="2400" spc="-10" dirty="0">
                <a:latin typeface="Carlito"/>
                <a:cs typeface="Carlito"/>
              </a:rPr>
              <a:t>menghubungkannya dengan </a:t>
            </a:r>
            <a:r>
              <a:rPr sz="2400" dirty="0">
                <a:latin typeface="Carlito"/>
                <a:cs typeface="Carlito"/>
              </a:rPr>
              <a:t>gelombang</a:t>
            </a:r>
            <a:r>
              <a:rPr sz="2400" spc="-125" dirty="0">
                <a:latin typeface="Carlito"/>
                <a:cs typeface="Carlito"/>
              </a:rPr>
              <a:t> </a:t>
            </a:r>
            <a:r>
              <a:rPr sz="2400" spc="-5" dirty="0" err="1">
                <a:latin typeface="Carlito"/>
                <a:cs typeface="Carlito"/>
              </a:rPr>
              <a:t>permukaan</a:t>
            </a:r>
            <a:r>
              <a:rPr sz="2400" spc="-5" dirty="0" smtClean="0">
                <a:latin typeface="Carlito"/>
                <a:cs typeface="Carlito"/>
              </a:rPr>
              <a:t>.</a:t>
            </a:r>
            <a:endParaRPr lang="en-US" sz="2400" spc="-5" dirty="0" smtClean="0">
              <a:latin typeface="Carlito"/>
              <a:cs typeface="Carlito"/>
            </a:endParaRPr>
          </a:p>
          <a:p>
            <a:pPr marL="332105" marR="5080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endParaRPr sz="2400" dirty="0">
              <a:latin typeface="Carlito"/>
              <a:cs typeface="Carlito"/>
            </a:endParaRPr>
          </a:p>
          <a:p>
            <a:pPr marL="332105" marR="13970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 err="1" smtClean="0">
                <a:latin typeface="Carlito"/>
                <a:cs typeface="Carlito"/>
              </a:rPr>
              <a:t>Menjelaskan</a:t>
            </a:r>
            <a:r>
              <a:rPr sz="2400" spc="-5" dirty="0" smtClean="0">
                <a:latin typeface="Carlito"/>
                <a:cs typeface="Carlito"/>
              </a:rPr>
              <a:t> </a:t>
            </a:r>
            <a:r>
              <a:rPr lang="en-US" sz="2400" spc="-10" dirty="0" err="1" smtClean="0">
                <a:latin typeface="Carlito"/>
                <a:cs typeface="Carlito"/>
              </a:rPr>
              <a:t>konsep</a:t>
            </a:r>
            <a:r>
              <a:rPr lang="en-US" sz="2400" spc="-10" dirty="0" smtClean="0">
                <a:latin typeface="Carlito"/>
                <a:cs typeface="Carlito"/>
              </a:rPr>
              <a:t> </a:t>
            </a:r>
            <a:r>
              <a:rPr lang="en-US" sz="2400" spc="-10" dirty="0" err="1" smtClean="0">
                <a:latin typeface="Carlito"/>
                <a:cs typeface="Carlito"/>
              </a:rPr>
              <a:t>perambatan</a:t>
            </a:r>
            <a:r>
              <a:rPr lang="en-US" sz="2400" spc="-10" dirty="0" smtClean="0">
                <a:latin typeface="Carlito"/>
                <a:cs typeface="Carlito"/>
              </a:rPr>
              <a:t> </a:t>
            </a:r>
            <a:r>
              <a:rPr lang="en-US" sz="2400" spc="-10" dirty="0" err="1" smtClean="0">
                <a:latin typeface="Carlito"/>
                <a:cs typeface="Carlito"/>
              </a:rPr>
              <a:t>cahaya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3069" y="5906237"/>
            <a:ext cx="106553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z="1300" spc="190" dirty="0">
                <a:latin typeface="Arial"/>
                <a:cs typeface="Arial"/>
              </a:rPr>
              <a:t>•</a:t>
            </a:r>
            <a:r>
              <a:rPr sz="1300" spc="-140" dirty="0">
                <a:latin typeface="Arial"/>
                <a:cs typeface="Arial"/>
              </a:rPr>
              <a:t> </a:t>
            </a:r>
            <a:r>
              <a:rPr sz="1300" spc="-15" dirty="0">
                <a:latin typeface="Carlito"/>
                <a:cs typeface="Carlito"/>
              </a:rPr>
              <a:t>Pembentukan</a:t>
            </a:r>
            <a:endParaRPr sz="1300">
              <a:latin typeface="Carlito"/>
              <a:cs typeface="Carlito"/>
            </a:endParaRPr>
          </a:p>
          <a:p>
            <a:pPr marL="128270">
              <a:lnSpc>
                <a:spcPts val="1500"/>
              </a:lnSpc>
            </a:pPr>
            <a:r>
              <a:rPr sz="1300" spc="-20" dirty="0">
                <a:latin typeface="Carlito"/>
                <a:cs typeface="Carlito"/>
              </a:rPr>
              <a:t>Bayangan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766254" y="250559"/>
            <a:ext cx="70731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Tujuan </a:t>
            </a:r>
            <a:r>
              <a:rPr spc="-5" dirty="0"/>
              <a:t>Instruksional</a:t>
            </a:r>
            <a:r>
              <a:rPr spc="-114" dirty="0"/>
              <a:t> </a:t>
            </a:r>
            <a:r>
              <a:rPr spc="5" dirty="0"/>
              <a:t>Khusus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32430" y="1981543"/>
            <a:ext cx="66998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900" spc="-484" dirty="0">
                <a:solidFill>
                  <a:srgbClr val="F0AD00"/>
                </a:solidFill>
                <a:latin typeface="Arial"/>
                <a:cs typeface="Arial"/>
              </a:rPr>
              <a:t>	</a:t>
            </a:r>
            <a:r>
              <a:rPr sz="2400" spc="-5" dirty="0">
                <a:latin typeface="Carlito"/>
                <a:cs typeface="Carlito"/>
              </a:rPr>
              <a:t>Kembali </a:t>
            </a:r>
            <a:r>
              <a:rPr sz="2400" spc="-45" dirty="0">
                <a:latin typeface="Carlito"/>
                <a:cs typeface="Carlito"/>
              </a:rPr>
              <a:t>ke </a:t>
            </a:r>
            <a:r>
              <a:rPr sz="2400" dirty="0">
                <a:latin typeface="Carlito"/>
                <a:cs typeface="Carlito"/>
              </a:rPr>
              <a:t>tahun 1600an, </a:t>
            </a:r>
            <a:r>
              <a:rPr sz="2400" spc="-10" dirty="0">
                <a:latin typeface="Carlito"/>
                <a:cs typeface="Carlito"/>
              </a:rPr>
              <a:t>Huygens </a:t>
            </a:r>
            <a:r>
              <a:rPr sz="2400" dirty="0">
                <a:latin typeface="Carlito"/>
                <a:cs typeface="Carlito"/>
              </a:rPr>
              <a:t>membuat</a:t>
            </a:r>
            <a:r>
              <a:rPr sz="2400" spc="-20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suatu  </a:t>
            </a:r>
            <a:r>
              <a:rPr sz="2400" spc="-10" dirty="0">
                <a:latin typeface="Carlito"/>
                <a:cs typeface="Carlito"/>
              </a:rPr>
              <a:t>pendekatan </a:t>
            </a:r>
            <a:r>
              <a:rPr sz="2400" spc="-15" dirty="0">
                <a:latin typeface="Carlito"/>
                <a:cs typeface="Carlito"/>
              </a:rPr>
              <a:t>yang sangat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membantu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1788" y="3259062"/>
            <a:ext cx="707796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tabLst>
                <a:tab pos="332105" algn="l"/>
                <a:tab pos="1572895" algn="l"/>
              </a:tabLst>
            </a:pPr>
            <a:r>
              <a:rPr sz="1900" spc="-484" dirty="0">
                <a:solidFill>
                  <a:srgbClr val="F0AD00"/>
                </a:solidFill>
                <a:latin typeface="Arial"/>
                <a:cs typeface="Arial"/>
              </a:rPr>
              <a:t>	</a:t>
            </a:r>
            <a:r>
              <a:rPr sz="2400" spc="-5" dirty="0">
                <a:latin typeface="Carlito"/>
                <a:cs typeface="Carlito"/>
              </a:rPr>
              <a:t>“</a:t>
            </a:r>
            <a:r>
              <a:rPr sz="2400" i="1" spc="-5" dirty="0">
                <a:latin typeface="Carlito"/>
                <a:cs typeface="Carlito"/>
              </a:rPr>
              <a:t>Setiap </a:t>
            </a:r>
            <a:r>
              <a:rPr sz="2400" i="1" dirty="0">
                <a:latin typeface="Carlito"/>
                <a:cs typeface="Carlito"/>
              </a:rPr>
              <a:t>titik </a:t>
            </a:r>
            <a:r>
              <a:rPr sz="2400" i="1" spc="-15" dirty="0">
                <a:latin typeface="Carlito"/>
                <a:cs typeface="Carlito"/>
              </a:rPr>
              <a:t>pada </a:t>
            </a:r>
            <a:r>
              <a:rPr sz="2400" i="1" spc="-25" dirty="0">
                <a:latin typeface="Carlito"/>
                <a:cs typeface="Carlito"/>
              </a:rPr>
              <a:t>muka </a:t>
            </a:r>
            <a:r>
              <a:rPr sz="2400" i="1" spc="-10" dirty="0">
                <a:latin typeface="Carlito"/>
                <a:cs typeface="Carlito"/>
              </a:rPr>
              <a:t>gelombang dapat </a:t>
            </a:r>
            <a:r>
              <a:rPr sz="2400" i="1" spc="-15" dirty="0">
                <a:latin typeface="Carlito"/>
                <a:cs typeface="Carlito"/>
              </a:rPr>
              <a:t>dianggap  </a:t>
            </a:r>
            <a:r>
              <a:rPr sz="2400" i="1" spc="-5" dirty="0">
                <a:latin typeface="Carlito"/>
                <a:cs typeface="Carlito"/>
              </a:rPr>
              <a:t>sebagai </a:t>
            </a:r>
            <a:r>
              <a:rPr sz="2400" i="1" spc="-10" dirty="0">
                <a:latin typeface="Carlito"/>
                <a:cs typeface="Carlito"/>
              </a:rPr>
              <a:t>sebuah </a:t>
            </a:r>
            <a:r>
              <a:rPr sz="2400" i="1" spc="-5" dirty="0">
                <a:latin typeface="Carlito"/>
                <a:cs typeface="Carlito"/>
              </a:rPr>
              <a:t>sumber </a:t>
            </a:r>
            <a:r>
              <a:rPr sz="2400" i="1" spc="-15" dirty="0">
                <a:latin typeface="Carlito"/>
                <a:cs typeface="Carlito"/>
              </a:rPr>
              <a:t>kecil </a:t>
            </a:r>
            <a:r>
              <a:rPr sz="2400" i="1" spc="-10" dirty="0">
                <a:latin typeface="Carlito"/>
                <a:cs typeface="Carlito"/>
              </a:rPr>
              <a:t>dari </a:t>
            </a:r>
            <a:r>
              <a:rPr sz="2400" i="1" spc="-5" dirty="0">
                <a:latin typeface="Carlito"/>
                <a:cs typeface="Carlito"/>
              </a:rPr>
              <a:t>wavelets </a:t>
            </a:r>
            <a:r>
              <a:rPr sz="2400" i="1" spc="-15" dirty="0">
                <a:latin typeface="Carlito"/>
                <a:cs typeface="Carlito"/>
              </a:rPr>
              <a:t>kecil  </a:t>
            </a:r>
            <a:r>
              <a:rPr sz="2400" i="1" spc="-10" dirty="0">
                <a:latin typeface="Carlito"/>
                <a:cs typeface="Carlito"/>
              </a:rPr>
              <a:t>yang menyebar </a:t>
            </a:r>
            <a:r>
              <a:rPr sz="2400" i="1" spc="-5" dirty="0">
                <a:latin typeface="Carlito"/>
                <a:cs typeface="Carlito"/>
              </a:rPr>
              <a:t>menuju </a:t>
            </a:r>
            <a:r>
              <a:rPr sz="2400" i="1" spc="-10" dirty="0">
                <a:latin typeface="Carlito"/>
                <a:cs typeface="Carlito"/>
              </a:rPr>
              <a:t>arah </a:t>
            </a:r>
            <a:r>
              <a:rPr sz="2400" i="1" spc="-20" dirty="0">
                <a:latin typeface="Carlito"/>
                <a:cs typeface="Carlito"/>
              </a:rPr>
              <a:t>kecepatan </a:t>
            </a:r>
            <a:r>
              <a:rPr sz="2400" i="1" spc="-10" dirty="0" err="1">
                <a:latin typeface="Carlito"/>
                <a:cs typeface="Carlito"/>
              </a:rPr>
              <a:t>gelombang</a:t>
            </a:r>
            <a:r>
              <a:rPr sz="2400" i="1" spc="-10" dirty="0">
                <a:latin typeface="Carlito"/>
                <a:cs typeface="Carlito"/>
              </a:rPr>
              <a:t>  </a:t>
            </a:r>
            <a:r>
              <a:rPr sz="2400" i="1" spc="-5" dirty="0" err="1" smtClean="0">
                <a:latin typeface="Carlito"/>
                <a:cs typeface="Carlito"/>
              </a:rPr>
              <a:t>tersebut</a:t>
            </a:r>
            <a:r>
              <a:rPr sz="2400" i="1" spc="-5" dirty="0" smtClean="0">
                <a:latin typeface="Carlito"/>
                <a:cs typeface="Carlito"/>
              </a:rPr>
              <a:t>.</a:t>
            </a:r>
            <a:r>
              <a:rPr lang="en-US" sz="2400" i="1" spc="-5" dirty="0" smtClean="0">
                <a:latin typeface="Carlito"/>
                <a:cs typeface="Carlito"/>
              </a:rPr>
              <a:t> </a:t>
            </a:r>
            <a:r>
              <a:rPr sz="2400" i="1" spc="-25" dirty="0" err="1" smtClean="0">
                <a:latin typeface="Carlito"/>
                <a:cs typeface="Carlito"/>
              </a:rPr>
              <a:t>Muka</a:t>
            </a:r>
            <a:r>
              <a:rPr sz="2400" i="1" spc="-25" dirty="0" smtClean="0">
                <a:latin typeface="Carlito"/>
                <a:cs typeface="Carlito"/>
              </a:rPr>
              <a:t> </a:t>
            </a:r>
            <a:r>
              <a:rPr sz="2400" i="1" spc="-10" dirty="0">
                <a:latin typeface="Carlito"/>
                <a:cs typeface="Carlito"/>
              </a:rPr>
              <a:t>gelombang baru terbentuk menjadi  sampul dari </a:t>
            </a:r>
            <a:r>
              <a:rPr sz="2400" i="1" spc="-5" dirty="0">
                <a:latin typeface="Carlito"/>
                <a:cs typeface="Carlito"/>
              </a:rPr>
              <a:t>semua wavelets </a:t>
            </a:r>
            <a:r>
              <a:rPr sz="2400" i="1" dirty="0">
                <a:latin typeface="Carlito"/>
                <a:cs typeface="Carlito"/>
              </a:rPr>
              <a:t>– </a:t>
            </a:r>
            <a:r>
              <a:rPr sz="2400" i="1" spc="-10" dirty="0">
                <a:latin typeface="Carlito"/>
                <a:cs typeface="Carlito"/>
              </a:rPr>
              <a:t>tangensial dari  </a:t>
            </a:r>
            <a:r>
              <a:rPr sz="2400" i="1" spc="-15" dirty="0">
                <a:latin typeface="Carlito"/>
                <a:cs typeface="Carlito"/>
              </a:rPr>
              <a:t>semuanya.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7000" y="-47842"/>
            <a:ext cx="831221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Sifat </a:t>
            </a:r>
            <a:r>
              <a:rPr sz="3600" dirty="0"/>
              <a:t>dasar </a:t>
            </a:r>
            <a:r>
              <a:rPr sz="3600" spc="-5" dirty="0" err="1"/>
              <a:t>gelombang</a:t>
            </a:r>
            <a:r>
              <a:rPr sz="3600" spc="-5" dirty="0"/>
              <a:t> </a:t>
            </a:r>
            <a:r>
              <a:rPr lang="en-US" sz="3600" spc="-5" dirty="0" smtClean="0"/>
              <a:t/>
            </a:r>
            <a:br>
              <a:rPr lang="en-US" sz="3600" spc="-5" dirty="0" smtClean="0"/>
            </a:br>
            <a:r>
              <a:rPr sz="3600" dirty="0" err="1" smtClean="0"/>
              <a:t>pada</a:t>
            </a:r>
            <a:r>
              <a:rPr sz="3600" spc="-105" dirty="0" smtClean="0"/>
              <a:t> </a:t>
            </a:r>
            <a:r>
              <a:rPr sz="3600" spc="-25" dirty="0"/>
              <a:t>cahaya</a:t>
            </a:r>
            <a:endParaRPr sz="3600" dirty="0"/>
          </a:p>
        </p:txBody>
      </p:sp>
      <p:grpSp>
        <p:nvGrpSpPr>
          <p:cNvPr id="6" name="object 6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7" name="object 7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15" name="object 15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23" name="object 23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31" name="object 31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39" name="object 39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47" name="object 47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4739" y="228600"/>
            <a:ext cx="4572000" cy="636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2905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Pemantulan</a:t>
            </a:r>
          </a:p>
        </p:txBody>
      </p:sp>
      <p:sp>
        <p:nvSpPr>
          <p:cNvPr id="4" name="object 4"/>
          <p:cNvSpPr/>
          <p:nvPr/>
        </p:nvSpPr>
        <p:spPr>
          <a:xfrm>
            <a:off x="2209825" y="2023300"/>
            <a:ext cx="6663207" cy="2374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4739" y="4434332"/>
            <a:ext cx="264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Pemantulan</a:t>
            </a:r>
            <a:r>
              <a:rPr sz="2400" spc="-1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Specular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6140" y="4434332"/>
            <a:ext cx="2832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Pemantulan</a:t>
            </a:r>
            <a:r>
              <a:rPr sz="2400" spc="-1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menyebar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8" name="object 8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16" name="object 16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24" name="object 24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32" name="object 32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40" name="object 40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48" name="object 48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21121" y="1779846"/>
            <a:ext cx="63538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10" dirty="0">
                <a:latin typeface="Carlito"/>
                <a:cs typeface="Carlito"/>
              </a:rPr>
              <a:t>Pembentukan </a:t>
            </a:r>
            <a:r>
              <a:rPr sz="2400" spc="-20" dirty="0">
                <a:latin typeface="Carlito"/>
                <a:cs typeface="Carlito"/>
              </a:rPr>
              <a:t>bayangan </a:t>
            </a:r>
            <a:r>
              <a:rPr sz="2400" spc="5" dirty="0">
                <a:latin typeface="Carlito"/>
                <a:cs typeface="Carlito"/>
              </a:rPr>
              <a:t>pada </a:t>
            </a:r>
            <a:r>
              <a:rPr sz="2400" spc="-5" dirty="0">
                <a:latin typeface="Carlito"/>
                <a:cs typeface="Carlito"/>
              </a:rPr>
              <a:t>cermin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datar</a:t>
            </a:r>
            <a:endParaRPr sz="2400" dirty="0">
              <a:latin typeface="Carlito"/>
              <a:cs typeface="Carlito"/>
            </a:endParaRPr>
          </a:p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>
                <a:latin typeface="Carlito"/>
                <a:cs typeface="Carlito"/>
              </a:rPr>
              <a:t>Hukum </a:t>
            </a:r>
            <a:r>
              <a:rPr sz="2400" dirty="0">
                <a:latin typeface="Carlito"/>
                <a:cs typeface="Carlito"/>
              </a:rPr>
              <a:t>pemantulan: </a:t>
            </a:r>
            <a:r>
              <a:rPr sz="2400" spc="5" dirty="0">
                <a:latin typeface="Carlito"/>
                <a:cs typeface="Carlito"/>
              </a:rPr>
              <a:t>sudut </a:t>
            </a:r>
            <a:r>
              <a:rPr sz="2400" dirty="0">
                <a:latin typeface="Carlito"/>
                <a:cs typeface="Carlito"/>
              </a:rPr>
              <a:t>pantul </a:t>
            </a:r>
            <a:r>
              <a:rPr sz="2400" spc="-15" dirty="0">
                <a:latin typeface="Carlito"/>
                <a:cs typeface="Carlito"/>
              </a:rPr>
              <a:t>(antara </a:t>
            </a:r>
            <a:r>
              <a:rPr sz="2400" dirty="0">
                <a:latin typeface="Carlito"/>
                <a:cs typeface="Carlito"/>
              </a:rPr>
              <a:t>sinar  </a:t>
            </a:r>
            <a:r>
              <a:rPr sz="2400" spc="-5" dirty="0">
                <a:latin typeface="Carlito"/>
                <a:cs typeface="Carlito"/>
              </a:rPr>
              <a:t>dengan </a:t>
            </a:r>
            <a:r>
              <a:rPr sz="2400" spc="-10" dirty="0">
                <a:latin typeface="Carlito"/>
                <a:cs typeface="Carlito"/>
              </a:rPr>
              <a:t>garis </a:t>
            </a:r>
            <a:r>
              <a:rPr sz="2400" dirty="0">
                <a:latin typeface="Carlito"/>
                <a:cs typeface="Carlito"/>
              </a:rPr>
              <a:t>normal) </a:t>
            </a:r>
            <a:r>
              <a:rPr sz="2400" spc="-5" dirty="0">
                <a:latin typeface="Carlito"/>
                <a:cs typeface="Carlito"/>
              </a:rPr>
              <a:t>sama </a:t>
            </a:r>
            <a:r>
              <a:rPr sz="2400" spc="-10" dirty="0">
                <a:latin typeface="Carlito"/>
                <a:cs typeface="Carlito"/>
              </a:rPr>
              <a:t>dengan </a:t>
            </a:r>
            <a:r>
              <a:rPr sz="2400" spc="5" dirty="0">
                <a:latin typeface="Carlito"/>
                <a:cs typeface="Carlito"/>
              </a:rPr>
              <a:t>sudut</a:t>
            </a:r>
            <a:r>
              <a:rPr sz="2400" spc="-1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datang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0" y="216345"/>
            <a:ext cx="4545520" cy="636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2905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Pemantulan</a:t>
            </a:r>
          </a:p>
        </p:txBody>
      </p:sp>
      <p:sp>
        <p:nvSpPr>
          <p:cNvPr id="5" name="object 5"/>
          <p:cNvSpPr/>
          <p:nvPr/>
        </p:nvSpPr>
        <p:spPr>
          <a:xfrm>
            <a:off x="2286000" y="3429012"/>
            <a:ext cx="3240100" cy="2430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8393" y="3465639"/>
            <a:ext cx="3191294" cy="2393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8" name="object 8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16" name="object 16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24" name="object 24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32" name="object 32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40" name="object 40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48" name="object 48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100" dirty="0"/>
              <a:t> </a:t>
            </a:r>
            <a:r>
              <a:rPr dirty="0"/>
              <a:t>Huygens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latin typeface="Arial"/>
                <a:cs typeface="Arial"/>
              </a:rPr>
              <a:t>•</a:t>
            </a:r>
            <a:r>
              <a:rPr spc="20" dirty="0"/>
              <a:t>Prinsip</a:t>
            </a:r>
            <a:r>
              <a:rPr spc="-75" dirty="0"/>
              <a:t> </a:t>
            </a:r>
            <a:r>
              <a:rPr spc="-5" dirty="0"/>
              <a:t>Fermat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48594" y="1888198"/>
            <a:ext cx="6544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900" spc="-484" dirty="0">
                <a:solidFill>
                  <a:srgbClr val="F0AD00"/>
                </a:solidFill>
                <a:latin typeface="Arial"/>
                <a:cs typeface="Arial"/>
              </a:rPr>
              <a:t>	</a:t>
            </a:r>
            <a:r>
              <a:rPr sz="2400" spc="-10" dirty="0">
                <a:latin typeface="Carlito"/>
                <a:cs typeface="Carlito"/>
              </a:rPr>
              <a:t>Hukum </a:t>
            </a:r>
            <a:r>
              <a:rPr sz="2400" dirty="0">
                <a:latin typeface="Carlito"/>
                <a:cs typeface="Carlito"/>
              </a:rPr>
              <a:t>pemantulan: </a:t>
            </a:r>
            <a:r>
              <a:rPr sz="2400" spc="5" dirty="0">
                <a:latin typeface="Carlito"/>
                <a:cs typeface="Carlito"/>
              </a:rPr>
              <a:t>sudut </a:t>
            </a:r>
            <a:r>
              <a:rPr sz="2400" dirty="0">
                <a:latin typeface="Carlito"/>
                <a:cs typeface="Carlito"/>
              </a:rPr>
              <a:t>pemantulan</a:t>
            </a:r>
            <a:r>
              <a:rPr sz="2400" spc="-254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sama  </a:t>
            </a:r>
            <a:r>
              <a:rPr sz="2400" spc="-10" dirty="0">
                <a:latin typeface="Carlito"/>
                <a:cs typeface="Carlito"/>
              </a:rPr>
              <a:t>dengan </a:t>
            </a:r>
            <a:r>
              <a:rPr sz="2400" spc="5" dirty="0">
                <a:latin typeface="Carlito"/>
                <a:cs typeface="Carlito"/>
              </a:rPr>
              <a:t>sudut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datang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4738" y="232380"/>
            <a:ext cx="664725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Pematulan </a:t>
            </a:r>
            <a:r>
              <a:rPr dirty="0"/>
              <a:t>dan</a:t>
            </a:r>
            <a:r>
              <a:rPr spc="-75" dirty="0"/>
              <a:t> </a:t>
            </a:r>
            <a:r>
              <a:rPr spc="-35" dirty="0"/>
              <a:t>Transmisi</a:t>
            </a:r>
          </a:p>
        </p:txBody>
      </p:sp>
      <p:sp>
        <p:nvSpPr>
          <p:cNvPr id="5" name="object 5"/>
          <p:cNvSpPr/>
          <p:nvPr/>
        </p:nvSpPr>
        <p:spPr>
          <a:xfrm>
            <a:off x="2899214" y="2880114"/>
            <a:ext cx="5119687" cy="303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88347" y="5918779"/>
            <a:ext cx="1356995" cy="655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573405" algn="l"/>
              </a:tabLst>
            </a:pPr>
            <a:r>
              <a:rPr sz="4100" i="1" spc="35" dirty="0">
                <a:latin typeface="Symbol"/>
                <a:cs typeface="Symbol"/>
              </a:rPr>
              <a:t></a:t>
            </a:r>
            <a:r>
              <a:rPr sz="3375" i="1" spc="52" baseline="-24691" dirty="0">
                <a:latin typeface="Times New Roman"/>
                <a:cs typeface="Times New Roman"/>
              </a:rPr>
              <a:t>i	</a:t>
            </a:r>
            <a:r>
              <a:rPr sz="3900" spc="10" dirty="0">
                <a:latin typeface="Symbol"/>
                <a:cs typeface="Symbol"/>
              </a:rPr>
              <a:t></a:t>
            </a:r>
            <a:r>
              <a:rPr sz="3900" spc="-500" dirty="0">
                <a:latin typeface="Times New Roman"/>
                <a:cs typeface="Times New Roman"/>
              </a:rPr>
              <a:t> </a:t>
            </a:r>
            <a:r>
              <a:rPr sz="4100" i="1" spc="75" dirty="0">
                <a:latin typeface="Symbol"/>
                <a:cs typeface="Symbol"/>
              </a:rPr>
              <a:t></a:t>
            </a:r>
            <a:r>
              <a:rPr sz="3375" i="1" spc="112" baseline="-24691" dirty="0">
                <a:latin typeface="Times New Roman"/>
                <a:cs typeface="Times New Roman"/>
              </a:rPr>
              <a:t>r</a:t>
            </a:r>
            <a:endParaRPr sz="3375" baseline="-24691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8" name="object 8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16" name="object 16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24" name="object 24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32" name="object 32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40" name="object 40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90143" y="5644896"/>
            <a:ext cx="1369060" cy="935990"/>
            <a:chOff x="390143" y="5644896"/>
            <a:chExt cx="1369060" cy="935990"/>
          </a:xfrm>
        </p:grpSpPr>
        <p:sp>
          <p:nvSpPr>
            <p:cNvPr id="48" name="object 48"/>
            <p:cNvSpPr/>
            <p:nvPr/>
          </p:nvSpPr>
          <p:spPr>
            <a:xfrm>
              <a:off x="426719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05449" y="5883282"/>
            <a:ext cx="10007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Prinsip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Huygens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449" y="6098221"/>
            <a:ext cx="9201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20" dirty="0">
                <a:latin typeface="Arial"/>
                <a:cs typeface="Arial"/>
              </a:rPr>
              <a:t>•</a:t>
            </a:r>
            <a:r>
              <a:rPr sz="1100" spc="20" dirty="0">
                <a:latin typeface="Carlito"/>
                <a:cs typeface="Carlito"/>
              </a:rPr>
              <a:t>Prinsip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Fermat</a:t>
            </a:r>
            <a:endParaRPr sz="1100">
              <a:latin typeface="Carlito"/>
              <a:cs typeface="Carlito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65097" y="1601261"/>
            <a:ext cx="6849365" cy="17811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675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25" dirty="0">
                <a:latin typeface="Carlito"/>
                <a:cs typeface="Carlito"/>
              </a:rPr>
              <a:t>Ketika </a:t>
            </a:r>
            <a:r>
              <a:rPr sz="2400" spc="-5" dirty="0">
                <a:latin typeface="Carlito"/>
                <a:cs typeface="Carlito"/>
              </a:rPr>
              <a:t>suatu </a:t>
            </a:r>
            <a:r>
              <a:rPr sz="2400" dirty="0">
                <a:latin typeface="Carlito"/>
                <a:cs typeface="Carlito"/>
              </a:rPr>
              <a:t>gelombang </a:t>
            </a:r>
            <a:r>
              <a:rPr sz="2400" spc="-10" dirty="0">
                <a:latin typeface="Carlito"/>
                <a:cs typeface="Carlito"/>
              </a:rPr>
              <a:t>melewati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perbatasan</a:t>
            </a:r>
            <a:endParaRPr sz="2400" dirty="0">
              <a:latin typeface="Carlito"/>
              <a:cs typeface="Carlito"/>
            </a:endParaRPr>
          </a:p>
          <a:p>
            <a:pPr marL="624840" lvl="1" indent="-274955">
              <a:lnSpc>
                <a:spcPct val="100000"/>
              </a:lnSpc>
              <a:spcBef>
                <a:spcPts val="575"/>
              </a:spcBef>
              <a:buClr>
                <a:srgbClr val="60B5CC"/>
              </a:buClr>
              <a:buSzPct val="89583"/>
              <a:buFont typeface="Wingdings"/>
              <a:buChar char=""/>
              <a:tabLst>
                <a:tab pos="624840" algn="l"/>
                <a:tab pos="625475" algn="l"/>
              </a:tabLst>
            </a:pPr>
            <a:r>
              <a:rPr sz="2400" dirty="0">
                <a:latin typeface="Carlito"/>
                <a:cs typeface="Carlito"/>
              </a:rPr>
              <a:t>Sebagian </a:t>
            </a:r>
            <a:r>
              <a:rPr sz="2400" spc="-5" dirty="0">
                <a:latin typeface="Carlito"/>
                <a:cs typeface="Carlito"/>
              </a:rPr>
              <a:t>energi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dipantulkan</a:t>
            </a:r>
            <a:endParaRPr sz="2400" dirty="0">
              <a:latin typeface="Carlito"/>
              <a:cs typeface="Carlito"/>
            </a:endParaRPr>
          </a:p>
          <a:p>
            <a:pPr marL="624840" lvl="1" indent="-274955">
              <a:lnSpc>
                <a:spcPct val="100000"/>
              </a:lnSpc>
              <a:spcBef>
                <a:spcPts val="575"/>
              </a:spcBef>
              <a:buClr>
                <a:srgbClr val="60B5CC"/>
              </a:buClr>
              <a:buSzPct val="89583"/>
              <a:buFont typeface="Wingdings"/>
              <a:buChar char=""/>
              <a:tabLst>
                <a:tab pos="624840" algn="l"/>
                <a:tab pos="625475" algn="l"/>
              </a:tabLst>
            </a:pPr>
            <a:r>
              <a:rPr sz="2400" dirty="0">
                <a:latin typeface="Carlito"/>
                <a:cs typeface="Carlito"/>
              </a:rPr>
              <a:t>Sebagian </a:t>
            </a:r>
            <a:r>
              <a:rPr sz="2400" spc="-5" dirty="0">
                <a:latin typeface="Carlito"/>
                <a:cs typeface="Carlito"/>
              </a:rPr>
              <a:t>energi </a:t>
            </a:r>
            <a:r>
              <a:rPr sz="2400" spc="-10" dirty="0">
                <a:latin typeface="Carlito"/>
                <a:cs typeface="Carlito"/>
              </a:rPr>
              <a:t>diteruskan atau</a:t>
            </a:r>
            <a:r>
              <a:rPr sz="2400" spc="-1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diserap</a:t>
            </a:r>
            <a:endParaRPr sz="2400" dirty="0">
              <a:latin typeface="Carlito"/>
              <a:cs typeface="Carlito"/>
            </a:endParaRPr>
          </a:p>
          <a:p>
            <a:pPr marL="624840" lvl="1" indent="-274955">
              <a:lnSpc>
                <a:spcPct val="100000"/>
              </a:lnSpc>
              <a:spcBef>
                <a:spcPts val="575"/>
              </a:spcBef>
              <a:buClr>
                <a:srgbClr val="60B5CC"/>
              </a:buClr>
              <a:buSzPct val="89583"/>
              <a:buFont typeface="Wingdings"/>
              <a:buChar char=""/>
              <a:tabLst>
                <a:tab pos="624840" algn="l"/>
                <a:tab pos="625475" algn="l"/>
              </a:tabLst>
            </a:pPr>
            <a:r>
              <a:rPr sz="2400" spc="-15" dirty="0">
                <a:latin typeface="Carlito"/>
                <a:cs typeface="Carlito"/>
              </a:rPr>
              <a:t>Kecepatannya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berbeda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9835" y="4205732"/>
            <a:ext cx="48681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900" spc="-484" dirty="0">
                <a:solidFill>
                  <a:srgbClr val="F0AD00"/>
                </a:solidFill>
                <a:latin typeface="Arial"/>
                <a:cs typeface="Arial"/>
              </a:rPr>
              <a:t>	</a:t>
            </a:r>
            <a:r>
              <a:rPr sz="2400" spc="-5" dirty="0">
                <a:latin typeface="Carlito"/>
                <a:cs typeface="Carlito"/>
              </a:rPr>
              <a:t>Indeks </a:t>
            </a:r>
            <a:r>
              <a:rPr sz="2400" dirty="0">
                <a:latin typeface="Carlito"/>
                <a:cs typeface="Carlito"/>
              </a:rPr>
              <a:t>bias </a:t>
            </a:r>
            <a:r>
              <a:rPr sz="2400" spc="-5" dirty="0">
                <a:latin typeface="Carlito"/>
                <a:cs typeface="Carlito"/>
              </a:rPr>
              <a:t>didefinsikan </a:t>
            </a:r>
            <a:r>
              <a:rPr sz="2400" spc="-10" dirty="0">
                <a:latin typeface="Carlito"/>
                <a:cs typeface="Carlito"/>
              </a:rPr>
              <a:t>sebagai  </a:t>
            </a:r>
            <a:r>
              <a:rPr sz="2400" spc="-15" dirty="0">
                <a:latin typeface="Carlito"/>
                <a:cs typeface="Carlito"/>
              </a:rPr>
              <a:t>kecepatan </a:t>
            </a:r>
            <a:r>
              <a:rPr sz="2400" spc="-25" dirty="0">
                <a:latin typeface="Carlito"/>
                <a:cs typeface="Carlito"/>
              </a:rPr>
              <a:t>cahaya </a:t>
            </a:r>
            <a:r>
              <a:rPr sz="2400" spc="5" dirty="0">
                <a:latin typeface="Carlito"/>
                <a:cs typeface="Carlito"/>
              </a:rPr>
              <a:t>di </a:t>
            </a:r>
            <a:r>
              <a:rPr sz="2400" spc="-15" dirty="0">
                <a:latin typeface="Carlito"/>
                <a:cs typeface="Carlito"/>
              </a:rPr>
              <a:t>vakum  </a:t>
            </a:r>
            <a:r>
              <a:rPr sz="2400" dirty="0">
                <a:latin typeface="Carlito"/>
                <a:cs typeface="Carlito"/>
              </a:rPr>
              <a:t>dibagi </a:t>
            </a:r>
            <a:r>
              <a:rPr sz="2400" spc="-10" dirty="0">
                <a:latin typeface="Carlito"/>
                <a:cs typeface="Carlito"/>
              </a:rPr>
              <a:t>dengan </a:t>
            </a:r>
            <a:r>
              <a:rPr sz="2400" spc="-15" dirty="0">
                <a:latin typeface="Carlito"/>
                <a:cs typeface="Carlito"/>
              </a:rPr>
              <a:t>kecepatan</a:t>
            </a:r>
            <a:r>
              <a:rPr sz="2400" spc="-13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cahaya  </a:t>
            </a:r>
            <a:r>
              <a:rPr sz="2400" spc="5" dirty="0">
                <a:latin typeface="Carlito"/>
                <a:cs typeface="Carlito"/>
              </a:rPr>
              <a:t>pada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medium.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68242" y="269293"/>
            <a:ext cx="30187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P</a:t>
            </a:r>
            <a:r>
              <a:rPr spc="-5" dirty="0"/>
              <a:t>e</a:t>
            </a:r>
            <a:r>
              <a:rPr spc="5" dirty="0"/>
              <a:t>mb</a:t>
            </a:r>
            <a:r>
              <a:rPr spc="-5" dirty="0"/>
              <a:t>i</a:t>
            </a:r>
            <a:r>
              <a:rPr spc="-15" dirty="0"/>
              <a:t>a</a:t>
            </a:r>
            <a:r>
              <a:rPr spc="5" dirty="0"/>
              <a:t>s</a:t>
            </a:r>
            <a:r>
              <a:rPr spc="-15" dirty="0"/>
              <a:t>an</a:t>
            </a:r>
          </a:p>
        </p:txBody>
      </p:sp>
      <p:sp>
        <p:nvSpPr>
          <p:cNvPr id="6" name="object 6"/>
          <p:cNvSpPr/>
          <p:nvPr/>
        </p:nvSpPr>
        <p:spPr>
          <a:xfrm>
            <a:off x="6664115" y="4291406"/>
            <a:ext cx="2368969" cy="2468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7663" y="617693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154" y="0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93032" y="5718535"/>
            <a:ext cx="151765" cy="81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17700"/>
              </a:lnSpc>
              <a:spcBef>
                <a:spcPts val="100"/>
              </a:spcBef>
            </a:pPr>
            <a:r>
              <a:rPr sz="2200" i="1" spc="-5" dirty="0">
                <a:latin typeface="Carlito"/>
                <a:cs typeface="Carlito"/>
              </a:rPr>
              <a:t>c  v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8467" y="5962142"/>
            <a:ext cx="559550" cy="35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i="1" spc="-5" dirty="0">
                <a:latin typeface="Carlito"/>
                <a:cs typeface="Carlito"/>
              </a:rPr>
              <a:t>n</a:t>
            </a:r>
            <a:r>
              <a:rPr sz="2200" i="1" spc="-185" dirty="0">
                <a:latin typeface="Carlito"/>
                <a:cs typeface="Carlito"/>
              </a:rPr>
              <a:t> </a:t>
            </a:r>
            <a:r>
              <a:rPr sz="2200" spc="-5" dirty="0">
                <a:latin typeface="Symbol"/>
                <a:cs typeface="Symbol"/>
              </a:rPr>
              <a:t></a:t>
            </a:r>
            <a:endParaRPr sz="2200" dirty="0">
              <a:latin typeface="Symbol"/>
              <a:cs typeface="Symbo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16" name="object 16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24" name="object 24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32" name="object 32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40" name="object 40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48" name="object 48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90143" y="5644896"/>
            <a:ext cx="1369060" cy="935990"/>
            <a:chOff x="390143" y="5644896"/>
            <a:chExt cx="1369060" cy="935990"/>
          </a:xfrm>
        </p:grpSpPr>
        <p:sp>
          <p:nvSpPr>
            <p:cNvPr id="56" name="object 56"/>
            <p:cNvSpPr/>
            <p:nvPr/>
          </p:nvSpPr>
          <p:spPr>
            <a:xfrm>
              <a:off x="426719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05449" y="5871645"/>
            <a:ext cx="1000760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Prinsip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Huygens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Prinsip</a:t>
            </a:r>
            <a:r>
              <a:rPr sz="1100" spc="-7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Fermat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5" y="3457086"/>
            <a:ext cx="2407204" cy="815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37360" y="1977599"/>
            <a:ext cx="74066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900" spc="-484" dirty="0">
                <a:solidFill>
                  <a:srgbClr val="F0AD00"/>
                </a:solidFill>
                <a:latin typeface="Arial"/>
                <a:cs typeface="Arial"/>
              </a:rPr>
              <a:t>	</a:t>
            </a:r>
            <a:r>
              <a:rPr sz="2400" spc="-10" dirty="0">
                <a:latin typeface="Carlito"/>
                <a:cs typeface="Carlito"/>
              </a:rPr>
              <a:t>Hukum </a:t>
            </a:r>
            <a:r>
              <a:rPr sz="2400" dirty="0">
                <a:latin typeface="Carlito"/>
                <a:cs typeface="Carlito"/>
              </a:rPr>
              <a:t>Snell menghubungan </a:t>
            </a:r>
            <a:r>
              <a:rPr sz="2400" spc="-5" dirty="0">
                <a:latin typeface="Carlito"/>
                <a:cs typeface="Carlito"/>
              </a:rPr>
              <a:t>indeks </a:t>
            </a:r>
            <a:r>
              <a:rPr sz="2400" dirty="0">
                <a:latin typeface="Carlito"/>
                <a:cs typeface="Carlito"/>
              </a:rPr>
              <a:t>bias n dari</a:t>
            </a:r>
            <a:r>
              <a:rPr sz="2400" spc="-235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dua  </a:t>
            </a:r>
            <a:r>
              <a:rPr sz="2400" dirty="0">
                <a:latin typeface="Carlito"/>
                <a:cs typeface="Carlito"/>
              </a:rPr>
              <a:t>media </a:t>
            </a:r>
            <a:r>
              <a:rPr sz="2400" spc="5" dirty="0">
                <a:latin typeface="Carlito"/>
                <a:cs typeface="Carlito"/>
              </a:rPr>
              <a:t>pada </a:t>
            </a:r>
            <a:r>
              <a:rPr sz="2400" spc="-15" dirty="0">
                <a:latin typeface="Carlito"/>
                <a:cs typeface="Carlito"/>
              </a:rPr>
              <a:t>arah </a:t>
            </a:r>
            <a:r>
              <a:rPr sz="2400" spc="-5" dirty="0">
                <a:latin typeface="Carlito"/>
                <a:cs typeface="Carlito"/>
              </a:rPr>
              <a:t>peramabatn </a:t>
            </a:r>
            <a:r>
              <a:rPr sz="2400" spc="-15" dirty="0">
                <a:latin typeface="Carlito"/>
                <a:cs typeface="Carlito"/>
              </a:rPr>
              <a:t>yang </a:t>
            </a:r>
            <a:r>
              <a:rPr sz="2400" dirty="0">
                <a:latin typeface="Carlito"/>
                <a:cs typeface="Carlito"/>
              </a:rPr>
              <a:t>sebanding  </a:t>
            </a:r>
            <a:r>
              <a:rPr sz="2400" spc="-10" dirty="0">
                <a:latin typeface="Carlito"/>
                <a:cs typeface="Carlito"/>
              </a:rPr>
              <a:t>dengan </a:t>
            </a:r>
            <a:r>
              <a:rPr sz="2400" spc="5" dirty="0">
                <a:latin typeface="Carlito"/>
                <a:cs typeface="Carlito"/>
              </a:rPr>
              <a:t>sudut </a:t>
            </a:r>
            <a:r>
              <a:rPr sz="2400" dirty="0">
                <a:latin typeface="Carlito"/>
                <a:cs typeface="Carlito"/>
              </a:rPr>
              <a:t>terhadap </a:t>
            </a:r>
            <a:r>
              <a:rPr sz="2400" spc="5" dirty="0">
                <a:latin typeface="Carlito"/>
                <a:cs typeface="Carlito"/>
              </a:rPr>
              <a:t>bidang</a:t>
            </a:r>
            <a:r>
              <a:rPr sz="2400" spc="-19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normal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4047" y="229922"/>
            <a:ext cx="3454082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Hukum</a:t>
            </a:r>
            <a:r>
              <a:rPr spc="-130" dirty="0"/>
              <a:t> </a:t>
            </a:r>
            <a:r>
              <a:rPr dirty="0"/>
              <a:t>Snell</a:t>
            </a:r>
          </a:p>
        </p:txBody>
      </p:sp>
      <p:sp>
        <p:nvSpPr>
          <p:cNvPr id="11" name="object 11"/>
          <p:cNvSpPr/>
          <p:nvPr/>
        </p:nvSpPr>
        <p:spPr>
          <a:xfrm>
            <a:off x="5676919" y="3314703"/>
            <a:ext cx="3002419" cy="3128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13" name="object 13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21" name="object 21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29" name="object 29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37" name="object 37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45" name="object 45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90143" y="5644896"/>
            <a:ext cx="1369060" cy="935990"/>
            <a:chOff x="390143" y="5644896"/>
            <a:chExt cx="1369060" cy="935990"/>
          </a:xfrm>
        </p:grpSpPr>
        <p:sp>
          <p:nvSpPr>
            <p:cNvPr id="53" name="object 53"/>
            <p:cNvSpPr/>
            <p:nvPr/>
          </p:nvSpPr>
          <p:spPr>
            <a:xfrm>
              <a:off x="426719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05449" y="5871645"/>
            <a:ext cx="1000760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Prinsip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Huygens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Prinsip</a:t>
            </a:r>
            <a:r>
              <a:rPr sz="1100" spc="-7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Fermat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5" y="3416965"/>
            <a:ext cx="1745131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398" y="236428"/>
            <a:ext cx="7912321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20" dirty="0" err="1" smtClean="0"/>
              <a:t>Penjalaran</a:t>
            </a:r>
            <a:r>
              <a:rPr sz="3200" spc="-20" dirty="0" smtClean="0"/>
              <a:t> </a:t>
            </a:r>
            <a:r>
              <a:rPr sz="3200" spc="-25" dirty="0" err="1" smtClean="0"/>
              <a:t>cahaya</a:t>
            </a:r>
            <a:r>
              <a:rPr sz="3200" spc="-25" dirty="0" smtClean="0"/>
              <a:t> </a:t>
            </a:r>
            <a:r>
              <a:rPr sz="3200" spc="-5" dirty="0"/>
              <a:t>melalui </a:t>
            </a:r>
            <a:r>
              <a:rPr sz="3200" spc="-25" dirty="0"/>
              <a:t>keping</a:t>
            </a:r>
            <a:r>
              <a:rPr sz="3200" spc="5" dirty="0"/>
              <a:t> </a:t>
            </a:r>
            <a:r>
              <a:rPr sz="3200" spc="-5" dirty="0"/>
              <a:t>sejajar</a:t>
            </a:r>
            <a:endParaRPr sz="3200" dirty="0"/>
          </a:p>
        </p:txBody>
      </p:sp>
      <p:grpSp>
        <p:nvGrpSpPr>
          <p:cNvPr id="43" name="object 43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44" name="object 44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0143" y="1484376"/>
              <a:ext cx="1344168" cy="298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05449" y="1524342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0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Sifat </a:t>
            </a:r>
            <a:r>
              <a:rPr sz="1100" spc="-5" dirty="0">
                <a:latin typeface="Carlito"/>
                <a:cs typeface="Carlito"/>
              </a:rPr>
              <a:t>dasar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52" name="object 52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0143" y="2282952"/>
              <a:ext cx="1127760" cy="4785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05449" y="2312868"/>
            <a:ext cx="8985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Cepat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Rambat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Pengukuran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60" name="object 60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0143" y="3185160"/>
              <a:ext cx="1316736" cy="454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05449" y="3226993"/>
            <a:ext cx="105918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Cahaya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dianggap  </a:t>
            </a:r>
            <a:r>
              <a:rPr sz="1100" spc="-5" dirty="0">
                <a:latin typeface="Carlito"/>
                <a:cs typeface="Carlito"/>
              </a:rPr>
              <a:t>sebagai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Berkas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68" name="object 68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0143" y="3910584"/>
              <a:ext cx="1271016" cy="7863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05449" y="3950411"/>
            <a:ext cx="101155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23749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  Refraksi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Refleksi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Internal  </a:t>
            </a:r>
            <a:r>
              <a:rPr sz="1100" spc="-10" dirty="0">
                <a:latin typeface="Carlito"/>
                <a:cs typeface="Carlito"/>
              </a:rPr>
              <a:t>Total </a:t>
            </a:r>
            <a:r>
              <a:rPr sz="1100" spc="-5" dirty="0">
                <a:latin typeface="Carlito"/>
                <a:cs typeface="Carlito"/>
              </a:rPr>
              <a:t>Dispersi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76" name="object 76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0143" y="4876799"/>
              <a:ext cx="957072" cy="6309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505449" y="4905218"/>
            <a:ext cx="699770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Polarisasi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00"/>
              </a:lnSpc>
              <a:spcBef>
                <a:spcPts val="23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5" dirty="0">
                <a:latin typeface="Carlito"/>
                <a:cs typeface="Carlito"/>
              </a:rPr>
              <a:t>H</a:t>
            </a:r>
            <a:r>
              <a:rPr sz="1100" spc="-5" dirty="0">
                <a:latin typeface="Carlito"/>
                <a:cs typeface="Carlito"/>
              </a:rPr>
              <a:t>a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bura</a:t>
            </a:r>
            <a:r>
              <a:rPr sz="1100" dirty="0">
                <a:latin typeface="Carlito"/>
                <a:cs typeface="Carlito"/>
              </a:rPr>
              <a:t>n  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390143" y="5644896"/>
            <a:ext cx="1369060" cy="935990"/>
            <a:chOff x="390143" y="5644896"/>
            <a:chExt cx="1369060" cy="935990"/>
          </a:xfrm>
        </p:grpSpPr>
        <p:sp>
          <p:nvSpPr>
            <p:cNvPr id="84" name="object 84"/>
            <p:cNvSpPr/>
            <p:nvPr/>
          </p:nvSpPr>
          <p:spPr>
            <a:xfrm>
              <a:off x="426719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90143" y="5843016"/>
              <a:ext cx="1231392" cy="4785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05449" y="5871645"/>
            <a:ext cx="1000760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Prinsip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Huygens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Prinsip</a:t>
            </a:r>
            <a:r>
              <a:rPr sz="1100" spc="-7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Fermat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56" y="0"/>
            <a:ext cx="1121935" cy="180957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72" y="1550891"/>
            <a:ext cx="6293547" cy="4954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478</Words>
  <Application>Microsoft Office PowerPoint</Application>
  <PresentationFormat>On-screen Show (4:3)</PresentationFormat>
  <Paragraphs>225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Tujuan Instruksional Khusus</vt:lpstr>
      <vt:lpstr>Sifat dasar gelombang  pada cahaya</vt:lpstr>
      <vt:lpstr>Pemantulan</vt:lpstr>
      <vt:lpstr>Pemantulan</vt:lpstr>
      <vt:lpstr>Pematulan dan Transmisi</vt:lpstr>
      <vt:lpstr>Pembiasan</vt:lpstr>
      <vt:lpstr>Hukum Snell</vt:lpstr>
      <vt:lpstr>Penjalaran cahaya melalui keping sejajar</vt:lpstr>
      <vt:lpstr>Dispersi dan Prisma</vt:lpstr>
      <vt:lpstr>Dispersi dan Prisma</vt:lpstr>
      <vt:lpstr>Mengukur n dengan Prisma</vt:lpstr>
      <vt:lpstr>Pemantulan Internal Total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5</cp:revision>
  <dcterms:created xsi:type="dcterms:W3CDTF">2020-12-17T15:27:29Z</dcterms:created>
  <dcterms:modified xsi:type="dcterms:W3CDTF">2020-12-18T14:21:48Z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2009-08-22T00:00:00Z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2020-12-17T00:00:00Z</vt:filetime>
  </property>
</Properties>
</file>