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31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60" y="69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-210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3A4FA7C-2AB1-4CBD-B8F4-DB29F9CCF9AC}" type="doc">
      <dgm:prSet loTypeId="urn:microsoft.com/office/officeart/2005/8/layout/radial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E00EEC4-F002-4CDC-8660-1C193DC45892}">
      <dgm:prSet phldrT="[Text]"/>
      <dgm:spPr/>
      <dgm:t>
        <a:bodyPr/>
        <a:lstStyle/>
        <a:p>
          <a:r>
            <a:rPr lang="en-US" dirty="0"/>
            <a:t>PHBS</a:t>
          </a:r>
        </a:p>
      </dgm:t>
    </dgm:pt>
    <dgm:pt modelId="{A2401F61-8CF7-4211-B508-BD3FCD2EED2A}" type="parTrans" cxnId="{0D777A59-FFD9-4534-831C-BC573F4B4173}">
      <dgm:prSet/>
      <dgm:spPr/>
      <dgm:t>
        <a:bodyPr/>
        <a:lstStyle/>
        <a:p>
          <a:endParaRPr lang="en-US"/>
        </a:p>
      </dgm:t>
    </dgm:pt>
    <dgm:pt modelId="{C5EB0FA5-AF2D-44A1-BAFC-637CE0E17321}" type="sibTrans" cxnId="{0D777A59-FFD9-4534-831C-BC573F4B4173}">
      <dgm:prSet/>
      <dgm:spPr/>
      <dgm:t>
        <a:bodyPr/>
        <a:lstStyle/>
        <a:p>
          <a:endParaRPr lang="en-US"/>
        </a:p>
      </dgm:t>
    </dgm:pt>
    <dgm:pt modelId="{34AC1C48-D841-4168-89F3-3DCB2F3B1974}">
      <dgm:prSet phldrT="[Text]"/>
      <dgm:spPr/>
      <dgm:t>
        <a:bodyPr/>
        <a:lstStyle/>
        <a:p>
          <a:r>
            <a:rPr lang="en-US" dirty="0" err="1"/>
            <a:t>Diare</a:t>
          </a:r>
          <a:endParaRPr lang="en-US" dirty="0"/>
        </a:p>
      </dgm:t>
    </dgm:pt>
    <dgm:pt modelId="{FEBF65EC-B7AD-4764-9BCA-2F4044DD11B1}" type="parTrans" cxnId="{BF058B39-C728-4FE4-9BC6-72C0EB4A11B4}">
      <dgm:prSet/>
      <dgm:spPr/>
      <dgm:t>
        <a:bodyPr/>
        <a:lstStyle/>
        <a:p>
          <a:endParaRPr lang="en-US"/>
        </a:p>
      </dgm:t>
    </dgm:pt>
    <dgm:pt modelId="{2FA04520-B18E-4E64-8966-D3D2BD5BD866}" type="sibTrans" cxnId="{BF058B39-C728-4FE4-9BC6-72C0EB4A11B4}">
      <dgm:prSet/>
      <dgm:spPr/>
      <dgm:t>
        <a:bodyPr/>
        <a:lstStyle/>
        <a:p>
          <a:endParaRPr lang="en-US"/>
        </a:p>
      </dgm:t>
    </dgm:pt>
    <dgm:pt modelId="{3C4CD6A3-7451-4D3C-A43A-86145A9D0099}" type="pres">
      <dgm:prSet presAssocID="{23A4FA7C-2AB1-4CBD-B8F4-DB29F9CCF9AC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337D496-40ED-4740-856F-422ACEB27525}" type="pres">
      <dgm:prSet presAssocID="{1E00EEC4-F002-4CDC-8660-1C193DC45892}" presName="centerShape" presStyleLbl="node0" presStyleIdx="0" presStyleCnt="1"/>
      <dgm:spPr/>
      <dgm:t>
        <a:bodyPr/>
        <a:lstStyle/>
        <a:p>
          <a:endParaRPr lang="en-US"/>
        </a:p>
      </dgm:t>
    </dgm:pt>
    <dgm:pt modelId="{F2218FD8-7CD7-46E3-B6DD-AED313717D53}" type="pres">
      <dgm:prSet presAssocID="{FEBF65EC-B7AD-4764-9BCA-2F4044DD11B1}" presName="Name9" presStyleLbl="parChTrans1D2" presStyleIdx="0" presStyleCnt="1"/>
      <dgm:spPr/>
      <dgm:t>
        <a:bodyPr/>
        <a:lstStyle/>
        <a:p>
          <a:endParaRPr lang="en-US"/>
        </a:p>
      </dgm:t>
    </dgm:pt>
    <dgm:pt modelId="{4A5B8069-8FC6-4943-8726-950FD6B4B6B3}" type="pres">
      <dgm:prSet presAssocID="{FEBF65EC-B7AD-4764-9BCA-2F4044DD11B1}" presName="connTx" presStyleLbl="parChTrans1D2" presStyleIdx="0" presStyleCnt="1"/>
      <dgm:spPr/>
      <dgm:t>
        <a:bodyPr/>
        <a:lstStyle/>
        <a:p>
          <a:endParaRPr lang="en-US"/>
        </a:p>
      </dgm:t>
    </dgm:pt>
    <dgm:pt modelId="{E9C8B4CF-AC8E-4A23-8415-ABEA39507969}" type="pres">
      <dgm:prSet presAssocID="{34AC1C48-D841-4168-89F3-3DCB2F3B1974}" presName="node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431A3EE-5262-42D2-9123-8E01D8EEFF19}" type="presOf" srcId="{FEBF65EC-B7AD-4764-9BCA-2F4044DD11B1}" destId="{4A5B8069-8FC6-4943-8726-950FD6B4B6B3}" srcOrd="1" destOrd="0" presId="urn:microsoft.com/office/officeart/2005/8/layout/radial1"/>
    <dgm:cxn modelId="{BF058B39-C728-4FE4-9BC6-72C0EB4A11B4}" srcId="{1E00EEC4-F002-4CDC-8660-1C193DC45892}" destId="{34AC1C48-D841-4168-89F3-3DCB2F3B1974}" srcOrd="0" destOrd="0" parTransId="{FEBF65EC-B7AD-4764-9BCA-2F4044DD11B1}" sibTransId="{2FA04520-B18E-4E64-8966-D3D2BD5BD866}"/>
    <dgm:cxn modelId="{0D777A59-FFD9-4534-831C-BC573F4B4173}" srcId="{23A4FA7C-2AB1-4CBD-B8F4-DB29F9CCF9AC}" destId="{1E00EEC4-F002-4CDC-8660-1C193DC45892}" srcOrd="0" destOrd="0" parTransId="{A2401F61-8CF7-4211-B508-BD3FCD2EED2A}" sibTransId="{C5EB0FA5-AF2D-44A1-BAFC-637CE0E17321}"/>
    <dgm:cxn modelId="{95128F95-59A9-4D5F-8293-022FAEB2A893}" type="presOf" srcId="{FEBF65EC-B7AD-4764-9BCA-2F4044DD11B1}" destId="{F2218FD8-7CD7-46E3-B6DD-AED313717D53}" srcOrd="0" destOrd="0" presId="urn:microsoft.com/office/officeart/2005/8/layout/radial1"/>
    <dgm:cxn modelId="{F7D59AB9-E222-41CF-B71B-FB58F87A02FC}" type="presOf" srcId="{34AC1C48-D841-4168-89F3-3DCB2F3B1974}" destId="{E9C8B4CF-AC8E-4A23-8415-ABEA39507969}" srcOrd="0" destOrd="0" presId="urn:microsoft.com/office/officeart/2005/8/layout/radial1"/>
    <dgm:cxn modelId="{50FD3146-A81B-433E-8513-BBA24D548158}" type="presOf" srcId="{1E00EEC4-F002-4CDC-8660-1C193DC45892}" destId="{D337D496-40ED-4740-856F-422ACEB27525}" srcOrd="0" destOrd="0" presId="urn:microsoft.com/office/officeart/2005/8/layout/radial1"/>
    <dgm:cxn modelId="{0DF04721-E1B0-4E42-A3FC-C8F70017E07B}" type="presOf" srcId="{23A4FA7C-2AB1-4CBD-B8F4-DB29F9CCF9AC}" destId="{3C4CD6A3-7451-4D3C-A43A-86145A9D0099}" srcOrd="0" destOrd="0" presId="urn:microsoft.com/office/officeart/2005/8/layout/radial1"/>
    <dgm:cxn modelId="{06A02F86-BA30-42A1-B6B0-42C00F0252F7}" type="presParOf" srcId="{3C4CD6A3-7451-4D3C-A43A-86145A9D0099}" destId="{D337D496-40ED-4740-856F-422ACEB27525}" srcOrd="0" destOrd="0" presId="urn:microsoft.com/office/officeart/2005/8/layout/radial1"/>
    <dgm:cxn modelId="{2202A8A1-B9C6-4181-BD1F-D93890ECED9D}" type="presParOf" srcId="{3C4CD6A3-7451-4D3C-A43A-86145A9D0099}" destId="{F2218FD8-7CD7-46E3-B6DD-AED313717D53}" srcOrd="1" destOrd="0" presId="urn:microsoft.com/office/officeart/2005/8/layout/radial1"/>
    <dgm:cxn modelId="{36C44C07-6F11-4F4C-93C7-082BCEED16A4}" type="presParOf" srcId="{F2218FD8-7CD7-46E3-B6DD-AED313717D53}" destId="{4A5B8069-8FC6-4943-8726-950FD6B4B6B3}" srcOrd="0" destOrd="0" presId="urn:microsoft.com/office/officeart/2005/8/layout/radial1"/>
    <dgm:cxn modelId="{3E12C92D-BBD9-496C-8552-FF2B44B17DD5}" type="presParOf" srcId="{3C4CD6A3-7451-4D3C-A43A-86145A9D0099}" destId="{E9C8B4CF-AC8E-4A23-8415-ABEA39507969}" srcOrd="2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337D496-40ED-4740-856F-422ACEB27525}">
      <dsp:nvSpPr>
        <dsp:cNvPr id="0" name=""/>
        <dsp:cNvSpPr/>
      </dsp:nvSpPr>
      <dsp:spPr>
        <a:xfrm>
          <a:off x="13710" y="1027661"/>
          <a:ext cx="1583227" cy="158322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" tIns="24765" rIns="24765" bIns="24765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900" kern="1200" dirty="0"/>
            <a:t>PHBS</a:t>
          </a:r>
        </a:p>
      </dsp:txBody>
      <dsp:txXfrm>
        <a:off x="245568" y="1259519"/>
        <a:ext cx="1119511" cy="1119511"/>
      </dsp:txXfrm>
    </dsp:sp>
    <dsp:sp modelId="{F2218FD8-7CD7-46E3-B6DD-AED313717D53}">
      <dsp:nvSpPr>
        <dsp:cNvPr id="0" name=""/>
        <dsp:cNvSpPr/>
      </dsp:nvSpPr>
      <dsp:spPr>
        <a:xfrm>
          <a:off x="1596937" y="1780469"/>
          <a:ext cx="478013" cy="77611"/>
        </a:xfrm>
        <a:custGeom>
          <a:avLst/>
          <a:gdLst/>
          <a:ahLst/>
          <a:cxnLst/>
          <a:rect l="0" t="0" r="0" b="0"/>
          <a:pathLst>
            <a:path>
              <a:moveTo>
                <a:pt x="0" y="38805"/>
              </a:moveTo>
              <a:lnTo>
                <a:pt x="478013" y="3880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823993" y="1807324"/>
        <a:ext cx="23900" cy="23900"/>
      </dsp:txXfrm>
    </dsp:sp>
    <dsp:sp modelId="{E9C8B4CF-AC8E-4A23-8415-ABEA39507969}">
      <dsp:nvSpPr>
        <dsp:cNvPr id="0" name=""/>
        <dsp:cNvSpPr/>
      </dsp:nvSpPr>
      <dsp:spPr>
        <a:xfrm>
          <a:off x="2074950" y="1027661"/>
          <a:ext cx="1583227" cy="158322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" tIns="24765" rIns="24765" bIns="24765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900" kern="1200" dirty="0" err="1"/>
            <a:t>Diare</a:t>
          </a:r>
          <a:endParaRPr lang="en-US" sz="3900" kern="1200" dirty="0"/>
        </a:p>
      </dsp:txBody>
      <dsp:txXfrm>
        <a:off x="2306808" y="1259519"/>
        <a:ext cx="1119511" cy="111951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29DE18-76FB-4785-A708-CAEE3F6BF799}" type="datetimeFigureOut">
              <a:rPr lang="en-US" smtClean="0"/>
              <a:pPr/>
              <a:t>10/14/2020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002B2F-F247-45BC-9A48-8858052A85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16047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lvl="1" indent="0" eaLnBrk="1" hangingPunct="1">
              <a:buFont typeface="+mj-lt"/>
              <a:buNone/>
              <a:defRPr/>
            </a:pPr>
            <a:r>
              <a:rPr lang="en-US" sz="2600" dirty="0" err="1"/>
              <a:t>Pendahuluan</a:t>
            </a:r>
            <a:r>
              <a:rPr lang="en-US" sz="2600" dirty="0"/>
              <a:t> </a:t>
            </a:r>
            <a:r>
              <a:rPr lang="en-US" sz="2600" dirty="0" err="1"/>
              <a:t>terdiri</a:t>
            </a:r>
            <a:r>
              <a:rPr lang="en-US" sz="2600" dirty="0"/>
              <a:t> </a:t>
            </a:r>
            <a:r>
              <a:rPr lang="en-US" sz="2600" dirty="0" err="1"/>
              <a:t>dari</a:t>
            </a:r>
            <a:r>
              <a:rPr lang="en-US" sz="2600" dirty="0"/>
              <a:t> </a:t>
            </a:r>
          </a:p>
          <a:p>
            <a:pPr marL="971550" lvl="1" indent="-514350" eaLnBrk="1" hangingPunct="1">
              <a:buFont typeface="+mj-lt"/>
              <a:buAutoNum type="alphaLcPeriod"/>
              <a:defRPr/>
            </a:pPr>
            <a:r>
              <a:rPr lang="en-US" sz="2600" dirty="0" err="1"/>
              <a:t>Latar</a:t>
            </a:r>
            <a:r>
              <a:rPr lang="en-US" sz="2600" dirty="0"/>
              <a:t> </a:t>
            </a:r>
            <a:r>
              <a:rPr lang="en-US" sz="2600" dirty="0" err="1"/>
              <a:t>belakang</a:t>
            </a:r>
            <a:endParaRPr lang="en-US" sz="2600" dirty="0"/>
          </a:p>
          <a:p>
            <a:pPr marL="971550" lvl="1" indent="-514350" eaLnBrk="1" hangingPunct="1">
              <a:buFont typeface="+mj-lt"/>
              <a:buAutoNum type="alphaLcPeriod"/>
              <a:defRPr/>
            </a:pPr>
            <a:r>
              <a:rPr lang="en-US" sz="2600" dirty="0" err="1"/>
              <a:t>Rumusan</a:t>
            </a:r>
            <a:r>
              <a:rPr lang="en-US" sz="2600" dirty="0"/>
              <a:t> </a:t>
            </a:r>
            <a:r>
              <a:rPr lang="en-US" sz="2600" dirty="0" err="1"/>
              <a:t>masalah</a:t>
            </a:r>
            <a:endParaRPr lang="en-US" sz="2600" dirty="0"/>
          </a:p>
          <a:p>
            <a:pPr marL="971550" lvl="1" indent="-514350" eaLnBrk="1" hangingPunct="1">
              <a:buFont typeface="+mj-lt"/>
              <a:buAutoNum type="alphaLcPeriod"/>
              <a:defRPr/>
            </a:pPr>
            <a:r>
              <a:rPr lang="en-US" sz="2600" dirty="0" err="1"/>
              <a:t>Pertanyaan</a:t>
            </a:r>
            <a:r>
              <a:rPr lang="en-US" sz="2600" baseline="0" dirty="0"/>
              <a:t> </a:t>
            </a:r>
            <a:r>
              <a:rPr lang="en-US" sz="2600" baseline="0" dirty="0" err="1"/>
              <a:t>penelitian</a:t>
            </a:r>
            <a:r>
              <a:rPr lang="en-US" sz="2600" baseline="0" dirty="0"/>
              <a:t> </a:t>
            </a:r>
            <a:endParaRPr lang="en-US" sz="2600" dirty="0"/>
          </a:p>
          <a:p>
            <a:pPr marL="971550" lvl="1" indent="-514350" eaLnBrk="1" hangingPunct="1">
              <a:buFont typeface="+mj-lt"/>
              <a:buAutoNum type="alphaLcPeriod"/>
              <a:defRPr/>
            </a:pPr>
            <a:r>
              <a:rPr lang="en-US" sz="2600" dirty="0" err="1"/>
              <a:t>Hipotesis</a:t>
            </a:r>
            <a:r>
              <a:rPr lang="en-US" sz="2600" dirty="0"/>
              <a:t> (</a:t>
            </a:r>
            <a:r>
              <a:rPr lang="en-US" sz="2600" dirty="0" err="1"/>
              <a:t>bila</a:t>
            </a:r>
            <a:r>
              <a:rPr lang="en-US" sz="2600" dirty="0"/>
              <a:t> </a:t>
            </a:r>
            <a:r>
              <a:rPr lang="en-US" sz="2600" dirty="0" err="1"/>
              <a:t>analitik</a:t>
            </a:r>
            <a:r>
              <a:rPr lang="en-US" sz="2600" dirty="0"/>
              <a:t>)</a:t>
            </a:r>
          </a:p>
          <a:p>
            <a:pPr marL="971550" lvl="1" indent="-514350" eaLnBrk="1" hangingPunct="1">
              <a:buFont typeface="+mj-lt"/>
              <a:buAutoNum type="alphaLcPeriod"/>
              <a:defRPr/>
            </a:pPr>
            <a:r>
              <a:rPr lang="en-US" sz="2600" dirty="0" err="1"/>
              <a:t>Tujuan</a:t>
            </a:r>
            <a:r>
              <a:rPr lang="en-US" sz="2600" dirty="0"/>
              <a:t> </a:t>
            </a:r>
            <a:r>
              <a:rPr lang="en-US" sz="2600" dirty="0" err="1"/>
              <a:t>penelitian</a:t>
            </a:r>
            <a:endParaRPr lang="en-US" sz="2600" dirty="0"/>
          </a:p>
          <a:p>
            <a:pPr marL="971550" lvl="1" indent="-514350" eaLnBrk="1" hangingPunct="1">
              <a:buFont typeface="+mj-lt"/>
              <a:buAutoNum type="alphaLcPeriod"/>
              <a:defRPr/>
            </a:pPr>
            <a:r>
              <a:rPr lang="en-US" sz="2600" dirty="0" err="1"/>
              <a:t>Manfaat</a:t>
            </a:r>
            <a:r>
              <a:rPr lang="en-US" sz="2600" dirty="0"/>
              <a:t> </a:t>
            </a:r>
          </a:p>
          <a:p>
            <a:endParaRPr lang="en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32A8DFF-9209-4B83-9B33-C4DBF70F7DE6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89369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D" dirty="0" err="1"/>
              <a:t>Mulai</a:t>
            </a:r>
            <a:r>
              <a:rPr lang="en-ID" dirty="0"/>
              <a:t> </a:t>
            </a:r>
            <a:r>
              <a:rPr lang="en-ID" dirty="0" err="1"/>
              <a:t>Tugas</a:t>
            </a:r>
            <a:r>
              <a:rPr lang="en-ID" dirty="0"/>
              <a:t> 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32A8DFF-9209-4B83-9B33-C4DBF70F7DE6}" type="slidenum">
              <a:rPr lang="en-US" altLang="en-US" smtClean="0"/>
              <a:pPr>
                <a:defRPr/>
              </a:pPr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726318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fld id="{1391DFA7-7CEC-42C5-B1F7-613DBB85DBAB}" type="slidenum">
              <a:rPr lang="en-US" smtClean="0">
                <a:latin typeface="Arial" charset="0"/>
              </a:rPr>
              <a:pPr/>
              <a:t>6</a:t>
            </a:fld>
            <a:endParaRPr lang="en-US">
              <a:latin typeface="Arial" charset="0"/>
            </a:endParaRPr>
          </a:p>
        </p:txBody>
      </p:sp>
      <p:sp>
        <p:nvSpPr>
          <p:cNvPr id="60419" name="Rectangle 7"/>
          <p:cNvSpPr txBox="1">
            <a:spLocks noGrp="1" noChangeArrowheads="1"/>
          </p:cNvSpPr>
          <p:nvPr/>
        </p:nvSpPr>
        <p:spPr bwMode="auto">
          <a:xfrm>
            <a:off x="3885010" y="8684684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defTabSz="912813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defTabSz="912813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defTabSz="912813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defTabSz="912813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defTabSz="912813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algn="r" eaLnBrk="1" hangingPunct="1"/>
            <a:fld id="{726E5C14-FB66-4871-840F-C9D6EE073E9A}" type="slidenum">
              <a:rPr lang="hr-HR" sz="1200">
                <a:latin typeface="Arial" charset="0"/>
                <a:cs typeface="Arial" charset="0"/>
              </a:rPr>
              <a:pPr algn="r" eaLnBrk="1" hangingPunct="1"/>
              <a:t>6</a:t>
            </a:fld>
            <a:endParaRPr lang="hr-HR" sz="1200">
              <a:latin typeface="Arial" charset="0"/>
              <a:cs typeface="Arial" charset="0"/>
            </a:endParaRPr>
          </a:p>
        </p:txBody>
      </p:sp>
      <p:sp>
        <p:nvSpPr>
          <p:cNvPr id="6042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2588" y="685800"/>
            <a:ext cx="6096000" cy="3429000"/>
          </a:xfrm>
          <a:ln/>
        </p:spPr>
      </p:sp>
      <p:sp>
        <p:nvSpPr>
          <p:cNvPr id="6042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defTabSz="912813" eaLnBrk="1" hangingPunct="1"/>
            <a:endParaRPr lang="hr-HR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09040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S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286B60-122B-4155-88B7-8DCBDE138D2D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0571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SG" dirty="0" err="1"/>
              <a:t>Berbagai</a:t>
            </a:r>
            <a:r>
              <a:rPr lang="en-SG" baseline="0" dirty="0"/>
              <a:t> </a:t>
            </a:r>
            <a:r>
              <a:rPr lang="en-SG" baseline="0" dirty="0" err="1"/>
              <a:t>sumber</a:t>
            </a:r>
            <a:r>
              <a:rPr lang="en-SG" baseline="0" dirty="0"/>
              <a:t> </a:t>
            </a:r>
            <a:r>
              <a:rPr lang="en-SG" baseline="0" dirty="0" err="1"/>
              <a:t>informasi</a:t>
            </a:r>
            <a:r>
              <a:rPr lang="en-SG" baseline="0" dirty="0"/>
              <a:t> yang </a:t>
            </a:r>
            <a:r>
              <a:rPr lang="en-SG" baseline="0" dirty="0" err="1"/>
              <a:t>bisa</a:t>
            </a:r>
            <a:r>
              <a:rPr lang="en-SG" baseline="0" dirty="0"/>
              <a:t> </a:t>
            </a:r>
            <a:r>
              <a:rPr lang="en-SG" baseline="0" dirty="0" err="1"/>
              <a:t>digunakan</a:t>
            </a:r>
            <a:r>
              <a:rPr lang="en-SG" baseline="0" dirty="0"/>
              <a:t> </a:t>
            </a:r>
            <a:r>
              <a:rPr lang="en-SG" baseline="0" dirty="0" err="1"/>
              <a:t>untuk</a:t>
            </a:r>
            <a:r>
              <a:rPr lang="en-SG" baseline="0" dirty="0"/>
              <a:t> </a:t>
            </a:r>
            <a:r>
              <a:rPr lang="en-SG" baseline="0" dirty="0" err="1"/>
              <a:t>mempelajari</a:t>
            </a:r>
            <a:r>
              <a:rPr lang="en-SG" baseline="0" dirty="0"/>
              <a:t> EBM </a:t>
            </a:r>
            <a:r>
              <a:rPr lang="en-SG" baseline="0" dirty="0" err="1"/>
              <a:t>lebih</a:t>
            </a:r>
            <a:r>
              <a:rPr lang="en-SG" baseline="0" dirty="0"/>
              <a:t> </a:t>
            </a:r>
            <a:r>
              <a:rPr lang="en-SG" baseline="0" dirty="0" err="1"/>
              <a:t>lanjut</a:t>
            </a:r>
            <a:endParaRPr lang="en-S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286B60-122B-4155-88B7-8DCBDE138D2D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24813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9A7F9-29A5-4D1C-B890-619EAAD0A838}" type="datetime1">
              <a:rPr lang="id-ID" smtClean="0"/>
              <a:pPr/>
              <a:t>14/10/2020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FTW dan RTW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3F8EB-9833-40B0-B641-BC94308BFC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75502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1252F-BA22-494F-ACBB-59227D454889}" type="datetime1">
              <a:rPr lang="id-ID" smtClean="0"/>
              <a:pPr/>
              <a:t>14/10/2020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FTW dan RTW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3F8EB-9833-40B0-B641-BC94308BFC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9381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98A41-750C-4BCD-97C1-2997529AB4E1}" type="datetime1">
              <a:rPr lang="id-ID" smtClean="0"/>
              <a:pPr/>
              <a:t>14/10/2020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FTW dan RTW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3F8EB-9833-40B0-B641-BC94308BFC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1908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E40C3-C3B8-44DE-965B-F1A0CDA531E9}" type="datetime1">
              <a:rPr lang="id-ID" smtClean="0"/>
              <a:pPr/>
              <a:t>14/10/2020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FTW dan RTW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3F8EB-9833-40B0-B641-BC94308BFC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51653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27E11-4A96-4DB7-AEF6-8CB0EADFACA8}" type="datetime1">
              <a:rPr lang="id-ID" smtClean="0"/>
              <a:pPr/>
              <a:t>14/10/2020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FTW dan RTW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3F8EB-9833-40B0-B641-BC94308BFC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03667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FA419-97B0-417A-974C-C184599933EC}" type="datetime1">
              <a:rPr lang="id-ID" smtClean="0"/>
              <a:pPr/>
              <a:t>14/10/2020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FTW dan RTW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3F8EB-9833-40B0-B641-BC94308BFC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65160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48A92-D51F-4B0A-BBF7-456E3EFC340B}" type="datetime1">
              <a:rPr lang="id-ID" smtClean="0"/>
              <a:pPr/>
              <a:t>14/10/2020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FTW dan RTW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3F8EB-9833-40B0-B641-BC94308BFC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7595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2A304-9711-4B3D-837E-3DAE6E43B74F}" type="datetime1">
              <a:rPr lang="id-ID" smtClean="0"/>
              <a:pPr/>
              <a:t>14/10/2020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FTW dan RTW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3F8EB-9833-40B0-B641-BC94308BFC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9182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95148-7839-49CF-B195-C7EDD522F603}" type="datetime1">
              <a:rPr lang="id-ID" smtClean="0"/>
              <a:pPr/>
              <a:t>14/10/2020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FTW dan RTW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3F8EB-9833-40B0-B641-BC94308BFC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0947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EC2AB-1DC6-4149-A562-B54EF19EB235}" type="datetime1">
              <a:rPr lang="id-ID" smtClean="0"/>
              <a:pPr/>
              <a:t>14/10/2020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FTW dan RTW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3F8EB-9833-40B0-B641-BC94308BFC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0236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0FD99-B038-460A-B5EA-077DEB4A0EEC}" type="datetime1">
              <a:rPr lang="id-ID" smtClean="0"/>
              <a:pPr/>
              <a:t>14/10/2020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FTW dan RTW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3F8EB-9833-40B0-B641-BC94308BFC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61668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91CF04-9406-489C-A1AC-C7EB13DC0D47}" type="datetime1">
              <a:rPr lang="id-ID" smtClean="0"/>
              <a:pPr/>
              <a:t>14/10/2020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i-FI" smtClean="0"/>
              <a:t>FTW dan RTW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B3F8EB-9833-40B0-B641-BC94308BFCD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910265" y="6356350"/>
            <a:ext cx="7443537" cy="2423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75" b="0" i="0" dirty="0" smtClean="0"/>
              <a:t>Program</a:t>
            </a:r>
            <a:r>
              <a:rPr lang="en-US" sz="975" b="0" i="0" baseline="0" dirty="0" smtClean="0"/>
              <a:t> </a:t>
            </a:r>
            <a:r>
              <a:rPr lang="en-US" sz="975" b="0" i="0" baseline="0" dirty="0" err="1" smtClean="0"/>
              <a:t>Studi</a:t>
            </a:r>
            <a:r>
              <a:rPr lang="en-US" sz="975" b="0" i="0" baseline="0" dirty="0" smtClean="0"/>
              <a:t> Magister </a:t>
            </a:r>
            <a:r>
              <a:rPr lang="en-US" sz="975" b="0" i="0" baseline="0" dirty="0" err="1" smtClean="0"/>
              <a:t>Kedokteran</a:t>
            </a:r>
            <a:r>
              <a:rPr lang="en-US" sz="975" b="0" i="0" baseline="0" dirty="0" smtClean="0"/>
              <a:t> </a:t>
            </a:r>
            <a:r>
              <a:rPr lang="en-US" sz="975" b="0" i="0" baseline="0" dirty="0" err="1" smtClean="0"/>
              <a:t>Kerja</a:t>
            </a:r>
            <a:endParaRPr lang="en-US" sz="975" b="0" i="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65913" y="-108968"/>
            <a:ext cx="1058449" cy="1663448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228600" y="6356350"/>
            <a:ext cx="520967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>
                <a:solidFill>
                  <a:schemeClr val="bg1"/>
                </a:solidFill>
                <a:latin typeface="Franklin Gothic Medium" panose="020B0603020102020204" pitchFamily="34" charset="0"/>
              </a:rPr>
              <a:t>MASSIVE</a:t>
            </a:r>
            <a:r>
              <a:rPr lang="en-US" sz="900" baseline="0" dirty="0" smtClean="0">
                <a:solidFill>
                  <a:schemeClr val="bg1"/>
                </a:solidFill>
                <a:latin typeface="Franklin Gothic Medium" panose="020B0603020102020204" pitchFamily="34" charset="0"/>
              </a:rPr>
              <a:t> OPEN ONLINE COURSES (MOOCs)</a:t>
            </a:r>
            <a:endParaRPr lang="en-US" sz="900" dirty="0">
              <a:solidFill>
                <a:schemeClr val="bg1"/>
              </a:solidFill>
              <a:latin typeface="Franklin Gothic Medium" panose="020B06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04320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33" r:id="rId2"/>
    <p:sldLayoutId id="2147483734" r:id="rId3"/>
    <p:sldLayoutId id="2147483735" r:id="rId4"/>
    <p:sldLayoutId id="2147483736" r:id="rId5"/>
    <p:sldLayoutId id="2147483737" r:id="rId6"/>
    <p:sldLayoutId id="2147483738" r:id="rId7"/>
    <p:sldLayoutId id="2147483739" r:id="rId8"/>
    <p:sldLayoutId id="2147483740" r:id="rId9"/>
    <p:sldLayoutId id="2147483741" r:id="rId10"/>
    <p:sldLayoutId id="2147483742" r:id="rId11"/>
  </p:sldLayoutIdLst>
  <p:timing>
    <p:tnLst>
      <p:par>
        <p:cTn id="1" dur="indefinite" restart="never" nodeType="tmRoot"/>
      </p:par>
    </p:tnLst>
  </p:timing>
  <p:hf hdr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cebm.net/" TargetMode="External"/><Relationship Id="rId3" Type="http://schemas.openxmlformats.org/officeDocument/2006/relationships/hyperlink" Target="http://www.thecochranelibrary.com/" TargetMode="External"/><Relationship Id="rId7" Type="http://schemas.openxmlformats.org/officeDocument/2006/relationships/hyperlink" Target="http://clinicalevidence.bmj.com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guidelines.gov/" TargetMode="External"/><Relationship Id="rId5" Type="http://schemas.openxmlformats.org/officeDocument/2006/relationships/hyperlink" Target="http://www.pubmed.com/" TargetMode="External"/><Relationship Id="rId4" Type="http://schemas.openxmlformats.org/officeDocument/2006/relationships/hyperlink" Target="http://www.tripdatabase.com/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notesSlide" Target="../notesSlides/notesSlide3.xml"/><Relationship Id="rId7" Type="http://schemas.openxmlformats.org/officeDocument/2006/relationships/image" Target="../media/image6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5.w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7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8" descr="http://www.lingoes.co.uk/wp-content/uploads/2012/02/Medical_translation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0" y="1600200"/>
            <a:ext cx="3164919" cy="47473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ubtitle 2"/>
          <p:cNvSpPr txBox="1">
            <a:spLocks/>
          </p:cNvSpPr>
          <p:nvPr/>
        </p:nvSpPr>
        <p:spPr>
          <a:xfrm>
            <a:off x="3203016" y="1447800"/>
            <a:ext cx="5674281" cy="165576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55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Franklin Gothic Medium" panose="020B0603020102020204" pitchFamily="34" charset="0"/>
              </a:rPr>
              <a:t>Penelusuran</a:t>
            </a:r>
            <a:r>
              <a:rPr lang="en-US" sz="5500" dirty="0">
                <a:solidFill>
                  <a:schemeClr val="tx1">
                    <a:lumMod val="75000"/>
                    <a:lumOff val="25000"/>
                  </a:schemeClr>
                </a:solidFill>
                <a:latin typeface="Franklin Gothic Medium" panose="020B0603020102020204" pitchFamily="34" charset="0"/>
              </a:rPr>
              <a:t> Literature </a:t>
            </a:r>
            <a:endParaRPr lang="en-US" sz="5500" i="1" dirty="0">
              <a:solidFill>
                <a:schemeClr val="tx1">
                  <a:lumMod val="75000"/>
                  <a:lumOff val="25000"/>
                </a:schemeClr>
              </a:solidFill>
              <a:latin typeface="Franklin Gothic Medium" panose="020B060302010202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8352" y="3276600"/>
            <a:ext cx="1663611" cy="1332105"/>
          </a:xfrm>
          <a:prstGeom prst="rect">
            <a:avLst/>
          </a:prstGeom>
        </p:spPr>
      </p:pic>
      <p:sp>
        <p:nvSpPr>
          <p:cNvPr id="9" name="Subtitle 2"/>
          <p:cNvSpPr txBox="1">
            <a:spLocks/>
          </p:cNvSpPr>
          <p:nvPr/>
        </p:nvSpPr>
        <p:spPr>
          <a:xfrm>
            <a:off x="2432004" y="5562600"/>
            <a:ext cx="7315200" cy="594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</a:rPr>
              <a:t>MASSIVE OPEN ONLINE COURSES (MOOCs)</a:t>
            </a:r>
            <a:endParaRPr lang="en-US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 descr="ebpyramid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1" y="1457325"/>
            <a:ext cx="4868863" cy="4857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1747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1905001" y="247650"/>
            <a:ext cx="5642769" cy="1143000"/>
          </a:xfrm>
        </p:spPr>
        <p:txBody>
          <a:bodyPr>
            <a:normAutofit/>
          </a:bodyPr>
          <a:lstStyle/>
          <a:p>
            <a:pPr algn="l"/>
            <a:r>
              <a:rPr lang="en-US" sz="3600" dirty="0" err="1">
                <a:latin typeface="Lucida Sans" pitchFamily="34" charset="0"/>
              </a:rPr>
              <a:t>Piramida</a:t>
            </a:r>
            <a:r>
              <a:rPr lang="en-US" sz="3600" dirty="0">
                <a:latin typeface="Lucida Sans" pitchFamily="34" charset="0"/>
              </a:rPr>
              <a:t> </a:t>
            </a:r>
            <a:r>
              <a:rPr lang="en-US" sz="3600" dirty="0" err="1">
                <a:latin typeface="Lucida Sans" pitchFamily="34" charset="0"/>
              </a:rPr>
              <a:t>sumber</a:t>
            </a:r>
            <a:r>
              <a:rPr lang="en-US" sz="3600" dirty="0">
                <a:latin typeface="Lucida Sans" pitchFamily="34" charset="0"/>
              </a:rPr>
              <a:t> </a:t>
            </a:r>
            <a:r>
              <a:rPr lang="en-US" sz="3600" dirty="0" err="1">
                <a:latin typeface="Lucida Sans" pitchFamily="34" charset="0"/>
              </a:rPr>
              <a:t>bukti</a:t>
            </a:r>
            <a:endParaRPr lang="en-US" sz="3600" dirty="0">
              <a:latin typeface="Lucida Sans" pitchFamily="34" charset="0"/>
            </a:endParaRPr>
          </a:p>
        </p:txBody>
      </p:sp>
      <p:sp>
        <p:nvSpPr>
          <p:cNvPr id="31748" name="AutoShape 4"/>
          <p:cNvSpPr>
            <a:spLocks noChangeArrowheads="1"/>
          </p:cNvSpPr>
          <p:nvPr/>
        </p:nvSpPr>
        <p:spPr bwMode="auto">
          <a:xfrm>
            <a:off x="2438400" y="1524000"/>
            <a:ext cx="990600" cy="4724400"/>
          </a:xfrm>
          <a:prstGeom prst="upArrow">
            <a:avLst>
              <a:gd name="adj1" fmla="val 50000"/>
              <a:gd name="adj2" fmla="val 119231"/>
            </a:avLst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r>
              <a:rPr lang="en-US" sz="2400" dirty="0" err="1">
                <a:latin typeface="Times New Roman" pitchFamily="18" charset="0"/>
              </a:rPr>
              <a:t>Validitas</a:t>
            </a:r>
            <a:r>
              <a:rPr lang="en-US" sz="2400" dirty="0">
                <a:latin typeface="Times New Roman" pitchFamily="18" charset="0"/>
              </a:rPr>
              <a:t>/Strength of Inference</a:t>
            </a:r>
          </a:p>
        </p:txBody>
      </p:sp>
      <p:sp>
        <p:nvSpPr>
          <p:cNvPr id="31749" name="AutoShape 5"/>
          <p:cNvSpPr>
            <a:spLocks noChangeArrowheads="1"/>
          </p:cNvSpPr>
          <p:nvPr/>
        </p:nvSpPr>
        <p:spPr bwMode="auto">
          <a:xfrm>
            <a:off x="8991600" y="1447800"/>
            <a:ext cx="914400" cy="4724400"/>
          </a:xfrm>
          <a:prstGeom prst="downArrow">
            <a:avLst>
              <a:gd name="adj1" fmla="val 50000"/>
              <a:gd name="adj2" fmla="val 129167"/>
            </a:avLst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r>
              <a:rPr lang="en-US" sz="2400" dirty="0" err="1">
                <a:latin typeface="Times New Roman" pitchFamily="18" charset="0"/>
              </a:rPr>
              <a:t>Waktu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dalam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melakukan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telaah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kritis</a:t>
            </a:r>
            <a:endParaRPr lang="en-US" sz="240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13855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7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17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8" grpId="0" animBg="1" autoUpdateAnimBg="0"/>
      <p:bldP spid="31749" grpId="0" animBg="1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err="1"/>
              <a:t>Sumber</a:t>
            </a:r>
            <a:r>
              <a:rPr lang="en-US" sz="4000" b="1" dirty="0"/>
              <a:t> </a:t>
            </a:r>
            <a:r>
              <a:rPr lang="en-US" sz="4000" b="1" dirty="0" err="1"/>
              <a:t>informasi</a:t>
            </a:r>
            <a:r>
              <a:rPr lang="en-US" sz="4000" b="1" dirty="0"/>
              <a:t> </a:t>
            </a:r>
            <a:r>
              <a:rPr lang="en-US" sz="4000" b="1" i="1" dirty="0"/>
              <a:t>online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000" dirty="0"/>
              <a:t>Cochrane library: </a:t>
            </a:r>
            <a:r>
              <a:rPr lang="id-ID" sz="3000" dirty="0">
                <a:hlinkClick r:id="rId3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www.the</a:t>
            </a:r>
            <a:r>
              <a:rPr lang="id-ID" sz="3000" b="1" dirty="0">
                <a:hlinkClick r:id="rId3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cochranelibrary</a:t>
            </a:r>
            <a:r>
              <a:rPr lang="id-ID" sz="3000" dirty="0">
                <a:hlinkClick r:id="rId3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.com</a:t>
            </a:r>
            <a:endParaRPr lang="en-US" sz="3000" dirty="0"/>
          </a:p>
          <a:p>
            <a:r>
              <a:rPr lang="en-US" sz="3000" dirty="0"/>
              <a:t>Trip database: </a:t>
            </a:r>
            <a:r>
              <a:rPr lang="en-US" sz="3000" dirty="0">
                <a:hlinkClick r:id="rId4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www.tripdatabase.com</a:t>
            </a:r>
            <a:endParaRPr lang="en-US" sz="3000" dirty="0"/>
          </a:p>
          <a:p>
            <a:r>
              <a:rPr lang="en-US" sz="3000" dirty="0" err="1"/>
              <a:t>Pubmed</a:t>
            </a:r>
            <a:r>
              <a:rPr lang="en-US" sz="3000" dirty="0"/>
              <a:t>: </a:t>
            </a:r>
            <a:r>
              <a:rPr lang="en-US" sz="3000" dirty="0">
                <a:hlinkClick r:id="rId5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www.pubmed.com</a:t>
            </a:r>
            <a:endParaRPr lang="en-US" sz="3000" dirty="0"/>
          </a:p>
          <a:p>
            <a:r>
              <a:rPr lang="en-US" sz="3000" dirty="0"/>
              <a:t>National guidelines clearing house: </a:t>
            </a:r>
            <a:r>
              <a:rPr lang="en-US" sz="3000" dirty="0">
                <a:hlinkClick r:id="rId6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www.guidelines.gov</a:t>
            </a:r>
            <a:endParaRPr lang="en-US" sz="3000" dirty="0"/>
          </a:p>
          <a:p>
            <a:r>
              <a:rPr lang="en-US" sz="3000" dirty="0"/>
              <a:t> Clinical evidence: </a:t>
            </a:r>
            <a:r>
              <a:rPr lang="en-US" sz="3000" dirty="0">
                <a:hlinkClick r:id="rId7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http://clinicalevidence.bmj.com</a:t>
            </a:r>
            <a:r>
              <a:rPr lang="en-US" sz="3000" dirty="0"/>
              <a:t>  </a:t>
            </a:r>
          </a:p>
          <a:p>
            <a:r>
              <a:rPr lang="en-US" sz="3000" dirty="0"/>
              <a:t>Oxford center for EBM: </a:t>
            </a:r>
            <a:r>
              <a:rPr lang="en-US" sz="3000" dirty="0">
                <a:hlinkClick r:id="rId8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www.cebm.net</a:t>
            </a:r>
            <a:r>
              <a:rPr lang="en-US" sz="3000" dirty="0"/>
              <a:t> </a:t>
            </a:r>
          </a:p>
          <a:p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27275210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Systematic Reviews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2600" dirty="0"/>
              <a:t>Review </a:t>
            </a:r>
            <a:r>
              <a:rPr lang="en-US" sz="2600" dirty="0" err="1"/>
              <a:t>literatur</a:t>
            </a:r>
            <a:r>
              <a:rPr lang="en-US" sz="2600" dirty="0"/>
              <a:t> (</a:t>
            </a:r>
            <a:r>
              <a:rPr lang="en-US" sz="2600" dirty="0" err="1"/>
              <a:t>bukti</a:t>
            </a:r>
            <a:r>
              <a:rPr lang="en-US" sz="2600" dirty="0"/>
              <a:t>) </a:t>
            </a:r>
            <a:r>
              <a:rPr lang="en-US" sz="2600" dirty="0" err="1"/>
              <a:t>mengenai</a:t>
            </a:r>
            <a:r>
              <a:rPr lang="en-US" sz="2600" dirty="0"/>
              <a:t> </a:t>
            </a:r>
            <a:r>
              <a:rPr lang="en-US" sz="2600" dirty="0" err="1"/>
              <a:t>satu</a:t>
            </a:r>
            <a:r>
              <a:rPr lang="en-US" sz="2600" dirty="0"/>
              <a:t> topic </a:t>
            </a:r>
            <a:r>
              <a:rPr lang="en-US" sz="2600" dirty="0" err="1"/>
              <a:t>secara</a:t>
            </a:r>
            <a:r>
              <a:rPr lang="en-US" sz="2600" dirty="0"/>
              <a:t> </a:t>
            </a:r>
            <a:r>
              <a:rPr lang="en-US" sz="2600" dirty="0" err="1"/>
              <a:t>lengkap</a:t>
            </a:r>
            <a:endParaRPr lang="en-US" sz="2600" dirty="0"/>
          </a:p>
          <a:p>
            <a:r>
              <a:rPr lang="en-US" sz="2600" dirty="0" err="1"/>
              <a:t>Contoh</a:t>
            </a:r>
            <a:r>
              <a:rPr lang="en-US" sz="2600" dirty="0"/>
              <a:t>: Cochrane reviews</a:t>
            </a:r>
          </a:p>
          <a:p>
            <a:r>
              <a:rPr lang="en-US" sz="2600" dirty="0" err="1"/>
              <a:t>Kelebihan</a:t>
            </a:r>
            <a:r>
              <a:rPr lang="en-US" sz="2600" dirty="0"/>
              <a:t>:</a:t>
            </a:r>
          </a:p>
          <a:p>
            <a:pPr lvl="1"/>
            <a:r>
              <a:rPr lang="en-US" dirty="0" err="1"/>
              <a:t>Komplit</a:t>
            </a:r>
            <a:endParaRPr lang="en-US" dirty="0"/>
          </a:p>
          <a:p>
            <a:pPr lvl="1"/>
            <a:r>
              <a:rPr lang="en-US" dirty="0" err="1"/>
              <a:t>Biasanya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menjawab</a:t>
            </a:r>
            <a:r>
              <a:rPr lang="en-US" dirty="0"/>
              <a:t> </a:t>
            </a:r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/>
              <a:t>pertanyaan</a:t>
            </a:r>
            <a:r>
              <a:rPr lang="en-US" dirty="0"/>
              <a:t> </a:t>
            </a:r>
            <a:r>
              <a:rPr lang="en-US" dirty="0" err="1"/>
              <a:t>sekaligus</a:t>
            </a:r>
            <a:endParaRPr lang="en-US" dirty="0"/>
          </a:p>
          <a:p>
            <a:pPr lvl="1"/>
            <a:r>
              <a:rPr lang="en-US" dirty="0" err="1"/>
              <a:t>Kualitas</a:t>
            </a:r>
            <a:r>
              <a:rPr lang="en-US" dirty="0"/>
              <a:t> </a:t>
            </a:r>
            <a:r>
              <a:rPr lang="en-US" dirty="0" err="1"/>
              <a:t>sangat</a:t>
            </a:r>
            <a:r>
              <a:rPr lang="en-US" dirty="0"/>
              <a:t> </a:t>
            </a:r>
            <a:r>
              <a:rPr lang="en-US" dirty="0" err="1"/>
              <a:t>baik</a:t>
            </a:r>
            <a:endParaRPr lang="en-US" dirty="0"/>
          </a:p>
          <a:p>
            <a:r>
              <a:rPr lang="en-US" sz="2600" dirty="0" err="1"/>
              <a:t>Kekurangan</a:t>
            </a:r>
            <a:r>
              <a:rPr lang="en-US" sz="2600" dirty="0"/>
              <a:t>:</a:t>
            </a:r>
          </a:p>
          <a:p>
            <a:pPr lvl="1"/>
            <a:r>
              <a:rPr lang="en-US" dirty="0" err="1"/>
              <a:t>Jawaban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saja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tersedia</a:t>
            </a:r>
            <a:r>
              <a:rPr lang="en-US" dirty="0"/>
              <a:t>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bukti</a:t>
            </a:r>
            <a:r>
              <a:rPr lang="en-US" dirty="0"/>
              <a:t> </a:t>
            </a:r>
            <a:r>
              <a:rPr lang="en-US" dirty="0" err="1"/>
              <a:t>inkonklusif</a:t>
            </a:r>
            <a:r>
              <a:rPr lang="en-US" dirty="0"/>
              <a:t>, </a:t>
            </a:r>
            <a:r>
              <a:rPr lang="en-US" dirty="0" err="1"/>
              <a:t>bertentangan</a:t>
            </a:r>
            <a:r>
              <a:rPr lang="en-US" dirty="0"/>
              <a:t>,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absen</a:t>
            </a: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71164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Original Articles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2800" dirty="0" err="1"/>
              <a:t>Kelebihan</a:t>
            </a:r>
            <a:r>
              <a:rPr lang="en-US" sz="2800" dirty="0"/>
              <a:t>:</a:t>
            </a:r>
          </a:p>
          <a:p>
            <a:pPr lvl="1"/>
            <a:r>
              <a:rPr lang="en-US" sz="2400" dirty="0"/>
              <a:t>Kita </a:t>
            </a:r>
            <a:r>
              <a:rPr lang="en-US" sz="2400" dirty="0" err="1"/>
              <a:t>harus</a:t>
            </a:r>
            <a:r>
              <a:rPr lang="en-US" sz="2400" dirty="0"/>
              <a:t> </a:t>
            </a:r>
            <a:r>
              <a:rPr lang="en-US" sz="2400" dirty="0" err="1"/>
              <a:t>benar-benar</a:t>
            </a:r>
            <a:r>
              <a:rPr lang="en-US" sz="2400" dirty="0"/>
              <a:t> </a:t>
            </a:r>
            <a:r>
              <a:rPr lang="en-US" sz="2400" dirty="0" err="1"/>
              <a:t>membaca</a:t>
            </a:r>
            <a:r>
              <a:rPr lang="en-US" sz="2400" dirty="0"/>
              <a:t> </a:t>
            </a:r>
            <a:r>
              <a:rPr lang="en-US" sz="2400" dirty="0" err="1"/>
              <a:t>artikel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menginterpretasikannya</a:t>
            </a:r>
            <a:r>
              <a:rPr lang="en-US" sz="2400" dirty="0"/>
              <a:t> </a:t>
            </a:r>
            <a:r>
              <a:rPr lang="en-US" sz="2400" dirty="0" err="1"/>
              <a:t>sendiri</a:t>
            </a:r>
            <a:r>
              <a:rPr lang="en-US" sz="2400" dirty="0"/>
              <a:t>. </a:t>
            </a:r>
          </a:p>
          <a:p>
            <a:r>
              <a:rPr lang="en-US" sz="2800" dirty="0" err="1"/>
              <a:t>Kekurangan</a:t>
            </a:r>
            <a:r>
              <a:rPr lang="en-US" sz="2800" dirty="0"/>
              <a:t>:</a:t>
            </a:r>
          </a:p>
          <a:p>
            <a:pPr lvl="1"/>
            <a:r>
              <a:rPr lang="en-US" sz="2400" dirty="0" err="1"/>
              <a:t>Memerlukan</a:t>
            </a:r>
            <a:r>
              <a:rPr lang="en-US" sz="2400" dirty="0"/>
              <a:t> </a:t>
            </a:r>
            <a:r>
              <a:rPr lang="en-US" sz="2400" dirty="0" err="1"/>
              <a:t>banyak</a:t>
            </a:r>
            <a:r>
              <a:rPr lang="en-US" sz="2400" dirty="0"/>
              <a:t> </a:t>
            </a:r>
            <a:r>
              <a:rPr lang="en-US" sz="2400" dirty="0" err="1"/>
              <a:t>waktu</a:t>
            </a:r>
            <a:r>
              <a:rPr lang="en-US" sz="2400" dirty="0"/>
              <a:t> – </a:t>
            </a:r>
            <a:r>
              <a:rPr lang="en-US" sz="2400" dirty="0" err="1"/>
              <a:t>penelusuran</a:t>
            </a:r>
            <a:r>
              <a:rPr lang="en-US" sz="2400" dirty="0"/>
              <a:t> </a:t>
            </a:r>
            <a:r>
              <a:rPr lang="en-US" sz="2400" dirty="0" err="1"/>
              <a:t>bukti</a:t>
            </a:r>
            <a:r>
              <a:rPr lang="en-US" sz="2400" dirty="0"/>
              <a:t>, </a:t>
            </a:r>
            <a:r>
              <a:rPr lang="en-US" sz="2400" dirty="0" err="1"/>
              <a:t>mengunduh</a:t>
            </a:r>
            <a:r>
              <a:rPr lang="en-US" sz="2400" dirty="0"/>
              <a:t> </a:t>
            </a:r>
            <a:r>
              <a:rPr lang="en-US" sz="2400" dirty="0" err="1"/>
              <a:t>artikel</a:t>
            </a:r>
            <a:r>
              <a:rPr lang="en-US" sz="2400" dirty="0"/>
              <a:t>, </a:t>
            </a:r>
            <a:r>
              <a:rPr lang="en-US" sz="2400" dirty="0" err="1"/>
              <a:t>mengevaluasi</a:t>
            </a:r>
            <a:r>
              <a:rPr lang="en-US" sz="2400" dirty="0"/>
              <a:t> </a:t>
            </a:r>
            <a:r>
              <a:rPr lang="en-US" sz="2400" dirty="0" err="1"/>
              <a:t>artikel</a:t>
            </a:r>
            <a:endParaRPr lang="en-US" sz="2400" dirty="0"/>
          </a:p>
          <a:p>
            <a:r>
              <a:rPr lang="en-US" sz="2800" dirty="0" err="1"/>
              <a:t>Penting</a:t>
            </a:r>
            <a:r>
              <a:rPr lang="en-US" sz="2800" dirty="0"/>
              <a:t> </a:t>
            </a:r>
            <a:r>
              <a:rPr lang="en-US" sz="2800" dirty="0" err="1"/>
              <a:t>dalam</a:t>
            </a:r>
            <a:r>
              <a:rPr lang="en-US" sz="2800" dirty="0"/>
              <a:t> </a:t>
            </a:r>
            <a:r>
              <a:rPr lang="en-US" sz="2800" dirty="0" err="1"/>
              <a:t>melaksanakan</a:t>
            </a:r>
            <a:r>
              <a:rPr lang="en-US" sz="2800" dirty="0"/>
              <a:t> </a:t>
            </a:r>
            <a:r>
              <a:rPr lang="en-US" sz="2800" dirty="0" err="1"/>
              <a:t>riset</a:t>
            </a:r>
            <a:r>
              <a:rPr lang="en-US" sz="2800" dirty="0"/>
              <a:t>, </a:t>
            </a:r>
            <a:r>
              <a:rPr lang="en-US" sz="2800" dirty="0" err="1"/>
              <a:t>namun</a:t>
            </a:r>
            <a:r>
              <a:rPr lang="en-US" sz="2800" dirty="0"/>
              <a:t> </a:t>
            </a:r>
            <a:r>
              <a:rPr lang="en-US" sz="2800" dirty="0" err="1"/>
              <a:t>seringkali</a:t>
            </a:r>
            <a:r>
              <a:rPr lang="en-US" sz="2800" dirty="0"/>
              <a:t> </a:t>
            </a:r>
            <a:r>
              <a:rPr lang="en-US" sz="2800" dirty="0" err="1"/>
              <a:t>kurang</a:t>
            </a:r>
            <a:r>
              <a:rPr lang="en-US" sz="2800" dirty="0"/>
              <a:t> </a:t>
            </a:r>
            <a:r>
              <a:rPr lang="en-US" sz="2800" dirty="0" err="1"/>
              <a:t>praktis</a:t>
            </a:r>
            <a:r>
              <a:rPr lang="en-US" sz="2800" dirty="0"/>
              <a:t> </a:t>
            </a:r>
            <a:r>
              <a:rPr lang="en-US" sz="2800" dirty="0" err="1"/>
              <a:t>dalam</a:t>
            </a:r>
            <a:r>
              <a:rPr lang="en-US" sz="2800" dirty="0"/>
              <a:t> </a:t>
            </a:r>
            <a:r>
              <a:rPr lang="en-US" sz="2800" dirty="0" err="1"/>
              <a:t>menjawab</a:t>
            </a:r>
            <a:r>
              <a:rPr lang="en-US" sz="2800" dirty="0"/>
              <a:t> </a:t>
            </a:r>
            <a:r>
              <a:rPr lang="en-US" sz="2800" dirty="0" err="1"/>
              <a:t>permasalahan</a:t>
            </a:r>
            <a:r>
              <a:rPr lang="en-US" sz="2800" dirty="0"/>
              <a:t> </a:t>
            </a:r>
            <a:r>
              <a:rPr lang="en-US" sz="2800" dirty="0" err="1"/>
              <a:t>saat</a:t>
            </a:r>
            <a:r>
              <a:rPr lang="en-US" sz="2800" dirty="0"/>
              <a:t> </a:t>
            </a:r>
            <a:r>
              <a:rPr lang="en-US" sz="2800" dirty="0" err="1"/>
              <a:t>praktik</a:t>
            </a:r>
            <a:r>
              <a:rPr lang="en-US" sz="2800" dirty="0"/>
              <a:t> (</a:t>
            </a:r>
            <a:r>
              <a:rPr lang="en-US" sz="2800" i="1" dirty="0"/>
              <a:t>point-of-care</a:t>
            </a:r>
            <a:r>
              <a:rPr lang="en-US" sz="2800" dirty="0"/>
              <a:t>) – </a:t>
            </a:r>
            <a:r>
              <a:rPr lang="en-US" sz="2800" dirty="0" err="1"/>
              <a:t>terutama</a:t>
            </a:r>
            <a:r>
              <a:rPr lang="en-US" sz="2800" dirty="0"/>
              <a:t> </a:t>
            </a:r>
            <a:r>
              <a:rPr lang="en-US" sz="2800" dirty="0" err="1"/>
              <a:t>pada</a:t>
            </a:r>
            <a:r>
              <a:rPr lang="en-US" sz="2800" dirty="0"/>
              <a:t> </a:t>
            </a:r>
            <a:r>
              <a:rPr lang="en-US" sz="2800" dirty="0" err="1"/>
              <a:t>rawat</a:t>
            </a:r>
            <a:r>
              <a:rPr lang="en-US" sz="2800" dirty="0"/>
              <a:t> </a:t>
            </a:r>
            <a:r>
              <a:rPr lang="en-US" sz="2800" dirty="0" err="1"/>
              <a:t>jalan</a:t>
            </a:r>
            <a:endParaRPr lang="en-US" sz="2800" dirty="0"/>
          </a:p>
          <a:p>
            <a:r>
              <a:rPr lang="en-US" sz="2800" dirty="0"/>
              <a:t>Meta-analysis </a:t>
            </a:r>
            <a:r>
              <a:rPr lang="en-US" sz="2800" dirty="0" err="1"/>
              <a:t>termasuk</a:t>
            </a:r>
            <a:r>
              <a:rPr lang="en-US" sz="2800" dirty="0"/>
              <a:t> </a:t>
            </a:r>
            <a:r>
              <a:rPr lang="en-US" sz="2800" dirty="0" err="1"/>
              <a:t>dalam</a:t>
            </a:r>
            <a:r>
              <a:rPr lang="en-US" sz="2800" dirty="0"/>
              <a:t> </a:t>
            </a:r>
            <a:r>
              <a:rPr lang="en-US" sz="2800" dirty="0" err="1"/>
              <a:t>kelompok</a:t>
            </a:r>
            <a:r>
              <a:rPr lang="en-US" sz="2800" dirty="0"/>
              <a:t> </a:t>
            </a:r>
            <a:r>
              <a:rPr lang="en-US" sz="2800" dirty="0" err="1"/>
              <a:t>ini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6157510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D" b="1" dirty="0"/>
              <a:t>Evidence Based Medicine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ID" dirty="0" err="1"/>
              <a:t>Setelah</a:t>
            </a:r>
            <a:r>
              <a:rPr lang="en-ID" dirty="0"/>
              <a:t> </a:t>
            </a:r>
            <a:r>
              <a:rPr lang="en-ID" dirty="0" err="1"/>
              <a:t>Mendapatkan</a:t>
            </a:r>
            <a:r>
              <a:rPr lang="en-ID" dirty="0"/>
              <a:t> </a:t>
            </a:r>
            <a:r>
              <a:rPr lang="en-ID" dirty="0" err="1"/>
              <a:t>Jurnal</a:t>
            </a:r>
            <a:r>
              <a:rPr lang="en-ID" dirty="0"/>
              <a:t>, </a:t>
            </a:r>
            <a:r>
              <a:rPr lang="en-ID" dirty="0" err="1"/>
              <a:t>pelajari</a:t>
            </a:r>
            <a:r>
              <a:rPr lang="en-ID" dirty="0"/>
              <a:t> </a:t>
            </a:r>
            <a:r>
              <a:rPr lang="en-ID" dirty="0" err="1"/>
              <a:t>dan</a:t>
            </a:r>
            <a:r>
              <a:rPr lang="en-ID" dirty="0"/>
              <a:t> </a:t>
            </a:r>
            <a:r>
              <a:rPr lang="en-ID" dirty="0" err="1"/>
              <a:t>simpulkan</a:t>
            </a:r>
            <a:r>
              <a:rPr lang="en-ID" dirty="0"/>
              <a:t> </a:t>
            </a:r>
          </a:p>
          <a:p>
            <a:pPr lvl="1"/>
            <a:r>
              <a:rPr lang="en-ID" dirty="0" err="1"/>
              <a:t>Apakah</a:t>
            </a:r>
            <a:r>
              <a:rPr lang="en-ID" dirty="0"/>
              <a:t> </a:t>
            </a:r>
            <a:r>
              <a:rPr lang="en-ID" dirty="0" err="1"/>
              <a:t>masalah</a:t>
            </a:r>
            <a:r>
              <a:rPr lang="en-ID" dirty="0"/>
              <a:t> yang </a:t>
            </a:r>
            <a:r>
              <a:rPr lang="en-ID" dirty="0" err="1"/>
              <a:t>kita</a:t>
            </a:r>
            <a:r>
              <a:rPr lang="en-ID" dirty="0"/>
              <a:t> </a:t>
            </a:r>
            <a:r>
              <a:rPr lang="en-ID" dirty="0" err="1"/>
              <a:t>angkat</a:t>
            </a:r>
            <a:r>
              <a:rPr lang="en-ID" dirty="0"/>
              <a:t> di </a:t>
            </a:r>
            <a:r>
              <a:rPr lang="en-ID" dirty="0" err="1"/>
              <a:t>sebagai</a:t>
            </a:r>
            <a:r>
              <a:rPr lang="en-ID" dirty="0"/>
              <a:t> variable </a:t>
            </a:r>
            <a:r>
              <a:rPr lang="en-ID" dirty="0" err="1"/>
              <a:t>tergantung</a:t>
            </a:r>
            <a:r>
              <a:rPr lang="en-ID" dirty="0"/>
              <a:t> </a:t>
            </a:r>
            <a:r>
              <a:rPr lang="en-ID" dirty="0" err="1"/>
              <a:t>memang</a:t>
            </a:r>
            <a:r>
              <a:rPr lang="en-ID" dirty="0"/>
              <a:t> </a:t>
            </a:r>
            <a:r>
              <a:rPr lang="en-ID" dirty="0" err="1"/>
              <a:t>menjadi</a:t>
            </a:r>
            <a:r>
              <a:rPr lang="en-ID" dirty="0"/>
              <a:t> </a:t>
            </a:r>
            <a:r>
              <a:rPr lang="en-ID" dirty="0" err="1"/>
              <a:t>salah</a:t>
            </a:r>
            <a:r>
              <a:rPr lang="en-ID" dirty="0"/>
              <a:t> </a:t>
            </a:r>
            <a:r>
              <a:rPr lang="en-ID" dirty="0" err="1"/>
              <a:t>satu</a:t>
            </a:r>
            <a:r>
              <a:rPr lang="en-ID" dirty="0"/>
              <a:t> </a:t>
            </a:r>
            <a:r>
              <a:rPr lang="en-ID" dirty="0" err="1"/>
              <a:t>masalah</a:t>
            </a:r>
            <a:r>
              <a:rPr lang="en-ID" dirty="0"/>
              <a:t> </a:t>
            </a:r>
            <a:r>
              <a:rPr lang="en-ID" dirty="0" err="1"/>
              <a:t>utama</a:t>
            </a:r>
            <a:r>
              <a:rPr lang="en-ID" dirty="0"/>
              <a:t> yang </a:t>
            </a:r>
            <a:r>
              <a:rPr lang="en-ID" dirty="0" err="1"/>
              <a:t>sering</a:t>
            </a:r>
            <a:r>
              <a:rPr lang="en-ID" dirty="0"/>
              <a:t> </a:t>
            </a:r>
            <a:r>
              <a:rPr lang="en-ID" dirty="0" err="1"/>
              <a:t>terjadi</a:t>
            </a:r>
            <a:r>
              <a:rPr lang="en-ID" dirty="0"/>
              <a:t> </a:t>
            </a:r>
          </a:p>
          <a:p>
            <a:pPr lvl="1"/>
            <a:r>
              <a:rPr lang="en-ID" dirty="0" err="1"/>
              <a:t>Apakah</a:t>
            </a:r>
            <a:r>
              <a:rPr lang="en-ID" dirty="0"/>
              <a:t> factor </a:t>
            </a:r>
            <a:r>
              <a:rPr lang="en-ID" dirty="0" err="1"/>
              <a:t>risiko</a:t>
            </a:r>
            <a:r>
              <a:rPr lang="en-ID" dirty="0"/>
              <a:t> yang </a:t>
            </a:r>
            <a:r>
              <a:rPr lang="en-ID" dirty="0" err="1"/>
              <a:t>kita</a:t>
            </a:r>
            <a:r>
              <a:rPr lang="en-ID" dirty="0"/>
              <a:t> </a:t>
            </a:r>
            <a:r>
              <a:rPr lang="en-ID" dirty="0" err="1"/>
              <a:t>angkat</a:t>
            </a:r>
            <a:r>
              <a:rPr lang="en-ID" dirty="0"/>
              <a:t> </a:t>
            </a:r>
            <a:r>
              <a:rPr lang="en-ID" dirty="0" err="1"/>
              <a:t>sebagai</a:t>
            </a:r>
            <a:r>
              <a:rPr lang="en-ID" dirty="0"/>
              <a:t> variable </a:t>
            </a:r>
            <a:r>
              <a:rPr lang="en-ID" dirty="0" err="1"/>
              <a:t>bebas</a:t>
            </a:r>
            <a:r>
              <a:rPr lang="en-ID" dirty="0"/>
              <a:t> </a:t>
            </a:r>
            <a:r>
              <a:rPr lang="en-ID" dirty="0" err="1"/>
              <a:t>memang</a:t>
            </a:r>
            <a:r>
              <a:rPr lang="en-ID" dirty="0"/>
              <a:t> </a:t>
            </a:r>
            <a:r>
              <a:rPr lang="en-ID" dirty="0" err="1"/>
              <a:t>menjadi</a:t>
            </a:r>
            <a:r>
              <a:rPr lang="en-ID" dirty="0"/>
              <a:t> </a:t>
            </a:r>
            <a:r>
              <a:rPr lang="en-ID" dirty="0" err="1"/>
              <a:t>penyebab</a:t>
            </a:r>
            <a:r>
              <a:rPr lang="en-ID" dirty="0"/>
              <a:t> yang </a:t>
            </a:r>
            <a:r>
              <a:rPr lang="en-ID" dirty="0" err="1"/>
              <a:t>masih</a:t>
            </a:r>
            <a:r>
              <a:rPr lang="en-ID" dirty="0"/>
              <a:t> trending topic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dibicarakan</a:t>
            </a:r>
            <a:r>
              <a:rPr lang="en-ID" dirty="0"/>
              <a:t> </a:t>
            </a:r>
          </a:p>
          <a:p>
            <a:pPr lvl="1"/>
            <a:r>
              <a:rPr lang="en-ID" dirty="0" err="1"/>
              <a:t>Bagaimana</a:t>
            </a:r>
            <a:r>
              <a:rPr lang="en-ID" dirty="0"/>
              <a:t> </a:t>
            </a:r>
            <a:r>
              <a:rPr lang="en-ID" dirty="0" err="1"/>
              <a:t>metode</a:t>
            </a:r>
            <a:r>
              <a:rPr lang="en-ID" dirty="0"/>
              <a:t> </a:t>
            </a:r>
            <a:r>
              <a:rPr lang="en-ID" dirty="0" err="1"/>
              <a:t>cara</a:t>
            </a:r>
            <a:r>
              <a:rPr lang="en-ID" dirty="0"/>
              <a:t> </a:t>
            </a:r>
            <a:r>
              <a:rPr lang="en-ID" dirty="0" err="1"/>
              <a:t>mengukur</a:t>
            </a:r>
            <a:r>
              <a:rPr lang="en-ID" dirty="0"/>
              <a:t> variable </a:t>
            </a:r>
            <a:r>
              <a:rPr lang="en-ID" dirty="0" err="1"/>
              <a:t>bebas</a:t>
            </a:r>
            <a:r>
              <a:rPr lang="en-ID" dirty="0"/>
              <a:t> </a:t>
            </a:r>
            <a:r>
              <a:rPr lang="en-ID" dirty="0" err="1"/>
              <a:t>dan</a:t>
            </a:r>
            <a:r>
              <a:rPr lang="en-ID" dirty="0"/>
              <a:t> variable </a:t>
            </a:r>
            <a:r>
              <a:rPr lang="en-ID" dirty="0" err="1"/>
              <a:t>tergantung</a:t>
            </a:r>
            <a:r>
              <a:rPr lang="en-ID" dirty="0"/>
              <a:t>  </a:t>
            </a:r>
          </a:p>
        </p:txBody>
      </p:sp>
      <p:pic>
        <p:nvPicPr>
          <p:cNvPr id="5" name="Picture 2" descr="http://www.cochrane.org/sites/default/files/uploads/EBM%20Triad.png">
            <a:extLst>
              <a:ext uri="{FF2B5EF4-FFF2-40B4-BE49-F238E27FC236}">
                <a16:creationId xmlns="" xmlns:a16="http://schemas.microsoft.com/office/drawing/2014/main" id="{E5AAD434-4B4C-4AFC-BFEB-B2F07E740758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6234" y="2167496"/>
            <a:ext cx="3810532" cy="33913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66226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4600" y="4035854"/>
            <a:ext cx="7162800" cy="1679575"/>
          </a:xfrm>
        </p:spPr>
        <p:txBody>
          <a:bodyPr/>
          <a:lstStyle/>
          <a:p>
            <a:r>
              <a:rPr lang="en-US" b="1" dirty="0"/>
              <a:t>TERIMA KASIH</a:t>
            </a:r>
          </a:p>
        </p:txBody>
      </p:sp>
      <p:pic>
        <p:nvPicPr>
          <p:cNvPr id="6" name="Picture 2" descr="http://www.ip.mpg.de/files/png1/Bibliothek_D02-KURZ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8785" y="726077"/>
            <a:ext cx="9129215" cy="39983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604524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4000" b="1" dirty="0" err="1"/>
              <a:t>Menyusun</a:t>
            </a:r>
            <a:r>
              <a:rPr lang="en-US" sz="4000" b="1" dirty="0"/>
              <a:t> </a:t>
            </a:r>
            <a:r>
              <a:rPr lang="en-US" sz="4000" b="1" dirty="0" err="1"/>
              <a:t>kerangka</a:t>
            </a:r>
            <a:r>
              <a:rPr lang="en-US" sz="4000" b="1" dirty="0"/>
              <a:t> </a:t>
            </a:r>
            <a:r>
              <a:rPr lang="en-US" sz="4000" b="1" dirty="0" err="1"/>
              <a:t>protokol</a:t>
            </a:r>
            <a:r>
              <a:rPr lang="en-US" sz="4000" b="1" dirty="0"/>
              <a:t> </a:t>
            </a:r>
            <a:r>
              <a:rPr lang="en-US" sz="4000" b="1" dirty="0" err="1"/>
              <a:t>penelitian</a:t>
            </a:r>
            <a:endParaRPr lang="id-ID" sz="4000" b="1" dirty="0"/>
          </a:p>
        </p:txBody>
      </p:sp>
      <p:sp>
        <p:nvSpPr>
          <p:cNvPr id="46083" name="Rectangle 3"/>
          <p:cNvSpPr>
            <a:spLocks noGrp="1" noChangeArrowheads="1"/>
          </p:cNvSpPr>
          <p:nvPr>
            <p:ph idx="1"/>
          </p:nvPr>
        </p:nvSpPr>
        <p:spPr>
          <a:xfrm>
            <a:off x="1752600" y="1677990"/>
            <a:ext cx="10515600" cy="4351338"/>
          </a:xfrm>
        </p:spPr>
        <p:txBody>
          <a:bodyPr>
            <a:normAutofit/>
          </a:bodyPr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sz="2500" dirty="0"/>
              <a:t>1. </a:t>
            </a:r>
            <a:r>
              <a:rPr lang="en-US" sz="2500" dirty="0" err="1"/>
              <a:t>Judul</a:t>
            </a:r>
            <a:endParaRPr lang="en-US" sz="2500" dirty="0"/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sz="2500" dirty="0"/>
              <a:t>2. </a:t>
            </a:r>
            <a:r>
              <a:rPr lang="en-US" sz="2500" dirty="0" err="1"/>
              <a:t>Pendahuluan</a:t>
            </a:r>
            <a:r>
              <a:rPr lang="en-US" sz="2500" dirty="0"/>
              <a:t> (Bab 1):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2500" dirty="0"/>
              <a:t>3. </a:t>
            </a:r>
            <a:r>
              <a:rPr lang="en-US" sz="2500" dirty="0" err="1"/>
              <a:t>Tinjauan</a:t>
            </a:r>
            <a:r>
              <a:rPr lang="en-US" sz="2500" dirty="0"/>
              <a:t> </a:t>
            </a:r>
            <a:r>
              <a:rPr lang="en-US" sz="2500" dirty="0" err="1"/>
              <a:t>pustaka</a:t>
            </a:r>
            <a:r>
              <a:rPr lang="en-US" sz="2500" dirty="0"/>
              <a:t> (Bab 2)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dirty="0"/>
              <a:t>	(+ </a:t>
            </a:r>
            <a:r>
              <a:rPr lang="en-US" dirty="0" err="1"/>
              <a:t>kerangka</a:t>
            </a:r>
            <a:r>
              <a:rPr lang="en-US" dirty="0"/>
              <a:t> </a:t>
            </a:r>
            <a:r>
              <a:rPr lang="en-US" dirty="0" err="1"/>
              <a:t>teori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kerangka</a:t>
            </a:r>
            <a:r>
              <a:rPr lang="en-US" dirty="0"/>
              <a:t> </a:t>
            </a:r>
            <a:r>
              <a:rPr lang="en-US" dirty="0" err="1"/>
              <a:t>konsep</a:t>
            </a:r>
            <a:r>
              <a:rPr lang="en-US" dirty="0"/>
              <a:t>)</a:t>
            </a:r>
          </a:p>
          <a:p>
            <a:pPr marL="0" indent="0">
              <a:buNone/>
              <a:defRPr/>
            </a:pPr>
            <a:r>
              <a:rPr lang="en-US" sz="2500" dirty="0"/>
              <a:t>4. </a:t>
            </a:r>
            <a:r>
              <a:rPr lang="en-US" sz="2500" dirty="0" err="1"/>
              <a:t>Metode</a:t>
            </a:r>
            <a:r>
              <a:rPr lang="en-US" sz="2500" dirty="0"/>
              <a:t> (Bab 3)</a:t>
            </a:r>
          </a:p>
          <a:p>
            <a:pPr marL="0" indent="0">
              <a:buNone/>
              <a:defRPr/>
            </a:pPr>
            <a:r>
              <a:rPr lang="en-US" sz="2500" dirty="0"/>
              <a:t>5. </a:t>
            </a:r>
            <a:r>
              <a:rPr lang="en-US" sz="2500" dirty="0" err="1"/>
              <a:t>Lampiran</a:t>
            </a:r>
            <a:r>
              <a:rPr lang="en-US" sz="2500" dirty="0"/>
              <a:t> </a:t>
            </a:r>
          </a:p>
          <a:p>
            <a:pPr>
              <a:buNone/>
              <a:defRPr/>
            </a:pPr>
            <a:r>
              <a:rPr lang="en-US" sz="2500" dirty="0"/>
              <a:t>6. </a:t>
            </a:r>
            <a:r>
              <a:rPr lang="en-US" sz="2500" dirty="0" err="1"/>
              <a:t>Daftar</a:t>
            </a:r>
            <a:r>
              <a:rPr lang="en-US" sz="2500" dirty="0"/>
              <a:t> </a:t>
            </a:r>
            <a:r>
              <a:rPr lang="en-US" sz="2500" dirty="0" err="1"/>
              <a:t>pustaka</a:t>
            </a:r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36898903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b="1" dirty="0"/>
              <a:t>Bab 2. </a:t>
            </a:r>
            <a:r>
              <a:rPr lang="en-ID" b="1" dirty="0" err="1"/>
              <a:t>Tinjauan</a:t>
            </a:r>
            <a:r>
              <a:rPr lang="en-ID" b="1" dirty="0"/>
              <a:t> </a:t>
            </a:r>
            <a:r>
              <a:rPr lang="en-ID" b="1" dirty="0" err="1"/>
              <a:t>Pustaka</a:t>
            </a:r>
            <a:r>
              <a:rPr lang="en-ID" b="1" dirty="0"/>
              <a:t> 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28663" lvl="1" indent="-385763">
              <a:buFont typeface="+mj-lt"/>
              <a:buAutoNum type="alphaLcPeriod"/>
              <a:defRPr/>
            </a:pPr>
            <a:r>
              <a:rPr lang="en-US" sz="2500" dirty="0" err="1"/>
              <a:t>Variabel</a:t>
            </a:r>
            <a:r>
              <a:rPr lang="en-US" sz="2500" dirty="0"/>
              <a:t> </a:t>
            </a:r>
            <a:r>
              <a:rPr lang="en-US" sz="2500" dirty="0" err="1"/>
              <a:t>Tergantung</a:t>
            </a:r>
            <a:r>
              <a:rPr lang="en-US" sz="2500" dirty="0"/>
              <a:t> </a:t>
            </a:r>
          </a:p>
          <a:p>
            <a:pPr marL="1071563" lvl="2" indent="-385763">
              <a:buFont typeface="+mj-lt"/>
              <a:buAutoNum type="alphaLcPeriod"/>
              <a:defRPr/>
            </a:pPr>
            <a:r>
              <a:rPr lang="en-US" sz="1650" dirty="0" err="1"/>
              <a:t>Epidemiologi</a:t>
            </a:r>
            <a:endParaRPr lang="en-US" sz="1650" dirty="0"/>
          </a:p>
          <a:p>
            <a:pPr marL="1071563" lvl="2" indent="-385763">
              <a:buFont typeface="+mj-lt"/>
              <a:buAutoNum type="alphaLcPeriod"/>
              <a:defRPr/>
            </a:pPr>
            <a:r>
              <a:rPr lang="en-US" sz="1650" dirty="0" err="1"/>
              <a:t>Instrumen</a:t>
            </a:r>
            <a:r>
              <a:rPr lang="en-US" sz="1650" dirty="0"/>
              <a:t> </a:t>
            </a:r>
            <a:r>
              <a:rPr lang="en-US" sz="1650" dirty="0" err="1"/>
              <a:t>pengukuran</a:t>
            </a:r>
            <a:r>
              <a:rPr lang="en-US" sz="1650" dirty="0"/>
              <a:t> / Diagnosis </a:t>
            </a:r>
          </a:p>
          <a:p>
            <a:pPr marL="728663" lvl="1" indent="-385763">
              <a:buFont typeface="+mj-lt"/>
              <a:buAutoNum type="alphaLcPeriod"/>
              <a:defRPr/>
            </a:pPr>
            <a:r>
              <a:rPr lang="en-US" sz="2500" dirty="0" err="1"/>
              <a:t>Faktor</a:t>
            </a:r>
            <a:r>
              <a:rPr lang="en-US" sz="2500" dirty="0"/>
              <a:t> </a:t>
            </a:r>
            <a:r>
              <a:rPr lang="en-US" sz="2500" dirty="0" err="1"/>
              <a:t>risiko</a:t>
            </a:r>
            <a:r>
              <a:rPr lang="en-US" sz="2500" dirty="0"/>
              <a:t> yang </a:t>
            </a:r>
            <a:r>
              <a:rPr lang="en-US" sz="2500" dirty="0" err="1"/>
              <a:t>berhubungan</a:t>
            </a:r>
            <a:r>
              <a:rPr lang="en-US" sz="2500" dirty="0"/>
              <a:t> </a:t>
            </a:r>
            <a:r>
              <a:rPr lang="en-US" sz="2500" dirty="0" err="1"/>
              <a:t>dengan</a:t>
            </a:r>
            <a:r>
              <a:rPr lang="en-US" sz="2500" dirty="0"/>
              <a:t> </a:t>
            </a:r>
            <a:r>
              <a:rPr lang="en-US" sz="2500" dirty="0" err="1"/>
              <a:t>variabel</a:t>
            </a:r>
            <a:r>
              <a:rPr lang="en-US" sz="2500" dirty="0"/>
              <a:t> </a:t>
            </a:r>
            <a:r>
              <a:rPr lang="en-US" sz="2500" dirty="0" err="1"/>
              <a:t>tergantung</a:t>
            </a:r>
            <a:endParaRPr lang="en-US" sz="2500" dirty="0"/>
          </a:p>
          <a:p>
            <a:pPr marL="728663" lvl="1" indent="-385763">
              <a:buFont typeface="+mj-lt"/>
              <a:buAutoNum type="alphaLcPeriod"/>
              <a:defRPr/>
            </a:pPr>
            <a:r>
              <a:rPr lang="en-US" sz="2500" dirty="0" err="1"/>
              <a:t>Variabel</a:t>
            </a:r>
            <a:r>
              <a:rPr lang="en-US" sz="2500" dirty="0"/>
              <a:t> </a:t>
            </a:r>
            <a:r>
              <a:rPr lang="en-US" sz="2500" dirty="0" err="1"/>
              <a:t>bebas</a:t>
            </a:r>
            <a:r>
              <a:rPr lang="en-US" sz="2500" dirty="0"/>
              <a:t> </a:t>
            </a:r>
            <a:r>
              <a:rPr lang="en-US" sz="2500" dirty="0" err="1"/>
              <a:t>utama</a:t>
            </a:r>
            <a:r>
              <a:rPr lang="en-US" sz="2500" dirty="0"/>
              <a:t> / </a:t>
            </a:r>
            <a:r>
              <a:rPr lang="en-US" sz="2500" dirty="0" err="1"/>
              <a:t>Intervensi</a:t>
            </a:r>
            <a:endParaRPr lang="en-US" sz="2500" dirty="0"/>
          </a:p>
          <a:p>
            <a:pPr marL="1071563" lvl="2" indent="-385763">
              <a:buFont typeface="+mj-lt"/>
              <a:buAutoNum type="alphaLcPeriod"/>
              <a:defRPr/>
            </a:pPr>
            <a:r>
              <a:rPr lang="en-US" sz="1650" dirty="0" err="1"/>
              <a:t>Alasan</a:t>
            </a:r>
            <a:r>
              <a:rPr lang="en-US" sz="1650" dirty="0"/>
              <a:t> </a:t>
            </a:r>
            <a:r>
              <a:rPr lang="en-US" sz="1650" dirty="0" err="1"/>
              <a:t>pemilihan</a:t>
            </a:r>
            <a:r>
              <a:rPr lang="en-US" sz="1650" dirty="0"/>
              <a:t> </a:t>
            </a:r>
            <a:r>
              <a:rPr lang="en-US" sz="1650" dirty="0" err="1"/>
              <a:t>variabel</a:t>
            </a:r>
            <a:r>
              <a:rPr lang="en-US" sz="1650" dirty="0"/>
              <a:t> </a:t>
            </a:r>
            <a:r>
              <a:rPr lang="en-US" sz="1650" dirty="0" err="1"/>
              <a:t>bebas</a:t>
            </a:r>
            <a:r>
              <a:rPr lang="en-US" sz="1650" dirty="0"/>
              <a:t> / </a:t>
            </a:r>
            <a:r>
              <a:rPr lang="en-US" sz="1650" dirty="0" err="1"/>
              <a:t>intervensi</a:t>
            </a:r>
            <a:r>
              <a:rPr lang="en-US" sz="1650" dirty="0"/>
              <a:t> </a:t>
            </a:r>
          </a:p>
          <a:p>
            <a:pPr marL="1071563" lvl="2" indent="-385763">
              <a:buFont typeface="+mj-lt"/>
              <a:buAutoNum type="alphaLcPeriod"/>
              <a:defRPr/>
            </a:pPr>
            <a:r>
              <a:rPr lang="en-US" sz="1650" dirty="0" err="1"/>
              <a:t>Pemetaan</a:t>
            </a:r>
            <a:r>
              <a:rPr lang="en-US" sz="1650" dirty="0"/>
              <a:t> </a:t>
            </a:r>
            <a:r>
              <a:rPr lang="en-US" sz="1650" dirty="0" err="1"/>
              <a:t>intervensi</a:t>
            </a:r>
            <a:r>
              <a:rPr lang="en-US" sz="1650" dirty="0"/>
              <a:t> yang </a:t>
            </a:r>
            <a:r>
              <a:rPr lang="en-US" sz="1650" dirty="0" err="1"/>
              <a:t>sudah</a:t>
            </a:r>
            <a:r>
              <a:rPr lang="en-US" sz="1650" dirty="0"/>
              <a:t> </a:t>
            </a:r>
            <a:r>
              <a:rPr lang="en-US" sz="1650" dirty="0" err="1"/>
              <a:t>pernah</a:t>
            </a:r>
            <a:r>
              <a:rPr lang="en-US" sz="1650" dirty="0"/>
              <a:t> </a:t>
            </a:r>
            <a:r>
              <a:rPr lang="en-US" sz="1650" dirty="0" err="1"/>
              <a:t>dilakukan</a:t>
            </a:r>
            <a:r>
              <a:rPr lang="en-US" sz="1650" dirty="0"/>
              <a:t> </a:t>
            </a:r>
          </a:p>
          <a:p>
            <a:pPr marL="1071563" lvl="2" indent="-385763">
              <a:buFont typeface="+mj-lt"/>
              <a:buAutoNum type="alphaLcPeriod"/>
              <a:defRPr/>
            </a:pPr>
            <a:r>
              <a:rPr lang="en-US" sz="1650" dirty="0"/>
              <a:t>Cara </a:t>
            </a:r>
            <a:r>
              <a:rPr lang="en-US" sz="1650" dirty="0" err="1"/>
              <a:t>pengukuran</a:t>
            </a:r>
            <a:r>
              <a:rPr lang="en-US" sz="1650" dirty="0"/>
              <a:t> / </a:t>
            </a:r>
            <a:r>
              <a:rPr lang="en-US" sz="1650" dirty="0" err="1"/>
              <a:t>Indikator</a:t>
            </a:r>
            <a:r>
              <a:rPr lang="en-US" sz="1650" dirty="0"/>
              <a:t> </a:t>
            </a:r>
            <a:r>
              <a:rPr lang="en-US" sz="1650" dirty="0" err="1"/>
              <a:t>keberhasilan</a:t>
            </a:r>
            <a:r>
              <a:rPr lang="en-US" sz="1650" dirty="0"/>
              <a:t> </a:t>
            </a:r>
            <a:r>
              <a:rPr lang="en-US" sz="1650" dirty="0" err="1"/>
              <a:t>intervensi</a:t>
            </a:r>
            <a:r>
              <a:rPr lang="en-US" sz="1650" dirty="0"/>
              <a:t> </a:t>
            </a:r>
          </a:p>
          <a:p>
            <a:pPr marL="728663" lvl="1" indent="-385763">
              <a:buFont typeface="+mj-lt"/>
              <a:buAutoNum type="alphaLcPeriod"/>
              <a:defRPr/>
            </a:pPr>
            <a:r>
              <a:rPr lang="en-US" sz="2500" dirty="0" err="1"/>
              <a:t>Kondisi</a:t>
            </a:r>
            <a:r>
              <a:rPr lang="en-US" sz="2500" dirty="0"/>
              <a:t> Perusahaan / </a:t>
            </a:r>
            <a:r>
              <a:rPr lang="en-US" sz="2500" dirty="0" err="1"/>
              <a:t>Lokasi</a:t>
            </a:r>
            <a:r>
              <a:rPr lang="en-US" sz="2500" dirty="0"/>
              <a:t> </a:t>
            </a:r>
            <a:r>
              <a:rPr lang="en-US" sz="2500" dirty="0" err="1"/>
              <a:t>Penelitian</a:t>
            </a:r>
            <a:r>
              <a:rPr lang="en-US" sz="2500" dirty="0"/>
              <a:t> dan </a:t>
            </a:r>
            <a:r>
              <a:rPr lang="en-US" sz="2500" dirty="0" err="1"/>
              <a:t>alur</a:t>
            </a:r>
            <a:r>
              <a:rPr lang="en-US" sz="2500" dirty="0"/>
              <a:t> </a:t>
            </a:r>
            <a:r>
              <a:rPr lang="en-US" sz="2500" dirty="0" err="1"/>
              <a:t>produksi</a:t>
            </a:r>
            <a:endParaRPr lang="en-US" sz="2500" dirty="0"/>
          </a:p>
          <a:p>
            <a:pPr marL="728663" lvl="1" indent="-385763">
              <a:buFont typeface="+mj-lt"/>
              <a:buAutoNum type="alphaLcPeriod"/>
              <a:defRPr/>
            </a:pPr>
            <a:r>
              <a:rPr lang="en-US" sz="2500" dirty="0" err="1"/>
              <a:t>Kerangka</a:t>
            </a:r>
            <a:r>
              <a:rPr lang="en-US" sz="2500" dirty="0"/>
              <a:t> </a:t>
            </a:r>
            <a:r>
              <a:rPr lang="en-US" sz="2500" dirty="0" err="1"/>
              <a:t>Teori</a:t>
            </a:r>
            <a:endParaRPr lang="en-US" sz="2500" dirty="0"/>
          </a:p>
          <a:p>
            <a:pPr marL="728663" lvl="1" indent="-385763">
              <a:buFont typeface="+mj-lt"/>
              <a:buAutoNum type="alphaLcPeriod"/>
              <a:defRPr/>
            </a:pPr>
            <a:r>
              <a:rPr lang="en-US" sz="2500" dirty="0" err="1"/>
              <a:t>Kerangka</a:t>
            </a:r>
            <a:r>
              <a:rPr lang="en-US" sz="2500" dirty="0"/>
              <a:t> </a:t>
            </a:r>
            <a:r>
              <a:rPr lang="en-US" sz="2500" dirty="0" err="1"/>
              <a:t>Konsep</a:t>
            </a:r>
            <a:endParaRPr lang="en-US" sz="2500" dirty="0"/>
          </a:p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8816705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8800"/>
            <a:ext cx="10515600" cy="1325563"/>
          </a:xfrm>
        </p:spPr>
        <p:txBody>
          <a:bodyPr>
            <a:normAutofit/>
          </a:bodyPr>
          <a:lstStyle/>
          <a:p>
            <a:r>
              <a:rPr lang="en-ID" sz="4000" b="1" dirty="0" err="1"/>
              <a:t>Pencarian</a:t>
            </a:r>
            <a:r>
              <a:rPr lang="en-ID" sz="4000" b="1" dirty="0"/>
              <a:t> </a:t>
            </a:r>
            <a:r>
              <a:rPr lang="en-ID" sz="4000" b="1" dirty="0" err="1"/>
              <a:t>Literatur</a:t>
            </a:r>
            <a:endParaRPr lang="en-ID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3154363"/>
            <a:ext cx="10515600" cy="4351338"/>
          </a:xfrm>
        </p:spPr>
        <p:txBody>
          <a:bodyPr/>
          <a:lstStyle/>
          <a:p>
            <a:r>
              <a:rPr lang="en-ID" dirty="0" err="1"/>
              <a:t>Menemukan</a:t>
            </a:r>
            <a:r>
              <a:rPr lang="en-ID" dirty="0"/>
              <a:t> </a:t>
            </a:r>
            <a:r>
              <a:rPr lang="en-ID" dirty="0" err="1"/>
              <a:t>Jurnal</a:t>
            </a:r>
            <a:r>
              <a:rPr lang="en-ID" dirty="0"/>
              <a:t> yang </a:t>
            </a:r>
            <a:r>
              <a:rPr lang="en-ID" dirty="0" err="1"/>
              <a:t>mendukung</a:t>
            </a:r>
            <a:r>
              <a:rPr lang="en-ID" dirty="0"/>
              <a:t> </a:t>
            </a:r>
            <a:r>
              <a:rPr lang="en-ID" dirty="0" err="1"/>
              <a:t>pertanyaan</a:t>
            </a:r>
            <a:r>
              <a:rPr lang="en-ID" dirty="0"/>
              <a:t> </a:t>
            </a:r>
            <a:r>
              <a:rPr lang="en-ID" dirty="0" err="1"/>
              <a:t>penelitian</a:t>
            </a:r>
            <a:r>
              <a:rPr lang="en-ID" dirty="0"/>
              <a:t> </a:t>
            </a:r>
          </a:p>
          <a:p>
            <a:r>
              <a:rPr lang="en-ID" dirty="0" err="1"/>
              <a:t>Identifikasi</a:t>
            </a:r>
            <a:r>
              <a:rPr lang="en-ID" dirty="0"/>
              <a:t> </a:t>
            </a:r>
            <a:r>
              <a:rPr lang="en-ID" dirty="0" err="1"/>
              <a:t>Populasi</a:t>
            </a:r>
            <a:r>
              <a:rPr lang="en-ID" dirty="0"/>
              <a:t> </a:t>
            </a:r>
            <a:r>
              <a:rPr lang="en-ID" dirty="0" err="1"/>
              <a:t>Penelitian</a:t>
            </a:r>
            <a:r>
              <a:rPr lang="en-ID" dirty="0"/>
              <a:t>, </a:t>
            </a:r>
            <a:r>
              <a:rPr lang="en-ID" dirty="0" err="1"/>
              <a:t>Variabel</a:t>
            </a:r>
            <a:r>
              <a:rPr lang="en-ID" dirty="0"/>
              <a:t> </a:t>
            </a:r>
            <a:r>
              <a:rPr lang="en-ID" dirty="0" err="1"/>
              <a:t>Bebas</a:t>
            </a:r>
            <a:r>
              <a:rPr lang="en-ID" dirty="0"/>
              <a:t> </a:t>
            </a:r>
            <a:r>
              <a:rPr lang="en-ID" dirty="0" err="1"/>
              <a:t>dan</a:t>
            </a:r>
            <a:r>
              <a:rPr lang="en-ID" dirty="0"/>
              <a:t> </a:t>
            </a:r>
            <a:r>
              <a:rPr lang="en-ID" dirty="0" err="1"/>
              <a:t>Variabel</a:t>
            </a:r>
            <a:r>
              <a:rPr lang="en-ID" dirty="0"/>
              <a:t> </a:t>
            </a:r>
            <a:r>
              <a:rPr lang="en-ID" dirty="0" err="1"/>
              <a:t>Tergantung</a:t>
            </a:r>
            <a:r>
              <a:rPr lang="en-ID" dirty="0"/>
              <a:t> yang </a:t>
            </a:r>
            <a:r>
              <a:rPr lang="en-ID" dirty="0" err="1"/>
              <a:t>akan</a:t>
            </a:r>
            <a:r>
              <a:rPr lang="en-ID" dirty="0"/>
              <a:t> </a:t>
            </a:r>
            <a:r>
              <a:rPr lang="en-ID" dirty="0" err="1"/>
              <a:t>diteliti</a:t>
            </a:r>
            <a:endParaRPr lang="en-ID" dirty="0"/>
          </a:p>
          <a:p>
            <a:r>
              <a:rPr lang="en-ID" dirty="0" err="1"/>
              <a:t>Gunakan</a:t>
            </a:r>
            <a:r>
              <a:rPr lang="en-ID" dirty="0"/>
              <a:t> </a:t>
            </a:r>
            <a:r>
              <a:rPr lang="en-ID" dirty="0" err="1"/>
              <a:t>konsep</a:t>
            </a:r>
            <a:r>
              <a:rPr lang="en-ID" dirty="0"/>
              <a:t> PICO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mencari</a:t>
            </a:r>
            <a:r>
              <a:rPr lang="en-ID" dirty="0"/>
              <a:t> </a:t>
            </a:r>
            <a:r>
              <a:rPr lang="en-ID" dirty="0" err="1"/>
              <a:t>jurnal</a:t>
            </a:r>
            <a:r>
              <a:rPr lang="en-ID" dirty="0"/>
              <a:t> yang </a:t>
            </a:r>
            <a:r>
              <a:rPr lang="en-ID" dirty="0" err="1"/>
              <a:t>sesuai</a:t>
            </a:r>
            <a:r>
              <a:rPr lang="en-ID" dirty="0"/>
              <a:t> </a:t>
            </a:r>
          </a:p>
          <a:p>
            <a:pPr marL="0" indent="0">
              <a:buNone/>
            </a:pP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30445911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err="1"/>
              <a:t>Pekerja</a:t>
            </a:r>
            <a:r>
              <a:rPr lang="en-ID" dirty="0"/>
              <a:t> </a:t>
            </a:r>
            <a:r>
              <a:rPr lang="en-ID" dirty="0" err="1"/>
              <a:t>Kebersihan</a:t>
            </a:r>
            <a:r>
              <a:rPr lang="en-ID" dirty="0"/>
              <a:t> 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half" idx="1"/>
          </p:nvPr>
        </p:nvGraphicFramePr>
        <p:xfrm>
          <a:off x="2333625" y="2222500"/>
          <a:ext cx="3671888" cy="36385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6400800" y="1690690"/>
            <a:ext cx="5181600" cy="4351338"/>
          </a:xfrm>
        </p:spPr>
        <p:txBody>
          <a:bodyPr>
            <a:normAutofit/>
          </a:bodyPr>
          <a:lstStyle/>
          <a:p>
            <a:r>
              <a:rPr lang="en-ID" sz="3000" dirty="0"/>
              <a:t>P : waste worker, garbage collector,</a:t>
            </a:r>
          </a:p>
          <a:p>
            <a:r>
              <a:rPr lang="en-ID" sz="3000" dirty="0"/>
              <a:t>I : hand washing</a:t>
            </a:r>
          </a:p>
          <a:p>
            <a:r>
              <a:rPr lang="en-ID" sz="3000" dirty="0"/>
              <a:t>C:</a:t>
            </a:r>
          </a:p>
          <a:p>
            <a:r>
              <a:rPr lang="en-ID" sz="3000" dirty="0"/>
              <a:t>O : </a:t>
            </a:r>
            <a:r>
              <a:rPr lang="en-ID" sz="3000" dirty="0" err="1"/>
              <a:t>diarrhea</a:t>
            </a:r>
            <a:endParaRPr lang="en-ID" sz="3000" dirty="0"/>
          </a:p>
          <a:p>
            <a:endParaRPr lang="en-ID" sz="3000" dirty="0"/>
          </a:p>
          <a:p>
            <a:r>
              <a:rPr lang="en-ID" sz="3000" dirty="0" err="1"/>
              <a:t>Jurnal</a:t>
            </a:r>
            <a:r>
              <a:rPr lang="en-ID" sz="3000" dirty="0"/>
              <a:t> </a:t>
            </a:r>
            <a:r>
              <a:rPr lang="en-ID" sz="3000" dirty="0" err="1"/>
              <a:t>Referensi</a:t>
            </a:r>
            <a:r>
              <a:rPr lang="en-ID" sz="3000" dirty="0"/>
              <a:t> : </a:t>
            </a:r>
          </a:p>
          <a:p>
            <a:pPr marL="0" indent="0">
              <a:buNone/>
            </a:pPr>
            <a:endParaRPr lang="en-ID" sz="3000" dirty="0"/>
          </a:p>
        </p:txBody>
      </p:sp>
    </p:spTree>
    <p:extLst>
      <p:ext uri="{BB962C8B-B14F-4D97-AF65-F5344CB8AC3E}">
        <p14:creationId xmlns:p14="http://schemas.microsoft.com/office/powerpoint/2010/main" val="13788993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981200" y="122238"/>
            <a:ext cx="7543800" cy="1295400"/>
          </a:xfrm>
        </p:spPr>
        <p:txBody>
          <a:bodyPr/>
          <a:lstStyle/>
          <a:p>
            <a:pPr eaLnBrk="1" hangingPunct="1">
              <a:defRPr/>
            </a:pPr>
            <a:r>
              <a:rPr lang="hr-HR" sz="4300"/>
              <a:t>Boolean operators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1981200" y="1719263"/>
            <a:ext cx="7861300" cy="4411662"/>
          </a:xfrm>
        </p:spPr>
        <p:txBody>
          <a:bodyPr>
            <a:normAutofit/>
          </a:bodyPr>
          <a:lstStyle/>
          <a:p>
            <a:pPr lvl="1" defTabSz="912813">
              <a:defRPr/>
            </a:pPr>
            <a:endParaRPr lang="hr-HR" sz="4000" dirty="0"/>
          </a:p>
          <a:p>
            <a:pPr lvl="1" defTabSz="912813">
              <a:defRPr/>
            </a:pPr>
            <a:r>
              <a:rPr lang="hr-HR" sz="4000" dirty="0" smtClean="0"/>
              <a:t>AND </a:t>
            </a:r>
          </a:p>
          <a:p>
            <a:pPr lvl="1" defTabSz="912813">
              <a:defRPr/>
            </a:pPr>
            <a:endParaRPr lang="hr-HR" sz="4000" dirty="0"/>
          </a:p>
          <a:p>
            <a:pPr lvl="1" defTabSz="912813">
              <a:defRPr/>
            </a:pPr>
            <a:r>
              <a:rPr lang="hr-HR" sz="4000" dirty="0"/>
              <a:t>OR </a:t>
            </a:r>
          </a:p>
          <a:p>
            <a:pPr lvl="1" defTabSz="912813">
              <a:defRPr/>
            </a:pPr>
            <a:endParaRPr lang="hr-HR" sz="4000" dirty="0" smtClean="0"/>
          </a:p>
          <a:p>
            <a:pPr lvl="1" defTabSz="912813">
              <a:defRPr/>
            </a:pPr>
            <a:r>
              <a:rPr lang="hr-HR" sz="4000" dirty="0" smtClean="0"/>
              <a:t>NOT</a:t>
            </a:r>
            <a:endParaRPr lang="hr-HR" sz="4000" dirty="0"/>
          </a:p>
        </p:txBody>
      </p:sp>
      <p:graphicFrame>
        <p:nvGraphicFramePr>
          <p:cNvPr id="2050" name="Object 4"/>
          <p:cNvGraphicFramePr>
            <a:graphicFrameLocks noGrp="1" noChangeAspect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val="2613611671"/>
              </p:ext>
            </p:extLst>
          </p:nvPr>
        </p:nvGraphicFramePr>
        <p:xfrm>
          <a:off x="5062540" y="1486287"/>
          <a:ext cx="1901825" cy="1490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8" name="Dokument" r:id="rId4" imgW="1295400" imgH="937260" progId="Word.Document.8">
                  <p:embed/>
                </p:oleObj>
              </mc:Choice>
              <mc:Fallback>
                <p:oleObj name="Dokument" r:id="rId4" imgW="1295400" imgH="937260" progId="Word.Document.8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62540" y="1486287"/>
                        <a:ext cx="1901825" cy="1490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1" name="Object 5"/>
          <p:cNvGraphicFramePr>
            <a:graphicFrameLocks noGrp="1" noChangeAspect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val="3548493733"/>
              </p:ext>
            </p:extLst>
          </p:nvPr>
        </p:nvGraphicFramePr>
        <p:xfrm>
          <a:off x="5126763" y="3032511"/>
          <a:ext cx="1731237" cy="12592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9" name="Dokument" r:id="rId6" imgW="1295400" imgH="870204" progId="Word.Document.8">
                  <p:embed/>
                </p:oleObj>
              </mc:Choice>
              <mc:Fallback>
                <p:oleObj name="Dokument" r:id="rId6" imgW="1295400" imgH="870204" progId="Word.Document.8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26763" y="3032511"/>
                        <a:ext cx="1731237" cy="125929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2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39421257"/>
              </p:ext>
            </p:extLst>
          </p:nvPr>
        </p:nvGraphicFramePr>
        <p:xfrm>
          <a:off x="4982733" y="4755752"/>
          <a:ext cx="2232025" cy="936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0" name="Picture" r:id="rId8" imgW="1168908" imgH="816864" progId="Word.Picture.8">
                  <p:embed/>
                </p:oleObj>
              </mc:Choice>
              <mc:Fallback>
                <p:oleObj name="Picture" r:id="rId8" imgW="1168908" imgH="816864" progId="Word.Picture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82733" y="4755752"/>
                        <a:ext cx="2232025" cy="936625"/>
                      </a:xfrm>
                      <a:prstGeom prst="rect">
                        <a:avLst/>
                      </a:prstGeom>
                      <a:solidFill>
                        <a:srgbClr val="CC99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804651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42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>
              <a:defRPr/>
            </a:pPr>
            <a:r>
              <a:rPr lang="en-US" sz="3500" b="1" dirty="0" err="1"/>
              <a:t>Penggunaan</a:t>
            </a:r>
            <a:r>
              <a:rPr lang="en-US" sz="3500" b="1" dirty="0"/>
              <a:t> </a:t>
            </a:r>
            <a:r>
              <a:rPr lang="en-US" sz="3500" b="1" dirty="0" err="1"/>
              <a:t>tanda</a:t>
            </a:r>
            <a:r>
              <a:rPr lang="en-US" sz="3500" b="1" dirty="0"/>
              <a:t> </a:t>
            </a:r>
            <a:r>
              <a:rPr lang="en-US" sz="3500" b="1" dirty="0" err="1"/>
              <a:t>kurung</a:t>
            </a:r>
            <a:endParaRPr lang="hu-HU" sz="3500" b="1" dirty="0"/>
          </a:p>
        </p:txBody>
      </p:sp>
      <p:sp>
        <p:nvSpPr>
          <p:cNvPr id="394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SG" sz="3500" dirty="0" err="1"/>
              <a:t>Jika</a:t>
            </a:r>
            <a:r>
              <a:rPr lang="en-SG" sz="3500" dirty="0"/>
              <a:t> </a:t>
            </a:r>
            <a:r>
              <a:rPr lang="en-SG" sz="3500" dirty="0" err="1"/>
              <a:t>kita</a:t>
            </a:r>
            <a:r>
              <a:rPr lang="en-SG" sz="3500" dirty="0"/>
              <a:t> </a:t>
            </a:r>
            <a:r>
              <a:rPr lang="en-SG" sz="3500" dirty="0" err="1"/>
              <a:t>ingin</a:t>
            </a:r>
            <a:endParaRPr lang="hu-HU" sz="3500" dirty="0"/>
          </a:p>
          <a:p>
            <a:pPr lvl="1">
              <a:lnSpc>
                <a:spcPct val="90000"/>
              </a:lnSpc>
              <a:defRPr/>
            </a:pPr>
            <a:r>
              <a:rPr lang="en-US" sz="2400" dirty="0" err="1"/>
              <a:t>sayur</a:t>
            </a:r>
            <a:r>
              <a:rPr lang="hu-HU" sz="2400" dirty="0"/>
              <a:t> AND </a:t>
            </a:r>
            <a:r>
              <a:rPr lang="en-SG" sz="2400" dirty="0" err="1"/>
              <a:t>buah</a:t>
            </a:r>
            <a:r>
              <a:rPr lang="en-US" sz="2400" dirty="0"/>
              <a:t> (</a:t>
            </a:r>
            <a:r>
              <a:rPr lang="en-US" sz="2400" dirty="0" err="1"/>
              <a:t>apel</a:t>
            </a:r>
            <a:r>
              <a:rPr lang="en-US" sz="2400" dirty="0"/>
              <a:t>, </a:t>
            </a:r>
            <a:r>
              <a:rPr lang="en-US" sz="2400" dirty="0" err="1"/>
              <a:t>jambu</a:t>
            </a:r>
            <a:r>
              <a:rPr lang="en-US" sz="2400" dirty="0"/>
              <a:t>, </a:t>
            </a:r>
            <a:r>
              <a:rPr lang="en-US" sz="2400" dirty="0" err="1"/>
              <a:t>pisang</a:t>
            </a:r>
            <a:r>
              <a:rPr lang="en-US" sz="2400" dirty="0"/>
              <a:t>)</a:t>
            </a:r>
          </a:p>
          <a:p>
            <a:pPr lvl="1">
              <a:lnSpc>
                <a:spcPct val="90000"/>
              </a:lnSpc>
              <a:defRPr/>
            </a:pPr>
            <a:endParaRPr lang="hu-HU" sz="2400" dirty="0"/>
          </a:p>
          <a:p>
            <a:pPr>
              <a:lnSpc>
                <a:spcPct val="90000"/>
              </a:lnSpc>
              <a:defRPr/>
            </a:pPr>
            <a:r>
              <a:rPr lang="en-SG" sz="3500" dirty="0"/>
              <a:t>Yang </a:t>
            </a:r>
            <a:r>
              <a:rPr lang="en-SG" sz="3500" dirty="0" err="1"/>
              <a:t>mana</a:t>
            </a:r>
            <a:r>
              <a:rPr lang="en-SG" sz="3500" dirty="0"/>
              <a:t> yang </a:t>
            </a:r>
            <a:r>
              <a:rPr lang="en-SG" sz="3500" dirty="0" err="1"/>
              <a:t>sesuai</a:t>
            </a:r>
            <a:r>
              <a:rPr lang="hu-HU" sz="3500" dirty="0"/>
              <a:t>?</a:t>
            </a:r>
          </a:p>
          <a:p>
            <a:pPr lvl="1">
              <a:lnSpc>
                <a:spcPct val="90000"/>
              </a:lnSpc>
              <a:defRPr/>
            </a:pPr>
            <a:r>
              <a:rPr lang="en-US" sz="2400" dirty="0"/>
              <a:t>(</a:t>
            </a:r>
            <a:r>
              <a:rPr lang="en-US" sz="2400" dirty="0" err="1"/>
              <a:t>sayur</a:t>
            </a:r>
            <a:r>
              <a:rPr lang="hu-HU" sz="2400" dirty="0"/>
              <a:t> AND </a:t>
            </a:r>
            <a:r>
              <a:rPr lang="en-SG" sz="2400" dirty="0" err="1"/>
              <a:t>apel</a:t>
            </a:r>
            <a:r>
              <a:rPr lang="en-US" sz="2400" dirty="0"/>
              <a:t>)</a:t>
            </a:r>
            <a:r>
              <a:rPr lang="hu-HU" sz="2400" dirty="0"/>
              <a:t> OR </a:t>
            </a:r>
            <a:r>
              <a:rPr lang="en-SG" sz="2400" dirty="0" err="1"/>
              <a:t>jambu</a:t>
            </a:r>
            <a:r>
              <a:rPr lang="hu-HU" sz="2400" dirty="0"/>
              <a:t> </a:t>
            </a:r>
            <a:r>
              <a:rPr lang="en-US" sz="2400" dirty="0"/>
              <a:t>OR </a:t>
            </a:r>
            <a:r>
              <a:rPr lang="en-US" sz="2400" dirty="0" err="1"/>
              <a:t>pisang</a:t>
            </a:r>
            <a:endParaRPr lang="en-US" sz="2400" dirty="0"/>
          </a:p>
          <a:p>
            <a:pPr lvl="1">
              <a:lnSpc>
                <a:spcPct val="90000"/>
              </a:lnSpc>
              <a:defRPr/>
            </a:pPr>
            <a:r>
              <a:rPr lang="en-US" sz="2400" dirty="0" err="1"/>
              <a:t>sayur</a:t>
            </a:r>
            <a:r>
              <a:rPr lang="hu-HU" sz="2400" dirty="0"/>
              <a:t> AND </a:t>
            </a:r>
            <a:r>
              <a:rPr lang="en-US" sz="2400" dirty="0"/>
              <a:t>(</a:t>
            </a:r>
            <a:r>
              <a:rPr lang="hu-HU" sz="2400" dirty="0"/>
              <a:t>ap</a:t>
            </a:r>
            <a:r>
              <a:rPr lang="en-SG" sz="2400" dirty="0"/>
              <a:t>e</a:t>
            </a:r>
            <a:r>
              <a:rPr lang="hu-HU" sz="2400" dirty="0"/>
              <a:t>l OR </a:t>
            </a:r>
            <a:r>
              <a:rPr lang="en-SG" sz="2400" dirty="0" err="1"/>
              <a:t>jambu</a:t>
            </a:r>
            <a:r>
              <a:rPr lang="en-US" sz="2400" dirty="0"/>
              <a:t> OR </a:t>
            </a:r>
            <a:r>
              <a:rPr lang="en-US" sz="2400" dirty="0" err="1"/>
              <a:t>pisang</a:t>
            </a:r>
            <a:r>
              <a:rPr lang="en-US" sz="2400" dirty="0"/>
              <a:t>)</a:t>
            </a:r>
          </a:p>
          <a:p>
            <a:pPr lvl="1">
              <a:lnSpc>
                <a:spcPct val="90000"/>
              </a:lnSpc>
              <a:defRPr/>
            </a:pPr>
            <a:endParaRPr lang="en-US" sz="2400" dirty="0"/>
          </a:p>
          <a:p>
            <a:pPr marL="457200" lvl="1" indent="0">
              <a:buNone/>
              <a:defRPr/>
            </a:pPr>
            <a:endParaRPr lang="en-US" sz="2400" dirty="0"/>
          </a:p>
          <a:p>
            <a:pPr lvl="1">
              <a:lnSpc>
                <a:spcPct val="90000"/>
              </a:lnSpc>
              <a:defRPr/>
            </a:pPr>
            <a:endParaRPr lang="en-US" sz="2400" dirty="0"/>
          </a:p>
          <a:p>
            <a:pPr marL="457200" lvl="1" indent="0">
              <a:buNone/>
              <a:defRPr/>
            </a:pPr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18971898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5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>
              <a:defRPr/>
            </a:pPr>
            <a:r>
              <a:rPr lang="en-US" sz="4000" b="1" dirty="0" err="1"/>
              <a:t>Struktur</a:t>
            </a:r>
            <a:r>
              <a:rPr lang="en-US" sz="4000" b="1" dirty="0"/>
              <a:t> </a:t>
            </a:r>
            <a:r>
              <a:rPr lang="en-US" sz="4000" b="1" dirty="0" err="1"/>
              <a:t>umum</a:t>
            </a:r>
            <a:r>
              <a:rPr lang="en-US" sz="4000" b="1" dirty="0"/>
              <a:t> </a:t>
            </a:r>
            <a:r>
              <a:rPr lang="en-US" sz="4000" b="1" dirty="0" err="1"/>
              <a:t>pencarian</a:t>
            </a:r>
            <a:r>
              <a:rPr lang="en-US" sz="4000" b="1" dirty="0"/>
              <a:t> </a:t>
            </a:r>
            <a:r>
              <a:rPr lang="en-US" sz="4000" b="1" dirty="0" err="1"/>
              <a:t>literatur</a:t>
            </a:r>
            <a:endParaRPr lang="en-AU" sz="4000" b="1" dirty="0"/>
          </a:p>
        </p:txBody>
      </p:sp>
      <p:sp>
        <p:nvSpPr>
          <p:cNvPr id="395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09800" y="2133600"/>
            <a:ext cx="8269288" cy="41148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2800" dirty="0"/>
              <a:t>(</a:t>
            </a:r>
            <a:r>
              <a:rPr lang="en-US" sz="2800" b="1" dirty="0"/>
              <a:t>P</a:t>
            </a:r>
            <a:r>
              <a:rPr lang="en-US" sz="2800" dirty="0"/>
              <a:t>opulation OR synonym 1 OR …) AND</a:t>
            </a:r>
          </a:p>
          <a:p>
            <a:pPr>
              <a:defRPr/>
            </a:pPr>
            <a:r>
              <a:rPr lang="en-US" sz="2800" dirty="0"/>
              <a:t>(</a:t>
            </a:r>
            <a:r>
              <a:rPr lang="en-US" sz="2800" b="1" dirty="0"/>
              <a:t>I</a:t>
            </a:r>
            <a:r>
              <a:rPr lang="en-US" sz="2800" dirty="0"/>
              <a:t>ntervention OR synonym 1 OR …) AND</a:t>
            </a:r>
          </a:p>
          <a:p>
            <a:pPr>
              <a:defRPr/>
            </a:pPr>
            <a:r>
              <a:rPr lang="en-US" sz="2800" dirty="0"/>
              <a:t>(</a:t>
            </a:r>
            <a:r>
              <a:rPr lang="en-US" sz="2800" b="1" dirty="0"/>
              <a:t>C</a:t>
            </a:r>
            <a:r>
              <a:rPr lang="en-US" sz="2800" dirty="0"/>
              <a:t>omparator OR synonym 1 OR …) AND</a:t>
            </a:r>
          </a:p>
          <a:p>
            <a:pPr>
              <a:defRPr/>
            </a:pPr>
            <a:r>
              <a:rPr lang="en-US" sz="2800" dirty="0"/>
              <a:t>(</a:t>
            </a:r>
            <a:r>
              <a:rPr lang="en-US" sz="2800" b="1" dirty="0"/>
              <a:t>O</a:t>
            </a:r>
            <a:r>
              <a:rPr lang="en-US" sz="2800" dirty="0"/>
              <a:t>utcome OR synonym 1 OR …)</a:t>
            </a:r>
            <a:r>
              <a:rPr lang="hu-HU" sz="2800" dirty="0"/>
              <a:t> AND</a:t>
            </a:r>
            <a:r>
              <a:rPr lang="en-US" sz="2800" dirty="0"/>
              <a:t/>
            </a:r>
            <a:br>
              <a:rPr lang="en-US" sz="2800" dirty="0"/>
            </a:br>
            <a:endParaRPr lang="hu-HU" sz="2800" dirty="0"/>
          </a:p>
          <a:p>
            <a:pPr>
              <a:defRPr/>
            </a:pPr>
            <a:r>
              <a:rPr lang="hu-HU" sz="2800" dirty="0">
                <a:solidFill>
                  <a:srgbClr val="66FF33"/>
                </a:solidFill>
              </a:rPr>
              <a:t>FILTER (</a:t>
            </a:r>
            <a:r>
              <a:rPr lang="en-US" sz="2800" dirty="0">
                <a:solidFill>
                  <a:srgbClr val="66FF33"/>
                </a:solidFill>
              </a:rPr>
              <a:t>for best study type</a:t>
            </a:r>
            <a:r>
              <a:rPr lang="hu-HU" sz="2800" dirty="0">
                <a:solidFill>
                  <a:srgbClr val="66FF33"/>
                </a:solidFill>
              </a:rPr>
              <a:t>)</a:t>
            </a:r>
            <a:r>
              <a:rPr lang="en-US" sz="2800" dirty="0">
                <a:solidFill>
                  <a:srgbClr val="66FF33"/>
                </a:solidFill>
              </a:rPr>
              <a:t/>
            </a:r>
            <a:br>
              <a:rPr lang="en-US" sz="2800" dirty="0">
                <a:solidFill>
                  <a:srgbClr val="66FF33"/>
                </a:solidFill>
              </a:rPr>
            </a:br>
            <a:endParaRPr lang="en-AU" sz="2800" dirty="0">
              <a:solidFill>
                <a:srgbClr val="66FF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43359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00200"/>
            <a:ext cx="10515600" cy="1325563"/>
          </a:xfrm>
        </p:spPr>
        <p:txBody>
          <a:bodyPr>
            <a:normAutofit/>
          </a:bodyPr>
          <a:lstStyle/>
          <a:p>
            <a:r>
              <a:rPr lang="en-ID" sz="4000" b="1" dirty="0" err="1" smtClean="0"/>
              <a:t>Pelajari</a:t>
            </a:r>
            <a:r>
              <a:rPr lang="en-ID" sz="4000" b="1" dirty="0" smtClean="0"/>
              <a:t> </a:t>
            </a:r>
            <a:r>
              <a:rPr lang="en-ID" sz="4000" b="1" dirty="0" err="1" smtClean="0"/>
              <a:t>dari</a:t>
            </a:r>
            <a:r>
              <a:rPr lang="en-ID" sz="4000" b="1" dirty="0" smtClean="0"/>
              <a:t> </a:t>
            </a:r>
            <a:r>
              <a:rPr lang="en-ID" sz="4000" b="1" dirty="0" err="1" smtClean="0"/>
              <a:t>Referensi</a:t>
            </a:r>
            <a:r>
              <a:rPr lang="en-ID" sz="4000" b="1" dirty="0" smtClean="0"/>
              <a:t> </a:t>
            </a:r>
            <a:r>
              <a:rPr lang="en-ID" sz="4000" b="1" dirty="0" err="1" smtClean="0"/>
              <a:t>atau</a:t>
            </a:r>
            <a:r>
              <a:rPr lang="en-ID" sz="4000" b="1" dirty="0" smtClean="0"/>
              <a:t> </a:t>
            </a:r>
            <a:r>
              <a:rPr lang="en-ID" sz="4000" b="1" dirty="0" err="1" smtClean="0"/>
              <a:t>Jurnal</a:t>
            </a:r>
            <a:endParaRPr lang="en-ID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060698"/>
            <a:ext cx="10515600" cy="4351338"/>
          </a:xfrm>
        </p:spPr>
        <p:txBody>
          <a:bodyPr/>
          <a:lstStyle/>
          <a:p>
            <a:r>
              <a:rPr lang="en-ID" sz="2500" dirty="0" err="1"/>
              <a:t>Bagaimana</a:t>
            </a:r>
            <a:r>
              <a:rPr lang="en-ID" sz="2500" dirty="0"/>
              <a:t> </a:t>
            </a:r>
            <a:r>
              <a:rPr lang="en-ID" sz="2500" dirty="0" err="1"/>
              <a:t>cara</a:t>
            </a:r>
            <a:r>
              <a:rPr lang="en-ID" sz="2500" dirty="0"/>
              <a:t> </a:t>
            </a:r>
            <a:r>
              <a:rPr lang="en-ID" sz="2500" dirty="0" err="1"/>
              <a:t>mengukur</a:t>
            </a:r>
            <a:r>
              <a:rPr lang="en-ID" sz="2500" dirty="0"/>
              <a:t> PHBS </a:t>
            </a:r>
            <a:r>
              <a:rPr lang="en-ID" sz="2500" dirty="0" err="1"/>
              <a:t>atau</a:t>
            </a:r>
            <a:r>
              <a:rPr lang="en-ID" sz="2500" dirty="0"/>
              <a:t> </a:t>
            </a:r>
            <a:r>
              <a:rPr lang="en-ID" sz="2500" dirty="0" err="1"/>
              <a:t>cara</a:t>
            </a:r>
            <a:r>
              <a:rPr lang="en-ID" sz="2500" dirty="0"/>
              <a:t> </a:t>
            </a:r>
            <a:r>
              <a:rPr lang="en-ID" sz="2500" dirty="0" err="1"/>
              <a:t>mencuci</a:t>
            </a:r>
            <a:r>
              <a:rPr lang="en-ID" sz="2500" dirty="0"/>
              <a:t> </a:t>
            </a:r>
            <a:r>
              <a:rPr lang="en-ID" sz="2500" dirty="0" err="1"/>
              <a:t>tangan</a:t>
            </a:r>
            <a:endParaRPr lang="en-ID" sz="2500" dirty="0"/>
          </a:p>
          <a:p>
            <a:pPr lvl="1"/>
            <a:r>
              <a:rPr lang="en-ID" dirty="0" err="1"/>
              <a:t>Kuesioner</a:t>
            </a:r>
            <a:r>
              <a:rPr lang="en-ID" dirty="0"/>
              <a:t>  </a:t>
            </a:r>
          </a:p>
          <a:p>
            <a:r>
              <a:rPr lang="en-ID" sz="2500" dirty="0" err="1"/>
              <a:t>Bagaimana</a:t>
            </a:r>
            <a:r>
              <a:rPr lang="en-ID" sz="2500" dirty="0"/>
              <a:t> </a:t>
            </a:r>
            <a:r>
              <a:rPr lang="en-ID" sz="2500" dirty="0" err="1"/>
              <a:t>cara</a:t>
            </a:r>
            <a:r>
              <a:rPr lang="en-ID" sz="2500" dirty="0"/>
              <a:t> </a:t>
            </a:r>
            <a:r>
              <a:rPr lang="en-ID" sz="2500" dirty="0" err="1"/>
              <a:t>mengukur</a:t>
            </a:r>
            <a:r>
              <a:rPr lang="en-ID" sz="2500" dirty="0"/>
              <a:t> outcome </a:t>
            </a:r>
            <a:r>
              <a:rPr lang="en-ID" sz="2500" dirty="0" err="1"/>
              <a:t>diare</a:t>
            </a:r>
            <a:endParaRPr lang="en-ID" sz="2500" dirty="0"/>
          </a:p>
          <a:p>
            <a:pPr lvl="1"/>
            <a:r>
              <a:rPr lang="en-ID" dirty="0"/>
              <a:t>Recall </a:t>
            </a:r>
            <a:r>
              <a:rPr lang="en-ID" dirty="0" err="1"/>
              <a:t>atau</a:t>
            </a:r>
            <a:r>
              <a:rPr lang="en-ID" dirty="0"/>
              <a:t> </a:t>
            </a:r>
            <a:r>
              <a:rPr lang="en-ID" dirty="0" err="1"/>
              <a:t>prospektif</a:t>
            </a:r>
            <a:r>
              <a:rPr lang="en-ID" dirty="0"/>
              <a:t> </a:t>
            </a:r>
          </a:p>
          <a:p>
            <a:pPr lvl="1"/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530834366"/>
      </p:ext>
    </p:extLst>
  </p:cSld>
  <p:clrMapOvr>
    <a:masterClrMapping/>
  </p:clrMapOvr>
</p:sld>
</file>

<file path=ppt/theme/theme1.xml><?xml version="1.0" encoding="utf-8"?>
<a:theme xmlns:a="http://schemas.openxmlformats.org/drawingml/2006/main" name="Konten MOOCs MKK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Konten MOOCs MKK" id="{D1DFA26D-5F0E-4BE3-B9FB-61DEE1799D25}" vid="{F95B35D7-0152-4D04-9131-C20DAFF3FCB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Konten MOOCs MKK</Template>
  <TotalTime>3590</TotalTime>
  <Words>476</Words>
  <Application>Microsoft Office PowerPoint</Application>
  <PresentationFormat>Widescreen</PresentationFormat>
  <Paragraphs>109</Paragraphs>
  <Slides>15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25" baseType="lpstr">
      <vt:lpstr>Arial</vt:lpstr>
      <vt:lpstr>Calibri</vt:lpstr>
      <vt:lpstr>Calibri Light</vt:lpstr>
      <vt:lpstr>Franklin Gothic Medium</vt:lpstr>
      <vt:lpstr>Lucida Sans</vt:lpstr>
      <vt:lpstr>Times New Roman</vt:lpstr>
      <vt:lpstr>Wingdings</vt:lpstr>
      <vt:lpstr>Konten MOOCs MKK</vt:lpstr>
      <vt:lpstr>Dokument</vt:lpstr>
      <vt:lpstr>Picture</vt:lpstr>
      <vt:lpstr>PowerPoint Presentation</vt:lpstr>
      <vt:lpstr>Menyusun kerangka protokol penelitian</vt:lpstr>
      <vt:lpstr>Bab 2. Tinjauan Pustaka </vt:lpstr>
      <vt:lpstr>Pencarian Literatur</vt:lpstr>
      <vt:lpstr>Pekerja Kebersihan </vt:lpstr>
      <vt:lpstr>Boolean operators</vt:lpstr>
      <vt:lpstr>Penggunaan tanda kurung</vt:lpstr>
      <vt:lpstr>Struktur umum pencarian literatur</vt:lpstr>
      <vt:lpstr>Pelajari dari Referensi atau Jurnal</vt:lpstr>
      <vt:lpstr>Piramida sumber bukti</vt:lpstr>
      <vt:lpstr>Sumber informasi online</vt:lpstr>
      <vt:lpstr>Systematic Reviews</vt:lpstr>
      <vt:lpstr>Original Articles</vt:lpstr>
      <vt:lpstr>Evidence Based Medicine</vt:lpstr>
      <vt:lpstr>TERIMA KASIH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PENILAIAN KESEHATAN PEKERJA (OCCUPATIONAL HEALTH ASSESSMENT)</dc:title>
  <dc:creator>Astrid Sulistomo</dc:creator>
  <cp:lastModifiedBy>Blanc et Noir</cp:lastModifiedBy>
  <cp:revision>87</cp:revision>
  <dcterms:created xsi:type="dcterms:W3CDTF">2013-06-26T20:12:07Z</dcterms:created>
  <dcterms:modified xsi:type="dcterms:W3CDTF">2020-10-14T01:19:49Z</dcterms:modified>
</cp:coreProperties>
</file>