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0"/>
  </p:notesMasterIdLst>
  <p:sldIdLst>
    <p:sldId id="317" r:id="rId2"/>
    <p:sldId id="316" r:id="rId3"/>
    <p:sldId id="302" r:id="rId4"/>
    <p:sldId id="333" r:id="rId5"/>
    <p:sldId id="332" r:id="rId6"/>
    <p:sldId id="308" r:id="rId7"/>
    <p:sldId id="283" r:id="rId8"/>
    <p:sldId id="326" r:id="rId9"/>
  </p:sldIdLst>
  <p:sldSz cx="9144000" cy="5143500" type="screen16x9"/>
  <p:notesSz cx="6858000" cy="9144000"/>
  <p:embeddedFontLst>
    <p:embeddedFont>
      <p:font typeface="Corbel" panose="020B0503020204020204" pitchFamily="34" charset="0"/>
      <p:regular r:id="rId11"/>
      <p:bold r:id="rId12"/>
      <p:italic r:id="rId13"/>
      <p:boldItalic r:id="rId14"/>
    </p:embeddedFont>
    <p:embeddedFont>
      <p:font typeface="Montserrat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27B237F-20C3-49B6-82CC-2EDB711BA0A5}">
  <a:tblStyle styleId="{C27B237F-20C3-49B6-82CC-2EDB711BA0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57" autoAdjust="0"/>
    <p:restoredTop sz="70300" autoAdjust="0"/>
  </p:normalViewPr>
  <p:slideViewPr>
    <p:cSldViewPr>
      <p:cViewPr varScale="1">
        <p:scale>
          <a:sx n="72" d="100"/>
          <a:sy n="72" d="100"/>
        </p:scale>
        <p:origin x="1278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38253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1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251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2233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1113875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67069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6408f92c8c_0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6408f92c8c_0_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2894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18250" y="1345650"/>
            <a:ext cx="2808000" cy="29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>
  <p:cSld name="SECTION_TITLE_AND_DESCRIPTION_1_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0" name="Google Shape;100;p20"/>
          <p:cNvSpPr/>
          <p:nvPr/>
        </p:nvSpPr>
        <p:spPr>
          <a:xfrm>
            <a:off x="6524625" y="0"/>
            <a:ext cx="2619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_AND_TWO_COLUMNS_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98597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2"/>
          </p:nvPr>
        </p:nvSpPr>
        <p:spPr>
          <a:xfrm>
            <a:off x="479112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BODY_1_1_1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869119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9" r:id="rId2"/>
    <p:sldLayoutId id="2147483666" r:id="rId3"/>
    <p:sldLayoutId id="2147483670" r:id="rId4"/>
    <p:sldLayoutId id="2147483671" r:id="rId5"/>
    <p:sldLayoutId id="214748367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ejarah Lambang Makara UI | Erick Azo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361" y="903884"/>
            <a:ext cx="3216352" cy="3136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6" descr="C:\Users\ecs\AppData\Local\Temp\220px-Makara-ui-fk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59149" y="539861"/>
            <a:ext cx="2500561" cy="3864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3694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40;p28"/>
          <p:cNvSpPr txBox="1">
            <a:spLocks/>
          </p:cNvSpPr>
          <p:nvPr/>
        </p:nvSpPr>
        <p:spPr>
          <a:xfrm>
            <a:off x="3995936" y="1369348"/>
            <a:ext cx="4680520" cy="20419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br>
              <a:rPr lang="en-US" sz="28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endParaRPr lang="id-ID" sz="2000" dirty="0"/>
          </a:p>
          <a:p>
            <a:pPr algn="ctr"/>
            <a:endParaRPr lang="id-ID" sz="2000" dirty="0"/>
          </a:p>
          <a:p>
            <a:pPr algn="ctr"/>
            <a:endParaRPr lang="id-ID" sz="2000" dirty="0"/>
          </a:p>
          <a:p>
            <a:pPr algn="ctr"/>
            <a:r>
              <a:rPr lang="en-US" sz="2000" dirty="0"/>
              <a:t>POSITIVE DEVIANCE APPROACH IN NUTRITION</a:t>
            </a:r>
            <a:br>
              <a:rPr lang="en-US" sz="2000" dirty="0"/>
            </a:br>
            <a:br>
              <a:rPr lang="en-US" sz="2000" dirty="0"/>
            </a:br>
            <a:r>
              <a:rPr lang="id-ID" sz="1800" dirty="0"/>
              <a:t>14</a:t>
            </a:r>
            <a:r>
              <a:rPr lang="id-ID" sz="1800" baseline="30000" dirty="0"/>
              <a:t>th</a:t>
            </a:r>
            <a:r>
              <a:rPr lang="id-ID" sz="1800" dirty="0"/>
              <a:t> </a:t>
            </a:r>
            <a:r>
              <a:rPr lang="en-US" sz="1800" dirty="0"/>
              <a:t> session</a:t>
            </a:r>
            <a:br>
              <a:rPr lang="en-US" sz="1800" dirty="0"/>
            </a:br>
            <a:r>
              <a:rPr lang="id-ID" sz="1800" dirty="0"/>
              <a:t>Positive Deviance Inquiry (PDI)</a:t>
            </a:r>
          </a:p>
          <a:p>
            <a:pPr algn="ctr"/>
            <a:r>
              <a:rPr lang="id-ID" sz="1800" dirty="0"/>
              <a:t>PD behavior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707904" y="3666172"/>
            <a:ext cx="48245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id-ID" b="1" dirty="0">
              <a:solidFill>
                <a:schemeClr val="accent1"/>
              </a:solidFill>
              <a:latin typeface="Montserrat" charset="0"/>
            </a:endParaRPr>
          </a:p>
          <a:p>
            <a:pPr algn="ctr"/>
            <a:r>
              <a:rPr lang="id-ID" b="1" dirty="0">
                <a:solidFill>
                  <a:schemeClr val="accent1"/>
                </a:solidFill>
                <a:latin typeface="Montserrat" charset="0"/>
              </a:rPr>
              <a:t>Diah M. Utari</a:t>
            </a:r>
          </a:p>
          <a:p>
            <a:pPr algn="ctr"/>
            <a:r>
              <a:rPr lang="id-ID" b="1" dirty="0">
                <a:solidFill>
                  <a:schemeClr val="accent1"/>
                </a:solidFill>
                <a:latin typeface="Montserrat" charset="0"/>
              </a:rPr>
              <a:t>Department of Public Health</a:t>
            </a:r>
            <a:r>
              <a:rPr lang="en-US" b="1" dirty="0">
                <a:solidFill>
                  <a:schemeClr val="accent1"/>
                </a:solidFill>
                <a:latin typeface="Montserrat" charset="0"/>
              </a:rPr>
              <a:t> Nutrition</a:t>
            </a:r>
            <a:endParaRPr lang="id-ID" b="1" dirty="0">
              <a:solidFill>
                <a:schemeClr val="accent1"/>
              </a:solidFill>
              <a:latin typeface="Montserrat" charset="0"/>
            </a:endParaRPr>
          </a:p>
          <a:p>
            <a:pPr algn="ctr"/>
            <a:r>
              <a:rPr lang="id-ID" b="1" dirty="0">
                <a:solidFill>
                  <a:schemeClr val="accent1"/>
                </a:solidFill>
                <a:latin typeface="Montserrat" charset="0"/>
              </a:rPr>
              <a:t>Faculty of Public Health</a:t>
            </a:r>
          </a:p>
          <a:p>
            <a:pPr algn="ctr"/>
            <a:r>
              <a:rPr lang="id-ID" b="1" dirty="0">
                <a:solidFill>
                  <a:schemeClr val="accent1"/>
                </a:solidFill>
                <a:latin typeface="Montserrat" charset="0"/>
              </a:rPr>
              <a:t>Universitas Indonesia</a:t>
            </a:r>
          </a:p>
          <a:p>
            <a:pPr algn="ctr"/>
            <a:endParaRPr lang="id-ID" sz="18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36689" r="22372"/>
          <a:stretch/>
        </p:blipFill>
        <p:spPr>
          <a:xfrm>
            <a:off x="0" y="1347614"/>
            <a:ext cx="3491880" cy="379588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122"/>
            <a:ext cx="2187724" cy="77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7639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2271925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38573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3393265" y="2019475"/>
            <a:ext cx="166337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1907704" y="2787774"/>
            <a:ext cx="4896544" cy="86409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2400" dirty="0"/>
              <a:t>P</a:t>
            </a:r>
            <a:r>
              <a:rPr lang="id-ID" sz="2400" dirty="0"/>
              <a:t>ositive Deviance Behavior </a:t>
            </a:r>
            <a:endParaRPr sz="2400" dirty="0"/>
          </a:p>
        </p:txBody>
      </p:sp>
      <p:cxnSp>
        <p:nvCxnSpPr>
          <p:cNvPr id="172" name="Google Shape;172;p30"/>
          <p:cNvCxnSpPr/>
          <p:nvPr/>
        </p:nvCxnSpPr>
        <p:spPr>
          <a:xfrm>
            <a:off x="916600" y="96205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09;p35"/>
          <p:cNvSpPr txBox="1">
            <a:spLocks noGrp="1"/>
          </p:cNvSpPr>
          <p:nvPr>
            <p:ph type="title"/>
          </p:nvPr>
        </p:nvSpPr>
        <p:spPr>
          <a:xfrm>
            <a:off x="817563" y="460375"/>
            <a:ext cx="7508875" cy="5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STUDY OBJECTIVES</a:t>
            </a:r>
            <a:endParaRPr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625" y="1121"/>
            <a:ext cx="264636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3003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102" y="1216224"/>
            <a:ext cx="1233200" cy="965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Oval 10"/>
          <p:cNvSpPr/>
          <p:nvPr/>
        </p:nvSpPr>
        <p:spPr>
          <a:xfrm>
            <a:off x="3267644" y="2275894"/>
            <a:ext cx="2262863" cy="647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800" dirty="0">
                <a:latin typeface="Montserrat" charset="0"/>
              </a:rPr>
              <a:t>Home Visit 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21"/>
            <a:ext cx="2259732" cy="801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Down Arrow 12"/>
          <p:cNvSpPr/>
          <p:nvPr/>
        </p:nvSpPr>
        <p:spPr>
          <a:xfrm>
            <a:off x="4307788" y="2874328"/>
            <a:ext cx="288032" cy="43204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789" y="1141512"/>
            <a:ext cx="1286669" cy="9659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val 14"/>
          <p:cNvSpPr/>
          <p:nvPr/>
        </p:nvSpPr>
        <p:spPr>
          <a:xfrm>
            <a:off x="237254" y="2275894"/>
            <a:ext cx="2262863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600" dirty="0">
                <a:latin typeface="Montserrat" charset="0"/>
              </a:rPr>
              <a:t>Group discussion </a:t>
            </a:r>
          </a:p>
        </p:txBody>
      </p:sp>
      <p:sp>
        <p:nvSpPr>
          <p:cNvPr id="16" name="Down Arrow 15"/>
          <p:cNvSpPr/>
          <p:nvPr/>
        </p:nvSpPr>
        <p:spPr>
          <a:xfrm>
            <a:off x="1202148" y="2859842"/>
            <a:ext cx="288032" cy="432048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" name="TextBox 1"/>
          <p:cNvSpPr txBox="1"/>
          <p:nvPr/>
        </p:nvSpPr>
        <p:spPr>
          <a:xfrm>
            <a:off x="648606" y="3332177"/>
            <a:ext cx="1440160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d-ID" sz="1600" dirty="0">
                <a:latin typeface="Montserrat" charset="0"/>
              </a:rPr>
              <a:t>Common behavior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678996" y="3470056"/>
            <a:ext cx="1440160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d-ID" sz="1600" dirty="0">
                <a:latin typeface="Montserrat" charset="0"/>
              </a:rPr>
              <a:t>unique behavior</a:t>
            </a:r>
          </a:p>
        </p:txBody>
      </p:sp>
      <p:sp>
        <p:nvSpPr>
          <p:cNvPr id="3" name="Right Arrow 2"/>
          <p:cNvSpPr/>
          <p:nvPr/>
        </p:nvSpPr>
        <p:spPr>
          <a:xfrm>
            <a:off x="5364088" y="3478370"/>
            <a:ext cx="1226672" cy="292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Right Arrow 17"/>
          <p:cNvSpPr/>
          <p:nvPr/>
        </p:nvSpPr>
        <p:spPr>
          <a:xfrm>
            <a:off x="2296166" y="3468777"/>
            <a:ext cx="1226672" cy="292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TextBox 18"/>
          <p:cNvSpPr txBox="1"/>
          <p:nvPr/>
        </p:nvSpPr>
        <p:spPr>
          <a:xfrm>
            <a:off x="6892602" y="2863446"/>
            <a:ext cx="2107804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d-ID" sz="2400" dirty="0">
                <a:latin typeface="Montserrat" charset="0"/>
              </a:rPr>
              <a:t>Positive deviance behavior</a:t>
            </a:r>
          </a:p>
        </p:txBody>
      </p:sp>
    </p:spTree>
    <p:extLst>
      <p:ext uri="{BB962C8B-B14F-4D97-AF65-F5344CB8AC3E}">
        <p14:creationId xmlns:p14="http://schemas.microsoft.com/office/powerpoint/2010/main" val="3805888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447262"/>
              </p:ext>
            </p:extLst>
          </p:nvPr>
        </p:nvGraphicFramePr>
        <p:xfrm>
          <a:off x="1096974" y="1707654"/>
          <a:ext cx="7022060" cy="2890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41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188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88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32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8160">
                <a:tc>
                  <a:txBody>
                    <a:bodyPr/>
                    <a:lstStyle/>
                    <a:p>
                      <a:r>
                        <a:rPr lang="id-ID" dirty="0"/>
                        <a:t>Question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Unique behavior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/>
                        <a:t>Common</a:t>
                      </a:r>
                      <a:r>
                        <a:rPr lang="id-ID" baseline="0" dirty="0"/>
                        <a:t> behavior</a:t>
                      </a:r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PD behavior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Stop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breastfeeding 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12 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Complementary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feeding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6</a:t>
                      </a:r>
                      <a:r>
                        <a:rPr lang="id-ID" b="1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month</a:t>
                      </a:r>
                      <a:endParaRPr lang="id-ID" b="1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6 month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Frequency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of eating 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2x/day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Source</a:t>
                      </a:r>
                      <a:r>
                        <a:rPr lang="id-ID" sz="1600" baseline="0" dirty="0">
                          <a:solidFill>
                            <a:srgbClr val="00B050"/>
                          </a:solidFill>
                        </a:rPr>
                        <a:t> of protein </a:t>
                      </a:r>
                      <a:endParaRPr lang="id-ID" sz="1600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Egg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tofu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egg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d-ID" sz="1600" dirty="0">
                          <a:solidFill>
                            <a:srgbClr val="00B050"/>
                          </a:solidFill>
                        </a:rPr>
                        <a:t>Vegetables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Spinach +</a:t>
                      </a:r>
                    </a:p>
                    <a:p>
                      <a:pPr algn="ctr"/>
                      <a:r>
                        <a:rPr lang="id-ID" b="1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Coconut milk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-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Spinach +</a:t>
                      </a:r>
                    </a:p>
                    <a:p>
                      <a:pPr algn="ctr"/>
                      <a:r>
                        <a:rPr lang="id-ID" dirty="0">
                          <a:solidFill>
                            <a:srgbClr val="00B050"/>
                          </a:solidFill>
                        </a:rPr>
                        <a:t>Coconut milk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d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67544" y="916533"/>
            <a:ext cx="82809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2200" b="1" dirty="0">
                <a:solidFill>
                  <a:schemeClr val="accent1">
                    <a:lumMod val="75000"/>
                  </a:schemeClr>
                </a:solidFill>
                <a:latin typeface="Montserrat" charset="0"/>
              </a:rPr>
              <a:t>Comparing unique behavior with common behavior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21"/>
            <a:ext cx="2115716" cy="750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8160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"/>
          <p:cNvSpPr txBox="1">
            <a:spLocks noGrp="1"/>
          </p:cNvSpPr>
          <p:nvPr>
            <p:ph type="title"/>
          </p:nvPr>
        </p:nvSpPr>
        <p:spPr>
          <a:xfrm>
            <a:off x="990072" y="843558"/>
            <a:ext cx="4248472" cy="177089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sz="2800" dirty="0">
                <a:solidFill>
                  <a:schemeClr val="accent5">
                    <a:lumMod val="75000"/>
                  </a:schemeClr>
                </a:solidFill>
              </a:rPr>
              <a:t>Discussion</a:t>
            </a:r>
            <a:br>
              <a:rPr sz="2800" dirty="0">
                <a:solidFill>
                  <a:schemeClr val="accent5">
                    <a:lumMod val="75000"/>
                  </a:schemeClr>
                </a:solidFill>
              </a:rPr>
            </a:br>
            <a:br>
              <a:rPr sz="2800" dirty="0">
                <a:solidFill>
                  <a:schemeClr val="accent5">
                    <a:lumMod val="75000"/>
                  </a:schemeClr>
                </a:solidFill>
              </a:rPr>
            </a:br>
            <a:r>
              <a:rPr lang="id-ID" sz="1800" dirty="0">
                <a:latin typeface="Montserrat" charset="0"/>
                <a:cs typeface="Montserrat" charset="0"/>
              </a:rPr>
              <a:t>Find PD behavior</a:t>
            </a:r>
            <a:br>
              <a:rPr lang="id-ID" sz="1800" dirty="0">
                <a:latin typeface="Montserrat" charset="0"/>
                <a:cs typeface="Montserrat" charset="0"/>
              </a:rPr>
            </a:br>
            <a:r>
              <a:rPr lang="id-ID" sz="1800" dirty="0">
                <a:latin typeface="Montserrat" charset="0"/>
                <a:cs typeface="Montserrat" charset="0"/>
              </a:rPr>
              <a:t> in the scenario </a:t>
            </a:r>
            <a:br>
              <a:rPr lang="id-ID" sz="2800" dirty="0">
                <a:latin typeface="Montserrat" charset="0"/>
                <a:cs typeface="Montserrat" charset="0"/>
              </a:rPr>
            </a:br>
            <a:endParaRPr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340" y="0"/>
            <a:ext cx="1611660" cy="57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179512" y="2931790"/>
            <a:ext cx="6192688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>
                <a:latin typeface="Montserrat" charset="0"/>
              </a:rPr>
              <a:t>REVIEW</a:t>
            </a:r>
          </a:p>
          <a:p>
            <a:pPr marL="285750" indent="-285750" algn="ctr">
              <a:buFontTx/>
              <a:buChar char="-"/>
            </a:pPr>
            <a:r>
              <a:rPr lang="id-ID" b="1" dirty="0">
                <a:latin typeface="Montserrat" charset="0"/>
              </a:rPr>
              <a:t>Perilaku Umum (paling sering dilakukan)</a:t>
            </a:r>
          </a:p>
          <a:p>
            <a:pPr marL="285750" indent="-285750" algn="ctr">
              <a:buFontTx/>
              <a:buChar char="-"/>
            </a:pPr>
            <a:r>
              <a:rPr lang="id-ID" b="1" dirty="0">
                <a:latin typeface="Montserrat" charset="0"/>
              </a:rPr>
              <a:t>Perilaku Unik (membandingkan keluarga PD dan Non PD</a:t>
            </a:r>
          </a:p>
          <a:p>
            <a:pPr marL="285750" indent="-285750" algn="ctr">
              <a:buFontTx/>
              <a:buChar char="-"/>
            </a:pPr>
            <a:r>
              <a:rPr lang="id-ID" b="1" dirty="0">
                <a:latin typeface="Montserrat" charset="0"/>
              </a:rPr>
              <a:t>Perilaku PD (membandingkan perilaku unik dengan perilaku umum)</a:t>
            </a:r>
          </a:p>
        </p:txBody>
      </p:sp>
    </p:spTree>
    <p:extLst>
      <p:ext uri="{BB962C8B-B14F-4D97-AF65-F5344CB8AC3E}">
        <p14:creationId xmlns:p14="http://schemas.microsoft.com/office/powerpoint/2010/main" val="2629196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5"/>
          <p:cNvSpPr txBox="1">
            <a:spLocks noGrp="1"/>
          </p:cNvSpPr>
          <p:nvPr>
            <p:ph type="body" idx="1"/>
          </p:nvPr>
        </p:nvSpPr>
        <p:spPr>
          <a:xfrm>
            <a:off x="323528" y="1635646"/>
            <a:ext cx="3957339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sz="1800" dirty="0" err="1"/>
              <a:t>Kurikulum</a:t>
            </a:r>
            <a:r>
              <a:rPr sz="1800" dirty="0"/>
              <a:t> </a:t>
            </a:r>
            <a:r>
              <a:rPr sz="1800" dirty="0" err="1"/>
              <a:t>dan</a:t>
            </a:r>
            <a:r>
              <a:rPr sz="1800" dirty="0"/>
              <a:t> </a:t>
            </a:r>
            <a:r>
              <a:rPr sz="1800" dirty="0" err="1"/>
              <a:t>Modul</a:t>
            </a:r>
            <a:endParaRPr sz="1800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x-none" sz="1800"/>
              <a:t>Kegiatan Praktik Perilaku dan Pemulihan Gizi Melalui Pendekatan Positive Deviance</a:t>
            </a:r>
            <a:endParaRPr sz="1800" dirty="0"/>
          </a:p>
        </p:txBody>
      </p:sp>
      <p:sp>
        <p:nvSpPr>
          <p:cNvPr id="935" name="Google Shape;935;p55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Reference</a:t>
            </a:r>
            <a:endParaRPr dirty="0"/>
          </a:p>
        </p:txBody>
      </p:sp>
      <p:cxnSp>
        <p:nvCxnSpPr>
          <p:cNvPr id="936" name="Google Shape;936;p55"/>
          <p:cNvCxnSpPr/>
          <p:nvPr/>
        </p:nvCxnSpPr>
        <p:spPr>
          <a:xfrm>
            <a:off x="916600" y="962050"/>
            <a:ext cx="45969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3" t="15999" r="15334" b="13000"/>
          <a:stretch>
            <a:fillRect/>
          </a:stretch>
        </p:blipFill>
        <p:spPr bwMode="auto">
          <a:xfrm>
            <a:off x="6133106" y="807187"/>
            <a:ext cx="2992598" cy="433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9988" y="2591"/>
            <a:ext cx="2115716" cy="750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TextBox 4"/>
          <p:cNvSpPr txBox="1"/>
          <p:nvPr/>
        </p:nvSpPr>
        <p:spPr>
          <a:xfrm>
            <a:off x="-29344" y="0"/>
            <a:ext cx="9188629" cy="689419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r>
              <a:rPr lang="id-ID" sz="20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VIDEO BANTUAN DANA MATA KULIAH MOOCs DPASDP UI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Copyright @ Universitas Indonesia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Produksi S1 Gizi, FKM UI</a:t>
            </a: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208228"/>
      </p:ext>
    </p:extLst>
  </p:cSld>
  <p:clrMapOvr>
    <a:masterClrMapping/>
  </p:clrMapOvr>
</p:sld>
</file>

<file path=ppt/theme/theme1.xml><?xml version="1.0" encoding="utf-8"?>
<a:theme xmlns:a="http://schemas.openxmlformats.org/drawingml/2006/main" name="Nursing Capston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F7444"/>
      </a:accent1>
      <a:accent2>
        <a:srgbClr val="434343"/>
      </a:accent2>
      <a:accent3>
        <a:srgbClr val="FBD76D"/>
      </a:accent3>
      <a:accent4>
        <a:srgbClr val="DA3030"/>
      </a:accent4>
      <a:accent5>
        <a:srgbClr val="52AC79"/>
      </a:accent5>
      <a:accent6>
        <a:srgbClr val="E0B945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3920</TotalTime>
  <Words>178</Words>
  <Application>Microsoft Office PowerPoint</Application>
  <PresentationFormat>On-screen Show (16:9)</PresentationFormat>
  <Paragraphs>71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Corbel</vt:lpstr>
      <vt:lpstr>Montserrat</vt:lpstr>
      <vt:lpstr>Nursing Capstone</vt:lpstr>
      <vt:lpstr>PowerPoint Presentation</vt:lpstr>
      <vt:lpstr>PowerPoint Presentation</vt:lpstr>
      <vt:lpstr>01</vt:lpstr>
      <vt:lpstr>PowerPoint Presentation</vt:lpstr>
      <vt:lpstr>PowerPoint Presentation</vt:lpstr>
      <vt:lpstr>Discussion  Find PD behavior  in the scenario  </vt:lpstr>
      <vt:lpstr>Reference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ecs</dc:creator>
  <cp:lastModifiedBy>Septi Lidya</cp:lastModifiedBy>
  <cp:revision>155</cp:revision>
  <dcterms:modified xsi:type="dcterms:W3CDTF">2020-12-20T07:44:13Z</dcterms:modified>
</cp:coreProperties>
</file>