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8" r:id="rId2"/>
  </p:sldMasterIdLst>
  <p:notesMasterIdLst>
    <p:notesMasterId r:id="rId44"/>
  </p:notesMasterIdLst>
  <p:sldIdLst>
    <p:sldId id="379" r:id="rId3"/>
    <p:sldId id="403" r:id="rId4"/>
    <p:sldId id="382" r:id="rId5"/>
    <p:sldId id="383" r:id="rId6"/>
    <p:sldId id="384" r:id="rId7"/>
    <p:sldId id="385" r:id="rId8"/>
    <p:sldId id="435" r:id="rId9"/>
    <p:sldId id="436" r:id="rId10"/>
    <p:sldId id="423" r:id="rId11"/>
    <p:sldId id="424" r:id="rId12"/>
    <p:sldId id="404" r:id="rId13"/>
    <p:sldId id="405" r:id="rId14"/>
    <p:sldId id="386" r:id="rId15"/>
    <p:sldId id="425" r:id="rId16"/>
    <p:sldId id="387" r:id="rId17"/>
    <p:sldId id="388" r:id="rId18"/>
    <p:sldId id="406" r:id="rId19"/>
    <p:sldId id="407" r:id="rId20"/>
    <p:sldId id="426" r:id="rId21"/>
    <p:sldId id="427" r:id="rId22"/>
    <p:sldId id="391" r:id="rId23"/>
    <p:sldId id="392" r:id="rId24"/>
    <p:sldId id="397" r:id="rId25"/>
    <p:sldId id="433" r:id="rId26"/>
    <p:sldId id="398" r:id="rId27"/>
    <p:sldId id="399" r:id="rId28"/>
    <p:sldId id="408" r:id="rId29"/>
    <p:sldId id="422" r:id="rId30"/>
    <p:sldId id="415" r:id="rId31"/>
    <p:sldId id="413" r:id="rId32"/>
    <p:sldId id="400" r:id="rId33"/>
    <p:sldId id="431" r:id="rId34"/>
    <p:sldId id="401" r:id="rId35"/>
    <p:sldId id="428" r:id="rId36"/>
    <p:sldId id="429" r:id="rId37"/>
    <p:sldId id="418" r:id="rId38"/>
    <p:sldId id="430" r:id="rId39"/>
    <p:sldId id="432" r:id="rId40"/>
    <p:sldId id="419" r:id="rId41"/>
    <p:sldId id="289" r:id="rId42"/>
    <p:sldId id="437" r:id="rId43"/>
  </p:sldIdLst>
  <p:sldSz cx="9144000" cy="6858000" type="screen4x3"/>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6600FF"/>
    <a:srgbClr val="FF0000"/>
    <a:srgbClr val="003399"/>
    <a:srgbClr val="FF66FF"/>
    <a:srgbClr val="CC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294" autoAdjust="0"/>
  </p:normalViewPr>
  <p:slideViewPr>
    <p:cSldViewPr>
      <p:cViewPr>
        <p:scale>
          <a:sx n="81" d="100"/>
          <a:sy n="81" d="100"/>
        </p:scale>
        <p:origin x="-296" y="-1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8F6F61-A6B6-44CC-8982-5E6424C5D8EA}" type="datetimeFigureOut">
              <a:rPr lang="id-ID" smtClean="0"/>
              <a:pPr/>
              <a:t>04/09/2020</a:t>
            </a:fld>
            <a:endParaRPr lang="id-ID"/>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BE885A-59E8-4962-9C14-7BACFC8EB2C1}" type="slidenum">
              <a:rPr lang="id-ID" smtClean="0"/>
              <a:pPr/>
              <a:t>‹#›</a:t>
            </a:fld>
            <a:endParaRPr lang="id-ID"/>
          </a:p>
        </p:txBody>
      </p:sp>
    </p:spTree>
    <p:extLst>
      <p:ext uri="{BB962C8B-B14F-4D97-AF65-F5344CB8AC3E}">
        <p14:creationId xmlns:p14="http://schemas.microsoft.com/office/powerpoint/2010/main" val="1776179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d-ID" dirty="0" smtClean="0"/>
              <a:t>Retinol dalam darah, diubah menjadi retinal di dalam retina mata. Retinal kemudian mengikat protein opsin dan membentuk pigmen visual merah-ungu atau rodopsin. Rodopsin ada di dalam sel batang di dalam retina mata. Sel ini bertanggung</a:t>
            </a:r>
            <a:r>
              <a:rPr lang="id-ID" baseline="0" dirty="0" smtClean="0"/>
              <a:t> jawab utk pengelihatan di cahaya remang. Bila cahaya mengenai retina, pigmen visual merah-ungu ini berubah menjadi kuning dan retinal dipisahkan dari opsin. Saat itu terjadi rangsang elektrokimia yg merambat sepanjang saraf mata ke otak yg menyebabkan bayangan visual. Selama proses ini, sebagian dari vit A dipisahkan dari protein dan diubah menjadi retinol. Sebagian besar retinol ini diubah kembali menjadi retinal yg kemudian mengikat opsin lg utk membentuk rodopsin. Sebagian kecil retinol hilang  dan harus diganti dg retinol dari dalam darah. </a:t>
            </a:r>
            <a:endParaRPr lang="id-ID" dirty="0"/>
          </a:p>
        </p:txBody>
      </p:sp>
      <p:sp>
        <p:nvSpPr>
          <p:cNvPr id="4" name="Slide Number Placeholder 3"/>
          <p:cNvSpPr>
            <a:spLocks noGrp="1"/>
          </p:cNvSpPr>
          <p:nvPr>
            <p:ph type="sldNum" sz="quarter" idx="10"/>
          </p:nvPr>
        </p:nvSpPr>
        <p:spPr/>
        <p:txBody>
          <a:bodyPr/>
          <a:lstStyle/>
          <a:p>
            <a:fld id="{CFBE885A-59E8-4962-9C14-7BACFC8EB2C1}" type="slidenum">
              <a:rPr lang="id-ID" smtClean="0"/>
              <a:pPr/>
              <a:t>10</a:t>
            </a:fld>
            <a:endParaRPr lang="id-ID"/>
          </a:p>
        </p:txBody>
      </p:sp>
    </p:spTree>
    <p:extLst>
      <p:ext uri="{BB962C8B-B14F-4D97-AF65-F5344CB8AC3E}">
        <p14:creationId xmlns:p14="http://schemas.microsoft.com/office/powerpoint/2010/main" val="143789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4458109-C994-41C7-837B-62810C939230}" type="slidenum">
              <a:rPr lang="en-US" smtClean="0">
                <a:latin typeface="Arial" charset="0"/>
              </a:rPr>
              <a:pPr/>
              <a:t>28</a:t>
            </a:fld>
            <a:endParaRPr lang="en-US" smtClean="0">
              <a:latin typeface="Arial" charset="0"/>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z="1400" smtClean="0"/>
          </a:p>
        </p:txBody>
      </p:sp>
    </p:spTree>
    <p:extLst>
      <p:ext uri="{BB962C8B-B14F-4D97-AF65-F5344CB8AC3E}">
        <p14:creationId xmlns:p14="http://schemas.microsoft.com/office/powerpoint/2010/main" val="9910828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079" name="Freeform 7"/>
          <p:cNvSpPr>
            <a:spLocks/>
          </p:cNvSpPr>
          <p:nvPr/>
        </p:nvSpPr>
        <p:spPr bwMode="gray">
          <a:xfrm>
            <a:off x="-1588" y="5881690"/>
            <a:ext cx="2917827" cy="977900"/>
          </a:xfrm>
          <a:custGeom>
            <a:avLst/>
            <a:gdLst/>
            <a:ahLst/>
            <a:cxnLst>
              <a:cxn ang="0">
                <a:pos x="0" y="74"/>
              </a:cxn>
              <a:cxn ang="0">
                <a:pos x="1589" y="0"/>
              </a:cxn>
              <a:cxn ang="0">
                <a:pos x="1838" y="618"/>
              </a:cxn>
              <a:cxn ang="0">
                <a:pos x="0" y="618"/>
              </a:cxn>
              <a:cxn ang="0">
                <a:pos x="0" y="74"/>
              </a:cxn>
            </a:cxnLst>
            <a:rect l="0" t="0" r="r" b="b"/>
            <a:pathLst>
              <a:path w="1838" h="618">
                <a:moveTo>
                  <a:pt x="0" y="74"/>
                </a:moveTo>
                <a:cubicBezTo>
                  <a:pt x="879" y="269"/>
                  <a:pt x="1589" y="0"/>
                  <a:pt x="1589" y="0"/>
                </a:cubicBezTo>
                <a:cubicBezTo>
                  <a:pt x="1652" y="335"/>
                  <a:pt x="1838" y="618"/>
                  <a:pt x="1838" y="618"/>
                </a:cubicBezTo>
                <a:lnTo>
                  <a:pt x="0" y="618"/>
                </a:lnTo>
                <a:cubicBezTo>
                  <a:pt x="0" y="618"/>
                  <a:pt x="0" y="346"/>
                  <a:pt x="0" y="74"/>
                </a:cubicBezTo>
                <a:close/>
              </a:path>
            </a:pathLst>
          </a:custGeom>
          <a:solidFill>
            <a:schemeClr val="folHlink"/>
          </a:solidFill>
          <a:ln w="9525">
            <a:noFill/>
            <a:round/>
            <a:headEnd/>
            <a:tailEnd/>
          </a:ln>
          <a:effectLst/>
        </p:spPr>
        <p:txBody>
          <a:bodyPr/>
          <a:lstStyle/>
          <a:p>
            <a:endParaRPr lang="id-ID"/>
          </a:p>
        </p:txBody>
      </p:sp>
      <p:sp>
        <p:nvSpPr>
          <p:cNvPr id="3080" name="Freeform 8"/>
          <p:cNvSpPr>
            <a:spLocks/>
          </p:cNvSpPr>
          <p:nvPr/>
        </p:nvSpPr>
        <p:spPr bwMode="gray">
          <a:xfrm>
            <a:off x="2559053" y="4684713"/>
            <a:ext cx="6596063" cy="2239962"/>
          </a:xfrm>
          <a:custGeom>
            <a:avLst/>
            <a:gdLst/>
            <a:ahLst/>
            <a:cxnLst>
              <a:cxn ang="0">
                <a:pos x="1114" y="0"/>
              </a:cxn>
              <a:cxn ang="0">
                <a:pos x="0" y="754"/>
              </a:cxn>
              <a:cxn ang="0">
                <a:pos x="406" y="1375"/>
              </a:cxn>
              <a:cxn ang="0">
                <a:pos x="4171" y="1375"/>
              </a:cxn>
              <a:cxn ang="0">
                <a:pos x="4171" y="468"/>
              </a:cxn>
              <a:cxn ang="0">
                <a:pos x="1114" y="0"/>
              </a:cxn>
            </a:cxnLst>
            <a:rect l="0" t="0" r="r" b="b"/>
            <a:pathLst>
              <a:path w="4171" h="1416">
                <a:moveTo>
                  <a:pt x="1114" y="0"/>
                </a:moveTo>
                <a:cubicBezTo>
                  <a:pt x="1114" y="0"/>
                  <a:pt x="557" y="377"/>
                  <a:pt x="0" y="754"/>
                </a:cubicBezTo>
                <a:cubicBezTo>
                  <a:pt x="180" y="1190"/>
                  <a:pt x="406" y="1375"/>
                  <a:pt x="406" y="1375"/>
                </a:cubicBezTo>
                <a:cubicBezTo>
                  <a:pt x="2288" y="1375"/>
                  <a:pt x="4171" y="1375"/>
                  <a:pt x="4171" y="1375"/>
                </a:cubicBezTo>
                <a:lnTo>
                  <a:pt x="4171" y="468"/>
                </a:lnTo>
                <a:cubicBezTo>
                  <a:pt x="4171" y="468"/>
                  <a:pt x="2546" y="1416"/>
                  <a:pt x="1114" y="0"/>
                </a:cubicBezTo>
                <a:close/>
              </a:path>
            </a:pathLst>
          </a:custGeom>
          <a:solidFill>
            <a:schemeClr val="hlink"/>
          </a:solidFill>
          <a:ln w="9525">
            <a:noFill/>
            <a:round/>
            <a:headEnd/>
            <a:tailEnd/>
          </a:ln>
          <a:effectLst/>
        </p:spPr>
        <p:txBody>
          <a:bodyPr/>
          <a:lstStyle/>
          <a:p>
            <a:endParaRPr lang="id-ID"/>
          </a:p>
        </p:txBody>
      </p:sp>
      <p:sp>
        <p:nvSpPr>
          <p:cNvPr id="3081" name="Freeform 9"/>
          <p:cNvSpPr>
            <a:spLocks/>
          </p:cNvSpPr>
          <p:nvPr/>
        </p:nvSpPr>
        <p:spPr bwMode="gray">
          <a:xfrm>
            <a:off x="4356102" y="641352"/>
            <a:ext cx="4787900" cy="5997575"/>
          </a:xfrm>
          <a:custGeom>
            <a:avLst/>
            <a:gdLst/>
            <a:ahLst/>
            <a:cxnLst>
              <a:cxn ang="0">
                <a:pos x="548" y="1300"/>
              </a:cxn>
              <a:cxn ang="0">
                <a:pos x="0" y="2525"/>
              </a:cxn>
              <a:cxn ang="0">
                <a:pos x="3016" y="2752"/>
              </a:cxn>
              <a:cxn ang="0">
                <a:pos x="3016" y="665"/>
              </a:cxn>
              <a:cxn ang="0">
                <a:pos x="1944" y="0"/>
              </a:cxn>
              <a:cxn ang="0">
                <a:pos x="548" y="1300"/>
              </a:cxn>
            </a:cxnLst>
            <a:rect l="0" t="0" r="r" b="b"/>
            <a:pathLst>
              <a:path w="3016" h="3791">
                <a:moveTo>
                  <a:pt x="548" y="1300"/>
                </a:moveTo>
                <a:cubicBezTo>
                  <a:pt x="274" y="1912"/>
                  <a:pt x="0" y="2525"/>
                  <a:pt x="0" y="2525"/>
                </a:cubicBezTo>
                <a:cubicBezTo>
                  <a:pt x="1458" y="3791"/>
                  <a:pt x="3016" y="2752"/>
                  <a:pt x="3016" y="2752"/>
                </a:cubicBezTo>
                <a:cubicBezTo>
                  <a:pt x="3016" y="2752"/>
                  <a:pt x="3016" y="1708"/>
                  <a:pt x="3016" y="665"/>
                </a:cubicBezTo>
                <a:cubicBezTo>
                  <a:pt x="2528" y="170"/>
                  <a:pt x="1944" y="0"/>
                  <a:pt x="1944" y="0"/>
                </a:cubicBezTo>
                <a:cubicBezTo>
                  <a:pt x="1944" y="0"/>
                  <a:pt x="1639" y="839"/>
                  <a:pt x="548" y="1300"/>
                </a:cubicBezTo>
                <a:close/>
              </a:path>
            </a:pathLst>
          </a:custGeom>
          <a:solidFill>
            <a:schemeClr val="accent2"/>
          </a:solidFill>
          <a:ln w="9525">
            <a:noFill/>
            <a:round/>
            <a:headEnd/>
            <a:tailEnd/>
          </a:ln>
          <a:effectLst/>
        </p:spPr>
        <p:txBody>
          <a:bodyPr/>
          <a:lstStyle/>
          <a:p>
            <a:endParaRPr lang="id-ID"/>
          </a:p>
        </p:txBody>
      </p:sp>
      <p:sp>
        <p:nvSpPr>
          <p:cNvPr id="3082" name="Freeform 10"/>
          <p:cNvSpPr>
            <a:spLocks/>
          </p:cNvSpPr>
          <p:nvPr/>
        </p:nvSpPr>
        <p:spPr bwMode="gray">
          <a:xfrm>
            <a:off x="4719637" y="1588"/>
            <a:ext cx="2508251" cy="2601912"/>
          </a:xfrm>
          <a:custGeom>
            <a:avLst/>
            <a:gdLst/>
            <a:ahLst/>
            <a:cxnLst>
              <a:cxn ang="0">
                <a:pos x="0" y="0"/>
              </a:cxn>
              <a:cxn ang="0">
                <a:pos x="335" y="1645"/>
              </a:cxn>
              <a:cxn ang="0">
                <a:pos x="1569" y="0"/>
              </a:cxn>
              <a:cxn ang="0">
                <a:pos x="0" y="0"/>
              </a:cxn>
            </a:cxnLst>
            <a:rect l="0" t="0" r="r" b="b"/>
            <a:pathLst>
              <a:path w="1569" h="1645">
                <a:moveTo>
                  <a:pt x="0" y="0"/>
                </a:moveTo>
                <a:lnTo>
                  <a:pt x="335" y="1645"/>
                </a:lnTo>
                <a:cubicBezTo>
                  <a:pt x="335" y="1645"/>
                  <a:pt x="1394" y="1086"/>
                  <a:pt x="1569" y="0"/>
                </a:cubicBezTo>
                <a:cubicBezTo>
                  <a:pt x="784" y="0"/>
                  <a:pt x="0" y="0"/>
                  <a:pt x="0" y="0"/>
                </a:cubicBezTo>
                <a:close/>
              </a:path>
            </a:pathLst>
          </a:custGeom>
          <a:solidFill>
            <a:schemeClr val="accent1"/>
          </a:solidFill>
          <a:ln w="9525">
            <a:noFill/>
            <a:round/>
            <a:headEnd/>
            <a:tailEnd/>
          </a:ln>
          <a:effectLst/>
        </p:spPr>
        <p:txBody>
          <a:bodyPr/>
          <a:lstStyle/>
          <a:p>
            <a:endParaRPr lang="id-ID"/>
          </a:p>
        </p:txBody>
      </p:sp>
      <p:sp>
        <p:nvSpPr>
          <p:cNvPr id="3083" name="Freeform 11"/>
          <p:cNvSpPr>
            <a:spLocks/>
          </p:cNvSpPr>
          <p:nvPr/>
        </p:nvSpPr>
        <p:spPr bwMode="gray">
          <a:xfrm>
            <a:off x="0" y="5889625"/>
            <a:ext cx="2935288" cy="977900"/>
          </a:xfrm>
          <a:custGeom>
            <a:avLst/>
            <a:gdLst/>
            <a:ahLst/>
            <a:cxnLst>
              <a:cxn ang="0">
                <a:pos x="0" y="74"/>
              </a:cxn>
              <a:cxn ang="0">
                <a:pos x="1589" y="0"/>
              </a:cxn>
              <a:cxn ang="0">
                <a:pos x="1838" y="618"/>
              </a:cxn>
              <a:cxn ang="0">
                <a:pos x="0" y="618"/>
              </a:cxn>
              <a:cxn ang="0">
                <a:pos x="0" y="74"/>
              </a:cxn>
            </a:cxnLst>
            <a:rect l="0" t="0" r="r" b="b"/>
            <a:pathLst>
              <a:path w="1838" h="618">
                <a:moveTo>
                  <a:pt x="0" y="74"/>
                </a:moveTo>
                <a:cubicBezTo>
                  <a:pt x="879" y="269"/>
                  <a:pt x="1589" y="0"/>
                  <a:pt x="1589" y="0"/>
                </a:cubicBezTo>
                <a:cubicBezTo>
                  <a:pt x="1652" y="335"/>
                  <a:pt x="1838" y="618"/>
                  <a:pt x="1838" y="618"/>
                </a:cubicBezTo>
                <a:lnTo>
                  <a:pt x="0" y="618"/>
                </a:lnTo>
                <a:cubicBezTo>
                  <a:pt x="0" y="618"/>
                  <a:pt x="0" y="346"/>
                  <a:pt x="0" y="74"/>
                </a:cubicBezTo>
                <a:close/>
              </a:path>
            </a:pathLst>
          </a:custGeom>
          <a:blipFill dpi="0" rotWithShape="1">
            <a:blip r:embed="rId2"/>
            <a:srcRect/>
            <a:stretch>
              <a:fillRect/>
            </a:stretch>
          </a:blipFill>
          <a:ln w="9525">
            <a:noFill/>
            <a:round/>
            <a:headEnd/>
            <a:tailEnd/>
          </a:ln>
          <a:effectLst/>
        </p:spPr>
        <p:txBody>
          <a:bodyPr/>
          <a:lstStyle/>
          <a:p>
            <a:endParaRPr lang="id-ID"/>
          </a:p>
        </p:txBody>
      </p:sp>
      <p:sp>
        <p:nvSpPr>
          <p:cNvPr id="3084" name="Freeform 12"/>
          <p:cNvSpPr>
            <a:spLocks/>
          </p:cNvSpPr>
          <p:nvPr/>
        </p:nvSpPr>
        <p:spPr bwMode="gray">
          <a:xfrm>
            <a:off x="2541590" y="4673602"/>
            <a:ext cx="6596063" cy="2239963"/>
          </a:xfrm>
          <a:custGeom>
            <a:avLst/>
            <a:gdLst/>
            <a:ahLst/>
            <a:cxnLst>
              <a:cxn ang="0">
                <a:pos x="1114" y="0"/>
              </a:cxn>
              <a:cxn ang="0">
                <a:pos x="0" y="754"/>
              </a:cxn>
              <a:cxn ang="0">
                <a:pos x="406" y="1375"/>
              </a:cxn>
              <a:cxn ang="0">
                <a:pos x="4171" y="1375"/>
              </a:cxn>
              <a:cxn ang="0">
                <a:pos x="4171" y="468"/>
              </a:cxn>
              <a:cxn ang="0">
                <a:pos x="1114" y="0"/>
              </a:cxn>
            </a:cxnLst>
            <a:rect l="0" t="0" r="r" b="b"/>
            <a:pathLst>
              <a:path w="4171" h="1416">
                <a:moveTo>
                  <a:pt x="1114" y="0"/>
                </a:moveTo>
                <a:cubicBezTo>
                  <a:pt x="1114" y="0"/>
                  <a:pt x="557" y="377"/>
                  <a:pt x="0" y="754"/>
                </a:cubicBezTo>
                <a:cubicBezTo>
                  <a:pt x="180" y="1190"/>
                  <a:pt x="406" y="1375"/>
                  <a:pt x="406" y="1375"/>
                </a:cubicBezTo>
                <a:cubicBezTo>
                  <a:pt x="2288" y="1375"/>
                  <a:pt x="4171" y="1375"/>
                  <a:pt x="4171" y="1375"/>
                </a:cubicBezTo>
                <a:lnTo>
                  <a:pt x="4171" y="468"/>
                </a:lnTo>
                <a:cubicBezTo>
                  <a:pt x="4171" y="468"/>
                  <a:pt x="2546" y="1416"/>
                  <a:pt x="1114" y="0"/>
                </a:cubicBezTo>
                <a:close/>
              </a:path>
            </a:pathLst>
          </a:custGeom>
          <a:blipFill dpi="0" rotWithShape="1">
            <a:blip r:embed="rId3"/>
            <a:srcRect/>
            <a:stretch>
              <a:fillRect/>
            </a:stretch>
          </a:blipFill>
          <a:ln w="9525">
            <a:noFill/>
            <a:round/>
            <a:headEnd/>
            <a:tailEnd/>
          </a:ln>
          <a:effectLst/>
        </p:spPr>
        <p:txBody>
          <a:bodyPr/>
          <a:lstStyle/>
          <a:p>
            <a:endParaRPr lang="id-ID"/>
          </a:p>
        </p:txBody>
      </p:sp>
      <p:sp>
        <p:nvSpPr>
          <p:cNvPr id="3085" name="Freeform 13"/>
          <p:cNvSpPr>
            <a:spLocks/>
          </p:cNvSpPr>
          <p:nvPr/>
        </p:nvSpPr>
        <p:spPr bwMode="gray">
          <a:xfrm>
            <a:off x="4348163" y="628650"/>
            <a:ext cx="4787900" cy="6008688"/>
          </a:xfrm>
          <a:custGeom>
            <a:avLst/>
            <a:gdLst/>
            <a:ahLst/>
            <a:cxnLst>
              <a:cxn ang="0">
                <a:pos x="548" y="1300"/>
              </a:cxn>
              <a:cxn ang="0">
                <a:pos x="0" y="2525"/>
              </a:cxn>
              <a:cxn ang="0">
                <a:pos x="3016" y="2752"/>
              </a:cxn>
              <a:cxn ang="0">
                <a:pos x="3016" y="665"/>
              </a:cxn>
              <a:cxn ang="0">
                <a:pos x="1944" y="0"/>
              </a:cxn>
              <a:cxn ang="0">
                <a:pos x="548" y="1300"/>
              </a:cxn>
            </a:cxnLst>
            <a:rect l="0" t="0" r="r" b="b"/>
            <a:pathLst>
              <a:path w="3016" h="3791">
                <a:moveTo>
                  <a:pt x="548" y="1300"/>
                </a:moveTo>
                <a:cubicBezTo>
                  <a:pt x="274" y="1912"/>
                  <a:pt x="0" y="2525"/>
                  <a:pt x="0" y="2525"/>
                </a:cubicBezTo>
                <a:cubicBezTo>
                  <a:pt x="1458" y="3791"/>
                  <a:pt x="3016" y="2752"/>
                  <a:pt x="3016" y="2752"/>
                </a:cubicBezTo>
                <a:cubicBezTo>
                  <a:pt x="3016" y="2752"/>
                  <a:pt x="3016" y="1708"/>
                  <a:pt x="3016" y="665"/>
                </a:cubicBezTo>
                <a:cubicBezTo>
                  <a:pt x="2528" y="170"/>
                  <a:pt x="1944" y="0"/>
                  <a:pt x="1944" y="0"/>
                </a:cubicBezTo>
                <a:cubicBezTo>
                  <a:pt x="1944" y="0"/>
                  <a:pt x="1639" y="839"/>
                  <a:pt x="548" y="1300"/>
                </a:cubicBezTo>
                <a:close/>
              </a:path>
            </a:pathLst>
          </a:custGeom>
          <a:blipFill dpi="0" rotWithShape="1">
            <a:blip r:embed="rId4"/>
            <a:srcRect/>
            <a:stretch>
              <a:fillRect/>
            </a:stretch>
          </a:blipFill>
          <a:ln w="9525">
            <a:noFill/>
            <a:round/>
            <a:headEnd/>
            <a:tailEnd/>
          </a:ln>
          <a:effectLst/>
        </p:spPr>
        <p:txBody>
          <a:bodyPr/>
          <a:lstStyle/>
          <a:p>
            <a:endParaRPr lang="id-ID"/>
          </a:p>
        </p:txBody>
      </p:sp>
      <p:sp>
        <p:nvSpPr>
          <p:cNvPr id="3086" name="Freeform 14" descr="1"/>
          <p:cNvSpPr>
            <a:spLocks/>
          </p:cNvSpPr>
          <p:nvPr/>
        </p:nvSpPr>
        <p:spPr bwMode="gray">
          <a:xfrm>
            <a:off x="4694241" y="-1587"/>
            <a:ext cx="2543175" cy="2632076"/>
          </a:xfrm>
          <a:custGeom>
            <a:avLst/>
            <a:gdLst/>
            <a:ahLst/>
            <a:cxnLst>
              <a:cxn ang="0">
                <a:pos x="0" y="0"/>
              </a:cxn>
              <a:cxn ang="0">
                <a:pos x="335" y="1645"/>
              </a:cxn>
              <a:cxn ang="0">
                <a:pos x="1569" y="0"/>
              </a:cxn>
              <a:cxn ang="0">
                <a:pos x="0" y="0"/>
              </a:cxn>
            </a:cxnLst>
            <a:rect l="0" t="0" r="r" b="b"/>
            <a:pathLst>
              <a:path w="1569" h="1645">
                <a:moveTo>
                  <a:pt x="0" y="0"/>
                </a:moveTo>
                <a:lnTo>
                  <a:pt x="335" y="1645"/>
                </a:lnTo>
                <a:cubicBezTo>
                  <a:pt x="335" y="1645"/>
                  <a:pt x="1394" y="1086"/>
                  <a:pt x="1569" y="0"/>
                </a:cubicBezTo>
                <a:cubicBezTo>
                  <a:pt x="784" y="0"/>
                  <a:pt x="0" y="0"/>
                  <a:pt x="0" y="0"/>
                </a:cubicBezTo>
                <a:close/>
              </a:path>
            </a:pathLst>
          </a:custGeom>
          <a:blipFill dpi="0" rotWithShape="1">
            <a:blip r:embed="rId5"/>
            <a:srcRect/>
            <a:stretch>
              <a:fillRect/>
            </a:stretch>
          </a:blipFill>
          <a:ln w="9525">
            <a:noFill/>
            <a:round/>
            <a:headEnd/>
            <a:tailEnd/>
          </a:ln>
          <a:effectLst/>
        </p:spPr>
        <p:txBody>
          <a:bodyPr/>
          <a:lstStyle/>
          <a:p>
            <a:endParaRPr lang="id-ID"/>
          </a:p>
        </p:txBody>
      </p:sp>
      <p:sp>
        <p:nvSpPr>
          <p:cNvPr id="3087" name="Freeform 15"/>
          <p:cNvSpPr>
            <a:spLocks/>
          </p:cNvSpPr>
          <p:nvPr/>
        </p:nvSpPr>
        <p:spPr bwMode="gray">
          <a:xfrm>
            <a:off x="-3175" y="1590"/>
            <a:ext cx="5857875" cy="6794500"/>
          </a:xfrm>
          <a:custGeom>
            <a:avLst/>
            <a:gdLst/>
            <a:ahLst/>
            <a:cxnLst>
              <a:cxn ang="0">
                <a:pos x="0" y="3810"/>
              </a:cxn>
              <a:cxn ang="0">
                <a:pos x="0" y="1"/>
              </a:cxn>
              <a:cxn ang="0">
                <a:pos x="2974" y="0"/>
              </a:cxn>
              <a:cxn ang="0">
                <a:pos x="2768" y="2926"/>
              </a:cxn>
              <a:cxn ang="0">
                <a:pos x="0" y="3810"/>
              </a:cxn>
            </a:cxnLst>
            <a:rect l="0" t="0" r="r" b="b"/>
            <a:pathLst>
              <a:path w="3690" h="4280">
                <a:moveTo>
                  <a:pt x="0" y="3810"/>
                </a:moveTo>
                <a:lnTo>
                  <a:pt x="0" y="1"/>
                </a:lnTo>
                <a:lnTo>
                  <a:pt x="2974" y="0"/>
                </a:lnTo>
                <a:cubicBezTo>
                  <a:pt x="3284" y="452"/>
                  <a:pt x="3690" y="1776"/>
                  <a:pt x="2768" y="2926"/>
                </a:cubicBezTo>
                <a:cubicBezTo>
                  <a:pt x="1610" y="4280"/>
                  <a:pt x="0" y="3810"/>
                  <a:pt x="0" y="3810"/>
                </a:cubicBezTo>
                <a:close/>
              </a:path>
            </a:pathLst>
          </a:custGeom>
          <a:solidFill>
            <a:srgbClr val="FFFFFF"/>
          </a:solidFill>
          <a:ln w="9525">
            <a:noFill/>
            <a:round/>
            <a:headEnd/>
            <a:tailEnd/>
          </a:ln>
          <a:effectLst/>
        </p:spPr>
        <p:txBody>
          <a:bodyPr/>
          <a:lstStyle/>
          <a:p>
            <a:endParaRPr lang="id-ID"/>
          </a:p>
        </p:txBody>
      </p:sp>
      <p:sp>
        <p:nvSpPr>
          <p:cNvPr id="3088" name="Freeform 16"/>
          <p:cNvSpPr>
            <a:spLocks/>
          </p:cNvSpPr>
          <p:nvPr/>
        </p:nvSpPr>
        <p:spPr bwMode="gray">
          <a:xfrm>
            <a:off x="-3175" y="1588"/>
            <a:ext cx="5943600" cy="6437312"/>
          </a:xfrm>
          <a:custGeom>
            <a:avLst/>
            <a:gdLst/>
            <a:ahLst/>
            <a:cxnLst>
              <a:cxn ang="0">
                <a:pos x="0" y="3765"/>
              </a:cxn>
              <a:cxn ang="0">
                <a:pos x="0" y="0"/>
              </a:cxn>
              <a:cxn ang="0">
                <a:pos x="2767" y="0"/>
              </a:cxn>
              <a:cxn ang="0">
                <a:pos x="2567" y="2858"/>
              </a:cxn>
              <a:cxn ang="0">
                <a:pos x="0" y="3765"/>
              </a:cxn>
            </a:cxnLst>
            <a:rect l="0" t="0" r="r" b="b"/>
            <a:pathLst>
              <a:path w="3635" h="4115">
                <a:moveTo>
                  <a:pt x="0" y="3765"/>
                </a:moveTo>
                <a:lnTo>
                  <a:pt x="0" y="0"/>
                </a:lnTo>
                <a:lnTo>
                  <a:pt x="2767" y="0"/>
                </a:lnTo>
                <a:cubicBezTo>
                  <a:pt x="2767" y="0"/>
                  <a:pt x="3635" y="1445"/>
                  <a:pt x="2567" y="2858"/>
                </a:cubicBezTo>
                <a:cubicBezTo>
                  <a:pt x="1523" y="4115"/>
                  <a:pt x="0" y="3765"/>
                  <a:pt x="0" y="3765"/>
                </a:cubicBezTo>
                <a:close/>
              </a:path>
            </a:pathLst>
          </a:custGeom>
          <a:gradFill rotWithShape="1">
            <a:gsLst>
              <a:gs pos="0">
                <a:srgbClr val="FDF58D">
                  <a:gamma/>
                  <a:tint val="19216"/>
                  <a:invGamma/>
                </a:srgbClr>
              </a:gs>
              <a:gs pos="100000">
                <a:srgbClr val="FDF58D"/>
              </a:gs>
            </a:gsLst>
            <a:lin ang="2700000" scaled="1"/>
          </a:gradFill>
          <a:ln w="9525">
            <a:noFill/>
            <a:round/>
            <a:headEnd/>
            <a:tailEnd/>
          </a:ln>
          <a:effectLst/>
        </p:spPr>
        <p:txBody>
          <a:bodyPr/>
          <a:lstStyle/>
          <a:p>
            <a:endParaRPr lang="id-ID"/>
          </a:p>
        </p:txBody>
      </p:sp>
      <p:grpSp>
        <p:nvGrpSpPr>
          <p:cNvPr id="2" name="Group 17"/>
          <p:cNvGrpSpPr>
            <a:grpSpLocks/>
          </p:cNvGrpSpPr>
          <p:nvPr/>
        </p:nvGrpSpPr>
        <p:grpSpPr bwMode="auto">
          <a:xfrm>
            <a:off x="250828" y="9527"/>
            <a:ext cx="4176713" cy="5908675"/>
            <a:chOff x="158" y="6"/>
            <a:chExt cx="2631" cy="3722"/>
          </a:xfrm>
        </p:grpSpPr>
        <p:sp>
          <p:nvSpPr>
            <p:cNvPr id="3090" name="Line 18"/>
            <p:cNvSpPr>
              <a:spLocks noChangeShapeType="1"/>
            </p:cNvSpPr>
            <p:nvPr/>
          </p:nvSpPr>
          <p:spPr bwMode="gray">
            <a:xfrm>
              <a:off x="158" y="6"/>
              <a:ext cx="0" cy="3720"/>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p>
          </p:txBody>
        </p:sp>
        <p:sp>
          <p:nvSpPr>
            <p:cNvPr id="3091" name="Line 19"/>
            <p:cNvSpPr>
              <a:spLocks noChangeShapeType="1"/>
            </p:cNvSpPr>
            <p:nvPr/>
          </p:nvSpPr>
          <p:spPr bwMode="gray">
            <a:xfrm>
              <a:off x="815" y="6"/>
              <a:ext cx="0" cy="3722"/>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p>
          </p:txBody>
        </p:sp>
        <p:sp>
          <p:nvSpPr>
            <p:cNvPr id="3092" name="Line 20"/>
            <p:cNvSpPr>
              <a:spLocks noChangeShapeType="1"/>
            </p:cNvSpPr>
            <p:nvPr/>
          </p:nvSpPr>
          <p:spPr bwMode="gray">
            <a:xfrm>
              <a:off x="1473" y="6"/>
              <a:ext cx="0" cy="3586"/>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p>
          </p:txBody>
        </p:sp>
        <p:sp>
          <p:nvSpPr>
            <p:cNvPr id="3093" name="Line 21"/>
            <p:cNvSpPr>
              <a:spLocks noChangeShapeType="1"/>
            </p:cNvSpPr>
            <p:nvPr/>
          </p:nvSpPr>
          <p:spPr bwMode="gray">
            <a:xfrm>
              <a:off x="2131" y="6"/>
              <a:ext cx="0" cy="3254"/>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p>
          </p:txBody>
        </p:sp>
        <p:sp>
          <p:nvSpPr>
            <p:cNvPr id="3094" name="Line 22"/>
            <p:cNvSpPr>
              <a:spLocks noChangeShapeType="1"/>
            </p:cNvSpPr>
            <p:nvPr/>
          </p:nvSpPr>
          <p:spPr bwMode="gray">
            <a:xfrm>
              <a:off x="2789" y="6"/>
              <a:ext cx="0" cy="2589"/>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p>
          </p:txBody>
        </p:sp>
      </p:grpSp>
      <p:grpSp>
        <p:nvGrpSpPr>
          <p:cNvPr id="3" name="Group 23"/>
          <p:cNvGrpSpPr>
            <a:grpSpLocks/>
          </p:cNvGrpSpPr>
          <p:nvPr/>
        </p:nvGrpSpPr>
        <p:grpSpPr bwMode="auto">
          <a:xfrm>
            <a:off x="6351" y="260350"/>
            <a:ext cx="5041900" cy="5329238"/>
            <a:chOff x="4" y="164"/>
            <a:chExt cx="3176" cy="3357"/>
          </a:xfrm>
        </p:grpSpPr>
        <p:sp>
          <p:nvSpPr>
            <p:cNvPr id="3096" name="Line 24"/>
            <p:cNvSpPr>
              <a:spLocks noChangeShapeType="1"/>
            </p:cNvSpPr>
            <p:nvPr/>
          </p:nvSpPr>
          <p:spPr bwMode="gray">
            <a:xfrm rot="5400000">
              <a:off x="1466" y="-1298"/>
              <a:ext cx="0" cy="2924"/>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p>
          </p:txBody>
        </p:sp>
        <p:sp>
          <p:nvSpPr>
            <p:cNvPr id="3097" name="Line 25"/>
            <p:cNvSpPr>
              <a:spLocks noChangeShapeType="1"/>
            </p:cNvSpPr>
            <p:nvPr/>
          </p:nvSpPr>
          <p:spPr bwMode="gray">
            <a:xfrm rot="5400000">
              <a:off x="1575" y="-736"/>
              <a:ext cx="0" cy="3142"/>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p>
          </p:txBody>
        </p:sp>
        <p:sp>
          <p:nvSpPr>
            <p:cNvPr id="3098" name="Line 26"/>
            <p:cNvSpPr>
              <a:spLocks noChangeShapeType="1"/>
            </p:cNvSpPr>
            <p:nvPr/>
          </p:nvSpPr>
          <p:spPr bwMode="gray">
            <a:xfrm rot="5400000">
              <a:off x="1592" y="-82"/>
              <a:ext cx="0" cy="3176"/>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p>
          </p:txBody>
        </p:sp>
        <p:sp>
          <p:nvSpPr>
            <p:cNvPr id="3099" name="Line 27"/>
            <p:cNvSpPr>
              <a:spLocks noChangeShapeType="1"/>
            </p:cNvSpPr>
            <p:nvPr/>
          </p:nvSpPr>
          <p:spPr bwMode="gray">
            <a:xfrm rot="5400000">
              <a:off x="1508" y="674"/>
              <a:ext cx="0" cy="3008"/>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p>
          </p:txBody>
        </p:sp>
        <p:sp>
          <p:nvSpPr>
            <p:cNvPr id="3100" name="Line 28"/>
            <p:cNvSpPr>
              <a:spLocks noChangeShapeType="1"/>
            </p:cNvSpPr>
            <p:nvPr/>
          </p:nvSpPr>
          <p:spPr bwMode="gray">
            <a:xfrm rot="5400000">
              <a:off x="1306" y="1547"/>
              <a:ext cx="0" cy="2603"/>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p>
          </p:txBody>
        </p:sp>
        <p:sp>
          <p:nvSpPr>
            <p:cNvPr id="3101" name="Line 29"/>
            <p:cNvSpPr>
              <a:spLocks noChangeShapeType="1"/>
            </p:cNvSpPr>
            <p:nvPr/>
          </p:nvSpPr>
          <p:spPr bwMode="gray">
            <a:xfrm rot="5400000">
              <a:off x="838" y="2687"/>
              <a:ext cx="0" cy="1667"/>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p>
          </p:txBody>
        </p:sp>
      </p:grpSp>
      <p:sp>
        <p:nvSpPr>
          <p:cNvPr id="3102" name="Rectangle 30"/>
          <p:cNvSpPr>
            <a:spLocks noChangeArrowheads="1"/>
          </p:cNvSpPr>
          <p:nvPr/>
        </p:nvSpPr>
        <p:spPr bwMode="gray">
          <a:xfrm>
            <a:off x="2368553" y="288927"/>
            <a:ext cx="1012825" cy="1025525"/>
          </a:xfrm>
          <a:prstGeom prst="rect">
            <a:avLst/>
          </a:prstGeom>
          <a:solidFill>
            <a:srgbClr val="FFFFFF">
              <a:alpha val="64999"/>
            </a:srgbClr>
          </a:solidFill>
          <a:ln w="9525">
            <a:noFill/>
            <a:miter lim="800000"/>
            <a:headEnd/>
            <a:tailEnd/>
          </a:ln>
          <a:effectLst/>
        </p:spPr>
        <p:txBody>
          <a:bodyPr wrap="none" anchor="ctr"/>
          <a:lstStyle/>
          <a:p>
            <a:endParaRPr lang="id-ID"/>
          </a:p>
        </p:txBody>
      </p:sp>
      <p:sp>
        <p:nvSpPr>
          <p:cNvPr id="3103" name="Rectangle 31"/>
          <p:cNvSpPr>
            <a:spLocks noChangeArrowheads="1"/>
          </p:cNvSpPr>
          <p:nvPr/>
        </p:nvSpPr>
        <p:spPr bwMode="gray">
          <a:xfrm>
            <a:off x="285753" y="2435227"/>
            <a:ext cx="1012825" cy="1025525"/>
          </a:xfrm>
          <a:prstGeom prst="rect">
            <a:avLst/>
          </a:prstGeom>
          <a:solidFill>
            <a:srgbClr val="FFFFFF">
              <a:alpha val="39999"/>
            </a:srgbClr>
          </a:solidFill>
          <a:ln w="9525">
            <a:noFill/>
            <a:miter lim="800000"/>
            <a:headEnd/>
            <a:tailEnd/>
          </a:ln>
          <a:effectLst/>
        </p:spPr>
        <p:txBody>
          <a:bodyPr wrap="none" anchor="ctr"/>
          <a:lstStyle/>
          <a:p>
            <a:endParaRPr lang="id-ID"/>
          </a:p>
        </p:txBody>
      </p:sp>
      <p:sp>
        <p:nvSpPr>
          <p:cNvPr id="3104" name="Rectangle 32"/>
          <p:cNvSpPr>
            <a:spLocks noChangeArrowheads="1"/>
          </p:cNvSpPr>
          <p:nvPr/>
        </p:nvSpPr>
        <p:spPr bwMode="gray">
          <a:xfrm>
            <a:off x="2" y="279402"/>
            <a:ext cx="250825" cy="1025525"/>
          </a:xfrm>
          <a:prstGeom prst="rect">
            <a:avLst/>
          </a:prstGeom>
          <a:solidFill>
            <a:srgbClr val="FFFFFF">
              <a:alpha val="50000"/>
            </a:srgbClr>
          </a:solidFill>
          <a:ln w="9525">
            <a:noFill/>
            <a:miter lim="800000"/>
            <a:headEnd/>
            <a:tailEnd/>
          </a:ln>
          <a:effectLst/>
        </p:spPr>
        <p:txBody>
          <a:bodyPr wrap="none" anchor="ctr"/>
          <a:lstStyle/>
          <a:p>
            <a:endParaRPr lang="id-ID"/>
          </a:p>
        </p:txBody>
      </p:sp>
      <p:sp>
        <p:nvSpPr>
          <p:cNvPr id="3105" name="Rectangle 33"/>
          <p:cNvSpPr>
            <a:spLocks noChangeArrowheads="1"/>
          </p:cNvSpPr>
          <p:nvPr/>
        </p:nvSpPr>
        <p:spPr bwMode="gray">
          <a:xfrm>
            <a:off x="1331916" y="9526"/>
            <a:ext cx="1012825" cy="234950"/>
          </a:xfrm>
          <a:prstGeom prst="rect">
            <a:avLst/>
          </a:prstGeom>
          <a:solidFill>
            <a:srgbClr val="FFFFFF">
              <a:alpha val="50000"/>
            </a:srgbClr>
          </a:solidFill>
          <a:ln w="9525">
            <a:noFill/>
            <a:miter lim="800000"/>
            <a:headEnd/>
            <a:tailEnd/>
          </a:ln>
          <a:effectLst/>
        </p:spPr>
        <p:txBody>
          <a:bodyPr wrap="none" anchor="ctr"/>
          <a:lstStyle/>
          <a:p>
            <a:endParaRPr lang="id-ID"/>
          </a:p>
        </p:txBody>
      </p:sp>
      <p:sp>
        <p:nvSpPr>
          <p:cNvPr id="3106" name="Freeform 34"/>
          <p:cNvSpPr>
            <a:spLocks/>
          </p:cNvSpPr>
          <p:nvPr/>
        </p:nvSpPr>
        <p:spPr bwMode="gray">
          <a:xfrm>
            <a:off x="4452940" y="1347788"/>
            <a:ext cx="720725" cy="1047750"/>
          </a:xfrm>
          <a:custGeom>
            <a:avLst/>
            <a:gdLst/>
            <a:ahLst/>
            <a:cxnLst>
              <a:cxn ang="0">
                <a:pos x="363" y="0"/>
              </a:cxn>
              <a:cxn ang="0">
                <a:pos x="0" y="0"/>
              </a:cxn>
              <a:cxn ang="0">
                <a:pos x="0" y="680"/>
              </a:cxn>
              <a:cxn ang="0">
                <a:pos x="409" y="680"/>
              </a:cxn>
              <a:cxn ang="0">
                <a:pos x="454" y="317"/>
              </a:cxn>
              <a:cxn ang="0">
                <a:pos x="363" y="0"/>
              </a:cxn>
            </a:cxnLst>
            <a:rect l="0" t="0" r="r" b="b"/>
            <a:pathLst>
              <a:path w="454" h="680">
                <a:moveTo>
                  <a:pt x="363" y="0"/>
                </a:moveTo>
                <a:lnTo>
                  <a:pt x="0" y="0"/>
                </a:lnTo>
                <a:lnTo>
                  <a:pt x="0" y="680"/>
                </a:lnTo>
                <a:lnTo>
                  <a:pt x="409" y="680"/>
                </a:lnTo>
                <a:lnTo>
                  <a:pt x="454" y="317"/>
                </a:lnTo>
                <a:lnTo>
                  <a:pt x="363" y="0"/>
                </a:lnTo>
                <a:close/>
              </a:path>
            </a:pathLst>
          </a:custGeom>
          <a:solidFill>
            <a:srgbClr val="FFFFFF">
              <a:alpha val="70000"/>
            </a:srgbClr>
          </a:solidFill>
          <a:ln w="9525">
            <a:noFill/>
            <a:round/>
            <a:headEnd/>
            <a:tailEnd/>
          </a:ln>
          <a:effectLst/>
        </p:spPr>
        <p:txBody>
          <a:bodyPr/>
          <a:lstStyle/>
          <a:p>
            <a:endParaRPr lang="id-ID"/>
          </a:p>
        </p:txBody>
      </p:sp>
      <p:sp>
        <p:nvSpPr>
          <p:cNvPr id="3107" name="Freeform 35"/>
          <p:cNvSpPr>
            <a:spLocks/>
          </p:cNvSpPr>
          <p:nvPr/>
        </p:nvSpPr>
        <p:spPr bwMode="gray">
          <a:xfrm>
            <a:off x="2365375" y="4549777"/>
            <a:ext cx="1003300" cy="1023938"/>
          </a:xfrm>
          <a:custGeom>
            <a:avLst/>
            <a:gdLst/>
            <a:ahLst/>
            <a:cxnLst>
              <a:cxn ang="0">
                <a:pos x="635" y="0"/>
              </a:cxn>
              <a:cxn ang="0">
                <a:pos x="0" y="0"/>
              </a:cxn>
              <a:cxn ang="0">
                <a:pos x="0" y="681"/>
              </a:cxn>
              <a:cxn ang="0">
                <a:pos x="272" y="681"/>
              </a:cxn>
              <a:cxn ang="0">
                <a:pos x="680" y="454"/>
              </a:cxn>
              <a:cxn ang="0">
                <a:pos x="680" y="0"/>
              </a:cxn>
              <a:cxn ang="0">
                <a:pos x="635" y="0"/>
              </a:cxn>
            </a:cxnLst>
            <a:rect l="0" t="0" r="r" b="b"/>
            <a:pathLst>
              <a:path w="680" h="681">
                <a:moveTo>
                  <a:pt x="635" y="0"/>
                </a:moveTo>
                <a:lnTo>
                  <a:pt x="0" y="0"/>
                </a:lnTo>
                <a:lnTo>
                  <a:pt x="0" y="681"/>
                </a:lnTo>
                <a:lnTo>
                  <a:pt x="272" y="681"/>
                </a:lnTo>
                <a:lnTo>
                  <a:pt x="680" y="454"/>
                </a:lnTo>
                <a:lnTo>
                  <a:pt x="680" y="0"/>
                </a:lnTo>
                <a:lnTo>
                  <a:pt x="635" y="0"/>
                </a:lnTo>
                <a:close/>
              </a:path>
            </a:pathLst>
          </a:custGeom>
          <a:solidFill>
            <a:srgbClr val="FFFFFF">
              <a:alpha val="50000"/>
            </a:srgbClr>
          </a:solidFill>
          <a:ln w="9525">
            <a:noFill/>
            <a:round/>
            <a:headEnd/>
            <a:tailEnd/>
          </a:ln>
          <a:effectLst/>
        </p:spPr>
        <p:txBody>
          <a:bodyPr/>
          <a:lstStyle/>
          <a:p>
            <a:endParaRPr lang="id-ID"/>
          </a:p>
        </p:txBody>
      </p:sp>
      <p:sp>
        <p:nvSpPr>
          <p:cNvPr id="3108" name="Freeform 36"/>
          <p:cNvSpPr>
            <a:spLocks/>
          </p:cNvSpPr>
          <p:nvPr/>
        </p:nvSpPr>
        <p:spPr bwMode="gray">
          <a:xfrm>
            <a:off x="7524751" y="2"/>
            <a:ext cx="1620839" cy="1230313"/>
          </a:xfrm>
          <a:custGeom>
            <a:avLst/>
            <a:gdLst/>
            <a:ahLst/>
            <a:cxnLst>
              <a:cxn ang="0">
                <a:pos x="34" y="0"/>
              </a:cxn>
              <a:cxn ang="0">
                <a:pos x="0" y="255"/>
              </a:cxn>
              <a:cxn ang="0">
                <a:pos x="1007" y="775"/>
              </a:cxn>
              <a:cxn ang="0">
                <a:pos x="1009" y="0"/>
              </a:cxn>
              <a:cxn ang="0">
                <a:pos x="34" y="0"/>
              </a:cxn>
            </a:cxnLst>
            <a:rect l="0" t="0" r="r" b="b"/>
            <a:pathLst>
              <a:path w="1009" h="775">
                <a:moveTo>
                  <a:pt x="34" y="0"/>
                </a:moveTo>
                <a:cubicBezTo>
                  <a:pt x="34" y="115"/>
                  <a:pt x="0" y="255"/>
                  <a:pt x="0" y="255"/>
                </a:cubicBezTo>
                <a:cubicBezTo>
                  <a:pt x="489" y="376"/>
                  <a:pt x="1007" y="775"/>
                  <a:pt x="1007" y="775"/>
                </a:cubicBezTo>
                <a:lnTo>
                  <a:pt x="1009" y="0"/>
                </a:lnTo>
                <a:cubicBezTo>
                  <a:pt x="1009" y="0"/>
                  <a:pt x="521" y="0"/>
                  <a:pt x="34" y="0"/>
                </a:cubicBezTo>
                <a:close/>
              </a:path>
            </a:pathLst>
          </a:custGeom>
          <a:solidFill>
            <a:srgbClr val="E8E8E8"/>
          </a:solidFill>
          <a:ln w="9525">
            <a:noFill/>
            <a:round/>
            <a:headEnd/>
            <a:tailEnd/>
          </a:ln>
          <a:effectLst/>
        </p:spPr>
        <p:txBody>
          <a:bodyPr/>
          <a:lstStyle/>
          <a:p>
            <a:endParaRPr lang="id-ID"/>
          </a:p>
        </p:txBody>
      </p:sp>
      <p:pic>
        <p:nvPicPr>
          <p:cNvPr id="3109" name="Picture 37" descr="water"/>
          <p:cNvPicPr>
            <a:picLocks noChangeAspect="1" noChangeArrowheads="1"/>
          </p:cNvPicPr>
          <p:nvPr/>
        </p:nvPicPr>
        <p:blipFill>
          <a:blip r:embed="rId6"/>
          <a:srcRect l="22409" t="16374" b="27486"/>
          <a:stretch>
            <a:fillRect/>
          </a:stretch>
        </p:blipFill>
        <p:spPr bwMode="gray">
          <a:xfrm rot="393398">
            <a:off x="2268541" y="584200"/>
            <a:ext cx="2663825" cy="2197100"/>
          </a:xfrm>
          <a:prstGeom prst="rect">
            <a:avLst/>
          </a:prstGeom>
          <a:noFill/>
        </p:spPr>
      </p:pic>
      <p:sp>
        <p:nvSpPr>
          <p:cNvPr id="3074" name="Rectangle 2"/>
          <p:cNvSpPr>
            <a:spLocks noGrp="1" noChangeArrowheads="1"/>
          </p:cNvSpPr>
          <p:nvPr>
            <p:ph type="ctrTitle"/>
          </p:nvPr>
        </p:nvSpPr>
        <p:spPr>
          <a:xfrm>
            <a:off x="228600" y="1884365"/>
            <a:ext cx="8229600" cy="1470025"/>
          </a:xfrm>
          <a:effectLst/>
        </p:spPr>
        <p:txBody>
          <a:bodyPr/>
          <a:lstStyle>
            <a:lvl1pPr>
              <a:defRPr sz="4800"/>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228600" y="5084763"/>
            <a:ext cx="6400800" cy="457200"/>
          </a:xfrm>
        </p:spPr>
        <p:txBody>
          <a:bodyPr/>
          <a:lstStyle>
            <a:lvl1pPr marL="0" indent="0">
              <a:buFontTx/>
              <a:buNone/>
              <a:defRPr sz="1600">
                <a:latin typeface="Times New Roman" pitchFamily="18" charset="0"/>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p:txBody>
          <a:bodyPr/>
          <a:lstStyle>
            <a:lvl1pPr>
              <a:defRPr/>
            </a:lvl1pPr>
          </a:lstStyle>
          <a:p>
            <a:fld id="{D3D0193A-2F54-4A6E-BD7B-4DBC590980DE}" type="datetime1">
              <a:rPr lang="id-ID" smtClean="0"/>
              <a:pPr/>
              <a:t>04/09/2020</a:t>
            </a:fld>
            <a:endParaRPr lang="id-ID"/>
          </a:p>
        </p:txBody>
      </p:sp>
      <p:sp>
        <p:nvSpPr>
          <p:cNvPr id="3077" name="Rectangle 5"/>
          <p:cNvSpPr>
            <a:spLocks noGrp="1" noChangeArrowheads="1"/>
          </p:cNvSpPr>
          <p:nvPr>
            <p:ph type="ftr" sz="quarter" idx="3"/>
          </p:nvPr>
        </p:nvSpPr>
        <p:spPr/>
        <p:txBody>
          <a:bodyPr/>
          <a:lstStyle>
            <a:lvl1pPr>
              <a:defRPr/>
            </a:lvl1pPr>
          </a:lstStyle>
          <a:p>
            <a:endParaRPr lang="id-ID"/>
          </a:p>
        </p:txBody>
      </p:sp>
      <p:sp>
        <p:nvSpPr>
          <p:cNvPr id="3078" name="Rectangle 6"/>
          <p:cNvSpPr>
            <a:spLocks noGrp="1" noChangeArrowheads="1"/>
          </p:cNvSpPr>
          <p:nvPr>
            <p:ph type="sldNum" sz="quarter" idx="4"/>
          </p:nvPr>
        </p:nvSpPr>
        <p:spPr/>
        <p:txBody>
          <a:bodyPr/>
          <a:lstStyle>
            <a:lvl1pPr>
              <a:defRPr/>
            </a:lvl1pPr>
          </a:lstStyle>
          <a:p>
            <a:fld id="{BCC4FB47-260F-4EFC-8B2D-B8ACC575EBD4}" type="slidenum">
              <a:rPr lang="id-ID" smtClean="0"/>
              <a:pPr/>
              <a:t>‹#›</a:t>
            </a:fld>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82"/>
                                        </p:tgtEl>
                                        <p:attrNameLst>
                                          <p:attrName>style.visibility</p:attrName>
                                        </p:attrNameLst>
                                      </p:cBhvr>
                                      <p:to>
                                        <p:strVal val="visible"/>
                                      </p:to>
                                    </p:set>
                                    <p:animEffect transition="in" filter="fade">
                                      <p:cBhvr>
                                        <p:cTn id="7" dur="1000"/>
                                        <p:tgtEl>
                                          <p:spTgt spid="3082"/>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3081"/>
                                        </p:tgtEl>
                                        <p:attrNameLst>
                                          <p:attrName>style.visibility</p:attrName>
                                        </p:attrNameLst>
                                      </p:cBhvr>
                                      <p:to>
                                        <p:strVal val="visible"/>
                                      </p:to>
                                    </p:set>
                                    <p:animEffect transition="in" filter="fade">
                                      <p:cBhvr>
                                        <p:cTn id="10" dur="1000"/>
                                        <p:tgtEl>
                                          <p:spTgt spid="3081"/>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3080"/>
                                        </p:tgtEl>
                                        <p:attrNameLst>
                                          <p:attrName>style.visibility</p:attrName>
                                        </p:attrNameLst>
                                      </p:cBhvr>
                                      <p:to>
                                        <p:strVal val="visible"/>
                                      </p:to>
                                    </p:set>
                                    <p:animEffect transition="in" filter="fade">
                                      <p:cBhvr>
                                        <p:cTn id="13" dur="1000"/>
                                        <p:tgtEl>
                                          <p:spTgt spid="3080"/>
                                        </p:tgtEl>
                                      </p:cBhvr>
                                    </p:animEffect>
                                  </p:childTnLst>
                                </p:cTn>
                              </p:par>
                              <p:par>
                                <p:cTn id="14" presetID="10" presetClass="entr" presetSubtype="0" fill="hold" grpId="0" nodeType="withEffect">
                                  <p:stCondLst>
                                    <p:cond delay="2300"/>
                                  </p:stCondLst>
                                  <p:childTnLst>
                                    <p:set>
                                      <p:cBhvr>
                                        <p:cTn id="15" dur="1" fill="hold">
                                          <p:stCondLst>
                                            <p:cond delay="0"/>
                                          </p:stCondLst>
                                        </p:cTn>
                                        <p:tgtEl>
                                          <p:spTgt spid="3079"/>
                                        </p:tgtEl>
                                        <p:attrNameLst>
                                          <p:attrName>style.visibility</p:attrName>
                                        </p:attrNameLst>
                                      </p:cBhvr>
                                      <p:to>
                                        <p:strVal val="visible"/>
                                      </p:to>
                                    </p:set>
                                    <p:animEffect transition="in" filter="fade">
                                      <p:cBhvr>
                                        <p:cTn id="16" dur="1000"/>
                                        <p:tgtEl>
                                          <p:spTgt spid="3079"/>
                                        </p:tgtEl>
                                      </p:cBhvr>
                                    </p:animEffect>
                                  </p:childTnLst>
                                </p:cTn>
                              </p:par>
                            </p:childTnLst>
                          </p:cTn>
                        </p:par>
                        <p:par>
                          <p:cTn id="17" fill="hold">
                            <p:stCondLst>
                              <p:cond delay="3300"/>
                            </p:stCondLst>
                            <p:childTnLst>
                              <p:par>
                                <p:cTn id="18" presetID="10" presetClass="entr" presetSubtype="0" fill="hold" grpId="0" nodeType="afterEffect">
                                  <p:stCondLst>
                                    <p:cond delay="0"/>
                                  </p:stCondLst>
                                  <p:childTnLst>
                                    <p:set>
                                      <p:cBhvr>
                                        <p:cTn id="19" dur="1" fill="hold">
                                          <p:stCondLst>
                                            <p:cond delay="0"/>
                                          </p:stCondLst>
                                        </p:cTn>
                                        <p:tgtEl>
                                          <p:spTgt spid="3086"/>
                                        </p:tgtEl>
                                        <p:attrNameLst>
                                          <p:attrName>style.visibility</p:attrName>
                                        </p:attrNameLst>
                                      </p:cBhvr>
                                      <p:to>
                                        <p:strVal val="visible"/>
                                      </p:to>
                                    </p:set>
                                    <p:animEffect transition="in" filter="fade">
                                      <p:cBhvr>
                                        <p:cTn id="20" dur="1000"/>
                                        <p:tgtEl>
                                          <p:spTgt spid="3086"/>
                                        </p:tgtEl>
                                      </p:cBhvr>
                                    </p:animEffect>
                                  </p:childTnLst>
                                </p:cTn>
                              </p:par>
                              <p:par>
                                <p:cTn id="21" presetID="10" presetClass="entr" presetSubtype="0" fill="hold" grpId="0" nodeType="withEffect">
                                  <p:stCondLst>
                                    <p:cond delay="700"/>
                                  </p:stCondLst>
                                  <p:childTnLst>
                                    <p:set>
                                      <p:cBhvr>
                                        <p:cTn id="22" dur="1" fill="hold">
                                          <p:stCondLst>
                                            <p:cond delay="0"/>
                                          </p:stCondLst>
                                        </p:cTn>
                                        <p:tgtEl>
                                          <p:spTgt spid="3085"/>
                                        </p:tgtEl>
                                        <p:attrNameLst>
                                          <p:attrName>style.visibility</p:attrName>
                                        </p:attrNameLst>
                                      </p:cBhvr>
                                      <p:to>
                                        <p:strVal val="visible"/>
                                      </p:to>
                                    </p:set>
                                    <p:animEffect transition="in" filter="fade">
                                      <p:cBhvr>
                                        <p:cTn id="23" dur="1000"/>
                                        <p:tgtEl>
                                          <p:spTgt spid="3085"/>
                                        </p:tgtEl>
                                      </p:cBhvr>
                                    </p:animEffect>
                                  </p:childTnLst>
                                </p:cTn>
                              </p:par>
                              <p:par>
                                <p:cTn id="24" presetID="10" presetClass="entr" presetSubtype="0" fill="hold" grpId="0" nodeType="withEffect">
                                  <p:stCondLst>
                                    <p:cond delay="1500"/>
                                  </p:stCondLst>
                                  <p:childTnLst>
                                    <p:set>
                                      <p:cBhvr>
                                        <p:cTn id="25" dur="1" fill="hold">
                                          <p:stCondLst>
                                            <p:cond delay="0"/>
                                          </p:stCondLst>
                                        </p:cTn>
                                        <p:tgtEl>
                                          <p:spTgt spid="3084"/>
                                        </p:tgtEl>
                                        <p:attrNameLst>
                                          <p:attrName>style.visibility</p:attrName>
                                        </p:attrNameLst>
                                      </p:cBhvr>
                                      <p:to>
                                        <p:strVal val="visible"/>
                                      </p:to>
                                    </p:set>
                                    <p:animEffect transition="in" filter="fade">
                                      <p:cBhvr>
                                        <p:cTn id="26" dur="1000"/>
                                        <p:tgtEl>
                                          <p:spTgt spid="3084"/>
                                        </p:tgtEl>
                                      </p:cBhvr>
                                    </p:animEffect>
                                  </p:childTnLst>
                                </p:cTn>
                              </p:par>
                              <p:par>
                                <p:cTn id="27" presetID="10" presetClass="entr" presetSubtype="0" fill="hold" grpId="0" nodeType="withEffect">
                                  <p:stCondLst>
                                    <p:cond delay="2300"/>
                                  </p:stCondLst>
                                  <p:childTnLst>
                                    <p:set>
                                      <p:cBhvr>
                                        <p:cTn id="28" dur="1" fill="hold">
                                          <p:stCondLst>
                                            <p:cond delay="0"/>
                                          </p:stCondLst>
                                        </p:cTn>
                                        <p:tgtEl>
                                          <p:spTgt spid="3083"/>
                                        </p:tgtEl>
                                        <p:attrNameLst>
                                          <p:attrName>style.visibility</p:attrName>
                                        </p:attrNameLst>
                                      </p:cBhvr>
                                      <p:to>
                                        <p:strVal val="visible"/>
                                      </p:to>
                                    </p:set>
                                    <p:animEffect transition="in" filter="fade">
                                      <p:cBhvr>
                                        <p:cTn id="29" dur="1000"/>
                                        <p:tgtEl>
                                          <p:spTgt spid="3083"/>
                                        </p:tgtEl>
                                      </p:cBhvr>
                                    </p:animEffect>
                                  </p:childTnLst>
                                </p:cTn>
                              </p:par>
                            </p:childTnLst>
                          </p:cTn>
                        </p:par>
                        <p:par>
                          <p:cTn id="30" fill="hold">
                            <p:stCondLst>
                              <p:cond delay="6600"/>
                            </p:stCondLst>
                            <p:childTnLst>
                              <p:par>
                                <p:cTn id="31" presetID="10" presetClass="exit" presetSubtype="0" fill="hold" grpId="1" nodeType="afterEffect">
                                  <p:stCondLst>
                                    <p:cond delay="0"/>
                                  </p:stCondLst>
                                  <p:childTnLst>
                                    <p:animEffect transition="out" filter="fade">
                                      <p:cBhvr>
                                        <p:cTn id="32" dur="1000"/>
                                        <p:tgtEl>
                                          <p:spTgt spid="3086"/>
                                        </p:tgtEl>
                                      </p:cBhvr>
                                    </p:animEffect>
                                    <p:set>
                                      <p:cBhvr>
                                        <p:cTn id="33" dur="1" fill="hold">
                                          <p:stCondLst>
                                            <p:cond delay="999"/>
                                          </p:stCondLst>
                                        </p:cTn>
                                        <p:tgtEl>
                                          <p:spTgt spid="3086"/>
                                        </p:tgtEl>
                                        <p:attrNameLst>
                                          <p:attrName>style.visibility</p:attrName>
                                        </p:attrNameLst>
                                      </p:cBhvr>
                                      <p:to>
                                        <p:strVal val="hidden"/>
                                      </p:to>
                                    </p:set>
                                  </p:childTnLst>
                                </p:cTn>
                              </p:par>
                              <p:par>
                                <p:cTn id="34" presetID="10" presetClass="exit" presetSubtype="0" fill="hold" grpId="1" nodeType="withEffect">
                                  <p:stCondLst>
                                    <p:cond delay="800"/>
                                  </p:stCondLst>
                                  <p:childTnLst>
                                    <p:animEffect transition="out" filter="fade">
                                      <p:cBhvr>
                                        <p:cTn id="35" dur="1000"/>
                                        <p:tgtEl>
                                          <p:spTgt spid="3084"/>
                                        </p:tgtEl>
                                      </p:cBhvr>
                                    </p:animEffect>
                                    <p:set>
                                      <p:cBhvr>
                                        <p:cTn id="36" dur="1" fill="hold">
                                          <p:stCondLst>
                                            <p:cond delay="999"/>
                                          </p:stCondLst>
                                        </p:cTn>
                                        <p:tgtEl>
                                          <p:spTgt spid="3084"/>
                                        </p:tgtEl>
                                        <p:attrNameLst>
                                          <p:attrName>style.visibility</p:attrName>
                                        </p:attrNameLst>
                                      </p:cBhvr>
                                      <p:to>
                                        <p:strVal val="hidden"/>
                                      </p:to>
                                    </p:set>
                                  </p:childTnLst>
                                </p:cTn>
                              </p:par>
                            </p:childTnLst>
                          </p:cTn>
                        </p:par>
                        <p:par>
                          <p:cTn id="37" fill="hold">
                            <p:stCondLst>
                              <p:cond delay="8400"/>
                            </p:stCondLst>
                            <p:childTnLst>
                              <p:par>
                                <p:cTn id="38" presetID="10" presetClass="entr" presetSubtype="0" fill="hold" grpId="2" nodeType="afterEffect">
                                  <p:stCondLst>
                                    <p:cond delay="0"/>
                                  </p:stCondLst>
                                  <p:childTnLst>
                                    <p:set>
                                      <p:cBhvr>
                                        <p:cTn id="39" dur="1" fill="hold">
                                          <p:stCondLst>
                                            <p:cond delay="0"/>
                                          </p:stCondLst>
                                        </p:cTn>
                                        <p:tgtEl>
                                          <p:spTgt spid="3086"/>
                                        </p:tgtEl>
                                        <p:attrNameLst>
                                          <p:attrName>style.visibility</p:attrName>
                                        </p:attrNameLst>
                                      </p:cBhvr>
                                      <p:to>
                                        <p:strVal val="visible"/>
                                      </p:to>
                                    </p:set>
                                    <p:animEffect transition="in" filter="fade">
                                      <p:cBhvr>
                                        <p:cTn id="40" dur="1000"/>
                                        <p:tgtEl>
                                          <p:spTgt spid="3086"/>
                                        </p:tgtEl>
                                      </p:cBhvr>
                                    </p:animEffect>
                                  </p:childTnLst>
                                </p:cTn>
                              </p:par>
                              <p:par>
                                <p:cTn id="41" presetID="10" presetClass="entr" presetSubtype="0" fill="hold" grpId="2" nodeType="withEffect">
                                  <p:stCondLst>
                                    <p:cond delay="800"/>
                                  </p:stCondLst>
                                  <p:childTnLst>
                                    <p:set>
                                      <p:cBhvr>
                                        <p:cTn id="42" dur="1" fill="hold">
                                          <p:stCondLst>
                                            <p:cond delay="0"/>
                                          </p:stCondLst>
                                        </p:cTn>
                                        <p:tgtEl>
                                          <p:spTgt spid="3084"/>
                                        </p:tgtEl>
                                        <p:attrNameLst>
                                          <p:attrName>style.visibility</p:attrName>
                                        </p:attrNameLst>
                                      </p:cBhvr>
                                      <p:to>
                                        <p:strVal val="visible"/>
                                      </p:to>
                                    </p:set>
                                    <p:animEffect transition="in" filter="fade">
                                      <p:cBhvr>
                                        <p:cTn id="43" dur="1000"/>
                                        <p:tgtEl>
                                          <p:spTgt spid="3084"/>
                                        </p:tgtEl>
                                      </p:cBhvr>
                                    </p:animEffect>
                                  </p:childTnLst>
                                </p:cTn>
                              </p:par>
                              <p:par>
                                <p:cTn id="44" presetID="10" presetClass="exit" presetSubtype="0" fill="hold" grpId="1" nodeType="withEffect">
                                  <p:stCondLst>
                                    <p:cond delay="0"/>
                                  </p:stCondLst>
                                  <p:childTnLst>
                                    <p:animEffect transition="out" filter="fade">
                                      <p:cBhvr>
                                        <p:cTn id="45" dur="1000"/>
                                        <p:tgtEl>
                                          <p:spTgt spid="3085"/>
                                        </p:tgtEl>
                                      </p:cBhvr>
                                    </p:animEffect>
                                    <p:set>
                                      <p:cBhvr>
                                        <p:cTn id="46" dur="1" fill="hold">
                                          <p:stCondLst>
                                            <p:cond delay="999"/>
                                          </p:stCondLst>
                                        </p:cTn>
                                        <p:tgtEl>
                                          <p:spTgt spid="3085"/>
                                        </p:tgtEl>
                                        <p:attrNameLst>
                                          <p:attrName>style.visibility</p:attrName>
                                        </p:attrNameLst>
                                      </p:cBhvr>
                                      <p:to>
                                        <p:strVal val="hidden"/>
                                      </p:to>
                                    </p:set>
                                  </p:childTnLst>
                                </p:cTn>
                              </p:par>
                              <p:par>
                                <p:cTn id="47" presetID="10" presetClass="exit" presetSubtype="0" fill="hold" grpId="1" nodeType="withEffect">
                                  <p:stCondLst>
                                    <p:cond delay="800"/>
                                  </p:stCondLst>
                                  <p:childTnLst>
                                    <p:animEffect transition="out" filter="fade">
                                      <p:cBhvr>
                                        <p:cTn id="48" dur="1000"/>
                                        <p:tgtEl>
                                          <p:spTgt spid="3083"/>
                                        </p:tgtEl>
                                      </p:cBhvr>
                                    </p:animEffect>
                                    <p:set>
                                      <p:cBhvr>
                                        <p:cTn id="49" dur="1" fill="hold">
                                          <p:stCondLst>
                                            <p:cond delay="999"/>
                                          </p:stCondLst>
                                        </p:cTn>
                                        <p:tgtEl>
                                          <p:spTgt spid="3083"/>
                                        </p:tgtEl>
                                        <p:attrNameLst>
                                          <p:attrName>style.visibility</p:attrName>
                                        </p:attrNameLst>
                                      </p:cBhvr>
                                      <p:to>
                                        <p:strVal val="hidden"/>
                                      </p:to>
                                    </p:set>
                                  </p:childTnLst>
                                </p:cTn>
                              </p:par>
                              <p:par>
                                <p:cTn id="50" presetID="10" presetClass="entr" presetSubtype="0" fill="hold" grpId="0" nodeType="withEffect">
                                  <p:stCondLst>
                                    <p:cond delay="1400"/>
                                  </p:stCondLst>
                                  <p:childTnLst>
                                    <p:set>
                                      <p:cBhvr>
                                        <p:cTn id="51" dur="1" fill="hold">
                                          <p:stCondLst>
                                            <p:cond delay="0"/>
                                          </p:stCondLst>
                                        </p:cTn>
                                        <p:tgtEl>
                                          <p:spTgt spid="3108"/>
                                        </p:tgtEl>
                                        <p:attrNameLst>
                                          <p:attrName>style.visibility</p:attrName>
                                        </p:attrNameLst>
                                      </p:cBhvr>
                                      <p:to>
                                        <p:strVal val="visible"/>
                                      </p:to>
                                    </p:set>
                                    <p:animEffect transition="in" filter="fade">
                                      <p:cBhvr>
                                        <p:cTn id="52" dur="1000"/>
                                        <p:tgtEl>
                                          <p:spTgt spid="3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P spid="3080" grpId="0" animBg="1"/>
      <p:bldP spid="3081" grpId="0" animBg="1"/>
      <p:bldP spid="3082" grpId="0" animBg="1"/>
      <p:bldP spid="3083" grpId="0" animBg="1"/>
      <p:bldP spid="3083" grpId="1" animBg="1"/>
      <p:bldP spid="3084" grpId="0" animBg="1"/>
      <p:bldP spid="3084" grpId="1" animBg="1"/>
      <p:bldP spid="3084" grpId="2" animBg="1"/>
      <p:bldP spid="3085" grpId="0" animBg="1"/>
      <p:bldP spid="3085" grpId="1" animBg="1"/>
      <p:bldP spid="3086" grpId="0" animBg="1"/>
      <p:bldP spid="3086" grpId="1" animBg="1"/>
      <p:bldP spid="3086" grpId="2" animBg="1"/>
      <p:bldP spid="310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fld id="{C1465C32-8737-46D5-B22D-4FB1BA970165}" type="datetime1">
              <a:rPr lang="id-ID" smtClean="0"/>
              <a:pPr/>
              <a:t>04/09/2020</a:t>
            </a:fld>
            <a:endParaRPr lang="id-ID"/>
          </a:p>
        </p:txBody>
      </p:sp>
      <p:sp>
        <p:nvSpPr>
          <p:cNvPr id="5" name="Footer Placeholder 4"/>
          <p:cNvSpPr>
            <a:spLocks noGrp="1"/>
          </p:cNvSpPr>
          <p:nvPr>
            <p:ph type="ftr" sz="quarter" idx="11"/>
          </p:nvPr>
        </p:nvSpPr>
        <p:spPr/>
        <p:txBody>
          <a:bodyPr/>
          <a:lstStyle>
            <a:lvl1pPr>
              <a:defRPr/>
            </a:lvl1pPr>
          </a:lstStyle>
          <a:p>
            <a:endParaRPr lang="id-ID"/>
          </a:p>
        </p:txBody>
      </p:sp>
      <p:sp>
        <p:nvSpPr>
          <p:cNvPr id="6" name="Slide Number Placeholder 5"/>
          <p:cNvSpPr>
            <a:spLocks noGrp="1"/>
          </p:cNvSpPr>
          <p:nvPr>
            <p:ph type="sldNum" sz="quarter" idx="12"/>
          </p:nvPr>
        </p:nvSpPr>
        <p:spPr/>
        <p:txBody>
          <a:bodyPr/>
          <a:lstStyle>
            <a:lvl1pPr>
              <a:defRPr/>
            </a:lvl1pPr>
          </a:lstStyle>
          <a:p>
            <a:fld id="{BCC4FB47-260F-4EFC-8B2D-B8ACC575EBD4}" type="slidenum">
              <a:rPr lang="id-ID" smtClean="0"/>
              <a:pPr/>
              <a:t>‹#›</a:t>
            </a:fld>
            <a:endParaRPr lang="id-I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25439"/>
            <a:ext cx="2057400" cy="58007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325439"/>
            <a:ext cx="6019800" cy="5800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fld id="{DCBF7BA4-EA40-4A27-9175-9B030450617B}" type="datetime1">
              <a:rPr lang="id-ID" smtClean="0"/>
              <a:pPr/>
              <a:t>04/09/2020</a:t>
            </a:fld>
            <a:endParaRPr lang="id-ID"/>
          </a:p>
        </p:txBody>
      </p:sp>
      <p:sp>
        <p:nvSpPr>
          <p:cNvPr id="5" name="Footer Placeholder 4"/>
          <p:cNvSpPr>
            <a:spLocks noGrp="1"/>
          </p:cNvSpPr>
          <p:nvPr>
            <p:ph type="ftr" sz="quarter" idx="11"/>
          </p:nvPr>
        </p:nvSpPr>
        <p:spPr/>
        <p:txBody>
          <a:bodyPr/>
          <a:lstStyle>
            <a:lvl1pPr>
              <a:defRPr/>
            </a:lvl1pPr>
          </a:lstStyle>
          <a:p>
            <a:endParaRPr lang="id-ID"/>
          </a:p>
        </p:txBody>
      </p:sp>
      <p:sp>
        <p:nvSpPr>
          <p:cNvPr id="6" name="Slide Number Placeholder 5"/>
          <p:cNvSpPr>
            <a:spLocks noGrp="1"/>
          </p:cNvSpPr>
          <p:nvPr>
            <p:ph type="sldNum" sz="quarter" idx="12"/>
          </p:nvPr>
        </p:nvSpPr>
        <p:spPr/>
        <p:txBody>
          <a:bodyPr/>
          <a:lstStyle>
            <a:lvl1pPr>
              <a:defRPr/>
            </a:lvl1pPr>
          </a:lstStyle>
          <a:p>
            <a:fld id="{BCC4FB47-260F-4EFC-8B2D-B8ACC575EBD4}" type="slidenum">
              <a:rPr lang="id-ID" smtClean="0"/>
              <a:pPr/>
              <a:t>‹#›</a:t>
            </a:fld>
            <a:endParaRPr lang="id-I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40"/>
            <a:ext cx="8229600" cy="927100"/>
          </a:xfrm>
        </p:spPr>
        <p:txBody>
          <a:bodyPr/>
          <a:lstStyle/>
          <a:p>
            <a:r>
              <a:rPr lang="en-US" smtClean="0"/>
              <a:t>Click to edit Master title style</a:t>
            </a:r>
            <a:endParaRPr lang="id-ID"/>
          </a:p>
        </p:txBody>
      </p:sp>
      <p:sp>
        <p:nvSpPr>
          <p:cNvPr id="3" name="Chart Placeholder 2"/>
          <p:cNvSpPr>
            <a:spLocks noGrp="1"/>
          </p:cNvSpPr>
          <p:nvPr>
            <p:ph type="chart" idx="1"/>
          </p:nvPr>
        </p:nvSpPr>
        <p:spPr>
          <a:xfrm>
            <a:off x="457200" y="1600202"/>
            <a:ext cx="8229600" cy="4525963"/>
          </a:xfrm>
        </p:spPr>
        <p:txBody>
          <a:bodyPr/>
          <a:lstStyle/>
          <a:p>
            <a:r>
              <a:rPr lang="en-US" smtClean="0"/>
              <a:t>Click icon to add chart</a:t>
            </a:r>
            <a:endParaRPr lang="id-ID"/>
          </a:p>
        </p:txBody>
      </p:sp>
      <p:sp>
        <p:nvSpPr>
          <p:cNvPr id="4" name="Date Placeholder 3"/>
          <p:cNvSpPr>
            <a:spLocks noGrp="1"/>
          </p:cNvSpPr>
          <p:nvPr>
            <p:ph type="dt" sz="half" idx="10"/>
          </p:nvPr>
        </p:nvSpPr>
        <p:spPr>
          <a:xfrm>
            <a:off x="457200" y="6245225"/>
            <a:ext cx="2133600" cy="476250"/>
          </a:xfrm>
        </p:spPr>
        <p:txBody>
          <a:bodyPr/>
          <a:lstStyle>
            <a:lvl1pPr>
              <a:defRPr/>
            </a:lvl1pPr>
          </a:lstStyle>
          <a:p>
            <a:fld id="{AD527BF9-C93B-4374-9605-76827F95C258}" type="datetime1">
              <a:rPr lang="id-ID" smtClean="0"/>
              <a:pPr/>
              <a:t>04/09/2020</a:t>
            </a:fld>
            <a:endParaRPr lang="id-ID"/>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id-ID"/>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CC4FB47-260F-4EFC-8B2D-B8ACC575EBD4}" type="slidenum">
              <a:rPr lang="id-ID" smtClean="0"/>
              <a:pPr/>
              <a:t>‹#›</a:t>
            </a:fld>
            <a:endParaRPr lang="id-I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C54BD0-3417-46D2-B8C0-0D0C91034571}"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079" name="Freeform 7"/>
          <p:cNvSpPr>
            <a:spLocks/>
          </p:cNvSpPr>
          <p:nvPr/>
        </p:nvSpPr>
        <p:spPr bwMode="gray">
          <a:xfrm>
            <a:off x="-1588" y="5881690"/>
            <a:ext cx="2917827" cy="977900"/>
          </a:xfrm>
          <a:custGeom>
            <a:avLst/>
            <a:gdLst/>
            <a:ahLst/>
            <a:cxnLst>
              <a:cxn ang="0">
                <a:pos x="0" y="74"/>
              </a:cxn>
              <a:cxn ang="0">
                <a:pos x="1589" y="0"/>
              </a:cxn>
              <a:cxn ang="0">
                <a:pos x="1838" y="618"/>
              </a:cxn>
              <a:cxn ang="0">
                <a:pos x="0" y="618"/>
              </a:cxn>
              <a:cxn ang="0">
                <a:pos x="0" y="74"/>
              </a:cxn>
            </a:cxnLst>
            <a:rect l="0" t="0" r="r" b="b"/>
            <a:pathLst>
              <a:path w="1838" h="618">
                <a:moveTo>
                  <a:pt x="0" y="74"/>
                </a:moveTo>
                <a:cubicBezTo>
                  <a:pt x="879" y="269"/>
                  <a:pt x="1589" y="0"/>
                  <a:pt x="1589" y="0"/>
                </a:cubicBezTo>
                <a:cubicBezTo>
                  <a:pt x="1652" y="335"/>
                  <a:pt x="1838" y="618"/>
                  <a:pt x="1838" y="618"/>
                </a:cubicBezTo>
                <a:lnTo>
                  <a:pt x="0" y="618"/>
                </a:lnTo>
                <a:cubicBezTo>
                  <a:pt x="0" y="618"/>
                  <a:pt x="0" y="346"/>
                  <a:pt x="0" y="74"/>
                </a:cubicBezTo>
                <a:close/>
              </a:path>
            </a:pathLst>
          </a:custGeom>
          <a:solidFill>
            <a:schemeClr val="folHlink"/>
          </a:solidFill>
          <a:ln w="9525">
            <a:noFill/>
            <a:round/>
            <a:headEnd/>
            <a:tailEnd/>
          </a:ln>
          <a:effectLst/>
        </p:spPr>
        <p:txBody>
          <a:bodyPr/>
          <a:lstStyle/>
          <a:p>
            <a:endParaRPr lang="id-ID">
              <a:solidFill>
                <a:srgbClr val="000000"/>
              </a:solidFill>
            </a:endParaRPr>
          </a:p>
        </p:txBody>
      </p:sp>
      <p:sp>
        <p:nvSpPr>
          <p:cNvPr id="3080" name="Freeform 8"/>
          <p:cNvSpPr>
            <a:spLocks/>
          </p:cNvSpPr>
          <p:nvPr/>
        </p:nvSpPr>
        <p:spPr bwMode="gray">
          <a:xfrm>
            <a:off x="2559053" y="4684713"/>
            <a:ext cx="6596063" cy="2239962"/>
          </a:xfrm>
          <a:custGeom>
            <a:avLst/>
            <a:gdLst/>
            <a:ahLst/>
            <a:cxnLst>
              <a:cxn ang="0">
                <a:pos x="1114" y="0"/>
              </a:cxn>
              <a:cxn ang="0">
                <a:pos x="0" y="754"/>
              </a:cxn>
              <a:cxn ang="0">
                <a:pos x="406" y="1375"/>
              </a:cxn>
              <a:cxn ang="0">
                <a:pos x="4171" y="1375"/>
              </a:cxn>
              <a:cxn ang="0">
                <a:pos x="4171" y="468"/>
              </a:cxn>
              <a:cxn ang="0">
                <a:pos x="1114" y="0"/>
              </a:cxn>
            </a:cxnLst>
            <a:rect l="0" t="0" r="r" b="b"/>
            <a:pathLst>
              <a:path w="4171" h="1416">
                <a:moveTo>
                  <a:pt x="1114" y="0"/>
                </a:moveTo>
                <a:cubicBezTo>
                  <a:pt x="1114" y="0"/>
                  <a:pt x="557" y="377"/>
                  <a:pt x="0" y="754"/>
                </a:cubicBezTo>
                <a:cubicBezTo>
                  <a:pt x="180" y="1190"/>
                  <a:pt x="406" y="1375"/>
                  <a:pt x="406" y="1375"/>
                </a:cubicBezTo>
                <a:cubicBezTo>
                  <a:pt x="2288" y="1375"/>
                  <a:pt x="4171" y="1375"/>
                  <a:pt x="4171" y="1375"/>
                </a:cubicBezTo>
                <a:lnTo>
                  <a:pt x="4171" y="468"/>
                </a:lnTo>
                <a:cubicBezTo>
                  <a:pt x="4171" y="468"/>
                  <a:pt x="2546" y="1416"/>
                  <a:pt x="1114" y="0"/>
                </a:cubicBezTo>
                <a:close/>
              </a:path>
            </a:pathLst>
          </a:custGeom>
          <a:solidFill>
            <a:schemeClr val="hlink"/>
          </a:solidFill>
          <a:ln w="9525">
            <a:noFill/>
            <a:round/>
            <a:headEnd/>
            <a:tailEnd/>
          </a:ln>
          <a:effectLst/>
        </p:spPr>
        <p:txBody>
          <a:bodyPr/>
          <a:lstStyle/>
          <a:p>
            <a:endParaRPr lang="id-ID">
              <a:solidFill>
                <a:srgbClr val="000000"/>
              </a:solidFill>
            </a:endParaRPr>
          </a:p>
        </p:txBody>
      </p:sp>
      <p:sp>
        <p:nvSpPr>
          <p:cNvPr id="3081" name="Freeform 9"/>
          <p:cNvSpPr>
            <a:spLocks/>
          </p:cNvSpPr>
          <p:nvPr/>
        </p:nvSpPr>
        <p:spPr bwMode="gray">
          <a:xfrm>
            <a:off x="4356102" y="641352"/>
            <a:ext cx="4787900" cy="5997575"/>
          </a:xfrm>
          <a:custGeom>
            <a:avLst/>
            <a:gdLst/>
            <a:ahLst/>
            <a:cxnLst>
              <a:cxn ang="0">
                <a:pos x="548" y="1300"/>
              </a:cxn>
              <a:cxn ang="0">
                <a:pos x="0" y="2525"/>
              </a:cxn>
              <a:cxn ang="0">
                <a:pos x="3016" y="2752"/>
              </a:cxn>
              <a:cxn ang="0">
                <a:pos x="3016" y="665"/>
              </a:cxn>
              <a:cxn ang="0">
                <a:pos x="1944" y="0"/>
              </a:cxn>
              <a:cxn ang="0">
                <a:pos x="548" y="1300"/>
              </a:cxn>
            </a:cxnLst>
            <a:rect l="0" t="0" r="r" b="b"/>
            <a:pathLst>
              <a:path w="3016" h="3791">
                <a:moveTo>
                  <a:pt x="548" y="1300"/>
                </a:moveTo>
                <a:cubicBezTo>
                  <a:pt x="274" y="1912"/>
                  <a:pt x="0" y="2525"/>
                  <a:pt x="0" y="2525"/>
                </a:cubicBezTo>
                <a:cubicBezTo>
                  <a:pt x="1458" y="3791"/>
                  <a:pt x="3016" y="2752"/>
                  <a:pt x="3016" y="2752"/>
                </a:cubicBezTo>
                <a:cubicBezTo>
                  <a:pt x="3016" y="2752"/>
                  <a:pt x="3016" y="1708"/>
                  <a:pt x="3016" y="665"/>
                </a:cubicBezTo>
                <a:cubicBezTo>
                  <a:pt x="2528" y="170"/>
                  <a:pt x="1944" y="0"/>
                  <a:pt x="1944" y="0"/>
                </a:cubicBezTo>
                <a:cubicBezTo>
                  <a:pt x="1944" y="0"/>
                  <a:pt x="1639" y="839"/>
                  <a:pt x="548" y="1300"/>
                </a:cubicBezTo>
                <a:close/>
              </a:path>
            </a:pathLst>
          </a:custGeom>
          <a:solidFill>
            <a:schemeClr val="accent2"/>
          </a:solidFill>
          <a:ln w="9525">
            <a:noFill/>
            <a:round/>
            <a:headEnd/>
            <a:tailEnd/>
          </a:ln>
          <a:effectLst/>
        </p:spPr>
        <p:txBody>
          <a:bodyPr/>
          <a:lstStyle/>
          <a:p>
            <a:endParaRPr lang="id-ID">
              <a:solidFill>
                <a:srgbClr val="000000"/>
              </a:solidFill>
            </a:endParaRPr>
          </a:p>
        </p:txBody>
      </p:sp>
      <p:sp>
        <p:nvSpPr>
          <p:cNvPr id="3082" name="Freeform 10"/>
          <p:cNvSpPr>
            <a:spLocks/>
          </p:cNvSpPr>
          <p:nvPr/>
        </p:nvSpPr>
        <p:spPr bwMode="gray">
          <a:xfrm>
            <a:off x="4719637" y="1588"/>
            <a:ext cx="2508251" cy="2601912"/>
          </a:xfrm>
          <a:custGeom>
            <a:avLst/>
            <a:gdLst/>
            <a:ahLst/>
            <a:cxnLst>
              <a:cxn ang="0">
                <a:pos x="0" y="0"/>
              </a:cxn>
              <a:cxn ang="0">
                <a:pos x="335" y="1645"/>
              </a:cxn>
              <a:cxn ang="0">
                <a:pos x="1569" y="0"/>
              </a:cxn>
              <a:cxn ang="0">
                <a:pos x="0" y="0"/>
              </a:cxn>
            </a:cxnLst>
            <a:rect l="0" t="0" r="r" b="b"/>
            <a:pathLst>
              <a:path w="1569" h="1645">
                <a:moveTo>
                  <a:pt x="0" y="0"/>
                </a:moveTo>
                <a:lnTo>
                  <a:pt x="335" y="1645"/>
                </a:lnTo>
                <a:cubicBezTo>
                  <a:pt x="335" y="1645"/>
                  <a:pt x="1394" y="1086"/>
                  <a:pt x="1569" y="0"/>
                </a:cubicBezTo>
                <a:cubicBezTo>
                  <a:pt x="784" y="0"/>
                  <a:pt x="0" y="0"/>
                  <a:pt x="0" y="0"/>
                </a:cubicBezTo>
                <a:close/>
              </a:path>
            </a:pathLst>
          </a:custGeom>
          <a:solidFill>
            <a:schemeClr val="accent1"/>
          </a:solidFill>
          <a:ln w="9525">
            <a:noFill/>
            <a:round/>
            <a:headEnd/>
            <a:tailEnd/>
          </a:ln>
          <a:effectLst/>
        </p:spPr>
        <p:txBody>
          <a:bodyPr/>
          <a:lstStyle/>
          <a:p>
            <a:endParaRPr lang="id-ID">
              <a:solidFill>
                <a:srgbClr val="000000"/>
              </a:solidFill>
            </a:endParaRPr>
          </a:p>
        </p:txBody>
      </p:sp>
      <p:sp>
        <p:nvSpPr>
          <p:cNvPr id="3083" name="Freeform 11"/>
          <p:cNvSpPr>
            <a:spLocks/>
          </p:cNvSpPr>
          <p:nvPr/>
        </p:nvSpPr>
        <p:spPr bwMode="gray">
          <a:xfrm>
            <a:off x="0" y="5889625"/>
            <a:ext cx="2935288" cy="977900"/>
          </a:xfrm>
          <a:custGeom>
            <a:avLst/>
            <a:gdLst/>
            <a:ahLst/>
            <a:cxnLst>
              <a:cxn ang="0">
                <a:pos x="0" y="74"/>
              </a:cxn>
              <a:cxn ang="0">
                <a:pos x="1589" y="0"/>
              </a:cxn>
              <a:cxn ang="0">
                <a:pos x="1838" y="618"/>
              </a:cxn>
              <a:cxn ang="0">
                <a:pos x="0" y="618"/>
              </a:cxn>
              <a:cxn ang="0">
                <a:pos x="0" y="74"/>
              </a:cxn>
            </a:cxnLst>
            <a:rect l="0" t="0" r="r" b="b"/>
            <a:pathLst>
              <a:path w="1838" h="618">
                <a:moveTo>
                  <a:pt x="0" y="74"/>
                </a:moveTo>
                <a:cubicBezTo>
                  <a:pt x="879" y="269"/>
                  <a:pt x="1589" y="0"/>
                  <a:pt x="1589" y="0"/>
                </a:cubicBezTo>
                <a:cubicBezTo>
                  <a:pt x="1652" y="335"/>
                  <a:pt x="1838" y="618"/>
                  <a:pt x="1838" y="618"/>
                </a:cubicBezTo>
                <a:lnTo>
                  <a:pt x="0" y="618"/>
                </a:lnTo>
                <a:cubicBezTo>
                  <a:pt x="0" y="618"/>
                  <a:pt x="0" y="346"/>
                  <a:pt x="0" y="74"/>
                </a:cubicBezTo>
                <a:close/>
              </a:path>
            </a:pathLst>
          </a:custGeom>
          <a:blipFill dpi="0" rotWithShape="1">
            <a:blip r:embed="rId2"/>
            <a:srcRect/>
            <a:stretch>
              <a:fillRect/>
            </a:stretch>
          </a:blipFill>
          <a:ln w="9525">
            <a:noFill/>
            <a:round/>
            <a:headEnd/>
            <a:tailEnd/>
          </a:ln>
          <a:effectLst/>
        </p:spPr>
        <p:txBody>
          <a:bodyPr/>
          <a:lstStyle/>
          <a:p>
            <a:endParaRPr lang="id-ID">
              <a:solidFill>
                <a:srgbClr val="000000"/>
              </a:solidFill>
            </a:endParaRPr>
          </a:p>
        </p:txBody>
      </p:sp>
      <p:sp>
        <p:nvSpPr>
          <p:cNvPr id="3084" name="Freeform 12"/>
          <p:cNvSpPr>
            <a:spLocks/>
          </p:cNvSpPr>
          <p:nvPr/>
        </p:nvSpPr>
        <p:spPr bwMode="gray">
          <a:xfrm>
            <a:off x="2541590" y="4673602"/>
            <a:ext cx="6596063" cy="2239963"/>
          </a:xfrm>
          <a:custGeom>
            <a:avLst/>
            <a:gdLst/>
            <a:ahLst/>
            <a:cxnLst>
              <a:cxn ang="0">
                <a:pos x="1114" y="0"/>
              </a:cxn>
              <a:cxn ang="0">
                <a:pos x="0" y="754"/>
              </a:cxn>
              <a:cxn ang="0">
                <a:pos x="406" y="1375"/>
              </a:cxn>
              <a:cxn ang="0">
                <a:pos x="4171" y="1375"/>
              </a:cxn>
              <a:cxn ang="0">
                <a:pos x="4171" y="468"/>
              </a:cxn>
              <a:cxn ang="0">
                <a:pos x="1114" y="0"/>
              </a:cxn>
            </a:cxnLst>
            <a:rect l="0" t="0" r="r" b="b"/>
            <a:pathLst>
              <a:path w="4171" h="1416">
                <a:moveTo>
                  <a:pt x="1114" y="0"/>
                </a:moveTo>
                <a:cubicBezTo>
                  <a:pt x="1114" y="0"/>
                  <a:pt x="557" y="377"/>
                  <a:pt x="0" y="754"/>
                </a:cubicBezTo>
                <a:cubicBezTo>
                  <a:pt x="180" y="1190"/>
                  <a:pt x="406" y="1375"/>
                  <a:pt x="406" y="1375"/>
                </a:cubicBezTo>
                <a:cubicBezTo>
                  <a:pt x="2288" y="1375"/>
                  <a:pt x="4171" y="1375"/>
                  <a:pt x="4171" y="1375"/>
                </a:cubicBezTo>
                <a:lnTo>
                  <a:pt x="4171" y="468"/>
                </a:lnTo>
                <a:cubicBezTo>
                  <a:pt x="4171" y="468"/>
                  <a:pt x="2546" y="1416"/>
                  <a:pt x="1114" y="0"/>
                </a:cubicBezTo>
                <a:close/>
              </a:path>
            </a:pathLst>
          </a:custGeom>
          <a:blipFill dpi="0" rotWithShape="1">
            <a:blip r:embed="rId3"/>
            <a:srcRect/>
            <a:stretch>
              <a:fillRect/>
            </a:stretch>
          </a:blipFill>
          <a:ln w="9525">
            <a:noFill/>
            <a:round/>
            <a:headEnd/>
            <a:tailEnd/>
          </a:ln>
          <a:effectLst/>
        </p:spPr>
        <p:txBody>
          <a:bodyPr/>
          <a:lstStyle/>
          <a:p>
            <a:endParaRPr lang="id-ID">
              <a:solidFill>
                <a:srgbClr val="000000"/>
              </a:solidFill>
            </a:endParaRPr>
          </a:p>
        </p:txBody>
      </p:sp>
      <p:sp>
        <p:nvSpPr>
          <p:cNvPr id="3085" name="Freeform 13"/>
          <p:cNvSpPr>
            <a:spLocks/>
          </p:cNvSpPr>
          <p:nvPr/>
        </p:nvSpPr>
        <p:spPr bwMode="gray">
          <a:xfrm>
            <a:off x="4348163" y="628650"/>
            <a:ext cx="4787900" cy="6008688"/>
          </a:xfrm>
          <a:custGeom>
            <a:avLst/>
            <a:gdLst/>
            <a:ahLst/>
            <a:cxnLst>
              <a:cxn ang="0">
                <a:pos x="548" y="1300"/>
              </a:cxn>
              <a:cxn ang="0">
                <a:pos x="0" y="2525"/>
              </a:cxn>
              <a:cxn ang="0">
                <a:pos x="3016" y="2752"/>
              </a:cxn>
              <a:cxn ang="0">
                <a:pos x="3016" y="665"/>
              </a:cxn>
              <a:cxn ang="0">
                <a:pos x="1944" y="0"/>
              </a:cxn>
              <a:cxn ang="0">
                <a:pos x="548" y="1300"/>
              </a:cxn>
            </a:cxnLst>
            <a:rect l="0" t="0" r="r" b="b"/>
            <a:pathLst>
              <a:path w="3016" h="3791">
                <a:moveTo>
                  <a:pt x="548" y="1300"/>
                </a:moveTo>
                <a:cubicBezTo>
                  <a:pt x="274" y="1912"/>
                  <a:pt x="0" y="2525"/>
                  <a:pt x="0" y="2525"/>
                </a:cubicBezTo>
                <a:cubicBezTo>
                  <a:pt x="1458" y="3791"/>
                  <a:pt x="3016" y="2752"/>
                  <a:pt x="3016" y="2752"/>
                </a:cubicBezTo>
                <a:cubicBezTo>
                  <a:pt x="3016" y="2752"/>
                  <a:pt x="3016" y="1708"/>
                  <a:pt x="3016" y="665"/>
                </a:cubicBezTo>
                <a:cubicBezTo>
                  <a:pt x="2528" y="170"/>
                  <a:pt x="1944" y="0"/>
                  <a:pt x="1944" y="0"/>
                </a:cubicBezTo>
                <a:cubicBezTo>
                  <a:pt x="1944" y="0"/>
                  <a:pt x="1639" y="839"/>
                  <a:pt x="548" y="1300"/>
                </a:cubicBezTo>
                <a:close/>
              </a:path>
            </a:pathLst>
          </a:custGeom>
          <a:blipFill dpi="0" rotWithShape="1">
            <a:blip r:embed="rId4"/>
            <a:srcRect/>
            <a:stretch>
              <a:fillRect/>
            </a:stretch>
          </a:blipFill>
          <a:ln w="9525">
            <a:noFill/>
            <a:round/>
            <a:headEnd/>
            <a:tailEnd/>
          </a:ln>
          <a:effectLst/>
        </p:spPr>
        <p:txBody>
          <a:bodyPr/>
          <a:lstStyle/>
          <a:p>
            <a:endParaRPr lang="id-ID">
              <a:solidFill>
                <a:srgbClr val="000000"/>
              </a:solidFill>
            </a:endParaRPr>
          </a:p>
        </p:txBody>
      </p:sp>
      <p:sp>
        <p:nvSpPr>
          <p:cNvPr id="3086" name="Freeform 14" descr="1"/>
          <p:cNvSpPr>
            <a:spLocks/>
          </p:cNvSpPr>
          <p:nvPr/>
        </p:nvSpPr>
        <p:spPr bwMode="gray">
          <a:xfrm>
            <a:off x="4694241" y="-1587"/>
            <a:ext cx="2543175" cy="2632076"/>
          </a:xfrm>
          <a:custGeom>
            <a:avLst/>
            <a:gdLst/>
            <a:ahLst/>
            <a:cxnLst>
              <a:cxn ang="0">
                <a:pos x="0" y="0"/>
              </a:cxn>
              <a:cxn ang="0">
                <a:pos x="335" y="1645"/>
              </a:cxn>
              <a:cxn ang="0">
                <a:pos x="1569" y="0"/>
              </a:cxn>
              <a:cxn ang="0">
                <a:pos x="0" y="0"/>
              </a:cxn>
            </a:cxnLst>
            <a:rect l="0" t="0" r="r" b="b"/>
            <a:pathLst>
              <a:path w="1569" h="1645">
                <a:moveTo>
                  <a:pt x="0" y="0"/>
                </a:moveTo>
                <a:lnTo>
                  <a:pt x="335" y="1645"/>
                </a:lnTo>
                <a:cubicBezTo>
                  <a:pt x="335" y="1645"/>
                  <a:pt x="1394" y="1086"/>
                  <a:pt x="1569" y="0"/>
                </a:cubicBezTo>
                <a:cubicBezTo>
                  <a:pt x="784" y="0"/>
                  <a:pt x="0" y="0"/>
                  <a:pt x="0" y="0"/>
                </a:cubicBezTo>
                <a:close/>
              </a:path>
            </a:pathLst>
          </a:custGeom>
          <a:blipFill dpi="0" rotWithShape="1">
            <a:blip r:embed="rId5"/>
            <a:srcRect/>
            <a:stretch>
              <a:fillRect/>
            </a:stretch>
          </a:blipFill>
          <a:ln w="9525">
            <a:noFill/>
            <a:round/>
            <a:headEnd/>
            <a:tailEnd/>
          </a:ln>
          <a:effectLst/>
        </p:spPr>
        <p:txBody>
          <a:bodyPr/>
          <a:lstStyle/>
          <a:p>
            <a:endParaRPr lang="id-ID">
              <a:solidFill>
                <a:srgbClr val="000000"/>
              </a:solidFill>
            </a:endParaRPr>
          </a:p>
        </p:txBody>
      </p:sp>
      <p:sp>
        <p:nvSpPr>
          <p:cNvPr id="3087" name="Freeform 15"/>
          <p:cNvSpPr>
            <a:spLocks/>
          </p:cNvSpPr>
          <p:nvPr/>
        </p:nvSpPr>
        <p:spPr bwMode="gray">
          <a:xfrm>
            <a:off x="-3175" y="1590"/>
            <a:ext cx="5857875" cy="6794500"/>
          </a:xfrm>
          <a:custGeom>
            <a:avLst/>
            <a:gdLst/>
            <a:ahLst/>
            <a:cxnLst>
              <a:cxn ang="0">
                <a:pos x="0" y="3810"/>
              </a:cxn>
              <a:cxn ang="0">
                <a:pos x="0" y="1"/>
              </a:cxn>
              <a:cxn ang="0">
                <a:pos x="2974" y="0"/>
              </a:cxn>
              <a:cxn ang="0">
                <a:pos x="2768" y="2926"/>
              </a:cxn>
              <a:cxn ang="0">
                <a:pos x="0" y="3810"/>
              </a:cxn>
            </a:cxnLst>
            <a:rect l="0" t="0" r="r" b="b"/>
            <a:pathLst>
              <a:path w="3690" h="4280">
                <a:moveTo>
                  <a:pt x="0" y="3810"/>
                </a:moveTo>
                <a:lnTo>
                  <a:pt x="0" y="1"/>
                </a:lnTo>
                <a:lnTo>
                  <a:pt x="2974" y="0"/>
                </a:lnTo>
                <a:cubicBezTo>
                  <a:pt x="3284" y="452"/>
                  <a:pt x="3690" y="1776"/>
                  <a:pt x="2768" y="2926"/>
                </a:cubicBezTo>
                <a:cubicBezTo>
                  <a:pt x="1610" y="4280"/>
                  <a:pt x="0" y="3810"/>
                  <a:pt x="0" y="3810"/>
                </a:cubicBezTo>
                <a:close/>
              </a:path>
            </a:pathLst>
          </a:custGeom>
          <a:solidFill>
            <a:srgbClr val="FFFFFF"/>
          </a:solidFill>
          <a:ln w="9525">
            <a:noFill/>
            <a:round/>
            <a:headEnd/>
            <a:tailEnd/>
          </a:ln>
          <a:effectLst/>
        </p:spPr>
        <p:txBody>
          <a:bodyPr/>
          <a:lstStyle/>
          <a:p>
            <a:endParaRPr lang="id-ID">
              <a:solidFill>
                <a:srgbClr val="000000"/>
              </a:solidFill>
            </a:endParaRPr>
          </a:p>
        </p:txBody>
      </p:sp>
      <p:sp>
        <p:nvSpPr>
          <p:cNvPr id="3088" name="Freeform 16"/>
          <p:cNvSpPr>
            <a:spLocks/>
          </p:cNvSpPr>
          <p:nvPr/>
        </p:nvSpPr>
        <p:spPr bwMode="gray">
          <a:xfrm>
            <a:off x="-3175" y="1588"/>
            <a:ext cx="5943600" cy="6437312"/>
          </a:xfrm>
          <a:custGeom>
            <a:avLst/>
            <a:gdLst/>
            <a:ahLst/>
            <a:cxnLst>
              <a:cxn ang="0">
                <a:pos x="0" y="3765"/>
              </a:cxn>
              <a:cxn ang="0">
                <a:pos x="0" y="0"/>
              </a:cxn>
              <a:cxn ang="0">
                <a:pos x="2767" y="0"/>
              </a:cxn>
              <a:cxn ang="0">
                <a:pos x="2567" y="2858"/>
              </a:cxn>
              <a:cxn ang="0">
                <a:pos x="0" y="3765"/>
              </a:cxn>
            </a:cxnLst>
            <a:rect l="0" t="0" r="r" b="b"/>
            <a:pathLst>
              <a:path w="3635" h="4115">
                <a:moveTo>
                  <a:pt x="0" y="3765"/>
                </a:moveTo>
                <a:lnTo>
                  <a:pt x="0" y="0"/>
                </a:lnTo>
                <a:lnTo>
                  <a:pt x="2767" y="0"/>
                </a:lnTo>
                <a:cubicBezTo>
                  <a:pt x="2767" y="0"/>
                  <a:pt x="3635" y="1445"/>
                  <a:pt x="2567" y="2858"/>
                </a:cubicBezTo>
                <a:cubicBezTo>
                  <a:pt x="1523" y="4115"/>
                  <a:pt x="0" y="3765"/>
                  <a:pt x="0" y="3765"/>
                </a:cubicBezTo>
                <a:close/>
              </a:path>
            </a:pathLst>
          </a:custGeom>
          <a:gradFill rotWithShape="1">
            <a:gsLst>
              <a:gs pos="0">
                <a:srgbClr val="FDF58D">
                  <a:gamma/>
                  <a:tint val="19216"/>
                  <a:invGamma/>
                </a:srgbClr>
              </a:gs>
              <a:gs pos="100000">
                <a:srgbClr val="FDF58D"/>
              </a:gs>
            </a:gsLst>
            <a:lin ang="2700000" scaled="1"/>
          </a:gradFill>
          <a:ln w="9525">
            <a:noFill/>
            <a:round/>
            <a:headEnd/>
            <a:tailEnd/>
          </a:ln>
          <a:effectLst/>
        </p:spPr>
        <p:txBody>
          <a:bodyPr/>
          <a:lstStyle/>
          <a:p>
            <a:endParaRPr lang="id-ID">
              <a:solidFill>
                <a:srgbClr val="000000"/>
              </a:solidFill>
            </a:endParaRPr>
          </a:p>
        </p:txBody>
      </p:sp>
      <p:grpSp>
        <p:nvGrpSpPr>
          <p:cNvPr id="2" name="Group 17"/>
          <p:cNvGrpSpPr>
            <a:grpSpLocks/>
          </p:cNvGrpSpPr>
          <p:nvPr/>
        </p:nvGrpSpPr>
        <p:grpSpPr bwMode="auto">
          <a:xfrm>
            <a:off x="250828" y="9527"/>
            <a:ext cx="4176713" cy="5908675"/>
            <a:chOff x="158" y="6"/>
            <a:chExt cx="2631" cy="3722"/>
          </a:xfrm>
        </p:grpSpPr>
        <p:sp>
          <p:nvSpPr>
            <p:cNvPr id="3090" name="Line 18"/>
            <p:cNvSpPr>
              <a:spLocks noChangeShapeType="1"/>
            </p:cNvSpPr>
            <p:nvPr/>
          </p:nvSpPr>
          <p:spPr bwMode="gray">
            <a:xfrm>
              <a:off x="158" y="6"/>
              <a:ext cx="0" cy="3720"/>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solidFill>
                  <a:srgbClr val="000000"/>
                </a:solidFill>
              </a:endParaRPr>
            </a:p>
          </p:txBody>
        </p:sp>
        <p:sp>
          <p:nvSpPr>
            <p:cNvPr id="3091" name="Line 19"/>
            <p:cNvSpPr>
              <a:spLocks noChangeShapeType="1"/>
            </p:cNvSpPr>
            <p:nvPr/>
          </p:nvSpPr>
          <p:spPr bwMode="gray">
            <a:xfrm>
              <a:off x="815" y="6"/>
              <a:ext cx="0" cy="3722"/>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solidFill>
                  <a:srgbClr val="000000"/>
                </a:solidFill>
              </a:endParaRPr>
            </a:p>
          </p:txBody>
        </p:sp>
        <p:sp>
          <p:nvSpPr>
            <p:cNvPr id="3092" name="Line 20"/>
            <p:cNvSpPr>
              <a:spLocks noChangeShapeType="1"/>
            </p:cNvSpPr>
            <p:nvPr/>
          </p:nvSpPr>
          <p:spPr bwMode="gray">
            <a:xfrm>
              <a:off x="1473" y="6"/>
              <a:ext cx="0" cy="3586"/>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solidFill>
                  <a:srgbClr val="000000"/>
                </a:solidFill>
              </a:endParaRPr>
            </a:p>
          </p:txBody>
        </p:sp>
        <p:sp>
          <p:nvSpPr>
            <p:cNvPr id="3093" name="Line 21"/>
            <p:cNvSpPr>
              <a:spLocks noChangeShapeType="1"/>
            </p:cNvSpPr>
            <p:nvPr/>
          </p:nvSpPr>
          <p:spPr bwMode="gray">
            <a:xfrm>
              <a:off x="2131" y="6"/>
              <a:ext cx="0" cy="3254"/>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solidFill>
                  <a:srgbClr val="000000"/>
                </a:solidFill>
              </a:endParaRPr>
            </a:p>
          </p:txBody>
        </p:sp>
        <p:sp>
          <p:nvSpPr>
            <p:cNvPr id="3094" name="Line 22"/>
            <p:cNvSpPr>
              <a:spLocks noChangeShapeType="1"/>
            </p:cNvSpPr>
            <p:nvPr/>
          </p:nvSpPr>
          <p:spPr bwMode="gray">
            <a:xfrm>
              <a:off x="2789" y="6"/>
              <a:ext cx="0" cy="2589"/>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solidFill>
                  <a:srgbClr val="000000"/>
                </a:solidFill>
              </a:endParaRPr>
            </a:p>
          </p:txBody>
        </p:sp>
      </p:grpSp>
      <p:grpSp>
        <p:nvGrpSpPr>
          <p:cNvPr id="3" name="Group 23"/>
          <p:cNvGrpSpPr>
            <a:grpSpLocks/>
          </p:cNvGrpSpPr>
          <p:nvPr/>
        </p:nvGrpSpPr>
        <p:grpSpPr bwMode="auto">
          <a:xfrm>
            <a:off x="6351" y="260350"/>
            <a:ext cx="5041900" cy="5329238"/>
            <a:chOff x="4" y="164"/>
            <a:chExt cx="3176" cy="3357"/>
          </a:xfrm>
        </p:grpSpPr>
        <p:sp>
          <p:nvSpPr>
            <p:cNvPr id="3096" name="Line 24"/>
            <p:cNvSpPr>
              <a:spLocks noChangeShapeType="1"/>
            </p:cNvSpPr>
            <p:nvPr/>
          </p:nvSpPr>
          <p:spPr bwMode="gray">
            <a:xfrm rot="5400000">
              <a:off x="1466" y="-1298"/>
              <a:ext cx="0" cy="2924"/>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solidFill>
                  <a:srgbClr val="000000"/>
                </a:solidFill>
              </a:endParaRPr>
            </a:p>
          </p:txBody>
        </p:sp>
        <p:sp>
          <p:nvSpPr>
            <p:cNvPr id="3097" name="Line 25"/>
            <p:cNvSpPr>
              <a:spLocks noChangeShapeType="1"/>
            </p:cNvSpPr>
            <p:nvPr/>
          </p:nvSpPr>
          <p:spPr bwMode="gray">
            <a:xfrm rot="5400000">
              <a:off x="1575" y="-736"/>
              <a:ext cx="0" cy="3142"/>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solidFill>
                  <a:srgbClr val="000000"/>
                </a:solidFill>
              </a:endParaRPr>
            </a:p>
          </p:txBody>
        </p:sp>
        <p:sp>
          <p:nvSpPr>
            <p:cNvPr id="3098" name="Line 26"/>
            <p:cNvSpPr>
              <a:spLocks noChangeShapeType="1"/>
            </p:cNvSpPr>
            <p:nvPr/>
          </p:nvSpPr>
          <p:spPr bwMode="gray">
            <a:xfrm rot="5400000">
              <a:off x="1592" y="-82"/>
              <a:ext cx="0" cy="3176"/>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solidFill>
                  <a:srgbClr val="000000"/>
                </a:solidFill>
              </a:endParaRPr>
            </a:p>
          </p:txBody>
        </p:sp>
        <p:sp>
          <p:nvSpPr>
            <p:cNvPr id="3099" name="Line 27"/>
            <p:cNvSpPr>
              <a:spLocks noChangeShapeType="1"/>
            </p:cNvSpPr>
            <p:nvPr/>
          </p:nvSpPr>
          <p:spPr bwMode="gray">
            <a:xfrm rot="5400000">
              <a:off x="1508" y="674"/>
              <a:ext cx="0" cy="3008"/>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solidFill>
                  <a:srgbClr val="000000"/>
                </a:solidFill>
              </a:endParaRPr>
            </a:p>
          </p:txBody>
        </p:sp>
        <p:sp>
          <p:nvSpPr>
            <p:cNvPr id="3100" name="Line 28"/>
            <p:cNvSpPr>
              <a:spLocks noChangeShapeType="1"/>
            </p:cNvSpPr>
            <p:nvPr/>
          </p:nvSpPr>
          <p:spPr bwMode="gray">
            <a:xfrm rot="5400000">
              <a:off x="1306" y="1547"/>
              <a:ext cx="0" cy="2603"/>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solidFill>
                  <a:srgbClr val="000000"/>
                </a:solidFill>
              </a:endParaRPr>
            </a:p>
          </p:txBody>
        </p:sp>
        <p:sp>
          <p:nvSpPr>
            <p:cNvPr id="3101" name="Line 29"/>
            <p:cNvSpPr>
              <a:spLocks noChangeShapeType="1"/>
            </p:cNvSpPr>
            <p:nvPr/>
          </p:nvSpPr>
          <p:spPr bwMode="gray">
            <a:xfrm rot="5400000">
              <a:off x="838" y="2687"/>
              <a:ext cx="0" cy="1667"/>
            </a:xfrm>
            <a:prstGeom prst="line">
              <a:avLst/>
            </a:prstGeom>
            <a:noFill/>
            <a:ln w="9525">
              <a:solidFill>
                <a:srgbClr val="FFFFFF"/>
              </a:solidFill>
              <a:round/>
              <a:headEnd/>
              <a:tailEnd/>
            </a:ln>
            <a:effectLst>
              <a:outerShdw dist="17961" dir="2700000" algn="ctr" rotWithShape="0">
                <a:srgbClr val="FFCC00">
                  <a:alpha val="64999"/>
                </a:srgbClr>
              </a:outerShdw>
            </a:effectLst>
          </p:spPr>
          <p:txBody>
            <a:bodyPr/>
            <a:lstStyle/>
            <a:p>
              <a:endParaRPr lang="id-ID">
                <a:solidFill>
                  <a:srgbClr val="000000"/>
                </a:solidFill>
              </a:endParaRPr>
            </a:p>
          </p:txBody>
        </p:sp>
      </p:grpSp>
      <p:sp>
        <p:nvSpPr>
          <p:cNvPr id="3102" name="Rectangle 30"/>
          <p:cNvSpPr>
            <a:spLocks noChangeArrowheads="1"/>
          </p:cNvSpPr>
          <p:nvPr/>
        </p:nvSpPr>
        <p:spPr bwMode="gray">
          <a:xfrm>
            <a:off x="2368553" y="288927"/>
            <a:ext cx="1012825" cy="1025525"/>
          </a:xfrm>
          <a:prstGeom prst="rect">
            <a:avLst/>
          </a:prstGeom>
          <a:solidFill>
            <a:srgbClr val="FFFFFF">
              <a:alpha val="64999"/>
            </a:srgbClr>
          </a:solidFill>
          <a:ln w="9525">
            <a:noFill/>
            <a:miter lim="800000"/>
            <a:headEnd/>
            <a:tailEnd/>
          </a:ln>
          <a:effectLst/>
        </p:spPr>
        <p:txBody>
          <a:bodyPr wrap="none" anchor="ctr"/>
          <a:lstStyle/>
          <a:p>
            <a:endParaRPr lang="id-ID">
              <a:solidFill>
                <a:srgbClr val="000000"/>
              </a:solidFill>
            </a:endParaRPr>
          </a:p>
        </p:txBody>
      </p:sp>
      <p:sp>
        <p:nvSpPr>
          <p:cNvPr id="3103" name="Rectangle 31"/>
          <p:cNvSpPr>
            <a:spLocks noChangeArrowheads="1"/>
          </p:cNvSpPr>
          <p:nvPr/>
        </p:nvSpPr>
        <p:spPr bwMode="gray">
          <a:xfrm>
            <a:off x="285753" y="2435227"/>
            <a:ext cx="1012825" cy="1025525"/>
          </a:xfrm>
          <a:prstGeom prst="rect">
            <a:avLst/>
          </a:prstGeom>
          <a:solidFill>
            <a:srgbClr val="FFFFFF">
              <a:alpha val="39999"/>
            </a:srgbClr>
          </a:solidFill>
          <a:ln w="9525">
            <a:noFill/>
            <a:miter lim="800000"/>
            <a:headEnd/>
            <a:tailEnd/>
          </a:ln>
          <a:effectLst/>
        </p:spPr>
        <p:txBody>
          <a:bodyPr wrap="none" anchor="ctr"/>
          <a:lstStyle/>
          <a:p>
            <a:endParaRPr lang="id-ID">
              <a:solidFill>
                <a:srgbClr val="000000"/>
              </a:solidFill>
            </a:endParaRPr>
          </a:p>
        </p:txBody>
      </p:sp>
      <p:sp>
        <p:nvSpPr>
          <p:cNvPr id="3104" name="Rectangle 32"/>
          <p:cNvSpPr>
            <a:spLocks noChangeArrowheads="1"/>
          </p:cNvSpPr>
          <p:nvPr/>
        </p:nvSpPr>
        <p:spPr bwMode="gray">
          <a:xfrm>
            <a:off x="2" y="279402"/>
            <a:ext cx="250825" cy="1025525"/>
          </a:xfrm>
          <a:prstGeom prst="rect">
            <a:avLst/>
          </a:prstGeom>
          <a:solidFill>
            <a:srgbClr val="FFFFFF">
              <a:alpha val="50000"/>
            </a:srgbClr>
          </a:solidFill>
          <a:ln w="9525">
            <a:noFill/>
            <a:miter lim="800000"/>
            <a:headEnd/>
            <a:tailEnd/>
          </a:ln>
          <a:effectLst/>
        </p:spPr>
        <p:txBody>
          <a:bodyPr wrap="none" anchor="ctr"/>
          <a:lstStyle/>
          <a:p>
            <a:endParaRPr lang="id-ID">
              <a:solidFill>
                <a:srgbClr val="000000"/>
              </a:solidFill>
            </a:endParaRPr>
          </a:p>
        </p:txBody>
      </p:sp>
      <p:sp>
        <p:nvSpPr>
          <p:cNvPr id="3105" name="Rectangle 33"/>
          <p:cNvSpPr>
            <a:spLocks noChangeArrowheads="1"/>
          </p:cNvSpPr>
          <p:nvPr/>
        </p:nvSpPr>
        <p:spPr bwMode="gray">
          <a:xfrm>
            <a:off x="1331916" y="9526"/>
            <a:ext cx="1012825" cy="234950"/>
          </a:xfrm>
          <a:prstGeom prst="rect">
            <a:avLst/>
          </a:prstGeom>
          <a:solidFill>
            <a:srgbClr val="FFFFFF">
              <a:alpha val="50000"/>
            </a:srgbClr>
          </a:solidFill>
          <a:ln w="9525">
            <a:noFill/>
            <a:miter lim="800000"/>
            <a:headEnd/>
            <a:tailEnd/>
          </a:ln>
          <a:effectLst/>
        </p:spPr>
        <p:txBody>
          <a:bodyPr wrap="none" anchor="ctr"/>
          <a:lstStyle/>
          <a:p>
            <a:endParaRPr lang="id-ID">
              <a:solidFill>
                <a:srgbClr val="000000"/>
              </a:solidFill>
            </a:endParaRPr>
          </a:p>
        </p:txBody>
      </p:sp>
      <p:sp>
        <p:nvSpPr>
          <p:cNvPr id="3106" name="Freeform 34"/>
          <p:cNvSpPr>
            <a:spLocks/>
          </p:cNvSpPr>
          <p:nvPr/>
        </p:nvSpPr>
        <p:spPr bwMode="gray">
          <a:xfrm>
            <a:off x="4452940" y="1347788"/>
            <a:ext cx="720725" cy="1047750"/>
          </a:xfrm>
          <a:custGeom>
            <a:avLst/>
            <a:gdLst/>
            <a:ahLst/>
            <a:cxnLst>
              <a:cxn ang="0">
                <a:pos x="363" y="0"/>
              </a:cxn>
              <a:cxn ang="0">
                <a:pos x="0" y="0"/>
              </a:cxn>
              <a:cxn ang="0">
                <a:pos x="0" y="680"/>
              </a:cxn>
              <a:cxn ang="0">
                <a:pos x="409" y="680"/>
              </a:cxn>
              <a:cxn ang="0">
                <a:pos x="454" y="317"/>
              </a:cxn>
              <a:cxn ang="0">
                <a:pos x="363" y="0"/>
              </a:cxn>
            </a:cxnLst>
            <a:rect l="0" t="0" r="r" b="b"/>
            <a:pathLst>
              <a:path w="454" h="680">
                <a:moveTo>
                  <a:pt x="363" y="0"/>
                </a:moveTo>
                <a:lnTo>
                  <a:pt x="0" y="0"/>
                </a:lnTo>
                <a:lnTo>
                  <a:pt x="0" y="680"/>
                </a:lnTo>
                <a:lnTo>
                  <a:pt x="409" y="680"/>
                </a:lnTo>
                <a:lnTo>
                  <a:pt x="454" y="317"/>
                </a:lnTo>
                <a:lnTo>
                  <a:pt x="363" y="0"/>
                </a:lnTo>
                <a:close/>
              </a:path>
            </a:pathLst>
          </a:custGeom>
          <a:solidFill>
            <a:srgbClr val="FFFFFF">
              <a:alpha val="70000"/>
            </a:srgbClr>
          </a:solidFill>
          <a:ln w="9525">
            <a:noFill/>
            <a:round/>
            <a:headEnd/>
            <a:tailEnd/>
          </a:ln>
          <a:effectLst/>
        </p:spPr>
        <p:txBody>
          <a:bodyPr/>
          <a:lstStyle/>
          <a:p>
            <a:endParaRPr lang="id-ID">
              <a:solidFill>
                <a:srgbClr val="000000"/>
              </a:solidFill>
            </a:endParaRPr>
          </a:p>
        </p:txBody>
      </p:sp>
      <p:sp>
        <p:nvSpPr>
          <p:cNvPr id="3107" name="Freeform 35"/>
          <p:cNvSpPr>
            <a:spLocks/>
          </p:cNvSpPr>
          <p:nvPr/>
        </p:nvSpPr>
        <p:spPr bwMode="gray">
          <a:xfrm>
            <a:off x="2365375" y="4549777"/>
            <a:ext cx="1003300" cy="1023938"/>
          </a:xfrm>
          <a:custGeom>
            <a:avLst/>
            <a:gdLst/>
            <a:ahLst/>
            <a:cxnLst>
              <a:cxn ang="0">
                <a:pos x="635" y="0"/>
              </a:cxn>
              <a:cxn ang="0">
                <a:pos x="0" y="0"/>
              </a:cxn>
              <a:cxn ang="0">
                <a:pos x="0" y="681"/>
              </a:cxn>
              <a:cxn ang="0">
                <a:pos x="272" y="681"/>
              </a:cxn>
              <a:cxn ang="0">
                <a:pos x="680" y="454"/>
              </a:cxn>
              <a:cxn ang="0">
                <a:pos x="680" y="0"/>
              </a:cxn>
              <a:cxn ang="0">
                <a:pos x="635" y="0"/>
              </a:cxn>
            </a:cxnLst>
            <a:rect l="0" t="0" r="r" b="b"/>
            <a:pathLst>
              <a:path w="680" h="681">
                <a:moveTo>
                  <a:pt x="635" y="0"/>
                </a:moveTo>
                <a:lnTo>
                  <a:pt x="0" y="0"/>
                </a:lnTo>
                <a:lnTo>
                  <a:pt x="0" y="681"/>
                </a:lnTo>
                <a:lnTo>
                  <a:pt x="272" y="681"/>
                </a:lnTo>
                <a:lnTo>
                  <a:pt x="680" y="454"/>
                </a:lnTo>
                <a:lnTo>
                  <a:pt x="680" y="0"/>
                </a:lnTo>
                <a:lnTo>
                  <a:pt x="635" y="0"/>
                </a:lnTo>
                <a:close/>
              </a:path>
            </a:pathLst>
          </a:custGeom>
          <a:solidFill>
            <a:srgbClr val="FFFFFF">
              <a:alpha val="50000"/>
            </a:srgbClr>
          </a:solidFill>
          <a:ln w="9525">
            <a:noFill/>
            <a:round/>
            <a:headEnd/>
            <a:tailEnd/>
          </a:ln>
          <a:effectLst/>
        </p:spPr>
        <p:txBody>
          <a:bodyPr/>
          <a:lstStyle/>
          <a:p>
            <a:endParaRPr lang="id-ID">
              <a:solidFill>
                <a:srgbClr val="000000"/>
              </a:solidFill>
            </a:endParaRPr>
          </a:p>
        </p:txBody>
      </p:sp>
      <p:sp>
        <p:nvSpPr>
          <p:cNvPr id="3108" name="Freeform 36"/>
          <p:cNvSpPr>
            <a:spLocks/>
          </p:cNvSpPr>
          <p:nvPr/>
        </p:nvSpPr>
        <p:spPr bwMode="gray">
          <a:xfrm>
            <a:off x="7524751" y="2"/>
            <a:ext cx="1620839" cy="1230313"/>
          </a:xfrm>
          <a:custGeom>
            <a:avLst/>
            <a:gdLst/>
            <a:ahLst/>
            <a:cxnLst>
              <a:cxn ang="0">
                <a:pos x="34" y="0"/>
              </a:cxn>
              <a:cxn ang="0">
                <a:pos x="0" y="255"/>
              </a:cxn>
              <a:cxn ang="0">
                <a:pos x="1007" y="775"/>
              </a:cxn>
              <a:cxn ang="0">
                <a:pos x="1009" y="0"/>
              </a:cxn>
              <a:cxn ang="0">
                <a:pos x="34" y="0"/>
              </a:cxn>
            </a:cxnLst>
            <a:rect l="0" t="0" r="r" b="b"/>
            <a:pathLst>
              <a:path w="1009" h="775">
                <a:moveTo>
                  <a:pt x="34" y="0"/>
                </a:moveTo>
                <a:cubicBezTo>
                  <a:pt x="34" y="115"/>
                  <a:pt x="0" y="255"/>
                  <a:pt x="0" y="255"/>
                </a:cubicBezTo>
                <a:cubicBezTo>
                  <a:pt x="489" y="376"/>
                  <a:pt x="1007" y="775"/>
                  <a:pt x="1007" y="775"/>
                </a:cubicBezTo>
                <a:lnTo>
                  <a:pt x="1009" y="0"/>
                </a:lnTo>
                <a:cubicBezTo>
                  <a:pt x="1009" y="0"/>
                  <a:pt x="521" y="0"/>
                  <a:pt x="34" y="0"/>
                </a:cubicBezTo>
                <a:close/>
              </a:path>
            </a:pathLst>
          </a:custGeom>
          <a:solidFill>
            <a:srgbClr val="E8E8E8"/>
          </a:solidFill>
          <a:ln w="9525">
            <a:noFill/>
            <a:round/>
            <a:headEnd/>
            <a:tailEnd/>
          </a:ln>
          <a:effectLst/>
        </p:spPr>
        <p:txBody>
          <a:bodyPr/>
          <a:lstStyle/>
          <a:p>
            <a:endParaRPr lang="id-ID">
              <a:solidFill>
                <a:srgbClr val="000000"/>
              </a:solidFill>
            </a:endParaRPr>
          </a:p>
        </p:txBody>
      </p:sp>
      <p:pic>
        <p:nvPicPr>
          <p:cNvPr id="3109" name="Picture 37" descr="water"/>
          <p:cNvPicPr>
            <a:picLocks noChangeAspect="1" noChangeArrowheads="1"/>
          </p:cNvPicPr>
          <p:nvPr/>
        </p:nvPicPr>
        <p:blipFill>
          <a:blip r:embed="rId6"/>
          <a:srcRect l="22409" t="16374" b="27486"/>
          <a:stretch>
            <a:fillRect/>
          </a:stretch>
        </p:blipFill>
        <p:spPr bwMode="gray">
          <a:xfrm rot="393398">
            <a:off x="2268541" y="584200"/>
            <a:ext cx="2663825" cy="2197100"/>
          </a:xfrm>
          <a:prstGeom prst="rect">
            <a:avLst/>
          </a:prstGeom>
          <a:noFill/>
        </p:spPr>
      </p:pic>
      <p:sp>
        <p:nvSpPr>
          <p:cNvPr id="3074" name="Rectangle 2"/>
          <p:cNvSpPr>
            <a:spLocks noGrp="1" noChangeArrowheads="1"/>
          </p:cNvSpPr>
          <p:nvPr>
            <p:ph type="ctrTitle"/>
          </p:nvPr>
        </p:nvSpPr>
        <p:spPr>
          <a:xfrm>
            <a:off x="228600" y="1884365"/>
            <a:ext cx="8229600" cy="1470025"/>
          </a:xfrm>
          <a:effectLst/>
        </p:spPr>
        <p:txBody>
          <a:bodyPr/>
          <a:lstStyle>
            <a:lvl1pPr>
              <a:defRPr sz="4800"/>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228600" y="5084763"/>
            <a:ext cx="6400800" cy="457200"/>
          </a:xfrm>
        </p:spPr>
        <p:txBody>
          <a:bodyPr/>
          <a:lstStyle>
            <a:lvl1pPr marL="0" indent="0">
              <a:buFontTx/>
              <a:buNone/>
              <a:defRPr sz="1600">
                <a:latin typeface="Times New Roman" pitchFamily="18" charset="0"/>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p:txBody>
          <a:bodyPr/>
          <a:lstStyle>
            <a:lvl1pPr>
              <a:defRPr/>
            </a:lvl1pPr>
          </a:lstStyle>
          <a:p>
            <a:fld id="{D3D0193A-2F54-4A6E-BD7B-4DBC590980DE}" type="datetime1">
              <a:rPr lang="id-ID" smtClean="0">
                <a:solidFill>
                  <a:srgbClr val="000000"/>
                </a:solidFill>
              </a:rPr>
              <a:pPr/>
              <a:t>04/09/2020</a:t>
            </a:fld>
            <a:endParaRPr lang="id-ID">
              <a:solidFill>
                <a:srgbClr val="000000"/>
              </a:solidFill>
            </a:endParaRPr>
          </a:p>
        </p:txBody>
      </p:sp>
      <p:sp>
        <p:nvSpPr>
          <p:cNvPr id="3077" name="Rectangle 5"/>
          <p:cNvSpPr>
            <a:spLocks noGrp="1" noChangeArrowheads="1"/>
          </p:cNvSpPr>
          <p:nvPr>
            <p:ph type="ftr" sz="quarter" idx="3"/>
          </p:nvPr>
        </p:nvSpPr>
        <p:spPr/>
        <p:txBody>
          <a:bodyPr/>
          <a:lstStyle>
            <a:lvl1pPr>
              <a:defRPr/>
            </a:lvl1pPr>
          </a:lstStyle>
          <a:p>
            <a:endParaRPr lang="id-ID">
              <a:solidFill>
                <a:srgbClr val="000000"/>
              </a:solidFill>
            </a:endParaRPr>
          </a:p>
        </p:txBody>
      </p:sp>
      <p:sp>
        <p:nvSpPr>
          <p:cNvPr id="3078" name="Rectangle 6"/>
          <p:cNvSpPr>
            <a:spLocks noGrp="1" noChangeArrowheads="1"/>
          </p:cNvSpPr>
          <p:nvPr>
            <p:ph type="sldNum" sz="quarter" idx="4"/>
          </p:nvPr>
        </p:nvSpPr>
        <p:spPr/>
        <p:txBody>
          <a:bodyPr/>
          <a:lstStyle>
            <a:lvl1pPr>
              <a:defRPr/>
            </a:lvl1pPr>
          </a:lstStyle>
          <a:p>
            <a:fld id="{BCC4FB47-260F-4EFC-8B2D-B8ACC575EBD4}" type="slidenum">
              <a:rPr lang="id-ID" smtClean="0">
                <a:solidFill>
                  <a:srgbClr val="000000"/>
                </a:solidFill>
              </a:rPr>
              <a:pPr/>
              <a:t>‹#›</a:t>
            </a:fld>
            <a:endParaRPr lang="id-ID">
              <a:solidFill>
                <a:srgbClr val="000000"/>
              </a:solidFill>
            </a:endParaRPr>
          </a:p>
        </p:txBody>
      </p:sp>
    </p:spTree>
    <p:extLst>
      <p:ext uri="{BB962C8B-B14F-4D97-AF65-F5344CB8AC3E}">
        <p14:creationId xmlns:p14="http://schemas.microsoft.com/office/powerpoint/2010/main" val="43377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82"/>
                                        </p:tgtEl>
                                        <p:attrNameLst>
                                          <p:attrName>style.visibility</p:attrName>
                                        </p:attrNameLst>
                                      </p:cBhvr>
                                      <p:to>
                                        <p:strVal val="visible"/>
                                      </p:to>
                                    </p:set>
                                    <p:animEffect transition="in" filter="fade">
                                      <p:cBhvr>
                                        <p:cTn id="7" dur="1000"/>
                                        <p:tgtEl>
                                          <p:spTgt spid="3082"/>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3081"/>
                                        </p:tgtEl>
                                        <p:attrNameLst>
                                          <p:attrName>style.visibility</p:attrName>
                                        </p:attrNameLst>
                                      </p:cBhvr>
                                      <p:to>
                                        <p:strVal val="visible"/>
                                      </p:to>
                                    </p:set>
                                    <p:animEffect transition="in" filter="fade">
                                      <p:cBhvr>
                                        <p:cTn id="10" dur="1000"/>
                                        <p:tgtEl>
                                          <p:spTgt spid="3081"/>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3080"/>
                                        </p:tgtEl>
                                        <p:attrNameLst>
                                          <p:attrName>style.visibility</p:attrName>
                                        </p:attrNameLst>
                                      </p:cBhvr>
                                      <p:to>
                                        <p:strVal val="visible"/>
                                      </p:to>
                                    </p:set>
                                    <p:animEffect transition="in" filter="fade">
                                      <p:cBhvr>
                                        <p:cTn id="13" dur="1000"/>
                                        <p:tgtEl>
                                          <p:spTgt spid="3080"/>
                                        </p:tgtEl>
                                      </p:cBhvr>
                                    </p:animEffect>
                                  </p:childTnLst>
                                </p:cTn>
                              </p:par>
                              <p:par>
                                <p:cTn id="14" presetID="10" presetClass="entr" presetSubtype="0" fill="hold" grpId="0" nodeType="withEffect">
                                  <p:stCondLst>
                                    <p:cond delay="2300"/>
                                  </p:stCondLst>
                                  <p:childTnLst>
                                    <p:set>
                                      <p:cBhvr>
                                        <p:cTn id="15" dur="1" fill="hold">
                                          <p:stCondLst>
                                            <p:cond delay="0"/>
                                          </p:stCondLst>
                                        </p:cTn>
                                        <p:tgtEl>
                                          <p:spTgt spid="3079"/>
                                        </p:tgtEl>
                                        <p:attrNameLst>
                                          <p:attrName>style.visibility</p:attrName>
                                        </p:attrNameLst>
                                      </p:cBhvr>
                                      <p:to>
                                        <p:strVal val="visible"/>
                                      </p:to>
                                    </p:set>
                                    <p:animEffect transition="in" filter="fade">
                                      <p:cBhvr>
                                        <p:cTn id="16" dur="1000"/>
                                        <p:tgtEl>
                                          <p:spTgt spid="3079"/>
                                        </p:tgtEl>
                                      </p:cBhvr>
                                    </p:animEffect>
                                  </p:childTnLst>
                                </p:cTn>
                              </p:par>
                            </p:childTnLst>
                          </p:cTn>
                        </p:par>
                        <p:par>
                          <p:cTn id="17" fill="hold">
                            <p:stCondLst>
                              <p:cond delay="3300"/>
                            </p:stCondLst>
                            <p:childTnLst>
                              <p:par>
                                <p:cTn id="18" presetID="10" presetClass="entr" presetSubtype="0" fill="hold" grpId="0" nodeType="afterEffect">
                                  <p:stCondLst>
                                    <p:cond delay="0"/>
                                  </p:stCondLst>
                                  <p:childTnLst>
                                    <p:set>
                                      <p:cBhvr>
                                        <p:cTn id="19" dur="1" fill="hold">
                                          <p:stCondLst>
                                            <p:cond delay="0"/>
                                          </p:stCondLst>
                                        </p:cTn>
                                        <p:tgtEl>
                                          <p:spTgt spid="3086"/>
                                        </p:tgtEl>
                                        <p:attrNameLst>
                                          <p:attrName>style.visibility</p:attrName>
                                        </p:attrNameLst>
                                      </p:cBhvr>
                                      <p:to>
                                        <p:strVal val="visible"/>
                                      </p:to>
                                    </p:set>
                                    <p:animEffect transition="in" filter="fade">
                                      <p:cBhvr>
                                        <p:cTn id="20" dur="1000"/>
                                        <p:tgtEl>
                                          <p:spTgt spid="3086"/>
                                        </p:tgtEl>
                                      </p:cBhvr>
                                    </p:animEffect>
                                  </p:childTnLst>
                                </p:cTn>
                              </p:par>
                              <p:par>
                                <p:cTn id="21" presetID="10" presetClass="entr" presetSubtype="0" fill="hold" grpId="0" nodeType="withEffect">
                                  <p:stCondLst>
                                    <p:cond delay="700"/>
                                  </p:stCondLst>
                                  <p:childTnLst>
                                    <p:set>
                                      <p:cBhvr>
                                        <p:cTn id="22" dur="1" fill="hold">
                                          <p:stCondLst>
                                            <p:cond delay="0"/>
                                          </p:stCondLst>
                                        </p:cTn>
                                        <p:tgtEl>
                                          <p:spTgt spid="3085"/>
                                        </p:tgtEl>
                                        <p:attrNameLst>
                                          <p:attrName>style.visibility</p:attrName>
                                        </p:attrNameLst>
                                      </p:cBhvr>
                                      <p:to>
                                        <p:strVal val="visible"/>
                                      </p:to>
                                    </p:set>
                                    <p:animEffect transition="in" filter="fade">
                                      <p:cBhvr>
                                        <p:cTn id="23" dur="1000"/>
                                        <p:tgtEl>
                                          <p:spTgt spid="3085"/>
                                        </p:tgtEl>
                                      </p:cBhvr>
                                    </p:animEffect>
                                  </p:childTnLst>
                                </p:cTn>
                              </p:par>
                              <p:par>
                                <p:cTn id="24" presetID="10" presetClass="entr" presetSubtype="0" fill="hold" grpId="0" nodeType="withEffect">
                                  <p:stCondLst>
                                    <p:cond delay="1500"/>
                                  </p:stCondLst>
                                  <p:childTnLst>
                                    <p:set>
                                      <p:cBhvr>
                                        <p:cTn id="25" dur="1" fill="hold">
                                          <p:stCondLst>
                                            <p:cond delay="0"/>
                                          </p:stCondLst>
                                        </p:cTn>
                                        <p:tgtEl>
                                          <p:spTgt spid="3084"/>
                                        </p:tgtEl>
                                        <p:attrNameLst>
                                          <p:attrName>style.visibility</p:attrName>
                                        </p:attrNameLst>
                                      </p:cBhvr>
                                      <p:to>
                                        <p:strVal val="visible"/>
                                      </p:to>
                                    </p:set>
                                    <p:animEffect transition="in" filter="fade">
                                      <p:cBhvr>
                                        <p:cTn id="26" dur="1000"/>
                                        <p:tgtEl>
                                          <p:spTgt spid="3084"/>
                                        </p:tgtEl>
                                      </p:cBhvr>
                                    </p:animEffect>
                                  </p:childTnLst>
                                </p:cTn>
                              </p:par>
                              <p:par>
                                <p:cTn id="27" presetID="10" presetClass="entr" presetSubtype="0" fill="hold" grpId="0" nodeType="withEffect">
                                  <p:stCondLst>
                                    <p:cond delay="2300"/>
                                  </p:stCondLst>
                                  <p:childTnLst>
                                    <p:set>
                                      <p:cBhvr>
                                        <p:cTn id="28" dur="1" fill="hold">
                                          <p:stCondLst>
                                            <p:cond delay="0"/>
                                          </p:stCondLst>
                                        </p:cTn>
                                        <p:tgtEl>
                                          <p:spTgt spid="3083"/>
                                        </p:tgtEl>
                                        <p:attrNameLst>
                                          <p:attrName>style.visibility</p:attrName>
                                        </p:attrNameLst>
                                      </p:cBhvr>
                                      <p:to>
                                        <p:strVal val="visible"/>
                                      </p:to>
                                    </p:set>
                                    <p:animEffect transition="in" filter="fade">
                                      <p:cBhvr>
                                        <p:cTn id="29" dur="1000"/>
                                        <p:tgtEl>
                                          <p:spTgt spid="3083"/>
                                        </p:tgtEl>
                                      </p:cBhvr>
                                    </p:animEffect>
                                  </p:childTnLst>
                                </p:cTn>
                              </p:par>
                            </p:childTnLst>
                          </p:cTn>
                        </p:par>
                        <p:par>
                          <p:cTn id="30" fill="hold">
                            <p:stCondLst>
                              <p:cond delay="6600"/>
                            </p:stCondLst>
                            <p:childTnLst>
                              <p:par>
                                <p:cTn id="31" presetID="10" presetClass="exit" presetSubtype="0" fill="hold" grpId="1" nodeType="afterEffect">
                                  <p:stCondLst>
                                    <p:cond delay="0"/>
                                  </p:stCondLst>
                                  <p:childTnLst>
                                    <p:animEffect transition="out" filter="fade">
                                      <p:cBhvr>
                                        <p:cTn id="32" dur="1000"/>
                                        <p:tgtEl>
                                          <p:spTgt spid="3086"/>
                                        </p:tgtEl>
                                      </p:cBhvr>
                                    </p:animEffect>
                                    <p:set>
                                      <p:cBhvr>
                                        <p:cTn id="33" dur="1" fill="hold">
                                          <p:stCondLst>
                                            <p:cond delay="999"/>
                                          </p:stCondLst>
                                        </p:cTn>
                                        <p:tgtEl>
                                          <p:spTgt spid="3086"/>
                                        </p:tgtEl>
                                        <p:attrNameLst>
                                          <p:attrName>style.visibility</p:attrName>
                                        </p:attrNameLst>
                                      </p:cBhvr>
                                      <p:to>
                                        <p:strVal val="hidden"/>
                                      </p:to>
                                    </p:set>
                                  </p:childTnLst>
                                </p:cTn>
                              </p:par>
                              <p:par>
                                <p:cTn id="34" presetID="10" presetClass="exit" presetSubtype="0" fill="hold" grpId="1" nodeType="withEffect">
                                  <p:stCondLst>
                                    <p:cond delay="800"/>
                                  </p:stCondLst>
                                  <p:childTnLst>
                                    <p:animEffect transition="out" filter="fade">
                                      <p:cBhvr>
                                        <p:cTn id="35" dur="1000"/>
                                        <p:tgtEl>
                                          <p:spTgt spid="3084"/>
                                        </p:tgtEl>
                                      </p:cBhvr>
                                    </p:animEffect>
                                    <p:set>
                                      <p:cBhvr>
                                        <p:cTn id="36" dur="1" fill="hold">
                                          <p:stCondLst>
                                            <p:cond delay="999"/>
                                          </p:stCondLst>
                                        </p:cTn>
                                        <p:tgtEl>
                                          <p:spTgt spid="3084"/>
                                        </p:tgtEl>
                                        <p:attrNameLst>
                                          <p:attrName>style.visibility</p:attrName>
                                        </p:attrNameLst>
                                      </p:cBhvr>
                                      <p:to>
                                        <p:strVal val="hidden"/>
                                      </p:to>
                                    </p:set>
                                  </p:childTnLst>
                                </p:cTn>
                              </p:par>
                            </p:childTnLst>
                          </p:cTn>
                        </p:par>
                        <p:par>
                          <p:cTn id="37" fill="hold">
                            <p:stCondLst>
                              <p:cond delay="8400"/>
                            </p:stCondLst>
                            <p:childTnLst>
                              <p:par>
                                <p:cTn id="38" presetID="10" presetClass="entr" presetSubtype="0" fill="hold" grpId="2" nodeType="afterEffect">
                                  <p:stCondLst>
                                    <p:cond delay="0"/>
                                  </p:stCondLst>
                                  <p:childTnLst>
                                    <p:set>
                                      <p:cBhvr>
                                        <p:cTn id="39" dur="1" fill="hold">
                                          <p:stCondLst>
                                            <p:cond delay="0"/>
                                          </p:stCondLst>
                                        </p:cTn>
                                        <p:tgtEl>
                                          <p:spTgt spid="3086"/>
                                        </p:tgtEl>
                                        <p:attrNameLst>
                                          <p:attrName>style.visibility</p:attrName>
                                        </p:attrNameLst>
                                      </p:cBhvr>
                                      <p:to>
                                        <p:strVal val="visible"/>
                                      </p:to>
                                    </p:set>
                                    <p:animEffect transition="in" filter="fade">
                                      <p:cBhvr>
                                        <p:cTn id="40" dur="1000"/>
                                        <p:tgtEl>
                                          <p:spTgt spid="3086"/>
                                        </p:tgtEl>
                                      </p:cBhvr>
                                    </p:animEffect>
                                  </p:childTnLst>
                                </p:cTn>
                              </p:par>
                              <p:par>
                                <p:cTn id="41" presetID="10" presetClass="entr" presetSubtype="0" fill="hold" grpId="2" nodeType="withEffect">
                                  <p:stCondLst>
                                    <p:cond delay="800"/>
                                  </p:stCondLst>
                                  <p:childTnLst>
                                    <p:set>
                                      <p:cBhvr>
                                        <p:cTn id="42" dur="1" fill="hold">
                                          <p:stCondLst>
                                            <p:cond delay="0"/>
                                          </p:stCondLst>
                                        </p:cTn>
                                        <p:tgtEl>
                                          <p:spTgt spid="3084"/>
                                        </p:tgtEl>
                                        <p:attrNameLst>
                                          <p:attrName>style.visibility</p:attrName>
                                        </p:attrNameLst>
                                      </p:cBhvr>
                                      <p:to>
                                        <p:strVal val="visible"/>
                                      </p:to>
                                    </p:set>
                                    <p:animEffect transition="in" filter="fade">
                                      <p:cBhvr>
                                        <p:cTn id="43" dur="1000"/>
                                        <p:tgtEl>
                                          <p:spTgt spid="3084"/>
                                        </p:tgtEl>
                                      </p:cBhvr>
                                    </p:animEffect>
                                  </p:childTnLst>
                                </p:cTn>
                              </p:par>
                              <p:par>
                                <p:cTn id="44" presetID="10" presetClass="exit" presetSubtype="0" fill="hold" grpId="1" nodeType="withEffect">
                                  <p:stCondLst>
                                    <p:cond delay="0"/>
                                  </p:stCondLst>
                                  <p:childTnLst>
                                    <p:animEffect transition="out" filter="fade">
                                      <p:cBhvr>
                                        <p:cTn id="45" dur="1000"/>
                                        <p:tgtEl>
                                          <p:spTgt spid="3085"/>
                                        </p:tgtEl>
                                      </p:cBhvr>
                                    </p:animEffect>
                                    <p:set>
                                      <p:cBhvr>
                                        <p:cTn id="46" dur="1" fill="hold">
                                          <p:stCondLst>
                                            <p:cond delay="999"/>
                                          </p:stCondLst>
                                        </p:cTn>
                                        <p:tgtEl>
                                          <p:spTgt spid="3085"/>
                                        </p:tgtEl>
                                        <p:attrNameLst>
                                          <p:attrName>style.visibility</p:attrName>
                                        </p:attrNameLst>
                                      </p:cBhvr>
                                      <p:to>
                                        <p:strVal val="hidden"/>
                                      </p:to>
                                    </p:set>
                                  </p:childTnLst>
                                </p:cTn>
                              </p:par>
                              <p:par>
                                <p:cTn id="47" presetID="10" presetClass="exit" presetSubtype="0" fill="hold" grpId="1" nodeType="withEffect">
                                  <p:stCondLst>
                                    <p:cond delay="800"/>
                                  </p:stCondLst>
                                  <p:childTnLst>
                                    <p:animEffect transition="out" filter="fade">
                                      <p:cBhvr>
                                        <p:cTn id="48" dur="1000"/>
                                        <p:tgtEl>
                                          <p:spTgt spid="3083"/>
                                        </p:tgtEl>
                                      </p:cBhvr>
                                    </p:animEffect>
                                    <p:set>
                                      <p:cBhvr>
                                        <p:cTn id="49" dur="1" fill="hold">
                                          <p:stCondLst>
                                            <p:cond delay="999"/>
                                          </p:stCondLst>
                                        </p:cTn>
                                        <p:tgtEl>
                                          <p:spTgt spid="3083"/>
                                        </p:tgtEl>
                                        <p:attrNameLst>
                                          <p:attrName>style.visibility</p:attrName>
                                        </p:attrNameLst>
                                      </p:cBhvr>
                                      <p:to>
                                        <p:strVal val="hidden"/>
                                      </p:to>
                                    </p:set>
                                  </p:childTnLst>
                                </p:cTn>
                              </p:par>
                              <p:par>
                                <p:cTn id="50" presetID="10" presetClass="entr" presetSubtype="0" fill="hold" grpId="0" nodeType="withEffect">
                                  <p:stCondLst>
                                    <p:cond delay="1400"/>
                                  </p:stCondLst>
                                  <p:childTnLst>
                                    <p:set>
                                      <p:cBhvr>
                                        <p:cTn id="51" dur="1" fill="hold">
                                          <p:stCondLst>
                                            <p:cond delay="0"/>
                                          </p:stCondLst>
                                        </p:cTn>
                                        <p:tgtEl>
                                          <p:spTgt spid="3108"/>
                                        </p:tgtEl>
                                        <p:attrNameLst>
                                          <p:attrName>style.visibility</p:attrName>
                                        </p:attrNameLst>
                                      </p:cBhvr>
                                      <p:to>
                                        <p:strVal val="visible"/>
                                      </p:to>
                                    </p:set>
                                    <p:animEffect transition="in" filter="fade">
                                      <p:cBhvr>
                                        <p:cTn id="52" dur="1000"/>
                                        <p:tgtEl>
                                          <p:spTgt spid="3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P spid="3080" grpId="0" animBg="1"/>
      <p:bldP spid="3081" grpId="0" animBg="1"/>
      <p:bldP spid="3082" grpId="0" animBg="1"/>
      <p:bldP spid="3083" grpId="0" animBg="1"/>
      <p:bldP spid="3083" grpId="1" animBg="1"/>
      <p:bldP spid="3084" grpId="0" animBg="1"/>
      <p:bldP spid="3084" grpId="1" animBg="1"/>
      <p:bldP spid="3084" grpId="2" animBg="1"/>
      <p:bldP spid="3085" grpId="0" animBg="1"/>
      <p:bldP spid="3085" grpId="1" animBg="1"/>
      <p:bldP spid="3086" grpId="0" animBg="1"/>
      <p:bldP spid="3086" grpId="1" animBg="1"/>
      <p:bldP spid="3086" grpId="2" animBg="1"/>
      <p:bldP spid="3108"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dirty="0" smtClean="0"/>
              <a:t>Click to edit Master title style</a:t>
            </a:r>
            <a:endParaRPr lang="id-ID"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fld id="{47D44B43-EA09-412E-95D5-DD30F3E053A1}" type="datetime1">
              <a:rPr lang="id-ID" smtClean="0">
                <a:solidFill>
                  <a:srgbClr val="000000"/>
                </a:solidFill>
              </a:rPr>
              <a:pPr/>
              <a:t>04/09/2020</a:t>
            </a:fld>
            <a:endParaRPr lang="id-ID">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d-ID">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C4FB47-260F-4EFC-8B2D-B8ACC575EBD4}" type="slidenum">
              <a:rPr lang="id-ID" smtClean="0">
                <a:solidFill>
                  <a:srgbClr val="000000"/>
                </a:solidFill>
              </a:rPr>
              <a:pPr/>
              <a:t>‹#›</a:t>
            </a:fld>
            <a:endParaRPr lang="id-ID">
              <a:solidFill>
                <a:srgbClr val="000000"/>
              </a:solidFill>
            </a:endParaRPr>
          </a:p>
        </p:txBody>
      </p:sp>
    </p:spTree>
    <p:extLst>
      <p:ext uri="{BB962C8B-B14F-4D97-AF65-F5344CB8AC3E}">
        <p14:creationId xmlns:p14="http://schemas.microsoft.com/office/powerpoint/2010/main" val="525030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4A060A9-2373-4FF5-9767-133B8B1067FA}" type="datetime1">
              <a:rPr lang="id-ID" smtClean="0">
                <a:solidFill>
                  <a:srgbClr val="000000"/>
                </a:solidFill>
              </a:rPr>
              <a:pPr/>
              <a:t>04/09/2020</a:t>
            </a:fld>
            <a:endParaRPr lang="id-ID">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d-ID">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C4FB47-260F-4EFC-8B2D-B8ACC575EBD4}" type="slidenum">
              <a:rPr lang="id-ID" smtClean="0">
                <a:solidFill>
                  <a:srgbClr val="000000"/>
                </a:solidFill>
              </a:rPr>
              <a:pPr/>
              <a:t>‹#›</a:t>
            </a:fld>
            <a:endParaRPr lang="id-ID">
              <a:solidFill>
                <a:srgbClr val="000000"/>
              </a:solidFill>
            </a:endParaRPr>
          </a:p>
        </p:txBody>
      </p:sp>
    </p:spTree>
    <p:extLst>
      <p:ext uri="{BB962C8B-B14F-4D97-AF65-F5344CB8AC3E}">
        <p14:creationId xmlns:p14="http://schemas.microsoft.com/office/powerpoint/2010/main" val="2234638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4"/>
          <p:cNvSpPr>
            <a:spLocks noGrp="1"/>
          </p:cNvSpPr>
          <p:nvPr>
            <p:ph type="dt" sz="half" idx="10"/>
          </p:nvPr>
        </p:nvSpPr>
        <p:spPr/>
        <p:txBody>
          <a:bodyPr/>
          <a:lstStyle>
            <a:lvl1pPr>
              <a:defRPr/>
            </a:lvl1pPr>
          </a:lstStyle>
          <a:p>
            <a:fld id="{2CE72491-87AE-48A6-9186-344027940611}" type="datetime1">
              <a:rPr lang="id-ID" smtClean="0">
                <a:solidFill>
                  <a:srgbClr val="000000"/>
                </a:solidFill>
              </a:rPr>
              <a:pPr/>
              <a:t>04/09/2020</a:t>
            </a:fld>
            <a:endParaRPr lang="id-ID">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id-ID">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CC4FB47-260F-4EFC-8B2D-B8ACC575EBD4}" type="slidenum">
              <a:rPr lang="id-ID" smtClean="0">
                <a:solidFill>
                  <a:srgbClr val="000000"/>
                </a:solidFill>
              </a:rPr>
              <a:pPr/>
              <a:t>‹#›</a:t>
            </a:fld>
            <a:endParaRPr lang="id-ID">
              <a:solidFill>
                <a:srgbClr val="000000"/>
              </a:solidFill>
            </a:endParaRPr>
          </a:p>
        </p:txBody>
      </p:sp>
    </p:spTree>
    <p:extLst>
      <p:ext uri="{BB962C8B-B14F-4D97-AF65-F5344CB8AC3E}">
        <p14:creationId xmlns:p14="http://schemas.microsoft.com/office/powerpoint/2010/main" val="2546697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6"/>
          <p:cNvSpPr>
            <a:spLocks noGrp="1"/>
          </p:cNvSpPr>
          <p:nvPr>
            <p:ph type="dt" sz="half" idx="10"/>
          </p:nvPr>
        </p:nvSpPr>
        <p:spPr/>
        <p:txBody>
          <a:bodyPr/>
          <a:lstStyle>
            <a:lvl1pPr>
              <a:defRPr/>
            </a:lvl1pPr>
          </a:lstStyle>
          <a:p>
            <a:fld id="{01088538-DCD6-4079-A3DC-0C6BE5512A23}" type="datetime1">
              <a:rPr lang="id-ID" smtClean="0">
                <a:solidFill>
                  <a:srgbClr val="000000"/>
                </a:solidFill>
              </a:rPr>
              <a:pPr/>
              <a:t>04/09/2020</a:t>
            </a:fld>
            <a:endParaRPr lang="id-ID">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id-ID">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CC4FB47-260F-4EFC-8B2D-B8ACC575EBD4}" type="slidenum">
              <a:rPr lang="id-ID" smtClean="0">
                <a:solidFill>
                  <a:srgbClr val="000000"/>
                </a:solidFill>
              </a:rPr>
              <a:pPr/>
              <a:t>‹#›</a:t>
            </a:fld>
            <a:endParaRPr lang="id-ID">
              <a:solidFill>
                <a:srgbClr val="000000"/>
              </a:solidFill>
            </a:endParaRPr>
          </a:p>
        </p:txBody>
      </p:sp>
    </p:spTree>
    <p:extLst>
      <p:ext uri="{BB962C8B-B14F-4D97-AF65-F5344CB8AC3E}">
        <p14:creationId xmlns:p14="http://schemas.microsoft.com/office/powerpoint/2010/main" val="3382582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2"/>
          <p:cNvSpPr>
            <a:spLocks noGrp="1"/>
          </p:cNvSpPr>
          <p:nvPr>
            <p:ph type="dt" sz="half" idx="10"/>
          </p:nvPr>
        </p:nvSpPr>
        <p:spPr/>
        <p:txBody>
          <a:bodyPr/>
          <a:lstStyle>
            <a:lvl1pPr>
              <a:defRPr/>
            </a:lvl1pPr>
          </a:lstStyle>
          <a:p>
            <a:fld id="{6120A450-7324-4D76-834A-0680A6393C72}" type="datetime1">
              <a:rPr lang="id-ID" smtClean="0">
                <a:solidFill>
                  <a:srgbClr val="000000"/>
                </a:solidFill>
              </a:rPr>
              <a:pPr/>
              <a:t>04/09/2020</a:t>
            </a:fld>
            <a:endParaRPr lang="id-ID">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id-ID">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CC4FB47-260F-4EFC-8B2D-B8ACC575EBD4}" type="slidenum">
              <a:rPr lang="id-ID" smtClean="0">
                <a:solidFill>
                  <a:srgbClr val="000000"/>
                </a:solidFill>
              </a:rPr>
              <a:pPr/>
              <a:t>‹#›</a:t>
            </a:fld>
            <a:endParaRPr lang="id-ID">
              <a:solidFill>
                <a:srgbClr val="000000"/>
              </a:solidFill>
            </a:endParaRPr>
          </a:p>
        </p:txBody>
      </p:sp>
    </p:spTree>
    <p:extLst>
      <p:ext uri="{BB962C8B-B14F-4D97-AF65-F5344CB8AC3E}">
        <p14:creationId xmlns:p14="http://schemas.microsoft.com/office/powerpoint/2010/main" val="2745576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dirty="0" smtClean="0"/>
              <a:t>Click to edit Master title style</a:t>
            </a:r>
            <a:endParaRPr lang="id-ID"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fld id="{47D44B43-EA09-412E-95D5-DD30F3E053A1}" type="datetime1">
              <a:rPr lang="id-ID" smtClean="0"/>
              <a:pPr/>
              <a:t>04/09/2020</a:t>
            </a:fld>
            <a:endParaRPr lang="id-ID"/>
          </a:p>
        </p:txBody>
      </p:sp>
      <p:sp>
        <p:nvSpPr>
          <p:cNvPr id="5" name="Footer Placeholder 4"/>
          <p:cNvSpPr>
            <a:spLocks noGrp="1"/>
          </p:cNvSpPr>
          <p:nvPr>
            <p:ph type="ftr" sz="quarter" idx="11"/>
          </p:nvPr>
        </p:nvSpPr>
        <p:spPr/>
        <p:txBody>
          <a:bodyPr/>
          <a:lstStyle>
            <a:lvl1pPr>
              <a:defRPr/>
            </a:lvl1pPr>
          </a:lstStyle>
          <a:p>
            <a:endParaRPr lang="id-ID"/>
          </a:p>
        </p:txBody>
      </p:sp>
      <p:sp>
        <p:nvSpPr>
          <p:cNvPr id="6" name="Slide Number Placeholder 5"/>
          <p:cNvSpPr>
            <a:spLocks noGrp="1"/>
          </p:cNvSpPr>
          <p:nvPr>
            <p:ph type="sldNum" sz="quarter" idx="12"/>
          </p:nvPr>
        </p:nvSpPr>
        <p:spPr/>
        <p:txBody>
          <a:bodyPr/>
          <a:lstStyle>
            <a:lvl1pPr>
              <a:defRPr/>
            </a:lvl1pPr>
          </a:lstStyle>
          <a:p>
            <a:fld id="{BCC4FB47-260F-4EFC-8B2D-B8ACC575EBD4}" type="slidenum">
              <a:rPr lang="id-ID" smtClean="0"/>
              <a:pPr/>
              <a:t>‹#›</a:t>
            </a:fld>
            <a:endParaRPr lang="id-I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6D3F2C-2B56-4C38-9FFA-E9B09E2A70A0}" type="datetime1">
              <a:rPr lang="id-ID" smtClean="0">
                <a:solidFill>
                  <a:srgbClr val="000000"/>
                </a:solidFill>
              </a:rPr>
              <a:pPr/>
              <a:t>04/09/2020</a:t>
            </a:fld>
            <a:endParaRPr lang="id-ID">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id-ID">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CC4FB47-260F-4EFC-8B2D-B8ACC575EBD4}" type="slidenum">
              <a:rPr lang="id-ID" smtClean="0">
                <a:solidFill>
                  <a:srgbClr val="000000"/>
                </a:solidFill>
              </a:rPr>
              <a:pPr/>
              <a:t>‹#›</a:t>
            </a:fld>
            <a:endParaRPr lang="id-ID">
              <a:solidFill>
                <a:srgbClr val="000000"/>
              </a:solidFill>
            </a:endParaRPr>
          </a:p>
        </p:txBody>
      </p:sp>
    </p:spTree>
    <p:extLst>
      <p:ext uri="{BB962C8B-B14F-4D97-AF65-F5344CB8AC3E}">
        <p14:creationId xmlns:p14="http://schemas.microsoft.com/office/powerpoint/2010/main" val="33701508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84AB8925-7BF3-4A07-AF0E-1EE708CC9180}" type="datetime1">
              <a:rPr lang="id-ID" smtClean="0">
                <a:solidFill>
                  <a:srgbClr val="000000"/>
                </a:solidFill>
              </a:rPr>
              <a:pPr/>
              <a:t>04/09/2020</a:t>
            </a:fld>
            <a:endParaRPr lang="id-ID">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id-ID">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CC4FB47-260F-4EFC-8B2D-B8ACC575EBD4}" type="slidenum">
              <a:rPr lang="id-ID" smtClean="0">
                <a:solidFill>
                  <a:srgbClr val="000000"/>
                </a:solidFill>
              </a:rPr>
              <a:pPr/>
              <a:t>‹#›</a:t>
            </a:fld>
            <a:endParaRPr lang="id-ID">
              <a:solidFill>
                <a:srgbClr val="000000"/>
              </a:solidFill>
            </a:endParaRPr>
          </a:p>
        </p:txBody>
      </p:sp>
    </p:spTree>
    <p:extLst>
      <p:ext uri="{BB962C8B-B14F-4D97-AF65-F5344CB8AC3E}">
        <p14:creationId xmlns:p14="http://schemas.microsoft.com/office/powerpoint/2010/main" val="3930166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id-ID"/>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65868C5-88DA-43DF-BF83-DA1FD7329780}" type="datetime1">
              <a:rPr lang="id-ID" smtClean="0">
                <a:solidFill>
                  <a:srgbClr val="000000"/>
                </a:solidFill>
              </a:rPr>
              <a:pPr/>
              <a:t>04/09/2020</a:t>
            </a:fld>
            <a:endParaRPr lang="id-ID">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id-ID">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CC4FB47-260F-4EFC-8B2D-B8ACC575EBD4}" type="slidenum">
              <a:rPr lang="id-ID" smtClean="0">
                <a:solidFill>
                  <a:srgbClr val="000000"/>
                </a:solidFill>
              </a:rPr>
              <a:pPr/>
              <a:t>‹#›</a:t>
            </a:fld>
            <a:endParaRPr lang="id-ID">
              <a:solidFill>
                <a:srgbClr val="000000"/>
              </a:solidFill>
            </a:endParaRPr>
          </a:p>
        </p:txBody>
      </p:sp>
    </p:spTree>
    <p:extLst>
      <p:ext uri="{BB962C8B-B14F-4D97-AF65-F5344CB8AC3E}">
        <p14:creationId xmlns:p14="http://schemas.microsoft.com/office/powerpoint/2010/main" val="302121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fld id="{C1465C32-8737-46D5-B22D-4FB1BA970165}" type="datetime1">
              <a:rPr lang="id-ID" smtClean="0">
                <a:solidFill>
                  <a:srgbClr val="000000"/>
                </a:solidFill>
              </a:rPr>
              <a:pPr/>
              <a:t>04/09/2020</a:t>
            </a:fld>
            <a:endParaRPr lang="id-ID">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d-ID">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C4FB47-260F-4EFC-8B2D-B8ACC575EBD4}" type="slidenum">
              <a:rPr lang="id-ID" smtClean="0">
                <a:solidFill>
                  <a:srgbClr val="000000"/>
                </a:solidFill>
              </a:rPr>
              <a:pPr/>
              <a:t>‹#›</a:t>
            </a:fld>
            <a:endParaRPr lang="id-ID">
              <a:solidFill>
                <a:srgbClr val="000000"/>
              </a:solidFill>
            </a:endParaRPr>
          </a:p>
        </p:txBody>
      </p:sp>
    </p:spTree>
    <p:extLst>
      <p:ext uri="{BB962C8B-B14F-4D97-AF65-F5344CB8AC3E}">
        <p14:creationId xmlns:p14="http://schemas.microsoft.com/office/powerpoint/2010/main" val="2358122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25439"/>
            <a:ext cx="2057400" cy="58007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325439"/>
            <a:ext cx="6019800" cy="5800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fld id="{DCBF7BA4-EA40-4A27-9175-9B030450617B}" type="datetime1">
              <a:rPr lang="id-ID" smtClean="0">
                <a:solidFill>
                  <a:srgbClr val="000000"/>
                </a:solidFill>
              </a:rPr>
              <a:pPr/>
              <a:t>04/09/2020</a:t>
            </a:fld>
            <a:endParaRPr lang="id-ID">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d-ID">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C4FB47-260F-4EFC-8B2D-B8ACC575EBD4}" type="slidenum">
              <a:rPr lang="id-ID" smtClean="0">
                <a:solidFill>
                  <a:srgbClr val="000000"/>
                </a:solidFill>
              </a:rPr>
              <a:pPr/>
              <a:t>‹#›</a:t>
            </a:fld>
            <a:endParaRPr lang="id-ID">
              <a:solidFill>
                <a:srgbClr val="000000"/>
              </a:solidFill>
            </a:endParaRPr>
          </a:p>
        </p:txBody>
      </p:sp>
    </p:spTree>
    <p:extLst>
      <p:ext uri="{BB962C8B-B14F-4D97-AF65-F5344CB8AC3E}">
        <p14:creationId xmlns:p14="http://schemas.microsoft.com/office/powerpoint/2010/main" val="611125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40"/>
            <a:ext cx="8229600" cy="927100"/>
          </a:xfrm>
        </p:spPr>
        <p:txBody>
          <a:bodyPr/>
          <a:lstStyle/>
          <a:p>
            <a:r>
              <a:rPr lang="en-US" smtClean="0"/>
              <a:t>Click to edit Master title style</a:t>
            </a:r>
            <a:endParaRPr lang="id-ID"/>
          </a:p>
        </p:txBody>
      </p:sp>
      <p:sp>
        <p:nvSpPr>
          <p:cNvPr id="3" name="Chart Placeholder 2"/>
          <p:cNvSpPr>
            <a:spLocks noGrp="1"/>
          </p:cNvSpPr>
          <p:nvPr>
            <p:ph type="chart" idx="1"/>
          </p:nvPr>
        </p:nvSpPr>
        <p:spPr>
          <a:xfrm>
            <a:off x="457200" y="1600202"/>
            <a:ext cx="8229600" cy="4525963"/>
          </a:xfrm>
        </p:spPr>
        <p:txBody>
          <a:bodyPr/>
          <a:lstStyle/>
          <a:p>
            <a:r>
              <a:rPr lang="en-US" smtClean="0"/>
              <a:t>Click icon to add chart</a:t>
            </a:r>
            <a:endParaRPr lang="id-ID"/>
          </a:p>
        </p:txBody>
      </p:sp>
      <p:sp>
        <p:nvSpPr>
          <p:cNvPr id="4" name="Date Placeholder 3"/>
          <p:cNvSpPr>
            <a:spLocks noGrp="1"/>
          </p:cNvSpPr>
          <p:nvPr>
            <p:ph type="dt" sz="half" idx="10"/>
          </p:nvPr>
        </p:nvSpPr>
        <p:spPr>
          <a:xfrm>
            <a:off x="457200" y="6245225"/>
            <a:ext cx="2133600" cy="476250"/>
          </a:xfrm>
        </p:spPr>
        <p:txBody>
          <a:bodyPr/>
          <a:lstStyle>
            <a:lvl1pPr>
              <a:defRPr/>
            </a:lvl1pPr>
          </a:lstStyle>
          <a:p>
            <a:fld id="{AD527BF9-C93B-4374-9605-76827F95C258}" type="datetime1">
              <a:rPr lang="id-ID" smtClean="0">
                <a:solidFill>
                  <a:srgbClr val="000000"/>
                </a:solidFill>
              </a:rPr>
              <a:pPr/>
              <a:t>04/09/2020</a:t>
            </a:fld>
            <a:endParaRPr lang="id-ID">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id-ID">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CC4FB47-260F-4EFC-8B2D-B8ACC575EBD4}" type="slidenum">
              <a:rPr lang="id-ID" smtClean="0">
                <a:solidFill>
                  <a:srgbClr val="000000"/>
                </a:solidFill>
              </a:rPr>
              <a:pPr/>
              <a:t>‹#›</a:t>
            </a:fld>
            <a:endParaRPr lang="id-ID">
              <a:solidFill>
                <a:srgbClr val="000000"/>
              </a:solidFill>
            </a:endParaRPr>
          </a:p>
        </p:txBody>
      </p:sp>
    </p:spTree>
    <p:extLst>
      <p:ext uri="{BB962C8B-B14F-4D97-AF65-F5344CB8AC3E}">
        <p14:creationId xmlns:p14="http://schemas.microsoft.com/office/powerpoint/2010/main" val="948970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D73CB8-6A8E-44AE-A84F-3B7D9DCDD5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5575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id-ID" dirty="0"/>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4A060A9-2373-4FF5-9767-133B8B1067FA}" type="datetime1">
              <a:rPr lang="id-ID" smtClean="0"/>
              <a:pPr/>
              <a:t>04/09/2020</a:t>
            </a:fld>
            <a:endParaRPr lang="id-ID"/>
          </a:p>
        </p:txBody>
      </p:sp>
      <p:sp>
        <p:nvSpPr>
          <p:cNvPr id="5" name="Footer Placeholder 4"/>
          <p:cNvSpPr>
            <a:spLocks noGrp="1"/>
          </p:cNvSpPr>
          <p:nvPr>
            <p:ph type="ftr" sz="quarter" idx="11"/>
          </p:nvPr>
        </p:nvSpPr>
        <p:spPr/>
        <p:txBody>
          <a:bodyPr/>
          <a:lstStyle>
            <a:lvl1pPr>
              <a:defRPr/>
            </a:lvl1pPr>
          </a:lstStyle>
          <a:p>
            <a:endParaRPr lang="id-ID"/>
          </a:p>
        </p:txBody>
      </p:sp>
      <p:sp>
        <p:nvSpPr>
          <p:cNvPr id="6" name="Slide Number Placeholder 5"/>
          <p:cNvSpPr>
            <a:spLocks noGrp="1"/>
          </p:cNvSpPr>
          <p:nvPr>
            <p:ph type="sldNum" sz="quarter" idx="12"/>
          </p:nvPr>
        </p:nvSpPr>
        <p:spPr/>
        <p:txBody>
          <a:bodyPr/>
          <a:lstStyle>
            <a:lvl1pPr>
              <a:defRPr/>
            </a:lvl1pPr>
          </a:lstStyle>
          <a:p>
            <a:fld id="{BCC4FB47-260F-4EFC-8B2D-B8ACC575EBD4}" type="slidenum">
              <a:rPr lang="id-ID" smtClean="0"/>
              <a:pPr/>
              <a:t>‹#›</a:t>
            </a:fld>
            <a:endParaRPr lang="id-I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4"/>
          <p:cNvSpPr>
            <a:spLocks noGrp="1"/>
          </p:cNvSpPr>
          <p:nvPr>
            <p:ph type="dt" sz="half" idx="10"/>
          </p:nvPr>
        </p:nvSpPr>
        <p:spPr/>
        <p:txBody>
          <a:bodyPr/>
          <a:lstStyle>
            <a:lvl1pPr>
              <a:defRPr/>
            </a:lvl1pPr>
          </a:lstStyle>
          <a:p>
            <a:fld id="{2CE72491-87AE-48A6-9186-344027940611}" type="datetime1">
              <a:rPr lang="id-ID" smtClean="0"/>
              <a:pPr/>
              <a:t>04/09/2020</a:t>
            </a:fld>
            <a:endParaRPr lang="id-ID"/>
          </a:p>
        </p:txBody>
      </p:sp>
      <p:sp>
        <p:nvSpPr>
          <p:cNvPr id="6" name="Footer Placeholder 5"/>
          <p:cNvSpPr>
            <a:spLocks noGrp="1"/>
          </p:cNvSpPr>
          <p:nvPr>
            <p:ph type="ftr" sz="quarter" idx="11"/>
          </p:nvPr>
        </p:nvSpPr>
        <p:spPr/>
        <p:txBody>
          <a:bodyPr/>
          <a:lstStyle>
            <a:lvl1pPr>
              <a:defRPr/>
            </a:lvl1pPr>
          </a:lstStyle>
          <a:p>
            <a:endParaRPr lang="id-ID"/>
          </a:p>
        </p:txBody>
      </p:sp>
      <p:sp>
        <p:nvSpPr>
          <p:cNvPr id="7" name="Slide Number Placeholder 6"/>
          <p:cNvSpPr>
            <a:spLocks noGrp="1"/>
          </p:cNvSpPr>
          <p:nvPr>
            <p:ph type="sldNum" sz="quarter" idx="12"/>
          </p:nvPr>
        </p:nvSpPr>
        <p:spPr/>
        <p:txBody>
          <a:bodyPr/>
          <a:lstStyle>
            <a:lvl1pPr>
              <a:defRPr/>
            </a:lvl1pPr>
          </a:lstStyle>
          <a:p>
            <a:fld id="{BCC4FB47-260F-4EFC-8B2D-B8ACC575EBD4}" type="slidenum">
              <a:rPr lang="id-ID" smtClean="0"/>
              <a:pPr/>
              <a:t>‹#›</a:t>
            </a:fld>
            <a:endParaRPr lang="id-I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6"/>
          <p:cNvSpPr>
            <a:spLocks noGrp="1"/>
          </p:cNvSpPr>
          <p:nvPr>
            <p:ph type="dt" sz="half" idx="10"/>
          </p:nvPr>
        </p:nvSpPr>
        <p:spPr/>
        <p:txBody>
          <a:bodyPr/>
          <a:lstStyle>
            <a:lvl1pPr>
              <a:defRPr/>
            </a:lvl1pPr>
          </a:lstStyle>
          <a:p>
            <a:fld id="{01088538-DCD6-4079-A3DC-0C6BE5512A23}" type="datetime1">
              <a:rPr lang="id-ID" smtClean="0"/>
              <a:pPr/>
              <a:t>04/09/2020</a:t>
            </a:fld>
            <a:endParaRPr lang="id-ID"/>
          </a:p>
        </p:txBody>
      </p:sp>
      <p:sp>
        <p:nvSpPr>
          <p:cNvPr id="8" name="Footer Placeholder 7"/>
          <p:cNvSpPr>
            <a:spLocks noGrp="1"/>
          </p:cNvSpPr>
          <p:nvPr>
            <p:ph type="ftr" sz="quarter" idx="11"/>
          </p:nvPr>
        </p:nvSpPr>
        <p:spPr/>
        <p:txBody>
          <a:bodyPr/>
          <a:lstStyle>
            <a:lvl1pPr>
              <a:defRPr/>
            </a:lvl1pPr>
          </a:lstStyle>
          <a:p>
            <a:endParaRPr lang="id-ID"/>
          </a:p>
        </p:txBody>
      </p:sp>
      <p:sp>
        <p:nvSpPr>
          <p:cNvPr id="9" name="Slide Number Placeholder 8"/>
          <p:cNvSpPr>
            <a:spLocks noGrp="1"/>
          </p:cNvSpPr>
          <p:nvPr>
            <p:ph type="sldNum" sz="quarter" idx="12"/>
          </p:nvPr>
        </p:nvSpPr>
        <p:spPr/>
        <p:txBody>
          <a:bodyPr/>
          <a:lstStyle>
            <a:lvl1pPr>
              <a:defRPr/>
            </a:lvl1pPr>
          </a:lstStyle>
          <a:p>
            <a:fld id="{BCC4FB47-260F-4EFC-8B2D-B8ACC575EBD4}" type="slidenum">
              <a:rPr lang="id-ID" smtClean="0"/>
              <a:pPr/>
              <a:t>‹#›</a:t>
            </a:fld>
            <a:endParaRPr lang="id-I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2"/>
          <p:cNvSpPr>
            <a:spLocks noGrp="1"/>
          </p:cNvSpPr>
          <p:nvPr>
            <p:ph type="dt" sz="half" idx="10"/>
          </p:nvPr>
        </p:nvSpPr>
        <p:spPr/>
        <p:txBody>
          <a:bodyPr/>
          <a:lstStyle>
            <a:lvl1pPr>
              <a:defRPr/>
            </a:lvl1pPr>
          </a:lstStyle>
          <a:p>
            <a:fld id="{6120A450-7324-4D76-834A-0680A6393C72}" type="datetime1">
              <a:rPr lang="id-ID" smtClean="0"/>
              <a:pPr/>
              <a:t>04/09/2020</a:t>
            </a:fld>
            <a:endParaRPr lang="id-ID"/>
          </a:p>
        </p:txBody>
      </p:sp>
      <p:sp>
        <p:nvSpPr>
          <p:cNvPr id="4" name="Footer Placeholder 3"/>
          <p:cNvSpPr>
            <a:spLocks noGrp="1"/>
          </p:cNvSpPr>
          <p:nvPr>
            <p:ph type="ftr" sz="quarter" idx="11"/>
          </p:nvPr>
        </p:nvSpPr>
        <p:spPr/>
        <p:txBody>
          <a:bodyPr/>
          <a:lstStyle>
            <a:lvl1pPr>
              <a:defRPr/>
            </a:lvl1pPr>
          </a:lstStyle>
          <a:p>
            <a:endParaRPr lang="id-ID"/>
          </a:p>
        </p:txBody>
      </p:sp>
      <p:sp>
        <p:nvSpPr>
          <p:cNvPr id="5" name="Slide Number Placeholder 4"/>
          <p:cNvSpPr>
            <a:spLocks noGrp="1"/>
          </p:cNvSpPr>
          <p:nvPr>
            <p:ph type="sldNum" sz="quarter" idx="12"/>
          </p:nvPr>
        </p:nvSpPr>
        <p:spPr/>
        <p:txBody>
          <a:bodyPr/>
          <a:lstStyle>
            <a:lvl1pPr>
              <a:defRPr/>
            </a:lvl1pPr>
          </a:lstStyle>
          <a:p>
            <a:fld id="{BCC4FB47-260F-4EFC-8B2D-B8ACC575EBD4}" type="slidenum">
              <a:rPr lang="id-ID" smtClean="0"/>
              <a:pPr/>
              <a:t>‹#›</a:t>
            </a:fld>
            <a:endParaRPr lang="id-I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6D3F2C-2B56-4C38-9FFA-E9B09E2A70A0}" type="datetime1">
              <a:rPr lang="id-ID" smtClean="0"/>
              <a:pPr/>
              <a:t>04/09/2020</a:t>
            </a:fld>
            <a:endParaRPr lang="id-ID"/>
          </a:p>
        </p:txBody>
      </p:sp>
      <p:sp>
        <p:nvSpPr>
          <p:cNvPr id="3" name="Footer Placeholder 2"/>
          <p:cNvSpPr>
            <a:spLocks noGrp="1"/>
          </p:cNvSpPr>
          <p:nvPr>
            <p:ph type="ftr" sz="quarter" idx="11"/>
          </p:nvPr>
        </p:nvSpPr>
        <p:spPr/>
        <p:txBody>
          <a:bodyPr/>
          <a:lstStyle>
            <a:lvl1pPr>
              <a:defRPr/>
            </a:lvl1pPr>
          </a:lstStyle>
          <a:p>
            <a:endParaRPr lang="id-ID"/>
          </a:p>
        </p:txBody>
      </p:sp>
      <p:sp>
        <p:nvSpPr>
          <p:cNvPr id="4" name="Slide Number Placeholder 3"/>
          <p:cNvSpPr>
            <a:spLocks noGrp="1"/>
          </p:cNvSpPr>
          <p:nvPr>
            <p:ph type="sldNum" sz="quarter" idx="12"/>
          </p:nvPr>
        </p:nvSpPr>
        <p:spPr/>
        <p:txBody>
          <a:bodyPr/>
          <a:lstStyle>
            <a:lvl1pPr>
              <a:defRPr/>
            </a:lvl1pPr>
          </a:lstStyle>
          <a:p>
            <a:fld id="{BCC4FB47-260F-4EFC-8B2D-B8ACC575EBD4}" type="slidenum">
              <a:rPr lang="id-ID" smtClean="0"/>
              <a:pPr/>
              <a:t>‹#›</a:t>
            </a:fld>
            <a:endParaRPr lang="id-I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84AB8925-7BF3-4A07-AF0E-1EE708CC9180}" type="datetime1">
              <a:rPr lang="id-ID" smtClean="0"/>
              <a:pPr/>
              <a:t>04/09/2020</a:t>
            </a:fld>
            <a:endParaRPr lang="id-ID"/>
          </a:p>
        </p:txBody>
      </p:sp>
      <p:sp>
        <p:nvSpPr>
          <p:cNvPr id="6" name="Footer Placeholder 5"/>
          <p:cNvSpPr>
            <a:spLocks noGrp="1"/>
          </p:cNvSpPr>
          <p:nvPr>
            <p:ph type="ftr" sz="quarter" idx="11"/>
          </p:nvPr>
        </p:nvSpPr>
        <p:spPr/>
        <p:txBody>
          <a:bodyPr/>
          <a:lstStyle>
            <a:lvl1pPr>
              <a:defRPr/>
            </a:lvl1pPr>
          </a:lstStyle>
          <a:p>
            <a:endParaRPr lang="id-ID"/>
          </a:p>
        </p:txBody>
      </p:sp>
      <p:sp>
        <p:nvSpPr>
          <p:cNvPr id="7" name="Slide Number Placeholder 6"/>
          <p:cNvSpPr>
            <a:spLocks noGrp="1"/>
          </p:cNvSpPr>
          <p:nvPr>
            <p:ph type="sldNum" sz="quarter" idx="12"/>
          </p:nvPr>
        </p:nvSpPr>
        <p:spPr/>
        <p:txBody>
          <a:bodyPr/>
          <a:lstStyle>
            <a:lvl1pPr>
              <a:defRPr/>
            </a:lvl1pPr>
          </a:lstStyle>
          <a:p>
            <a:fld id="{BCC4FB47-260F-4EFC-8B2D-B8ACC575EBD4}" type="slidenum">
              <a:rPr lang="id-ID" smtClean="0"/>
              <a:pPr/>
              <a:t>‹#›</a:t>
            </a:fld>
            <a:endParaRPr lang="id-I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id-ID"/>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65868C5-88DA-43DF-BF83-DA1FD7329780}" type="datetime1">
              <a:rPr lang="id-ID" smtClean="0"/>
              <a:pPr/>
              <a:t>04/09/2020</a:t>
            </a:fld>
            <a:endParaRPr lang="id-ID"/>
          </a:p>
        </p:txBody>
      </p:sp>
      <p:sp>
        <p:nvSpPr>
          <p:cNvPr id="6" name="Footer Placeholder 5"/>
          <p:cNvSpPr>
            <a:spLocks noGrp="1"/>
          </p:cNvSpPr>
          <p:nvPr>
            <p:ph type="ftr" sz="quarter" idx="11"/>
          </p:nvPr>
        </p:nvSpPr>
        <p:spPr/>
        <p:txBody>
          <a:bodyPr/>
          <a:lstStyle>
            <a:lvl1pPr>
              <a:defRPr/>
            </a:lvl1pPr>
          </a:lstStyle>
          <a:p>
            <a:endParaRPr lang="id-ID"/>
          </a:p>
        </p:txBody>
      </p:sp>
      <p:sp>
        <p:nvSpPr>
          <p:cNvPr id="7" name="Slide Number Placeholder 6"/>
          <p:cNvSpPr>
            <a:spLocks noGrp="1"/>
          </p:cNvSpPr>
          <p:nvPr>
            <p:ph type="sldNum" sz="quarter" idx="12"/>
          </p:nvPr>
        </p:nvSpPr>
        <p:spPr/>
        <p:txBody>
          <a:bodyPr/>
          <a:lstStyle>
            <a:lvl1pPr>
              <a:defRPr/>
            </a:lvl1pPr>
          </a:lstStyle>
          <a:p>
            <a:fld id="{BCC4FB47-260F-4EFC-8B2D-B8ACC575EBD4}" type="slidenum">
              <a:rPr lang="id-ID" smtClean="0"/>
              <a:pPr/>
              <a:t>‹#›</a:t>
            </a:fld>
            <a:endParaRPr lang="id-ID"/>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0.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jpeg"/><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1" name="Freeform 7"/>
          <p:cNvSpPr>
            <a:spLocks/>
          </p:cNvSpPr>
          <p:nvPr/>
        </p:nvSpPr>
        <p:spPr bwMode="gray">
          <a:xfrm>
            <a:off x="-9525" y="-9525"/>
            <a:ext cx="9156700" cy="6865938"/>
          </a:xfrm>
          <a:custGeom>
            <a:avLst/>
            <a:gdLst/>
            <a:ahLst/>
            <a:cxnLst>
              <a:cxn ang="0">
                <a:pos x="5766" y="605"/>
              </a:cxn>
              <a:cxn ang="0">
                <a:pos x="5768" y="4325"/>
              </a:cxn>
              <a:cxn ang="0">
                <a:pos x="1331" y="4325"/>
              </a:cxn>
              <a:cxn ang="0">
                <a:pos x="4" y="3111"/>
              </a:cxn>
              <a:cxn ang="0">
                <a:pos x="0" y="0"/>
              </a:cxn>
              <a:cxn ang="0">
                <a:pos x="2428" y="7"/>
              </a:cxn>
              <a:cxn ang="0">
                <a:pos x="5766" y="605"/>
              </a:cxn>
            </a:cxnLst>
            <a:rect l="0" t="0" r="r" b="b"/>
            <a:pathLst>
              <a:path w="5768" h="4325">
                <a:moveTo>
                  <a:pt x="5766" y="605"/>
                </a:moveTo>
                <a:cubicBezTo>
                  <a:pt x="5767" y="2464"/>
                  <a:pt x="5768" y="4325"/>
                  <a:pt x="5768" y="4325"/>
                </a:cubicBezTo>
                <a:cubicBezTo>
                  <a:pt x="5768" y="4325"/>
                  <a:pt x="3549" y="4325"/>
                  <a:pt x="1331" y="4325"/>
                </a:cubicBezTo>
                <a:cubicBezTo>
                  <a:pt x="499" y="3811"/>
                  <a:pt x="0" y="3109"/>
                  <a:pt x="4" y="3111"/>
                </a:cubicBezTo>
                <a:lnTo>
                  <a:pt x="0" y="0"/>
                </a:lnTo>
                <a:lnTo>
                  <a:pt x="2428" y="7"/>
                </a:lnTo>
                <a:cubicBezTo>
                  <a:pt x="2428" y="12"/>
                  <a:pt x="3096" y="401"/>
                  <a:pt x="5766" y="605"/>
                </a:cubicBezTo>
                <a:close/>
              </a:path>
            </a:pathLst>
          </a:custGeom>
          <a:gradFill rotWithShape="1">
            <a:gsLst>
              <a:gs pos="0">
                <a:srgbClr val="FDF58D">
                  <a:gamma/>
                  <a:tint val="3137"/>
                  <a:invGamma/>
                </a:srgbClr>
              </a:gs>
              <a:gs pos="100000">
                <a:srgbClr val="FDF58D">
                  <a:alpha val="70000"/>
                </a:srgbClr>
              </a:gs>
            </a:gsLst>
            <a:lin ang="2700000" scaled="1"/>
          </a:gradFill>
          <a:ln w="9525">
            <a:noFill/>
            <a:round/>
            <a:headEnd/>
            <a:tailEnd/>
          </a:ln>
          <a:effectLst/>
        </p:spPr>
        <p:txBody>
          <a:bodyPr/>
          <a:lstStyle/>
          <a:p>
            <a:endParaRPr lang="id-ID"/>
          </a:p>
        </p:txBody>
      </p:sp>
      <p:pic>
        <p:nvPicPr>
          <p:cNvPr id="1032" name="Picture 8" descr="5"/>
          <p:cNvPicPr>
            <a:picLocks noChangeAspect="1" noChangeArrowheads="1"/>
          </p:cNvPicPr>
          <p:nvPr/>
        </p:nvPicPr>
        <p:blipFill>
          <a:blip r:embed="rId15"/>
          <a:srcRect/>
          <a:stretch>
            <a:fillRect/>
          </a:stretch>
        </p:blipFill>
        <p:spPr bwMode="gray">
          <a:xfrm>
            <a:off x="0" y="0"/>
            <a:ext cx="9144000" cy="6858000"/>
          </a:xfrm>
          <a:prstGeom prst="rect">
            <a:avLst/>
          </a:prstGeom>
          <a:noFill/>
        </p:spPr>
      </p:pic>
      <p:sp>
        <p:nvSpPr>
          <p:cNvPr id="1033" name="Freeform 9"/>
          <p:cNvSpPr>
            <a:spLocks/>
          </p:cNvSpPr>
          <p:nvPr/>
        </p:nvSpPr>
        <p:spPr bwMode="gray">
          <a:xfrm>
            <a:off x="6352" y="5113338"/>
            <a:ext cx="1852613" cy="1746250"/>
          </a:xfrm>
          <a:custGeom>
            <a:avLst/>
            <a:gdLst/>
            <a:ahLst/>
            <a:cxnLst>
              <a:cxn ang="0">
                <a:pos x="0" y="0"/>
              </a:cxn>
              <a:cxn ang="0">
                <a:pos x="0" y="1100"/>
              </a:cxn>
              <a:cxn ang="0">
                <a:pos x="1089" y="1100"/>
              </a:cxn>
              <a:cxn ang="0">
                <a:pos x="0" y="0"/>
              </a:cxn>
            </a:cxnLst>
            <a:rect l="0" t="0" r="r" b="b"/>
            <a:pathLst>
              <a:path w="1089" h="1100">
                <a:moveTo>
                  <a:pt x="0" y="0"/>
                </a:moveTo>
                <a:cubicBezTo>
                  <a:pt x="0" y="550"/>
                  <a:pt x="0" y="1100"/>
                  <a:pt x="0" y="1100"/>
                </a:cubicBezTo>
                <a:lnTo>
                  <a:pt x="1089" y="1100"/>
                </a:lnTo>
                <a:cubicBezTo>
                  <a:pt x="1089" y="1100"/>
                  <a:pt x="596" y="865"/>
                  <a:pt x="0" y="0"/>
                </a:cubicBezTo>
                <a:close/>
              </a:path>
            </a:pathLst>
          </a:custGeom>
          <a:solidFill>
            <a:schemeClr val="folHlink"/>
          </a:solidFill>
          <a:ln w="9525">
            <a:noFill/>
            <a:round/>
            <a:headEnd/>
            <a:tailEnd/>
          </a:ln>
          <a:effectLst/>
        </p:spPr>
        <p:txBody>
          <a:bodyPr/>
          <a:lstStyle/>
          <a:p>
            <a:endParaRPr lang="id-ID"/>
          </a:p>
        </p:txBody>
      </p:sp>
      <p:grpSp>
        <p:nvGrpSpPr>
          <p:cNvPr id="2" name="Group 11"/>
          <p:cNvGrpSpPr>
            <a:grpSpLocks/>
          </p:cNvGrpSpPr>
          <p:nvPr/>
        </p:nvGrpSpPr>
        <p:grpSpPr bwMode="auto">
          <a:xfrm>
            <a:off x="2" y="2"/>
            <a:ext cx="9156700" cy="6875463"/>
            <a:chOff x="0" y="0"/>
            <a:chExt cx="5768" cy="4331"/>
          </a:xfrm>
        </p:grpSpPr>
        <p:grpSp>
          <p:nvGrpSpPr>
            <p:cNvPr id="3" name="Group 12"/>
            <p:cNvGrpSpPr>
              <a:grpSpLocks/>
            </p:cNvGrpSpPr>
            <p:nvPr/>
          </p:nvGrpSpPr>
          <p:grpSpPr bwMode="auto">
            <a:xfrm>
              <a:off x="332" y="0"/>
              <a:ext cx="5080" cy="4331"/>
              <a:chOff x="332" y="0"/>
              <a:chExt cx="5080" cy="4331"/>
            </a:xfrm>
          </p:grpSpPr>
          <p:sp>
            <p:nvSpPr>
              <p:cNvPr id="1037" name="Line 13"/>
              <p:cNvSpPr>
                <a:spLocks noChangeShapeType="1"/>
              </p:cNvSpPr>
              <p:nvPr/>
            </p:nvSpPr>
            <p:spPr bwMode="gray">
              <a:xfrm>
                <a:off x="332" y="0"/>
                <a:ext cx="0" cy="3510"/>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sp>
            <p:nvSpPr>
              <p:cNvPr id="1038" name="Line 14"/>
              <p:cNvSpPr>
                <a:spLocks noChangeShapeType="1"/>
              </p:cNvSpPr>
              <p:nvPr/>
            </p:nvSpPr>
            <p:spPr bwMode="gray">
              <a:xfrm>
                <a:off x="1057" y="0"/>
                <a:ext cx="0" cy="4142"/>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sp>
            <p:nvSpPr>
              <p:cNvPr id="1039" name="Line 15"/>
              <p:cNvSpPr>
                <a:spLocks noChangeShapeType="1"/>
              </p:cNvSpPr>
              <p:nvPr/>
            </p:nvSpPr>
            <p:spPr bwMode="gray">
              <a:xfrm>
                <a:off x="1783" y="0"/>
                <a:ext cx="0" cy="4322"/>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sp>
            <p:nvSpPr>
              <p:cNvPr id="1040" name="Line 16"/>
              <p:cNvSpPr>
                <a:spLocks noChangeShapeType="1"/>
              </p:cNvSpPr>
              <p:nvPr/>
            </p:nvSpPr>
            <p:spPr bwMode="gray">
              <a:xfrm>
                <a:off x="2509" y="0"/>
                <a:ext cx="0" cy="4331"/>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sp>
            <p:nvSpPr>
              <p:cNvPr id="1041" name="Line 17"/>
              <p:cNvSpPr>
                <a:spLocks noChangeShapeType="1"/>
              </p:cNvSpPr>
              <p:nvPr/>
            </p:nvSpPr>
            <p:spPr bwMode="gray">
              <a:xfrm>
                <a:off x="3234" y="245"/>
                <a:ext cx="0" cy="4086"/>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sp>
            <p:nvSpPr>
              <p:cNvPr id="1042" name="Line 18"/>
              <p:cNvSpPr>
                <a:spLocks noChangeShapeType="1"/>
              </p:cNvSpPr>
              <p:nvPr/>
            </p:nvSpPr>
            <p:spPr bwMode="gray">
              <a:xfrm>
                <a:off x="3960" y="390"/>
                <a:ext cx="0" cy="3941"/>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sp>
            <p:nvSpPr>
              <p:cNvPr id="1043" name="Line 19"/>
              <p:cNvSpPr>
                <a:spLocks noChangeShapeType="1"/>
              </p:cNvSpPr>
              <p:nvPr/>
            </p:nvSpPr>
            <p:spPr bwMode="gray">
              <a:xfrm>
                <a:off x="4686" y="487"/>
                <a:ext cx="0" cy="3844"/>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sp>
            <p:nvSpPr>
              <p:cNvPr id="1044" name="Line 20"/>
              <p:cNvSpPr>
                <a:spLocks noChangeShapeType="1"/>
              </p:cNvSpPr>
              <p:nvPr/>
            </p:nvSpPr>
            <p:spPr bwMode="gray">
              <a:xfrm>
                <a:off x="5412" y="567"/>
                <a:ext cx="0" cy="3764"/>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grpSp>
        <p:grpSp>
          <p:nvGrpSpPr>
            <p:cNvPr id="4" name="Group 21"/>
            <p:cNvGrpSpPr>
              <a:grpSpLocks/>
            </p:cNvGrpSpPr>
            <p:nvPr/>
          </p:nvGrpSpPr>
          <p:grpSpPr bwMode="auto">
            <a:xfrm>
              <a:off x="0" y="264"/>
              <a:ext cx="5768" cy="3538"/>
              <a:chOff x="0" y="264"/>
              <a:chExt cx="5768" cy="3538"/>
            </a:xfrm>
          </p:grpSpPr>
          <p:sp>
            <p:nvSpPr>
              <p:cNvPr id="1046" name="Line 22"/>
              <p:cNvSpPr>
                <a:spLocks noChangeShapeType="1"/>
              </p:cNvSpPr>
              <p:nvPr/>
            </p:nvSpPr>
            <p:spPr bwMode="gray">
              <a:xfrm rot="5400000">
                <a:off x="1635" y="-1371"/>
                <a:ext cx="0" cy="3270"/>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sp>
            <p:nvSpPr>
              <p:cNvPr id="1047" name="Line 23"/>
              <p:cNvSpPr>
                <a:spLocks noChangeShapeType="1"/>
              </p:cNvSpPr>
              <p:nvPr/>
            </p:nvSpPr>
            <p:spPr bwMode="gray">
              <a:xfrm rot="5400000">
                <a:off x="2884" y="-1913"/>
                <a:ext cx="0" cy="5768"/>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sp>
            <p:nvSpPr>
              <p:cNvPr id="1048" name="Line 24"/>
              <p:cNvSpPr>
                <a:spLocks noChangeShapeType="1"/>
              </p:cNvSpPr>
              <p:nvPr/>
            </p:nvSpPr>
            <p:spPr bwMode="gray">
              <a:xfrm rot="5400000">
                <a:off x="2884" y="-1205"/>
                <a:ext cx="0" cy="5768"/>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sp>
            <p:nvSpPr>
              <p:cNvPr id="1049" name="Line 25"/>
              <p:cNvSpPr>
                <a:spLocks noChangeShapeType="1"/>
              </p:cNvSpPr>
              <p:nvPr/>
            </p:nvSpPr>
            <p:spPr bwMode="gray">
              <a:xfrm rot="5400000">
                <a:off x="2885" y="-497"/>
                <a:ext cx="0" cy="5766"/>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sp>
            <p:nvSpPr>
              <p:cNvPr id="1050" name="Line 26"/>
              <p:cNvSpPr>
                <a:spLocks noChangeShapeType="1"/>
              </p:cNvSpPr>
              <p:nvPr/>
            </p:nvSpPr>
            <p:spPr bwMode="gray">
              <a:xfrm rot="5400000">
                <a:off x="2885" y="211"/>
                <a:ext cx="0" cy="5766"/>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sp>
            <p:nvSpPr>
              <p:cNvPr id="1051" name="Line 27"/>
              <p:cNvSpPr>
                <a:spLocks noChangeShapeType="1"/>
              </p:cNvSpPr>
              <p:nvPr/>
            </p:nvSpPr>
            <p:spPr bwMode="gray">
              <a:xfrm rot="5400000">
                <a:off x="3192" y="1251"/>
                <a:ext cx="0" cy="5102"/>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p>
            </p:txBody>
          </p:sp>
        </p:grpSp>
      </p:grpSp>
      <p:sp>
        <p:nvSpPr>
          <p:cNvPr id="1052" name="Rectangle 28"/>
          <p:cNvSpPr>
            <a:spLocks noChangeArrowheads="1"/>
          </p:cNvSpPr>
          <p:nvPr/>
        </p:nvSpPr>
        <p:spPr bwMode="gray">
          <a:xfrm>
            <a:off x="4005263" y="2692401"/>
            <a:ext cx="1128712" cy="1079500"/>
          </a:xfrm>
          <a:prstGeom prst="rect">
            <a:avLst/>
          </a:prstGeom>
          <a:solidFill>
            <a:srgbClr val="FFFFFF">
              <a:alpha val="25000"/>
            </a:srgbClr>
          </a:solidFill>
          <a:ln w="9525">
            <a:noFill/>
            <a:miter lim="800000"/>
            <a:headEnd/>
            <a:tailEnd/>
          </a:ln>
          <a:effectLst/>
        </p:spPr>
        <p:txBody>
          <a:bodyPr wrap="none" anchor="ctr"/>
          <a:lstStyle/>
          <a:p>
            <a:endParaRPr lang="id-ID"/>
          </a:p>
        </p:txBody>
      </p:sp>
      <p:sp>
        <p:nvSpPr>
          <p:cNvPr id="1053" name="Rectangle 29"/>
          <p:cNvSpPr>
            <a:spLocks noChangeArrowheads="1"/>
          </p:cNvSpPr>
          <p:nvPr/>
        </p:nvSpPr>
        <p:spPr bwMode="gray">
          <a:xfrm>
            <a:off x="7459666" y="4937127"/>
            <a:ext cx="1120775" cy="1079500"/>
          </a:xfrm>
          <a:prstGeom prst="rect">
            <a:avLst/>
          </a:prstGeom>
          <a:solidFill>
            <a:srgbClr val="FFFFFF">
              <a:alpha val="30000"/>
            </a:srgbClr>
          </a:solidFill>
          <a:ln w="9525">
            <a:noFill/>
            <a:miter lim="800000"/>
            <a:headEnd/>
            <a:tailEnd/>
          </a:ln>
          <a:effectLst/>
        </p:spPr>
        <p:txBody>
          <a:bodyPr wrap="none" anchor="ctr"/>
          <a:lstStyle/>
          <a:p>
            <a:endParaRPr lang="id-ID"/>
          </a:p>
        </p:txBody>
      </p:sp>
      <p:sp>
        <p:nvSpPr>
          <p:cNvPr id="1054" name="Rectangle 30"/>
          <p:cNvSpPr>
            <a:spLocks noChangeArrowheads="1"/>
          </p:cNvSpPr>
          <p:nvPr/>
        </p:nvSpPr>
        <p:spPr bwMode="gray">
          <a:xfrm>
            <a:off x="549278" y="3808413"/>
            <a:ext cx="1128713" cy="1079500"/>
          </a:xfrm>
          <a:prstGeom prst="rect">
            <a:avLst/>
          </a:prstGeom>
          <a:solidFill>
            <a:srgbClr val="FFFFFF">
              <a:alpha val="20000"/>
            </a:srgbClr>
          </a:solidFill>
          <a:ln w="9525">
            <a:noFill/>
            <a:miter lim="800000"/>
            <a:headEnd/>
            <a:tailEnd/>
          </a:ln>
          <a:effectLst/>
        </p:spPr>
        <p:txBody>
          <a:bodyPr wrap="none" anchor="ctr"/>
          <a:lstStyle/>
          <a:p>
            <a:endParaRPr lang="id-ID"/>
          </a:p>
        </p:txBody>
      </p:sp>
      <p:sp>
        <p:nvSpPr>
          <p:cNvPr id="1055" name="Rectangle 31"/>
          <p:cNvSpPr>
            <a:spLocks noChangeArrowheads="1"/>
          </p:cNvSpPr>
          <p:nvPr/>
        </p:nvSpPr>
        <p:spPr bwMode="gray">
          <a:xfrm>
            <a:off x="6307139" y="6064252"/>
            <a:ext cx="1128712" cy="796925"/>
          </a:xfrm>
          <a:prstGeom prst="rect">
            <a:avLst/>
          </a:prstGeom>
          <a:solidFill>
            <a:srgbClr val="FFFFFF">
              <a:alpha val="20000"/>
            </a:srgbClr>
          </a:solidFill>
          <a:ln w="9525">
            <a:noFill/>
            <a:miter lim="800000"/>
            <a:headEnd/>
            <a:tailEnd/>
          </a:ln>
          <a:effectLst/>
        </p:spPr>
        <p:txBody>
          <a:bodyPr wrap="none" anchor="ctr"/>
          <a:lstStyle/>
          <a:p>
            <a:endParaRPr lang="id-ID"/>
          </a:p>
        </p:txBody>
      </p:sp>
      <p:sp>
        <p:nvSpPr>
          <p:cNvPr id="1056" name="Rectangle 32"/>
          <p:cNvSpPr>
            <a:spLocks noChangeArrowheads="1"/>
          </p:cNvSpPr>
          <p:nvPr/>
        </p:nvSpPr>
        <p:spPr bwMode="gray">
          <a:xfrm>
            <a:off x="2846388" y="2"/>
            <a:ext cx="1128712" cy="404813"/>
          </a:xfrm>
          <a:prstGeom prst="rect">
            <a:avLst/>
          </a:prstGeom>
          <a:solidFill>
            <a:srgbClr val="FFFFFF">
              <a:alpha val="39999"/>
            </a:srgbClr>
          </a:solidFill>
          <a:ln w="9525">
            <a:noFill/>
            <a:miter lim="800000"/>
            <a:headEnd/>
            <a:tailEnd/>
          </a:ln>
          <a:effectLst/>
        </p:spPr>
        <p:txBody>
          <a:bodyPr wrap="none" anchor="ctr"/>
          <a:lstStyle/>
          <a:p>
            <a:endParaRPr lang="id-ID"/>
          </a:p>
        </p:txBody>
      </p:sp>
      <p:sp>
        <p:nvSpPr>
          <p:cNvPr id="1057" name="Rectangle 33"/>
          <p:cNvSpPr>
            <a:spLocks noChangeArrowheads="1"/>
          </p:cNvSpPr>
          <p:nvPr/>
        </p:nvSpPr>
        <p:spPr bwMode="gray">
          <a:xfrm>
            <a:off x="2852741" y="4938714"/>
            <a:ext cx="1120775" cy="1079500"/>
          </a:xfrm>
          <a:prstGeom prst="rect">
            <a:avLst/>
          </a:prstGeom>
          <a:solidFill>
            <a:srgbClr val="FFFFFF">
              <a:alpha val="30000"/>
            </a:srgbClr>
          </a:solidFill>
          <a:ln w="9525">
            <a:noFill/>
            <a:miter lim="800000"/>
            <a:headEnd/>
            <a:tailEnd/>
          </a:ln>
          <a:effectLst/>
        </p:spPr>
        <p:txBody>
          <a:bodyPr wrap="none" anchor="ctr"/>
          <a:lstStyle/>
          <a:p>
            <a:endParaRPr lang="id-ID"/>
          </a:p>
        </p:txBody>
      </p:sp>
      <p:sp>
        <p:nvSpPr>
          <p:cNvPr id="1058" name="Rectangle 34"/>
          <p:cNvSpPr>
            <a:spLocks noChangeArrowheads="1"/>
          </p:cNvSpPr>
          <p:nvPr/>
        </p:nvSpPr>
        <p:spPr bwMode="gray">
          <a:xfrm>
            <a:off x="6300791" y="1566864"/>
            <a:ext cx="1120775" cy="1079500"/>
          </a:xfrm>
          <a:prstGeom prst="rect">
            <a:avLst/>
          </a:prstGeom>
          <a:solidFill>
            <a:srgbClr val="FFFFFF">
              <a:alpha val="30000"/>
            </a:srgbClr>
          </a:solidFill>
          <a:ln w="9525">
            <a:noFill/>
            <a:miter lim="800000"/>
            <a:headEnd/>
            <a:tailEnd/>
          </a:ln>
          <a:effectLst/>
        </p:spPr>
        <p:txBody>
          <a:bodyPr wrap="none" anchor="ctr"/>
          <a:lstStyle/>
          <a:p>
            <a:endParaRPr lang="id-ID"/>
          </a:p>
        </p:txBody>
      </p:sp>
      <p:pic>
        <p:nvPicPr>
          <p:cNvPr id="1059" name="Picture 35" descr="3"/>
          <p:cNvPicPr>
            <a:picLocks noChangeAspect="1" noChangeArrowheads="1"/>
          </p:cNvPicPr>
          <p:nvPr/>
        </p:nvPicPr>
        <p:blipFill>
          <a:blip r:embed="rId16" cstate="print"/>
          <a:srcRect/>
          <a:stretch>
            <a:fillRect/>
          </a:stretch>
        </p:blipFill>
        <p:spPr bwMode="gray">
          <a:xfrm>
            <a:off x="-180975" y="5638800"/>
            <a:ext cx="2016125" cy="1219200"/>
          </a:xfrm>
          <a:prstGeom prst="rect">
            <a:avLst/>
          </a:prstGeom>
          <a:noFill/>
        </p:spPr>
      </p:pic>
      <p:sp>
        <p:nvSpPr>
          <p:cNvPr id="1027" name="Rectangle 3"/>
          <p:cNvSpPr>
            <a:spLocks noGrp="1" noChangeArrowheads="1"/>
          </p:cNvSpPr>
          <p:nvPr>
            <p:ph type="body" idx="1"/>
          </p:nvPr>
        </p:nvSpPr>
        <p:spPr bwMode="gray">
          <a:xfrm>
            <a:off x="457200" y="1600202"/>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gray">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F0E12658-DEDB-4A76-B89C-0130D221509C}" type="datetime1">
              <a:rPr lang="id-ID" smtClean="0"/>
              <a:pPr/>
              <a:t>04/09/2020</a:t>
            </a:fld>
            <a:endParaRPr lang="id-ID"/>
          </a:p>
        </p:txBody>
      </p:sp>
      <p:sp>
        <p:nvSpPr>
          <p:cNvPr id="1029" name="Rectangle 5"/>
          <p:cNvSpPr>
            <a:spLocks noGrp="1" noChangeArrowheads="1"/>
          </p:cNvSpPr>
          <p:nvPr>
            <p:ph type="ftr" sz="quarter" idx="3"/>
          </p:nvPr>
        </p:nvSpPr>
        <p:spPr bwMode="gray">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id-ID"/>
          </a:p>
        </p:txBody>
      </p:sp>
      <p:sp>
        <p:nvSpPr>
          <p:cNvPr id="1030" name="Rectangle 6"/>
          <p:cNvSpPr>
            <a:spLocks noGrp="1" noChangeArrowheads="1"/>
          </p:cNvSpPr>
          <p:nvPr>
            <p:ph type="sldNum" sz="quarter" idx="4"/>
          </p:nvPr>
        </p:nvSpPr>
        <p:spPr bwMode="gray">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CC4FB47-260F-4EFC-8B2D-B8ACC575EBD4}" type="slidenum">
              <a:rPr lang="id-ID" smtClean="0"/>
              <a:pPr/>
              <a:t>‹#›</a:t>
            </a:fld>
            <a:endParaRPr lang="id-ID"/>
          </a:p>
        </p:txBody>
      </p:sp>
      <p:sp>
        <p:nvSpPr>
          <p:cNvPr id="1060" name="Freeform 36" descr="11"/>
          <p:cNvSpPr>
            <a:spLocks/>
          </p:cNvSpPr>
          <p:nvPr/>
        </p:nvSpPr>
        <p:spPr bwMode="gray">
          <a:xfrm>
            <a:off x="4041775" y="2"/>
            <a:ext cx="5105400" cy="739775"/>
          </a:xfrm>
          <a:custGeom>
            <a:avLst/>
            <a:gdLst/>
            <a:ahLst/>
            <a:cxnLst>
              <a:cxn ang="0">
                <a:pos x="3130" y="453"/>
              </a:cxn>
              <a:cxn ang="0">
                <a:pos x="3130" y="0"/>
              </a:cxn>
              <a:cxn ang="0">
                <a:pos x="0" y="0"/>
              </a:cxn>
              <a:cxn ang="0">
                <a:pos x="3130" y="453"/>
              </a:cxn>
            </a:cxnLst>
            <a:rect l="0" t="0" r="r" b="b"/>
            <a:pathLst>
              <a:path w="3130" h="453">
                <a:moveTo>
                  <a:pt x="3130" y="453"/>
                </a:moveTo>
                <a:cubicBezTo>
                  <a:pt x="3130" y="226"/>
                  <a:pt x="3130" y="0"/>
                  <a:pt x="3130" y="0"/>
                </a:cubicBezTo>
                <a:lnTo>
                  <a:pt x="0" y="0"/>
                </a:lnTo>
                <a:cubicBezTo>
                  <a:pt x="0" y="0"/>
                  <a:pt x="1298" y="389"/>
                  <a:pt x="3130" y="453"/>
                </a:cubicBezTo>
                <a:close/>
              </a:path>
            </a:pathLst>
          </a:custGeom>
          <a:blipFill dpi="0" rotWithShape="1">
            <a:blip r:embed="rId17"/>
            <a:srcRect/>
            <a:stretch>
              <a:fillRect/>
            </a:stretch>
          </a:blipFill>
          <a:ln w="9525">
            <a:noFill/>
            <a:round/>
            <a:headEnd/>
            <a:tailEnd/>
          </a:ln>
          <a:effectLst/>
        </p:spPr>
        <p:txBody>
          <a:bodyPr/>
          <a:lstStyle/>
          <a:p>
            <a:endParaRPr lang="id-ID"/>
          </a:p>
        </p:txBody>
      </p:sp>
      <p:sp>
        <p:nvSpPr>
          <p:cNvPr id="1026" name="Rectangle 2"/>
          <p:cNvSpPr>
            <a:spLocks noGrp="1" noChangeArrowheads="1"/>
          </p:cNvSpPr>
          <p:nvPr>
            <p:ph type="title"/>
          </p:nvPr>
        </p:nvSpPr>
        <p:spPr bwMode="gray">
          <a:xfrm>
            <a:off x="457200" y="325440"/>
            <a:ext cx="8229600" cy="927100"/>
          </a:xfrm>
          <a:prstGeom prst="rect">
            <a:avLst/>
          </a:prstGeom>
          <a:noFill/>
          <a:ln w="9525">
            <a:noFill/>
            <a:miter lim="800000"/>
            <a:headEnd/>
            <a:tailEnd/>
          </a:ln>
          <a:effectLst>
            <a:outerShdw dist="35921" dir="2700000" algn="ctr" rotWithShape="0">
              <a:srgbClr val="FFFFFF"/>
            </a:outerShdw>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34" name="Freeform 10"/>
          <p:cNvSpPr>
            <a:spLocks/>
          </p:cNvSpPr>
          <p:nvPr/>
        </p:nvSpPr>
        <p:spPr bwMode="gray">
          <a:xfrm>
            <a:off x="4041775" y="1590"/>
            <a:ext cx="5105400" cy="739775"/>
          </a:xfrm>
          <a:custGeom>
            <a:avLst/>
            <a:gdLst/>
            <a:ahLst/>
            <a:cxnLst>
              <a:cxn ang="0">
                <a:pos x="3130" y="453"/>
              </a:cxn>
              <a:cxn ang="0">
                <a:pos x="3130" y="0"/>
              </a:cxn>
              <a:cxn ang="0">
                <a:pos x="0" y="0"/>
              </a:cxn>
              <a:cxn ang="0">
                <a:pos x="3130" y="453"/>
              </a:cxn>
            </a:cxnLst>
            <a:rect l="0" t="0" r="r" b="b"/>
            <a:pathLst>
              <a:path w="3130" h="453">
                <a:moveTo>
                  <a:pt x="3130" y="453"/>
                </a:moveTo>
                <a:cubicBezTo>
                  <a:pt x="3130" y="226"/>
                  <a:pt x="3130" y="0"/>
                  <a:pt x="3130" y="0"/>
                </a:cubicBezTo>
                <a:lnTo>
                  <a:pt x="0" y="0"/>
                </a:lnTo>
                <a:cubicBezTo>
                  <a:pt x="0" y="0"/>
                  <a:pt x="1298" y="389"/>
                  <a:pt x="3130" y="453"/>
                </a:cubicBezTo>
                <a:close/>
              </a:path>
            </a:pathLst>
          </a:custGeom>
          <a:blipFill dpi="0" rotWithShape="1">
            <a:blip r:embed="rId18"/>
            <a:srcRect/>
            <a:stretch>
              <a:fillRect/>
            </a:stretch>
          </a:blipFill>
          <a:ln w="9525">
            <a:noFill/>
            <a:round/>
            <a:headEnd/>
            <a:tailEnd/>
          </a:ln>
          <a:effectLst/>
        </p:spPr>
        <p:txBody>
          <a:bodyPr/>
          <a:lstStyle/>
          <a:p>
            <a:endParaRPr lang="id-ID"/>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ppt_x</p:attrName>
                                        </p:attrNameLst>
                                      </p:cBhvr>
                                      <p:tavLst>
                                        <p:tav tm="0">
                                          <p:val>
                                            <p:strVal val="#ppt_x-.2"/>
                                          </p:val>
                                        </p:tav>
                                        <p:tav tm="100000">
                                          <p:val>
                                            <p:strVal val="#ppt_x"/>
                                          </p:val>
                                        </p:tav>
                                      </p:tavLst>
                                    </p:anim>
                                    <p:anim calcmode="lin" valueType="num">
                                      <p:cBhvr>
                                        <p:cTn id="8" dur="5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500"/>
                                        <p:tgtEl>
                                          <p:spTgt spid="1026"/>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34"/>
                                        </p:tgtEl>
                                        <p:attrNameLst>
                                          <p:attrName>style.visibility</p:attrName>
                                        </p:attrNameLst>
                                      </p:cBhvr>
                                      <p:to>
                                        <p:strVal val="visible"/>
                                      </p:to>
                                    </p:set>
                                    <p:animEffect transition="in" filter="fade">
                                      <p:cBhvr>
                                        <p:cTn id="13" dur="2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34" grpId="0" animBg="1"/>
    </p:bldLst>
  </p:timing>
  <p:hf hdr="0" ftr="0"/>
  <p:txStyles>
    <p:titleStyle>
      <a:lvl1pPr algn="l" rtl="0" eaLnBrk="1" fontAlgn="base" hangingPunct="1">
        <a:spcBef>
          <a:spcPct val="0"/>
        </a:spcBef>
        <a:spcAft>
          <a:spcPct val="0"/>
        </a:spcAft>
        <a:defRPr sz="4000" b="1">
          <a:solidFill>
            <a:srgbClr val="002060"/>
          </a:solidFill>
          <a:latin typeface="Comic Sans MS" pitchFamily="66" charset="0"/>
          <a:ea typeface="+mj-ea"/>
          <a:cs typeface="+mj-cs"/>
        </a:defRPr>
      </a:lvl1pPr>
      <a:lvl2pPr algn="l" rtl="0" eaLnBrk="1" fontAlgn="base" hangingPunct="1">
        <a:spcBef>
          <a:spcPct val="0"/>
        </a:spcBef>
        <a:spcAft>
          <a:spcPct val="0"/>
        </a:spcAft>
        <a:defRPr sz="4400" b="1">
          <a:solidFill>
            <a:schemeClr val="tx2"/>
          </a:solidFill>
          <a:latin typeface="Arial" charset="0"/>
        </a:defRPr>
      </a:lvl2pPr>
      <a:lvl3pPr algn="l" rtl="0" eaLnBrk="1" fontAlgn="base" hangingPunct="1">
        <a:spcBef>
          <a:spcPct val="0"/>
        </a:spcBef>
        <a:spcAft>
          <a:spcPct val="0"/>
        </a:spcAft>
        <a:defRPr sz="4400" b="1">
          <a:solidFill>
            <a:schemeClr val="tx2"/>
          </a:solidFill>
          <a:latin typeface="Arial" charset="0"/>
        </a:defRPr>
      </a:lvl3pPr>
      <a:lvl4pPr algn="l" rtl="0" eaLnBrk="1" fontAlgn="base" hangingPunct="1">
        <a:spcBef>
          <a:spcPct val="0"/>
        </a:spcBef>
        <a:spcAft>
          <a:spcPct val="0"/>
        </a:spcAft>
        <a:defRPr sz="4400" b="1">
          <a:solidFill>
            <a:schemeClr val="tx2"/>
          </a:solidFill>
          <a:latin typeface="Arial" charset="0"/>
        </a:defRPr>
      </a:lvl4pPr>
      <a:lvl5pPr algn="l" rtl="0" eaLnBrk="1" fontAlgn="base" hangingPunct="1">
        <a:spcBef>
          <a:spcPct val="0"/>
        </a:spcBef>
        <a:spcAft>
          <a:spcPct val="0"/>
        </a:spcAft>
        <a:defRPr sz="4400" b="1">
          <a:solidFill>
            <a:schemeClr val="tx2"/>
          </a:solidFill>
          <a:latin typeface="Arial" charset="0"/>
        </a:defRPr>
      </a:lvl5pPr>
      <a:lvl6pPr marL="457200" algn="l" rtl="0" eaLnBrk="1" fontAlgn="base" hangingPunct="1">
        <a:spcBef>
          <a:spcPct val="0"/>
        </a:spcBef>
        <a:spcAft>
          <a:spcPct val="0"/>
        </a:spcAft>
        <a:defRPr sz="4400" b="1">
          <a:solidFill>
            <a:schemeClr val="tx2"/>
          </a:solidFill>
          <a:latin typeface="Arial" charset="0"/>
        </a:defRPr>
      </a:lvl6pPr>
      <a:lvl7pPr marL="914400" algn="l" rtl="0" eaLnBrk="1" fontAlgn="base" hangingPunct="1">
        <a:spcBef>
          <a:spcPct val="0"/>
        </a:spcBef>
        <a:spcAft>
          <a:spcPct val="0"/>
        </a:spcAft>
        <a:defRPr sz="4400" b="1">
          <a:solidFill>
            <a:schemeClr val="tx2"/>
          </a:solidFill>
          <a:latin typeface="Arial" charset="0"/>
        </a:defRPr>
      </a:lvl7pPr>
      <a:lvl8pPr marL="1371600" algn="l" rtl="0" eaLnBrk="1" fontAlgn="base" hangingPunct="1">
        <a:spcBef>
          <a:spcPct val="0"/>
        </a:spcBef>
        <a:spcAft>
          <a:spcPct val="0"/>
        </a:spcAft>
        <a:defRPr sz="4400" b="1">
          <a:solidFill>
            <a:schemeClr val="tx2"/>
          </a:solidFill>
          <a:latin typeface="Arial" charset="0"/>
        </a:defRPr>
      </a:lvl8pPr>
      <a:lvl9pPr marL="1828800" algn="l" rtl="0" eaLnBrk="1" fontAlgn="base" hangingPunct="1">
        <a:spcBef>
          <a:spcPct val="0"/>
        </a:spcBef>
        <a:spcAft>
          <a:spcPct val="0"/>
        </a:spcAft>
        <a:defRPr sz="44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Comic Sans MS" pitchFamily="66" charset="0"/>
          <a:ea typeface="+mn-ea"/>
          <a:cs typeface="+mn-cs"/>
        </a:defRPr>
      </a:lvl1pPr>
      <a:lvl2pPr marL="742950" indent="-285750" algn="l" rtl="0" eaLnBrk="1" fontAlgn="base" hangingPunct="1">
        <a:spcBef>
          <a:spcPct val="20000"/>
        </a:spcBef>
        <a:spcAft>
          <a:spcPct val="0"/>
        </a:spcAft>
        <a:buChar char="–"/>
        <a:defRPr sz="2800">
          <a:solidFill>
            <a:schemeClr val="tx1"/>
          </a:solidFill>
          <a:latin typeface="Comic Sans MS" pitchFamily="66" charset="0"/>
        </a:defRPr>
      </a:lvl2pPr>
      <a:lvl3pPr marL="1143000" indent="-228600" algn="l" rtl="0" eaLnBrk="1" fontAlgn="base" hangingPunct="1">
        <a:spcBef>
          <a:spcPct val="20000"/>
        </a:spcBef>
        <a:spcAft>
          <a:spcPct val="0"/>
        </a:spcAft>
        <a:buChar char="•"/>
        <a:defRPr sz="2400">
          <a:solidFill>
            <a:schemeClr val="tx1"/>
          </a:solidFill>
          <a:latin typeface="Comic Sans MS" pitchFamily="66" charset="0"/>
        </a:defRPr>
      </a:lvl3pPr>
      <a:lvl4pPr marL="1600200" indent="-228600" algn="l" rtl="0" eaLnBrk="1" fontAlgn="base" hangingPunct="1">
        <a:spcBef>
          <a:spcPct val="20000"/>
        </a:spcBef>
        <a:spcAft>
          <a:spcPct val="0"/>
        </a:spcAft>
        <a:buChar char="–"/>
        <a:defRPr sz="2000">
          <a:solidFill>
            <a:schemeClr val="tx1"/>
          </a:solidFill>
          <a:latin typeface="Comic Sans MS" pitchFamily="66" charset="0"/>
        </a:defRPr>
      </a:lvl4pPr>
      <a:lvl5pPr marL="2057400" indent="-228600" algn="l" rtl="0" eaLnBrk="1" fontAlgn="base" hangingPunct="1">
        <a:spcBef>
          <a:spcPct val="20000"/>
        </a:spcBef>
        <a:spcAft>
          <a:spcPct val="0"/>
        </a:spcAft>
        <a:buChar char="»"/>
        <a:defRPr sz="2000">
          <a:solidFill>
            <a:schemeClr val="tx1"/>
          </a:solidFill>
          <a:latin typeface="Comic Sans MS" pitchFamily="66"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1" name="Freeform 7"/>
          <p:cNvSpPr>
            <a:spLocks/>
          </p:cNvSpPr>
          <p:nvPr/>
        </p:nvSpPr>
        <p:spPr bwMode="gray">
          <a:xfrm>
            <a:off x="-9525" y="-9525"/>
            <a:ext cx="9156700" cy="6865938"/>
          </a:xfrm>
          <a:custGeom>
            <a:avLst/>
            <a:gdLst/>
            <a:ahLst/>
            <a:cxnLst>
              <a:cxn ang="0">
                <a:pos x="5766" y="605"/>
              </a:cxn>
              <a:cxn ang="0">
                <a:pos x="5768" y="4325"/>
              </a:cxn>
              <a:cxn ang="0">
                <a:pos x="1331" y="4325"/>
              </a:cxn>
              <a:cxn ang="0">
                <a:pos x="4" y="3111"/>
              </a:cxn>
              <a:cxn ang="0">
                <a:pos x="0" y="0"/>
              </a:cxn>
              <a:cxn ang="0">
                <a:pos x="2428" y="7"/>
              </a:cxn>
              <a:cxn ang="0">
                <a:pos x="5766" y="605"/>
              </a:cxn>
            </a:cxnLst>
            <a:rect l="0" t="0" r="r" b="b"/>
            <a:pathLst>
              <a:path w="5768" h="4325">
                <a:moveTo>
                  <a:pt x="5766" y="605"/>
                </a:moveTo>
                <a:cubicBezTo>
                  <a:pt x="5767" y="2464"/>
                  <a:pt x="5768" y="4325"/>
                  <a:pt x="5768" y="4325"/>
                </a:cubicBezTo>
                <a:cubicBezTo>
                  <a:pt x="5768" y="4325"/>
                  <a:pt x="3549" y="4325"/>
                  <a:pt x="1331" y="4325"/>
                </a:cubicBezTo>
                <a:cubicBezTo>
                  <a:pt x="499" y="3811"/>
                  <a:pt x="0" y="3109"/>
                  <a:pt x="4" y="3111"/>
                </a:cubicBezTo>
                <a:lnTo>
                  <a:pt x="0" y="0"/>
                </a:lnTo>
                <a:lnTo>
                  <a:pt x="2428" y="7"/>
                </a:lnTo>
                <a:cubicBezTo>
                  <a:pt x="2428" y="12"/>
                  <a:pt x="3096" y="401"/>
                  <a:pt x="5766" y="605"/>
                </a:cubicBezTo>
                <a:close/>
              </a:path>
            </a:pathLst>
          </a:custGeom>
          <a:gradFill rotWithShape="1">
            <a:gsLst>
              <a:gs pos="0">
                <a:srgbClr val="FDF58D">
                  <a:gamma/>
                  <a:tint val="3137"/>
                  <a:invGamma/>
                </a:srgbClr>
              </a:gs>
              <a:gs pos="100000">
                <a:srgbClr val="FDF58D">
                  <a:alpha val="70000"/>
                </a:srgbClr>
              </a:gs>
            </a:gsLst>
            <a:lin ang="2700000" scaled="1"/>
          </a:gradFill>
          <a:ln w="9525">
            <a:noFill/>
            <a:round/>
            <a:headEnd/>
            <a:tailEnd/>
          </a:ln>
          <a:effectLst/>
        </p:spPr>
        <p:txBody>
          <a:bodyPr/>
          <a:lstStyle/>
          <a:p>
            <a:endParaRPr lang="id-ID">
              <a:solidFill>
                <a:srgbClr val="000000"/>
              </a:solidFill>
            </a:endParaRPr>
          </a:p>
        </p:txBody>
      </p:sp>
      <p:pic>
        <p:nvPicPr>
          <p:cNvPr id="1032" name="Picture 8" descr="5"/>
          <p:cNvPicPr>
            <a:picLocks noChangeAspect="1" noChangeArrowheads="1"/>
          </p:cNvPicPr>
          <p:nvPr/>
        </p:nvPicPr>
        <p:blipFill>
          <a:blip r:embed="rId15"/>
          <a:srcRect/>
          <a:stretch>
            <a:fillRect/>
          </a:stretch>
        </p:blipFill>
        <p:spPr bwMode="gray">
          <a:xfrm>
            <a:off x="0" y="0"/>
            <a:ext cx="9144000" cy="6858000"/>
          </a:xfrm>
          <a:prstGeom prst="rect">
            <a:avLst/>
          </a:prstGeom>
          <a:noFill/>
        </p:spPr>
      </p:pic>
      <p:sp>
        <p:nvSpPr>
          <p:cNvPr id="1033" name="Freeform 9"/>
          <p:cNvSpPr>
            <a:spLocks/>
          </p:cNvSpPr>
          <p:nvPr/>
        </p:nvSpPr>
        <p:spPr bwMode="gray">
          <a:xfrm>
            <a:off x="6352" y="5113338"/>
            <a:ext cx="1852613" cy="1746250"/>
          </a:xfrm>
          <a:custGeom>
            <a:avLst/>
            <a:gdLst/>
            <a:ahLst/>
            <a:cxnLst>
              <a:cxn ang="0">
                <a:pos x="0" y="0"/>
              </a:cxn>
              <a:cxn ang="0">
                <a:pos x="0" y="1100"/>
              </a:cxn>
              <a:cxn ang="0">
                <a:pos x="1089" y="1100"/>
              </a:cxn>
              <a:cxn ang="0">
                <a:pos x="0" y="0"/>
              </a:cxn>
            </a:cxnLst>
            <a:rect l="0" t="0" r="r" b="b"/>
            <a:pathLst>
              <a:path w="1089" h="1100">
                <a:moveTo>
                  <a:pt x="0" y="0"/>
                </a:moveTo>
                <a:cubicBezTo>
                  <a:pt x="0" y="550"/>
                  <a:pt x="0" y="1100"/>
                  <a:pt x="0" y="1100"/>
                </a:cubicBezTo>
                <a:lnTo>
                  <a:pt x="1089" y="1100"/>
                </a:lnTo>
                <a:cubicBezTo>
                  <a:pt x="1089" y="1100"/>
                  <a:pt x="596" y="865"/>
                  <a:pt x="0" y="0"/>
                </a:cubicBezTo>
                <a:close/>
              </a:path>
            </a:pathLst>
          </a:custGeom>
          <a:solidFill>
            <a:schemeClr val="folHlink"/>
          </a:solidFill>
          <a:ln w="9525">
            <a:noFill/>
            <a:round/>
            <a:headEnd/>
            <a:tailEnd/>
          </a:ln>
          <a:effectLst/>
        </p:spPr>
        <p:txBody>
          <a:bodyPr/>
          <a:lstStyle/>
          <a:p>
            <a:endParaRPr lang="id-ID">
              <a:solidFill>
                <a:srgbClr val="000000"/>
              </a:solidFill>
            </a:endParaRPr>
          </a:p>
        </p:txBody>
      </p:sp>
      <p:grpSp>
        <p:nvGrpSpPr>
          <p:cNvPr id="2" name="Group 11"/>
          <p:cNvGrpSpPr>
            <a:grpSpLocks/>
          </p:cNvGrpSpPr>
          <p:nvPr/>
        </p:nvGrpSpPr>
        <p:grpSpPr bwMode="auto">
          <a:xfrm>
            <a:off x="2" y="2"/>
            <a:ext cx="9156700" cy="6875463"/>
            <a:chOff x="0" y="0"/>
            <a:chExt cx="5768" cy="4331"/>
          </a:xfrm>
        </p:grpSpPr>
        <p:grpSp>
          <p:nvGrpSpPr>
            <p:cNvPr id="3" name="Group 12"/>
            <p:cNvGrpSpPr>
              <a:grpSpLocks/>
            </p:cNvGrpSpPr>
            <p:nvPr/>
          </p:nvGrpSpPr>
          <p:grpSpPr bwMode="auto">
            <a:xfrm>
              <a:off x="332" y="0"/>
              <a:ext cx="5080" cy="4331"/>
              <a:chOff x="332" y="0"/>
              <a:chExt cx="5080" cy="4331"/>
            </a:xfrm>
          </p:grpSpPr>
          <p:sp>
            <p:nvSpPr>
              <p:cNvPr id="1037" name="Line 13"/>
              <p:cNvSpPr>
                <a:spLocks noChangeShapeType="1"/>
              </p:cNvSpPr>
              <p:nvPr/>
            </p:nvSpPr>
            <p:spPr bwMode="gray">
              <a:xfrm>
                <a:off x="332" y="0"/>
                <a:ext cx="0" cy="3510"/>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solidFill>
                    <a:srgbClr val="000000"/>
                  </a:solidFill>
                </a:endParaRPr>
              </a:p>
            </p:txBody>
          </p:sp>
          <p:sp>
            <p:nvSpPr>
              <p:cNvPr id="1038" name="Line 14"/>
              <p:cNvSpPr>
                <a:spLocks noChangeShapeType="1"/>
              </p:cNvSpPr>
              <p:nvPr/>
            </p:nvSpPr>
            <p:spPr bwMode="gray">
              <a:xfrm>
                <a:off x="1057" y="0"/>
                <a:ext cx="0" cy="4142"/>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solidFill>
                    <a:srgbClr val="000000"/>
                  </a:solidFill>
                </a:endParaRPr>
              </a:p>
            </p:txBody>
          </p:sp>
          <p:sp>
            <p:nvSpPr>
              <p:cNvPr id="1039" name="Line 15"/>
              <p:cNvSpPr>
                <a:spLocks noChangeShapeType="1"/>
              </p:cNvSpPr>
              <p:nvPr/>
            </p:nvSpPr>
            <p:spPr bwMode="gray">
              <a:xfrm>
                <a:off x="1783" y="0"/>
                <a:ext cx="0" cy="4322"/>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solidFill>
                    <a:srgbClr val="000000"/>
                  </a:solidFill>
                </a:endParaRPr>
              </a:p>
            </p:txBody>
          </p:sp>
          <p:sp>
            <p:nvSpPr>
              <p:cNvPr id="1040" name="Line 16"/>
              <p:cNvSpPr>
                <a:spLocks noChangeShapeType="1"/>
              </p:cNvSpPr>
              <p:nvPr/>
            </p:nvSpPr>
            <p:spPr bwMode="gray">
              <a:xfrm>
                <a:off x="2509" y="0"/>
                <a:ext cx="0" cy="4331"/>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solidFill>
                    <a:srgbClr val="000000"/>
                  </a:solidFill>
                </a:endParaRPr>
              </a:p>
            </p:txBody>
          </p:sp>
          <p:sp>
            <p:nvSpPr>
              <p:cNvPr id="1041" name="Line 17"/>
              <p:cNvSpPr>
                <a:spLocks noChangeShapeType="1"/>
              </p:cNvSpPr>
              <p:nvPr/>
            </p:nvSpPr>
            <p:spPr bwMode="gray">
              <a:xfrm>
                <a:off x="3234" y="245"/>
                <a:ext cx="0" cy="4086"/>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solidFill>
                    <a:srgbClr val="000000"/>
                  </a:solidFill>
                </a:endParaRPr>
              </a:p>
            </p:txBody>
          </p:sp>
          <p:sp>
            <p:nvSpPr>
              <p:cNvPr id="1042" name="Line 18"/>
              <p:cNvSpPr>
                <a:spLocks noChangeShapeType="1"/>
              </p:cNvSpPr>
              <p:nvPr/>
            </p:nvSpPr>
            <p:spPr bwMode="gray">
              <a:xfrm>
                <a:off x="3960" y="390"/>
                <a:ext cx="0" cy="3941"/>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solidFill>
                    <a:srgbClr val="000000"/>
                  </a:solidFill>
                </a:endParaRPr>
              </a:p>
            </p:txBody>
          </p:sp>
          <p:sp>
            <p:nvSpPr>
              <p:cNvPr id="1043" name="Line 19"/>
              <p:cNvSpPr>
                <a:spLocks noChangeShapeType="1"/>
              </p:cNvSpPr>
              <p:nvPr/>
            </p:nvSpPr>
            <p:spPr bwMode="gray">
              <a:xfrm>
                <a:off x="4686" y="487"/>
                <a:ext cx="0" cy="3844"/>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solidFill>
                    <a:srgbClr val="000000"/>
                  </a:solidFill>
                </a:endParaRPr>
              </a:p>
            </p:txBody>
          </p:sp>
          <p:sp>
            <p:nvSpPr>
              <p:cNvPr id="1044" name="Line 20"/>
              <p:cNvSpPr>
                <a:spLocks noChangeShapeType="1"/>
              </p:cNvSpPr>
              <p:nvPr/>
            </p:nvSpPr>
            <p:spPr bwMode="gray">
              <a:xfrm>
                <a:off x="5412" y="567"/>
                <a:ext cx="0" cy="3764"/>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solidFill>
                    <a:srgbClr val="000000"/>
                  </a:solidFill>
                </a:endParaRPr>
              </a:p>
            </p:txBody>
          </p:sp>
        </p:grpSp>
        <p:grpSp>
          <p:nvGrpSpPr>
            <p:cNvPr id="4" name="Group 21"/>
            <p:cNvGrpSpPr>
              <a:grpSpLocks/>
            </p:cNvGrpSpPr>
            <p:nvPr/>
          </p:nvGrpSpPr>
          <p:grpSpPr bwMode="auto">
            <a:xfrm>
              <a:off x="0" y="264"/>
              <a:ext cx="5768" cy="3538"/>
              <a:chOff x="0" y="264"/>
              <a:chExt cx="5768" cy="3538"/>
            </a:xfrm>
          </p:grpSpPr>
          <p:sp>
            <p:nvSpPr>
              <p:cNvPr id="1046" name="Line 22"/>
              <p:cNvSpPr>
                <a:spLocks noChangeShapeType="1"/>
              </p:cNvSpPr>
              <p:nvPr/>
            </p:nvSpPr>
            <p:spPr bwMode="gray">
              <a:xfrm rot="5400000">
                <a:off x="1635" y="-1371"/>
                <a:ext cx="0" cy="3270"/>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solidFill>
                    <a:srgbClr val="000000"/>
                  </a:solidFill>
                </a:endParaRPr>
              </a:p>
            </p:txBody>
          </p:sp>
          <p:sp>
            <p:nvSpPr>
              <p:cNvPr id="1047" name="Line 23"/>
              <p:cNvSpPr>
                <a:spLocks noChangeShapeType="1"/>
              </p:cNvSpPr>
              <p:nvPr/>
            </p:nvSpPr>
            <p:spPr bwMode="gray">
              <a:xfrm rot="5400000">
                <a:off x="2884" y="-1913"/>
                <a:ext cx="0" cy="5768"/>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solidFill>
                    <a:srgbClr val="000000"/>
                  </a:solidFill>
                </a:endParaRPr>
              </a:p>
            </p:txBody>
          </p:sp>
          <p:sp>
            <p:nvSpPr>
              <p:cNvPr id="1048" name="Line 24"/>
              <p:cNvSpPr>
                <a:spLocks noChangeShapeType="1"/>
              </p:cNvSpPr>
              <p:nvPr/>
            </p:nvSpPr>
            <p:spPr bwMode="gray">
              <a:xfrm rot="5400000">
                <a:off x="2884" y="-1205"/>
                <a:ext cx="0" cy="5768"/>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solidFill>
                    <a:srgbClr val="000000"/>
                  </a:solidFill>
                </a:endParaRPr>
              </a:p>
            </p:txBody>
          </p:sp>
          <p:sp>
            <p:nvSpPr>
              <p:cNvPr id="1049" name="Line 25"/>
              <p:cNvSpPr>
                <a:spLocks noChangeShapeType="1"/>
              </p:cNvSpPr>
              <p:nvPr/>
            </p:nvSpPr>
            <p:spPr bwMode="gray">
              <a:xfrm rot="5400000">
                <a:off x="2885" y="-497"/>
                <a:ext cx="0" cy="5766"/>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solidFill>
                    <a:srgbClr val="000000"/>
                  </a:solidFill>
                </a:endParaRPr>
              </a:p>
            </p:txBody>
          </p:sp>
          <p:sp>
            <p:nvSpPr>
              <p:cNvPr id="1050" name="Line 26"/>
              <p:cNvSpPr>
                <a:spLocks noChangeShapeType="1"/>
              </p:cNvSpPr>
              <p:nvPr/>
            </p:nvSpPr>
            <p:spPr bwMode="gray">
              <a:xfrm rot="5400000">
                <a:off x="2885" y="211"/>
                <a:ext cx="0" cy="5766"/>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solidFill>
                    <a:srgbClr val="000000"/>
                  </a:solidFill>
                </a:endParaRPr>
              </a:p>
            </p:txBody>
          </p:sp>
          <p:sp>
            <p:nvSpPr>
              <p:cNvPr id="1051" name="Line 27"/>
              <p:cNvSpPr>
                <a:spLocks noChangeShapeType="1"/>
              </p:cNvSpPr>
              <p:nvPr/>
            </p:nvSpPr>
            <p:spPr bwMode="gray">
              <a:xfrm rot="5400000">
                <a:off x="3192" y="1251"/>
                <a:ext cx="0" cy="5102"/>
              </a:xfrm>
              <a:prstGeom prst="line">
                <a:avLst/>
              </a:prstGeom>
              <a:noFill/>
              <a:ln w="9525">
                <a:solidFill>
                  <a:srgbClr val="FFFFFF">
                    <a:alpha val="50000"/>
                  </a:srgbClr>
                </a:solidFill>
                <a:round/>
                <a:headEnd/>
                <a:tailEnd/>
              </a:ln>
              <a:effectLst>
                <a:outerShdw dist="17961" dir="2700000" algn="ctr" rotWithShape="0">
                  <a:srgbClr val="FFCC00">
                    <a:alpha val="35001"/>
                  </a:srgbClr>
                </a:outerShdw>
              </a:effectLst>
            </p:spPr>
            <p:txBody>
              <a:bodyPr/>
              <a:lstStyle/>
              <a:p>
                <a:endParaRPr lang="id-ID">
                  <a:solidFill>
                    <a:srgbClr val="000000"/>
                  </a:solidFill>
                </a:endParaRPr>
              </a:p>
            </p:txBody>
          </p:sp>
        </p:grpSp>
      </p:grpSp>
      <p:sp>
        <p:nvSpPr>
          <p:cNvPr id="1052" name="Rectangle 28"/>
          <p:cNvSpPr>
            <a:spLocks noChangeArrowheads="1"/>
          </p:cNvSpPr>
          <p:nvPr/>
        </p:nvSpPr>
        <p:spPr bwMode="gray">
          <a:xfrm>
            <a:off x="4005263" y="2692401"/>
            <a:ext cx="1128712" cy="1079500"/>
          </a:xfrm>
          <a:prstGeom prst="rect">
            <a:avLst/>
          </a:prstGeom>
          <a:solidFill>
            <a:srgbClr val="FFFFFF">
              <a:alpha val="25000"/>
            </a:srgbClr>
          </a:solidFill>
          <a:ln w="9525">
            <a:noFill/>
            <a:miter lim="800000"/>
            <a:headEnd/>
            <a:tailEnd/>
          </a:ln>
          <a:effectLst/>
        </p:spPr>
        <p:txBody>
          <a:bodyPr wrap="none" anchor="ctr"/>
          <a:lstStyle/>
          <a:p>
            <a:endParaRPr lang="id-ID">
              <a:solidFill>
                <a:srgbClr val="000000"/>
              </a:solidFill>
            </a:endParaRPr>
          </a:p>
        </p:txBody>
      </p:sp>
      <p:sp>
        <p:nvSpPr>
          <p:cNvPr id="1053" name="Rectangle 29"/>
          <p:cNvSpPr>
            <a:spLocks noChangeArrowheads="1"/>
          </p:cNvSpPr>
          <p:nvPr/>
        </p:nvSpPr>
        <p:spPr bwMode="gray">
          <a:xfrm>
            <a:off x="7459666" y="4937127"/>
            <a:ext cx="1120775" cy="1079500"/>
          </a:xfrm>
          <a:prstGeom prst="rect">
            <a:avLst/>
          </a:prstGeom>
          <a:solidFill>
            <a:srgbClr val="FFFFFF">
              <a:alpha val="30000"/>
            </a:srgbClr>
          </a:solidFill>
          <a:ln w="9525">
            <a:noFill/>
            <a:miter lim="800000"/>
            <a:headEnd/>
            <a:tailEnd/>
          </a:ln>
          <a:effectLst/>
        </p:spPr>
        <p:txBody>
          <a:bodyPr wrap="none" anchor="ctr"/>
          <a:lstStyle/>
          <a:p>
            <a:endParaRPr lang="id-ID">
              <a:solidFill>
                <a:srgbClr val="000000"/>
              </a:solidFill>
            </a:endParaRPr>
          </a:p>
        </p:txBody>
      </p:sp>
      <p:sp>
        <p:nvSpPr>
          <p:cNvPr id="1054" name="Rectangle 30"/>
          <p:cNvSpPr>
            <a:spLocks noChangeArrowheads="1"/>
          </p:cNvSpPr>
          <p:nvPr/>
        </p:nvSpPr>
        <p:spPr bwMode="gray">
          <a:xfrm>
            <a:off x="549278" y="3808413"/>
            <a:ext cx="1128713" cy="1079500"/>
          </a:xfrm>
          <a:prstGeom prst="rect">
            <a:avLst/>
          </a:prstGeom>
          <a:solidFill>
            <a:srgbClr val="FFFFFF">
              <a:alpha val="20000"/>
            </a:srgbClr>
          </a:solidFill>
          <a:ln w="9525">
            <a:noFill/>
            <a:miter lim="800000"/>
            <a:headEnd/>
            <a:tailEnd/>
          </a:ln>
          <a:effectLst/>
        </p:spPr>
        <p:txBody>
          <a:bodyPr wrap="none" anchor="ctr"/>
          <a:lstStyle/>
          <a:p>
            <a:endParaRPr lang="id-ID">
              <a:solidFill>
                <a:srgbClr val="000000"/>
              </a:solidFill>
            </a:endParaRPr>
          </a:p>
        </p:txBody>
      </p:sp>
      <p:sp>
        <p:nvSpPr>
          <p:cNvPr id="1055" name="Rectangle 31"/>
          <p:cNvSpPr>
            <a:spLocks noChangeArrowheads="1"/>
          </p:cNvSpPr>
          <p:nvPr/>
        </p:nvSpPr>
        <p:spPr bwMode="gray">
          <a:xfrm>
            <a:off x="6307139" y="6064252"/>
            <a:ext cx="1128712" cy="796925"/>
          </a:xfrm>
          <a:prstGeom prst="rect">
            <a:avLst/>
          </a:prstGeom>
          <a:solidFill>
            <a:srgbClr val="FFFFFF">
              <a:alpha val="20000"/>
            </a:srgbClr>
          </a:solidFill>
          <a:ln w="9525">
            <a:noFill/>
            <a:miter lim="800000"/>
            <a:headEnd/>
            <a:tailEnd/>
          </a:ln>
          <a:effectLst/>
        </p:spPr>
        <p:txBody>
          <a:bodyPr wrap="none" anchor="ctr"/>
          <a:lstStyle/>
          <a:p>
            <a:endParaRPr lang="id-ID">
              <a:solidFill>
                <a:srgbClr val="000000"/>
              </a:solidFill>
            </a:endParaRPr>
          </a:p>
        </p:txBody>
      </p:sp>
      <p:sp>
        <p:nvSpPr>
          <p:cNvPr id="1056" name="Rectangle 32"/>
          <p:cNvSpPr>
            <a:spLocks noChangeArrowheads="1"/>
          </p:cNvSpPr>
          <p:nvPr/>
        </p:nvSpPr>
        <p:spPr bwMode="gray">
          <a:xfrm>
            <a:off x="2846388" y="2"/>
            <a:ext cx="1128712" cy="404813"/>
          </a:xfrm>
          <a:prstGeom prst="rect">
            <a:avLst/>
          </a:prstGeom>
          <a:solidFill>
            <a:srgbClr val="FFFFFF">
              <a:alpha val="39999"/>
            </a:srgbClr>
          </a:solidFill>
          <a:ln w="9525">
            <a:noFill/>
            <a:miter lim="800000"/>
            <a:headEnd/>
            <a:tailEnd/>
          </a:ln>
          <a:effectLst/>
        </p:spPr>
        <p:txBody>
          <a:bodyPr wrap="none" anchor="ctr"/>
          <a:lstStyle/>
          <a:p>
            <a:endParaRPr lang="id-ID">
              <a:solidFill>
                <a:srgbClr val="000000"/>
              </a:solidFill>
            </a:endParaRPr>
          </a:p>
        </p:txBody>
      </p:sp>
      <p:sp>
        <p:nvSpPr>
          <p:cNvPr id="1057" name="Rectangle 33"/>
          <p:cNvSpPr>
            <a:spLocks noChangeArrowheads="1"/>
          </p:cNvSpPr>
          <p:nvPr/>
        </p:nvSpPr>
        <p:spPr bwMode="gray">
          <a:xfrm>
            <a:off x="2852741" y="4938714"/>
            <a:ext cx="1120775" cy="1079500"/>
          </a:xfrm>
          <a:prstGeom prst="rect">
            <a:avLst/>
          </a:prstGeom>
          <a:solidFill>
            <a:srgbClr val="FFFFFF">
              <a:alpha val="30000"/>
            </a:srgbClr>
          </a:solidFill>
          <a:ln w="9525">
            <a:noFill/>
            <a:miter lim="800000"/>
            <a:headEnd/>
            <a:tailEnd/>
          </a:ln>
          <a:effectLst/>
        </p:spPr>
        <p:txBody>
          <a:bodyPr wrap="none" anchor="ctr"/>
          <a:lstStyle/>
          <a:p>
            <a:endParaRPr lang="id-ID">
              <a:solidFill>
                <a:srgbClr val="000000"/>
              </a:solidFill>
            </a:endParaRPr>
          </a:p>
        </p:txBody>
      </p:sp>
      <p:sp>
        <p:nvSpPr>
          <p:cNvPr id="1058" name="Rectangle 34"/>
          <p:cNvSpPr>
            <a:spLocks noChangeArrowheads="1"/>
          </p:cNvSpPr>
          <p:nvPr/>
        </p:nvSpPr>
        <p:spPr bwMode="gray">
          <a:xfrm>
            <a:off x="6300791" y="1566864"/>
            <a:ext cx="1120775" cy="1079500"/>
          </a:xfrm>
          <a:prstGeom prst="rect">
            <a:avLst/>
          </a:prstGeom>
          <a:solidFill>
            <a:srgbClr val="FFFFFF">
              <a:alpha val="30000"/>
            </a:srgbClr>
          </a:solidFill>
          <a:ln w="9525">
            <a:noFill/>
            <a:miter lim="800000"/>
            <a:headEnd/>
            <a:tailEnd/>
          </a:ln>
          <a:effectLst/>
        </p:spPr>
        <p:txBody>
          <a:bodyPr wrap="none" anchor="ctr"/>
          <a:lstStyle/>
          <a:p>
            <a:endParaRPr lang="id-ID">
              <a:solidFill>
                <a:srgbClr val="000000"/>
              </a:solidFill>
            </a:endParaRPr>
          </a:p>
        </p:txBody>
      </p:sp>
      <p:pic>
        <p:nvPicPr>
          <p:cNvPr id="1059" name="Picture 35" descr="3"/>
          <p:cNvPicPr>
            <a:picLocks noChangeAspect="1" noChangeArrowheads="1"/>
          </p:cNvPicPr>
          <p:nvPr/>
        </p:nvPicPr>
        <p:blipFill>
          <a:blip r:embed="rId16" cstate="print"/>
          <a:srcRect/>
          <a:stretch>
            <a:fillRect/>
          </a:stretch>
        </p:blipFill>
        <p:spPr bwMode="gray">
          <a:xfrm>
            <a:off x="-180975" y="5638800"/>
            <a:ext cx="2016125" cy="1219200"/>
          </a:xfrm>
          <a:prstGeom prst="rect">
            <a:avLst/>
          </a:prstGeom>
          <a:noFill/>
        </p:spPr>
      </p:pic>
      <p:sp>
        <p:nvSpPr>
          <p:cNvPr id="1027" name="Rectangle 3"/>
          <p:cNvSpPr>
            <a:spLocks noGrp="1" noChangeArrowheads="1"/>
          </p:cNvSpPr>
          <p:nvPr>
            <p:ph type="body" idx="1"/>
          </p:nvPr>
        </p:nvSpPr>
        <p:spPr bwMode="gray">
          <a:xfrm>
            <a:off x="457200" y="1600202"/>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gray">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F0E12658-DEDB-4A76-B89C-0130D221509C}" type="datetime1">
              <a:rPr lang="id-ID" smtClean="0">
                <a:solidFill>
                  <a:srgbClr val="000000"/>
                </a:solidFill>
              </a:rPr>
              <a:pPr/>
              <a:t>04/09/2020</a:t>
            </a:fld>
            <a:endParaRPr lang="id-ID">
              <a:solidFill>
                <a:srgbClr val="000000"/>
              </a:solidFill>
            </a:endParaRPr>
          </a:p>
        </p:txBody>
      </p:sp>
      <p:sp>
        <p:nvSpPr>
          <p:cNvPr id="1029" name="Rectangle 5"/>
          <p:cNvSpPr>
            <a:spLocks noGrp="1" noChangeArrowheads="1"/>
          </p:cNvSpPr>
          <p:nvPr>
            <p:ph type="ftr" sz="quarter" idx="3"/>
          </p:nvPr>
        </p:nvSpPr>
        <p:spPr bwMode="gray">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id-ID">
              <a:solidFill>
                <a:srgbClr val="000000"/>
              </a:solidFill>
            </a:endParaRPr>
          </a:p>
        </p:txBody>
      </p:sp>
      <p:sp>
        <p:nvSpPr>
          <p:cNvPr id="1030" name="Rectangle 6"/>
          <p:cNvSpPr>
            <a:spLocks noGrp="1" noChangeArrowheads="1"/>
          </p:cNvSpPr>
          <p:nvPr>
            <p:ph type="sldNum" sz="quarter" idx="4"/>
          </p:nvPr>
        </p:nvSpPr>
        <p:spPr bwMode="gray">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CC4FB47-260F-4EFC-8B2D-B8ACC575EBD4}" type="slidenum">
              <a:rPr lang="id-ID" smtClean="0">
                <a:solidFill>
                  <a:srgbClr val="000000"/>
                </a:solidFill>
              </a:rPr>
              <a:pPr/>
              <a:t>‹#›</a:t>
            </a:fld>
            <a:endParaRPr lang="id-ID">
              <a:solidFill>
                <a:srgbClr val="000000"/>
              </a:solidFill>
            </a:endParaRPr>
          </a:p>
        </p:txBody>
      </p:sp>
      <p:sp>
        <p:nvSpPr>
          <p:cNvPr id="1060" name="Freeform 36" descr="11"/>
          <p:cNvSpPr>
            <a:spLocks/>
          </p:cNvSpPr>
          <p:nvPr/>
        </p:nvSpPr>
        <p:spPr bwMode="gray">
          <a:xfrm>
            <a:off x="4041775" y="2"/>
            <a:ext cx="5105400" cy="739775"/>
          </a:xfrm>
          <a:custGeom>
            <a:avLst/>
            <a:gdLst/>
            <a:ahLst/>
            <a:cxnLst>
              <a:cxn ang="0">
                <a:pos x="3130" y="453"/>
              </a:cxn>
              <a:cxn ang="0">
                <a:pos x="3130" y="0"/>
              </a:cxn>
              <a:cxn ang="0">
                <a:pos x="0" y="0"/>
              </a:cxn>
              <a:cxn ang="0">
                <a:pos x="3130" y="453"/>
              </a:cxn>
            </a:cxnLst>
            <a:rect l="0" t="0" r="r" b="b"/>
            <a:pathLst>
              <a:path w="3130" h="453">
                <a:moveTo>
                  <a:pt x="3130" y="453"/>
                </a:moveTo>
                <a:cubicBezTo>
                  <a:pt x="3130" y="226"/>
                  <a:pt x="3130" y="0"/>
                  <a:pt x="3130" y="0"/>
                </a:cubicBezTo>
                <a:lnTo>
                  <a:pt x="0" y="0"/>
                </a:lnTo>
                <a:cubicBezTo>
                  <a:pt x="0" y="0"/>
                  <a:pt x="1298" y="389"/>
                  <a:pt x="3130" y="453"/>
                </a:cubicBezTo>
                <a:close/>
              </a:path>
            </a:pathLst>
          </a:custGeom>
          <a:blipFill dpi="0" rotWithShape="1">
            <a:blip r:embed="rId17"/>
            <a:srcRect/>
            <a:stretch>
              <a:fillRect/>
            </a:stretch>
          </a:blipFill>
          <a:ln w="9525">
            <a:noFill/>
            <a:round/>
            <a:headEnd/>
            <a:tailEnd/>
          </a:ln>
          <a:effectLst/>
        </p:spPr>
        <p:txBody>
          <a:bodyPr/>
          <a:lstStyle/>
          <a:p>
            <a:endParaRPr lang="id-ID">
              <a:solidFill>
                <a:srgbClr val="000000"/>
              </a:solidFill>
            </a:endParaRPr>
          </a:p>
        </p:txBody>
      </p:sp>
      <p:sp>
        <p:nvSpPr>
          <p:cNvPr id="1026" name="Rectangle 2"/>
          <p:cNvSpPr>
            <a:spLocks noGrp="1" noChangeArrowheads="1"/>
          </p:cNvSpPr>
          <p:nvPr>
            <p:ph type="title"/>
          </p:nvPr>
        </p:nvSpPr>
        <p:spPr bwMode="gray">
          <a:xfrm>
            <a:off x="457200" y="325440"/>
            <a:ext cx="8229600" cy="927100"/>
          </a:xfrm>
          <a:prstGeom prst="rect">
            <a:avLst/>
          </a:prstGeom>
          <a:noFill/>
          <a:ln w="9525">
            <a:noFill/>
            <a:miter lim="800000"/>
            <a:headEnd/>
            <a:tailEnd/>
          </a:ln>
          <a:effectLst>
            <a:outerShdw dist="35921" dir="2700000" algn="ctr" rotWithShape="0">
              <a:srgbClr val="FFFFFF"/>
            </a:outerShdw>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34" name="Freeform 10"/>
          <p:cNvSpPr>
            <a:spLocks/>
          </p:cNvSpPr>
          <p:nvPr/>
        </p:nvSpPr>
        <p:spPr bwMode="gray">
          <a:xfrm>
            <a:off x="4041775" y="1590"/>
            <a:ext cx="5105400" cy="739775"/>
          </a:xfrm>
          <a:custGeom>
            <a:avLst/>
            <a:gdLst/>
            <a:ahLst/>
            <a:cxnLst>
              <a:cxn ang="0">
                <a:pos x="3130" y="453"/>
              </a:cxn>
              <a:cxn ang="0">
                <a:pos x="3130" y="0"/>
              </a:cxn>
              <a:cxn ang="0">
                <a:pos x="0" y="0"/>
              </a:cxn>
              <a:cxn ang="0">
                <a:pos x="3130" y="453"/>
              </a:cxn>
            </a:cxnLst>
            <a:rect l="0" t="0" r="r" b="b"/>
            <a:pathLst>
              <a:path w="3130" h="453">
                <a:moveTo>
                  <a:pt x="3130" y="453"/>
                </a:moveTo>
                <a:cubicBezTo>
                  <a:pt x="3130" y="226"/>
                  <a:pt x="3130" y="0"/>
                  <a:pt x="3130" y="0"/>
                </a:cubicBezTo>
                <a:lnTo>
                  <a:pt x="0" y="0"/>
                </a:lnTo>
                <a:cubicBezTo>
                  <a:pt x="0" y="0"/>
                  <a:pt x="1298" y="389"/>
                  <a:pt x="3130" y="453"/>
                </a:cubicBezTo>
                <a:close/>
              </a:path>
            </a:pathLst>
          </a:custGeom>
          <a:blipFill dpi="0" rotWithShape="1">
            <a:blip r:embed="rId18"/>
            <a:srcRect/>
            <a:stretch>
              <a:fillRect/>
            </a:stretch>
          </a:blipFill>
          <a:ln w="9525">
            <a:noFill/>
            <a:round/>
            <a:headEnd/>
            <a:tailEnd/>
          </a:ln>
          <a:effectLst/>
        </p:spPr>
        <p:txBody>
          <a:bodyPr/>
          <a:lstStyle/>
          <a:p>
            <a:endParaRPr lang="id-ID">
              <a:solidFill>
                <a:srgbClr val="000000"/>
              </a:solidFill>
            </a:endParaRPr>
          </a:p>
        </p:txBody>
      </p:sp>
    </p:spTree>
    <p:extLst>
      <p:ext uri="{BB962C8B-B14F-4D97-AF65-F5344CB8AC3E}">
        <p14:creationId xmlns:p14="http://schemas.microsoft.com/office/powerpoint/2010/main" val="87689397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ppt_x</p:attrName>
                                        </p:attrNameLst>
                                      </p:cBhvr>
                                      <p:tavLst>
                                        <p:tav tm="0">
                                          <p:val>
                                            <p:strVal val="#ppt_x-.2"/>
                                          </p:val>
                                        </p:tav>
                                        <p:tav tm="100000">
                                          <p:val>
                                            <p:strVal val="#ppt_x"/>
                                          </p:val>
                                        </p:tav>
                                      </p:tavLst>
                                    </p:anim>
                                    <p:anim calcmode="lin" valueType="num">
                                      <p:cBhvr>
                                        <p:cTn id="8" dur="5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500"/>
                                        <p:tgtEl>
                                          <p:spTgt spid="1026"/>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34"/>
                                        </p:tgtEl>
                                        <p:attrNameLst>
                                          <p:attrName>style.visibility</p:attrName>
                                        </p:attrNameLst>
                                      </p:cBhvr>
                                      <p:to>
                                        <p:strVal val="visible"/>
                                      </p:to>
                                    </p:set>
                                    <p:animEffect transition="in" filter="fade">
                                      <p:cBhvr>
                                        <p:cTn id="13" dur="2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34" grpId="0" animBg="1"/>
    </p:bldLst>
  </p:timing>
  <p:hf hdr="0" ftr="0"/>
  <p:txStyles>
    <p:titleStyle>
      <a:lvl1pPr algn="l" rtl="0" eaLnBrk="1" fontAlgn="base" hangingPunct="1">
        <a:spcBef>
          <a:spcPct val="0"/>
        </a:spcBef>
        <a:spcAft>
          <a:spcPct val="0"/>
        </a:spcAft>
        <a:defRPr sz="4400" b="1">
          <a:solidFill>
            <a:srgbClr val="002060"/>
          </a:solidFill>
          <a:latin typeface="+mj-lt"/>
          <a:ea typeface="+mj-ea"/>
          <a:cs typeface="+mj-cs"/>
        </a:defRPr>
      </a:lvl1pPr>
      <a:lvl2pPr algn="l" rtl="0" eaLnBrk="1" fontAlgn="base" hangingPunct="1">
        <a:spcBef>
          <a:spcPct val="0"/>
        </a:spcBef>
        <a:spcAft>
          <a:spcPct val="0"/>
        </a:spcAft>
        <a:defRPr sz="4400" b="1">
          <a:solidFill>
            <a:schemeClr val="tx2"/>
          </a:solidFill>
          <a:latin typeface="Arial" charset="0"/>
        </a:defRPr>
      </a:lvl2pPr>
      <a:lvl3pPr algn="l" rtl="0" eaLnBrk="1" fontAlgn="base" hangingPunct="1">
        <a:spcBef>
          <a:spcPct val="0"/>
        </a:spcBef>
        <a:spcAft>
          <a:spcPct val="0"/>
        </a:spcAft>
        <a:defRPr sz="4400" b="1">
          <a:solidFill>
            <a:schemeClr val="tx2"/>
          </a:solidFill>
          <a:latin typeface="Arial" charset="0"/>
        </a:defRPr>
      </a:lvl3pPr>
      <a:lvl4pPr algn="l" rtl="0" eaLnBrk="1" fontAlgn="base" hangingPunct="1">
        <a:spcBef>
          <a:spcPct val="0"/>
        </a:spcBef>
        <a:spcAft>
          <a:spcPct val="0"/>
        </a:spcAft>
        <a:defRPr sz="4400" b="1">
          <a:solidFill>
            <a:schemeClr val="tx2"/>
          </a:solidFill>
          <a:latin typeface="Arial" charset="0"/>
        </a:defRPr>
      </a:lvl4pPr>
      <a:lvl5pPr algn="l" rtl="0" eaLnBrk="1" fontAlgn="base" hangingPunct="1">
        <a:spcBef>
          <a:spcPct val="0"/>
        </a:spcBef>
        <a:spcAft>
          <a:spcPct val="0"/>
        </a:spcAft>
        <a:defRPr sz="4400" b="1">
          <a:solidFill>
            <a:schemeClr val="tx2"/>
          </a:solidFill>
          <a:latin typeface="Arial" charset="0"/>
        </a:defRPr>
      </a:lvl5pPr>
      <a:lvl6pPr marL="457200" algn="l" rtl="0" eaLnBrk="1" fontAlgn="base" hangingPunct="1">
        <a:spcBef>
          <a:spcPct val="0"/>
        </a:spcBef>
        <a:spcAft>
          <a:spcPct val="0"/>
        </a:spcAft>
        <a:defRPr sz="4400" b="1">
          <a:solidFill>
            <a:schemeClr val="tx2"/>
          </a:solidFill>
          <a:latin typeface="Arial" charset="0"/>
        </a:defRPr>
      </a:lvl6pPr>
      <a:lvl7pPr marL="914400" algn="l" rtl="0" eaLnBrk="1" fontAlgn="base" hangingPunct="1">
        <a:spcBef>
          <a:spcPct val="0"/>
        </a:spcBef>
        <a:spcAft>
          <a:spcPct val="0"/>
        </a:spcAft>
        <a:defRPr sz="4400" b="1">
          <a:solidFill>
            <a:schemeClr val="tx2"/>
          </a:solidFill>
          <a:latin typeface="Arial" charset="0"/>
        </a:defRPr>
      </a:lvl7pPr>
      <a:lvl8pPr marL="1371600" algn="l" rtl="0" eaLnBrk="1" fontAlgn="base" hangingPunct="1">
        <a:spcBef>
          <a:spcPct val="0"/>
        </a:spcBef>
        <a:spcAft>
          <a:spcPct val="0"/>
        </a:spcAft>
        <a:defRPr sz="4400" b="1">
          <a:solidFill>
            <a:schemeClr val="tx2"/>
          </a:solidFill>
          <a:latin typeface="Arial" charset="0"/>
        </a:defRPr>
      </a:lvl8pPr>
      <a:lvl9pPr marL="1828800" algn="l" rtl="0" eaLnBrk="1" fontAlgn="base" hangingPunct="1">
        <a:spcBef>
          <a:spcPct val="0"/>
        </a:spcBef>
        <a:spcAft>
          <a:spcPct val="0"/>
        </a:spcAft>
        <a:defRPr sz="44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0" y="642918"/>
            <a:ext cx="5786446" cy="1470025"/>
          </a:xfrm>
        </p:spPr>
        <p:txBody>
          <a:bodyPr/>
          <a:lstStyle/>
          <a:p>
            <a:r>
              <a:rPr lang="id-ID" dirty="0" smtClean="0">
                <a:latin typeface="Comic Sans MS" pitchFamily="66" charset="0"/>
              </a:rPr>
              <a:t>Kurang </a:t>
            </a:r>
            <a:br>
              <a:rPr lang="id-ID" dirty="0" smtClean="0">
                <a:latin typeface="Comic Sans MS" pitchFamily="66" charset="0"/>
              </a:rPr>
            </a:br>
            <a:r>
              <a:rPr lang="id-ID" dirty="0" smtClean="0">
                <a:latin typeface="Comic Sans MS" pitchFamily="66" charset="0"/>
              </a:rPr>
              <a:t>Vitamin A</a:t>
            </a:r>
            <a:br>
              <a:rPr lang="id-ID" dirty="0" smtClean="0">
                <a:latin typeface="Comic Sans MS" pitchFamily="66" charset="0"/>
              </a:rPr>
            </a:br>
            <a:r>
              <a:rPr lang="id-ID" dirty="0" smtClean="0">
                <a:latin typeface="Comic Sans MS" pitchFamily="66" charset="0"/>
              </a:rPr>
              <a:t>(KVA)</a:t>
            </a:r>
            <a:endParaRPr lang="id-ID" dirty="0">
              <a:latin typeface="Comic Sans MS" pitchFamily="66" charset="0"/>
            </a:endParaRPr>
          </a:p>
        </p:txBody>
      </p:sp>
      <p:sp>
        <p:nvSpPr>
          <p:cNvPr id="7" name="Subtitle 6"/>
          <p:cNvSpPr>
            <a:spLocks noGrp="1"/>
          </p:cNvSpPr>
          <p:nvPr>
            <p:ph type="subTitle" idx="1"/>
          </p:nvPr>
        </p:nvSpPr>
        <p:spPr>
          <a:xfrm>
            <a:off x="228600" y="4143380"/>
            <a:ext cx="3414706" cy="1398583"/>
          </a:xfrm>
        </p:spPr>
        <p:txBody>
          <a:bodyPr/>
          <a:lstStyle/>
          <a:p>
            <a:r>
              <a:rPr lang="en-US" sz="2400" b="1" dirty="0" smtClean="0">
                <a:latin typeface="Comic Sans MS" pitchFamily="66" charset="0"/>
              </a:rPr>
              <a:t>M.K. </a:t>
            </a:r>
            <a:r>
              <a:rPr lang="id-ID" sz="2400" b="1" dirty="0" smtClean="0">
                <a:latin typeface="Comic Sans MS" pitchFamily="66" charset="0"/>
              </a:rPr>
              <a:t>Dasar Ilmu Gizi</a:t>
            </a:r>
            <a:endParaRPr lang="en-US" sz="2400" b="1" dirty="0" smtClean="0">
              <a:latin typeface="Comic Sans MS" pitchFamily="66" charset="0"/>
            </a:endParaRPr>
          </a:p>
          <a:p>
            <a:r>
              <a:rPr lang="en-US" sz="2400" b="1" dirty="0" smtClean="0">
                <a:latin typeface="Comic Sans MS" pitchFamily="66" charset="0"/>
              </a:rPr>
              <a:t>Dept. </a:t>
            </a:r>
            <a:r>
              <a:rPr lang="en-US" sz="2400" b="1" dirty="0" err="1" smtClean="0">
                <a:latin typeface="Comic Sans MS" pitchFamily="66" charset="0"/>
              </a:rPr>
              <a:t>Gizi</a:t>
            </a:r>
            <a:r>
              <a:rPr lang="en-US" sz="2400" b="1" dirty="0" smtClean="0">
                <a:latin typeface="Comic Sans MS" pitchFamily="66" charset="0"/>
              </a:rPr>
              <a:t> </a:t>
            </a:r>
            <a:r>
              <a:rPr lang="en-US" sz="2400" b="1" dirty="0" err="1" smtClean="0">
                <a:latin typeface="Comic Sans MS" pitchFamily="66" charset="0"/>
              </a:rPr>
              <a:t>Kesmas</a:t>
            </a:r>
            <a:r>
              <a:rPr lang="en-US" sz="2400" b="1" dirty="0" smtClean="0">
                <a:latin typeface="Comic Sans MS" pitchFamily="66" charset="0"/>
              </a:rPr>
              <a:t>, FKM UI, 20</a:t>
            </a:r>
            <a:r>
              <a:rPr lang="id-ID" sz="2400" b="1" smtClean="0">
                <a:latin typeface="Comic Sans MS" pitchFamily="66" charset="0"/>
              </a:rPr>
              <a:t>19</a:t>
            </a:r>
            <a:endParaRPr lang="en-US" sz="2400" b="1" dirty="0" smtClean="0">
              <a:latin typeface="Comic Sans MS" pitchFamily="66" charset="0"/>
            </a:endParaRPr>
          </a:p>
          <a:p>
            <a:endParaRPr lang="id-ID" dirty="0"/>
          </a:p>
        </p:txBody>
      </p:sp>
      <p:sp>
        <p:nvSpPr>
          <p:cNvPr id="4" name="Date Placeholder 3"/>
          <p:cNvSpPr>
            <a:spLocks noGrp="1"/>
          </p:cNvSpPr>
          <p:nvPr>
            <p:ph type="dt" sz="half" idx="2"/>
          </p:nvPr>
        </p:nvSpPr>
        <p:spPr/>
        <p:txBody>
          <a:bodyPr/>
          <a:lstStyle/>
          <a:p>
            <a:fld id="{D4A060A9-2373-4FF5-9767-133B8B1067FA}" type="datetime1">
              <a:rPr lang="id-ID" smtClean="0"/>
              <a:pPr/>
              <a:t>04/09/2020</a:t>
            </a:fld>
            <a:endParaRPr lang="id-ID"/>
          </a:p>
        </p:txBody>
      </p:sp>
      <p:sp>
        <p:nvSpPr>
          <p:cNvPr id="5" name="Slide Number Placeholder 4"/>
          <p:cNvSpPr>
            <a:spLocks noGrp="1"/>
          </p:cNvSpPr>
          <p:nvPr>
            <p:ph type="sldNum" sz="quarter" idx="4"/>
          </p:nvPr>
        </p:nvSpPr>
        <p:spPr/>
        <p:txBody>
          <a:bodyPr/>
          <a:lstStyle/>
          <a:p>
            <a:fld id="{BCC4FB47-260F-4EFC-8B2D-B8ACC575EBD4}" type="slidenum">
              <a:rPr lang="id-ID" smtClean="0"/>
              <a:pPr/>
              <a:t>1</a:t>
            </a:fld>
            <a:endParaRPr lang="id-ID"/>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40"/>
            <a:ext cx="8229600" cy="603230"/>
          </a:xfrm>
        </p:spPr>
        <p:txBody>
          <a:bodyPr/>
          <a:lstStyle/>
          <a:p>
            <a:r>
              <a:rPr lang="id-ID" sz="2800" dirty="0" smtClean="0"/>
              <a:t>Peran vit A dlm penyesuaian cahaya remang</a:t>
            </a:r>
            <a:endParaRPr lang="id-ID" sz="2800" dirty="0"/>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10</a:t>
            </a:fld>
            <a:endParaRPr lang="id-ID"/>
          </a:p>
        </p:txBody>
      </p:sp>
      <p:sp>
        <p:nvSpPr>
          <p:cNvPr id="9" name="Rectangle 8"/>
          <p:cNvSpPr/>
          <p:nvPr/>
        </p:nvSpPr>
        <p:spPr>
          <a:xfrm>
            <a:off x="3786182" y="4429132"/>
            <a:ext cx="1428760" cy="714380"/>
          </a:xfrm>
          <a:prstGeom prst="rect">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id-ID" sz="2000" dirty="0" smtClean="0">
                <a:solidFill>
                  <a:sysClr val="windowText" lastClr="000000"/>
                </a:solidFill>
              </a:rPr>
              <a:t>opsin</a:t>
            </a:r>
            <a:endParaRPr lang="en-US" sz="2000" dirty="0" smtClean="0">
              <a:solidFill>
                <a:sysClr val="windowText" lastClr="000000"/>
              </a:solidFill>
            </a:endParaRPr>
          </a:p>
          <a:p>
            <a:pPr algn="ctr"/>
            <a:r>
              <a:rPr lang="en-US" sz="2000" dirty="0" smtClean="0">
                <a:solidFill>
                  <a:sysClr val="windowText" lastClr="000000"/>
                </a:solidFill>
              </a:rPr>
              <a:t>  </a:t>
            </a:r>
            <a:r>
              <a:rPr lang="en-US" dirty="0" smtClean="0">
                <a:solidFill>
                  <a:sysClr val="windowText" lastClr="000000"/>
                </a:solidFill>
              </a:rPr>
              <a:t>(</a:t>
            </a:r>
            <a:r>
              <a:rPr lang="id-ID" dirty="0" smtClean="0">
                <a:solidFill>
                  <a:sysClr val="windowText" lastClr="000000"/>
                </a:solidFill>
              </a:rPr>
              <a:t>protein</a:t>
            </a:r>
            <a:r>
              <a:rPr lang="en-US" dirty="0" smtClean="0">
                <a:solidFill>
                  <a:sysClr val="windowText" lastClr="000000"/>
                </a:solidFill>
              </a:rPr>
              <a:t>)</a:t>
            </a:r>
          </a:p>
        </p:txBody>
      </p:sp>
      <p:sp>
        <p:nvSpPr>
          <p:cNvPr id="10" name="Rectangle 9"/>
          <p:cNvSpPr/>
          <p:nvPr/>
        </p:nvSpPr>
        <p:spPr>
          <a:xfrm>
            <a:off x="3286116" y="1285860"/>
            <a:ext cx="2500330" cy="642942"/>
          </a:xfrm>
          <a:prstGeom prst="rect">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id-ID" sz="2000" dirty="0" smtClean="0">
                <a:solidFill>
                  <a:sysClr val="windowText" lastClr="000000"/>
                </a:solidFill>
              </a:rPr>
              <a:t>Retinol</a:t>
            </a:r>
          </a:p>
          <a:p>
            <a:pPr algn="ctr"/>
            <a:r>
              <a:rPr lang="en-US" dirty="0" smtClean="0">
                <a:solidFill>
                  <a:sysClr val="windowText" lastClr="000000"/>
                </a:solidFill>
              </a:rPr>
              <a:t>(</a:t>
            </a:r>
            <a:r>
              <a:rPr lang="id-ID" dirty="0" smtClean="0">
                <a:solidFill>
                  <a:sysClr val="windowText" lastClr="000000"/>
                </a:solidFill>
              </a:rPr>
              <a:t>darah</a:t>
            </a:r>
            <a:r>
              <a:rPr lang="en-US" dirty="0" smtClean="0">
                <a:solidFill>
                  <a:sysClr val="windowText" lastClr="000000"/>
                </a:solidFill>
              </a:rPr>
              <a:t>)</a:t>
            </a:r>
          </a:p>
        </p:txBody>
      </p:sp>
      <p:sp>
        <p:nvSpPr>
          <p:cNvPr id="11" name="Rectangle 10"/>
          <p:cNvSpPr/>
          <p:nvPr/>
        </p:nvSpPr>
        <p:spPr>
          <a:xfrm>
            <a:off x="3286116" y="2285992"/>
            <a:ext cx="2500330" cy="642942"/>
          </a:xfrm>
          <a:prstGeom prst="rect">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id-ID" sz="2000" dirty="0" smtClean="0">
                <a:solidFill>
                  <a:sysClr val="windowText" lastClr="000000"/>
                </a:solidFill>
              </a:rPr>
              <a:t>Retinol</a:t>
            </a:r>
          </a:p>
          <a:p>
            <a:pPr algn="ctr"/>
            <a:r>
              <a:rPr lang="en-US" dirty="0" smtClean="0">
                <a:solidFill>
                  <a:sysClr val="windowText" lastClr="000000"/>
                </a:solidFill>
              </a:rPr>
              <a:t>(</a:t>
            </a:r>
            <a:r>
              <a:rPr lang="id-ID" dirty="0" smtClean="0">
                <a:solidFill>
                  <a:sysClr val="windowText" lastClr="000000"/>
                </a:solidFill>
              </a:rPr>
              <a:t>dalam retina</a:t>
            </a:r>
            <a:r>
              <a:rPr lang="en-US" dirty="0" smtClean="0">
                <a:solidFill>
                  <a:sysClr val="windowText" lastClr="000000"/>
                </a:solidFill>
              </a:rPr>
              <a:t>)</a:t>
            </a:r>
          </a:p>
        </p:txBody>
      </p:sp>
      <p:sp>
        <p:nvSpPr>
          <p:cNvPr id="12" name="Rectangle 11"/>
          <p:cNvSpPr/>
          <p:nvPr/>
        </p:nvSpPr>
        <p:spPr>
          <a:xfrm>
            <a:off x="3286116" y="3429000"/>
            <a:ext cx="2500330" cy="428628"/>
          </a:xfrm>
          <a:prstGeom prst="rect">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id-ID" sz="2000" dirty="0" smtClean="0">
                <a:solidFill>
                  <a:sysClr val="windowText" lastClr="000000"/>
                </a:solidFill>
              </a:rPr>
              <a:t>Retinaldehid</a:t>
            </a:r>
          </a:p>
        </p:txBody>
      </p:sp>
      <p:sp>
        <p:nvSpPr>
          <p:cNvPr id="13" name="Rectangle 12"/>
          <p:cNvSpPr/>
          <p:nvPr/>
        </p:nvSpPr>
        <p:spPr>
          <a:xfrm>
            <a:off x="3286116" y="5572140"/>
            <a:ext cx="2571768" cy="928694"/>
          </a:xfrm>
          <a:prstGeom prst="rect">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id-ID" sz="2000" dirty="0" smtClean="0">
                <a:solidFill>
                  <a:sysClr val="windowText" lastClr="000000"/>
                </a:solidFill>
              </a:rPr>
              <a:t>Rodopsin</a:t>
            </a:r>
          </a:p>
          <a:p>
            <a:pPr algn="ctr"/>
            <a:r>
              <a:rPr lang="id-ID" sz="2000" dirty="0" smtClean="0">
                <a:solidFill>
                  <a:sysClr val="windowText" lastClr="000000"/>
                </a:solidFill>
              </a:rPr>
              <a:t>(</a:t>
            </a:r>
            <a:r>
              <a:rPr lang="id-ID" dirty="0" smtClean="0">
                <a:solidFill>
                  <a:sysClr val="windowText" lastClr="000000"/>
                </a:solidFill>
              </a:rPr>
              <a:t>pigmen dalam sel batang retina)</a:t>
            </a:r>
            <a:endParaRPr lang="en-US" sz="1600" dirty="0" smtClean="0">
              <a:solidFill>
                <a:sysClr val="windowText" lastClr="000000"/>
              </a:solidFill>
            </a:endParaRPr>
          </a:p>
        </p:txBody>
      </p:sp>
      <p:cxnSp>
        <p:nvCxnSpPr>
          <p:cNvPr id="17" name="Straight Arrow Connector 16"/>
          <p:cNvCxnSpPr/>
          <p:nvPr/>
        </p:nvCxnSpPr>
        <p:spPr>
          <a:xfrm rot="5400000">
            <a:off x="5322099" y="3178967"/>
            <a:ext cx="500066"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5429256" y="2070884"/>
            <a:ext cx="285752"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a:off x="4750595" y="4679165"/>
            <a:ext cx="1643074"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2571736" y="4714884"/>
            <a:ext cx="1714512"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flipH="1" flipV="1">
            <a:off x="3214678" y="3214686"/>
            <a:ext cx="428628"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0800000" flipV="1">
            <a:off x="2571736" y="2644770"/>
            <a:ext cx="642942" cy="212726"/>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9" idx="1"/>
          </p:cNvCxnSpPr>
          <p:nvPr/>
        </p:nvCxnSpPr>
        <p:spPr>
          <a:xfrm>
            <a:off x="3428992" y="4786322"/>
            <a:ext cx="357190"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214942" y="4786322"/>
            <a:ext cx="357190" cy="158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285984" y="4500570"/>
            <a:ext cx="1071570" cy="571504"/>
          </a:xfrm>
          <a:prstGeom prst="rect">
            <a:avLst/>
          </a:prstGeom>
          <a:solidFill>
            <a:srgbClr val="FFFF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id-ID" sz="2000" dirty="0" smtClean="0">
                <a:solidFill>
                  <a:sysClr val="windowText" lastClr="000000"/>
                </a:solidFill>
              </a:rPr>
              <a:t>cahaya</a:t>
            </a:r>
            <a:endParaRPr lang="en-US" dirty="0" smtClean="0">
              <a:solidFill>
                <a:sysClr val="windowText" lastClr="000000"/>
              </a:solidFill>
            </a:endParaRPr>
          </a:p>
        </p:txBody>
      </p:sp>
      <p:sp>
        <p:nvSpPr>
          <p:cNvPr id="33" name="TextBox 32"/>
          <p:cNvSpPr txBox="1"/>
          <p:nvPr/>
        </p:nvSpPr>
        <p:spPr>
          <a:xfrm>
            <a:off x="6357950" y="3143248"/>
            <a:ext cx="2286016" cy="369332"/>
          </a:xfrm>
          <a:prstGeom prst="rect">
            <a:avLst/>
          </a:prstGeom>
          <a:noFill/>
        </p:spPr>
        <p:txBody>
          <a:bodyPr wrap="square" rtlCol="0">
            <a:spAutoFit/>
          </a:bodyPr>
          <a:lstStyle/>
          <a:p>
            <a:pPr algn="ctr"/>
            <a:endParaRPr lang="id-ID" dirty="0"/>
          </a:p>
        </p:txBody>
      </p:sp>
      <p:sp>
        <p:nvSpPr>
          <p:cNvPr id="34" name="Explosion 1 33"/>
          <p:cNvSpPr/>
          <p:nvPr/>
        </p:nvSpPr>
        <p:spPr>
          <a:xfrm>
            <a:off x="357158" y="1928802"/>
            <a:ext cx="2428892" cy="192882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t>Sebagian rusak</a:t>
            </a:r>
            <a:endParaRPr lang="id-ID" dirty="0"/>
          </a:p>
        </p:txBody>
      </p:sp>
      <p:sp>
        <p:nvSpPr>
          <p:cNvPr id="38" name="Rectangle 37"/>
          <p:cNvSpPr/>
          <p:nvPr/>
        </p:nvSpPr>
        <p:spPr>
          <a:xfrm>
            <a:off x="5929322" y="2928934"/>
            <a:ext cx="642942" cy="428628"/>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id-ID" sz="2000" dirty="0" smtClean="0">
                <a:solidFill>
                  <a:sysClr val="windowText" lastClr="000000"/>
                </a:solidFill>
              </a:rPr>
              <a:t>O</a:t>
            </a:r>
            <a:r>
              <a:rPr lang="id-ID" sz="2000" baseline="-25000" dirty="0" smtClean="0">
                <a:solidFill>
                  <a:sysClr val="windowText" lastClr="000000"/>
                </a:solidFill>
              </a:rPr>
              <a:t>2</a:t>
            </a:r>
            <a:endParaRPr lang="en-US" baseline="-25000" dirty="0" smtClean="0">
              <a:solidFill>
                <a:sysClr val="windowText" lastClr="00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d-ID" dirty="0" smtClean="0"/>
              <a:t>Kurang vitamin a (KVA)</a:t>
            </a:r>
            <a:endParaRPr lang="id-ID" dirty="0"/>
          </a:p>
        </p:txBody>
      </p:sp>
      <p:sp>
        <p:nvSpPr>
          <p:cNvPr id="7" name="Text Placeholder 6"/>
          <p:cNvSpPr>
            <a:spLocks noGrp="1"/>
          </p:cNvSpPr>
          <p:nvPr>
            <p:ph type="body" idx="1"/>
          </p:nvPr>
        </p:nvSpPr>
        <p:spPr/>
        <p:txBody>
          <a:bodyPr/>
          <a:lstStyle/>
          <a:p>
            <a:endParaRPr lang="id-ID"/>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11</a:t>
            </a:fld>
            <a:endParaRPr lang="id-ID"/>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d-ID" dirty="0" smtClean="0"/>
              <a:t>Pengantar</a:t>
            </a:r>
            <a:endParaRPr lang="id-ID" dirty="0"/>
          </a:p>
        </p:txBody>
      </p:sp>
      <p:sp>
        <p:nvSpPr>
          <p:cNvPr id="7" name="Content Placeholder 6"/>
          <p:cNvSpPr>
            <a:spLocks noGrp="1"/>
          </p:cNvSpPr>
          <p:nvPr>
            <p:ph idx="1"/>
          </p:nvPr>
        </p:nvSpPr>
        <p:spPr/>
        <p:txBody>
          <a:bodyPr/>
          <a:lstStyle/>
          <a:p>
            <a:r>
              <a:rPr lang="id-ID" sz="2800" dirty="0" smtClean="0"/>
              <a:t>KVA merupakan salah satu defisiensi zat gizi yg penting untuk segera ditangani karena:</a:t>
            </a:r>
          </a:p>
          <a:p>
            <a:pPr lvl="1"/>
            <a:r>
              <a:rPr lang="id-ID" sz="2400" dirty="0" smtClean="0"/>
              <a:t>Dapat menyebabkan kebutaan</a:t>
            </a:r>
          </a:p>
          <a:p>
            <a:pPr lvl="1"/>
            <a:r>
              <a:rPr lang="id-ID" sz="2400" dirty="0" smtClean="0"/>
              <a:t>Meningkatkan risiko infeksi &amp; kematian</a:t>
            </a:r>
          </a:p>
          <a:p>
            <a:r>
              <a:rPr lang="id-ID" sz="2800" dirty="0" smtClean="0"/>
              <a:t>Pada kebanyakan kasus, anak yg mengalami KVA jg mengalami KEP dan defisiensi zat gizi lainnya.</a:t>
            </a:r>
            <a:endParaRPr lang="id-ID" sz="2800" dirty="0"/>
          </a:p>
        </p:txBody>
      </p:sp>
      <p:sp>
        <p:nvSpPr>
          <p:cNvPr id="4" name="Date Placeholder 3"/>
          <p:cNvSpPr>
            <a:spLocks noGrp="1"/>
          </p:cNvSpPr>
          <p:nvPr>
            <p:ph type="dt" sz="half" idx="10"/>
          </p:nvPr>
        </p:nvSpPr>
        <p:spPr/>
        <p:txBody>
          <a:bodyPr/>
          <a:lstStyle/>
          <a:p>
            <a:fld id="{D4A060A9-2373-4FF5-9767-133B8B1067FA}"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12</a:t>
            </a:fld>
            <a:endParaRPr lang="id-ID"/>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z="4000" smtClean="0">
                <a:latin typeface="Comic Sans MS" pitchFamily="66" charset="0"/>
              </a:rPr>
              <a:t>Penyebab</a:t>
            </a:r>
          </a:p>
        </p:txBody>
      </p:sp>
      <p:sp>
        <p:nvSpPr>
          <p:cNvPr id="8195" name="Rectangle 3"/>
          <p:cNvSpPr>
            <a:spLocks noGrp="1" noChangeArrowheads="1"/>
          </p:cNvSpPr>
          <p:nvPr>
            <p:ph type="body" idx="1"/>
          </p:nvPr>
        </p:nvSpPr>
        <p:spPr/>
        <p:txBody>
          <a:bodyPr/>
          <a:lstStyle/>
          <a:p>
            <a:pPr eaLnBrk="1" hangingPunct="1"/>
            <a:r>
              <a:rPr lang="en-US" sz="2800" dirty="0" err="1" smtClean="0">
                <a:latin typeface="Comic Sans MS" pitchFamily="66" charset="0"/>
              </a:rPr>
              <a:t>Konsumsi</a:t>
            </a:r>
            <a:r>
              <a:rPr lang="en-US" sz="2800" dirty="0" smtClean="0">
                <a:latin typeface="Comic Sans MS" pitchFamily="66" charset="0"/>
              </a:rPr>
              <a:t> </a:t>
            </a:r>
            <a:r>
              <a:rPr lang="en-US" sz="2800" dirty="0" err="1" smtClean="0">
                <a:latin typeface="Comic Sans MS" pitchFamily="66" charset="0"/>
              </a:rPr>
              <a:t>makanan</a:t>
            </a:r>
            <a:r>
              <a:rPr lang="en-US" sz="2800" dirty="0" smtClean="0">
                <a:latin typeface="Comic Sans MS" pitchFamily="66" charset="0"/>
              </a:rPr>
              <a:t> </a:t>
            </a:r>
            <a:r>
              <a:rPr lang="en-US" sz="2800" dirty="0" err="1" smtClean="0">
                <a:latin typeface="Comic Sans MS" pitchFamily="66" charset="0"/>
              </a:rPr>
              <a:t>sehari-hari</a:t>
            </a:r>
            <a:r>
              <a:rPr lang="en-US" sz="2800" dirty="0" smtClean="0">
                <a:latin typeface="Comic Sans MS" pitchFamily="66" charset="0"/>
              </a:rPr>
              <a:t> </a:t>
            </a:r>
            <a:r>
              <a:rPr lang="en-US" sz="2800" dirty="0" err="1" smtClean="0">
                <a:latin typeface="Comic Sans MS" pitchFamily="66" charset="0"/>
              </a:rPr>
              <a:t>kurang</a:t>
            </a:r>
            <a:r>
              <a:rPr lang="en-US" sz="2800" dirty="0" smtClean="0">
                <a:latin typeface="Comic Sans MS" pitchFamily="66" charset="0"/>
              </a:rPr>
              <a:t> </a:t>
            </a:r>
            <a:r>
              <a:rPr lang="en-US" sz="2800" dirty="0" err="1" smtClean="0">
                <a:latin typeface="Comic Sans MS" pitchFamily="66" charset="0"/>
              </a:rPr>
              <a:t>mengandung</a:t>
            </a:r>
            <a:r>
              <a:rPr lang="en-US" sz="2800" dirty="0" smtClean="0">
                <a:latin typeface="Comic Sans MS" pitchFamily="66" charset="0"/>
              </a:rPr>
              <a:t> vitamin A</a:t>
            </a:r>
            <a:r>
              <a:rPr lang="id-ID" sz="2800" dirty="0" smtClean="0">
                <a:latin typeface="Comic Sans MS" pitchFamily="66" charset="0"/>
              </a:rPr>
              <a:t>, </a:t>
            </a:r>
            <a:r>
              <a:rPr lang="en-US" sz="2800" dirty="0" smtClean="0">
                <a:latin typeface="Comic Sans MS" pitchFamily="66" charset="0"/>
              </a:rPr>
              <a:t>protein </a:t>
            </a:r>
            <a:r>
              <a:rPr lang="en-US" sz="2800" dirty="0" err="1" smtClean="0">
                <a:latin typeface="Comic Sans MS" pitchFamily="66" charset="0"/>
              </a:rPr>
              <a:t>dan</a:t>
            </a:r>
            <a:r>
              <a:rPr lang="en-US" sz="2800" dirty="0" smtClean="0">
                <a:latin typeface="Comic Sans MS" pitchFamily="66" charset="0"/>
              </a:rPr>
              <a:t> </a:t>
            </a:r>
            <a:r>
              <a:rPr lang="en-US" sz="2800" dirty="0" err="1" smtClean="0">
                <a:latin typeface="Comic Sans MS" pitchFamily="66" charset="0"/>
              </a:rPr>
              <a:t>lemak</a:t>
            </a:r>
            <a:endParaRPr lang="id-ID" sz="2800" dirty="0" smtClean="0">
              <a:latin typeface="Comic Sans MS" pitchFamily="66" charset="0"/>
            </a:endParaRPr>
          </a:p>
          <a:p>
            <a:pPr eaLnBrk="1" hangingPunct="1"/>
            <a:r>
              <a:rPr lang="id-ID" sz="2800" dirty="0" smtClean="0"/>
              <a:t>Penyerapan makanan tidak optimal krn adanya infestasi cacing atau diare</a:t>
            </a:r>
          </a:p>
          <a:p>
            <a:pPr eaLnBrk="1" hangingPunct="1"/>
            <a:r>
              <a:rPr lang="id-ID" sz="2800" dirty="0" smtClean="0">
                <a:latin typeface="Comic Sans MS" pitchFamily="66" charset="0"/>
              </a:rPr>
              <a:t>Adanya penyakit ISPA, campak &amp; diare</a:t>
            </a:r>
            <a:endParaRPr lang="en-US" sz="2800" dirty="0" smtClean="0">
              <a:latin typeface="Comic Sans MS" pitchFamily="66" charset="0"/>
            </a:endParaRPr>
          </a:p>
          <a:p>
            <a:pPr eaLnBrk="1" hangingPunct="1"/>
            <a:r>
              <a:rPr lang="en-US" sz="2800" dirty="0" err="1" smtClean="0">
                <a:latin typeface="Comic Sans MS" pitchFamily="66" charset="0"/>
              </a:rPr>
              <a:t>Tidak</a:t>
            </a:r>
            <a:r>
              <a:rPr lang="en-US" sz="2800" dirty="0" smtClean="0">
                <a:latin typeface="Comic Sans MS" pitchFamily="66" charset="0"/>
              </a:rPr>
              <a:t> </a:t>
            </a:r>
            <a:r>
              <a:rPr lang="en-US" sz="2800" dirty="0" err="1" smtClean="0">
                <a:latin typeface="Comic Sans MS" pitchFamily="66" charset="0"/>
              </a:rPr>
              <a:t>minum</a:t>
            </a:r>
            <a:r>
              <a:rPr lang="en-US" sz="2800" dirty="0" smtClean="0">
                <a:latin typeface="Comic Sans MS" pitchFamily="66" charset="0"/>
              </a:rPr>
              <a:t> </a:t>
            </a:r>
            <a:r>
              <a:rPr lang="en-US" sz="2800" dirty="0" err="1" smtClean="0">
                <a:latin typeface="Comic Sans MS" pitchFamily="66" charset="0"/>
              </a:rPr>
              <a:t>kapsul</a:t>
            </a:r>
            <a:r>
              <a:rPr lang="en-US" sz="2800" dirty="0" smtClean="0">
                <a:latin typeface="Comic Sans MS" pitchFamily="66" charset="0"/>
              </a:rPr>
              <a:t> vitamin A </a:t>
            </a:r>
            <a:r>
              <a:rPr lang="en-US" sz="2800" dirty="0" err="1" smtClean="0">
                <a:latin typeface="Comic Sans MS" pitchFamily="66" charset="0"/>
              </a:rPr>
              <a:t>bagi</a:t>
            </a:r>
            <a:r>
              <a:rPr lang="en-US" sz="2800" dirty="0" smtClean="0">
                <a:latin typeface="Comic Sans MS" pitchFamily="66" charset="0"/>
              </a:rPr>
              <a:t> </a:t>
            </a:r>
            <a:r>
              <a:rPr lang="en-US" sz="2800" dirty="0" err="1" smtClean="0">
                <a:latin typeface="Comic Sans MS" pitchFamily="66" charset="0"/>
              </a:rPr>
              <a:t>bayi</a:t>
            </a:r>
            <a:r>
              <a:rPr lang="en-US" sz="2800" dirty="0" smtClean="0">
                <a:latin typeface="Comic Sans MS" pitchFamily="66" charset="0"/>
              </a:rPr>
              <a:t> </a:t>
            </a:r>
            <a:r>
              <a:rPr lang="en-US" sz="2800" dirty="0" err="1" smtClean="0">
                <a:latin typeface="Comic Sans MS" pitchFamily="66" charset="0"/>
              </a:rPr>
              <a:t>dan</a:t>
            </a:r>
            <a:r>
              <a:rPr lang="en-US" sz="2800" dirty="0" smtClean="0">
                <a:latin typeface="Comic Sans MS" pitchFamily="66" charset="0"/>
              </a:rPr>
              <a:t> </a:t>
            </a:r>
            <a:r>
              <a:rPr lang="en-US" sz="2800" dirty="0" err="1" smtClean="0">
                <a:latin typeface="Comic Sans MS" pitchFamily="66" charset="0"/>
              </a:rPr>
              <a:t>balita</a:t>
            </a:r>
            <a:endParaRPr lang="en-US" sz="2800" dirty="0" smtClean="0">
              <a:latin typeface="Comic Sans MS" pitchFamily="66"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Faktor Risiko KVA</a:t>
            </a:r>
            <a:endParaRPr lang="id-ID" dirty="0"/>
          </a:p>
        </p:txBody>
      </p:sp>
      <p:sp>
        <p:nvSpPr>
          <p:cNvPr id="3" name="Content Placeholder 2"/>
          <p:cNvSpPr>
            <a:spLocks noGrp="1"/>
          </p:cNvSpPr>
          <p:nvPr>
            <p:ph idx="1"/>
          </p:nvPr>
        </p:nvSpPr>
        <p:spPr>
          <a:xfrm>
            <a:off x="457200" y="1285860"/>
            <a:ext cx="8229600" cy="4840305"/>
          </a:xfrm>
        </p:spPr>
        <p:txBody>
          <a:bodyPr/>
          <a:lstStyle/>
          <a:p>
            <a:r>
              <a:rPr lang="id-ID" dirty="0" smtClean="0"/>
              <a:t>Sosekbud-yankes</a:t>
            </a:r>
          </a:p>
          <a:p>
            <a:pPr lvl="1"/>
            <a:r>
              <a:rPr lang="id-ID" dirty="0" smtClean="0"/>
              <a:t>Rendahnya ketersediaan pangan kaya vit A</a:t>
            </a:r>
          </a:p>
          <a:p>
            <a:pPr lvl="1"/>
            <a:r>
              <a:rPr lang="id-ID" dirty="0" smtClean="0"/>
              <a:t>Daya beli yg rendah</a:t>
            </a:r>
          </a:p>
          <a:p>
            <a:pPr lvl="1"/>
            <a:r>
              <a:rPr lang="id-ID" dirty="0" smtClean="0"/>
              <a:t>Kurang pengetahuan</a:t>
            </a:r>
          </a:p>
          <a:p>
            <a:pPr lvl="1"/>
            <a:r>
              <a:rPr lang="id-ID" dirty="0" smtClean="0"/>
              <a:t>Adanya tabu makanan </a:t>
            </a:r>
          </a:p>
          <a:p>
            <a:r>
              <a:rPr lang="id-ID" dirty="0" smtClean="0"/>
              <a:t>Biologis</a:t>
            </a:r>
          </a:p>
          <a:p>
            <a:pPr lvl="1"/>
            <a:r>
              <a:rPr lang="id-ID" dirty="0" smtClean="0"/>
              <a:t>BBLR</a:t>
            </a:r>
          </a:p>
          <a:p>
            <a:pPr lvl="1"/>
            <a:r>
              <a:rPr lang="id-ID" dirty="0" smtClean="0"/>
              <a:t>MP-ASI dini, tidak bergizi seimbang</a:t>
            </a:r>
          </a:p>
          <a:p>
            <a:pPr lvl="1"/>
            <a:r>
              <a:rPr lang="id-ID" dirty="0" smtClean="0"/>
              <a:t>Kurang gizi </a:t>
            </a:r>
          </a:p>
          <a:p>
            <a:pPr lvl="1"/>
            <a:endParaRPr lang="id-ID" dirty="0"/>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14</a:t>
            </a:fld>
            <a:endParaRPr lang="id-ID"/>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563562"/>
          </a:xfrm>
        </p:spPr>
        <p:txBody>
          <a:bodyPr/>
          <a:lstStyle/>
          <a:p>
            <a:pPr eaLnBrk="1" hangingPunct="1"/>
            <a:r>
              <a:rPr lang="id-ID" sz="3600" dirty="0" smtClean="0">
                <a:latin typeface="Comic Sans MS" pitchFamily="66" charset="0"/>
              </a:rPr>
              <a:t>Kerangka </a:t>
            </a:r>
            <a:r>
              <a:rPr lang="en-US" sz="3600" dirty="0" err="1" smtClean="0">
                <a:latin typeface="Comic Sans MS" pitchFamily="66" charset="0"/>
              </a:rPr>
              <a:t>Konsep</a:t>
            </a:r>
            <a:r>
              <a:rPr lang="en-US" sz="3600" dirty="0" smtClean="0">
                <a:latin typeface="Comic Sans MS" pitchFamily="66" charset="0"/>
              </a:rPr>
              <a:t> </a:t>
            </a:r>
            <a:r>
              <a:rPr lang="en-US" sz="3600" dirty="0" err="1" smtClean="0">
                <a:latin typeface="Comic Sans MS" pitchFamily="66" charset="0"/>
              </a:rPr>
              <a:t>Unicef</a:t>
            </a:r>
            <a:endParaRPr lang="en-US" sz="3600" dirty="0" smtClean="0">
              <a:latin typeface="Comic Sans MS" pitchFamily="66" charset="0"/>
            </a:endParaRPr>
          </a:p>
        </p:txBody>
      </p:sp>
      <p:sp>
        <p:nvSpPr>
          <p:cNvPr id="9219" name="Rectangle 3"/>
          <p:cNvSpPr>
            <a:spLocks noGrp="1" noChangeArrowheads="1"/>
          </p:cNvSpPr>
          <p:nvPr>
            <p:ph type="body" idx="1"/>
          </p:nvPr>
        </p:nvSpPr>
        <p:spPr>
          <a:xfrm>
            <a:off x="457200" y="1066800"/>
            <a:ext cx="8229600" cy="5059363"/>
          </a:xfrm>
        </p:spPr>
        <p:txBody>
          <a:bodyPr/>
          <a:lstStyle/>
          <a:p>
            <a:pPr eaLnBrk="1" hangingPunct="1">
              <a:buFontTx/>
              <a:buNone/>
            </a:pPr>
            <a:endParaRPr lang="id-ID" smtClean="0"/>
          </a:p>
        </p:txBody>
      </p:sp>
      <p:sp>
        <p:nvSpPr>
          <p:cNvPr id="9220" name="Text Box 6"/>
          <p:cNvSpPr txBox="1">
            <a:spLocks noChangeArrowheads="1"/>
          </p:cNvSpPr>
          <p:nvPr/>
        </p:nvSpPr>
        <p:spPr bwMode="auto">
          <a:xfrm>
            <a:off x="4038600" y="1371600"/>
            <a:ext cx="914400" cy="528638"/>
          </a:xfrm>
          <a:prstGeom prst="rect">
            <a:avLst/>
          </a:prstGeom>
          <a:solidFill>
            <a:srgbClr val="C00000"/>
          </a:solidFill>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lgn="ctr">
              <a:spcBef>
                <a:spcPct val="50000"/>
              </a:spcBef>
            </a:pPr>
            <a:r>
              <a:rPr lang="en-US" sz="2800" dirty="0"/>
              <a:t>KVA</a:t>
            </a:r>
          </a:p>
        </p:txBody>
      </p:sp>
      <p:sp>
        <p:nvSpPr>
          <p:cNvPr id="9221" name="Text Box 7"/>
          <p:cNvSpPr txBox="1">
            <a:spLocks noChangeArrowheads="1"/>
          </p:cNvSpPr>
          <p:nvPr/>
        </p:nvSpPr>
        <p:spPr bwMode="auto">
          <a:xfrm>
            <a:off x="914400" y="2362200"/>
            <a:ext cx="1981200" cy="711200"/>
          </a:xfrm>
          <a:prstGeom prst="rect">
            <a:avLst/>
          </a:prstGeom>
          <a:solidFill>
            <a:srgbClr val="FFC000"/>
          </a:solidFill>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lgn="ctr">
              <a:spcBef>
                <a:spcPct val="50000"/>
              </a:spcBef>
            </a:pPr>
            <a:r>
              <a:rPr lang="en-US" sz="2000" dirty="0" err="1">
                <a:solidFill>
                  <a:schemeClr val="tx1"/>
                </a:solidFill>
              </a:rPr>
              <a:t>Kurang</a:t>
            </a:r>
            <a:r>
              <a:rPr lang="en-US" sz="2000" dirty="0">
                <a:solidFill>
                  <a:schemeClr val="tx1"/>
                </a:solidFill>
              </a:rPr>
              <a:t> </a:t>
            </a:r>
            <a:r>
              <a:rPr lang="en-US" sz="2000" dirty="0" err="1">
                <a:solidFill>
                  <a:schemeClr val="tx1"/>
                </a:solidFill>
              </a:rPr>
              <a:t>asupan</a:t>
            </a:r>
            <a:r>
              <a:rPr lang="en-US" sz="2000" dirty="0">
                <a:solidFill>
                  <a:schemeClr val="tx1"/>
                </a:solidFill>
              </a:rPr>
              <a:t> vitamin A</a:t>
            </a:r>
          </a:p>
        </p:txBody>
      </p:sp>
      <p:sp>
        <p:nvSpPr>
          <p:cNvPr id="9222" name="Text Box 8"/>
          <p:cNvSpPr txBox="1">
            <a:spLocks noChangeArrowheads="1"/>
          </p:cNvSpPr>
          <p:nvPr/>
        </p:nvSpPr>
        <p:spPr bwMode="auto">
          <a:xfrm>
            <a:off x="6096000" y="2362200"/>
            <a:ext cx="1752600" cy="711200"/>
          </a:xfrm>
          <a:prstGeom prst="rect">
            <a:avLst/>
          </a:prstGeom>
          <a:solidFill>
            <a:srgbClr val="FFC000"/>
          </a:solidFill>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lgn="ctr">
              <a:spcBef>
                <a:spcPct val="50000"/>
              </a:spcBef>
            </a:pPr>
            <a:r>
              <a:rPr lang="en-US" sz="2000">
                <a:solidFill>
                  <a:schemeClr val="tx1"/>
                </a:solidFill>
              </a:rPr>
              <a:t>Penyakit infeksi</a:t>
            </a:r>
          </a:p>
        </p:txBody>
      </p:sp>
      <p:sp>
        <p:nvSpPr>
          <p:cNvPr id="9223" name="Text Box 9"/>
          <p:cNvSpPr txBox="1">
            <a:spLocks noChangeArrowheads="1"/>
          </p:cNvSpPr>
          <p:nvPr/>
        </p:nvSpPr>
        <p:spPr bwMode="auto">
          <a:xfrm>
            <a:off x="609600" y="3657600"/>
            <a:ext cx="2209800" cy="711200"/>
          </a:xfrm>
          <a:prstGeom prst="rect">
            <a:avLst/>
          </a:prstGeom>
          <a:solidFill>
            <a:srgbClr val="FF3300"/>
          </a:solidFill>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lgn="ctr">
              <a:spcBef>
                <a:spcPct val="50000"/>
              </a:spcBef>
            </a:pPr>
            <a:r>
              <a:rPr lang="en-US" sz="2000"/>
              <a:t>Kurang akses bahan makanan</a:t>
            </a:r>
          </a:p>
        </p:txBody>
      </p:sp>
      <p:sp>
        <p:nvSpPr>
          <p:cNvPr id="9224" name="Text Box 10"/>
          <p:cNvSpPr txBox="1">
            <a:spLocks noChangeArrowheads="1"/>
          </p:cNvSpPr>
          <p:nvPr/>
        </p:nvSpPr>
        <p:spPr bwMode="auto">
          <a:xfrm>
            <a:off x="3352800" y="3657600"/>
            <a:ext cx="2438400" cy="711200"/>
          </a:xfrm>
          <a:prstGeom prst="rect">
            <a:avLst/>
          </a:prstGeom>
          <a:solidFill>
            <a:srgbClr val="FF3300"/>
          </a:solidFill>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lgn="ctr">
              <a:spcBef>
                <a:spcPct val="50000"/>
              </a:spcBef>
            </a:pPr>
            <a:r>
              <a:rPr lang="en-US" sz="2000"/>
              <a:t>Kurang perawatan (pola asuh)</a:t>
            </a:r>
          </a:p>
        </p:txBody>
      </p:sp>
      <p:sp>
        <p:nvSpPr>
          <p:cNvPr id="9225" name="Text Box 11"/>
          <p:cNvSpPr txBox="1">
            <a:spLocks noChangeArrowheads="1"/>
          </p:cNvSpPr>
          <p:nvPr/>
        </p:nvSpPr>
        <p:spPr bwMode="auto">
          <a:xfrm>
            <a:off x="6400800" y="3657600"/>
            <a:ext cx="2438400" cy="650875"/>
          </a:xfrm>
          <a:prstGeom prst="rect">
            <a:avLst/>
          </a:prstGeom>
          <a:solidFill>
            <a:srgbClr val="FF3300"/>
          </a:solidFill>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lgn="ctr">
              <a:spcBef>
                <a:spcPct val="50000"/>
              </a:spcBef>
            </a:pPr>
            <a:r>
              <a:rPr lang="en-US"/>
              <a:t>Kurang fasilitas kes &amp; lingk tidak sehat</a:t>
            </a:r>
          </a:p>
        </p:txBody>
      </p:sp>
      <p:sp>
        <p:nvSpPr>
          <p:cNvPr id="9226" name="Text Box 13"/>
          <p:cNvSpPr txBox="1">
            <a:spLocks noChangeArrowheads="1"/>
          </p:cNvSpPr>
          <p:nvPr/>
        </p:nvSpPr>
        <p:spPr bwMode="auto">
          <a:xfrm>
            <a:off x="3429000" y="4953000"/>
            <a:ext cx="2362200" cy="650875"/>
          </a:xfrm>
          <a:prstGeom prst="rect">
            <a:avLst/>
          </a:prstGeom>
          <a:solidFill>
            <a:srgbClr val="6600FF"/>
          </a:solidFill>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lgn="ctr">
              <a:spcBef>
                <a:spcPct val="50000"/>
              </a:spcBef>
            </a:pPr>
            <a:r>
              <a:rPr lang="en-US"/>
              <a:t>SDM (manusia, sosek, organisasi)</a:t>
            </a:r>
          </a:p>
        </p:txBody>
      </p:sp>
      <p:sp>
        <p:nvSpPr>
          <p:cNvPr id="9227" name="Text Box 14"/>
          <p:cNvSpPr txBox="1">
            <a:spLocks noChangeArrowheads="1"/>
          </p:cNvSpPr>
          <p:nvPr/>
        </p:nvSpPr>
        <p:spPr bwMode="auto">
          <a:xfrm>
            <a:off x="3810000" y="6096000"/>
            <a:ext cx="1447800" cy="635000"/>
          </a:xfrm>
          <a:prstGeom prst="rect">
            <a:avLst/>
          </a:prstGeom>
          <a:solidFill>
            <a:srgbClr val="6600FF"/>
          </a:solidFill>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lgn="ctr">
              <a:spcBef>
                <a:spcPct val="50000"/>
              </a:spcBef>
            </a:pPr>
            <a:r>
              <a:rPr lang="en-US" sz="2000"/>
              <a:t>SDM lain</a:t>
            </a:r>
          </a:p>
          <a:p>
            <a:pPr>
              <a:spcBef>
                <a:spcPct val="50000"/>
              </a:spcBef>
            </a:pPr>
            <a:endParaRPr lang="en-US" sz="1000"/>
          </a:p>
        </p:txBody>
      </p:sp>
      <p:sp>
        <p:nvSpPr>
          <p:cNvPr id="9228" name="Line 15"/>
          <p:cNvSpPr>
            <a:spLocks noChangeShapeType="1"/>
          </p:cNvSpPr>
          <p:nvPr/>
        </p:nvSpPr>
        <p:spPr bwMode="auto">
          <a:xfrm flipV="1">
            <a:off x="1828800" y="1752600"/>
            <a:ext cx="2133600" cy="533400"/>
          </a:xfrm>
          <a:prstGeom prst="line">
            <a:avLst/>
          </a:prstGeom>
          <a:noFill/>
          <a:ln w="57150">
            <a:solidFill>
              <a:schemeClr val="tx1"/>
            </a:solidFill>
            <a:round/>
            <a:headEnd/>
            <a:tailEnd type="triangle" w="med" len="med"/>
          </a:ln>
        </p:spPr>
        <p:txBody>
          <a:bodyPr/>
          <a:lstStyle/>
          <a:p>
            <a:endParaRPr lang="id-ID"/>
          </a:p>
        </p:txBody>
      </p:sp>
      <p:sp>
        <p:nvSpPr>
          <p:cNvPr id="9229" name="Line 16"/>
          <p:cNvSpPr>
            <a:spLocks noChangeShapeType="1"/>
          </p:cNvSpPr>
          <p:nvPr/>
        </p:nvSpPr>
        <p:spPr bwMode="auto">
          <a:xfrm flipH="1" flipV="1">
            <a:off x="5105400" y="1828800"/>
            <a:ext cx="1752600" cy="533400"/>
          </a:xfrm>
          <a:prstGeom prst="line">
            <a:avLst/>
          </a:prstGeom>
          <a:noFill/>
          <a:ln w="57150">
            <a:solidFill>
              <a:schemeClr val="tx1"/>
            </a:solidFill>
            <a:round/>
            <a:headEnd/>
            <a:tailEnd type="triangle" w="med" len="med"/>
          </a:ln>
        </p:spPr>
        <p:txBody>
          <a:bodyPr/>
          <a:lstStyle/>
          <a:p>
            <a:endParaRPr lang="id-ID"/>
          </a:p>
        </p:txBody>
      </p:sp>
      <p:sp>
        <p:nvSpPr>
          <p:cNvPr id="9230" name="Line 17"/>
          <p:cNvSpPr>
            <a:spLocks noChangeShapeType="1"/>
          </p:cNvSpPr>
          <p:nvPr/>
        </p:nvSpPr>
        <p:spPr bwMode="auto">
          <a:xfrm flipV="1">
            <a:off x="1600200" y="3124200"/>
            <a:ext cx="0" cy="533400"/>
          </a:xfrm>
          <a:prstGeom prst="line">
            <a:avLst/>
          </a:prstGeom>
          <a:noFill/>
          <a:ln w="57150">
            <a:solidFill>
              <a:schemeClr val="tx1"/>
            </a:solidFill>
            <a:round/>
            <a:headEnd/>
            <a:tailEnd type="triangle" w="med" len="med"/>
          </a:ln>
        </p:spPr>
        <p:txBody>
          <a:bodyPr/>
          <a:lstStyle/>
          <a:p>
            <a:endParaRPr lang="id-ID"/>
          </a:p>
        </p:txBody>
      </p:sp>
      <p:sp>
        <p:nvSpPr>
          <p:cNvPr id="9231" name="Line 18"/>
          <p:cNvSpPr>
            <a:spLocks noChangeShapeType="1"/>
          </p:cNvSpPr>
          <p:nvPr/>
        </p:nvSpPr>
        <p:spPr bwMode="auto">
          <a:xfrm flipV="1">
            <a:off x="7162800" y="3124200"/>
            <a:ext cx="0" cy="533400"/>
          </a:xfrm>
          <a:prstGeom prst="line">
            <a:avLst/>
          </a:prstGeom>
          <a:noFill/>
          <a:ln w="57150">
            <a:solidFill>
              <a:schemeClr val="tx1"/>
            </a:solidFill>
            <a:round/>
            <a:headEnd/>
            <a:tailEnd type="triangle" w="med" len="med"/>
          </a:ln>
        </p:spPr>
        <p:txBody>
          <a:bodyPr/>
          <a:lstStyle/>
          <a:p>
            <a:endParaRPr lang="id-ID"/>
          </a:p>
        </p:txBody>
      </p:sp>
      <p:sp>
        <p:nvSpPr>
          <p:cNvPr id="9232" name="Line 19"/>
          <p:cNvSpPr>
            <a:spLocks noChangeShapeType="1"/>
          </p:cNvSpPr>
          <p:nvPr/>
        </p:nvSpPr>
        <p:spPr bwMode="auto">
          <a:xfrm flipV="1">
            <a:off x="4648200" y="3048000"/>
            <a:ext cx="1371600" cy="609600"/>
          </a:xfrm>
          <a:prstGeom prst="line">
            <a:avLst/>
          </a:prstGeom>
          <a:noFill/>
          <a:ln w="57150">
            <a:solidFill>
              <a:schemeClr val="tx1"/>
            </a:solidFill>
            <a:round/>
            <a:headEnd/>
            <a:tailEnd type="triangle" w="med" len="med"/>
          </a:ln>
        </p:spPr>
        <p:txBody>
          <a:bodyPr/>
          <a:lstStyle/>
          <a:p>
            <a:endParaRPr lang="id-ID"/>
          </a:p>
        </p:txBody>
      </p:sp>
      <p:sp>
        <p:nvSpPr>
          <p:cNvPr id="9233" name="Line 20"/>
          <p:cNvSpPr>
            <a:spLocks noChangeShapeType="1"/>
          </p:cNvSpPr>
          <p:nvPr/>
        </p:nvSpPr>
        <p:spPr bwMode="auto">
          <a:xfrm flipH="1" flipV="1">
            <a:off x="3048000" y="3048000"/>
            <a:ext cx="1600200" cy="609600"/>
          </a:xfrm>
          <a:prstGeom prst="line">
            <a:avLst/>
          </a:prstGeom>
          <a:noFill/>
          <a:ln w="57150">
            <a:solidFill>
              <a:schemeClr val="tx1"/>
            </a:solidFill>
            <a:round/>
            <a:headEnd/>
            <a:tailEnd type="triangle" w="med" len="med"/>
          </a:ln>
        </p:spPr>
        <p:txBody>
          <a:bodyPr/>
          <a:lstStyle/>
          <a:p>
            <a:endParaRPr lang="id-ID"/>
          </a:p>
        </p:txBody>
      </p:sp>
      <p:sp>
        <p:nvSpPr>
          <p:cNvPr id="9234" name="Line 21"/>
          <p:cNvSpPr>
            <a:spLocks noChangeShapeType="1"/>
          </p:cNvSpPr>
          <p:nvPr/>
        </p:nvSpPr>
        <p:spPr bwMode="auto">
          <a:xfrm flipV="1">
            <a:off x="4572000" y="2133600"/>
            <a:ext cx="0" cy="1219200"/>
          </a:xfrm>
          <a:prstGeom prst="line">
            <a:avLst/>
          </a:prstGeom>
          <a:noFill/>
          <a:ln w="57150">
            <a:solidFill>
              <a:schemeClr val="tx1"/>
            </a:solidFill>
            <a:round/>
            <a:headEnd type="triangle" w="med" len="med"/>
            <a:tailEnd type="triangle" w="med" len="med"/>
          </a:ln>
        </p:spPr>
        <p:txBody>
          <a:bodyPr/>
          <a:lstStyle/>
          <a:p>
            <a:endParaRPr lang="id-ID"/>
          </a:p>
        </p:txBody>
      </p:sp>
      <p:sp>
        <p:nvSpPr>
          <p:cNvPr id="9235" name="Line 22"/>
          <p:cNvSpPr>
            <a:spLocks noChangeShapeType="1"/>
          </p:cNvSpPr>
          <p:nvPr/>
        </p:nvSpPr>
        <p:spPr bwMode="auto">
          <a:xfrm flipV="1">
            <a:off x="4572000" y="4495800"/>
            <a:ext cx="0" cy="457200"/>
          </a:xfrm>
          <a:prstGeom prst="line">
            <a:avLst/>
          </a:prstGeom>
          <a:noFill/>
          <a:ln w="57150">
            <a:solidFill>
              <a:schemeClr val="tx1"/>
            </a:solidFill>
            <a:round/>
            <a:headEnd/>
            <a:tailEnd type="triangle" w="med" len="med"/>
          </a:ln>
        </p:spPr>
        <p:txBody>
          <a:bodyPr/>
          <a:lstStyle/>
          <a:p>
            <a:endParaRPr lang="id-ID"/>
          </a:p>
        </p:txBody>
      </p:sp>
      <p:sp>
        <p:nvSpPr>
          <p:cNvPr id="9236" name="Line 23"/>
          <p:cNvSpPr>
            <a:spLocks noChangeShapeType="1"/>
          </p:cNvSpPr>
          <p:nvPr/>
        </p:nvSpPr>
        <p:spPr bwMode="auto">
          <a:xfrm flipV="1">
            <a:off x="4648200" y="5715000"/>
            <a:ext cx="0" cy="381000"/>
          </a:xfrm>
          <a:prstGeom prst="line">
            <a:avLst/>
          </a:prstGeom>
          <a:noFill/>
          <a:ln w="57150">
            <a:solidFill>
              <a:schemeClr val="tx1"/>
            </a:solidFill>
            <a:round/>
            <a:headEnd/>
            <a:tailEnd type="triangle" w="med" len="med"/>
          </a:ln>
        </p:spPr>
        <p:txBody>
          <a:bodyPr/>
          <a:lstStyle/>
          <a:p>
            <a:endParaRPr lang="id-ID"/>
          </a:p>
        </p:txBody>
      </p:sp>
      <p:sp>
        <p:nvSpPr>
          <p:cNvPr id="9237" name="Line 24"/>
          <p:cNvSpPr>
            <a:spLocks noChangeShapeType="1"/>
          </p:cNvSpPr>
          <p:nvPr/>
        </p:nvSpPr>
        <p:spPr bwMode="auto">
          <a:xfrm flipH="1" flipV="1">
            <a:off x="2133600" y="4572000"/>
            <a:ext cx="1295400" cy="533400"/>
          </a:xfrm>
          <a:prstGeom prst="line">
            <a:avLst/>
          </a:prstGeom>
          <a:noFill/>
          <a:ln w="57150">
            <a:solidFill>
              <a:schemeClr val="tx1"/>
            </a:solidFill>
            <a:round/>
            <a:headEnd/>
            <a:tailEnd type="triangle" w="med" len="med"/>
          </a:ln>
        </p:spPr>
        <p:txBody>
          <a:bodyPr/>
          <a:lstStyle/>
          <a:p>
            <a:endParaRPr lang="id-ID"/>
          </a:p>
        </p:txBody>
      </p:sp>
      <p:sp>
        <p:nvSpPr>
          <p:cNvPr id="9238" name="Line 25"/>
          <p:cNvSpPr>
            <a:spLocks noChangeShapeType="1"/>
          </p:cNvSpPr>
          <p:nvPr/>
        </p:nvSpPr>
        <p:spPr bwMode="auto">
          <a:xfrm flipV="1">
            <a:off x="5791200" y="4495800"/>
            <a:ext cx="1447800" cy="609600"/>
          </a:xfrm>
          <a:prstGeom prst="line">
            <a:avLst/>
          </a:prstGeom>
          <a:noFill/>
          <a:ln w="57150">
            <a:solidFill>
              <a:schemeClr val="tx1"/>
            </a:solidFill>
            <a:round/>
            <a:headEnd/>
            <a:tailEnd type="triangle" w="med" len="med"/>
          </a:ln>
        </p:spPr>
        <p:txBody>
          <a:bodyPr/>
          <a:lstStyle/>
          <a:p>
            <a:endParaRPr lang="id-ID"/>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229600" cy="792162"/>
          </a:xfrm>
        </p:spPr>
        <p:txBody>
          <a:bodyPr/>
          <a:lstStyle/>
          <a:p>
            <a:pPr eaLnBrk="1" hangingPunct="1"/>
            <a:r>
              <a:rPr lang="en-US" sz="3600" smtClean="0">
                <a:latin typeface="Comic Sans MS" pitchFamily="66" charset="0"/>
              </a:rPr>
              <a:t>Siklus gangguan KVA</a:t>
            </a:r>
          </a:p>
        </p:txBody>
      </p:sp>
      <p:sp>
        <p:nvSpPr>
          <p:cNvPr id="10244" name="Text Box 4"/>
          <p:cNvSpPr txBox="1">
            <a:spLocks noChangeArrowheads="1"/>
          </p:cNvSpPr>
          <p:nvPr/>
        </p:nvSpPr>
        <p:spPr bwMode="auto">
          <a:xfrm>
            <a:off x="304800" y="1295400"/>
            <a:ext cx="4267200" cy="2439988"/>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spcBef>
                <a:spcPct val="50000"/>
              </a:spcBef>
            </a:pPr>
            <a:r>
              <a:rPr lang="en-US" dirty="0">
                <a:solidFill>
                  <a:schemeClr val="tx1"/>
                </a:solidFill>
              </a:rPr>
              <a:t>DEWASA</a:t>
            </a:r>
          </a:p>
          <a:p>
            <a:pPr>
              <a:spcBef>
                <a:spcPct val="50000"/>
              </a:spcBef>
              <a:buFontTx/>
              <a:buChar char="-"/>
            </a:pPr>
            <a:r>
              <a:rPr lang="en-US" dirty="0">
                <a:solidFill>
                  <a:schemeClr val="tx1"/>
                </a:solidFill>
              </a:rPr>
              <a:t> </a:t>
            </a:r>
            <a:r>
              <a:rPr lang="en-US" dirty="0" err="1">
                <a:solidFill>
                  <a:schemeClr val="tx1"/>
                </a:solidFill>
              </a:rPr>
              <a:t>Konsumsi</a:t>
            </a:r>
            <a:r>
              <a:rPr lang="en-US" dirty="0">
                <a:solidFill>
                  <a:schemeClr val="tx1"/>
                </a:solidFill>
              </a:rPr>
              <a:t> </a:t>
            </a:r>
            <a:r>
              <a:rPr lang="en-US" dirty="0" err="1">
                <a:solidFill>
                  <a:schemeClr val="tx1"/>
                </a:solidFill>
              </a:rPr>
              <a:t>sayur</a:t>
            </a:r>
            <a:r>
              <a:rPr lang="en-US" dirty="0">
                <a:solidFill>
                  <a:schemeClr val="tx1"/>
                </a:solidFill>
              </a:rPr>
              <a:t> </a:t>
            </a:r>
          </a:p>
          <a:p>
            <a:pPr>
              <a:spcBef>
                <a:spcPct val="50000"/>
              </a:spcBef>
            </a:pPr>
            <a:r>
              <a:rPr lang="en-US" dirty="0">
                <a:solidFill>
                  <a:schemeClr val="tx1"/>
                </a:solidFill>
              </a:rPr>
              <a:t>  &amp; </a:t>
            </a:r>
            <a:r>
              <a:rPr lang="en-US" dirty="0" err="1">
                <a:solidFill>
                  <a:schemeClr val="tx1"/>
                </a:solidFill>
              </a:rPr>
              <a:t>buah</a:t>
            </a:r>
            <a:r>
              <a:rPr lang="en-US" dirty="0">
                <a:solidFill>
                  <a:schemeClr val="tx1"/>
                </a:solidFill>
              </a:rPr>
              <a:t> </a:t>
            </a:r>
            <a:r>
              <a:rPr lang="en-US" dirty="0" err="1">
                <a:solidFill>
                  <a:schemeClr val="tx1"/>
                </a:solidFill>
              </a:rPr>
              <a:t>rendah</a:t>
            </a:r>
            <a:r>
              <a:rPr lang="en-US" dirty="0">
                <a:solidFill>
                  <a:schemeClr val="tx1"/>
                </a:solidFill>
              </a:rPr>
              <a:t> </a:t>
            </a:r>
            <a:r>
              <a:rPr lang="en-US" dirty="0" err="1">
                <a:solidFill>
                  <a:schemeClr val="tx1"/>
                </a:solidFill>
              </a:rPr>
              <a:t>vit</a:t>
            </a:r>
            <a:r>
              <a:rPr lang="en-US" dirty="0">
                <a:solidFill>
                  <a:schemeClr val="tx1"/>
                </a:solidFill>
              </a:rPr>
              <a:t> A          </a:t>
            </a:r>
            <a:r>
              <a:rPr lang="en-US" dirty="0" err="1">
                <a:solidFill>
                  <a:schemeClr val="tx1"/>
                </a:solidFill>
              </a:rPr>
              <a:t>rendah</a:t>
            </a:r>
            <a:r>
              <a:rPr lang="en-US" dirty="0">
                <a:solidFill>
                  <a:schemeClr val="tx1"/>
                </a:solidFill>
              </a:rPr>
              <a:t> </a:t>
            </a:r>
          </a:p>
          <a:p>
            <a:pPr>
              <a:spcBef>
                <a:spcPct val="50000"/>
              </a:spcBef>
              <a:buFontTx/>
              <a:buChar char="-"/>
            </a:pPr>
            <a:r>
              <a:rPr lang="en-US" dirty="0">
                <a:solidFill>
                  <a:schemeClr val="tx1"/>
                </a:solidFill>
              </a:rPr>
              <a:t> </a:t>
            </a:r>
            <a:r>
              <a:rPr lang="en-US" dirty="0" err="1">
                <a:solidFill>
                  <a:schemeClr val="tx1"/>
                </a:solidFill>
              </a:rPr>
              <a:t>Rendah</a:t>
            </a:r>
            <a:r>
              <a:rPr lang="en-US" dirty="0">
                <a:solidFill>
                  <a:schemeClr val="tx1"/>
                </a:solidFill>
              </a:rPr>
              <a:t> </a:t>
            </a:r>
            <a:r>
              <a:rPr lang="en-US" dirty="0" err="1">
                <a:solidFill>
                  <a:schemeClr val="tx1"/>
                </a:solidFill>
              </a:rPr>
              <a:t>lemak</a:t>
            </a:r>
            <a:r>
              <a:rPr lang="en-US" dirty="0">
                <a:solidFill>
                  <a:schemeClr val="tx1"/>
                </a:solidFill>
              </a:rPr>
              <a:t>                  status </a:t>
            </a:r>
            <a:r>
              <a:rPr lang="en-US" dirty="0" err="1">
                <a:solidFill>
                  <a:schemeClr val="tx1"/>
                </a:solidFill>
              </a:rPr>
              <a:t>Vit</a:t>
            </a:r>
            <a:r>
              <a:rPr lang="en-US" dirty="0">
                <a:solidFill>
                  <a:schemeClr val="tx1"/>
                </a:solidFill>
              </a:rPr>
              <a:t> A</a:t>
            </a:r>
          </a:p>
          <a:p>
            <a:pPr>
              <a:spcBef>
                <a:spcPct val="50000"/>
              </a:spcBef>
              <a:buFontTx/>
              <a:buChar char="-"/>
            </a:pPr>
            <a:r>
              <a:rPr lang="en-US" dirty="0">
                <a:solidFill>
                  <a:schemeClr val="tx1"/>
                </a:solidFill>
              </a:rPr>
              <a:t> </a:t>
            </a:r>
            <a:r>
              <a:rPr lang="en-US" dirty="0" err="1">
                <a:solidFill>
                  <a:schemeClr val="tx1"/>
                </a:solidFill>
              </a:rPr>
              <a:t>Rendah</a:t>
            </a:r>
            <a:r>
              <a:rPr lang="en-US" dirty="0">
                <a:solidFill>
                  <a:schemeClr val="tx1"/>
                </a:solidFill>
              </a:rPr>
              <a:t> </a:t>
            </a:r>
            <a:r>
              <a:rPr lang="en-US" dirty="0" err="1">
                <a:solidFill>
                  <a:schemeClr val="tx1"/>
                </a:solidFill>
              </a:rPr>
              <a:t>vit</a:t>
            </a:r>
            <a:r>
              <a:rPr lang="en-US" dirty="0">
                <a:solidFill>
                  <a:schemeClr val="tx1"/>
                </a:solidFill>
              </a:rPr>
              <a:t> E </a:t>
            </a:r>
          </a:p>
          <a:p>
            <a:pPr>
              <a:spcBef>
                <a:spcPct val="50000"/>
              </a:spcBef>
              <a:buFontTx/>
              <a:buChar char="-"/>
            </a:pPr>
            <a:r>
              <a:rPr lang="en-US" dirty="0" err="1">
                <a:solidFill>
                  <a:schemeClr val="tx1"/>
                </a:solidFill>
              </a:rPr>
              <a:t>Parasit</a:t>
            </a:r>
            <a:endParaRPr lang="en-US" dirty="0">
              <a:solidFill>
                <a:schemeClr val="tx1"/>
              </a:solidFill>
            </a:endParaRPr>
          </a:p>
        </p:txBody>
      </p:sp>
      <p:sp>
        <p:nvSpPr>
          <p:cNvPr id="10245" name="Line 5"/>
          <p:cNvSpPr>
            <a:spLocks noChangeShapeType="1"/>
          </p:cNvSpPr>
          <p:nvPr/>
        </p:nvSpPr>
        <p:spPr bwMode="auto">
          <a:xfrm>
            <a:off x="2590800" y="1447800"/>
            <a:ext cx="304800" cy="0"/>
          </a:xfrm>
          <a:prstGeom prst="line">
            <a:avLst/>
          </a:prstGeom>
          <a:noFill/>
          <a:ln w="9525">
            <a:solidFill>
              <a:schemeClr val="tx1"/>
            </a:solidFill>
            <a:round/>
            <a:headEnd/>
            <a:tailEnd/>
          </a:ln>
        </p:spPr>
        <p:txBody>
          <a:bodyPr/>
          <a:lstStyle/>
          <a:p>
            <a:endParaRPr lang="id-ID"/>
          </a:p>
        </p:txBody>
      </p:sp>
      <p:sp>
        <p:nvSpPr>
          <p:cNvPr id="10246" name="Line 6"/>
          <p:cNvSpPr>
            <a:spLocks noChangeShapeType="1"/>
          </p:cNvSpPr>
          <p:nvPr/>
        </p:nvSpPr>
        <p:spPr bwMode="auto">
          <a:xfrm>
            <a:off x="2895600" y="1447800"/>
            <a:ext cx="0" cy="2133600"/>
          </a:xfrm>
          <a:prstGeom prst="line">
            <a:avLst/>
          </a:prstGeom>
          <a:noFill/>
          <a:ln w="9525">
            <a:solidFill>
              <a:schemeClr val="tx1"/>
            </a:solidFill>
            <a:round/>
            <a:headEnd/>
            <a:tailEnd/>
          </a:ln>
        </p:spPr>
        <p:txBody>
          <a:bodyPr/>
          <a:lstStyle/>
          <a:p>
            <a:endParaRPr lang="id-ID"/>
          </a:p>
        </p:txBody>
      </p:sp>
      <p:sp>
        <p:nvSpPr>
          <p:cNvPr id="10247" name="Line 7"/>
          <p:cNvSpPr>
            <a:spLocks noChangeShapeType="1"/>
          </p:cNvSpPr>
          <p:nvPr/>
        </p:nvSpPr>
        <p:spPr bwMode="auto">
          <a:xfrm>
            <a:off x="2514600" y="3581400"/>
            <a:ext cx="381000" cy="0"/>
          </a:xfrm>
          <a:prstGeom prst="line">
            <a:avLst/>
          </a:prstGeom>
          <a:noFill/>
          <a:ln w="9525">
            <a:solidFill>
              <a:schemeClr val="tx1"/>
            </a:solidFill>
            <a:round/>
            <a:headEnd/>
            <a:tailEnd/>
          </a:ln>
        </p:spPr>
        <p:txBody>
          <a:bodyPr/>
          <a:lstStyle/>
          <a:p>
            <a:endParaRPr lang="id-ID"/>
          </a:p>
        </p:txBody>
      </p:sp>
      <p:sp>
        <p:nvSpPr>
          <p:cNvPr id="10248" name="Line 9"/>
          <p:cNvSpPr>
            <a:spLocks noChangeShapeType="1"/>
          </p:cNvSpPr>
          <p:nvPr/>
        </p:nvSpPr>
        <p:spPr bwMode="auto">
          <a:xfrm>
            <a:off x="2895600" y="2514600"/>
            <a:ext cx="228600" cy="0"/>
          </a:xfrm>
          <a:prstGeom prst="line">
            <a:avLst/>
          </a:prstGeom>
          <a:noFill/>
          <a:ln w="9525">
            <a:solidFill>
              <a:schemeClr val="tx1"/>
            </a:solidFill>
            <a:round/>
            <a:headEnd/>
            <a:tailEnd type="triangle" w="med" len="med"/>
          </a:ln>
        </p:spPr>
        <p:txBody>
          <a:bodyPr/>
          <a:lstStyle/>
          <a:p>
            <a:endParaRPr lang="id-ID"/>
          </a:p>
        </p:txBody>
      </p:sp>
      <p:sp>
        <p:nvSpPr>
          <p:cNvPr id="10249" name="Text Box 10"/>
          <p:cNvSpPr txBox="1">
            <a:spLocks noChangeArrowheads="1"/>
          </p:cNvSpPr>
          <p:nvPr/>
        </p:nvSpPr>
        <p:spPr bwMode="auto">
          <a:xfrm>
            <a:off x="5791200" y="1752600"/>
            <a:ext cx="3124200" cy="161448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a:spcBef>
                <a:spcPct val="50000"/>
              </a:spcBef>
            </a:pPr>
            <a:r>
              <a:rPr lang="en-US" dirty="0">
                <a:solidFill>
                  <a:schemeClr val="tx1"/>
                </a:solidFill>
              </a:rPr>
              <a:t>IBU HAMIL</a:t>
            </a:r>
          </a:p>
          <a:p>
            <a:pPr>
              <a:spcBef>
                <a:spcPct val="50000"/>
              </a:spcBef>
            </a:pPr>
            <a:r>
              <a:rPr lang="en-US" dirty="0">
                <a:solidFill>
                  <a:schemeClr val="tx1"/>
                </a:solidFill>
              </a:rPr>
              <a:t>- </a:t>
            </a:r>
            <a:r>
              <a:rPr lang="en-US" dirty="0" err="1">
                <a:solidFill>
                  <a:schemeClr val="tx1"/>
                </a:solidFill>
              </a:rPr>
              <a:t>Kebutuhan</a:t>
            </a:r>
            <a:r>
              <a:rPr lang="en-US" dirty="0">
                <a:solidFill>
                  <a:schemeClr val="tx1"/>
                </a:solidFill>
              </a:rPr>
              <a:t> </a:t>
            </a:r>
            <a:r>
              <a:rPr lang="en-US" dirty="0" err="1">
                <a:solidFill>
                  <a:schemeClr val="tx1"/>
                </a:solidFill>
              </a:rPr>
              <a:t>bertambah</a:t>
            </a:r>
            <a:endParaRPr lang="en-US" dirty="0">
              <a:solidFill>
                <a:schemeClr val="tx1"/>
              </a:solidFill>
            </a:endParaRPr>
          </a:p>
          <a:p>
            <a:pPr>
              <a:spcBef>
                <a:spcPct val="50000"/>
              </a:spcBef>
              <a:buFontTx/>
              <a:buChar char="-"/>
            </a:pPr>
            <a:r>
              <a:rPr lang="en-US" dirty="0">
                <a:solidFill>
                  <a:schemeClr val="tx1"/>
                </a:solidFill>
              </a:rPr>
              <a:t> </a:t>
            </a:r>
            <a:r>
              <a:rPr lang="en-US" dirty="0" err="1">
                <a:solidFill>
                  <a:schemeClr val="tx1"/>
                </a:solidFill>
              </a:rPr>
              <a:t>Pantangan</a:t>
            </a:r>
            <a:endParaRPr lang="en-US" dirty="0">
              <a:solidFill>
                <a:schemeClr val="tx1"/>
              </a:solidFill>
            </a:endParaRPr>
          </a:p>
          <a:p>
            <a:pPr>
              <a:spcBef>
                <a:spcPct val="50000"/>
              </a:spcBef>
            </a:pPr>
            <a:r>
              <a:rPr lang="en-US" dirty="0">
                <a:solidFill>
                  <a:schemeClr val="tx1"/>
                </a:solidFill>
              </a:rPr>
              <a:t>     </a:t>
            </a:r>
            <a:r>
              <a:rPr lang="en-US" dirty="0" err="1">
                <a:solidFill>
                  <a:schemeClr val="tx1"/>
                </a:solidFill>
              </a:rPr>
              <a:t>cadangan</a:t>
            </a:r>
            <a:r>
              <a:rPr lang="en-US" dirty="0">
                <a:solidFill>
                  <a:schemeClr val="tx1"/>
                </a:solidFill>
              </a:rPr>
              <a:t> pd </a:t>
            </a:r>
            <a:r>
              <a:rPr lang="en-US" dirty="0" err="1">
                <a:solidFill>
                  <a:schemeClr val="tx1"/>
                </a:solidFill>
              </a:rPr>
              <a:t>bayi</a:t>
            </a:r>
            <a:r>
              <a:rPr lang="en-US" dirty="0">
                <a:solidFill>
                  <a:schemeClr val="tx1"/>
                </a:solidFill>
              </a:rPr>
              <a:t> </a:t>
            </a:r>
            <a:r>
              <a:rPr lang="en-US" dirty="0" err="1">
                <a:solidFill>
                  <a:schemeClr val="tx1"/>
                </a:solidFill>
              </a:rPr>
              <a:t>rendah</a:t>
            </a:r>
            <a:endParaRPr lang="en-US" dirty="0">
              <a:solidFill>
                <a:schemeClr val="tx1"/>
              </a:solidFill>
            </a:endParaRPr>
          </a:p>
        </p:txBody>
      </p:sp>
      <p:sp>
        <p:nvSpPr>
          <p:cNvPr id="10250" name="Line 11"/>
          <p:cNvSpPr>
            <a:spLocks noChangeShapeType="1"/>
          </p:cNvSpPr>
          <p:nvPr/>
        </p:nvSpPr>
        <p:spPr bwMode="auto">
          <a:xfrm>
            <a:off x="5867400" y="3200400"/>
            <a:ext cx="228600" cy="0"/>
          </a:xfrm>
          <a:prstGeom prst="line">
            <a:avLst/>
          </a:prstGeom>
          <a:noFill/>
          <a:ln w="9525">
            <a:solidFill>
              <a:schemeClr val="tx1"/>
            </a:solidFill>
            <a:round/>
            <a:headEnd/>
            <a:tailEnd type="triangle" w="med" len="med"/>
          </a:ln>
        </p:spPr>
        <p:txBody>
          <a:bodyPr/>
          <a:lstStyle/>
          <a:p>
            <a:endParaRPr lang="id-ID"/>
          </a:p>
        </p:txBody>
      </p:sp>
      <p:sp>
        <p:nvSpPr>
          <p:cNvPr id="10251" name="Line 12"/>
          <p:cNvSpPr>
            <a:spLocks noChangeShapeType="1"/>
          </p:cNvSpPr>
          <p:nvPr/>
        </p:nvSpPr>
        <p:spPr bwMode="auto">
          <a:xfrm>
            <a:off x="4572000" y="2438400"/>
            <a:ext cx="1066800" cy="0"/>
          </a:xfrm>
          <a:prstGeom prst="line">
            <a:avLst/>
          </a:prstGeom>
          <a:noFill/>
          <a:ln w="57150">
            <a:solidFill>
              <a:schemeClr val="tx1"/>
            </a:solidFill>
            <a:round/>
            <a:headEnd/>
            <a:tailEnd type="triangle" w="med" len="med"/>
          </a:ln>
        </p:spPr>
        <p:txBody>
          <a:bodyPr/>
          <a:lstStyle/>
          <a:p>
            <a:endParaRPr lang="id-ID"/>
          </a:p>
        </p:txBody>
      </p:sp>
      <p:sp>
        <p:nvSpPr>
          <p:cNvPr id="10252" name="Text Box 13"/>
          <p:cNvSpPr txBox="1">
            <a:spLocks noChangeArrowheads="1"/>
          </p:cNvSpPr>
          <p:nvPr/>
        </p:nvSpPr>
        <p:spPr bwMode="auto">
          <a:xfrm>
            <a:off x="3352800" y="4419600"/>
            <a:ext cx="3352800" cy="2027238"/>
          </a:xfrm>
          <a:prstGeom prst="rect">
            <a:avLst/>
          </a:prstGeom>
          <a:solidFill>
            <a:srgbClr val="FFFF00"/>
          </a:solidFill>
          <a:ln>
            <a:solidFill>
              <a:srgbClr val="FFFF00"/>
            </a:solidFill>
            <a:headEnd/>
            <a:tailEnd/>
          </a:ln>
        </p:spPr>
        <p:style>
          <a:lnRef idx="0">
            <a:schemeClr val="accent1"/>
          </a:lnRef>
          <a:fillRef idx="3">
            <a:schemeClr val="accent1"/>
          </a:fillRef>
          <a:effectRef idx="3">
            <a:schemeClr val="accent1"/>
          </a:effectRef>
          <a:fontRef idx="minor">
            <a:schemeClr val="lt1"/>
          </a:fontRef>
        </p:style>
        <p:txBody>
          <a:bodyPr>
            <a:spAutoFit/>
          </a:bodyPr>
          <a:lstStyle/>
          <a:p>
            <a:pPr>
              <a:spcBef>
                <a:spcPct val="50000"/>
              </a:spcBef>
            </a:pPr>
            <a:r>
              <a:rPr lang="en-US" dirty="0">
                <a:solidFill>
                  <a:schemeClr val="tx1"/>
                </a:solidFill>
              </a:rPr>
              <a:t>ANAK-ANAK</a:t>
            </a:r>
          </a:p>
          <a:p>
            <a:pPr>
              <a:spcBef>
                <a:spcPct val="50000"/>
              </a:spcBef>
            </a:pPr>
            <a:r>
              <a:rPr lang="en-US" dirty="0" err="1">
                <a:solidFill>
                  <a:schemeClr val="tx1"/>
                </a:solidFill>
              </a:rPr>
              <a:t>Kebutuhan</a:t>
            </a:r>
            <a:r>
              <a:rPr lang="en-US" dirty="0">
                <a:solidFill>
                  <a:schemeClr val="tx1"/>
                </a:solidFill>
              </a:rPr>
              <a:t> </a:t>
            </a:r>
            <a:r>
              <a:rPr lang="en-US" dirty="0" err="1">
                <a:solidFill>
                  <a:schemeClr val="tx1"/>
                </a:solidFill>
              </a:rPr>
              <a:t>pertum</a:t>
            </a:r>
            <a:r>
              <a:rPr lang="en-US" dirty="0">
                <a:solidFill>
                  <a:schemeClr val="tx1"/>
                </a:solidFill>
              </a:rPr>
              <a:t>. </a:t>
            </a:r>
            <a:r>
              <a:rPr lang="en-US" dirty="0" err="1">
                <a:solidFill>
                  <a:schemeClr val="tx1"/>
                </a:solidFill>
              </a:rPr>
              <a:t>Tinggi</a:t>
            </a:r>
            <a:endParaRPr lang="en-US" dirty="0">
              <a:solidFill>
                <a:schemeClr val="tx1"/>
              </a:solidFill>
            </a:endParaRPr>
          </a:p>
          <a:p>
            <a:pPr>
              <a:spcBef>
                <a:spcPct val="50000"/>
              </a:spcBef>
            </a:pPr>
            <a:r>
              <a:rPr lang="en-US" dirty="0">
                <a:solidFill>
                  <a:schemeClr val="tx1"/>
                </a:solidFill>
              </a:rPr>
              <a:t>ASI                        </a:t>
            </a:r>
            <a:r>
              <a:rPr lang="en-US" dirty="0" err="1">
                <a:solidFill>
                  <a:schemeClr val="tx1"/>
                </a:solidFill>
              </a:rPr>
              <a:t>susu</a:t>
            </a:r>
            <a:r>
              <a:rPr lang="en-US" dirty="0">
                <a:solidFill>
                  <a:schemeClr val="tx1"/>
                </a:solidFill>
              </a:rPr>
              <a:t> </a:t>
            </a:r>
            <a:r>
              <a:rPr lang="en-US" dirty="0" err="1">
                <a:solidFill>
                  <a:schemeClr val="tx1"/>
                </a:solidFill>
              </a:rPr>
              <a:t>botol</a:t>
            </a:r>
            <a:endParaRPr lang="en-US" dirty="0">
              <a:solidFill>
                <a:schemeClr val="tx1"/>
              </a:solidFill>
            </a:endParaRPr>
          </a:p>
          <a:p>
            <a:pPr>
              <a:spcBef>
                <a:spcPct val="50000"/>
              </a:spcBef>
            </a:pPr>
            <a:r>
              <a:rPr lang="en-US" dirty="0" err="1">
                <a:solidFill>
                  <a:schemeClr val="tx1"/>
                </a:solidFill>
              </a:rPr>
              <a:t>Imunisasi</a:t>
            </a:r>
            <a:r>
              <a:rPr lang="en-US" dirty="0">
                <a:solidFill>
                  <a:schemeClr val="tx1"/>
                </a:solidFill>
              </a:rPr>
              <a:t>               </a:t>
            </a:r>
            <a:r>
              <a:rPr lang="en-US" dirty="0" err="1">
                <a:solidFill>
                  <a:schemeClr val="tx1"/>
                </a:solidFill>
              </a:rPr>
              <a:t>infeksi</a:t>
            </a:r>
            <a:endParaRPr lang="en-US" dirty="0">
              <a:solidFill>
                <a:schemeClr val="tx1"/>
              </a:solidFill>
            </a:endParaRPr>
          </a:p>
          <a:p>
            <a:pPr>
              <a:spcBef>
                <a:spcPct val="50000"/>
              </a:spcBef>
            </a:pPr>
            <a:r>
              <a:rPr lang="en-US" dirty="0" err="1">
                <a:solidFill>
                  <a:schemeClr val="tx1"/>
                </a:solidFill>
              </a:rPr>
              <a:t>Pola</a:t>
            </a:r>
            <a:r>
              <a:rPr lang="en-US" dirty="0">
                <a:solidFill>
                  <a:schemeClr val="tx1"/>
                </a:solidFill>
              </a:rPr>
              <a:t> </a:t>
            </a:r>
            <a:r>
              <a:rPr lang="en-US" dirty="0" err="1">
                <a:solidFill>
                  <a:schemeClr val="tx1"/>
                </a:solidFill>
              </a:rPr>
              <a:t>asuh</a:t>
            </a:r>
            <a:r>
              <a:rPr lang="en-US" dirty="0">
                <a:solidFill>
                  <a:schemeClr val="tx1"/>
                </a:solidFill>
              </a:rPr>
              <a:t>              &lt; </a:t>
            </a:r>
            <a:r>
              <a:rPr lang="en-US" dirty="0" err="1">
                <a:solidFill>
                  <a:schemeClr val="tx1"/>
                </a:solidFill>
              </a:rPr>
              <a:t>prawatan</a:t>
            </a:r>
            <a:endParaRPr lang="en-US" dirty="0">
              <a:solidFill>
                <a:schemeClr val="tx1"/>
              </a:solidFill>
            </a:endParaRPr>
          </a:p>
        </p:txBody>
      </p:sp>
      <p:sp>
        <p:nvSpPr>
          <p:cNvPr id="10253" name="Line 14"/>
          <p:cNvSpPr>
            <a:spLocks noChangeShapeType="1"/>
          </p:cNvSpPr>
          <p:nvPr/>
        </p:nvSpPr>
        <p:spPr bwMode="auto">
          <a:xfrm>
            <a:off x="4191000" y="5410200"/>
            <a:ext cx="914400" cy="0"/>
          </a:xfrm>
          <a:prstGeom prst="line">
            <a:avLst/>
          </a:prstGeom>
          <a:noFill/>
          <a:ln w="9525">
            <a:solidFill>
              <a:schemeClr val="tx1"/>
            </a:solidFill>
            <a:round/>
            <a:headEnd/>
            <a:tailEnd type="triangle" w="med" len="med"/>
          </a:ln>
        </p:spPr>
        <p:txBody>
          <a:bodyPr/>
          <a:lstStyle/>
          <a:p>
            <a:endParaRPr lang="id-ID"/>
          </a:p>
        </p:txBody>
      </p:sp>
      <p:sp>
        <p:nvSpPr>
          <p:cNvPr id="10254" name="Line 15"/>
          <p:cNvSpPr>
            <a:spLocks noChangeShapeType="1"/>
          </p:cNvSpPr>
          <p:nvPr/>
        </p:nvSpPr>
        <p:spPr bwMode="auto">
          <a:xfrm>
            <a:off x="4495800" y="5867400"/>
            <a:ext cx="533400" cy="0"/>
          </a:xfrm>
          <a:prstGeom prst="line">
            <a:avLst/>
          </a:prstGeom>
          <a:noFill/>
          <a:ln w="9525">
            <a:solidFill>
              <a:schemeClr val="tx1"/>
            </a:solidFill>
            <a:round/>
            <a:headEnd/>
            <a:tailEnd type="triangle" w="med" len="med"/>
          </a:ln>
        </p:spPr>
        <p:txBody>
          <a:bodyPr/>
          <a:lstStyle/>
          <a:p>
            <a:endParaRPr lang="id-ID"/>
          </a:p>
        </p:txBody>
      </p:sp>
      <p:sp>
        <p:nvSpPr>
          <p:cNvPr id="10255" name="Line 16"/>
          <p:cNvSpPr>
            <a:spLocks noChangeShapeType="1"/>
          </p:cNvSpPr>
          <p:nvPr/>
        </p:nvSpPr>
        <p:spPr bwMode="auto">
          <a:xfrm>
            <a:off x="4572000" y="6324600"/>
            <a:ext cx="533400" cy="0"/>
          </a:xfrm>
          <a:prstGeom prst="line">
            <a:avLst/>
          </a:prstGeom>
          <a:noFill/>
          <a:ln w="9525">
            <a:solidFill>
              <a:schemeClr val="tx1"/>
            </a:solidFill>
            <a:round/>
            <a:headEnd/>
            <a:tailEnd type="triangle" w="med" len="med"/>
          </a:ln>
        </p:spPr>
        <p:txBody>
          <a:bodyPr/>
          <a:lstStyle/>
          <a:p>
            <a:endParaRPr lang="id-ID"/>
          </a:p>
        </p:txBody>
      </p:sp>
      <p:sp>
        <p:nvSpPr>
          <p:cNvPr id="10256" name="Line 17"/>
          <p:cNvSpPr>
            <a:spLocks noChangeShapeType="1"/>
          </p:cNvSpPr>
          <p:nvPr/>
        </p:nvSpPr>
        <p:spPr bwMode="auto">
          <a:xfrm flipH="1">
            <a:off x="5791200" y="3429000"/>
            <a:ext cx="1219200" cy="838200"/>
          </a:xfrm>
          <a:prstGeom prst="line">
            <a:avLst/>
          </a:prstGeom>
          <a:noFill/>
          <a:ln w="57150">
            <a:solidFill>
              <a:schemeClr val="tx1"/>
            </a:solidFill>
            <a:round/>
            <a:headEnd/>
            <a:tailEnd type="triangle" w="med" len="med"/>
          </a:ln>
        </p:spPr>
        <p:txBody>
          <a:bodyPr/>
          <a:lstStyle/>
          <a:p>
            <a:endParaRPr lang="id-ID"/>
          </a:p>
        </p:txBody>
      </p:sp>
      <p:sp>
        <p:nvSpPr>
          <p:cNvPr id="10257" name="Line 18"/>
          <p:cNvSpPr>
            <a:spLocks noChangeShapeType="1"/>
          </p:cNvSpPr>
          <p:nvPr/>
        </p:nvSpPr>
        <p:spPr bwMode="auto">
          <a:xfrm flipH="1" flipV="1">
            <a:off x="3124200" y="3810000"/>
            <a:ext cx="990600" cy="609600"/>
          </a:xfrm>
          <a:prstGeom prst="line">
            <a:avLst/>
          </a:prstGeom>
          <a:noFill/>
          <a:ln w="57150">
            <a:solidFill>
              <a:schemeClr val="tx1"/>
            </a:solidFill>
            <a:round/>
            <a:headEnd/>
            <a:tailEnd type="triangle" w="med" len="med"/>
          </a:ln>
        </p:spPr>
        <p:txBody>
          <a:bodyPr/>
          <a:lstStyle/>
          <a:p>
            <a:endParaRPr lang="id-ID"/>
          </a:p>
        </p:txBody>
      </p:sp>
      <p:sp>
        <p:nvSpPr>
          <p:cNvPr id="10258" name="Line 19"/>
          <p:cNvSpPr>
            <a:spLocks noChangeShapeType="1"/>
          </p:cNvSpPr>
          <p:nvPr/>
        </p:nvSpPr>
        <p:spPr bwMode="auto">
          <a:xfrm>
            <a:off x="6705600" y="5562600"/>
            <a:ext cx="381000" cy="0"/>
          </a:xfrm>
          <a:prstGeom prst="line">
            <a:avLst/>
          </a:prstGeom>
          <a:noFill/>
          <a:ln w="57150">
            <a:solidFill>
              <a:schemeClr val="tx1"/>
            </a:solidFill>
            <a:round/>
            <a:headEnd/>
            <a:tailEnd type="triangle" w="med" len="med"/>
          </a:ln>
        </p:spPr>
        <p:txBody>
          <a:bodyPr/>
          <a:lstStyle/>
          <a:p>
            <a:endParaRPr lang="id-ID"/>
          </a:p>
        </p:txBody>
      </p:sp>
      <p:sp>
        <p:nvSpPr>
          <p:cNvPr id="10259" name="Text Box 20"/>
          <p:cNvSpPr txBox="1">
            <a:spLocks noChangeArrowheads="1"/>
          </p:cNvSpPr>
          <p:nvPr/>
        </p:nvSpPr>
        <p:spPr bwMode="auto">
          <a:xfrm>
            <a:off x="7391400" y="5181600"/>
            <a:ext cx="1295400" cy="650875"/>
          </a:xfrm>
          <a:prstGeom prst="rect">
            <a:avLst/>
          </a:prstGeom>
          <a:solidFill>
            <a:srgbClr val="FF0000"/>
          </a:solidFill>
          <a:ln w="9525">
            <a:solidFill>
              <a:schemeClr val="tx1"/>
            </a:solidFill>
            <a:miter lim="800000"/>
            <a:headEnd/>
            <a:tailEnd/>
          </a:ln>
        </p:spPr>
        <p:txBody>
          <a:bodyPr>
            <a:spAutoFit/>
          </a:bodyPr>
          <a:lstStyle/>
          <a:p>
            <a:pPr>
              <a:spcBef>
                <a:spcPct val="50000"/>
              </a:spcBef>
            </a:pPr>
            <a:r>
              <a:rPr lang="en-US" sz="3600" dirty="0">
                <a:ln>
                  <a:solidFill>
                    <a:schemeClr val="accent3"/>
                  </a:solidFill>
                </a:ln>
                <a:solidFill>
                  <a:schemeClr val="bg1"/>
                </a:solidFill>
              </a:rPr>
              <a:t>KVA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609600" y="228600"/>
            <a:ext cx="7543800" cy="1295400"/>
          </a:xfrm>
        </p:spPr>
        <p:txBody>
          <a:bodyPr/>
          <a:lstStyle/>
          <a:p>
            <a:r>
              <a:rPr lang="en-US" sz="3500" dirty="0" err="1" smtClean="0">
                <a:latin typeface="Comic Sans MS" pitchFamily="66" charset="0"/>
              </a:rPr>
              <a:t>Kelompok</a:t>
            </a:r>
            <a:r>
              <a:rPr lang="en-US" sz="3500" dirty="0" smtClean="0">
                <a:latin typeface="Comic Sans MS" pitchFamily="66" charset="0"/>
              </a:rPr>
              <a:t> </a:t>
            </a:r>
            <a:r>
              <a:rPr lang="en-US" sz="3500" dirty="0" err="1" smtClean="0">
                <a:latin typeface="Comic Sans MS" pitchFamily="66" charset="0"/>
              </a:rPr>
              <a:t>rentan</a:t>
            </a:r>
            <a:r>
              <a:rPr lang="id-ID" sz="3500" dirty="0" smtClean="0">
                <a:latin typeface="Comic Sans MS" pitchFamily="66" charset="0"/>
              </a:rPr>
              <a:t> mengalami KVA</a:t>
            </a:r>
            <a:endParaRPr lang="en-US" sz="3500" dirty="0" smtClean="0">
              <a:latin typeface="Comic Sans MS" pitchFamily="66" charset="0"/>
            </a:endParaRPr>
          </a:p>
        </p:txBody>
      </p:sp>
      <p:sp>
        <p:nvSpPr>
          <p:cNvPr id="17411" name="Rectangle 3"/>
          <p:cNvSpPr>
            <a:spLocks noGrp="1" noChangeArrowheads="1"/>
          </p:cNvSpPr>
          <p:nvPr>
            <p:ph type="body" idx="4294967295"/>
          </p:nvPr>
        </p:nvSpPr>
        <p:spPr>
          <a:xfrm>
            <a:off x="609600" y="1600200"/>
            <a:ext cx="8229600" cy="4411663"/>
          </a:xfrm>
        </p:spPr>
        <p:txBody>
          <a:bodyPr/>
          <a:lstStyle/>
          <a:p>
            <a:r>
              <a:rPr lang="id-ID" dirty="0" smtClean="0">
                <a:latin typeface="Comic Sans MS" pitchFamily="66" charset="0"/>
              </a:rPr>
              <a:t>Bayi &amp; </a:t>
            </a:r>
            <a:r>
              <a:rPr lang="en-US" dirty="0" err="1" smtClean="0">
                <a:latin typeface="Comic Sans MS" pitchFamily="66" charset="0"/>
              </a:rPr>
              <a:t>Balita</a:t>
            </a:r>
            <a:endParaRPr lang="id-ID" dirty="0" smtClean="0">
              <a:latin typeface="Comic Sans MS" pitchFamily="66" charset="0"/>
            </a:endParaRPr>
          </a:p>
          <a:p>
            <a:pPr lvl="1"/>
            <a:r>
              <a:rPr lang="id-ID" dirty="0" smtClean="0">
                <a:latin typeface="Comic Sans MS" pitchFamily="66" charset="0"/>
              </a:rPr>
              <a:t>Tidak ASI eksklusif</a:t>
            </a:r>
          </a:p>
          <a:p>
            <a:pPr lvl="1"/>
            <a:r>
              <a:rPr lang="id-ID" dirty="0" smtClean="0">
                <a:latin typeface="Comic Sans MS" pitchFamily="66" charset="0"/>
              </a:rPr>
              <a:t>MPASI dini, MPASI kurang bergizi</a:t>
            </a:r>
          </a:p>
          <a:p>
            <a:pPr lvl="1"/>
            <a:r>
              <a:rPr lang="id-ID" dirty="0" smtClean="0">
                <a:latin typeface="Comic Sans MS" pitchFamily="66" charset="0"/>
              </a:rPr>
              <a:t>Ibu defisiensi vitamin A</a:t>
            </a:r>
          </a:p>
          <a:p>
            <a:pPr lvl="1">
              <a:buFont typeface="Wingdings 2" pitchFamily="18" charset="2"/>
              <a:buNone/>
            </a:pPr>
            <a:endParaRPr lang="id-ID" dirty="0" smtClean="0">
              <a:latin typeface="Comic Sans MS" pitchFamily="66" charset="0"/>
            </a:endParaRPr>
          </a:p>
          <a:p>
            <a:r>
              <a:rPr lang="en-US" dirty="0" err="1" smtClean="0">
                <a:latin typeface="Comic Sans MS" pitchFamily="66" charset="0"/>
              </a:rPr>
              <a:t>Anak-anak</a:t>
            </a:r>
            <a:endParaRPr lang="id-ID" dirty="0" smtClean="0">
              <a:latin typeface="Comic Sans MS" pitchFamily="66" charset="0"/>
            </a:endParaRPr>
          </a:p>
          <a:p>
            <a:pPr lvl="1"/>
            <a:r>
              <a:rPr lang="id-ID" dirty="0" smtClean="0">
                <a:latin typeface="Comic Sans MS" pitchFamily="66" charset="0"/>
              </a:rPr>
              <a:t>Kebutuhan meningkat utk pertumbuhan</a:t>
            </a:r>
          </a:p>
          <a:p>
            <a:pPr lvl="1"/>
            <a:r>
              <a:rPr lang="id-ID" dirty="0" smtClean="0">
                <a:latin typeface="Comic Sans MS" pitchFamily="66" charset="0"/>
              </a:rPr>
              <a:t>Seringkali terkena infeksi</a:t>
            </a:r>
            <a:endParaRPr lang="en-US" dirty="0" smtClean="0">
              <a:latin typeface="Comic Sans MS" pitchFamily="66"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
          <p:cNvSpPr>
            <a:spLocks noGrp="1"/>
          </p:cNvSpPr>
          <p:nvPr>
            <p:ph type="title"/>
          </p:nvPr>
        </p:nvSpPr>
        <p:spPr/>
        <p:txBody>
          <a:bodyPr/>
          <a:lstStyle/>
          <a:p>
            <a:endParaRPr lang="id-ID" smtClean="0"/>
          </a:p>
        </p:txBody>
      </p:sp>
      <p:sp>
        <p:nvSpPr>
          <p:cNvPr id="18435" name="Content Placeholder 3"/>
          <p:cNvSpPr>
            <a:spLocks noGrp="1"/>
          </p:cNvSpPr>
          <p:nvPr>
            <p:ph idx="1"/>
          </p:nvPr>
        </p:nvSpPr>
        <p:spPr/>
        <p:txBody>
          <a:bodyPr/>
          <a:lstStyle/>
          <a:p>
            <a:r>
              <a:rPr lang="en-US" smtClean="0">
                <a:latin typeface="Comic Sans MS" pitchFamily="66" charset="0"/>
              </a:rPr>
              <a:t>Remaja</a:t>
            </a:r>
            <a:endParaRPr lang="id-ID" smtClean="0">
              <a:latin typeface="Comic Sans MS" pitchFamily="66" charset="0"/>
            </a:endParaRPr>
          </a:p>
          <a:p>
            <a:pPr lvl="1"/>
            <a:r>
              <a:rPr lang="id-ID" smtClean="0">
                <a:latin typeface="Comic Sans MS" pitchFamily="66" charset="0"/>
              </a:rPr>
              <a:t>Kurang konsumsi vitamin A</a:t>
            </a:r>
          </a:p>
          <a:p>
            <a:pPr lvl="1"/>
            <a:r>
              <a:rPr lang="id-ID" smtClean="0">
                <a:latin typeface="Comic Sans MS" pitchFamily="66" charset="0"/>
              </a:rPr>
              <a:t>Kebutuhan utk pertumbuhan</a:t>
            </a:r>
          </a:p>
          <a:p>
            <a:pPr lvl="1">
              <a:buFont typeface="Wingdings 2" pitchFamily="18" charset="2"/>
              <a:buNone/>
            </a:pPr>
            <a:endParaRPr lang="id-ID" smtClean="0">
              <a:latin typeface="Comic Sans MS" pitchFamily="66" charset="0"/>
            </a:endParaRPr>
          </a:p>
          <a:p>
            <a:r>
              <a:rPr lang="en-US" smtClean="0">
                <a:latin typeface="Comic Sans MS" pitchFamily="66" charset="0"/>
              </a:rPr>
              <a:t>Ibu hamil</a:t>
            </a:r>
            <a:r>
              <a:rPr lang="id-ID" smtClean="0">
                <a:latin typeface="Comic Sans MS" pitchFamily="66" charset="0"/>
              </a:rPr>
              <a:t> &amp; </a:t>
            </a:r>
            <a:r>
              <a:rPr lang="en-US" smtClean="0">
                <a:latin typeface="Comic Sans MS" pitchFamily="66" charset="0"/>
              </a:rPr>
              <a:t>Ibu menyusui</a:t>
            </a:r>
            <a:endParaRPr lang="id-ID" smtClean="0">
              <a:latin typeface="Comic Sans MS" pitchFamily="66" charset="0"/>
            </a:endParaRPr>
          </a:p>
          <a:p>
            <a:pPr lvl="1"/>
            <a:r>
              <a:rPr lang="id-ID" smtClean="0">
                <a:latin typeface="Comic Sans MS" pitchFamily="66" charset="0"/>
              </a:rPr>
              <a:t>Kebutuhan meningkat</a:t>
            </a:r>
          </a:p>
          <a:p>
            <a:pPr lvl="1"/>
            <a:r>
              <a:rPr lang="id-ID" smtClean="0">
                <a:latin typeface="Comic Sans MS" pitchFamily="66" charset="0"/>
              </a:rPr>
              <a:t>Defisit cadangan</a:t>
            </a:r>
          </a:p>
          <a:p>
            <a:pPr lvl="1"/>
            <a:r>
              <a:rPr lang="id-ID" smtClean="0">
                <a:latin typeface="Comic Sans MS" pitchFamily="66" charset="0"/>
              </a:rPr>
              <a:t>Konsumsi vitamin A tidak adekuat</a:t>
            </a:r>
            <a:endParaRPr lang="en-US" smtClean="0">
              <a:latin typeface="Comic Sans MS" pitchFamily="66" charset="0"/>
            </a:endParaRPr>
          </a:p>
          <a:p>
            <a:endParaRPr lang="id-ID"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5"/>
          <p:cNvGraphicFramePr>
            <a:graphicFrameLocks noGrp="1"/>
          </p:cNvGraphicFramePr>
          <p:nvPr/>
        </p:nvGraphicFramePr>
        <p:xfrm>
          <a:off x="990600" y="304800"/>
          <a:ext cx="7239000" cy="685800"/>
        </p:xfrm>
        <a:graphic>
          <a:graphicData uri="http://schemas.openxmlformats.org/drawingml/2006/table">
            <a:tbl>
              <a:tblPr/>
              <a:tblGrid>
                <a:gridCol w="7239000"/>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3200" b="1" i="0" u="none" strike="noStrike" cap="none" normalizeH="0" baseline="0" dirty="0" smtClean="0">
                          <a:ln>
                            <a:noFill/>
                          </a:ln>
                          <a:solidFill>
                            <a:schemeClr val="accent4">
                              <a:lumMod val="75000"/>
                            </a:schemeClr>
                          </a:solidFill>
                          <a:effectLst/>
                          <a:latin typeface="Verdana" pitchFamily="34" charset="0"/>
                        </a:rPr>
                        <a:t>KONSEKUENSI KVA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bl>
          </a:graphicData>
        </a:graphic>
      </p:graphicFrame>
      <p:sp>
        <p:nvSpPr>
          <p:cNvPr id="5" name="Rectangle 3"/>
          <p:cNvSpPr txBox="1">
            <a:spLocks noChangeArrowheads="1"/>
          </p:cNvSpPr>
          <p:nvPr/>
        </p:nvSpPr>
        <p:spPr bwMode="auto">
          <a:xfrm>
            <a:off x="304800" y="1371600"/>
            <a:ext cx="8534400" cy="4876800"/>
          </a:xfrm>
          <a:prstGeom prst="rect">
            <a:avLst/>
          </a:prstGeom>
          <a:noFill/>
          <a:ln w="9525">
            <a:noFill/>
            <a:miter lim="800000"/>
            <a:headEnd/>
            <a:tailEnd/>
          </a:ln>
        </p:spPr>
        <p:txBody>
          <a:bodyPr/>
          <a:lstStyle/>
          <a:p>
            <a:pPr marL="273050" indent="-273050">
              <a:spcBef>
                <a:spcPct val="20000"/>
              </a:spcBef>
              <a:buClr>
                <a:schemeClr val="accent1"/>
              </a:buClr>
              <a:buSzPct val="85000"/>
              <a:defRPr/>
            </a:pPr>
            <a:r>
              <a:rPr lang="en-US" sz="2800" b="1" u="sng" dirty="0" smtClean="0">
                <a:solidFill>
                  <a:schemeClr val="accent4">
                    <a:lumMod val="75000"/>
                  </a:schemeClr>
                </a:solidFill>
                <a:latin typeface="Comic Sans MS" pitchFamily="66" charset="0"/>
              </a:rPr>
              <a:t>Pd </a:t>
            </a:r>
            <a:r>
              <a:rPr lang="en-US" sz="2800" b="1" u="sng" dirty="0" err="1" smtClean="0">
                <a:solidFill>
                  <a:schemeClr val="accent4">
                    <a:lumMod val="75000"/>
                  </a:schemeClr>
                </a:solidFill>
                <a:latin typeface="Comic Sans MS" pitchFamily="66" charset="0"/>
              </a:rPr>
              <a:t>Kehamilan</a:t>
            </a:r>
            <a:endParaRPr lang="en-US" sz="2800" b="1" u="sng" dirty="0" smtClean="0">
              <a:solidFill>
                <a:schemeClr val="accent4">
                  <a:lumMod val="75000"/>
                </a:schemeClr>
              </a:solidFill>
              <a:latin typeface="Comic Sans MS" pitchFamily="66" charset="0"/>
            </a:endParaRPr>
          </a:p>
          <a:p>
            <a:pPr marL="273050" indent="-273050">
              <a:spcBef>
                <a:spcPct val="20000"/>
              </a:spcBef>
              <a:buClr>
                <a:schemeClr val="accent1"/>
              </a:buClr>
              <a:buSzPct val="85000"/>
              <a:buFont typeface="Arial" pitchFamily="34" charset="0"/>
              <a:buChar char="•"/>
              <a:defRPr/>
            </a:pPr>
            <a:r>
              <a:rPr lang="en-US" sz="2800" dirty="0" smtClean="0">
                <a:solidFill>
                  <a:schemeClr val="accent4">
                    <a:lumMod val="75000"/>
                  </a:schemeClr>
                </a:solidFill>
                <a:latin typeface="Comic Sans MS" pitchFamily="66" charset="0"/>
              </a:rPr>
              <a:t>Transfer </a:t>
            </a:r>
            <a:r>
              <a:rPr lang="en-US" sz="2800" dirty="0" err="1" smtClean="0">
                <a:solidFill>
                  <a:schemeClr val="accent4">
                    <a:lumMod val="75000"/>
                  </a:schemeClr>
                </a:solidFill>
                <a:latin typeface="Comic Sans MS" pitchFamily="66" charset="0"/>
              </a:rPr>
              <a:t>Vit</a:t>
            </a:r>
            <a:r>
              <a:rPr lang="en-US" sz="2800" dirty="0" smtClean="0">
                <a:solidFill>
                  <a:schemeClr val="accent4">
                    <a:lumMod val="75000"/>
                  </a:schemeClr>
                </a:solidFill>
                <a:latin typeface="Comic Sans MS" pitchFamily="66" charset="0"/>
              </a:rPr>
              <a:t> A </a:t>
            </a:r>
            <a:r>
              <a:rPr lang="en-US" sz="2800" dirty="0" err="1" smtClean="0">
                <a:solidFill>
                  <a:schemeClr val="accent4">
                    <a:lumMod val="75000"/>
                  </a:schemeClr>
                </a:solidFill>
                <a:latin typeface="Comic Sans MS" pitchFamily="66" charset="0"/>
              </a:rPr>
              <a:t>ke</a:t>
            </a:r>
            <a:r>
              <a:rPr lang="en-US" sz="2800" dirty="0" smtClean="0">
                <a:solidFill>
                  <a:schemeClr val="accent4">
                    <a:lumMod val="75000"/>
                  </a:schemeClr>
                </a:solidFill>
                <a:latin typeface="Comic Sans MS" pitchFamily="66" charset="0"/>
              </a:rPr>
              <a:t> </a:t>
            </a:r>
            <a:r>
              <a:rPr lang="en-US" sz="2800" dirty="0" err="1" smtClean="0">
                <a:solidFill>
                  <a:schemeClr val="accent4">
                    <a:lumMod val="75000"/>
                  </a:schemeClr>
                </a:solidFill>
                <a:latin typeface="Comic Sans MS" pitchFamily="66" charset="0"/>
              </a:rPr>
              <a:t>janin</a:t>
            </a:r>
            <a:r>
              <a:rPr lang="en-US" sz="2800" dirty="0" smtClean="0">
                <a:solidFill>
                  <a:schemeClr val="accent4">
                    <a:lumMod val="75000"/>
                  </a:schemeClr>
                </a:solidFill>
                <a:latin typeface="Comic Sans MS" pitchFamily="66" charset="0"/>
              </a:rPr>
              <a:t> </a:t>
            </a:r>
            <a:r>
              <a:rPr lang="en-US" sz="2800" dirty="0" err="1" smtClean="0">
                <a:solidFill>
                  <a:schemeClr val="accent4">
                    <a:lumMod val="75000"/>
                  </a:schemeClr>
                </a:solidFill>
                <a:latin typeface="Comic Sans MS" pitchFamily="66" charset="0"/>
              </a:rPr>
              <a:t>turun</a:t>
            </a:r>
            <a:r>
              <a:rPr lang="en-US" sz="2800" dirty="0" smtClean="0">
                <a:solidFill>
                  <a:schemeClr val="accent4">
                    <a:lumMod val="75000"/>
                  </a:schemeClr>
                </a:solidFill>
                <a:latin typeface="Comic Sans MS" pitchFamily="66" charset="0"/>
              </a:rPr>
              <a:t> (transfer </a:t>
            </a:r>
            <a:r>
              <a:rPr lang="en-US" sz="2800" dirty="0" err="1" smtClean="0">
                <a:solidFill>
                  <a:schemeClr val="accent4">
                    <a:lumMod val="75000"/>
                  </a:schemeClr>
                </a:solidFill>
                <a:latin typeface="Comic Sans MS" pitchFamily="66" charset="0"/>
              </a:rPr>
              <a:t>terbanyak</a:t>
            </a:r>
            <a:r>
              <a:rPr lang="en-US" sz="2800" dirty="0" smtClean="0">
                <a:solidFill>
                  <a:schemeClr val="accent4">
                    <a:lumMod val="75000"/>
                  </a:schemeClr>
                </a:solidFill>
                <a:latin typeface="Comic Sans MS" pitchFamily="66" charset="0"/>
              </a:rPr>
              <a:t> pd 3</a:t>
            </a:r>
            <a:r>
              <a:rPr lang="en-US" sz="2800" baseline="30000" dirty="0" smtClean="0">
                <a:solidFill>
                  <a:schemeClr val="accent4">
                    <a:lumMod val="75000"/>
                  </a:schemeClr>
                </a:solidFill>
                <a:latin typeface="Comic Sans MS" pitchFamily="66" charset="0"/>
              </a:rPr>
              <a:t>rd</a:t>
            </a:r>
            <a:r>
              <a:rPr lang="en-US" sz="2800" dirty="0" smtClean="0">
                <a:solidFill>
                  <a:schemeClr val="accent4">
                    <a:lumMod val="75000"/>
                  </a:schemeClr>
                </a:solidFill>
                <a:latin typeface="Comic Sans MS" pitchFamily="66" charset="0"/>
              </a:rPr>
              <a:t> trimester)</a:t>
            </a:r>
          </a:p>
          <a:p>
            <a:pPr marL="273050" indent="-273050">
              <a:spcBef>
                <a:spcPct val="20000"/>
              </a:spcBef>
              <a:buClr>
                <a:schemeClr val="accent1"/>
              </a:buClr>
              <a:buSzPct val="85000"/>
              <a:buFont typeface="Arial" pitchFamily="34" charset="0"/>
              <a:buChar char="•"/>
              <a:defRPr/>
            </a:pPr>
            <a:r>
              <a:rPr lang="en-US" sz="2800" dirty="0" err="1" smtClean="0">
                <a:solidFill>
                  <a:schemeClr val="accent4">
                    <a:lumMod val="75000"/>
                  </a:schemeClr>
                </a:solidFill>
                <a:latin typeface="Comic Sans MS" pitchFamily="66" charset="0"/>
              </a:rPr>
              <a:t>Risiko</a:t>
            </a:r>
            <a:r>
              <a:rPr lang="en-US" sz="2800" dirty="0" smtClean="0">
                <a:solidFill>
                  <a:schemeClr val="accent4">
                    <a:lumMod val="75000"/>
                  </a:schemeClr>
                </a:solidFill>
                <a:latin typeface="Comic Sans MS" pitchFamily="66" charset="0"/>
              </a:rPr>
              <a:t> </a:t>
            </a:r>
            <a:r>
              <a:rPr lang="en-US" sz="2800" dirty="0" err="1" smtClean="0">
                <a:solidFill>
                  <a:schemeClr val="accent4">
                    <a:lumMod val="75000"/>
                  </a:schemeClr>
                </a:solidFill>
                <a:latin typeface="Comic Sans MS" pitchFamily="66" charset="0"/>
              </a:rPr>
              <a:t>lebih</a:t>
            </a:r>
            <a:r>
              <a:rPr lang="en-US" sz="2800" dirty="0" smtClean="0">
                <a:solidFill>
                  <a:schemeClr val="accent4">
                    <a:lumMod val="75000"/>
                  </a:schemeClr>
                </a:solidFill>
                <a:latin typeface="Comic Sans MS" pitchFamily="66" charset="0"/>
              </a:rPr>
              <a:t> </a:t>
            </a:r>
            <a:r>
              <a:rPr lang="en-US" sz="2800" dirty="0" err="1" smtClean="0">
                <a:solidFill>
                  <a:schemeClr val="accent4">
                    <a:lumMod val="75000"/>
                  </a:schemeClr>
                </a:solidFill>
                <a:latin typeface="Comic Sans MS" pitchFamily="66" charset="0"/>
              </a:rPr>
              <a:t>tinggi</a:t>
            </a:r>
            <a:r>
              <a:rPr lang="en-US" sz="2800" dirty="0" smtClean="0">
                <a:solidFill>
                  <a:schemeClr val="accent4">
                    <a:lumMod val="75000"/>
                  </a:schemeClr>
                </a:solidFill>
                <a:latin typeface="Comic Sans MS" pitchFamily="66" charset="0"/>
              </a:rPr>
              <a:t> </a:t>
            </a:r>
            <a:r>
              <a:rPr lang="en-US" sz="2800" dirty="0" err="1" smtClean="0">
                <a:solidFill>
                  <a:schemeClr val="accent4">
                    <a:lumMod val="75000"/>
                  </a:schemeClr>
                </a:solidFill>
                <a:latin typeface="Comic Sans MS" pitchFamily="66" charset="0"/>
              </a:rPr>
              <a:t>transmisi</a:t>
            </a:r>
            <a:r>
              <a:rPr lang="en-US" sz="2800" dirty="0" smtClean="0">
                <a:solidFill>
                  <a:schemeClr val="accent4">
                    <a:lumMod val="75000"/>
                  </a:schemeClr>
                </a:solidFill>
                <a:latin typeface="Comic Sans MS" pitchFamily="66" charset="0"/>
              </a:rPr>
              <a:t> vertical HIV</a:t>
            </a:r>
          </a:p>
          <a:p>
            <a:pPr marL="273050" indent="-273050">
              <a:spcBef>
                <a:spcPct val="20000"/>
              </a:spcBef>
              <a:buClr>
                <a:schemeClr val="accent1"/>
              </a:buClr>
              <a:buSzPct val="85000"/>
              <a:defRPr/>
            </a:pPr>
            <a:endParaRPr lang="en-US" sz="2800" b="1" dirty="0" smtClean="0">
              <a:solidFill>
                <a:schemeClr val="accent4">
                  <a:lumMod val="75000"/>
                </a:schemeClr>
              </a:solidFill>
              <a:latin typeface="Comic Sans MS" pitchFamily="66" charset="0"/>
            </a:endParaRPr>
          </a:p>
          <a:p>
            <a:pPr marL="273050" indent="-273050">
              <a:spcBef>
                <a:spcPct val="20000"/>
              </a:spcBef>
              <a:buClr>
                <a:schemeClr val="accent1"/>
              </a:buClr>
              <a:buSzPct val="85000"/>
              <a:defRPr/>
            </a:pPr>
            <a:r>
              <a:rPr lang="en-US" sz="2800" b="1" u="sng" dirty="0" err="1" smtClean="0">
                <a:solidFill>
                  <a:schemeClr val="accent4">
                    <a:lumMod val="75000"/>
                  </a:schemeClr>
                </a:solidFill>
                <a:latin typeface="Comic Sans MS" pitchFamily="66" charset="0"/>
              </a:rPr>
              <a:t>Saat</a:t>
            </a:r>
            <a:r>
              <a:rPr lang="en-US" sz="2800" b="1" u="sng" dirty="0" smtClean="0">
                <a:solidFill>
                  <a:schemeClr val="accent4">
                    <a:lumMod val="75000"/>
                  </a:schemeClr>
                </a:solidFill>
                <a:latin typeface="Comic Sans MS" pitchFamily="66" charset="0"/>
              </a:rPr>
              <a:t> </a:t>
            </a:r>
            <a:r>
              <a:rPr lang="en-US" sz="2800" b="1" u="sng" dirty="0" err="1" smtClean="0">
                <a:solidFill>
                  <a:schemeClr val="accent4">
                    <a:lumMod val="75000"/>
                  </a:schemeClr>
                </a:solidFill>
                <a:latin typeface="Comic Sans MS" pitchFamily="66" charset="0"/>
              </a:rPr>
              <a:t>Menyusui</a:t>
            </a:r>
            <a:r>
              <a:rPr lang="en-US" sz="2800" b="1" u="sng" dirty="0" smtClean="0">
                <a:solidFill>
                  <a:schemeClr val="accent4">
                    <a:lumMod val="75000"/>
                  </a:schemeClr>
                </a:solidFill>
                <a:latin typeface="Comic Sans MS" pitchFamily="66" charset="0"/>
              </a:rPr>
              <a:t> </a:t>
            </a:r>
          </a:p>
          <a:p>
            <a:pPr marL="273050" indent="-273050">
              <a:spcBef>
                <a:spcPct val="20000"/>
              </a:spcBef>
              <a:buClr>
                <a:schemeClr val="accent1"/>
              </a:buClr>
              <a:buSzPct val="85000"/>
              <a:buFont typeface="Arial" pitchFamily="34" charset="0"/>
              <a:buChar char="•"/>
              <a:defRPr/>
            </a:pPr>
            <a:r>
              <a:rPr lang="en-US" sz="2800" dirty="0" err="1" smtClean="0">
                <a:solidFill>
                  <a:schemeClr val="accent4">
                    <a:lumMod val="75000"/>
                  </a:schemeClr>
                </a:solidFill>
                <a:latin typeface="Comic Sans MS" pitchFamily="66" charset="0"/>
              </a:rPr>
              <a:t>Konsentrasi</a:t>
            </a:r>
            <a:r>
              <a:rPr lang="en-US" sz="2800" dirty="0" smtClean="0">
                <a:solidFill>
                  <a:schemeClr val="accent4">
                    <a:lumMod val="75000"/>
                  </a:schemeClr>
                </a:solidFill>
                <a:latin typeface="Comic Sans MS" pitchFamily="66" charset="0"/>
              </a:rPr>
              <a:t> </a:t>
            </a:r>
            <a:r>
              <a:rPr lang="en-US" sz="2800" dirty="0" err="1" smtClean="0">
                <a:solidFill>
                  <a:schemeClr val="accent4">
                    <a:lumMod val="75000"/>
                  </a:schemeClr>
                </a:solidFill>
                <a:latin typeface="Comic Sans MS" pitchFamily="66" charset="0"/>
              </a:rPr>
              <a:t>Vit</a:t>
            </a:r>
            <a:r>
              <a:rPr lang="en-US" sz="2800" dirty="0" smtClean="0">
                <a:solidFill>
                  <a:schemeClr val="accent4">
                    <a:lumMod val="75000"/>
                  </a:schemeClr>
                </a:solidFill>
                <a:latin typeface="Comic Sans MS" pitchFamily="66" charset="0"/>
              </a:rPr>
              <a:t> A </a:t>
            </a:r>
            <a:r>
              <a:rPr lang="en-US" sz="2800" dirty="0" err="1" smtClean="0">
                <a:solidFill>
                  <a:schemeClr val="accent4">
                    <a:lumMod val="75000"/>
                  </a:schemeClr>
                </a:solidFill>
                <a:latin typeface="Comic Sans MS" pitchFamily="66" charset="0"/>
              </a:rPr>
              <a:t>dalam</a:t>
            </a:r>
            <a:r>
              <a:rPr lang="en-US" sz="2800" dirty="0" smtClean="0">
                <a:solidFill>
                  <a:schemeClr val="accent4">
                    <a:lumMod val="75000"/>
                  </a:schemeClr>
                </a:solidFill>
                <a:latin typeface="Comic Sans MS" pitchFamily="66" charset="0"/>
              </a:rPr>
              <a:t> ASI </a:t>
            </a:r>
            <a:r>
              <a:rPr lang="en-US" sz="2800" dirty="0" err="1" smtClean="0">
                <a:solidFill>
                  <a:schemeClr val="accent4">
                    <a:lumMod val="75000"/>
                  </a:schemeClr>
                </a:solidFill>
                <a:latin typeface="Comic Sans MS" pitchFamily="66" charset="0"/>
              </a:rPr>
              <a:t>tergantung</a:t>
            </a:r>
            <a:r>
              <a:rPr lang="en-US" sz="2800" dirty="0" smtClean="0">
                <a:solidFill>
                  <a:schemeClr val="accent4">
                    <a:lumMod val="75000"/>
                  </a:schemeClr>
                </a:solidFill>
                <a:latin typeface="Comic Sans MS" pitchFamily="66" charset="0"/>
              </a:rPr>
              <a:t> pd status </a:t>
            </a:r>
            <a:r>
              <a:rPr lang="en-US" sz="2800" dirty="0" err="1" smtClean="0">
                <a:solidFill>
                  <a:schemeClr val="accent4">
                    <a:lumMod val="75000"/>
                  </a:schemeClr>
                </a:solidFill>
                <a:latin typeface="Comic Sans MS" pitchFamily="66" charset="0"/>
              </a:rPr>
              <a:t>vit</a:t>
            </a:r>
            <a:r>
              <a:rPr lang="en-US" sz="2800" dirty="0" smtClean="0">
                <a:solidFill>
                  <a:schemeClr val="accent4">
                    <a:lumMod val="75000"/>
                  </a:schemeClr>
                </a:solidFill>
                <a:latin typeface="Comic Sans MS" pitchFamily="66" charset="0"/>
              </a:rPr>
              <a:t> A </a:t>
            </a:r>
            <a:r>
              <a:rPr lang="en-US" sz="2800" dirty="0" err="1" smtClean="0">
                <a:solidFill>
                  <a:schemeClr val="accent4">
                    <a:lumMod val="75000"/>
                  </a:schemeClr>
                </a:solidFill>
                <a:latin typeface="Comic Sans MS" pitchFamily="66" charset="0"/>
              </a:rPr>
              <a:t>ibunya</a:t>
            </a:r>
            <a:endParaRPr lang="en-US" sz="2800" dirty="0" smtClean="0">
              <a:solidFill>
                <a:schemeClr val="accent4">
                  <a:lumMod val="75000"/>
                </a:schemeClr>
              </a:solidFill>
              <a:latin typeface="Comic Sans MS" pitchFamily="66" charset="0"/>
            </a:endParaRPr>
          </a:p>
          <a:p>
            <a:pPr marL="273050" indent="-273050">
              <a:spcBef>
                <a:spcPct val="20000"/>
              </a:spcBef>
              <a:buClr>
                <a:schemeClr val="accent1"/>
              </a:buClr>
              <a:buSzPct val="85000"/>
              <a:buFont typeface="Arial" pitchFamily="34" charset="0"/>
              <a:buChar char="•"/>
              <a:defRPr/>
            </a:pPr>
            <a:r>
              <a:rPr lang="en-US" sz="2800" dirty="0" err="1" smtClean="0">
                <a:solidFill>
                  <a:schemeClr val="accent4">
                    <a:lumMod val="75000"/>
                  </a:schemeClr>
                </a:solidFill>
                <a:latin typeface="Comic Sans MS" pitchFamily="66" charset="0"/>
              </a:rPr>
              <a:t>Rendahnya</a:t>
            </a:r>
            <a:r>
              <a:rPr lang="en-US" sz="2800" dirty="0" smtClean="0">
                <a:solidFill>
                  <a:schemeClr val="accent4">
                    <a:lumMod val="75000"/>
                  </a:schemeClr>
                </a:solidFill>
                <a:latin typeface="Comic Sans MS" pitchFamily="66" charset="0"/>
              </a:rPr>
              <a:t> </a:t>
            </a:r>
            <a:r>
              <a:rPr lang="en-US" sz="2800" dirty="0" err="1" smtClean="0">
                <a:solidFill>
                  <a:schemeClr val="accent4">
                    <a:lumMod val="75000"/>
                  </a:schemeClr>
                </a:solidFill>
                <a:latin typeface="Comic Sans MS" pitchFamily="66" charset="0"/>
              </a:rPr>
              <a:t>Vit</a:t>
            </a:r>
            <a:r>
              <a:rPr lang="en-US" sz="2800" dirty="0" smtClean="0">
                <a:solidFill>
                  <a:schemeClr val="accent4">
                    <a:lumMod val="75000"/>
                  </a:schemeClr>
                </a:solidFill>
                <a:latin typeface="Comic Sans MS" pitchFamily="66" charset="0"/>
              </a:rPr>
              <a:t> A </a:t>
            </a:r>
            <a:r>
              <a:rPr lang="en-US" sz="2800" dirty="0" err="1" smtClean="0">
                <a:solidFill>
                  <a:schemeClr val="accent4">
                    <a:lumMod val="75000"/>
                  </a:schemeClr>
                </a:solidFill>
                <a:latin typeface="Comic Sans MS" pitchFamily="66" charset="0"/>
              </a:rPr>
              <a:t>dalam</a:t>
            </a:r>
            <a:r>
              <a:rPr lang="en-US" sz="2800" dirty="0" smtClean="0">
                <a:solidFill>
                  <a:schemeClr val="accent4">
                    <a:lumMod val="75000"/>
                  </a:schemeClr>
                </a:solidFill>
                <a:latin typeface="Comic Sans MS" pitchFamily="66" charset="0"/>
              </a:rPr>
              <a:t> ASI </a:t>
            </a:r>
            <a:r>
              <a:rPr lang="en-US" sz="2800" dirty="0" err="1" smtClean="0">
                <a:solidFill>
                  <a:schemeClr val="accent4">
                    <a:lumMod val="75000"/>
                  </a:schemeClr>
                </a:solidFill>
                <a:latin typeface="Comic Sans MS" pitchFamily="66" charset="0"/>
              </a:rPr>
              <a:t>meningkatkan</a:t>
            </a:r>
            <a:r>
              <a:rPr lang="en-US" sz="2800" dirty="0" smtClean="0">
                <a:solidFill>
                  <a:schemeClr val="accent4">
                    <a:lumMod val="75000"/>
                  </a:schemeClr>
                </a:solidFill>
                <a:latin typeface="Comic Sans MS" pitchFamily="66" charset="0"/>
              </a:rPr>
              <a:t> </a:t>
            </a:r>
            <a:r>
              <a:rPr lang="en-US" sz="2800" dirty="0" err="1" smtClean="0">
                <a:solidFill>
                  <a:schemeClr val="accent4">
                    <a:lumMod val="75000"/>
                  </a:schemeClr>
                </a:solidFill>
                <a:latin typeface="Comic Sans MS" pitchFamily="66" charset="0"/>
              </a:rPr>
              <a:t>risiko</a:t>
            </a:r>
            <a:r>
              <a:rPr lang="en-US" sz="2800" dirty="0" smtClean="0">
                <a:solidFill>
                  <a:schemeClr val="accent4">
                    <a:lumMod val="75000"/>
                  </a:schemeClr>
                </a:solidFill>
                <a:latin typeface="Comic Sans MS" pitchFamily="66" charset="0"/>
              </a:rPr>
              <a:t> </a:t>
            </a:r>
            <a:r>
              <a:rPr lang="en-US" sz="2800" dirty="0" err="1" smtClean="0">
                <a:solidFill>
                  <a:schemeClr val="accent4">
                    <a:lumMod val="75000"/>
                  </a:schemeClr>
                </a:solidFill>
                <a:latin typeface="Comic Sans MS" pitchFamily="66" charset="0"/>
              </a:rPr>
              <a:t>bayi</a:t>
            </a:r>
            <a:r>
              <a:rPr lang="en-US" sz="2800" dirty="0" smtClean="0">
                <a:solidFill>
                  <a:schemeClr val="accent4">
                    <a:lumMod val="75000"/>
                  </a:schemeClr>
                </a:solidFill>
                <a:latin typeface="Comic Sans MS" pitchFamily="66" charset="0"/>
              </a:rPr>
              <a:t> </a:t>
            </a:r>
            <a:r>
              <a:rPr lang="en-US" sz="2800" dirty="0" err="1" smtClean="0">
                <a:solidFill>
                  <a:schemeClr val="accent4">
                    <a:lumMod val="75000"/>
                  </a:schemeClr>
                </a:solidFill>
                <a:latin typeface="Comic Sans MS" pitchFamily="66" charset="0"/>
              </a:rPr>
              <a:t>mengalami</a:t>
            </a:r>
            <a:r>
              <a:rPr lang="en-US" sz="2800" dirty="0" smtClean="0">
                <a:solidFill>
                  <a:schemeClr val="accent4">
                    <a:lumMod val="75000"/>
                  </a:schemeClr>
                </a:solidFill>
                <a:latin typeface="Comic Sans MS" pitchFamily="66" charset="0"/>
              </a:rPr>
              <a:t> </a:t>
            </a:r>
            <a:r>
              <a:rPr lang="en-US" sz="2800" dirty="0" err="1" smtClean="0">
                <a:solidFill>
                  <a:schemeClr val="accent4">
                    <a:lumMod val="75000"/>
                  </a:schemeClr>
                </a:solidFill>
                <a:latin typeface="Comic Sans MS" pitchFamily="66" charset="0"/>
              </a:rPr>
              <a:t>defisiensi</a:t>
            </a:r>
            <a:r>
              <a:rPr lang="en-US" sz="2800" dirty="0" smtClean="0">
                <a:solidFill>
                  <a:schemeClr val="accent4">
                    <a:lumMod val="75000"/>
                  </a:schemeClr>
                </a:solidFill>
                <a:latin typeface="Comic Sans MS" pitchFamily="66" charset="0"/>
              </a:rPr>
              <a:t> </a:t>
            </a:r>
            <a:r>
              <a:rPr lang="en-US" sz="2800" dirty="0" err="1" smtClean="0">
                <a:solidFill>
                  <a:schemeClr val="accent4">
                    <a:lumMod val="75000"/>
                  </a:schemeClr>
                </a:solidFill>
                <a:latin typeface="Comic Sans MS" pitchFamily="66" charset="0"/>
              </a:rPr>
              <a:t>secara</a:t>
            </a:r>
            <a:r>
              <a:rPr lang="en-US" sz="2800" dirty="0" smtClean="0">
                <a:solidFill>
                  <a:schemeClr val="accent4">
                    <a:lumMod val="75000"/>
                  </a:schemeClr>
                </a:solidFill>
                <a:latin typeface="Comic Sans MS" pitchFamily="66" charset="0"/>
              </a:rPr>
              <a:t> </a:t>
            </a:r>
            <a:r>
              <a:rPr lang="en-US" sz="2800" dirty="0" err="1" smtClean="0">
                <a:solidFill>
                  <a:schemeClr val="accent4">
                    <a:lumMod val="75000"/>
                  </a:schemeClr>
                </a:solidFill>
                <a:latin typeface="Comic Sans MS" pitchFamily="66" charset="0"/>
              </a:rPr>
              <a:t>klinis</a:t>
            </a:r>
            <a:endParaRPr lang="en-US" sz="2800" dirty="0" smtClean="0">
              <a:solidFill>
                <a:schemeClr val="accent4">
                  <a:lumMod val="75000"/>
                </a:schemeClr>
              </a:solidFill>
              <a:latin typeface="Comic Sans MS" pitchFamily="66" charset="0"/>
            </a:endParaRPr>
          </a:p>
          <a:p>
            <a:pPr marL="273050" indent="-273050">
              <a:spcBef>
                <a:spcPct val="20000"/>
              </a:spcBef>
              <a:buClr>
                <a:schemeClr val="accent1"/>
              </a:buClr>
              <a:buSzPct val="85000"/>
              <a:buFont typeface="Wingdings" pitchFamily="2" charset="2"/>
              <a:buNone/>
              <a:defRPr/>
            </a:pPr>
            <a:r>
              <a:rPr lang="en-US" sz="2800" b="1" dirty="0" smtClean="0">
                <a:solidFill>
                  <a:schemeClr val="accent4">
                    <a:lumMod val="75000"/>
                  </a:schemeClr>
                </a:solidFill>
                <a:latin typeface="+mn-lt"/>
              </a:rPr>
              <a:t> </a:t>
            </a:r>
            <a:endParaRPr lang="en-US" sz="2800" b="1" dirty="0">
              <a:solidFill>
                <a:schemeClr val="accent4">
                  <a:lumMod val="75000"/>
                </a:schemeClr>
              </a:solidFill>
              <a:latin typeface="+mn-lt"/>
            </a:endParaRPr>
          </a:p>
          <a:p>
            <a:pPr marL="273050" indent="-273050">
              <a:spcBef>
                <a:spcPct val="20000"/>
              </a:spcBef>
              <a:buClr>
                <a:schemeClr val="accent1"/>
              </a:buClr>
              <a:buSzPct val="85000"/>
              <a:buFont typeface="Wingdings" pitchFamily="2" charset="2"/>
              <a:buNone/>
              <a:defRPr/>
            </a:pPr>
            <a:endParaRPr lang="en-US" sz="2800" b="1" dirty="0">
              <a:solidFill>
                <a:schemeClr val="accent4">
                  <a:lumMod val="75000"/>
                </a:schemeClr>
              </a:solidFill>
              <a:latin typeface="+mn-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d-ID" dirty="0" smtClean="0"/>
              <a:t>Sekilas ttg vitamin a</a:t>
            </a:r>
            <a:endParaRPr lang="id-ID" dirty="0"/>
          </a:p>
        </p:txBody>
      </p:sp>
      <p:sp>
        <p:nvSpPr>
          <p:cNvPr id="7" name="Text Placeholder 6"/>
          <p:cNvSpPr>
            <a:spLocks noGrp="1"/>
          </p:cNvSpPr>
          <p:nvPr>
            <p:ph type="body" idx="1"/>
          </p:nvPr>
        </p:nvSpPr>
        <p:spPr/>
        <p:txBody>
          <a:bodyPr/>
          <a:lstStyle/>
          <a:p>
            <a:endParaRPr lang="id-ID"/>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2</a:t>
            </a:fld>
            <a:endParaRPr lang="id-ID"/>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t>Pada</a:t>
            </a:r>
            <a:r>
              <a:rPr lang="en-US" dirty="0" smtClean="0"/>
              <a:t> </a:t>
            </a:r>
            <a:r>
              <a:rPr lang="en-US" dirty="0" err="1" smtClean="0"/>
              <a:t>anak-anak</a:t>
            </a:r>
            <a:endParaRPr lang="en-US" dirty="0"/>
          </a:p>
        </p:txBody>
      </p:sp>
      <p:sp>
        <p:nvSpPr>
          <p:cNvPr id="3" name="Content Placeholder 2"/>
          <p:cNvSpPr>
            <a:spLocks noGrp="1"/>
          </p:cNvSpPr>
          <p:nvPr>
            <p:ph sz="quarter" idx="1"/>
          </p:nvPr>
        </p:nvSpPr>
        <p:spPr>
          <a:xfrm>
            <a:off x="301625" y="1447800"/>
            <a:ext cx="8504238" cy="4572000"/>
          </a:xfrm>
        </p:spPr>
        <p:txBody>
          <a:bodyPr/>
          <a:lstStyle/>
          <a:p>
            <a:pPr>
              <a:defRPr/>
            </a:pPr>
            <a:r>
              <a:rPr lang="en-US" sz="2800" dirty="0" err="1" smtClean="0">
                <a:solidFill>
                  <a:schemeClr val="accent4">
                    <a:lumMod val="75000"/>
                  </a:schemeClr>
                </a:solidFill>
                <a:cs typeface="Arial" charset="0"/>
              </a:rPr>
              <a:t>Kematian</a:t>
            </a:r>
            <a:r>
              <a:rPr lang="en-US" sz="2800" dirty="0" smtClean="0">
                <a:solidFill>
                  <a:schemeClr val="accent4">
                    <a:lumMod val="75000"/>
                  </a:schemeClr>
                </a:solidFill>
                <a:cs typeface="Arial" charset="0"/>
              </a:rPr>
              <a:t> </a:t>
            </a:r>
            <a:r>
              <a:rPr lang="en-US" sz="2800" dirty="0" err="1" smtClean="0">
                <a:solidFill>
                  <a:schemeClr val="accent4">
                    <a:lumMod val="75000"/>
                  </a:schemeClr>
                </a:solidFill>
                <a:cs typeface="Arial" charset="0"/>
              </a:rPr>
              <a:t>anak</a:t>
            </a:r>
            <a:r>
              <a:rPr lang="en-US" sz="2800" dirty="0" smtClean="0">
                <a:solidFill>
                  <a:schemeClr val="accent4">
                    <a:lumMod val="75000"/>
                  </a:schemeClr>
                </a:solidFill>
                <a:cs typeface="Arial" charset="0"/>
              </a:rPr>
              <a:t> 23% </a:t>
            </a:r>
            <a:r>
              <a:rPr lang="en-US" sz="2800" dirty="0" err="1" smtClean="0">
                <a:solidFill>
                  <a:schemeClr val="accent4">
                    <a:lumMod val="75000"/>
                  </a:schemeClr>
                </a:solidFill>
                <a:cs typeface="Arial" charset="0"/>
              </a:rPr>
              <a:t>lebih</a:t>
            </a:r>
            <a:r>
              <a:rPr lang="en-US" sz="2800" dirty="0" smtClean="0">
                <a:solidFill>
                  <a:schemeClr val="accent4">
                    <a:lumMod val="75000"/>
                  </a:schemeClr>
                </a:solidFill>
                <a:cs typeface="Arial" charset="0"/>
              </a:rPr>
              <a:t> </a:t>
            </a:r>
            <a:r>
              <a:rPr lang="en-US" sz="2800" dirty="0" err="1" smtClean="0">
                <a:solidFill>
                  <a:schemeClr val="accent4">
                    <a:lumMod val="75000"/>
                  </a:schemeClr>
                </a:solidFill>
                <a:cs typeface="Arial" charset="0"/>
              </a:rPr>
              <a:t>tinggi</a:t>
            </a:r>
            <a:endParaRPr lang="en-US" sz="2800" dirty="0" smtClean="0">
              <a:solidFill>
                <a:schemeClr val="accent4">
                  <a:lumMod val="75000"/>
                </a:schemeClr>
              </a:solidFill>
              <a:cs typeface="Arial" charset="0"/>
            </a:endParaRPr>
          </a:p>
          <a:p>
            <a:pPr>
              <a:defRPr/>
            </a:pPr>
            <a:endParaRPr lang="en-US" sz="900" dirty="0" smtClean="0">
              <a:solidFill>
                <a:schemeClr val="accent4">
                  <a:lumMod val="75000"/>
                </a:schemeClr>
              </a:solidFill>
              <a:cs typeface="Arial" charset="0"/>
            </a:endParaRPr>
          </a:p>
          <a:p>
            <a:pPr>
              <a:defRPr/>
            </a:pPr>
            <a:r>
              <a:rPr lang="en-US" sz="2800" dirty="0" err="1" smtClean="0">
                <a:solidFill>
                  <a:schemeClr val="accent4">
                    <a:lumMod val="75000"/>
                  </a:schemeClr>
                </a:solidFill>
                <a:cs typeface="Arial" charset="0"/>
              </a:rPr>
              <a:t>Penyebab</a:t>
            </a:r>
            <a:r>
              <a:rPr lang="en-US" sz="2800" dirty="0" smtClean="0">
                <a:solidFill>
                  <a:schemeClr val="accent4">
                    <a:lumMod val="75000"/>
                  </a:schemeClr>
                </a:solidFill>
                <a:cs typeface="Arial" charset="0"/>
              </a:rPr>
              <a:t> </a:t>
            </a:r>
            <a:r>
              <a:rPr lang="en-US" sz="2800" dirty="0" err="1" smtClean="0">
                <a:solidFill>
                  <a:schemeClr val="accent4">
                    <a:lumMod val="75000"/>
                  </a:schemeClr>
                </a:solidFill>
                <a:cs typeface="Arial" charset="0"/>
              </a:rPr>
              <a:t>utama</a:t>
            </a:r>
            <a:r>
              <a:rPr lang="en-US" sz="2800" dirty="0" smtClean="0">
                <a:solidFill>
                  <a:schemeClr val="accent4">
                    <a:lumMod val="75000"/>
                  </a:schemeClr>
                </a:solidFill>
                <a:cs typeface="Arial" charset="0"/>
              </a:rPr>
              <a:t> </a:t>
            </a:r>
            <a:r>
              <a:rPr lang="en-US" sz="2800" dirty="0" err="1" smtClean="0">
                <a:solidFill>
                  <a:schemeClr val="accent4">
                    <a:lumMod val="75000"/>
                  </a:schemeClr>
                </a:solidFill>
                <a:cs typeface="Arial" charset="0"/>
              </a:rPr>
              <a:t>kebutaan</a:t>
            </a:r>
            <a:r>
              <a:rPr lang="en-US" sz="2800" dirty="0" smtClean="0">
                <a:solidFill>
                  <a:schemeClr val="accent4">
                    <a:lumMod val="75000"/>
                  </a:schemeClr>
                </a:solidFill>
                <a:cs typeface="Arial" charset="0"/>
              </a:rPr>
              <a:t> </a:t>
            </a:r>
            <a:r>
              <a:rPr lang="en-US" sz="2800" dirty="0" err="1" smtClean="0">
                <a:solidFill>
                  <a:schemeClr val="accent4">
                    <a:lumMod val="75000"/>
                  </a:schemeClr>
                </a:solidFill>
                <a:cs typeface="Arial" charset="0"/>
              </a:rPr>
              <a:t>pada</a:t>
            </a:r>
            <a:r>
              <a:rPr lang="en-US" sz="2800" dirty="0" smtClean="0">
                <a:solidFill>
                  <a:schemeClr val="accent4">
                    <a:lumMod val="75000"/>
                  </a:schemeClr>
                </a:solidFill>
                <a:cs typeface="Arial" charset="0"/>
              </a:rPr>
              <a:t> </a:t>
            </a:r>
            <a:r>
              <a:rPr lang="en-US" sz="2800" dirty="0" err="1" smtClean="0">
                <a:solidFill>
                  <a:schemeClr val="accent4">
                    <a:lumMod val="75000"/>
                  </a:schemeClr>
                </a:solidFill>
                <a:cs typeface="Arial" charset="0"/>
              </a:rPr>
              <a:t>anak-anak</a:t>
            </a:r>
            <a:r>
              <a:rPr lang="en-US" sz="2800" dirty="0" smtClean="0">
                <a:solidFill>
                  <a:schemeClr val="accent4">
                    <a:lumMod val="75000"/>
                  </a:schemeClr>
                </a:solidFill>
                <a:cs typeface="Arial" charset="0"/>
              </a:rPr>
              <a:t> </a:t>
            </a:r>
            <a:r>
              <a:rPr lang="en-US" sz="2800" dirty="0" err="1" smtClean="0">
                <a:solidFill>
                  <a:schemeClr val="accent4">
                    <a:lumMod val="75000"/>
                  </a:schemeClr>
                </a:solidFill>
                <a:cs typeface="Arial" charset="0"/>
              </a:rPr>
              <a:t>yg</a:t>
            </a:r>
            <a:r>
              <a:rPr lang="en-US" sz="2800" dirty="0" smtClean="0">
                <a:solidFill>
                  <a:schemeClr val="accent4">
                    <a:lumMod val="75000"/>
                  </a:schemeClr>
                </a:solidFill>
                <a:cs typeface="Arial" charset="0"/>
              </a:rPr>
              <a:t> </a:t>
            </a:r>
            <a:r>
              <a:rPr lang="en-US" sz="2800" dirty="0" err="1" smtClean="0">
                <a:solidFill>
                  <a:schemeClr val="accent4">
                    <a:lumMod val="75000"/>
                  </a:schemeClr>
                </a:solidFill>
                <a:cs typeface="Arial" charset="0"/>
              </a:rPr>
              <a:t>seharusnya</a:t>
            </a:r>
            <a:r>
              <a:rPr lang="en-US" sz="2800" dirty="0" smtClean="0">
                <a:solidFill>
                  <a:schemeClr val="accent4">
                    <a:lumMod val="75000"/>
                  </a:schemeClr>
                </a:solidFill>
                <a:cs typeface="Arial" charset="0"/>
              </a:rPr>
              <a:t> </a:t>
            </a:r>
            <a:r>
              <a:rPr lang="en-US" sz="2800" dirty="0" err="1" smtClean="0">
                <a:solidFill>
                  <a:schemeClr val="accent4">
                    <a:lumMod val="75000"/>
                  </a:schemeClr>
                </a:solidFill>
                <a:cs typeface="Arial" charset="0"/>
              </a:rPr>
              <a:t>dapat</a:t>
            </a:r>
            <a:r>
              <a:rPr lang="en-US" sz="2800" dirty="0" smtClean="0">
                <a:solidFill>
                  <a:schemeClr val="accent4">
                    <a:lumMod val="75000"/>
                  </a:schemeClr>
                </a:solidFill>
                <a:cs typeface="Arial" charset="0"/>
              </a:rPr>
              <a:t> </a:t>
            </a:r>
            <a:r>
              <a:rPr lang="en-US" sz="2800" dirty="0" err="1" smtClean="0">
                <a:solidFill>
                  <a:schemeClr val="accent4">
                    <a:lumMod val="75000"/>
                  </a:schemeClr>
                </a:solidFill>
                <a:cs typeface="Arial" charset="0"/>
              </a:rPr>
              <a:t>dicegah</a:t>
            </a:r>
            <a:r>
              <a:rPr lang="en-US" sz="2800" dirty="0" smtClean="0">
                <a:solidFill>
                  <a:schemeClr val="accent4">
                    <a:lumMod val="75000"/>
                  </a:schemeClr>
                </a:solidFill>
                <a:cs typeface="Arial" charset="0"/>
              </a:rPr>
              <a:t> </a:t>
            </a:r>
            <a:endParaRPr lang="id-ID" sz="2800" dirty="0" smtClean="0">
              <a:solidFill>
                <a:schemeClr val="accent4">
                  <a:lumMod val="75000"/>
                </a:schemeClr>
              </a:solidFill>
              <a:cs typeface="Arial" charset="0"/>
            </a:endParaRPr>
          </a:p>
          <a:p>
            <a:pPr lvl="1">
              <a:defRPr/>
            </a:pPr>
            <a:r>
              <a:rPr lang="en-US" sz="2400" dirty="0" err="1" smtClean="0">
                <a:solidFill>
                  <a:schemeClr val="accent4">
                    <a:lumMod val="75000"/>
                  </a:schemeClr>
                </a:solidFill>
                <a:cs typeface="Arial" charset="0"/>
              </a:rPr>
              <a:t>lebih</a:t>
            </a:r>
            <a:r>
              <a:rPr lang="en-US" sz="2400" dirty="0" smtClean="0">
                <a:solidFill>
                  <a:schemeClr val="accent4">
                    <a:lumMod val="75000"/>
                  </a:schemeClr>
                </a:solidFill>
                <a:cs typeface="Arial" charset="0"/>
              </a:rPr>
              <a:t> </a:t>
            </a:r>
            <a:r>
              <a:rPr lang="en-US" sz="2400" dirty="0" err="1" smtClean="0">
                <a:solidFill>
                  <a:schemeClr val="accent4">
                    <a:lumMod val="75000"/>
                  </a:schemeClr>
                </a:solidFill>
                <a:cs typeface="Arial" charset="0"/>
              </a:rPr>
              <a:t>kurang</a:t>
            </a:r>
            <a:r>
              <a:rPr lang="en-US" sz="2400" dirty="0" smtClean="0">
                <a:solidFill>
                  <a:schemeClr val="accent4">
                    <a:lumMod val="75000"/>
                  </a:schemeClr>
                </a:solidFill>
                <a:cs typeface="Arial" charset="0"/>
              </a:rPr>
              <a:t> 500 </a:t>
            </a:r>
            <a:r>
              <a:rPr lang="en-US" sz="2400" dirty="0" err="1" smtClean="0">
                <a:solidFill>
                  <a:schemeClr val="accent4">
                    <a:lumMod val="75000"/>
                  </a:schemeClr>
                </a:solidFill>
                <a:cs typeface="Arial" charset="0"/>
              </a:rPr>
              <a:t>ribu</a:t>
            </a:r>
            <a:r>
              <a:rPr lang="en-US" sz="2400" dirty="0" smtClean="0">
                <a:solidFill>
                  <a:schemeClr val="accent4">
                    <a:lumMod val="75000"/>
                  </a:schemeClr>
                </a:solidFill>
                <a:cs typeface="Arial" charset="0"/>
              </a:rPr>
              <a:t> </a:t>
            </a:r>
            <a:r>
              <a:rPr lang="en-US" sz="2400" dirty="0" err="1" smtClean="0">
                <a:solidFill>
                  <a:schemeClr val="accent4">
                    <a:lumMod val="75000"/>
                  </a:schemeClr>
                </a:solidFill>
                <a:cs typeface="Arial" charset="0"/>
              </a:rPr>
              <a:t>anak</a:t>
            </a:r>
            <a:r>
              <a:rPr lang="en-US" sz="2400" dirty="0" smtClean="0">
                <a:solidFill>
                  <a:schemeClr val="accent4">
                    <a:lumMod val="75000"/>
                  </a:schemeClr>
                </a:solidFill>
                <a:cs typeface="Arial" charset="0"/>
              </a:rPr>
              <a:t> </a:t>
            </a:r>
            <a:r>
              <a:rPr lang="en-US" sz="2400" dirty="0" err="1" smtClean="0">
                <a:solidFill>
                  <a:schemeClr val="accent4">
                    <a:lumMod val="75000"/>
                  </a:schemeClr>
                </a:solidFill>
                <a:cs typeface="Arial" charset="0"/>
              </a:rPr>
              <a:t>di</a:t>
            </a:r>
            <a:r>
              <a:rPr lang="en-US" sz="2400" dirty="0" smtClean="0">
                <a:solidFill>
                  <a:schemeClr val="accent4">
                    <a:lumMod val="75000"/>
                  </a:schemeClr>
                </a:solidFill>
                <a:cs typeface="Arial" charset="0"/>
              </a:rPr>
              <a:t> </a:t>
            </a:r>
            <a:r>
              <a:rPr lang="en-US" sz="2400" dirty="0" err="1" smtClean="0">
                <a:solidFill>
                  <a:schemeClr val="accent4">
                    <a:lumMod val="75000"/>
                  </a:schemeClr>
                </a:solidFill>
                <a:cs typeface="Arial" charset="0"/>
              </a:rPr>
              <a:t>dunia</a:t>
            </a:r>
            <a:r>
              <a:rPr lang="en-US" sz="2400" dirty="0" smtClean="0">
                <a:solidFill>
                  <a:schemeClr val="accent4">
                    <a:lumMod val="75000"/>
                  </a:schemeClr>
                </a:solidFill>
                <a:cs typeface="Arial" charset="0"/>
              </a:rPr>
              <a:t> </a:t>
            </a:r>
            <a:r>
              <a:rPr lang="en-US" sz="2400" dirty="0" err="1" smtClean="0">
                <a:solidFill>
                  <a:schemeClr val="accent4">
                    <a:lumMod val="75000"/>
                  </a:schemeClr>
                </a:solidFill>
                <a:cs typeface="Arial" charset="0"/>
              </a:rPr>
              <a:t>mengalami</a:t>
            </a:r>
            <a:r>
              <a:rPr lang="en-US" sz="2400" dirty="0" smtClean="0">
                <a:solidFill>
                  <a:schemeClr val="accent4">
                    <a:lumMod val="75000"/>
                  </a:schemeClr>
                </a:solidFill>
                <a:cs typeface="Arial" charset="0"/>
              </a:rPr>
              <a:t> </a:t>
            </a:r>
            <a:r>
              <a:rPr lang="en-US" sz="2400" dirty="0" err="1" smtClean="0">
                <a:solidFill>
                  <a:schemeClr val="accent4">
                    <a:lumMod val="75000"/>
                  </a:schemeClr>
                </a:solidFill>
                <a:cs typeface="Arial" charset="0"/>
              </a:rPr>
              <a:t>kebutaan</a:t>
            </a:r>
            <a:endParaRPr lang="en-US" sz="2400" dirty="0" smtClean="0">
              <a:solidFill>
                <a:schemeClr val="accent4">
                  <a:lumMod val="75000"/>
                </a:schemeClr>
              </a:solidFill>
              <a:cs typeface="Arial" charset="0"/>
            </a:endParaRPr>
          </a:p>
          <a:p>
            <a:pPr>
              <a:defRPr/>
            </a:pPr>
            <a:endParaRPr lang="en-US" sz="1050" dirty="0" smtClean="0">
              <a:solidFill>
                <a:schemeClr val="accent4">
                  <a:lumMod val="75000"/>
                </a:schemeClr>
              </a:solidFill>
              <a:cs typeface="Arial" charset="0"/>
            </a:endParaRPr>
          </a:p>
          <a:p>
            <a:pPr>
              <a:defRPr/>
            </a:pPr>
            <a:r>
              <a:rPr lang="en-US" sz="2800" dirty="0" err="1" smtClean="0">
                <a:solidFill>
                  <a:schemeClr val="accent4">
                    <a:lumMod val="75000"/>
                  </a:schemeClr>
                </a:solidFill>
                <a:cs typeface="Arial" charset="0"/>
              </a:rPr>
              <a:t>Im</a:t>
            </a:r>
            <a:r>
              <a:rPr lang="id-ID" sz="2800" dirty="0" smtClean="0">
                <a:solidFill>
                  <a:schemeClr val="accent4">
                    <a:lumMod val="75000"/>
                  </a:schemeClr>
                </a:solidFill>
                <a:cs typeface="Arial" charset="0"/>
              </a:rPr>
              <a:t>un</a:t>
            </a:r>
            <a:r>
              <a:rPr lang="en-US" sz="2800" dirty="0" err="1" smtClean="0">
                <a:solidFill>
                  <a:schemeClr val="accent4">
                    <a:lumMod val="75000"/>
                  </a:schemeClr>
                </a:solidFill>
                <a:cs typeface="Arial" charset="0"/>
              </a:rPr>
              <a:t>itas</a:t>
            </a:r>
            <a:r>
              <a:rPr lang="en-US" sz="2800" dirty="0" smtClean="0">
                <a:solidFill>
                  <a:schemeClr val="accent4">
                    <a:lumMod val="75000"/>
                  </a:schemeClr>
                </a:solidFill>
                <a:cs typeface="Arial" charset="0"/>
              </a:rPr>
              <a:t> </a:t>
            </a:r>
            <a:r>
              <a:rPr lang="en-US" sz="2800" dirty="0" err="1" smtClean="0">
                <a:solidFill>
                  <a:schemeClr val="accent4">
                    <a:lumMod val="75000"/>
                  </a:schemeClr>
                </a:solidFill>
                <a:cs typeface="Arial" charset="0"/>
              </a:rPr>
              <a:t>menurun</a:t>
            </a:r>
            <a:endParaRPr lang="en-US" sz="2800" dirty="0" smtClean="0">
              <a:solidFill>
                <a:schemeClr val="accent4">
                  <a:lumMod val="75000"/>
                </a:schemeClr>
              </a:solidFill>
              <a:cs typeface="Arial" charset="0"/>
            </a:endParaRPr>
          </a:p>
          <a:p>
            <a:pPr>
              <a:defRPr/>
            </a:pPr>
            <a:endParaRPr lang="en-US" sz="1050" dirty="0" smtClean="0">
              <a:solidFill>
                <a:schemeClr val="accent4">
                  <a:lumMod val="75000"/>
                </a:schemeClr>
              </a:solidFill>
              <a:cs typeface="Arial" charset="0"/>
            </a:endParaRPr>
          </a:p>
          <a:p>
            <a:pPr>
              <a:defRPr/>
            </a:pPr>
            <a:r>
              <a:rPr lang="en-US" sz="2800" dirty="0" err="1" smtClean="0">
                <a:solidFill>
                  <a:schemeClr val="accent4">
                    <a:lumMod val="75000"/>
                  </a:schemeClr>
                </a:solidFill>
                <a:cs typeface="Arial" charset="0"/>
              </a:rPr>
              <a:t>Infeksi</a:t>
            </a:r>
            <a:r>
              <a:rPr lang="en-US" sz="2800" dirty="0" smtClean="0">
                <a:solidFill>
                  <a:schemeClr val="accent4">
                    <a:lumMod val="75000"/>
                  </a:schemeClr>
                </a:solidFill>
                <a:cs typeface="Arial" charset="0"/>
              </a:rPr>
              <a:t> </a:t>
            </a:r>
            <a:r>
              <a:rPr lang="en-US" sz="2800" dirty="0" err="1" smtClean="0">
                <a:solidFill>
                  <a:schemeClr val="accent4">
                    <a:lumMod val="75000"/>
                  </a:schemeClr>
                </a:solidFill>
                <a:cs typeface="Arial" charset="0"/>
              </a:rPr>
              <a:t>lebih</a:t>
            </a:r>
            <a:r>
              <a:rPr lang="en-US" sz="2800" dirty="0" smtClean="0">
                <a:solidFill>
                  <a:schemeClr val="accent4">
                    <a:lumMod val="75000"/>
                  </a:schemeClr>
                </a:solidFill>
                <a:cs typeface="Arial" charset="0"/>
              </a:rPr>
              <a:t> </a:t>
            </a:r>
            <a:r>
              <a:rPr lang="en-US" sz="2800" dirty="0" err="1" smtClean="0">
                <a:solidFill>
                  <a:schemeClr val="accent4">
                    <a:lumMod val="75000"/>
                  </a:schemeClr>
                </a:solidFill>
                <a:cs typeface="Arial" charset="0"/>
              </a:rPr>
              <a:t>parah</a:t>
            </a:r>
            <a:endParaRPr lang="en-US" sz="2800" dirty="0" smtClean="0">
              <a:solidFill>
                <a:schemeClr val="accent4">
                  <a:lumMod val="75000"/>
                </a:schemeClr>
              </a:solidFill>
              <a:cs typeface="Arial" charset="0"/>
            </a:endParaRPr>
          </a:p>
          <a:p>
            <a:pPr>
              <a:defRPr/>
            </a:pPr>
            <a:endParaRPr lang="en-US" sz="1100" dirty="0" smtClean="0">
              <a:solidFill>
                <a:schemeClr val="accent4">
                  <a:lumMod val="75000"/>
                </a:schemeClr>
              </a:solidFill>
              <a:cs typeface="Arial" charset="0"/>
            </a:endParaRPr>
          </a:p>
          <a:p>
            <a:pPr>
              <a:defRPr/>
            </a:pPr>
            <a:r>
              <a:rPr lang="en-US" sz="2800" dirty="0" err="1" smtClean="0">
                <a:solidFill>
                  <a:schemeClr val="accent4">
                    <a:lumMod val="75000"/>
                  </a:schemeClr>
                </a:solidFill>
                <a:cs typeface="Arial" charset="0"/>
              </a:rPr>
              <a:t>Pertumbuhan</a:t>
            </a:r>
            <a:r>
              <a:rPr lang="en-US" sz="2800" dirty="0" smtClean="0">
                <a:solidFill>
                  <a:schemeClr val="accent4">
                    <a:lumMod val="75000"/>
                  </a:schemeClr>
                </a:solidFill>
                <a:cs typeface="Arial" charset="0"/>
              </a:rPr>
              <a:t> </a:t>
            </a:r>
            <a:r>
              <a:rPr lang="en-US" sz="2800" dirty="0" err="1" smtClean="0">
                <a:solidFill>
                  <a:schemeClr val="accent4">
                    <a:lumMod val="75000"/>
                  </a:schemeClr>
                </a:solidFill>
                <a:cs typeface="Arial" charset="0"/>
              </a:rPr>
              <a:t>terhambat</a:t>
            </a:r>
            <a:endParaRPr lang="en-US" sz="2800" dirty="0" smtClean="0">
              <a:solidFill>
                <a:schemeClr val="accent4">
                  <a:lumMod val="75000"/>
                </a:schemeClr>
              </a:solidFill>
              <a:cs typeface="Arial" charset="0"/>
            </a:endParaRPr>
          </a:p>
          <a:p>
            <a:pPr>
              <a:defRPr/>
            </a:pPr>
            <a:endParaRPr lang="en-US" sz="2800" dirty="0">
              <a:solidFill>
                <a:schemeClr val="accent4">
                  <a:lumMod val="75000"/>
                </a:scheme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mtClean="0">
                <a:latin typeface="Comic Sans MS" pitchFamily="66" charset="0"/>
              </a:rPr>
              <a:t>Tahapan akibat KVA</a:t>
            </a:r>
          </a:p>
        </p:txBody>
      </p:sp>
      <p:graphicFrame>
        <p:nvGraphicFramePr>
          <p:cNvPr id="15395" name="Group 35"/>
          <p:cNvGraphicFramePr>
            <a:graphicFrameLocks noGrp="1"/>
          </p:cNvGraphicFramePr>
          <p:nvPr>
            <p:ph type="tbl" idx="1"/>
          </p:nvPr>
        </p:nvGraphicFramePr>
        <p:xfrm>
          <a:off x="457200" y="1600200"/>
          <a:ext cx="8229600" cy="4861563"/>
        </p:xfrm>
        <a:graphic>
          <a:graphicData uri="http://schemas.openxmlformats.org/drawingml/2006/table">
            <a:tbl>
              <a:tblPr>
                <a:tableStyleId>{3C2FFA5D-87B4-456A-9821-1D502468CF0F}</a:tableStyleId>
              </a:tblPr>
              <a:tblGrid>
                <a:gridCol w="1524000"/>
                <a:gridCol w="6705600"/>
              </a:tblGrid>
              <a:tr h="503238">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err="1" smtClean="0">
                          <a:ln>
                            <a:noFill/>
                          </a:ln>
                          <a:effectLst/>
                          <a:latin typeface="Comic Sans MS" pitchFamily="66" charset="0"/>
                        </a:rPr>
                        <a:t>Kelainan</a:t>
                      </a:r>
                      <a:r>
                        <a:rPr kumimoji="0" lang="en-US" sz="2400" u="none" strike="noStrike" cap="none" normalizeH="0" baseline="0" dirty="0" smtClean="0">
                          <a:ln>
                            <a:noFill/>
                          </a:ln>
                          <a:effectLst/>
                          <a:latin typeface="Comic Sans MS" pitchFamily="66" charset="0"/>
                        </a:rPr>
                        <a:t> </a:t>
                      </a:r>
                      <a:r>
                        <a:rPr kumimoji="0" lang="en-US" sz="2400" u="none" strike="noStrike" cap="none" normalizeH="0" baseline="0" dirty="0" err="1" smtClean="0">
                          <a:ln>
                            <a:noFill/>
                          </a:ln>
                          <a:effectLst/>
                          <a:latin typeface="Comic Sans MS" pitchFamily="66" charset="0"/>
                        </a:rPr>
                        <a:t>pada</a:t>
                      </a:r>
                      <a:r>
                        <a:rPr kumimoji="0" lang="en-US" sz="2400" u="none" strike="noStrike" cap="none" normalizeH="0" baseline="0" dirty="0" smtClean="0">
                          <a:ln>
                            <a:noFill/>
                          </a:ln>
                          <a:effectLst/>
                          <a:latin typeface="Comic Sans MS" pitchFamily="66" charset="0"/>
                        </a:rPr>
                        <a:t> </a:t>
                      </a:r>
                      <a:r>
                        <a:rPr kumimoji="0" lang="en-US" sz="2400" u="none" strike="noStrike" cap="none" normalizeH="0" baseline="0" dirty="0" err="1" smtClean="0">
                          <a:ln>
                            <a:noFill/>
                          </a:ln>
                          <a:effectLst/>
                          <a:latin typeface="Comic Sans MS" pitchFamily="66" charset="0"/>
                        </a:rPr>
                        <a:t>mata</a:t>
                      </a:r>
                      <a:r>
                        <a:rPr kumimoji="0" lang="en-US" sz="2400" u="none" strike="noStrike" cap="none" normalizeH="0" baseline="0" dirty="0" smtClean="0">
                          <a:ln>
                            <a:noFill/>
                          </a:ln>
                          <a:effectLst/>
                          <a:latin typeface="Comic Sans MS" pitchFamily="66" charset="0"/>
                        </a:rPr>
                        <a:t> (</a:t>
                      </a:r>
                      <a:r>
                        <a:rPr kumimoji="0" lang="en-US" sz="2400" u="none" strike="noStrike" cap="none" normalizeH="0" baseline="0" dirty="0" err="1" smtClean="0">
                          <a:ln>
                            <a:noFill/>
                          </a:ln>
                          <a:effectLst/>
                          <a:latin typeface="Comic Sans MS" pitchFamily="66" charset="0"/>
                        </a:rPr>
                        <a:t>xerophthamia</a:t>
                      </a:r>
                      <a:r>
                        <a:rPr kumimoji="0" lang="en-US" sz="2400" u="none" strike="noStrike" cap="none" normalizeH="0" baseline="0" dirty="0" smtClean="0">
                          <a:ln>
                            <a:noFill/>
                          </a:ln>
                          <a:effectLst/>
                          <a:latin typeface="Comic Sans MS" pitchFamily="66" charset="0"/>
                        </a:rPr>
                        <a:t>)</a:t>
                      </a:r>
                      <a:endParaRPr kumimoji="0" lang="en-US" sz="2400" b="0" i="0" u="none" strike="noStrike" cap="none" normalizeH="0" baseline="0" dirty="0" smtClean="0">
                        <a:ln>
                          <a:noFill/>
                        </a:ln>
                        <a:solidFill>
                          <a:schemeClr val="tx1"/>
                        </a:solidFill>
                        <a:effectLst/>
                        <a:latin typeface="Comic Sans MS" pitchFamily="66" charset="0"/>
                      </a:endParaRPr>
                    </a:p>
                  </a:txBody>
                  <a:tcPr horzOverflow="overflow"/>
                </a:tc>
                <a:tc hMerge="1">
                  <a:txBody>
                    <a:bodyPr/>
                    <a:lstStyle/>
                    <a:p>
                      <a:endParaRPr lang="en-US"/>
                    </a:p>
                  </a:txBody>
                  <a:tcPr/>
                </a:tc>
              </a:tr>
              <a:tr h="503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smtClean="0">
                          <a:ln>
                            <a:noFill/>
                          </a:ln>
                          <a:effectLst/>
                          <a:latin typeface="Comic Sans MS" pitchFamily="66" charset="0"/>
                        </a:rPr>
                        <a:t>XN</a:t>
                      </a:r>
                      <a:endParaRPr kumimoji="0" lang="en-US" sz="2400" b="0" i="0" u="none" strike="noStrike" cap="none" normalizeH="0" baseline="0" smtClean="0">
                        <a:ln>
                          <a:noFill/>
                        </a:ln>
                        <a:solidFill>
                          <a:schemeClr val="tx1"/>
                        </a:solidFill>
                        <a:effectLst/>
                        <a:latin typeface="Comic Sans MS" pitchFamily="66"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smtClean="0">
                          <a:ln>
                            <a:noFill/>
                          </a:ln>
                          <a:effectLst/>
                          <a:latin typeface="Comic Sans MS" pitchFamily="66" charset="0"/>
                        </a:rPr>
                        <a:t>Buta senja</a:t>
                      </a:r>
                      <a:endParaRPr kumimoji="0" lang="en-US" sz="2400" b="0" i="0" u="none" strike="noStrike" cap="none" normalizeH="0" baseline="0" smtClean="0">
                        <a:ln>
                          <a:noFill/>
                        </a:ln>
                        <a:solidFill>
                          <a:schemeClr val="tx1"/>
                        </a:solidFill>
                        <a:effectLst/>
                        <a:latin typeface="Comic Sans MS" pitchFamily="66" charset="0"/>
                      </a:endParaRPr>
                    </a:p>
                  </a:txBody>
                  <a:tcPr horzOverflow="overflow"/>
                </a:tc>
              </a:tr>
              <a:tr h="501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smtClean="0">
                          <a:ln>
                            <a:noFill/>
                          </a:ln>
                          <a:effectLst/>
                          <a:latin typeface="Comic Sans MS" pitchFamily="66" charset="0"/>
                        </a:rPr>
                        <a:t>X1 A</a:t>
                      </a:r>
                      <a:endParaRPr kumimoji="0" lang="en-US" sz="2400" b="0" i="0" u="none" strike="noStrike" cap="none" normalizeH="0" baseline="0" smtClean="0">
                        <a:ln>
                          <a:noFill/>
                        </a:ln>
                        <a:solidFill>
                          <a:schemeClr val="tx1"/>
                        </a:solidFill>
                        <a:effectLst/>
                        <a:latin typeface="Comic Sans MS" pitchFamily="66"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smtClean="0">
                          <a:ln>
                            <a:noFill/>
                          </a:ln>
                          <a:effectLst/>
                          <a:latin typeface="Comic Sans MS" pitchFamily="66" charset="0"/>
                        </a:rPr>
                        <a:t>Xerosis kunjungtiva (bercak kering)</a:t>
                      </a:r>
                      <a:endParaRPr kumimoji="0" lang="en-US" sz="2400" b="0" i="0" u="none" strike="noStrike" cap="none" normalizeH="0" baseline="0" smtClean="0">
                        <a:ln>
                          <a:noFill/>
                        </a:ln>
                        <a:solidFill>
                          <a:schemeClr val="tx1"/>
                        </a:solidFill>
                        <a:effectLst/>
                        <a:latin typeface="Comic Sans MS" pitchFamily="66" charset="0"/>
                      </a:endParaRPr>
                    </a:p>
                  </a:txBody>
                  <a:tcPr horzOverflow="overflow"/>
                </a:tc>
              </a:tr>
              <a:tr h="503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smtClean="0">
                          <a:ln>
                            <a:noFill/>
                          </a:ln>
                          <a:effectLst/>
                          <a:latin typeface="Comic Sans MS" pitchFamily="66" charset="0"/>
                        </a:rPr>
                        <a:t>X1 B</a:t>
                      </a:r>
                      <a:endParaRPr kumimoji="0" lang="en-US" sz="2400" b="0" i="0" u="none" strike="noStrike" cap="none" normalizeH="0" baseline="0" smtClean="0">
                        <a:ln>
                          <a:noFill/>
                        </a:ln>
                        <a:solidFill>
                          <a:schemeClr val="tx1"/>
                        </a:solidFill>
                        <a:effectLst/>
                        <a:latin typeface="Comic Sans MS" pitchFamily="66"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err="1" smtClean="0">
                          <a:ln>
                            <a:noFill/>
                          </a:ln>
                          <a:effectLst/>
                          <a:latin typeface="Comic Sans MS" pitchFamily="66" charset="0"/>
                        </a:rPr>
                        <a:t>Bercak</a:t>
                      </a:r>
                      <a:r>
                        <a:rPr kumimoji="0" lang="en-US" sz="2400" u="none" strike="noStrike" cap="none" normalizeH="0" baseline="0" dirty="0" smtClean="0">
                          <a:ln>
                            <a:noFill/>
                          </a:ln>
                          <a:effectLst/>
                          <a:latin typeface="Comic Sans MS" pitchFamily="66" charset="0"/>
                        </a:rPr>
                        <a:t> </a:t>
                      </a:r>
                      <a:r>
                        <a:rPr kumimoji="0" lang="en-US" sz="2400" u="none" strike="noStrike" cap="none" normalizeH="0" baseline="0" dirty="0" err="1" smtClean="0">
                          <a:ln>
                            <a:noFill/>
                          </a:ln>
                          <a:effectLst/>
                          <a:latin typeface="Comic Sans MS" pitchFamily="66" charset="0"/>
                        </a:rPr>
                        <a:t>bitot</a:t>
                      </a:r>
                      <a:r>
                        <a:rPr kumimoji="0" lang="en-US" sz="2400" u="none" strike="noStrike" cap="none" normalizeH="0" baseline="0" dirty="0" smtClean="0">
                          <a:ln>
                            <a:noFill/>
                          </a:ln>
                          <a:effectLst/>
                          <a:latin typeface="Comic Sans MS" pitchFamily="66" charset="0"/>
                        </a:rPr>
                        <a:t> (</a:t>
                      </a:r>
                      <a:r>
                        <a:rPr kumimoji="0" lang="en-US" sz="2400" u="none" strike="noStrike" cap="none" normalizeH="0" baseline="0" dirty="0" err="1" smtClean="0">
                          <a:ln>
                            <a:noFill/>
                          </a:ln>
                          <a:effectLst/>
                          <a:latin typeface="Comic Sans MS" pitchFamily="66" charset="0"/>
                        </a:rPr>
                        <a:t>bercak</a:t>
                      </a:r>
                      <a:r>
                        <a:rPr kumimoji="0" lang="en-US" sz="2400" u="none" strike="noStrike" cap="none" normalizeH="0" baseline="0" dirty="0" smtClean="0">
                          <a:ln>
                            <a:noFill/>
                          </a:ln>
                          <a:effectLst/>
                          <a:latin typeface="Comic Sans MS" pitchFamily="66" charset="0"/>
                        </a:rPr>
                        <a:t> </a:t>
                      </a:r>
                      <a:r>
                        <a:rPr kumimoji="0" lang="en-US" sz="2400" u="none" strike="noStrike" cap="none" normalizeH="0" baseline="0" dirty="0" err="1" smtClean="0">
                          <a:ln>
                            <a:noFill/>
                          </a:ln>
                          <a:effectLst/>
                          <a:latin typeface="Comic Sans MS" pitchFamily="66" charset="0"/>
                        </a:rPr>
                        <a:t>putih</a:t>
                      </a:r>
                      <a:r>
                        <a:rPr kumimoji="0" lang="en-US" sz="2400" u="none" strike="noStrike" cap="none" normalizeH="0" baseline="0" dirty="0" smtClean="0">
                          <a:ln>
                            <a:noFill/>
                          </a:ln>
                          <a:effectLst/>
                          <a:latin typeface="Comic Sans MS" pitchFamily="66" charset="0"/>
                        </a:rPr>
                        <a:t> </a:t>
                      </a:r>
                      <a:r>
                        <a:rPr kumimoji="0" lang="en-US" sz="2400" u="none" strike="noStrike" cap="none" normalizeH="0" baseline="0" dirty="0" err="1" smtClean="0">
                          <a:ln>
                            <a:noFill/>
                          </a:ln>
                          <a:effectLst/>
                          <a:latin typeface="Comic Sans MS" pitchFamily="66" charset="0"/>
                        </a:rPr>
                        <a:t>keabuan</a:t>
                      </a:r>
                      <a:r>
                        <a:rPr kumimoji="0" lang="en-US" sz="2400" u="none" strike="noStrike" cap="none" normalizeH="0" baseline="0" dirty="0" smtClean="0">
                          <a:ln>
                            <a:noFill/>
                          </a:ln>
                          <a:effectLst/>
                          <a:latin typeface="Comic Sans MS" pitchFamily="66" charset="0"/>
                        </a:rPr>
                        <a:t>)</a:t>
                      </a:r>
                      <a:endParaRPr kumimoji="0" lang="en-US" sz="2400" b="0" i="0" u="none" strike="noStrike" cap="none" normalizeH="0" baseline="0" dirty="0" smtClean="0">
                        <a:ln>
                          <a:noFill/>
                        </a:ln>
                        <a:solidFill>
                          <a:schemeClr val="tx1"/>
                        </a:solidFill>
                        <a:effectLst/>
                        <a:latin typeface="Comic Sans MS" pitchFamily="66" charset="0"/>
                      </a:endParaRPr>
                    </a:p>
                  </a:txBody>
                  <a:tcPr horzOverflow="overflow"/>
                </a:tc>
              </a:tr>
              <a:tr h="503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smtClean="0">
                          <a:ln>
                            <a:noFill/>
                          </a:ln>
                          <a:effectLst/>
                          <a:latin typeface="Comic Sans MS" pitchFamily="66" charset="0"/>
                        </a:rPr>
                        <a:t>X2</a:t>
                      </a:r>
                      <a:endParaRPr kumimoji="0" lang="en-US" sz="2400" b="0" i="0" u="none" strike="noStrike" cap="none" normalizeH="0" baseline="0" smtClean="0">
                        <a:ln>
                          <a:noFill/>
                        </a:ln>
                        <a:solidFill>
                          <a:schemeClr val="tx1"/>
                        </a:solidFill>
                        <a:effectLst/>
                        <a:latin typeface="Comic Sans MS" pitchFamily="66"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smtClean="0">
                          <a:ln>
                            <a:noFill/>
                          </a:ln>
                          <a:effectLst/>
                          <a:latin typeface="Comic Sans MS" pitchFamily="66" charset="0"/>
                        </a:rPr>
                        <a:t>Xerosis kornea (kornea kering)</a:t>
                      </a:r>
                      <a:endParaRPr kumimoji="0" lang="en-US" sz="2400" b="0" i="0" u="none" strike="noStrike" cap="none" normalizeH="0" baseline="0" smtClean="0">
                        <a:ln>
                          <a:noFill/>
                        </a:ln>
                        <a:solidFill>
                          <a:schemeClr val="tx1"/>
                        </a:solidFill>
                        <a:effectLst/>
                        <a:latin typeface="Comic Sans MS" pitchFamily="66" charset="0"/>
                      </a:endParaRPr>
                    </a:p>
                  </a:txBody>
                  <a:tcPr horzOverflow="overflow"/>
                </a:tc>
              </a:tr>
              <a:tr h="503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smtClean="0">
                          <a:ln>
                            <a:noFill/>
                          </a:ln>
                          <a:effectLst/>
                          <a:latin typeface="Comic Sans MS" pitchFamily="66" charset="0"/>
                        </a:rPr>
                        <a:t>X3 A</a:t>
                      </a:r>
                      <a:endParaRPr kumimoji="0" lang="en-US" sz="2400" b="0" i="0" u="none" strike="noStrike" cap="none" normalizeH="0" baseline="0" smtClean="0">
                        <a:ln>
                          <a:noFill/>
                        </a:ln>
                        <a:solidFill>
                          <a:schemeClr val="tx1"/>
                        </a:solidFill>
                        <a:effectLst/>
                        <a:latin typeface="Comic Sans MS" pitchFamily="66"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smtClean="0">
                          <a:ln>
                            <a:noFill/>
                          </a:ln>
                          <a:effectLst/>
                          <a:latin typeface="Comic Sans MS" pitchFamily="66" charset="0"/>
                        </a:rPr>
                        <a:t>Ulkus kornea dengan xerosis</a:t>
                      </a:r>
                      <a:endParaRPr kumimoji="0" lang="en-US" sz="2400" b="0" i="0" u="none" strike="noStrike" cap="none" normalizeH="0" baseline="0" smtClean="0">
                        <a:ln>
                          <a:noFill/>
                        </a:ln>
                        <a:solidFill>
                          <a:schemeClr val="tx1"/>
                        </a:solidFill>
                        <a:effectLst/>
                        <a:latin typeface="Comic Sans MS" pitchFamily="66" charset="0"/>
                      </a:endParaRPr>
                    </a:p>
                  </a:txBody>
                  <a:tcPr horzOverflow="overflow"/>
                </a:tc>
              </a:tr>
              <a:tr h="501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smtClean="0">
                          <a:ln>
                            <a:noFill/>
                          </a:ln>
                          <a:effectLst/>
                          <a:latin typeface="Comic Sans MS" pitchFamily="66" charset="0"/>
                        </a:rPr>
                        <a:t>X3 B</a:t>
                      </a:r>
                      <a:endParaRPr kumimoji="0" lang="en-US" sz="2400" b="0" i="0" u="none" strike="noStrike" cap="none" normalizeH="0" baseline="0" smtClean="0">
                        <a:ln>
                          <a:noFill/>
                        </a:ln>
                        <a:solidFill>
                          <a:schemeClr val="tx1"/>
                        </a:solidFill>
                        <a:effectLst/>
                        <a:latin typeface="Comic Sans MS" pitchFamily="66"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err="1" smtClean="0">
                          <a:ln>
                            <a:noFill/>
                          </a:ln>
                          <a:effectLst/>
                          <a:latin typeface="Comic Sans MS" pitchFamily="66" charset="0"/>
                        </a:rPr>
                        <a:t>Keratomalasia</a:t>
                      </a:r>
                      <a:r>
                        <a:rPr kumimoji="0" lang="en-US" sz="2400" u="none" strike="noStrike" cap="none" normalizeH="0" baseline="0" dirty="0" smtClean="0">
                          <a:ln>
                            <a:noFill/>
                          </a:ln>
                          <a:effectLst/>
                          <a:latin typeface="Comic Sans MS" pitchFamily="66" charset="0"/>
                        </a:rPr>
                        <a:t> (</a:t>
                      </a:r>
                      <a:r>
                        <a:rPr kumimoji="0" lang="en-US" sz="2400" u="none" strike="noStrike" cap="none" normalizeH="0" baseline="0" dirty="0" err="1" smtClean="0">
                          <a:ln>
                            <a:noFill/>
                          </a:ln>
                          <a:effectLst/>
                          <a:latin typeface="Comic Sans MS" pitchFamily="66" charset="0"/>
                        </a:rPr>
                        <a:t>sel</a:t>
                      </a:r>
                      <a:r>
                        <a:rPr kumimoji="0" lang="en-US" sz="2400" u="none" strike="noStrike" cap="none" normalizeH="0" baseline="0" dirty="0" smtClean="0">
                          <a:ln>
                            <a:noFill/>
                          </a:ln>
                          <a:effectLst/>
                          <a:latin typeface="Comic Sans MS" pitchFamily="66" charset="0"/>
                        </a:rPr>
                        <a:t> </a:t>
                      </a:r>
                      <a:r>
                        <a:rPr kumimoji="0" lang="en-US" sz="2400" u="none" strike="noStrike" cap="none" normalizeH="0" baseline="0" dirty="0" err="1" smtClean="0">
                          <a:ln>
                            <a:noFill/>
                          </a:ln>
                          <a:effectLst/>
                          <a:latin typeface="Comic Sans MS" pitchFamily="66" charset="0"/>
                        </a:rPr>
                        <a:t>epitel</a:t>
                      </a:r>
                      <a:r>
                        <a:rPr kumimoji="0" lang="en-US" sz="2400" u="none" strike="noStrike" cap="none" normalizeH="0" baseline="0" dirty="0" smtClean="0">
                          <a:ln>
                            <a:noFill/>
                          </a:ln>
                          <a:effectLst/>
                          <a:latin typeface="Comic Sans MS" pitchFamily="66" charset="0"/>
                        </a:rPr>
                        <a:t> </a:t>
                      </a:r>
                      <a:r>
                        <a:rPr kumimoji="0" lang="en-US" sz="2400" u="none" strike="noStrike" cap="none" normalizeH="0" baseline="0" dirty="0" err="1" smtClean="0">
                          <a:ln>
                            <a:noFill/>
                          </a:ln>
                          <a:effectLst/>
                          <a:latin typeface="Comic Sans MS" pitchFamily="66" charset="0"/>
                        </a:rPr>
                        <a:t>kornea</a:t>
                      </a:r>
                      <a:r>
                        <a:rPr kumimoji="0" lang="en-US" sz="2400" u="none" strike="noStrike" cap="none" normalizeH="0" baseline="0" dirty="0" smtClean="0">
                          <a:ln>
                            <a:noFill/>
                          </a:ln>
                          <a:effectLst/>
                          <a:latin typeface="Comic Sans MS" pitchFamily="66" charset="0"/>
                        </a:rPr>
                        <a:t> </a:t>
                      </a:r>
                      <a:r>
                        <a:rPr kumimoji="0" lang="en-US" sz="2400" u="none" strike="noStrike" cap="none" normalizeH="0" baseline="0" dirty="0" err="1" smtClean="0">
                          <a:ln>
                            <a:noFill/>
                          </a:ln>
                          <a:effectLst/>
                          <a:latin typeface="Comic Sans MS" pitchFamily="66" charset="0"/>
                        </a:rPr>
                        <a:t>terkelupas</a:t>
                      </a:r>
                      <a:r>
                        <a:rPr kumimoji="0" lang="en-US" sz="2400" u="none" strike="noStrike" cap="none" normalizeH="0" baseline="0" dirty="0" smtClean="0">
                          <a:ln>
                            <a:noFill/>
                          </a:ln>
                          <a:effectLst/>
                          <a:latin typeface="Comic Sans MS" pitchFamily="66" charset="0"/>
                        </a:rPr>
                        <a:t>, </a:t>
                      </a:r>
                      <a:r>
                        <a:rPr kumimoji="0" lang="en-US" sz="2400" u="none" strike="noStrike" cap="none" normalizeH="0" baseline="0" dirty="0" err="1" smtClean="0">
                          <a:ln>
                            <a:noFill/>
                          </a:ln>
                          <a:effectLst/>
                          <a:latin typeface="Comic Sans MS" pitchFamily="66" charset="0"/>
                        </a:rPr>
                        <a:t>kornea</a:t>
                      </a:r>
                      <a:r>
                        <a:rPr kumimoji="0" lang="en-US" sz="2400" u="none" strike="noStrike" cap="none" normalizeH="0" baseline="0" dirty="0" smtClean="0">
                          <a:ln>
                            <a:noFill/>
                          </a:ln>
                          <a:effectLst/>
                          <a:latin typeface="Comic Sans MS" pitchFamily="66" charset="0"/>
                        </a:rPr>
                        <a:t> </a:t>
                      </a:r>
                      <a:r>
                        <a:rPr kumimoji="0" lang="en-US" sz="2400" u="none" strike="noStrike" cap="none" normalizeH="0" baseline="0" dirty="0" err="1" smtClean="0">
                          <a:ln>
                            <a:noFill/>
                          </a:ln>
                          <a:effectLst/>
                          <a:latin typeface="Comic Sans MS" pitchFamily="66" charset="0"/>
                        </a:rPr>
                        <a:t>lunak</a:t>
                      </a:r>
                      <a:r>
                        <a:rPr kumimoji="0" lang="en-US" sz="2400" u="none" strike="noStrike" cap="none" normalizeH="0" baseline="0" dirty="0" smtClean="0">
                          <a:ln>
                            <a:noFill/>
                          </a:ln>
                          <a:effectLst/>
                          <a:latin typeface="Comic Sans MS" pitchFamily="66" charset="0"/>
                        </a:rPr>
                        <a:t> </a:t>
                      </a:r>
                      <a:r>
                        <a:rPr kumimoji="0" lang="en-US" sz="2400" u="none" strike="noStrike" cap="none" normalizeH="0" baseline="0" dirty="0" err="1" smtClean="0">
                          <a:ln>
                            <a:noFill/>
                          </a:ln>
                          <a:effectLst/>
                          <a:latin typeface="Comic Sans MS" pitchFamily="66" charset="0"/>
                        </a:rPr>
                        <a:t>dan</a:t>
                      </a:r>
                      <a:r>
                        <a:rPr kumimoji="0" lang="en-US" sz="2400" u="none" strike="noStrike" cap="none" normalizeH="0" baseline="0" dirty="0" smtClean="0">
                          <a:ln>
                            <a:noFill/>
                          </a:ln>
                          <a:effectLst/>
                          <a:latin typeface="Comic Sans MS" pitchFamily="66" charset="0"/>
                        </a:rPr>
                        <a:t> </a:t>
                      </a:r>
                      <a:r>
                        <a:rPr kumimoji="0" lang="en-US" sz="2400" u="none" strike="noStrike" cap="none" normalizeH="0" baseline="0" dirty="0" err="1" smtClean="0">
                          <a:ln>
                            <a:noFill/>
                          </a:ln>
                          <a:effectLst/>
                          <a:latin typeface="Comic Sans MS" pitchFamily="66" charset="0"/>
                        </a:rPr>
                        <a:t>pecah</a:t>
                      </a:r>
                      <a:r>
                        <a:rPr kumimoji="0" lang="en-US" sz="2400" u="none" strike="noStrike" cap="none" normalizeH="0" baseline="0" dirty="0" smtClean="0">
                          <a:ln>
                            <a:noFill/>
                          </a:ln>
                          <a:effectLst/>
                          <a:latin typeface="Comic Sans MS" pitchFamily="66" charset="0"/>
                        </a:rPr>
                        <a:t>)</a:t>
                      </a:r>
                      <a:endParaRPr kumimoji="0" lang="en-US" sz="2400" b="0" i="0" u="none" strike="noStrike" cap="none" normalizeH="0" baseline="0" dirty="0" smtClean="0">
                        <a:ln>
                          <a:noFill/>
                        </a:ln>
                        <a:solidFill>
                          <a:schemeClr val="tx1"/>
                        </a:solidFill>
                        <a:effectLst/>
                        <a:latin typeface="Comic Sans MS" pitchFamily="66" charset="0"/>
                      </a:endParaRPr>
                    </a:p>
                  </a:txBody>
                  <a:tcPr horzOverflow="overflow"/>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smtClean="0">
                          <a:ln>
                            <a:noFill/>
                          </a:ln>
                          <a:effectLst/>
                          <a:latin typeface="Comic Sans MS" pitchFamily="66" charset="0"/>
                        </a:rPr>
                        <a:t>XS</a:t>
                      </a:r>
                      <a:endParaRPr kumimoji="0" lang="en-US" sz="2400" b="0" i="0" u="none" strike="noStrike" cap="none" normalizeH="0" baseline="0" smtClean="0">
                        <a:ln>
                          <a:noFill/>
                        </a:ln>
                        <a:solidFill>
                          <a:schemeClr val="tx1"/>
                        </a:solidFill>
                        <a:effectLst/>
                        <a:latin typeface="Comic Sans MS" pitchFamily="66"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err="1" smtClean="0">
                          <a:ln>
                            <a:noFill/>
                          </a:ln>
                          <a:effectLst/>
                          <a:latin typeface="Comic Sans MS" pitchFamily="66" charset="0"/>
                        </a:rPr>
                        <a:t>Parut</a:t>
                      </a:r>
                      <a:r>
                        <a:rPr kumimoji="0" lang="en-US" sz="2400" u="none" strike="noStrike" cap="none" normalizeH="0" baseline="0" dirty="0" smtClean="0">
                          <a:ln>
                            <a:noFill/>
                          </a:ln>
                          <a:effectLst/>
                          <a:latin typeface="Comic Sans MS" pitchFamily="66" charset="0"/>
                        </a:rPr>
                        <a:t> </a:t>
                      </a:r>
                      <a:r>
                        <a:rPr kumimoji="0" lang="en-US" sz="2400" u="none" strike="noStrike" cap="none" normalizeH="0" baseline="0" dirty="0" err="1" smtClean="0">
                          <a:ln>
                            <a:noFill/>
                          </a:ln>
                          <a:effectLst/>
                          <a:latin typeface="Comic Sans MS" pitchFamily="66" charset="0"/>
                        </a:rPr>
                        <a:t>kornea</a:t>
                      </a:r>
                      <a:endParaRPr kumimoji="0" lang="en-US" sz="2400" b="0" i="0" u="none" strike="noStrike" cap="none" normalizeH="0" baseline="0" dirty="0" smtClean="0">
                        <a:ln>
                          <a:noFill/>
                        </a:ln>
                        <a:solidFill>
                          <a:schemeClr val="tx1"/>
                        </a:solidFill>
                        <a:effectLst/>
                        <a:latin typeface="Comic Sans MS" pitchFamily="66" charset="0"/>
                      </a:endParaRPr>
                    </a:p>
                  </a:txBody>
                  <a:tcPr horzOverflow="overflow"/>
                </a:tc>
              </a:tr>
              <a:tr h="503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smtClean="0">
                          <a:ln>
                            <a:noFill/>
                          </a:ln>
                          <a:effectLst/>
                          <a:latin typeface="Comic Sans MS" pitchFamily="66" charset="0"/>
                        </a:rPr>
                        <a:t>XF</a:t>
                      </a:r>
                      <a:endParaRPr kumimoji="0" lang="en-US" sz="2400" b="0" i="0" u="none" strike="noStrike" cap="none" normalizeH="0" baseline="0" smtClean="0">
                        <a:ln>
                          <a:noFill/>
                        </a:ln>
                        <a:solidFill>
                          <a:schemeClr val="tx1"/>
                        </a:solidFill>
                        <a:effectLst/>
                        <a:latin typeface="Comic Sans MS" pitchFamily="66"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err="1" smtClean="0">
                          <a:ln>
                            <a:noFill/>
                          </a:ln>
                          <a:effectLst/>
                          <a:latin typeface="Comic Sans MS" pitchFamily="66" charset="0"/>
                        </a:rPr>
                        <a:t>Xeroftalmia</a:t>
                      </a:r>
                      <a:r>
                        <a:rPr kumimoji="0" lang="en-US" sz="2400" u="none" strike="noStrike" cap="none" normalizeH="0" baseline="0" dirty="0" smtClean="0">
                          <a:ln>
                            <a:noFill/>
                          </a:ln>
                          <a:effectLst/>
                          <a:latin typeface="Comic Sans MS" pitchFamily="66" charset="0"/>
                        </a:rPr>
                        <a:t> </a:t>
                      </a:r>
                      <a:r>
                        <a:rPr kumimoji="0" lang="en-US" sz="2400" u="none" strike="noStrike" cap="none" normalizeH="0" baseline="0" dirty="0" err="1" smtClean="0">
                          <a:ln>
                            <a:noFill/>
                          </a:ln>
                          <a:effectLst/>
                          <a:latin typeface="Comic Sans MS" pitchFamily="66" charset="0"/>
                        </a:rPr>
                        <a:t>fundus</a:t>
                      </a:r>
                      <a:endParaRPr kumimoji="0" lang="en-US" sz="2400" b="0" i="0" u="none" strike="noStrike" cap="none" normalizeH="0" baseline="0" dirty="0" smtClean="0">
                        <a:ln>
                          <a:noFill/>
                        </a:ln>
                        <a:solidFill>
                          <a:schemeClr val="tx1"/>
                        </a:solidFill>
                        <a:effectLst/>
                        <a:latin typeface="Comic Sans MS" pitchFamily="66" charset="0"/>
                      </a:endParaRPr>
                    </a:p>
                  </a:txBody>
                  <a:tcPr horzOverflow="overflow"/>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endParaRPr lang="id-ID" smtClean="0"/>
          </a:p>
        </p:txBody>
      </p:sp>
      <p:sp>
        <p:nvSpPr>
          <p:cNvPr id="14339" name="Rectangle 3"/>
          <p:cNvSpPr>
            <a:spLocks noGrp="1" noChangeArrowheads="1"/>
          </p:cNvSpPr>
          <p:nvPr>
            <p:ph type="body" idx="1"/>
          </p:nvPr>
        </p:nvSpPr>
        <p:spPr/>
        <p:txBody>
          <a:bodyPr/>
          <a:lstStyle/>
          <a:p>
            <a:pPr eaLnBrk="1" hangingPunct="1"/>
            <a:endParaRPr lang="id-ID" smtClean="0"/>
          </a:p>
        </p:txBody>
      </p:sp>
      <p:pic>
        <p:nvPicPr>
          <p:cNvPr id="14340" name="Picture 4"/>
          <p:cNvPicPr>
            <a:picLocks noChangeAspect="1" noChangeArrowheads="1"/>
          </p:cNvPicPr>
          <p:nvPr/>
        </p:nvPicPr>
        <p:blipFill>
          <a:blip r:embed="rId2"/>
          <a:srcRect/>
          <a:stretch>
            <a:fillRect/>
          </a:stretch>
        </p:blipFill>
        <p:spPr bwMode="auto">
          <a:xfrm>
            <a:off x="0" y="0"/>
            <a:ext cx="9144000" cy="708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z="4000" smtClean="0">
                <a:latin typeface="Comic Sans MS" pitchFamily="66" charset="0"/>
              </a:rPr>
              <a:t>Pencegahan</a:t>
            </a:r>
            <a:r>
              <a:rPr lang="en-US" smtClean="0"/>
              <a:t> </a:t>
            </a:r>
          </a:p>
        </p:txBody>
      </p:sp>
      <p:sp>
        <p:nvSpPr>
          <p:cNvPr id="19459" name="Rectangle 3"/>
          <p:cNvSpPr>
            <a:spLocks noGrp="1" noChangeArrowheads="1"/>
          </p:cNvSpPr>
          <p:nvPr>
            <p:ph type="body" idx="1"/>
          </p:nvPr>
        </p:nvSpPr>
        <p:spPr/>
        <p:txBody>
          <a:bodyPr/>
          <a:lstStyle/>
          <a:p>
            <a:pPr eaLnBrk="1" hangingPunct="1"/>
            <a:r>
              <a:rPr lang="id-ID" sz="2800" dirty="0" smtClean="0">
                <a:latin typeface="Comic Sans MS" pitchFamily="66" charset="0"/>
              </a:rPr>
              <a:t>Berikan ASI eksklusif pd bayi 0-6 bulan dan lanjutkan dg ASI hingga 2 tahun + MPASI yg bergizi seimbang</a:t>
            </a:r>
          </a:p>
          <a:p>
            <a:pPr eaLnBrk="1" hangingPunct="1"/>
            <a:r>
              <a:rPr lang="en-US" sz="2800" dirty="0" err="1" smtClean="0">
                <a:latin typeface="Comic Sans MS" pitchFamily="66" charset="0"/>
              </a:rPr>
              <a:t>Makan</a:t>
            </a:r>
            <a:r>
              <a:rPr lang="en-US" sz="2800" dirty="0" smtClean="0">
                <a:latin typeface="Comic Sans MS" pitchFamily="66" charset="0"/>
              </a:rPr>
              <a:t> </a:t>
            </a:r>
            <a:r>
              <a:rPr lang="en-US" sz="2800" dirty="0" err="1" smtClean="0">
                <a:latin typeface="Comic Sans MS" pitchFamily="66" charset="0"/>
              </a:rPr>
              <a:t>makanan</a:t>
            </a:r>
            <a:r>
              <a:rPr lang="en-US" sz="2800" dirty="0" smtClean="0">
                <a:latin typeface="Comic Sans MS" pitchFamily="66" charset="0"/>
              </a:rPr>
              <a:t> yang </a:t>
            </a:r>
            <a:r>
              <a:rPr lang="en-US" sz="2800" dirty="0" err="1" smtClean="0">
                <a:latin typeface="Comic Sans MS" pitchFamily="66" charset="0"/>
              </a:rPr>
              <a:t>mengandung</a:t>
            </a:r>
            <a:r>
              <a:rPr lang="en-US" sz="2800" dirty="0" smtClean="0">
                <a:latin typeface="Comic Sans MS" pitchFamily="66" charset="0"/>
              </a:rPr>
              <a:t> protein </a:t>
            </a:r>
            <a:r>
              <a:rPr lang="en-US" sz="2800" dirty="0" err="1" smtClean="0">
                <a:latin typeface="Comic Sans MS" pitchFamily="66" charset="0"/>
              </a:rPr>
              <a:t>dan</a:t>
            </a:r>
            <a:r>
              <a:rPr lang="en-US" sz="2800" dirty="0" smtClean="0">
                <a:latin typeface="Comic Sans MS" pitchFamily="66" charset="0"/>
              </a:rPr>
              <a:t> </a:t>
            </a:r>
            <a:r>
              <a:rPr lang="en-US" sz="2800" dirty="0" err="1" smtClean="0">
                <a:latin typeface="Comic Sans MS" pitchFamily="66" charset="0"/>
              </a:rPr>
              <a:t>lemak</a:t>
            </a:r>
            <a:endParaRPr lang="en-US" sz="2800" dirty="0" smtClean="0">
              <a:latin typeface="Comic Sans MS" pitchFamily="66" charset="0"/>
            </a:endParaRPr>
          </a:p>
          <a:p>
            <a:pPr eaLnBrk="1" hangingPunct="1"/>
            <a:r>
              <a:rPr lang="en-US" sz="2800" dirty="0" err="1" smtClean="0">
                <a:latin typeface="Comic Sans MS" pitchFamily="66" charset="0"/>
              </a:rPr>
              <a:t>Makan</a:t>
            </a:r>
            <a:r>
              <a:rPr lang="en-US" sz="2800" dirty="0" smtClean="0">
                <a:latin typeface="Comic Sans MS" pitchFamily="66" charset="0"/>
              </a:rPr>
              <a:t> </a:t>
            </a:r>
            <a:r>
              <a:rPr lang="en-US" sz="2800" dirty="0" err="1" smtClean="0">
                <a:latin typeface="Comic Sans MS" pitchFamily="66" charset="0"/>
              </a:rPr>
              <a:t>beraneka</a:t>
            </a:r>
            <a:r>
              <a:rPr lang="en-US" sz="2800" dirty="0" smtClean="0">
                <a:latin typeface="Comic Sans MS" pitchFamily="66" charset="0"/>
              </a:rPr>
              <a:t> </a:t>
            </a:r>
            <a:r>
              <a:rPr lang="en-US" sz="2800" dirty="0" err="1" smtClean="0">
                <a:latin typeface="Comic Sans MS" pitchFamily="66" charset="0"/>
              </a:rPr>
              <a:t>ragam</a:t>
            </a:r>
            <a:r>
              <a:rPr lang="en-US" sz="2800" dirty="0" smtClean="0">
                <a:latin typeface="Comic Sans MS" pitchFamily="66" charset="0"/>
              </a:rPr>
              <a:t> </a:t>
            </a:r>
            <a:r>
              <a:rPr lang="en-US" sz="2800" dirty="0" err="1" smtClean="0">
                <a:latin typeface="Comic Sans MS" pitchFamily="66" charset="0"/>
              </a:rPr>
              <a:t>dan</a:t>
            </a:r>
            <a:r>
              <a:rPr lang="en-US" sz="2800" dirty="0" smtClean="0">
                <a:latin typeface="Comic Sans MS" pitchFamily="66" charset="0"/>
              </a:rPr>
              <a:t> </a:t>
            </a:r>
            <a:r>
              <a:rPr lang="en-US" sz="2800" dirty="0" err="1" smtClean="0">
                <a:latin typeface="Comic Sans MS" pitchFamily="66" charset="0"/>
              </a:rPr>
              <a:t>kaya</a:t>
            </a:r>
            <a:r>
              <a:rPr lang="en-US" sz="2800" dirty="0" smtClean="0">
                <a:latin typeface="Comic Sans MS" pitchFamily="66" charset="0"/>
              </a:rPr>
              <a:t> vitamin A</a:t>
            </a:r>
          </a:p>
          <a:p>
            <a:pPr eaLnBrk="1" hangingPunct="1"/>
            <a:r>
              <a:rPr lang="en-US" sz="2800" dirty="0" err="1" smtClean="0">
                <a:latin typeface="Comic Sans MS" pitchFamily="66" charset="0"/>
              </a:rPr>
              <a:t>Minum</a:t>
            </a:r>
            <a:r>
              <a:rPr lang="en-US" sz="2800" dirty="0" smtClean="0">
                <a:latin typeface="Comic Sans MS" pitchFamily="66" charset="0"/>
              </a:rPr>
              <a:t> </a:t>
            </a:r>
            <a:r>
              <a:rPr lang="en-US" sz="2800" dirty="0" err="1" smtClean="0">
                <a:latin typeface="Comic Sans MS" pitchFamily="66" charset="0"/>
              </a:rPr>
              <a:t>kapsul</a:t>
            </a:r>
            <a:r>
              <a:rPr lang="en-US" sz="2800" dirty="0" smtClean="0">
                <a:latin typeface="Comic Sans MS" pitchFamily="66" charset="0"/>
              </a:rPr>
              <a:t> vitamin A </a:t>
            </a:r>
            <a:r>
              <a:rPr lang="en-US" sz="2800" dirty="0" err="1" smtClean="0">
                <a:latin typeface="Comic Sans MS" pitchFamily="66" charset="0"/>
              </a:rPr>
              <a:t>bagi</a:t>
            </a:r>
            <a:r>
              <a:rPr lang="en-US" sz="2800" dirty="0" smtClean="0">
                <a:latin typeface="Comic Sans MS" pitchFamily="66" charset="0"/>
              </a:rPr>
              <a:t> </a:t>
            </a:r>
            <a:r>
              <a:rPr lang="en-US" sz="2800" dirty="0" err="1" smtClean="0">
                <a:latin typeface="Comic Sans MS" pitchFamily="66" charset="0"/>
              </a:rPr>
              <a:t>bayi</a:t>
            </a:r>
            <a:r>
              <a:rPr lang="en-US" sz="2800" dirty="0" smtClean="0">
                <a:latin typeface="Comic Sans MS" pitchFamily="66" charset="0"/>
              </a:rPr>
              <a:t> </a:t>
            </a:r>
            <a:r>
              <a:rPr lang="en-US" sz="2800" dirty="0" err="1" smtClean="0">
                <a:latin typeface="Comic Sans MS" pitchFamily="66" charset="0"/>
              </a:rPr>
              <a:t>dan</a:t>
            </a:r>
            <a:r>
              <a:rPr lang="en-US" sz="2800" dirty="0" smtClean="0">
                <a:latin typeface="Comic Sans MS" pitchFamily="66" charset="0"/>
              </a:rPr>
              <a:t> </a:t>
            </a:r>
            <a:r>
              <a:rPr lang="en-US" sz="2800" dirty="0" err="1" smtClean="0">
                <a:latin typeface="Comic Sans MS" pitchFamily="66" charset="0"/>
              </a:rPr>
              <a:t>balita</a:t>
            </a:r>
            <a:r>
              <a:rPr lang="en-US" sz="2800" dirty="0" smtClean="0">
                <a:latin typeface="Comic Sans MS" pitchFamily="66" charset="0"/>
              </a:rPr>
              <a:t> </a:t>
            </a:r>
            <a:r>
              <a:rPr lang="en-US" sz="2800" dirty="0" err="1" smtClean="0">
                <a:latin typeface="Comic Sans MS" pitchFamily="66" charset="0"/>
              </a:rPr>
              <a:t>pada</a:t>
            </a:r>
            <a:r>
              <a:rPr lang="en-US" sz="2800" dirty="0" smtClean="0">
                <a:latin typeface="Comic Sans MS" pitchFamily="66" charset="0"/>
              </a:rPr>
              <a:t> </a:t>
            </a:r>
            <a:r>
              <a:rPr lang="en-US" sz="2800" dirty="0" err="1" smtClean="0">
                <a:latin typeface="Comic Sans MS" pitchFamily="66" charset="0"/>
              </a:rPr>
              <a:t>bulan</a:t>
            </a:r>
            <a:r>
              <a:rPr lang="en-US" sz="2800" dirty="0" smtClean="0">
                <a:latin typeface="Comic Sans MS" pitchFamily="66" charset="0"/>
              </a:rPr>
              <a:t> </a:t>
            </a:r>
            <a:r>
              <a:rPr lang="en-US" sz="2800" dirty="0" err="1" smtClean="0">
                <a:latin typeface="Comic Sans MS" pitchFamily="66" charset="0"/>
              </a:rPr>
              <a:t>Februari</a:t>
            </a:r>
            <a:r>
              <a:rPr lang="en-US" sz="2800" dirty="0" smtClean="0">
                <a:latin typeface="Comic Sans MS" pitchFamily="66" charset="0"/>
              </a:rPr>
              <a:t> </a:t>
            </a:r>
            <a:r>
              <a:rPr lang="en-US" sz="2800" dirty="0" err="1" smtClean="0">
                <a:latin typeface="Comic Sans MS" pitchFamily="66" charset="0"/>
              </a:rPr>
              <a:t>dan</a:t>
            </a:r>
            <a:r>
              <a:rPr lang="en-US" sz="2800" dirty="0" smtClean="0">
                <a:latin typeface="Comic Sans MS" pitchFamily="66" charset="0"/>
              </a:rPr>
              <a:t> </a:t>
            </a:r>
            <a:r>
              <a:rPr lang="en-US" sz="2800" dirty="0" err="1" smtClean="0">
                <a:latin typeface="Comic Sans MS" pitchFamily="66" charset="0"/>
              </a:rPr>
              <a:t>Agustus</a:t>
            </a:r>
            <a:endParaRPr lang="en-US" sz="2800" dirty="0" smtClean="0">
              <a:latin typeface="Comic Sans MS" pitchFamily="66"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24</a:t>
            </a:fld>
            <a:endParaRPr lang="id-ID"/>
          </a:p>
        </p:txBody>
      </p:sp>
      <p:pic>
        <p:nvPicPr>
          <p:cNvPr id="6147" name="Picture 3"/>
          <p:cNvPicPr>
            <a:picLocks noChangeAspect="1" noChangeArrowheads="1"/>
          </p:cNvPicPr>
          <p:nvPr/>
        </p:nvPicPr>
        <p:blipFill>
          <a:blip r:embed="rId2"/>
          <a:srcRect/>
          <a:stretch>
            <a:fillRect/>
          </a:stretch>
        </p:blipFill>
        <p:spPr bwMode="auto">
          <a:xfrm>
            <a:off x="230080" y="1000108"/>
            <a:ext cx="8618630" cy="509112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74638"/>
            <a:ext cx="8229600" cy="792162"/>
          </a:xfrm>
        </p:spPr>
        <p:txBody>
          <a:bodyPr/>
          <a:lstStyle/>
          <a:p>
            <a:pPr eaLnBrk="1" hangingPunct="1"/>
            <a:r>
              <a:rPr lang="en-US" sz="4000" smtClean="0">
                <a:latin typeface="Comic Sans MS" pitchFamily="66" charset="0"/>
              </a:rPr>
              <a:t>Klasifikasi KVA </a:t>
            </a:r>
            <a:br>
              <a:rPr lang="en-US" sz="4000" smtClean="0">
                <a:latin typeface="Comic Sans MS" pitchFamily="66" charset="0"/>
              </a:rPr>
            </a:br>
            <a:r>
              <a:rPr lang="en-US" sz="4000" smtClean="0">
                <a:latin typeface="Comic Sans MS" pitchFamily="66" charset="0"/>
              </a:rPr>
              <a:t>sebagai masalah Kesmas</a:t>
            </a:r>
          </a:p>
        </p:txBody>
      </p:sp>
      <p:graphicFrame>
        <p:nvGraphicFramePr>
          <p:cNvPr id="19511" name="Group 55"/>
          <p:cNvGraphicFramePr>
            <a:graphicFrameLocks noGrp="1"/>
          </p:cNvGraphicFramePr>
          <p:nvPr>
            <p:ph type="tbl" idx="1"/>
          </p:nvPr>
        </p:nvGraphicFramePr>
        <p:xfrm>
          <a:off x="457200" y="1600200"/>
          <a:ext cx="8229600" cy="4525963"/>
        </p:xfrm>
        <a:graphic>
          <a:graphicData uri="http://schemas.openxmlformats.org/drawingml/2006/table">
            <a:tbl>
              <a:tblPr>
                <a:tableStyleId>{3C2FFA5D-87B4-456A-9821-1D502468CF0F}</a:tableStyleId>
              </a:tblPr>
              <a:tblGrid>
                <a:gridCol w="2590800"/>
                <a:gridCol w="1828800"/>
                <a:gridCol w="2133600"/>
                <a:gridCol w="1676400"/>
              </a:tblGrid>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err="1" smtClean="0">
                          <a:ln>
                            <a:noFill/>
                          </a:ln>
                          <a:effectLst/>
                          <a:latin typeface="Comic Sans MS" pitchFamily="66" charset="0"/>
                        </a:rPr>
                        <a:t>Indikator</a:t>
                      </a:r>
                      <a:endParaRPr kumimoji="0" lang="en-US" sz="2400" b="0" i="0" u="none" strike="noStrike" cap="none" normalizeH="0" baseline="0" dirty="0" smtClean="0">
                        <a:ln>
                          <a:noFill/>
                        </a:ln>
                        <a:solidFill>
                          <a:schemeClr val="tx1"/>
                        </a:solidFill>
                        <a:effectLst/>
                        <a:latin typeface="Comic Sans MS" pitchFamily="66"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smtClean="0">
                          <a:ln>
                            <a:noFill/>
                          </a:ln>
                          <a:effectLst/>
                          <a:latin typeface="Comic Sans MS" pitchFamily="66" charset="0"/>
                        </a:rPr>
                        <a:t>ringan</a:t>
                      </a:r>
                      <a:endParaRPr kumimoji="0" lang="en-US" sz="2400" b="0" i="0" u="none" strike="noStrike" cap="none" normalizeH="0" baseline="0" smtClean="0">
                        <a:ln>
                          <a:noFill/>
                        </a:ln>
                        <a:solidFill>
                          <a:schemeClr val="tx1"/>
                        </a:solidFill>
                        <a:effectLst/>
                        <a:latin typeface="Comic Sans MS" pitchFamily="66"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smtClean="0">
                          <a:ln>
                            <a:noFill/>
                          </a:ln>
                          <a:effectLst/>
                          <a:latin typeface="Comic Sans MS" pitchFamily="66" charset="0"/>
                        </a:rPr>
                        <a:t>sedang</a:t>
                      </a:r>
                      <a:endParaRPr kumimoji="0" lang="en-US" sz="2400" b="0" i="0" u="none" strike="noStrike" cap="none" normalizeH="0" baseline="0" smtClean="0">
                        <a:ln>
                          <a:noFill/>
                        </a:ln>
                        <a:solidFill>
                          <a:schemeClr val="tx1"/>
                        </a:solidFill>
                        <a:effectLst/>
                        <a:latin typeface="Comic Sans MS" pitchFamily="66"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smtClean="0">
                          <a:ln>
                            <a:noFill/>
                          </a:ln>
                          <a:effectLst/>
                          <a:latin typeface="Comic Sans MS" pitchFamily="66" charset="0"/>
                        </a:rPr>
                        <a:t>Berat</a:t>
                      </a:r>
                      <a:endParaRPr kumimoji="0" lang="en-US" sz="2400" b="0" i="0" u="none" strike="noStrike" cap="none" normalizeH="0" baseline="0" smtClean="0">
                        <a:ln>
                          <a:noFill/>
                        </a:ln>
                        <a:solidFill>
                          <a:schemeClr val="tx1"/>
                        </a:solidFill>
                        <a:effectLst/>
                        <a:latin typeface="Comic Sans MS" pitchFamily="66" charset="0"/>
                      </a:endParaRPr>
                    </a:p>
                  </a:txBody>
                  <a:tcPr horzOverflow="overflow"/>
                </a:tc>
              </a:tr>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smtClean="0">
                          <a:ln>
                            <a:noFill/>
                          </a:ln>
                          <a:effectLst/>
                          <a:latin typeface="Comic Sans MS" pitchFamily="66" charset="0"/>
                        </a:rPr>
                        <a:t>Rabun senja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smtClean="0">
                          <a:ln>
                            <a:noFill/>
                          </a:ln>
                          <a:effectLst/>
                          <a:latin typeface="Comic Sans MS" pitchFamily="66" charset="0"/>
                        </a:rPr>
                        <a:t>(24-72 bln)</a:t>
                      </a:r>
                      <a:endParaRPr kumimoji="0" lang="en-US" sz="2000" b="0" i="0" u="none" strike="noStrike" cap="none" normalizeH="0" baseline="0" smtClean="0">
                        <a:ln>
                          <a:noFill/>
                        </a:ln>
                        <a:solidFill>
                          <a:schemeClr val="tx1"/>
                        </a:solidFill>
                        <a:effectLst/>
                        <a:latin typeface="Comic Sans MS" pitchFamily="66"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latin typeface="Comic Sans MS" pitchFamily="66" charset="0"/>
                        </a:rPr>
                        <a:t>&lt; 1%</a:t>
                      </a:r>
                      <a:endParaRPr kumimoji="0" lang="en-US" sz="2000" b="0" i="0" u="none" strike="noStrike" cap="none" normalizeH="0" baseline="0" dirty="0" smtClean="0">
                        <a:ln>
                          <a:noFill/>
                        </a:ln>
                        <a:solidFill>
                          <a:schemeClr val="tx1"/>
                        </a:solidFill>
                        <a:effectLst/>
                        <a:latin typeface="Comic Sans MS" pitchFamily="66"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smtClean="0">
                          <a:ln>
                            <a:noFill/>
                          </a:ln>
                          <a:effectLst/>
                          <a:latin typeface="Comic Sans MS" pitchFamily="66" charset="0"/>
                        </a:rPr>
                        <a:t>1 </a:t>
                      </a:r>
                      <a:r>
                        <a:rPr kumimoji="0" lang="en-US" sz="2000" u="sng" strike="noStrike" cap="none" normalizeH="0" baseline="0" smtClean="0">
                          <a:ln>
                            <a:noFill/>
                          </a:ln>
                          <a:effectLst/>
                          <a:latin typeface="Comic Sans MS" pitchFamily="66" charset="0"/>
                        </a:rPr>
                        <a:t>&lt;</a:t>
                      </a:r>
                      <a:r>
                        <a:rPr kumimoji="0" lang="en-US" sz="2000" u="none" strike="noStrike" cap="none" normalizeH="0" baseline="0" smtClean="0">
                          <a:ln>
                            <a:noFill/>
                          </a:ln>
                          <a:effectLst/>
                          <a:latin typeface="Comic Sans MS" pitchFamily="66" charset="0"/>
                        </a:rPr>
                        <a:t> – &lt; 5% </a:t>
                      </a:r>
                      <a:endParaRPr kumimoji="0" lang="en-US" sz="2000" b="0" i="0" u="none" strike="noStrike" cap="none" normalizeH="0" baseline="0" smtClean="0">
                        <a:ln>
                          <a:noFill/>
                        </a:ln>
                        <a:solidFill>
                          <a:schemeClr val="tx1"/>
                        </a:solidFill>
                        <a:effectLst/>
                        <a:latin typeface="Comic Sans MS" pitchFamily="66"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smtClean="0">
                          <a:ln>
                            <a:noFill/>
                          </a:ln>
                          <a:effectLst/>
                          <a:latin typeface="Comic Sans MS" pitchFamily="66" charset="0"/>
                        </a:rPr>
                        <a:t> </a:t>
                      </a:r>
                      <a:r>
                        <a:rPr kumimoji="0" lang="en-US" sz="2000" u="sng" strike="noStrike" cap="none" normalizeH="0" baseline="0" smtClean="0">
                          <a:ln>
                            <a:noFill/>
                          </a:ln>
                          <a:effectLst/>
                          <a:latin typeface="Comic Sans MS" pitchFamily="66" charset="0"/>
                        </a:rPr>
                        <a:t>&gt;</a:t>
                      </a:r>
                      <a:r>
                        <a:rPr kumimoji="0" lang="en-US" sz="2000" u="none" strike="noStrike" cap="none" normalizeH="0" baseline="0" smtClean="0">
                          <a:ln>
                            <a:noFill/>
                          </a:ln>
                          <a:effectLst/>
                          <a:latin typeface="Comic Sans MS" pitchFamily="66" charset="0"/>
                        </a:rPr>
                        <a:t> 5%</a:t>
                      </a:r>
                      <a:endParaRPr kumimoji="0" lang="en-US" sz="2000" b="0" i="0" u="none" strike="noStrike" cap="none" normalizeH="0" baseline="0" smtClean="0">
                        <a:ln>
                          <a:noFill/>
                        </a:ln>
                        <a:solidFill>
                          <a:schemeClr val="tx1"/>
                        </a:solidFill>
                        <a:effectLst/>
                        <a:latin typeface="Comic Sans MS" pitchFamily="66" charset="0"/>
                      </a:endParaRPr>
                    </a:p>
                  </a:txBody>
                  <a:tcPr horzOverflow="overflow"/>
                </a:tc>
              </a:tr>
              <a:tr h="906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smtClean="0">
                          <a:ln>
                            <a:noFill/>
                          </a:ln>
                          <a:effectLst/>
                          <a:latin typeface="Comic Sans MS" pitchFamily="66" charset="0"/>
                        </a:rPr>
                        <a:t>Serum retinol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smtClean="0">
                          <a:ln>
                            <a:noFill/>
                          </a:ln>
                          <a:effectLst/>
                          <a:latin typeface="Comic Sans MS" pitchFamily="66" charset="0"/>
                        </a:rPr>
                        <a:t>(</a:t>
                      </a:r>
                      <a:r>
                        <a:rPr kumimoji="0" lang="en-US" sz="2000" u="sng" strike="noStrike" cap="none" normalizeH="0" baseline="0" smtClean="0">
                          <a:ln>
                            <a:noFill/>
                          </a:ln>
                          <a:effectLst/>
                          <a:latin typeface="Comic Sans MS" pitchFamily="66" charset="0"/>
                        </a:rPr>
                        <a:t>&lt;</a:t>
                      </a:r>
                      <a:r>
                        <a:rPr kumimoji="0" lang="en-US" sz="2000" u="none" strike="noStrike" cap="none" normalizeH="0" baseline="0" smtClean="0">
                          <a:ln>
                            <a:noFill/>
                          </a:ln>
                          <a:effectLst/>
                          <a:latin typeface="Comic Sans MS" pitchFamily="66" charset="0"/>
                        </a:rPr>
                        <a:t> 70 </a:t>
                      </a:r>
                      <a:r>
                        <a:rPr kumimoji="0" lang="en-US" sz="2000" u="none" strike="noStrike" cap="none" normalizeH="0" baseline="0" smtClean="0">
                          <a:ln>
                            <a:noFill/>
                          </a:ln>
                          <a:effectLst/>
                          <a:latin typeface="Comic Sans MS" pitchFamily="66" charset="0"/>
                          <a:sym typeface="Symbol" pitchFamily="18" charset="2"/>
                        </a:rPr>
                        <a:t>mol/L)</a:t>
                      </a:r>
                      <a:endParaRPr kumimoji="0" lang="en-US" sz="2000" b="0" i="0" u="none" strike="noStrike" cap="none" normalizeH="0" baseline="0" smtClean="0">
                        <a:ln>
                          <a:noFill/>
                        </a:ln>
                        <a:solidFill>
                          <a:schemeClr val="tx1"/>
                        </a:solidFill>
                        <a:effectLst/>
                        <a:latin typeface="Comic Sans MS" pitchFamily="66" charset="0"/>
                        <a:sym typeface="Symbol" pitchFamily="18" charset="2"/>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latin typeface="Comic Sans MS" pitchFamily="66" charset="0"/>
                        </a:rPr>
                        <a:t>2 </a:t>
                      </a:r>
                      <a:r>
                        <a:rPr kumimoji="0" lang="en-US" sz="2000" u="sng" strike="noStrike" cap="none" normalizeH="0" baseline="0" dirty="0" smtClean="0">
                          <a:ln>
                            <a:noFill/>
                          </a:ln>
                          <a:effectLst/>
                          <a:latin typeface="Comic Sans MS" pitchFamily="66" charset="0"/>
                        </a:rPr>
                        <a:t>&lt;</a:t>
                      </a:r>
                      <a:r>
                        <a:rPr kumimoji="0" lang="en-US" sz="2000" u="none" strike="noStrike" cap="none" normalizeH="0" baseline="0" dirty="0" smtClean="0">
                          <a:ln>
                            <a:noFill/>
                          </a:ln>
                          <a:effectLst/>
                          <a:latin typeface="Comic Sans MS" pitchFamily="66" charset="0"/>
                        </a:rPr>
                        <a:t> – &lt; 10%</a:t>
                      </a:r>
                      <a:endParaRPr kumimoji="0" lang="en-US" sz="2000" b="0" i="0" u="none" strike="noStrike" cap="none" normalizeH="0" baseline="0" dirty="0" smtClean="0">
                        <a:ln>
                          <a:noFill/>
                        </a:ln>
                        <a:solidFill>
                          <a:schemeClr val="tx1"/>
                        </a:solidFill>
                        <a:effectLst/>
                        <a:latin typeface="Comic Sans MS" pitchFamily="66"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latin typeface="Comic Sans MS" pitchFamily="66" charset="0"/>
                        </a:rPr>
                        <a:t>10 </a:t>
                      </a:r>
                      <a:r>
                        <a:rPr kumimoji="0" lang="en-US" sz="2000" u="sng" strike="noStrike" cap="none" normalizeH="0" baseline="0" dirty="0" smtClean="0">
                          <a:ln>
                            <a:noFill/>
                          </a:ln>
                          <a:effectLst/>
                          <a:latin typeface="Comic Sans MS" pitchFamily="66" charset="0"/>
                        </a:rPr>
                        <a:t>&lt;</a:t>
                      </a:r>
                      <a:r>
                        <a:rPr kumimoji="0" lang="en-US" sz="2000" u="none" strike="noStrike" cap="none" normalizeH="0" baseline="0" dirty="0" smtClean="0">
                          <a:ln>
                            <a:noFill/>
                          </a:ln>
                          <a:effectLst/>
                          <a:latin typeface="Comic Sans MS" pitchFamily="66" charset="0"/>
                        </a:rPr>
                        <a:t> – &lt; 20 %</a:t>
                      </a:r>
                      <a:endParaRPr kumimoji="0" lang="en-US" sz="2000" b="0" i="0" u="none" strike="noStrike" cap="none" normalizeH="0" baseline="0" dirty="0" smtClean="0">
                        <a:ln>
                          <a:noFill/>
                        </a:ln>
                        <a:solidFill>
                          <a:schemeClr val="tx1"/>
                        </a:solidFill>
                        <a:effectLst/>
                        <a:latin typeface="Comic Sans MS" pitchFamily="66"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sng" strike="noStrike" cap="none" normalizeH="0" baseline="0" smtClean="0">
                          <a:ln>
                            <a:noFill/>
                          </a:ln>
                          <a:effectLst/>
                          <a:latin typeface="Comic Sans MS" pitchFamily="66" charset="0"/>
                        </a:rPr>
                        <a:t>&gt;</a:t>
                      </a:r>
                      <a:r>
                        <a:rPr kumimoji="0" lang="en-US" sz="2000" u="none" strike="noStrike" cap="none" normalizeH="0" baseline="0" smtClean="0">
                          <a:ln>
                            <a:noFill/>
                          </a:ln>
                          <a:effectLst/>
                          <a:latin typeface="Comic Sans MS" pitchFamily="66" charset="0"/>
                        </a:rPr>
                        <a:t> 20 %</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a:txBody>
                  <a:tcPr horzOverflow="overflow"/>
                </a:tc>
              </a:tr>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smtClean="0">
                          <a:ln>
                            <a:noFill/>
                          </a:ln>
                          <a:effectLst/>
                          <a:latin typeface="Comic Sans MS" pitchFamily="66" charset="0"/>
                        </a:rPr>
                        <a:t>Retinol pd ASI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smtClean="0">
                          <a:ln>
                            <a:noFill/>
                          </a:ln>
                          <a:effectLst/>
                          <a:latin typeface="Comic Sans MS" pitchFamily="66" charset="0"/>
                        </a:rPr>
                        <a:t>(</a:t>
                      </a:r>
                      <a:r>
                        <a:rPr kumimoji="0" lang="en-US" sz="2000" u="sng" strike="noStrike" cap="none" normalizeH="0" baseline="0" smtClean="0">
                          <a:ln>
                            <a:noFill/>
                          </a:ln>
                          <a:effectLst/>
                          <a:latin typeface="Comic Sans MS" pitchFamily="66" charset="0"/>
                        </a:rPr>
                        <a:t>&lt;</a:t>
                      </a:r>
                      <a:r>
                        <a:rPr kumimoji="0" lang="en-US" sz="2000" u="none" strike="noStrike" cap="none" normalizeH="0" baseline="0" smtClean="0">
                          <a:ln>
                            <a:noFill/>
                          </a:ln>
                          <a:effectLst/>
                          <a:latin typeface="Comic Sans MS" pitchFamily="66" charset="0"/>
                        </a:rPr>
                        <a:t> 1.05 </a:t>
                      </a:r>
                      <a:r>
                        <a:rPr kumimoji="0" lang="en-US" sz="2000" u="none" strike="noStrike" cap="none" normalizeH="0" baseline="0" smtClean="0">
                          <a:ln>
                            <a:noFill/>
                          </a:ln>
                          <a:effectLst/>
                          <a:latin typeface="Comic Sans MS" pitchFamily="66" charset="0"/>
                          <a:sym typeface="Symbol" pitchFamily="18" charset="2"/>
                        </a:rPr>
                        <a:t>mol/L)</a:t>
                      </a:r>
                      <a:endParaRPr kumimoji="0" lang="en-US" sz="2000" b="0" i="0" u="none" strike="noStrike" cap="none" normalizeH="0" baseline="0" smtClean="0">
                        <a:ln>
                          <a:noFill/>
                        </a:ln>
                        <a:solidFill>
                          <a:schemeClr val="tx1"/>
                        </a:solidFill>
                        <a:effectLst/>
                        <a:latin typeface="Comic Sans MS" pitchFamily="66" charset="0"/>
                        <a:sym typeface="Symbol" pitchFamily="18" charset="2"/>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smtClean="0">
                          <a:ln>
                            <a:noFill/>
                          </a:ln>
                          <a:effectLst/>
                          <a:latin typeface="Comic Sans MS" pitchFamily="66" charset="0"/>
                        </a:rPr>
                        <a:t>2 </a:t>
                      </a:r>
                      <a:r>
                        <a:rPr kumimoji="0" lang="en-US" sz="2000" u="sng" strike="noStrike" cap="none" normalizeH="0" baseline="0" smtClean="0">
                          <a:ln>
                            <a:noFill/>
                          </a:ln>
                          <a:effectLst/>
                          <a:latin typeface="Comic Sans MS" pitchFamily="66" charset="0"/>
                        </a:rPr>
                        <a:t>&lt;</a:t>
                      </a:r>
                      <a:r>
                        <a:rPr kumimoji="0" lang="en-US" sz="2000" u="none" strike="noStrike" cap="none" normalizeH="0" baseline="0" smtClean="0">
                          <a:ln>
                            <a:noFill/>
                          </a:ln>
                          <a:effectLst/>
                          <a:latin typeface="Comic Sans MS" pitchFamily="66" charset="0"/>
                        </a:rPr>
                        <a:t> – &lt; 10%</a:t>
                      </a:r>
                      <a:endParaRPr kumimoji="0" lang="en-US" sz="2000" b="0" i="0" u="none" strike="noStrike" cap="none" normalizeH="0" baseline="0" smtClean="0">
                        <a:ln>
                          <a:noFill/>
                        </a:ln>
                        <a:solidFill>
                          <a:schemeClr val="tx1"/>
                        </a:solidFill>
                        <a:effectLst/>
                        <a:latin typeface="Comic Sans MS" pitchFamily="66"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latin typeface="Comic Sans MS" pitchFamily="66" charset="0"/>
                        </a:rPr>
                        <a:t>10 </a:t>
                      </a:r>
                      <a:r>
                        <a:rPr kumimoji="0" lang="en-US" sz="2000" u="sng" strike="noStrike" cap="none" normalizeH="0" baseline="0" dirty="0" smtClean="0">
                          <a:ln>
                            <a:noFill/>
                          </a:ln>
                          <a:effectLst/>
                          <a:latin typeface="Comic Sans MS" pitchFamily="66" charset="0"/>
                        </a:rPr>
                        <a:t>&lt;</a:t>
                      </a:r>
                      <a:r>
                        <a:rPr kumimoji="0" lang="en-US" sz="2000" u="none" strike="noStrike" cap="none" normalizeH="0" baseline="0" dirty="0" smtClean="0">
                          <a:ln>
                            <a:noFill/>
                          </a:ln>
                          <a:effectLst/>
                          <a:latin typeface="Comic Sans MS" pitchFamily="66" charset="0"/>
                        </a:rPr>
                        <a:t> – &lt; 25 %</a:t>
                      </a:r>
                      <a:endParaRPr kumimoji="0" lang="en-US" sz="2000" b="0" i="0" u="none" strike="noStrike" cap="none" normalizeH="0" baseline="0" dirty="0" smtClean="0">
                        <a:ln>
                          <a:noFill/>
                        </a:ln>
                        <a:solidFill>
                          <a:schemeClr val="tx1"/>
                        </a:solidFill>
                        <a:effectLst/>
                        <a:latin typeface="Comic Sans MS" pitchFamily="66"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sng" strike="noStrike" cap="none" normalizeH="0" baseline="0" smtClean="0">
                          <a:ln>
                            <a:noFill/>
                          </a:ln>
                          <a:effectLst/>
                          <a:latin typeface="Comic Sans MS" pitchFamily="66" charset="0"/>
                        </a:rPr>
                        <a:t>&gt;</a:t>
                      </a:r>
                      <a:r>
                        <a:rPr kumimoji="0" lang="en-US" sz="2000" u="none" strike="noStrike" cap="none" normalizeH="0" baseline="0" smtClean="0">
                          <a:ln>
                            <a:noFill/>
                          </a:ln>
                          <a:effectLst/>
                          <a:latin typeface="Comic Sans MS" pitchFamily="66" charset="0"/>
                        </a:rPr>
                        <a:t> 25 %</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a:txBody>
                  <a:tcPr horzOverflow="overflow"/>
                </a:tc>
              </a:tr>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smtClean="0">
                          <a:ln>
                            <a:noFill/>
                          </a:ln>
                          <a:effectLst/>
                          <a:latin typeface="Comic Sans MS" pitchFamily="66" charset="0"/>
                        </a:rPr>
                        <a:t>RDR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smtClean="0">
                          <a:ln>
                            <a:noFill/>
                          </a:ln>
                          <a:effectLst/>
                          <a:latin typeface="Comic Sans MS" pitchFamily="66" charset="0"/>
                        </a:rPr>
                        <a:t>(</a:t>
                      </a:r>
                      <a:r>
                        <a:rPr kumimoji="0" lang="en-US" sz="2000" u="sng" strike="noStrike" cap="none" normalizeH="0" baseline="0" smtClean="0">
                          <a:ln>
                            <a:noFill/>
                          </a:ln>
                          <a:effectLst/>
                          <a:latin typeface="Comic Sans MS" pitchFamily="66" charset="0"/>
                        </a:rPr>
                        <a:t>&gt;</a:t>
                      </a:r>
                      <a:r>
                        <a:rPr kumimoji="0" lang="en-US" sz="2000" u="none" strike="noStrike" cap="none" normalizeH="0" baseline="0" smtClean="0">
                          <a:ln>
                            <a:noFill/>
                          </a:ln>
                          <a:effectLst/>
                          <a:latin typeface="Comic Sans MS" pitchFamily="66" charset="0"/>
                        </a:rPr>
                        <a:t>20%)</a:t>
                      </a:r>
                      <a:endParaRPr kumimoji="0" lang="en-US" sz="2000" b="0" i="0" u="none" strike="noStrike" cap="none" normalizeH="0" baseline="0" smtClean="0">
                        <a:ln>
                          <a:noFill/>
                        </a:ln>
                        <a:solidFill>
                          <a:schemeClr val="tx1"/>
                        </a:solidFill>
                        <a:effectLst/>
                        <a:latin typeface="Comic Sans MS" pitchFamily="66"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smtClean="0">
                          <a:ln>
                            <a:noFill/>
                          </a:ln>
                          <a:effectLst/>
                          <a:latin typeface="Comic Sans MS" pitchFamily="66" charset="0"/>
                        </a:rPr>
                        <a:t>5 </a:t>
                      </a:r>
                      <a:r>
                        <a:rPr kumimoji="0" lang="en-US" sz="2000" u="sng" strike="noStrike" cap="none" normalizeH="0" baseline="0" smtClean="0">
                          <a:ln>
                            <a:noFill/>
                          </a:ln>
                          <a:effectLst/>
                          <a:latin typeface="Comic Sans MS" pitchFamily="66" charset="0"/>
                        </a:rPr>
                        <a:t>&lt;</a:t>
                      </a:r>
                      <a:r>
                        <a:rPr kumimoji="0" lang="en-US" sz="2000" u="none" strike="noStrike" cap="none" normalizeH="0" baseline="0" smtClean="0">
                          <a:ln>
                            <a:noFill/>
                          </a:ln>
                          <a:effectLst/>
                          <a:latin typeface="Comic Sans MS" pitchFamily="66" charset="0"/>
                        </a:rPr>
                        <a:t> – &lt; 20%</a:t>
                      </a:r>
                      <a:endParaRPr kumimoji="0" lang="en-US" sz="2000" b="0" i="0" u="none" strike="noStrike" cap="none" normalizeH="0" baseline="0" smtClean="0">
                        <a:ln>
                          <a:noFill/>
                        </a:ln>
                        <a:solidFill>
                          <a:schemeClr val="tx1"/>
                        </a:solidFill>
                        <a:effectLst/>
                        <a:latin typeface="Comic Sans MS" pitchFamily="66"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latin typeface="Comic Sans MS" pitchFamily="66" charset="0"/>
                        </a:rPr>
                        <a:t>20 </a:t>
                      </a:r>
                      <a:r>
                        <a:rPr kumimoji="0" lang="en-US" sz="2000" u="sng" strike="noStrike" cap="none" normalizeH="0" baseline="0" dirty="0" smtClean="0">
                          <a:ln>
                            <a:noFill/>
                          </a:ln>
                          <a:effectLst/>
                          <a:latin typeface="Comic Sans MS" pitchFamily="66" charset="0"/>
                        </a:rPr>
                        <a:t>&lt;</a:t>
                      </a:r>
                      <a:r>
                        <a:rPr kumimoji="0" lang="en-US" sz="2000" u="none" strike="noStrike" cap="none" normalizeH="0" baseline="0" dirty="0" smtClean="0">
                          <a:ln>
                            <a:noFill/>
                          </a:ln>
                          <a:effectLst/>
                          <a:latin typeface="Comic Sans MS" pitchFamily="66" charset="0"/>
                        </a:rPr>
                        <a:t> – &lt; 30 %</a:t>
                      </a:r>
                      <a:endParaRPr kumimoji="0" lang="en-US" sz="2000" b="0" i="0" u="none" strike="noStrike" cap="none" normalizeH="0" baseline="0" dirty="0" smtClean="0">
                        <a:ln>
                          <a:noFill/>
                        </a:ln>
                        <a:solidFill>
                          <a:schemeClr val="tx1"/>
                        </a:solidFill>
                        <a:effectLst/>
                        <a:latin typeface="Comic Sans MS" pitchFamily="66"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sng" strike="noStrike" cap="none" normalizeH="0" baseline="0" dirty="0" smtClean="0">
                          <a:ln>
                            <a:noFill/>
                          </a:ln>
                          <a:effectLst/>
                          <a:latin typeface="Comic Sans MS" pitchFamily="66" charset="0"/>
                        </a:rPr>
                        <a:t>&gt;</a:t>
                      </a:r>
                      <a:r>
                        <a:rPr kumimoji="0" lang="en-US" sz="2000" u="none" strike="noStrike" cap="none" normalizeH="0" baseline="0" dirty="0" smtClean="0">
                          <a:ln>
                            <a:noFill/>
                          </a:ln>
                          <a:effectLst/>
                          <a:latin typeface="Comic Sans MS" pitchFamily="66" charset="0"/>
                        </a:rPr>
                        <a:t> 30 %</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Comic Sans MS" pitchFamily="66" charset="0"/>
                      </a:endParaRPr>
                    </a:p>
                  </a:txBody>
                  <a:tcPr horzOverflow="overflow"/>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z="4000" smtClean="0">
                <a:latin typeface="Comic Sans MS" pitchFamily="66" charset="0"/>
              </a:rPr>
              <a:t>Masalah KVA di Indonesia</a:t>
            </a:r>
          </a:p>
        </p:txBody>
      </p:sp>
      <p:sp>
        <p:nvSpPr>
          <p:cNvPr id="21507" name="Rectangle 3"/>
          <p:cNvSpPr>
            <a:spLocks noGrp="1" noChangeArrowheads="1"/>
          </p:cNvSpPr>
          <p:nvPr>
            <p:ph type="body" idx="1"/>
          </p:nvPr>
        </p:nvSpPr>
        <p:spPr/>
        <p:txBody>
          <a:bodyPr/>
          <a:lstStyle/>
          <a:p>
            <a:pPr eaLnBrk="1" hangingPunct="1"/>
            <a:r>
              <a:rPr lang="en-US" smtClean="0">
                <a:latin typeface="Comic Sans MS" pitchFamily="66" charset="0"/>
              </a:rPr>
              <a:t>Survei vitamin A 1992 </a:t>
            </a:r>
            <a:r>
              <a:rPr lang="en-US" smtClean="0">
                <a:latin typeface="Comic Sans MS" pitchFamily="66" charset="0"/>
                <a:sym typeface="Wingdings" pitchFamily="2" charset="2"/>
              </a:rPr>
              <a:t> Indonesia bebas xerophtamia  X1 B 0.35% </a:t>
            </a:r>
          </a:p>
          <a:p>
            <a:pPr lvl="1" eaLnBrk="1" hangingPunct="1"/>
            <a:r>
              <a:rPr lang="en-US" smtClean="0">
                <a:latin typeface="Comic Sans MS" pitchFamily="66" charset="0"/>
                <a:sym typeface="Wingdings" pitchFamily="2" charset="2"/>
              </a:rPr>
              <a:t>(batas masalah &lt; 0.5%)</a:t>
            </a:r>
          </a:p>
          <a:p>
            <a:pPr eaLnBrk="1" hangingPunct="1"/>
            <a:r>
              <a:rPr lang="en-US" smtClean="0">
                <a:latin typeface="Comic Sans MS" pitchFamily="66" charset="0"/>
                <a:sym typeface="Wingdings" pitchFamily="2" charset="2"/>
              </a:rPr>
              <a:t>Tetapi yang menjadi masalah adalah : 50% balita dengan kasus subklinis serum retinol &lt; 20 </a:t>
            </a:r>
            <a:r>
              <a:rPr lang="en-US" smtClean="0">
                <a:latin typeface="Comic Sans MS" pitchFamily="66" charset="0"/>
                <a:sym typeface="Symbol" pitchFamily="18" charset="2"/>
              </a:rPr>
              <a:t>g/L</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endParaRPr lang="id-ID" smtClean="0"/>
          </a:p>
        </p:txBody>
      </p:sp>
      <p:pic>
        <p:nvPicPr>
          <p:cNvPr id="27651" name="Picture 4"/>
          <p:cNvPicPr>
            <a:picLocks noChangeAspect="1" noChangeArrowheads="1"/>
          </p:cNvPicPr>
          <p:nvPr/>
        </p:nvPicPr>
        <p:blipFill>
          <a:blip r:embed="rId2"/>
          <a:srcRect/>
          <a:stretch>
            <a:fillRect/>
          </a:stretch>
        </p:blipFill>
        <p:spPr bwMode="auto">
          <a:xfrm>
            <a:off x="228600" y="304800"/>
            <a:ext cx="8610600"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28600" y="0"/>
            <a:ext cx="8839200" cy="1143000"/>
          </a:xfrm>
        </p:spPr>
        <p:txBody>
          <a:bodyPr/>
          <a:lstStyle/>
          <a:p>
            <a:pPr eaLnBrk="1" hangingPunct="1">
              <a:defRPr/>
            </a:pPr>
            <a:r>
              <a:rPr lang="id-ID" sz="3200" b="1" dirty="0" smtClean="0"/>
              <a:t>Strategi Intervensi pada Defisiensi Mikronutrien </a:t>
            </a:r>
            <a:endParaRPr lang="en-US" sz="3200" b="1" dirty="0" smtClean="0"/>
          </a:p>
        </p:txBody>
      </p:sp>
      <p:grpSp>
        <p:nvGrpSpPr>
          <p:cNvPr id="2" name="Group 3"/>
          <p:cNvGrpSpPr>
            <a:grpSpLocks/>
          </p:cNvGrpSpPr>
          <p:nvPr/>
        </p:nvGrpSpPr>
        <p:grpSpPr bwMode="auto">
          <a:xfrm>
            <a:off x="685800" y="1214422"/>
            <a:ext cx="7886728" cy="5041916"/>
            <a:chOff x="432" y="1200"/>
            <a:chExt cx="4611" cy="2741"/>
          </a:xfrm>
        </p:grpSpPr>
        <p:grpSp>
          <p:nvGrpSpPr>
            <p:cNvPr id="3" name="Group 4"/>
            <p:cNvGrpSpPr>
              <a:grpSpLocks/>
            </p:cNvGrpSpPr>
            <p:nvPr/>
          </p:nvGrpSpPr>
          <p:grpSpPr bwMode="auto">
            <a:xfrm>
              <a:off x="807" y="1200"/>
              <a:ext cx="4236" cy="2523"/>
              <a:chOff x="1080" y="2160"/>
              <a:chExt cx="10080" cy="5760"/>
            </a:xfrm>
          </p:grpSpPr>
          <p:sp>
            <p:nvSpPr>
              <p:cNvPr id="19463" name="Rectangle 5"/>
              <p:cNvSpPr>
                <a:spLocks noChangeArrowheads="1"/>
              </p:cNvSpPr>
              <p:nvPr/>
            </p:nvSpPr>
            <p:spPr bwMode="auto">
              <a:xfrm>
                <a:off x="1080" y="2160"/>
                <a:ext cx="10080" cy="5760"/>
              </a:xfrm>
              <a:prstGeom prst="rect">
                <a:avLst/>
              </a:prstGeom>
              <a:solidFill>
                <a:srgbClr val="008080"/>
              </a:solidFill>
              <a:ln w="9525">
                <a:solidFill>
                  <a:srgbClr val="000000"/>
                </a:solidFill>
                <a:miter lim="800000"/>
                <a:headEnd/>
                <a:tailEnd/>
              </a:ln>
            </p:spPr>
            <p:txBody>
              <a:bodyPr/>
              <a:lstStyle/>
              <a:p>
                <a:endParaRPr lang="id-ID"/>
              </a:p>
            </p:txBody>
          </p:sp>
          <p:sp>
            <p:nvSpPr>
              <p:cNvPr id="19464" name="Text Box 6"/>
              <p:cNvSpPr txBox="1">
                <a:spLocks noChangeArrowheads="1"/>
              </p:cNvSpPr>
              <p:nvPr/>
            </p:nvSpPr>
            <p:spPr bwMode="auto">
              <a:xfrm>
                <a:off x="1260" y="3060"/>
                <a:ext cx="2880" cy="540"/>
              </a:xfrm>
              <a:prstGeom prst="rect">
                <a:avLst/>
              </a:prstGeom>
              <a:solidFill>
                <a:srgbClr val="008080"/>
              </a:solidFill>
              <a:ln w="9525">
                <a:noFill/>
                <a:miter lim="800000"/>
                <a:headEnd/>
                <a:tailEnd/>
              </a:ln>
            </p:spPr>
            <p:txBody>
              <a:bodyPr/>
              <a:lstStyle/>
              <a:p>
                <a:r>
                  <a:rPr lang="en-US" sz="1400" b="1">
                    <a:solidFill>
                      <a:srgbClr val="000066"/>
                    </a:solidFill>
                  </a:rPr>
                  <a:t>Supplementation</a:t>
                </a:r>
              </a:p>
            </p:txBody>
          </p:sp>
          <p:sp>
            <p:nvSpPr>
              <p:cNvPr id="19465" name="Freeform 7"/>
              <p:cNvSpPr>
                <a:spLocks/>
              </p:cNvSpPr>
              <p:nvPr/>
            </p:nvSpPr>
            <p:spPr bwMode="auto">
              <a:xfrm>
                <a:off x="1260" y="2340"/>
                <a:ext cx="9900" cy="4860"/>
              </a:xfrm>
              <a:custGeom>
                <a:avLst/>
                <a:gdLst>
                  <a:gd name="T0" fmla="*/ 0 w 7920"/>
                  <a:gd name="T1" fmla="*/ 4860 h 4860"/>
                  <a:gd name="T2" fmla="*/ 19193 w 7920"/>
                  <a:gd name="T3" fmla="*/ 4140 h 4860"/>
                  <a:gd name="T4" fmla="*/ 51171 w 7920"/>
                  <a:gd name="T5" fmla="*/ 2340 h 4860"/>
                  <a:gd name="T6" fmla="*/ 95936 w 7920"/>
                  <a:gd name="T7" fmla="*/ 540 h 4860"/>
                  <a:gd name="T8" fmla="*/ 127901 w 7920"/>
                  <a:gd name="T9" fmla="*/ 360 h 4860"/>
                  <a:gd name="T10" fmla="*/ 185450 w 7920"/>
                  <a:gd name="T11" fmla="*/ 2700 h 4860"/>
                  <a:gd name="T12" fmla="*/ 217458 w 7920"/>
                  <a:gd name="T13" fmla="*/ 3960 h 4860"/>
                  <a:gd name="T14" fmla="*/ 262208 w 7920"/>
                  <a:gd name="T15" fmla="*/ 4500 h 4860"/>
                  <a:gd name="T16" fmla="*/ 281385 w 7920"/>
                  <a:gd name="T17" fmla="*/ 4680 h 48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920"/>
                  <a:gd name="T28" fmla="*/ 0 h 4860"/>
                  <a:gd name="T29" fmla="*/ 7920 w 7920"/>
                  <a:gd name="T30" fmla="*/ 4860 h 48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920" h="4860">
                    <a:moveTo>
                      <a:pt x="0" y="4860"/>
                    </a:moveTo>
                    <a:cubicBezTo>
                      <a:pt x="150" y="4710"/>
                      <a:pt x="300" y="4560"/>
                      <a:pt x="540" y="4140"/>
                    </a:cubicBezTo>
                    <a:cubicBezTo>
                      <a:pt x="780" y="3720"/>
                      <a:pt x="1080" y="2940"/>
                      <a:pt x="1440" y="2340"/>
                    </a:cubicBezTo>
                    <a:cubicBezTo>
                      <a:pt x="1800" y="1740"/>
                      <a:pt x="2340" y="870"/>
                      <a:pt x="2700" y="540"/>
                    </a:cubicBezTo>
                    <a:cubicBezTo>
                      <a:pt x="3060" y="210"/>
                      <a:pt x="3180" y="0"/>
                      <a:pt x="3600" y="360"/>
                    </a:cubicBezTo>
                    <a:cubicBezTo>
                      <a:pt x="4020" y="720"/>
                      <a:pt x="4800" y="2100"/>
                      <a:pt x="5220" y="2700"/>
                    </a:cubicBezTo>
                    <a:cubicBezTo>
                      <a:pt x="5640" y="3300"/>
                      <a:pt x="5760" y="3660"/>
                      <a:pt x="6120" y="3960"/>
                    </a:cubicBezTo>
                    <a:cubicBezTo>
                      <a:pt x="6480" y="4260"/>
                      <a:pt x="7080" y="4380"/>
                      <a:pt x="7380" y="4500"/>
                    </a:cubicBezTo>
                    <a:cubicBezTo>
                      <a:pt x="7680" y="4620"/>
                      <a:pt x="7800" y="4650"/>
                      <a:pt x="7920" y="4680"/>
                    </a:cubicBezTo>
                  </a:path>
                </a:pathLst>
              </a:custGeom>
              <a:noFill/>
              <a:ln w="38100">
                <a:solidFill>
                  <a:srgbClr val="FF0000"/>
                </a:solidFill>
                <a:round/>
                <a:headEnd/>
                <a:tailEnd/>
              </a:ln>
            </p:spPr>
            <p:txBody>
              <a:bodyPr/>
              <a:lstStyle/>
              <a:p>
                <a:endParaRPr lang="id-ID"/>
              </a:p>
            </p:txBody>
          </p:sp>
          <p:sp>
            <p:nvSpPr>
              <p:cNvPr id="19466" name="Text Box 8"/>
              <p:cNvSpPr txBox="1">
                <a:spLocks noChangeArrowheads="1"/>
              </p:cNvSpPr>
              <p:nvPr/>
            </p:nvSpPr>
            <p:spPr bwMode="auto">
              <a:xfrm>
                <a:off x="6680" y="6680"/>
                <a:ext cx="1960" cy="540"/>
              </a:xfrm>
              <a:prstGeom prst="rect">
                <a:avLst/>
              </a:prstGeom>
              <a:solidFill>
                <a:srgbClr val="008080"/>
              </a:solidFill>
              <a:ln w="9525">
                <a:noFill/>
                <a:miter lim="800000"/>
                <a:headEnd/>
                <a:tailEnd/>
              </a:ln>
            </p:spPr>
            <p:txBody>
              <a:bodyPr/>
              <a:lstStyle/>
              <a:p>
                <a:r>
                  <a:rPr lang="en-US" sz="1400" b="1">
                    <a:solidFill>
                      <a:srgbClr val="000066"/>
                    </a:solidFill>
                  </a:rPr>
                  <a:t>Diet Change</a:t>
                </a:r>
              </a:p>
            </p:txBody>
          </p:sp>
          <p:sp>
            <p:nvSpPr>
              <p:cNvPr id="19467" name="Text Box 9"/>
              <p:cNvSpPr txBox="1">
                <a:spLocks noChangeArrowheads="1"/>
              </p:cNvSpPr>
              <p:nvPr/>
            </p:nvSpPr>
            <p:spPr bwMode="auto">
              <a:xfrm>
                <a:off x="3560" y="5640"/>
                <a:ext cx="2040" cy="540"/>
              </a:xfrm>
              <a:prstGeom prst="rect">
                <a:avLst/>
              </a:prstGeom>
              <a:solidFill>
                <a:srgbClr val="008080"/>
              </a:solidFill>
              <a:ln w="9525">
                <a:noFill/>
                <a:miter lim="800000"/>
                <a:headEnd/>
                <a:tailEnd/>
              </a:ln>
            </p:spPr>
            <p:txBody>
              <a:bodyPr/>
              <a:lstStyle/>
              <a:p>
                <a:r>
                  <a:rPr lang="en-US" sz="1400" b="1">
                    <a:solidFill>
                      <a:srgbClr val="000066"/>
                    </a:solidFill>
                  </a:rPr>
                  <a:t>Fortification</a:t>
                </a:r>
              </a:p>
            </p:txBody>
          </p:sp>
          <p:sp>
            <p:nvSpPr>
              <p:cNvPr id="19468" name="Freeform 10"/>
              <p:cNvSpPr>
                <a:spLocks/>
              </p:cNvSpPr>
              <p:nvPr/>
            </p:nvSpPr>
            <p:spPr bwMode="auto">
              <a:xfrm>
                <a:off x="1440" y="2880"/>
                <a:ext cx="9720" cy="4500"/>
              </a:xfrm>
              <a:custGeom>
                <a:avLst/>
                <a:gdLst>
                  <a:gd name="T0" fmla="*/ 0 w 8820"/>
                  <a:gd name="T1" fmla="*/ 577 h 5160"/>
                  <a:gd name="T2" fmla="*/ 11073 w 8820"/>
                  <a:gd name="T3" fmla="*/ 558 h 5160"/>
                  <a:gd name="T4" fmla="*/ 15339 w 8820"/>
                  <a:gd name="T5" fmla="*/ 477 h 5160"/>
                  <a:gd name="T6" fmla="*/ 20449 w 8820"/>
                  <a:gd name="T7" fmla="*/ 215 h 5160"/>
                  <a:gd name="T8" fmla="*/ 26408 w 8820"/>
                  <a:gd name="T9" fmla="*/ 33 h 5160"/>
                  <a:gd name="T10" fmla="*/ 41750 w 8820"/>
                  <a:gd name="T11" fmla="*/ 14 h 5160"/>
                  <a:gd name="T12" fmla="*/ 0 60000 65536"/>
                  <a:gd name="T13" fmla="*/ 0 60000 65536"/>
                  <a:gd name="T14" fmla="*/ 0 60000 65536"/>
                  <a:gd name="T15" fmla="*/ 0 60000 65536"/>
                  <a:gd name="T16" fmla="*/ 0 60000 65536"/>
                  <a:gd name="T17" fmla="*/ 0 60000 65536"/>
                  <a:gd name="T18" fmla="*/ 0 w 8820"/>
                  <a:gd name="T19" fmla="*/ 0 h 5160"/>
                  <a:gd name="T20" fmla="*/ 8820 w 8820"/>
                  <a:gd name="T21" fmla="*/ 5160 h 5160"/>
                </a:gdLst>
                <a:ahLst/>
                <a:cxnLst>
                  <a:cxn ang="T12">
                    <a:pos x="T0" y="T1"/>
                  </a:cxn>
                  <a:cxn ang="T13">
                    <a:pos x="T2" y="T3"/>
                  </a:cxn>
                  <a:cxn ang="T14">
                    <a:pos x="T4" y="T5"/>
                  </a:cxn>
                  <a:cxn ang="T15">
                    <a:pos x="T6" y="T7"/>
                  </a:cxn>
                  <a:cxn ang="T16">
                    <a:pos x="T8" y="T9"/>
                  </a:cxn>
                  <a:cxn ang="T17">
                    <a:pos x="T10" y="T11"/>
                  </a:cxn>
                </a:cxnLst>
                <a:rect l="T18" t="T19" r="T20" b="T21"/>
                <a:pathLst>
                  <a:path w="8820" h="5160">
                    <a:moveTo>
                      <a:pt x="0" y="5160"/>
                    </a:moveTo>
                    <a:cubicBezTo>
                      <a:pt x="900" y="5145"/>
                      <a:pt x="1800" y="5130"/>
                      <a:pt x="2340" y="4980"/>
                    </a:cubicBezTo>
                    <a:cubicBezTo>
                      <a:pt x="2880" y="4830"/>
                      <a:pt x="2910" y="4770"/>
                      <a:pt x="3240" y="4260"/>
                    </a:cubicBezTo>
                    <a:cubicBezTo>
                      <a:pt x="3570" y="3750"/>
                      <a:pt x="3930" y="2580"/>
                      <a:pt x="4320" y="1920"/>
                    </a:cubicBezTo>
                    <a:cubicBezTo>
                      <a:pt x="4710" y="1260"/>
                      <a:pt x="4830" y="600"/>
                      <a:pt x="5580" y="300"/>
                    </a:cubicBezTo>
                    <a:cubicBezTo>
                      <a:pt x="6330" y="0"/>
                      <a:pt x="7575" y="60"/>
                      <a:pt x="8820" y="120"/>
                    </a:cubicBezTo>
                  </a:path>
                </a:pathLst>
              </a:custGeom>
              <a:noFill/>
              <a:ln w="38100">
                <a:solidFill>
                  <a:srgbClr val="0000FF"/>
                </a:solidFill>
                <a:round/>
                <a:headEnd/>
                <a:tailEnd/>
              </a:ln>
            </p:spPr>
            <p:txBody>
              <a:bodyPr/>
              <a:lstStyle/>
              <a:p>
                <a:endParaRPr lang="id-ID"/>
              </a:p>
            </p:txBody>
          </p:sp>
          <p:sp>
            <p:nvSpPr>
              <p:cNvPr id="19469" name="Line 11"/>
              <p:cNvSpPr>
                <a:spLocks noChangeShapeType="1"/>
              </p:cNvSpPr>
              <p:nvPr/>
            </p:nvSpPr>
            <p:spPr bwMode="auto">
              <a:xfrm flipV="1">
                <a:off x="1260" y="5760"/>
                <a:ext cx="9900" cy="2020"/>
              </a:xfrm>
              <a:prstGeom prst="line">
                <a:avLst/>
              </a:prstGeom>
              <a:noFill/>
              <a:ln w="38100">
                <a:solidFill>
                  <a:srgbClr val="FFFF00"/>
                </a:solidFill>
                <a:round/>
                <a:headEnd/>
                <a:tailEnd/>
              </a:ln>
            </p:spPr>
            <p:txBody>
              <a:bodyPr/>
              <a:lstStyle/>
              <a:p>
                <a:endParaRPr lang="id-ID"/>
              </a:p>
            </p:txBody>
          </p:sp>
        </p:grpSp>
        <p:sp>
          <p:nvSpPr>
            <p:cNvPr id="19461" name="Text Box 12"/>
            <p:cNvSpPr txBox="1">
              <a:spLocks noChangeArrowheads="1"/>
            </p:cNvSpPr>
            <p:nvPr/>
          </p:nvSpPr>
          <p:spPr bwMode="auto">
            <a:xfrm rot="-5400000">
              <a:off x="51" y="2383"/>
              <a:ext cx="1008" cy="245"/>
            </a:xfrm>
            <a:prstGeom prst="rect">
              <a:avLst/>
            </a:prstGeom>
            <a:noFill/>
            <a:ln w="9525">
              <a:noFill/>
              <a:miter lim="800000"/>
              <a:headEnd/>
              <a:tailEnd/>
            </a:ln>
          </p:spPr>
          <p:txBody>
            <a:bodyPr/>
            <a:lstStyle/>
            <a:p>
              <a:r>
                <a:rPr lang="en-US" sz="2000" b="1"/>
                <a:t>C</a:t>
              </a:r>
              <a:r>
                <a:rPr lang="id-ID" sz="2000" b="1"/>
                <a:t>akupan</a:t>
              </a:r>
              <a:endParaRPr lang="en-US" sz="2000" b="1"/>
            </a:p>
          </p:txBody>
        </p:sp>
        <p:sp>
          <p:nvSpPr>
            <p:cNvPr id="19462" name="Text Box 13"/>
            <p:cNvSpPr txBox="1">
              <a:spLocks noChangeArrowheads="1"/>
            </p:cNvSpPr>
            <p:nvPr/>
          </p:nvSpPr>
          <p:spPr bwMode="auto">
            <a:xfrm>
              <a:off x="2639" y="3744"/>
              <a:ext cx="721" cy="197"/>
            </a:xfrm>
            <a:prstGeom prst="rect">
              <a:avLst/>
            </a:prstGeom>
            <a:noFill/>
            <a:ln w="9525">
              <a:noFill/>
              <a:miter lim="800000"/>
              <a:headEnd/>
              <a:tailEnd/>
            </a:ln>
          </p:spPr>
          <p:txBody>
            <a:bodyPr/>
            <a:lstStyle/>
            <a:p>
              <a:pPr algn="ctr"/>
              <a:r>
                <a:rPr lang="id-ID" sz="2000" b="1"/>
                <a:t>Waktu</a:t>
              </a:r>
              <a:endParaRPr lang="en-US" sz="2000" b="1"/>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534400" cy="1143000"/>
          </a:xfrm>
        </p:spPr>
        <p:txBody>
          <a:bodyPr/>
          <a:lstStyle/>
          <a:p>
            <a:pPr>
              <a:defRPr/>
            </a:pPr>
            <a:r>
              <a:rPr lang="id-ID" sz="3600" dirty="0" smtClean="0"/>
              <a:t>Program Penanggulangan Masalah KVA di Indonesia</a:t>
            </a:r>
            <a:endParaRPr lang="id-ID" sz="3600" dirty="0"/>
          </a:p>
        </p:txBody>
      </p:sp>
      <p:sp>
        <p:nvSpPr>
          <p:cNvPr id="20483" name="Content Placeholder 2"/>
          <p:cNvSpPr>
            <a:spLocks noGrp="1"/>
          </p:cNvSpPr>
          <p:nvPr>
            <p:ph sz="quarter" idx="1"/>
          </p:nvPr>
        </p:nvSpPr>
        <p:spPr>
          <a:xfrm>
            <a:off x="301625" y="1527175"/>
            <a:ext cx="8504238" cy="4572000"/>
          </a:xfrm>
        </p:spPr>
        <p:txBody>
          <a:bodyPr/>
          <a:lstStyle/>
          <a:p>
            <a:r>
              <a:rPr lang="id-ID" sz="2800" dirty="0" smtClean="0"/>
              <a:t>KIE: Gizi Seimbang</a:t>
            </a:r>
          </a:p>
          <a:p>
            <a:r>
              <a:rPr lang="id-ID" sz="2800" dirty="0" smtClean="0"/>
              <a:t>Suplementasi: </a:t>
            </a:r>
          </a:p>
          <a:p>
            <a:pPr lvl="1"/>
            <a:r>
              <a:rPr lang="id-ID" sz="2400" dirty="0" smtClean="0"/>
              <a:t>Kapsul vitamin A untuk Bayi 6 bulan - Balita: 2 kali setahun</a:t>
            </a:r>
          </a:p>
          <a:p>
            <a:pPr lvl="1"/>
            <a:r>
              <a:rPr lang="id-ID" sz="2400" dirty="0" smtClean="0"/>
              <a:t>Kapsul Vit A untuk Ibu Nifas: segera setelah melahirkan dalam masa nifas, 2 kali pemberian dengan jarak kedua pemberian minimal 24 jam</a:t>
            </a:r>
          </a:p>
          <a:p>
            <a:r>
              <a:rPr lang="id-ID" sz="2800" dirty="0" smtClean="0"/>
              <a:t>Fortifikasi:</a:t>
            </a:r>
          </a:p>
          <a:p>
            <a:pPr lvl="1"/>
            <a:r>
              <a:rPr lang="id-ID" sz="2400" dirty="0" smtClean="0"/>
              <a:t>Taburia/Tabur Gizi</a:t>
            </a:r>
          </a:p>
          <a:p>
            <a:pPr lvl="1"/>
            <a:r>
              <a:rPr lang="id-ID" sz="2400" dirty="0" smtClean="0"/>
              <a:t>Minyak goreng (sedang dalam proses)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mtClean="0">
                <a:latin typeface="Comic Sans MS" pitchFamily="66" charset="0"/>
              </a:rPr>
              <a:t>Manfaat vitamin  A</a:t>
            </a:r>
          </a:p>
        </p:txBody>
      </p:sp>
      <p:sp>
        <p:nvSpPr>
          <p:cNvPr id="4099" name="Rectangle 3"/>
          <p:cNvSpPr>
            <a:spLocks noGrp="1" noChangeArrowheads="1"/>
          </p:cNvSpPr>
          <p:nvPr>
            <p:ph type="body" idx="1"/>
          </p:nvPr>
        </p:nvSpPr>
        <p:spPr/>
        <p:txBody>
          <a:bodyPr/>
          <a:lstStyle/>
          <a:p>
            <a:pPr eaLnBrk="1" hangingPunct="1"/>
            <a:r>
              <a:rPr lang="en-US" smtClean="0">
                <a:latin typeface="Comic Sans MS" pitchFamily="66" charset="0"/>
              </a:rPr>
              <a:t>Penglihatan</a:t>
            </a:r>
          </a:p>
          <a:p>
            <a:pPr eaLnBrk="1" hangingPunct="1"/>
            <a:r>
              <a:rPr lang="en-US" smtClean="0">
                <a:latin typeface="Comic Sans MS" pitchFamily="66" charset="0"/>
              </a:rPr>
              <a:t>Pertumbuhan dan perkembangan</a:t>
            </a:r>
          </a:p>
          <a:p>
            <a:pPr eaLnBrk="1" hangingPunct="1"/>
            <a:r>
              <a:rPr lang="en-US" smtClean="0">
                <a:latin typeface="Comic Sans MS" pitchFamily="66" charset="0"/>
              </a:rPr>
              <a:t>Perawatan jaringan epitel dan membran mukosa</a:t>
            </a:r>
          </a:p>
          <a:p>
            <a:pPr eaLnBrk="1" hangingPunct="1"/>
            <a:r>
              <a:rPr lang="en-US" smtClean="0">
                <a:latin typeface="Comic Sans MS" pitchFamily="66" charset="0"/>
              </a:rPr>
              <a:t>Fungsi kekebalan tubuh</a:t>
            </a:r>
          </a:p>
          <a:p>
            <a:pPr eaLnBrk="1" hangingPunct="1"/>
            <a:r>
              <a:rPr lang="en-US" smtClean="0">
                <a:latin typeface="Comic Sans MS" pitchFamily="66" charset="0"/>
              </a:rPr>
              <a:t>Mencegah kematian balita</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28584"/>
            <a:ext cx="8229600" cy="914400"/>
          </a:xfrm>
        </p:spPr>
        <p:txBody>
          <a:bodyPr/>
          <a:lstStyle/>
          <a:p>
            <a:pPr eaLnBrk="1" hangingPunct="1"/>
            <a:r>
              <a:rPr lang="en-US" sz="3200" dirty="0" err="1" smtClean="0">
                <a:latin typeface="Comic Sans MS" pitchFamily="66" charset="0"/>
              </a:rPr>
              <a:t>Suplementasi</a:t>
            </a:r>
            <a:r>
              <a:rPr lang="en-US" sz="3200" dirty="0" smtClean="0">
                <a:latin typeface="Comic Sans MS" pitchFamily="66" charset="0"/>
              </a:rPr>
              <a:t> </a:t>
            </a:r>
            <a:r>
              <a:rPr lang="en-US" sz="3200" dirty="0" err="1" smtClean="0">
                <a:latin typeface="Comic Sans MS" pitchFamily="66" charset="0"/>
              </a:rPr>
              <a:t>Kapsul</a:t>
            </a:r>
            <a:r>
              <a:rPr lang="en-US" sz="3200" dirty="0" smtClean="0">
                <a:latin typeface="Comic Sans MS" pitchFamily="66" charset="0"/>
              </a:rPr>
              <a:t> Vitamin A </a:t>
            </a:r>
            <a:br>
              <a:rPr lang="en-US" sz="3200" dirty="0" smtClean="0">
                <a:latin typeface="Comic Sans MS" pitchFamily="66" charset="0"/>
              </a:rPr>
            </a:br>
            <a:r>
              <a:rPr lang="en-US" sz="3200" dirty="0" err="1" smtClean="0">
                <a:latin typeface="Comic Sans MS" pitchFamily="66" charset="0"/>
              </a:rPr>
              <a:t>untuk</a:t>
            </a:r>
            <a:r>
              <a:rPr lang="en-US" sz="3200" dirty="0" smtClean="0">
                <a:latin typeface="Comic Sans MS" pitchFamily="66" charset="0"/>
              </a:rPr>
              <a:t> </a:t>
            </a:r>
            <a:r>
              <a:rPr lang="en-US" sz="3200" dirty="0" err="1" smtClean="0">
                <a:latin typeface="Comic Sans MS" pitchFamily="66" charset="0"/>
              </a:rPr>
              <a:t>pencegahan</a:t>
            </a:r>
            <a:endParaRPr lang="en-US" sz="3200" dirty="0" smtClean="0">
              <a:latin typeface="Comic Sans MS" pitchFamily="66" charset="0"/>
            </a:endParaRPr>
          </a:p>
        </p:txBody>
      </p:sp>
      <p:graphicFrame>
        <p:nvGraphicFramePr>
          <p:cNvPr id="22566" name="Group 38"/>
          <p:cNvGraphicFramePr>
            <a:graphicFrameLocks noGrp="1"/>
          </p:cNvGraphicFramePr>
          <p:nvPr>
            <p:ph type="tbl" idx="1"/>
          </p:nvPr>
        </p:nvGraphicFramePr>
        <p:xfrm>
          <a:off x="457200" y="1555762"/>
          <a:ext cx="8229600" cy="3802064"/>
        </p:xfrm>
        <a:graphic>
          <a:graphicData uri="http://schemas.openxmlformats.org/drawingml/2006/table">
            <a:tbl>
              <a:tblPr/>
              <a:tblGrid>
                <a:gridCol w="4953000"/>
                <a:gridCol w="3276600"/>
              </a:tblGrid>
              <a:tr h="620713">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chemeClr val="tx1"/>
                          </a:solidFill>
                          <a:effectLst/>
                          <a:latin typeface="Arial" charset="0"/>
                        </a:rPr>
                        <a:t>Pemberian</a:t>
                      </a:r>
                      <a:r>
                        <a:rPr kumimoji="0" lang="en-US" sz="2800" b="0" i="0" u="none" strike="noStrike" cap="none" normalizeH="0" baseline="0" dirty="0" smtClean="0">
                          <a:ln>
                            <a:noFill/>
                          </a:ln>
                          <a:solidFill>
                            <a:schemeClr val="tx1"/>
                          </a:solidFill>
                          <a:effectLst/>
                          <a:latin typeface="Arial" charset="0"/>
                        </a:rPr>
                        <a:t> </a:t>
                      </a:r>
                      <a:r>
                        <a:rPr kumimoji="0" lang="en-US" sz="2800" b="0" i="0" u="none" strike="noStrike" cap="none" normalizeH="0" baseline="0" dirty="0" err="1" smtClean="0">
                          <a:ln>
                            <a:noFill/>
                          </a:ln>
                          <a:solidFill>
                            <a:schemeClr val="tx1"/>
                          </a:solidFill>
                          <a:effectLst/>
                          <a:latin typeface="Arial" charset="0"/>
                        </a:rPr>
                        <a:t>Kapsul</a:t>
                      </a:r>
                      <a:r>
                        <a:rPr kumimoji="0" lang="en-US" sz="2800" b="0" i="0" u="none" strike="noStrike" cap="none" normalizeH="0" baseline="0" dirty="0" smtClean="0">
                          <a:ln>
                            <a:noFill/>
                          </a:ln>
                          <a:solidFill>
                            <a:schemeClr val="tx1"/>
                          </a:solidFill>
                          <a:effectLst/>
                          <a:latin typeface="Arial" charset="0"/>
                        </a:rPr>
                        <a:t> Vitamin A </a:t>
                      </a:r>
                      <a:r>
                        <a:rPr kumimoji="0" lang="en-US" sz="2800" b="0" i="0" u="none" strike="noStrike" cap="none" normalizeH="0" baseline="0" dirty="0" err="1" smtClean="0">
                          <a:ln>
                            <a:noFill/>
                          </a:ln>
                          <a:solidFill>
                            <a:schemeClr val="tx1"/>
                          </a:solidFill>
                          <a:effectLst/>
                          <a:latin typeface="Arial" charset="0"/>
                        </a:rPr>
                        <a:t>dosis</a:t>
                      </a:r>
                      <a:r>
                        <a:rPr kumimoji="0" lang="en-US" sz="2800" b="0" i="0" u="none" strike="noStrike" cap="none" normalizeH="0" baseline="0" dirty="0" smtClean="0">
                          <a:ln>
                            <a:noFill/>
                          </a:ln>
                          <a:solidFill>
                            <a:schemeClr val="tx1"/>
                          </a:solidFill>
                          <a:effectLst/>
                          <a:latin typeface="Arial" charset="0"/>
                        </a:rPr>
                        <a:t> </a:t>
                      </a:r>
                      <a:r>
                        <a:rPr kumimoji="0" lang="en-US" sz="2800" b="0" i="0" u="none" strike="noStrike" cap="none" normalizeH="0" baseline="0" dirty="0" err="1" smtClean="0">
                          <a:ln>
                            <a:noFill/>
                          </a:ln>
                          <a:solidFill>
                            <a:schemeClr val="tx1"/>
                          </a:solidFill>
                          <a:effectLst/>
                          <a:latin typeface="Arial" charset="0"/>
                        </a:rPr>
                        <a:t>tinggi</a:t>
                      </a:r>
                      <a:endParaRPr kumimoji="0" lang="en-US" sz="28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1209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Bayi &lt; 6 bln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(bayi tidak dapat ASI) dan ibu tdk dpt supl Vit 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50.000 IU*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2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Bayi 6 – 12 bln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(kapsul biru)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100.000 IU*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49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chemeClr val="tx1"/>
                          </a:solidFill>
                          <a:effectLst/>
                          <a:latin typeface="Arial" charset="0"/>
                        </a:rPr>
                        <a:t>Anak</a:t>
                      </a:r>
                      <a:r>
                        <a:rPr kumimoji="0" lang="en-US" sz="2800" b="0" i="0" u="none" strike="noStrike" cap="none" normalizeH="0" baseline="0" dirty="0" smtClean="0">
                          <a:ln>
                            <a:noFill/>
                          </a:ln>
                          <a:solidFill>
                            <a:schemeClr val="tx1"/>
                          </a:solidFill>
                          <a:effectLst/>
                          <a:latin typeface="Arial" charset="0"/>
                        </a:rPr>
                        <a:t> &gt; 12 </a:t>
                      </a:r>
                      <a:r>
                        <a:rPr kumimoji="0" lang="en-US" sz="2800" b="0" i="0" u="none" strike="noStrike" cap="none" normalizeH="0" baseline="0" dirty="0" err="1" smtClean="0">
                          <a:ln>
                            <a:noFill/>
                          </a:ln>
                          <a:solidFill>
                            <a:schemeClr val="tx1"/>
                          </a:solidFill>
                          <a:effectLst/>
                          <a:latin typeface="Arial" charset="0"/>
                        </a:rPr>
                        <a:t>bln</a:t>
                      </a:r>
                      <a:endParaRPr kumimoji="0" lang="en-US" sz="2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a:t>
                      </a:r>
                      <a:r>
                        <a:rPr kumimoji="0" lang="en-US" sz="2000" b="0" i="0" u="none" strike="noStrike" cap="none" normalizeH="0" baseline="0" dirty="0" err="1" smtClean="0">
                          <a:ln>
                            <a:noFill/>
                          </a:ln>
                          <a:solidFill>
                            <a:schemeClr val="tx1"/>
                          </a:solidFill>
                          <a:effectLst/>
                          <a:latin typeface="Arial" charset="0"/>
                        </a:rPr>
                        <a:t>kapsul</a:t>
                      </a:r>
                      <a:r>
                        <a:rPr kumimoji="0" lang="en-US" sz="2000" b="0" i="0" u="none" strike="noStrike" cap="none" normalizeH="0" baseline="0" dirty="0" smtClean="0">
                          <a:ln>
                            <a:noFill/>
                          </a:ln>
                          <a:solidFill>
                            <a:schemeClr val="tx1"/>
                          </a:solidFill>
                          <a:effectLst/>
                          <a:latin typeface="Arial" charset="0"/>
                        </a:rPr>
                        <a:t> </a:t>
                      </a:r>
                      <a:r>
                        <a:rPr kumimoji="0" lang="en-US" sz="2000" b="0" i="0" u="none" strike="noStrike" cap="none" normalizeH="0" baseline="0" dirty="0" err="1" smtClean="0">
                          <a:ln>
                            <a:noFill/>
                          </a:ln>
                          <a:solidFill>
                            <a:schemeClr val="tx1"/>
                          </a:solidFill>
                          <a:effectLst/>
                          <a:latin typeface="Arial" charset="0"/>
                        </a:rPr>
                        <a:t>merah</a:t>
                      </a:r>
                      <a:r>
                        <a:rPr kumimoji="0" lang="en-US" sz="2000" b="0" i="0" u="none" strike="noStrike" cap="none" normalizeH="0" baseline="0" dirty="0" smtClean="0">
                          <a:ln>
                            <a:noFill/>
                          </a:ln>
                          <a:solidFill>
                            <a:schemeClr val="tx1"/>
                          </a:solidFill>
                          <a:effectLst/>
                          <a:latin typeface="Arial"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charset="0"/>
                        </a:rPr>
                        <a:t>200.000 IU*</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2550" name="Text Box 39"/>
          <p:cNvSpPr txBox="1">
            <a:spLocks noChangeArrowheads="1"/>
          </p:cNvSpPr>
          <p:nvPr/>
        </p:nvSpPr>
        <p:spPr bwMode="auto">
          <a:xfrm>
            <a:off x="785786" y="5572140"/>
            <a:ext cx="1752600" cy="376238"/>
          </a:xfrm>
          <a:prstGeom prst="rect">
            <a:avLst/>
          </a:prstGeom>
          <a:noFill/>
          <a:ln w="9525">
            <a:solidFill>
              <a:schemeClr val="tx1"/>
            </a:solidFill>
            <a:miter lim="800000"/>
            <a:headEnd/>
            <a:tailEnd/>
          </a:ln>
        </p:spPr>
        <p:txBody>
          <a:bodyPr>
            <a:spAutoFit/>
          </a:bodyPr>
          <a:lstStyle/>
          <a:p>
            <a:pPr>
              <a:spcBef>
                <a:spcPct val="50000"/>
              </a:spcBef>
            </a:pPr>
            <a:r>
              <a:rPr lang="en-US"/>
              <a:t> * 6 bln sekali</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142852"/>
            <a:ext cx="8229600" cy="927100"/>
          </a:xfrm>
        </p:spPr>
        <p:txBody>
          <a:bodyPr/>
          <a:lstStyle/>
          <a:p>
            <a:r>
              <a:rPr lang="id-ID" sz="3200" dirty="0" smtClean="0"/>
              <a:t>Suplementasi Kapsul Vit A </a:t>
            </a:r>
            <a:br>
              <a:rPr lang="id-ID" sz="3200" dirty="0" smtClean="0"/>
            </a:br>
            <a:r>
              <a:rPr lang="id-ID" sz="3200" dirty="0" smtClean="0"/>
              <a:t>untuk Ibu Nifas</a:t>
            </a:r>
            <a:endParaRPr lang="id-ID" sz="3200" dirty="0"/>
          </a:p>
        </p:txBody>
      </p:sp>
      <p:sp>
        <p:nvSpPr>
          <p:cNvPr id="6" name="Content Placeholder 5"/>
          <p:cNvSpPr>
            <a:spLocks noGrp="1"/>
          </p:cNvSpPr>
          <p:nvPr>
            <p:ph idx="1"/>
          </p:nvPr>
        </p:nvSpPr>
        <p:spPr>
          <a:xfrm>
            <a:off x="457200" y="1142984"/>
            <a:ext cx="8229600" cy="5357850"/>
          </a:xfrm>
        </p:spPr>
        <p:txBody>
          <a:bodyPr/>
          <a:lstStyle/>
          <a:p>
            <a:r>
              <a:rPr lang="id-ID" sz="2400" dirty="0" smtClean="0"/>
              <a:t>Masa Nifas</a:t>
            </a:r>
          </a:p>
          <a:p>
            <a:pPr lvl="1"/>
            <a:r>
              <a:rPr lang="id-ID" sz="2000" dirty="0" smtClean="0"/>
              <a:t>0-42 hari setelah kelahiran</a:t>
            </a:r>
          </a:p>
          <a:p>
            <a:r>
              <a:rPr lang="id-ID" sz="2400" dirty="0" smtClean="0"/>
              <a:t>Manfaat</a:t>
            </a:r>
          </a:p>
          <a:p>
            <a:pPr lvl="1"/>
            <a:r>
              <a:rPr lang="id-ID" sz="2000" dirty="0" smtClean="0"/>
              <a:t>Kandungan vit A dlm ASI meningkat</a:t>
            </a:r>
          </a:p>
          <a:p>
            <a:pPr lvl="1"/>
            <a:r>
              <a:rPr lang="id-ID" sz="2000" dirty="0" smtClean="0"/>
              <a:t>Menyuplai vit A yg adekuat bagi bayi</a:t>
            </a:r>
          </a:p>
          <a:p>
            <a:r>
              <a:rPr lang="id-ID" sz="2400" dirty="0" smtClean="0"/>
              <a:t>Dosis</a:t>
            </a:r>
          </a:p>
          <a:p>
            <a:pPr lvl="1"/>
            <a:r>
              <a:rPr lang="id-ID" sz="2000" dirty="0" smtClean="0"/>
              <a:t>2 kali kapsul 200.000 IU (merah)</a:t>
            </a:r>
          </a:p>
          <a:p>
            <a:pPr lvl="2"/>
            <a:r>
              <a:rPr lang="id-ID" sz="1800" dirty="0" smtClean="0"/>
              <a:t>1 kapsul segera setelah melahirkan</a:t>
            </a:r>
          </a:p>
          <a:p>
            <a:pPr lvl="2"/>
            <a:r>
              <a:rPr lang="id-ID" sz="1800" dirty="0" smtClean="0"/>
              <a:t>1 kapsul dlm minimal 24 jam setelah pemberian kapsul pertama</a:t>
            </a:r>
          </a:p>
          <a:p>
            <a:r>
              <a:rPr lang="id-ID" sz="2400" dirty="0" smtClean="0"/>
              <a:t>Kenapa pd ibu nifas dan harus 2 kali?</a:t>
            </a:r>
          </a:p>
          <a:p>
            <a:pPr lvl="1"/>
            <a:r>
              <a:rPr lang="id-ID" sz="2000" dirty="0" smtClean="0"/>
              <a:t>Bayi lahir dg cadangan vit A yg rendah</a:t>
            </a:r>
          </a:p>
          <a:p>
            <a:pPr lvl="1"/>
            <a:r>
              <a:rPr lang="id-ID" sz="2000" dirty="0" smtClean="0"/>
              <a:t>Pemberian 1 kapsul hanya cukup utk menyuplai kebutuhan bayi selama 60 hari</a:t>
            </a:r>
          </a:p>
          <a:p>
            <a:pPr lvl="2"/>
            <a:r>
              <a:rPr lang="id-ID" sz="1800" dirty="0" smtClean="0"/>
              <a:t>Dg 2 kapsul diharapkan dpt memenuhi sampai usia bayi 6 bulan</a:t>
            </a:r>
          </a:p>
          <a:p>
            <a:pPr lvl="1"/>
            <a:endParaRPr lang="id-ID" sz="2400" dirty="0"/>
          </a:p>
        </p:txBody>
      </p:sp>
      <p:sp>
        <p:nvSpPr>
          <p:cNvPr id="5" name="Slide Number Placeholder 4"/>
          <p:cNvSpPr>
            <a:spLocks noGrp="1"/>
          </p:cNvSpPr>
          <p:nvPr>
            <p:ph type="sldNum" sz="quarter" idx="12"/>
          </p:nvPr>
        </p:nvSpPr>
        <p:spPr/>
        <p:txBody>
          <a:bodyPr/>
          <a:lstStyle/>
          <a:p>
            <a:pPr>
              <a:defRPr/>
            </a:pPr>
            <a:fld id="{17C54BD0-3417-46D2-B8C0-0D0C91034571}" type="slidenum">
              <a:rPr lang="en-US" smtClean="0"/>
              <a:pPr>
                <a:defRPr/>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z="3600" dirty="0" err="1" smtClean="0">
                <a:latin typeface="Comic Sans MS" pitchFamily="66" charset="0"/>
              </a:rPr>
              <a:t>Suplementasi</a:t>
            </a:r>
            <a:r>
              <a:rPr lang="en-US" sz="3600" dirty="0" smtClean="0">
                <a:latin typeface="Comic Sans MS" pitchFamily="66" charset="0"/>
              </a:rPr>
              <a:t> </a:t>
            </a:r>
            <a:r>
              <a:rPr lang="en-US" sz="3600" dirty="0" err="1" smtClean="0">
                <a:latin typeface="Comic Sans MS" pitchFamily="66" charset="0"/>
              </a:rPr>
              <a:t>kapsul</a:t>
            </a:r>
            <a:r>
              <a:rPr lang="en-US" sz="3600" dirty="0" smtClean="0">
                <a:latin typeface="Comic Sans MS" pitchFamily="66" charset="0"/>
              </a:rPr>
              <a:t> vitamin A</a:t>
            </a:r>
            <a:br>
              <a:rPr lang="en-US" sz="3600" dirty="0" smtClean="0">
                <a:latin typeface="Comic Sans MS" pitchFamily="66" charset="0"/>
              </a:rPr>
            </a:br>
            <a:r>
              <a:rPr lang="en-US" sz="3600" dirty="0" err="1" smtClean="0">
                <a:latin typeface="Comic Sans MS" pitchFamily="66" charset="0"/>
              </a:rPr>
              <a:t>untuk</a:t>
            </a:r>
            <a:r>
              <a:rPr lang="en-US" sz="3600" dirty="0" smtClean="0">
                <a:latin typeface="Comic Sans MS" pitchFamily="66" charset="0"/>
              </a:rPr>
              <a:t> </a:t>
            </a:r>
            <a:r>
              <a:rPr lang="en-US" sz="3600" dirty="0" err="1" smtClean="0">
                <a:latin typeface="Comic Sans MS" pitchFamily="66" charset="0"/>
              </a:rPr>
              <a:t>pengobatan</a:t>
            </a:r>
            <a:r>
              <a:rPr lang="id-ID" sz="3600" dirty="0" smtClean="0">
                <a:latin typeface="Comic Sans MS" pitchFamily="66" charset="0"/>
              </a:rPr>
              <a:t> (XN –X2)</a:t>
            </a:r>
            <a:endParaRPr lang="en-US" sz="3600" dirty="0" smtClean="0">
              <a:latin typeface="Comic Sans MS" pitchFamily="66" charset="0"/>
            </a:endParaRPr>
          </a:p>
        </p:txBody>
      </p:sp>
      <p:sp>
        <p:nvSpPr>
          <p:cNvPr id="23555" name="Rectangle 3"/>
          <p:cNvSpPr>
            <a:spLocks noGrp="1" noChangeArrowheads="1"/>
          </p:cNvSpPr>
          <p:nvPr>
            <p:ph type="body" idx="1"/>
          </p:nvPr>
        </p:nvSpPr>
        <p:spPr/>
        <p:txBody>
          <a:bodyPr/>
          <a:lstStyle/>
          <a:p>
            <a:pPr marL="609600" indent="-609600" eaLnBrk="1" hangingPunct="1">
              <a:buFontTx/>
              <a:buAutoNum type="arabicPeriod"/>
            </a:pPr>
            <a:r>
              <a:rPr lang="en-US" sz="2800" dirty="0" err="1" smtClean="0">
                <a:latin typeface="Comic Sans MS" pitchFamily="66" charset="0"/>
              </a:rPr>
              <a:t>Segera</a:t>
            </a:r>
            <a:r>
              <a:rPr lang="en-US" sz="2800" dirty="0" smtClean="0">
                <a:latin typeface="Comic Sans MS" pitchFamily="66" charset="0"/>
              </a:rPr>
              <a:t> </a:t>
            </a:r>
            <a:r>
              <a:rPr lang="en-US" sz="2800" dirty="0" err="1" smtClean="0">
                <a:latin typeface="Comic Sans MS" pitchFamily="66" charset="0"/>
              </a:rPr>
              <a:t>setelah</a:t>
            </a:r>
            <a:r>
              <a:rPr lang="en-US" sz="2800" dirty="0" smtClean="0">
                <a:latin typeface="Comic Sans MS" pitchFamily="66" charset="0"/>
              </a:rPr>
              <a:t> diagnosis</a:t>
            </a:r>
          </a:p>
          <a:p>
            <a:pPr marL="990600" lvl="1" indent="-533400" eaLnBrk="1" hangingPunct="1"/>
            <a:r>
              <a:rPr lang="en-US" sz="2400" dirty="0" smtClean="0">
                <a:latin typeface="Comic Sans MS" pitchFamily="66" charset="0"/>
              </a:rPr>
              <a:t>  &lt; 6 </a:t>
            </a:r>
            <a:r>
              <a:rPr lang="en-US" sz="2400" dirty="0" err="1" smtClean="0">
                <a:latin typeface="Comic Sans MS" pitchFamily="66" charset="0"/>
              </a:rPr>
              <a:t>bln</a:t>
            </a:r>
            <a:r>
              <a:rPr lang="en-US" sz="2400" dirty="0" smtClean="0">
                <a:latin typeface="Comic Sans MS" pitchFamily="66" charset="0"/>
              </a:rPr>
              <a:t>		50.000 IU</a:t>
            </a:r>
          </a:p>
          <a:p>
            <a:pPr marL="990600" lvl="1" indent="-533400" eaLnBrk="1" hangingPunct="1"/>
            <a:r>
              <a:rPr lang="en-US" sz="2400" dirty="0" smtClean="0">
                <a:latin typeface="Comic Sans MS" pitchFamily="66" charset="0"/>
              </a:rPr>
              <a:t>  6 – 12 </a:t>
            </a:r>
            <a:r>
              <a:rPr lang="en-US" sz="2400" dirty="0" err="1" smtClean="0">
                <a:latin typeface="Comic Sans MS" pitchFamily="66" charset="0"/>
              </a:rPr>
              <a:t>bln</a:t>
            </a:r>
            <a:r>
              <a:rPr lang="en-US" sz="2400" dirty="0" smtClean="0">
                <a:latin typeface="Comic Sans MS" pitchFamily="66" charset="0"/>
              </a:rPr>
              <a:t>	</a:t>
            </a:r>
            <a:r>
              <a:rPr lang="id-ID" sz="2400" dirty="0" smtClean="0">
                <a:latin typeface="Comic Sans MS" pitchFamily="66" charset="0"/>
              </a:rPr>
              <a:t>	</a:t>
            </a:r>
            <a:r>
              <a:rPr lang="en-US" sz="2400" dirty="0" smtClean="0">
                <a:latin typeface="Comic Sans MS" pitchFamily="66" charset="0"/>
              </a:rPr>
              <a:t>100.000 IU</a:t>
            </a:r>
          </a:p>
          <a:p>
            <a:pPr marL="990600" lvl="1" indent="-533400" eaLnBrk="1" hangingPunct="1"/>
            <a:r>
              <a:rPr lang="en-US" sz="2400" dirty="0" smtClean="0">
                <a:latin typeface="Comic Sans MS" pitchFamily="66" charset="0"/>
              </a:rPr>
              <a:t>  &gt; 12 </a:t>
            </a:r>
            <a:r>
              <a:rPr lang="en-US" sz="2400" dirty="0" err="1" smtClean="0">
                <a:latin typeface="Comic Sans MS" pitchFamily="66" charset="0"/>
              </a:rPr>
              <a:t>bln</a:t>
            </a:r>
            <a:r>
              <a:rPr lang="en-US" sz="2400" dirty="0" smtClean="0">
                <a:latin typeface="Comic Sans MS" pitchFamily="66" charset="0"/>
              </a:rPr>
              <a:t>	 </a:t>
            </a:r>
            <a:r>
              <a:rPr lang="id-ID" sz="2400" dirty="0" smtClean="0">
                <a:latin typeface="Comic Sans MS" pitchFamily="66" charset="0"/>
              </a:rPr>
              <a:t>	</a:t>
            </a:r>
            <a:r>
              <a:rPr lang="en-US" sz="2400" dirty="0" smtClean="0">
                <a:latin typeface="Comic Sans MS" pitchFamily="66" charset="0"/>
              </a:rPr>
              <a:t>200.000 IU</a:t>
            </a:r>
          </a:p>
          <a:p>
            <a:pPr marL="609600" indent="-609600" eaLnBrk="1" hangingPunct="1">
              <a:buFontTx/>
              <a:buAutoNum type="arabicPeriod"/>
            </a:pPr>
            <a:r>
              <a:rPr lang="en-US" sz="2800" dirty="0" err="1" smtClean="0">
                <a:latin typeface="Comic Sans MS" pitchFamily="66" charset="0"/>
              </a:rPr>
              <a:t>Diberikan</a:t>
            </a:r>
            <a:r>
              <a:rPr lang="en-US" sz="2800" dirty="0" smtClean="0">
                <a:latin typeface="Comic Sans MS" pitchFamily="66" charset="0"/>
              </a:rPr>
              <a:t> </a:t>
            </a:r>
            <a:r>
              <a:rPr lang="en-US" sz="2800" dirty="0" err="1" smtClean="0">
                <a:latin typeface="Comic Sans MS" pitchFamily="66" charset="0"/>
              </a:rPr>
              <a:t>juga</a:t>
            </a:r>
            <a:r>
              <a:rPr lang="en-US" sz="2800" dirty="0" smtClean="0">
                <a:latin typeface="Comic Sans MS" pitchFamily="66" charset="0"/>
              </a:rPr>
              <a:t> </a:t>
            </a:r>
            <a:r>
              <a:rPr lang="en-US" sz="2800" dirty="0" err="1" smtClean="0">
                <a:latin typeface="Comic Sans MS" pitchFamily="66" charset="0"/>
              </a:rPr>
              <a:t>hari</a:t>
            </a:r>
            <a:r>
              <a:rPr lang="en-US" sz="2800" dirty="0" smtClean="0">
                <a:latin typeface="Comic Sans MS" pitchFamily="66" charset="0"/>
              </a:rPr>
              <a:t> </a:t>
            </a:r>
            <a:r>
              <a:rPr lang="en-US" sz="2800" dirty="0" err="1" smtClean="0">
                <a:latin typeface="Comic Sans MS" pitchFamily="66" charset="0"/>
              </a:rPr>
              <a:t>berikutnya</a:t>
            </a:r>
            <a:r>
              <a:rPr lang="en-US" sz="2800" dirty="0" smtClean="0">
                <a:latin typeface="Comic Sans MS" pitchFamily="66" charset="0"/>
              </a:rPr>
              <a:t> </a:t>
            </a:r>
            <a:r>
              <a:rPr lang="en-US" sz="2800" dirty="0" err="1" smtClean="0">
                <a:latin typeface="Comic Sans MS" pitchFamily="66" charset="0"/>
              </a:rPr>
              <a:t>dengan</a:t>
            </a:r>
            <a:r>
              <a:rPr lang="en-US" sz="2800" dirty="0" smtClean="0">
                <a:latin typeface="Comic Sans MS" pitchFamily="66" charset="0"/>
              </a:rPr>
              <a:t> </a:t>
            </a:r>
            <a:r>
              <a:rPr lang="en-US" sz="2800" dirty="0" err="1" smtClean="0">
                <a:latin typeface="Comic Sans MS" pitchFamily="66" charset="0"/>
              </a:rPr>
              <a:t>dosis</a:t>
            </a:r>
            <a:r>
              <a:rPr lang="en-US" sz="2800" dirty="0" smtClean="0">
                <a:latin typeface="Comic Sans MS" pitchFamily="66" charset="0"/>
              </a:rPr>
              <a:t> yang </a:t>
            </a:r>
            <a:r>
              <a:rPr lang="en-US" sz="2800" dirty="0" err="1" smtClean="0">
                <a:latin typeface="Comic Sans MS" pitchFamily="66" charset="0"/>
              </a:rPr>
              <a:t>sama</a:t>
            </a:r>
            <a:r>
              <a:rPr lang="en-US" sz="2800" dirty="0" smtClean="0">
                <a:latin typeface="Comic Sans MS" pitchFamily="66" charset="0"/>
              </a:rPr>
              <a:t> </a:t>
            </a:r>
          </a:p>
          <a:p>
            <a:pPr marL="609600" indent="-609600" eaLnBrk="1" hangingPunct="1">
              <a:buFontTx/>
              <a:buAutoNum type="arabicPeriod"/>
            </a:pPr>
            <a:r>
              <a:rPr lang="en-US" sz="2800" dirty="0" err="1" smtClean="0">
                <a:latin typeface="Comic Sans MS" pitchFamily="66" charset="0"/>
              </a:rPr>
              <a:t>Diberikan</a:t>
            </a:r>
            <a:r>
              <a:rPr lang="en-US" sz="2800" dirty="0" smtClean="0">
                <a:latin typeface="Comic Sans MS" pitchFamily="66" charset="0"/>
              </a:rPr>
              <a:t> 2 </a:t>
            </a:r>
            <a:r>
              <a:rPr lang="en-US" sz="2800" dirty="0" err="1" smtClean="0">
                <a:latin typeface="Comic Sans MS" pitchFamily="66" charset="0"/>
              </a:rPr>
              <a:t>minggu</a:t>
            </a:r>
            <a:r>
              <a:rPr lang="en-US" sz="2800" dirty="0" smtClean="0">
                <a:latin typeface="Comic Sans MS" pitchFamily="66" charset="0"/>
              </a:rPr>
              <a:t> </a:t>
            </a:r>
            <a:r>
              <a:rPr lang="en-US" sz="2800" dirty="0" err="1" smtClean="0">
                <a:latin typeface="Comic Sans MS" pitchFamily="66" charset="0"/>
              </a:rPr>
              <a:t>sesudahnya</a:t>
            </a:r>
            <a:r>
              <a:rPr lang="en-US" sz="2800" dirty="0" smtClean="0">
                <a:latin typeface="Comic Sans MS" pitchFamily="66" charset="0"/>
              </a:rPr>
              <a:t> </a:t>
            </a:r>
            <a:r>
              <a:rPr lang="en-US" sz="2800" dirty="0" err="1" smtClean="0">
                <a:latin typeface="Comic Sans MS" pitchFamily="66" charset="0"/>
              </a:rPr>
              <a:t>dengan</a:t>
            </a:r>
            <a:r>
              <a:rPr lang="en-US" sz="2800" dirty="0" smtClean="0">
                <a:latin typeface="Comic Sans MS" pitchFamily="66" charset="0"/>
              </a:rPr>
              <a:t> </a:t>
            </a:r>
            <a:r>
              <a:rPr lang="en-US" sz="2800" dirty="0" err="1" smtClean="0">
                <a:latin typeface="Comic Sans MS" pitchFamily="66" charset="0"/>
              </a:rPr>
              <a:t>dosis</a:t>
            </a:r>
            <a:r>
              <a:rPr lang="en-US" sz="2800" dirty="0" smtClean="0">
                <a:latin typeface="Comic Sans MS" pitchFamily="66" charset="0"/>
              </a:rPr>
              <a:t> yang </a:t>
            </a:r>
            <a:r>
              <a:rPr lang="en-US" sz="2800" dirty="0" err="1" smtClean="0">
                <a:latin typeface="Comic Sans MS" pitchFamily="66" charset="0"/>
              </a:rPr>
              <a:t>sama</a:t>
            </a:r>
            <a:endParaRPr lang="en-US" sz="2800" dirty="0" smtClean="0">
              <a:latin typeface="Comic Sans MS" pitchFamily="66"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4638"/>
            <a:ext cx="7470775" cy="1143000"/>
          </a:xfrm>
        </p:spPr>
        <p:txBody>
          <a:bodyPr/>
          <a:lstStyle/>
          <a:p>
            <a:r>
              <a:rPr lang="en-US" sz="3000" smtClean="0"/>
              <a:t>Cakupan kapsul vit A utk 6-59 bln di Indonesia</a:t>
            </a:r>
          </a:p>
        </p:txBody>
      </p:sp>
      <p:sp>
        <p:nvSpPr>
          <p:cNvPr id="28675" name="Rectangle 3"/>
          <p:cNvSpPr>
            <a:spLocks noGrp="1" noChangeArrowheads="1"/>
          </p:cNvSpPr>
          <p:nvPr>
            <p:ph type="subTitle" idx="4294967295"/>
          </p:nvPr>
        </p:nvSpPr>
        <p:spPr>
          <a:xfrm>
            <a:off x="428596" y="1571612"/>
            <a:ext cx="8305800" cy="4724400"/>
          </a:xfrm>
        </p:spPr>
        <p:txBody>
          <a:bodyPr/>
          <a:lstStyle/>
          <a:p>
            <a:pPr marL="609600" indent="-609600"/>
            <a:r>
              <a:rPr lang="id-ID" sz="2800" dirty="0" smtClean="0">
                <a:sym typeface="Wingdings" pitchFamily="2" charset="2"/>
              </a:rPr>
              <a:t>Gizi dalam Angka (2006)</a:t>
            </a:r>
            <a:endParaRPr lang="en-US" sz="2800" dirty="0" smtClean="0">
              <a:sym typeface="Wingdings" pitchFamily="2" charset="2"/>
            </a:endParaRPr>
          </a:p>
          <a:p>
            <a:pPr marL="1009650" lvl="1" indent="-609600"/>
            <a:r>
              <a:rPr lang="id-ID" sz="2400" dirty="0" smtClean="0">
                <a:sym typeface="Wingdings" pitchFamily="2" charset="2"/>
              </a:rPr>
              <a:t>1995  </a:t>
            </a:r>
            <a:r>
              <a:rPr lang="en-US" sz="2400" dirty="0" smtClean="0">
                <a:sym typeface="Wingdings" pitchFamily="2" charset="2"/>
              </a:rPr>
              <a:t>60.2</a:t>
            </a:r>
            <a:r>
              <a:rPr lang="id-ID" sz="2400" dirty="0" smtClean="0">
                <a:sym typeface="Wingdings" pitchFamily="2" charset="2"/>
              </a:rPr>
              <a:t>%</a:t>
            </a:r>
            <a:r>
              <a:rPr lang="en-US" sz="2400" dirty="0" smtClean="0">
                <a:sym typeface="Wingdings" pitchFamily="2" charset="2"/>
              </a:rPr>
              <a:t> </a:t>
            </a:r>
          </a:p>
          <a:p>
            <a:pPr marL="1009650" lvl="1" indent="-609600"/>
            <a:r>
              <a:rPr lang="en-US" sz="2400" dirty="0" smtClean="0">
                <a:sym typeface="Wingdings" pitchFamily="2" charset="2"/>
              </a:rPr>
              <a:t>2005</a:t>
            </a:r>
            <a:r>
              <a:rPr lang="id-ID" sz="2400" dirty="0" smtClean="0">
                <a:sym typeface="Wingdings" pitchFamily="2" charset="2"/>
              </a:rPr>
              <a:t> </a:t>
            </a:r>
            <a:r>
              <a:rPr lang="en-US" sz="2400" dirty="0" smtClean="0">
                <a:sym typeface="Wingdings" pitchFamily="2" charset="2"/>
              </a:rPr>
              <a:t>74</a:t>
            </a:r>
            <a:r>
              <a:rPr lang="id-ID" sz="2400" dirty="0" smtClean="0">
                <a:sym typeface="Wingdings" pitchFamily="2" charset="2"/>
              </a:rPr>
              <a:t>%</a:t>
            </a:r>
          </a:p>
          <a:p>
            <a:pPr marL="609600" indent="-609600"/>
            <a:r>
              <a:rPr lang="en-US" sz="2800" dirty="0" err="1" smtClean="0">
                <a:sym typeface="Wingdings" pitchFamily="2" charset="2"/>
              </a:rPr>
              <a:t>Riskesdas</a:t>
            </a:r>
            <a:r>
              <a:rPr lang="en-US" sz="2800" dirty="0" smtClean="0">
                <a:sym typeface="Wingdings" pitchFamily="2" charset="2"/>
              </a:rPr>
              <a:t> 2007, </a:t>
            </a:r>
          </a:p>
          <a:p>
            <a:pPr marL="990600" lvl="1" indent="-646113"/>
            <a:r>
              <a:rPr lang="en-US" sz="2200" dirty="0" err="1" smtClean="0">
                <a:sym typeface="Wingdings" pitchFamily="2" charset="2"/>
              </a:rPr>
              <a:t>Anak</a:t>
            </a:r>
            <a:r>
              <a:rPr lang="en-US" sz="2200" dirty="0" smtClean="0">
                <a:sym typeface="Wingdings" pitchFamily="2" charset="2"/>
              </a:rPr>
              <a:t> 6-59 </a:t>
            </a:r>
            <a:r>
              <a:rPr lang="en-US" sz="2200" dirty="0" err="1" smtClean="0">
                <a:sym typeface="Wingdings" pitchFamily="2" charset="2"/>
              </a:rPr>
              <a:t>bln</a:t>
            </a:r>
            <a:r>
              <a:rPr lang="en-US" sz="2200" dirty="0" smtClean="0">
                <a:sym typeface="Wingdings" pitchFamily="2" charset="2"/>
              </a:rPr>
              <a:t> </a:t>
            </a:r>
            <a:r>
              <a:rPr lang="en-US" sz="2200" dirty="0" err="1" smtClean="0">
                <a:sym typeface="Wingdings" pitchFamily="2" charset="2"/>
              </a:rPr>
              <a:t>yg</a:t>
            </a:r>
            <a:r>
              <a:rPr lang="en-US" sz="2200" dirty="0" smtClean="0">
                <a:sym typeface="Wingdings" pitchFamily="2" charset="2"/>
              </a:rPr>
              <a:t> </a:t>
            </a:r>
            <a:r>
              <a:rPr lang="en-US" sz="2200" dirty="0" err="1" smtClean="0">
                <a:sym typeface="Wingdings" pitchFamily="2" charset="2"/>
              </a:rPr>
              <a:t>mendapat</a:t>
            </a:r>
            <a:r>
              <a:rPr lang="en-US" sz="2200" dirty="0" smtClean="0">
                <a:sym typeface="Wingdings" pitchFamily="2" charset="2"/>
              </a:rPr>
              <a:t> </a:t>
            </a:r>
            <a:r>
              <a:rPr lang="en-US" sz="2200" dirty="0" err="1" smtClean="0">
                <a:sym typeface="Wingdings" pitchFamily="2" charset="2"/>
              </a:rPr>
              <a:t>kapsul</a:t>
            </a:r>
            <a:r>
              <a:rPr lang="en-US" sz="2200" dirty="0" smtClean="0">
                <a:sym typeface="Wingdings" pitchFamily="2" charset="2"/>
              </a:rPr>
              <a:t> </a:t>
            </a:r>
            <a:r>
              <a:rPr lang="en-US" sz="2200" dirty="0" err="1" smtClean="0">
                <a:sym typeface="Wingdings" pitchFamily="2" charset="2"/>
              </a:rPr>
              <a:t>Vit</a:t>
            </a:r>
            <a:r>
              <a:rPr lang="en-US" sz="2200" dirty="0" smtClean="0">
                <a:sym typeface="Wingdings" pitchFamily="2" charset="2"/>
              </a:rPr>
              <a:t> A </a:t>
            </a:r>
            <a:r>
              <a:rPr lang="en-US" sz="2200" dirty="0" err="1" smtClean="0">
                <a:sym typeface="Wingdings" pitchFamily="2" charset="2"/>
              </a:rPr>
              <a:t>sebesar</a:t>
            </a:r>
            <a:r>
              <a:rPr lang="en-US" sz="2200" dirty="0" smtClean="0">
                <a:sym typeface="Wingdings" pitchFamily="2" charset="2"/>
              </a:rPr>
              <a:t> 71.5%</a:t>
            </a:r>
            <a:endParaRPr lang="en-US" sz="2200"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71448" y="214290"/>
            <a:ext cx="6400816" cy="939784"/>
          </a:xfrm>
        </p:spPr>
        <p:txBody>
          <a:bodyPr/>
          <a:lstStyle/>
          <a:p>
            <a:r>
              <a:rPr lang="id-ID" sz="3200" dirty="0" smtClean="0"/>
              <a:t>Cakupan Vitamin A </a:t>
            </a:r>
            <a:r>
              <a:rPr lang="en-US" sz="3200" dirty="0" err="1" smtClean="0"/>
              <a:t>di</a:t>
            </a:r>
            <a:r>
              <a:rPr lang="en-US" sz="3200" dirty="0" smtClean="0"/>
              <a:t> Indonesia</a:t>
            </a:r>
            <a:r>
              <a:rPr lang="id-ID" sz="3200" dirty="0" smtClean="0"/>
              <a:t> (RISKESDAS, 2007)</a:t>
            </a:r>
            <a:endParaRPr lang="en-US" sz="3200" dirty="0" smtClean="0"/>
          </a:p>
        </p:txBody>
      </p:sp>
      <p:graphicFrame>
        <p:nvGraphicFramePr>
          <p:cNvPr id="4" name="Table 3"/>
          <p:cNvGraphicFramePr>
            <a:graphicFrameLocks noGrp="1"/>
          </p:cNvGraphicFramePr>
          <p:nvPr/>
        </p:nvGraphicFramePr>
        <p:xfrm>
          <a:off x="976330" y="1357298"/>
          <a:ext cx="6096000" cy="5191760"/>
        </p:xfrm>
        <a:graphic>
          <a:graphicData uri="http://schemas.openxmlformats.org/drawingml/2006/table">
            <a:tbl>
              <a:tblPr firstRow="1" bandRow="1">
                <a:tableStyleId>{5C22544A-7EE6-4342-B048-85BDC9FD1C3A}</a:tableStyleId>
              </a:tblPr>
              <a:tblGrid>
                <a:gridCol w="3048000"/>
                <a:gridCol w="3048000"/>
              </a:tblGrid>
              <a:tr h="370840">
                <a:tc>
                  <a:txBody>
                    <a:bodyPr/>
                    <a:lstStyle/>
                    <a:p>
                      <a:r>
                        <a:rPr lang="id-ID" dirty="0" smtClean="0"/>
                        <a:t>Lokasi</a:t>
                      </a:r>
                      <a:endParaRPr lang="id-ID" dirty="0"/>
                    </a:p>
                  </a:txBody>
                  <a:tcPr/>
                </a:tc>
                <a:tc>
                  <a:txBody>
                    <a:bodyPr/>
                    <a:lstStyle/>
                    <a:p>
                      <a:pPr algn="ctr"/>
                      <a:r>
                        <a:rPr lang="id-ID" dirty="0" smtClean="0"/>
                        <a:t>%cakupan</a:t>
                      </a:r>
                      <a:endParaRPr lang="id-ID" dirty="0"/>
                    </a:p>
                  </a:txBody>
                  <a:tcPr/>
                </a:tc>
              </a:tr>
              <a:tr h="370840">
                <a:tc>
                  <a:txBody>
                    <a:bodyPr/>
                    <a:lstStyle/>
                    <a:p>
                      <a:pPr marL="0" indent="0">
                        <a:buFont typeface="Wingdings" pitchFamily="2" charset="2"/>
                        <a:buNone/>
                      </a:pPr>
                      <a:r>
                        <a:rPr lang="en-US" sz="1800" dirty="0" err="1" smtClean="0">
                          <a:sym typeface="Wingdings" pitchFamily="2" charset="2"/>
                        </a:rPr>
                        <a:t>Nasional</a:t>
                      </a:r>
                      <a:r>
                        <a:rPr lang="en-US" sz="1800" dirty="0" smtClean="0">
                          <a:sym typeface="Wingdings" pitchFamily="2" charset="2"/>
                        </a:rPr>
                        <a:t>	</a:t>
                      </a:r>
                      <a:endParaRPr lang="id-ID" dirty="0"/>
                    </a:p>
                  </a:txBody>
                  <a:tcPr/>
                </a:tc>
                <a:tc>
                  <a:txBody>
                    <a:bodyPr/>
                    <a:lstStyle/>
                    <a:p>
                      <a:pPr algn="ctr"/>
                      <a:r>
                        <a:rPr lang="en-US" sz="1800" dirty="0" smtClean="0">
                          <a:sym typeface="Wingdings" pitchFamily="2" charset="2"/>
                        </a:rPr>
                        <a:t>71.5</a:t>
                      </a:r>
                      <a:endParaRPr lang="id-ID" dirty="0"/>
                    </a:p>
                  </a:txBody>
                  <a:tcPr/>
                </a:tc>
              </a:tr>
              <a:tr h="370840">
                <a:tc>
                  <a:txBody>
                    <a:bodyPr/>
                    <a:lstStyle/>
                    <a:p>
                      <a:r>
                        <a:rPr lang="en-US" sz="1800" dirty="0" err="1" smtClean="0">
                          <a:sym typeface="Wingdings" pitchFamily="2" charset="2"/>
                        </a:rPr>
                        <a:t>Sumut</a:t>
                      </a:r>
                      <a:endParaRPr lang="id-ID" dirty="0"/>
                    </a:p>
                  </a:txBody>
                  <a:tcPr/>
                </a:tc>
                <a:tc>
                  <a:txBody>
                    <a:bodyPr/>
                    <a:lstStyle/>
                    <a:p>
                      <a:pPr algn="ctr"/>
                      <a:r>
                        <a:rPr lang="en-US" sz="1800" dirty="0" smtClean="0">
                          <a:sym typeface="Wingdings" pitchFamily="2" charset="2"/>
                        </a:rPr>
                        <a:t>51 </a:t>
                      </a:r>
                      <a:endParaRPr lang="id-ID" dirty="0"/>
                    </a:p>
                  </a:txBody>
                  <a:tcPr/>
                </a:tc>
              </a:tr>
              <a:tr h="370840">
                <a:tc>
                  <a:txBody>
                    <a:bodyPr/>
                    <a:lstStyle/>
                    <a:p>
                      <a:r>
                        <a:rPr lang="id-ID" dirty="0" smtClean="0"/>
                        <a:t>Riau</a:t>
                      </a:r>
                      <a:endParaRPr lang="id-ID" dirty="0"/>
                    </a:p>
                  </a:txBody>
                  <a:tcPr/>
                </a:tc>
                <a:tc>
                  <a:txBody>
                    <a:bodyPr/>
                    <a:lstStyle/>
                    <a:p>
                      <a:pPr algn="ctr"/>
                      <a:r>
                        <a:rPr lang="en-US" sz="1800" dirty="0" smtClean="0">
                          <a:sym typeface="Wingdings" pitchFamily="2" charset="2"/>
                        </a:rPr>
                        <a:t>66.9</a:t>
                      </a:r>
                      <a:endParaRPr lang="id-ID" dirty="0"/>
                    </a:p>
                  </a:txBody>
                  <a:tcPr/>
                </a:tc>
              </a:tr>
              <a:tr h="370840">
                <a:tc>
                  <a:txBody>
                    <a:bodyPr/>
                    <a:lstStyle/>
                    <a:p>
                      <a:r>
                        <a:rPr lang="id-ID" dirty="0" smtClean="0"/>
                        <a:t>Sumsel</a:t>
                      </a:r>
                      <a:endParaRPr lang="id-ID" dirty="0"/>
                    </a:p>
                  </a:txBody>
                  <a:tcPr/>
                </a:tc>
                <a:tc>
                  <a:txBody>
                    <a:bodyPr/>
                    <a:lstStyle/>
                    <a:p>
                      <a:pPr algn="ctr"/>
                      <a:r>
                        <a:rPr lang="en-US" sz="1800" dirty="0" smtClean="0">
                          <a:sym typeface="Wingdings" pitchFamily="2" charset="2"/>
                        </a:rPr>
                        <a:t>62.9</a:t>
                      </a:r>
                      <a:endParaRPr lang="id-ID" dirty="0"/>
                    </a:p>
                  </a:txBody>
                  <a:tcPr/>
                </a:tc>
              </a:tr>
              <a:tr h="370840">
                <a:tc>
                  <a:txBody>
                    <a:bodyPr/>
                    <a:lstStyle/>
                    <a:p>
                      <a:r>
                        <a:rPr lang="id-ID" dirty="0" smtClean="0"/>
                        <a:t>Bengkulu</a:t>
                      </a:r>
                      <a:endParaRPr lang="id-ID" dirty="0"/>
                    </a:p>
                  </a:txBody>
                  <a:tcPr/>
                </a:tc>
                <a:tc>
                  <a:txBody>
                    <a:bodyPr/>
                    <a:lstStyle/>
                    <a:p>
                      <a:pPr algn="ctr"/>
                      <a:r>
                        <a:rPr lang="en-US" sz="1800" dirty="0" smtClean="0">
                          <a:sym typeface="Wingdings" pitchFamily="2" charset="2"/>
                        </a:rPr>
                        <a:t>62.4</a:t>
                      </a:r>
                      <a:endParaRPr lang="id-ID" dirty="0"/>
                    </a:p>
                  </a:txBody>
                  <a:tcPr/>
                </a:tc>
              </a:tr>
              <a:tr h="370840">
                <a:tc>
                  <a:txBody>
                    <a:bodyPr/>
                    <a:lstStyle/>
                    <a:p>
                      <a:r>
                        <a:rPr lang="id-ID" dirty="0" smtClean="0"/>
                        <a:t>Lampung</a:t>
                      </a:r>
                      <a:endParaRPr lang="id-ID" dirty="0"/>
                    </a:p>
                  </a:txBody>
                  <a:tcPr/>
                </a:tc>
                <a:tc>
                  <a:txBody>
                    <a:bodyPr/>
                    <a:lstStyle/>
                    <a:p>
                      <a:pPr algn="ctr"/>
                      <a:r>
                        <a:rPr lang="en-US" sz="1800" dirty="0" smtClean="0">
                          <a:sym typeface="Wingdings" pitchFamily="2" charset="2"/>
                        </a:rPr>
                        <a:t>65.5</a:t>
                      </a:r>
                      <a:endParaRPr lang="id-ID" dirty="0"/>
                    </a:p>
                  </a:txBody>
                  <a:tcPr/>
                </a:tc>
              </a:tr>
              <a:tr h="370840">
                <a:tc>
                  <a:txBody>
                    <a:bodyPr/>
                    <a:lstStyle/>
                    <a:p>
                      <a:r>
                        <a:rPr lang="id-ID" dirty="0" smtClean="0"/>
                        <a:t>Bangka Belitung</a:t>
                      </a:r>
                      <a:endParaRPr lang="id-ID" dirty="0"/>
                    </a:p>
                  </a:txBody>
                  <a:tcPr/>
                </a:tc>
                <a:tc>
                  <a:txBody>
                    <a:bodyPr/>
                    <a:lstStyle/>
                    <a:p>
                      <a:pPr algn="ctr"/>
                      <a:r>
                        <a:rPr lang="id-ID" dirty="0" smtClean="0"/>
                        <a:t>69.7</a:t>
                      </a:r>
                      <a:endParaRPr lang="id-ID" dirty="0"/>
                    </a:p>
                  </a:txBody>
                  <a:tcPr/>
                </a:tc>
              </a:tr>
              <a:tr h="370840">
                <a:tc>
                  <a:txBody>
                    <a:bodyPr/>
                    <a:lstStyle/>
                    <a:p>
                      <a:r>
                        <a:rPr lang="id-ID" dirty="0" smtClean="0"/>
                        <a:t>Kep.Riau</a:t>
                      </a:r>
                      <a:endParaRPr lang="id-ID" dirty="0"/>
                    </a:p>
                  </a:txBody>
                  <a:tcPr/>
                </a:tc>
                <a:tc>
                  <a:txBody>
                    <a:bodyPr/>
                    <a:lstStyle/>
                    <a:p>
                      <a:pPr algn="ctr"/>
                      <a:r>
                        <a:rPr lang="id-ID" dirty="0" smtClean="0"/>
                        <a:t>67,6</a:t>
                      </a:r>
                      <a:endParaRPr lang="id-ID" dirty="0"/>
                    </a:p>
                  </a:txBody>
                  <a:tcPr/>
                </a:tc>
              </a:tr>
              <a:tr h="370840">
                <a:tc>
                  <a:txBody>
                    <a:bodyPr/>
                    <a:lstStyle/>
                    <a:p>
                      <a:r>
                        <a:rPr lang="id-ID" dirty="0" smtClean="0"/>
                        <a:t>Kalimantan Tengah</a:t>
                      </a:r>
                      <a:endParaRPr lang="id-ID" dirty="0"/>
                    </a:p>
                  </a:txBody>
                  <a:tcPr/>
                </a:tc>
                <a:tc>
                  <a:txBody>
                    <a:bodyPr/>
                    <a:lstStyle/>
                    <a:p>
                      <a:pPr algn="ctr"/>
                      <a:r>
                        <a:rPr lang="id-ID" dirty="0" smtClean="0"/>
                        <a:t>67.5</a:t>
                      </a:r>
                      <a:endParaRPr lang="id-ID" dirty="0"/>
                    </a:p>
                  </a:txBody>
                  <a:tcPr/>
                </a:tc>
              </a:tr>
              <a:tr h="370840">
                <a:tc>
                  <a:txBody>
                    <a:bodyPr/>
                    <a:lstStyle/>
                    <a:p>
                      <a:r>
                        <a:rPr lang="id-ID" dirty="0" smtClean="0"/>
                        <a:t>Sulawesi Tengah</a:t>
                      </a:r>
                      <a:endParaRPr lang="id-ID" dirty="0"/>
                    </a:p>
                  </a:txBody>
                  <a:tcPr/>
                </a:tc>
                <a:tc>
                  <a:txBody>
                    <a:bodyPr/>
                    <a:lstStyle/>
                    <a:p>
                      <a:pPr algn="ctr"/>
                      <a:r>
                        <a:rPr lang="id-ID" dirty="0" smtClean="0"/>
                        <a:t>69.2</a:t>
                      </a:r>
                      <a:endParaRPr lang="id-ID" dirty="0"/>
                    </a:p>
                  </a:txBody>
                  <a:tcPr/>
                </a:tc>
              </a:tr>
              <a:tr h="370840">
                <a:tc>
                  <a:txBody>
                    <a:bodyPr/>
                    <a:lstStyle/>
                    <a:p>
                      <a:r>
                        <a:rPr lang="id-ID" dirty="0" smtClean="0"/>
                        <a:t>Sulawesi Tenggara</a:t>
                      </a:r>
                      <a:endParaRPr lang="id-ID" dirty="0"/>
                    </a:p>
                  </a:txBody>
                  <a:tcPr/>
                </a:tc>
                <a:tc>
                  <a:txBody>
                    <a:bodyPr/>
                    <a:lstStyle/>
                    <a:p>
                      <a:pPr algn="ctr"/>
                      <a:r>
                        <a:rPr lang="id-ID" dirty="0" smtClean="0"/>
                        <a:t>69.9</a:t>
                      </a:r>
                      <a:endParaRPr lang="id-ID" dirty="0"/>
                    </a:p>
                  </a:txBody>
                  <a:tcPr/>
                </a:tc>
              </a:tr>
              <a:tr h="370840">
                <a:tc>
                  <a:txBody>
                    <a:bodyPr/>
                    <a:lstStyle/>
                    <a:p>
                      <a:r>
                        <a:rPr lang="id-ID" dirty="0" smtClean="0"/>
                        <a:t>Maluku</a:t>
                      </a:r>
                      <a:endParaRPr lang="id-ID" dirty="0"/>
                    </a:p>
                  </a:txBody>
                  <a:tcPr/>
                </a:tc>
                <a:tc>
                  <a:txBody>
                    <a:bodyPr/>
                    <a:lstStyle/>
                    <a:p>
                      <a:pPr algn="ctr"/>
                      <a:r>
                        <a:rPr lang="id-ID" dirty="0" smtClean="0"/>
                        <a:t>57.8</a:t>
                      </a:r>
                      <a:endParaRPr lang="id-ID" dirty="0"/>
                    </a:p>
                  </a:txBody>
                  <a:tcPr/>
                </a:tc>
              </a:tr>
              <a:tr h="370840">
                <a:tc>
                  <a:txBody>
                    <a:bodyPr/>
                    <a:lstStyle/>
                    <a:p>
                      <a:r>
                        <a:rPr lang="id-ID" dirty="0" smtClean="0"/>
                        <a:t>Papua</a:t>
                      </a:r>
                      <a:endParaRPr lang="id-ID" dirty="0"/>
                    </a:p>
                  </a:txBody>
                  <a:tcPr/>
                </a:tc>
                <a:tc>
                  <a:txBody>
                    <a:bodyPr/>
                    <a:lstStyle/>
                    <a:p>
                      <a:pPr algn="ctr"/>
                      <a:r>
                        <a:rPr lang="id-ID" dirty="0" smtClean="0"/>
                        <a:t>59.9</a:t>
                      </a:r>
                      <a:endParaRPr lang="id-ID" dirty="0"/>
                    </a:p>
                  </a:txBody>
                  <a:tcPr/>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285728"/>
            <a:ext cx="6500826" cy="1066800"/>
          </a:xfrm>
        </p:spPr>
        <p:txBody>
          <a:bodyPr/>
          <a:lstStyle/>
          <a:p>
            <a:pPr eaLnBrk="1" hangingPunct="1">
              <a:defRPr/>
            </a:pPr>
            <a:r>
              <a:rPr lang="id-ID" sz="2800" b="1" dirty="0" smtClean="0"/>
              <a:t>Hambatan dalam Pelaksanaan Program Suplementasi</a:t>
            </a:r>
            <a:endParaRPr lang="en-US" sz="2800" b="1" dirty="0" smtClean="0"/>
          </a:p>
        </p:txBody>
      </p:sp>
      <p:sp>
        <p:nvSpPr>
          <p:cNvPr id="15363" name="Rectangle 3"/>
          <p:cNvSpPr>
            <a:spLocks noGrp="1" noChangeArrowheads="1"/>
          </p:cNvSpPr>
          <p:nvPr>
            <p:ph type="body" idx="1"/>
          </p:nvPr>
        </p:nvSpPr>
        <p:spPr>
          <a:xfrm>
            <a:off x="381000" y="1493838"/>
            <a:ext cx="8534400" cy="4525962"/>
          </a:xfrm>
        </p:spPr>
        <p:txBody>
          <a:bodyPr/>
          <a:lstStyle/>
          <a:p>
            <a:pPr eaLnBrk="1" hangingPunct="1">
              <a:lnSpc>
                <a:spcPct val="80000"/>
              </a:lnSpc>
              <a:defRPr/>
            </a:pPr>
            <a:r>
              <a:rPr lang="id-ID" sz="2800" dirty="0" smtClean="0">
                <a:solidFill>
                  <a:schemeClr val="accent4">
                    <a:lumMod val="75000"/>
                  </a:schemeClr>
                </a:solidFill>
              </a:rPr>
              <a:t>Mahal</a:t>
            </a:r>
            <a:endParaRPr lang="en-US" sz="2800" dirty="0" smtClean="0">
              <a:solidFill>
                <a:schemeClr val="accent4">
                  <a:lumMod val="75000"/>
                </a:schemeClr>
              </a:solidFill>
            </a:endParaRPr>
          </a:p>
          <a:p>
            <a:pPr eaLnBrk="1" hangingPunct="1">
              <a:lnSpc>
                <a:spcPct val="80000"/>
              </a:lnSpc>
              <a:defRPr/>
            </a:pPr>
            <a:endParaRPr lang="en-US" sz="2800" dirty="0" smtClean="0">
              <a:solidFill>
                <a:schemeClr val="accent4">
                  <a:lumMod val="75000"/>
                </a:schemeClr>
              </a:solidFill>
            </a:endParaRPr>
          </a:p>
          <a:p>
            <a:pPr eaLnBrk="1" hangingPunct="1">
              <a:lnSpc>
                <a:spcPct val="80000"/>
              </a:lnSpc>
              <a:defRPr/>
            </a:pPr>
            <a:r>
              <a:rPr lang="id-ID" sz="2800" dirty="0" smtClean="0">
                <a:solidFill>
                  <a:schemeClr val="accent4">
                    <a:lumMod val="75000"/>
                  </a:schemeClr>
                </a:solidFill>
              </a:rPr>
              <a:t>Menimbulkan ketergantungan thd suplementasi </a:t>
            </a:r>
          </a:p>
          <a:p>
            <a:pPr lvl="1">
              <a:lnSpc>
                <a:spcPct val="80000"/>
              </a:lnSpc>
              <a:defRPr/>
            </a:pPr>
            <a:r>
              <a:rPr lang="id-ID" sz="2400" dirty="0" smtClean="0">
                <a:solidFill>
                  <a:schemeClr val="accent4">
                    <a:lumMod val="75000"/>
                  </a:schemeClr>
                </a:solidFill>
              </a:rPr>
              <a:t>perhatian untuk mencukupi kebutuhan vitamin A melalui makanan rendah</a:t>
            </a:r>
            <a:endParaRPr lang="en-US" sz="2400" dirty="0" smtClean="0">
              <a:solidFill>
                <a:schemeClr val="accent4">
                  <a:lumMod val="75000"/>
                </a:schemeClr>
              </a:solidFill>
            </a:endParaRPr>
          </a:p>
          <a:p>
            <a:pPr eaLnBrk="1" hangingPunct="1">
              <a:lnSpc>
                <a:spcPct val="80000"/>
              </a:lnSpc>
              <a:defRPr/>
            </a:pPr>
            <a:endParaRPr lang="en-US" sz="2800" dirty="0" smtClean="0">
              <a:solidFill>
                <a:schemeClr val="accent4">
                  <a:lumMod val="75000"/>
                </a:schemeClr>
              </a:solidFill>
            </a:endParaRPr>
          </a:p>
          <a:p>
            <a:pPr eaLnBrk="1" hangingPunct="1">
              <a:lnSpc>
                <a:spcPct val="80000"/>
              </a:lnSpc>
              <a:defRPr/>
            </a:pPr>
            <a:r>
              <a:rPr lang="id-ID" sz="2800" dirty="0" smtClean="0">
                <a:solidFill>
                  <a:schemeClr val="accent4">
                    <a:lumMod val="75000"/>
                  </a:schemeClr>
                </a:solidFill>
              </a:rPr>
              <a:t>Tidak semua Bayi dan Balita tercakup Posyandu sehingga cakupan belum maksimal</a:t>
            </a:r>
            <a:endParaRPr lang="en-US" sz="2800" dirty="0" smtClean="0">
              <a:solidFill>
                <a:schemeClr val="accent4">
                  <a:lumMod val="75000"/>
                </a:schemeClr>
              </a:solidFill>
            </a:endParaRPr>
          </a:p>
          <a:p>
            <a:pPr eaLnBrk="1" hangingPunct="1">
              <a:lnSpc>
                <a:spcPct val="80000"/>
              </a:lnSpc>
              <a:defRPr/>
            </a:pPr>
            <a:endParaRPr lang="en-US" sz="2800" dirty="0" smtClean="0">
              <a:solidFill>
                <a:schemeClr val="accent4">
                  <a:lumMod val="75000"/>
                </a:schemeClr>
              </a:solidFill>
            </a:endParaRPr>
          </a:p>
          <a:p>
            <a:pPr eaLnBrk="1" hangingPunct="1">
              <a:lnSpc>
                <a:spcPct val="80000"/>
              </a:lnSpc>
              <a:defRPr/>
            </a:pPr>
            <a:r>
              <a:rPr lang="id-ID" sz="2800" dirty="0" smtClean="0">
                <a:solidFill>
                  <a:schemeClr val="accent4">
                    <a:lumMod val="75000"/>
                  </a:schemeClr>
                </a:solidFill>
              </a:rPr>
              <a:t>Isu sustainability program</a:t>
            </a:r>
            <a:endParaRPr lang="en-US" sz="2800" dirty="0" smtClean="0">
              <a:solidFill>
                <a:schemeClr val="accent4">
                  <a:lumMod val="75000"/>
                </a:schemeClr>
              </a:solidFill>
            </a:endParaRPr>
          </a:p>
          <a:p>
            <a:pPr eaLnBrk="1" hangingPunct="1">
              <a:lnSpc>
                <a:spcPct val="80000"/>
              </a:lnSpc>
              <a:defRPr/>
            </a:pPr>
            <a:endParaRPr lang="en-US" sz="2800" dirty="0" smtClean="0">
              <a:solidFill>
                <a:schemeClr val="accent4">
                  <a:lumMod val="75000"/>
                </a:schemeClr>
              </a:solidFill>
            </a:endParaRPr>
          </a:p>
        </p:txBody>
      </p:sp>
      <p:sp>
        <p:nvSpPr>
          <p:cNvPr id="21508" name="Rectangle 4"/>
          <p:cNvSpPr>
            <a:spLocks noChangeArrowheads="1"/>
          </p:cNvSpPr>
          <p:nvPr/>
        </p:nvSpPr>
        <p:spPr bwMode="auto">
          <a:xfrm>
            <a:off x="76200" y="6218238"/>
            <a:ext cx="4114800" cy="563562"/>
          </a:xfrm>
          <a:prstGeom prst="rect">
            <a:avLst/>
          </a:prstGeom>
          <a:noFill/>
          <a:ln w="9525">
            <a:noFill/>
            <a:miter lim="800000"/>
            <a:headEnd/>
            <a:tailEnd/>
          </a:ln>
        </p:spPr>
        <p:txBody>
          <a:bodyPr anchor="ctr"/>
          <a:lstStyle/>
          <a:p>
            <a:r>
              <a:rPr lang="en-US" sz="1000">
                <a:solidFill>
                  <a:schemeClr val="tx2"/>
                </a:solidFill>
              </a:rPr>
              <a:t>Source:  Policy Brief for Thematic Area 4.0:</a:t>
            </a:r>
            <a:br>
              <a:rPr lang="en-US" sz="1000">
                <a:solidFill>
                  <a:schemeClr val="tx2"/>
                </a:solidFill>
              </a:rPr>
            </a:br>
            <a:r>
              <a:rPr lang="en-US" sz="1000">
                <a:solidFill>
                  <a:schemeClr val="tx2"/>
                </a:solidFill>
              </a:rPr>
              <a:t>              Bongga, Acuin and Maglalang</a:t>
            </a:r>
            <a:br>
              <a:rPr lang="en-US" sz="1000">
                <a:solidFill>
                  <a:schemeClr val="tx2"/>
                </a:solidFill>
              </a:rPr>
            </a:br>
            <a:r>
              <a:rPr lang="en-US" sz="1000">
                <a:solidFill>
                  <a:schemeClr val="tx2"/>
                </a:solidFill>
              </a:rPr>
              <a:t>              November 24, 2007</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Fortifikasi Vit A</a:t>
            </a:r>
            <a:endParaRPr lang="id-ID" dirty="0"/>
          </a:p>
        </p:txBody>
      </p:sp>
      <p:sp>
        <p:nvSpPr>
          <p:cNvPr id="3" name="Content Placeholder 2"/>
          <p:cNvSpPr>
            <a:spLocks noGrp="1"/>
          </p:cNvSpPr>
          <p:nvPr>
            <p:ph idx="1"/>
          </p:nvPr>
        </p:nvSpPr>
        <p:spPr>
          <a:xfrm>
            <a:off x="457200" y="1285860"/>
            <a:ext cx="8229600" cy="4840305"/>
          </a:xfrm>
        </p:spPr>
        <p:txBody>
          <a:bodyPr/>
          <a:lstStyle/>
          <a:p>
            <a:r>
              <a:rPr lang="id-ID" dirty="0" smtClean="0"/>
              <a:t>Fortifikasi</a:t>
            </a:r>
          </a:p>
          <a:p>
            <a:pPr lvl="1"/>
            <a:r>
              <a:rPr lang="id-ID" dirty="0" smtClean="0"/>
              <a:t>Upaya meningkatkan mutu gizi bahan makanan dg menambahkan satu atau lebih zat gizi mikro tertentu pd bahanan makanan atau makanan.</a:t>
            </a:r>
          </a:p>
          <a:p>
            <a:pPr lvl="1"/>
            <a:r>
              <a:rPr lang="id-ID" dirty="0" smtClean="0"/>
              <a:t>Ada yg bersifat wajib (diatur oleh pemerintah), ada yg sukarela (inisiatif produsen). </a:t>
            </a:r>
          </a:p>
          <a:p>
            <a:pPr lvl="1"/>
            <a:endParaRPr lang="id-ID" dirty="0"/>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37</a:t>
            </a:fld>
            <a:endParaRPr lang="id-ID"/>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643602"/>
          </a:xfrm>
        </p:spPr>
        <p:txBody>
          <a:bodyPr/>
          <a:lstStyle/>
          <a:p>
            <a:r>
              <a:rPr lang="id-ID" sz="2800" dirty="0" smtClean="0"/>
              <a:t>Fortifikasi vit A</a:t>
            </a:r>
          </a:p>
          <a:p>
            <a:pPr lvl="1"/>
            <a:r>
              <a:rPr lang="id-ID" sz="2400" dirty="0" smtClean="0"/>
              <a:t>Di negara maju pd sereal sarapan &amp; susu</a:t>
            </a:r>
          </a:p>
          <a:p>
            <a:pPr lvl="1"/>
            <a:r>
              <a:rPr lang="id-ID" sz="2400" dirty="0" smtClean="0"/>
              <a:t>Amerika Latin </a:t>
            </a:r>
            <a:r>
              <a:rPr lang="id-ID" sz="2400" dirty="0" smtClean="0">
                <a:sym typeface="Wingdings" pitchFamily="2" charset="2"/>
              </a:rPr>
              <a:t> gula</a:t>
            </a:r>
          </a:p>
          <a:p>
            <a:pPr lvl="1"/>
            <a:r>
              <a:rPr lang="id-ID" sz="2400" dirty="0" smtClean="0">
                <a:sym typeface="Wingdings" pitchFamily="2" charset="2"/>
              </a:rPr>
              <a:t>Afrika  minyak goreng, MSG, terigu</a:t>
            </a:r>
          </a:p>
          <a:p>
            <a:r>
              <a:rPr lang="id-ID" sz="2800" dirty="0" smtClean="0">
                <a:sym typeface="Wingdings" pitchFamily="2" charset="2"/>
              </a:rPr>
              <a:t>Fortifikasi vit A di Indonesia</a:t>
            </a:r>
          </a:p>
          <a:p>
            <a:pPr lvl="1"/>
            <a:r>
              <a:rPr lang="id-ID" sz="2400" dirty="0" smtClean="0">
                <a:sym typeface="Wingdings" pitchFamily="2" charset="2"/>
              </a:rPr>
              <a:t>MSG</a:t>
            </a:r>
          </a:p>
          <a:p>
            <a:pPr lvl="2"/>
            <a:r>
              <a:rPr lang="id-ID" sz="2000" dirty="0" smtClean="0">
                <a:sym typeface="Wingdings" pitchFamily="2" charset="2"/>
              </a:rPr>
              <a:t>Hanya sampai tahap percobaan, krn ditolak produsen (MSG berubah warna)</a:t>
            </a:r>
          </a:p>
          <a:p>
            <a:pPr lvl="1"/>
            <a:r>
              <a:rPr lang="id-ID" sz="2400" dirty="0" smtClean="0">
                <a:sym typeface="Wingdings" pitchFamily="2" charset="2"/>
              </a:rPr>
              <a:t>Beras “premix”</a:t>
            </a:r>
          </a:p>
          <a:p>
            <a:pPr lvl="2"/>
            <a:r>
              <a:rPr lang="id-ID" sz="2000" dirty="0" smtClean="0">
                <a:sym typeface="Wingdings" pitchFamily="2" charset="2"/>
              </a:rPr>
              <a:t>Tdk berhasil krn warna berubah, ada kebiasaan menampi &amp; mencuci beras </a:t>
            </a:r>
          </a:p>
          <a:p>
            <a:pPr lvl="1"/>
            <a:r>
              <a:rPr lang="id-ID" sz="2400" dirty="0" smtClean="0">
                <a:sym typeface="Wingdings" pitchFamily="2" charset="2"/>
              </a:rPr>
              <a:t>Taburia  sudah berjalan</a:t>
            </a:r>
          </a:p>
          <a:p>
            <a:pPr lvl="1"/>
            <a:r>
              <a:rPr lang="id-ID" sz="2400" dirty="0" smtClean="0">
                <a:sym typeface="Wingdings" pitchFamily="2" charset="2"/>
              </a:rPr>
              <a:t>Minyak goreng  dalam proses pengembangan</a:t>
            </a:r>
            <a:endParaRPr lang="id-ID" sz="2400" dirty="0" smtClean="0"/>
          </a:p>
          <a:p>
            <a:endParaRPr lang="id-ID" dirty="0"/>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38</a:t>
            </a:fld>
            <a:endParaRPr lang="id-ID"/>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85720" y="357166"/>
            <a:ext cx="8229600" cy="914400"/>
          </a:xfrm>
        </p:spPr>
        <p:txBody>
          <a:bodyPr/>
          <a:lstStyle/>
          <a:p>
            <a:pPr eaLnBrk="1" hangingPunct="1">
              <a:defRPr/>
            </a:pPr>
            <a:r>
              <a:rPr lang="id-ID" sz="2800" b="1" dirty="0" smtClean="0"/>
              <a:t>Hambatan dalam penerapan Kebijakan Fortifikasi Mikronutrien</a:t>
            </a:r>
            <a:endParaRPr lang="en-US" sz="2800" b="1" dirty="0" smtClean="0"/>
          </a:p>
        </p:txBody>
      </p:sp>
      <p:sp>
        <p:nvSpPr>
          <p:cNvPr id="16387" name="Rectangle 3"/>
          <p:cNvSpPr>
            <a:spLocks noGrp="1" noChangeArrowheads="1"/>
          </p:cNvSpPr>
          <p:nvPr>
            <p:ph type="body" idx="1"/>
          </p:nvPr>
        </p:nvSpPr>
        <p:spPr>
          <a:xfrm>
            <a:off x="228600" y="1722438"/>
            <a:ext cx="8458200" cy="4525962"/>
          </a:xfrm>
        </p:spPr>
        <p:txBody>
          <a:bodyPr/>
          <a:lstStyle/>
          <a:p>
            <a:pPr eaLnBrk="1" hangingPunct="1">
              <a:lnSpc>
                <a:spcPct val="80000"/>
              </a:lnSpc>
              <a:spcBef>
                <a:spcPts val="0"/>
              </a:spcBef>
              <a:defRPr/>
            </a:pPr>
            <a:r>
              <a:rPr lang="id-ID" sz="2400" dirty="0" smtClean="0"/>
              <a:t>Mencari media yg tepat untuk fortifikasi</a:t>
            </a:r>
            <a:r>
              <a:rPr lang="en-US" sz="2400" dirty="0" smtClean="0"/>
              <a:t> </a:t>
            </a:r>
            <a:r>
              <a:rPr lang="id-ID" sz="2400" dirty="0" smtClean="0"/>
              <a:t>(contoh gagal: Vetsin/MSG) - Minyak</a:t>
            </a:r>
          </a:p>
          <a:p>
            <a:pPr eaLnBrk="1" hangingPunct="1">
              <a:lnSpc>
                <a:spcPct val="80000"/>
              </a:lnSpc>
              <a:spcBef>
                <a:spcPts val="0"/>
              </a:spcBef>
              <a:defRPr/>
            </a:pPr>
            <a:endParaRPr lang="id-ID" sz="2400" dirty="0" smtClean="0"/>
          </a:p>
          <a:p>
            <a:pPr eaLnBrk="1" hangingPunct="1">
              <a:lnSpc>
                <a:spcPct val="80000"/>
              </a:lnSpc>
              <a:spcBef>
                <a:spcPts val="0"/>
              </a:spcBef>
              <a:defRPr/>
            </a:pPr>
            <a:r>
              <a:rPr lang="id-ID" sz="2400" dirty="0" smtClean="0"/>
              <a:t>Komitmen Pemerintah</a:t>
            </a:r>
          </a:p>
          <a:p>
            <a:pPr eaLnBrk="1" hangingPunct="1">
              <a:lnSpc>
                <a:spcPct val="80000"/>
              </a:lnSpc>
              <a:spcBef>
                <a:spcPts val="0"/>
              </a:spcBef>
              <a:defRPr/>
            </a:pPr>
            <a:endParaRPr lang="id-ID" sz="2400" dirty="0" smtClean="0"/>
          </a:p>
          <a:p>
            <a:pPr eaLnBrk="1" hangingPunct="1">
              <a:lnSpc>
                <a:spcPct val="80000"/>
              </a:lnSpc>
              <a:spcBef>
                <a:spcPts val="0"/>
              </a:spcBef>
              <a:defRPr/>
            </a:pPr>
            <a:r>
              <a:rPr lang="id-ID" sz="2400" dirty="0" smtClean="0"/>
              <a:t>Komitmen Industri</a:t>
            </a:r>
          </a:p>
          <a:p>
            <a:pPr eaLnBrk="1" hangingPunct="1">
              <a:lnSpc>
                <a:spcPct val="80000"/>
              </a:lnSpc>
              <a:spcBef>
                <a:spcPts val="0"/>
              </a:spcBef>
              <a:defRPr/>
            </a:pPr>
            <a:endParaRPr lang="en-US" sz="2400" dirty="0" smtClean="0"/>
          </a:p>
          <a:p>
            <a:pPr eaLnBrk="1" hangingPunct="1">
              <a:lnSpc>
                <a:spcPct val="80000"/>
              </a:lnSpc>
              <a:spcBef>
                <a:spcPts val="0"/>
              </a:spcBef>
              <a:defRPr/>
            </a:pPr>
            <a:r>
              <a:rPr lang="id-ID" sz="2400" dirty="0" smtClean="0"/>
              <a:t>Sebagian masih menganggap fortifikasi dapat menyebabkan kelebihan/toksisitas</a:t>
            </a:r>
            <a:endParaRPr lang="en-US" sz="2400" dirty="0" smtClean="0"/>
          </a:p>
          <a:p>
            <a:pPr eaLnBrk="1" hangingPunct="1">
              <a:lnSpc>
                <a:spcPct val="80000"/>
              </a:lnSpc>
              <a:spcBef>
                <a:spcPts val="0"/>
              </a:spcBef>
              <a:defRPr/>
            </a:pPr>
            <a:endParaRPr lang="en-US" sz="2400" dirty="0" smtClean="0"/>
          </a:p>
        </p:txBody>
      </p:sp>
      <p:sp>
        <p:nvSpPr>
          <p:cNvPr id="22532" name="Rectangle 4"/>
          <p:cNvSpPr>
            <a:spLocks noChangeArrowheads="1"/>
          </p:cNvSpPr>
          <p:nvPr/>
        </p:nvSpPr>
        <p:spPr bwMode="auto">
          <a:xfrm>
            <a:off x="76200" y="6218238"/>
            <a:ext cx="3733800" cy="563562"/>
          </a:xfrm>
          <a:prstGeom prst="rect">
            <a:avLst/>
          </a:prstGeom>
          <a:noFill/>
          <a:ln w="9525">
            <a:noFill/>
            <a:miter lim="800000"/>
            <a:headEnd/>
            <a:tailEnd/>
          </a:ln>
        </p:spPr>
        <p:txBody>
          <a:bodyPr anchor="ctr"/>
          <a:lstStyle/>
          <a:p>
            <a:r>
              <a:rPr lang="en-US" sz="1000">
                <a:solidFill>
                  <a:schemeClr val="tx2"/>
                </a:solidFill>
              </a:rPr>
              <a:t>Source:  Policy Brief for Thematic Area 4.0:</a:t>
            </a:r>
            <a:br>
              <a:rPr lang="en-US" sz="1000">
                <a:solidFill>
                  <a:schemeClr val="tx2"/>
                </a:solidFill>
              </a:rPr>
            </a:br>
            <a:r>
              <a:rPr lang="en-US" sz="1000">
                <a:solidFill>
                  <a:schemeClr val="tx2"/>
                </a:solidFill>
              </a:rPr>
              <a:t>              Bongga, Acuin and Maglalang</a:t>
            </a:r>
            <a:br>
              <a:rPr lang="en-US" sz="1000">
                <a:solidFill>
                  <a:schemeClr val="tx2"/>
                </a:solidFill>
              </a:rPr>
            </a:br>
            <a:r>
              <a:rPr lang="en-US" sz="1000">
                <a:solidFill>
                  <a:schemeClr val="tx2"/>
                </a:solidFill>
              </a:rPr>
              <a:t>              November 24, 2007</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dirty="0" err="1" smtClean="0">
                <a:latin typeface="Comic Sans MS" pitchFamily="66" charset="0"/>
              </a:rPr>
              <a:t>Sumber</a:t>
            </a:r>
            <a:r>
              <a:rPr lang="id-ID" dirty="0" smtClean="0">
                <a:latin typeface="Comic Sans MS" pitchFamily="66" charset="0"/>
              </a:rPr>
              <a:t> Vitamin A</a:t>
            </a:r>
            <a:r>
              <a:rPr lang="en-US" dirty="0" smtClean="0"/>
              <a:t> </a:t>
            </a:r>
          </a:p>
        </p:txBody>
      </p:sp>
      <p:sp>
        <p:nvSpPr>
          <p:cNvPr id="5123" name="Rectangle 4"/>
          <p:cNvSpPr>
            <a:spLocks noGrp="1" noChangeArrowheads="1"/>
          </p:cNvSpPr>
          <p:nvPr>
            <p:ph type="body" sz="half" idx="1"/>
          </p:nvPr>
        </p:nvSpPr>
        <p:spPr>
          <a:ln cap="flat">
            <a:solidFill>
              <a:schemeClr val="tx1"/>
            </a:solidFill>
          </a:ln>
        </p:spPr>
        <p:txBody>
          <a:bodyPr/>
          <a:lstStyle/>
          <a:p>
            <a:pPr eaLnBrk="1" hangingPunct="1">
              <a:buFontTx/>
              <a:buNone/>
            </a:pPr>
            <a:r>
              <a:rPr lang="en-US" smtClean="0">
                <a:latin typeface="Comic Sans MS" pitchFamily="66" charset="0"/>
              </a:rPr>
              <a:t>Hewani = retinol</a:t>
            </a:r>
          </a:p>
          <a:p>
            <a:pPr eaLnBrk="1" hangingPunct="1"/>
            <a:r>
              <a:rPr lang="en-US" smtClean="0">
                <a:latin typeface="Comic Sans MS" pitchFamily="66" charset="0"/>
              </a:rPr>
              <a:t>Hati</a:t>
            </a:r>
          </a:p>
          <a:p>
            <a:pPr eaLnBrk="1" hangingPunct="1"/>
            <a:r>
              <a:rPr lang="en-US" smtClean="0">
                <a:latin typeface="Comic Sans MS" pitchFamily="66" charset="0"/>
              </a:rPr>
              <a:t>Kuning telur</a:t>
            </a:r>
          </a:p>
          <a:p>
            <a:pPr eaLnBrk="1" hangingPunct="1"/>
            <a:r>
              <a:rPr lang="en-US" smtClean="0">
                <a:latin typeface="Comic Sans MS" pitchFamily="66" charset="0"/>
              </a:rPr>
              <a:t>Susu</a:t>
            </a:r>
          </a:p>
          <a:p>
            <a:pPr eaLnBrk="1" hangingPunct="1"/>
            <a:r>
              <a:rPr lang="en-US" smtClean="0">
                <a:latin typeface="Comic Sans MS" pitchFamily="66" charset="0"/>
              </a:rPr>
              <a:t>Mentega</a:t>
            </a:r>
          </a:p>
          <a:p>
            <a:pPr eaLnBrk="1" hangingPunct="1"/>
            <a:r>
              <a:rPr lang="en-US" smtClean="0">
                <a:latin typeface="Comic Sans MS" pitchFamily="66" charset="0"/>
              </a:rPr>
              <a:t>Minyak ikan </a:t>
            </a:r>
          </a:p>
          <a:p>
            <a:pPr eaLnBrk="1" hangingPunct="1"/>
            <a:endParaRPr lang="en-US" smtClean="0">
              <a:latin typeface="Comic Sans MS" pitchFamily="66" charset="0"/>
            </a:endParaRPr>
          </a:p>
        </p:txBody>
      </p:sp>
      <p:sp>
        <p:nvSpPr>
          <p:cNvPr id="5124" name="Rectangle 5"/>
          <p:cNvSpPr>
            <a:spLocks noGrp="1" noChangeArrowheads="1"/>
          </p:cNvSpPr>
          <p:nvPr>
            <p:ph type="body" sz="half" idx="2"/>
          </p:nvPr>
        </p:nvSpPr>
        <p:spPr>
          <a:ln cap="flat">
            <a:solidFill>
              <a:schemeClr val="tx1"/>
            </a:solidFill>
          </a:ln>
        </p:spPr>
        <p:txBody>
          <a:bodyPr/>
          <a:lstStyle/>
          <a:p>
            <a:pPr eaLnBrk="1" hangingPunct="1">
              <a:buFontTx/>
              <a:buNone/>
            </a:pPr>
            <a:r>
              <a:rPr lang="en-US" dirty="0" err="1" smtClean="0">
                <a:latin typeface="Comic Sans MS" pitchFamily="66" charset="0"/>
              </a:rPr>
              <a:t>Nabati</a:t>
            </a:r>
            <a:r>
              <a:rPr lang="en-US" dirty="0" smtClean="0">
                <a:latin typeface="Comic Sans MS" pitchFamily="66" charset="0"/>
              </a:rPr>
              <a:t> = </a:t>
            </a:r>
            <a:r>
              <a:rPr lang="en-US" dirty="0" err="1" smtClean="0">
                <a:latin typeface="Comic Sans MS" pitchFamily="66" charset="0"/>
              </a:rPr>
              <a:t>provitamin</a:t>
            </a:r>
            <a:r>
              <a:rPr lang="en-US" dirty="0" smtClean="0">
                <a:latin typeface="Comic Sans MS" pitchFamily="66" charset="0"/>
              </a:rPr>
              <a:t> A</a:t>
            </a:r>
          </a:p>
          <a:p>
            <a:pPr eaLnBrk="1" hangingPunct="1"/>
            <a:r>
              <a:rPr lang="en-US" dirty="0" err="1" smtClean="0">
                <a:latin typeface="Comic Sans MS" pitchFamily="66" charset="0"/>
              </a:rPr>
              <a:t>Tumbuhan</a:t>
            </a:r>
            <a:endParaRPr lang="en-US" dirty="0" smtClean="0">
              <a:latin typeface="Comic Sans MS" pitchFamily="66" charset="0"/>
            </a:endParaRPr>
          </a:p>
          <a:p>
            <a:pPr eaLnBrk="1" hangingPunct="1"/>
            <a:r>
              <a:rPr lang="en-US" dirty="0" err="1" smtClean="0">
                <a:latin typeface="Comic Sans MS" pitchFamily="66" charset="0"/>
              </a:rPr>
              <a:t>Sayur</a:t>
            </a:r>
            <a:r>
              <a:rPr lang="en-US" dirty="0" smtClean="0">
                <a:latin typeface="Comic Sans MS" pitchFamily="66" charset="0"/>
              </a:rPr>
              <a:t> </a:t>
            </a:r>
            <a:r>
              <a:rPr lang="en-US" dirty="0" err="1" smtClean="0">
                <a:latin typeface="Comic Sans MS" pitchFamily="66" charset="0"/>
              </a:rPr>
              <a:t>dan</a:t>
            </a:r>
            <a:r>
              <a:rPr lang="en-US" dirty="0" smtClean="0">
                <a:latin typeface="Comic Sans MS" pitchFamily="66" charset="0"/>
              </a:rPr>
              <a:t> </a:t>
            </a:r>
            <a:r>
              <a:rPr lang="en-US" dirty="0" err="1" smtClean="0">
                <a:latin typeface="Comic Sans MS" pitchFamily="66" charset="0"/>
              </a:rPr>
              <a:t>buah</a:t>
            </a:r>
            <a:r>
              <a:rPr lang="en-US" dirty="0" smtClean="0">
                <a:latin typeface="Comic Sans MS" pitchFamily="66" charset="0"/>
              </a:rPr>
              <a:t> </a:t>
            </a:r>
            <a:r>
              <a:rPr lang="en-US" dirty="0" err="1" smtClean="0">
                <a:latin typeface="Comic Sans MS" pitchFamily="66" charset="0"/>
              </a:rPr>
              <a:t>warna</a:t>
            </a:r>
            <a:r>
              <a:rPr lang="en-US" dirty="0" smtClean="0">
                <a:latin typeface="Comic Sans MS" pitchFamily="66" charset="0"/>
              </a:rPr>
              <a:t> </a:t>
            </a:r>
            <a:r>
              <a:rPr lang="en-US" dirty="0" err="1" smtClean="0">
                <a:latin typeface="Comic Sans MS" pitchFamily="66" charset="0"/>
              </a:rPr>
              <a:t>hijau</a:t>
            </a:r>
            <a:r>
              <a:rPr lang="en-US" dirty="0" smtClean="0">
                <a:latin typeface="Comic Sans MS" pitchFamily="66" charset="0"/>
              </a:rPr>
              <a:t>, </a:t>
            </a:r>
            <a:r>
              <a:rPr lang="en-US" dirty="0" err="1" smtClean="0">
                <a:latin typeface="Comic Sans MS" pitchFamily="66" charset="0"/>
              </a:rPr>
              <a:t>kuning</a:t>
            </a:r>
            <a:r>
              <a:rPr lang="en-US" dirty="0" smtClean="0">
                <a:latin typeface="Comic Sans MS" pitchFamily="66" charset="0"/>
              </a:rPr>
              <a:t>, </a:t>
            </a:r>
            <a:r>
              <a:rPr lang="en-US" dirty="0" err="1" smtClean="0">
                <a:latin typeface="Comic Sans MS" pitchFamily="66" charset="0"/>
              </a:rPr>
              <a:t>jingga</a:t>
            </a:r>
            <a:r>
              <a:rPr lang="en-US" dirty="0" smtClean="0">
                <a:latin typeface="Comic Sans MS" pitchFamily="66" charset="0"/>
              </a:rPr>
              <a:t>, </a:t>
            </a:r>
            <a:r>
              <a:rPr lang="en-US" dirty="0" err="1" smtClean="0">
                <a:latin typeface="Comic Sans MS" pitchFamily="66" charset="0"/>
              </a:rPr>
              <a:t>merah</a:t>
            </a:r>
            <a:endParaRPr lang="en-US" dirty="0" smtClean="0">
              <a:latin typeface="Comic Sans MS" pitchFamily="66" charset="0"/>
            </a:endParaRPr>
          </a:p>
          <a:p>
            <a:pPr eaLnBrk="1" hangingPunct="1"/>
            <a:r>
              <a:rPr lang="en-US" dirty="0" err="1" smtClean="0">
                <a:latin typeface="Comic Sans MS" pitchFamily="66" charset="0"/>
              </a:rPr>
              <a:t>Semakin</a:t>
            </a:r>
            <a:r>
              <a:rPr lang="en-US" dirty="0" smtClean="0">
                <a:latin typeface="Comic Sans MS" pitchFamily="66" charset="0"/>
              </a:rPr>
              <a:t> </a:t>
            </a:r>
            <a:r>
              <a:rPr lang="en-US" dirty="0" err="1" smtClean="0">
                <a:latin typeface="Comic Sans MS" pitchFamily="66" charset="0"/>
              </a:rPr>
              <a:t>berwarna</a:t>
            </a:r>
            <a:r>
              <a:rPr lang="en-US" dirty="0" smtClean="0">
                <a:latin typeface="Comic Sans MS" pitchFamily="66" charset="0"/>
              </a:rPr>
              <a:t>, </a:t>
            </a:r>
            <a:r>
              <a:rPr lang="en-US" dirty="0" err="1" smtClean="0">
                <a:latin typeface="Comic Sans MS" pitchFamily="66" charset="0"/>
              </a:rPr>
              <a:t>kandungan</a:t>
            </a:r>
            <a:r>
              <a:rPr lang="en-US" dirty="0" smtClean="0">
                <a:latin typeface="Comic Sans MS" pitchFamily="66" charset="0"/>
              </a:rPr>
              <a:t> </a:t>
            </a:r>
            <a:r>
              <a:rPr lang="en-US" dirty="0" err="1" smtClean="0">
                <a:latin typeface="Comic Sans MS" pitchFamily="66" charset="0"/>
              </a:rPr>
              <a:t>vit</a:t>
            </a:r>
            <a:r>
              <a:rPr lang="en-US" dirty="0" smtClean="0">
                <a:latin typeface="Comic Sans MS" pitchFamily="66" charset="0"/>
              </a:rPr>
              <a:t> A </a:t>
            </a:r>
            <a:r>
              <a:rPr lang="en-US" dirty="0" err="1" smtClean="0">
                <a:latin typeface="Comic Sans MS" pitchFamily="66" charset="0"/>
              </a:rPr>
              <a:t>makin</a:t>
            </a:r>
            <a:r>
              <a:rPr lang="en-US" dirty="0" smtClean="0">
                <a:latin typeface="Comic Sans MS" pitchFamily="66" charset="0"/>
              </a:rPr>
              <a:t> </a:t>
            </a:r>
            <a:r>
              <a:rPr lang="en-US" dirty="0" err="1" smtClean="0">
                <a:latin typeface="Comic Sans MS" pitchFamily="66" charset="0"/>
              </a:rPr>
              <a:t>tinggi</a:t>
            </a:r>
            <a:endParaRPr lang="en-US" dirty="0" smtClean="0">
              <a:latin typeface="Comic Sans MS" pitchFamily="66" charset="0"/>
            </a:endParaRPr>
          </a:p>
          <a:p>
            <a:pPr eaLnBrk="1" hangingPunct="1"/>
            <a:endParaRPr lang="en-US" dirty="0" smtClean="0">
              <a:latin typeface="Comic Sans MS" pitchFamily="66"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id-ID" dirty="0" smtClean="0">
                <a:solidFill>
                  <a:srgbClr val="002060"/>
                </a:solidFill>
              </a:rPr>
              <a:t>TERIMA KASIH</a:t>
            </a:r>
            <a:br>
              <a:rPr lang="id-ID" dirty="0" smtClean="0">
                <a:solidFill>
                  <a:srgbClr val="002060"/>
                </a:solidFill>
              </a:rPr>
            </a:br>
            <a:endParaRPr lang="id-ID" dirty="0">
              <a:solidFill>
                <a:srgbClr val="002060"/>
              </a:solidFill>
            </a:endParaRPr>
          </a:p>
        </p:txBody>
      </p:sp>
      <p:sp>
        <p:nvSpPr>
          <p:cNvPr id="5" name="Subtitle 4"/>
          <p:cNvSpPr>
            <a:spLocks noGrp="1"/>
          </p:cNvSpPr>
          <p:nvPr>
            <p:ph type="subTitle" idx="1"/>
          </p:nvPr>
        </p:nvSpPr>
        <p:spPr/>
        <p:txBody>
          <a:bodyPr/>
          <a:lstStyle/>
          <a:p>
            <a:endParaRPr lang="id-ID"/>
          </a:p>
        </p:txBody>
      </p:sp>
      <p:sp>
        <p:nvSpPr>
          <p:cNvPr id="6" name="Date Placeholder 5"/>
          <p:cNvSpPr>
            <a:spLocks noGrp="1"/>
          </p:cNvSpPr>
          <p:nvPr>
            <p:ph type="dt" sz="half" idx="2"/>
          </p:nvPr>
        </p:nvSpPr>
        <p:spPr/>
        <p:txBody>
          <a:bodyPr/>
          <a:lstStyle/>
          <a:p>
            <a:fld id="{0C0C6727-35CD-49C9-87AA-59C8CC5F1E84}" type="datetime1">
              <a:rPr lang="id-ID" smtClean="0"/>
              <a:pPr/>
              <a:t>04/09/2020</a:t>
            </a:fld>
            <a:endParaRPr lang="id-ID"/>
          </a:p>
        </p:txBody>
      </p:sp>
      <p:sp>
        <p:nvSpPr>
          <p:cNvPr id="7" name="Slide Number Placeholder 6"/>
          <p:cNvSpPr>
            <a:spLocks noGrp="1"/>
          </p:cNvSpPr>
          <p:nvPr>
            <p:ph type="sldNum" sz="quarter" idx="4"/>
          </p:nvPr>
        </p:nvSpPr>
        <p:spPr/>
        <p:txBody>
          <a:bodyPr/>
          <a:lstStyle/>
          <a:p>
            <a:fld id="{BCC4FB47-260F-4EFC-8B2D-B8ACC575EBD4}" type="slidenum">
              <a:rPr lang="id-ID" smtClean="0"/>
              <a:pPr/>
              <a:t>40</a:t>
            </a:fld>
            <a:endParaRPr lang="id-ID"/>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r>
              <a:rPr lang="id-ID" dirty="0" smtClean="0"/>
              <a:t>Hasil Riskesdas 2018 cakupan vitamin A menurut provinsi (tingkat nasional) usia 6-59 bulan: 53.5% (sesuai standar). Yang paling tinggi adalah Jawa Tengah 60%.</a:t>
            </a:r>
          </a:p>
          <a:p>
            <a:r>
              <a:rPr lang="id-ID" dirty="0" smtClean="0"/>
              <a:t>Yang paling rendah adalah Papua (30%)</a:t>
            </a:r>
          </a:p>
          <a:p>
            <a:r>
              <a:rPr lang="id-ID" dirty="0" smtClean="0"/>
              <a:t>Sesuai standar pemberian vitamin A adalah 0-6 bulan 1 kali dan 12-59 bulan 2 kali</a:t>
            </a:r>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41</a:t>
            </a:fld>
            <a:endParaRPr lang="id-ID"/>
          </a:p>
        </p:txBody>
      </p:sp>
    </p:spTree>
    <p:extLst>
      <p:ext uri="{BB962C8B-B14F-4D97-AF65-F5344CB8AC3E}">
        <p14:creationId xmlns:p14="http://schemas.microsoft.com/office/powerpoint/2010/main" val="3769369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z="3600" smtClean="0">
                <a:latin typeface="Comic Sans MS" pitchFamily="66" charset="0"/>
              </a:rPr>
              <a:t>Nilai Vitamin A dlm 100 gr bhn</a:t>
            </a:r>
          </a:p>
        </p:txBody>
      </p:sp>
      <p:graphicFrame>
        <p:nvGraphicFramePr>
          <p:cNvPr id="26660" name="Group 36"/>
          <p:cNvGraphicFramePr>
            <a:graphicFrameLocks noGrp="1"/>
          </p:cNvGraphicFramePr>
          <p:nvPr>
            <p:ph type="tbl" idx="1"/>
          </p:nvPr>
        </p:nvGraphicFramePr>
        <p:xfrm>
          <a:off x="457200" y="1600200"/>
          <a:ext cx="8229600" cy="3566160"/>
        </p:xfrm>
        <a:graphic>
          <a:graphicData uri="http://schemas.openxmlformats.org/drawingml/2006/table">
            <a:tbl>
              <a:tblPr/>
              <a:tblGrid>
                <a:gridCol w="3200400"/>
                <a:gridCol w="914400"/>
                <a:gridCol w="3124200"/>
                <a:gridCol w="990600"/>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Bhn makanan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Bhn makanan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621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Hati sapi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Kuning telur ayam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Minyak ikan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Minyak kelapa swt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Wortel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d. Pepaya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d. katuk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13170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    600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24000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18000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  3600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  5475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  3111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Kangkung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Bayam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Ubi jalar merah</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Susu full cream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SKM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Susu segar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tomat</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1890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1827</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2310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  471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  153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    39</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   450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mtClean="0">
                <a:latin typeface="Comic Sans MS" pitchFamily="66" charset="0"/>
              </a:rPr>
              <a:t>Kebutuhan vitamin A</a:t>
            </a:r>
          </a:p>
        </p:txBody>
      </p:sp>
      <p:sp>
        <p:nvSpPr>
          <p:cNvPr id="7171" name="Rectangle 3"/>
          <p:cNvSpPr>
            <a:spLocks noGrp="1" noChangeArrowheads="1"/>
          </p:cNvSpPr>
          <p:nvPr>
            <p:ph type="body" idx="1"/>
          </p:nvPr>
        </p:nvSpPr>
        <p:spPr>
          <a:xfrm>
            <a:off x="457200" y="1600200"/>
            <a:ext cx="8382000" cy="4525963"/>
          </a:xfrm>
        </p:spPr>
        <p:txBody>
          <a:bodyPr/>
          <a:lstStyle/>
          <a:p>
            <a:pPr eaLnBrk="1" hangingPunct="1">
              <a:lnSpc>
                <a:spcPct val="90000"/>
              </a:lnSpc>
              <a:buFontTx/>
              <a:buNone/>
            </a:pPr>
            <a:r>
              <a:rPr lang="en-US" dirty="0" smtClean="0">
                <a:latin typeface="Comic Sans MS" pitchFamily="66" charset="0"/>
              </a:rPr>
              <a:t>1 RE = 1 </a:t>
            </a:r>
            <a:r>
              <a:rPr lang="en-US" dirty="0" smtClean="0">
                <a:latin typeface="Comic Sans MS" pitchFamily="66" charset="0"/>
                <a:sym typeface="Symbol" pitchFamily="18" charset="2"/>
              </a:rPr>
              <a:t></a:t>
            </a:r>
            <a:r>
              <a:rPr lang="en-US" dirty="0" smtClean="0">
                <a:latin typeface="Comic Sans MS" pitchFamily="66" charset="0"/>
              </a:rPr>
              <a:t>g retinol = 3.3 IU</a:t>
            </a:r>
          </a:p>
          <a:p>
            <a:pPr eaLnBrk="1" hangingPunct="1">
              <a:lnSpc>
                <a:spcPct val="90000"/>
              </a:lnSpc>
              <a:buFontTx/>
              <a:buNone/>
            </a:pPr>
            <a:r>
              <a:rPr lang="en-US" dirty="0" smtClean="0">
                <a:latin typeface="Comic Sans MS" pitchFamily="66" charset="0"/>
              </a:rPr>
              <a:t>RE = retinol </a:t>
            </a:r>
            <a:r>
              <a:rPr lang="en-US" dirty="0" err="1" smtClean="0">
                <a:latin typeface="Comic Sans MS" pitchFamily="66" charset="0"/>
              </a:rPr>
              <a:t>equivalen</a:t>
            </a:r>
            <a:endParaRPr lang="en-US" dirty="0" smtClean="0">
              <a:latin typeface="Comic Sans MS" pitchFamily="66" charset="0"/>
            </a:endParaRPr>
          </a:p>
          <a:p>
            <a:pPr eaLnBrk="1" hangingPunct="1">
              <a:lnSpc>
                <a:spcPct val="90000"/>
              </a:lnSpc>
              <a:buFontTx/>
              <a:buNone/>
            </a:pPr>
            <a:r>
              <a:rPr lang="en-US" dirty="0" smtClean="0">
                <a:latin typeface="Comic Sans MS" pitchFamily="66" charset="0"/>
              </a:rPr>
              <a:t>IU = </a:t>
            </a:r>
            <a:r>
              <a:rPr lang="en-US" dirty="0" err="1" smtClean="0">
                <a:latin typeface="Comic Sans MS" pitchFamily="66" charset="0"/>
              </a:rPr>
              <a:t>internasional</a:t>
            </a:r>
            <a:r>
              <a:rPr lang="en-US" dirty="0" smtClean="0">
                <a:latin typeface="Comic Sans MS" pitchFamily="66" charset="0"/>
              </a:rPr>
              <a:t> unit</a:t>
            </a:r>
          </a:p>
          <a:p>
            <a:pPr eaLnBrk="1" hangingPunct="1">
              <a:lnSpc>
                <a:spcPct val="90000"/>
              </a:lnSpc>
              <a:buFontTx/>
              <a:buNone/>
            </a:pPr>
            <a:endParaRPr lang="en-US" dirty="0" smtClean="0">
              <a:latin typeface="Comic Sans MS" pitchFamily="66" charset="0"/>
            </a:endParaRPr>
          </a:p>
          <a:p>
            <a:pPr eaLnBrk="1" hangingPunct="1">
              <a:lnSpc>
                <a:spcPct val="90000"/>
              </a:lnSpc>
            </a:pPr>
            <a:r>
              <a:rPr lang="en-US" dirty="0" err="1" smtClean="0">
                <a:latin typeface="Comic Sans MS" pitchFamily="66" charset="0"/>
              </a:rPr>
              <a:t>Anak</a:t>
            </a:r>
            <a:r>
              <a:rPr lang="en-US" dirty="0" smtClean="0">
                <a:latin typeface="Comic Sans MS" pitchFamily="66" charset="0"/>
              </a:rPr>
              <a:t> (1-6 </a:t>
            </a:r>
            <a:r>
              <a:rPr lang="en-US" dirty="0" err="1" smtClean="0">
                <a:latin typeface="Comic Sans MS" pitchFamily="66" charset="0"/>
              </a:rPr>
              <a:t>thn</a:t>
            </a:r>
            <a:r>
              <a:rPr lang="en-US" dirty="0" smtClean="0">
                <a:latin typeface="Comic Sans MS" pitchFamily="66" charset="0"/>
              </a:rPr>
              <a:t>) 	: 400 RE</a:t>
            </a:r>
          </a:p>
          <a:p>
            <a:pPr eaLnBrk="1" hangingPunct="1">
              <a:lnSpc>
                <a:spcPct val="90000"/>
              </a:lnSpc>
            </a:pPr>
            <a:r>
              <a:rPr lang="en-US" dirty="0" err="1" smtClean="0">
                <a:latin typeface="Comic Sans MS" pitchFamily="66" charset="0"/>
              </a:rPr>
              <a:t>Dewasa</a:t>
            </a:r>
            <a:r>
              <a:rPr lang="en-US" dirty="0" smtClean="0">
                <a:latin typeface="Comic Sans MS" pitchFamily="66" charset="0"/>
              </a:rPr>
              <a:t> </a:t>
            </a:r>
            <a:r>
              <a:rPr lang="en-US" dirty="0" err="1" smtClean="0">
                <a:latin typeface="Comic Sans MS" pitchFamily="66" charset="0"/>
              </a:rPr>
              <a:t>wanita</a:t>
            </a:r>
            <a:r>
              <a:rPr lang="en-US" dirty="0" smtClean="0">
                <a:latin typeface="Comic Sans MS" pitchFamily="66" charset="0"/>
              </a:rPr>
              <a:t>	: 500 RE</a:t>
            </a:r>
          </a:p>
          <a:p>
            <a:pPr lvl="1" eaLnBrk="1" hangingPunct="1">
              <a:lnSpc>
                <a:spcPct val="90000"/>
              </a:lnSpc>
              <a:buFontTx/>
              <a:buNone/>
            </a:pPr>
            <a:r>
              <a:rPr lang="en-US" dirty="0" smtClean="0">
                <a:latin typeface="Comic Sans MS" pitchFamily="66" charset="0"/>
              </a:rPr>
              <a:t>               </a:t>
            </a:r>
            <a:r>
              <a:rPr lang="en-US" sz="3200" dirty="0" err="1" smtClean="0">
                <a:latin typeface="Comic Sans MS" pitchFamily="66" charset="0"/>
              </a:rPr>
              <a:t>pria</a:t>
            </a:r>
            <a:r>
              <a:rPr lang="en-US" sz="3200" dirty="0" smtClean="0">
                <a:latin typeface="Comic Sans MS" pitchFamily="66" charset="0"/>
              </a:rPr>
              <a:t>	: 600 RE</a:t>
            </a:r>
          </a:p>
          <a:p>
            <a:pPr eaLnBrk="1" hangingPunct="1">
              <a:lnSpc>
                <a:spcPct val="90000"/>
              </a:lnSpc>
            </a:pPr>
            <a:r>
              <a:rPr lang="en-US" dirty="0" err="1" smtClean="0">
                <a:latin typeface="Comic Sans MS" pitchFamily="66" charset="0"/>
              </a:rPr>
              <a:t>Ibu</a:t>
            </a:r>
            <a:r>
              <a:rPr lang="en-US" dirty="0" smtClean="0">
                <a:latin typeface="Comic Sans MS" pitchFamily="66" charset="0"/>
              </a:rPr>
              <a:t> </a:t>
            </a:r>
            <a:r>
              <a:rPr lang="en-US" dirty="0" err="1" smtClean="0">
                <a:latin typeface="Comic Sans MS" pitchFamily="66" charset="0"/>
              </a:rPr>
              <a:t>hamil</a:t>
            </a:r>
            <a:r>
              <a:rPr lang="en-US" dirty="0" smtClean="0">
                <a:latin typeface="Comic Sans MS" pitchFamily="66" charset="0"/>
              </a:rPr>
              <a:t>		: </a:t>
            </a:r>
            <a:r>
              <a:rPr lang="id-ID" dirty="0" smtClean="0">
                <a:latin typeface="Comic Sans MS" pitchFamily="66" charset="0"/>
              </a:rPr>
              <a:t>8</a:t>
            </a:r>
            <a:r>
              <a:rPr lang="en-US" dirty="0" smtClean="0">
                <a:latin typeface="Comic Sans MS" pitchFamily="66" charset="0"/>
              </a:rPr>
              <a:t>00 RE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sz="2800" dirty="0" smtClean="0">
                <a:latin typeface="Comic Sans MS" pitchFamily="66" charset="0"/>
              </a:rPr>
              <a:t>Efek defisiensi &amp; keracunan Vitamin A</a:t>
            </a:r>
            <a:endParaRPr lang="id-ID" sz="2800" dirty="0">
              <a:latin typeface="Comic Sans MS" pitchFamily="66" charset="0"/>
            </a:endParaRPr>
          </a:p>
        </p:txBody>
      </p:sp>
      <p:sp>
        <p:nvSpPr>
          <p:cNvPr id="3" name="Content Placeholder 2"/>
          <p:cNvSpPr>
            <a:spLocks noGrp="1"/>
          </p:cNvSpPr>
          <p:nvPr>
            <p:ph idx="1"/>
          </p:nvPr>
        </p:nvSpPr>
        <p:spPr/>
        <p:txBody>
          <a:bodyPr/>
          <a:lstStyle/>
          <a:p>
            <a:endParaRPr lang="id-ID"/>
          </a:p>
        </p:txBody>
      </p:sp>
      <p:pic>
        <p:nvPicPr>
          <p:cNvPr id="49154" name="Picture 2"/>
          <p:cNvPicPr>
            <a:picLocks noChangeAspect="1" noChangeArrowheads="1"/>
          </p:cNvPicPr>
          <p:nvPr/>
        </p:nvPicPr>
        <p:blipFill>
          <a:blip r:embed="rId2"/>
          <a:srcRect/>
          <a:stretch>
            <a:fillRect/>
          </a:stretch>
        </p:blipFill>
        <p:spPr bwMode="auto">
          <a:xfrm>
            <a:off x="152400" y="1295400"/>
            <a:ext cx="8876962" cy="4348163"/>
          </a:xfrm>
          <a:prstGeom prst="rect">
            <a:avLst/>
          </a:prstGeom>
          <a:noFill/>
          <a:ln w="9525">
            <a:noFill/>
            <a:miter lim="800000"/>
            <a:headEnd/>
            <a:tailEnd/>
          </a:ln>
          <a:effectLst/>
        </p:spPr>
      </p:pic>
      <p:sp>
        <p:nvSpPr>
          <p:cNvPr id="5" name="Rectangle 4"/>
          <p:cNvSpPr/>
          <p:nvPr/>
        </p:nvSpPr>
        <p:spPr>
          <a:xfrm>
            <a:off x="457200" y="5879068"/>
            <a:ext cx="6477000" cy="369332"/>
          </a:xfrm>
          <a:prstGeom prst="rect">
            <a:avLst/>
          </a:prstGeom>
        </p:spPr>
        <p:txBody>
          <a:bodyPr wrap="square">
            <a:spAutoFit/>
          </a:bodyPr>
          <a:lstStyle/>
          <a:p>
            <a:pPr lvl="1">
              <a:lnSpc>
                <a:spcPct val="90000"/>
              </a:lnSpc>
            </a:pPr>
            <a:r>
              <a:rPr lang="en-US" sz="2000" dirty="0" err="1" smtClean="0">
                <a:solidFill>
                  <a:srgbClr val="000000"/>
                </a:solidFill>
                <a:latin typeface="Comic Sans MS" pitchFamily="66" charset="0"/>
              </a:rPr>
              <a:t>Bumil</a:t>
            </a:r>
            <a:r>
              <a:rPr lang="en-US" sz="2000" dirty="0" smtClean="0">
                <a:solidFill>
                  <a:srgbClr val="000000"/>
                </a:solidFill>
                <a:latin typeface="Comic Sans MS" pitchFamily="66" charset="0"/>
              </a:rPr>
              <a:t> trimester I </a:t>
            </a:r>
            <a:r>
              <a:rPr lang="en-US" sz="2000" dirty="0" err="1" smtClean="0">
                <a:solidFill>
                  <a:srgbClr val="000000"/>
                </a:solidFill>
                <a:latin typeface="Comic Sans MS" pitchFamily="66" charset="0"/>
              </a:rPr>
              <a:t>dilarang</a:t>
            </a:r>
            <a:r>
              <a:rPr lang="en-US" sz="2000" dirty="0" smtClean="0">
                <a:solidFill>
                  <a:srgbClr val="000000"/>
                </a:solidFill>
                <a:latin typeface="Comic Sans MS" pitchFamily="66" charset="0"/>
              </a:rPr>
              <a:t> </a:t>
            </a:r>
            <a:r>
              <a:rPr lang="en-US" sz="2000" dirty="0" err="1" smtClean="0">
                <a:solidFill>
                  <a:srgbClr val="000000"/>
                </a:solidFill>
                <a:latin typeface="Comic Sans MS" pitchFamily="66" charset="0"/>
              </a:rPr>
              <a:t>konsumsi</a:t>
            </a:r>
            <a:r>
              <a:rPr lang="en-US" sz="2000" dirty="0" smtClean="0">
                <a:solidFill>
                  <a:srgbClr val="000000"/>
                </a:solidFill>
                <a:latin typeface="Comic Sans MS" pitchFamily="66" charset="0"/>
              </a:rPr>
              <a:t> </a:t>
            </a:r>
            <a:r>
              <a:rPr lang="en-US" sz="2000" dirty="0" err="1" smtClean="0">
                <a:solidFill>
                  <a:srgbClr val="000000"/>
                </a:solidFill>
                <a:latin typeface="Comic Sans MS" pitchFamily="66" charset="0"/>
              </a:rPr>
              <a:t>dosis</a:t>
            </a:r>
            <a:r>
              <a:rPr lang="en-US" sz="2000" dirty="0" smtClean="0">
                <a:solidFill>
                  <a:srgbClr val="000000"/>
                </a:solidFill>
                <a:latin typeface="Comic Sans MS" pitchFamily="66" charset="0"/>
              </a:rPr>
              <a:t> </a:t>
            </a:r>
            <a:r>
              <a:rPr lang="en-US" sz="2000" dirty="0" err="1" smtClean="0">
                <a:solidFill>
                  <a:srgbClr val="000000"/>
                </a:solidFill>
                <a:latin typeface="Comic Sans MS" pitchFamily="66" charset="0"/>
              </a:rPr>
              <a:t>tinggi</a:t>
            </a:r>
            <a:endParaRPr lang="en-US" sz="2000" dirty="0" smtClean="0">
              <a:solidFill>
                <a:srgbClr val="000000"/>
              </a:solidFill>
              <a:latin typeface="Comic Sans MS" pitchFamily="66" charset="0"/>
            </a:endParaRPr>
          </a:p>
        </p:txBody>
      </p:sp>
    </p:spTree>
    <p:extLst>
      <p:ext uri="{BB962C8B-B14F-4D97-AF65-F5344CB8AC3E}">
        <p14:creationId xmlns:p14="http://schemas.microsoft.com/office/powerpoint/2010/main" val="25928895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51202" name="Picture 2"/>
          <p:cNvPicPr>
            <a:picLocks noChangeAspect="1" noChangeArrowheads="1"/>
          </p:cNvPicPr>
          <p:nvPr/>
        </p:nvPicPr>
        <p:blipFill>
          <a:blip r:embed="rId2"/>
          <a:srcRect/>
          <a:stretch>
            <a:fillRect/>
          </a:stretch>
        </p:blipFill>
        <p:spPr bwMode="auto">
          <a:xfrm>
            <a:off x="457200" y="838200"/>
            <a:ext cx="8480771" cy="5624618"/>
          </a:xfrm>
          <a:prstGeom prst="rect">
            <a:avLst/>
          </a:prstGeom>
          <a:noFill/>
          <a:ln w="9525">
            <a:noFill/>
            <a:miter lim="800000"/>
            <a:headEnd/>
            <a:tailEnd/>
          </a:ln>
          <a:effectLst/>
        </p:spPr>
      </p:pic>
    </p:spTree>
    <p:extLst>
      <p:ext uri="{BB962C8B-B14F-4D97-AF65-F5344CB8AC3E}">
        <p14:creationId xmlns:p14="http://schemas.microsoft.com/office/powerpoint/2010/main" val="29852499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40"/>
            <a:ext cx="8229600" cy="603230"/>
          </a:xfrm>
        </p:spPr>
        <p:txBody>
          <a:bodyPr/>
          <a:lstStyle/>
          <a:p>
            <a:r>
              <a:rPr lang="id-ID" sz="3600" dirty="0" smtClean="0"/>
              <a:t>T</a:t>
            </a:r>
            <a:r>
              <a:rPr lang="en-US" sz="3600" dirty="0" err="1" smtClean="0"/>
              <a:t>ransport</a:t>
            </a:r>
            <a:r>
              <a:rPr lang="id-ID" sz="3600" dirty="0" smtClean="0"/>
              <a:t>asi</a:t>
            </a:r>
            <a:r>
              <a:rPr lang="en-US" sz="3600" dirty="0" smtClean="0"/>
              <a:t> vitamin A </a:t>
            </a:r>
            <a:r>
              <a:rPr lang="en-US" sz="3600" dirty="0" err="1" smtClean="0"/>
              <a:t>dalam</a:t>
            </a:r>
            <a:r>
              <a:rPr lang="en-US" sz="3600" dirty="0" smtClean="0"/>
              <a:t> </a:t>
            </a:r>
            <a:r>
              <a:rPr lang="en-US" sz="3600" dirty="0" err="1" smtClean="0"/>
              <a:t>tubuh</a:t>
            </a:r>
            <a:endParaRPr lang="id-ID" sz="3600" dirty="0"/>
          </a:p>
        </p:txBody>
      </p:sp>
      <p:sp>
        <p:nvSpPr>
          <p:cNvPr id="4" name="Date Placeholder 3"/>
          <p:cNvSpPr>
            <a:spLocks noGrp="1"/>
          </p:cNvSpPr>
          <p:nvPr>
            <p:ph type="dt" sz="half" idx="10"/>
          </p:nvPr>
        </p:nvSpPr>
        <p:spPr/>
        <p:txBody>
          <a:bodyPr/>
          <a:lstStyle/>
          <a:p>
            <a:fld id="{47D44B43-EA09-412E-95D5-DD30F3E053A1}" type="datetime1">
              <a:rPr lang="id-ID" smtClean="0"/>
              <a:pPr/>
              <a:t>04/09/2020</a:t>
            </a:fld>
            <a:endParaRPr lang="id-ID"/>
          </a:p>
        </p:txBody>
      </p:sp>
      <p:sp>
        <p:nvSpPr>
          <p:cNvPr id="5" name="Slide Number Placeholder 4"/>
          <p:cNvSpPr>
            <a:spLocks noGrp="1"/>
          </p:cNvSpPr>
          <p:nvPr>
            <p:ph type="sldNum" sz="quarter" idx="12"/>
          </p:nvPr>
        </p:nvSpPr>
        <p:spPr/>
        <p:txBody>
          <a:bodyPr/>
          <a:lstStyle/>
          <a:p>
            <a:fld id="{BCC4FB47-260F-4EFC-8B2D-B8ACC575EBD4}" type="slidenum">
              <a:rPr lang="id-ID" smtClean="0"/>
              <a:pPr/>
              <a:t>9</a:t>
            </a:fld>
            <a:endParaRPr lang="id-ID"/>
          </a:p>
        </p:txBody>
      </p:sp>
      <p:sp>
        <p:nvSpPr>
          <p:cNvPr id="6" name="Rectangle 5"/>
          <p:cNvSpPr/>
          <p:nvPr/>
        </p:nvSpPr>
        <p:spPr>
          <a:xfrm>
            <a:off x="214282" y="1428736"/>
            <a:ext cx="1571636" cy="928694"/>
          </a:xfrm>
          <a:prstGeom prst="rect">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dirty="0" smtClean="0">
                <a:solidFill>
                  <a:sysClr val="windowText" lastClr="000000"/>
                </a:solidFill>
              </a:rPr>
              <a:t>Ester retinol</a:t>
            </a:r>
          </a:p>
          <a:p>
            <a:pPr algn="ctr"/>
            <a:r>
              <a:rPr lang="en-US" sz="2000" dirty="0" smtClean="0">
                <a:solidFill>
                  <a:sysClr val="windowText" lastClr="000000"/>
                </a:solidFill>
              </a:rPr>
              <a:t>  </a:t>
            </a:r>
            <a:r>
              <a:rPr lang="en-US" dirty="0" smtClean="0">
                <a:solidFill>
                  <a:sysClr val="windowText" lastClr="000000"/>
                </a:solidFill>
              </a:rPr>
              <a:t>(</a:t>
            </a:r>
            <a:r>
              <a:rPr lang="en-US" dirty="0" err="1" smtClean="0">
                <a:solidFill>
                  <a:sysClr val="windowText" lastClr="000000"/>
                </a:solidFill>
              </a:rPr>
              <a:t>makanan</a:t>
            </a:r>
            <a:r>
              <a:rPr lang="en-US" dirty="0" smtClean="0">
                <a:solidFill>
                  <a:sysClr val="windowText" lastClr="000000"/>
                </a:solidFill>
              </a:rPr>
              <a:t>)</a:t>
            </a:r>
          </a:p>
        </p:txBody>
      </p:sp>
      <p:sp>
        <p:nvSpPr>
          <p:cNvPr id="7" name="Rectangle 6"/>
          <p:cNvSpPr/>
          <p:nvPr/>
        </p:nvSpPr>
        <p:spPr>
          <a:xfrm>
            <a:off x="214282" y="3000372"/>
            <a:ext cx="1571636" cy="928694"/>
          </a:xfrm>
          <a:prstGeom prst="rect">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l-GR" sz="2000" dirty="0" smtClean="0">
                <a:solidFill>
                  <a:sysClr val="windowText" lastClr="000000"/>
                </a:solidFill>
              </a:rPr>
              <a:t>β</a:t>
            </a:r>
            <a:r>
              <a:rPr lang="id-ID" sz="2000" dirty="0" smtClean="0">
                <a:solidFill>
                  <a:sysClr val="windowText" lastClr="000000"/>
                </a:solidFill>
              </a:rPr>
              <a:t>-karoten</a:t>
            </a:r>
            <a:r>
              <a:rPr lang="en-US" sz="2000" dirty="0" smtClean="0">
                <a:solidFill>
                  <a:sysClr val="windowText" lastClr="000000"/>
                </a:solidFill>
              </a:rPr>
              <a:t>  </a:t>
            </a:r>
            <a:r>
              <a:rPr lang="en-US" dirty="0" smtClean="0">
                <a:solidFill>
                  <a:sysClr val="windowText" lastClr="000000"/>
                </a:solidFill>
              </a:rPr>
              <a:t>(</a:t>
            </a:r>
            <a:r>
              <a:rPr lang="en-US" dirty="0" err="1" smtClean="0">
                <a:solidFill>
                  <a:sysClr val="windowText" lastClr="000000"/>
                </a:solidFill>
              </a:rPr>
              <a:t>makanan</a:t>
            </a:r>
            <a:r>
              <a:rPr lang="en-US" dirty="0" smtClean="0">
                <a:solidFill>
                  <a:sysClr val="windowText" lastClr="000000"/>
                </a:solidFill>
              </a:rPr>
              <a:t>)</a:t>
            </a:r>
          </a:p>
        </p:txBody>
      </p:sp>
      <p:sp>
        <p:nvSpPr>
          <p:cNvPr id="8" name="Rectangle 7"/>
          <p:cNvSpPr/>
          <p:nvPr/>
        </p:nvSpPr>
        <p:spPr>
          <a:xfrm>
            <a:off x="2428860" y="2643182"/>
            <a:ext cx="1571636" cy="928694"/>
          </a:xfrm>
          <a:prstGeom prst="rect">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id-ID" sz="2000" dirty="0" smtClean="0">
                <a:solidFill>
                  <a:sysClr val="windowText" lastClr="000000"/>
                </a:solidFill>
              </a:rPr>
              <a:t>Retinal</a:t>
            </a:r>
          </a:p>
          <a:p>
            <a:pPr algn="ctr"/>
            <a:r>
              <a:rPr lang="en-US" dirty="0" smtClean="0">
                <a:solidFill>
                  <a:sysClr val="windowText" lastClr="000000"/>
                </a:solidFill>
              </a:rPr>
              <a:t>(</a:t>
            </a:r>
            <a:r>
              <a:rPr lang="id-ID" dirty="0" smtClean="0">
                <a:solidFill>
                  <a:sysClr val="windowText" lastClr="000000"/>
                </a:solidFill>
              </a:rPr>
              <a:t>usus halus</a:t>
            </a:r>
            <a:r>
              <a:rPr lang="en-US" dirty="0" smtClean="0">
                <a:solidFill>
                  <a:sysClr val="windowText" lastClr="000000"/>
                </a:solidFill>
              </a:rPr>
              <a:t>)</a:t>
            </a:r>
          </a:p>
        </p:txBody>
      </p:sp>
      <p:sp>
        <p:nvSpPr>
          <p:cNvPr id="9" name="Rectangle 8"/>
          <p:cNvSpPr/>
          <p:nvPr/>
        </p:nvSpPr>
        <p:spPr>
          <a:xfrm>
            <a:off x="4572000" y="1857364"/>
            <a:ext cx="1571636" cy="928694"/>
          </a:xfrm>
          <a:prstGeom prst="rect">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id-ID" sz="2000" dirty="0" smtClean="0">
                <a:solidFill>
                  <a:sysClr val="windowText" lastClr="000000"/>
                </a:solidFill>
              </a:rPr>
              <a:t>Retinol</a:t>
            </a:r>
          </a:p>
          <a:p>
            <a:pPr algn="ctr"/>
            <a:r>
              <a:rPr lang="en-US" dirty="0" smtClean="0">
                <a:solidFill>
                  <a:sysClr val="windowText" lastClr="000000"/>
                </a:solidFill>
              </a:rPr>
              <a:t>(</a:t>
            </a:r>
            <a:r>
              <a:rPr lang="id-ID" dirty="0" smtClean="0">
                <a:solidFill>
                  <a:sysClr val="windowText" lastClr="000000"/>
                </a:solidFill>
              </a:rPr>
              <a:t>usus halus</a:t>
            </a:r>
            <a:r>
              <a:rPr lang="en-US" dirty="0" smtClean="0">
                <a:solidFill>
                  <a:sysClr val="windowText" lastClr="000000"/>
                </a:solidFill>
              </a:rPr>
              <a:t>)</a:t>
            </a:r>
          </a:p>
        </p:txBody>
      </p:sp>
      <p:sp>
        <p:nvSpPr>
          <p:cNvPr id="10" name="Rectangle 9"/>
          <p:cNvSpPr/>
          <p:nvPr/>
        </p:nvSpPr>
        <p:spPr>
          <a:xfrm>
            <a:off x="7215206" y="1857364"/>
            <a:ext cx="1571636" cy="928694"/>
          </a:xfrm>
          <a:prstGeom prst="rect">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id-ID" sz="2000" dirty="0" smtClean="0">
                <a:solidFill>
                  <a:sysClr val="windowText" lastClr="000000"/>
                </a:solidFill>
              </a:rPr>
              <a:t>Ester retinil</a:t>
            </a:r>
          </a:p>
          <a:p>
            <a:pPr algn="ctr"/>
            <a:r>
              <a:rPr lang="en-US" dirty="0" smtClean="0">
                <a:solidFill>
                  <a:sysClr val="windowText" lastClr="000000"/>
                </a:solidFill>
              </a:rPr>
              <a:t>(</a:t>
            </a:r>
            <a:r>
              <a:rPr lang="id-ID" dirty="0" smtClean="0">
                <a:solidFill>
                  <a:sysClr val="windowText" lastClr="000000"/>
                </a:solidFill>
              </a:rPr>
              <a:t>usus halus</a:t>
            </a:r>
            <a:r>
              <a:rPr lang="en-US" dirty="0" smtClean="0">
                <a:solidFill>
                  <a:sysClr val="windowText" lastClr="000000"/>
                </a:solidFill>
              </a:rPr>
              <a:t>)</a:t>
            </a:r>
          </a:p>
        </p:txBody>
      </p:sp>
      <p:sp>
        <p:nvSpPr>
          <p:cNvPr id="11" name="Rounded Rectangle 10"/>
          <p:cNvSpPr/>
          <p:nvPr/>
        </p:nvSpPr>
        <p:spPr>
          <a:xfrm>
            <a:off x="5929322" y="1285860"/>
            <a:ext cx="1500198" cy="50006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id-ID" sz="1600" dirty="0" smtClean="0">
                <a:solidFill>
                  <a:sysClr val="windowText" lastClr="000000"/>
                </a:solidFill>
              </a:rPr>
              <a:t>Mukosa usus halus</a:t>
            </a:r>
            <a:endParaRPr lang="id-ID" sz="1600" dirty="0">
              <a:solidFill>
                <a:sysClr val="windowText" lastClr="000000"/>
              </a:solidFill>
            </a:endParaRPr>
          </a:p>
        </p:txBody>
      </p:sp>
      <p:sp>
        <p:nvSpPr>
          <p:cNvPr id="12" name="Rectangle 11"/>
          <p:cNvSpPr/>
          <p:nvPr/>
        </p:nvSpPr>
        <p:spPr>
          <a:xfrm>
            <a:off x="7215206" y="4071942"/>
            <a:ext cx="1571636" cy="928694"/>
          </a:xfrm>
          <a:prstGeom prst="rect">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id-ID" sz="2000" dirty="0" smtClean="0">
                <a:solidFill>
                  <a:sysClr val="windowText" lastClr="000000"/>
                </a:solidFill>
              </a:rPr>
              <a:t>kilomikron</a:t>
            </a:r>
          </a:p>
          <a:p>
            <a:pPr algn="ctr"/>
            <a:r>
              <a:rPr lang="el-GR" dirty="0" smtClean="0">
                <a:solidFill>
                  <a:sysClr val="windowText" lastClr="000000"/>
                </a:solidFill>
              </a:rPr>
              <a:t>β</a:t>
            </a:r>
            <a:r>
              <a:rPr lang="id-ID" dirty="0" smtClean="0">
                <a:solidFill>
                  <a:sysClr val="windowText" lastClr="000000"/>
                </a:solidFill>
              </a:rPr>
              <a:t>-lipoprotein (limfe)</a:t>
            </a:r>
            <a:endParaRPr lang="en-US" dirty="0" smtClean="0">
              <a:solidFill>
                <a:sysClr val="windowText" lastClr="000000"/>
              </a:solidFill>
            </a:endParaRPr>
          </a:p>
        </p:txBody>
      </p:sp>
      <p:sp>
        <p:nvSpPr>
          <p:cNvPr id="14" name="Rectangle 13"/>
          <p:cNvSpPr/>
          <p:nvPr/>
        </p:nvSpPr>
        <p:spPr>
          <a:xfrm>
            <a:off x="7215206" y="5500702"/>
            <a:ext cx="1571636" cy="928694"/>
          </a:xfrm>
          <a:prstGeom prst="rect">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id-ID" sz="2000" dirty="0" smtClean="0">
                <a:solidFill>
                  <a:sysClr val="windowText" lastClr="000000"/>
                </a:solidFill>
              </a:rPr>
              <a:t>Ester retinil</a:t>
            </a:r>
          </a:p>
          <a:p>
            <a:pPr algn="ctr"/>
            <a:r>
              <a:rPr lang="en-US" dirty="0" smtClean="0">
                <a:solidFill>
                  <a:sysClr val="windowText" lastClr="000000"/>
                </a:solidFill>
              </a:rPr>
              <a:t>(</a:t>
            </a:r>
            <a:r>
              <a:rPr lang="id-ID" dirty="0" smtClean="0">
                <a:solidFill>
                  <a:sysClr val="windowText" lastClr="000000"/>
                </a:solidFill>
              </a:rPr>
              <a:t>hati</a:t>
            </a:r>
            <a:r>
              <a:rPr lang="en-US" dirty="0" smtClean="0">
                <a:solidFill>
                  <a:sysClr val="windowText" lastClr="000000"/>
                </a:solidFill>
              </a:rPr>
              <a:t>)</a:t>
            </a:r>
          </a:p>
        </p:txBody>
      </p:sp>
      <p:sp>
        <p:nvSpPr>
          <p:cNvPr id="15" name="Rectangle 14"/>
          <p:cNvSpPr/>
          <p:nvPr/>
        </p:nvSpPr>
        <p:spPr>
          <a:xfrm>
            <a:off x="4714876" y="5500702"/>
            <a:ext cx="1571636" cy="928694"/>
          </a:xfrm>
          <a:prstGeom prst="rect">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id-ID" sz="2000" dirty="0" smtClean="0">
                <a:solidFill>
                  <a:sysClr val="windowText" lastClr="000000"/>
                </a:solidFill>
              </a:rPr>
              <a:t>RBP</a:t>
            </a:r>
          </a:p>
          <a:p>
            <a:pPr algn="ctr"/>
            <a:r>
              <a:rPr lang="en-US" dirty="0" smtClean="0">
                <a:solidFill>
                  <a:sysClr val="windowText" lastClr="000000"/>
                </a:solidFill>
              </a:rPr>
              <a:t>(</a:t>
            </a:r>
            <a:r>
              <a:rPr lang="id-ID" dirty="0" smtClean="0">
                <a:solidFill>
                  <a:sysClr val="windowText" lastClr="000000"/>
                </a:solidFill>
              </a:rPr>
              <a:t>prealbumin darah</a:t>
            </a:r>
            <a:r>
              <a:rPr lang="en-US" dirty="0" smtClean="0">
                <a:solidFill>
                  <a:sysClr val="windowText" lastClr="000000"/>
                </a:solidFill>
              </a:rPr>
              <a:t>)</a:t>
            </a:r>
          </a:p>
        </p:txBody>
      </p:sp>
      <p:sp>
        <p:nvSpPr>
          <p:cNvPr id="16" name="Rectangle 15"/>
          <p:cNvSpPr/>
          <p:nvPr/>
        </p:nvSpPr>
        <p:spPr>
          <a:xfrm>
            <a:off x="2285984" y="5143512"/>
            <a:ext cx="1571636" cy="928694"/>
          </a:xfrm>
          <a:prstGeom prst="rect">
            <a:avLst/>
          </a:prstGeom>
          <a:solidFill>
            <a:srgbClr val="FFFF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id-ID" dirty="0" smtClean="0">
                <a:solidFill>
                  <a:sysClr val="windowText" lastClr="000000"/>
                </a:solidFill>
              </a:rPr>
              <a:t>Reseptor permukaan sel sasaran</a:t>
            </a:r>
            <a:endParaRPr lang="en-US" sz="1600" dirty="0" smtClean="0">
              <a:solidFill>
                <a:sysClr val="windowText" lastClr="000000"/>
              </a:solidFill>
            </a:endParaRPr>
          </a:p>
        </p:txBody>
      </p:sp>
      <p:cxnSp>
        <p:nvCxnSpPr>
          <p:cNvPr id="28" name="Straight Arrow Connector 27"/>
          <p:cNvCxnSpPr>
            <a:endCxn id="14" idx="0"/>
          </p:cNvCxnSpPr>
          <p:nvPr/>
        </p:nvCxnSpPr>
        <p:spPr>
          <a:xfrm rot="5400000">
            <a:off x="7750991" y="5250669"/>
            <a:ext cx="500066"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14" idx="1"/>
            <a:endCxn id="15" idx="3"/>
          </p:cNvCxnSpPr>
          <p:nvPr/>
        </p:nvCxnSpPr>
        <p:spPr>
          <a:xfrm rot="10800000">
            <a:off x="6286512" y="5965049"/>
            <a:ext cx="928694" cy="1588"/>
          </a:xfrm>
          <a:prstGeom prst="bent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5" idx="1"/>
            <a:endCxn id="16" idx="3"/>
          </p:cNvCxnSpPr>
          <p:nvPr/>
        </p:nvCxnSpPr>
        <p:spPr>
          <a:xfrm rot="10800000">
            <a:off x="3857620" y="5607859"/>
            <a:ext cx="857256" cy="35719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rot="294987">
            <a:off x="2357422" y="1436808"/>
            <a:ext cx="1500198" cy="50006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id-ID" sz="1600" dirty="0" smtClean="0">
                <a:solidFill>
                  <a:sysClr val="windowText" lastClr="000000"/>
                </a:solidFill>
              </a:rPr>
              <a:t>Enzim pankreas</a:t>
            </a:r>
            <a:endParaRPr lang="id-ID" sz="1600" dirty="0">
              <a:solidFill>
                <a:sysClr val="windowText" lastClr="000000"/>
              </a:solidFill>
            </a:endParaRPr>
          </a:p>
        </p:txBody>
      </p:sp>
      <p:sp>
        <p:nvSpPr>
          <p:cNvPr id="25" name="Rounded Rectangle 24"/>
          <p:cNvSpPr/>
          <p:nvPr/>
        </p:nvSpPr>
        <p:spPr>
          <a:xfrm>
            <a:off x="6500826" y="3071810"/>
            <a:ext cx="1428760" cy="50006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id-ID" sz="1600" dirty="0" smtClean="0">
                <a:solidFill>
                  <a:sysClr val="windowText" lastClr="000000"/>
                </a:solidFill>
              </a:rPr>
              <a:t>Cairan </a:t>
            </a:r>
          </a:p>
          <a:p>
            <a:pPr algn="ctr"/>
            <a:r>
              <a:rPr lang="id-ID" sz="1600" dirty="0" smtClean="0">
                <a:solidFill>
                  <a:sysClr val="windowText" lastClr="000000"/>
                </a:solidFill>
              </a:rPr>
              <a:t>empedu</a:t>
            </a:r>
            <a:endParaRPr lang="id-ID" sz="1600" dirty="0">
              <a:solidFill>
                <a:sysClr val="windowText" lastClr="000000"/>
              </a:solidFill>
            </a:endParaRPr>
          </a:p>
        </p:txBody>
      </p:sp>
      <p:sp>
        <p:nvSpPr>
          <p:cNvPr id="38" name="Rectangle 37"/>
          <p:cNvSpPr/>
          <p:nvPr/>
        </p:nvSpPr>
        <p:spPr>
          <a:xfrm>
            <a:off x="214282" y="4429132"/>
            <a:ext cx="1571636" cy="928694"/>
          </a:xfrm>
          <a:prstGeom prst="rect">
            <a:avLst/>
          </a:prstGeom>
          <a:solidFill>
            <a:srgbClr val="FFFF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id-ID" sz="2000" dirty="0" smtClean="0">
                <a:solidFill>
                  <a:sysClr val="windowText" lastClr="000000"/>
                </a:solidFill>
              </a:rPr>
              <a:t>retinal</a:t>
            </a:r>
          </a:p>
          <a:p>
            <a:pPr algn="ctr"/>
            <a:r>
              <a:rPr lang="id-ID" dirty="0" smtClean="0">
                <a:solidFill>
                  <a:sysClr val="windowText" lastClr="000000"/>
                </a:solidFill>
              </a:rPr>
              <a:t>(mata)</a:t>
            </a:r>
            <a:endParaRPr lang="en-US" dirty="0" smtClean="0">
              <a:solidFill>
                <a:sysClr val="windowText" lastClr="000000"/>
              </a:solidFill>
            </a:endParaRPr>
          </a:p>
        </p:txBody>
      </p:sp>
      <p:sp>
        <p:nvSpPr>
          <p:cNvPr id="39" name="Rectangle 38"/>
          <p:cNvSpPr/>
          <p:nvPr/>
        </p:nvSpPr>
        <p:spPr>
          <a:xfrm>
            <a:off x="214282" y="5715016"/>
            <a:ext cx="1571636" cy="928694"/>
          </a:xfrm>
          <a:prstGeom prst="rect">
            <a:avLst/>
          </a:prstGeom>
          <a:solidFill>
            <a:srgbClr val="FFFF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id-ID" sz="2000" dirty="0" smtClean="0">
                <a:solidFill>
                  <a:sysClr val="windowText" lastClr="000000"/>
                </a:solidFill>
              </a:rPr>
              <a:t>As.retinoat</a:t>
            </a:r>
          </a:p>
          <a:p>
            <a:pPr algn="ctr"/>
            <a:r>
              <a:rPr lang="id-ID" sz="2000" dirty="0" smtClean="0">
                <a:solidFill>
                  <a:sysClr val="windowText" lastClr="000000"/>
                </a:solidFill>
              </a:rPr>
              <a:t>(sel epitel)</a:t>
            </a:r>
            <a:endParaRPr lang="en-US" dirty="0" smtClean="0">
              <a:solidFill>
                <a:sysClr val="windowText" lastClr="000000"/>
              </a:solidFill>
            </a:endParaRPr>
          </a:p>
        </p:txBody>
      </p:sp>
      <p:cxnSp>
        <p:nvCxnSpPr>
          <p:cNvPr id="45" name="Straight Arrow Connector 44"/>
          <p:cNvCxnSpPr>
            <a:stCxn id="16" idx="1"/>
          </p:cNvCxnSpPr>
          <p:nvPr/>
        </p:nvCxnSpPr>
        <p:spPr>
          <a:xfrm rot="10800000">
            <a:off x="1785918" y="4929199"/>
            <a:ext cx="500066" cy="6786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endCxn id="39" idx="3"/>
          </p:cNvCxnSpPr>
          <p:nvPr/>
        </p:nvCxnSpPr>
        <p:spPr>
          <a:xfrm rot="5400000">
            <a:off x="1768059" y="5661437"/>
            <a:ext cx="535785" cy="50006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7" idx="3"/>
            <a:endCxn id="8" idx="1"/>
          </p:cNvCxnSpPr>
          <p:nvPr/>
        </p:nvCxnSpPr>
        <p:spPr>
          <a:xfrm flipV="1">
            <a:off x="1785918" y="3107529"/>
            <a:ext cx="642942" cy="35719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6" idx="3"/>
            <a:endCxn id="9" idx="1"/>
          </p:cNvCxnSpPr>
          <p:nvPr/>
        </p:nvCxnSpPr>
        <p:spPr>
          <a:xfrm>
            <a:off x="1785918" y="1893083"/>
            <a:ext cx="2786082" cy="4286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8" idx="3"/>
            <a:endCxn id="9" idx="1"/>
          </p:cNvCxnSpPr>
          <p:nvPr/>
        </p:nvCxnSpPr>
        <p:spPr>
          <a:xfrm flipV="1">
            <a:off x="4000496" y="2321711"/>
            <a:ext cx="571504" cy="78581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9" idx="3"/>
            <a:endCxn id="10" idx="1"/>
          </p:cNvCxnSpPr>
          <p:nvPr/>
        </p:nvCxnSpPr>
        <p:spPr>
          <a:xfrm>
            <a:off x="6143636" y="2321711"/>
            <a:ext cx="107157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endCxn id="12" idx="0"/>
          </p:cNvCxnSpPr>
          <p:nvPr/>
        </p:nvCxnSpPr>
        <p:spPr>
          <a:xfrm rot="5400000">
            <a:off x="7358082" y="3429000"/>
            <a:ext cx="1285884"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Theme2">
  <a:themeElements>
    <a:clrScheme name="Default Design 2">
      <a:dk1>
        <a:srgbClr val="000000"/>
      </a:dk1>
      <a:lt1>
        <a:srgbClr val="FFFFFF"/>
      </a:lt1>
      <a:dk2>
        <a:srgbClr val="006666"/>
      </a:dk2>
      <a:lt2>
        <a:srgbClr val="808080"/>
      </a:lt2>
      <a:accent1>
        <a:srgbClr val="F8A230"/>
      </a:accent1>
      <a:accent2>
        <a:srgbClr val="5CACE2"/>
      </a:accent2>
      <a:accent3>
        <a:srgbClr val="FFFFFF"/>
      </a:accent3>
      <a:accent4>
        <a:srgbClr val="000000"/>
      </a:accent4>
      <a:accent5>
        <a:srgbClr val="FBCEAD"/>
      </a:accent5>
      <a:accent6>
        <a:srgbClr val="539BCD"/>
      </a:accent6>
      <a:hlink>
        <a:srgbClr val="E569A7"/>
      </a:hlink>
      <a:folHlink>
        <a:srgbClr val="95D84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CC3300"/>
        </a:dk2>
        <a:lt2>
          <a:srgbClr val="808080"/>
        </a:lt2>
        <a:accent1>
          <a:srgbClr val="FF6161"/>
        </a:accent1>
        <a:accent2>
          <a:srgbClr val="FFC319"/>
        </a:accent2>
        <a:accent3>
          <a:srgbClr val="FFFFFF"/>
        </a:accent3>
        <a:accent4>
          <a:srgbClr val="000000"/>
        </a:accent4>
        <a:accent5>
          <a:srgbClr val="FFB7B7"/>
        </a:accent5>
        <a:accent6>
          <a:srgbClr val="E7B016"/>
        </a:accent6>
        <a:hlink>
          <a:srgbClr val="A8D02A"/>
        </a:hlink>
        <a:folHlink>
          <a:srgbClr val="5CB1FE"/>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6666"/>
        </a:dk2>
        <a:lt2>
          <a:srgbClr val="808080"/>
        </a:lt2>
        <a:accent1>
          <a:srgbClr val="F8A230"/>
        </a:accent1>
        <a:accent2>
          <a:srgbClr val="5CACE2"/>
        </a:accent2>
        <a:accent3>
          <a:srgbClr val="FFFFFF"/>
        </a:accent3>
        <a:accent4>
          <a:srgbClr val="000000"/>
        </a:accent4>
        <a:accent5>
          <a:srgbClr val="FBCEAD"/>
        </a:accent5>
        <a:accent6>
          <a:srgbClr val="539BCD"/>
        </a:accent6>
        <a:hlink>
          <a:srgbClr val="E569A7"/>
        </a:hlink>
        <a:folHlink>
          <a:srgbClr val="95D844"/>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66"/>
        </a:dk2>
        <a:lt2>
          <a:srgbClr val="808080"/>
        </a:lt2>
        <a:accent1>
          <a:srgbClr val="8EEA3A"/>
        </a:accent1>
        <a:accent2>
          <a:srgbClr val="F97B90"/>
        </a:accent2>
        <a:accent3>
          <a:srgbClr val="FFFFFF"/>
        </a:accent3>
        <a:accent4>
          <a:srgbClr val="000000"/>
        </a:accent4>
        <a:accent5>
          <a:srgbClr val="C6F3AE"/>
        </a:accent5>
        <a:accent6>
          <a:srgbClr val="E26F82"/>
        </a:accent6>
        <a:hlink>
          <a:srgbClr val="5DC2F5"/>
        </a:hlink>
        <a:folHlink>
          <a:srgbClr val="FFA41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heme2">
  <a:themeElements>
    <a:clrScheme name="Default Design 2">
      <a:dk1>
        <a:srgbClr val="000000"/>
      </a:dk1>
      <a:lt1>
        <a:srgbClr val="FFFFFF"/>
      </a:lt1>
      <a:dk2>
        <a:srgbClr val="006666"/>
      </a:dk2>
      <a:lt2>
        <a:srgbClr val="808080"/>
      </a:lt2>
      <a:accent1>
        <a:srgbClr val="F8A230"/>
      </a:accent1>
      <a:accent2>
        <a:srgbClr val="5CACE2"/>
      </a:accent2>
      <a:accent3>
        <a:srgbClr val="FFFFFF"/>
      </a:accent3>
      <a:accent4>
        <a:srgbClr val="000000"/>
      </a:accent4>
      <a:accent5>
        <a:srgbClr val="FBCEAD"/>
      </a:accent5>
      <a:accent6>
        <a:srgbClr val="539BCD"/>
      </a:accent6>
      <a:hlink>
        <a:srgbClr val="E569A7"/>
      </a:hlink>
      <a:folHlink>
        <a:srgbClr val="95D84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CC3300"/>
        </a:dk2>
        <a:lt2>
          <a:srgbClr val="808080"/>
        </a:lt2>
        <a:accent1>
          <a:srgbClr val="FF6161"/>
        </a:accent1>
        <a:accent2>
          <a:srgbClr val="FFC319"/>
        </a:accent2>
        <a:accent3>
          <a:srgbClr val="FFFFFF"/>
        </a:accent3>
        <a:accent4>
          <a:srgbClr val="000000"/>
        </a:accent4>
        <a:accent5>
          <a:srgbClr val="FFB7B7"/>
        </a:accent5>
        <a:accent6>
          <a:srgbClr val="E7B016"/>
        </a:accent6>
        <a:hlink>
          <a:srgbClr val="A8D02A"/>
        </a:hlink>
        <a:folHlink>
          <a:srgbClr val="5CB1FE"/>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6666"/>
        </a:dk2>
        <a:lt2>
          <a:srgbClr val="808080"/>
        </a:lt2>
        <a:accent1>
          <a:srgbClr val="F8A230"/>
        </a:accent1>
        <a:accent2>
          <a:srgbClr val="5CACE2"/>
        </a:accent2>
        <a:accent3>
          <a:srgbClr val="FFFFFF"/>
        </a:accent3>
        <a:accent4>
          <a:srgbClr val="000000"/>
        </a:accent4>
        <a:accent5>
          <a:srgbClr val="FBCEAD"/>
        </a:accent5>
        <a:accent6>
          <a:srgbClr val="539BCD"/>
        </a:accent6>
        <a:hlink>
          <a:srgbClr val="E569A7"/>
        </a:hlink>
        <a:folHlink>
          <a:srgbClr val="95D844"/>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66"/>
        </a:dk2>
        <a:lt2>
          <a:srgbClr val="808080"/>
        </a:lt2>
        <a:accent1>
          <a:srgbClr val="8EEA3A"/>
        </a:accent1>
        <a:accent2>
          <a:srgbClr val="F97B90"/>
        </a:accent2>
        <a:accent3>
          <a:srgbClr val="FFFFFF"/>
        </a:accent3>
        <a:accent4>
          <a:srgbClr val="000000"/>
        </a:accent4>
        <a:accent5>
          <a:srgbClr val="C6F3AE"/>
        </a:accent5>
        <a:accent6>
          <a:srgbClr val="E26F82"/>
        </a:accent6>
        <a:hlink>
          <a:srgbClr val="5DC2F5"/>
        </a:hlink>
        <a:folHlink>
          <a:srgbClr val="FFA41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3415</TotalTime>
  <Words>1567</Words>
  <Application>Microsoft Office PowerPoint</Application>
  <PresentationFormat>On-screen Show (4:3)</PresentationFormat>
  <Paragraphs>387</Paragraphs>
  <Slides>41</Slides>
  <Notes>2</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Theme2</vt:lpstr>
      <vt:lpstr>1_Theme2</vt:lpstr>
      <vt:lpstr>Kurang  Vitamin A (KVA)</vt:lpstr>
      <vt:lpstr>Sekilas ttg vitamin a</vt:lpstr>
      <vt:lpstr>Manfaat vitamin  A</vt:lpstr>
      <vt:lpstr>Sumber Vitamin A </vt:lpstr>
      <vt:lpstr>Nilai Vitamin A dlm 100 gr bhn</vt:lpstr>
      <vt:lpstr>Kebutuhan vitamin A</vt:lpstr>
      <vt:lpstr>Efek defisiensi &amp; keracunan Vitamin A</vt:lpstr>
      <vt:lpstr>PowerPoint Presentation</vt:lpstr>
      <vt:lpstr>Transportasi vitamin A dalam tubuh</vt:lpstr>
      <vt:lpstr>Peran vit A dlm penyesuaian cahaya remang</vt:lpstr>
      <vt:lpstr>Kurang vitamin a (KVA)</vt:lpstr>
      <vt:lpstr>Pengantar</vt:lpstr>
      <vt:lpstr>Penyebab</vt:lpstr>
      <vt:lpstr>Faktor Risiko KVA</vt:lpstr>
      <vt:lpstr>Kerangka Konsep Unicef</vt:lpstr>
      <vt:lpstr>Siklus gangguan KVA</vt:lpstr>
      <vt:lpstr>Kelompok rentan mengalami KVA</vt:lpstr>
      <vt:lpstr>PowerPoint Presentation</vt:lpstr>
      <vt:lpstr>PowerPoint Presentation</vt:lpstr>
      <vt:lpstr>Pada anak-anak</vt:lpstr>
      <vt:lpstr>Tahapan akibat KVA</vt:lpstr>
      <vt:lpstr>PowerPoint Presentation</vt:lpstr>
      <vt:lpstr>Pencegahan </vt:lpstr>
      <vt:lpstr>PowerPoint Presentation</vt:lpstr>
      <vt:lpstr>Klasifikasi KVA  sebagai masalah Kesmas</vt:lpstr>
      <vt:lpstr>Masalah KVA di Indonesia</vt:lpstr>
      <vt:lpstr>PowerPoint Presentation</vt:lpstr>
      <vt:lpstr>Strategi Intervensi pada Defisiensi Mikronutrien </vt:lpstr>
      <vt:lpstr>Program Penanggulangan Masalah KVA di Indonesia</vt:lpstr>
      <vt:lpstr>PowerPoint Presentation</vt:lpstr>
      <vt:lpstr>Suplementasi Kapsul Vitamin A  untuk pencegahan</vt:lpstr>
      <vt:lpstr>Suplementasi Kapsul Vit A  untuk Ibu Nifas</vt:lpstr>
      <vt:lpstr>Suplementasi kapsul vitamin A untuk pengobatan (XN –X2)</vt:lpstr>
      <vt:lpstr>Cakupan kapsul vit A utk 6-59 bln di Indonesia</vt:lpstr>
      <vt:lpstr>Cakupan Vitamin A di Indonesia (RISKESDAS, 2007)</vt:lpstr>
      <vt:lpstr>Hambatan dalam Pelaksanaan Program Suplementasi</vt:lpstr>
      <vt:lpstr>Fortifikasi Vit A</vt:lpstr>
      <vt:lpstr>PowerPoint Presentation</vt:lpstr>
      <vt:lpstr>Hambatan dalam penerapan Kebijakan Fortifikasi Mikronutrien</vt:lpstr>
      <vt:lpstr>TERIMA KASIH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Toshiba</dc:creator>
  <cp:lastModifiedBy>bambang irawan</cp:lastModifiedBy>
  <cp:revision>172</cp:revision>
  <dcterms:created xsi:type="dcterms:W3CDTF">2012-02-27T12:37:08Z</dcterms:created>
  <dcterms:modified xsi:type="dcterms:W3CDTF">2020-09-04T08:28:33Z</dcterms:modified>
</cp:coreProperties>
</file>