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1" autoAdjust="0"/>
    <p:restoredTop sz="94660"/>
  </p:normalViewPr>
  <p:slideViewPr>
    <p:cSldViewPr snapToGrid="0" showGuides="1">
      <p:cViewPr varScale="1">
        <p:scale>
          <a:sx n="60" d="100"/>
          <a:sy n="60" d="100"/>
        </p:scale>
        <p:origin x="78" y="210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86BBBC-F0F8-44BE-84E9-87022C252231}" type="datetimeFigureOut">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3AAC0E-DBCA-4249-B97D-8BF36A3899B3}" type="slidenum">
              <a:rPr lang="en-US" smtClean="0"/>
              <a:t>‹#›</a:t>
            </a:fld>
            <a:endParaRPr lang="en-US"/>
          </a:p>
        </p:txBody>
      </p:sp>
    </p:spTree>
    <p:extLst>
      <p:ext uri="{BB962C8B-B14F-4D97-AF65-F5344CB8AC3E}">
        <p14:creationId xmlns:p14="http://schemas.microsoft.com/office/powerpoint/2010/main" val="3096853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86BBBC-F0F8-44BE-84E9-87022C252231}" type="datetimeFigureOut">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3AAC0E-DBCA-4249-B97D-8BF36A3899B3}" type="slidenum">
              <a:rPr lang="en-US" smtClean="0"/>
              <a:t>‹#›</a:t>
            </a:fld>
            <a:endParaRPr lang="en-US"/>
          </a:p>
        </p:txBody>
      </p:sp>
    </p:spTree>
    <p:extLst>
      <p:ext uri="{BB962C8B-B14F-4D97-AF65-F5344CB8AC3E}">
        <p14:creationId xmlns:p14="http://schemas.microsoft.com/office/powerpoint/2010/main" val="4098310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86BBBC-F0F8-44BE-84E9-87022C252231}" type="datetimeFigureOut">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3AAC0E-DBCA-4249-B97D-8BF36A3899B3}" type="slidenum">
              <a:rPr lang="en-US" smtClean="0"/>
              <a:t>‹#›</a:t>
            </a:fld>
            <a:endParaRPr lang="en-US"/>
          </a:p>
        </p:txBody>
      </p:sp>
    </p:spTree>
    <p:extLst>
      <p:ext uri="{BB962C8B-B14F-4D97-AF65-F5344CB8AC3E}">
        <p14:creationId xmlns:p14="http://schemas.microsoft.com/office/powerpoint/2010/main" val="1993486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86BBBC-F0F8-44BE-84E9-87022C252231}" type="datetimeFigureOut">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3AAC0E-DBCA-4249-B97D-8BF36A3899B3}" type="slidenum">
              <a:rPr lang="en-US" smtClean="0"/>
              <a:t>‹#›</a:t>
            </a:fld>
            <a:endParaRPr lang="en-US"/>
          </a:p>
        </p:txBody>
      </p:sp>
    </p:spTree>
    <p:extLst>
      <p:ext uri="{BB962C8B-B14F-4D97-AF65-F5344CB8AC3E}">
        <p14:creationId xmlns:p14="http://schemas.microsoft.com/office/powerpoint/2010/main" val="925540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86BBBC-F0F8-44BE-84E9-87022C252231}" type="datetimeFigureOut">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3AAC0E-DBCA-4249-B97D-8BF36A3899B3}" type="slidenum">
              <a:rPr lang="en-US" smtClean="0"/>
              <a:t>‹#›</a:t>
            </a:fld>
            <a:endParaRPr lang="en-US"/>
          </a:p>
        </p:txBody>
      </p:sp>
    </p:spTree>
    <p:extLst>
      <p:ext uri="{BB962C8B-B14F-4D97-AF65-F5344CB8AC3E}">
        <p14:creationId xmlns:p14="http://schemas.microsoft.com/office/powerpoint/2010/main" val="453333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86BBBC-F0F8-44BE-84E9-87022C252231}" type="datetimeFigureOut">
              <a:rPr lang="en-US" smtClean="0"/>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3AAC0E-DBCA-4249-B97D-8BF36A3899B3}" type="slidenum">
              <a:rPr lang="en-US" smtClean="0"/>
              <a:t>‹#›</a:t>
            </a:fld>
            <a:endParaRPr lang="en-US"/>
          </a:p>
        </p:txBody>
      </p:sp>
    </p:spTree>
    <p:extLst>
      <p:ext uri="{BB962C8B-B14F-4D97-AF65-F5344CB8AC3E}">
        <p14:creationId xmlns:p14="http://schemas.microsoft.com/office/powerpoint/2010/main" val="1475409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86BBBC-F0F8-44BE-84E9-87022C252231}" type="datetimeFigureOut">
              <a:rPr lang="en-US" smtClean="0"/>
              <a:t>9/15/2020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3AAC0E-DBCA-4249-B97D-8BF36A3899B3}" type="slidenum">
              <a:rPr lang="en-US" smtClean="0"/>
              <a:t>‹#›</a:t>
            </a:fld>
            <a:endParaRPr lang="en-US"/>
          </a:p>
        </p:txBody>
      </p:sp>
    </p:spTree>
    <p:extLst>
      <p:ext uri="{BB962C8B-B14F-4D97-AF65-F5344CB8AC3E}">
        <p14:creationId xmlns:p14="http://schemas.microsoft.com/office/powerpoint/2010/main" val="3665598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86BBBC-F0F8-44BE-84E9-87022C252231}" type="datetimeFigureOut">
              <a:rPr lang="en-US" smtClean="0"/>
              <a:t>9/15/2020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3AAC0E-DBCA-4249-B97D-8BF36A3899B3}" type="slidenum">
              <a:rPr lang="en-US" smtClean="0"/>
              <a:t>‹#›</a:t>
            </a:fld>
            <a:endParaRPr lang="en-US"/>
          </a:p>
        </p:txBody>
      </p:sp>
    </p:spTree>
    <p:extLst>
      <p:ext uri="{BB962C8B-B14F-4D97-AF65-F5344CB8AC3E}">
        <p14:creationId xmlns:p14="http://schemas.microsoft.com/office/powerpoint/2010/main" val="1281498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86BBBC-F0F8-44BE-84E9-87022C252231}" type="datetimeFigureOut">
              <a:rPr lang="en-US" smtClean="0"/>
              <a:t>9/15/2020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3AAC0E-DBCA-4249-B97D-8BF36A3899B3}" type="slidenum">
              <a:rPr lang="en-US" smtClean="0"/>
              <a:t>‹#›</a:t>
            </a:fld>
            <a:endParaRPr lang="en-US"/>
          </a:p>
        </p:txBody>
      </p:sp>
    </p:spTree>
    <p:extLst>
      <p:ext uri="{BB962C8B-B14F-4D97-AF65-F5344CB8AC3E}">
        <p14:creationId xmlns:p14="http://schemas.microsoft.com/office/powerpoint/2010/main" val="2057026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86BBBC-F0F8-44BE-84E9-87022C252231}" type="datetimeFigureOut">
              <a:rPr lang="en-US" smtClean="0"/>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3AAC0E-DBCA-4249-B97D-8BF36A3899B3}" type="slidenum">
              <a:rPr lang="en-US" smtClean="0"/>
              <a:t>‹#›</a:t>
            </a:fld>
            <a:endParaRPr lang="en-US"/>
          </a:p>
        </p:txBody>
      </p:sp>
    </p:spTree>
    <p:extLst>
      <p:ext uri="{BB962C8B-B14F-4D97-AF65-F5344CB8AC3E}">
        <p14:creationId xmlns:p14="http://schemas.microsoft.com/office/powerpoint/2010/main" val="2345083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86BBBC-F0F8-44BE-84E9-87022C252231}" type="datetimeFigureOut">
              <a:rPr lang="en-US" smtClean="0"/>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3AAC0E-DBCA-4249-B97D-8BF36A3899B3}" type="slidenum">
              <a:rPr lang="en-US" smtClean="0"/>
              <a:t>‹#›</a:t>
            </a:fld>
            <a:endParaRPr lang="en-US"/>
          </a:p>
        </p:txBody>
      </p:sp>
    </p:spTree>
    <p:extLst>
      <p:ext uri="{BB962C8B-B14F-4D97-AF65-F5344CB8AC3E}">
        <p14:creationId xmlns:p14="http://schemas.microsoft.com/office/powerpoint/2010/main" val="190741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86BBBC-F0F8-44BE-84E9-87022C252231}" type="datetimeFigureOut">
              <a:rPr lang="en-US" smtClean="0"/>
              <a:t>9/15/2020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3AAC0E-DBCA-4249-B97D-8BF36A3899B3}" type="slidenum">
              <a:rPr lang="en-US" smtClean="0"/>
              <a:t>‹#›</a:t>
            </a:fld>
            <a:endParaRPr lang="en-US"/>
          </a:p>
        </p:txBody>
      </p:sp>
    </p:spTree>
    <p:extLst>
      <p:ext uri="{BB962C8B-B14F-4D97-AF65-F5344CB8AC3E}">
        <p14:creationId xmlns:p14="http://schemas.microsoft.com/office/powerpoint/2010/main" val="35206096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4.wma"/><Relationship Id="rId1" Type="http://schemas.microsoft.com/office/2007/relationships/media" Target="../media/media4.wm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1474" y="1122363"/>
            <a:ext cx="10988842" cy="2387600"/>
          </a:xfrm>
        </p:spPr>
        <p:txBody>
          <a:bodyPr>
            <a:normAutofit/>
          </a:bodyPr>
          <a:lstStyle/>
          <a:p>
            <a:r>
              <a:rPr lang="en-US" sz="5400" dirty="0" err="1" smtClean="0"/>
              <a:t>Telaah</a:t>
            </a:r>
            <a:r>
              <a:rPr lang="en-US" sz="5400" dirty="0" smtClean="0"/>
              <a:t> </a:t>
            </a:r>
            <a:r>
              <a:rPr lang="en-US" sz="5400" dirty="0" err="1" smtClean="0"/>
              <a:t>Teks</a:t>
            </a:r>
            <a:r>
              <a:rPr lang="en-US" sz="5400" dirty="0" smtClean="0"/>
              <a:t> </a:t>
            </a:r>
            <a:r>
              <a:rPr lang="en-US" sz="5400" dirty="0" err="1" smtClean="0"/>
              <a:t>Sastra</a:t>
            </a:r>
            <a:r>
              <a:rPr lang="en-US" sz="5400" dirty="0" smtClean="0"/>
              <a:t> </a:t>
            </a:r>
            <a:r>
              <a:rPr lang="en-US" sz="5400" dirty="0" err="1" smtClean="0"/>
              <a:t>Berbahasa</a:t>
            </a:r>
            <a:r>
              <a:rPr lang="en-US" sz="5400" dirty="0" smtClean="0"/>
              <a:t> </a:t>
            </a:r>
            <a:r>
              <a:rPr lang="en-US" sz="5400" dirty="0" err="1" smtClean="0"/>
              <a:t>Inggris</a:t>
            </a:r>
            <a:endParaRPr lang="en-US" sz="5400" dirty="0"/>
          </a:p>
        </p:txBody>
      </p:sp>
      <p:sp>
        <p:nvSpPr>
          <p:cNvPr id="3" name="Subtitle 2"/>
          <p:cNvSpPr>
            <a:spLocks noGrp="1"/>
          </p:cNvSpPr>
          <p:nvPr>
            <p:ph type="subTitle" idx="1"/>
          </p:nvPr>
        </p:nvSpPr>
        <p:spPr>
          <a:xfrm>
            <a:off x="1524000" y="4099343"/>
            <a:ext cx="9144000" cy="1655762"/>
          </a:xfrm>
        </p:spPr>
        <p:txBody>
          <a:bodyPr/>
          <a:lstStyle/>
          <a:p>
            <a:r>
              <a:rPr lang="en-US" dirty="0" err="1" smtClean="0"/>
              <a:t>Asri</a:t>
            </a:r>
            <a:r>
              <a:rPr lang="en-US" dirty="0" smtClean="0"/>
              <a:t> </a:t>
            </a:r>
            <a:r>
              <a:rPr lang="en-US" dirty="0" err="1" smtClean="0"/>
              <a:t>Saraswati</a:t>
            </a:r>
            <a:r>
              <a:rPr lang="en-US" dirty="0" smtClean="0"/>
              <a:t>, </a:t>
            </a:r>
            <a:r>
              <a:rPr lang="en-US" dirty="0" err="1" smtClean="0"/>
              <a:t>Dhita</a:t>
            </a:r>
            <a:r>
              <a:rPr lang="en-US" dirty="0" smtClean="0"/>
              <a:t> </a:t>
            </a:r>
            <a:r>
              <a:rPr lang="en-US" dirty="0" err="1" smtClean="0"/>
              <a:t>Hapsarani</a:t>
            </a:r>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9113109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51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rules</a:t>
            </a:r>
            <a:endParaRPr lang="en-US" dirty="0"/>
          </a:p>
        </p:txBody>
      </p:sp>
      <p:sp>
        <p:nvSpPr>
          <p:cNvPr id="3" name="Content Placeholder 2"/>
          <p:cNvSpPr>
            <a:spLocks noGrp="1"/>
          </p:cNvSpPr>
          <p:nvPr>
            <p:ph idx="1"/>
          </p:nvPr>
        </p:nvSpPr>
        <p:spPr/>
        <p:txBody>
          <a:bodyPr/>
          <a:lstStyle/>
          <a:p>
            <a:r>
              <a:rPr lang="en-US" dirty="0" smtClean="0"/>
              <a:t>Attendance (minimum 80%) will be taken from class and group participations. Attendance less than 80% will not be allowed to take the Final Exam.</a:t>
            </a:r>
          </a:p>
          <a:p>
            <a:r>
              <a:rPr lang="en-US" dirty="0" smtClean="0"/>
              <a:t>Students must enroll in the virtual class in EMAS. The enrollment keys: Class AB: 908081, Class BC: 435659</a:t>
            </a:r>
          </a:p>
          <a:p>
            <a:r>
              <a:rPr lang="en-US" dirty="0" smtClean="0"/>
              <a:t>Learning activities will be conducted using both synchronous and asynchronous ways and students are required to take part in all class activities. Students having difficulties in accessing the internet, please contact the lecturer immediately.</a:t>
            </a:r>
          </a:p>
          <a:p>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7705742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1501"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objectives of the course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course will introduce students to the three major genres in literature: poetry, prose, and drama from English speaking countries. Students will learn about the elements of a literary text which reflects the creative ideas and narrative strategies of the authors and the social conditions of the society from which it is produced. By scrutinizing these literary elements, students will be able to analyze and appreciate texts written within these genre. The class will use an interactive learning, collaborative learning, independent learning, and discovery learning methods. With these methods, students will practice to observe social issues within and surrounding a literary text and develop the confidence to present their findings, involve in discussions with their peers, and develop the ability to write a short essay about the text.</a:t>
            </a:r>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627829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651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Outline</a:t>
            </a:r>
            <a:endParaRPr lang="en-US"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4133566700"/>
              </p:ext>
            </p:extLst>
          </p:nvPr>
        </p:nvGraphicFramePr>
        <p:xfrm>
          <a:off x="433137" y="1825625"/>
          <a:ext cx="5586663" cy="4790440"/>
        </p:xfrm>
        <a:graphic>
          <a:graphicData uri="http://schemas.openxmlformats.org/drawingml/2006/table">
            <a:tbl>
              <a:tblPr firstRow="1" bandRow="1">
                <a:tableStyleId>{5C22544A-7EE6-4342-B048-85BDC9FD1C3A}</a:tableStyleId>
              </a:tblPr>
              <a:tblGrid>
                <a:gridCol w="912373"/>
                <a:gridCol w="3545715"/>
                <a:gridCol w="1128575"/>
              </a:tblGrid>
              <a:tr h="370840">
                <a:tc>
                  <a:txBody>
                    <a:bodyPr/>
                    <a:lstStyle/>
                    <a:p>
                      <a:r>
                        <a:rPr lang="en-US" dirty="0" smtClean="0"/>
                        <a:t>Session </a:t>
                      </a:r>
                      <a:endParaRPr lang="en-US" dirty="0"/>
                    </a:p>
                  </a:txBody>
                  <a:tcPr/>
                </a:tc>
                <a:tc>
                  <a:txBody>
                    <a:bodyPr/>
                    <a:lstStyle/>
                    <a:p>
                      <a:pPr algn="ctr"/>
                      <a:r>
                        <a:rPr lang="en-US" dirty="0" smtClean="0"/>
                        <a:t>Topics</a:t>
                      </a:r>
                      <a:endParaRPr lang="en-US" dirty="0"/>
                    </a:p>
                  </a:txBody>
                  <a:tcPr/>
                </a:tc>
                <a:tc>
                  <a:txBody>
                    <a:bodyPr/>
                    <a:lstStyle/>
                    <a:p>
                      <a:endParaRPr lang="en-US"/>
                    </a:p>
                  </a:txBody>
                  <a:tcPr/>
                </a:tc>
              </a:tr>
              <a:tr h="370840">
                <a:tc>
                  <a:txBody>
                    <a:bodyPr/>
                    <a:lstStyle/>
                    <a:p>
                      <a:r>
                        <a:rPr lang="en-US" dirty="0" smtClean="0"/>
                        <a:t>1</a:t>
                      </a:r>
                      <a:endParaRPr lang="en-US" dirty="0"/>
                    </a:p>
                  </a:txBody>
                  <a:tcPr/>
                </a:tc>
                <a:tc>
                  <a:txBody>
                    <a:bodyPr/>
                    <a:lstStyle/>
                    <a:p>
                      <a:r>
                        <a:rPr lang="en-US" dirty="0" smtClean="0"/>
                        <a:t>Introduction to the course, What is literature, Literary Genre</a:t>
                      </a:r>
                      <a:endParaRPr lang="en-US" dirty="0"/>
                    </a:p>
                  </a:txBody>
                  <a:tcPr/>
                </a:tc>
                <a:tc>
                  <a:txBody>
                    <a:bodyPr/>
                    <a:lstStyle/>
                    <a:p>
                      <a:r>
                        <a:rPr lang="en-US" dirty="0" smtClean="0"/>
                        <a:t>DHI</a:t>
                      </a:r>
                      <a:endParaRPr lang="en-US" dirty="0"/>
                    </a:p>
                  </a:txBody>
                  <a:tcPr/>
                </a:tc>
              </a:tr>
              <a:tr h="370840">
                <a:tc>
                  <a:txBody>
                    <a:bodyPr/>
                    <a:lstStyle/>
                    <a:p>
                      <a:r>
                        <a:rPr lang="en-US" dirty="0" smtClean="0"/>
                        <a:t>2</a:t>
                      </a:r>
                      <a:endParaRPr lang="en-US" dirty="0"/>
                    </a:p>
                  </a:txBody>
                  <a:tcPr/>
                </a:tc>
                <a:tc>
                  <a:txBody>
                    <a:bodyPr/>
                    <a:lstStyle/>
                    <a:p>
                      <a:r>
                        <a:rPr lang="en-US" dirty="0" smtClean="0"/>
                        <a:t>Close reading, annotating, Literary elements of poetry,</a:t>
                      </a:r>
                      <a:r>
                        <a:rPr lang="en-US" baseline="0" dirty="0" smtClean="0"/>
                        <a:t> prose, and drama</a:t>
                      </a:r>
                      <a:endParaRPr lang="en-US" dirty="0"/>
                    </a:p>
                  </a:txBody>
                  <a:tcPr/>
                </a:tc>
                <a:tc>
                  <a:txBody>
                    <a:bodyPr/>
                    <a:lstStyle/>
                    <a:p>
                      <a:r>
                        <a:rPr lang="en-US" dirty="0" smtClean="0"/>
                        <a:t>DHI</a:t>
                      </a:r>
                      <a:endParaRPr lang="en-US" dirty="0"/>
                    </a:p>
                  </a:txBody>
                  <a:tcPr/>
                </a:tc>
              </a:tr>
              <a:tr h="370840">
                <a:tc>
                  <a:txBody>
                    <a:bodyPr/>
                    <a:lstStyle/>
                    <a:p>
                      <a:r>
                        <a:rPr lang="en-US" dirty="0" smtClean="0"/>
                        <a:t>3</a:t>
                      </a:r>
                      <a:endParaRPr lang="en-US" dirty="0"/>
                    </a:p>
                  </a:txBody>
                  <a:tcPr/>
                </a:tc>
                <a:tc>
                  <a:txBody>
                    <a:bodyPr/>
                    <a:lstStyle/>
                    <a:p>
                      <a:r>
                        <a:rPr lang="en-US" dirty="0" smtClean="0"/>
                        <a:t>Things to look for and listen</a:t>
                      </a:r>
                      <a:r>
                        <a:rPr lang="en-US" baseline="0" dirty="0" smtClean="0"/>
                        <a:t> to in a poem (Poetic Devices)</a:t>
                      </a:r>
                      <a:endParaRPr lang="en-US" dirty="0"/>
                    </a:p>
                  </a:txBody>
                  <a:tcPr/>
                </a:tc>
                <a:tc>
                  <a:txBody>
                    <a:bodyPr/>
                    <a:lstStyle/>
                    <a:p>
                      <a:r>
                        <a:rPr lang="en-US" dirty="0" smtClean="0"/>
                        <a:t>DHI</a:t>
                      </a:r>
                      <a:endParaRPr lang="en-US" dirty="0"/>
                    </a:p>
                  </a:txBody>
                  <a:tcPr/>
                </a:tc>
              </a:tr>
              <a:tr h="370840">
                <a:tc>
                  <a:txBody>
                    <a:bodyPr/>
                    <a:lstStyle/>
                    <a:p>
                      <a:r>
                        <a:rPr lang="en-US" dirty="0" smtClean="0"/>
                        <a:t>4</a:t>
                      </a:r>
                      <a:endParaRPr lang="en-US" dirty="0"/>
                    </a:p>
                  </a:txBody>
                  <a:tcPr/>
                </a:tc>
                <a:tc>
                  <a:txBody>
                    <a:bodyPr/>
                    <a:lstStyle/>
                    <a:p>
                      <a:r>
                        <a:rPr lang="en-US" dirty="0" smtClean="0"/>
                        <a:t>Word</a:t>
                      </a:r>
                      <a:r>
                        <a:rPr lang="en-US" baseline="0" dirty="0" smtClean="0"/>
                        <a:t> Choice, Word Order, and Tone</a:t>
                      </a:r>
                      <a:endParaRPr lang="en-US" dirty="0"/>
                    </a:p>
                  </a:txBody>
                  <a:tcPr/>
                </a:tc>
                <a:tc>
                  <a:txBody>
                    <a:bodyPr/>
                    <a:lstStyle/>
                    <a:p>
                      <a:r>
                        <a:rPr lang="en-US" dirty="0" smtClean="0"/>
                        <a:t>DHI</a:t>
                      </a:r>
                      <a:endParaRPr lang="en-US" dirty="0"/>
                    </a:p>
                  </a:txBody>
                  <a:tcPr/>
                </a:tc>
              </a:tr>
              <a:tr h="370840">
                <a:tc>
                  <a:txBody>
                    <a:bodyPr/>
                    <a:lstStyle/>
                    <a:p>
                      <a:r>
                        <a:rPr lang="en-US" dirty="0" smtClean="0"/>
                        <a:t>5</a:t>
                      </a:r>
                      <a:endParaRPr lang="en-US" dirty="0"/>
                    </a:p>
                  </a:txBody>
                  <a:tcPr/>
                </a:tc>
                <a:tc>
                  <a:txBody>
                    <a:bodyPr/>
                    <a:lstStyle/>
                    <a:p>
                      <a:r>
                        <a:rPr lang="en-US" dirty="0" smtClean="0"/>
                        <a:t>Imagery and Symbolism</a:t>
                      </a:r>
                      <a:endParaRPr lang="en-US" dirty="0"/>
                    </a:p>
                  </a:txBody>
                  <a:tcPr/>
                </a:tc>
                <a:tc>
                  <a:txBody>
                    <a:bodyPr/>
                    <a:lstStyle/>
                    <a:p>
                      <a:r>
                        <a:rPr lang="en-US" dirty="0" smtClean="0"/>
                        <a:t>DHI</a:t>
                      </a:r>
                      <a:endParaRPr lang="en-US" dirty="0"/>
                    </a:p>
                  </a:txBody>
                  <a:tcPr/>
                </a:tc>
              </a:tr>
              <a:tr h="370840">
                <a:tc>
                  <a:txBody>
                    <a:bodyPr/>
                    <a:lstStyle/>
                    <a:p>
                      <a:r>
                        <a:rPr lang="en-US" dirty="0" smtClean="0"/>
                        <a:t>6</a:t>
                      </a:r>
                      <a:endParaRPr lang="en-US" dirty="0"/>
                    </a:p>
                  </a:txBody>
                  <a:tcPr/>
                </a:tc>
                <a:tc>
                  <a:txBody>
                    <a:bodyPr/>
                    <a:lstStyle/>
                    <a:p>
                      <a:r>
                        <a:rPr lang="en-US" dirty="0" smtClean="0"/>
                        <a:t>Figurative</a:t>
                      </a:r>
                      <a:r>
                        <a:rPr lang="en-US" baseline="0" dirty="0" smtClean="0"/>
                        <a:t> language </a:t>
                      </a:r>
                      <a:endParaRPr lang="en-US" dirty="0"/>
                    </a:p>
                  </a:txBody>
                  <a:tcPr/>
                </a:tc>
                <a:tc>
                  <a:txBody>
                    <a:bodyPr/>
                    <a:lstStyle/>
                    <a:p>
                      <a:r>
                        <a:rPr lang="en-US" dirty="0" smtClean="0"/>
                        <a:t>DHI</a:t>
                      </a:r>
                      <a:endParaRPr lang="en-US" dirty="0"/>
                    </a:p>
                  </a:txBody>
                  <a:tcPr/>
                </a:tc>
              </a:tr>
              <a:tr h="370840">
                <a:tc>
                  <a:txBody>
                    <a:bodyPr/>
                    <a:lstStyle/>
                    <a:p>
                      <a:r>
                        <a:rPr lang="en-US" dirty="0" smtClean="0"/>
                        <a:t>7</a:t>
                      </a:r>
                      <a:endParaRPr lang="en-US" dirty="0"/>
                    </a:p>
                  </a:txBody>
                  <a:tcPr/>
                </a:tc>
                <a:tc>
                  <a:txBody>
                    <a:bodyPr/>
                    <a:lstStyle/>
                    <a:p>
                      <a:r>
                        <a:rPr lang="en-US" dirty="0" smtClean="0"/>
                        <a:t>UTS via EMAS</a:t>
                      </a:r>
                      <a:endParaRPr lang="en-US" dirty="0"/>
                    </a:p>
                  </a:txBody>
                  <a:tcPr/>
                </a:tc>
                <a:tc>
                  <a:txBody>
                    <a:bodyPr/>
                    <a:lstStyle/>
                    <a:p>
                      <a:endParaRPr lang="en-US"/>
                    </a:p>
                  </a:txBody>
                  <a:tcPr/>
                </a:tc>
              </a:tr>
              <a:tr h="370840">
                <a:tc>
                  <a:txBody>
                    <a:bodyPr/>
                    <a:lstStyle/>
                    <a:p>
                      <a:r>
                        <a:rPr lang="en-US" dirty="0" smtClean="0"/>
                        <a:t>8</a:t>
                      </a:r>
                      <a:endParaRPr lang="en-US" dirty="0"/>
                    </a:p>
                  </a:txBody>
                  <a:tcPr/>
                </a:tc>
                <a:tc>
                  <a:txBody>
                    <a:bodyPr/>
                    <a:lstStyle/>
                    <a:p>
                      <a:r>
                        <a:rPr lang="en-US" dirty="0" smtClean="0"/>
                        <a:t>Prose: Point</a:t>
                      </a:r>
                      <a:r>
                        <a:rPr lang="en-US" baseline="0" dirty="0" smtClean="0"/>
                        <a:t> of view and Plot</a:t>
                      </a:r>
                      <a:endParaRPr lang="en-US" dirty="0"/>
                    </a:p>
                  </a:txBody>
                  <a:tcPr/>
                </a:tc>
                <a:tc>
                  <a:txBody>
                    <a:bodyPr/>
                    <a:lstStyle/>
                    <a:p>
                      <a:r>
                        <a:rPr lang="en-US" dirty="0" smtClean="0"/>
                        <a:t>ASR</a:t>
                      </a:r>
                      <a:endParaRPr lang="en-US" dirty="0"/>
                    </a:p>
                  </a:txBody>
                  <a:tcPr/>
                </a:tc>
              </a:tr>
              <a:tr h="370840">
                <a:tc>
                  <a:txBody>
                    <a:bodyPr/>
                    <a:lstStyle/>
                    <a:p>
                      <a:r>
                        <a:rPr lang="en-US" dirty="0" smtClean="0"/>
                        <a:t>9</a:t>
                      </a:r>
                      <a:endParaRPr lang="en-US" dirty="0"/>
                    </a:p>
                  </a:txBody>
                  <a:tcPr/>
                </a:tc>
                <a:tc>
                  <a:txBody>
                    <a:bodyPr/>
                    <a:lstStyle/>
                    <a:p>
                      <a:r>
                        <a:rPr lang="en-US" dirty="0" smtClean="0"/>
                        <a:t>Prose: Character and Symbol</a:t>
                      </a:r>
                      <a:endParaRPr lang="en-US" dirty="0"/>
                    </a:p>
                  </a:txBody>
                  <a:tcPr/>
                </a:tc>
                <a:tc>
                  <a:txBody>
                    <a:bodyPr/>
                    <a:lstStyle/>
                    <a:p>
                      <a:r>
                        <a:rPr lang="en-US" dirty="0" smtClean="0"/>
                        <a:t>ASR</a:t>
                      </a:r>
                      <a:endParaRPr lang="en-US" dirty="0"/>
                    </a:p>
                  </a:txBody>
                  <a:tcPr/>
                </a:tc>
              </a:tr>
            </a:tbl>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232452269"/>
              </p:ext>
            </p:extLst>
          </p:nvPr>
        </p:nvGraphicFramePr>
        <p:xfrm>
          <a:off x="6172200" y="1825625"/>
          <a:ext cx="5682916" cy="3505200"/>
        </p:xfrm>
        <a:graphic>
          <a:graphicData uri="http://schemas.openxmlformats.org/drawingml/2006/table">
            <a:tbl>
              <a:tblPr firstRow="1" bandRow="1">
                <a:tableStyleId>{5C22544A-7EE6-4342-B048-85BDC9FD1C3A}</a:tableStyleId>
              </a:tblPr>
              <a:tblGrid>
                <a:gridCol w="966537"/>
                <a:gridCol w="3559563"/>
                <a:gridCol w="1156816"/>
              </a:tblGrid>
              <a:tr h="370840">
                <a:tc>
                  <a:txBody>
                    <a:bodyPr/>
                    <a:lstStyle/>
                    <a:p>
                      <a:r>
                        <a:rPr lang="en-US" dirty="0" smtClean="0"/>
                        <a:t>Session</a:t>
                      </a:r>
                      <a:endParaRPr lang="en-US" dirty="0"/>
                    </a:p>
                  </a:txBody>
                  <a:tcPr/>
                </a:tc>
                <a:tc>
                  <a:txBody>
                    <a:bodyPr/>
                    <a:lstStyle/>
                    <a:p>
                      <a:pPr algn="ctr"/>
                      <a:r>
                        <a:rPr lang="en-US" dirty="0" smtClean="0"/>
                        <a:t>Topics</a:t>
                      </a:r>
                      <a:endParaRPr lang="en-US" dirty="0"/>
                    </a:p>
                  </a:txBody>
                  <a:tcPr/>
                </a:tc>
                <a:tc>
                  <a:txBody>
                    <a:bodyPr/>
                    <a:lstStyle/>
                    <a:p>
                      <a:endParaRPr lang="en-US"/>
                    </a:p>
                  </a:txBody>
                  <a:tcPr/>
                </a:tc>
              </a:tr>
              <a:tr h="370840">
                <a:tc>
                  <a:txBody>
                    <a:bodyPr/>
                    <a:lstStyle/>
                    <a:p>
                      <a:r>
                        <a:rPr lang="en-US" dirty="0" smtClean="0"/>
                        <a:t>10</a:t>
                      </a:r>
                      <a:endParaRPr lang="en-US" dirty="0"/>
                    </a:p>
                  </a:txBody>
                  <a:tcPr/>
                </a:tc>
                <a:tc>
                  <a:txBody>
                    <a:bodyPr/>
                    <a:lstStyle/>
                    <a:p>
                      <a:r>
                        <a:rPr lang="en-US" dirty="0" smtClean="0"/>
                        <a:t>Prose: Migrant Writings</a:t>
                      </a:r>
                      <a:r>
                        <a:rPr lang="en-US" baseline="0" dirty="0" smtClean="0"/>
                        <a:t> and Diversity</a:t>
                      </a:r>
                      <a:endParaRPr lang="en-US" dirty="0"/>
                    </a:p>
                  </a:txBody>
                  <a:tcPr/>
                </a:tc>
                <a:tc>
                  <a:txBody>
                    <a:bodyPr/>
                    <a:lstStyle/>
                    <a:p>
                      <a:r>
                        <a:rPr lang="en-US" dirty="0" smtClean="0"/>
                        <a:t>ASR</a:t>
                      </a:r>
                      <a:endParaRPr lang="en-US" dirty="0"/>
                    </a:p>
                  </a:txBody>
                  <a:tcPr/>
                </a:tc>
              </a:tr>
              <a:tr h="370840">
                <a:tc>
                  <a:txBody>
                    <a:bodyPr/>
                    <a:lstStyle/>
                    <a:p>
                      <a:r>
                        <a:rPr lang="en-US" dirty="0" smtClean="0"/>
                        <a:t>11</a:t>
                      </a:r>
                      <a:endParaRPr lang="en-US" dirty="0"/>
                    </a:p>
                  </a:txBody>
                  <a:tcPr/>
                </a:tc>
                <a:tc>
                  <a:txBody>
                    <a:bodyPr/>
                    <a:lstStyle/>
                    <a:p>
                      <a:r>
                        <a:rPr lang="en-US" dirty="0" smtClean="0"/>
                        <a:t>Drama: </a:t>
                      </a:r>
                      <a:r>
                        <a:rPr lang="en-US" i="1" dirty="0" smtClean="0"/>
                        <a:t>Los </a:t>
                      </a:r>
                      <a:r>
                        <a:rPr lang="en-US" i="1" dirty="0" err="1" smtClean="0"/>
                        <a:t>Vendidos</a:t>
                      </a:r>
                      <a:endParaRPr lang="en-US" i="1" dirty="0"/>
                    </a:p>
                  </a:txBody>
                  <a:tcPr/>
                </a:tc>
                <a:tc>
                  <a:txBody>
                    <a:bodyPr/>
                    <a:lstStyle/>
                    <a:p>
                      <a:r>
                        <a:rPr lang="en-US" dirty="0" smtClean="0"/>
                        <a:t>DHI</a:t>
                      </a:r>
                      <a:endParaRPr lang="en-US" dirty="0"/>
                    </a:p>
                  </a:txBody>
                  <a:tcPr/>
                </a:tc>
              </a:tr>
              <a:tr h="370840">
                <a:tc>
                  <a:txBody>
                    <a:bodyPr/>
                    <a:lstStyle/>
                    <a:p>
                      <a:r>
                        <a:rPr lang="en-US" dirty="0" smtClean="0"/>
                        <a:t>12</a:t>
                      </a:r>
                      <a:endParaRPr lang="en-US" dirty="0"/>
                    </a:p>
                  </a:txBody>
                  <a:tcPr/>
                </a:tc>
                <a:tc>
                  <a:txBody>
                    <a:bodyPr/>
                    <a:lstStyle/>
                    <a:p>
                      <a:r>
                        <a:rPr lang="en-US" dirty="0" smtClean="0"/>
                        <a:t>Drama: </a:t>
                      </a:r>
                      <a:r>
                        <a:rPr lang="en-US" i="1" dirty="0" smtClean="0"/>
                        <a:t>Trifles</a:t>
                      </a:r>
                      <a:endParaRPr lang="en-US" i="1" dirty="0"/>
                    </a:p>
                  </a:txBody>
                  <a:tcPr/>
                </a:tc>
                <a:tc>
                  <a:txBody>
                    <a:bodyPr/>
                    <a:lstStyle/>
                    <a:p>
                      <a:r>
                        <a:rPr lang="en-US" dirty="0" smtClean="0"/>
                        <a:t>ASR</a:t>
                      </a:r>
                      <a:endParaRPr lang="en-US" dirty="0"/>
                    </a:p>
                  </a:txBody>
                  <a:tcPr/>
                </a:tc>
              </a:tr>
              <a:tr h="370840">
                <a:tc>
                  <a:txBody>
                    <a:bodyPr/>
                    <a:lstStyle/>
                    <a:p>
                      <a:r>
                        <a:rPr lang="en-US" dirty="0" smtClean="0"/>
                        <a:t>13</a:t>
                      </a:r>
                      <a:endParaRPr lang="en-US" dirty="0"/>
                    </a:p>
                  </a:txBody>
                  <a:tcPr/>
                </a:tc>
                <a:tc>
                  <a:txBody>
                    <a:bodyPr/>
                    <a:lstStyle/>
                    <a:p>
                      <a:r>
                        <a:rPr lang="en-US" dirty="0" smtClean="0"/>
                        <a:t>Drama: </a:t>
                      </a:r>
                      <a:r>
                        <a:rPr lang="en-US" i="1" dirty="0" smtClean="0"/>
                        <a:t>Angry Men</a:t>
                      </a:r>
                      <a:endParaRPr lang="en-US" i="1" dirty="0"/>
                    </a:p>
                  </a:txBody>
                  <a:tcPr/>
                </a:tc>
                <a:tc>
                  <a:txBody>
                    <a:bodyPr/>
                    <a:lstStyle/>
                    <a:p>
                      <a:r>
                        <a:rPr lang="en-US" dirty="0" smtClean="0"/>
                        <a:t>ASR</a:t>
                      </a:r>
                      <a:endParaRPr lang="en-US" dirty="0"/>
                    </a:p>
                  </a:txBody>
                  <a:tcPr/>
                </a:tc>
              </a:tr>
              <a:tr h="370840">
                <a:tc>
                  <a:txBody>
                    <a:bodyPr/>
                    <a:lstStyle/>
                    <a:p>
                      <a:r>
                        <a:rPr lang="en-US" dirty="0" smtClean="0"/>
                        <a:t>14</a:t>
                      </a:r>
                      <a:endParaRPr lang="en-US" dirty="0"/>
                    </a:p>
                  </a:txBody>
                  <a:tcPr/>
                </a:tc>
                <a:tc>
                  <a:txBody>
                    <a:bodyPr/>
                    <a:lstStyle/>
                    <a:p>
                      <a:r>
                        <a:rPr lang="en-US" dirty="0" smtClean="0"/>
                        <a:t>Drama: </a:t>
                      </a:r>
                      <a:r>
                        <a:rPr lang="en-US" i="1" dirty="0" smtClean="0"/>
                        <a:t>Angry Men</a:t>
                      </a:r>
                      <a:endParaRPr lang="en-US" i="1" dirty="0"/>
                    </a:p>
                  </a:txBody>
                  <a:tcPr/>
                </a:tc>
                <a:tc>
                  <a:txBody>
                    <a:bodyPr/>
                    <a:lstStyle/>
                    <a:p>
                      <a:r>
                        <a:rPr lang="en-US" dirty="0" smtClean="0"/>
                        <a:t>ASR</a:t>
                      </a:r>
                      <a:endParaRPr lang="en-US" dirty="0"/>
                    </a:p>
                  </a:txBody>
                  <a:tcPr/>
                </a:tc>
              </a:tr>
              <a:tr h="370840">
                <a:tc>
                  <a:txBody>
                    <a:bodyPr/>
                    <a:lstStyle/>
                    <a:p>
                      <a:r>
                        <a:rPr lang="en-US" dirty="0" smtClean="0"/>
                        <a:t>15</a:t>
                      </a:r>
                      <a:endParaRPr lang="en-US" dirty="0"/>
                    </a:p>
                  </a:txBody>
                  <a:tcPr/>
                </a:tc>
                <a:tc>
                  <a:txBody>
                    <a:bodyPr/>
                    <a:lstStyle/>
                    <a:p>
                      <a:r>
                        <a:rPr lang="en-US" dirty="0" smtClean="0"/>
                        <a:t>Final</a:t>
                      </a:r>
                      <a:r>
                        <a:rPr lang="en-US" baseline="0" dirty="0" smtClean="0"/>
                        <a:t> Project Preparation (Group work)</a:t>
                      </a:r>
                      <a:endParaRPr lang="en-US" dirty="0"/>
                    </a:p>
                  </a:txBody>
                  <a:tcPr/>
                </a:tc>
                <a:tc>
                  <a:txBody>
                    <a:bodyPr/>
                    <a:lstStyle/>
                    <a:p>
                      <a:r>
                        <a:rPr lang="en-US" dirty="0" smtClean="0"/>
                        <a:t>ASR</a:t>
                      </a:r>
                      <a:endParaRPr lang="en-US" dirty="0"/>
                    </a:p>
                  </a:txBody>
                  <a:tcPr/>
                </a:tc>
              </a:tr>
              <a:tr h="370840">
                <a:tc>
                  <a:txBody>
                    <a:bodyPr/>
                    <a:lstStyle/>
                    <a:p>
                      <a:r>
                        <a:rPr lang="en-US" dirty="0" smtClean="0"/>
                        <a:t>16</a:t>
                      </a:r>
                      <a:endParaRPr lang="en-US" dirty="0"/>
                    </a:p>
                  </a:txBody>
                  <a:tcPr/>
                </a:tc>
                <a:tc>
                  <a:txBody>
                    <a:bodyPr/>
                    <a:lstStyle/>
                    <a:p>
                      <a:r>
                        <a:rPr lang="en-US" dirty="0" smtClean="0"/>
                        <a:t>Final Exam via EMAS</a:t>
                      </a:r>
                      <a:endParaRPr lang="en-US" dirty="0"/>
                    </a:p>
                  </a:txBody>
                  <a:tcPr/>
                </a:tc>
                <a:tc>
                  <a:txBody>
                    <a:bodyPr/>
                    <a:lstStyle/>
                    <a:p>
                      <a:r>
                        <a:rPr lang="en-US" dirty="0" smtClean="0"/>
                        <a:t>ASR</a:t>
                      </a:r>
                      <a:endParaRPr lang="en-US" dirty="0"/>
                    </a:p>
                  </a:txBody>
                  <a:tcPr/>
                </a:tc>
              </a:tr>
            </a:tbl>
          </a:graphicData>
        </a:graphic>
      </p:graphicFrame>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2938546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5542"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385</Words>
  <Application>Microsoft Office PowerPoint</Application>
  <PresentationFormat>Widescreen</PresentationFormat>
  <Paragraphs>60</Paragraphs>
  <Slides>4</Slides>
  <Notes>0</Notes>
  <HiddenSlides>0</HiddenSlides>
  <MMClips>4</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Telaah Teks Sastra Berbahasa Inggris</vt:lpstr>
      <vt:lpstr>Class rules</vt:lpstr>
      <vt:lpstr>The objectives of the course</vt:lpstr>
      <vt:lpstr>Course Outline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Telaah Teks Sastra Berbahasa Inggris</dc:title>
  <dc:creator>Author</dc:creator>
  <cp:lastModifiedBy>Author</cp:lastModifiedBy>
  <cp:revision>4</cp:revision>
  <dcterms:created xsi:type="dcterms:W3CDTF">2020-09-15T16:59:18Z</dcterms:created>
  <dcterms:modified xsi:type="dcterms:W3CDTF">2020-09-15T17:26:13Z</dcterms:modified>
</cp:coreProperties>
</file>