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8"/>
  </p:notesMasterIdLst>
  <p:sldIdLst>
    <p:sldId id="292" r:id="rId2"/>
    <p:sldId id="293" r:id="rId3"/>
    <p:sldId id="342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39" r:id="rId14"/>
    <p:sldId id="341" r:id="rId15"/>
    <p:sldId id="340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44" r:id="rId30"/>
    <p:sldId id="345" r:id="rId31"/>
    <p:sldId id="317" r:id="rId32"/>
    <p:sldId id="343" r:id="rId33"/>
    <p:sldId id="318" r:id="rId34"/>
    <p:sldId id="348" r:id="rId35"/>
    <p:sldId id="349" r:id="rId36"/>
    <p:sldId id="351" r:id="rId37"/>
    <p:sldId id="352" r:id="rId38"/>
    <p:sldId id="353" r:id="rId39"/>
    <p:sldId id="319" r:id="rId40"/>
    <p:sldId id="320" r:id="rId41"/>
    <p:sldId id="321" r:id="rId42"/>
    <p:sldId id="323" r:id="rId43"/>
    <p:sldId id="324" r:id="rId44"/>
    <p:sldId id="325" r:id="rId45"/>
    <p:sldId id="326" r:id="rId46"/>
    <p:sldId id="327" r:id="rId47"/>
    <p:sldId id="336" r:id="rId48"/>
    <p:sldId id="328" r:id="rId49"/>
    <p:sldId id="329" r:id="rId50"/>
    <p:sldId id="330" r:id="rId51"/>
    <p:sldId id="331" r:id="rId52"/>
    <p:sldId id="354" r:id="rId53"/>
    <p:sldId id="347" r:id="rId54"/>
    <p:sldId id="332" r:id="rId55"/>
    <p:sldId id="357" r:id="rId56"/>
    <p:sldId id="289" r:id="rId57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3300"/>
    <a:srgbClr val="6600FF"/>
    <a:srgbClr val="FF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 autoAdjust="0"/>
    <p:restoredTop sz="92275" autoAdjust="0"/>
  </p:normalViewPr>
  <p:slideViewPr>
    <p:cSldViewPr>
      <p:cViewPr varScale="1">
        <p:scale>
          <a:sx n="109" d="100"/>
          <a:sy n="109" d="100"/>
        </p:scale>
        <p:origin x="162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4E8037-0F49-473B-B7BC-38F7AB7497B2}" type="doc">
      <dgm:prSet loTypeId="urn:microsoft.com/office/officeart/2005/8/layout/cycle2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520C08A1-D1E4-4631-A3A0-BAEA33F476A7}">
      <dgm:prSet phldrT="[Text]"/>
      <dgm:spPr>
        <a:solidFill>
          <a:srgbClr val="7030A0"/>
        </a:solidFill>
      </dgm:spPr>
      <dgm:t>
        <a:bodyPr/>
        <a:lstStyle/>
        <a:p>
          <a:r>
            <a:rPr lang="id-ID" b="1" dirty="0"/>
            <a:t>Ibu laktasi</a:t>
          </a:r>
        </a:p>
      </dgm:t>
    </dgm:pt>
    <dgm:pt modelId="{49DB2EC4-71FC-4089-A326-E0E2BB0BB554}" type="parTrans" cxnId="{50F5DBF5-00DE-482F-8601-E8F05B8967BB}">
      <dgm:prSet/>
      <dgm:spPr/>
      <dgm:t>
        <a:bodyPr/>
        <a:lstStyle/>
        <a:p>
          <a:endParaRPr lang="id-ID"/>
        </a:p>
      </dgm:t>
    </dgm:pt>
    <dgm:pt modelId="{17B096D2-AA05-4514-8255-A3E87BB921E4}" type="sibTrans" cxnId="{50F5DBF5-00DE-482F-8601-E8F05B8967BB}">
      <dgm:prSet/>
      <dgm:spPr>
        <a:solidFill>
          <a:srgbClr val="FF3300"/>
        </a:solidFill>
      </dgm:spPr>
      <dgm:t>
        <a:bodyPr/>
        <a:lstStyle/>
        <a:p>
          <a:endParaRPr lang="id-ID" b="1"/>
        </a:p>
      </dgm:t>
    </dgm:pt>
    <dgm:pt modelId="{6E2D9D09-3116-4CB8-B1DF-D7343BFFD9B6}">
      <dgm:prSet phldrT="[Text]"/>
      <dgm:spPr>
        <a:solidFill>
          <a:srgbClr val="7030A0"/>
        </a:solidFill>
      </dgm:spPr>
      <dgm:t>
        <a:bodyPr/>
        <a:lstStyle/>
        <a:p>
          <a:r>
            <a:rPr lang="id-ID" b="1" dirty="0"/>
            <a:t>Bayi</a:t>
          </a:r>
        </a:p>
      </dgm:t>
    </dgm:pt>
    <dgm:pt modelId="{24B23231-B5A2-470B-9323-027BA1F2D85F}" type="parTrans" cxnId="{BFE04A87-CCC0-4E1E-86FF-594EC976109E}">
      <dgm:prSet/>
      <dgm:spPr/>
      <dgm:t>
        <a:bodyPr/>
        <a:lstStyle/>
        <a:p>
          <a:endParaRPr lang="id-ID"/>
        </a:p>
      </dgm:t>
    </dgm:pt>
    <dgm:pt modelId="{AF637401-8BFC-4FE4-83A7-18355DBFE748}" type="sibTrans" cxnId="{BFE04A87-CCC0-4E1E-86FF-594EC976109E}">
      <dgm:prSet/>
      <dgm:spPr>
        <a:solidFill>
          <a:srgbClr val="FF3300"/>
        </a:solidFill>
      </dgm:spPr>
      <dgm:t>
        <a:bodyPr/>
        <a:lstStyle/>
        <a:p>
          <a:endParaRPr lang="id-ID" b="1"/>
        </a:p>
      </dgm:t>
    </dgm:pt>
    <dgm:pt modelId="{A0A3C4E6-F678-4B3F-A46E-28401D24E76D}">
      <dgm:prSet phldrT="[Text]"/>
      <dgm:spPr>
        <a:solidFill>
          <a:srgbClr val="7030A0"/>
        </a:solidFill>
      </dgm:spPr>
      <dgm:t>
        <a:bodyPr/>
        <a:lstStyle/>
        <a:p>
          <a:r>
            <a:rPr lang="id-ID" b="1" dirty="0"/>
            <a:t>Anak</a:t>
          </a:r>
        </a:p>
      </dgm:t>
    </dgm:pt>
    <dgm:pt modelId="{30FBF501-8047-4BCC-98BD-0561537E0B14}" type="parTrans" cxnId="{EC30F2A6-FA78-40C9-A55E-6442D429A09A}">
      <dgm:prSet/>
      <dgm:spPr/>
      <dgm:t>
        <a:bodyPr/>
        <a:lstStyle/>
        <a:p>
          <a:endParaRPr lang="id-ID"/>
        </a:p>
      </dgm:t>
    </dgm:pt>
    <dgm:pt modelId="{C3DE4173-63BD-42D4-AA97-DAE14CBB8A23}" type="sibTrans" cxnId="{EC30F2A6-FA78-40C9-A55E-6442D429A09A}">
      <dgm:prSet/>
      <dgm:spPr>
        <a:solidFill>
          <a:srgbClr val="FF3300"/>
        </a:solidFill>
      </dgm:spPr>
      <dgm:t>
        <a:bodyPr/>
        <a:lstStyle/>
        <a:p>
          <a:endParaRPr lang="id-ID" b="1"/>
        </a:p>
      </dgm:t>
    </dgm:pt>
    <dgm:pt modelId="{44F4DA7F-B6E9-4600-AB69-54DB3D6C808E}">
      <dgm:prSet phldrT="[Text]"/>
      <dgm:spPr>
        <a:solidFill>
          <a:srgbClr val="7030A0"/>
        </a:solidFill>
      </dgm:spPr>
      <dgm:t>
        <a:bodyPr/>
        <a:lstStyle/>
        <a:p>
          <a:r>
            <a:rPr lang="id-ID" b="1" dirty="0"/>
            <a:t>Remaja</a:t>
          </a:r>
        </a:p>
      </dgm:t>
    </dgm:pt>
    <dgm:pt modelId="{8B20337F-1E05-449D-AEC0-5B8E3188100D}" type="parTrans" cxnId="{F8EB87EB-9167-4030-B847-30EB7432A450}">
      <dgm:prSet/>
      <dgm:spPr/>
      <dgm:t>
        <a:bodyPr/>
        <a:lstStyle/>
        <a:p>
          <a:endParaRPr lang="id-ID"/>
        </a:p>
      </dgm:t>
    </dgm:pt>
    <dgm:pt modelId="{960185BF-497F-4C68-A083-89E60050D615}" type="sibTrans" cxnId="{F8EB87EB-9167-4030-B847-30EB7432A450}">
      <dgm:prSet/>
      <dgm:spPr>
        <a:solidFill>
          <a:srgbClr val="FF3300"/>
        </a:solidFill>
      </dgm:spPr>
      <dgm:t>
        <a:bodyPr/>
        <a:lstStyle/>
        <a:p>
          <a:endParaRPr lang="id-ID" b="1"/>
        </a:p>
      </dgm:t>
    </dgm:pt>
    <dgm:pt modelId="{CB6CA365-502B-4A35-ACB7-9711EEB71C29}">
      <dgm:prSet phldrT="[Text]"/>
      <dgm:spPr>
        <a:solidFill>
          <a:srgbClr val="7030A0"/>
        </a:solidFill>
      </dgm:spPr>
      <dgm:t>
        <a:bodyPr/>
        <a:lstStyle/>
        <a:p>
          <a:r>
            <a:rPr lang="id-ID" b="1" dirty="0"/>
            <a:t>Dewasa</a:t>
          </a:r>
        </a:p>
      </dgm:t>
    </dgm:pt>
    <dgm:pt modelId="{615ACA17-7E00-4D77-B8DF-D9EE0BB6423B}" type="parTrans" cxnId="{7DAFD19C-B76A-41C5-B69E-904297796FB3}">
      <dgm:prSet/>
      <dgm:spPr/>
      <dgm:t>
        <a:bodyPr/>
        <a:lstStyle/>
        <a:p>
          <a:endParaRPr lang="id-ID"/>
        </a:p>
      </dgm:t>
    </dgm:pt>
    <dgm:pt modelId="{428765B4-2E14-4EE7-8A13-06497506F100}" type="sibTrans" cxnId="{7DAFD19C-B76A-41C5-B69E-904297796FB3}">
      <dgm:prSet/>
      <dgm:spPr>
        <a:solidFill>
          <a:srgbClr val="FF3300"/>
        </a:solidFill>
      </dgm:spPr>
      <dgm:t>
        <a:bodyPr/>
        <a:lstStyle/>
        <a:p>
          <a:endParaRPr lang="id-ID" b="1"/>
        </a:p>
      </dgm:t>
    </dgm:pt>
    <dgm:pt modelId="{99A5F286-FB87-458D-91FB-2F305DCD3F56}">
      <dgm:prSet phldrT="[Text]"/>
      <dgm:spPr>
        <a:solidFill>
          <a:srgbClr val="7030A0"/>
        </a:solidFill>
      </dgm:spPr>
      <dgm:t>
        <a:bodyPr/>
        <a:lstStyle/>
        <a:p>
          <a:r>
            <a:rPr lang="id-ID" b="1" dirty="0"/>
            <a:t>Ibu hamil</a:t>
          </a:r>
        </a:p>
      </dgm:t>
    </dgm:pt>
    <dgm:pt modelId="{74C6F081-1A9E-4B9C-8065-4D0369D2DDFB}" type="parTrans" cxnId="{AE7D9520-2F6B-423D-93F3-7D849F651895}">
      <dgm:prSet/>
      <dgm:spPr/>
      <dgm:t>
        <a:bodyPr/>
        <a:lstStyle/>
        <a:p>
          <a:endParaRPr lang="id-ID"/>
        </a:p>
      </dgm:t>
    </dgm:pt>
    <dgm:pt modelId="{279A8169-956C-4D81-BAC8-EAAEA09F57A7}" type="sibTrans" cxnId="{AE7D9520-2F6B-423D-93F3-7D849F651895}">
      <dgm:prSet/>
      <dgm:spPr>
        <a:solidFill>
          <a:srgbClr val="FF0000"/>
        </a:solidFill>
      </dgm:spPr>
      <dgm:t>
        <a:bodyPr/>
        <a:lstStyle/>
        <a:p>
          <a:endParaRPr lang="id-ID">
            <a:solidFill>
              <a:srgbClr val="FF0000"/>
            </a:solidFill>
          </a:endParaRPr>
        </a:p>
      </dgm:t>
    </dgm:pt>
    <dgm:pt modelId="{F6136531-DAE1-4668-B9DE-FE7859467BE2}" type="pres">
      <dgm:prSet presAssocID="{C24E8037-0F49-473B-B7BC-38F7AB7497B2}" presName="cycle" presStyleCnt="0">
        <dgm:presLayoutVars>
          <dgm:dir/>
          <dgm:resizeHandles val="exact"/>
        </dgm:presLayoutVars>
      </dgm:prSet>
      <dgm:spPr/>
    </dgm:pt>
    <dgm:pt modelId="{CA0AA252-D1B8-4E52-9CB8-B377E28F36F8}" type="pres">
      <dgm:prSet presAssocID="{520C08A1-D1E4-4631-A3A0-BAEA33F476A7}" presName="node" presStyleLbl="node1" presStyleIdx="0" presStyleCnt="6">
        <dgm:presLayoutVars>
          <dgm:bulletEnabled val="1"/>
        </dgm:presLayoutVars>
      </dgm:prSet>
      <dgm:spPr/>
    </dgm:pt>
    <dgm:pt modelId="{26E69A51-A21A-421A-A966-DF9E6C046F33}" type="pres">
      <dgm:prSet presAssocID="{17B096D2-AA05-4514-8255-A3E87BB921E4}" presName="sibTrans" presStyleLbl="sibTrans2D1" presStyleIdx="0" presStyleCnt="6"/>
      <dgm:spPr/>
    </dgm:pt>
    <dgm:pt modelId="{070D83F0-7DD0-492A-819A-7E5E8DB9269D}" type="pres">
      <dgm:prSet presAssocID="{17B096D2-AA05-4514-8255-A3E87BB921E4}" presName="connectorText" presStyleLbl="sibTrans2D1" presStyleIdx="0" presStyleCnt="6"/>
      <dgm:spPr/>
    </dgm:pt>
    <dgm:pt modelId="{D950BD16-39DF-48B4-942C-1F7883AA7BBF}" type="pres">
      <dgm:prSet presAssocID="{6E2D9D09-3116-4CB8-B1DF-D7343BFFD9B6}" presName="node" presStyleLbl="node1" presStyleIdx="1" presStyleCnt="6">
        <dgm:presLayoutVars>
          <dgm:bulletEnabled val="1"/>
        </dgm:presLayoutVars>
      </dgm:prSet>
      <dgm:spPr/>
    </dgm:pt>
    <dgm:pt modelId="{A0CEA9F6-19DC-4DE0-B596-84779E3A75B0}" type="pres">
      <dgm:prSet presAssocID="{AF637401-8BFC-4FE4-83A7-18355DBFE748}" presName="sibTrans" presStyleLbl="sibTrans2D1" presStyleIdx="1" presStyleCnt="6"/>
      <dgm:spPr/>
    </dgm:pt>
    <dgm:pt modelId="{15CBA6DF-56B9-4E82-B1AF-2A0411514327}" type="pres">
      <dgm:prSet presAssocID="{AF637401-8BFC-4FE4-83A7-18355DBFE748}" presName="connectorText" presStyleLbl="sibTrans2D1" presStyleIdx="1" presStyleCnt="6"/>
      <dgm:spPr/>
    </dgm:pt>
    <dgm:pt modelId="{EC81681C-8E31-4FDE-82F7-FA1CE00D9D06}" type="pres">
      <dgm:prSet presAssocID="{A0A3C4E6-F678-4B3F-A46E-28401D24E76D}" presName="node" presStyleLbl="node1" presStyleIdx="2" presStyleCnt="6">
        <dgm:presLayoutVars>
          <dgm:bulletEnabled val="1"/>
        </dgm:presLayoutVars>
      </dgm:prSet>
      <dgm:spPr/>
    </dgm:pt>
    <dgm:pt modelId="{1669281D-D7F9-4151-8B0B-672FB41E429A}" type="pres">
      <dgm:prSet presAssocID="{C3DE4173-63BD-42D4-AA97-DAE14CBB8A23}" presName="sibTrans" presStyleLbl="sibTrans2D1" presStyleIdx="2" presStyleCnt="6"/>
      <dgm:spPr/>
    </dgm:pt>
    <dgm:pt modelId="{49186568-09AA-4299-9489-771AD98801F9}" type="pres">
      <dgm:prSet presAssocID="{C3DE4173-63BD-42D4-AA97-DAE14CBB8A23}" presName="connectorText" presStyleLbl="sibTrans2D1" presStyleIdx="2" presStyleCnt="6"/>
      <dgm:spPr/>
    </dgm:pt>
    <dgm:pt modelId="{D7AC90BA-AAF3-4871-9DBC-E652015E0154}" type="pres">
      <dgm:prSet presAssocID="{44F4DA7F-B6E9-4600-AB69-54DB3D6C808E}" presName="node" presStyleLbl="node1" presStyleIdx="3" presStyleCnt="6">
        <dgm:presLayoutVars>
          <dgm:bulletEnabled val="1"/>
        </dgm:presLayoutVars>
      </dgm:prSet>
      <dgm:spPr/>
    </dgm:pt>
    <dgm:pt modelId="{4C0B89A4-6302-4A7B-9DA8-3A7362D5337E}" type="pres">
      <dgm:prSet presAssocID="{960185BF-497F-4C68-A083-89E60050D615}" presName="sibTrans" presStyleLbl="sibTrans2D1" presStyleIdx="3" presStyleCnt="6"/>
      <dgm:spPr/>
    </dgm:pt>
    <dgm:pt modelId="{90BA28C2-69AD-42F2-9307-45625B547257}" type="pres">
      <dgm:prSet presAssocID="{960185BF-497F-4C68-A083-89E60050D615}" presName="connectorText" presStyleLbl="sibTrans2D1" presStyleIdx="3" presStyleCnt="6"/>
      <dgm:spPr/>
    </dgm:pt>
    <dgm:pt modelId="{F375E0E1-5D12-409B-9315-FC9D14852D18}" type="pres">
      <dgm:prSet presAssocID="{CB6CA365-502B-4A35-ACB7-9711EEB71C29}" presName="node" presStyleLbl="node1" presStyleIdx="4" presStyleCnt="6">
        <dgm:presLayoutVars>
          <dgm:bulletEnabled val="1"/>
        </dgm:presLayoutVars>
      </dgm:prSet>
      <dgm:spPr/>
    </dgm:pt>
    <dgm:pt modelId="{AEEE66D9-A940-4F66-8FBE-3208598B3B78}" type="pres">
      <dgm:prSet presAssocID="{428765B4-2E14-4EE7-8A13-06497506F100}" presName="sibTrans" presStyleLbl="sibTrans2D1" presStyleIdx="4" presStyleCnt="6"/>
      <dgm:spPr/>
    </dgm:pt>
    <dgm:pt modelId="{BD4C167A-AC4E-448D-9400-49E6AB3C93C4}" type="pres">
      <dgm:prSet presAssocID="{428765B4-2E14-4EE7-8A13-06497506F100}" presName="connectorText" presStyleLbl="sibTrans2D1" presStyleIdx="4" presStyleCnt="6"/>
      <dgm:spPr/>
    </dgm:pt>
    <dgm:pt modelId="{E7D59B1B-2722-4FD3-9785-A9FD53C73769}" type="pres">
      <dgm:prSet presAssocID="{99A5F286-FB87-458D-91FB-2F305DCD3F56}" presName="node" presStyleLbl="node1" presStyleIdx="5" presStyleCnt="6">
        <dgm:presLayoutVars>
          <dgm:bulletEnabled val="1"/>
        </dgm:presLayoutVars>
      </dgm:prSet>
      <dgm:spPr/>
    </dgm:pt>
    <dgm:pt modelId="{8D30338A-65C3-416B-B80C-86277CBC907D}" type="pres">
      <dgm:prSet presAssocID="{279A8169-956C-4D81-BAC8-EAAEA09F57A7}" presName="sibTrans" presStyleLbl="sibTrans2D1" presStyleIdx="5" presStyleCnt="6"/>
      <dgm:spPr/>
    </dgm:pt>
    <dgm:pt modelId="{3A0D6746-3CAA-427E-9A7B-6C4B99800934}" type="pres">
      <dgm:prSet presAssocID="{279A8169-956C-4D81-BAC8-EAAEA09F57A7}" presName="connectorText" presStyleLbl="sibTrans2D1" presStyleIdx="5" presStyleCnt="6"/>
      <dgm:spPr/>
    </dgm:pt>
  </dgm:ptLst>
  <dgm:cxnLst>
    <dgm:cxn modelId="{46979F00-B96A-4E3A-A777-D62593704335}" type="presOf" srcId="{CB6CA365-502B-4A35-ACB7-9711EEB71C29}" destId="{F375E0E1-5D12-409B-9315-FC9D14852D18}" srcOrd="0" destOrd="0" presId="urn:microsoft.com/office/officeart/2005/8/layout/cycle2"/>
    <dgm:cxn modelId="{9FFDC80C-1D95-42D1-A332-A5A58C53D7D4}" type="presOf" srcId="{AF637401-8BFC-4FE4-83A7-18355DBFE748}" destId="{15CBA6DF-56B9-4E82-B1AF-2A0411514327}" srcOrd="1" destOrd="0" presId="urn:microsoft.com/office/officeart/2005/8/layout/cycle2"/>
    <dgm:cxn modelId="{F868B31A-21DB-4B39-8D65-193AABC51843}" type="presOf" srcId="{960185BF-497F-4C68-A083-89E60050D615}" destId="{90BA28C2-69AD-42F2-9307-45625B547257}" srcOrd="1" destOrd="0" presId="urn:microsoft.com/office/officeart/2005/8/layout/cycle2"/>
    <dgm:cxn modelId="{AE7D9520-2F6B-423D-93F3-7D849F651895}" srcId="{C24E8037-0F49-473B-B7BC-38F7AB7497B2}" destId="{99A5F286-FB87-458D-91FB-2F305DCD3F56}" srcOrd="5" destOrd="0" parTransId="{74C6F081-1A9E-4B9C-8065-4D0369D2DDFB}" sibTransId="{279A8169-956C-4D81-BAC8-EAAEA09F57A7}"/>
    <dgm:cxn modelId="{C0BC1E35-439C-483A-9EC6-C36BD8FD6A8A}" type="presOf" srcId="{44F4DA7F-B6E9-4600-AB69-54DB3D6C808E}" destId="{D7AC90BA-AAF3-4871-9DBC-E652015E0154}" srcOrd="0" destOrd="0" presId="urn:microsoft.com/office/officeart/2005/8/layout/cycle2"/>
    <dgm:cxn modelId="{3FE73838-E930-48E1-AB5B-D4D792772E4C}" type="presOf" srcId="{960185BF-497F-4C68-A083-89E60050D615}" destId="{4C0B89A4-6302-4A7B-9DA8-3A7362D5337E}" srcOrd="0" destOrd="0" presId="urn:microsoft.com/office/officeart/2005/8/layout/cycle2"/>
    <dgm:cxn modelId="{743A4844-AB9D-40DA-BC1C-9EEC6D6C064A}" type="presOf" srcId="{17B096D2-AA05-4514-8255-A3E87BB921E4}" destId="{070D83F0-7DD0-492A-819A-7E5E8DB9269D}" srcOrd="1" destOrd="0" presId="urn:microsoft.com/office/officeart/2005/8/layout/cycle2"/>
    <dgm:cxn modelId="{6B434C4F-2A9A-47FF-BA15-0FDA126CC330}" type="presOf" srcId="{99A5F286-FB87-458D-91FB-2F305DCD3F56}" destId="{E7D59B1B-2722-4FD3-9785-A9FD53C73769}" srcOrd="0" destOrd="0" presId="urn:microsoft.com/office/officeart/2005/8/layout/cycle2"/>
    <dgm:cxn modelId="{B833BC5B-5275-499D-A548-7DD006C9835A}" type="presOf" srcId="{C3DE4173-63BD-42D4-AA97-DAE14CBB8A23}" destId="{49186568-09AA-4299-9489-771AD98801F9}" srcOrd="1" destOrd="0" presId="urn:microsoft.com/office/officeart/2005/8/layout/cycle2"/>
    <dgm:cxn modelId="{BFE04A87-CCC0-4E1E-86FF-594EC976109E}" srcId="{C24E8037-0F49-473B-B7BC-38F7AB7497B2}" destId="{6E2D9D09-3116-4CB8-B1DF-D7343BFFD9B6}" srcOrd="1" destOrd="0" parTransId="{24B23231-B5A2-470B-9323-027BA1F2D85F}" sibTransId="{AF637401-8BFC-4FE4-83A7-18355DBFE748}"/>
    <dgm:cxn modelId="{7DAFD19C-B76A-41C5-B69E-904297796FB3}" srcId="{C24E8037-0F49-473B-B7BC-38F7AB7497B2}" destId="{CB6CA365-502B-4A35-ACB7-9711EEB71C29}" srcOrd="4" destOrd="0" parTransId="{615ACA17-7E00-4D77-B8DF-D9EE0BB6423B}" sibTransId="{428765B4-2E14-4EE7-8A13-06497506F100}"/>
    <dgm:cxn modelId="{06CEFAA3-DA5A-49EE-9649-31B29EB680CA}" type="presOf" srcId="{17B096D2-AA05-4514-8255-A3E87BB921E4}" destId="{26E69A51-A21A-421A-A966-DF9E6C046F33}" srcOrd="0" destOrd="0" presId="urn:microsoft.com/office/officeart/2005/8/layout/cycle2"/>
    <dgm:cxn modelId="{EC30F2A6-FA78-40C9-A55E-6442D429A09A}" srcId="{C24E8037-0F49-473B-B7BC-38F7AB7497B2}" destId="{A0A3C4E6-F678-4B3F-A46E-28401D24E76D}" srcOrd="2" destOrd="0" parTransId="{30FBF501-8047-4BCC-98BD-0561537E0B14}" sibTransId="{C3DE4173-63BD-42D4-AA97-DAE14CBB8A23}"/>
    <dgm:cxn modelId="{B02AF8AC-790E-43D2-B14F-AF50C997591C}" type="presOf" srcId="{520C08A1-D1E4-4631-A3A0-BAEA33F476A7}" destId="{CA0AA252-D1B8-4E52-9CB8-B377E28F36F8}" srcOrd="0" destOrd="0" presId="urn:microsoft.com/office/officeart/2005/8/layout/cycle2"/>
    <dgm:cxn modelId="{027892AF-0489-4666-82EC-6FA16807D37C}" type="presOf" srcId="{6E2D9D09-3116-4CB8-B1DF-D7343BFFD9B6}" destId="{D950BD16-39DF-48B4-942C-1F7883AA7BBF}" srcOrd="0" destOrd="0" presId="urn:microsoft.com/office/officeart/2005/8/layout/cycle2"/>
    <dgm:cxn modelId="{9B1EB0BB-5F05-4C96-A931-5792D13D23FD}" type="presOf" srcId="{C24E8037-0F49-473B-B7BC-38F7AB7497B2}" destId="{F6136531-DAE1-4668-B9DE-FE7859467BE2}" srcOrd="0" destOrd="0" presId="urn:microsoft.com/office/officeart/2005/8/layout/cycle2"/>
    <dgm:cxn modelId="{9FE198C7-1524-400E-8E3F-04A28BA032B1}" type="presOf" srcId="{A0A3C4E6-F678-4B3F-A46E-28401D24E76D}" destId="{EC81681C-8E31-4FDE-82F7-FA1CE00D9D06}" srcOrd="0" destOrd="0" presId="urn:microsoft.com/office/officeart/2005/8/layout/cycle2"/>
    <dgm:cxn modelId="{7230B5D1-8FF2-4DD3-936B-A5667F0E1764}" type="presOf" srcId="{428765B4-2E14-4EE7-8A13-06497506F100}" destId="{AEEE66D9-A940-4F66-8FBE-3208598B3B78}" srcOrd="0" destOrd="0" presId="urn:microsoft.com/office/officeart/2005/8/layout/cycle2"/>
    <dgm:cxn modelId="{C2ADFED7-A934-49A4-8B92-80C4B8CD9EC7}" type="presOf" srcId="{C3DE4173-63BD-42D4-AA97-DAE14CBB8A23}" destId="{1669281D-D7F9-4151-8B0B-672FB41E429A}" srcOrd="0" destOrd="0" presId="urn:microsoft.com/office/officeart/2005/8/layout/cycle2"/>
    <dgm:cxn modelId="{EEBB01DC-BFE1-4F6A-A670-64EF3AD5C2D9}" type="presOf" srcId="{279A8169-956C-4D81-BAC8-EAAEA09F57A7}" destId="{3A0D6746-3CAA-427E-9A7B-6C4B99800934}" srcOrd="1" destOrd="0" presId="urn:microsoft.com/office/officeart/2005/8/layout/cycle2"/>
    <dgm:cxn modelId="{CBEBD9DF-6E5A-4137-994E-335C0FCF4F13}" type="presOf" srcId="{428765B4-2E14-4EE7-8A13-06497506F100}" destId="{BD4C167A-AC4E-448D-9400-49E6AB3C93C4}" srcOrd="1" destOrd="0" presId="urn:microsoft.com/office/officeart/2005/8/layout/cycle2"/>
    <dgm:cxn modelId="{F8EB87EB-9167-4030-B847-30EB7432A450}" srcId="{C24E8037-0F49-473B-B7BC-38F7AB7497B2}" destId="{44F4DA7F-B6E9-4600-AB69-54DB3D6C808E}" srcOrd="3" destOrd="0" parTransId="{8B20337F-1E05-449D-AEC0-5B8E3188100D}" sibTransId="{960185BF-497F-4C68-A083-89E60050D615}"/>
    <dgm:cxn modelId="{D60746EC-53B6-49A4-A9E7-AD30C448D640}" type="presOf" srcId="{AF637401-8BFC-4FE4-83A7-18355DBFE748}" destId="{A0CEA9F6-19DC-4DE0-B596-84779E3A75B0}" srcOrd="0" destOrd="0" presId="urn:microsoft.com/office/officeart/2005/8/layout/cycle2"/>
    <dgm:cxn modelId="{50F5DBF5-00DE-482F-8601-E8F05B8967BB}" srcId="{C24E8037-0F49-473B-B7BC-38F7AB7497B2}" destId="{520C08A1-D1E4-4631-A3A0-BAEA33F476A7}" srcOrd="0" destOrd="0" parTransId="{49DB2EC4-71FC-4089-A326-E0E2BB0BB554}" sibTransId="{17B096D2-AA05-4514-8255-A3E87BB921E4}"/>
    <dgm:cxn modelId="{8A4EDFFB-10A1-499C-BD56-EBB885A6C4CC}" type="presOf" srcId="{279A8169-956C-4D81-BAC8-EAAEA09F57A7}" destId="{8D30338A-65C3-416B-B80C-86277CBC907D}" srcOrd="0" destOrd="0" presId="urn:microsoft.com/office/officeart/2005/8/layout/cycle2"/>
    <dgm:cxn modelId="{7B33BDE2-CC3F-4EC4-93F8-93B3078D8959}" type="presParOf" srcId="{F6136531-DAE1-4668-B9DE-FE7859467BE2}" destId="{CA0AA252-D1B8-4E52-9CB8-B377E28F36F8}" srcOrd="0" destOrd="0" presId="urn:microsoft.com/office/officeart/2005/8/layout/cycle2"/>
    <dgm:cxn modelId="{854FB4A5-B01B-4A21-B850-2812AD1748FE}" type="presParOf" srcId="{F6136531-DAE1-4668-B9DE-FE7859467BE2}" destId="{26E69A51-A21A-421A-A966-DF9E6C046F33}" srcOrd="1" destOrd="0" presId="urn:microsoft.com/office/officeart/2005/8/layout/cycle2"/>
    <dgm:cxn modelId="{7E639BD2-CEC2-4D8E-8FE3-2A84C8F842BA}" type="presParOf" srcId="{26E69A51-A21A-421A-A966-DF9E6C046F33}" destId="{070D83F0-7DD0-492A-819A-7E5E8DB9269D}" srcOrd="0" destOrd="0" presId="urn:microsoft.com/office/officeart/2005/8/layout/cycle2"/>
    <dgm:cxn modelId="{1904237D-C525-4C6F-A711-9FA4CF047B82}" type="presParOf" srcId="{F6136531-DAE1-4668-B9DE-FE7859467BE2}" destId="{D950BD16-39DF-48B4-942C-1F7883AA7BBF}" srcOrd="2" destOrd="0" presId="urn:microsoft.com/office/officeart/2005/8/layout/cycle2"/>
    <dgm:cxn modelId="{49F375E8-D009-4F45-87DD-9594BBC863F4}" type="presParOf" srcId="{F6136531-DAE1-4668-B9DE-FE7859467BE2}" destId="{A0CEA9F6-19DC-4DE0-B596-84779E3A75B0}" srcOrd="3" destOrd="0" presId="urn:microsoft.com/office/officeart/2005/8/layout/cycle2"/>
    <dgm:cxn modelId="{20BCCC7E-F96B-4D85-A757-C78DA19DD9E2}" type="presParOf" srcId="{A0CEA9F6-19DC-4DE0-B596-84779E3A75B0}" destId="{15CBA6DF-56B9-4E82-B1AF-2A0411514327}" srcOrd="0" destOrd="0" presId="urn:microsoft.com/office/officeart/2005/8/layout/cycle2"/>
    <dgm:cxn modelId="{0712FB3C-A7D2-4E80-B9C9-00AFEBB28E76}" type="presParOf" srcId="{F6136531-DAE1-4668-B9DE-FE7859467BE2}" destId="{EC81681C-8E31-4FDE-82F7-FA1CE00D9D06}" srcOrd="4" destOrd="0" presId="urn:microsoft.com/office/officeart/2005/8/layout/cycle2"/>
    <dgm:cxn modelId="{565A14F7-A62F-493B-AE69-2B5444C33CDF}" type="presParOf" srcId="{F6136531-DAE1-4668-B9DE-FE7859467BE2}" destId="{1669281D-D7F9-4151-8B0B-672FB41E429A}" srcOrd="5" destOrd="0" presId="urn:microsoft.com/office/officeart/2005/8/layout/cycle2"/>
    <dgm:cxn modelId="{E08AB89E-3F64-4671-9D1E-A4F9E4C7B6C6}" type="presParOf" srcId="{1669281D-D7F9-4151-8B0B-672FB41E429A}" destId="{49186568-09AA-4299-9489-771AD98801F9}" srcOrd="0" destOrd="0" presId="urn:microsoft.com/office/officeart/2005/8/layout/cycle2"/>
    <dgm:cxn modelId="{8EE0C99B-14D6-40A4-9E5D-1CD86B10ABF5}" type="presParOf" srcId="{F6136531-DAE1-4668-B9DE-FE7859467BE2}" destId="{D7AC90BA-AAF3-4871-9DBC-E652015E0154}" srcOrd="6" destOrd="0" presId="urn:microsoft.com/office/officeart/2005/8/layout/cycle2"/>
    <dgm:cxn modelId="{9B1D980E-56F7-4BC3-943A-BDAA5E1F333B}" type="presParOf" srcId="{F6136531-DAE1-4668-B9DE-FE7859467BE2}" destId="{4C0B89A4-6302-4A7B-9DA8-3A7362D5337E}" srcOrd="7" destOrd="0" presId="urn:microsoft.com/office/officeart/2005/8/layout/cycle2"/>
    <dgm:cxn modelId="{C0289476-14E2-47B7-AF44-5D91BF6E2FB4}" type="presParOf" srcId="{4C0B89A4-6302-4A7B-9DA8-3A7362D5337E}" destId="{90BA28C2-69AD-42F2-9307-45625B547257}" srcOrd="0" destOrd="0" presId="urn:microsoft.com/office/officeart/2005/8/layout/cycle2"/>
    <dgm:cxn modelId="{E50A939B-AE3A-4953-A6F1-4B8BB45E53E4}" type="presParOf" srcId="{F6136531-DAE1-4668-B9DE-FE7859467BE2}" destId="{F375E0E1-5D12-409B-9315-FC9D14852D18}" srcOrd="8" destOrd="0" presId="urn:microsoft.com/office/officeart/2005/8/layout/cycle2"/>
    <dgm:cxn modelId="{C5DAED2D-FD18-415E-B24E-CE1D3B48A14B}" type="presParOf" srcId="{F6136531-DAE1-4668-B9DE-FE7859467BE2}" destId="{AEEE66D9-A940-4F66-8FBE-3208598B3B78}" srcOrd="9" destOrd="0" presId="urn:microsoft.com/office/officeart/2005/8/layout/cycle2"/>
    <dgm:cxn modelId="{7A7DA905-58D4-4B83-A72A-52D2E23EA18E}" type="presParOf" srcId="{AEEE66D9-A940-4F66-8FBE-3208598B3B78}" destId="{BD4C167A-AC4E-448D-9400-49E6AB3C93C4}" srcOrd="0" destOrd="0" presId="urn:microsoft.com/office/officeart/2005/8/layout/cycle2"/>
    <dgm:cxn modelId="{B913F806-65F6-4248-AAB5-B361AE4C4827}" type="presParOf" srcId="{F6136531-DAE1-4668-B9DE-FE7859467BE2}" destId="{E7D59B1B-2722-4FD3-9785-A9FD53C73769}" srcOrd="10" destOrd="0" presId="urn:microsoft.com/office/officeart/2005/8/layout/cycle2"/>
    <dgm:cxn modelId="{CA200534-6072-45C4-B759-AF1FC8D6AF1F}" type="presParOf" srcId="{F6136531-DAE1-4668-B9DE-FE7859467BE2}" destId="{8D30338A-65C3-416B-B80C-86277CBC907D}" srcOrd="11" destOrd="0" presId="urn:microsoft.com/office/officeart/2005/8/layout/cycle2"/>
    <dgm:cxn modelId="{E9FFB33E-CA3A-42F2-8E89-50CABCF4780B}" type="presParOf" srcId="{8D30338A-65C3-416B-B80C-86277CBC907D}" destId="{3A0D6746-3CAA-427E-9A7B-6C4B9980093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0AA252-D1B8-4E52-9CB8-B377E28F36F8}">
      <dsp:nvSpPr>
        <dsp:cNvPr id="0" name=""/>
        <dsp:cNvSpPr/>
      </dsp:nvSpPr>
      <dsp:spPr>
        <a:xfrm>
          <a:off x="2992233" y="988"/>
          <a:ext cx="1302208" cy="1302208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b="1" kern="1200" dirty="0"/>
            <a:t>Ibu laktasi</a:t>
          </a:r>
        </a:p>
      </dsp:txBody>
      <dsp:txXfrm>
        <a:off x="3182937" y="191692"/>
        <a:ext cx="920800" cy="920800"/>
      </dsp:txXfrm>
    </dsp:sp>
    <dsp:sp modelId="{26E69A51-A21A-421A-A966-DF9E6C046F33}">
      <dsp:nvSpPr>
        <dsp:cNvPr id="0" name=""/>
        <dsp:cNvSpPr/>
      </dsp:nvSpPr>
      <dsp:spPr>
        <a:xfrm rot="1800000">
          <a:off x="4308469" y="916294"/>
          <a:ext cx="346188" cy="439495"/>
        </a:xfrm>
        <a:prstGeom prst="righ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400" b="1" kern="1200"/>
        </a:p>
      </dsp:txBody>
      <dsp:txXfrm>
        <a:off x="4315426" y="978229"/>
        <a:ext cx="242332" cy="263697"/>
      </dsp:txXfrm>
    </dsp:sp>
    <dsp:sp modelId="{D950BD16-39DF-48B4-942C-1F7883AA7BBF}">
      <dsp:nvSpPr>
        <dsp:cNvPr id="0" name=""/>
        <dsp:cNvSpPr/>
      </dsp:nvSpPr>
      <dsp:spPr>
        <a:xfrm>
          <a:off x="4685654" y="978685"/>
          <a:ext cx="1302208" cy="1302208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b="1" kern="1200" dirty="0"/>
            <a:t>Bayi</a:t>
          </a:r>
        </a:p>
      </dsp:txBody>
      <dsp:txXfrm>
        <a:off x="4876358" y="1169389"/>
        <a:ext cx="920800" cy="920800"/>
      </dsp:txXfrm>
    </dsp:sp>
    <dsp:sp modelId="{A0CEA9F6-19DC-4DE0-B596-84779E3A75B0}">
      <dsp:nvSpPr>
        <dsp:cNvPr id="0" name=""/>
        <dsp:cNvSpPr/>
      </dsp:nvSpPr>
      <dsp:spPr>
        <a:xfrm rot="5400000">
          <a:off x="5163664" y="2377941"/>
          <a:ext cx="346188" cy="439495"/>
        </a:xfrm>
        <a:prstGeom prst="righ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400" b="1" kern="1200"/>
        </a:p>
      </dsp:txBody>
      <dsp:txXfrm>
        <a:off x="5215592" y="2413912"/>
        <a:ext cx="242332" cy="263697"/>
      </dsp:txXfrm>
    </dsp:sp>
    <dsp:sp modelId="{EC81681C-8E31-4FDE-82F7-FA1CE00D9D06}">
      <dsp:nvSpPr>
        <dsp:cNvPr id="0" name=""/>
        <dsp:cNvSpPr/>
      </dsp:nvSpPr>
      <dsp:spPr>
        <a:xfrm>
          <a:off x="4685654" y="2934079"/>
          <a:ext cx="1302208" cy="1302208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b="1" kern="1200" dirty="0"/>
            <a:t>Anak</a:t>
          </a:r>
        </a:p>
      </dsp:txBody>
      <dsp:txXfrm>
        <a:off x="4876358" y="3124783"/>
        <a:ext cx="920800" cy="920800"/>
      </dsp:txXfrm>
    </dsp:sp>
    <dsp:sp modelId="{1669281D-D7F9-4151-8B0B-672FB41E429A}">
      <dsp:nvSpPr>
        <dsp:cNvPr id="0" name=""/>
        <dsp:cNvSpPr/>
      </dsp:nvSpPr>
      <dsp:spPr>
        <a:xfrm rot="9000000">
          <a:off x="4325439" y="3849385"/>
          <a:ext cx="346188" cy="439495"/>
        </a:xfrm>
        <a:prstGeom prst="righ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400" b="1" kern="1200"/>
        </a:p>
      </dsp:txBody>
      <dsp:txXfrm rot="10800000">
        <a:off x="4422338" y="3911320"/>
        <a:ext cx="242332" cy="263697"/>
      </dsp:txXfrm>
    </dsp:sp>
    <dsp:sp modelId="{D7AC90BA-AAF3-4871-9DBC-E652015E0154}">
      <dsp:nvSpPr>
        <dsp:cNvPr id="0" name=""/>
        <dsp:cNvSpPr/>
      </dsp:nvSpPr>
      <dsp:spPr>
        <a:xfrm>
          <a:off x="2992233" y="3911776"/>
          <a:ext cx="1302208" cy="1302208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b="1" kern="1200" dirty="0"/>
            <a:t>Remaja</a:t>
          </a:r>
        </a:p>
      </dsp:txBody>
      <dsp:txXfrm>
        <a:off x="3182937" y="4102480"/>
        <a:ext cx="920800" cy="920800"/>
      </dsp:txXfrm>
    </dsp:sp>
    <dsp:sp modelId="{4C0B89A4-6302-4A7B-9DA8-3A7362D5337E}">
      <dsp:nvSpPr>
        <dsp:cNvPr id="0" name=""/>
        <dsp:cNvSpPr/>
      </dsp:nvSpPr>
      <dsp:spPr>
        <a:xfrm rot="12600000">
          <a:off x="2632018" y="3859183"/>
          <a:ext cx="346188" cy="439495"/>
        </a:xfrm>
        <a:prstGeom prst="righ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400" b="1" kern="1200"/>
        </a:p>
      </dsp:txBody>
      <dsp:txXfrm rot="10800000">
        <a:off x="2728917" y="3973046"/>
        <a:ext cx="242332" cy="263697"/>
      </dsp:txXfrm>
    </dsp:sp>
    <dsp:sp modelId="{F375E0E1-5D12-409B-9315-FC9D14852D18}">
      <dsp:nvSpPr>
        <dsp:cNvPr id="0" name=""/>
        <dsp:cNvSpPr/>
      </dsp:nvSpPr>
      <dsp:spPr>
        <a:xfrm>
          <a:off x="1298812" y="2934079"/>
          <a:ext cx="1302208" cy="1302208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b="1" kern="1200" dirty="0"/>
            <a:t>Dewasa</a:t>
          </a:r>
        </a:p>
      </dsp:txBody>
      <dsp:txXfrm>
        <a:off x="1489516" y="3124783"/>
        <a:ext cx="920800" cy="920800"/>
      </dsp:txXfrm>
    </dsp:sp>
    <dsp:sp modelId="{AEEE66D9-A940-4F66-8FBE-3208598B3B78}">
      <dsp:nvSpPr>
        <dsp:cNvPr id="0" name=""/>
        <dsp:cNvSpPr/>
      </dsp:nvSpPr>
      <dsp:spPr>
        <a:xfrm rot="16200000">
          <a:off x="1776823" y="2397537"/>
          <a:ext cx="346188" cy="439495"/>
        </a:xfrm>
        <a:prstGeom prst="righ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400" b="1" kern="1200"/>
        </a:p>
      </dsp:txBody>
      <dsp:txXfrm>
        <a:off x="1828751" y="2537364"/>
        <a:ext cx="242332" cy="263697"/>
      </dsp:txXfrm>
    </dsp:sp>
    <dsp:sp modelId="{E7D59B1B-2722-4FD3-9785-A9FD53C73769}">
      <dsp:nvSpPr>
        <dsp:cNvPr id="0" name=""/>
        <dsp:cNvSpPr/>
      </dsp:nvSpPr>
      <dsp:spPr>
        <a:xfrm>
          <a:off x="1298812" y="978685"/>
          <a:ext cx="1302208" cy="1302208"/>
        </a:xfrm>
        <a:prstGeom prst="ellips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800" b="1" kern="1200" dirty="0"/>
            <a:t>Ibu hamil</a:t>
          </a:r>
        </a:p>
      </dsp:txBody>
      <dsp:txXfrm>
        <a:off x="1489516" y="1169389"/>
        <a:ext cx="920800" cy="920800"/>
      </dsp:txXfrm>
    </dsp:sp>
    <dsp:sp modelId="{8D30338A-65C3-416B-B80C-86277CBC907D}">
      <dsp:nvSpPr>
        <dsp:cNvPr id="0" name=""/>
        <dsp:cNvSpPr/>
      </dsp:nvSpPr>
      <dsp:spPr>
        <a:xfrm rot="19800000">
          <a:off x="2615048" y="926092"/>
          <a:ext cx="346188" cy="439495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400" kern="1200">
            <a:solidFill>
              <a:srgbClr val="FF0000"/>
            </a:solidFill>
          </a:endParaRPr>
        </a:p>
      </dsp:txBody>
      <dsp:txXfrm>
        <a:off x="2622005" y="1039955"/>
        <a:ext cx="242332" cy="263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F6F61-A6B6-44CC-8982-5E6424C5D8EA}" type="datetimeFigureOut">
              <a:rPr lang="id-ID" smtClean="0"/>
              <a:pPr/>
              <a:t>22/10/20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E885A-59E8-4962-9C14-7BACFC8EB2C1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2963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Bisa</a:t>
            </a:r>
            <a:r>
              <a:rPr lang="en-US" dirty="0"/>
              <a:t> scan shape</a:t>
            </a:r>
            <a:r>
              <a:rPr lang="en-US" baseline="0" dirty="0"/>
              <a:t> stage to pictorial?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9E690-7F19-4ABA-A1A9-46301CF3334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Freeform 7"/>
          <p:cNvSpPr>
            <a:spLocks/>
          </p:cNvSpPr>
          <p:nvPr/>
        </p:nvSpPr>
        <p:spPr bwMode="gray">
          <a:xfrm>
            <a:off x="-1588" y="5881690"/>
            <a:ext cx="2917827" cy="97790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1589" y="0"/>
              </a:cxn>
              <a:cxn ang="0">
                <a:pos x="1838" y="618"/>
              </a:cxn>
              <a:cxn ang="0">
                <a:pos x="0" y="618"/>
              </a:cxn>
              <a:cxn ang="0">
                <a:pos x="0" y="74"/>
              </a:cxn>
            </a:cxnLst>
            <a:rect l="0" t="0" r="r" b="b"/>
            <a:pathLst>
              <a:path w="1838" h="618">
                <a:moveTo>
                  <a:pt x="0" y="74"/>
                </a:moveTo>
                <a:cubicBezTo>
                  <a:pt x="879" y="269"/>
                  <a:pt x="1589" y="0"/>
                  <a:pt x="1589" y="0"/>
                </a:cubicBezTo>
                <a:cubicBezTo>
                  <a:pt x="1652" y="335"/>
                  <a:pt x="1838" y="618"/>
                  <a:pt x="1838" y="618"/>
                </a:cubicBezTo>
                <a:lnTo>
                  <a:pt x="0" y="618"/>
                </a:lnTo>
                <a:cubicBezTo>
                  <a:pt x="0" y="618"/>
                  <a:pt x="0" y="346"/>
                  <a:pt x="0" y="74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0" name="Freeform 8"/>
          <p:cNvSpPr>
            <a:spLocks/>
          </p:cNvSpPr>
          <p:nvPr/>
        </p:nvSpPr>
        <p:spPr bwMode="gray">
          <a:xfrm>
            <a:off x="2559053" y="4684713"/>
            <a:ext cx="6596063" cy="2239962"/>
          </a:xfrm>
          <a:custGeom>
            <a:avLst/>
            <a:gdLst/>
            <a:ahLst/>
            <a:cxnLst>
              <a:cxn ang="0">
                <a:pos x="1114" y="0"/>
              </a:cxn>
              <a:cxn ang="0">
                <a:pos x="0" y="754"/>
              </a:cxn>
              <a:cxn ang="0">
                <a:pos x="406" y="1375"/>
              </a:cxn>
              <a:cxn ang="0">
                <a:pos x="4171" y="1375"/>
              </a:cxn>
              <a:cxn ang="0">
                <a:pos x="4171" y="468"/>
              </a:cxn>
              <a:cxn ang="0">
                <a:pos x="1114" y="0"/>
              </a:cxn>
            </a:cxnLst>
            <a:rect l="0" t="0" r="r" b="b"/>
            <a:pathLst>
              <a:path w="4171" h="1416">
                <a:moveTo>
                  <a:pt x="1114" y="0"/>
                </a:moveTo>
                <a:cubicBezTo>
                  <a:pt x="1114" y="0"/>
                  <a:pt x="557" y="377"/>
                  <a:pt x="0" y="754"/>
                </a:cubicBezTo>
                <a:cubicBezTo>
                  <a:pt x="180" y="1190"/>
                  <a:pt x="406" y="1375"/>
                  <a:pt x="406" y="1375"/>
                </a:cubicBezTo>
                <a:cubicBezTo>
                  <a:pt x="2288" y="1375"/>
                  <a:pt x="4171" y="1375"/>
                  <a:pt x="4171" y="1375"/>
                </a:cubicBezTo>
                <a:lnTo>
                  <a:pt x="4171" y="468"/>
                </a:lnTo>
                <a:cubicBezTo>
                  <a:pt x="4171" y="468"/>
                  <a:pt x="2546" y="1416"/>
                  <a:pt x="1114" y="0"/>
                </a:cubicBezTo>
                <a:close/>
              </a:path>
            </a:pathLst>
          </a:custGeom>
          <a:solidFill>
            <a:schemeClr val="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1" name="Freeform 9"/>
          <p:cNvSpPr>
            <a:spLocks/>
          </p:cNvSpPr>
          <p:nvPr/>
        </p:nvSpPr>
        <p:spPr bwMode="gray">
          <a:xfrm>
            <a:off x="4356102" y="641352"/>
            <a:ext cx="4787900" cy="5997575"/>
          </a:xfrm>
          <a:custGeom>
            <a:avLst/>
            <a:gdLst/>
            <a:ahLst/>
            <a:cxnLst>
              <a:cxn ang="0">
                <a:pos x="548" y="1300"/>
              </a:cxn>
              <a:cxn ang="0">
                <a:pos x="0" y="2525"/>
              </a:cxn>
              <a:cxn ang="0">
                <a:pos x="3016" y="2752"/>
              </a:cxn>
              <a:cxn ang="0">
                <a:pos x="3016" y="665"/>
              </a:cxn>
              <a:cxn ang="0">
                <a:pos x="1944" y="0"/>
              </a:cxn>
              <a:cxn ang="0">
                <a:pos x="548" y="1300"/>
              </a:cxn>
            </a:cxnLst>
            <a:rect l="0" t="0" r="r" b="b"/>
            <a:pathLst>
              <a:path w="3016" h="3791">
                <a:moveTo>
                  <a:pt x="548" y="1300"/>
                </a:moveTo>
                <a:cubicBezTo>
                  <a:pt x="274" y="1912"/>
                  <a:pt x="0" y="2525"/>
                  <a:pt x="0" y="2525"/>
                </a:cubicBezTo>
                <a:cubicBezTo>
                  <a:pt x="1458" y="3791"/>
                  <a:pt x="3016" y="2752"/>
                  <a:pt x="3016" y="2752"/>
                </a:cubicBezTo>
                <a:cubicBezTo>
                  <a:pt x="3016" y="2752"/>
                  <a:pt x="3016" y="1708"/>
                  <a:pt x="3016" y="665"/>
                </a:cubicBezTo>
                <a:cubicBezTo>
                  <a:pt x="2528" y="170"/>
                  <a:pt x="1944" y="0"/>
                  <a:pt x="1944" y="0"/>
                </a:cubicBezTo>
                <a:cubicBezTo>
                  <a:pt x="1944" y="0"/>
                  <a:pt x="1639" y="839"/>
                  <a:pt x="548" y="130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2" name="Freeform 10"/>
          <p:cNvSpPr>
            <a:spLocks/>
          </p:cNvSpPr>
          <p:nvPr/>
        </p:nvSpPr>
        <p:spPr bwMode="gray">
          <a:xfrm>
            <a:off x="4719637" y="1588"/>
            <a:ext cx="2508251" cy="26019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5" y="1645"/>
              </a:cxn>
              <a:cxn ang="0">
                <a:pos x="1569" y="0"/>
              </a:cxn>
              <a:cxn ang="0">
                <a:pos x="0" y="0"/>
              </a:cxn>
            </a:cxnLst>
            <a:rect l="0" t="0" r="r" b="b"/>
            <a:pathLst>
              <a:path w="1569" h="1645">
                <a:moveTo>
                  <a:pt x="0" y="0"/>
                </a:moveTo>
                <a:lnTo>
                  <a:pt x="335" y="1645"/>
                </a:lnTo>
                <a:cubicBezTo>
                  <a:pt x="335" y="1645"/>
                  <a:pt x="1394" y="1086"/>
                  <a:pt x="1569" y="0"/>
                </a:cubicBezTo>
                <a:cubicBezTo>
                  <a:pt x="784" y="0"/>
                  <a:pt x="0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3" name="Freeform 11"/>
          <p:cNvSpPr>
            <a:spLocks/>
          </p:cNvSpPr>
          <p:nvPr/>
        </p:nvSpPr>
        <p:spPr bwMode="gray">
          <a:xfrm>
            <a:off x="0" y="5889625"/>
            <a:ext cx="2935288" cy="977900"/>
          </a:xfrm>
          <a:custGeom>
            <a:avLst/>
            <a:gdLst/>
            <a:ahLst/>
            <a:cxnLst>
              <a:cxn ang="0">
                <a:pos x="0" y="74"/>
              </a:cxn>
              <a:cxn ang="0">
                <a:pos x="1589" y="0"/>
              </a:cxn>
              <a:cxn ang="0">
                <a:pos x="1838" y="618"/>
              </a:cxn>
              <a:cxn ang="0">
                <a:pos x="0" y="618"/>
              </a:cxn>
              <a:cxn ang="0">
                <a:pos x="0" y="74"/>
              </a:cxn>
            </a:cxnLst>
            <a:rect l="0" t="0" r="r" b="b"/>
            <a:pathLst>
              <a:path w="1838" h="618">
                <a:moveTo>
                  <a:pt x="0" y="74"/>
                </a:moveTo>
                <a:cubicBezTo>
                  <a:pt x="879" y="269"/>
                  <a:pt x="1589" y="0"/>
                  <a:pt x="1589" y="0"/>
                </a:cubicBezTo>
                <a:cubicBezTo>
                  <a:pt x="1652" y="335"/>
                  <a:pt x="1838" y="618"/>
                  <a:pt x="1838" y="618"/>
                </a:cubicBezTo>
                <a:lnTo>
                  <a:pt x="0" y="618"/>
                </a:lnTo>
                <a:cubicBezTo>
                  <a:pt x="0" y="618"/>
                  <a:pt x="0" y="346"/>
                  <a:pt x="0" y="74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4" name="Freeform 12"/>
          <p:cNvSpPr>
            <a:spLocks/>
          </p:cNvSpPr>
          <p:nvPr/>
        </p:nvSpPr>
        <p:spPr bwMode="gray">
          <a:xfrm>
            <a:off x="2541590" y="4673602"/>
            <a:ext cx="6596063" cy="2239963"/>
          </a:xfrm>
          <a:custGeom>
            <a:avLst/>
            <a:gdLst/>
            <a:ahLst/>
            <a:cxnLst>
              <a:cxn ang="0">
                <a:pos x="1114" y="0"/>
              </a:cxn>
              <a:cxn ang="0">
                <a:pos x="0" y="754"/>
              </a:cxn>
              <a:cxn ang="0">
                <a:pos x="406" y="1375"/>
              </a:cxn>
              <a:cxn ang="0">
                <a:pos x="4171" y="1375"/>
              </a:cxn>
              <a:cxn ang="0">
                <a:pos x="4171" y="468"/>
              </a:cxn>
              <a:cxn ang="0">
                <a:pos x="1114" y="0"/>
              </a:cxn>
            </a:cxnLst>
            <a:rect l="0" t="0" r="r" b="b"/>
            <a:pathLst>
              <a:path w="4171" h="1416">
                <a:moveTo>
                  <a:pt x="1114" y="0"/>
                </a:moveTo>
                <a:cubicBezTo>
                  <a:pt x="1114" y="0"/>
                  <a:pt x="557" y="377"/>
                  <a:pt x="0" y="754"/>
                </a:cubicBezTo>
                <a:cubicBezTo>
                  <a:pt x="180" y="1190"/>
                  <a:pt x="406" y="1375"/>
                  <a:pt x="406" y="1375"/>
                </a:cubicBezTo>
                <a:cubicBezTo>
                  <a:pt x="2288" y="1375"/>
                  <a:pt x="4171" y="1375"/>
                  <a:pt x="4171" y="1375"/>
                </a:cubicBezTo>
                <a:lnTo>
                  <a:pt x="4171" y="468"/>
                </a:lnTo>
                <a:cubicBezTo>
                  <a:pt x="4171" y="468"/>
                  <a:pt x="2546" y="1416"/>
                  <a:pt x="1114" y="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5" name="Freeform 13"/>
          <p:cNvSpPr>
            <a:spLocks/>
          </p:cNvSpPr>
          <p:nvPr/>
        </p:nvSpPr>
        <p:spPr bwMode="gray">
          <a:xfrm>
            <a:off x="4348163" y="628650"/>
            <a:ext cx="4787900" cy="6008688"/>
          </a:xfrm>
          <a:custGeom>
            <a:avLst/>
            <a:gdLst/>
            <a:ahLst/>
            <a:cxnLst>
              <a:cxn ang="0">
                <a:pos x="548" y="1300"/>
              </a:cxn>
              <a:cxn ang="0">
                <a:pos x="0" y="2525"/>
              </a:cxn>
              <a:cxn ang="0">
                <a:pos x="3016" y="2752"/>
              </a:cxn>
              <a:cxn ang="0">
                <a:pos x="3016" y="665"/>
              </a:cxn>
              <a:cxn ang="0">
                <a:pos x="1944" y="0"/>
              </a:cxn>
              <a:cxn ang="0">
                <a:pos x="548" y="1300"/>
              </a:cxn>
            </a:cxnLst>
            <a:rect l="0" t="0" r="r" b="b"/>
            <a:pathLst>
              <a:path w="3016" h="3791">
                <a:moveTo>
                  <a:pt x="548" y="1300"/>
                </a:moveTo>
                <a:cubicBezTo>
                  <a:pt x="274" y="1912"/>
                  <a:pt x="0" y="2525"/>
                  <a:pt x="0" y="2525"/>
                </a:cubicBezTo>
                <a:cubicBezTo>
                  <a:pt x="1458" y="3791"/>
                  <a:pt x="3016" y="2752"/>
                  <a:pt x="3016" y="2752"/>
                </a:cubicBezTo>
                <a:cubicBezTo>
                  <a:pt x="3016" y="2752"/>
                  <a:pt x="3016" y="1708"/>
                  <a:pt x="3016" y="665"/>
                </a:cubicBezTo>
                <a:cubicBezTo>
                  <a:pt x="2528" y="170"/>
                  <a:pt x="1944" y="0"/>
                  <a:pt x="1944" y="0"/>
                </a:cubicBezTo>
                <a:cubicBezTo>
                  <a:pt x="1944" y="0"/>
                  <a:pt x="1639" y="839"/>
                  <a:pt x="548" y="130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6" name="Freeform 14" descr="1"/>
          <p:cNvSpPr>
            <a:spLocks/>
          </p:cNvSpPr>
          <p:nvPr/>
        </p:nvSpPr>
        <p:spPr bwMode="gray">
          <a:xfrm>
            <a:off x="4694241" y="-1587"/>
            <a:ext cx="2543175" cy="263207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35" y="1645"/>
              </a:cxn>
              <a:cxn ang="0">
                <a:pos x="1569" y="0"/>
              </a:cxn>
              <a:cxn ang="0">
                <a:pos x="0" y="0"/>
              </a:cxn>
            </a:cxnLst>
            <a:rect l="0" t="0" r="r" b="b"/>
            <a:pathLst>
              <a:path w="1569" h="1645">
                <a:moveTo>
                  <a:pt x="0" y="0"/>
                </a:moveTo>
                <a:lnTo>
                  <a:pt x="335" y="1645"/>
                </a:lnTo>
                <a:cubicBezTo>
                  <a:pt x="335" y="1645"/>
                  <a:pt x="1394" y="1086"/>
                  <a:pt x="1569" y="0"/>
                </a:cubicBezTo>
                <a:cubicBezTo>
                  <a:pt x="784" y="0"/>
                  <a:pt x="0" y="0"/>
                  <a:pt x="0" y="0"/>
                </a:cubicBez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7" name="Freeform 15"/>
          <p:cNvSpPr>
            <a:spLocks/>
          </p:cNvSpPr>
          <p:nvPr/>
        </p:nvSpPr>
        <p:spPr bwMode="gray">
          <a:xfrm>
            <a:off x="-3175" y="1590"/>
            <a:ext cx="5857875" cy="6794500"/>
          </a:xfrm>
          <a:custGeom>
            <a:avLst/>
            <a:gdLst/>
            <a:ahLst/>
            <a:cxnLst>
              <a:cxn ang="0">
                <a:pos x="0" y="3810"/>
              </a:cxn>
              <a:cxn ang="0">
                <a:pos x="0" y="1"/>
              </a:cxn>
              <a:cxn ang="0">
                <a:pos x="2974" y="0"/>
              </a:cxn>
              <a:cxn ang="0">
                <a:pos x="2768" y="2926"/>
              </a:cxn>
              <a:cxn ang="0">
                <a:pos x="0" y="3810"/>
              </a:cxn>
            </a:cxnLst>
            <a:rect l="0" t="0" r="r" b="b"/>
            <a:pathLst>
              <a:path w="3690" h="4280">
                <a:moveTo>
                  <a:pt x="0" y="3810"/>
                </a:moveTo>
                <a:lnTo>
                  <a:pt x="0" y="1"/>
                </a:lnTo>
                <a:lnTo>
                  <a:pt x="2974" y="0"/>
                </a:lnTo>
                <a:cubicBezTo>
                  <a:pt x="3284" y="452"/>
                  <a:pt x="3690" y="1776"/>
                  <a:pt x="2768" y="2926"/>
                </a:cubicBezTo>
                <a:cubicBezTo>
                  <a:pt x="1610" y="4280"/>
                  <a:pt x="0" y="3810"/>
                  <a:pt x="0" y="381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088" name="Freeform 16"/>
          <p:cNvSpPr>
            <a:spLocks/>
          </p:cNvSpPr>
          <p:nvPr/>
        </p:nvSpPr>
        <p:spPr bwMode="gray">
          <a:xfrm>
            <a:off x="-3175" y="1588"/>
            <a:ext cx="5943600" cy="6437312"/>
          </a:xfrm>
          <a:custGeom>
            <a:avLst/>
            <a:gdLst/>
            <a:ahLst/>
            <a:cxnLst>
              <a:cxn ang="0">
                <a:pos x="0" y="3765"/>
              </a:cxn>
              <a:cxn ang="0">
                <a:pos x="0" y="0"/>
              </a:cxn>
              <a:cxn ang="0">
                <a:pos x="2767" y="0"/>
              </a:cxn>
              <a:cxn ang="0">
                <a:pos x="2567" y="2858"/>
              </a:cxn>
              <a:cxn ang="0">
                <a:pos x="0" y="3765"/>
              </a:cxn>
            </a:cxnLst>
            <a:rect l="0" t="0" r="r" b="b"/>
            <a:pathLst>
              <a:path w="3635" h="4115">
                <a:moveTo>
                  <a:pt x="0" y="3765"/>
                </a:moveTo>
                <a:lnTo>
                  <a:pt x="0" y="0"/>
                </a:lnTo>
                <a:lnTo>
                  <a:pt x="2767" y="0"/>
                </a:lnTo>
                <a:cubicBezTo>
                  <a:pt x="2767" y="0"/>
                  <a:pt x="3635" y="1445"/>
                  <a:pt x="2567" y="2858"/>
                </a:cubicBezTo>
                <a:cubicBezTo>
                  <a:pt x="1523" y="4115"/>
                  <a:pt x="0" y="3765"/>
                  <a:pt x="0" y="3765"/>
                </a:cubicBezTo>
                <a:close/>
              </a:path>
            </a:pathLst>
          </a:custGeom>
          <a:gradFill rotWithShape="1">
            <a:gsLst>
              <a:gs pos="0">
                <a:srgbClr val="FDF58D">
                  <a:gamma/>
                  <a:tint val="19216"/>
                  <a:invGamma/>
                </a:srgbClr>
              </a:gs>
              <a:gs pos="100000">
                <a:srgbClr val="FDF58D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50828" y="9527"/>
            <a:ext cx="4176713" cy="5908675"/>
            <a:chOff x="158" y="6"/>
            <a:chExt cx="2631" cy="3722"/>
          </a:xfrm>
        </p:grpSpPr>
        <p:sp>
          <p:nvSpPr>
            <p:cNvPr id="3090" name="Line 18"/>
            <p:cNvSpPr>
              <a:spLocks noChangeShapeType="1"/>
            </p:cNvSpPr>
            <p:nvPr/>
          </p:nvSpPr>
          <p:spPr bwMode="gray">
            <a:xfrm>
              <a:off x="158" y="6"/>
              <a:ext cx="0" cy="3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1" name="Line 19"/>
            <p:cNvSpPr>
              <a:spLocks noChangeShapeType="1"/>
            </p:cNvSpPr>
            <p:nvPr/>
          </p:nvSpPr>
          <p:spPr bwMode="gray">
            <a:xfrm>
              <a:off x="815" y="6"/>
              <a:ext cx="0" cy="372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2" name="Line 20"/>
            <p:cNvSpPr>
              <a:spLocks noChangeShapeType="1"/>
            </p:cNvSpPr>
            <p:nvPr/>
          </p:nvSpPr>
          <p:spPr bwMode="gray">
            <a:xfrm>
              <a:off x="1473" y="6"/>
              <a:ext cx="0" cy="358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3" name="Line 21"/>
            <p:cNvSpPr>
              <a:spLocks noChangeShapeType="1"/>
            </p:cNvSpPr>
            <p:nvPr/>
          </p:nvSpPr>
          <p:spPr bwMode="gray">
            <a:xfrm>
              <a:off x="2131" y="6"/>
              <a:ext cx="0" cy="32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4" name="Line 22"/>
            <p:cNvSpPr>
              <a:spLocks noChangeShapeType="1"/>
            </p:cNvSpPr>
            <p:nvPr/>
          </p:nvSpPr>
          <p:spPr bwMode="gray">
            <a:xfrm>
              <a:off x="2789" y="6"/>
              <a:ext cx="0" cy="258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351" y="260350"/>
            <a:ext cx="5041900" cy="5329238"/>
            <a:chOff x="4" y="164"/>
            <a:chExt cx="3176" cy="3357"/>
          </a:xfrm>
        </p:grpSpPr>
        <p:sp>
          <p:nvSpPr>
            <p:cNvPr id="3096" name="Line 24"/>
            <p:cNvSpPr>
              <a:spLocks noChangeShapeType="1"/>
            </p:cNvSpPr>
            <p:nvPr/>
          </p:nvSpPr>
          <p:spPr bwMode="gray">
            <a:xfrm rot="5400000">
              <a:off x="1466" y="-1298"/>
              <a:ext cx="0" cy="292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7" name="Line 25"/>
            <p:cNvSpPr>
              <a:spLocks noChangeShapeType="1"/>
            </p:cNvSpPr>
            <p:nvPr/>
          </p:nvSpPr>
          <p:spPr bwMode="gray">
            <a:xfrm rot="5400000">
              <a:off x="1575" y="-736"/>
              <a:ext cx="0" cy="314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8" name="Line 26"/>
            <p:cNvSpPr>
              <a:spLocks noChangeShapeType="1"/>
            </p:cNvSpPr>
            <p:nvPr/>
          </p:nvSpPr>
          <p:spPr bwMode="gray">
            <a:xfrm rot="5400000">
              <a:off x="1592" y="-82"/>
              <a:ext cx="0" cy="31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099" name="Line 27"/>
            <p:cNvSpPr>
              <a:spLocks noChangeShapeType="1"/>
            </p:cNvSpPr>
            <p:nvPr/>
          </p:nvSpPr>
          <p:spPr bwMode="gray">
            <a:xfrm rot="5400000">
              <a:off x="1508" y="674"/>
              <a:ext cx="0" cy="300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100" name="Line 28"/>
            <p:cNvSpPr>
              <a:spLocks noChangeShapeType="1"/>
            </p:cNvSpPr>
            <p:nvPr/>
          </p:nvSpPr>
          <p:spPr bwMode="gray">
            <a:xfrm rot="5400000">
              <a:off x="1306" y="1547"/>
              <a:ext cx="0" cy="2603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  <p:sp>
          <p:nvSpPr>
            <p:cNvPr id="3101" name="Line 29"/>
            <p:cNvSpPr>
              <a:spLocks noChangeShapeType="1"/>
            </p:cNvSpPr>
            <p:nvPr/>
          </p:nvSpPr>
          <p:spPr bwMode="gray">
            <a:xfrm rot="5400000">
              <a:off x="838" y="2687"/>
              <a:ext cx="0" cy="166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>
              <a:outerShdw dist="17961" dir="2700000" algn="ctr" rotWithShape="0">
                <a:srgbClr val="FFCC00">
                  <a:alpha val="64999"/>
                </a:srgbClr>
              </a:outerShdw>
            </a:effectLst>
          </p:spPr>
          <p:txBody>
            <a:bodyPr/>
            <a:lstStyle/>
            <a:p>
              <a:endParaRPr lang="id-ID"/>
            </a:p>
          </p:txBody>
        </p:sp>
      </p:grpSp>
      <p:sp>
        <p:nvSpPr>
          <p:cNvPr id="3102" name="Rectangle 30"/>
          <p:cNvSpPr>
            <a:spLocks noChangeArrowheads="1"/>
          </p:cNvSpPr>
          <p:nvPr/>
        </p:nvSpPr>
        <p:spPr bwMode="gray">
          <a:xfrm>
            <a:off x="2368553" y="288927"/>
            <a:ext cx="1012825" cy="1025525"/>
          </a:xfrm>
          <a:prstGeom prst="rect">
            <a:avLst/>
          </a:prstGeom>
          <a:solidFill>
            <a:srgbClr val="FFFFFF">
              <a:alpha val="6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285753" y="2435227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gray">
          <a:xfrm>
            <a:off x="2" y="279402"/>
            <a:ext cx="250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gray">
          <a:xfrm>
            <a:off x="1331916" y="9526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3106" name="Freeform 34"/>
          <p:cNvSpPr>
            <a:spLocks/>
          </p:cNvSpPr>
          <p:nvPr/>
        </p:nvSpPr>
        <p:spPr bwMode="gray">
          <a:xfrm>
            <a:off x="4452940" y="1347788"/>
            <a:ext cx="720725" cy="1047750"/>
          </a:xfrm>
          <a:custGeom>
            <a:avLst/>
            <a:gdLst/>
            <a:ahLst/>
            <a:cxnLst>
              <a:cxn ang="0">
                <a:pos x="363" y="0"/>
              </a:cxn>
              <a:cxn ang="0">
                <a:pos x="0" y="0"/>
              </a:cxn>
              <a:cxn ang="0">
                <a:pos x="0" y="680"/>
              </a:cxn>
              <a:cxn ang="0">
                <a:pos x="409" y="680"/>
              </a:cxn>
              <a:cxn ang="0">
                <a:pos x="454" y="317"/>
              </a:cxn>
              <a:cxn ang="0">
                <a:pos x="363" y="0"/>
              </a:cxn>
            </a:cxnLst>
            <a:rect l="0" t="0" r="r" b="b"/>
            <a:pathLst>
              <a:path w="454" h="680">
                <a:moveTo>
                  <a:pt x="363" y="0"/>
                </a:moveTo>
                <a:lnTo>
                  <a:pt x="0" y="0"/>
                </a:lnTo>
                <a:lnTo>
                  <a:pt x="0" y="680"/>
                </a:lnTo>
                <a:lnTo>
                  <a:pt x="409" y="680"/>
                </a:lnTo>
                <a:lnTo>
                  <a:pt x="454" y="317"/>
                </a:lnTo>
                <a:lnTo>
                  <a:pt x="36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107" name="Freeform 35"/>
          <p:cNvSpPr>
            <a:spLocks/>
          </p:cNvSpPr>
          <p:nvPr/>
        </p:nvSpPr>
        <p:spPr bwMode="gray">
          <a:xfrm>
            <a:off x="2365375" y="4549777"/>
            <a:ext cx="1003300" cy="1023938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0" y="0"/>
              </a:cxn>
              <a:cxn ang="0">
                <a:pos x="0" y="681"/>
              </a:cxn>
              <a:cxn ang="0">
                <a:pos x="272" y="681"/>
              </a:cxn>
              <a:cxn ang="0">
                <a:pos x="680" y="454"/>
              </a:cxn>
              <a:cxn ang="0">
                <a:pos x="680" y="0"/>
              </a:cxn>
              <a:cxn ang="0">
                <a:pos x="635" y="0"/>
              </a:cxn>
            </a:cxnLst>
            <a:rect l="0" t="0" r="r" b="b"/>
            <a:pathLst>
              <a:path w="680" h="681">
                <a:moveTo>
                  <a:pt x="635" y="0"/>
                </a:moveTo>
                <a:lnTo>
                  <a:pt x="0" y="0"/>
                </a:lnTo>
                <a:lnTo>
                  <a:pt x="0" y="681"/>
                </a:lnTo>
                <a:lnTo>
                  <a:pt x="272" y="681"/>
                </a:lnTo>
                <a:lnTo>
                  <a:pt x="680" y="454"/>
                </a:lnTo>
                <a:lnTo>
                  <a:pt x="680" y="0"/>
                </a:lnTo>
                <a:lnTo>
                  <a:pt x="635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3108" name="Freeform 36"/>
          <p:cNvSpPr>
            <a:spLocks/>
          </p:cNvSpPr>
          <p:nvPr/>
        </p:nvSpPr>
        <p:spPr bwMode="gray">
          <a:xfrm>
            <a:off x="7524751" y="2"/>
            <a:ext cx="1620839" cy="1230313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0" y="255"/>
              </a:cxn>
              <a:cxn ang="0">
                <a:pos x="1007" y="775"/>
              </a:cxn>
              <a:cxn ang="0">
                <a:pos x="1009" y="0"/>
              </a:cxn>
              <a:cxn ang="0">
                <a:pos x="34" y="0"/>
              </a:cxn>
            </a:cxnLst>
            <a:rect l="0" t="0" r="r" b="b"/>
            <a:pathLst>
              <a:path w="1009" h="775">
                <a:moveTo>
                  <a:pt x="34" y="0"/>
                </a:moveTo>
                <a:cubicBezTo>
                  <a:pt x="34" y="115"/>
                  <a:pt x="0" y="255"/>
                  <a:pt x="0" y="255"/>
                </a:cubicBezTo>
                <a:cubicBezTo>
                  <a:pt x="489" y="376"/>
                  <a:pt x="1007" y="775"/>
                  <a:pt x="1007" y="775"/>
                </a:cubicBezTo>
                <a:lnTo>
                  <a:pt x="1009" y="0"/>
                </a:lnTo>
                <a:cubicBezTo>
                  <a:pt x="1009" y="0"/>
                  <a:pt x="521" y="0"/>
                  <a:pt x="34" y="0"/>
                </a:cubicBezTo>
                <a:close/>
              </a:path>
            </a:pathLst>
          </a:custGeom>
          <a:solidFill>
            <a:srgbClr val="E8E8E8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pic>
        <p:nvPicPr>
          <p:cNvPr id="3109" name="Picture 37" descr="water"/>
          <p:cNvPicPr>
            <a:picLocks noChangeAspect="1" noChangeArrowheads="1"/>
          </p:cNvPicPr>
          <p:nvPr/>
        </p:nvPicPr>
        <p:blipFill>
          <a:blip r:embed="rId6"/>
          <a:srcRect l="22409" t="16374" b="27486"/>
          <a:stretch>
            <a:fillRect/>
          </a:stretch>
        </p:blipFill>
        <p:spPr bwMode="gray">
          <a:xfrm rot="393398">
            <a:off x="2268541" y="584200"/>
            <a:ext cx="2663825" cy="2197100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884365"/>
            <a:ext cx="8229600" cy="1470025"/>
          </a:xfrm>
          <a:effectLst/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itchFamily="18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3D0193A-2F54-4A6E-BD7B-4DBC590980DE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400"/>
                            </p:stCondLst>
                            <p:childTnLst>
                              <p:par>
                                <p:cTn id="3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0" grpId="0" animBg="1"/>
      <p:bldP spid="3081" grpId="0" animBg="1"/>
      <p:bldP spid="3082" grpId="0" animBg="1"/>
      <p:bldP spid="3083" grpId="0" animBg="1"/>
      <p:bldP spid="3083" grpId="1" animBg="1"/>
      <p:bldP spid="3084" grpId="0" animBg="1"/>
      <p:bldP spid="3084" grpId="1" animBg="1"/>
      <p:bldP spid="3084" grpId="2" animBg="1"/>
      <p:bldP spid="3085" grpId="0" animBg="1"/>
      <p:bldP spid="3085" grpId="1" animBg="1"/>
      <p:bldP spid="3086" grpId="0" animBg="1"/>
      <p:bldP spid="3086" grpId="1" animBg="1"/>
      <p:bldP spid="3086" grpId="2" animBg="1"/>
      <p:bldP spid="310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465C32-8737-46D5-B22D-4FB1BA970165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25439"/>
            <a:ext cx="2057400" cy="5800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25439"/>
            <a:ext cx="6019800" cy="5800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BF7BA4-EA40-4A27-9175-9B030450617B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5440"/>
            <a:ext cx="8229600" cy="927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r>
              <a:rPr lang="en-US"/>
              <a:t>Click icon to add chart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527BF9-C93B-4374-9605-76827F95C258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D44B43-EA09-412E-95D5-DD30F3E053A1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A060A9-2373-4FF5-9767-133B8B1067FA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72491-87AE-48A6-9186-344027940611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088538-DCD6-4079-A3DC-0C6BE5512A23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20A450-7324-4D76-834A-0680A6393C72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6D3F2C-2B56-4C38-9FFA-E9B09E2A70A0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B8925-7BF3-4A07-AF0E-1EE708CC9180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5868C5-88DA-43DF-BF83-DA1FD7329780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6593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331" y="4325"/>
              </a:cxn>
              <a:cxn ang="0">
                <a:pos x="4" y="311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5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cubicBezTo>
                  <a:pt x="5768" y="4325"/>
                  <a:pt x="3549" y="4325"/>
                  <a:pt x="1331" y="4325"/>
                </a:cubicBezTo>
                <a:cubicBezTo>
                  <a:pt x="499" y="3811"/>
                  <a:pt x="0" y="3109"/>
                  <a:pt x="4" y="311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rgbClr val="FDF58D">
                  <a:gamma/>
                  <a:tint val="3137"/>
                  <a:invGamma/>
                </a:srgbClr>
              </a:gs>
              <a:gs pos="100000">
                <a:srgbClr val="FDF58D">
                  <a:alpha val="70000"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pic>
        <p:nvPicPr>
          <p:cNvPr id="1032" name="Picture 8" descr="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33" name="Freeform 9"/>
          <p:cNvSpPr>
            <a:spLocks/>
          </p:cNvSpPr>
          <p:nvPr/>
        </p:nvSpPr>
        <p:spPr bwMode="gray">
          <a:xfrm>
            <a:off x="6352" y="5113338"/>
            <a:ext cx="1852613" cy="1746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0"/>
              </a:cxn>
              <a:cxn ang="0">
                <a:pos x="1089" y="1100"/>
              </a:cxn>
              <a:cxn ang="0">
                <a:pos x="0" y="0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" y="2"/>
            <a:ext cx="9156700" cy="6875463"/>
            <a:chOff x="0" y="0"/>
            <a:chExt cx="5768" cy="4331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332" y="0"/>
              <a:ext cx="5080" cy="4331"/>
              <a:chOff x="332" y="0"/>
              <a:chExt cx="5080" cy="4331"/>
            </a:xfrm>
          </p:grpSpPr>
          <p:sp>
            <p:nvSpPr>
              <p:cNvPr id="1037" name="Line 13"/>
              <p:cNvSpPr>
                <a:spLocks noChangeShapeType="1"/>
              </p:cNvSpPr>
              <p:nvPr/>
            </p:nvSpPr>
            <p:spPr bwMode="gray">
              <a:xfrm>
                <a:off x="332" y="0"/>
                <a:ext cx="0" cy="3510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38" name="Line 14"/>
              <p:cNvSpPr>
                <a:spLocks noChangeShapeType="1"/>
              </p:cNvSpPr>
              <p:nvPr/>
            </p:nvSpPr>
            <p:spPr bwMode="gray">
              <a:xfrm>
                <a:off x="1057" y="0"/>
                <a:ext cx="0" cy="414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39" name="Line 15"/>
              <p:cNvSpPr>
                <a:spLocks noChangeShapeType="1"/>
              </p:cNvSpPr>
              <p:nvPr/>
            </p:nvSpPr>
            <p:spPr bwMode="gray">
              <a:xfrm>
                <a:off x="1783" y="0"/>
                <a:ext cx="0" cy="432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0" name="Line 16"/>
              <p:cNvSpPr>
                <a:spLocks noChangeShapeType="1"/>
              </p:cNvSpPr>
              <p:nvPr/>
            </p:nvSpPr>
            <p:spPr bwMode="gray">
              <a:xfrm>
                <a:off x="2509" y="0"/>
                <a:ext cx="0" cy="4331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1" name="Line 17"/>
              <p:cNvSpPr>
                <a:spLocks noChangeShapeType="1"/>
              </p:cNvSpPr>
              <p:nvPr/>
            </p:nvSpPr>
            <p:spPr bwMode="gray">
              <a:xfrm>
                <a:off x="3234" y="245"/>
                <a:ext cx="0" cy="408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2" name="Line 18"/>
              <p:cNvSpPr>
                <a:spLocks noChangeShapeType="1"/>
              </p:cNvSpPr>
              <p:nvPr/>
            </p:nvSpPr>
            <p:spPr bwMode="gray">
              <a:xfrm>
                <a:off x="3960" y="390"/>
                <a:ext cx="0" cy="3941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3" name="Line 19"/>
              <p:cNvSpPr>
                <a:spLocks noChangeShapeType="1"/>
              </p:cNvSpPr>
              <p:nvPr/>
            </p:nvSpPr>
            <p:spPr bwMode="gray">
              <a:xfrm>
                <a:off x="4686" y="487"/>
                <a:ext cx="0" cy="3844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4" name="Line 20"/>
              <p:cNvSpPr>
                <a:spLocks noChangeShapeType="1"/>
              </p:cNvSpPr>
              <p:nvPr/>
            </p:nvSpPr>
            <p:spPr bwMode="gray">
              <a:xfrm>
                <a:off x="5412" y="567"/>
                <a:ext cx="0" cy="3764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0" y="264"/>
              <a:ext cx="5768" cy="3538"/>
              <a:chOff x="0" y="264"/>
              <a:chExt cx="5768" cy="3538"/>
            </a:xfrm>
          </p:grpSpPr>
          <p:sp>
            <p:nvSpPr>
              <p:cNvPr id="1046" name="Line 22"/>
              <p:cNvSpPr>
                <a:spLocks noChangeShapeType="1"/>
              </p:cNvSpPr>
              <p:nvPr/>
            </p:nvSpPr>
            <p:spPr bwMode="gray">
              <a:xfrm rot="5400000">
                <a:off x="1635" y="-1371"/>
                <a:ext cx="0" cy="3270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7" name="Line 23"/>
              <p:cNvSpPr>
                <a:spLocks noChangeShapeType="1"/>
              </p:cNvSpPr>
              <p:nvPr/>
            </p:nvSpPr>
            <p:spPr bwMode="gray">
              <a:xfrm rot="5400000">
                <a:off x="2884" y="-1913"/>
                <a:ext cx="0" cy="5768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8" name="Line 24"/>
              <p:cNvSpPr>
                <a:spLocks noChangeShapeType="1"/>
              </p:cNvSpPr>
              <p:nvPr/>
            </p:nvSpPr>
            <p:spPr bwMode="gray">
              <a:xfrm rot="5400000">
                <a:off x="2884" y="-1205"/>
                <a:ext cx="0" cy="5768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49" name="Line 25"/>
              <p:cNvSpPr>
                <a:spLocks noChangeShapeType="1"/>
              </p:cNvSpPr>
              <p:nvPr/>
            </p:nvSpPr>
            <p:spPr bwMode="gray">
              <a:xfrm rot="5400000">
                <a:off x="2885" y="-497"/>
                <a:ext cx="0" cy="576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50" name="Line 26"/>
              <p:cNvSpPr>
                <a:spLocks noChangeShapeType="1"/>
              </p:cNvSpPr>
              <p:nvPr/>
            </p:nvSpPr>
            <p:spPr bwMode="gray">
              <a:xfrm rot="5400000">
                <a:off x="2885" y="211"/>
                <a:ext cx="0" cy="5766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  <p:sp>
            <p:nvSpPr>
              <p:cNvPr id="1051" name="Line 27"/>
              <p:cNvSpPr>
                <a:spLocks noChangeShapeType="1"/>
              </p:cNvSpPr>
              <p:nvPr/>
            </p:nvSpPr>
            <p:spPr bwMode="gray">
              <a:xfrm rot="5400000">
                <a:off x="3192" y="1251"/>
                <a:ext cx="0" cy="5102"/>
              </a:xfrm>
              <a:prstGeom prst="line">
                <a:avLst/>
              </a:prstGeom>
              <a:noFill/>
              <a:ln w="9525">
                <a:solidFill>
                  <a:srgbClr val="FFFFFF">
                    <a:alpha val="50000"/>
                  </a:srgbClr>
                </a:solidFill>
                <a:round/>
                <a:headEnd/>
                <a:tailEnd/>
              </a:ln>
              <a:effectLst>
                <a:outerShdw dist="17961" dir="2700000" algn="ctr" rotWithShape="0">
                  <a:srgbClr val="FFCC00">
                    <a:alpha val="35001"/>
                  </a:srgbClr>
                </a:outerShdw>
              </a:effectLst>
            </p:spPr>
            <p:txBody>
              <a:bodyPr/>
              <a:lstStyle/>
              <a:p>
                <a:endParaRPr lang="id-ID"/>
              </a:p>
            </p:txBody>
          </p:sp>
        </p:grpSp>
      </p:grp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1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6" y="4937127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8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9" y="6064252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2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41" y="4938714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91" y="1566864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d-ID"/>
          </a:p>
        </p:txBody>
      </p:sp>
      <p:pic>
        <p:nvPicPr>
          <p:cNvPr id="1059" name="Picture 35" descr="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gray">
          <a:xfrm>
            <a:off x="-180975" y="5638800"/>
            <a:ext cx="2016125" cy="12192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0E12658-DEDB-4A76-B89C-0130D221509C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d-ID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CC4FB47-260F-4EFC-8B2D-B8ACC575EBD4}" type="slidenum">
              <a:rPr lang="id-ID" smtClean="0"/>
              <a:pPr/>
              <a:t>‹#›</a:t>
            </a:fld>
            <a:endParaRPr lang="id-ID"/>
          </a:p>
        </p:txBody>
      </p:sp>
      <p:sp>
        <p:nvSpPr>
          <p:cNvPr id="1060" name="Freeform 36" descr="11"/>
          <p:cNvSpPr>
            <a:spLocks/>
          </p:cNvSpPr>
          <p:nvPr/>
        </p:nvSpPr>
        <p:spPr bwMode="gray">
          <a:xfrm>
            <a:off x="4041775" y="2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blipFill dpi="0" rotWithShape="1">
            <a:blip r:embed="rId16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325440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FFFFFF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4" name="Freeform 10"/>
          <p:cNvSpPr>
            <a:spLocks/>
          </p:cNvSpPr>
          <p:nvPr/>
        </p:nvSpPr>
        <p:spPr bwMode="gray">
          <a:xfrm>
            <a:off x="4041775" y="1590"/>
            <a:ext cx="5105400" cy="739775"/>
          </a:xfrm>
          <a:custGeom>
            <a:avLst/>
            <a:gdLst/>
            <a:ahLst/>
            <a:cxnLst>
              <a:cxn ang="0">
                <a:pos x="3130" y="453"/>
              </a:cxn>
              <a:cxn ang="0">
                <a:pos x="3130" y="0"/>
              </a:cxn>
              <a:cxn ang="0">
                <a:pos x="0" y="0"/>
              </a:cxn>
              <a:cxn ang="0">
                <a:pos x="3130" y="453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blipFill dpi="0" rotWithShape="1">
            <a:blip r:embed="rId17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34" grpId="0" animBg="1"/>
    </p:bld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2060"/>
          </a:solidFill>
          <a:latin typeface="Comic Sans MS" pitchFamily="66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omic Sans MS" pitchFamily="66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omic Sans MS" pitchFamily="66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omic Sans MS" pitchFamily="66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omic Sans MS" pitchFamily="66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pitchFamily="66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914400"/>
            <a:ext cx="4643470" cy="1470025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GIZI </a:t>
            </a:r>
            <a:r>
              <a:rPr lang="id-ID" dirty="0">
                <a:latin typeface="Comic Sans MS" pitchFamily="66" charset="0"/>
              </a:rPr>
              <a:t>Bayi, Pra Sekolah &amp; Anak Sekolah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643315"/>
            <a:ext cx="3557582" cy="1071570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Dept. </a:t>
            </a:r>
            <a:r>
              <a:rPr lang="en-US" sz="2800" b="1" dirty="0" err="1">
                <a:solidFill>
                  <a:schemeClr val="tx1"/>
                </a:solidFill>
                <a:latin typeface="Comic Sans MS" pitchFamily="66" charset="0"/>
              </a:rPr>
              <a:t>Gizi</a:t>
            </a:r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omic Sans MS" pitchFamily="66" charset="0"/>
              </a:rPr>
              <a:t>Kesmas</a:t>
            </a:r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</a:rPr>
              <a:t>, FKM – UI</a:t>
            </a:r>
          </a:p>
          <a:p>
            <a:r>
              <a:rPr lang="en-US" sz="2800" b="1">
                <a:solidFill>
                  <a:schemeClr val="tx1"/>
                </a:solidFill>
                <a:latin typeface="Comic Sans MS" pitchFamily="66" charset="0"/>
              </a:rPr>
              <a:t>2020</a:t>
            </a:r>
            <a:endParaRPr lang="en-US" sz="2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Comic Sans MS" pitchFamily="66" charset="0"/>
              </a:rPr>
              <a:t>Kebutuhan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gizi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bayi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latin typeface="Comic Sans MS" pitchFamily="66" charset="0"/>
              </a:rPr>
              <a:t>Energi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000" dirty="0">
                <a:latin typeface="Comic Sans MS" pitchFamily="66" charset="0"/>
              </a:rPr>
              <a:t>108 </a:t>
            </a:r>
            <a:r>
              <a:rPr lang="en-US" sz="2000" dirty="0" err="1">
                <a:latin typeface="Comic Sans MS" pitchFamily="66" charset="0"/>
              </a:rPr>
              <a:t>Kal</a:t>
            </a:r>
            <a:r>
              <a:rPr lang="en-US" sz="2000" dirty="0">
                <a:latin typeface="Comic Sans MS" pitchFamily="66" charset="0"/>
              </a:rPr>
              <a:t>/</a:t>
            </a:r>
            <a:r>
              <a:rPr lang="en-US" sz="2000" dirty="0" err="1">
                <a:latin typeface="Comic Sans MS" pitchFamily="66" charset="0"/>
              </a:rPr>
              <a:t>kgBB</a:t>
            </a:r>
            <a:r>
              <a:rPr lang="en-US" sz="2000" dirty="0">
                <a:latin typeface="Comic Sans MS" pitchFamily="66" charset="0"/>
              </a:rPr>
              <a:t>/hr (6 </a:t>
            </a:r>
            <a:r>
              <a:rPr lang="en-US" sz="2000" dirty="0" err="1">
                <a:latin typeface="Comic Sans MS" pitchFamily="66" charset="0"/>
              </a:rPr>
              <a:t>bln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pertama</a:t>
            </a:r>
            <a:r>
              <a:rPr lang="en-US" sz="2000" dirty="0">
                <a:latin typeface="Comic Sans MS" pitchFamily="66" charset="0"/>
              </a:rPr>
              <a:t>) 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98 </a:t>
            </a:r>
            <a:r>
              <a:rPr lang="en-US" sz="2000" dirty="0" err="1">
                <a:latin typeface="Comic Sans MS" pitchFamily="66" charset="0"/>
              </a:rPr>
              <a:t>Kal</a:t>
            </a:r>
            <a:r>
              <a:rPr lang="en-US" sz="2000" dirty="0">
                <a:latin typeface="Comic Sans MS" pitchFamily="66" charset="0"/>
              </a:rPr>
              <a:t>/</a:t>
            </a:r>
            <a:r>
              <a:rPr lang="en-US" sz="2000" dirty="0" err="1">
                <a:latin typeface="Comic Sans MS" pitchFamily="66" charset="0"/>
              </a:rPr>
              <a:t>kgBB</a:t>
            </a:r>
            <a:r>
              <a:rPr lang="en-US" sz="2000" dirty="0">
                <a:latin typeface="Comic Sans MS" pitchFamily="66" charset="0"/>
              </a:rPr>
              <a:t>/hr (6 </a:t>
            </a:r>
            <a:r>
              <a:rPr lang="en-US" sz="2000" dirty="0" err="1">
                <a:latin typeface="Comic Sans MS" pitchFamily="66" charset="0"/>
              </a:rPr>
              <a:t>bln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kedua</a:t>
            </a:r>
            <a:r>
              <a:rPr lang="en-US" sz="2000" dirty="0">
                <a:latin typeface="Comic Sans MS" pitchFamily="66" charset="0"/>
              </a:rPr>
              <a:t>)</a:t>
            </a:r>
            <a:endParaRPr lang="id-ID" sz="2000" dirty="0">
              <a:latin typeface="Comic Sans MS" pitchFamily="66" charset="0"/>
            </a:endParaRPr>
          </a:p>
          <a:p>
            <a:pPr lvl="1">
              <a:buNone/>
            </a:pPr>
            <a:endParaRPr lang="en-US" sz="2000" dirty="0">
              <a:latin typeface="Comic Sans MS" pitchFamily="66" charset="0"/>
            </a:endParaRPr>
          </a:p>
          <a:p>
            <a:r>
              <a:rPr lang="en-US" sz="2400" dirty="0">
                <a:latin typeface="Comic Sans MS" pitchFamily="66" charset="0"/>
              </a:rPr>
              <a:t>Protein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Asam</a:t>
            </a:r>
            <a:r>
              <a:rPr lang="en-US" sz="2400" dirty="0">
                <a:latin typeface="Comic Sans MS" pitchFamily="66" charset="0"/>
              </a:rPr>
              <a:t> Amino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Kebutuhan</a:t>
            </a:r>
            <a:r>
              <a:rPr lang="en-US" sz="2000" dirty="0">
                <a:latin typeface="Comic Sans MS" pitchFamily="66" charset="0"/>
              </a:rPr>
              <a:t> protein &gt;&gt; </a:t>
            </a:r>
            <a:r>
              <a:rPr lang="en-US" sz="2000" dirty="0" err="1">
                <a:latin typeface="Comic Sans MS" pitchFamily="66" charset="0"/>
              </a:rPr>
              <a:t>untuk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pertumbuhan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Untuk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sintesa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jaringan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baru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enzim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hormon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>
                <a:latin typeface="Comic Sans MS" pitchFamily="66" charset="0"/>
              </a:rPr>
              <a:t>2.2g/</a:t>
            </a:r>
            <a:r>
              <a:rPr lang="en-US" sz="2000" dirty="0" err="1">
                <a:latin typeface="Comic Sans MS" pitchFamily="66" charset="0"/>
              </a:rPr>
              <a:t>kgBB</a:t>
            </a:r>
            <a:r>
              <a:rPr lang="en-US" sz="2000" dirty="0">
                <a:latin typeface="Comic Sans MS" pitchFamily="66" charset="0"/>
              </a:rPr>
              <a:t>/hr (6 </a:t>
            </a:r>
            <a:r>
              <a:rPr lang="en-US" sz="2000" dirty="0" err="1">
                <a:latin typeface="Comic Sans MS" pitchFamily="66" charset="0"/>
              </a:rPr>
              <a:t>bln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pertama</a:t>
            </a:r>
            <a:r>
              <a:rPr lang="en-US" sz="2000" dirty="0">
                <a:latin typeface="Comic Sans MS" pitchFamily="66" charset="0"/>
              </a:rPr>
              <a:t>)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1.6g/</a:t>
            </a:r>
            <a:r>
              <a:rPr lang="en-US" sz="2000" dirty="0" err="1">
                <a:latin typeface="Comic Sans MS" pitchFamily="66" charset="0"/>
              </a:rPr>
              <a:t>kgBB</a:t>
            </a:r>
            <a:r>
              <a:rPr lang="en-US" sz="2000" dirty="0">
                <a:latin typeface="Comic Sans MS" pitchFamily="66" charset="0"/>
              </a:rPr>
              <a:t>/hr (6 </a:t>
            </a:r>
            <a:r>
              <a:rPr lang="en-US" sz="2000" dirty="0" err="1">
                <a:latin typeface="Comic Sans MS" pitchFamily="66" charset="0"/>
              </a:rPr>
              <a:t>bln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kedua</a:t>
            </a:r>
            <a:r>
              <a:rPr lang="en-US" sz="2000" dirty="0">
                <a:latin typeface="Comic Sans MS" pitchFamily="66" charset="0"/>
              </a:rPr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omic Sans MS" pitchFamily="66" charset="0"/>
              </a:rPr>
              <a:t>Kebutuhan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Gizi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Bayi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Autofit/>
          </a:bodyPr>
          <a:lstStyle/>
          <a:p>
            <a:r>
              <a:rPr lang="en-US" sz="2400" dirty="0" err="1">
                <a:latin typeface="Comic Sans MS" pitchFamily="66" charset="0"/>
              </a:rPr>
              <a:t>Karbohidrat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utama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adalah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laktosa</a:t>
            </a:r>
            <a:r>
              <a:rPr lang="en-US" sz="2400" dirty="0">
                <a:latin typeface="Comic Sans MS" pitchFamily="66" charset="0"/>
              </a:rPr>
              <a:t> (</a:t>
            </a:r>
            <a:r>
              <a:rPr lang="en-US" sz="2400" dirty="0" err="1">
                <a:latin typeface="Comic Sans MS" pitchFamily="66" charset="0"/>
              </a:rPr>
              <a:t>dari</a:t>
            </a:r>
            <a:r>
              <a:rPr lang="en-US" sz="2400" dirty="0">
                <a:latin typeface="Comic Sans MS" pitchFamily="66" charset="0"/>
              </a:rPr>
              <a:t> ASI)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untuk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pertumbuhan</a:t>
            </a:r>
            <a:r>
              <a:rPr lang="en-US" sz="2000" dirty="0">
                <a:latin typeface="Comic Sans MS" pitchFamily="66" charset="0"/>
              </a:rPr>
              <a:t> lactobacillus </a:t>
            </a:r>
            <a:r>
              <a:rPr lang="en-US" sz="2000" dirty="0" err="1">
                <a:latin typeface="Comic Sans MS" pitchFamily="66" charset="0"/>
              </a:rPr>
              <a:t>bifidus</a:t>
            </a:r>
            <a:r>
              <a:rPr lang="en-US" sz="2000" dirty="0">
                <a:latin typeface="Comic Sans MS" pitchFamily="66" charset="0"/>
              </a:rPr>
              <a:t> </a:t>
            </a:r>
            <a:endParaRPr lang="id-ID" sz="2000" dirty="0">
              <a:latin typeface="Comic Sans MS" pitchFamily="66" charset="0"/>
              <a:sym typeface="Wingdings" pitchFamily="2" charset="2"/>
            </a:endParaRPr>
          </a:p>
          <a:p>
            <a:pPr lvl="2"/>
            <a:r>
              <a:rPr lang="id-ID" sz="1600" dirty="0">
                <a:latin typeface="Comic Sans MS" pitchFamily="66" charset="0"/>
                <a:sym typeface="Wingdings" pitchFamily="2" charset="2"/>
              </a:rPr>
              <a:t>Menstimulasi pertumbuhan flora normal usus</a:t>
            </a:r>
          </a:p>
          <a:p>
            <a:pPr lvl="2"/>
            <a:r>
              <a:rPr lang="id-ID" sz="1600" dirty="0">
                <a:latin typeface="Comic Sans MS" pitchFamily="66" charset="0"/>
                <a:sym typeface="Wingdings" pitchFamily="2" charset="2"/>
              </a:rPr>
              <a:t>Memper</a:t>
            </a:r>
            <a:r>
              <a:rPr lang="en-US" sz="1600" dirty="0" err="1">
                <a:latin typeface="Comic Sans MS" pitchFamily="66" charset="0"/>
                <a:sym typeface="Wingdings" pitchFamily="2" charset="2"/>
              </a:rPr>
              <a:t>lambat</a:t>
            </a:r>
            <a:r>
              <a:rPr lang="en-US" sz="16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600" dirty="0" err="1">
                <a:latin typeface="Comic Sans MS" pitchFamily="66" charset="0"/>
                <a:sym typeface="Wingdings" pitchFamily="2" charset="2"/>
              </a:rPr>
              <a:t>pertumbuhan</a:t>
            </a:r>
            <a:r>
              <a:rPr lang="en-US" sz="16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600" dirty="0" err="1">
                <a:latin typeface="Comic Sans MS" pitchFamily="66" charset="0"/>
                <a:sym typeface="Wingdings" pitchFamily="2" charset="2"/>
              </a:rPr>
              <a:t>bakteri</a:t>
            </a:r>
            <a:r>
              <a:rPr lang="en-US" sz="16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600" dirty="0" err="1">
                <a:latin typeface="Comic Sans MS" pitchFamily="66" charset="0"/>
                <a:sym typeface="Wingdings" pitchFamily="2" charset="2"/>
              </a:rPr>
              <a:t>penyebab</a:t>
            </a:r>
            <a:r>
              <a:rPr lang="en-US" sz="16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1600" dirty="0" err="1">
                <a:latin typeface="Comic Sans MS" pitchFamily="66" charset="0"/>
                <a:sym typeface="Wingdings" pitchFamily="2" charset="2"/>
              </a:rPr>
              <a:t>diare</a:t>
            </a:r>
            <a:endParaRPr lang="en-US" sz="1600" dirty="0">
              <a:latin typeface="Comic Sans MS" pitchFamily="66" charset="0"/>
            </a:endParaRPr>
          </a:p>
          <a:p>
            <a:endParaRPr lang="id-ID" sz="24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Lemak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Sumber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energi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utama</a:t>
            </a:r>
            <a:r>
              <a:rPr lang="en-US" sz="2000" dirty="0">
                <a:latin typeface="Comic Sans MS" pitchFamily="66" charset="0"/>
              </a:rPr>
              <a:t> (40-55% total </a:t>
            </a:r>
            <a:r>
              <a:rPr lang="en-US" sz="2000" dirty="0" err="1">
                <a:latin typeface="Comic Sans MS" pitchFamily="66" charset="0"/>
              </a:rPr>
              <a:t>energi</a:t>
            </a:r>
            <a:r>
              <a:rPr lang="en-US" sz="2000" dirty="0">
                <a:latin typeface="Comic Sans MS" pitchFamily="66" charset="0"/>
              </a:rPr>
              <a:t>)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Komposisi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lemak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tubuh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lebih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banyak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dibdg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dewasa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Konsumsi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lemak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kolesterol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saat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bayi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akan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mempengaruhi</a:t>
            </a:r>
            <a:r>
              <a:rPr lang="en-US" sz="2000" dirty="0">
                <a:latin typeface="Comic Sans MS" pitchFamily="66" charset="0"/>
              </a:rPr>
              <a:t> program </a:t>
            </a:r>
            <a:r>
              <a:rPr lang="en-US" sz="2000" dirty="0" err="1">
                <a:latin typeface="Comic Sans MS" pitchFamily="66" charset="0"/>
              </a:rPr>
              <a:t>metabolik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kesehatan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kemudian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hari</a:t>
            </a:r>
            <a:r>
              <a:rPr lang="en-US" sz="2000" dirty="0">
                <a:latin typeface="Comic Sans MS" pitchFamily="66" charset="0"/>
              </a:rPr>
              <a:t> (</a:t>
            </a:r>
            <a:r>
              <a:rPr lang="en-US" sz="2000" dirty="0" err="1">
                <a:latin typeface="Comic Sans MS" pitchFamily="66" charset="0"/>
              </a:rPr>
              <a:t>metabolisme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asam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lemak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kolesterol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obesitas</a:t>
            </a:r>
            <a:r>
              <a:rPr lang="en-US" sz="2000" dirty="0">
                <a:latin typeface="Comic Sans MS" pitchFamily="66" charset="0"/>
              </a:rPr>
              <a:t>)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ASI </a:t>
            </a:r>
            <a:r>
              <a:rPr lang="en-US" sz="2000" dirty="0" err="1">
                <a:latin typeface="Comic Sans MS" pitchFamily="66" charset="0"/>
              </a:rPr>
              <a:t>memberikan</a:t>
            </a:r>
            <a:r>
              <a:rPr lang="en-US" sz="2000" dirty="0">
                <a:latin typeface="Comic Sans MS" pitchFamily="66" charset="0"/>
              </a:rPr>
              <a:t> omega 3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6 </a:t>
            </a:r>
            <a:r>
              <a:rPr lang="en-US" sz="2000" dirty="0" err="1">
                <a:latin typeface="Comic Sans MS" pitchFamily="66" charset="0"/>
              </a:rPr>
              <a:t>yg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sangat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dibutuhkan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oleh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otak</a:t>
            </a:r>
            <a:r>
              <a:rPr lang="en-US" sz="2000" dirty="0">
                <a:latin typeface="Comic Sans MS" pitchFamily="66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mic Sans MS" pitchFamily="66" charset="0"/>
              </a:rPr>
              <a:t>Kebutuhan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gizi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bayi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Comic Sans MS" pitchFamily="66" charset="0"/>
              </a:rPr>
              <a:t>Air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Komposisi</a:t>
            </a:r>
            <a:r>
              <a:rPr lang="en-US" sz="2000" dirty="0">
                <a:latin typeface="Comic Sans MS" pitchFamily="66" charset="0"/>
              </a:rPr>
              <a:t> air </a:t>
            </a:r>
            <a:r>
              <a:rPr lang="en-US" sz="2000" dirty="0" err="1">
                <a:latin typeface="Comic Sans MS" pitchFamily="66" charset="0"/>
              </a:rPr>
              <a:t>tubuh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lebih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banyak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dibdg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dewasa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Bayi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mudah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dehidrasi</a:t>
            </a:r>
            <a:r>
              <a:rPr lang="en-US" sz="2000" dirty="0">
                <a:latin typeface="Comic Sans MS" pitchFamily="66" charset="0"/>
              </a:rPr>
              <a:t> (</a:t>
            </a:r>
            <a:r>
              <a:rPr lang="en-US" sz="2000" dirty="0" err="1">
                <a:latin typeface="Comic Sans MS" pitchFamily="66" charset="0"/>
              </a:rPr>
              <a:t>rentan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terhadap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keseimbangan</a:t>
            </a:r>
            <a:r>
              <a:rPr lang="en-US" sz="2000" dirty="0">
                <a:latin typeface="Comic Sans MS" pitchFamily="66" charset="0"/>
              </a:rPr>
              <a:t> air)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Bayi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membutuhkan</a:t>
            </a:r>
            <a:r>
              <a:rPr lang="en-US" sz="2000" dirty="0">
                <a:latin typeface="Comic Sans MS" pitchFamily="66" charset="0"/>
              </a:rPr>
              <a:t> air per </a:t>
            </a:r>
            <a:r>
              <a:rPr lang="en-US" sz="2000" dirty="0" err="1">
                <a:latin typeface="Comic Sans MS" pitchFamily="66" charset="0"/>
              </a:rPr>
              <a:t>kgBB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lebih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banyak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dibdg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dewasa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yg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sebag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besar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berada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ekstrasel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Ginjal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belum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sempurna</a:t>
            </a:r>
            <a:endParaRPr lang="en-US" sz="2000" dirty="0">
              <a:latin typeface="Comic Sans MS" pitchFamily="66" charset="0"/>
            </a:endParaRPr>
          </a:p>
          <a:p>
            <a:pPr lvl="1">
              <a:buNone/>
            </a:pPr>
            <a:endParaRPr lang="en-US" sz="2000" dirty="0">
              <a:latin typeface="Comic Sans MS" pitchFamily="66" charset="0"/>
            </a:endParaRPr>
          </a:p>
          <a:p>
            <a:r>
              <a:rPr lang="en-US" sz="2400" dirty="0">
                <a:latin typeface="Comic Sans MS" pitchFamily="66" charset="0"/>
              </a:rPr>
              <a:t>Vitamin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mineral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Mempengaruhi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kecepatan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pertumbuhan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mineralisasi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tulang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peningkatan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panjang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tulang</a:t>
            </a:r>
            <a:r>
              <a:rPr lang="en-US" sz="2000" dirty="0">
                <a:latin typeface="Comic Sans MS" pitchFamily="66" charset="0"/>
              </a:rPr>
              <a:t>, volume </a:t>
            </a:r>
            <a:r>
              <a:rPr lang="en-US" sz="2000" dirty="0" err="1">
                <a:latin typeface="Comic Sans MS" pitchFamily="66" charset="0"/>
              </a:rPr>
              <a:t>darah</a:t>
            </a:r>
            <a:r>
              <a:rPr lang="en-US" sz="2000" dirty="0">
                <a:latin typeface="Comic Sans MS" pitchFamily="66" charset="0"/>
              </a:rPr>
              <a:t>.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0-6 </a:t>
            </a:r>
            <a:r>
              <a:rPr lang="en-US" sz="2000" dirty="0" err="1">
                <a:latin typeface="Comic Sans MS" pitchFamily="66" charset="0"/>
              </a:rPr>
              <a:t>bulan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dicukupi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dari</a:t>
            </a:r>
            <a:r>
              <a:rPr lang="en-US" sz="2000" dirty="0">
                <a:latin typeface="Comic Sans MS" pitchFamily="66" charset="0"/>
              </a:rPr>
              <a:t> ASI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Ca (</a:t>
            </a:r>
            <a:r>
              <a:rPr lang="en-US" sz="2000" dirty="0" err="1">
                <a:latin typeface="Comic Sans MS" pitchFamily="66" charset="0"/>
              </a:rPr>
              <a:t>absorbsi</a:t>
            </a:r>
            <a:r>
              <a:rPr lang="en-US" sz="2000" dirty="0">
                <a:latin typeface="Comic Sans MS" pitchFamily="66" charset="0"/>
              </a:rPr>
              <a:t> Ca ASI 61%, </a:t>
            </a:r>
            <a:r>
              <a:rPr lang="en-US" sz="2000" dirty="0" err="1">
                <a:latin typeface="Comic Sans MS" pitchFamily="66" charset="0"/>
              </a:rPr>
              <a:t>susu</a:t>
            </a:r>
            <a:r>
              <a:rPr lang="en-US" sz="2000" dirty="0">
                <a:latin typeface="Comic Sans MS" pitchFamily="66" charset="0"/>
              </a:rPr>
              <a:t> formula 38%)</a:t>
            </a:r>
          </a:p>
          <a:p>
            <a:pPr lvl="1"/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914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id-ID">
              <a:latin typeface="Calibri" pitchFamily="34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686800" cy="1143000"/>
          </a:xfrm>
        </p:spPr>
        <p:txBody>
          <a:bodyPr anchor="ctr"/>
          <a:lstStyle/>
          <a:p>
            <a:pPr eaLnBrk="1" hangingPunct="1"/>
            <a:r>
              <a:rPr lang="en-US" b="0">
                <a:solidFill>
                  <a:schemeClr val="bg1"/>
                </a:solidFill>
                <a:latin typeface="Century Gothic" pitchFamily="34" charset="0"/>
              </a:rPr>
              <a:t>PERKEMBANGAN FISIK : REFLEKS</a:t>
            </a:r>
          </a:p>
        </p:txBody>
      </p:sp>
      <p:graphicFrame>
        <p:nvGraphicFramePr>
          <p:cNvPr id="175108" name="Group 4"/>
          <p:cNvGraphicFramePr>
            <a:graphicFrameLocks noGrp="1"/>
          </p:cNvGraphicFramePr>
          <p:nvPr/>
        </p:nvGraphicFramePr>
        <p:xfrm>
          <a:off x="228600" y="1268413"/>
          <a:ext cx="8686800" cy="4824417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JeniS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Cara Merangsang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Perilaku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ROOTING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Pipinya dielus dengan jari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Kepala bayi menengok ke arah sumber, mulut terbuka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DARWINIAN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Telapak tangan digores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Akan membuat kepalan/tinju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BERENANG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Bayi dimasukkan di air dgn muka menghadap ke air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Muncul refleks seperti berenang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1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TONIC NECK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Telentang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Memutarkan kepala pada satu sisi, tangan &amp; kaki meregang, tubuh asimetris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MORO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Bayi dijatuhkan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Terkejut, memeluk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BABINSKI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Telapak kaki digores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Menarik kaki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WALKING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Diberdirikan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Mau berjalan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PLACING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Bagian belakang kaki disentuhkan ke ujung tempat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Bayi menarik kaki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446" name="Rectangle 86"/>
          <p:cNvSpPr>
            <a:spLocks noChangeArrowheads="1"/>
          </p:cNvSpPr>
          <p:nvPr/>
        </p:nvSpPr>
        <p:spPr bwMode="auto">
          <a:xfrm>
            <a:off x="685800" y="62484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rgbClr val="FF3300"/>
                </a:solidFill>
                <a:latin typeface="Trebuchet MS" pitchFamily="34" charset="0"/>
              </a:rPr>
              <a:t>Umumnya pada usia 4 bulan refleks akan hilang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solidFill>
                  <a:srgbClr val="FF3300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4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2800" dirty="0">
                <a:latin typeface="Comic Sans MS" pitchFamily="66" charset="0"/>
              </a:rPr>
              <a:t>Pertumbuhan &amp; Perkembangan Motorik Anak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4422"/>
            <a:ext cx="8229600" cy="4911743"/>
          </a:xfrm>
        </p:spPr>
        <p:txBody>
          <a:bodyPr/>
          <a:lstStyle/>
          <a:p>
            <a:pPr eaLnBrk="1" hangingPunct="1"/>
            <a:r>
              <a:rPr lang="id-ID" sz="2400" dirty="0">
                <a:latin typeface="Comic Sans MS" pitchFamily="66" charset="0"/>
              </a:rPr>
              <a:t>Perkembangan motorik merefleksikan kemampuan bayi untuk mengontrol pergerakan otot rangka.</a:t>
            </a:r>
          </a:p>
          <a:p>
            <a:pPr eaLnBrk="1" hangingPunct="1"/>
            <a:r>
              <a:rPr lang="id-ID" sz="2400" dirty="0"/>
              <a:t>Periode kritis</a:t>
            </a:r>
          </a:p>
          <a:p>
            <a:pPr lvl="1"/>
            <a:r>
              <a:rPr lang="id-ID" sz="2000" dirty="0">
                <a:latin typeface="Comic Sans MS" pitchFamily="66" charset="0"/>
              </a:rPr>
              <a:t>Waktu tertentu pd anak utk mempelajari keterampilan tertentu agar keterampilan berikutnya dpt muncul</a:t>
            </a:r>
            <a:endParaRPr lang="id-ID" sz="2400" dirty="0">
              <a:latin typeface="Comic Sans MS" pitchFamily="66" charset="0"/>
            </a:endParaRPr>
          </a:p>
          <a:p>
            <a:pPr eaLnBrk="1" hangingPunct="1"/>
            <a:r>
              <a:rPr lang="id-ID" sz="2400" dirty="0"/>
              <a:t>Prinsip perkembangan motorik anak:</a:t>
            </a:r>
            <a:endParaRPr lang="id-ID" sz="24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Cephalocaudal</a:t>
            </a:r>
            <a:r>
              <a:rPr lang="en-US" sz="2000" dirty="0">
                <a:latin typeface="Comic Sans MS" pitchFamily="66" charset="0"/>
              </a:rPr>
              <a:t> principle </a:t>
            </a:r>
          </a:p>
          <a:p>
            <a:pPr lvl="2"/>
            <a:r>
              <a:rPr lang="en-US" sz="1800" dirty="0" err="1">
                <a:latin typeface="Comic Sans MS" pitchFamily="66" charset="0"/>
              </a:rPr>
              <a:t>Perkembangan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dari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atas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kebawah</a:t>
            </a:r>
            <a:r>
              <a:rPr lang="en-US" sz="1800" dirty="0">
                <a:latin typeface="Comic Sans MS" pitchFamily="66" charset="0"/>
              </a:rPr>
              <a:t> </a:t>
            </a:r>
          </a:p>
          <a:p>
            <a:pPr lvl="2"/>
            <a:r>
              <a:rPr lang="en-US" sz="1800" dirty="0" err="1">
                <a:latin typeface="Comic Sans MS" pitchFamily="66" charset="0"/>
              </a:rPr>
              <a:t>Mulai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menggunakan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tubuh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bagian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atas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lebih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dahulu</a:t>
            </a:r>
            <a:r>
              <a:rPr lang="en-US" sz="1800" dirty="0">
                <a:latin typeface="Comic Sans MS" pitchFamily="66" charset="0"/>
              </a:rPr>
              <a:t>, </a:t>
            </a:r>
            <a:r>
              <a:rPr lang="en-US" sz="1800" dirty="0" err="1">
                <a:latin typeface="Comic Sans MS" pitchFamily="66" charset="0"/>
              </a:rPr>
              <a:t>baru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bagian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bawah</a:t>
            </a:r>
            <a:endParaRPr lang="id-ID" sz="1800" dirty="0">
              <a:latin typeface="Comic Sans MS" pitchFamily="66" charset="0"/>
            </a:endParaRPr>
          </a:p>
          <a:p>
            <a:pPr lvl="2"/>
            <a:r>
              <a:rPr lang="id-ID" sz="1800" dirty="0"/>
              <a:t>Contoh: menggerakkan kepala dulu baru kaki</a:t>
            </a:r>
            <a:endParaRPr lang="en-US" sz="1800" dirty="0">
              <a:latin typeface="Comic Sans MS" pitchFamily="66" charset="0"/>
            </a:endParaRPr>
          </a:p>
          <a:p>
            <a:pPr lvl="1"/>
            <a:r>
              <a:rPr lang="en-US" sz="18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Proximodistal</a:t>
            </a:r>
            <a:r>
              <a:rPr lang="en-US" sz="2000" dirty="0">
                <a:latin typeface="Comic Sans MS" pitchFamily="66" charset="0"/>
              </a:rPr>
              <a:t> principle</a:t>
            </a:r>
            <a:endParaRPr lang="id-ID" sz="2000" dirty="0">
              <a:latin typeface="Comic Sans MS" pitchFamily="66" charset="0"/>
            </a:endParaRPr>
          </a:p>
          <a:p>
            <a:pPr lvl="2"/>
            <a:r>
              <a:rPr lang="id-ID" sz="1800" dirty="0">
                <a:latin typeface="Comic Sans MS" pitchFamily="66" charset="0"/>
              </a:rPr>
              <a:t>Perkembangan dari dalam/tengah menuju luar</a:t>
            </a:r>
          </a:p>
          <a:p>
            <a:pPr lvl="2"/>
            <a:r>
              <a:rPr lang="id-ID" sz="1800" dirty="0">
                <a:latin typeface="Comic Sans MS" pitchFamily="66" charset="0"/>
              </a:rPr>
              <a:t>Contoh: menggerakkan otot bahu dulu baru otot tangan</a:t>
            </a:r>
            <a:endParaRPr lang="en-US" sz="1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15</a:t>
            </a:fld>
            <a:endParaRPr lang="id-ID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04816"/>
            <a:ext cx="7261754" cy="661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mic Sans MS" pitchFamily="66" charset="0"/>
              </a:rPr>
              <a:t>Perkembangan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Motorik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Bayi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57224" y="1714488"/>
          <a:ext cx="7239008" cy="3761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1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7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191">
                <a:tc>
                  <a:txBody>
                    <a:bodyPr/>
                    <a:lstStyle/>
                    <a:p>
                      <a:r>
                        <a:rPr lang="id-ID" dirty="0"/>
                        <a:t>Usia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Perkembangan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191">
                <a:tc>
                  <a:txBody>
                    <a:bodyPr/>
                    <a:lstStyle/>
                    <a:p>
                      <a:r>
                        <a:rPr lang="id-ID" dirty="0"/>
                        <a:t>0-6 bulan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Menghisap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191">
                <a:tc>
                  <a:txBody>
                    <a:bodyPr/>
                    <a:lstStyle/>
                    <a:p>
                      <a:r>
                        <a:rPr lang="id-ID" dirty="0"/>
                        <a:t>7-9 bulan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Memulai mengunyah, menggenggam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988">
                <a:tc>
                  <a:txBody>
                    <a:bodyPr/>
                    <a:lstStyle/>
                    <a:p>
                      <a:r>
                        <a:rPr lang="id-ID" dirty="0"/>
                        <a:t>9-12 bulan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Mulai memgang &amp; menjepit, mengunyah lebih baik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191">
                <a:tc>
                  <a:txBody>
                    <a:bodyPr/>
                    <a:lstStyle/>
                    <a:p>
                      <a:r>
                        <a:rPr lang="id-ID" dirty="0"/>
                        <a:t>6-8 bulan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Gigi</a:t>
                      </a:r>
                      <a:r>
                        <a:rPr lang="id-ID" baseline="0" dirty="0"/>
                        <a:t> mulai tumbuh (incicivus mandibula)</a:t>
                      </a:r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0121">
                <a:tc>
                  <a:txBody>
                    <a:bodyPr/>
                    <a:lstStyle/>
                    <a:p>
                      <a:r>
                        <a:rPr lang="id-ID" dirty="0"/>
                        <a:t>1 tahun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Dpt diberikan makanan keluarga</a:t>
                      </a:r>
                    </a:p>
                    <a:p>
                      <a:r>
                        <a:rPr lang="id-ID" dirty="0"/>
                        <a:t>Mulai berjalan</a:t>
                      </a:r>
                    </a:p>
                    <a:p>
                      <a:r>
                        <a:rPr lang="id-ID" dirty="0"/>
                        <a:t>BB 3</a:t>
                      </a:r>
                      <a:r>
                        <a:rPr lang="id-ID" baseline="0" dirty="0"/>
                        <a:t> kali berat lahir</a:t>
                      </a:r>
                    </a:p>
                    <a:p>
                      <a:r>
                        <a:rPr lang="id-ID" baseline="0" dirty="0"/>
                        <a:t>PB  1,5 kali panjang lahir</a:t>
                      </a:r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sz="4000" dirty="0">
                <a:latin typeface="Comic Sans MS" pitchFamily="66" charset="0"/>
              </a:rPr>
              <a:t>Pemberian Makan</a:t>
            </a:r>
            <a:endParaRPr lang="en-US" sz="40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sz="2800" dirty="0">
                <a:latin typeface="Comic Sans MS" pitchFamily="66" charset="0"/>
              </a:rPr>
              <a:t>0-6 bulan</a:t>
            </a:r>
          </a:p>
          <a:p>
            <a:pPr lvl="1"/>
            <a:r>
              <a:rPr lang="en-US" sz="2400" dirty="0" err="1">
                <a:latin typeface="Comic Sans MS" pitchFamily="66" charset="0"/>
              </a:rPr>
              <a:t>Beri</a:t>
            </a:r>
            <a:r>
              <a:rPr lang="en-US" sz="2400" dirty="0">
                <a:latin typeface="Comic Sans MS" pitchFamily="66" charset="0"/>
              </a:rPr>
              <a:t> ASI </a:t>
            </a:r>
            <a:r>
              <a:rPr lang="en-US" sz="2400" dirty="0" err="1">
                <a:latin typeface="Comic Sans MS" pitchFamily="66" charset="0"/>
              </a:rPr>
              <a:t>yg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pertama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keluar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berwarna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kekuningan</a:t>
            </a:r>
            <a:r>
              <a:rPr lang="en-US" sz="2400" dirty="0">
                <a:latin typeface="Comic Sans MS" pitchFamily="66" charset="0"/>
              </a:rPr>
              <a:t> (</a:t>
            </a:r>
            <a:r>
              <a:rPr lang="en-US" sz="2400" dirty="0" err="1">
                <a:latin typeface="Comic Sans MS" pitchFamily="66" charset="0"/>
              </a:rPr>
              <a:t>kolostrum</a:t>
            </a:r>
            <a:r>
              <a:rPr lang="en-US" sz="2400" dirty="0">
                <a:latin typeface="Comic Sans MS" pitchFamily="66" charset="0"/>
              </a:rPr>
              <a:t>)</a:t>
            </a:r>
          </a:p>
          <a:p>
            <a:pPr lvl="1"/>
            <a:r>
              <a:rPr lang="en-US" sz="2400" dirty="0" err="1">
                <a:latin typeface="Comic Sans MS" pitchFamily="66" charset="0"/>
              </a:rPr>
              <a:t>Berikan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hanya</a:t>
            </a:r>
            <a:r>
              <a:rPr lang="en-US" sz="2400" dirty="0">
                <a:latin typeface="Comic Sans MS" pitchFamily="66" charset="0"/>
              </a:rPr>
              <a:t> ASI (ASI </a:t>
            </a:r>
            <a:r>
              <a:rPr lang="en-US" sz="2400" dirty="0" err="1">
                <a:latin typeface="Comic Sans MS" pitchFamily="66" charset="0"/>
              </a:rPr>
              <a:t>eksklusif</a:t>
            </a:r>
            <a:r>
              <a:rPr lang="en-US" sz="2400" dirty="0">
                <a:latin typeface="Comic Sans MS" pitchFamily="66" charset="0"/>
              </a:rPr>
              <a:t>)</a:t>
            </a:r>
          </a:p>
          <a:p>
            <a:pPr lvl="1"/>
            <a:r>
              <a:rPr lang="en-US" sz="2400" dirty="0" err="1">
                <a:latin typeface="Comic Sans MS" pitchFamily="66" charset="0"/>
              </a:rPr>
              <a:t>Susui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bayi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sesering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mungkin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setiap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bayi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ingin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400" dirty="0" err="1">
                <a:latin typeface="Comic Sans MS" pitchFamily="66" charset="0"/>
              </a:rPr>
              <a:t>Susui</a:t>
            </a:r>
            <a:r>
              <a:rPr lang="en-US" sz="2400" dirty="0">
                <a:latin typeface="Comic Sans MS" pitchFamily="66" charset="0"/>
              </a:rPr>
              <a:t> minimal 8x/hr</a:t>
            </a:r>
          </a:p>
          <a:p>
            <a:pPr lvl="1"/>
            <a:r>
              <a:rPr lang="en-US" sz="2400" dirty="0" err="1">
                <a:latin typeface="Comic Sans MS" pitchFamily="66" charset="0"/>
              </a:rPr>
              <a:t>Jika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bayi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tidur</a:t>
            </a:r>
            <a:r>
              <a:rPr lang="en-US" sz="2400" dirty="0">
                <a:latin typeface="Comic Sans MS" pitchFamily="66" charset="0"/>
              </a:rPr>
              <a:t> &gt;3 jam, </a:t>
            </a:r>
            <a:r>
              <a:rPr lang="en-US" sz="2400" dirty="0" err="1">
                <a:latin typeface="Comic Sans MS" pitchFamily="66" charset="0"/>
              </a:rPr>
              <a:t>bangunkan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susui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400" dirty="0" err="1">
                <a:latin typeface="Comic Sans MS" pitchFamily="66" charset="0"/>
              </a:rPr>
              <a:t>Susui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secara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bergantian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payudara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ki</a:t>
            </a:r>
            <a:r>
              <a:rPr lang="en-US" sz="2400" dirty="0">
                <a:latin typeface="Comic Sans MS" pitchFamily="66" charset="0"/>
              </a:rPr>
              <a:t>-ka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endParaRPr lang="en-US" dirty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  <a:p>
            <a:endParaRPr lang="en-US" sz="2400" dirty="0">
              <a:latin typeface="Comic Sans MS" pitchFamily="66" charset="0"/>
            </a:endParaRPr>
          </a:p>
          <a:p>
            <a:endParaRPr lang="en-US" sz="2400" dirty="0">
              <a:latin typeface="Comic Sans MS" pitchFamily="66" charset="0"/>
            </a:endParaRPr>
          </a:p>
          <a:p>
            <a:r>
              <a:rPr lang="en-US" sz="2000" dirty="0" err="1">
                <a:latin typeface="Comic Sans MS" pitchFamily="66" charset="0"/>
              </a:rPr>
              <a:t>Beri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selingan</a:t>
            </a:r>
            <a:r>
              <a:rPr lang="en-US" sz="2000" dirty="0">
                <a:latin typeface="Comic Sans MS" pitchFamily="66" charset="0"/>
              </a:rPr>
              <a:t> 2x/hr (</a:t>
            </a:r>
            <a:r>
              <a:rPr lang="en-US" sz="2000" dirty="0" err="1">
                <a:latin typeface="Comic Sans MS" pitchFamily="66" charset="0"/>
              </a:rPr>
              <a:t>bubur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kacang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hijau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pisang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biskuit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nagasari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kue</a:t>
            </a:r>
            <a:r>
              <a:rPr lang="en-US" sz="2000" dirty="0">
                <a:latin typeface="Comic Sans MS" pitchFamily="66" charset="0"/>
              </a:rPr>
              <a:t> lain (</a:t>
            </a:r>
            <a:r>
              <a:rPr lang="en-US" sz="2000" dirty="0" err="1">
                <a:latin typeface="Comic Sans MS" pitchFamily="66" charset="0"/>
              </a:rPr>
              <a:t>sumber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Buku</a:t>
            </a:r>
            <a:r>
              <a:rPr lang="en-US" sz="2000" dirty="0">
                <a:latin typeface="Comic Sans MS" pitchFamily="66" charset="0"/>
              </a:rPr>
              <a:t> KIA, </a:t>
            </a:r>
            <a:r>
              <a:rPr lang="en-US" sz="2000" dirty="0" err="1">
                <a:latin typeface="Comic Sans MS" pitchFamily="66" charset="0"/>
              </a:rPr>
              <a:t>Depkes</a:t>
            </a:r>
            <a:r>
              <a:rPr lang="en-US" sz="2000" dirty="0">
                <a:latin typeface="Comic Sans MS" pitchFamily="66" charset="0"/>
              </a:rPr>
              <a:t> RI)</a:t>
            </a:r>
          </a:p>
          <a:p>
            <a:endParaRPr lang="en-US" dirty="0"/>
          </a:p>
        </p:txBody>
      </p:sp>
      <p:pic>
        <p:nvPicPr>
          <p:cNvPr id="4098" name="Picture 2" descr="D:\FKM\Gz kesmas S1\Gambar gz daur\Mp asi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0"/>
            <a:ext cx="60198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FKM\Gz kesmas S1\Gambar gz daur\mp asi3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61244"/>
            <a:ext cx="7286675" cy="6266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omic Sans MS" pitchFamily="66" charset="0"/>
              </a:rPr>
              <a:t>SIKLUS DAUR KEHIDUPAN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843D-45CB-443B-826B-44BF6E2EC268}" type="slidenum">
              <a:rPr lang="en-US"/>
              <a:pPr/>
              <a:t>2</a:t>
            </a:fld>
            <a:endParaRPr lang="en-US"/>
          </a:p>
        </p:txBody>
      </p:sp>
      <p:graphicFrame>
        <p:nvGraphicFramePr>
          <p:cNvPr id="13" name="Diagram 12"/>
          <p:cNvGraphicFramePr/>
          <p:nvPr/>
        </p:nvGraphicFramePr>
        <p:xfrm>
          <a:off x="1500166" y="1071546"/>
          <a:ext cx="7286676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785786" y="3214686"/>
            <a:ext cx="1513239" cy="1441801"/>
            <a:chOff x="480062" y="1083764"/>
            <a:chExt cx="1227487" cy="1227487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16" name="Oval 15"/>
            <p:cNvSpPr/>
            <p:nvPr/>
          </p:nvSpPr>
          <p:spPr>
            <a:xfrm>
              <a:off x="480062" y="1083764"/>
              <a:ext cx="1227487" cy="1227487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/>
            <p:cNvSpPr/>
            <p:nvPr/>
          </p:nvSpPr>
          <p:spPr>
            <a:xfrm>
              <a:off x="659823" y="1263525"/>
              <a:ext cx="867965" cy="86796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90" tIns="21590" rIns="21590" bIns="2159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d-ID" sz="1700" b="1" dirty="0"/>
                <a:t>Lanjut usia</a:t>
              </a:r>
              <a:endParaRPr lang="id-ID" sz="1700" b="1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 rot="18859411">
            <a:off x="2268554" y="4171102"/>
            <a:ext cx="414277" cy="325455"/>
            <a:chOff x="1174048" y="2419252"/>
            <a:chExt cx="414277" cy="325454"/>
          </a:xfrm>
          <a:solidFill>
            <a:srgbClr val="FF3300"/>
          </a:solidFill>
          <a:scene3d>
            <a:camera prst="orthographicFront"/>
            <a:lightRig rig="flat" dir="t"/>
          </a:scene3d>
        </p:grpSpPr>
        <p:sp>
          <p:nvSpPr>
            <p:cNvPr id="19" name="Right Arrow 18"/>
            <p:cNvSpPr/>
            <p:nvPr/>
          </p:nvSpPr>
          <p:spPr>
            <a:xfrm rot="15120000">
              <a:off x="1218460" y="2374840"/>
              <a:ext cx="325454" cy="414277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ight Arrow 4"/>
            <p:cNvSpPr/>
            <p:nvPr/>
          </p:nvSpPr>
          <p:spPr>
            <a:xfrm rot="25920000">
              <a:off x="1282364" y="2504124"/>
              <a:ext cx="227818" cy="248567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id-ID" sz="1400" kern="120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KM\Gz kesmas S1\Gambar gz daur\mp asi2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147339" cy="66288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2" y="2714644"/>
            <a:ext cx="3500430" cy="1643050"/>
          </a:xfrm>
        </p:spPr>
        <p:txBody>
          <a:bodyPr>
            <a:normAutofit fontScale="90000"/>
          </a:bodyPr>
          <a:lstStyle/>
          <a:p>
            <a:br>
              <a:rPr lang="en-US" sz="2200" dirty="0">
                <a:latin typeface="Comic Sans MS" pitchFamily="66" charset="0"/>
              </a:rPr>
            </a:br>
            <a:r>
              <a:rPr lang="en-US" sz="2200" b="0" dirty="0" err="1">
                <a:solidFill>
                  <a:schemeClr val="tx1"/>
                </a:solidFill>
                <a:latin typeface="Comic Sans MS" pitchFamily="66" charset="0"/>
              </a:rPr>
              <a:t>Beri</a:t>
            </a:r>
            <a: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Comic Sans MS" pitchFamily="66" charset="0"/>
              </a:rPr>
              <a:t>makanan</a:t>
            </a:r>
            <a: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Comic Sans MS" pitchFamily="66" charset="0"/>
              </a:rPr>
              <a:t>selingan</a:t>
            </a:r>
            <a: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  <a:t> 2x/hr (</a:t>
            </a:r>
            <a:r>
              <a:rPr lang="en-US" sz="2200" b="0" dirty="0" err="1">
                <a:solidFill>
                  <a:schemeClr val="tx1"/>
                </a:solidFill>
                <a:latin typeface="Comic Sans MS" pitchFamily="66" charset="0"/>
              </a:rPr>
              <a:t>bubur</a:t>
            </a:r>
            <a: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Comic Sans MS" pitchFamily="66" charset="0"/>
              </a:rPr>
              <a:t>kacang</a:t>
            </a:r>
            <a: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Comic Sans MS" pitchFamily="66" charset="0"/>
              </a:rPr>
              <a:t>hijau</a:t>
            </a:r>
            <a: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2200" b="0" dirty="0" err="1">
                <a:solidFill>
                  <a:schemeClr val="tx1"/>
                </a:solidFill>
                <a:latin typeface="Comic Sans MS" pitchFamily="66" charset="0"/>
              </a:rPr>
              <a:t>pisang</a:t>
            </a:r>
            <a: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2200" b="0" dirty="0" err="1">
                <a:solidFill>
                  <a:schemeClr val="tx1"/>
                </a:solidFill>
                <a:latin typeface="Comic Sans MS" pitchFamily="66" charset="0"/>
              </a:rPr>
              <a:t>biskuit</a:t>
            </a:r>
            <a: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2200" b="0" dirty="0" err="1">
                <a:solidFill>
                  <a:schemeClr val="tx1"/>
                </a:solidFill>
                <a:latin typeface="Comic Sans MS" pitchFamily="66" charset="0"/>
              </a:rPr>
              <a:t>nagasari</a:t>
            </a:r>
            <a: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2200" b="0" dirty="0" err="1">
                <a:solidFill>
                  <a:schemeClr val="tx1"/>
                </a:solidFill>
                <a:latin typeface="Comic Sans MS" pitchFamily="66" charset="0"/>
              </a:rPr>
              <a:t>kue</a:t>
            </a:r>
            <a: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  <a:t> lain</a:t>
            </a:r>
            <a:r>
              <a:rPr lang="id-ID" sz="2200" b="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  <a:t>(</a:t>
            </a:r>
            <a:r>
              <a:rPr lang="en-US" sz="2200" b="0" dirty="0" err="1">
                <a:solidFill>
                  <a:schemeClr val="tx1"/>
                </a:solidFill>
                <a:latin typeface="Comic Sans MS" pitchFamily="66" charset="0"/>
              </a:rPr>
              <a:t>sumber</a:t>
            </a:r>
            <a: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200" b="0" dirty="0" err="1">
                <a:solidFill>
                  <a:schemeClr val="tx1"/>
                </a:solidFill>
                <a:latin typeface="Comic Sans MS" pitchFamily="66" charset="0"/>
              </a:rPr>
              <a:t>Buku</a:t>
            </a:r>
            <a: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  <a:t> KIA, </a:t>
            </a:r>
            <a:r>
              <a:rPr lang="en-US" sz="2200" b="0" dirty="0" err="1">
                <a:solidFill>
                  <a:schemeClr val="tx1"/>
                </a:solidFill>
                <a:latin typeface="Comic Sans MS" pitchFamily="66" charset="0"/>
              </a:rPr>
              <a:t>Depkes</a:t>
            </a:r>
            <a: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  <a:t> RI)</a:t>
            </a:r>
            <a:br>
              <a:rPr lang="en-US" sz="2200" b="0" dirty="0">
                <a:solidFill>
                  <a:schemeClr val="tx1"/>
                </a:solidFill>
                <a:latin typeface="Comic Sans MS" pitchFamily="66" charset="0"/>
              </a:rPr>
            </a:br>
            <a:endParaRPr lang="en-US" sz="2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FKM\Gz kesmas S1\Gambar gz daur\mp asi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42852"/>
            <a:ext cx="5881709" cy="6621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err="1">
                <a:latin typeface="Comic Sans MS" pitchFamily="66" charset="0"/>
              </a:rPr>
              <a:t>Indeks</a:t>
            </a:r>
            <a:r>
              <a:rPr lang="en-US" sz="3000" dirty="0">
                <a:latin typeface="Comic Sans MS" pitchFamily="66" charset="0"/>
              </a:rPr>
              <a:t> </a:t>
            </a:r>
            <a:r>
              <a:rPr lang="en-US" sz="3000" dirty="0" err="1">
                <a:latin typeface="Comic Sans MS" pitchFamily="66" charset="0"/>
              </a:rPr>
              <a:t>pengukuran</a:t>
            </a:r>
            <a:r>
              <a:rPr lang="en-US" sz="3000" dirty="0">
                <a:latin typeface="Comic Sans MS" pitchFamily="66" charset="0"/>
              </a:rPr>
              <a:t> status </a:t>
            </a:r>
            <a:r>
              <a:rPr lang="en-US" sz="3000" dirty="0" err="1">
                <a:latin typeface="Comic Sans MS" pitchFamily="66" charset="0"/>
              </a:rPr>
              <a:t>gizi</a:t>
            </a:r>
            <a:r>
              <a:rPr lang="en-US" sz="3000" dirty="0">
                <a:latin typeface="Comic Sans MS" pitchFamily="66" charset="0"/>
              </a:rPr>
              <a:t> </a:t>
            </a:r>
            <a:r>
              <a:rPr lang="en-US" sz="3000" dirty="0" err="1">
                <a:latin typeface="Comic Sans MS" pitchFamily="66" charset="0"/>
              </a:rPr>
              <a:t>bayi</a:t>
            </a:r>
            <a:r>
              <a:rPr lang="en-US" sz="3000" dirty="0">
                <a:latin typeface="Comic Sans MS" pitchFamily="66" charset="0"/>
              </a:rPr>
              <a:t> </a:t>
            </a:r>
            <a:r>
              <a:rPr lang="en-US" sz="3000" dirty="0" err="1">
                <a:latin typeface="Comic Sans MS" pitchFamily="66" charset="0"/>
              </a:rPr>
              <a:t>dan</a:t>
            </a:r>
            <a:r>
              <a:rPr lang="en-US" sz="3000" dirty="0">
                <a:latin typeface="Comic Sans MS" pitchFamily="66" charset="0"/>
              </a:rPr>
              <a:t> </a:t>
            </a:r>
            <a:r>
              <a:rPr lang="en-US" sz="3000" dirty="0" err="1">
                <a:latin typeface="Comic Sans MS" pitchFamily="66" charset="0"/>
              </a:rPr>
              <a:t>balita</a:t>
            </a:r>
            <a:endParaRPr lang="en-US" sz="30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>
                <a:latin typeface="Comic Sans MS" pitchFamily="66" charset="0"/>
              </a:rPr>
              <a:t>Pengukuran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pertumbuhan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000" dirty="0">
                <a:latin typeface="Comic Sans MS" pitchFamily="66" charset="0"/>
              </a:rPr>
              <a:t>BB </a:t>
            </a:r>
            <a:r>
              <a:rPr lang="en-US" sz="2000" dirty="0" err="1">
                <a:latin typeface="Comic Sans MS" pitchFamily="66" charset="0"/>
              </a:rPr>
              <a:t>menurut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Umur</a:t>
            </a:r>
            <a:r>
              <a:rPr lang="en-US" sz="2000" dirty="0">
                <a:latin typeface="Comic Sans MS" pitchFamily="66" charset="0"/>
              </a:rPr>
              <a:t> (BB/U)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PB </a:t>
            </a:r>
            <a:r>
              <a:rPr lang="en-US" sz="2000" dirty="0" err="1">
                <a:latin typeface="Comic Sans MS" pitchFamily="66" charset="0"/>
              </a:rPr>
              <a:t>atau</a:t>
            </a:r>
            <a:r>
              <a:rPr lang="en-US" sz="2000" dirty="0">
                <a:latin typeface="Comic Sans MS" pitchFamily="66" charset="0"/>
              </a:rPr>
              <a:t> TB </a:t>
            </a:r>
            <a:r>
              <a:rPr lang="en-US" sz="2000" dirty="0" err="1">
                <a:latin typeface="Comic Sans MS" pitchFamily="66" charset="0"/>
              </a:rPr>
              <a:t>menurut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Umur</a:t>
            </a:r>
            <a:r>
              <a:rPr lang="en-US" sz="2000" dirty="0">
                <a:latin typeface="Comic Sans MS" pitchFamily="66" charset="0"/>
              </a:rPr>
              <a:t> (PB/U </a:t>
            </a:r>
            <a:r>
              <a:rPr lang="en-US" sz="2000" dirty="0" err="1">
                <a:latin typeface="Comic Sans MS" pitchFamily="66" charset="0"/>
              </a:rPr>
              <a:t>atau</a:t>
            </a:r>
            <a:r>
              <a:rPr lang="en-US" sz="2000" dirty="0">
                <a:latin typeface="Comic Sans MS" pitchFamily="66" charset="0"/>
              </a:rPr>
              <a:t> TB/U)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BB </a:t>
            </a:r>
            <a:r>
              <a:rPr lang="en-US" sz="2000" dirty="0" err="1">
                <a:latin typeface="Comic Sans MS" pitchFamily="66" charset="0"/>
              </a:rPr>
              <a:t>menurut</a:t>
            </a:r>
            <a:r>
              <a:rPr lang="en-US" sz="2000" dirty="0">
                <a:latin typeface="Comic Sans MS" pitchFamily="66" charset="0"/>
              </a:rPr>
              <a:t> PB (BB/PB </a:t>
            </a:r>
            <a:r>
              <a:rPr lang="en-US" sz="2000" dirty="0" err="1">
                <a:latin typeface="Comic Sans MS" pitchFamily="66" charset="0"/>
              </a:rPr>
              <a:t>atau</a:t>
            </a:r>
            <a:r>
              <a:rPr lang="en-US" sz="2000" dirty="0">
                <a:latin typeface="Comic Sans MS" pitchFamily="66" charset="0"/>
              </a:rPr>
              <a:t> BB/TB)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IMT </a:t>
            </a:r>
            <a:r>
              <a:rPr lang="en-US" sz="2000" dirty="0" err="1">
                <a:latin typeface="Comic Sans MS" pitchFamily="66" charset="0"/>
              </a:rPr>
              <a:t>menurut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Umur</a:t>
            </a:r>
            <a:r>
              <a:rPr lang="en-US" sz="2000" dirty="0">
                <a:latin typeface="Comic Sans MS" pitchFamily="66" charset="0"/>
              </a:rPr>
              <a:t> (IMT/U)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mic Sans MS" pitchFamily="66" charset="0"/>
              </a:rPr>
              <a:t>GIZI PRA SEKOLAH</a:t>
            </a:r>
            <a:br>
              <a:rPr lang="en-US" dirty="0">
                <a:latin typeface="Comic Sans MS" pitchFamily="66" charset="0"/>
              </a:rPr>
            </a:br>
            <a:r>
              <a:rPr lang="en-US" dirty="0">
                <a:latin typeface="Comic Sans MS" pitchFamily="66" charset="0"/>
              </a:rPr>
              <a:t>(1 – 6 </a:t>
            </a:r>
            <a:r>
              <a:rPr lang="en-US" dirty="0" err="1">
                <a:latin typeface="Comic Sans MS" pitchFamily="66" charset="0"/>
              </a:rPr>
              <a:t>thn</a:t>
            </a:r>
            <a:r>
              <a:rPr lang="en-US" dirty="0">
                <a:latin typeface="Comic Sans MS" pitchFamily="66" charset="0"/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mic Sans MS" pitchFamily="66" charset="0"/>
              </a:rPr>
              <a:t>Prinsip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Comic Sans MS" pitchFamily="66" charset="0"/>
              </a:rPr>
              <a:t>Kecepatan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pertumbuhan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turun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dibandingkan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masa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bayi</a:t>
            </a:r>
            <a:endParaRPr lang="en-US" sz="24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Kenaikan</a:t>
            </a:r>
            <a:r>
              <a:rPr lang="en-US" sz="2400" dirty="0">
                <a:latin typeface="Comic Sans MS" pitchFamily="66" charset="0"/>
              </a:rPr>
              <a:t> BB </a:t>
            </a:r>
            <a:r>
              <a:rPr lang="en-US" sz="2400" dirty="0" err="1">
                <a:latin typeface="Comic Sans MS" pitchFamily="66" charset="0"/>
              </a:rPr>
              <a:t>tidak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teratur</a:t>
            </a:r>
            <a:endParaRPr lang="en-US" sz="24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Perkembangan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motorik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meningkat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pesat</a:t>
            </a:r>
            <a:endParaRPr lang="en-US" sz="24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Lebih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tertarik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pada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aktivitas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dibanding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makan</a:t>
            </a:r>
            <a:endParaRPr lang="en-US" sz="24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Mulai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berbicara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berjalan</a:t>
            </a:r>
            <a:endParaRPr lang="en-US" sz="24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Eksplor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lingkungan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artikulasi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perasaan</a:t>
            </a:r>
            <a:endParaRPr lang="en-US" sz="24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Kemampuan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tgt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perkembangan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otak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genetik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lingkungan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stimulasi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gizi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36508"/>
            <a:ext cx="8229600" cy="792162"/>
          </a:xfrm>
        </p:spPr>
        <p:txBody>
          <a:bodyPr/>
          <a:lstStyle/>
          <a:p>
            <a:r>
              <a:rPr lang="en-US" dirty="0" err="1">
                <a:latin typeface="Comic Sans MS" pitchFamily="66" charset="0"/>
              </a:rPr>
              <a:t>Pertumbuhan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omic Sans MS" pitchFamily="66" charset="0"/>
              </a:rPr>
              <a:t>BB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TB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Kecepatan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pertumbuhan</a:t>
            </a:r>
            <a:r>
              <a:rPr lang="en-US" sz="2000" dirty="0">
                <a:latin typeface="Comic Sans MS" pitchFamily="66" charset="0"/>
              </a:rPr>
              <a:t> BB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TB linier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Kenaikan</a:t>
            </a:r>
            <a:r>
              <a:rPr lang="en-US" sz="2000" dirty="0">
                <a:latin typeface="Comic Sans MS" pitchFamily="66" charset="0"/>
              </a:rPr>
              <a:t> BB  : 2-3 kg /</a:t>
            </a:r>
            <a:r>
              <a:rPr lang="en-US" sz="2000" dirty="0" err="1">
                <a:latin typeface="Comic Sans MS" pitchFamily="66" charset="0"/>
              </a:rPr>
              <a:t>thn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Kenaikan</a:t>
            </a:r>
            <a:r>
              <a:rPr lang="en-US" sz="2000" dirty="0">
                <a:latin typeface="Comic Sans MS" pitchFamily="66" charset="0"/>
              </a:rPr>
              <a:t> TB : 5 – 6 cm/</a:t>
            </a:r>
            <a:r>
              <a:rPr lang="en-US" sz="2000" dirty="0" err="1">
                <a:latin typeface="Comic Sans MS" pitchFamily="66" charset="0"/>
              </a:rPr>
              <a:t>thn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Usia</a:t>
            </a:r>
            <a:r>
              <a:rPr lang="en-US" sz="2000" dirty="0">
                <a:latin typeface="Comic Sans MS" pitchFamily="66" charset="0"/>
              </a:rPr>
              <a:t> 4-6 </a:t>
            </a:r>
            <a:r>
              <a:rPr lang="en-US" sz="2000" dirty="0" err="1">
                <a:latin typeface="Comic Sans MS" pitchFamily="66" charset="0"/>
              </a:rPr>
              <a:t>th</a:t>
            </a:r>
            <a:r>
              <a:rPr lang="en-US" sz="2000" dirty="0">
                <a:latin typeface="Comic Sans MS" pitchFamily="66" charset="0"/>
              </a:rPr>
              <a:t>: </a:t>
            </a:r>
            <a:r>
              <a:rPr lang="en-US" sz="2000" dirty="0" err="1">
                <a:latin typeface="Comic Sans MS" pitchFamily="66" charset="0"/>
              </a:rPr>
              <a:t>penambahan</a:t>
            </a:r>
            <a:r>
              <a:rPr lang="en-US" sz="2000" dirty="0">
                <a:latin typeface="Comic Sans MS" pitchFamily="66" charset="0"/>
              </a:rPr>
              <a:t> TB &gt; BB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Anak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wanita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punya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kandungan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lemak</a:t>
            </a:r>
            <a:r>
              <a:rPr lang="en-US" sz="2000" dirty="0">
                <a:latin typeface="Comic Sans MS" pitchFamily="66" charset="0"/>
              </a:rPr>
              <a:t> &gt; </a:t>
            </a:r>
            <a:r>
              <a:rPr lang="en-US" sz="2000" dirty="0" err="1">
                <a:latin typeface="Comic Sans MS" pitchFamily="66" charset="0"/>
              </a:rPr>
              <a:t>pria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Perlu</a:t>
            </a:r>
            <a:r>
              <a:rPr lang="en-US" sz="2000" dirty="0">
                <a:latin typeface="Comic Sans MS" pitchFamily="66" charset="0"/>
              </a:rPr>
              <a:t> protein, Ca, Zn</a:t>
            </a:r>
            <a:endParaRPr lang="id-ID" sz="2000" dirty="0">
              <a:latin typeface="Comic Sans MS" pitchFamily="66" charset="0"/>
            </a:endParaRPr>
          </a:p>
          <a:p>
            <a:pPr lvl="1">
              <a:buNone/>
            </a:pPr>
            <a:endParaRPr lang="en-US" sz="20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Proposi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tubuh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Proporsi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tubuh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berubah-ubah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dari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bayi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hingga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dewasa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Proporsi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kepala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turun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panjang</a:t>
            </a:r>
            <a:r>
              <a:rPr lang="en-US" sz="2000" dirty="0">
                <a:latin typeface="Comic Sans MS" pitchFamily="66" charset="0"/>
              </a:rPr>
              <a:t> kaki </a:t>
            </a:r>
            <a:r>
              <a:rPr lang="en-US" sz="2000" dirty="0" err="1">
                <a:latin typeface="Comic Sans MS" pitchFamily="66" charset="0"/>
              </a:rPr>
              <a:t>meningkat</a:t>
            </a:r>
            <a:endParaRPr lang="en-US" sz="2000" dirty="0">
              <a:latin typeface="Comic Sans MS" pitchFamily="66" charset="0"/>
            </a:endParaRPr>
          </a:p>
          <a:p>
            <a:pPr lvl="1"/>
            <a:endParaRPr lang="en-US" sz="1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29600" cy="714380"/>
          </a:xfrm>
        </p:spPr>
        <p:txBody>
          <a:bodyPr/>
          <a:lstStyle/>
          <a:p>
            <a:r>
              <a:rPr lang="en-US" sz="4000" dirty="0" err="1">
                <a:latin typeface="Comic Sans MS" pitchFamily="66" charset="0"/>
              </a:rPr>
              <a:t>Pertumbuhan</a:t>
            </a:r>
            <a:endParaRPr lang="en-US" sz="40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072098"/>
          </a:xfrm>
        </p:spPr>
        <p:txBody>
          <a:bodyPr/>
          <a:lstStyle/>
          <a:p>
            <a:r>
              <a:rPr lang="en-US" sz="2000" dirty="0" err="1">
                <a:latin typeface="Comic Sans MS" pitchFamily="66" charset="0"/>
              </a:rPr>
              <a:t>Komposisi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tubuh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1800" dirty="0">
                <a:latin typeface="Comic Sans MS" pitchFamily="66" charset="0"/>
              </a:rPr>
              <a:t>% </a:t>
            </a:r>
            <a:r>
              <a:rPr lang="en-US" sz="1800" dirty="0" err="1">
                <a:latin typeface="Comic Sans MS" pitchFamily="66" charset="0"/>
              </a:rPr>
              <a:t>massa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otot</a:t>
            </a:r>
            <a:r>
              <a:rPr lang="en-US" sz="1800" dirty="0">
                <a:latin typeface="Comic Sans MS" pitchFamily="66" charset="0"/>
              </a:rPr>
              <a:t> /kg BB </a:t>
            </a:r>
            <a:r>
              <a:rPr lang="en-US" sz="1800" dirty="0" err="1">
                <a:latin typeface="Comic Sans MS" pitchFamily="66" charset="0"/>
              </a:rPr>
              <a:t>meningkat</a:t>
            </a:r>
            <a:r>
              <a:rPr lang="en-US" sz="1800" dirty="0">
                <a:latin typeface="Comic Sans MS" pitchFamily="66" charset="0"/>
              </a:rPr>
              <a:t> (</a:t>
            </a:r>
            <a:r>
              <a:rPr lang="en-US" sz="1800" dirty="0" err="1">
                <a:latin typeface="Comic Sans MS" pitchFamily="66" charset="0"/>
              </a:rPr>
              <a:t>otot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berkembang</a:t>
            </a:r>
            <a:r>
              <a:rPr lang="en-US" sz="1800" dirty="0">
                <a:latin typeface="Comic Sans MS" pitchFamily="66" charset="0"/>
              </a:rPr>
              <a:t> 1.5 kali)</a:t>
            </a:r>
          </a:p>
          <a:p>
            <a:pPr lvl="1"/>
            <a:r>
              <a:rPr lang="en-US" sz="1800" dirty="0" err="1">
                <a:latin typeface="Comic Sans MS" pitchFamily="66" charset="0"/>
              </a:rPr>
              <a:t>Lemak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turun</a:t>
            </a:r>
            <a:r>
              <a:rPr lang="en-US" sz="1800" dirty="0">
                <a:latin typeface="Comic Sans MS" pitchFamily="66" charset="0"/>
              </a:rPr>
              <a:t>:</a:t>
            </a:r>
            <a:endParaRPr lang="id-ID" sz="1800" dirty="0">
              <a:latin typeface="Comic Sans MS" pitchFamily="66" charset="0"/>
            </a:endParaRPr>
          </a:p>
          <a:p>
            <a:pPr lvl="2"/>
            <a:r>
              <a:rPr lang="en-US" sz="1600" dirty="0">
                <a:latin typeface="Comic Sans MS" pitchFamily="66" charset="0"/>
              </a:rPr>
              <a:t>0.5%  BB </a:t>
            </a:r>
            <a:r>
              <a:rPr lang="en-US" sz="1600" dirty="0" err="1">
                <a:latin typeface="Comic Sans MS" pitchFamily="66" charset="0"/>
              </a:rPr>
              <a:t>saat</a:t>
            </a:r>
            <a:r>
              <a:rPr lang="en-US" sz="1600" dirty="0">
                <a:latin typeface="Comic Sans MS" pitchFamily="66" charset="0"/>
              </a:rPr>
              <a:t> 5 </a:t>
            </a:r>
            <a:r>
              <a:rPr lang="en-US" sz="1600" dirty="0" err="1">
                <a:latin typeface="Comic Sans MS" pitchFamily="66" charset="0"/>
              </a:rPr>
              <a:t>bln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kehamilan</a:t>
            </a:r>
            <a:r>
              <a:rPr lang="en-US" sz="1600" dirty="0">
                <a:latin typeface="Comic Sans MS" pitchFamily="66" charset="0"/>
              </a:rPr>
              <a:t>; </a:t>
            </a:r>
            <a:endParaRPr lang="id-ID" sz="1600" dirty="0">
              <a:latin typeface="Comic Sans MS" pitchFamily="66" charset="0"/>
            </a:endParaRPr>
          </a:p>
          <a:p>
            <a:pPr lvl="2"/>
            <a:r>
              <a:rPr lang="en-US" sz="1600" dirty="0">
                <a:latin typeface="Comic Sans MS" pitchFamily="66" charset="0"/>
              </a:rPr>
              <a:t>16% BB </a:t>
            </a:r>
            <a:r>
              <a:rPr lang="en-US" sz="1600" dirty="0" err="1">
                <a:latin typeface="Comic Sans MS" pitchFamily="66" charset="0"/>
              </a:rPr>
              <a:t>saat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lahir</a:t>
            </a:r>
            <a:r>
              <a:rPr lang="en-US" sz="1600" dirty="0">
                <a:latin typeface="Comic Sans MS" pitchFamily="66" charset="0"/>
              </a:rPr>
              <a:t> (% </a:t>
            </a:r>
            <a:r>
              <a:rPr lang="en-US" sz="1600" dirty="0" err="1">
                <a:latin typeface="Comic Sans MS" pitchFamily="66" charset="0"/>
              </a:rPr>
              <a:t>lemak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meningkat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hingga</a:t>
            </a:r>
            <a:r>
              <a:rPr lang="en-US" sz="1600" dirty="0">
                <a:latin typeface="Comic Sans MS" pitchFamily="66" charset="0"/>
              </a:rPr>
              <a:t> 9 </a:t>
            </a:r>
            <a:r>
              <a:rPr lang="en-US" sz="1600" dirty="0" err="1">
                <a:latin typeface="Comic Sans MS" pitchFamily="66" charset="0"/>
              </a:rPr>
              <a:t>bln</a:t>
            </a:r>
            <a:r>
              <a:rPr lang="en-US" sz="1600" dirty="0">
                <a:latin typeface="Comic Sans MS" pitchFamily="66" charset="0"/>
              </a:rPr>
              <a:t>)</a:t>
            </a:r>
            <a:endParaRPr lang="id-ID" sz="1600" dirty="0">
              <a:latin typeface="Comic Sans MS" pitchFamily="66" charset="0"/>
            </a:endParaRPr>
          </a:p>
          <a:p>
            <a:pPr lvl="2"/>
            <a:r>
              <a:rPr lang="en-US" sz="1600" dirty="0" err="1">
                <a:latin typeface="Comic Sans MS" pitchFamily="66" charset="0"/>
              </a:rPr>
              <a:t>wanita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lebih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banyak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lemak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sejak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lahir</a:t>
            </a:r>
            <a:endParaRPr lang="en-US" sz="1600" dirty="0">
              <a:latin typeface="Comic Sans MS" pitchFamily="66" charset="0"/>
            </a:endParaRPr>
          </a:p>
          <a:p>
            <a:pPr lvl="1"/>
            <a:r>
              <a:rPr lang="en-US" sz="1800" dirty="0">
                <a:latin typeface="Comic Sans MS" pitchFamily="66" charset="0"/>
              </a:rPr>
              <a:t>Air </a:t>
            </a:r>
            <a:r>
              <a:rPr lang="en-US" sz="1800" dirty="0" err="1">
                <a:latin typeface="Comic Sans MS" pitchFamily="66" charset="0"/>
              </a:rPr>
              <a:t>turun</a:t>
            </a:r>
            <a:r>
              <a:rPr lang="en-US" sz="1800" dirty="0">
                <a:latin typeface="Comic Sans MS" pitchFamily="66" charset="0"/>
              </a:rPr>
              <a:t> (</a:t>
            </a:r>
            <a:r>
              <a:rPr lang="en-US" sz="1800" dirty="0" err="1">
                <a:latin typeface="Comic Sans MS" pitchFamily="66" charset="0"/>
              </a:rPr>
              <a:t>tidak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mudah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dehidrasi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dibdg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bayi</a:t>
            </a:r>
            <a:r>
              <a:rPr lang="en-US" sz="1800" dirty="0">
                <a:latin typeface="Comic Sans MS" pitchFamily="66" charset="0"/>
              </a:rPr>
              <a:t>)</a:t>
            </a:r>
            <a:endParaRPr lang="id-ID" sz="1800" dirty="0">
              <a:latin typeface="Comic Sans MS" pitchFamily="66" charset="0"/>
            </a:endParaRPr>
          </a:p>
          <a:p>
            <a:pPr lvl="2"/>
            <a:r>
              <a:rPr lang="en-US" sz="1600" dirty="0">
                <a:latin typeface="Comic Sans MS" pitchFamily="66" charset="0"/>
              </a:rPr>
              <a:t>70% </a:t>
            </a:r>
            <a:r>
              <a:rPr lang="en-US" sz="1600" dirty="0" err="1">
                <a:latin typeface="Comic Sans MS" pitchFamily="66" charset="0"/>
              </a:rPr>
              <a:t>saat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lahir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>
                <a:latin typeface="Comic Sans MS" pitchFamily="66" charset="0"/>
                <a:sym typeface="Wingdings" pitchFamily="2" charset="2"/>
              </a:rPr>
              <a:t> 60% </a:t>
            </a:r>
            <a:r>
              <a:rPr lang="en-US" sz="1600" dirty="0" err="1">
                <a:latin typeface="Comic Sans MS" pitchFamily="66" charset="0"/>
                <a:sym typeface="Wingdings" pitchFamily="2" charset="2"/>
              </a:rPr>
              <a:t>umur</a:t>
            </a:r>
            <a:r>
              <a:rPr lang="en-US" sz="1600" dirty="0">
                <a:latin typeface="Comic Sans MS" pitchFamily="66" charset="0"/>
                <a:sym typeface="Wingdings" pitchFamily="2" charset="2"/>
              </a:rPr>
              <a:t> 1 </a:t>
            </a:r>
            <a:r>
              <a:rPr lang="en-US" sz="1600" dirty="0" err="1">
                <a:latin typeface="Comic Sans MS" pitchFamily="66" charset="0"/>
                <a:sym typeface="Wingdings" pitchFamily="2" charset="2"/>
              </a:rPr>
              <a:t>thn</a:t>
            </a:r>
            <a:endParaRPr lang="en-US" sz="1600" dirty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1800" dirty="0" err="1">
                <a:latin typeface="Comic Sans MS" pitchFamily="66" charset="0"/>
              </a:rPr>
              <a:t>Cairan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ekstrasel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turun</a:t>
            </a:r>
            <a:r>
              <a:rPr lang="en-US" sz="1800" dirty="0">
                <a:latin typeface="Comic Sans MS" pitchFamily="66" charset="0"/>
              </a:rPr>
              <a:t>, </a:t>
            </a:r>
            <a:r>
              <a:rPr lang="en-US" sz="1800" dirty="0" err="1">
                <a:latin typeface="Comic Sans MS" pitchFamily="66" charset="0"/>
              </a:rPr>
              <a:t>intrasel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meningkat</a:t>
            </a:r>
            <a:endParaRPr lang="id-ID" sz="1800" dirty="0">
              <a:latin typeface="Comic Sans MS" pitchFamily="66" charset="0"/>
            </a:endParaRPr>
          </a:p>
          <a:p>
            <a:pPr lvl="2"/>
            <a:r>
              <a:rPr lang="en-US" sz="1600" dirty="0" err="1">
                <a:latin typeface="Comic Sans MS" pitchFamily="66" charset="0"/>
              </a:rPr>
              <a:t>krn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pertumbuhan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sel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baru</a:t>
            </a:r>
            <a:endParaRPr lang="en-US" sz="1600" dirty="0">
              <a:latin typeface="Comic Sans MS" pitchFamily="66" charset="0"/>
            </a:endParaRPr>
          </a:p>
          <a:p>
            <a:pPr lvl="1"/>
            <a:r>
              <a:rPr lang="en-US" sz="1800" dirty="0" err="1">
                <a:latin typeface="Comic Sans MS" pitchFamily="66" charset="0"/>
              </a:rPr>
              <a:t>Anak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wanita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mempunyai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lemak</a:t>
            </a:r>
            <a:r>
              <a:rPr lang="en-US" sz="1800" dirty="0">
                <a:latin typeface="Comic Sans MS" pitchFamily="66" charset="0"/>
              </a:rPr>
              <a:t> &gt;&gt; </a:t>
            </a:r>
            <a:endParaRPr lang="id-ID" sz="1800" dirty="0">
              <a:latin typeface="Comic Sans MS" pitchFamily="66" charset="0"/>
            </a:endParaRPr>
          </a:p>
          <a:p>
            <a:pPr lvl="1">
              <a:buNone/>
            </a:pPr>
            <a:endParaRPr lang="en-US" sz="1800" dirty="0">
              <a:latin typeface="Comic Sans MS" pitchFamily="66" charset="0"/>
            </a:endParaRPr>
          </a:p>
          <a:p>
            <a:r>
              <a:rPr lang="en-US" sz="2000" dirty="0">
                <a:latin typeface="Comic Sans MS" pitchFamily="66" charset="0"/>
              </a:rPr>
              <a:t>Organ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Jaringan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1800" dirty="0" err="1">
                <a:latin typeface="Comic Sans MS" pitchFamily="66" charset="0"/>
              </a:rPr>
              <a:t>Pola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pertumbuhan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berbeda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setiap</a:t>
            </a:r>
            <a:r>
              <a:rPr lang="en-US" sz="1800" dirty="0">
                <a:latin typeface="Comic Sans MS" pitchFamily="66" charset="0"/>
              </a:rPr>
              <a:t> organ </a:t>
            </a:r>
            <a:r>
              <a:rPr lang="en-US" sz="1800" dirty="0" err="1">
                <a:latin typeface="Comic Sans MS" pitchFamily="66" charset="0"/>
              </a:rPr>
              <a:t>dan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jaringan</a:t>
            </a:r>
            <a:endParaRPr lang="en-US" sz="1800" dirty="0">
              <a:latin typeface="Comic Sans MS" pitchFamily="66" charset="0"/>
            </a:endParaRPr>
          </a:p>
          <a:p>
            <a:pPr lvl="1"/>
            <a:r>
              <a:rPr lang="en-US" sz="1800" dirty="0" err="1">
                <a:latin typeface="Comic Sans MS" pitchFamily="66" charset="0"/>
              </a:rPr>
              <a:t>Pertumbuhan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otak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mencapai</a:t>
            </a:r>
            <a:r>
              <a:rPr lang="en-US" sz="1800" dirty="0">
                <a:latin typeface="Comic Sans MS" pitchFamily="66" charset="0"/>
              </a:rPr>
              <a:t> 70% </a:t>
            </a:r>
            <a:r>
              <a:rPr lang="en-US" sz="1800" dirty="0" err="1">
                <a:latin typeface="Comic Sans MS" pitchFamily="66" charset="0"/>
              </a:rPr>
              <a:t>saat</a:t>
            </a:r>
            <a:r>
              <a:rPr lang="en-US" sz="1800" dirty="0">
                <a:latin typeface="Comic Sans MS" pitchFamily="66" charset="0"/>
              </a:rPr>
              <a:t> 2 </a:t>
            </a:r>
            <a:r>
              <a:rPr lang="en-US" sz="1800" dirty="0" err="1">
                <a:latin typeface="Comic Sans MS" pitchFamily="66" charset="0"/>
              </a:rPr>
              <a:t>thn</a:t>
            </a:r>
            <a:r>
              <a:rPr lang="en-US" sz="1800" dirty="0">
                <a:latin typeface="Comic Sans MS" pitchFamily="66" charset="0"/>
              </a:rPr>
              <a:t>, </a:t>
            </a:r>
            <a:r>
              <a:rPr lang="en-US" sz="1800" dirty="0" err="1">
                <a:latin typeface="Comic Sans MS" pitchFamily="66" charset="0"/>
              </a:rPr>
              <a:t>hampir</a:t>
            </a:r>
            <a:r>
              <a:rPr lang="en-US" sz="1800" dirty="0">
                <a:latin typeface="Comic Sans MS" pitchFamily="66" charset="0"/>
              </a:rPr>
              <a:t> 100% </a:t>
            </a:r>
            <a:r>
              <a:rPr lang="en-US" sz="1800" dirty="0" err="1">
                <a:latin typeface="Comic Sans MS" pitchFamily="66" charset="0"/>
              </a:rPr>
              <a:t>saat</a:t>
            </a:r>
            <a:r>
              <a:rPr lang="en-US" sz="1800" dirty="0">
                <a:latin typeface="Comic Sans MS" pitchFamily="66" charset="0"/>
              </a:rPr>
              <a:t> 5 </a:t>
            </a:r>
            <a:r>
              <a:rPr lang="en-US" sz="1800" dirty="0" err="1">
                <a:latin typeface="Comic Sans MS" pitchFamily="66" charset="0"/>
              </a:rPr>
              <a:t>thn</a:t>
            </a:r>
            <a:r>
              <a:rPr lang="en-US" sz="1800" dirty="0">
                <a:latin typeface="Comic Sans MS" pitchFamily="66" charset="0"/>
              </a:rPr>
              <a:t> (</a:t>
            </a:r>
            <a:r>
              <a:rPr lang="en-US" sz="1800" dirty="0" err="1">
                <a:latin typeface="Comic Sans MS" pitchFamily="66" charset="0"/>
              </a:rPr>
              <a:t>perlu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lemak</a:t>
            </a:r>
            <a:r>
              <a:rPr lang="en-US" sz="1800" dirty="0">
                <a:latin typeface="Comic Sans MS" pitchFamily="66" charset="0"/>
              </a:rPr>
              <a:t>, protein, Fe)</a:t>
            </a:r>
          </a:p>
          <a:p>
            <a:pPr lvl="1"/>
            <a:r>
              <a:rPr lang="en-US" sz="1800" dirty="0" err="1">
                <a:latin typeface="Comic Sans MS" pitchFamily="66" charset="0"/>
              </a:rPr>
              <a:t>Pertumbuhan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tulang</a:t>
            </a:r>
            <a:endParaRPr lang="en-US" sz="1800" dirty="0">
              <a:latin typeface="Comic Sans MS" pitchFamily="66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4000" dirty="0">
                <a:latin typeface="Comic Sans MS" pitchFamily="66" charset="0"/>
              </a:rPr>
              <a:t>Pola Pertumbuhan Anak</a:t>
            </a:r>
            <a:endParaRPr lang="en-US" sz="4000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68646" y="1357298"/>
            <a:ext cx="6218064" cy="491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98827" y="1357298"/>
            <a:ext cx="6859387" cy="491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>
                <a:latin typeface="Comic Sans MS" pitchFamily="66" charset="0"/>
              </a:rPr>
              <a:t>Motorik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kasar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meningkat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sangat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pesat</a:t>
            </a:r>
            <a:endParaRPr lang="en-US" sz="24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Motorik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halus</a:t>
            </a:r>
            <a:r>
              <a:rPr lang="en-US" sz="2400" dirty="0">
                <a:latin typeface="Comic Sans MS" pitchFamily="66" charset="0"/>
              </a:rPr>
              <a:t> &amp; </a:t>
            </a:r>
            <a:r>
              <a:rPr lang="en-US" sz="2400" dirty="0" err="1">
                <a:latin typeface="Comic Sans MS" pitchFamily="66" charset="0"/>
              </a:rPr>
              <a:t>koordinasi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mata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tangan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mulai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berkembang</a:t>
            </a:r>
            <a:endParaRPr lang="en-US" sz="2400" dirty="0">
              <a:latin typeface="Comic Sans MS" pitchFamily="66" charset="0"/>
            </a:endParaRPr>
          </a:p>
          <a:p>
            <a:r>
              <a:rPr lang="en-US" sz="2400" dirty="0">
                <a:latin typeface="Comic Sans MS" pitchFamily="66" charset="0"/>
              </a:rPr>
              <a:t>Handedness: </a:t>
            </a:r>
            <a:endParaRPr lang="id-ID" sz="24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kecenderungan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menggunakan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tangan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kanan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atau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kiri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mulai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usia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 3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tahun</a:t>
            </a:r>
            <a:endParaRPr lang="en-US" sz="2000" dirty="0">
              <a:latin typeface="Comic Sans MS" pitchFamily="66" charset="0"/>
              <a:sym typeface="Wingdings" pitchFamily="2" charset="2"/>
            </a:endParaRPr>
          </a:p>
          <a:p>
            <a:r>
              <a:rPr lang="en-US" sz="2400" dirty="0" err="1">
                <a:latin typeface="Comic Sans MS" pitchFamily="66" charset="0"/>
                <a:sym typeface="Wingdings" pitchFamily="2" charset="2"/>
              </a:rPr>
              <a:t>Perkembangan</a:t>
            </a:r>
            <a:r>
              <a:rPr lang="en-US" sz="24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400" dirty="0" err="1">
                <a:latin typeface="Comic Sans MS" pitchFamily="66" charset="0"/>
                <a:sym typeface="Wingdings" pitchFamily="2" charset="2"/>
              </a:rPr>
              <a:t>artistik</a:t>
            </a:r>
            <a:r>
              <a:rPr lang="en-US" sz="2400" dirty="0">
                <a:latin typeface="Comic Sans MS" pitchFamily="66" charset="0"/>
                <a:sym typeface="Wingdings" pitchFamily="2" charset="2"/>
              </a:rPr>
              <a:t>: 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2 </a:t>
            </a:r>
            <a:r>
              <a:rPr lang="en-US" sz="2000" dirty="0" err="1">
                <a:latin typeface="Comic Sans MS" pitchFamily="66" charset="0"/>
              </a:rPr>
              <a:t>tahun</a:t>
            </a:r>
            <a:r>
              <a:rPr lang="en-US" sz="2000" dirty="0">
                <a:latin typeface="Comic Sans MS" pitchFamily="66" charset="0"/>
              </a:rPr>
              <a:t>: scribble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3 </a:t>
            </a:r>
            <a:r>
              <a:rPr lang="en-US" sz="2000" dirty="0" err="1">
                <a:latin typeface="Comic Sans MS" pitchFamily="66" charset="0"/>
              </a:rPr>
              <a:t>tahun</a:t>
            </a:r>
            <a:r>
              <a:rPr lang="en-US" sz="2000" dirty="0">
                <a:latin typeface="Comic Sans MS" pitchFamily="66" charset="0"/>
              </a:rPr>
              <a:t>: </a:t>
            </a:r>
            <a:r>
              <a:rPr lang="en-US" sz="2000" dirty="0" err="1">
                <a:latin typeface="Comic Sans MS" pitchFamily="66" charset="0"/>
              </a:rPr>
              <a:t>gambar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bentuk</a:t>
            </a:r>
            <a:r>
              <a:rPr lang="en-US" sz="2000" dirty="0">
                <a:latin typeface="Comic Sans MS" pitchFamily="66" charset="0"/>
              </a:rPr>
              <a:t> (</a:t>
            </a:r>
            <a:r>
              <a:rPr lang="en-US" sz="2000" dirty="0" err="1">
                <a:latin typeface="Comic Sans MS" pitchFamily="66" charset="0"/>
              </a:rPr>
              <a:t>dasar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ke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kompleks</a:t>
            </a:r>
            <a:r>
              <a:rPr lang="en-US" sz="2000" dirty="0">
                <a:latin typeface="Comic Sans MS" pitchFamily="66" charset="0"/>
              </a:rPr>
              <a:t>)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4-5 </a:t>
            </a:r>
            <a:r>
              <a:rPr lang="en-US" sz="2000" dirty="0" err="1">
                <a:latin typeface="Comic Sans MS" pitchFamily="66" charset="0"/>
              </a:rPr>
              <a:t>tahun</a:t>
            </a:r>
            <a:r>
              <a:rPr lang="en-US" sz="2000" dirty="0">
                <a:latin typeface="Comic Sans MS" pitchFamily="66" charset="0"/>
              </a:rPr>
              <a:t>: </a:t>
            </a:r>
            <a:r>
              <a:rPr lang="en-US" sz="2000" dirty="0" err="1">
                <a:latin typeface="Comic Sans MS" pitchFamily="66" charset="0"/>
              </a:rPr>
              <a:t>gambar</a:t>
            </a:r>
            <a:r>
              <a:rPr lang="en-US" sz="2000" dirty="0">
                <a:latin typeface="Comic Sans MS" pitchFamily="66" charset="0"/>
              </a:rPr>
              <a:t> yang </a:t>
            </a:r>
            <a:r>
              <a:rPr lang="en-US" sz="2000" dirty="0" err="1">
                <a:latin typeface="Comic Sans MS" pitchFamily="66" charset="0"/>
              </a:rPr>
              <a:t>sudah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terlihat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jelas</a:t>
            </a:r>
            <a:endParaRPr lang="en-US" sz="2000" dirty="0">
              <a:latin typeface="Comic Sans MS" pitchFamily="66" charset="0"/>
            </a:endParaRP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Comic Sans MS" pitchFamily="66" charset="0"/>
              </a:rPr>
              <a:t>Keterampilan</a:t>
            </a:r>
            <a:r>
              <a:rPr lang="en-US" sz="4000" dirty="0">
                <a:latin typeface="Comic Sans MS" pitchFamily="66" charset="0"/>
              </a:rPr>
              <a:t> </a:t>
            </a:r>
            <a:r>
              <a:rPr lang="en-US" sz="4000" dirty="0" err="1">
                <a:latin typeface="Comic Sans MS" pitchFamily="66" charset="0"/>
              </a:rPr>
              <a:t>motorik</a:t>
            </a:r>
            <a:endParaRPr lang="en-US" sz="4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Gizi bayi (0-12 bulan)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</a:t>
            </a:fld>
            <a:endParaRPr lang="id-ID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11468" t="23684" r="46482" b="7895"/>
          <a:stretch>
            <a:fillRect/>
          </a:stretch>
        </p:blipFill>
        <p:spPr bwMode="auto">
          <a:xfrm>
            <a:off x="142844" y="2428868"/>
            <a:ext cx="314327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 l="3214" r="35714"/>
          <a:stretch>
            <a:fillRect/>
          </a:stretch>
        </p:blipFill>
        <p:spPr bwMode="auto">
          <a:xfrm>
            <a:off x="3357555" y="2428868"/>
            <a:ext cx="2824330" cy="371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 l="38861"/>
          <a:stretch>
            <a:fillRect/>
          </a:stretch>
        </p:blipFill>
        <p:spPr bwMode="auto">
          <a:xfrm>
            <a:off x="6274377" y="2419352"/>
            <a:ext cx="2798185" cy="365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>
                <a:latin typeface="Comic Sans MS" pitchFamily="66" charset="0"/>
              </a:rPr>
              <a:t>Keterampilan Makan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>
            <a:normAutofit/>
          </a:bodyPr>
          <a:lstStyle/>
          <a:p>
            <a:r>
              <a:rPr lang="id-ID" sz="2400" dirty="0">
                <a:latin typeface="Comic Sans MS" pitchFamily="66" charset="0"/>
              </a:rPr>
              <a:t>Usia </a:t>
            </a:r>
            <a:r>
              <a:rPr lang="en-US" sz="2400" dirty="0">
                <a:latin typeface="Comic Sans MS" pitchFamily="66" charset="0"/>
              </a:rPr>
              <a:t>1-3 </a:t>
            </a:r>
            <a:r>
              <a:rPr lang="en-US" sz="2400" dirty="0" err="1">
                <a:latin typeface="Comic Sans MS" pitchFamily="66" charset="0"/>
              </a:rPr>
              <a:t>thn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Mulai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belajar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sendiri</a:t>
            </a:r>
            <a:endParaRPr lang="id-ID" sz="2000" dirty="0">
              <a:latin typeface="Comic Sans MS" pitchFamily="66" charset="0"/>
            </a:endParaRPr>
          </a:p>
          <a:p>
            <a:pPr lvl="1"/>
            <a:r>
              <a:rPr lang="id-ID" sz="2000" dirty="0"/>
              <a:t>Dapat mengunyah lebih baik, gerkan lidah mulai berputar</a:t>
            </a:r>
          </a:p>
          <a:p>
            <a:pPr lvl="1"/>
            <a:r>
              <a:rPr lang="id-ID" sz="2000" dirty="0">
                <a:latin typeface="Comic Sans MS" pitchFamily="66" charset="0"/>
              </a:rPr>
              <a:t>Dapat menggunakan alat makan walaupun belum sempurna</a:t>
            </a:r>
          </a:p>
          <a:p>
            <a:pPr lvl="1"/>
            <a:r>
              <a:rPr lang="id-ID" sz="2000" dirty="0">
                <a:latin typeface="Comic Sans MS" pitchFamily="66" charset="0"/>
              </a:rPr>
              <a:t>Aturan sederhana utk takaran sajian</a:t>
            </a:r>
          </a:p>
          <a:p>
            <a:pPr lvl="2"/>
            <a:r>
              <a:rPr lang="id-ID" sz="1600" dirty="0"/>
              <a:t>1 sendok makan sesuai dengan tahunnya</a:t>
            </a:r>
          </a:p>
          <a:p>
            <a:pPr lvl="2"/>
            <a:r>
              <a:rPr lang="id-ID" sz="1600" dirty="0">
                <a:latin typeface="Comic Sans MS" pitchFamily="66" charset="0"/>
              </a:rPr>
              <a:t>Contoh: anak usia 2 tahun, maka takaran saji per kali makan sekitar 2 sendok makan.</a:t>
            </a:r>
          </a:p>
          <a:p>
            <a:pPr lvl="1"/>
            <a:r>
              <a:rPr lang="id-ID" sz="2000" dirty="0"/>
              <a:t>Lebih baik memberikan porsi kecil dan dapat ditambah sesuai keinginan anak</a:t>
            </a:r>
          </a:p>
          <a:p>
            <a:pPr lvl="1"/>
            <a:r>
              <a:rPr lang="id-ID" sz="2000" dirty="0"/>
              <a:t>Ketertarikan thd makanan menurun akibat laju pertumbuhan yg mulai menurun</a:t>
            </a:r>
          </a:p>
          <a:p>
            <a:pPr lvl="1"/>
            <a:endParaRPr lang="id-ID" sz="2000" dirty="0">
              <a:latin typeface="Comic Sans MS" pitchFamily="66" charset="0"/>
            </a:endParaRPr>
          </a:p>
          <a:p>
            <a:pPr lvl="1"/>
            <a:endParaRPr lang="id-ID" sz="2000" dirty="0">
              <a:latin typeface="Comic Sans MS" pitchFamily="66" charset="0"/>
            </a:endParaRPr>
          </a:p>
          <a:p>
            <a:pPr lvl="1"/>
            <a:endParaRPr lang="id-ID" sz="2000" dirty="0">
              <a:latin typeface="Comic Sans MS" pitchFamily="66" charset="0"/>
            </a:endParaRPr>
          </a:p>
          <a:p>
            <a:pPr lvl="2"/>
            <a:endParaRPr lang="en-US" sz="1600" dirty="0">
              <a:latin typeface="Comic Sans MS" pitchFamily="66" charset="0"/>
            </a:endParaRPr>
          </a:p>
          <a:p>
            <a:pPr lvl="1">
              <a:buNone/>
            </a:pPr>
            <a:endParaRPr lang="en-US" sz="2400" dirty="0">
              <a:latin typeface="Comic Sans MS" pitchFamily="66" charset="0"/>
            </a:endParaRPr>
          </a:p>
          <a:p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681060"/>
          </a:xfrm>
        </p:spPr>
        <p:txBody>
          <a:bodyPr/>
          <a:lstStyle/>
          <a:p>
            <a:r>
              <a:rPr lang="id-ID" dirty="0"/>
              <a:t>Keterampilan Makan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500726"/>
          </a:xfrm>
        </p:spPr>
        <p:txBody>
          <a:bodyPr/>
          <a:lstStyle/>
          <a:p>
            <a:r>
              <a:rPr lang="id-ID" sz="2400" dirty="0"/>
              <a:t>Usia 3-6 tahun</a:t>
            </a:r>
          </a:p>
          <a:p>
            <a:pPr lvl="1"/>
            <a:r>
              <a:rPr lang="id-ID" sz="2000" dirty="0"/>
              <a:t>Dapat menggunakan alat makan &amp; minum dg lebih baik.</a:t>
            </a:r>
          </a:p>
          <a:p>
            <a:pPr lvl="1"/>
            <a:r>
              <a:rPr lang="id-ID" sz="2000" dirty="0"/>
              <a:t>Anak sebaiknya didudukkan scr nyaman saat makan</a:t>
            </a:r>
          </a:p>
          <a:p>
            <a:pPr lvl="1"/>
            <a:r>
              <a:rPr lang="id-ID" sz="2000" dirty="0"/>
              <a:t>Selera makan meningkat kembali oleh karena tjdnya pacu tumbuh/growth spurt</a:t>
            </a:r>
          </a:p>
          <a:p>
            <a:pPr lvl="1"/>
            <a:r>
              <a:rPr lang="id-ID" sz="2000" dirty="0"/>
              <a:t>Senang membantu org di sekitarnya</a:t>
            </a:r>
          </a:p>
          <a:p>
            <a:pPr lvl="2"/>
            <a:r>
              <a:rPr lang="id-ID" sz="1800" dirty="0"/>
              <a:t>Fase yg tepat utk menngenalkan ttg makanan, pemilihan &amp; penyiapan.</a:t>
            </a:r>
          </a:p>
          <a:p>
            <a:pPr lvl="1"/>
            <a:r>
              <a:rPr lang="id-ID" sz="2000" dirty="0"/>
              <a:t>Secara alamiah memiliki kemampuan mengontol asupan energi</a:t>
            </a:r>
          </a:p>
          <a:p>
            <a:pPr lvl="2"/>
            <a:r>
              <a:rPr lang="id-ID" sz="1800" dirty="0"/>
              <a:t>Menyebabkan variasi selera makan</a:t>
            </a:r>
          </a:p>
          <a:p>
            <a:pPr lvl="1"/>
            <a:r>
              <a:rPr lang="id-ID" sz="2200" dirty="0"/>
              <a:t>Saat makan seringkali menjadi “arena perang”</a:t>
            </a:r>
          </a:p>
          <a:p>
            <a:pPr lvl="2"/>
            <a:r>
              <a:rPr lang="id-ID" sz="1800" dirty="0"/>
              <a:t>Jangan memaksakan jumlah makanan yg harus dimakan oleh anak.</a:t>
            </a:r>
          </a:p>
          <a:p>
            <a:pPr lvl="2"/>
            <a:r>
              <a:rPr lang="id-ID" sz="1800" dirty="0"/>
              <a:t>Jangan mengimingi anak dg “convenience food” (coklat, permen) sebagai hadiah menghabiskan sayur/buah.</a:t>
            </a:r>
          </a:p>
          <a:p>
            <a:pPr lvl="2"/>
            <a:r>
              <a:rPr lang="id-ID" sz="1800" dirty="0"/>
              <a:t>Buat porsi makan semenarik mungkin &amp; tidak berlebihan.</a:t>
            </a:r>
          </a:p>
          <a:p>
            <a:pPr lvl="1"/>
            <a:endParaRPr lang="id-ID" sz="2000" dirty="0"/>
          </a:p>
          <a:p>
            <a:pPr lvl="1"/>
            <a:endParaRPr lang="id-ID" dirty="0"/>
          </a:p>
          <a:p>
            <a:pPr lvl="1"/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32</a:t>
            </a:fld>
            <a:endParaRPr lang="id-ID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>
                <a:latin typeface="Comic Sans MS" pitchFamily="66" charset="0"/>
              </a:rPr>
              <a:t>Pola &amp; Selera </a:t>
            </a:r>
            <a:r>
              <a:rPr lang="en-US" dirty="0" err="1">
                <a:latin typeface="Comic Sans MS" pitchFamily="66" charset="0"/>
              </a:rPr>
              <a:t>makan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Comic Sans MS" pitchFamily="66" charset="0"/>
              </a:rPr>
              <a:t>Food preference </a:t>
            </a:r>
          </a:p>
          <a:p>
            <a:pPr lvl="1"/>
            <a:r>
              <a:rPr lang="en-US" dirty="0">
                <a:latin typeface="Comic Sans MS" pitchFamily="66" charset="0"/>
              </a:rPr>
              <a:t>Flavor, colorful, soft, moist, warm, </a:t>
            </a:r>
            <a:r>
              <a:rPr lang="en-US" dirty="0" err="1">
                <a:latin typeface="Comic Sans MS" pitchFamily="66" charset="0"/>
              </a:rPr>
              <a:t>porsi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kecil</a:t>
            </a:r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Food choice</a:t>
            </a:r>
          </a:p>
          <a:p>
            <a:pPr lvl="1"/>
            <a:r>
              <a:rPr lang="en-US" dirty="0" err="1">
                <a:latin typeface="Comic Sans MS" pitchFamily="66" charset="0"/>
              </a:rPr>
              <a:t>Kelebihan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konsumsi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susu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dirty="0" err="1">
                <a:latin typeface="Comic Sans MS" pitchFamily="66" charset="0"/>
                <a:sym typeface="Wingdings" pitchFamily="2" charset="2"/>
              </a:rPr>
              <a:t>kekurangan</a:t>
            </a:r>
            <a:r>
              <a:rPr lang="en-US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dirty="0" err="1">
                <a:latin typeface="Comic Sans MS" pitchFamily="66" charset="0"/>
                <a:sym typeface="Wingdings" pitchFamily="2" charset="2"/>
              </a:rPr>
              <a:t>pangan</a:t>
            </a:r>
            <a:r>
              <a:rPr lang="en-US" dirty="0">
                <a:latin typeface="Comic Sans MS" pitchFamily="66" charset="0"/>
                <a:sym typeface="Wingdings" pitchFamily="2" charset="2"/>
              </a:rPr>
              <a:t> lain</a:t>
            </a:r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Meal pattern </a:t>
            </a:r>
          </a:p>
          <a:p>
            <a:pPr lvl="1"/>
            <a:r>
              <a:rPr lang="en-US" dirty="0" err="1">
                <a:latin typeface="Comic Sans MS" pitchFamily="66" charset="0"/>
              </a:rPr>
              <a:t>Frekuensi</a:t>
            </a:r>
            <a:r>
              <a:rPr lang="en-US" dirty="0">
                <a:latin typeface="Comic Sans MS" pitchFamily="66" charset="0"/>
              </a:rPr>
              <a:t> &gt; 3x/hr (5-7x)</a:t>
            </a:r>
          </a:p>
          <a:p>
            <a:r>
              <a:rPr lang="en-US" dirty="0" err="1">
                <a:latin typeface="Comic Sans MS" pitchFamily="66" charset="0"/>
              </a:rPr>
              <a:t>Usia</a:t>
            </a:r>
            <a:r>
              <a:rPr lang="en-US" dirty="0">
                <a:latin typeface="Comic Sans MS" pitchFamily="66" charset="0"/>
              </a:rPr>
              <a:t> 2 – 4 </a:t>
            </a:r>
            <a:r>
              <a:rPr lang="en-US" dirty="0" err="1">
                <a:latin typeface="Comic Sans MS" pitchFamily="66" charset="0"/>
              </a:rPr>
              <a:t>tahun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masa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tersulit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pemberian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makan</a:t>
            </a:r>
            <a:endParaRPr lang="en-US" dirty="0">
              <a:latin typeface="Comic Sans MS" pitchFamily="66" charset="0"/>
            </a:endParaRPr>
          </a:p>
          <a:p>
            <a:r>
              <a:rPr lang="en-US" dirty="0" err="1">
                <a:latin typeface="Comic Sans MS" pitchFamily="66" charset="0"/>
              </a:rPr>
              <a:t>Usia</a:t>
            </a:r>
            <a:r>
              <a:rPr lang="en-US" dirty="0">
                <a:latin typeface="Comic Sans MS" pitchFamily="66" charset="0"/>
              </a:rPr>
              <a:t> 4 – 6 </a:t>
            </a:r>
            <a:r>
              <a:rPr lang="en-US" dirty="0" err="1">
                <a:latin typeface="Comic Sans MS" pitchFamily="66" charset="0"/>
              </a:rPr>
              <a:t>thn</a:t>
            </a:r>
            <a:r>
              <a:rPr lang="en-US" dirty="0">
                <a:latin typeface="Comic Sans MS" pitchFamily="66" charset="0"/>
              </a:rPr>
              <a:t> : </a:t>
            </a:r>
            <a:r>
              <a:rPr lang="en-US" dirty="0" err="1">
                <a:latin typeface="Comic Sans MS" pitchFamily="66" charset="0"/>
              </a:rPr>
              <a:t>kesukaran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makan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mulai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diatasi</a:t>
            </a:r>
            <a:endParaRPr lang="en-US" dirty="0">
              <a:latin typeface="Comic Sans MS" pitchFamily="66" charset="0"/>
            </a:endParaRPr>
          </a:p>
          <a:p>
            <a:r>
              <a:rPr lang="en-US" dirty="0">
                <a:latin typeface="Comic Sans MS" pitchFamily="66" charset="0"/>
              </a:rPr>
              <a:t>Snack</a:t>
            </a:r>
          </a:p>
          <a:p>
            <a:pPr lvl="1"/>
            <a:r>
              <a:rPr lang="en-US" dirty="0" err="1">
                <a:latin typeface="Comic Sans MS" pitchFamily="66" charset="0"/>
              </a:rPr>
              <a:t>Bagian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penting</a:t>
            </a:r>
            <a:r>
              <a:rPr lang="en-US" dirty="0">
                <a:latin typeface="Comic Sans MS" pitchFamily="66" charset="0"/>
              </a:rPr>
              <a:t>, </a:t>
            </a:r>
            <a:r>
              <a:rPr lang="en-US" dirty="0" err="1">
                <a:latin typeface="Comic Sans MS" pitchFamily="66" charset="0"/>
              </a:rPr>
              <a:t>krn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ukuran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lambung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kecil</a:t>
            </a:r>
            <a:endParaRPr lang="en-US" dirty="0">
              <a:latin typeface="Comic Sans MS" pitchFamily="66" charset="0"/>
            </a:endParaRPr>
          </a:p>
          <a:p>
            <a:pPr lvl="1"/>
            <a:r>
              <a:rPr lang="en-US" dirty="0" err="1">
                <a:latin typeface="Comic Sans MS" pitchFamily="66" charset="0"/>
              </a:rPr>
              <a:t>Jika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tidak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benar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memilih</a:t>
            </a:r>
            <a:r>
              <a:rPr lang="en-US" dirty="0">
                <a:latin typeface="Comic Sans MS" pitchFamily="66" charset="0"/>
              </a:rPr>
              <a:t> snack </a:t>
            </a:r>
            <a:r>
              <a:rPr lang="en-US" dirty="0">
                <a:latin typeface="Comic Sans MS" pitchFamily="66" charset="0"/>
                <a:sym typeface="Wingdings" pitchFamily="2" charset="2"/>
              </a:rPr>
              <a:t> </a:t>
            </a:r>
            <a:r>
              <a:rPr lang="en-US" dirty="0" err="1">
                <a:latin typeface="Comic Sans MS" pitchFamily="66" charset="0"/>
                <a:sym typeface="Wingdings" pitchFamily="2" charset="2"/>
              </a:rPr>
              <a:t>risiko</a:t>
            </a:r>
            <a:r>
              <a:rPr lang="en-US" dirty="0">
                <a:latin typeface="Comic Sans MS" pitchFamily="66" charset="0"/>
                <a:sym typeface="Wingdings" pitchFamily="2" charset="2"/>
              </a:rPr>
              <a:t> overweight </a:t>
            </a:r>
            <a:r>
              <a:rPr lang="en-US" dirty="0" err="1">
                <a:latin typeface="Comic Sans MS" pitchFamily="66" charset="0"/>
                <a:sym typeface="Wingdings" pitchFamily="2" charset="2"/>
              </a:rPr>
              <a:t>dan</a:t>
            </a:r>
            <a:r>
              <a:rPr lang="en-US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dirty="0" err="1">
                <a:latin typeface="Comic Sans MS" pitchFamily="66" charset="0"/>
                <a:sym typeface="Wingdings" pitchFamily="2" charset="2"/>
              </a:rPr>
              <a:t>obesitas</a:t>
            </a:r>
            <a:endParaRPr lang="en-US" dirty="0">
              <a:latin typeface="Comic Sans MS" pitchFamily="66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Porsi makan anak 1-3 tahun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2289597"/>
              </p:ext>
            </p:extLst>
          </p:nvPr>
        </p:nvGraphicFramePr>
        <p:xfrm>
          <a:off x="755576" y="1628800"/>
          <a:ext cx="5204023" cy="3413760"/>
        </p:xfrm>
        <a:graphic>
          <a:graphicData uri="http://schemas.openxmlformats.org/drawingml/2006/table">
            <a:tbl>
              <a:tblPr/>
              <a:tblGrid>
                <a:gridCol w="2441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2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377"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Jenis makanan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Porsi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217"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Makanan pokok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217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Sayur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217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Buah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377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Lauk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hewani, </a:t>
                      </a:r>
                    </a:p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nabati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377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putih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6-8 gelas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34</a:t>
            </a:fld>
            <a:endParaRPr lang="id-ID"/>
          </a:p>
        </p:txBody>
      </p:sp>
      <p:sp>
        <p:nvSpPr>
          <p:cNvPr id="10" name="Control 6"/>
          <p:cNvSpPr>
            <a:spLocks noChangeArrowheads="1" noChangeShapeType="1"/>
          </p:cNvSpPr>
          <p:nvPr/>
        </p:nvSpPr>
        <p:spPr bwMode="auto">
          <a:xfrm>
            <a:off x="4197350" y="8883650"/>
            <a:ext cx="3060700" cy="11096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031" name="Picture 7" descr="baby ap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13" y="2348880"/>
            <a:ext cx="23431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6712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Porsi makan anak 4-6 tahun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205668"/>
              </p:ext>
            </p:extLst>
          </p:nvPr>
        </p:nvGraphicFramePr>
        <p:xfrm>
          <a:off x="1043608" y="1556792"/>
          <a:ext cx="5760640" cy="2952330"/>
        </p:xfrm>
        <a:graphic>
          <a:graphicData uri="http://schemas.openxmlformats.org/drawingml/2006/table">
            <a:tbl>
              <a:tblPr/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282"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Jenis makanan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Porsi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828"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Makanan pokok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828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Sayur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828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Buah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282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Lauk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hewani, 2 nabati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282">
                <a:tc>
                  <a:txBody>
                    <a:bodyPr/>
                    <a:lstStyle/>
                    <a:p>
                      <a:pPr marR="381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b="1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Air putih</a:t>
                      </a:r>
                      <a:endParaRPr lang="id-ID" sz="2000" kern="140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6-8 gelas</a:t>
                      </a:r>
                      <a:endParaRPr lang="id-ID" sz="2000" kern="140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35</a:t>
            </a:fld>
            <a:endParaRPr lang="id-ID"/>
          </a:p>
        </p:txBody>
      </p:sp>
      <p:sp>
        <p:nvSpPr>
          <p:cNvPr id="7" name="Control 1"/>
          <p:cNvSpPr>
            <a:spLocks noChangeArrowheads="1" noChangeShapeType="1"/>
          </p:cNvSpPr>
          <p:nvPr/>
        </p:nvSpPr>
        <p:spPr bwMode="auto">
          <a:xfrm>
            <a:off x="4203700" y="8902700"/>
            <a:ext cx="3067050" cy="110966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0878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36</a:t>
            </a:fld>
            <a:endParaRPr lang="id-ID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539552" y="244596"/>
            <a:ext cx="5040560" cy="6120680"/>
            <a:chOff x="108063075" y="107940687"/>
            <a:chExt cx="4236630" cy="5467728"/>
          </a:xfrm>
        </p:grpSpPr>
        <p:pic>
          <p:nvPicPr>
            <p:cNvPr id="3075" name="Picture 3" descr="foodphoto-69-2"/>
            <p:cNvPicPr>
              <a:picLocks noChangeAspect="1" noChangeArrowheads="1"/>
            </p:cNvPicPr>
            <p:nvPr/>
          </p:nvPicPr>
          <p:blipFill>
            <a:blip r:embed="rId2" cstate="print">
              <a:lum bright="8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63075" y="107945930"/>
              <a:ext cx="1948170" cy="1307690"/>
            </a:xfrm>
            <a:prstGeom prst="rect">
              <a:avLst/>
            </a:prstGeom>
            <a:noFill/>
            <a:ln w="19050" algn="in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076" name="Picture 4" descr="foodphoto-12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5245" y="107940687"/>
              <a:ext cx="1964460" cy="1318175"/>
            </a:xfrm>
            <a:prstGeom prst="rect">
              <a:avLst/>
            </a:prstGeom>
            <a:noFill/>
            <a:ln w="19050" algn="in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08063075" y="109283775"/>
              <a:ext cx="1945800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porsi nasi = 1 piring sedang =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3/4 gelas = 100 gram</a:t>
              </a:r>
              <a:endParaRPr kumimoji="0" lang="id-ID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10335245" y="109283775"/>
              <a:ext cx="1964460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porsi mie kering=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piring sedang = 50 gram</a:t>
              </a:r>
              <a:endParaRPr kumimoji="0" lang="id-ID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9" name="Picture 7" descr="foodphoto-92"/>
            <p:cNvPicPr>
              <a:picLocks noChangeAspect="1" noChangeArrowheads="1"/>
            </p:cNvPicPr>
            <p:nvPr/>
          </p:nvPicPr>
          <p:blipFill>
            <a:blip r:embed="rId4" cstate="print">
              <a:lum bright="8000" contras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63075" y="109728188"/>
              <a:ext cx="1948170" cy="1307173"/>
            </a:xfrm>
            <a:prstGeom prst="rect">
              <a:avLst/>
            </a:prstGeom>
            <a:noFill/>
            <a:ln w="19050" algn="in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08063075" y="111083775"/>
              <a:ext cx="1948170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porsi roti tawar = 2 lembar = 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80 gram</a:t>
              </a:r>
              <a:endParaRPr kumimoji="0" lang="id-ID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81" name="Picture 9" descr="foodphoto-184"/>
            <p:cNvPicPr>
              <a:picLocks noChangeAspect="1" noChangeArrowheads="1"/>
            </p:cNvPicPr>
            <p:nvPr/>
          </p:nvPicPr>
          <p:blipFill>
            <a:blip r:embed="rId5" cstate="print">
              <a:lum bright="6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08675" y="111479775"/>
              <a:ext cx="1224000" cy="1368000"/>
            </a:xfrm>
            <a:prstGeom prst="rect">
              <a:avLst/>
            </a:prstGeom>
            <a:noFill/>
            <a:ln w="19050" algn="in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08063075" y="112847775"/>
              <a:ext cx="1948170" cy="560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porsi daging = separo telapak tangan dewasa = 35 gram</a:t>
              </a:r>
              <a:endParaRPr kumimoji="0" lang="id-ID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83" name="Picture 11" descr="foodphoto-36-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5245" y="109722671"/>
              <a:ext cx="1964460" cy="1318207"/>
            </a:xfrm>
            <a:prstGeom prst="rect">
              <a:avLst/>
            </a:prstGeom>
            <a:noFill/>
            <a:ln w="19050" algn="in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10335245" y="112847775"/>
              <a:ext cx="1964460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1 porsi = 1 butir = 60 gram</a:t>
              </a:r>
              <a:endParaRPr kumimoji="0" lang="id-ID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110335245" y="111083775"/>
              <a:ext cx="1964460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porsi ubi = 1 piring sedang =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150 gram</a:t>
              </a:r>
              <a:endParaRPr kumimoji="0" lang="id-ID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86" name="Picture 14" descr="foodphoto-163"/>
            <p:cNvPicPr>
              <a:picLocks noChangeAspect="1" noChangeArrowheads="1"/>
            </p:cNvPicPr>
            <p:nvPr/>
          </p:nvPicPr>
          <p:blipFill>
            <a:blip r:embed="rId7" cstate="print">
              <a:lum bright="6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35245" y="111504966"/>
              <a:ext cx="1964460" cy="1317618"/>
            </a:xfrm>
            <a:prstGeom prst="rect">
              <a:avLst/>
            </a:prstGeom>
            <a:noFill/>
            <a:ln w="19050" algn="in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5"/>
          <p:cNvGrpSpPr>
            <a:grpSpLocks/>
          </p:cNvGrpSpPr>
          <p:nvPr/>
        </p:nvGrpSpPr>
        <p:grpSpPr bwMode="auto">
          <a:xfrm>
            <a:off x="6084168" y="2842269"/>
            <a:ext cx="2699792" cy="2284810"/>
            <a:chOff x="109128675" y="106958175"/>
            <a:chExt cx="1965600" cy="1749600"/>
          </a:xfrm>
        </p:grpSpPr>
        <p:pic>
          <p:nvPicPr>
            <p:cNvPr id="3088" name="Picture 16" descr="foodphoto-68-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28675" y="106958175"/>
              <a:ext cx="1964460" cy="1318460"/>
            </a:xfrm>
            <a:prstGeom prst="rect">
              <a:avLst/>
            </a:prstGeom>
            <a:noFill/>
            <a:ln w="19050" algn="in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109128675" y="108311775"/>
              <a:ext cx="1965600" cy="3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porsi sayur =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 mangkuk sedang = 100 gram</a:t>
              </a:r>
              <a:endParaRPr kumimoji="0" lang="id-ID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6481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37</a:t>
            </a:fld>
            <a:endParaRPr lang="id-ID"/>
          </a:p>
        </p:txBody>
      </p:sp>
      <p:pic>
        <p:nvPicPr>
          <p:cNvPr id="4104" name="Picture 8" descr="buah 3"/>
          <p:cNvPicPr>
            <a:picLocks noChangeAspect="1" noChangeArrowheads="1"/>
          </p:cNvPicPr>
          <p:nvPr/>
        </p:nvPicPr>
        <p:blipFill>
          <a:blip r:embed="rId2" cstate="print">
            <a:lum bright="1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351936" cy="4536504"/>
          </a:xfrm>
          <a:prstGeom prst="rect">
            <a:avLst/>
          </a:prstGeom>
          <a:noFill/>
          <a:ln w="19050" algn="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71600" y="4911838"/>
            <a:ext cx="7416824" cy="131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1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porsi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=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d-ID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= 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2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salak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sedang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= 1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mangga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sedang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 (90 gram)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= 1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sawo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sedang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= 1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jambu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biji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besar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= 2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jeruk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manis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= 1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potong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besar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semangka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(180 gram) = 1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pisang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sedang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= 1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potong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sedang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pepaya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(110 gram)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= 1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potong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besar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melon (190 gram) =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separoh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alpukat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(60 gram)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= 1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belimbing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besar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(140 gram) = 8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buah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rambutan</a:t>
            </a: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 (75 gram) </a:t>
            </a:r>
            <a:endParaRPr kumimoji="0" lang="id-ID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36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38</a:t>
            </a:fld>
            <a:endParaRPr lang="id-ID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2123728" y="247650"/>
            <a:ext cx="4378325" cy="6618288"/>
            <a:chOff x="108063075" y="106799775"/>
            <a:chExt cx="4377600" cy="6618165"/>
          </a:xfrm>
        </p:grpSpPr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108063075" y="106799775"/>
              <a:ext cx="4236630" cy="57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Jajanan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(ukuran porsi untuk satu kali makan)</a:t>
              </a:r>
              <a:endParaRPr kumimoji="0" lang="id-ID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24" name="Picture 4" descr="jajanan 1"/>
            <p:cNvPicPr>
              <a:picLocks noChangeAspect="1" noChangeArrowheads="1"/>
            </p:cNvPicPr>
            <p:nvPr/>
          </p:nvPicPr>
          <p:blipFill>
            <a:blip r:embed="rId2" cstate="print">
              <a:lum bright="6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63075" y="107420175"/>
              <a:ext cx="4377600" cy="1112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108063075" y="108536175"/>
              <a:ext cx="4377375" cy="468000"/>
              <a:chOff x="108063075" y="108383775"/>
              <a:chExt cx="4377375" cy="468000"/>
            </a:xfrm>
          </p:grpSpPr>
          <p:sp>
            <p:nvSpPr>
              <p:cNvPr id="21" name="Text Box 6"/>
              <p:cNvSpPr txBox="1">
                <a:spLocks noChangeArrowheads="1"/>
              </p:cNvSpPr>
              <p:nvPr/>
            </p:nvSpPr>
            <p:spPr bwMode="auto">
              <a:xfrm>
                <a:off x="108063075" y="108383775"/>
                <a:ext cx="1447200" cy="252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 </a:t>
                </a:r>
                <a:r>
                  <a:rPr kumimoji="0" 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mangkok</a:t>
                </a:r>
                <a:r>
                  <a:rPr kumimoji="0" 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kolak</a:t>
                </a:r>
                <a:r>
                  <a:rPr kumimoji="0" 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pisang</a:t>
                </a:r>
                <a:endParaRPr kumimoji="0" lang="id-ID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Text Box 7"/>
              <p:cNvSpPr txBox="1">
                <a:spLocks noChangeArrowheads="1"/>
              </p:cNvSpPr>
              <p:nvPr/>
            </p:nvSpPr>
            <p:spPr bwMode="auto">
              <a:xfrm>
                <a:off x="109543725" y="108383775"/>
                <a:ext cx="1447200" cy="252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5 </a:t>
                </a:r>
                <a:r>
                  <a:rPr kumimoji="0" lang="en-US" sz="1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potong</a:t>
                </a: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lopis</a:t>
                </a: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ketan</a:t>
                </a:r>
                <a:endParaRPr kumimoji="0" lang="id-ID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Text Box 8"/>
              <p:cNvSpPr txBox="1">
                <a:spLocks noChangeArrowheads="1"/>
              </p:cNvSpPr>
              <p:nvPr/>
            </p:nvSpPr>
            <p:spPr bwMode="auto">
              <a:xfrm>
                <a:off x="110993250" y="108383775"/>
                <a:ext cx="1447200" cy="468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 </a:t>
                </a:r>
                <a:r>
                  <a:rPr kumimoji="0" lang="en-US" sz="1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mangkok</a:t>
                </a: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bubur</a:t>
                </a: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kacang</a:t>
                </a: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hijau</a:t>
                </a:r>
                <a:endParaRPr kumimoji="0" lang="id-ID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5129" name="Picture 9" descr="jajanan 2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63075" y="108921095"/>
              <a:ext cx="4377600" cy="1094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108063075" y="110004900"/>
              <a:ext cx="4377375" cy="396000"/>
              <a:chOff x="108063075" y="110147775"/>
              <a:chExt cx="4377375" cy="396000"/>
            </a:xfrm>
          </p:grpSpPr>
          <p:sp>
            <p:nvSpPr>
              <p:cNvPr id="18" name="Text Box 11"/>
              <p:cNvSpPr txBox="1">
                <a:spLocks noChangeArrowheads="1"/>
              </p:cNvSpPr>
              <p:nvPr/>
            </p:nvSpPr>
            <p:spPr bwMode="auto">
              <a:xfrm>
                <a:off x="108063075" y="110147775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 </a:t>
                </a:r>
                <a:r>
                  <a:rPr kumimoji="0" 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potong</a:t>
                </a:r>
                <a:r>
                  <a:rPr kumimoji="0" 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arem-arem</a:t>
                </a:r>
                <a:r>
                  <a:rPr kumimoji="0" 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/</a:t>
                </a:r>
                <a:r>
                  <a:rPr kumimoji="0" 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lontong</a:t>
                </a:r>
                <a:r>
                  <a:rPr kumimoji="0" 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isi</a:t>
                </a:r>
                <a:r>
                  <a:rPr kumimoji="0" 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1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sayur</a:t>
                </a:r>
                <a:endParaRPr kumimoji="0" lang="id-ID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 Box 12"/>
              <p:cNvSpPr txBox="1">
                <a:spLocks noChangeArrowheads="1"/>
              </p:cNvSpPr>
              <p:nvPr/>
            </p:nvSpPr>
            <p:spPr bwMode="auto">
              <a:xfrm>
                <a:off x="109543725" y="110147775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 potong nagasari/kue pisang</a:t>
                </a:r>
                <a:endParaRPr kumimoji="0" lang="id-ID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 Box 13"/>
              <p:cNvSpPr txBox="1">
                <a:spLocks noChangeArrowheads="1"/>
              </p:cNvSpPr>
              <p:nvPr/>
            </p:nvSpPr>
            <p:spPr bwMode="auto">
              <a:xfrm>
                <a:off x="110993250" y="110147775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 potong lemper ayam</a:t>
                </a:r>
                <a:endParaRPr kumimoji="0" lang="id-ID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5134" name="Picture 14" descr="jajanan 3"/>
            <p:cNvPicPr>
              <a:picLocks noChangeAspect="1" noChangeArrowheads="1"/>
            </p:cNvPicPr>
            <p:nvPr/>
          </p:nvPicPr>
          <p:blipFill>
            <a:blip r:embed="rId4" cstate="print">
              <a:lum bright="6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63075" y="110500724"/>
              <a:ext cx="4377600" cy="980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108063075" y="111487350"/>
              <a:ext cx="4377375" cy="396000"/>
              <a:chOff x="112656750" y="112847550"/>
              <a:chExt cx="4377375" cy="396000"/>
            </a:xfrm>
          </p:grpSpPr>
          <p:sp>
            <p:nvSpPr>
              <p:cNvPr id="15" name="Text Box 16"/>
              <p:cNvSpPr txBox="1">
                <a:spLocks noChangeArrowheads="1"/>
              </p:cNvSpPr>
              <p:nvPr/>
            </p:nvSpPr>
            <p:spPr bwMode="auto">
              <a:xfrm>
                <a:off x="112656750" y="112847550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2 potong pastel isi sayur</a:t>
                </a:r>
                <a:endParaRPr kumimoji="0" lang="id-ID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Text Box 17"/>
              <p:cNvSpPr txBox="1">
                <a:spLocks noChangeArrowheads="1"/>
              </p:cNvSpPr>
              <p:nvPr/>
            </p:nvSpPr>
            <p:spPr bwMode="auto">
              <a:xfrm>
                <a:off x="114137400" y="112847550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3 potong misro</a:t>
                </a:r>
                <a:endParaRPr kumimoji="0" lang="id-ID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115586925" y="112847550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2 potong combro ukuran sedang</a:t>
                </a:r>
                <a:endParaRPr kumimoji="0" lang="id-ID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5139" name="Picture 19" descr="jajanan 4"/>
            <p:cNvPicPr>
              <a:picLocks noChangeAspect="1" noChangeArrowheads="1"/>
            </p:cNvPicPr>
            <p:nvPr/>
          </p:nvPicPr>
          <p:blipFill>
            <a:blip r:embed="rId5" cstate="print">
              <a:lum bright="6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63075" y="112070884"/>
              <a:ext cx="4377600" cy="956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grpSp>
          <p:nvGrpSpPr>
            <p:cNvPr id="11" name="Group 20"/>
            <p:cNvGrpSpPr>
              <a:grpSpLocks/>
            </p:cNvGrpSpPr>
            <p:nvPr/>
          </p:nvGrpSpPr>
          <p:grpSpPr bwMode="auto">
            <a:xfrm>
              <a:off x="108063075" y="113021940"/>
              <a:ext cx="4377375" cy="396000"/>
              <a:chOff x="112771050" y="112961850"/>
              <a:chExt cx="4377375" cy="396000"/>
            </a:xfrm>
          </p:grpSpPr>
          <p:sp>
            <p:nvSpPr>
              <p:cNvPr id="12" name="Text Box 21"/>
              <p:cNvSpPr txBox="1">
                <a:spLocks noChangeArrowheads="1"/>
              </p:cNvSpPr>
              <p:nvPr/>
            </p:nvSpPr>
            <p:spPr bwMode="auto">
              <a:xfrm>
                <a:off x="112771050" y="112961850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 potong ubi rebus</a:t>
                </a:r>
                <a:endParaRPr kumimoji="0" lang="id-ID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 Box 22"/>
              <p:cNvSpPr txBox="1">
                <a:spLocks noChangeArrowheads="1"/>
              </p:cNvSpPr>
              <p:nvPr/>
            </p:nvSpPr>
            <p:spPr bwMode="auto">
              <a:xfrm>
                <a:off x="114251700" y="112961850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2 potong bakwan sayur</a:t>
                </a:r>
                <a:endParaRPr kumimoji="0" lang="id-ID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 Box 23"/>
              <p:cNvSpPr txBox="1">
                <a:spLocks noChangeArrowheads="1"/>
              </p:cNvSpPr>
              <p:nvPr/>
            </p:nvSpPr>
            <p:spPr bwMode="auto">
              <a:xfrm>
                <a:off x="115701225" y="112961850"/>
                <a:ext cx="1447200" cy="39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Aneka buah</a:t>
                </a:r>
                <a:endParaRPr kumimoji="0" lang="id-ID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048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4000" dirty="0">
                <a:latin typeface="Comic Sans MS" pitchFamily="66" charset="0"/>
              </a:rPr>
              <a:t>Masalah dalam </a:t>
            </a:r>
            <a:r>
              <a:rPr lang="en-US" sz="4000" dirty="0" err="1">
                <a:latin typeface="Comic Sans MS" pitchFamily="66" charset="0"/>
              </a:rPr>
              <a:t>Perilaku</a:t>
            </a:r>
            <a:r>
              <a:rPr lang="en-US" sz="4000" dirty="0">
                <a:latin typeface="Comic Sans MS" pitchFamily="66" charset="0"/>
              </a:rPr>
              <a:t> </a:t>
            </a:r>
            <a:r>
              <a:rPr lang="en-US" sz="4000" dirty="0" err="1">
                <a:latin typeface="Comic Sans MS" pitchFamily="66" charset="0"/>
              </a:rPr>
              <a:t>makan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600" dirty="0">
                <a:latin typeface="Comic Sans MS" pitchFamily="66" charset="0"/>
              </a:rPr>
              <a:t>Food jags</a:t>
            </a:r>
          </a:p>
          <a:p>
            <a:pPr lvl="1"/>
            <a:r>
              <a:rPr lang="en-US" sz="2100" dirty="0" err="1">
                <a:latin typeface="Comic Sans MS" pitchFamily="66" charset="0"/>
              </a:rPr>
              <a:t>Makan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makanan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tertentu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dlm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waktu</a:t>
            </a:r>
            <a:r>
              <a:rPr lang="en-US" sz="2100" dirty="0">
                <a:latin typeface="Comic Sans MS" pitchFamily="66" charset="0"/>
              </a:rPr>
              <a:t> lama</a:t>
            </a:r>
          </a:p>
          <a:p>
            <a:pPr lvl="1"/>
            <a:r>
              <a:rPr lang="en-US" sz="2100" dirty="0" err="1">
                <a:latin typeface="Comic Sans MS" pitchFamily="66" charset="0"/>
              </a:rPr>
              <a:t>Tidak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mau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konsumsi</a:t>
            </a:r>
            <a:r>
              <a:rPr lang="en-US" sz="2100" dirty="0">
                <a:latin typeface="Comic Sans MS" pitchFamily="66" charset="0"/>
              </a:rPr>
              <a:t> yang lain</a:t>
            </a:r>
          </a:p>
          <a:p>
            <a:pPr lvl="1"/>
            <a:r>
              <a:rPr lang="en-US" sz="2100" dirty="0" err="1">
                <a:latin typeface="Comic Sans MS" pitchFamily="66" charset="0"/>
              </a:rPr>
              <a:t>Masalah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jika</a:t>
            </a:r>
            <a:r>
              <a:rPr lang="en-US" sz="2100" dirty="0">
                <a:latin typeface="Comic Sans MS" pitchFamily="66" charset="0"/>
              </a:rPr>
              <a:t>: </a:t>
            </a:r>
            <a:r>
              <a:rPr lang="en-US" sz="2100" dirty="0" err="1">
                <a:latin typeface="Comic Sans MS" pitchFamily="66" charset="0"/>
              </a:rPr>
              <a:t>tinggi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lemak</a:t>
            </a:r>
            <a:r>
              <a:rPr lang="en-US" sz="2100" dirty="0">
                <a:latin typeface="Comic Sans MS" pitchFamily="66" charset="0"/>
              </a:rPr>
              <a:t>, </a:t>
            </a:r>
            <a:r>
              <a:rPr lang="en-US" sz="2100" dirty="0" err="1">
                <a:latin typeface="Comic Sans MS" pitchFamily="66" charset="0"/>
              </a:rPr>
              <a:t>gula</a:t>
            </a:r>
            <a:r>
              <a:rPr lang="en-US" sz="2100" dirty="0">
                <a:latin typeface="Comic Sans MS" pitchFamily="66" charset="0"/>
              </a:rPr>
              <a:t>, </a:t>
            </a:r>
            <a:r>
              <a:rPr lang="en-US" sz="2100" dirty="0" err="1">
                <a:latin typeface="Comic Sans MS" pitchFamily="66" charset="0"/>
              </a:rPr>
              <a:t>garam</a:t>
            </a:r>
            <a:endParaRPr lang="en-US" sz="2100" dirty="0">
              <a:latin typeface="Comic Sans MS" pitchFamily="66" charset="0"/>
            </a:endParaRPr>
          </a:p>
          <a:p>
            <a:pPr lvl="1"/>
            <a:r>
              <a:rPr lang="en-US" sz="2100" dirty="0" err="1">
                <a:latin typeface="Comic Sans MS" pitchFamily="66" charset="0"/>
              </a:rPr>
              <a:t>Variasi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makanan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terbatas</a:t>
            </a:r>
            <a:r>
              <a:rPr lang="en-US" sz="2100" dirty="0">
                <a:latin typeface="Comic Sans MS" pitchFamily="66" charset="0"/>
              </a:rPr>
              <a:t>/</a:t>
            </a:r>
            <a:r>
              <a:rPr lang="en-US" sz="2100" dirty="0" err="1">
                <a:latin typeface="Comic Sans MS" pitchFamily="66" charset="0"/>
              </a:rPr>
              <a:t>monoton</a:t>
            </a:r>
            <a:endParaRPr lang="id-ID" sz="2100" dirty="0">
              <a:latin typeface="Comic Sans MS" pitchFamily="66" charset="0"/>
            </a:endParaRPr>
          </a:p>
          <a:p>
            <a:pPr lvl="1">
              <a:buNone/>
            </a:pPr>
            <a:endParaRPr lang="id-ID" sz="2100" dirty="0">
              <a:latin typeface="Comic Sans MS" pitchFamily="66" charset="0"/>
            </a:endParaRPr>
          </a:p>
          <a:p>
            <a:r>
              <a:rPr lang="en-US" sz="2400" dirty="0"/>
              <a:t>The picky eater </a:t>
            </a:r>
          </a:p>
          <a:p>
            <a:pPr lvl="1"/>
            <a:r>
              <a:rPr lang="en-US" sz="2100" dirty="0" err="1"/>
              <a:t>Pemilih</a:t>
            </a:r>
            <a:r>
              <a:rPr lang="en-US" sz="2100" dirty="0"/>
              <a:t>, </a:t>
            </a:r>
            <a:r>
              <a:rPr lang="en-US" sz="2100" dirty="0" err="1"/>
              <a:t>kesuka</a:t>
            </a:r>
            <a:r>
              <a:rPr lang="en-US" sz="2100" dirty="0"/>
              <a:t>/</a:t>
            </a:r>
            <a:r>
              <a:rPr lang="en-US" sz="2100" dirty="0" err="1"/>
              <a:t>tidaksukaan</a:t>
            </a:r>
            <a:r>
              <a:rPr lang="en-US" sz="2100" dirty="0"/>
              <a:t> </a:t>
            </a:r>
            <a:r>
              <a:rPr lang="en-US" sz="2100" dirty="0" err="1"/>
              <a:t>thd</a:t>
            </a:r>
            <a:r>
              <a:rPr lang="en-US" sz="2100" dirty="0"/>
              <a:t> </a:t>
            </a:r>
            <a:r>
              <a:rPr lang="en-US" sz="2100" dirty="0" err="1"/>
              <a:t>makanan</a:t>
            </a:r>
            <a:r>
              <a:rPr lang="en-US" sz="2100" dirty="0"/>
              <a:t> </a:t>
            </a:r>
            <a:r>
              <a:rPr lang="en-US" sz="2100" dirty="0" err="1"/>
              <a:t>terbentuk</a:t>
            </a:r>
            <a:r>
              <a:rPr lang="en-US" sz="2100" dirty="0"/>
              <a:t>, </a:t>
            </a:r>
            <a:r>
              <a:rPr lang="en-US" sz="2100" dirty="0" err="1"/>
              <a:t>menolak</a:t>
            </a:r>
            <a:r>
              <a:rPr lang="en-US" sz="2100" dirty="0"/>
              <a:t> </a:t>
            </a:r>
            <a:r>
              <a:rPr lang="en-US" sz="2100" dirty="0" err="1"/>
              <a:t>makanan</a:t>
            </a:r>
            <a:r>
              <a:rPr lang="en-US" sz="2100" dirty="0"/>
              <a:t> </a:t>
            </a:r>
            <a:r>
              <a:rPr lang="en-US" sz="2100" dirty="0" err="1"/>
              <a:t>rumah</a:t>
            </a:r>
            <a:r>
              <a:rPr lang="en-US" sz="2100" dirty="0"/>
              <a:t> </a:t>
            </a:r>
          </a:p>
          <a:p>
            <a:pPr lvl="1">
              <a:buNone/>
            </a:pPr>
            <a:endParaRPr lang="en-US" dirty="0">
              <a:latin typeface="Comic Sans MS" pitchFamily="66" charset="0"/>
            </a:endParaRPr>
          </a:p>
          <a:p>
            <a:r>
              <a:rPr lang="en-US" sz="2600" dirty="0" err="1">
                <a:latin typeface="Comic Sans MS" pitchFamily="66" charset="0"/>
              </a:rPr>
              <a:t>Chooking</a:t>
            </a:r>
            <a:r>
              <a:rPr lang="en-US" sz="2600" dirty="0">
                <a:latin typeface="Comic Sans MS" pitchFamily="66" charset="0"/>
              </a:rPr>
              <a:t> (</a:t>
            </a:r>
            <a:r>
              <a:rPr lang="en-US" sz="2600" dirty="0" err="1">
                <a:latin typeface="Comic Sans MS" pitchFamily="66" charset="0"/>
              </a:rPr>
              <a:t>tersedak</a:t>
            </a:r>
            <a:r>
              <a:rPr lang="en-US" sz="2600" dirty="0">
                <a:latin typeface="Comic Sans MS" pitchFamily="66" charset="0"/>
              </a:rPr>
              <a:t>)</a:t>
            </a:r>
          </a:p>
          <a:p>
            <a:pPr lvl="1"/>
            <a:r>
              <a:rPr lang="en-US" sz="2100" dirty="0" err="1">
                <a:latin typeface="Comic Sans MS" pitchFamily="66" charset="0"/>
              </a:rPr>
              <a:t>Tidak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cukup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dikunyah</a:t>
            </a:r>
            <a:endParaRPr lang="en-US" sz="2100" dirty="0">
              <a:latin typeface="Comic Sans MS" pitchFamily="66" charset="0"/>
            </a:endParaRPr>
          </a:p>
          <a:p>
            <a:pPr lvl="1"/>
            <a:r>
              <a:rPr lang="en-US" sz="2100" dirty="0" err="1">
                <a:latin typeface="Comic Sans MS" pitchFamily="66" charset="0"/>
              </a:rPr>
              <a:t>Potong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makanan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dlm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potongan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kecil</a:t>
            </a:r>
            <a:endParaRPr lang="en-US" sz="2100" dirty="0">
              <a:latin typeface="Comic Sans MS" pitchFamily="66" charset="0"/>
            </a:endParaRPr>
          </a:p>
          <a:p>
            <a:pPr lvl="1"/>
            <a:r>
              <a:rPr lang="en-US" sz="2100" dirty="0" err="1">
                <a:latin typeface="Comic Sans MS" pitchFamily="66" charset="0"/>
              </a:rPr>
              <a:t>Makan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diawasi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dan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sambil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duduk</a:t>
            </a:r>
            <a:endParaRPr lang="en-US" sz="2100" dirty="0">
              <a:latin typeface="Comic Sans MS" pitchFamily="66" charset="0"/>
            </a:endParaRPr>
          </a:p>
          <a:p>
            <a:pPr lvl="1"/>
            <a:r>
              <a:rPr lang="en-US" sz="2100" dirty="0" err="1">
                <a:latin typeface="Comic Sans MS" pitchFamily="66" charset="0"/>
              </a:rPr>
              <a:t>Jangan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memberikan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makanan</a:t>
            </a:r>
            <a:r>
              <a:rPr lang="en-US" sz="2100" dirty="0">
                <a:latin typeface="Comic Sans MS" pitchFamily="66" charset="0"/>
              </a:rPr>
              <a:t>/snack </a:t>
            </a:r>
            <a:r>
              <a:rPr lang="en-US" sz="2100" dirty="0" err="1">
                <a:latin typeface="Comic Sans MS" pitchFamily="66" charset="0"/>
              </a:rPr>
              <a:t>sebelum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waktu</a:t>
            </a:r>
            <a:r>
              <a:rPr lang="en-US" sz="2100" dirty="0">
                <a:latin typeface="Comic Sans MS" pitchFamily="66" charset="0"/>
              </a:rPr>
              <a:t> </a:t>
            </a:r>
            <a:r>
              <a:rPr lang="en-US" sz="2100" dirty="0" err="1">
                <a:latin typeface="Comic Sans MS" pitchFamily="66" charset="0"/>
              </a:rPr>
              <a:t>makan</a:t>
            </a:r>
            <a:endParaRPr lang="en-US" sz="2100" dirty="0">
              <a:latin typeface="Comic Sans MS" pitchFamily="66" charset="0"/>
            </a:endParaRP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>
                <a:latin typeface="Comic Sans MS" pitchFamily="66" charset="0"/>
              </a:rPr>
              <a:t>Pertumbuhan &amp; Perkembangan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latin typeface="Comic Sans MS" pitchFamily="66" charset="0"/>
              </a:rPr>
              <a:t>Pertumbuhan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fisik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perkembangan</a:t>
            </a:r>
            <a:r>
              <a:rPr lang="en-US" sz="2400" dirty="0">
                <a:latin typeface="Comic Sans MS" pitchFamily="66" charset="0"/>
              </a:rPr>
              <a:t> yang </a:t>
            </a:r>
            <a:r>
              <a:rPr lang="en-US" sz="2400" dirty="0" err="1">
                <a:latin typeface="Comic Sans MS" pitchFamily="66" charset="0"/>
              </a:rPr>
              <a:t>cepat</a:t>
            </a:r>
            <a:r>
              <a:rPr lang="en-US" sz="2400" dirty="0">
                <a:latin typeface="Comic Sans MS" pitchFamily="66" charset="0"/>
              </a:rPr>
              <a:t> (growth spurt)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Usia</a:t>
            </a:r>
            <a:r>
              <a:rPr lang="en-US" sz="2000" dirty="0">
                <a:latin typeface="Comic Sans MS" pitchFamily="66" charset="0"/>
              </a:rPr>
              <a:t> 6 </a:t>
            </a:r>
            <a:r>
              <a:rPr lang="en-US" sz="2000" dirty="0" err="1">
                <a:latin typeface="Comic Sans MS" pitchFamily="66" charset="0"/>
              </a:rPr>
              <a:t>bulan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 BB 2x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berat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lahir</a:t>
            </a:r>
            <a:endParaRPr lang="en-US" sz="2000" dirty="0">
              <a:latin typeface="Comic Sans MS" pitchFamily="66" charset="0"/>
              <a:sym typeface="Wingdings" pitchFamily="2" charset="2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Usia</a:t>
            </a:r>
            <a:r>
              <a:rPr lang="en-US" sz="2000" dirty="0">
                <a:latin typeface="Comic Sans MS" pitchFamily="66" charset="0"/>
              </a:rPr>
              <a:t> 1 </a:t>
            </a:r>
            <a:r>
              <a:rPr lang="en-US" sz="2000" dirty="0" err="1">
                <a:latin typeface="Comic Sans MS" pitchFamily="66" charset="0"/>
              </a:rPr>
              <a:t>tahun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 BB 3x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berat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lahir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, PB </a:t>
            </a:r>
            <a:r>
              <a:rPr lang="en-US" sz="2000" dirty="0">
                <a:latin typeface="Comic Sans MS" pitchFamily="66" charset="0"/>
                <a:sym typeface="Symbol" pitchFamily="18" charset="2"/>
              </a:rPr>
              <a:t> 50%</a:t>
            </a:r>
            <a:endParaRPr lang="id-ID" sz="2000" dirty="0">
              <a:latin typeface="Comic Sans MS" pitchFamily="66" charset="0"/>
              <a:sym typeface="Symbol" pitchFamily="18" charset="2"/>
            </a:endParaRPr>
          </a:p>
          <a:p>
            <a:pPr lvl="1"/>
            <a:endParaRPr lang="en-US" sz="2000" dirty="0">
              <a:latin typeface="Comic Sans MS" pitchFamily="66" charset="0"/>
              <a:sym typeface="Symbol" pitchFamily="18" charset="2"/>
            </a:endParaRPr>
          </a:p>
          <a:p>
            <a:r>
              <a:rPr lang="en-US" sz="2400" dirty="0" err="1">
                <a:latin typeface="Comic Sans MS" pitchFamily="66" charset="0"/>
              </a:rPr>
              <a:t>Ukuran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tubuh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kecil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Jumlah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makanan</a:t>
            </a:r>
            <a:r>
              <a:rPr lang="en-US" sz="2000" dirty="0">
                <a:latin typeface="Comic Sans MS" pitchFamily="66" charset="0"/>
              </a:rPr>
              <a:t> per </a:t>
            </a:r>
            <a:r>
              <a:rPr lang="en-US" sz="2000" dirty="0" err="1">
                <a:latin typeface="Comic Sans MS" pitchFamily="66" charset="0"/>
              </a:rPr>
              <a:t>satu</a:t>
            </a:r>
            <a:r>
              <a:rPr lang="en-US" sz="2000" dirty="0">
                <a:latin typeface="Comic Sans MS" pitchFamily="66" charset="0"/>
              </a:rPr>
              <a:t> kali </a:t>
            </a:r>
            <a:r>
              <a:rPr lang="en-US" sz="2000" dirty="0" err="1">
                <a:latin typeface="Comic Sans MS" pitchFamily="66" charset="0"/>
              </a:rPr>
              <a:t>makan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sedikit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tetapi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sering</a:t>
            </a:r>
            <a:endParaRPr lang="id-ID" sz="2000" dirty="0">
              <a:latin typeface="Comic Sans MS" pitchFamily="66" charset="0"/>
            </a:endParaRPr>
          </a:p>
          <a:p>
            <a:pPr lvl="1"/>
            <a:endParaRPr lang="en-US" sz="20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Immaturitas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dalam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perilaku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makan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Harus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membatasi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jumlah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jenis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karena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fungsi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ginjal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GI tract </a:t>
            </a:r>
            <a:r>
              <a:rPr lang="en-US" sz="2000" dirty="0" err="1">
                <a:latin typeface="Comic Sans MS" pitchFamily="66" charset="0"/>
              </a:rPr>
              <a:t>belum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sempurna</a:t>
            </a:r>
            <a:endParaRPr lang="en-US" sz="2000" dirty="0">
              <a:latin typeface="Comic Sans MS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11563-0464-47BC-892D-37A53BDC4F8D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Comic Sans MS" pitchFamily="66" charset="0"/>
              </a:rPr>
              <a:t>Zat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Gizi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Utama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554551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Comic Sans MS" pitchFamily="66" charset="0"/>
              </a:rPr>
              <a:t>Zat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gizi</a:t>
            </a:r>
            <a:r>
              <a:rPr lang="en-US" sz="2400" dirty="0">
                <a:latin typeface="Comic Sans MS" pitchFamily="66" charset="0"/>
              </a:rPr>
              <a:t> yang </a:t>
            </a:r>
            <a:r>
              <a:rPr lang="en-US" sz="2400" dirty="0" err="1">
                <a:latin typeface="Comic Sans MS" pitchFamily="66" charset="0"/>
              </a:rPr>
              <a:t>diperlukan</a:t>
            </a:r>
            <a:r>
              <a:rPr lang="en-US" sz="2400" dirty="0">
                <a:latin typeface="Comic Sans MS" pitchFamily="66" charset="0"/>
              </a:rPr>
              <a:t>: </a:t>
            </a:r>
            <a:endParaRPr lang="id-ID" sz="2400" dirty="0">
              <a:latin typeface="Comic Sans MS" pitchFamily="66" charset="0"/>
            </a:endParaRPr>
          </a:p>
          <a:p>
            <a:pPr lvl="1"/>
            <a:r>
              <a:rPr lang="en-US" sz="2000" dirty="0">
                <a:latin typeface="Comic Sans MS" pitchFamily="66" charset="0"/>
              </a:rPr>
              <a:t>protein, </a:t>
            </a:r>
            <a:r>
              <a:rPr lang="en-US" sz="2000" dirty="0" err="1">
                <a:latin typeface="Comic Sans MS" pitchFamily="66" charset="0"/>
              </a:rPr>
              <a:t>lemak</a:t>
            </a:r>
            <a:r>
              <a:rPr lang="en-US" sz="2000" dirty="0">
                <a:latin typeface="Comic Sans MS" pitchFamily="66" charset="0"/>
              </a:rPr>
              <a:t>, Ca, Fe, Zn</a:t>
            </a:r>
          </a:p>
          <a:p>
            <a:r>
              <a:rPr lang="en-US" sz="2400" dirty="0" err="1">
                <a:latin typeface="Comic Sans MS" pitchFamily="66" charset="0"/>
              </a:rPr>
              <a:t>Kebutuhan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kalori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turun</a:t>
            </a:r>
            <a:r>
              <a:rPr lang="en-US" sz="2400" dirty="0">
                <a:latin typeface="Comic Sans MS" pitchFamily="66" charset="0"/>
              </a:rPr>
              <a:t>, protein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mineral </a:t>
            </a:r>
            <a:r>
              <a:rPr lang="en-US" sz="2400" dirty="0" err="1">
                <a:latin typeface="Comic Sans MS" pitchFamily="66" charset="0"/>
              </a:rPr>
              <a:t>naik</a:t>
            </a:r>
            <a:endParaRPr lang="en-US" sz="24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Perhatikan</a:t>
            </a:r>
            <a:r>
              <a:rPr lang="en-US" sz="2400" dirty="0">
                <a:latin typeface="Comic Sans MS" pitchFamily="66" charset="0"/>
              </a:rPr>
              <a:t> : </a:t>
            </a:r>
            <a:endParaRPr lang="id-ID" sz="2400" dirty="0">
              <a:latin typeface="Comic Sans MS" pitchFamily="66" charset="0"/>
            </a:endParaRPr>
          </a:p>
          <a:p>
            <a:pPr lvl="1"/>
            <a:r>
              <a:rPr lang="en-US" sz="2000" dirty="0">
                <a:latin typeface="Comic Sans MS" pitchFamily="66" charset="0"/>
              </a:rPr>
              <a:t>intake E </a:t>
            </a:r>
            <a:r>
              <a:rPr lang="en-US" sz="2000" dirty="0" err="1">
                <a:latin typeface="Comic Sans MS" pitchFamily="66" charset="0"/>
              </a:rPr>
              <a:t>yg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rendah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tidak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sesuai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untuk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pertumbuhan</a:t>
            </a:r>
            <a:r>
              <a:rPr lang="en-US" sz="2000" dirty="0">
                <a:latin typeface="Comic Sans MS" pitchFamily="66" charset="0"/>
              </a:rPr>
              <a:t>, </a:t>
            </a:r>
            <a:endParaRPr lang="id-ID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perlu</a:t>
            </a:r>
            <a:r>
              <a:rPr lang="en-US" sz="2000" dirty="0">
                <a:latin typeface="Comic Sans MS" pitchFamily="66" charset="0"/>
              </a:rPr>
              <a:t> snack </a:t>
            </a:r>
            <a:r>
              <a:rPr lang="en-US" sz="2000" dirty="0" err="1">
                <a:latin typeface="Comic Sans MS" pitchFamily="66" charset="0"/>
              </a:rPr>
              <a:t>tinggi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kalori</a:t>
            </a:r>
            <a:r>
              <a:rPr lang="en-US" sz="2000" dirty="0">
                <a:latin typeface="Comic Sans MS" pitchFamily="66" charset="0"/>
              </a:rPr>
              <a:t>, </a:t>
            </a:r>
            <a:endParaRPr lang="id-ID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variasi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tinggi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lemak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buah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sayur</a:t>
            </a:r>
            <a:endParaRPr lang="id-ID" sz="2000" dirty="0">
              <a:latin typeface="Comic Sans MS" pitchFamily="66" charset="0"/>
            </a:endParaRPr>
          </a:p>
          <a:p>
            <a:pPr lvl="1"/>
            <a:endParaRPr lang="id-ID" sz="2000" dirty="0"/>
          </a:p>
          <a:p>
            <a:r>
              <a:rPr lang="en-US" sz="2400" dirty="0"/>
              <a:t>Cara </a:t>
            </a:r>
            <a:r>
              <a:rPr lang="en-US" sz="2400" dirty="0" err="1"/>
              <a:t>mengestimasi</a:t>
            </a:r>
            <a:r>
              <a:rPr lang="en-US" sz="2400" dirty="0"/>
              <a:t> </a:t>
            </a:r>
            <a:r>
              <a:rPr lang="en-US" sz="2400" dirty="0" err="1"/>
              <a:t>kecukupan</a:t>
            </a:r>
            <a:r>
              <a:rPr lang="en-US" sz="2400" dirty="0"/>
              <a:t> </a:t>
            </a:r>
            <a:r>
              <a:rPr lang="en-US" sz="2400" dirty="0" err="1"/>
              <a:t>gizi</a:t>
            </a:r>
            <a:r>
              <a:rPr lang="en-US" sz="2400" dirty="0"/>
              <a:t> </a:t>
            </a:r>
            <a:r>
              <a:rPr lang="en-US" sz="2400" dirty="0" err="1"/>
              <a:t>anak</a:t>
            </a:r>
            <a:endParaRPr lang="en-US" sz="2400" dirty="0"/>
          </a:p>
          <a:p>
            <a:pPr lvl="1"/>
            <a:r>
              <a:rPr lang="en-US" sz="2000" dirty="0" err="1"/>
              <a:t>Melalui</a:t>
            </a:r>
            <a:r>
              <a:rPr lang="en-US" sz="2000" dirty="0"/>
              <a:t> </a:t>
            </a:r>
            <a:r>
              <a:rPr lang="en-US" sz="2000" dirty="0" err="1"/>
              <a:t>penghitungan</a:t>
            </a:r>
            <a:r>
              <a:rPr lang="en-US" sz="2000" dirty="0"/>
              <a:t> </a:t>
            </a:r>
            <a:r>
              <a:rPr lang="en-US" sz="2000" dirty="0" err="1"/>
              <a:t>konsumsi</a:t>
            </a:r>
            <a:r>
              <a:rPr lang="en-US" sz="2000" dirty="0"/>
              <a:t> </a:t>
            </a:r>
            <a:r>
              <a:rPr lang="en-US" sz="2000" dirty="0" err="1"/>
              <a:t>makan</a:t>
            </a:r>
            <a:endParaRPr lang="en-US" sz="2000" dirty="0"/>
          </a:p>
          <a:p>
            <a:pPr lvl="1"/>
            <a:r>
              <a:rPr lang="en-US" sz="2000" dirty="0" err="1"/>
              <a:t>Melalui</a:t>
            </a:r>
            <a:r>
              <a:rPr lang="en-US" sz="2000" dirty="0"/>
              <a:t> </a:t>
            </a:r>
            <a:r>
              <a:rPr lang="en-US" sz="2000" dirty="0" err="1"/>
              <a:t>pengukuran</a:t>
            </a:r>
            <a:r>
              <a:rPr lang="en-US" sz="2000" dirty="0"/>
              <a:t> status </a:t>
            </a:r>
            <a:r>
              <a:rPr lang="en-US" sz="2000" dirty="0" err="1"/>
              <a:t>gizi</a:t>
            </a:r>
            <a:endParaRPr lang="en-US" sz="2000" dirty="0"/>
          </a:p>
          <a:p>
            <a:pPr lvl="1"/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752498"/>
          </a:xfrm>
        </p:spPr>
        <p:txBody>
          <a:bodyPr/>
          <a:lstStyle/>
          <a:p>
            <a:r>
              <a:rPr lang="id-ID" sz="3600" dirty="0">
                <a:latin typeface="Comic Sans MS" pitchFamily="66" charset="0"/>
              </a:rPr>
              <a:t>Rekomendasi Makan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5"/>
          </a:xfrm>
        </p:spPr>
        <p:txBody>
          <a:bodyPr/>
          <a:lstStyle/>
          <a:p>
            <a:r>
              <a:rPr lang="id-ID" sz="2400" dirty="0">
                <a:latin typeface="Comic Sans MS" pitchFamily="66" charset="0"/>
              </a:rPr>
              <a:t>Usia 1-2 tahun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Terus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berikan</a:t>
            </a:r>
            <a:r>
              <a:rPr lang="en-US" sz="2000" dirty="0">
                <a:latin typeface="Comic Sans MS" pitchFamily="66" charset="0"/>
              </a:rPr>
              <a:t> ASI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Mulai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umur</a:t>
            </a:r>
            <a:r>
              <a:rPr lang="en-US" sz="2000" dirty="0">
                <a:latin typeface="Comic Sans MS" pitchFamily="66" charset="0"/>
              </a:rPr>
              <a:t> 1 </a:t>
            </a:r>
            <a:r>
              <a:rPr lang="en-US" sz="2000" dirty="0" err="1">
                <a:latin typeface="Comic Sans MS" pitchFamily="66" charset="0"/>
              </a:rPr>
              <a:t>thn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berikan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orang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dewasa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Beri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</a:t>
            </a:r>
            <a:r>
              <a:rPr lang="en-US" sz="2000" dirty="0">
                <a:latin typeface="Comic Sans MS" pitchFamily="66" charset="0"/>
              </a:rPr>
              <a:t> 3x/hr, @1/3 </a:t>
            </a:r>
            <a:r>
              <a:rPr lang="en-US" sz="2000" dirty="0" err="1">
                <a:latin typeface="Comic Sans MS" pitchFamily="66" charset="0"/>
              </a:rPr>
              <a:t>piring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orang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dewasa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Beri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selingan</a:t>
            </a:r>
            <a:r>
              <a:rPr lang="en-US" sz="2000" dirty="0">
                <a:latin typeface="Comic Sans MS" pitchFamily="66" charset="0"/>
              </a:rPr>
              <a:t> 2x/hr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Beri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buah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atau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perasan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buah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Ajari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sendiri</a:t>
            </a:r>
            <a:endParaRPr lang="id-ID" sz="2000" dirty="0">
              <a:latin typeface="Comic Sans MS" pitchFamily="66" charset="0"/>
            </a:endParaRPr>
          </a:p>
          <a:p>
            <a:pPr lvl="1"/>
            <a:endParaRPr lang="id-ID" sz="2000" dirty="0">
              <a:latin typeface="Comic Sans MS" pitchFamily="66" charset="0"/>
            </a:endParaRPr>
          </a:p>
          <a:p>
            <a:r>
              <a:rPr lang="id-ID" sz="2400" dirty="0">
                <a:latin typeface="Comic Sans MS" pitchFamily="66" charset="0"/>
              </a:rPr>
              <a:t>Usia 2-3 tahun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Lanjutkan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beri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orang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dewasa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Tambahkan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porsi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menjadi</a:t>
            </a:r>
            <a:r>
              <a:rPr lang="en-US" sz="2000" dirty="0">
                <a:latin typeface="Comic Sans MS" pitchFamily="66" charset="0"/>
              </a:rPr>
              <a:t> ½ </a:t>
            </a:r>
            <a:r>
              <a:rPr lang="en-US" sz="2000" dirty="0" err="1">
                <a:latin typeface="Comic Sans MS" pitchFamily="66" charset="0"/>
              </a:rPr>
              <a:t>piring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Beri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selingan</a:t>
            </a:r>
            <a:r>
              <a:rPr lang="en-US" sz="2000" dirty="0">
                <a:latin typeface="Comic Sans MS" pitchFamily="66" charset="0"/>
              </a:rPr>
              <a:t> 2x/hr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Jangan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berikan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manis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sebelum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waktu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krn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mengurangi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nafsu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</a:t>
            </a:r>
            <a:endParaRPr lang="en-US" sz="2000" dirty="0">
              <a:latin typeface="Comic Sans MS" pitchFamily="66" charset="0"/>
            </a:endParaRPr>
          </a:p>
          <a:p>
            <a:pPr lvl="1"/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229600" cy="681060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Comic Sans MS" pitchFamily="66" charset="0"/>
              </a:rPr>
              <a:t>Defisiensi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Zat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Gizi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624530"/>
          </a:xfrm>
        </p:spPr>
        <p:txBody>
          <a:bodyPr>
            <a:noAutofit/>
          </a:bodyPr>
          <a:lstStyle/>
          <a:p>
            <a:r>
              <a:rPr lang="id-ID" sz="2000" dirty="0">
                <a:latin typeface="Comic Sans MS" pitchFamily="66" charset="0"/>
              </a:rPr>
              <a:t>Zat besi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1800" dirty="0" err="1">
                <a:latin typeface="Comic Sans MS" pitchFamily="66" charset="0"/>
              </a:rPr>
              <a:t>Terutama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dari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sosek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lemak</a:t>
            </a:r>
            <a:r>
              <a:rPr lang="en-US" sz="1800" dirty="0">
                <a:latin typeface="Comic Sans MS" pitchFamily="66" charset="0"/>
              </a:rPr>
              <a:t>, vegetarian</a:t>
            </a:r>
          </a:p>
          <a:p>
            <a:pPr lvl="1"/>
            <a:r>
              <a:rPr lang="en-US" sz="1800" dirty="0" err="1">
                <a:latin typeface="Comic Sans MS" pitchFamily="66" charset="0"/>
              </a:rPr>
              <a:t>Ketidaktahuan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gizi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orang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tua</a:t>
            </a:r>
            <a:endParaRPr lang="en-US" sz="1800" dirty="0">
              <a:latin typeface="Comic Sans MS" pitchFamily="66" charset="0"/>
            </a:endParaRPr>
          </a:p>
          <a:p>
            <a:pPr lvl="1"/>
            <a:r>
              <a:rPr lang="en-US" sz="1800" dirty="0" err="1">
                <a:latin typeface="Comic Sans MS" pitchFamily="66" charset="0"/>
              </a:rPr>
              <a:t>Dampak</a:t>
            </a:r>
            <a:r>
              <a:rPr lang="en-US" sz="1800" dirty="0">
                <a:latin typeface="Comic Sans MS" pitchFamily="66" charset="0"/>
              </a:rPr>
              <a:t>: </a:t>
            </a:r>
            <a:r>
              <a:rPr lang="en-US" sz="1800" dirty="0" err="1">
                <a:latin typeface="Comic Sans MS" pitchFamily="66" charset="0"/>
              </a:rPr>
              <a:t>tumbang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terhambat</a:t>
            </a:r>
            <a:endParaRPr lang="en-US" sz="1800" dirty="0">
              <a:latin typeface="Comic Sans MS" pitchFamily="66" charset="0"/>
            </a:endParaRPr>
          </a:p>
          <a:p>
            <a:pPr lvl="1"/>
            <a:r>
              <a:rPr lang="en-US" sz="1800" dirty="0" err="1">
                <a:latin typeface="Comic Sans MS" pitchFamily="66" charset="0"/>
              </a:rPr>
              <a:t>Mudah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kena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infeksi</a:t>
            </a:r>
            <a:r>
              <a:rPr lang="en-US" sz="1800" dirty="0">
                <a:latin typeface="Comic Sans MS" pitchFamily="66" charset="0"/>
              </a:rPr>
              <a:t>, </a:t>
            </a:r>
            <a:r>
              <a:rPr lang="en-US" sz="1800" dirty="0" err="1">
                <a:latin typeface="Comic Sans MS" pitchFamily="66" charset="0"/>
              </a:rPr>
              <a:t>lemah</a:t>
            </a:r>
            <a:r>
              <a:rPr lang="en-US" sz="1800" dirty="0">
                <a:latin typeface="Comic Sans MS" pitchFamily="66" charset="0"/>
              </a:rPr>
              <a:t>, </a:t>
            </a:r>
            <a:r>
              <a:rPr lang="en-US" sz="1800" dirty="0" err="1">
                <a:latin typeface="Comic Sans MS" pitchFamily="66" charset="0"/>
              </a:rPr>
              <a:t>mudah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lelah</a:t>
            </a:r>
            <a:endParaRPr lang="en-US" sz="1800" dirty="0">
              <a:latin typeface="Comic Sans MS" pitchFamily="66" charset="0"/>
            </a:endParaRPr>
          </a:p>
          <a:p>
            <a:pPr lvl="1"/>
            <a:r>
              <a:rPr lang="en-US" sz="1800" dirty="0" err="1">
                <a:latin typeface="Comic Sans MS" pitchFamily="66" charset="0"/>
              </a:rPr>
              <a:t>Turunnya</a:t>
            </a:r>
            <a:r>
              <a:rPr lang="en-US" sz="1800" dirty="0">
                <a:latin typeface="Comic Sans MS" pitchFamily="66" charset="0"/>
              </a:rPr>
              <a:t> IQ point (5-10 IQ point)</a:t>
            </a:r>
          </a:p>
          <a:p>
            <a:r>
              <a:rPr lang="en-US" sz="2000" dirty="0">
                <a:latin typeface="Comic Sans MS" pitchFamily="66" charset="0"/>
              </a:rPr>
              <a:t>Z</a:t>
            </a:r>
            <a:r>
              <a:rPr lang="id-ID" sz="2000" dirty="0">
                <a:latin typeface="Comic Sans MS" pitchFamily="66" charset="0"/>
              </a:rPr>
              <a:t>i</a:t>
            </a:r>
            <a:r>
              <a:rPr lang="en-US" sz="2000" dirty="0">
                <a:latin typeface="Comic Sans MS" pitchFamily="66" charset="0"/>
              </a:rPr>
              <a:t>n</a:t>
            </a:r>
            <a:r>
              <a:rPr lang="id-ID" sz="2000" dirty="0">
                <a:latin typeface="Comic Sans MS" pitchFamily="66" charset="0"/>
              </a:rPr>
              <a:t>c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1800" dirty="0" err="1">
                <a:latin typeface="Comic Sans MS" pitchFamily="66" charset="0"/>
              </a:rPr>
              <a:t>Dampak</a:t>
            </a:r>
            <a:r>
              <a:rPr lang="en-US" sz="1800" dirty="0">
                <a:latin typeface="Comic Sans MS" pitchFamily="66" charset="0"/>
              </a:rPr>
              <a:t>: </a:t>
            </a:r>
            <a:r>
              <a:rPr lang="en-US" sz="1800" dirty="0" err="1">
                <a:latin typeface="Comic Sans MS" pitchFamily="66" charset="0"/>
              </a:rPr>
              <a:t>tumbang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terhambat</a:t>
            </a:r>
            <a:r>
              <a:rPr lang="en-US" sz="1800" dirty="0">
                <a:latin typeface="Comic Sans MS" pitchFamily="66" charset="0"/>
              </a:rPr>
              <a:t> (</a:t>
            </a:r>
            <a:r>
              <a:rPr lang="en-US" sz="1800" dirty="0" err="1">
                <a:latin typeface="Comic Sans MS" pitchFamily="66" charset="0"/>
              </a:rPr>
              <a:t>proses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kematangan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seksual</a:t>
            </a:r>
            <a:r>
              <a:rPr lang="en-US" sz="1800" dirty="0">
                <a:latin typeface="Comic Sans MS" pitchFamily="66" charset="0"/>
              </a:rPr>
              <a:t>)</a:t>
            </a:r>
          </a:p>
          <a:p>
            <a:pPr lvl="1"/>
            <a:r>
              <a:rPr lang="en-US" sz="1800" dirty="0" err="1">
                <a:latin typeface="Comic Sans MS" pitchFamily="66" charset="0"/>
              </a:rPr>
              <a:t>Suplementasi</a:t>
            </a:r>
            <a:r>
              <a:rPr lang="en-US" sz="1800" dirty="0">
                <a:latin typeface="Comic Sans MS" pitchFamily="66" charset="0"/>
              </a:rPr>
              <a:t>: </a:t>
            </a:r>
            <a:r>
              <a:rPr lang="en-US" sz="1800" dirty="0" err="1">
                <a:latin typeface="Comic Sans MS" pitchFamily="66" charset="0"/>
              </a:rPr>
              <a:t>memperbaiki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nafsu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makan</a:t>
            </a:r>
            <a:r>
              <a:rPr lang="en-US" sz="1800" dirty="0">
                <a:latin typeface="Comic Sans MS" pitchFamily="66" charset="0"/>
              </a:rPr>
              <a:t>, </a:t>
            </a:r>
            <a:r>
              <a:rPr lang="en-US" sz="1800" dirty="0" err="1">
                <a:latin typeface="Comic Sans MS" pitchFamily="66" charset="0"/>
              </a:rPr>
              <a:t>meningkatkan</a:t>
            </a:r>
            <a:r>
              <a:rPr lang="en-US" sz="1800" dirty="0">
                <a:latin typeface="Comic Sans MS" pitchFamily="66" charset="0"/>
              </a:rPr>
              <a:t>  </a:t>
            </a:r>
            <a:r>
              <a:rPr lang="en-US" sz="1800" dirty="0" err="1">
                <a:latin typeface="Comic Sans MS" pitchFamily="66" charset="0"/>
              </a:rPr>
              <a:t>tumbang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dibandingkan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hy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diberi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zat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gizi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makro</a:t>
            </a:r>
            <a:endParaRPr lang="en-US" sz="1800" dirty="0">
              <a:latin typeface="Comic Sans MS" pitchFamily="66" charset="0"/>
            </a:endParaRPr>
          </a:p>
          <a:p>
            <a:pPr lvl="1"/>
            <a:r>
              <a:rPr lang="en-US" sz="1800" dirty="0" err="1">
                <a:latin typeface="Comic Sans MS" pitchFamily="66" charset="0"/>
              </a:rPr>
              <a:t>Anak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dengan</a:t>
            </a:r>
            <a:r>
              <a:rPr lang="en-US" sz="1800" dirty="0">
                <a:latin typeface="Comic Sans MS" pitchFamily="66" charset="0"/>
              </a:rPr>
              <a:t> TB </a:t>
            </a:r>
            <a:r>
              <a:rPr lang="en-US" sz="1800" dirty="0" err="1">
                <a:latin typeface="Comic Sans MS" pitchFamily="66" charset="0"/>
              </a:rPr>
              <a:t>kurang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tyt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mempunyai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kadar</a:t>
            </a:r>
            <a:r>
              <a:rPr lang="en-US" sz="1800" dirty="0">
                <a:latin typeface="Comic Sans MS" pitchFamily="66" charset="0"/>
              </a:rPr>
              <a:t> Zn </a:t>
            </a:r>
            <a:r>
              <a:rPr lang="en-US" sz="1800" dirty="0" err="1">
                <a:latin typeface="Comic Sans MS" pitchFamily="66" charset="0"/>
              </a:rPr>
              <a:t>pada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rambut</a:t>
            </a:r>
            <a:r>
              <a:rPr lang="en-US" sz="1800" dirty="0">
                <a:latin typeface="Comic Sans MS" pitchFamily="66" charset="0"/>
              </a:rPr>
              <a:t> &amp; plasma </a:t>
            </a:r>
            <a:r>
              <a:rPr lang="en-US" sz="1800" dirty="0" err="1">
                <a:latin typeface="Comic Sans MS" pitchFamily="66" charset="0"/>
              </a:rPr>
              <a:t>rendah</a:t>
            </a:r>
            <a:endParaRPr lang="en-US" sz="1800" dirty="0">
              <a:latin typeface="Comic Sans MS" pitchFamily="66" charset="0"/>
            </a:endParaRPr>
          </a:p>
          <a:p>
            <a:r>
              <a:rPr lang="en-US" sz="2000" dirty="0">
                <a:latin typeface="Comic Sans MS" pitchFamily="66" charset="0"/>
              </a:rPr>
              <a:t>Vitamin A</a:t>
            </a:r>
          </a:p>
          <a:p>
            <a:pPr lvl="1"/>
            <a:r>
              <a:rPr lang="en-US" sz="1800" dirty="0" err="1">
                <a:latin typeface="Comic Sans MS" pitchFamily="66" charset="0"/>
              </a:rPr>
              <a:t>Dihub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dgn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sosek</a:t>
            </a:r>
            <a:r>
              <a:rPr lang="en-US" sz="1800" dirty="0">
                <a:latin typeface="Comic Sans MS" pitchFamily="66" charset="0"/>
              </a:rPr>
              <a:t>, </a:t>
            </a:r>
            <a:r>
              <a:rPr lang="en-US" sz="1800" dirty="0" err="1">
                <a:latin typeface="Comic Sans MS" pitchFamily="66" charset="0"/>
              </a:rPr>
              <a:t>pendidikan</a:t>
            </a:r>
            <a:r>
              <a:rPr lang="en-US" sz="1800" dirty="0">
                <a:latin typeface="Comic Sans MS" pitchFamily="66" charset="0"/>
              </a:rPr>
              <a:t>, </a:t>
            </a:r>
            <a:r>
              <a:rPr lang="en-US" sz="1800" dirty="0" err="1">
                <a:latin typeface="Comic Sans MS" pitchFamily="66" charset="0"/>
              </a:rPr>
              <a:t>konsumsi</a:t>
            </a:r>
            <a:endParaRPr lang="en-US" sz="1800" dirty="0">
              <a:latin typeface="Comic Sans MS" pitchFamily="66" charset="0"/>
            </a:endParaRPr>
          </a:p>
          <a:p>
            <a:pPr lvl="1"/>
            <a:r>
              <a:rPr lang="en-US" sz="1800" dirty="0" err="1">
                <a:latin typeface="Comic Sans MS" pitchFamily="66" charset="0"/>
              </a:rPr>
              <a:t>Dipengaruhi</a:t>
            </a:r>
            <a:r>
              <a:rPr lang="en-US" sz="1800" dirty="0">
                <a:latin typeface="Comic Sans MS" pitchFamily="66" charset="0"/>
              </a:rPr>
              <a:t> diet </a:t>
            </a:r>
            <a:r>
              <a:rPr lang="en-US" sz="1800" dirty="0" err="1">
                <a:latin typeface="Comic Sans MS" pitchFamily="66" charset="0"/>
              </a:rPr>
              <a:t>ibu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selama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hamil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menyusui</a:t>
            </a:r>
            <a:endParaRPr lang="en-US" sz="1800" dirty="0">
              <a:latin typeface="Comic Sans MS" pitchFamily="66" charset="0"/>
            </a:endParaRPr>
          </a:p>
          <a:p>
            <a:pPr lvl="1"/>
            <a:r>
              <a:rPr lang="en-US" sz="1800" dirty="0" err="1">
                <a:latin typeface="Comic Sans MS" pitchFamily="66" charset="0"/>
              </a:rPr>
              <a:t>Dampak</a:t>
            </a:r>
            <a:r>
              <a:rPr lang="en-US" sz="1800" dirty="0">
                <a:latin typeface="Comic Sans MS" pitchFamily="66" charset="0"/>
              </a:rPr>
              <a:t>: </a:t>
            </a:r>
            <a:r>
              <a:rPr lang="en-US" sz="1800" dirty="0" err="1">
                <a:latin typeface="Comic Sans MS" pitchFamily="66" charset="0"/>
              </a:rPr>
              <a:t>pertumbuhan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terhambat</a:t>
            </a:r>
            <a:r>
              <a:rPr lang="en-US" sz="1800" dirty="0">
                <a:latin typeface="Comic Sans MS" pitchFamily="66" charset="0"/>
              </a:rPr>
              <a:t>, </a:t>
            </a:r>
            <a:r>
              <a:rPr lang="en-US" sz="1800" dirty="0" err="1">
                <a:latin typeface="Comic Sans MS" pitchFamily="66" charset="0"/>
              </a:rPr>
              <a:t>penglihatan</a:t>
            </a:r>
            <a:r>
              <a:rPr lang="en-US" sz="1800" dirty="0">
                <a:latin typeface="Comic Sans MS" pitchFamily="66" charset="0"/>
              </a:rPr>
              <a:t>, </a:t>
            </a:r>
            <a:r>
              <a:rPr lang="en-US" sz="1800" dirty="0" err="1">
                <a:latin typeface="Comic Sans MS" pitchFamily="66" charset="0"/>
              </a:rPr>
              <a:t>imunitas</a:t>
            </a:r>
            <a:endParaRPr lang="en-US" sz="1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Comic Sans MS" pitchFamily="66" charset="0"/>
              </a:rPr>
              <a:t>Defisiensi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Zat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Gizi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omic Sans MS" pitchFamily="66" charset="0"/>
              </a:rPr>
              <a:t>Vitamin C</a:t>
            </a:r>
          </a:p>
          <a:p>
            <a:pPr lvl="1"/>
            <a:r>
              <a:rPr lang="en-US" sz="2400" dirty="0" err="1">
                <a:latin typeface="Comic Sans MS" pitchFamily="66" charset="0"/>
              </a:rPr>
              <a:t>Untuk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sintesa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kolagen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400" dirty="0" err="1">
                <a:latin typeface="Comic Sans MS" pitchFamily="66" charset="0"/>
              </a:rPr>
              <a:t>Sayur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buah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tidak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disukai</a:t>
            </a:r>
            <a:endParaRPr lang="en-US" sz="24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Yodium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400" dirty="0" err="1">
                <a:latin typeface="Comic Sans MS" pitchFamily="66" charset="0"/>
              </a:rPr>
              <a:t>Kretin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kerusakan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otak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400" dirty="0" err="1">
                <a:latin typeface="Comic Sans MS" pitchFamily="66" charset="0"/>
              </a:rPr>
              <a:t>Berhub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dengan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sosek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lemak</a:t>
            </a:r>
            <a:endParaRPr lang="en-US" sz="2400" dirty="0">
              <a:latin typeface="Comic Sans MS" pitchFamily="66" charset="0"/>
            </a:endParaRPr>
          </a:p>
          <a:p>
            <a:r>
              <a:rPr lang="en-US" sz="2400" dirty="0">
                <a:latin typeface="Comic Sans MS" pitchFamily="66" charset="0"/>
              </a:rPr>
              <a:t>Fluor</a:t>
            </a:r>
          </a:p>
          <a:p>
            <a:pPr lvl="1"/>
            <a:r>
              <a:rPr lang="en-US" sz="2400" dirty="0" err="1">
                <a:latin typeface="Comic Sans MS" pitchFamily="66" charset="0"/>
              </a:rPr>
              <a:t>Defisiensi</a:t>
            </a:r>
            <a:r>
              <a:rPr lang="en-US" sz="2400" dirty="0">
                <a:latin typeface="Comic Sans MS" pitchFamily="66" charset="0"/>
              </a:rPr>
              <a:t>: </a:t>
            </a:r>
            <a:r>
              <a:rPr lang="en-US" sz="2400" dirty="0" err="1">
                <a:latin typeface="Comic Sans MS" pitchFamily="66" charset="0"/>
              </a:rPr>
              <a:t>meningkatkan</a:t>
            </a:r>
            <a:r>
              <a:rPr lang="en-US" sz="2400" dirty="0">
                <a:latin typeface="Comic Sans MS" pitchFamily="66" charset="0"/>
              </a:rPr>
              <a:t> caries </a:t>
            </a:r>
            <a:r>
              <a:rPr lang="en-US" sz="2400" dirty="0" err="1">
                <a:latin typeface="Comic Sans MS" pitchFamily="66" charset="0"/>
              </a:rPr>
              <a:t>gigi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400" dirty="0" err="1">
                <a:latin typeface="Comic Sans MS" pitchFamily="66" charset="0"/>
              </a:rPr>
              <a:t>Kelebihan</a:t>
            </a:r>
            <a:r>
              <a:rPr lang="en-US" sz="2400" dirty="0">
                <a:latin typeface="Comic Sans MS" pitchFamily="66" charset="0"/>
              </a:rPr>
              <a:t>: </a:t>
            </a:r>
            <a:r>
              <a:rPr lang="en-US" sz="2400" dirty="0" err="1">
                <a:latin typeface="Comic Sans MS" pitchFamily="66" charset="0"/>
              </a:rPr>
              <a:t>fluorosis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gigi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Comic Sans MS" pitchFamily="66" charset="0"/>
              </a:rPr>
              <a:t>Kurang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Energi</a:t>
            </a:r>
            <a:r>
              <a:rPr lang="en-US" sz="3600" dirty="0">
                <a:latin typeface="Comic Sans MS" pitchFamily="66" charset="0"/>
              </a:rPr>
              <a:t> Protein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omic Sans MS" pitchFamily="66" charset="0"/>
              </a:rPr>
              <a:t>Kwashiorkor</a:t>
            </a:r>
          </a:p>
          <a:p>
            <a:pPr lvl="1"/>
            <a:r>
              <a:rPr lang="en-US" sz="2400" dirty="0" err="1">
                <a:latin typeface="Comic Sans MS" pitchFamily="66" charset="0"/>
              </a:rPr>
              <a:t>Kurang</a:t>
            </a:r>
            <a:r>
              <a:rPr lang="en-US" sz="2400" dirty="0">
                <a:latin typeface="Comic Sans MS" pitchFamily="66" charset="0"/>
              </a:rPr>
              <a:t> protein</a:t>
            </a:r>
          </a:p>
          <a:p>
            <a:pPr lvl="1"/>
            <a:r>
              <a:rPr lang="en-US" sz="2400" dirty="0" err="1">
                <a:latin typeface="Comic Sans MS" pitchFamily="66" charset="0"/>
              </a:rPr>
              <a:t>Umum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terjadi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usia</a:t>
            </a:r>
            <a:r>
              <a:rPr lang="en-US" sz="2400" dirty="0">
                <a:latin typeface="Comic Sans MS" pitchFamily="66" charset="0"/>
              </a:rPr>
              <a:t> 1-4 </a:t>
            </a:r>
            <a:r>
              <a:rPr lang="en-US" sz="2400" dirty="0" err="1">
                <a:latin typeface="Comic Sans MS" pitchFamily="66" charset="0"/>
              </a:rPr>
              <a:t>thn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setelah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disapih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400" dirty="0" err="1">
                <a:latin typeface="Comic Sans MS" pitchFamily="66" charset="0"/>
              </a:rPr>
              <a:t>Tidak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dapat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tumbuh</a:t>
            </a:r>
            <a:r>
              <a:rPr lang="en-US" sz="2400" dirty="0">
                <a:latin typeface="Comic Sans MS" pitchFamily="66" charset="0"/>
              </a:rPr>
              <a:t> normal</a:t>
            </a:r>
          </a:p>
          <a:p>
            <a:r>
              <a:rPr lang="en-US" sz="2400" dirty="0" err="1">
                <a:latin typeface="Comic Sans MS" pitchFamily="66" charset="0"/>
              </a:rPr>
              <a:t>Marasmus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400" dirty="0" err="1">
                <a:latin typeface="Comic Sans MS" pitchFamily="66" charset="0"/>
              </a:rPr>
              <a:t>Kelaparan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kronis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400" dirty="0" err="1">
                <a:latin typeface="Comic Sans MS" pitchFamily="66" charset="0"/>
              </a:rPr>
              <a:t>Anak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menderita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kelaparan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infeksi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berulang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400" dirty="0" err="1">
                <a:latin typeface="Comic Sans MS" pitchFamily="66" charset="0"/>
              </a:rPr>
              <a:t>Umum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terjadi</a:t>
            </a:r>
            <a:r>
              <a:rPr lang="en-US" sz="2400" dirty="0">
                <a:latin typeface="Comic Sans MS" pitchFamily="66" charset="0"/>
              </a:rPr>
              <a:t> 2 </a:t>
            </a:r>
            <a:r>
              <a:rPr lang="en-US" sz="2400" dirty="0" err="1">
                <a:latin typeface="Comic Sans MS" pitchFamily="66" charset="0"/>
              </a:rPr>
              <a:t>thn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pertama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kehidupan</a:t>
            </a:r>
            <a:endParaRPr lang="en-US" sz="2400" dirty="0">
              <a:latin typeface="Comic Sans MS" pitchFamily="66" charset="0"/>
            </a:endParaRPr>
          </a:p>
          <a:p>
            <a:pPr>
              <a:buNone/>
            </a:pPr>
            <a:endParaRPr lang="en-US" sz="2400" dirty="0">
              <a:latin typeface="Comic Sans MS" pitchFamily="66" charset="0"/>
            </a:endParaRP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Comic Sans MS" pitchFamily="66" charset="0"/>
              </a:rPr>
              <a:t>Kelebihan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Zat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Gizi</a:t>
            </a:r>
            <a:r>
              <a:rPr lang="id-ID" sz="3600" dirty="0">
                <a:latin typeface="Comic Sans MS" pitchFamily="66" charset="0"/>
              </a:rPr>
              <a:t> &amp; Keracunan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3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err="1">
                <a:latin typeface="Comic Sans MS" pitchFamily="66" charset="0"/>
              </a:rPr>
              <a:t>Kegemukan</a:t>
            </a:r>
            <a:r>
              <a:rPr lang="en-US" sz="2600" dirty="0">
                <a:latin typeface="Comic Sans MS" pitchFamily="66" charset="0"/>
              </a:rPr>
              <a:t> </a:t>
            </a:r>
            <a:r>
              <a:rPr lang="en-US" sz="2600" dirty="0" err="1">
                <a:latin typeface="Comic Sans MS" pitchFamily="66" charset="0"/>
              </a:rPr>
              <a:t>dan</a:t>
            </a:r>
            <a:r>
              <a:rPr lang="en-US" sz="2600" dirty="0">
                <a:latin typeface="Comic Sans MS" pitchFamily="66" charset="0"/>
              </a:rPr>
              <a:t> </a:t>
            </a:r>
            <a:r>
              <a:rPr lang="en-US" sz="2600" dirty="0" err="1">
                <a:latin typeface="Comic Sans MS" pitchFamily="66" charset="0"/>
              </a:rPr>
              <a:t>Obesitas</a:t>
            </a:r>
            <a:endParaRPr lang="en-US" sz="2600" dirty="0">
              <a:latin typeface="Comic Sans MS" pitchFamily="66" charset="0"/>
            </a:endParaRPr>
          </a:p>
          <a:p>
            <a:pPr lvl="1"/>
            <a:r>
              <a:rPr lang="en-US" sz="2200" dirty="0" err="1">
                <a:latin typeface="Comic Sans MS" pitchFamily="66" charset="0"/>
              </a:rPr>
              <a:t>Penumpukan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lemak</a:t>
            </a:r>
            <a:r>
              <a:rPr lang="en-US" sz="2200" dirty="0">
                <a:latin typeface="Comic Sans MS" pitchFamily="66" charset="0"/>
              </a:rPr>
              <a:t> &gt; </a:t>
            </a:r>
            <a:r>
              <a:rPr lang="en-US" sz="2200" dirty="0" err="1">
                <a:latin typeface="Comic Sans MS" pitchFamily="66" charset="0"/>
              </a:rPr>
              <a:t>usia</a:t>
            </a:r>
            <a:r>
              <a:rPr lang="en-US" sz="2200" dirty="0">
                <a:latin typeface="Comic Sans MS" pitchFamily="66" charset="0"/>
              </a:rPr>
              <a:t> 3thn </a:t>
            </a:r>
            <a:r>
              <a:rPr lang="en-US" sz="2200" dirty="0" err="1">
                <a:latin typeface="Comic Sans MS" pitchFamily="66" charset="0"/>
              </a:rPr>
              <a:t>mrpk</a:t>
            </a:r>
            <a:r>
              <a:rPr lang="en-US" sz="2200" dirty="0">
                <a:latin typeface="Comic Sans MS" pitchFamily="66" charset="0"/>
              </a:rPr>
              <a:t> critical periods </a:t>
            </a:r>
            <a:r>
              <a:rPr lang="en-US" sz="2200" dirty="0" err="1">
                <a:latin typeface="Comic Sans MS" pitchFamily="66" charset="0"/>
              </a:rPr>
              <a:t>utk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perkembangan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selanjutnya</a:t>
            </a:r>
            <a:r>
              <a:rPr lang="en-US" sz="2200" dirty="0">
                <a:latin typeface="Comic Sans MS" pitchFamily="66" charset="0"/>
              </a:rPr>
              <a:t> (juvenile onset obesity)</a:t>
            </a:r>
          </a:p>
          <a:p>
            <a:pPr lvl="1"/>
            <a:r>
              <a:rPr lang="en-US" sz="2200" dirty="0" err="1">
                <a:latin typeface="Comic Sans MS" pitchFamily="66" charset="0"/>
              </a:rPr>
              <a:t>Kurang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aktivitas</a:t>
            </a:r>
            <a:r>
              <a:rPr lang="en-US" sz="2200" dirty="0">
                <a:latin typeface="Comic Sans MS" pitchFamily="66" charset="0"/>
              </a:rPr>
              <a:t>; &gt;&gt; </a:t>
            </a:r>
            <a:r>
              <a:rPr lang="en-US" sz="2200" dirty="0" err="1">
                <a:latin typeface="Comic Sans MS" pitchFamily="66" charset="0"/>
              </a:rPr>
              <a:t>nonton</a:t>
            </a:r>
            <a:r>
              <a:rPr lang="en-US" sz="2200" dirty="0">
                <a:latin typeface="Comic Sans MS" pitchFamily="66" charset="0"/>
              </a:rPr>
              <a:t> TV, </a:t>
            </a:r>
            <a:r>
              <a:rPr lang="en-US" sz="2200" dirty="0" err="1">
                <a:latin typeface="Comic Sans MS" pitchFamily="66" charset="0"/>
              </a:rPr>
              <a:t>komputer</a:t>
            </a:r>
            <a:r>
              <a:rPr lang="en-US" sz="2200" dirty="0">
                <a:latin typeface="Comic Sans MS" pitchFamily="66" charset="0"/>
              </a:rPr>
              <a:t>, game</a:t>
            </a:r>
          </a:p>
          <a:p>
            <a:pPr lvl="1"/>
            <a:r>
              <a:rPr lang="en-US" sz="2200" dirty="0">
                <a:latin typeface="Comic Sans MS" pitchFamily="66" charset="0"/>
              </a:rPr>
              <a:t>MP-ASI </a:t>
            </a:r>
            <a:r>
              <a:rPr lang="en-US" sz="2200" dirty="0" err="1">
                <a:latin typeface="Comic Sans MS" pitchFamily="66" charset="0"/>
              </a:rPr>
              <a:t>terlalu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dini</a:t>
            </a:r>
            <a:endParaRPr lang="en-US" sz="2200" dirty="0">
              <a:latin typeface="Comic Sans MS" pitchFamily="66" charset="0"/>
            </a:endParaRPr>
          </a:p>
          <a:p>
            <a:pPr lvl="1"/>
            <a:r>
              <a:rPr lang="en-US" sz="2200" dirty="0">
                <a:latin typeface="Comic Sans MS" pitchFamily="66" charset="0"/>
              </a:rPr>
              <a:t>Junk food</a:t>
            </a:r>
          </a:p>
          <a:p>
            <a:pPr lvl="1"/>
            <a:r>
              <a:rPr lang="en-US" sz="2200" dirty="0" err="1">
                <a:latin typeface="Comic Sans MS" pitchFamily="66" charset="0"/>
              </a:rPr>
              <a:t>Punya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masalah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emosional</a:t>
            </a:r>
            <a:endParaRPr lang="en-US" sz="2200" dirty="0">
              <a:latin typeface="Comic Sans MS" pitchFamily="66" charset="0"/>
            </a:endParaRPr>
          </a:p>
          <a:p>
            <a:r>
              <a:rPr lang="en-US" sz="2600" dirty="0" err="1">
                <a:latin typeface="Comic Sans MS" pitchFamily="66" charset="0"/>
              </a:rPr>
              <a:t>Alergi</a:t>
            </a:r>
            <a:endParaRPr lang="en-US" sz="2600" dirty="0">
              <a:latin typeface="Comic Sans MS" pitchFamily="66" charset="0"/>
            </a:endParaRPr>
          </a:p>
          <a:p>
            <a:pPr lvl="1"/>
            <a:r>
              <a:rPr lang="en-US" sz="2200" dirty="0" err="1">
                <a:latin typeface="Comic Sans MS" pitchFamily="66" charset="0"/>
              </a:rPr>
              <a:t>Disebabkan</a:t>
            </a:r>
            <a:r>
              <a:rPr lang="en-US" sz="2200" dirty="0">
                <a:latin typeface="Comic Sans MS" pitchFamily="66" charset="0"/>
              </a:rPr>
              <a:t>: </a:t>
            </a:r>
            <a:r>
              <a:rPr lang="en-US" sz="2200" dirty="0" err="1">
                <a:latin typeface="Comic Sans MS" pitchFamily="66" charset="0"/>
              </a:rPr>
              <a:t>susu</a:t>
            </a:r>
            <a:r>
              <a:rPr lang="en-US" sz="2200" dirty="0">
                <a:latin typeface="Comic Sans MS" pitchFamily="66" charset="0"/>
              </a:rPr>
              <a:t>, </a:t>
            </a:r>
            <a:r>
              <a:rPr lang="en-US" sz="2200" dirty="0" err="1">
                <a:latin typeface="Comic Sans MS" pitchFamily="66" charset="0"/>
              </a:rPr>
              <a:t>telur</a:t>
            </a:r>
            <a:r>
              <a:rPr lang="en-US" sz="2200" dirty="0">
                <a:latin typeface="Comic Sans MS" pitchFamily="66" charset="0"/>
              </a:rPr>
              <a:t>, </a:t>
            </a:r>
            <a:r>
              <a:rPr lang="en-US" sz="2200" dirty="0" err="1">
                <a:latin typeface="Comic Sans MS" pitchFamily="66" charset="0"/>
              </a:rPr>
              <a:t>coklat</a:t>
            </a:r>
            <a:r>
              <a:rPr lang="en-US" sz="2200" dirty="0">
                <a:latin typeface="Comic Sans MS" pitchFamily="66" charset="0"/>
              </a:rPr>
              <a:t>, seafood, </a:t>
            </a:r>
            <a:r>
              <a:rPr lang="en-US" sz="2200" dirty="0" err="1">
                <a:latin typeface="Comic Sans MS" pitchFamily="66" charset="0"/>
              </a:rPr>
              <a:t>gandum</a:t>
            </a:r>
            <a:r>
              <a:rPr lang="en-US" sz="2200" dirty="0">
                <a:latin typeface="Comic Sans MS" pitchFamily="66" charset="0"/>
              </a:rPr>
              <a:t>, </a:t>
            </a:r>
            <a:r>
              <a:rPr lang="en-US" sz="2200" dirty="0" err="1">
                <a:latin typeface="Comic Sans MS" pitchFamily="66" charset="0"/>
              </a:rPr>
              <a:t>kacang</a:t>
            </a:r>
            <a:endParaRPr lang="en-US" sz="2200" dirty="0">
              <a:latin typeface="Comic Sans MS" pitchFamily="66" charset="0"/>
            </a:endParaRPr>
          </a:p>
          <a:p>
            <a:pPr lvl="1"/>
            <a:r>
              <a:rPr lang="en-US" sz="2200" dirty="0" err="1">
                <a:latin typeface="Comic Sans MS" pitchFamily="66" charset="0"/>
              </a:rPr>
              <a:t>Gejala</a:t>
            </a:r>
            <a:r>
              <a:rPr lang="en-US" sz="2200" dirty="0">
                <a:latin typeface="Comic Sans MS" pitchFamily="66" charset="0"/>
              </a:rPr>
              <a:t>: </a:t>
            </a:r>
            <a:r>
              <a:rPr lang="en-US" sz="2200" dirty="0" err="1">
                <a:latin typeface="Comic Sans MS" pitchFamily="66" charset="0"/>
              </a:rPr>
              <a:t>sulit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bernafas</a:t>
            </a:r>
            <a:r>
              <a:rPr lang="en-US" sz="2200" dirty="0">
                <a:latin typeface="Comic Sans MS" pitchFamily="66" charset="0"/>
              </a:rPr>
              <a:t>, </a:t>
            </a:r>
            <a:r>
              <a:rPr lang="en-US" sz="2200" dirty="0" err="1">
                <a:latin typeface="Comic Sans MS" pitchFamily="66" charset="0"/>
              </a:rPr>
              <a:t>masalah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kulit</a:t>
            </a:r>
            <a:endParaRPr lang="en-US" sz="2200" dirty="0">
              <a:latin typeface="Comic Sans MS" pitchFamily="66" charset="0"/>
            </a:endParaRPr>
          </a:p>
          <a:p>
            <a:r>
              <a:rPr lang="en-US" sz="2600" dirty="0">
                <a:latin typeface="Comic Sans MS" pitchFamily="66" charset="0"/>
              </a:rPr>
              <a:t>Lead toxicity</a:t>
            </a:r>
          </a:p>
          <a:p>
            <a:pPr lvl="1"/>
            <a:r>
              <a:rPr lang="id-ID" sz="2200" dirty="0">
                <a:latin typeface="Comic Sans MS" pitchFamily="66" charset="0"/>
              </a:rPr>
              <a:t>Seringkali disebabkan oleh polusi udara &amp; cat </a:t>
            </a:r>
          </a:p>
          <a:p>
            <a:pPr lvl="1"/>
            <a:r>
              <a:rPr lang="en-US" sz="2200" dirty="0" err="1">
                <a:latin typeface="Comic Sans MS" pitchFamily="66" charset="0"/>
              </a:rPr>
              <a:t>Pemberian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susu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dosis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tinggi</a:t>
            </a:r>
            <a:r>
              <a:rPr lang="en-US" sz="2200" dirty="0">
                <a:latin typeface="Comic Sans MS" pitchFamily="66" charset="0"/>
              </a:rPr>
              <a:t> (</a:t>
            </a:r>
            <a:r>
              <a:rPr lang="en-US" sz="2200" dirty="0" err="1">
                <a:latin typeface="Comic Sans MS" pitchFamily="66" charset="0"/>
              </a:rPr>
              <a:t>tinggi</a:t>
            </a:r>
            <a:r>
              <a:rPr lang="en-US" sz="2200" dirty="0">
                <a:latin typeface="Comic Sans MS" pitchFamily="66" charset="0"/>
              </a:rPr>
              <a:t> Ca) </a:t>
            </a:r>
            <a:r>
              <a:rPr lang="en-US" sz="2200" dirty="0" err="1">
                <a:latin typeface="Comic Sans MS" pitchFamily="66" charset="0"/>
              </a:rPr>
              <a:t>menurunkan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absorpsi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logam</a:t>
            </a:r>
            <a:r>
              <a:rPr lang="en-US" sz="2200" dirty="0">
                <a:latin typeface="Comic Sans MS" pitchFamily="66" charset="0"/>
              </a:rPr>
              <a:t> </a:t>
            </a:r>
            <a:r>
              <a:rPr lang="en-US" sz="2200" dirty="0" err="1">
                <a:latin typeface="Comic Sans MS" pitchFamily="66" charset="0"/>
              </a:rPr>
              <a:t>berat</a:t>
            </a:r>
            <a:endParaRPr lang="en-US" sz="22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Comic Sans MS" pitchFamily="66" charset="0"/>
              </a:rPr>
              <a:t>Kesehatan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Gigi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dan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Mulut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>
                <a:latin typeface="Comic Sans MS" pitchFamily="66" charset="0"/>
              </a:rPr>
              <a:t>Karies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gigi</a:t>
            </a:r>
            <a:endParaRPr lang="en-US" dirty="0">
              <a:latin typeface="Comic Sans MS" pitchFamily="66" charset="0"/>
            </a:endParaRPr>
          </a:p>
          <a:p>
            <a:pPr lvl="1"/>
            <a:r>
              <a:rPr lang="en-US" dirty="0" err="1">
                <a:latin typeface="Comic Sans MS" pitchFamily="66" charset="0"/>
              </a:rPr>
              <a:t>Kontribusi</a:t>
            </a:r>
            <a:r>
              <a:rPr lang="en-US" dirty="0">
                <a:latin typeface="Comic Sans MS" pitchFamily="66" charset="0"/>
              </a:rPr>
              <a:t>: </a:t>
            </a:r>
            <a:r>
              <a:rPr lang="en-US" dirty="0" err="1">
                <a:latin typeface="Comic Sans MS" pitchFamily="66" charset="0"/>
              </a:rPr>
              <a:t>kandungan</a:t>
            </a:r>
            <a:r>
              <a:rPr lang="en-US" dirty="0">
                <a:latin typeface="Comic Sans MS" pitchFamily="66" charset="0"/>
              </a:rPr>
              <a:t> KH, </a:t>
            </a:r>
            <a:r>
              <a:rPr lang="en-US" dirty="0" err="1">
                <a:latin typeface="Comic Sans MS" pitchFamily="66" charset="0"/>
              </a:rPr>
              <a:t>properti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makanan</a:t>
            </a:r>
            <a:r>
              <a:rPr lang="en-US" dirty="0">
                <a:latin typeface="Comic Sans MS" pitchFamily="66" charset="0"/>
              </a:rPr>
              <a:t>, </a:t>
            </a:r>
            <a:r>
              <a:rPr lang="en-US" dirty="0" err="1">
                <a:latin typeface="Comic Sans MS" pitchFamily="66" charset="0"/>
              </a:rPr>
              <a:t>frekuensi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makan</a:t>
            </a:r>
            <a:endParaRPr lang="en-US" dirty="0">
              <a:latin typeface="Comic Sans MS" pitchFamily="66" charset="0"/>
            </a:endParaRPr>
          </a:p>
          <a:p>
            <a:pPr lvl="1"/>
            <a:r>
              <a:rPr lang="en-US" dirty="0" err="1">
                <a:latin typeface="Comic Sans MS" pitchFamily="66" charset="0"/>
              </a:rPr>
              <a:t>Hindari</a:t>
            </a:r>
            <a:r>
              <a:rPr lang="en-US" dirty="0">
                <a:latin typeface="Comic Sans MS" pitchFamily="66" charset="0"/>
              </a:rPr>
              <a:t> snack KH(</a:t>
            </a:r>
            <a:r>
              <a:rPr lang="en-US" dirty="0" err="1">
                <a:latin typeface="Comic Sans MS" pitchFamily="66" charset="0"/>
              </a:rPr>
              <a:t>permen</a:t>
            </a:r>
            <a:r>
              <a:rPr lang="en-US" dirty="0">
                <a:latin typeface="Comic Sans MS" pitchFamily="66" charset="0"/>
              </a:rPr>
              <a:t>, cookies, crackers, pastry)</a:t>
            </a:r>
          </a:p>
          <a:p>
            <a:pPr lvl="1"/>
            <a:r>
              <a:rPr lang="en-US" dirty="0" err="1">
                <a:latin typeface="Comic Sans MS" pitchFamily="66" charset="0"/>
              </a:rPr>
              <a:t>Hindari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makan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sebelum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tidur</a:t>
            </a:r>
            <a:endParaRPr lang="en-US" dirty="0">
              <a:latin typeface="Comic Sans MS" pitchFamily="66" charset="0"/>
            </a:endParaRPr>
          </a:p>
          <a:p>
            <a:pPr lvl="1"/>
            <a:r>
              <a:rPr lang="en-US" dirty="0" err="1">
                <a:latin typeface="Comic Sans MS" pitchFamily="66" charset="0"/>
              </a:rPr>
              <a:t>Hindari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i="1" dirty="0">
                <a:latin typeface="Comic Sans MS" pitchFamily="66" charset="0"/>
              </a:rPr>
              <a:t>nursing bottle syndrome</a:t>
            </a:r>
          </a:p>
          <a:p>
            <a:pPr lvl="1"/>
            <a:r>
              <a:rPr lang="en-US" dirty="0" err="1">
                <a:latin typeface="Comic Sans MS" pitchFamily="66" charset="0"/>
              </a:rPr>
              <a:t>Suplemen</a:t>
            </a:r>
            <a:endParaRPr lang="en-US" dirty="0">
              <a:latin typeface="Comic Sans MS" pitchFamily="66" charset="0"/>
            </a:endParaRPr>
          </a:p>
          <a:p>
            <a:pPr lvl="2"/>
            <a:r>
              <a:rPr lang="en-US" dirty="0">
                <a:latin typeface="Comic Sans MS" pitchFamily="66" charset="0"/>
              </a:rPr>
              <a:t>Fluor : </a:t>
            </a:r>
            <a:r>
              <a:rPr lang="en-US" dirty="0" err="1">
                <a:latin typeface="Comic Sans MS" pitchFamily="66" charset="0"/>
              </a:rPr>
              <a:t>gigi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padat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dan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keras</a:t>
            </a:r>
            <a:r>
              <a:rPr lang="en-US" dirty="0">
                <a:latin typeface="Comic Sans MS" pitchFamily="66" charset="0"/>
              </a:rPr>
              <a:t> </a:t>
            </a:r>
          </a:p>
          <a:p>
            <a:pPr lvl="2"/>
            <a:r>
              <a:rPr lang="en-US" dirty="0">
                <a:latin typeface="Comic Sans MS" pitchFamily="66" charset="0"/>
              </a:rPr>
              <a:t>Ca, P, </a:t>
            </a:r>
            <a:r>
              <a:rPr lang="en-US" dirty="0" err="1">
                <a:latin typeface="Comic Sans MS" pitchFamily="66" charset="0"/>
              </a:rPr>
              <a:t>Vit</a:t>
            </a:r>
            <a:r>
              <a:rPr lang="en-US" dirty="0">
                <a:latin typeface="Comic Sans MS" pitchFamily="66" charset="0"/>
              </a:rPr>
              <a:t> D: </a:t>
            </a:r>
            <a:r>
              <a:rPr lang="en-US" dirty="0" err="1">
                <a:latin typeface="Comic Sans MS" pitchFamily="66" charset="0"/>
              </a:rPr>
              <a:t>calcifikasi</a:t>
            </a:r>
            <a:r>
              <a:rPr lang="en-US" dirty="0">
                <a:latin typeface="Comic Sans MS" pitchFamily="66" charset="0"/>
              </a:rPr>
              <a:t> dentin </a:t>
            </a:r>
            <a:r>
              <a:rPr lang="en-US" dirty="0" err="1">
                <a:latin typeface="Comic Sans MS" pitchFamily="66" charset="0"/>
              </a:rPr>
              <a:t>dan</a:t>
            </a:r>
            <a:r>
              <a:rPr lang="en-US" dirty="0">
                <a:latin typeface="Comic Sans MS" pitchFamily="66" charset="0"/>
              </a:rPr>
              <a:t> enamel</a:t>
            </a:r>
          </a:p>
          <a:p>
            <a:pPr lvl="2"/>
            <a:r>
              <a:rPr lang="en-US" dirty="0" err="1">
                <a:latin typeface="Comic Sans MS" pitchFamily="66" charset="0"/>
              </a:rPr>
              <a:t>Vit</a:t>
            </a:r>
            <a:r>
              <a:rPr lang="en-US" dirty="0">
                <a:latin typeface="Comic Sans MS" pitchFamily="66" charset="0"/>
              </a:rPr>
              <a:t> C: dentin</a:t>
            </a:r>
          </a:p>
          <a:p>
            <a:pPr lvl="2"/>
            <a:r>
              <a:rPr lang="en-US" dirty="0" err="1">
                <a:latin typeface="Comic Sans MS" pitchFamily="66" charset="0"/>
              </a:rPr>
              <a:t>Vit</a:t>
            </a:r>
            <a:r>
              <a:rPr lang="en-US" dirty="0">
                <a:latin typeface="Comic Sans MS" pitchFamily="66" charset="0"/>
              </a:rPr>
              <a:t> A: </a:t>
            </a:r>
            <a:r>
              <a:rPr lang="en-US" dirty="0" err="1">
                <a:latin typeface="Comic Sans MS" pitchFamily="66" charset="0"/>
              </a:rPr>
              <a:t>formasi</a:t>
            </a:r>
            <a:r>
              <a:rPr lang="en-US" dirty="0">
                <a:latin typeface="Comic Sans MS" pitchFamily="66" charset="0"/>
              </a:rPr>
              <a:t> enamel</a:t>
            </a:r>
          </a:p>
          <a:p>
            <a:pPr lvl="1"/>
            <a:r>
              <a:rPr lang="en-US" dirty="0" err="1">
                <a:latin typeface="Comic Sans MS" pitchFamily="66" charset="0"/>
              </a:rPr>
              <a:t>Ajarkan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gosok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gigi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5543560" cy="4525963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Comic Sans MS" pitchFamily="66" charset="0"/>
              </a:rPr>
              <a:t>Usia</a:t>
            </a:r>
            <a:r>
              <a:rPr lang="en-US" sz="2400" dirty="0">
                <a:latin typeface="Comic Sans MS" pitchFamily="66" charset="0"/>
              </a:rPr>
              <a:t> 5 </a:t>
            </a:r>
            <a:r>
              <a:rPr lang="en-US" sz="2400" dirty="0" err="1">
                <a:latin typeface="Comic Sans MS" pitchFamily="66" charset="0"/>
              </a:rPr>
              <a:t>tahun</a:t>
            </a:r>
            <a:r>
              <a:rPr lang="en-US" sz="2400" dirty="0">
                <a:latin typeface="Comic Sans MS" pitchFamily="66" charset="0"/>
              </a:rPr>
              <a:t> </a:t>
            </a:r>
            <a:endParaRPr lang="id-ID" sz="24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tidur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siang</a:t>
            </a:r>
            <a:r>
              <a:rPr lang="en-US" sz="2000" dirty="0">
                <a:latin typeface="Comic Sans MS" pitchFamily="66" charset="0"/>
              </a:rPr>
              <a:t> &amp; 11 jam </a:t>
            </a:r>
            <a:r>
              <a:rPr lang="en-US" sz="2000" dirty="0" err="1">
                <a:latin typeface="Comic Sans MS" pitchFamily="66" charset="0"/>
              </a:rPr>
              <a:t>saat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malam</a:t>
            </a:r>
            <a:r>
              <a:rPr lang="en-US" sz="2000" dirty="0">
                <a:latin typeface="Comic Sans MS" pitchFamily="66" charset="0"/>
              </a:rPr>
              <a:t> </a:t>
            </a:r>
          </a:p>
          <a:p>
            <a:r>
              <a:rPr lang="en-US" sz="2400" dirty="0" err="1">
                <a:latin typeface="Comic Sans MS" pitchFamily="66" charset="0"/>
              </a:rPr>
              <a:t>Pola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tidur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berbeda-beda</a:t>
            </a:r>
            <a:r>
              <a:rPr lang="en-US" sz="2400" dirty="0">
                <a:latin typeface="Comic Sans MS" pitchFamily="66" charset="0"/>
              </a:rPr>
              <a:t>, </a:t>
            </a:r>
            <a:r>
              <a:rPr lang="en-US" sz="2400" dirty="0" err="1">
                <a:latin typeface="Comic Sans MS" pitchFamily="66" charset="0"/>
              </a:rPr>
              <a:t>tergantung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pembiasaan</a:t>
            </a:r>
            <a:endParaRPr lang="en-US" sz="24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Masalah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tidur</a:t>
            </a:r>
            <a:r>
              <a:rPr lang="en-US" sz="2400" dirty="0">
                <a:latin typeface="Comic Sans MS" pitchFamily="66" charset="0"/>
              </a:rPr>
              <a:t>:</a:t>
            </a:r>
          </a:p>
          <a:p>
            <a:pPr lvl="1"/>
            <a:r>
              <a:rPr lang="en-US" sz="2000" dirty="0">
                <a:latin typeface="Comic Sans MS" pitchFamily="66" charset="0"/>
              </a:rPr>
              <a:t>Night </a:t>
            </a:r>
            <a:r>
              <a:rPr lang="en-US" sz="2000" dirty="0" err="1">
                <a:latin typeface="Comic Sans MS" pitchFamily="66" charset="0"/>
              </a:rPr>
              <a:t>teror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>
                <a:latin typeface="Comic Sans MS" pitchFamily="66" charset="0"/>
              </a:rPr>
              <a:t>Nightmare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Bicara</a:t>
            </a:r>
            <a:r>
              <a:rPr lang="en-US" sz="2000" dirty="0">
                <a:latin typeface="Comic Sans MS" pitchFamily="66" charset="0"/>
              </a:rPr>
              <a:t> &amp; </a:t>
            </a:r>
            <a:r>
              <a:rPr lang="en-US" sz="2000" dirty="0" err="1">
                <a:latin typeface="Comic Sans MS" pitchFamily="66" charset="0"/>
              </a:rPr>
              <a:t>jalan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saat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tidur</a:t>
            </a:r>
            <a:endParaRPr lang="en-US" sz="20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Mengompol</a:t>
            </a:r>
            <a:endParaRPr lang="en-US" sz="2400" dirty="0">
              <a:latin typeface="Comic Sans MS" pitchFamily="66" charset="0"/>
            </a:endParaRP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>
                <a:latin typeface="Comic Sans MS" pitchFamily="66" charset="0"/>
              </a:rPr>
              <a:t>Pola</a:t>
            </a:r>
            <a:r>
              <a:rPr lang="en-US" sz="3600" dirty="0">
                <a:latin typeface="Comic Sans MS" pitchFamily="66" charset="0"/>
              </a:rPr>
              <a:t> &amp; </a:t>
            </a:r>
            <a:r>
              <a:rPr lang="en-US" sz="3600" dirty="0" err="1">
                <a:latin typeface="Comic Sans MS" pitchFamily="66" charset="0"/>
              </a:rPr>
              <a:t>masalah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tidur</a:t>
            </a:r>
            <a:endParaRPr lang="en-US" sz="3600" dirty="0"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346475"/>
            <a:ext cx="2686023" cy="516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mic Sans MS" pitchFamily="66" charset="0"/>
              </a:rPr>
              <a:t>GIZI ANAK SEKOLAH</a:t>
            </a:r>
            <a:br>
              <a:rPr lang="en-US" dirty="0">
                <a:latin typeface="Comic Sans MS" pitchFamily="66" charset="0"/>
              </a:rPr>
            </a:br>
            <a:r>
              <a:rPr lang="en-US" dirty="0">
                <a:latin typeface="Comic Sans MS" pitchFamily="66" charset="0"/>
              </a:rPr>
              <a:t>6 – 12 </a:t>
            </a:r>
            <a:r>
              <a:rPr lang="en-US" dirty="0" err="1">
                <a:latin typeface="Comic Sans MS" pitchFamily="66" charset="0"/>
              </a:rPr>
              <a:t>thn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mic Sans MS" pitchFamily="66" charset="0"/>
              </a:rPr>
              <a:t>Prinsip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Comic Sans MS" pitchFamily="66" charset="0"/>
              </a:rPr>
              <a:t>Pertumbuhan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relatih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lebih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stabil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dibanding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bayi</a:t>
            </a:r>
            <a:r>
              <a:rPr lang="en-US" sz="2800" dirty="0">
                <a:latin typeface="Comic Sans MS" pitchFamily="66" charset="0"/>
              </a:rPr>
              <a:t>, </a:t>
            </a:r>
            <a:r>
              <a:rPr lang="en-US" sz="2800" dirty="0" err="1">
                <a:latin typeface="Comic Sans MS" pitchFamily="66" charset="0"/>
              </a:rPr>
              <a:t>pra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sekolah</a:t>
            </a:r>
            <a:r>
              <a:rPr lang="en-US" sz="2800" dirty="0">
                <a:latin typeface="Comic Sans MS" pitchFamily="66" charset="0"/>
              </a:rPr>
              <a:t>, </a:t>
            </a:r>
            <a:r>
              <a:rPr lang="en-US" sz="2800" dirty="0" err="1">
                <a:latin typeface="Comic Sans MS" pitchFamily="66" charset="0"/>
              </a:rPr>
              <a:t>remaja</a:t>
            </a:r>
            <a:endParaRPr lang="en-US" sz="2800" dirty="0">
              <a:latin typeface="Comic Sans MS" pitchFamily="66" charset="0"/>
            </a:endParaRPr>
          </a:p>
          <a:p>
            <a:r>
              <a:rPr lang="en-US" sz="2800" dirty="0" err="1">
                <a:latin typeface="Comic Sans MS" pitchFamily="66" charset="0"/>
              </a:rPr>
              <a:t>Mulai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terjadi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proses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kematangan</a:t>
            </a:r>
            <a:r>
              <a:rPr lang="en-US" sz="2800" dirty="0">
                <a:latin typeface="Comic Sans MS" pitchFamily="66" charset="0"/>
              </a:rPr>
              <a:t>, </a:t>
            </a:r>
            <a:r>
              <a:rPr lang="en-US" sz="2800" dirty="0" err="1">
                <a:latin typeface="Comic Sans MS" pitchFamily="66" charset="0"/>
              </a:rPr>
              <a:t>pertambahan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kognitif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dan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sosial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emosional</a:t>
            </a:r>
            <a:endParaRPr lang="en-US" sz="2800" dirty="0">
              <a:latin typeface="Comic Sans MS" pitchFamily="66" charset="0"/>
            </a:endParaRPr>
          </a:p>
          <a:p>
            <a:r>
              <a:rPr lang="en-US" sz="2800" dirty="0" err="1">
                <a:latin typeface="Comic Sans MS" pitchFamily="66" charset="0"/>
              </a:rPr>
              <a:t>Wanita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lebih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cepat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pubertas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di</a:t>
            </a:r>
            <a:r>
              <a:rPr lang="en-US" sz="2800" dirty="0">
                <a:latin typeface="Comic Sans MS" pitchFamily="66" charset="0"/>
              </a:rPr>
              <a:t> banding </a:t>
            </a:r>
            <a:r>
              <a:rPr lang="en-US" sz="2800" dirty="0" err="1">
                <a:latin typeface="Comic Sans MS" pitchFamily="66" charset="0"/>
              </a:rPr>
              <a:t>laki-laki</a:t>
            </a:r>
            <a:endParaRPr lang="en-US" sz="2800" dirty="0">
              <a:latin typeface="Comic Sans MS" pitchFamily="66" charset="0"/>
            </a:endParaRPr>
          </a:p>
          <a:p>
            <a:r>
              <a:rPr lang="en-US" sz="2800" dirty="0" err="1">
                <a:latin typeface="Comic Sans MS" pitchFamily="66" charset="0"/>
              </a:rPr>
              <a:t>Pola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makan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mulai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dipengaruhi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faktor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di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luar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err="1">
                <a:latin typeface="Comic Sans MS" pitchFamily="66" charset="0"/>
              </a:rPr>
              <a:t>rumah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Comic Sans MS" pitchFamily="66" charset="0"/>
              </a:rPr>
              <a:t>Pertumbuhan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dan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Perkembangan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latin typeface="Comic Sans MS" pitchFamily="66" charset="0"/>
              </a:rPr>
              <a:t>Fungsi</a:t>
            </a:r>
            <a:r>
              <a:rPr lang="en-US" sz="2400" dirty="0">
                <a:latin typeface="Comic Sans MS" pitchFamily="66" charset="0"/>
              </a:rPr>
              <a:t> GI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Kemampuan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lambung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saat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lahir</a:t>
            </a:r>
            <a:r>
              <a:rPr lang="en-US" sz="2000" dirty="0">
                <a:latin typeface="Comic Sans MS" pitchFamily="66" charset="0"/>
              </a:rPr>
              <a:t> 10 – 12 ml; 12 </a:t>
            </a:r>
            <a:r>
              <a:rPr lang="en-US" sz="2000" dirty="0" err="1">
                <a:latin typeface="Comic Sans MS" pitchFamily="66" charset="0"/>
              </a:rPr>
              <a:t>bln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mjd</a:t>
            </a:r>
            <a:r>
              <a:rPr lang="en-US" sz="2000" dirty="0">
                <a:latin typeface="Comic Sans MS" pitchFamily="66" charset="0"/>
              </a:rPr>
              <a:t> 200 ml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Waktu</a:t>
            </a:r>
            <a:r>
              <a:rPr lang="en-US" sz="2000" dirty="0">
                <a:latin typeface="Comic Sans MS" pitchFamily="66" charset="0"/>
              </a:rPr>
              <a:t> transit </a:t>
            </a:r>
            <a:r>
              <a:rPr lang="en-US" sz="2000" dirty="0" err="1">
                <a:latin typeface="Comic Sans MS" pitchFamily="66" charset="0"/>
              </a:rPr>
              <a:t>makanan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lebih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pendek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dibdg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dewasa</a:t>
            </a:r>
            <a:endParaRPr lang="en-US" sz="2000" dirty="0">
              <a:latin typeface="Comic Sans MS" pitchFamily="66" charset="0"/>
            </a:endParaRPr>
          </a:p>
          <a:p>
            <a:pPr>
              <a:buNone/>
            </a:pPr>
            <a:endParaRPr lang="en-US" sz="24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Fungsi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Ginjal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Ginjal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belum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matang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kemampuan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memelihara</a:t>
            </a:r>
            <a:r>
              <a:rPr lang="en-US" sz="2000" dirty="0">
                <a:latin typeface="Comic Sans MS" pitchFamily="66" charset="0"/>
              </a:rPr>
              <a:t> air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elektrolit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tubuh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masih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rendah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Hormon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antidiuretic</a:t>
            </a:r>
            <a:r>
              <a:rPr lang="en-US" sz="2000" dirty="0">
                <a:latin typeface="Comic Sans MS" pitchFamily="66" charset="0"/>
              </a:rPr>
              <a:t> (ADH) </a:t>
            </a:r>
            <a:r>
              <a:rPr lang="en-US" sz="2000" dirty="0" err="1">
                <a:latin typeface="Comic Sans MS" pitchFamily="66" charset="0"/>
              </a:rPr>
              <a:t>sangat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terbatas</a:t>
            </a:r>
            <a:endParaRPr lang="en-US" sz="2000" dirty="0">
              <a:latin typeface="Comic Sans MS" pitchFamily="66" charset="0"/>
            </a:endParaRPr>
          </a:p>
          <a:p>
            <a:pPr lvl="1"/>
            <a:endParaRPr lang="en-US" sz="2000" dirty="0">
              <a:latin typeface="Comic Sans MS" pitchFamily="66" charset="0"/>
            </a:endParaRPr>
          </a:p>
          <a:p>
            <a:pPr>
              <a:buNone/>
            </a:pPr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Comic Sans MS" pitchFamily="66" charset="0"/>
              </a:rPr>
              <a:t>Masalah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Gizi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Comic Sans MS" pitchFamily="66" charset="0"/>
              </a:rPr>
              <a:t>Masalah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gizi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di</a:t>
            </a:r>
            <a:r>
              <a:rPr lang="en-US" dirty="0">
                <a:latin typeface="Comic Sans MS" pitchFamily="66" charset="0"/>
              </a:rPr>
              <a:t> Indonesia: </a:t>
            </a:r>
          </a:p>
          <a:p>
            <a:pPr lvl="1"/>
            <a:r>
              <a:rPr lang="en-US" dirty="0">
                <a:latin typeface="Comic Sans MS" pitchFamily="66" charset="0"/>
              </a:rPr>
              <a:t>anemia, GAKY, KEP, </a:t>
            </a:r>
            <a:r>
              <a:rPr lang="en-US" dirty="0" err="1">
                <a:latin typeface="Comic Sans MS" pitchFamily="66" charset="0"/>
              </a:rPr>
              <a:t>cacingan</a:t>
            </a:r>
            <a:r>
              <a:rPr lang="en-US" dirty="0">
                <a:latin typeface="Comic Sans MS" pitchFamily="66" charset="0"/>
              </a:rPr>
              <a:t>, </a:t>
            </a:r>
          </a:p>
          <a:p>
            <a:pPr lvl="1"/>
            <a:r>
              <a:rPr lang="en-US" dirty="0" err="1">
                <a:latin typeface="Comic Sans MS" pitchFamily="66" charset="0"/>
              </a:rPr>
              <a:t>obesitas</a:t>
            </a:r>
            <a:endParaRPr lang="en-US" dirty="0">
              <a:latin typeface="Comic Sans MS" pitchFamily="66" charset="0"/>
            </a:endParaRPr>
          </a:p>
          <a:p>
            <a:r>
              <a:rPr lang="en-US" dirty="0" err="1">
                <a:latin typeface="Comic Sans MS" pitchFamily="66" charset="0"/>
              </a:rPr>
              <a:t>Suplemen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rutin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tidak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perlu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pada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anak</a:t>
            </a:r>
            <a:r>
              <a:rPr lang="en-US" dirty="0">
                <a:latin typeface="Comic Sans MS" pitchFamily="66" charset="0"/>
              </a:rPr>
              <a:t> yang </a:t>
            </a:r>
            <a:r>
              <a:rPr lang="en-US" dirty="0" err="1">
                <a:latin typeface="Comic Sans MS" pitchFamily="66" charset="0"/>
              </a:rPr>
              <a:t>sehat</a:t>
            </a:r>
            <a:r>
              <a:rPr lang="en-US" dirty="0">
                <a:latin typeface="Comic Sans MS" pitchFamily="66" charset="0"/>
              </a:rPr>
              <a:t>, </a:t>
            </a:r>
            <a:r>
              <a:rPr lang="en-US" dirty="0" err="1">
                <a:latin typeface="Comic Sans MS" pitchFamily="66" charset="0"/>
              </a:rPr>
              <a:t>namun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direkomendasikan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pada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anak</a:t>
            </a:r>
            <a:r>
              <a:rPr lang="en-US" dirty="0">
                <a:latin typeface="Comic Sans MS" pitchFamily="66" charset="0"/>
              </a:rPr>
              <a:t>:</a:t>
            </a:r>
          </a:p>
          <a:p>
            <a:pPr lvl="1"/>
            <a:r>
              <a:rPr lang="en-US" dirty="0" err="1">
                <a:latin typeface="Comic Sans MS" pitchFamily="66" charset="0"/>
              </a:rPr>
              <a:t>Anoreksia</a:t>
            </a:r>
            <a:endParaRPr lang="en-US" dirty="0">
              <a:latin typeface="Comic Sans MS" pitchFamily="66" charset="0"/>
            </a:endParaRPr>
          </a:p>
          <a:p>
            <a:pPr lvl="1"/>
            <a:r>
              <a:rPr lang="en-US" dirty="0">
                <a:latin typeface="Comic Sans MS" pitchFamily="66" charset="0"/>
              </a:rPr>
              <a:t>Vegetarian </a:t>
            </a:r>
            <a:r>
              <a:rPr lang="en-US" dirty="0" err="1">
                <a:latin typeface="Comic Sans MS" pitchFamily="66" charset="0"/>
              </a:rPr>
              <a:t>tanpa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susu</a:t>
            </a:r>
            <a:endParaRPr lang="en-US" dirty="0">
              <a:latin typeface="Comic Sans MS" pitchFamily="66" charset="0"/>
            </a:endParaRPr>
          </a:p>
          <a:p>
            <a:pPr lvl="1"/>
            <a:r>
              <a:rPr lang="en-US" dirty="0" err="1">
                <a:latin typeface="Comic Sans MS" pitchFamily="66" charset="0"/>
              </a:rPr>
              <a:t>Penyakit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kronis</a:t>
            </a:r>
            <a:endParaRPr lang="en-US" dirty="0">
              <a:latin typeface="Comic Sans MS" pitchFamily="66" charset="0"/>
            </a:endParaRPr>
          </a:p>
          <a:p>
            <a:pPr lvl="1"/>
            <a:r>
              <a:rPr lang="en-US" dirty="0" err="1">
                <a:latin typeface="Comic Sans MS" pitchFamily="66" charset="0"/>
              </a:rPr>
              <a:t>Keluarga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miskin</a:t>
            </a:r>
            <a:endParaRPr lang="en-US" dirty="0">
              <a:latin typeface="Comic Sans MS" pitchFamily="66" charset="0"/>
            </a:endParaRPr>
          </a:p>
          <a:p>
            <a:pPr lvl="1"/>
            <a:r>
              <a:rPr lang="en-US" dirty="0" err="1">
                <a:latin typeface="Comic Sans MS" pitchFamily="66" charset="0"/>
              </a:rPr>
              <a:t>hamil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Comic Sans MS" pitchFamily="66" charset="0"/>
              </a:rPr>
              <a:t>Konsumsi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err="1">
                <a:latin typeface="Comic Sans MS" pitchFamily="66" charset="0"/>
              </a:rPr>
              <a:t>Faktor</a:t>
            </a:r>
            <a:r>
              <a:rPr lang="en-US" sz="2400" dirty="0">
                <a:latin typeface="Comic Sans MS" pitchFamily="66" charset="0"/>
              </a:rPr>
              <a:t> yang </a:t>
            </a:r>
            <a:r>
              <a:rPr lang="en-US" sz="2400" dirty="0" err="1">
                <a:latin typeface="Comic Sans MS" pitchFamily="66" charset="0"/>
              </a:rPr>
              <a:t>mempengaruhi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konsumsi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400" dirty="0" err="1">
                <a:latin typeface="Comic Sans MS" pitchFamily="66" charset="0"/>
              </a:rPr>
              <a:t>Keluarga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400" dirty="0" err="1">
                <a:latin typeface="Comic Sans MS" pitchFamily="66" charset="0"/>
              </a:rPr>
              <a:t>Teman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sebaya</a:t>
            </a:r>
            <a:r>
              <a:rPr lang="en-US" sz="2400" dirty="0">
                <a:latin typeface="Comic Sans MS" pitchFamily="66" charset="0"/>
              </a:rPr>
              <a:t> (peers group)</a:t>
            </a:r>
          </a:p>
          <a:p>
            <a:pPr lvl="1"/>
            <a:r>
              <a:rPr lang="en-US" sz="2400" dirty="0">
                <a:latin typeface="Comic Sans MS" pitchFamily="66" charset="0"/>
              </a:rPr>
              <a:t>media</a:t>
            </a:r>
          </a:p>
          <a:p>
            <a:r>
              <a:rPr lang="en-US" sz="2400" dirty="0" err="1">
                <a:latin typeface="Comic Sans MS" pitchFamily="66" charset="0"/>
              </a:rPr>
              <a:t>Terjadi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konflik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dalam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diri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tentang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bentuk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tubuh</a:t>
            </a:r>
            <a:endParaRPr lang="id-ID" sz="2400" dirty="0">
              <a:latin typeface="Comic Sans MS" pitchFamily="66" charset="0"/>
            </a:endParaRPr>
          </a:p>
          <a:p>
            <a:pPr lvl="1"/>
            <a:r>
              <a:rPr lang="id-ID" sz="2000" dirty="0"/>
              <a:t>Pengaruh orang tua, teman sebaya, media</a:t>
            </a:r>
          </a:p>
          <a:p>
            <a:pPr lvl="1"/>
            <a:r>
              <a:rPr lang="id-ID" sz="2000" dirty="0">
                <a:latin typeface="Comic Sans MS" pitchFamily="66" charset="0"/>
              </a:rPr>
              <a:t>Ibu yg mengatakan anaknya gemuk &amp; menyuruh anaknya utk memperhatikan makannya, menyebabkan anak lebih membatasi makannya</a:t>
            </a:r>
            <a:endParaRPr lang="en-US" sz="2000" dirty="0">
              <a:latin typeface="Comic Sans MS" pitchFamily="66" charset="0"/>
            </a:endParaRPr>
          </a:p>
          <a:p>
            <a:r>
              <a:rPr lang="en-US" sz="2400" dirty="0" err="1">
                <a:latin typeface="Comic Sans MS" pitchFamily="66" charset="0"/>
              </a:rPr>
              <a:t>Frekuensi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makan</a:t>
            </a:r>
            <a:r>
              <a:rPr lang="en-US" sz="2400" dirty="0">
                <a:latin typeface="Comic Sans MS" pitchFamily="66" charset="0"/>
              </a:rPr>
              <a:t>  4 – 5 kali/hr</a:t>
            </a:r>
          </a:p>
          <a:p>
            <a:r>
              <a:rPr lang="en-US" sz="2400" dirty="0" err="1">
                <a:latin typeface="Comic Sans MS" pitchFamily="66" charset="0"/>
              </a:rPr>
              <a:t>Perhatikan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konsumsi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Perkotaan</a:t>
            </a:r>
            <a:r>
              <a:rPr lang="en-US" sz="2000" dirty="0">
                <a:latin typeface="Comic Sans MS" pitchFamily="66" charset="0"/>
              </a:rPr>
              <a:t>: </a:t>
            </a:r>
            <a:r>
              <a:rPr lang="en-US" sz="2000" dirty="0" err="1">
                <a:latin typeface="Comic Sans MS" pitchFamily="66" charset="0"/>
              </a:rPr>
              <a:t>cenderung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tinggi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gula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rendah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sayur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buah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 overweight,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degeneratif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 diseases</a:t>
            </a:r>
          </a:p>
          <a:p>
            <a:pPr lvl="1"/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Pedesaan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: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cenderung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rendah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 protein,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lemak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,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karbohidrat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 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gizi</a:t>
            </a:r>
            <a:r>
              <a:rPr lang="en-US" sz="2000" dirty="0">
                <a:latin typeface="Comic Sans MS" pitchFamily="66" charset="0"/>
                <a:sym typeface="Wingdings" pitchFamily="2" charset="2"/>
              </a:rPr>
              <a:t> </a:t>
            </a:r>
            <a:r>
              <a:rPr lang="en-US" sz="2000" dirty="0" err="1">
                <a:latin typeface="Comic Sans MS" pitchFamily="66" charset="0"/>
                <a:sym typeface="Wingdings" pitchFamily="2" charset="2"/>
              </a:rPr>
              <a:t>kurang</a:t>
            </a:r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317478"/>
          </a:xfrm>
        </p:spPr>
        <p:txBody>
          <a:bodyPr>
            <a:normAutofit fontScale="90000"/>
          </a:bodyPr>
          <a:lstStyle/>
          <a:p>
            <a:r>
              <a:rPr lang="id-ID" dirty="0"/>
              <a:t>Rekomendasi Aktivitas Fisik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52</a:t>
            </a:fld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 descr="piram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2" y="764704"/>
            <a:ext cx="8229361" cy="57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864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Masalah gizi yg sering muncul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dirty="0"/>
              <a:t>Defisiensi besi</a:t>
            </a:r>
          </a:p>
          <a:p>
            <a:r>
              <a:rPr lang="id-ID" dirty="0"/>
              <a:t>Kecacingan </a:t>
            </a:r>
          </a:p>
          <a:p>
            <a:r>
              <a:rPr lang="id-ID" dirty="0"/>
              <a:t>Karies gigi</a:t>
            </a:r>
          </a:p>
          <a:p>
            <a:r>
              <a:rPr lang="id-ID" dirty="0"/>
              <a:t>Overweight &amp; obesitas</a:t>
            </a:r>
          </a:p>
          <a:p>
            <a:r>
              <a:rPr lang="id-ID" dirty="0"/>
              <a:t>Gejala sindrom metabolik dini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53</a:t>
            </a:fld>
            <a:endParaRPr lang="id-ID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>
                <a:latin typeface="Comic Sans MS" pitchFamily="66" charset="0"/>
              </a:rPr>
              <a:t>Promosi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gizi</a:t>
            </a:r>
            <a:r>
              <a:rPr lang="en-US" dirty="0">
                <a:latin typeface="Comic Sans MS" pitchFamily="66" charset="0"/>
              </a:rPr>
              <a:t> (</a:t>
            </a:r>
            <a:r>
              <a:rPr lang="en-US" dirty="0" err="1">
                <a:latin typeface="Comic Sans MS" pitchFamily="66" charset="0"/>
              </a:rPr>
              <a:t>pendidikan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gizi</a:t>
            </a:r>
            <a:r>
              <a:rPr lang="en-US" dirty="0">
                <a:latin typeface="Comic Sans MS" pitchFamily="66" charset="0"/>
              </a:rPr>
              <a:t>) </a:t>
            </a:r>
            <a:r>
              <a:rPr lang="en-US" dirty="0" err="1">
                <a:latin typeface="Comic Sans MS" pitchFamily="66" charset="0"/>
              </a:rPr>
              <a:t>disesuaikan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dengan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masalah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gizi</a:t>
            </a:r>
            <a:endParaRPr lang="en-US" dirty="0">
              <a:latin typeface="Comic Sans MS" pitchFamily="66" charset="0"/>
            </a:endParaRPr>
          </a:p>
          <a:p>
            <a:pPr lvl="1"/>
            <a:r>
              <a:rPr lang="en-US" dirty="0" err="1">
                <a:latin typeface="Comic Sans MS" pitchFamily="66" charset="0"/>
              </a:rPr>
              <a:t>Hidup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sehat</a:t>
            </a:r>
            <a:endParaRPr lang="en-US" dirty="0">
              <a:latin typeface="Comic Sans MS" pitchFamily="66" charset="0"/>
            </a:endParaRPr>
          </a:p>
          <a:p>
            <a:pPr lvl="1"/>
            <a:r>
              <a:rPr lang="en-US" dirty="0" err="1">
                <a:latin typeface="Comic Sans MS" pitchFamily="66" charset="0"/>
              </a:rPr>
              <a:t>Konsumsi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seimbang</a:t>
            </a:r>
            <a:endParaRPr lang="en-US" dirty="0">
              <a:latin typeface="Comic Sans MS" pitchFamily="66" charset="0"/>
            </a:endParaRPr>
          </a:p>
          <a:p>
            <a:pPr lvl="1"/>
            <a:r>
              <a:rPr lang="en-US" dirty="0" err="1">
                <a:latin typeface="Comic Sans MS" pitchFamily="66" charset="0"/>
              </a:rPr>
              <a:t>Perkotaan</a:t>
            </a:r>
            <a:r>
              <a:rPr lang="en-US" dirty="0">
                <a:latin typeface="Comic Sans MS" pitchFamily="66" charset="0"/>
              </a:rPr>
              <a:t>: </a:t>
            </a:r>
            <a:r>
              <a:rPr lang="en-US" dirty="0" err="1">
                <a:latin typeface="Comic Sans MS" pitchFamily="66" charset="0"/>
              </a:rPr>
              <a:t>meningkatkan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konsumsi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serat</a:t>
            </a:r>
            <a:r>
              <a:rPr lang="en-US" dirty="0">
                <a:latin typeface="Comic Sans MS" pitchFamily="66" charset="0"/>
              </a:rPr>
              <a:t> (</a:t>
            </a:r>
            <a:r>
              <a:rPr lang="en-US" dirty="0" err="1">
                <a:latin typeface="Comic Sans MS" pitchFamily="66" charset="0"/>
              </a:rPr>
              <a:t>sayur</a:t>
            </a:r>
            <a:r>
              <a:rPr lang="en-US" dirty="0">
                <a:latin typeface="Comic Sans MS" pitchFamily="66" charset="0"/>
              </a:rPr>
              <a:t>, </a:t>
            </a:r>
            <a:r>
              <a:rPr lang="en-US" dirty="0" err="1">
                <a:latin typeface="Comic Sans MS" pitchFamily="66" charset="0"/>
              </a:rPr>
              <a:t>buah</a:t>
            </a:r>
            <a:r>
              <a:rPr lang="en-US" dirty="0">
                <a:latin typeface="Comic Sans MS" pitchFamily="66" charset="0"/>
              </a:rPr>
              <a:t>), </a:t>
            </a:r>
            <a:r>
              <a:rPr lang="en-US" dirty="0" err="1">
                <a:latin typeface="Comic Sans MS" pitchFamily="66" charset="0"/>
              </a:rPr>
              <a:t>menurunkan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konsumsi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lemak</a:t>
            </a:r>
            <a:r>
              <a:rPr lang="en-US" dirty="0">
                <a:latin typeface="Comic Sans MS" pitchFamily="66" charset="0"/>
              </a:rPr>
              <a:t>, </a:t>
            </a:r>
            <a:r>
              <a:rPr lang="en-US" dirty="0" err="1">
                <a:latin typeface="Comic Sans MS" pitchFamily="66" charset="0"/>
              </a:rPr>
              <a:t>menurunkan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konsumsi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makanan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siap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saji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yg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tidak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seimbang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gizi</a:t>
            </a:r>
            <a:endParaRPr lang="id-ID" dirty="0">
              <a:latin typeface="Comic Sans MS" pitchFamily="66" charset="0"/>
            </a:endParaRPr>
          </a:p>
          <a:p>
            <a:pPr lvl="1"/>
            <a:r>
              <a:rPr lang="id-ID" dirty="0"/>
              <a:t>Aktivitas fisik yg adekuat</a:t>
            </a:r>
            <a:endParaRPr lang="en-US" dirty="0">
              <a:latin typeface="Comic Sans MS" pitchFamily="66" charset="0"/>
            </a:endParaRPr>
          </a:p>
          <a:p>
            <a:r>
              <a:rPr lang="en-US" dirty="0" err="1">
                <a:latin typeface="Comic Sans MS" pitchFamily="66" charset="0"/>
              </a:rPr>
              <a:t>Skrining</a:t>
            </a:r>
            <a:r>
              <a:rPr lang="en-US" dirty="0">
                <a:latin typeface="Comic Sans MS" pitchFamily="66" charset="0"/>
              </a:rPr>
              <a:t> </a:t>
            </a:r>
          </a:p>
          <a:p>
            <a:pPr lvl="1"/>
            <a:r>
              <a:rPr lang="en-US" dirty="0" err="1">
                <a:latin typeface="Comic Sans MS" pitchFamily="66" charset="0"/>
              </a:rPr>
              <a:t>Perkotaan</a:t>
            </a:r>
            <a:r>
              <a:rPr lang="en-US" dirty="0">
                <a:latin typeface="Comic Sans MS" pitchFamily="66" charset="0"/>
              </a:rPr>
              <a:t>: status </a:t>
            </a:r>
            <a:r>
              <a:rPr lang="en-US" dirty="0" err="1">
                <a:latin typeface="Comic Sans MS" pitchFamily="66" charset="0"/>
              </a:rPr>
              <a:t>gizi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dan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kolesterol</a:t>
            </a:r>
            <a:endParaRPr lang="en-US" dirty="0">
              <a:latin typeface="Comic Sans MS" pitchFamily="66" charset="0"/>
            </a:endParaRPr>
          </a:p>
          <a:p>
            <a:pPr lvl="1"/>
            <a:r>
              <a:rPr lang="en-US" dirty="0" err="1">
                <a:latin typeface="Comic Sans MS" pitchFamily="66" charset="0"/>
              </a:rPr>
              <a:t>Perdesaan</a:t>
            </a:r>
            <a:r>
              <a:rPr lang="en-US" dirty="0">
                <a:latin typeface="Comic Sans MS" pitchFamily="66" charset="0"/>
              </a:rPr>
              <a:t>: status </a:t>
            </a:r>
            <a:r>
              <a:rPr lang="en-US" dirty="0" err="1">
                <a:latin typeface="Comic Sans MS" pitchFamily="66" charset="0"/>
              </a:rPr>
              <a:t>gizi</a:t>
            </a:r>
            <a:r>
              <a:rPr lang="en-US" dirty="0">
                <a:latin typeface="Comic Sans MS" pitchFamily="66" charset="0"/>
              </a:rPr>
              <a:t>, </a:t>
            </a:r>
            <a:r>
              <a:rPr lang="en-US" dirty="0" err="1">
                <a:latin typeface="Comic Sans MS" pitchFamily="66" charset="0"/>
              </a:rPr>
              <a:t>zat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gizi</a:t>
            </a:r>
            <a:r>
              <a:rPr lang="en-US" dirty="0">
                <a:latin typeface="Comic Sans MS" pitchFamily="66" charset="0"/>
              </a:rPr>
              <a:t> yang </a:t>
            </a:r>
            <a:r>
              <a:rPr lang="en-US" dirty="0" err="1">
                <a:latin typeface="Comic Sans MS" pitchFamily="66" charset="0"/>
              </a:rPr>
              <a:t>dicurigai</a:t>
            </a:r>
            <a:r>
              <a:rPr lang="en-US" dirty="0">
                <a:latin typeface="Comic Sans MS" pitchFamily="66" charset="0"/>
              </a:rPr>
              <a:t> </a:t>
            </a:r>
            <a:r>
              <a:rPr lang="en-US" dirty="0" err="1">
                <a:latin typeface="Comic Sans MS" pitchFamily="66" charset="0"/>
              </a:rPr>
              <a:t>defisiensi</a:t>
            </a:r>
            <a:r>
              <a:rPr lang="en-US" dirty="0">
                <a:latin typeface="Comic Sans MS" pitchFamily="66" charset="0"/>
              </a:rPr>
              <a:t>, </a:t>
            </a:r>
            <a:r>
              <a:rPr lang="en-US" dirty="0" err="1">
                <a:latin typeface="Comic Sans MS" pitchFamily="66" charset="0"/>
              </a:rPr>
              <a:t>kecacingan</a:t>
            </a:r>
            <a:endParaRPr lang="en-US" dirty="0">
              <a:latin typeface="Comic Sans MS" pitchFamily="66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44" y="2025214"/>
            <a:ext cx="8746522" cy="3603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600" dirty="0"/>
              <a:t>AKG, 201</a:t>
            </a:r>
            <a:r>
              <a:rPr lang="en-ID" sz="3600" dirty="0"/>
              <a:t>9</a:t>
            </a:r>
            <a:r>
              <a:rPr lang="id-ID" sz="3600" dirty="0"/>
              <a:t> (Permenkes </a:t>
            </a:r>
            <a:r>
              <a:rPr lang="en-ID" sz="3600" dirty="0"/>
              <a:t>28</a:t>
            </a:r>
            <a:r>
              <a:rPr lang="id-ID" sz="3600" dirty="0"/>
              <a:t>/201</a:t>
            </a:r>
            <a:r>
              <a:rPr lang="en-ID" sz="3600" dirty="0"/>
              <a:t>9</a:t>
            </a:r>
            <a:r>
              <a:rPr lang="id-ID" sz="3600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4B43-EA09-412E-95D5-DD30F3E053A1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55</a:t>
            </a:fld>
            <a:endParaRPr lang="id-ID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98" y="5571590"/>
            <a:ext cx="8633882" cy="809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68" y="1196752"/>
            <a:ext cx="8778520" cy="152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31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d-ID" dirty="0">
                <a:solidFill>
                  <a:srgbClr val="002060"/>
                </a:solidFill>
              </a:rPr>
              <a:t>TERIMA KASIH</a:t>
            </a:r>
            <a:br>
              <a:rPr lang="id-ID" dirty="0">
                <a:solidFill>
                  <a:srgbClr val="002060"/>
                </a:solidFill>
              </a:rPr>
            </a:br>
            <a:endParaRPr lang="id-ID" dirty="0">
              <a:solidFill>
                <a:srgbClr val="00206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C0C6727-35CD-49C9-87AA-59C8CC5F1E84}" type="datetime1">
              <a:rPr lang="id-ID" smtClean="0"/>
              <a:pPr/>
              <a:t>22/10/20</a:t>
            </a:fld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CC4FB47-260F-4EFC-8B2D-B8ACC575EBD4}" type="slidenum">
              <a:rPr lang="id-ID" smtClean="0"/>
              <a:pPr/>
              <a:t>56</a:t>
            </a:fld>
            <a:endParaRPr lang="id-ID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Comic Sans MS" pitchFamily="66" charset="0"/>
              </a:rPr>
              <a:t>Pertumbuhan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dan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Perkembangan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err="1">
                <a:latin typeface="Comic Sans MS" pitchFamily="66" charset="0"/>
              </a:rPr>
              <a:t>Digesti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dan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err="1">
                <a:latin typeface="Comic Sans MS" pitchFamily="66" charset="0"/>
              </a:rPr>
              <a:t>absorpsi</a:t>
            </a:r>
            <a:endParaRPr lang="en-US" sz="24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Tahap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awal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kehidupan</a:t>
            </a:r>
            <a:r>
              <a:rPr lang="en-US" sz="2000" dirty="0">
                <a:latin typeface="Comic Sans MS" pitchFamily="66" charset="0"/>
              </a:rPr>
              <a:t>, </a:t>
            </a:r>
            <a:r>
              <a:rPr lang="en-US" sz="2000" dirty="0" err="1">
                <a:latin typeface="Comic Sans MS" pitchFamily="66" charset="0"/>
              </a:rPr>
              <a:t>pencernaan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belum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sempurna</a:t>
            </a:r>
            <a:r>
              <a:rPr lang="en-US" sz="2000" dirty="0">
                <a:latin typeface="Comic Sans MS" pitchFamily="66" charset="0"/>
              </a:rPr>
              <a:t>; </a:t>
            </a:r>
            <a:endParaRPr lang="id-ID" sz="2000" dirty="0">
              <a:latin typeface="Comic Sans MS" pitchFamily="66" charset="0"/>
            </a:endParaRPr>
          </a:p>
          <a:p>
            <a:pPr lvl="2"/>
            <a:r>
              <a:rPr lang="en-US" sz="1600" dirty="0">
                <a:latin typeface="Comic Sans MS" pitchFamily="66" charset="0"/>
              </a:rPr>
              <a:t>ASI </a:t>
            </a:r>
            <a:r>
              <a:rPr lang="en-US" sz="1600" dirty="0" err="1">
                <a:latin typeface="Comic Sans MS" pitchFamily="66" charset="0"/>
              </a:rPr>
              <a:t>saja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cukup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err="1">
                <a:latin typeface="Comic Sans MS" pitchFamily="66" charset="0"/>
              </a:rPr>
              <a:t>hingga</a:t>
            </a:r>
            <a:r>
              <a:rPr lang="en-US" sz="1600" dirty="0">
                <a:latin typeface="Comic Sans MS" pitchFamily="66" charset="0"/>
              </a:rPr>
              <a:t> 6 </a:t>
            </a:r>
            <a:r>
              <a:rPr lang="en-US" sz="1600" dirty="0" err="1">
                <a:latin typeface="Comic Sans MS" pitchFamily="66" charset="0"/>
              </a:rPr>
              <a:t>bln</a:t>
            </a:r>
            <a:r>
              <a:rPr lang="en-US" sz="1600" dirty="0">
                <a:latin typeface="Comic Sans MS" pitchFamily="66" charset="0"/>
              </a:rPr>
              <a:t> </a:t>
            </a:r>
          </a:p>
          <a:p>
            <a:pPr lvl="1"/>
            <a:r>
              <a:rPr lang="en-US" sz="2000" dirty="0" err="1">
                <a:latin typeface="Comic Sans MS" pitchFamily="66" charset="0"/>
              </a:rPr>
              <a:t>Kapasitas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pencernaan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matang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hingga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berumur</a:t>
            </a:r>
            <a:r>
              <a:rPr lang="en-US" sz="2000" dirty="0">
                <a:latin typeface="Comic Sans MS" pitchFamily="66" charset="0"/>
              </a:rPr>
              <a:t> 1 </a:t>
            </a:r>
            <a:r>
              <a:rPr lang="en-US" sz="2000" dirty="0" err="1">
                <a:latin typeface="Comic Sans MS" pitchFamily="66" charset="0"/>
              </a:rPr>
              <a:t>thn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Stimulasi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akan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merangsang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pengeluaran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bbrp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hormon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yg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berhub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dgn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motilitas</a:t>
            </a:r>
            <a:r>
              <a:rPr lang="en-US" sz="2000" dirty="0">
                <a:latin typeface="Comic Sans MS" pitchFamily="66" charset="0"/>
              </a:rPr>
              <a:t> GI, </a:t>
            </a:r>
            <a:r>
              <a:rPr lang="en-US" sz="2000" dirty="0" err="1">
                <a:latin typeface="Comic Sans MS" pitchFamily="66" charset="0"/>
              </a:rPr>
              <a:t>perkembangan</a:t>
            </a:r>
            <a:r>
              <a:rPr lang="en-US" sz="2000" dirty="0">
                <a:latin typeface="Comic Sans MS" pitchFamily="66" charset="0"/>
              </a:rPr>
              <a:t> intestinal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fungsi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pankreas</a:t>
            </a:r>
            <a:endParaRPr lang="en-US" sz="2000" dirty="0">
              <a:latin typeface="Comic Sans MS" pitchFamily="66" charset="0"/>
            </a:endParaRPr>
          </a:p>
          <a:p>
            <a:pPr lvl="1"/>
            <a:r>
              <a:rPr lang="en-US" sz="2000" dirty="0" err="1">
                <a:latin typeface="Comic Sans MS" pitchFamily="66" charset="0"/>
              </a:rPr>
              <a:t>Pertumbuhan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lambung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usus</a:t>
            </a:r>
            <a:r>
              <a:rPr lang="id-ID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akan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meningkatkan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kemampuan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menangani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zat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gizi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tekstur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makanan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yg</a:t>
            </a:r>
            <a:r>
              <a:rPr lang="en-US" sz="2000" dirty="0">
                <a:latin typeface="Comic Sans MS" pitchFamily="66" charset="0"/>
              </a:rPr>
              <a:t> </a:t>
            </a:r>
            <a:r>
              <a:rPr lang="en-US" sz="2000" dirty="0" err="1">
                <a:latin typeface="Comic Sans MS" pitchFamily="66" charset="0"/>
              </a:rPr>
              <a:t>dikons</a:t>
            </a:r>
            <a:r>
              <a:rPr lang="id-ID" sz="2000" dirty="0">
                <a:latin typeface="Comic Sans MS" pitchFamily="66" charset="0"/>
              </a:rPr>
              <a:t>u</a:t>
            </a:r>
            <a:r>
              <a:rPr lang="en-US" sz="2000" dirty="0" err="1">
                <a:latin typeface="Comic Sans MS" pitchFamily="66" charset="0"/>
              </a:rPr>
              <a:t>msi</a:t>
            </a:r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981200"/>
            <a:ext cx="369480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981200"/>
            <a:ext cx="3953421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omic Sans MS" pitchFamily="66" charset="0"/>
              </a:rPr>
              <a:t>PERUBAHAN PROPORSI TUBUH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2F0BA-F7F8-4CFF-840A-CAF354977CDF}" type="slidenum">
              <a:rPr lang="en-US"/>
              <a:pPr/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8753404" cy="386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Perubahan Komposisi Tubuh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8625459" cy="501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Default Design 2">
      <a:dk1>
        <a:srgbClr val="000000"/>
      </a:dk1>
      <a:lt1>
        <a:srgbClr val="FFFFFF"/>
      </a:lt1>
      <a:dk2>
        <a:srgbClr val="006666"/>
      </a:dk2>
      <a:lt2>
        <a:srgbClr val="808080"/>
      </a:lt2>
      <a:accent1>
        <a:srgbClr val="F8A230"/>
      </a:accent1>
      <a:accent2>
        <a:srgbClr val="5CACE2"/>
      </a:accent2>
      <a:accent3>
        <a:srgbClr val="FFFFFF"/>
      </a:accent3>
      <a:accent4>
        <a:srgbClr val="000000"/>
      </a:accent4>
      <a:accent5>
        <a:srgbClr val="FBCEAD"/>
      </a:accent5>
      <a:accent6>
        <a:srgbClr val="539BCD"/>
      </a:accent6>
      <a:hlink>
        <a:srgbClr val="E569A7"/>
      </a:hlink>
      <a:folHlink>
        <a:srgbClr val="95D844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66"/>
        </a:dk2>
        <a:lt2>
          <a:srgbClr val="808080"/>
        </a:lt2>
        <a:accent1>
          <a:srgbClr val="F8A230"/>
        </a:accent1>
        <a:accent2>
          <a:srgbClr val="5CACE2"/>
        </a:accent2>
        <a:accent3>
          <a:srgbClr val="FFFFFF"/>
        </a:accent3>
        <a:accent4>
          <a:srgbClr val="000000"/>
        </a:accent4>
        <a:accent5>
          <a:srgbClr val="FBCEAD"/>
        </a:accent5>
        <a:accent6>
          <a:srgbClr val="539BCD"/>
        </a:accent6>
        <a:hlink>
          <a:srgbClr val="E569A7"/>
        </a:hlink>
        <a:folHlink>
          <a:srgbClr val="95D8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8EEA3A"/>
        </a:accent1>
        <a:accent2>
          <a:srgbClr val="F97B90"/>
        </a:accent2>
        <a:accent3>
          <a:srgbClr val="FFFFFF"/>
        </a:accent3>
        <a:accent4>
          <a:srgbClr val="000000"/>
        </a:accent4>
        <a:accent5>
          <a:srgbClr val="C6F3AE"/>
        </a:accent5>
        <a:accent6>
          <a:srgbClr val="E26F82"/>
        </a:accent6>
        <a:hlink>
          <a:srgbClr val="5DC2F5"/>
        </a:hlink>
        <a:folHlink>
          <a:srgbClr val="FFA4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3475</TotalTime>
  <Words>2479</Words>
  <Application>Microsoft Macintosh PowerPoint</Application>
  <PresentationFormat>On-screen Show (4:3)</PresentationFormat>
  <Paragraphs>485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Century Gothic</vt:lpstr>
      <vt:lpstr>Comic Sans MS</vt:lpstr>
      <vt:lpstr>Times New Roman</vt:lpstr>
      <vt:lpstr>Trebuchet MS</vt:lpstr>
      <vt:lpstr>Theme2</vt:lpstr>
      <vt:lpstr>GIZI Bayi, Pra Sekolah &amp; Anak Sekolah</vt:lpstr>
      <vt:lpstr>SIKLUS DAUR KEHIDUPAN</vt:lpstr>
      <vt:lpstr>Gizi bayi (0-12 bulan)</vt:lpstr>
      <vt:lpstr>Pertumbuhan &amp; Perkembangan</vt:lpstr>
      <vt:lpstr>Pertumbuhan dan Perkembangan</vt:lpstr>
      <vt:lpstr>Pertumbuhan dan Perkembangan</vt:lpstr>
      <vt:lpstr>PowerPoint Presentation</vt:lpstr>
      <vt:lpstr>PERUBAHAN PROPORSI TUBUH</vt:lpstr>
      <vt:lpstr>Perubahan Komposisi Tubuh</vt:lpstr>
      <vt:lpstr>Kebutuhan gizi bayi</vt:lpstr>
      <vt:lpstr>Kebutuhan Gizi Bayi</vt:lpstr>
      <vt:lpstr>Kebutuhan gizi bayi</vt:lpstr>
      <vt:lpstr>PERKEMBANGAN FISIK : REFLEKS</vt:lpstr>
      <vt:lpstr>Pertumbuhan &amp; Perkembangan Motorik Anak</vt:lpstr>
      <vt:lpstr>PowerPoint Presentation</vt:lpstr>
      <vt:lpstr>Perkembangan Motorik Bayi</vt:lpstr>
      <vt:lpstr>Pemberian Makan</vt:lpstr>
      <vt:lpstr>PowerPoint Presentation</vt:lpstr>
      <vt:lpstr>PowerPoint Presentation</vt:lpstr>
      <vt:lpstr> Beri makanan selingan 2x/hr (bubur kacang hijau, pisang, biskuit, nagasari, kue lain (sumber Buku KIA, Depkes RI) </vt:lpstr>
      <vt:lpstr>PowerPoint Presentation</vt:lpstr>
      <vt:lpstr>Indeks pengukuran status gizi bayi dan balita</vt:lpstr>
      <vt:lpstr>GIZI PRA SEKOLAH (1 – 6 thn)</vt:lpstr>
      <vt:lpstr>Prinsip</vt:lpstr>
      <vt:lpstr>Pertumbuhan</vt:lpstr>
      <vt:lpstr>Pertumbuhan</vt:lpstr>
      <vt:lpstr>Pola Pertumbuhan Anak</vt:lpstr>
      <vt:lpstr>PowerPoint Presentation</vt:lpstr>
      <vt:lpstr>Keterampilan motorik</vt:lpstr>
      <vt:lpstr>PowerPoint Presentation</vt:lpstr>
      <vt:lpstr>Keterampilan Makan</vt:lpstr>
      <vt:lpstr>Keterampilan Makan</vt:lpstr>
      <vt:lpstr>Pola &amp; Selera makan</vt:lpstr>
      <vt:lpstr>Porsi makan anak 1-3 tahun</vt:lpstr>
      <vt:lpstr>Porsi makan anak 4-6 tahun</vt:lpstr>
      <vt:lpstr>PowerPoint Presentation</vt:lpstr>
      <vt:lpstr>PowerPoint Presentation</vt:lpstr>
      <vt:lpstr>PowerPoint Presentation</vt:lpstr>
      <vt:lpstr>Masalah dalam Perilaku makan</vt:lpstr>
      <vt:lpstr>Zat Gizi Utama</vt:lpstr>
      <vt:lpstr>Rekomendasi Makan</vt:lpstr>
      <vt:lpstr>Defisiensi Zat Gizi</vt:lpstr>
      <vt:lpstr>Defisiensi Zat Gizi</vt:lpstr>
      <vt:lpstr>Kurang Energi Protein</vt:lpstr>
      <vt:lpstr>Kelebihan Zat Gizi &amp; Keracunan</vt:lpstr>
      <vt:lpstr>Kesehatan Gigi dan Mulut</vt:lpstr>
      <vt:lpstr>Pola &amp; masalah tidur</vt:lpstr>
      <vt:lpstr>GIZI ANAK SEKOLAH 6 – 12 thn</vt:lpstr>
      <vt:lpstr>Prinsip</vt:lpstr>
      <vt:lpstr>Masalah Gizi</vt:lpstr>
      <vt:lpstr>Konsumsi</vt:lpstr>
      <vt:lpstr>Rekomendasi Aktivitas Fisik</vt:lpstr>
      <vt:lpstr>Masalah gizi yg sering muncul</vt:lpstr>
      <vt:lpstr>PowerPoint Presentation</vt:lpstr>
      <vt:lpstr>AKG, 2019 (Permenkes 28/2019)</vt:lpstr>
      <vt:lpstr>TERIMA KASIH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Toshiba</dc:creator>
  <cp:lastModifiedBy>Firial Afra Raisa Mumtaz</cp:lastModifiedBy>
  <cp:revision>227</cp:revision>
  <dcterms:created xsi:type="dcterms:W3CDTF">2012-02-27T12:37:08Z</dcterms:created>
  <dcterms:modified xsi:type="dcterms:W3CDTF">2020-10-22T19:18:00Z</dcterms:modified>
</cp:coreProperties>
</file>