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5"/>
  </p:notesMasterIdLst>
  <p:sldIdLst>
    <p:sldId id="400" r:id="rId2"/>
    <p:sldId id="402" r:id="rId3"/>
    <p:sldId id="481" r:id="rId4"/>
    <p:sldId id="514" r:id="rId5"/>
    <p:sldId id="510" r:id="rId6"/>
    <p:sldId id="515" r:id="rId7"/>
    <p:sldId id="516" r:id="rId8"/>
    <p:sldId id="518" r:id="rId9"/>
    <p:sldId id="517" r:id="rId10"/>
    <p:sldId id="519" r:id="rId11"/>
    <p:sldId id="511" r:id="rId12"/>
    <p:sldId id="520" r:id="rId13"/>
    <p:sldId id="278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6D6"/>
    <a:srgbClr val="566579"/>
    <a:srgbClr val="9AA3AF"/>
    <a:srgbClr val="7F7F7F"/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81142" autoAdjust="0"/>
  </p:normalViewPr>
  <p:slideViewPr>
    <p:cSldViewPr snapToGrid="0">
      <p:cViewPr varScale="1">
        <p:scale>
          <a:sx n="78" d="100"/>
          <a:sy n="78" d="100"/>
        </p:scale>
        <p:origin x="900" y="9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https://pixabay.com/photos/dictionary-reference-book-learning-1619740/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When looping through dictionaries, the key and corresponding value can be retrieved at the same time using the </a:t>
            </a:r>
            <a:r>
              <a:rPr lang="en-ID">
                <a:effectLst/>
              </a:rPr>
              <a:t>items()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 method.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https://docs.python.org/3/tutorial/datastructures.html#dictionaries</a:t>
            </a:r>
          </a:p>
        </p:txBody>
      </p:sp>
    </p:spTree>
    <p:extLst>
      <p:ext uri="{BB962C8B-B14F-4D97-AF65-F5344CB8AC3E}">
        <p14:creationId xmlns:p14="http://schemas.microsoft.com/office/powerpoint/2010/main" val="1454576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59444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47142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https://www.iconfinder.com/icons/4375050/logo_python_icon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Illustration of dictionary: Mapping from keys to values!</a:t>
            </a:r>
          </a:p>
        </p:txBody>
      </p:sp>
    </p:spTree>
    <p:extLst>
      <p:ext uri="{BB962C8B-B14F-4D97-AF65-F5344CB8AC3E}">
        <p14:creationId xmlns:p14="http://schemas.microsoft.com/office/powerpoint/2010/main" val="3738282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78115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dict() built-in</a:t>
            </a:r>
          </a:p>
        </p:txBody>
      </p:sp>
    </p:spTree>
    <p:extLst>
      <p:ext uri="{BB962C8B-B14F-4D97-AF65-F5344CB8AC3E}">
        <p14:creationId xmlns:p14="http://schemas.microsoft.com/office/powerpoint/2010/main" val="737181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6725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Get method won't throw KeyError</a:t>
            </a:r>
          </a:p>
        </p:txBody>
      </p:sp>
    </p:spTree>
    <p:extLst>
      <p:ext uri="{BB962C8B-B14F-4D97-AF65-F5344CB8AC3E}">
        <p14:creationId xmlns:p14="http://schemas.microsoft.com/office/powerpoint/2010/main" val="667435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Adding key:value pair</a:t>
            </a:r>
          </a:p>
          <a:p>
            <a:pPr marL="139700" indent="0">
              <a:buNone/>
            </a:pPr>
            <a:r>
              <a:rPr lang="en-ID"/>
              <a:t>Check existence of keys</a:t>
            </a:r>
          </a:p>
        </p:txBody>
      </p:sp>
    </p:spTree>
    <p:extLst>
      <p:ext uri="{BB962C8B-B14F-4D97-AF65-F5344CB8AC3E}">
        <p14:creationId xmlns:p14="http://schemas.microsoft.com/office/powerpoint/2010/main" val="3343272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Updating </a:t>
            </a:r>
          </a:p>
          <a:p>
            <a:pPr marL="139700" indent="0">
              <a:buNone/>
            </a:pPr>
            <a:r>
              <a:rPr lang="en-ID"/>
              <a:t>https://www.kdnuggets.com/2019/12/python-dictionary-methods.html</a:t>
            </a:r>
          </a:p>
        </p:txBody>
      </p:sp>
    </p:spTree>
    <p:extLst>
      <p:ext uri="{BB962C8B-B14F-4D97-AF65-F5344CB8AC3E}">
        <p14:creationId xmlns:p14="http://schemas.microsoft.com/office/powerpoint/2010/main" val="42356116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Adding key:value pair</a:t>
            </a:r>
          </a:p>
          <a:p>
            <a:pPr marL="139700" indent="0">
              <a:buNone/>
            </a:pPr>
            <a:r>
              <a:rPr lang="en-ID"/>
              <a:t>Check existence of keys</a:t>
            </a:r>
          </a:p>
        </p:txBody>
      </p:sp>
    </p:spTree>
    <p:extLst>
      <p:ext uri="{BB962C8B-B14F-4D97-AF65-F5344CB8AC3E}">
        <p14:creationId xmlns:p14="http://schemas.microsoft.com/office/powerpoint/2010/main" val="708559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6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6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" name="Google Shape;41;p6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34300" y="4736375"/>
            <a:ext cx="3798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FFFFF"/>
                </a:solidFill>
              </a:defRPr>
            </a:lvl1pPr>
            <a:lvl2pPr lvl="1" rtl="0">
              <a:buNone/>
              <a:defRPr sz="900">
                <a:solidFill>
                  <a:srgbClr val="FFFFFF"/>
                </a:solidFill>
              </a:defRPr>
            </a:lvl2pPr>
            <a:lvl3pPr lvl="2" rtl="0">
              <a:buNone/>
              <a:defRPr sz="900">
                <a:solidFill>
                  <a:srgbClr val="FFFFFF"/>
                </a:solidFill>
              </a:defRPr>
            </a:lvl3pPr>
            <a:lvl4pPr lvl="3" rtl="0">
              <a:buNone/>
              <a:defRPr sz="900">
                <a:solidFill>
                  <a:srgbClr val="FFFFFF"/>
                </a:solidFill>
              </a:defRPr>
            </a:lvl4pPr>
            <a:lvl5pPr lvl="4" rtl="0">
              <a:buNone/>
              <a:defRPr sz="900">
                <a:solidFill>
                  <a:srgbClr val="FFFFFF"/>
                </a:solidFill>
              </a:defRPr>
            </a:lvl5pPr>
            <a:lvl6pPr lvl="5" rtl="0">
              <a:buNone/>
              <a:defRPr sz="900">
                <a:solidFill>
                  <a:srgbClr val="FFFFFF"/>
                </a:solidFill>
              </a:defRPr>
            </a:lvl6pPr>
            <a:lvl7pPr lvl="6" rtl="0">
              <a:buNone/>
              <a:defRPr sz="900">
                <a:solidFill>
                  <a:srgbClr val="FFFFFF"/>
                </a:solidFill>
              </a:defRPr>
            </a:lvl7pPr>
            <a:lvl8pPr lvl="7" rtl="0">
              <a:buNone/>
              <a:defRPr sz="900">
                <a:solidFill>
                  <a:srgbClr val="FFFFFF"/>
                </a:solidFill>
              </a:defRPr>
            </a:lvl8pPr>
            <a:lvl9pPr lvl="8" rtl="0">
              <a:buNone/>
              <a:defRPr sz="900"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542781" y="4685183"/>
            <a:ext cx="4058439" cy="244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it.ly/pymooc-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112D48B9-5F29-4EC0-92FD-8346A7005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73" y="-943088"/>
            <a:ext cx="9151146" cy="610076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Python Dictionaries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Foundations of Programming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27EB00-F486-482C-8BEC-CA477BD552E3}"/>
              </a:ext>
            </a:extLst>
          </p:cNvPr>
          <p:cNvSpPr txBox="1"/>
          <p:nvPr/>
        </p:nvSpPr>
        <p:spPr>
          <a:xfrm>
            <a:off x="97428" y="4510216"/>
            <a:ext cx="6386685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ID" b="1">
                <a:solidFill>
                  <a:srgbClr val="566579"/>
                </a:solidFill>
                <a:latin typeface="Abadi" panose="020B0604020104020204" pitchFamily="34" charset="0"/>
              </a:rPr>
              <a:t>A video lecture using this slideset is available (+ other cool Python tutorial videos):</a:t>
            </a:r>
          </a:p>
          <a:p>
            <a:r>
              <a:rPr lang="en-US" b="1">
                <a:solidFill>
                  <a:schemeClr val="tx1"/>
                </a:solidFill>
                <a:latin typeface="Abadi" panose="020B06040201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https://bit.ly/pymooc-id</a:t>
            </a:r>
            <a:endParaRPr lang="en-US" b="1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127"/>
    </mc:Choice>
    <mc:Fallback xmlns="">
      <p:transition spd="slow" advTm="1612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Dictionary iterations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10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11611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 = {"Indonesia":"Jakarta", "Italy":"Rome", "Germany":"Berlin"}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for country, capital in capitals.items():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print(country, "has capital" , </a:t>
            </a:r>
            <a:r>
              <a:rPr lang="en-ID" sz="160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capital</a:t>
            </a: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210654-32E7-4DE3-96BC-9B47EF10BA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00" y="2183646"/>
            <a:ext cx="3943900" cy="79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40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186"/>
    </mc:Choice>
    <mc:Fallback xmlns="">
      <p:transition spd="slow" advTm="48186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What is the output? Please pause the video!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11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15094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x = {}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for i in range(1, 4):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x[i] = i**3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print(x)</a:t>
            </a:r>
          </a:p>
        </p:txBody>
      </p:sp>
    </p:spTree>
    <p:extLst>
      <p:ext uri="{BB962C8B-B14F-4D97-AF65-F5344CB8AC3E}">
        <p14:creationId xmlns:p14="http://schemas.microsoft.com/office/powerpoint/2010/main" val="329961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29"/>
    </mc:Choice>
    <mc:Fallback xmlns="">
      <p:transition spd="slow" advTm="992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What is the output? Please pause the video!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12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15094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x = {}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for i in range(1, 4):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x[i] = i**3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print(x)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7DBB23-C938-483D-BC8D-CF1A21050C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00" y="2513843"/>
            <a:ext cx="2514951" cy="304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310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30"/>
    </mc:Choice>
    <mc:Fallback xmlns="">
      <p:transition spd="slow" advTm="1263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97A6044-2A66-4C95-AD51-56BE702580EA}"/>
              </a:ext>
            </a:extLst>
          </p:cNvPr>
          <p:cNvGrpSpPr/>
          <p:nvPr/>
        </p:nvGrpSpPr>
        <p:grpSpPr>
          <a:xfrm>
            <a:off x="3742050" y="1008011"/>
            <a:ext cx="1659900" cy="1659900"/>
            <a:chOff x="3742050" y="1094500"/>
            <a:chExt cx="1659900" cy="1659900"/>
          </a:xfrm>
        </p:grpSpPr>
        <p:sp>
          <p:nvSpPr>
            <p:cNvPr id="890" name="Google Shape;890;p52"/>
            <p:cNvSpPr/>
            <p:nvPr/>
          </p:nvSpPr>
          <p:spPr>
            <a:xfrm>
              <a:off x="3742050" y="1094500"/>
              <a:ext cx="1659900" cy="1659900"/>
            </a:xfrm>
            <a:prstGeom prst="ellipse">
              <a:avLst/>
            </a:prstGeom>
            <a:noFill/>
            <a:ln w="9525" cap="flat" cmpd="sng">
              <a:solidFill>
                <a:schemeClr val="bg1">
                  <a:lumMod val="9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170" name="Picture 2" descr="logo, python icon">
              <a:extLst>
                <a:ext uri="{FF2B5EF4-FFF2-40B4-BE49-F238E27FC236}">
                  <a16:creationId xmlns:a16="http://schemas.microsoft.com/office/drawing/2014/main" id="{213FB561-EB10-444D-8568-100790B9D2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173" y="1294097"/>
              <a:ext cx="1277654" cy="1277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Google Shape;252;p33">
            <a:extLst>
              <a:ext uri="{FF2B5EF4-FFF2-40B4-BE49-F238E27FC236}">
                <a16:creationId xmlns:a16="http://schemas.microsoft.com/office/drawing/2014/main" id="{8642F49A-BC5F-482C-97F3-B391FE64EEDC}"/>
              </a:ext>
            </a:extLst>
          </p:cNvPr>
          <p:cNvSpPr txBox="1"/>
          <p:nvPr/>
        </p:nvSpPr>
        <p:spPr>
          <a:xfrm>
            <a:off x="247135" y="2916937"/>
            <a:ext cx="8649730" cy="8712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buNone/>
            </a:pPr>
            <a:r>
              <a:rPr lang="en-ID" sz="1800" b="1">
                <a:solidFill>
                  <a:schemeClr val="tx1"/>
                </a:solidFill>
                <a:latin typeface="Consolas" panose="020B0609020204030204" pitchFamily="49" charset="0"/>
              </a:rPr>
              <a:t>fariz = {"says":"thank you"}</a:t>
            </a:r>
          </a:p>
          <a:p>
            <a:pPr marL="0" indent="0" algn="ctr">
              <a:buNone/>
            </a:pPr>
            <a:r>
              <a:rPr lang="en-ID" sz="1800" b="1">
                <a:solidFill>
                  <a:schemeClr val="tx1"/>
                </a:solidFill>
                <a:latin typeface="Consolas" panose="020B0609020204030204" pitchFamily="49" charset="0"/>
              </a:rPr>
              <a:t>print(fariz["says"])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BBF294-BF21-4343-A20C-749F36F84C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3262" y="3938114"/>
            <a:ext cx="1257475" cy="25721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69"/>
    </mc:Choice>
    <mc:Fallback xmlns="">
      <p:transition spd="slow" advTm="1416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Dictionaries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1D33F43D-4FD2-4010-A243-B4E3B62D7071}"/>
              </a:ext>
            </a:extLst>
          </p:cNvPr>
          <p:cNvSpPr txBox="1"/>
          <p:nvPr/>
        </p:nvSpPr>
        <p:spPr>
          <a:xfrm>
            <a:off x="311700" y="1154129"/>
            <a:ext cx="872108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A Python dictionary is a collection of </a:t>
            </a:r>
            <a:r>
              <a:rPr lang="en-ID" sz="2000" b="1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key-value</a:t>
            </a: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 pairs: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The </a:t>
            </a:r>
            <a:r>
              <a:rPr lang="en-ID" sz="2000" b="1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key</a:t>
            </a: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 of the pair is a </a:t>
            </a:r>
            <a:r>
              <a:rPr lang="en-ID" sz="2000" b="1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unique</a:t>
            </a: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 name identifying the </a:t>
            </a:r>
            <a:r>
              <a:rPr lang="en-ID" sz="2000" b="1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value</a:t>
            </a: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 of the pair.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Dictionaries are one of the most useful data structures in Python.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For example, a dictionary can be used to store the names of countries and their capitals: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endParaRPr lang="en-ID" sz="2000">
              <a:solidFill>
                <a:schemeClr val="tx1">
                  <a:lumMod val="50000"/>
                  <a:lumOff val="50000"/>
                </a:schemeClr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503FFD8-AB71-4FD2-993A-F5A84FBFB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189607"/>
              </p:ext>
            </p:extLst>
          </p:nvPr>
        </p:nvGraphicFramePr>
        <p:xfrm>
          <a:off x="2873826" y="3123293"/>
          <a:ext cx="3600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1099313783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255281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D" sz="1600" b="1">
                          <a:latin typeface="Abadi" panose="020B0604020104020204" pitchFamily="34" charset="0"/>
                        </a:rPr>
                        <a:t>Key</a:t>
                      </a:r>
                      <a:endParaRPr lang="en-US" sz="1600" b="1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1600" b="1">
                          <a:latin typeface="Abadi" panose="020B0604020104020204" pitchFamily="34" charset="0"/>
                        </a:rPr>
                        <a:t>Value</a:t>
                      </a:r>
                      <a:endParaRPr lang="en-US" sz="1600" b="1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989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sz="1600">
                          <a:latin typeface="Abadi" panose="020B0604020104020204" pitchFamily="34" charset="0"/>
                        </a:rPr>
                        <a:t>"Indonesia"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600">
                          <a:latin typeface="Abadi" panose="020B0604020104020204" pitchFamily="34" charset="0"/>
                        </a:rPr>
                        <a:t>"Jakarta"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08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sz="1600">
                          <a:latin typeface="Abadi" panose="020B0604020104020204" pitchFamily="34" charset="0"/>
                        </a:rPr>
                        <a:t>"Italy"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600">
                          <a:latin typeface="Abadi" panose="020B0604020104020204" pitchFamily="34" charset="0"/>
                        </a:rPr>
                        <a:t>"Rome"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40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sz="1600">
                          <a:latin typeface="Abadi" panose="020B0604020104020204" pitchFamily="34" charset="0"/>
                        </a:rPr>
                        <a:t>"Germany"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600">
                          <a:latin typeface="Abadi" panose="020B0604020104020204" pitchFamily="34" charset="0"/>
                        </a:rPr>
                        <a:t>"Berlin"</a:t>
                      </a:r>
                      <a:endParaRPr lang="en-US" sz="160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1017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14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568"/>
    </mc:Choice>
    <mc:Fallback xmlns="">
      <p:transition spd="slow" advTm="5056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Creating dictionaries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 = {"Indonesia":"Jakarta", "Italy":"Rome", "Germany":"Berlin"}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squares = {1:1, 2:4, 3:9}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print(squares) # {1: 1, 2: 4, 3: 9}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print(type(squares)) # &lt;class 'dict'&gt;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randoms = {1:"Bob", "17":False, "Blue":"Red"}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empty_dictionary = {}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print(type(empty_dictionary)) # &lt;class 'dict'&gt;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06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214"/>
    </mc:Choice>
    <mc:Fallback xmlns="">
      <p:transition spd="slow" advTm="7921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Creating dictionaries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tuple_of_tuples = (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("Indonesia", "Jakarta"),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("Italy", "Rome"),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("Germany", "Berlin")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 = dict(tuple_of_tuples)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print(capitals) </a:t>
            </a: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# {'Indonesia': 'Jakarta', 'Italy': 'Rome', 'Germany': 'Berlin'}</a:t>
            </a: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list_of_tuples = [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("Indonesia", "Jakarta"),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("Italy", "Rome"),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("Germany", "Berlin")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]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 = dict(list_of_tuples)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print(capitals) </a:t>
            </a: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# {'Indonesia': 'Jakarta', 'Italy': 'Rome', 'Germany': 'Berlin'}</a:t>
            </a: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51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795"/>
    </mc:Choice>
    <mc:Fallback xmlns="">
      <p:transition spd="slow" advTm="4979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Dictionary operations: Retrieve the value of a key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 = {"Indonesia":"Jakarta", "Italy":"Rome", "Germany":"Berlin"}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print(capitals["Italy"]) # Rome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print(capitals["Indonesia"]) # Jakarta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squares = {1:1, 2:4, 3:9}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print(squares[1]) # 1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print(squares[3]) # 9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print(squares[4]) # KeyError</a:t>
            </a:r>
          </a:p>
        </p:txBody>
      </p:sp>
    </p:spTree>
    <p:extLst>
      <p:ext uri="{BB962C8B-B14F-4D97-AF65-F5344CB8AC3E}">
        <p14:creationId xmlns:p14="http://schemas.microsoft.com/office/powerpoint/2010/main" val="276042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967"/>
    </mc:Choice>
    <mc:Fallback xmlns="">
      <p:transition spd="slow" advTm="7296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Dictionary operations: Get the value of a key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 = {"Indonesia":"Jakarta", "Italy":"Rome", "Germany":"Berlin"}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print(capitals.get("Italy")) # Rome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print(capitals.get("Indonesia")) # Jakarta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squares = {1:1, 2:4, 3:9}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print(squares.get(1)) # 1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print(squares.get(3)) # 9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print(squares.get(4)) # None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print(squares.get(4, "Not available!")) # Not available!</a:t>
            </a:r>
          </a:p>
        </p:txBody>
      </p:sp>
    </p:spTree>
    <p:extLst>
      <p:ext uri="{BB962C8B-B14F-4D97-AF65-F5344CB8AC3E}">
        <p14:creationId xmlns:p14="http://schemas.microsoft.com/office/powerpoint/2010/main" val="378152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128"/>
    </mc:Choice>
    <mc:Fallback xmlns="">
      <p:transition spd="slow" advTm="9212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1800">
                <a:latin typeface="Abadi" panose="020B0604020104020204" pitchFamily="34" charset="0"/>
              </a:rPr>
              <a:t>Dictionary operations: Add &amp; delete key-value pair, and check existence of key</a:t>
            </a:r>
            <a:endParaRPr lang="en-ID" sz="18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 = {"Indonesia":"Jakarta", "Italy":"Rome"}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capitals["Japan"] = "Tokyo"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print(capitals) </a:t>
            </a: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# {'Indonesia': 'Jakarta', 'Italy': 'Rome', 'Japan': 'Tokyo'}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capitals["Indonesia"] = "Penajam Paser Utara"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print(capitals) </a:t>
            </a: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# </a:t>
            </a:r>
            <a:r>
              <a:rPr lang="en-ID" sz="1200">
                <a:solidFill>
                  <a:schemeClr val="tx1"/>
                </a:solidFill>
                <a:latin typeface="Consolas" panose="020B0609020204030204" pitchFamily="49" charset="0"/>
              </a:rPr>
              <a:t>{'Indonesia': 'Penajam Paser Utara', 'Italy': 'Rome', 'Japan': 'Tokyo'}</a:t>
            </a: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del capitals["Italy"]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print(capitals) </a:t>
            </a: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# {'Indonesia': 'Penajam Paser Utara', 'Japan': 'Tokyo'}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print("Indonesia" in capitals) </a:t>
            </a: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# True</a:t>
            </a: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print("France" in capitals) </a:t>
            </a: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# False</a:t>
            </a: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512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301"/>
    </mc:Choice>
    <mc:Fallback xmlns="">
      <p:transition spd="slow" advTm="10630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1800">
                <a:latin typeface="Abadi" panose="020B0604020104020204" pitchFamily="34" charset="0"/>
              </a:rPr>
              <a:t>Dictionary operations: Length, update multiple key-value pairs, get all keys, and clear </a:t>
            </a:r>
            <a:endParaRPr lang="en-ID" sz="18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 = {"Indonesia":"Jakarta", "Italy":"Rome"}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print(len(capitals)) </a:t>
            </a: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# 2</a:t>
            </a: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y = {"Germany":"Berlin", "France":"Paris"}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capitals.update(y)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print(capitals) </a:t>
            </a:r>
            <a:r>
              <a:rPr lang="en-ID" sz="1100">
                <a:solidFill>
                  <a:schemeClr val="tx1"/>
                </a:solidFill>
                <a:latin typeface="Consolas" panose="020B0609020204030204" pitchFamily="49" charset="0"/>
              </a:rPr>
              <a:t># {'Indonesia': 'Jakarta', 'Italy': 'Rome', 'Germany': 'Berlin', 'France': 'Paris'}</a:t>
            </a: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capitals_keys = list(capitals.keys())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print(capitals_keys) </a:t>
            </a:r>
            <a:r>
              <a:rPr lang="en-ID">
                <a:solidFill>
                  <a:schemeClr val="tx1"/>
                </a:solidFill>
                <a:latin typeface="Consolas" panose="020B0609020204030204" pitchFamily="49" charset="0"/>
              </a:rPr>
              <a:t># ['Indonesia', 'Italy', 'Germany', 'France']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capitals.clear()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print(capitals) # {}</a:t>
            </a:r>
          </a:p>
        </p:txBody>
      </p:sp>
    </p:spTree>
    <p:extLst>
      <p:ext uri="{BB962C8B-B14F-4D97-AF65-F5344CB8AC3E}">
        <p14:creationId xmlns:p14="http://schemas.microsoft.com/office/powerpoint/2010/main" val="244425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455"/>
    </mc:Choice>
    <mc:Fallback xmlns="">
      <p:transition spd="slow" advTm="84455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Dictionary iterations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9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11611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capitals = {"Indonesia":"Jakarta", "Italy":"Rome", "Germany":"Berlin"}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for country in capitals: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  print(country, "has capital" , capitals[country])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210654-32E7-4DE3-96BC-9B47EF10BA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00" y="2183646"/>
            <a:ext cx="3943900" cy="79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80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790"/>
    </mc:Choice>
    <mc:Fallback xmlns="">
      <p:transition spd="slow" advTm="54790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5388</TotalTime>
  <Words>1025</Words>
  <Application>Microsoft Office PowerPoint</Application>
  <PresentationFormat>On-screen Show (16:9)</PresentationFormat>
  <Paragraphs>136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Abadi</vt:lpstr>
      <vt:lpstr>Arial</vt:lpstr>
      <vt:lpstr>Consolas</vt:lpstr>
      <vt:lpstr>Lucida Grande</vt:lpstr>
      <vt:lpstr>Trebuchet MS</vt:lpstr>
      <vt:lpstr>Simple Light</vt:lpstr>
      <vt:lpstr>PowerPoint Presentation</vt:lpstr>
      <vt:lpstr>Dictionaries</vt:lpstr>
      <vt:lpstr>Creating dictionaries</vt:lpstr>
      <vt:lpstr>Creating dictionaries</vt:lpstr>
      <vt:lpstr>Dictionary operations: Retrieve the value of a key</vt:lpstr>
      <vt:lpstr>Dictionary operations: Get the value of a key</vt:lpstr>
      <vt:lpstr>Dictionary operations: Add &amp; delete key-value pair, and check existence of key</vt:lpstr>
      <vt:lpstr>Dictionary operations: Length, update multiple key-value pairs, get all keys, and clear </vt:lpstr>
      <vt:lpstr>Dictionary iterations</vt:lpstr>
      <vt:lpstr>Dictionary iterations</vt:lpstr>
      <vt:lpstr>Quiz time: What is the output? Please pause the video!</vt:lpstr>
      <vt:lpstr>Quiz time: What is the output? Please pause the video!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798</cp:revision>
  <dcterms:modified xsi:type="dcterms:W3CDTF">2020-10-25T17:38:44Z</dcterms:modified>
</cp:coreProperties>
</file>