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75" r:id="rId8"/>
    <p:sldId id="262" r:id="rId9"/>
    <p:sldId id="263" r:id="rId10"/>
    <p:sldId id="264" r:id="rId11"/>
    <p:sldId id="276" r:id="rId12"/>
    <p:sldId id="265" r:id="rId13"/>
    <p:sldId id="266" r:id="rId14"/>
    <p:sldId id="267" r:id="rId15"/>
    <p:sldId id="268" r:id="rId16"/>
    <p:sldId id="269" r:id="rId17"/>
    <p:sldId id="270" r:id="rId18"/>
    <p:sldId id="271" r:id="rId19"/>
    <p:sldId id="272" r:id="rId20"/>
    <p:sldId id="273" r:id="rId21"/>
    <p:sldId id="274" r:id="rId2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F8378E22-2772-465A-89EC-1D5F60CBE991}" type="datetimeFigureOut">
              <a:rPr lang="id-ID" smtClean="0"/>
              <a:pPr/>
              <a:t>07/10/2017</a:t>
            </a:fld>
            <a:endParaRPr lang="id-ID"/>
          </a:p>
        </p:txBody>
      </p:sp>
      <p:sp>
        <p:nvSpPr>
          <p:cNvPr id="20" name="Footer Placeholder 19"/>
          <p:cNvSpPr>
            <a:spLocks noGrp="1"/>
          </p:cNvSpPr>
          <p:nvPr>
            <p:ph type="ftr" sz="quarter" idx="11"/>
          </p:nvPr>
        </p:nvSpPr>
        <p:spPr/>
        <p:txBody>
          <a:bodyPr/>
          <a:lstStyle/>
          <a:p>
            <a:endParaRPr lang="id-ID"/>
          </a:p>
        </p:txBody>
      </p:sp>
      <p:sp>
        <p:nvSpPr>
          <p:cNvPr id="10" name="Slide Number Placeholder 9"/>
          <p:cNvSpPr>
            <a:spLocks noGrp="1"/>
          </p:cNvSpPr>
          <p:nvPr>
            <p:ph type="sldNum" sz="quarter" idx="12"/>
          </p:nvPr>
        </p:nvSpPr>
        <p:spPr/>
        <p:txBody>
          <a:bodyPr/>
          <a:lstStyle/>
          <a:p>
            <a:fld id="{1E4FC745-6C2F-43B9-9AB8-A989369491BD}" type="slidenum">
              <a:rPr lang="id-ID" smtClean="0"/>
              <a:pPr/>
              <a:t>‹#›</a:t>
            </a:fld>
            <a:endParaRPr lang="id-ID"/>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378E22-2772-465A-89EC-1D5F60CBE991}" type="datetimeFigureOut">
              <a:rPr lang="id-ID" smtClean="0"/>
              <a:pPr/>
              <a:t>07/10/2017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E4FC745-6C2F-43B9-9AB8-A989369491BD}"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378E22-2772-465A-89EC-1D5F60CBE991}" type="datetimeFigureOut">
              <a:rPr lang="id-ID" smtClean="0"/>
              <a:pPr/>
              <a:t>07/10/2017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E4FC745-6C2F-43B9-9AB8-A989369491BD}"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378E22-2772-465A-89EC-1D5F60CBE991}" type="datetimeFigureOut">
              <a:rPr lang="id-ID" smtClean="0"/>
              <a:pPr/>
              <a:t>07/10/2017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E4FC745-6C2F-43B9-9AB8-A989369491BD}"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8378E22-2772-465A-89EC-1D5F60CBE991}" type="datetimeFigureOut">
              <a:rPr lang="id-ID" smtClean="0"/>
              <a:pPr/>
              <a:t>07/10/2017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E4FC745-6C2F-43B9-9AB8-A989369491BD}" type="slidenum">
              <a:rPr lang="id-ID" smtClean="0"/>
              <a:pPr/>
              <a:t>‹#›</a:t>
            </a:fld>
            <a:endParaRPr lang="id-ID"/>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8378E22-2772-465A-89EC-1D5F60CBE991}" type="datetimeFigureOut">
              <a:rPr lang="id-ID" smtClean="0"/>
              <a:pPr/>
              <a:t>07/10/2017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E4FC745-6C2F-43B9-9AB8-A989369491BD}"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8378E22-2772-465A-89EC-1D5F60CBE991}" type="datetimeFigureOut">
              <a:rPr lang="id-ID" smtClean="0"/>
              <a:pPr/>
              <a:t>07/10/2017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E4FC745-6C2F-43B9-9AB8-A989369491BD}"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8378E22-2772-465A-89EC-1D5F60CBE991}" type="datetimeFigureOut">
              <a:rPr lang="id-ID" smtClean="0"/>
              <a:pPr/>
              <a:t>07/10/2017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E4FC745-6C2F-43B9-9AB8-A989369491BD}"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F8378E22-2772-465A-89EC-1D5F60CBE991}" type="datetimeFigureOut">
              <a:rPr lang="id-ID" smtClean="0"/>
              <a:pPr/>
              <a:t>07/10/2017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E4FC745-6C2F-43B9-9AB8-A989369491BD}" type="slidenum">
              <a:rPr lang="id-ID" smtClean="0"/>
              <a:pPr/>
              <a:t>‹#›</a:t>
            </a:fld>
            <a:endParaRPr lang="id-ID"/>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8378E22-2772-465A-89EC-1D5F60CBE991}" type="datetimeFigureOut">
              <a:rPr lang="id-ID" smtClean="0"/>
              <a:pPr/>
              <a:t>07/10/2017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E4FC745-6C2F-43B9-9AB8-A989369491BD}"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F8378E22-2772-465A-89EC-1D5F60CBE991}" type="datetimeFigureOut">
              <a:rPr lang="id-ID" smtClean="0"/>
              <a:pPr/>
              <a:t>07/10/2017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E4FC745-6C2F-43B9-9AB8-A989369491BD}" type="slidenum">
              <a:rPr lang="id-ID" smtClean="0"/>
              <a:pPr/>
              <a:t>‹#›</a:t>
            </a:fld>
            <a:endParaRPr lang="id-ID"/>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8378E22-2772-465A-89EC-1D5F60CBE991}" type="datetimeFigureOut">
              <a:rPr lang="id-ID" smtClean="0"/>
              <a:pPr/>
              <a:t>07/10/2017</a:t>
            </a:fld>
            <a:endParaRPr lang="id-ID"/>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d-ID"/>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E4FC745-6C2F-43B9-9AB8-A989369491BD}" type="slidenum">
              <a:rPr lang="id-ID" smtClean="0"/>
              <a:pPr/>
              <a:t>‹#›</a:t>
            </a:fld>
            <a:endParaRPr lang="id-ID"/>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Konsep dan Teori Pajak Daerah</a:t>
            </a:r>
          </a:p>
        </p:txBody>
      </p:sp>
      <p:sp>
        <p:nvSpPr>
          <p:cNvPr id="3" name="Subtitle 2"/>
          <p:cNvSpPr>
            <a:spLocks noGrp="1"/>
          </p:cNvSpPr>
          <p:nvPr>
            <p:ph type="subTitle" idx="1"/>
          </p:nvPr>
        </p:nvSpPr>
        <p:spPr/>
        <p:txBody>
          <a:bodyPr/>
          <a:lstStyle/>
          <a:p>
            <a:r>
              <a:rPr lang="id-ID" dirty="0"/>
              <a:t>TIM DOSEN PDRD</a:t>
            </a:r>
          </a:p>
          <a:p>
            <a:r>
              <a:rPr lang="id-ID" dirty="0"/>
              <a:t>PROGRAM SARJANA REGULER/PARALEL</a:t>
            </a:r>
          </a:p>
          <a:p>
            <a:r>
              <a:rPr lang="id-ID" dirty="0"/>
              <a:t>DIA FISIP UI</a:t>
            </a:r>
          </a:p>
          <a:p>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p:txBody>
          <a:bodyPr>
            <a:normAutofit fontScale="85000" lnSpcReduction="10000"/>
          </a:bodyPr>
          <a:lstStyle/>
          <a:p>
            <a:pPr>
              <a:buNone/>
            </a:pPr>
            <a:r>
              <a:rPr lang="id-ID" dirty="0"/>
              <a:t>Untuk menilai berbagai pajak daerah yang ada, terdapat beberapa tolak ukur untuk menilai Pajak Daerah yaitu : (Devas, 1989, p. 61)</a:t>
            </a:r>
          </a:p>
          <a:p>
            <a:pPr lvl="0">
              <a:buFont typeface="Wingdings" pitchFamily="2" charset="2"/>
              <a:buChar char="q"/>
            </a:pPr>
            <a:r>
              <a:rPr lang="id-ID" dirty="0"/>
              <a:t>Hasil (</a:t>
            </a:r>
            <a:r>
              <a:rPr lang="id-ID" i="1" dirty="0"/>
              <a:t>Yield</a:t>
            </a:r>
            <a:r>
              <a:rPr lang="id-ID" dirty="0"/>
              <a:t>)</a:t>
            </a:r>
          </a:p>
          <a:p>
            <a:pPr>
              <a:buNone/>
            </a:pPr>
            <a:r>
              <a:rPr lang="id-ID" dirty="0"/>
              <a:t>	Memadai tidaknya hasil suatu pajak dalam kaitan dengan berbagai layanan yang dibiayainya, stabilitas, dan mudah tidaknya memperkirakan besar hasil itu, serta elastisitas hasil pajak terhadap inflasi, pertumbuhan penduduk, dan sebagainya. Disamping itu perbandingan hasil pajak dengan biaya pungut.</a:t>
            </a:r>
          </a:p>
          <a:p>
            <a:pPr lvl="0">
              <a:buFont typeface="Wingdings" pitchFamily="2" charset="2"/>
              <a:buChar char="q"/>
            </a:pPr>
            <a:r>
              <a:rPr lang="id-ID" dirty="0"/>
              <a:t>Keadilan (</a:t>
            </a:r>
            <a:r>
              <a:rPr lang="id-ID" i="1" dirty="0"/>
              <a:t>Equity</a:t>
            </a:r>
            <a:r>
              <a:rPr lang="id-ID" dirty="0"/>
              <a:t>)</a:t>
            </a:r>
          </a:p>
          <a:p>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q"/>
            </a:pPr>
            <a:r>
              <a:rPr lang="id-ID" dirty="0"/>
              <a:t>Dasar pajak dan kewajiban membayar harus jelas dan tidak sewenang-wenang. Pajak bersangkutan harus adil secara horisontal, artinya beban pajak haruslah sama benar antara berbagai kelompok yang berbeda tetapi dengan kedudukan ekonomi yang sama. Harus adil secara vertikal, artinya kelompok yang memiliki sumber daya ekonomi yang lebih besar memberikan sumbangan yang lebih besar daripada kelompok yang tidak banyak memiliki sumberdaya ekonomi. Dan pajak itu haruslah adil dari tempat ke tempat, dalam arti hendaknya tidak ada perbedaan– perbedaan besar dan sewenang–wenang dalam beban pajak dari satu daerah ke daerah lain, kecuali jika perbedaan ini mencerminkan perbedaan dalam cara menyediakan layanan masyarakat.</a:t>
            </a:r>
          </a:p>
          <a:p>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p:txBody>
          <a:bodyPr>
            <a:normAutofit fontScale="85000" lnSpcReduction="20000"/>
          </a:bodyPr>
          <a:lstStyle/>
          <a:p>
            <a:pPr lvl="0">
              <a:buFont typeface="Wingdings" pitchFamily="2" charset="2"/>
              <a:buChar char="q"/>
            </a:pPr>
            <a:r>
              <a:rPr lang="id-ID" dirty="0"/>
              <a:t>Daya Guna Ekonomi (</a:t>
            </a:r>
            <a:r>
              <a:rPr lang="id-ID" i="1" dirty="0"/>
              <a:t>Economic Efficiency</a:t>
            </a:r>
            <a:r>
              <a:rPr lang="id-ID" dirty="0"/>
              <a:t>) </a:t>
            </a:r>
          </a:p>
          <a:p>
            <a:pPr>
              <a:buFont typeface="Wingdings" pitchFamily="2" charset="2"/>
              <a:buChar char="q"/>
            </a:pPr>
            <a:r>
              <a:rPr lang="id-ID" dirty="0"/>
              <a:t>Pajak hendaknya mendorong (atau setidak-tidaknya tidak menghambat) penggunaan sumber daya secara berdaya guna dalam kehidupan ekonomi. Mencegah jangan sampai pilihan konsumen dan pilihan produsen menjadi salah arah atau orang menjadi segan bekerja atau menabung, dan memperkecil “beban lebih” pajak</a:t>
            </a:r>
          </a:p>
          <a:p>
            <a:pPr lvl="0">
              <a:buFont typeface="Wingdings" pitchFamily="2" charset="2"/>
              <a:buChar char="q"/>
            </a:pPr>
            <a:r>
              <a:rPr lang="id-ID" dirty="0"/>
              <a:t>Kemampuan Melaksanakan (</a:t>
            </a:r>
            <a:r>
              <a:rPr lang="id-ID" i="1" dirty="0"/>
              <a:t>Ability to Implement</a:t>
            </a:r>
            <a:r>
              <a:rPr lang="id-ID" dirty="0"/>
              <a:t>)</a:t>
            </a:r>
          </a:p>
          <a:p>
            <a:pPr>
              <a:buFont typeface="Wingdings" pitchFamily="2" charset="2"/>
              <a:buChar char="q"/>
            </a:pPr>
            <a:r>
              <a:rPr lang="id-ID" dirty="0"/>
              <a:t>Suatu pajak haruslah dapat dilaksanakan, dari sudut kemauan politik dan kemauan tata usaha.</a:t>
            </a:r>
          </a:p>
          <a:p>
            <a:pPr lvl="0">
              <a:buFont typeface="Wingdings" pitchFamily="2" charset="2"/>
              <a:buChar char="q"/>
            </a:pPr>
            <a:r>
              <a:rPr lang="id-ID" dirty="0"/>
              <a:t>Kecocokan sebagai Sumber Penerimaan Daerah (</a:t>
            </a:r>
            <a:r>
              <a:rPr lang="id-ID" i="1" dirty="0"/>
              <a:t>Suitability as a Local Revenue Source</a:t>
            </a:r>
            <a:r>
              <a:rPr lang="id-ID" dirty="0"/>
              <a:t>)</a:t>
            </a:r>
          </a:p>
          <a:p>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p:txBody>
          <a:bodyPr>
            <a:normAutofit fontScale="77500" lnSpcReduction="20000"/>
          </a:bodyPr>
          <a:lstStyle/>
          <a:p>
            <a:pPr>
              <a:buNone/>
            </a:pPr>
            <a:r>
              <a:rPr lang="id-ID" dirty="0"/>
              <a:t>Sidik (2002, p.2) mengungkapkan bahwa prinsip-prinsip umum perpajakan daerah yang baik pada umumnya tetap sama, yaitu harus memenuhi kriteria-kriteria umum tentang perpajakan daerah yaitu:</a:t>
            </a:r>
          </a:p>
          <a:p>
            <a:pPr marL="596646" lvl="0" indent="-514350">
              <a:buFont typeface="+mj-lt"/>
              <a:buAutoNum type="alphaLcParenR"/>
            </a:pPr>
            <a:r>
              <a:rPr lang="id-ID" dirty="0"/>
              <a:t>Prinsip memberikan pendapatan yang cukup dan elastis, artinya dapat mudah naik turun mengikuti naik atau turunnya tingkat pendapatan masyarakat.</a:t>
            </a:r>
          </a:p>
          <a:p>
            <a:pPr marL="596646" lvl="0" indent="-514350">
              <a:buFont typeface="+mj-lt"/>
              <a:buAutoNum type="alphaLcParenR"/>
            </a:pPr>
            <a:r>
              <a:rPr lang="id-ID" dirty="0"/>
              <a:t>Adil dan merata secara vertikal, artinya sesuai dengan tingkatan kelompok masyarakat dan horizontal, artinya berlaku sama bagi setiap anggota kelompok masyarakat, sehingga timbul motivasi dan kesadaran pribadi untuk membayar pajak.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a:xfrm>
            <a:off x="1142976" y="1214422"/>
            <a:ext cx="7715304" cy="5286412"/>
          </a:xfrm>
        </p:spPr>
        <p:txBody>
          <a:bodyPr>
            <a:normAutofit fontScale="85000" lnSpcReduction="20000"/>
          </a:bodyPr>
          <a:lstStyle/>
          <a:p>
            <a:pPr marL="596646" lvl="0" indent="-514350">
              <a:buFont typeface="+mj-lt"/>
              <a:buAutoNum type="alphaLcParenR" startAt="3"/>
            </a:pPr>
            <a:r>
              <a:rPr lang="id-ID" dirty="0"/>
              <a:t>Administrasi yang fleksibel, artinya sederhana, mudah dihitung, dan pelayanan memuaskan bagi Wajib Pajak.</a:t>
            </a:r>
          </a:p>
          <a:p>
            <a:pPr marL="596646" lvl="0" indent="-514350">
              <a:buFont typeface="+mj-lt"/>
              <a:buAutoNum type="alphaLcParenR" startAt="3"/>
            </a:pPr>
            <a:r>
              <a:rPr lang="id-ID" dirty="0"/>
              <a:t>Secara politis dapat diterima oleh masyarakat, sehingga timbul motivasi dan kesadaran untuk membayar pajak.</a:t>
            </a:r>
          </a:p>
          <a:p>
            <a:pPr marL="596646" indent="-514350">
              <a:buFont typeface="+mj-lt"/>
              <a:buAutoNum type="alphaLcParenR" startAt="3"/>
            </a:pPr>
            <a:r>
              <a:rPr lang="id-ID" dirty="0"/>
              <a:t>Non-distorsi terhadap perekonomian, implikasi pajak atau pungutan yang hanya menimbulkan pengaruh terhadap perekonomian. Pada dasarnya setiap pajak atau pungutan akan menimbulkan beban baik bagi konsumen maupun produsen. Jangan sampai suatu pajak atau pungutan menimbulkan beban tambahan (</a:t>
            </a:r>
            <a:r>
              <a:rPr lang="id-ID" i="1" dirty="0"/>
              <a:t>extra burden</a:t>
            </a:r>
            <a:r>
              <a:rPr lang="id-ID" dirty="0"/>
              <a:t>) yang berlebihan sehingga akan merugikan masyarakat secara menyeluruh</a:t>
            </a:r>
          </a:p>
          <a:p>
            <a:pPr>
              <a:buNone/>
            </a:pPr>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p:txBody>
          <a:bodyPr>
            <a:normAutofit fontScale="77500" lnSpcReduction="20000"/>
          </a:bodyPr>
          <a:lstStyle/>
          <a:p>
            <a:pPr>
              <a:buNone/>
            </a:pPr>
            <a:r>
              <a:rPr lang="id-ID" dirty="0"/>
              <a:t>Sidik (2007, hal 224) menulis beberapa prinsip mengenai pajak daerah yang baik :</a:t>
            </a:r>
          </a:p>
          <a:p>
            <a:pPr marL="596646" indent="-514350">
              <a:buFont typeface="+mj-lt"/>
              <a:buAutoNum type="arabicParenR"/>
            </a:pPr>
            <a:r>
              <a:rPr lang="id-ID" dirty="0"/>
              <a:t>Pajak daerah harus sesuai dan berkembang sesuai dengan kondisi di wilayah tersebut namun dengan tingkat mobilisasi yang rendah,</a:t>
            </a:r>
          </a:p>
          <a:p>
            <a:pPr marL="596646" indent="-514350">
              <a:buFont typeface="+mj-lt"/>
              <a:buAutoNum type="arabicParenR"/>
            </a:pPr>
            <a:r>
              <a:rPr lang="id-ID" dirty="0"/>
              <a:t>pajak harus diterima baik di tingkat nasional maupun regional, </a:t>
            </a:r>
          </a:p>
          <a:p>
            <a:pPr marL="596646" indent="-514350">
              <a:buFont typeface="+mj-lt"/>
              <a:buAutoNum type="arabicParenR"/>
            </a:pPr>
            <a:r>
              <a:rPr lang="id-ID" dirty="0"/>
              <a:t>Pajak tidak boleh tumpang tindih atau </a:t>
            </a:r>
            <a:r>
              <a:rPr lang="id-ID" i="1" dirty="0"/>
              <a:t>double taxation, </a:t>
            </a:r>
          </a:p>
          <a:p>
            <a:pPr marL="596646" indent="-514350">
              <a:buFont typeface="+mj-lt"/>
              <a:buAutoNum type="arabicParenR"/>
            </a:pPr>
            <a:r>
              <a:rPr lang="id-ID" dirty="0"/>
              <a:t>Ada kebijaksanaan dalam menghindari tarif pajak yang sangat tinggi  yang dapat menciptakan distorsi ekonomi, </a:t>
            </a:r>
          </a:p>
          <a:p>
            <a:pPr marL="596646" indent="-514350">
              <a:buFont typeface="+mj-lt"/>
              <a:buAutoNum type="arabicParenR"/>
            </a:pPr>
            <a:r>
              <a:rPr lang="id-ID" dirty="0"/>
              <a:t>Pajak daerah tidak boleh merugikan kebijakan ekonomi nasional.</a:t>
            </a:r>
          </a:p>
          <a:p>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p:txBody>
          <a:bodyPr>
            <a:normAutofit fontScale="92500" lnSpcReduction="10000"/>
          </a:bodyPr>
          <a:lstStyle/>
          <a:p>
            <a:pPr marL="596646" indent="-514350">
              <a:buNone/>
            </a:pPr>
            <a:r>
              <a:rPr lang="id-ID" dirty="0"/>
              <a:t>Antara pajak umum dan pajak daerah (terutama yang mengenai asas-asas hukumnya) dapat dikatakan tidak ada perbedaannya yang prinsip. Namun demikian, berlainan dengan adanya fungsi mengatur yang sering terdapat pada pajak umum, pajak daerah mempunyai asas yang menyatakan, bahwa pungutan pajak daerah tidak boleh merupakan rintangan keluar masuknya atau pengangkutan barang dari atau ke dalam wilayah daerah. </a:t>
            </a:r>
          </a:p>
          <a:p>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p:txBody>
          <a:bodyPr>
            <a:normAutofit fontScale="85000" lnSpcReduction="20000"/>
          </a:bodyPr>
          <a:lstStyle/>
          <a:p>
            <a:pPr>
              <a:buNone/>
            </a:pPr>
            <a:r>
              <a:rPr lang="id-ID" dirty="0"/>
              <a:t>Perbedaan antara pajak negara dan pajak daerah terletak pada sumber bagi pemungutan pajak, yaitu sumber bagi pemungutan pajak negara relatif tidak terbatas, sedangkan objek-objek yang dapat dikenakan pajak daerah terbatas jumlahnya. Hal tersebut berarti objek yang telah menjadi sumber bagi suatu pungutan pajak negara tidak boleh dipergunakan lagi. </a:t>
            </a:r>
          </a:p>
          <a:p>
            <a:pPr>
              <a:buNone/>
            </a:pPr>
            <a:r>
              <a:rPr lang="id-ID" dirty="0"/>
              <a:t>Dalam hal suatu pungutan pajak oleh daerah akan merupakan suatu pajak ganda, maka daerah hanya dapat memungut tambahan (atau opsen) saja atas pajak yang dipungut oleh negara itu (Brotodiharjo, 2003, p. 107).</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p:txBody>
          <a:bodyPr/>
          <a:lstStyle/>
          <a:p>
            <a:r>
              <a:rPr lang="id-ID" dirty="0"/>
              <a:t>Adapun kriteria-kriteria Pajak Daerah yang baik (</a:t>
            </a:r>
            <a:r>
              <a:rPr lang="id-ID" i="1" dirty="0"/>
              <a:t>good local taxes</a:t>
            </a:r>
            <a:r>
              <a:rPr lang="id-ID" dirty="0"/>
              <a:t>) yang dikemukakan oleh Bird yaitu : (1999, p. 1)</a:t>
            </a:r>
          </a:p>
          <a:p>
            <a:pPr lvl="0"/>
            <a:r>
              <a:rPr lang="id-ID" i="1" dirty="0"/>
              <a:t>That easy to administer locally;</a:t>
            </a:r>
            <a:endParaRPr lang="id-ID" dirty="0"/>
          </a:p>
          <a:p>
            <a:pPr lvl="0"/>
            <a:r>
              <a:rPr lang="id-ID" i="1" dirty="0"/>
              <a:t>Imposed solely (or mainly) on local resident;</a:t>
            </a:r>
            <a:endParaRPr lang="id-ID" dirty="0"/>
          </a:p>
          <a:p>
            <a:pPr lvl="0"/>
            <a:r>
              <a:rPr lang="id-ID" i="1" dirty="0"/>
              <a:t>That do not raise problem of ‘harmonization’ or ‘competition’ between subnational government or between sub national and national government</a:t>
            </a:r>
            <a:r>
              <a:rPr lang="id-ID" dirty="0"/>
              <a:t> </a:t>
            </a:r>
          </a:p>
          <a:p>
            <a:endParaRPr lang="id-ID"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a:xfrm>
            <a:off x="1142976" y="1214422"/>
            <a:ext cx="7790712" cy="5429288"/>
          </a:xfrm>
        </p:spPr>
        <p:txBody>
          <a:bodyPr>
            <a:normAutofit fontScale="85000" lnSpcReduction="20000"/>
          </a:bodyPr>
          <a:lstStyle/>
          <a:p>
            <a:pPr>
              <a:buNone/>
            </a:pPr>
            <a:r>
              <a:rPr lang="id-ID" dirty="0"/>
              <a:t>Untuk menilai potensi pajak sebagai penerimaan daerah diperlukan beberapa kriteria (Davey, 1988, p. 40 – 47) memberikan pandangannya atas kriteria tersebut, yaitu :</a:t>
            </a:r>
          </a:p>
          <a:p>
            <a:pPr marL="596646" lvl="0" indent="-514350">
              <a:buFont typeface="+mj-lt"/>
              <a:buAutoNum type="alphaLcParenR"/>
            </a:pPr>
            <a:r>
              <a:rPr lang="id-ID" dirty="0"/>
              <a:t>Kecukupan dan Elastisitas	</a:t>
            </a:r>
          </a:p>
          <a:p>
            <a:pPr marL="596646" indent="-514350">
              <a:buFont typeface="+mj-lt"/>
              <a:buAutoNum type="alphaLcParenR"/>
            </a:pPr>
            <a:r>
              <a:rPr lang="id-ID" dirty="0"/>
              <a:t>Sumber tersebut harus menghasilkan pendapatan yang besar dalam kaitannya dengan seluruh atau sebagian biaya pelayanan yang akan dikeluarkan. Kalau biaya meningkat maka pendapatan juga harus meningkat</a:t>
            </a:r>
          </a:p>
          <a:p>
            <a:pPr marL="596646" lvl="0" indent="-514350">
              <a:buFont typeface="+mj-lt"/>
              <a:buAutoNum type="alphaLcParenR"/>
            </a:pPr>
            <a:r>
              <a:rPr lang="id-ID" dirty="0"/>
              <a:t>Keadilan</a:t>
            </a:r>
          </a:p>
          <a:p>
            <a:pPr marL="596646" indent="-514350">
              <a:buFont typeface="+mj-lt"/>
              <a:buAutoNum type="alphaLcParenR"/>
            </a:pPr>
            <a:r>
              <a:rPr lang="id-ID" dirty="0"/>
              <a:t>Prinsipnya adalah beban pengeluaran Pemerintah  haruslah dipikul oleh semua golongan dalam masyarakat sesuai dengan kekayaan dan kesanggupan masing-masing golongan</a:t>
            </a:r>
          </a:p>
          <a:p>
            <a:pPr>
              <a:buNone/>
            </a:pP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DESENTRALISASI &amp; DESENTRALISASI FISKAL</a:t>
            </a:r>
          </a:p>
        </p:txBody>
      </p:sp>
      <p:sp>
        <p:nvSpPr>
          <p:cNvPr id="3" name="Content Placeholder 2"/>
          <p:cNvSpPr>
            <a:spLocks noGrp="1"/>
          </p:cNvSpPr>
          <p:nvPr>
            <p:ph idx="1"/>
          </p:nvPr>
        </p:nvSpPr>
        <p:spPr/>
        <p:txBody>
          <a:bodyPr/>
          <a:lstStyle/>
          <a:p>
            <a:pPr>
              <a:buNone/>
            </a:pPr>
            <a:r>
              <a:rPr lang="id-ID" b="1" dirty="0"/>
              <a:t>Desentralisasi</a:t>
            </a:r>
            <a:r>
              <a:rPr lang="id-ID" dirty="0"/>
              <a:t> </a:t>
            </a:r>
            <a:r>
              <a:rPr lang="id-ID" dirty="0">
                <a:sym typeface="Wingdings" pitchFamily="2" charset="2"/>
              </a:rPr>
              <a:t> isu-isu terkait?</a:t>
            </a:r>
          </a:p>
          <a:p>
            <a:pPr>
              <a:buNone/>
            </a:pPr>
            <a:endParaRPr lang="id-ID" b="1" dirty="0">
              <a:sym typeface="Wingdings" pitchFamily="2" charset="2"/>
            </a:endParaRPr>
          </a:p>
          <a:p>
            <a:pPr>
              <a:buNone/>
            </a:pPr>
            <a:r>
              <a:rPr lang="id-ID" b="1" dirty="0">
                <a:sym typeface="Wingdings" pitchFamily="2" charset="2"/>
              </a:rPr>
              <a:t>Desentralisasi Fiskal </a:t>
            </a:r>
          </a:p>
          <a:p>
            <a:pPr>
              <a:buFont typeface="Wingdings" pitchFamily="2" charset="2"/>
              <a:buChar char="q"/>
            </a:pPr>
            <a:r>
              <a:rPr lang="id-ID" dirty="0">
                <a:sym typeface="Wingdings" pitchFamily="2" charset="2"/>
              </a:rPr>
              <a:t>	Revenue </a:t>
            </a:r>
          </a:p>
          <a:p>
            <a:pPr>
              <a:buFont typeface="Wingdings" pitchFamily="2" charset="2"/>
              <a:buChar char="q"/>
            </a:pPr>
            <a:r>
              <a:rPr lang="id-ID" dirty="0">
                <a:sym typeface="Wingdings" pitchFamily="2" charset="2"/>
              </a:rPr>
              <a:t>	Spending</a:t>
            </a:r>
          </a:p>
          <a:p>
            <a:pPr>
              <a:buNone/>
            </a:pPr>
            <a:endParaRPr lang="id-ID" dirty="0">
              <a:sym typeface="Wingdings" pitchFamily="2" charset="2"/>
            </a:endParaRPr>
          </a:p>
          <a:p>
            <a:pPr>
              <a:buNone/>
            </a:pPr>
            <a:r>
              <a:rPr lang="id-ID" b="1" dirty="0">
                <a:sym typeface="Wingdings" pitchFamily="2" charset="2"/>
              </a:rPr>
              <a:t>Revenue ?</a:t>
            </a:r>
            <a:endParaRPr lang="id-ID"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p:txBody>
          <a:bodyPr>
            <a:normAutofit fontScale="77500" lnSpcReduction="20000"/>
          </a:bodyPr>
          <a:lstStyle/>
          <a:p>
            <a:pPr marL="596646" lvl="0" indent="-514350">
              <a:buFont typeface="+mj-lt"/>
              <a:buAutoNum type="alphaLcParenR" startAt="5"/>
            </a:pPr>
            <a:r>
              <a:rPr lang="id-ID" dirty="0"/>
              <a:t>Kemampuan Administratif</a:t>
            </a:r>
          </a:p>
          <a:p>
            <a:pPr marL="596646" indent="-514350">
              <a:buNone/>
            </a:pPr>
            <a:r>
              <a:rPr lang="id-ID" dirty="0"/>
              <a:t>	Administrasi perpajakan harus mempertimbangkan pembebanan yang adil atau desentralisasi fiskal. Dalam upaya administratif, Pemerintah Daerah harus memperhatikan banyak aspek yang berhubungan dengan kemampuan daerah memajaki suatu jenis pajak daerah</a:t>
            </a:r>
          </a:p>
          <a:p>
            <a:pPr marL="596646" lvl="0" indent="-514350">
              <a:buFont typeface="+mj-lt"/>
              <a:buAutoNum type="alphaLcParenR" startAt="5"/>
            </a:pPr>
            <a:r>
              <a:rPr lang="id-ID" dirty="0"/>
              <a:t>Kesepakatan Politis</a:t>
            </a:r>
          </a:p>
          <a:p>
            <a:pPr marL="596646" indent="-514350">
              <a:buNone/>
            </a:pPr>
            <a:r>
              <a:rPr lang="id-ID"/>
              <a:t>	Kesepakatan </a:t>
            </a:r>
            <a:r>
              <a:rPr lang="id-ID" dirty="0"/>
              <a:t>politis diperlukan dalam mengenakan pajak, menetapkan pajak, menetapkan struktur tarif, memutuskan siapa yang harus membayar dan bagaimana pajak tersebut ditetapkan, memungut pajak secara fisik, dan memaksakan sanksi terhadap para pelanggar.</a:t>
            </a:r>
          </a:p>
          <a:p>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a:t>Sumber :</a:t>
            </a:r>
          </a:p>
        </p:txBody>
      </p:sp>
      <p:sp>
        <p:nvSpPr>
          <p:cNvPr id="3" name="Content Placeholder 2"/>
          <p:cNvSpPr>
            <a:spLocks noGrp="1"/>
          </p:cNvSpPr>
          <p:nvPr>
            <p:ph idx="1"/>
          </p:nvPr>
        </p:nvSpPr>
        <p:spPr>
          <a:xfrm>
            <a:off x="1142976" y="1142984"/>
            <a:ext cx="7790712" cy="5500726"/>
          </a:xfrm>
        </p:spPr>
        <p:txBody>
          <a:bodyPr>
            <a:normAutofit fontScale="70000" lnSpcReduction="20000"/>
          </a:bodyPr>
          <a:lstStyle/>
          <a:p>
            <a:pPr>
              <a:buNone/>
            </a:pPr>
            <a:endParaRPr lang="id-ID" dirty="0"/>
          </a:p>
          <a:p>
            <a:pPr>
              <a:buNone/>
            </a:pPr>
            <a:r>
              <a:rPr lang="en-US" dirty="0"/>
              <a:t>Bird, Richard M. 2000. </a:t>
            </a:r>
            <a:r>
              <a:rPr lang="en-US" i="1" dirty="0"/>
              <a:t>Taxation in Developing Countries Fourth Edition</a:t>
            </a:r>
            <a:r>
              <a:rPr lang="id-ID" i="1" dirty="0"/>
              <a:t> (terjemahan)</a:t>
            </a:r>
            <a:r>
              <a:rPr lang="en-US" dirty="0"/>
              <a:t>. Baltimore and London : The John Hopkins University Press</a:t>
            </a:r>
            <a:r>
              <a:rPr lang="id-ID" dirty="0"/>
              <a:t>.</a:t>
            </a:r>
          </a:p>
          <a:p>
            <a:pPr>
              <a:buNone/>
            </a:pPr>
            <a:r>
              <a:rPr lang="id-ID" dirty="0"/>
              <a:t>Brotodiharjo, R. Santoso. 2003. </a:t>
            </a:r>
            <a:r>
              <a:rPr lang="id-ID" i="1" dirty="0"/>
              <a:t>Pengantar Ilmu Hukum Pajak</a:t>
            </a:r>
            <a:r>
              <a:rPr lang="id-ID" dirty="0"/>
              <a:t>. Bandung : PT. Redika Aditama.</a:t>
            </a:r>
          </a:p>
          <a:p>
            <a:pPr>
              <a:buNone/>
            </a:pPr>
            <a:r>
              <a:rPr lang="id-ID" dirty="0"/>
              <a:t>Davey, Kenneth. 1988. </a:t>
            </a:r>
            <a:r>
              <a:rPr lang="id-ID" i="1" dirty="0"/>
              <a:t>Pembiayaan Pemerintah Daerah Praktek-Praktek Internasional dan Relevansinya bagi Dunia Ketiga</a:t>
            </a:r>
            <a:r>
              <a:rPr lang="id-ID" dirty="0"/>
              <a:t>. Jakarta : UI Press</a:t>
            </a:r>
          </a:p>
          <a:p>
            <a:pPr>
              <a:buNone/>
            </a:pPr>
            <a:r>
              <a:rPr lang="id-ID" dirty="0"/>
              <a:t>Devas, Nick, Brian Binder, Anne Both, Kenneth Davey, dan Roy Kelly. 1989. </a:t>
            </a:r>
            <a:r>
              <a:rPr lang="id-ID" i="1" dirty="0"/>
              <a:t>Keuangan Pemerintah Daerah di Indonesia</a:t>
            </a:r>
            <a:r>
              <a:rPr lang="id-ID" dirty="0"/>
              <a:t>. Jakarta : Penerbit Universitas Indonesia (UI-Press).</a:t>
            </a:r>
          </a:p>
          <a:p>
            <a:pPr>
              <a:buNone/>
            </a:pPr>
            <a:r>
              <a:rPr lang="id-ID" dirty="0"/>
              <a:t>Kurniawan, Panca dan Agus Purwanto. 2004. </a:t>
            </a:r>
            <a:r>
              <a:rPr lang="id-ID" i="1" dirty="0"/>
              <a:t>Pajak Daerah dan Retribusi Daerah di Indonesia</a:t>
            </a:r>
            <a:r>
              <a:rPr lang="id-ID" dirty="0"/>
              <a:t>. Malang : Bayumedia Publishing.</a:t>
            </a:r>
          </a:p>
          <a:p>
            <a:pPr>
              <a:buNone/>
            </a:pPr>
            <a:r>
              <a:rPr lang="id-ID" dirty="0"/>
              <a:t>Mardiasmo, 2005. </a:t>
            </a:r>
            <a:r>
              <a:rPr lang="id-ID" i="1" dirty="0"/>
              <a:t>Perpajakan</a:t>
            </a:r>
            <a:r>
              <a:rPr lang="id-ID" dirty="0"/>
              <a:t>. Yogyakarta : Andi.</a:t>
            </a:r>
          </a:p>
          <a:p>
            <a:pPr>
              <a:buNone/>
            </a:pPr>
            <a:r>
              <a:rPr lang="id-ID" dirty="0"/>
              <a:t>_________, 2009. </a:t>
            </a:r>
            <a:r>
              <a:rPr lang="id-ID" i="1" dirty="0"/>
              <a:t>Perpajakan (Edisi Revisi Tahun 2009).</a:t>
            </a:r>
            <a:r>
              <a:rPr lang="id-ID" dirty="0"/>
              <a:t> Yogyakarta : Andi.</a:t>
            </a:r>
          </a:p>
          <a:p>
            <a:endParaRPr lang="id-ID" dirty="0"/>
          </a:p>
          <a:p>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a:xfrm>
            <a:off x="1214414" y="1428736"/>
            <a:ext cx="7715304" cy="5143536"/>
          </a:xfrm>
        </p:spPr>
        <p:txBody>
          <a:bodyPr>
            <a:normAutofit fontScale="92500" lnSpcReduction="20000"/>
          </a:bodyPr>
          <a:lstStyle/>
          <a:p>
            <a:pPr lvl="1">
              <a:buFont typeface="Wingdings" pitchFamily="2" charset="2"/>
              <a:buChar char="q"/>
            </a:pPr>
            <a:r>
              <a:rPr lang="id-ID" dirty="0"/>
              <a:t>Konsep Pajak</a:t>
            </a:r>
          </a:p>
          <a:p>
            <a:pPr lvl="1">
              <a:buFont typeface="Wingdings" pitchFamily="2" charset="2"/>
              <a:buChar char="q"/>
            </a:pPr>
            <a:r>
              <a:rPr lang="id-ID" dirty="0"/>
              <a:t>Jenis Pajak berdasarkan otoritas pemungut:</a:t>
            </a:r>
          </a:p>
          <a:p>
            <a:pPr marL="916686" lvl="1" indent="-514350">
              <a:buFont typeface="+mj-lt"/>
              <a:buAutoNum type="arabicPeriod"/>
            </a:pPr>
            <a:r>
              <a:rPr lang="id-ID" dirty="0"/>
              <a:t>Pajak Pusat</a:t>
            </a:r>
          </a:p>
          <a:p>
            <a:pPr marL="916686" lvl="1" indent="-514350">
              <a:buFont typeface="+mj-lt"/>
              <a:buAutoNum type="arabicPeriod"/>
            </a:pPr>
            <a:r>
              <a:rPr lang="id-ID" dirty="0"/>
              <a:t>Pajak Daerah</a:t>
            </a:r>
          </a:p>
          <a:p>
            <a:pPr marL="916686" lvl="1" indent="-514350">
              <a:buNone/>
            </a:pPr>
            <a:endParaRPr lang="id-ID" b="1" dirty="0"/>
          </a:p>
          <a:p>
            <a:pPr marL="916686" lvl="1" indent="-514350">
              <a:buNone/>
            </a:pPr>
            <a:r>
              <a:rPr lang="id-ID" b="1" dirty="0"/>
              <a:t>Beberapa konsep Pajak Daerah</a:t>
            </a:r>
          </a:p>
          <a:p>
            <a:pPr marL="916686" lvl="1" indent="-514350">
              <a:buNone/>
            </a:pPr>
            <a:r>
              <a:rPr lang="id-ID" dirty="0"/>
              <a:t>Pajak daerah adalah iuran wajib yang dilakukan oleh orang pribadi atau badan kepada daerah tanpa imbalan langsung yang seimbang, yang dapat dipaksakan berdasarkan peraturan perundang-undangan yang berlaku, yang digunakan untuk membiayai penyelenggaraan pemerintahan daerah dan pembangunan daerah (Mardiasmo, 2009, p.12).</a:t>
            </a:r>
          </a:p>
          <a:p>
            <a:pPr marL="916686" lvl="1" indent="-514350">
              <a:buNone/>
            </a:pPr>
            <a:endParaRPr lang="id-ID"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p:txBody>
          <a:bodyPr>
            <a:normAutofit/>
          </a:bodyPr>
          <a:lstStyle/>
          <a:p>
            <a:r>
              <a:rPr lang="id-ID" dirty="0"/>
              <a:t>Pajak Daerah merupakan pajak yang dikenakan oleh pemerintah daerah kepada penduduk yang mendiami wilayah yurisdiksinya, tanpa langsung memperoleh kontraprestasi yang diberikan oleh pemerintah daerah yang memungut pajak daerah yang dibayarkannya (Luthfi, 2006, p. 3) </a:t>
            </a:r>
          </a:p>
          <a:p>
            <a:endParaRPr lang="id-ID" dirty="0"/>
          </a:p>
          <a:p>
            <a:endParaRPr lang="id-ID" dirty="0"/>
          </a:p>
          <a:p>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a:xfrm>
            <a:off x="1214414" y="1428736"/>
            <a:ext cx="7786742" cy="5143536"/>
          </a:xfrm>
        </p:spPr>
        <p:txBody>
          <a:bodyPr>
            <a:normAutofit fontScale="85000" lnSpcReduction="20000"/>
          </a:bodyPr>
          <a:lstStyle/>
          <a:p>
            <a:pPr>
              <a:buNone/>
            </a:pPr>
            <a:r>
              <a:rPr lang="id-ID" sz="3400" dirty="0"/>
              <a:t>Pajak Daerah  menurut Davey sebagaimana dikutip oleh Prakosa yaitu : (Prakosa dan Kembang, 2003, p. 2)</a:t>
            </a:r>
          </a:p>
          <a:p>
            <a:pPr marL="596646" lvl="0" indent="-514350">
              <a:buFont typeface="+mj-lt"/>
              <a:buAutoNum type="alphaLcParenR"/>
            </a:pPr>
            <a:r>
              <a:rPr lang="id-ID" sz="3400" dirty="0"/>
              <a:t>Pajak yang dipungut oleh Pemda berdasarkan peraturan dari daerah itu sendiri.</a:t>
            </a:r>
          </a:p>
          <a:p>
            <a:pPr marL="596646" lvl="0" indent="-514350">
              <a:buFont typeface="+mj-lt"/>
              <a:buAutoNum type="alphaLcParenR"/>
            </a:pPr>
            <a:r>
              <a:rPr lang="id-ID" sz="3400" dirty="0"/>
              <a:t>Pajak yang ditetapkan dan atau dipungut oleh Pemerintah Daerah.</a:t>
            </a:r>
          </a:p>
          <a:p>
            <a:pPr marL="596646" lvl="0" indent="-514350">
              <a:buFont typeface="+mj-lt"/>
              <a:buAutoNum type="alphaLcParenR"/>
            </a:pPr>
            <a:r>
              <a:rPr lang="id-ID" sz="3400" dirty="0"/>
              <a:t>Pajak yang dipungut berdasarkan peraturan Pemerintah Pusat tetapi penetapan tarifnya dilakukan oleh Pemerintah Daerah.</a:t>
            </a:r>
          </a:p>
          <a:p>
            <a:pPr marL="596646" lvl="0" indent="-514350">
              <a:buFont typeface="+mj-lt"/>
              <a:buAutoNum type="alphaLcParenR"/>
            </a:pPr>
            <a:r>
              <a:rPr lang="id-ID" sz="3400" dirty="0"/>
              <a:t>Pajak yang dipungut dan diadministrasikan oleh Pemerintah Pusat, tetapi hasil pungutannya diberikan kepada Pemerintah Daerah.</a:t>
            </a:r>
          </a:p>
          <a:p>
            <a:pPr>
              <a:buNone/>
            </a:pP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p:txBody>
          <a:bodyPr>
            <a:normAutofit fontScale="85000" lnSpcReduction="20000"/>
          </a:bodyPr>
          <a:lstStyle/>
          <a:p>
            <a:r>
              <a:rPr lang="id-ID" dirty="0"/>
              <a:t>Teresa Ter-Minassian memandang bahwa pajak daerah yang baik harus diiringi dengan sistem desentralisasi pengeluaran publik yang memadai. Dalam menentukan pajak akan dikenakan di daerah atau di pusat harus memperhitungkan kriteria-kriteria yang sesuai apakah pajak dapat dikenakan di daaerah atau dengan pilihan pajak itu harus dikenakan di pemerintah pusat. </a:t>
            </a:r>
          </a:p>
          <a:p>
            <a:r>
              <a:rPr lang="id-ID" dirty="0"/>
              <a:t>Ada beberapa kriteria yang dapat menjadi bahan pertimbangan untuk menetapkan pajak daerah, seperti, apabila di dalam pemungutan pajak mempengaruhi distribusi pendapatan secara umum atau secara luas, maka pajak tersebut harus dipungut oleh pemerintah pusat.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p:txBody>
          <a:bodyPr>
            <a:normAutofit fontScale="92500"/>
          </a:bodyPr>
          <a:lstStyle/>
          <a:p>
            <a:r>
              <a:rPr lang="id-ID" dirty="0"/>
              <a:t>Hal ini di maksudkan agar di dalam pemungutan pajak akan tercipta kestabilan perekonomian di negara bersangkutan, Pajak daerah harus mempunyai kejelasan, dan Pajak daerah seharusnya dapat menciptakan pendapatan daerah agar tidak terjadi ketidakseimbangan fiskal yang cukup besar secara vertikal dan pajak daerah harus memiliki administrasi yang mudah dijalankan agar dapat tercipta kelancaran (1997, hal 53)</a:t>
            </a:r>
          </a:p>
          <a:p>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p:txBody>
          <a:bodyPr>
            <a:normAutofit fontScale="85000" lnSpcReduction="10000"/>
          </a:bodyPr>
          <a:lstStyle/>
          <a:p>
            <a:pPr>
              <a:buNone/>
            </a:pPr>
            <a:r>
              <a:rPr lang="id-ID" dirty="0"/>
              <a:t>Menurut Bird (2000, p.15), ada dua prinsip utama yang disarankan dalam penyerahan kewenangan penerimaan ke pemerintah daerah. Pertama, pendapatan dari “sumber sendiri” paling tidak cukup untuk memungkinkan daerah-daerah kaya untuk membiayai sendiri pelayanan lokal, terutama yang mempunyai manfaat bagi masyarakat setempat. Kedua, sedapat mungkin penerimaan-penerimaan daerah dapat dipungut hanya dari masyarakat setempat, terutama yang manfaatnya mereka terima dari pelayanan pemerintah daerah.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PAJAK DAERAH: TEORI &amp; KONSEP</a:t>
            </a:r>
          </a:p>
        </p:txBody>
      </p:sp>
      <p:sp>
        <p:nvSpPr>
          <p:cNvPr id="3" name="Content Placeholder 2"/>
          <p:cNvSpPr>
            <a:spLocks noGrp="1"/>
          </p:cNvSpPr>
          <p:nvPr>
            <p:ph idx="1"/>
          </p:nvPr>
        </p:nvSpPr>
        <p:spPr>
          <a:xfrm>
            <a:off x="1000100" y="1285860"/>
            <a:ext cx="8143900" cy="5357850"/>
          </a:xfrm>
        </p:spPr>
        <p:txBody>
          <a:bodyPr>
            <a:normAutofit fontScale="77500" lnSpcReduction="20000"/>
          </a:bodyPr>
          <a:lstStyle/>
          <a:p>
            <a:pPr>
              <a:buNone/>
            </a:pPr>
            <a:r>
              <a:rPr lang="id-ID" dirty="0"/>
              <a:t>Sifat-sifat penting dari sumber-sumber daerah yang dianggap ideal:</a:t>
            </a:r>
          </a:p>
          <a:p>
            <a:pPr marL="596646" lvl="0" indent="-514350">
              <a:buFont typeface="+mj-lt"/>
              <a:buAutoNum type="arabicParenR"/>
            </a:pPr>
            <a:r>
              <a:rPr lang="id-ID" dirty="0"/>
              <a:t>Basis (objek) pajak relatif tidak dapat berpindah, untuk memungkinkan pejabat daerah menyesuaikan tarif tanpa harus mengorbankan basis pajak mereka</a:t>
            </a:r>
          </a:p>
          <a:p>
            <a:pPr marL="596646" lvl="0" indent="-514350">
              <a:buFont typeface="+mj-lt"/>
              <a:buAutoNum type="arabicParenR"/>
            </a:pPr>
            <a:r>
              <a:rPr lang="id-ID" dirty="0"/>
              <a:t>Penerimaan pajak harus dapat menutupi kebutuhan lokal dan bersifat dinamis (yaitu, dapat dikembangkan paling tidak sama cepatnya dengan kebutuhan peningkatan)</a:t>
            </a:r>
          </a:p>
          <a:p>
            <a:pPr marL="596646" lvl="0" indent="-514350">
              <a:buFont typeface="+mj-lt"/>
              <a:buAutoNum type="arabicParenR"/>
            </a:pPr>
            <a:r>
              <a:rPr lang="id-ID" dirty="0"/>
              <a:t>Penerimaan pajak harus relatif stabil dan relatif dapat diproyeksikan dengan baik</a:t>
            </a:r>
          </a:p>
          <a:p>
            <a:pPr marL="596646" lvl="0" indent="-514350">
              <a:buFont typeface="+mj-lt"/>
              <a:buAutoNum type="arabicParenR"/>
            </a:pPr>
            <a:r>
              <a:rPr lang="id-ID" dirty="0"/>
              <a:t>Beban pajak  diupayakan agar tidak dialihkan ke daerah lain</a:t>
            </a:r>
          </a:p>
          <a:p>
            <a:pPr marL="596646" lvl="0" indent="-514350">
              <a:buFont typeface="+mj-lt"/>
              <a:buAutoNum type="arabicParenR"/>
            </a:pPr>
            <a:r>
              <a:rPr lang="id-ID" dirty="0"/>
              <a:t>Basis (objek) pajak harus dapat dilihat  untuk kepentingan akuntabilitas</a:t>
            </a:r>
          </a:p>
          <a:p>
            <a:pPr marL="596646" lvl="0" indent="-514350">
              <a:buFont typeface="+mj-lt"/>
              <a:buAutoNum type="arabicParenR"/>
            </a:pPr>
            <a:r>
              <a:rPr lang="id-ID" dirty="0"/>
              <a:t>Pajak harus dianggap adil oleh wajib pajak</a:t>
            </a:r>
          </a:p>
          <a:p>
            <a:endParaRPr lang="id-ID"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357</TotalTime>
  <Words>1506</Words>
  <Application>Microsoft Office PowerPoint</Application>
  <PresentationFormat>On-screen Show (4:3)</PresentationFormat>
  <Paragraphs>102</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Gill Sans MT</vt:lpstr>
      <vt:lpstr>Verdana</vt:lpstr>
      <vt:lpstr>Wingdings</vt:lpstr>
      <vt:lpstr>Wingdings 2</vt:lpstr>
      <vt:lpstr>Solstice</vt:lpstr>
      <vt:lpstr>Konsep dan Teori Pajak Daerah</vt:lpstr>
      <vt:lpstr>DESENTRALISASI &amp; DESENTRALISASI FISKAL</vt:lpstr>
      <vt:lpstr>PAJAK DAERAH: TEORI &amp; KONSEP</vt:lpstr>
      <vt:lpstr>PAJAK DAERAH: TEORI &amp; KONSEP</vt:lpstr>
      <vt:lpstr>PAJAK DAERAH: TEORI &amp; KONSEP</vt:lpstr>
      <vt:lpstr>PAJAK DAERAH: TEORI &amp; KONSEP</vt:lpstr>
      <vt:lpstr>PAJAK DAERAH: TEORI &amp; KONSEP</vt:lpstr>
      <vt:lpstr>PAJAK DAERAH: TEORI &amp; KONSEP</vt:lpstr>
      <vt:lpstr>PAJAK DAERAH: TEORI &amp; KONSEP</vt:lpstr>
      <vt:lpstr>PAJAK DAERAH: TEORI &amp; KONSEP</vt:lpstr>
      <vt:lpstr>PAJAK DAERAH: TEORI &amp; KONSEP</vt:lpstr>
      <vt:lpstr>PAJAK DAERAH: TEORI &amp; KONSEP</vt:lpstr>
      <vt:lpstr>PAJAK DAERAH: TEORI &amp; KONSEP</vt:lpstr>
      <vt:lpstr>PAJAK DAERAH: TEORI &amp; KONSEP</vt:lpstr>
      <vt:lpstr>PAJAK DAERAH: TEORI &amp; KONSEP</vt:lpstr>
      <vt:lpstr>PAJAK DAERAH: TEORI &amp; KONSEP</vt:lpstr>
      <vt:lpstr>PAJAK DAERAH: TEORI &amp; KONSEP</vt:lpstr>
      <vt:lpstr>PAJAK DAERAH: TEORI &amp; KONSEP</vt:lpstr>
      <vt:lpstr>PAJAK DAERAH: TEORI &amp; KONSEP</vt:lpstr>
      <vt:lpstr>PAJAK DAERAH: TEORI &amp; KONSEP</vt:lpstr>
      <vt:lpstr>Sumber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Lenovo-pc</cp:lastModifiedBy>
  <cp:revision>24</cp:revision>
  <dcterms:created xsi:type="dcterms:W3CDTF">2012-09-10T05:54:07Z</dcterms:created>
  <dcterms:modified xsi:type="dcterms:W3CDTF">2017-10-07T16:48:00Z</dcterms:modified>
</cp:coreProperties>
</file>