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5" r:id="rId3"/>
    <p:sldId id="268" r:id="rId4"/>
    <p:sldId id="26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51" d="100"/>
          <a:sy n="51" d="100"/>
        </p:scale>
        <p:origin x="1416" y="4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565523-532B-404D-B4F1-D0C4E7FF13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27C5FD-4BB5-4044-BDF3-61308DFE06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75176E-E55E-4841-BEA2-148F30F5C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15932-6C9A-44A6-AE81-55D437CCDD68}" type="datetimeFigureOut">
              <a:rPr lang="en-ID" smtClean="0"/>
              <a:t>30/08/2020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A6605A-5361-4534-A4B0-973AEB3578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496F86-929E-49E0-BF54-CEA73775F3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E18BF-DB79-49CD-9D8B-E072293A654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5554163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4433C4-FD69-407B-BF4B-A4F5FAB107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93DAC95-A892-4A78-83E3-22E3ED377C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087C02-5872-40A0-BE42-F52D1F583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15932-6C9A-44A6-AE81-55D437CCDD68}" type="datetimeFigureOut">
              <a:rPr lang="en-ID" smtClean="0"/>
              <a:t>30/08/2020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64A73F-04BC-45DC-B851-0AD7743787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C6EC62-CC2C-48C4-985D-8F21F96AC6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E18BF-DB79-49CD-9D8B-E072293A654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33138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D7E3AAE-FDFE-47D1-9478-F4DFC15B56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033C9C6-66B7-442B-A5A5-24730630A5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ACEC02-85A2-4681-B996-653D6A729D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15932-6C9A-44A6-AE81-55D437CCDD68}" type="datetimeFigureOut">
              <a:rPr lang="en-ID" smtClean="0"/>
              <a:t>30/08/2020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9081A9-27CE-4CC9-9341-8580AB2A27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EBC419-5EDD-416D-BDBD-DF61E8647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E18BF-DB79-49CD-9D8B-E072293A654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9182945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5C514B-69B0-4E28-93A0-FADFD8DB13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242271-1490-4338-9289-652A4461E6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8EEBA0-AAE4-45A7-8439-2961BD1FD4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15932-6C9A-44A6-AE81-55D437CCDD68}" type="datetimeFigureOut">
              <a:rPr lang="en-ID" smtClean="0"/>
              <a:t>30/08/2020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60D4D1-4030-4AAE-A00E-B06C576C10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356031-D4DB-4FC3-B96E-3185CE73DC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E18BF-DB79-49CD-9D8B-E072293A654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709106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0E7BE8-D050-4D32-9F72-DD400E6AB4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57AC44-E9FF-4F61-B0DF-F4066AEBA9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DF81CD-5AE5-4F84-AAB6-F7074FC0D5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15932-6C9A-44A6-AE81-55D437CCDD68}" type="datetimeFigureOut">
              <a:rPr lang="en-ID" smtClean="0"/>
              <a:t>30/08/2020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DB8DCB-CCA8-4731-AF18-028C12065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8F9545-6152-4302-9D4D-49E39E3B7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E18BF-DB79-49CD-9D8B-E072293A654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9391880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0CF94C-1C6D-420A-B317-CA89AC5E47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796723-A22E-42F1-BD17-C58D115044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8AD22D0-38E4-4522-8184-213497097E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D8D774-4D74-481D-9AF3-731C2069AB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15932-6C9A-44A6-AE81-55D437CCDD68}" type="datetimeFigureOut">
              <a:rPr lang="en-ID" smtClean="0"/>
              <a:t>30/08/2020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27A654-ABD8-43A3-8C73-D60A262C4B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B2A702-0B4E-4671-9D21-D67400520C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E18BF-DB79-49CD-9D8B-E072293A654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836272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51E86D-A2D8-4375-A8A9-C20231825E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C011B9-FF22-4FD9-8217-9E25995277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622711-3B7D-45EA-8E21-7BC933883F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0A3EEAA-533E-401E-B273-6E40BA71B6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1007D07-6F54-4CD8-B1FA-E8D3AD99359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9844CA5-6A6F-47A0-9381-D0FFEF5D7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15932-6C9A-44A6-AE81-55D437CCDD68}" type="datetimeFigureOut">
              <a:rPr lang="en-ID" smtClean="0"/>
              <a:t>30/08/2020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7AB86B4-6ABA-49C0-AC6A-7B8ADBD3A2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7F1F217-D058-422A-A38D-65215E4C1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E18BF-DB79-49CD-9D8B-E072293A654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933088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58D6D9-8E30-4763-9E49-39E113C9A6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08A02BE-D93F-44AA-ADC7-CB2607489D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15932-6C9A-44A6-AE81-55D437CCDD68}" type="datetimeFigureOut">
              <a:rPr lang="en-ID" smtClean="0"/>
              <a:t>30/08/2020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DDC79AD-35ED-4191-9014-624B37CBC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3B04E6-18E5-40AC-A7E8-8E37DEA130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E18BF-DB79-49CD-9D8B-E072293A654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506346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BE62501-6C2C-47B8-9F8D-C5554A6B5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15932-6C9A-44A6-AE81-55D437CCDD68}" type="datetimeFigureOut">
              <a:rPr lang="en-ID" smtClean="0"/>
              <a:t>30/08/2020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8078CCC-C4A9-47A5-9547-D80F0EA3CF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0EA18B-4437-4D0B-B454-BDEEC54B15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E18BF-DB79-49CD-9D8B-E072293A654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712344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E51E13-5207-4AB8-A7E6-BB080FB55C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F34864-D612-450B-BAFF-09662D7ACD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6A49AB-47B9-430C-9507-139577E74A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F011BA-3EC3-498B-9EBE-DA9A82A187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15932-6C9A-44A6-AE81-55D437CCDD68}" type="datetimeFigureOut">
              <a:rPr lang="en-ID" smtClean="0"/>
              <a:t>30/08/2020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0E0092-D13D-46CE-B065-848F4B3570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72D5A6-DFCE-464A-B61E-C1090A60D1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E18BF-DB79-49CD-9D8B-E072293A654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39319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F39687-A8A8-47CF-AA95-6BFBF0158E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469A821-FB3D-491C-B7CB-65E09B76B8D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80DA99-93AE-42A9-99E9-4CA905DED7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AFECE6-370D-4F8D-8C4B-E0234F6ECE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15932-6C9A-44A6-AE81-55D437CCDD68}" type="datetimeFigureOut">
              <a:rPr lang="en-ID" smtClean="0"/>
              <a:t>30/08/2020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BF1409-1157-43E6-9968-DD4040EA8B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2D695F-DDAB-480F-A970-021F0A8F44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E18BF-DB79-49CD-9D8B-E072293A654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015802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2DD823D-1CFD-4929-AB5A-2409EDED3A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5560B9-D647-46FD-9C88-EC139717E9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F0BBCF-E224-4390-BD1C-76DFFD8EB90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315932-6C9A-44A6-AE81-55D437CCDD68}" type="datetimeFigureOut">
              <a:rPr lang="en-ID" smtClean="0"/>
              <a:t>30/08/2020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0AA3B2-68D9-4DB0-B47D-F6EEBCEB41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2A460E-1447-49AD-BAA9-C95189F4564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BE18BF-DB79-49CD-9D8B-E072293A654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90799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 </a:t>
            </a:r>
            <a:r>
              <a:rPr lang="en-US" sz="4000" dirty="0" err="1"/>
              <a:t>Kasus</a:t>
            </a:r>
            <a:r>
              <a:rPr lang="en-US" sz="4000" dirty="0"/>
              <a:t> Revenue Cycle</a:t>
            </a:r>
            <a:br>
              <a:rPr lang="en-US" sz="4000" dirty="0"/>
            </a:br>
            <a:r>
              <a:rPr lang="en-US" sz="4000" dirty="0"/>
              <a:t>INDAH KREASI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6310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b="1"/>
              <a:t>Revenue Cycle</a:t>
            </a:r>
            <a:br>
              <a:rPr lang="en-US" sz="2800"/>
            </a:br>
            <a:r>
              <a:rPr lang="en-US" sz="2800" b="1"/>
              <a:t>Indah Kreasi Indah Kreasi</a:t>
            </a:r>
            <a:endParaRPr lang="en-US" sz="280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2558201"/>
              </p:ext>
            </p:extLst>
          </p:nvPr>
        </p:nvGraphicFramePr>
        <p:xfrm>
          <a:off x="1011382" y="1700808"/>
          <a:ext cx="8973050" cy="4614034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89730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1403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Indah </a:t>
                      </a:r>
                      <a:r>
                        <a:rPr lang="en-US" sz="1800" dirty="0" err="1">
                          <a:effectLst/>
                        </a:rPr>
                        <a:t>Kreasi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adalah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sebuah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perusahaan</a:t>
                      </a:r>
                      <a:r>
                        <a:rPr lang="en-US" sz="1800" dirty="0">
                          <a:effectLst/>
                        </a:rPr>
                        <a:t> yang </a:t>
                      </a:r>
                      <a:r>
                        <a:rPr lang="en-US" sz="1800" dirty="0" err="1">
                          <a:effectLst/>
                        </a:rPr>
                        <a:t>khusus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mendistribusikan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kain</a:t>
                      </a:r>
                      <a:r>
                        <a:rPr lang="en-US" sz="1800" dirty="0">
                          <a:effectLst/>
                        </a:rPr>
                        <a:t> batik </a:t>
                      </a:r>
                      <a:r>
                        <a:rPr lang="en-US" sz="1800" dirty="0" err="1">
                          <a:effectLst/>
                        </a:rPr>
                        <a:t>untuk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butik</a:t>
                      </a:r>
                      <a:r>
                        <a:rPr lang="en-US" sz="1800" dirty="0">
                          <a:effectLst/>
                        </a:rPr>
                        <a:t>, </a:t>
                      </a:r>
                      <a:r>
                        <a:rPr lang="en-US" sz="1800" dirty="0" err="1">
                          <a:effectLst/>
                        </a:rPr>
                        <a:t>toko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ritel</a:t>
                      </a:r>
                      <a:r>
                        <a:rPr lang="en-US" sz="1800" dirty="0">
                          <a:effectLst/>
                        </a:rPr>
                        <a:t>, dan </a:t>
                      </a:r>
                      <a:r>
                        <a:rPr lang="en-US" sz="1800" dirty="0" err="1">
                          <a:effectLst/>
                        </a:rPr>
                        <a:t>perusahaan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konveksi</a:t>
                      </a:r>
                      <a:r>
                        <a:rPr lang="en-US" sz="1800" dirty="0">
                          <a:effectLst/>
                        </a:rPr>
                        <a:t> di </a:t>
                      </a:r>
                      <a:r>
                        <a:rPr lang="en-US" sz="1800" dirty="0" err="1">
                          <a:effectLst/>
                        </a:rPr>
                        <a:t>seluruh</a:t>
                      </a:r>
                      <a:r>
                        <a:rPr lang="en-US" sz="1800" dirty="0">
                          <a:effectLst/>
                        </a:rPr>
                        <a:t> wilayah Indonesia. Perusahaan </a:t>
                      </a:r>
                      <a:r>
                        <a:rPr lang="en-US" sz="1800" dirty="0" err="1">
                          <a:effectLst/>
                        </a:rPr>
                        <a:t>memiliki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kantor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pusat</a:t>
                      </a:r>
                      <a:r>
                        <a:rPr lang="en-US" sz="1800" dirty="0">
                          <a:effectLst/>
                        </a:rPr>
                        <a:t> di Jakarta dan </a:t>
                      </a:r>
                      <a:r>
                        <a:rPr lang="en-US" sz="1800" dirty="0" err="1">
                          <a:effectLst/>
                        </a:rPr>
                        <a:t>dua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gudang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distribusinya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berada</a:t>
                      </a:r>
                      <a:r>
                        <a:rPr lang="en-US" sz="1800" dirty="0">
                          <a:effectLst/>
                        </a:rPr>
                        <a:t> di </a:t>
                      </a:r>
                      <a:r>
                        <a:rPr lang="en-US" sz="1800" dirty="0" err="1">
                          <a:effectLst/>
                        </a:rPr>
                        <a:t>Tanjung</a:t>
                      </a:r>
                      <a:r>
                        <a:rPr lang="en-US" sz="1800" dirty="0">
                          <a:effectLst/>
                        </a:rPr>
                        <a:t> Barat dan Kota. Perusahaan </a:t>
                      </a:r>
                      <a:r>
                        <a:rPr lang="en-US" sz="1800" dirty="0" err="1">
                          <a:effectLst/>
                        </a:rPr>
                        <a:t>didirikan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tahun</a:t>
                      </a:r>
                      <a:r>
                        <a:rPr lang="en-US" sz="1800" dirty="0">
                          <a:effectLst/>
                        </a:rPr>
                        <a:t> 1985. </a:t>
                      </a:r>
                      <a:r>
                        <a:rPr lang="en-US" sz="1800" dirty="0" err="1">
                          <a:effectLst/>
                        </a:rPr>
                        <a:t>Saat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ini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perusahaan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telah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memiliki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lusinan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suplier</a:t>
                      </a:r>
                      <a:r>
                        <a:rPr lang="en-US" sz="1800" dirty="0">
                          <a:effectLst/>
                        </a:rPr>
                        <a:t> dan </a:t>
                      </a:r>
                      <a:r>
                        <a:rPr lang="en-US" sz="1800" dirty="0" err="1">
                          <a:effectLst/>
                        </a:rPr>
                        <a:t>lebih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dari</a:t>
                      </a:r>
                      <a:r>
                        <a:rPr lang="en-US" sz="1800" dirty="0">
                          <a:effectLst/>
                        </a:rPr>
                        <a:t> 35 </a:t>
                      </a:r>
                      <a:r>
                        <a:rPr lang="en-US" sz="1800" dirty="0" err="1">
                          <a:effectLst/>
                        </a:rPr>
                        <a:t>jenis</a:t>
                      </a:r>
                      <a:r>
                        <a:rPr lang="en-US" sz="1800" dirty="0">
                          <a:effectLst/>
                        </a:rPr>
                        <a:t> batik, 155 orang </a:t>
                      </a:r>
                      <a:r>
                        <a:rPr lang="en-US" sz="1800" dirty="0" err="1">
                          <a:effectLst/>
                        </a:rPr>
                        <a:t>pegawai</a:t>
                      </a:r>
                      <a:r>
                        <a:rPr lang="en-US" sz="1800" dirty="0">
                          <a:effectLst/>
                        </a:rPr>
                        <a:t>, dan </a:t>
                      </a:r>
                      <a:r>
                        <a:rPr lang="en-US" sz="1800" dirty="0" err="1">
                          <a:effectLst/>
                        </a:rPr>
                        <a:t>penjualan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tahunan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lebih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dari</a:t>
                      </a:r>
                      <a:r>
                        <a:rPr lang="en-US" sz="1800" dirty="0">
                          <a:effectLst/>
                        </a:rPr>
                        <a:t> 50 </a:t>
                      </a:r>
                      <a:r>
                        <a:rPr lang="en-US" sz="1800" dirty="0" err="1">
                          <a:effectLst/>
                        </a:rPr>
                        <a:t>milyar</a:t>
                      </a:r>
                      <a:r>
                        <a:rPr lang="en-US" sz="1800" dirty="0">
                          <a:effectLst/>
                        </a:rPr>
                        <a:t> rupiah.  </a:t>
                      </a:r>
                      <a:endParaRPr lang="en-US" sz="1600" dirty="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Meskipun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telah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sukses</a:t>
                      </a:r>
                      <a:r>
                        <a:rPr lang="en-US" sz="1800" dirty="0">
                          <a:effectLst/>
                        </a:rPr>
                        <a:t>, </a:t>
                      </a:r>
                      <a:r>
                        <a:rPr lang="en-US" sz="1800" dirty="0" err="1">
                          <a:effectLst/>
                        </a:rPr>
                        <a:t>baru-baru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ini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perusahaan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menerima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keluhan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dari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pelanggan</a:t>
                      </a:r>
                      <a:r>
                        <a:rPr lang="en-US" sz="1800" dirty="0">
                          <a:effectLst/>
                        </a:rPr>
                        <a:t> dan </a:t>
                      </a:r>
                      <a:r>
                        <a:rPr lang="en-US" sz="1800" dirty="0" err="1">
                          <a:effectLst/>
                        </a:rPr>
                        <a:t>suplier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tentang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masalah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tagihan</a:t>
                      </a:r>
                      <a:r>
                        <a:rPr lang="en-US" sz="1800" dirty="0">
                          <a:effectLst/>
                        </a:rPr>
                        <a:t>, </a:t>
                      </a:r>
                      <a:r>
                        <a:rPr lang="en-US" sz="1800" dirty="0" err="1">
                          <a:effectLst/>
                        </a:rPr>
                        <a:t>pengiriman</a:t>
                      </a:r>
                      <a:r>
                        <a:rPr lang="en-US" sz="1800" dirty="0">
                          <a:effectLst/>
                        </a:rPr>
                        <a:t>, dan </a:t>
                      </a:r>
                      <a:r>
                        <a:rPr lang="en-US" sz="1800" dirty="0" err="1">
                          <a:effectLst/>
                        </a:rPr>
                        <a:t>pembayaran</a:t>
                      </a:r>
                      <a:r>
                        <a:rPr lang="en-US" sz="1800" dirty="0">
                          <a:effectLst/>
                        </a:rPr>
                        <a:t>. </a:t>
                      </a:r>
                      <a:r>
                        <a:rPr lang="en-US" sz="1800" dirty="0" err="1">
                          <a:effectLst/>
                        </a:rPr>
                        <a:t>Dengan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sistem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operasi</a:t>
                      </a:r>
                      <a:r>
                        <a:rPr lang="en-US" sz="1800" dirty="0">
                          <a:effectLst/>
                        </a:rPr>
                        <a:t> yang </a:t>
                      </a:r>
                      <a:r>
                        <a:rPr lang="en-US" sz="1800" dirty="0" err="1">
                          <a:effectLst/>
                        </a:rPr>
                        <a:t>sekarang</a:t>
                      </a:r>
                      <a:r>
                        <a:rPr lang="en-US" sz="1800" dirty="0">
                          <a:effectLst/>
                        </a:rPr>
                        <a:t>, </a:t>
                      </a:r>
                      <a:r>
                        <a:rPr lang="en-US" sz="1800" dirty="0" err="1">
                          <a:effectLst/>
                        </a:rPr>
                        <a:t>setiap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bagian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memiliki</a:t>
                      </a:r>
                      <a:r>
                        <a:rPr lang="en-US" sz="1800" dirty="0">
                          <a:effectLst/>
                        </a:rPr>
                        <a:t> terminal yang </a:t>
                      </a:r>
                      <a:r>
                        <a:rPr lang="en-US" sz="1800" dirty="0" err="1">
                          <a:effectLst/>
                        </a:rPr>
                        <a:t>independen</a:t>
                      </a:r>
                      <a:r>
                        <a:rPr lang="en-US" sz="1800" dirty="0">
                          <a:effectLst/>
                        </a:rPr>
                        <a:t>. </a:t>
                      </a:r>
                      <a:r>
                        <a:rPr lang="en-US" sz="1800" dirty="0" err="1">
                          <a:effectLst/>
                        </a:rPr>
                        <a:t>Keluhan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pelanggan</a:t>
                      </a:r>
                      <a:r>
                        <a:rPr lang="en-US" sz="1800" dirty="0">
                          <a:effectLst/>
                        </a:rPr>
                        <a:t> dan </a:t>
                      </a:r>
                      <a:r>
                        <a:rPr lang="en-US" sz="1800" dirty="0" err="1">
                          <a:effectLst/>
                        </a:rPr>
                        <a:t>sistem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komputer</a:t>
                      </a:r>
                      <a:r>
                        <a:rPr lang="en-US" sz="1800" dirty="0">
                          <a:effectLst/>
                        </a:rPr>
                        <a:t> yang </a:t>
                      </a:r>
                      <a:r>
                        <a:rPr lang="en-US" sz="1800" dirty="0" err="1">
                          <a:effectLst/>
                        </a:rPr>
                        <a:t>tidak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efisien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ini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telah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memicu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tim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manajemen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untuk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mencari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alternatif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solusi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sehingga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dapat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memberikan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jasa</a:t>
                      </a:r>
                      <a:r>
                        <a:rPr lang="en-US" sz="1800" dirty="0">
                          <a:effectLst/>
                        </a:rPr>
                        <a:t> yang </a:t>
                      </a:r>
                      <a:r>
                        <a:rPr lang="en-US" sz="1800" dirty="0" err="1">
                          <a:effectLst/>
                        </a:rPr>
                        <a:t>lebih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baik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kepada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pelanggan</a:t>
                      </a:r>
                      <a:r>
                        <a:rPr lang="en-US" sz="1800" dirty="0">
                          <a:effectLst/>
                        </a:rPr>
                        <a:t> dan </a:t>
                      </a:r>
                      <a:r>
                        <a:rPr lang="en-US" sz="1800" dirty="0" err="1">
                          <a:effectLst/>
                        </a:rPr>
                        <a:t>memenuhi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permintaan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pelanggan</a:t>
                      </a:r>
                      <a:r>
                        <a:rPr lang="en-US" sz="1800" dirty="0">
                          <a:effectLst/>
                        </a:rPr>
                        <a:t>. </a:t>
                      </a:r>
                      <a:r>
                        <a:rPr lang="en-US" sz="1800" dirty="0" err="1">
                          <a:effectLst/>
                        </a:rPr>
                        <a:t>Berikut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ini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adalah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prosedur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penjualan</a:t>
                      </a:r>
                      <a:r>
                        <a:rPr lang="en-US" sz="1800" dirty="0">
                          <a:effectLst/>
                        </a:rPr>
                        <a:t> dan </a:t>
                      </a:r>
                      <a:r>
                        <a:rPr lang="en-US" sz="1800" dirty="0" err="1">
                          <a:effectLst/>
                        </a:rPr>
                        <a:t>prosedur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penerimaan</a:t>
                      </a:r>
                      <a:r>
                        <a:rPr lang="en-US" sz="1800" dirty="0">
                          <a:effectLst/>
                        </a:rPr>
                        <a:t> kas Indah </a:t>
                      </a:r>
                      <a:r>
                        <a:rPr lang="en-US" sz="1800" dirty="0" err="1">
                          <a:effectLst/>
                        </a:rPr>
                        <a:t>Kreasi</a:t>
                      </a:r>
                      <a:r>
                        <a:rPr lang="en-US" sz="1800" dirty="0">
                          <a:effectLst/>
                        </a:rPr>
                        <a:t>.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9445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8255" y="274638"/>
            <a:ext cx="9282545" cy="850106"/>
          </a:xfrm>
        </p:spPr>
        <p:txBody>
          <a:bodyPr>
            <a:noAutofit/>
          </a:bodyPr>
          <a:lstStyle/>
          <a:p>
            <a:r>
              <a:rPr lang="en-US" sz="2400" b="1" dirty="0"/>
              <a:t>Revenue Cycle</a:t>
            </a:r>
            <a:br>
              <a:rPr lang="en-US" sz="2400" dirty="0"/>
            </a:br>
            <a:r>
              <a:rPr lang="en-US" sz="2400" b="1" dirty="0"/>
              <a:t>Indah </a:t>
            </a:r>
            <a:r>
              <a:rPr lang="en-US" sz="2400" b="1" dirty="0" err="1"/>
              <a:t>Kreasi</a:t>
            </a:r>
            <a:r>
              <a:rPr lang="en-US" sz="2400" b="1" dirty="0"/>
              <a:t> Indah </a:t>
            </a:r>
            <a:r>
              <a:rPr lang="en-US" sz="2400" b="1" dirty="0" err="1"/>
              <a:t>Kreasi</a:t>
            </a:r>
            <a:endParaRPr lang="en-US" sz="24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72821555"/>
              </p:ext>
            </p:extLst>
          </p:nvPr>
        </p:nvGraphicFramePr>
        <p:xfrm>
          <a:off x="928255" y="1268760"/>
          <a:ext cx="10571018" cy="5540312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105710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1233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1" dirty="0" err="1">
                          <a:effectLst/>
                        </a:rPr>
                        <a:t>Prosedur</a:t>
                      </a:r>
                      <a:r>
                        <a:rPr lang="en-US" sz="1500" b="1" dirty="0">
                          <a:effectLst/>
                        </a:rPr>
                        <a:t> </a:t>
                      </a:r>
                      <a:r>
                        <a:rPr lang="en-US" sz="1500" b="1" dirty="0" err="1">
                          <a:effectLst/>
                        </a:rPr>
                        <a:t>Penjualan</a:t>
                      </a:r>
                      <a:r>
                        <a:rPr lang="en-US" sz="1500" b="1" dirty="0">
                          <a:effectLst/>
                        </a:rPr>
                        <a:t>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</a:rPr>
                        <a:t>Siklus</a:t>
                      </a:r>
                      <a:r>
                        <a:rPr lang="en-US" sz="1500" dirty="0">
                          <a:effectLst/>
                        </a:rPr>
                        <a:t> </a:t>
                      </a:r>
                      <a:r>
                        <a:rPr lang="en-US" sz="1500" dirty="0" err="1">
                          <a:effectLst/>
                        </a:rPr>
                        <a:t>pendapatan</a:t>
                      </a:r>
                      <a:r>
                        <a:rPr lang="en-US" sz="1500" dirty="0">
                          <a:effectLst/>
                        </a:rPr>
                        <a:t> Indah </a:t>
                      </a:r>
                      <a:r>
                        <a:rPr lang="en-US" sz="1500" dirty="0" err="1">
                          <a:effectLst/>
                        </a:rPr>
                        <a:t>Kreasi</a:t>
                      </a:r>
                      <a:r>
                        <a:rPr lang="en-US" sz="1500" dirty="0">
                          <a:effectLst/>
                        </a:rPr>
                        <a:t> </a:t>
                      </a:r>
                      <a:r>
                        <a:rPr lang="en-US" sz="1500" dirty="0" err="1">
                          <a:effectLst/>
                        </a:rPr>
                        <a:t>dimulai</a:t>
                      </a:r>
                      <a:r>
                        <a:rPr lang="en-US" sz="1500" dirty="0">
                          <a:effectLst/>
                        </a:rPr>
                        <a:t> </a:t>
                      </a:r>
                      <a:r>
                        <a:rPr lang="en-US" sz="1500" dirty="0" err="1">
                          <a:effectLst/>
                        </a:rPr>
                        <a:t>ketika</a:t>
                      </a:r>
                      <a:r>
                        <a:rPr lang="en-US" sz="1500" dirty="0">
                          <a:effectLst/>
                        </a:rPr>
                        <a:t> </a:t>
                      </a:r>
                      <a:r>
                        <a:rPr lang="en-US" sz="1500" dirty="0" err="1">
                          <a:effectLst/>
                        </a:rPr>
                        <a:t>pelanggan</a:t>
                      </a:r>
                      <a:r>
                        <a:rPr lang="en-US" sz="1500" dirty="0">
                          <a:effectLst/>
                        </a:rPr>
                        <a:t> </a:t>
                      </a:r>
                      <a:r>
                        <a:rPr lang="en-US" sz="1500" dirty="0" err="1">
                          <a:effectLst/>
                        </a:rPr>
                        <a:t>mengirim</a:t>
                      </a:r>
                      <a:r>
                        <a:rPr lang="en-US" sz="1500" dirty="0">
                          <a:effectLst/>
                        </a:rPr>
                        <a:t> </a:t>
                      </a:r>
                      <a:r>
                        <a:rPr lang="en-US" sz="1500" dirty="0" err="1">
                          <a:effectLst/>
                        </a:rPr>
                        <a:t>pesanan</a:t>
                      </a:r>
                      <a:r>
                        <a:rPr lang="en-US" sz="1500" dirty="0">
                          <a:effectLst/>
                        </a:rPr>
                        <a:t> </a:t>
                      </a:r>
                      <a:r>
                        <a:rPr lang="en-US" sz="1500" dirty="0" err="1">
                          <a:effectLst/>
                        </a:rPr>
                        <a:t>ke</a:t>
                      </a:r>
                      <a:r>
                        <a:rPr lang="en-US" sz="1500" dirty="0">
                          <a:effectLst/>
                        </a:rPr>
                        <a:t> </a:t>
                      </a:r>
                      <a:r>
                        <a:rPr lang="en-US" sz="1500" dirty="0" err="1">
                          <a:effectLst/>
                        </a:rPr>
                        <a:t>pegawai</a:t>
                      </a:r>
                      <a:r>
                        <a:rPr lang="en-US" sz="1500" dirty="0">
                          <a:effectLst/>
                        </a:rPr>
                        <a:t> </a:t>
                      </a:r>
                      <a:r>
                        <a:rPr lang="en-US" sz="1500" dirty="0" err="1">
                          <a:effectLst/>
                        </a:rPr>
                        <a:t>bagian</a:t>
                      </a:r>
                      <a:r>
                        <a:rPr lang="en-US" sz="1500" dirty="0">
                          <a:effectLst/>
                        </a:rPr>
                        <a:t> </a:t>
                      </a:r>
                      <a:r>
                        <a:rPr lang="en-US" sz="1500" dirty="0" err="1">
                          <a:effectLst/>
                        </a:rPr>
                        <a:t>penjualan</a:t>
                      </a:r>
                      <a:r>
                        <a:rPr lang="en-US" sz="1500" dirty="0">
                          <a:effectLst/>
                        </a:rPr>
                        <a:t> </a:t>
                      </a:r>
                      <a:r>
                        <a:rPr lang="en-US" sz="1500" dirty="0" err="1">
                          <a:effectLst/>
                        </a:rPr>
                        <a:t>melalui</a:t>
                      </a:r>
                      <a:r>
                        <a:rPr lang="en-US" sz="1500" dirty="0">
                          <a:effectLst/>
                        </a:rPr>
                        <a:t> </a:t>
                      </a:r>
                      <a:r>
                        <a:rPr lang="en-US" sz="1500" dirty="0" err="1">
                          <a:effectLst/>
                        </a:rPr>
                        <a:t>telpon</a:t>
                      </a:r>
                      <a:r>
                        <a:rPr lang="en-US" sz="1500" dirty="0">
                          <a:effectLst/>
                        </a:rPr>
                        <a:t> </a:t>
                      </a:r>
                      <a:r>
                        <a:rPr lang="en-US" sz="1500" dirty="0" err="1">
                          <a:effectLst/>
                        </a:rPr>
                        <a:t>atau</a:t>
                      </a:r>
                      <a:r>
                        <a:rPr lang="en-US" sz="1500" dirty="0">
                          <a:effectLst/>
                        </a:rPr>
                        <a:t> fax. </a:t>
                      </a:r>
                      <a:r>
                        <a:rPr lang="en-US" sz="1500" dirty="0" err="1">
                          <a:effectLst/>
                        </a:rPr>
                        <a:t>Pegawai</a:t>
                      </a:r>
                      <a:r>
                        <a:rPr lang="en-US" sz="1500" dirty="0">
                          <a:effectLst/>
                        </a:rPr>
                        <a:t> </a:t>
                      </a:r>
                      <a:r>
                        <a:rPr lang="en-US" sz="1500" dirty="0" err="1">
                          <a:effectLst/>
                        </a:rPr>
                        <a:t>ini</a:t>
                      </a:r>
                      <a:r>
                        <a:rPr lang="en-US" sz="1500" dirty="0">
                          <a:effectLst/>
                        </a:rPr>
                        <a:t> </a:t>
                      </a:r>
                      <a:r>
                        <a:rPr lang="en-US" sz="1600" dirty="0" err="1"/>
                        <a:t>akan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memasukkan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pesanan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pelanggan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ke</a:t>
                      </a:r>
                      <a:r>
                        <a:rPr lang="en-US" sz="1600" dirty="0"/>
                        <a:t> format </a:t>
                      </a:r>
                      <a:r>
                        <a:rPr lang="en-US" sz="1600" dirty="0" err="1"/>
                        <a:t>standar</a:t>
                      </a:r>
                      <a:r>
                        <a:rPr lang="en-US" sz="1600" dirty="0"/>
                        <a:t> Sales Order pada terminal </a:t>
                      </a:r>
                      <a:r>
                        <a:rPr lang="en-US" sz="1600" dirty="0" err="1"/>
                        <a:t>komputer</a:t>
                      </a:r>
                      <a:r>
                        <a:rPr lang="en-US" sz="1600" dirty="0"/>
                        <a:t>. </a:t>
                      </a:r>
                      <a:r>
                        <a:rPr lang="en-US" sz="1600" dirty="0" err="1"/>
                        <a:t>Dihasilkan</a:t>
                      </a:r>
                      <a:r>
                        <a:rPr lang="en-US" sz="1600" dirty="0"/>
                        <a:t> 6 </a:t>
                      </a:r>
                      <a:r>
                        <a:rPr lang="en-US" sz="1600" dirty="0" err="1"/>
                        <a:t>dokumen</a:t>
                      </a:r>
                      <a:r>
                        <a:rPr lang="en-US" sz="1600" dirty="0"/>
                        <a:t>, </a:t>
                      </a:r>
                      <a:r>
                        <a:rPr lang="en-US" sz="1600" dirty="0" err="1"/>
                        <a:t>yaitu</a:t>
                      </a:r>
                      <a:r>
                        <a:rPr lang="en-US" sz="1600" dirty="0"/>
                        <a:t>: 3 </a:t>
                      </a:r>
                      <a:r>
                        <a:rPr lang="en-US" sz="1600" dirty="0" err="1"/>
                        <a:t>lembar</a:t>
                      </a:r>
                      <a:r>
                        <a:rPr lang="en-US" sz="1600" dirty="0"/>
                        <a:t> sales order, 1 </a:t>
                      </a:r>
                      <a:r>
                        <a:rPr lang="en-US" sz="1600" dirty="0" err="1"/>
                        <a:t>lembar</a:t>
                      </a:r>
                      <a:r>
                        <a:rPr lang="en-US" sz="1600" dirty="0"/>
                        <a:t> stock release, 1 </a:t>
                      </a:r>
                      <a:r>
                        <a:rPr lang="en-US" sz="1600" dirty="0" err="1"/>
                        <a:t>lembar</a:t>
                      </a:r>
                      <a:r>
                        <a:rPr lang="en-US" sz="1600" dirty="0"/>
                        <a:t> shipping notice, dan 1 </a:t>
                      </a:r>
                      <a:r>
                        <a:rPr lang="en-US" sz="1600" dirty="0" err="1"/>
                        <a:t>lembar</a:t>
                      </a:r>
                      <a:r>
                        <a:rPr lang="en-US" sz="1600" dirty="0"/>
                        <a:t> packing slip. </a:t>
                      </a:r>
                      <a:r>
                        <a:rPr lang="en-US" sz="1600" dirty="0" err="1"/>
                        <a:t>bagian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tagihan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menerima</a:t>
                      </a:r>
                      <a:r>
                        <a:rPr lang="en-US" sz="1600" dirty="0"/>
                        <a:t> sales order, </a:t>
                      </a:r>
                      <a:r>
                        <a:rPr lang="en-US" sz="1600" dirty="0" err="1"/>
                        <a:t>gudang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menerima</a:t>
                      </a:r>
                      <a:r>
                        <a:rPr lang="en-US" sz="1600" dirty="0"/>
                        <a:t> stock release dan 1 </a:t>
                      </a:r>
                      <a:r>
                        <a:rPr lang="en-US" sz="1600" dirty="0" err="1"/>
                        <a:t>lembar</a:t>
                      </a:r>
                      <a:r>
                        <a:rPr lang="en-US" sz="1600" dirty="0"/>
                        <a:t> sales order, dan </a:t>
                      </a:r>
                      <a:r>
                        <a:rPr lang="en-US" sz="1600" dirty="0" err="1"/>
                        <a:t>bagian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pengiriman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menerima</a:t>
                      </a:r>
                      <a:r>
                        <a:rPr lang="en-US" sz="1600" dirty="0"/>
                        <a:t> 1 </a:t>
                      </a:r>
                      <a:r>
                        <a:rPr lang="en-US" sz="1600" dirty="0" err="1"/>
                        <a:t>lembar</a:t>
                      </a:r>
                      <a:r>
                        <a:rPr lang="en-US" sz="1600" dirty="0"/>
                        <a:t> shipping notice dan 1 </a:t>
                      </a:r>
                      <a:r>
                        <a:rPr lang="en-US" sz="1600" dirty="0" err="1"/>
                        <a:t>lembar</a:t>
                      </a:r>
                      <a:r>
                        <a:rPr lang="en-US" sz="1600" dirty="0"/>
                        <a:t> packing slip. </a:t>
                      </a:r>
                      <a:r>
                        <a:rPr lang="en-US" sz="1600" dirty="0" err="1"/>
                        <a:t>Pegawai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bagian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bagian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penjualan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mengarsip</a:t>
                      </a:r>
                      <a:r>
                        <a:rPr lang="en-US" sz="1600" dirty="0"/>
                        <a:t> 1 </a:t>
                      </a:r>
                      <a:r>
                        <a:rPr lang="en-US" sz="1600" dirty="0" err="1"/>
                        <a:t>lembar</a:t>
                      </a:r>
                      <a:r>
                        <a:rPr lang="en-US" sz="1600" dirty="0"/>
                        <a:t> sales order pada file open customer order.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/>
                        <a:t>Setelah </a:t>
                      </a:r>
                      <a:r>
                        <a:rPr lang="en-US" sz="1600" dirty="0" err="1"/>
                        <a:t>menerima</a:t>
                      </a:r>
                      <a:r>
                        <a:rPr lang="en-US" sz="1600" dirty="0"/>
                        <a:t> sales order, </a:t>
                      </a:r>
                      <a:r>
                        <a:rPr lang="en-US" sz="1600" dirty="0" err="1"/>
                        <a:t>bagian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tagihan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membuat</a:t>
                      </a:r>
                      <a:r>
                        <a:rPr lang="en-US" sz="1600" dirty="0"/>
                        <a:t> invoice dan </a:t>
                      </a:r>
                      <a:r>
                        <a:rPr lang="en-US" sz="1600" dirty="0" err="1"/>
                        <a:t>mengirimkannya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ke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pelanggan</a:t>
                      </a:r>
                      <a:r>
                        <a:rPr lang="en-US" sz="1600" dirty="0"/>
                        <a:t>. </a:t>
                      </a:r>
                      <a:r>
                        <a:rPr lang="en-US" sz="1600" dirty="0" err="1"/>
                        <a:t>Pegawai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bagian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tagihan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memasukkan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penjualan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ke</a:t>
                      </a:r>
                      <a:r>
                        <a:rPr lang="en-US" sz="1600" dirty="0"/>
                        <a:t> terminal </a:t>
                      </a:r>
                      <a:r>
                        <a:rPr lang="en-US" sz="1600" dirty="0" err="1"/>
                        <a:t>komputer</a:t>
                      </a:r>
                      <a:r>
                        <a:rPr lang="en-US" sz="1600" dirty="0"/>
                        <a:t>. Proses </a:t>
                      </a:r>
                      <a:r>
                        <a:rPr lang="en-US" sz="1600" dirty="0" err="1"/>
                        <a:t>ini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mencatat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penjualan</a:t>
                      </a:r>
                      <a:r>
                        <a:rPr lang="en-US" sz="1600" dirty="0"/>
                        <a:t> pada sales journal dan A/R journal. Journal summaries </a:t>
                      </a:r>
                      <a:r>
                        <a:rPr lang="en-US" sz="1600" dirty="0" err="1"/>
                        <a:t>dikirim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ke</a:t>
                      </a:r>
                      <a:r>
                        <a:rPr lang="en-US" sz="1600" dirty="0"/>
                        <a:t> general ledger </a:t>
                      </a:r>
                      <a:r>
                        <a:rPr lang="en-US" sz="1600" dirty="0" err="1"/>
                        <a:t>dimana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informasi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akan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diposting</a:t>
                      </a:r>
                      <a:r>
                        <a:rPr lang="en-US" sz="1600" dirty="0"/>
                        <a:t>.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/>
                        <a:t>Gudang </a:t>
                      </a:r>
                      <a:r>
                        <a:rPr lang="en-US" sz="1600" dirty="0" err="1"/>
                        <a:t>menerima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salinan</a:t>
                      </a:r>
                      <a:r>
                        <a:rPr lang="en-US" sz="1600" dirty="0"/>
                        <a:t> sales order dan stock release. </a:t>
                      </a:r>
                      <a:r>
                        <a:rPr lang="en-US" sz="1600" dirty="0" err="1"/>
                        <a:t>Pegawai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bagian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gudang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mengambil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barang</a:t>
                      </a:r>
                      <a:r>
                        <a:rPr lang="en-US" sz="1600" dirty="0"/>
                        <a:t> dan </a:t>
                      </a:r>
                      <a:r>
                        <a:rPr lang="en-US" sz="1600" dirty="0" err="1"/>
                        <a:t>mengirimkannya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ke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bagian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pengiriman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bersama-sama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dengan</a:t>
                      </a:r>
                      <a:r>
                        <a:rPr lang="en-US" sz="1600" dirty="0"/>
                        <a:t> stock release. Sales order </a:t>
                      </a:r>
                      <a:r>
                        <a:rPr lang="en-US" sz="1600" dirty="0" err="1"/>
                        <a:t>diarsip</a:t>
                      </a:r>
                      <a:r>
                        <a:rPr lang="en-US" sz="1600" dirty="0"/>
                        <a:t> di </a:t>
                      </a:r>
                      <a:r>
                        <a:rPr lang="en-US" sz="1600" dirty="0" err="1"/>
                        <a:t>gudang</a:t>
                      </a:r>
                      <a:r>
                        <a:rPr lang="en-US" sz="1600" dirty="0"/>
                        <a:t>. </a:t>
                      </a:r>
                      <a:r>
                        <a:rPr lang="en-US" sz="1600" dirty="0" err="1"/>
                        <a:t>Pegawai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bagian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gudang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mengupdate</a:t>
                      </a:r>
                      <a:r>
                        <a:rPr lang="en-US" sz="1600" dirty="0"/>
                        <a:t> record-record </a:t>
                      </a:r>
                      <a:r>
                        <a:rPr lang="en-US" sz="1600" dirty="0" err="1"/>
                        <a:t>inventori</a:t>
                      </a:r>
                      <a:r>
                        <a:rPr lang="en-US" sz="1600" dirty="0"/>
                        <a:t> pada terminal </a:t>
                      </a:r>
                      <a:r>
                        <a:rPr lang="en-US" sz="1600" dirty="0" err="1"/>
                        <a:t>komputer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gudang</a:t>
                      </a:r>
                      <a:r>
                        <a:rPr lang="en-US" sz="1600" dirty="0"/>
                        <a:t>. Bagian general ledger </a:t>
                      </a:r>
                      <a:r>
                        <a:rPr lang="en-US" sz="1600" dirty="0" err="1"/>
                        <a:t>kemudian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memposting</a:t>
                      </a:r>
                      <a:r>
                        <a:rPr lang="en-US" sz="1600" dirty="0"/>
                        <a:t> inventory summary </a:t>
                      </a:r>
                      <a:r>
                        <a:rPr lang="en-US" sz="1600" dirty="0" err="1"/>
                        <a:t>ke</a:t>
                      </a:r>
                      <a:r>
                        <a:rPr lang="en-US" sz="1600" dirty="0"/>
                        <a:t> general ledger.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/>
                        <a:t>Bagian </a:t>
                      </a:r>
                      <a:r>
                        <a:rPr lang="en-US" sz="1600" dirty="0" err="1"/>
                        <a:t>pengiriman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menerima</a:t>
                      </a:r>
                      <a:r>
                        <a:rPr lang="en-US" sz="1600" dirty="0"/>
                        <a:t> shipping notice dan packing slip </a:t>
                      </a:r>
                      <a:r>
                        <a:rPr lang="en-US" sz="1600" dirty="0" err="1"/>
                        <a:t>dari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bagian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penjualan</a:t>
                      </a:r>
                      <a:r>
                        <a:rPr lang="en-US" sz="1600" dirty="0"/>
                        <a:t>. Setelah </a:t>
                      </a:r>
                      <a:r>
                        <a:rPr lang="en-US" sz="1600" dirty="0" err="1"/>
                        <a:t>menerima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barang</a:t>
                      </a:r>
                      <a:r>
                        <a:rPr lang="en-US" sz="1600" dirty="0"/>
                        <a:t> dan stock release, </a:t>
                      </a:r>
                      <a:r>
                        <a:rPr lang="en-US" sz="1600" dirty="0" err="1"/>
                        <a:t>pegawai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bagian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pengiriman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menyiapkan</a:t>
                      </a:r>
                      <a:r>
                        <a:rPr lang="en-US" sz="1600" dirty="0"/>
                        <a:t> bill of lading pada terminal </a:t>
                      </a:r>
                      <a:r>
                        <a:rPr lang="en-US" sz="1600" dirty="0" err="1"/>
                        <a:t>komputer</a:t>
                      </a:r>
                      <a:r>
                        <a:rPr lang="en-US" sz="1600" dirty="0"/>
                        <a:t>. </a:t>
                      </a:r>
                      <a:r>
                        <a:rPr lang="en-US" sz="1600" dirty="0" err="1"/>
                        <a:t>Dua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lembar</a:t>
                      </a:r>
                      <a:r>
                        <a:rPr lang="en-US" sz="1600" dirty="0"/>
                        <a:t> bill of lading dan packing slip </a:t>
                      </a:r>
                      <a:r>
                        <a:rPr lang="en-US" sz="1600" dirty="0" err="1"/>
                        <a:t>bersama-sama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dengan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barang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dikirim</a:t>
                      </a:r>
                      <a:r>
                        <a:rPr lang="en-US" sz="1600" dirty="0"/>
                        <a:t>  </a:t>
                      </a:r>
                      <a:r>
                        <a:rPr lang="en-US" sz="1600" dirty="0" err="1"/>
                        <a:t>ke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kurir</a:t>
                      </a:r>
                      <a:r>
                        <a:rPr lang="en-US" sz="1600" dirty="0"/>
                        <a:t>. </a:t>
                      </a:r>
                      <a:r>
                        <a:rPr lang="en-US" sz="1600" dirty="0" err="1"/>
                        <a:t>Kemudian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dokumen</a:t>
                      </a:r>
                      <a:r>
                        <a:rPr lang="en-US" sz="1600" dirty="0"/>
                        <a:t> shipping notice </a:t>
                      </a:r>
                      <a:r>
                        <a:rPr lang="en-US" sz="1600" dirty="0" err="1"/>
                        <a:t>diarsip</a:t>
                      </a:r>
                      <a:r>
                        <a:rPr lang="en-US" sz="1600" dirty="0"/>
                        <a:t>. Bagian </a:t>
                      </a:r>
                      <a:r>
                        <a:rPr lang="en-US" sz="1600" dirty="0" err="1"/>
                        <a:t>penagihan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menerima</a:t>
                      </a:r>
                      <a:r>
                        <a:rPr lang="en-US" sz="1600" dirty="0"/>
                        <a:t> dan </a:t>
                      </a:r>
                      <a:r>
                        <a:rPr lang="en-US" sz="1600" dirty="0" err="1"/>
                        <a:t>merekonsiliasi</a:t>
                      </a:r>
                      <a:r>
                        <a:rPr lang="en-US" sz="1600" dirty="0"/>
                        <a:t> stock release </a:t>
                      </a:r>
                      <a:r>
                        <a:rPr lang="en-US" sz="1600" dirty="0" err="1"/>
                        <a:t>dengan</a:t>
                      </a:r>
                      <a:r>
                        <a:rPr lang="en-US" sz="1600" dirty="0"/>
                        <a:t> invoice </a:t>
                      </a:r>
                      <a:r>
                        <a:rPr lang="en-US" sz="1600" dirty="0" err="1"/>
                        <a:t>untuk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menentukan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apakah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pelanggan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sudah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ditagih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untuk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jumlah</a:t>
                      </a:r>
                      <a:r>
                        <a:rPr lang="en-US" sz="1600" dirty="0"/>
                        <a:t> dan </a:t>
                      </a:r>
                      <a:r>
                        <a:rPr lang="en-US" sz="1600" dirty="0" err="1"/>
                        <a:t>harga</a:t>
                      </a:r>
                      <a:r>
                        <a:rPr lang="en-US" sz="1600" dirty="0"/>
                        <a:t> yang </a:t>
                      </a:r>
                      <a:r>
                        <a:rPr lang="en-US" sz="1600" dirty="0" err="1"/>
                        <a:t>benar</a:t>
                      </a:r>
                      <a:r>
                        <a:rPr lang="en-US" sz="1600" dirty="0"/>
                        <a:t>. 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 </a:t>
                      </a:r>
                      <a:endParaRPr lang="en-US" sz="1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494" marR="61494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41044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0655" y="274638"/>
            <a:ext cx="9130145" cy="850106"/>
          </a:xfrm>
        </p:spPr>
        <p:txBody>
          <a:bodyPr>
            <a:noAutofit/>
          </a:bodyPr>
          <a:lstStyle/>
          <a:p>
            <a:r>
              <a:rPr lang="en-US" sz="2400" b="1" dirty="0"/>
              <a:t>Revenue Cycle</a:t>
            </a:r>
            <a:br>
              <a:rPr lang="en-US" sz="2400" dirty="0"/>
            </a:br>
            <a:r>
              <a:rPr lang="en-US" sz="2400" b="1" dirty="0"/>
              <a:t>Indah </a:t>
            </a:r>
            <a:r>
              <a:rPr lang="en-US" sz="2400" b="1" dirty="0" err="1"/>
              <a:t>Kreasi</a:t>
            </a:r>
            <a:r>
              <a:rPr lang="en-US" sz="2400" b="1" dirty="0"/>
              <a:t> Indah </a:t>
            </a:r>
            <a:r>
              <a:rPr lang="en-US" sz="2400" b="1" dirty="0" err="1"/>
              <a:t>Kreasi</a:t>
            </a:r>
            <a:endParaRPr lang="en-US" sz="2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18949657"/>
              </p:ext>
            </p:extLst>
          </p:nvPr>
        </p:nvGraphicFramePr>
        <p:xfrm>
          <a:off x="1080655" y="1268760"/>
          <a:ext cx="10058400" cy="5591810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10058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40060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effectLst/>
                        </a:rPr>
                        <a:t>Prosedur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Penerimaan</a:t>
                      </a:r>
                      <a:r>
                        <a:rPr lang="en-US" sz="1600" b="1" dirty="0">
                          <a:effectLst/>
                        </a:rPr>
                        <a:t> Kas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Di </a:t>
                      </a:r>
                      <a:r>
                        <a:rPr lang="en-US" sz="1600" dirty="0" err="1">
                          <a:effectLst/>
                        </a:rPr>
                        <a:t>ruang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penerimaan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surat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terdapat</a:t>
                      </a:r>
                      <a:r>
                        <a:rPr lang="en-US" sz="1600" dirty="0">
                          <a:effectLst/>
                        </a:rPr>
                        <a:t> 5 orang </a:t>
                      </a:r>
                      <a:r>
                        <a:rPr lang="en-US" sz="1600" dirty="0" err="1">
                          <a:effectLst/>
                        </a:rPr>
                        <a:t>pegawai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/>
                        <a:t>yang </a:t>
                      </a:r>
                      <a:r>
                        <a:rPr lang="en-US" sz="1600" dirty="0" err="1"/>
                        <a:t>bertugas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membuka</a:t>
                      </a:r>
                      <a:r>
                        <a:rPr lang="en-US" sz="1600" dirty="0"/>
                        <a:t> dan </a:t>
                      </a:r>
                      <a:r>
                        <a:rPr lang="en-US" sz="1600" dirty="0" err="1"/>
                        <a:t>mengurutkan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seluruh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surat</a:t>
                      </a:r>
                      <a:r>
                        <a:rPr lang="en-US" sz="1600" dirty="0"/>
                        <a:t> yang </a:t>
                      </a:r>
                      <a:r>
                        <a:rPr lang="en-US" sz="1600" dirty="0" err="1"/>
                        <a:t>diterima</a:t>
                      </a:r>
                      <a:r>
                        <a:rPr lang="en-US" sz="1600" dirty="0"/>
                        <a:t>. </a:t>
                      </a:r>
                      <a:r>
                        <a:rPr lang="en-US" sz="1600" dirty="0" err="1"/>
                        <a:t>Setiap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pegawai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memiliki</a:t>
                      </a:r>
                      <a:r>
                        <a:rPr lang="en-US" sz="1600" dirty="0"/>
                        <a:t> 2 </a:t>
                      </a:r>
                      <a:r>
                        <a:rPr lang="en-US" sz="1600" dirty="0" err="1"/>
                        <a:t>peti</a:t>
                      </a:r>
                      <a:r>
                        <a:rPr lang="en-US" sz="1600" dirty="0"/>
                        <a:t>. Satu </a:t>
                      </a:r>
                      <a:r>
                        <a:rPr lang="en-US" sz="1600" dirty="0" err="1"/>
                        <a:t>peti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digunakan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untuk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menyimpan</a:t>
                      </a:r>
                      <a:r>
                        <a:rPr lang="en-US" sz="1600" dirty="0"/>
                        <a:t> remittance advice dan </a:t>
                      </a:r>
                      <a:r>
                        <a:rPr lang="en-US" sz="1600" dirty="0" err="1"/>
                        <a:t>satu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lagi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untuk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menyimpan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cek</a:t>
                      </a:r>
                      <a:r>
                        <a:rPr lang="en-US" sz="1600" dirty="0"/>
                        <a:t>. </a:t>
                      </a:r>
                      <a:r>
                        <a:rPr lang="en-US" sz="1600" dirty="0" err="1"/>
                        <a:t>Sebelum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memisahkan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kedua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dokumen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tersebut</a:t>
                      </a:r>
                      <a:r>
                        <a:rPr lang="en-US" sz="1600" dirty="0"/>
                        <a:t> dan </a:t>
                      </a:r>
                      <a:r>
                        <a:rPr lang="en-US" sz="1600" dirty="0" err="1"/>
                        <a:t>meletakkan</a:t>
                      </a:r>
                      <a:r>
                        <a:rPr lang="en-US" sz="1600" dirty="0"/>
                        <a:t> pada </a:t>
                      </a:r>
                      <a:r>
                        <a:rPr lang="en-US" sz="1600" dirty="0" err="1"/>
                        <a:t>peti</a:t>
                      </a:r>
                      <a:r>
                        <a:rPr lang="en-US" sz="1600" dirty="0"/>
                        <a:t> masing-masing </a:t>
                      </a:r>
                      <a:r>
                        <a:rPr lang="en-US" sz="1600" dirty="0" err="1"/>
                        <a:t>pegawai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bagian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ruang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penerimaan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surat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ini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merekonsiliasi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jumlah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cek</a:t>
                      </a:r>
                      <a:r>
                        <a:rPr lang="en-US" sz="1600" dirty="0"/>
                        <a:t> dan remittance advice.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/>
                        <a:t>Remittance advice </a:t>
                      </a:r>
                      <a:r>
                        <a:rPr lang="en-US" sz="1600" dirty="0" err="1"/>
                        <a:t>dikirim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ke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bagian</a:t>
                      </a:r>
                      <a:r>
                        <a:rPr lang="en-US" sz="1600" dirty="0"/>
                        <a:t> A/R. </a:t>
                      </a:r>
                      <a:r>
                        <a:rPr lang="en-US" sz="1600" dirty="0" err="1"/>
                        <a:t>Pegawai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bagian</a:t>
                      </a:r>
                      <a:r>
                        <a:rPr lang="en-US" sz="1600" dirty="0"/>
                        <a:t> A/R </a:t>
                      </a:r>
                      <a:r>
                        <a:rPr lang="en-US" sz="1600" dirty="0" err="1"/>
                        <a:t>mencatat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setiap</a:t>
                      </a:r>
                      <a:r>
                        <a:rPr lang="en-US" sz="1600" dirty="0"/>
                        <a:t> remittance advice pada remittance list dan </a:t>
                      </a:r>
                      <a:r>
                        <a:rPr lang="en-US" sz="1600" dirty="0" err="1"/>
                        <a:t>mengirim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salinannya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ke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bagian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penerimaan</a:t>
                      </a:r>
                      <a:r>
                        <a:rPr lang="en-US" sz="1600" dirty="0"/>
                        <a:t> kas. </a:t>
                      </a:r>
                      <a:r>
                        <a:rPr lang="en-US" sz="1600" dirty="0" err="1"/>
                        <a:t>Pegawai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bagian</a:t>
                      </a:r>
                      <a:r>
                        <a:rPr lang="en-US" sz="1600" dirty="0"/>
                        <a:t> A/R </a:t>
                      </a:r>
                      <a:r>
                        <a:rPr lang="en-US" sz="1600" dirty="0" err="1"/>
                        <a:t>mengupdate</a:t>
                      </a:r>
                      <a:r>
                        <a:rPr lang="en-US" sz="1600" dirty="0"/>
                        <a:t> customer account dan A/R pada terminal </a:t>
                      </a:r>
                      <a:r>
                        <a:rPr lang="en-US" sz="1600" dirty="0" err="1"/>
                        <a:t>komputer</a:t>
                      </a:r>
                      <a:r>
                        <a:rPr lang="en-US" sz="1600" dirty="0"/>
                        <a:t>. </a:t>
                      </a:r>
                      <a:r>
                        <a:rPr lang="en-US" sz="1600" dirty="0" err="1"/>
                        <a:t>Summari</a:t>
                      </a:r>
                      <a:r>
                        <a:rPr lang="en-US" sz="1600" dirty="0"/>
                        <a:t>/</a:t>
                      </a:r>
                      <a:r>
                        <a:rPr lang="en-US" sz="1600" dirty="0" err="1"/>
                        <a:t>ringkasannya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dikirim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ke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bagian</a:t>
                      </a:r>
                      <a:r>
                        <a:rPr lang="en-US" sz="1600" dirty="0"/>
                        <a:t> GL </a:t>
                      </a:r>
                      <a:r>
                        <a:rPr lang="en-US" sz="1600" dirty="0" err="1"/>
                        <a:t>untuk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diposting</a:t>
                      </a:r>
                      <a:r>
                        <a:rPr lang="en-US" sz="1600" dirty="0"/>
                        <a:t>.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/>
                        <a:t>Cek </a:t>
                      </a:r>
                      <a:r>
                        <a:rPr lang="en-US" sz="1600" dirty="0" err="1"/>
                        <a:t>dikirim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ke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bagian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penerimaan</a:t>
                      </a:r>
                      <a:r>
                        <a:rPr lang="en-US" sz="1600" dirty="0"/>
                        <a:t> kas yang </a:t>
                      </a:r>
                      <a:r>
                        <a:rPr lang="en-US" sz="1600" dirty="0" err="1"/>
                        <a:t>akan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mengesahkan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setiap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cek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dengan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stempel</a:t>
                      </a:r>
                      <a:r>
                        <a:rPr lang="en-US" sz="1600" dirty="0"/>
                        <a:t> “For Deposit Only” dan </a:t>
                      </a:r>
                      <a:r>
                        <a:rPr lang="en-US" sz="1600" dirty="0" err="1"/>
                        <a:t>memeriksa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setiap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cek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dengan</a:t>
                      </a:r>
                      <a:r>
                        <a:rPr lang="en-US" sz="1600" dirty="0"/>
                        <a:t> remittance list </a:t>
                      </a:r>
                      <a:r>
                        <a:rPr lang="en-US" sz="1600" dirty="0" err="1"/>
                        <a:t>kemudian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mencatat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penerimaan</a:t>
                      </a:r>
                      <a:r>
                        <a:rPr lang="en-US" sz="1600" dirty="0"/>
                        <a:t> kas pada cash receipt  journal. </a:t>
                      </a:r>
                      <a:r>
                        <a:rPr lang="en-US" sz="1600" dirty="0" err="1"/>
                        <a:t>Pegawai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ini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kemudian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mengirim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cek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ke</a:t>
                      </a:r>
                      <a:r>
                        <a:rPr lang="en-US" sz="1600" dirty="0"/>
                        <a:t> bank.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/>
                        <a:t>Setelah </a:t>
                      </a:r>
                      <a:r>
                        <a:rPr lang="en-US" sz="1600" dirty="0" err="1"/>
                        <a:t>menerima</a:t>
                      </a:r>
                      <a:r>
                        <a:rPr lang="en-US" sz="1600" dirty="0"/>
                        <a:t> journal summaries </a:t>
                      </a:r>
                      <a:r>
                        <a:rPr lang="en-US" sz="1600" dirty="0" err="1"/>
                        <a:t>bagian</a:t>
                      </a:r>
                      <a:r>
                        <a:rPr lang="en-US" sz="1600" dirty="0"/>
                        <a:t> GL </a:t>
                      </a:r>
                      <a:r>
                        <a:rPr lang="en-US" sz="1600" dirty="0" err="1"/>
                        <a:t>memposting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seluruh</a:t>
                      </a:r>
                      <a:r>
                        <a:rPr lang="en-US" sz="1600" dirty="0"/>
                        <a:t> journal summaries pada terminal </a:t>
                      </a:r>
                      <a:r>
                        <a:rPr lang="en-US" sz="1600" dirty="0" err="1"/>
                        <a:t>komputer</a:t>
                      </a:r>
                      <a:r>
                        <a:rPr lang="en-US" sz="1600" dirty="0"/>
                        <a:t>. Salinan account summaries </a:t>
                      </a:r>
                      <a:r>
                        <a:rPr lang="en-US" sz="1600" dirty="0" err="1"/>
                        <a:t>disimpan</a:t>
                      </a:r>
                      <a:r>
                        <a:rPr lang="en-US" sz="1600" dirty="0"/>
                        <a:t> di </a:t>
                      </a:r>
                      <a:r>
                        <a:rPr lang="en-US" sz="1600" dirty="0" err="1"/>
                        <a:t>bagian</a:t>
                      </a:r>
                      <a:r>
                        <a:rPr lang="en-US" sz="1600" dirty="0"/>
                        <a:t> general ledger.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/>
                        <a:t>Anda </a:t>
                      </a:r>
                      <a:r>
                        <a:rPr lang="en-US" sz="1600" dirty="0" err="1"/>
                        <a:t>diminta</a:t>
                      </a:r>
                      <a:r>
                        <a:rPr lang="en-US" sz="1600" dirty="0"/>
                        <a:t>: 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600" dirty="0" err="1"/>
                        <a:t>Membuat</a:t>
                      </a:r>
                      <a:r>
                        <a:rPr lang="en-US" sz="1600" dirty="0"/>
                        <a:t> Data Flow Diagram (DFD level 0 dan Context </a:t>
                      </a:r>
                      <a:r>
                        <a:rPr lang="en-US" sz="1600" dirty="0" err="1"/>
                        <a:t>Diagarm</a:t>
                      </a:r>
                      <a:r>
                        <a:rPr lang="en-US" sz="1600" dirty="0"/>
                        <a:t> ) </a:t>
                      </a:r>
                      <a:r>
                        <a:rPr lang="en-US" sz="1600" dirty="0" err="1"/>
                        <a:t>dari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sistem</a:t>
                      </a:r>
                      <a:r>
                        <a:rPr lang="en-US" sz="1600" dirty="0"/>
                        <a:t> yang </a:t>
                      </a:r>
                      <a:r>
                        <a:rPr lang="en-US" sz="1600" dirty="0" err="1"/>
                        <a:t>saat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ini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sedang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berjalan</a:t>
                      </a:r>
                      <a:r>
                        <a:rPr lang="en-US" sz="1600" dirty="0"/>
                        <a:t> di Indah </a:t>
                      </a:r>
                      <a:r>
                        <a:rPr lang="en-US" sz="1600" dirty="0" err="1"/>
                        <a:t>Kreasi</a:t>
                      </a:r>
                      <a:r>
                        <a:rPr lang="en-US" sz="1600" dirty="0"/>
                        <a:t>. 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Membuat</a:t>
                      </a:r>
                      <a:r>
                        <a:rPr lang="en-US" sz="1600" dirty="0">
                          <a:effectLst/>
                        </a:rPr>
                        <a:t> flowchart </a:t>
                      </a:r>
                      <a:r>
                        <a:rPr lang="en-US" sz="1600" dirty="0" err="1">
                          <a:effectLst/>
                        </a:rPr>
                        <a:t>dari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sistem</a:t>
                      </a:r>
                      <a:r>
                        <a:rPr lang="en-US" sz="1600" dirty="0">
                          <a:effectLst/>
                        </a:rPr>
                        <a:t> yang </a:t>
                      </a:r>
                      <a:r>
                        <a:rPr lang="en-US" sz="1600" dirty="0" err="1">
                          <a:effectLst/>
                        </a:rPr>
                        <a:t>sedang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berjalan</a:t>
                      </a:r>
                      <a:r>
                        <a:rPr lang="en-US" sz="1600" dirty="0">
                          <a:effectLst/>
                        </a:rPr>
                        <a:t>. 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600" dirty="0" err="1">
                          <a:effectLst/>
                        </a:rPr>
                        <a:t>Menganalisa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kelemahan-kelemahan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sistem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berdasarkan</a:t>
                      </a:r>
                      <a:r>
                        <a:rPr lang="en-US" sz="1600" dirty="0">
                          <a:effectLst/>
                        </a:rPr>
                        <a:t> Internal Control Structure pada COSO dan </a:t>
                      </a:r>
                      <a:r>
                        <a:rPr lang="en-US" sz="1600" dirty="0" err="1">
                          <a:effectLst/>
                        </a:rPr>
                        <a:t>memberikan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rekomendasi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atas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kelemahan-kelemahan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tersebut</a:t>
                      </a:r>
                      <a:endParaRPr lang="en-US" sz="16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74235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694</Words>
  <Application>Microsoft Office PowerPoint</Application>
  <PresentationFormat>Widescreen</PresentationFormat>
  <Paragraphs>22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 Kasus Revenue Cycle INDAH KREASI</vt:lpstr>
      <vt:lpstr>Revenue Cycle Indah Kreasi Indah Kreasi</vt:lpstr>
      <vt:lpstr>Revenue Cycle Indah Kreasi Indah Kreasi</vt:lpstr>
      <vt:lpstr>Revenue Cycle Indah Kreasi Indah Kreasi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Kasus Revenue Cycle INDAH KREASI</dc:title>
  <dc:creator>Syadza Aqliya</dc:creator>
  <cp:lastModifiedBy>Syadza Aqliya</cp:lastModifiedBy>
  <cp:revision>1</cp:revision>
  <dcterms:created xsi:type="dcterms:W3CDTF">2020-08-30T16:38:59Z</dcterms:created>
  <dcterms:modified xsi:type="dcterms:W3CDTF">2020-08-30T16:43:24Z</dcterms:modified>
</cp:coreProperties>
</file>