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7" autoAdjust="0"/>
    <p:restoredTop sz="94617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16ECC60-AEC8-4CC8-A207-A038D386F8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A49496-D9A1-44EF-B898-7EF9D10C35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560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B35FE-2A9B-4FA8-873F-2FCD727EE8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D0D4D-3D65-46B2-906B-909B9B5299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04E63-7FE0-42C5-A23D-FD1E56A85A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86424-6CEC-493F-A8AC-111C63439E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FBDBC-5196-4E9A-B863-0B9EAA4B6A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8F2F4-F618-4679-9C64-C0A11DE323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988DF-66BA-438E-BC37-5D06B74143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B966D-2301-4B15-818C-392CC0843D0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204CB-05FC-4C78-993C-0E2C81BB55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FD005-0C5B-437B-9F51-35EFC220C8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9AC916A-E5D5-42A8-B0AF-4FB8DF7E0B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5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900" i="1">
                <a:solidFill>
                  <a:schemeClr val="tx1"/>
                </a:solidFill>
                <a:latin typeface="Arial" charset="0"/>
              </a:rPr>
              <a:t>Fiscal Decentralization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Drs. Achmad Lutfi, M. Si.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Local Borrowing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sz="2100" i="1"/>
              <a:t> Advantage: Capital investments.</a:t>
            </a:r>
          </a:p>
          <a:p>
            <a:pPr marL="0" indent="0"/>
            <a:r>
              <a:rPr lang="en-US" sz="2100" i="1"/>
              <a:t> Problems:</a:t>
            </a:r>
          </a:p>
          <a:p>
            <a:pPr lvl="1"/>
            <a:r>
              <a:rPr lang="en-US" sz="2100" i="1"/>
              <a:t> moral hazard. </a:t>
            </a:r>
          </a:p>
          <a:p>
            <a:pPr lvl="1"/>
            <a:r>
              <a:rPr lang="en-US" sz="2100" i="1"/>
              <a:t>expectations of bailing out. </a:t>
            </a:r>
          </a:p>
          <a:p>
            <a:pPr lvl="1"/>
            <a:r>
              <a:rPr lang="en-US" sz="2100" i="1"/>
              <a:t>can increase instability (expenditures far exceed tax revenue).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Solutions	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153400" cy="4191000"/>
          </a:xfrm>
        </p:spPr>
        <p:txBody>
          <a:bodyPr/>
          <a:lstStyle/>
          <a:p>
            <a:pPr marL="0" indent="0"/>
            <a:r>
              <a:rPr lang="en-US" sz="2100" i="1"/>
              <a:t> Increased tax powers to LG (many rich   countries).</a:t>
            </a:r>
          </a:p>
          <a:p>
            <a:pPr marL="0" indent="0"/>
            <a:r>
              <a:rPr lang="en-US" sz="2100" i="1"/>
              <a:t> Allow LGs to bankrupt (Morocco).</a:t>
            </a:r>
          </a:p>
          <a:p>
            <a:pPr marL="0" indent="0"/>
            <a:r>
              <a:rPr lang="en-US" sz="2100" i="1"/>
              <a:t> Use fungible transfers as collateral (Tunisia, South  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Africa, Argentina)…</a:t>
            </a:r>
          </a:p>
          <a:p>
            <a:pPr marL="857250" lvl="1" indent="-285750"/>
            <a:r>
              <a:rPr lang="en-US" sz="2100" i="1"/>
              <a:t>…but this requires high predictability of transfers (through law or the constitution).</a:t>
            </a:r>
          </a:p>
          <a:p>
            <a:pPr marL="857250" lvl="1" indent="-285750"/>
            <a:endParaRPr lang="en-US" sz="2100" i="1"/>
          </a:p>
          <a:p>
            <a:pPr marL="0" indent="0"/>
            <a:endParaRPr lang="en-US" sz="2100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Local Taxing Powers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</a:pPr>
            <a:r>
              <a:rPr lang="en-US" sz="2100" i="1"/>
              <a:t> Local capacity.</a:t>
            </a:r>
          </a:p>
          <a:p>
            <a:pPr marL="0" indent="0"/>
            <a:r>
              <a:rPr lang="en-US" sz="2100" i="1"/>
              <a:t> Upstream accountability (Uganda).</a:t>
            </a:r>
          </a:p>
          <a:p>
            <a:pPr marL="0" indent="0"/>
            <a:r>
              <a:rPr lang="en-US" sz="2100" i="1"/>
              <a:t> Downstream accountability (information to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 voters and tax payers).</a:t>
            </a:r>
          </a:p>
          <a:p>
            <a:pPr marL="0" indent="0"/>
            <a:r>
              <a:rPr lang="en-US" sz="2100" i="1"/>
              <a:t> High autonomy can work (Colombia,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Pakistan).</a:t>
            </a:r>
          </a:p>
          <a:p>
            <a:pPr marL="0" indent="0">
              <a:buFont typeface="Wingdings" pitchFamily="2" charset="2"/>
              <a:buNone/>
            </a:pPr>
            <a:endParaRPr lang="en-US" sz="2100"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Problem with Local Taxes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sz="2100" i="1"/>
              <a:t> Vertical imbalance:</a:t>
            </a:r>
          </a:p>
          <a:p>
            <a:pPr lvl="1"/>
            <a:r>
              <a:rPr lang="en-US" sz="2100" i="1"/>
              <a:t>CG collects taxes more efficiently.</a:t>
            </a:r>
          </a:p>
          <a:p>
            <a:pPr lvl="1"/>
            <a:r>
              <a:rPr lang="en-US" sz="2100" i="1"/>
              <a:t>Solution: residents pay for what they get - and no more (no tax exporting).</a:t>
            </a:r>
          </a:p>
          <a:p>
            <a:pPr marL="0" indent="0"/>
            <a:r>
              <a:rPr lang="en-US" sz="2100" i="1"/>
              <a:t> Horizontal imbalance:</a:t>
            </a:r>
          </a:p>
          <a:p>
            <a:pPr lvl="1"/>
            <a:r>
              <a:rPr lang="en-US" sz="2100" i="1"/>
              <a:t>Some regions are richer than others.</a:t>
            </a:r>
          </a:p>
          <a:p>
            <a:pPr lvl="1"/>
            <a:r>
              <a:rPr lang="en-US" sz="2100" i="1"/>
              <a:t>Solution: transfers (Nordic countries).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sz="2100" i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Transfers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US" sz="2100" i="1"/>
              <a:t> Targeted transfers are often used for infra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 structure (Morocco, Tunisia).</a:t>
            </a:r>
          </a:p>
          <a:p>
            <a:pPr marL="0" indent="0"/>
            <a:r>
              <a:rPr lang="en-US" sz="2100" i="1"/>
              <a:t> Fungible transfers may also work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(Colombia, rich countries)…</a:t>
            </a:r>
          </a:p>
          <a:p>
            <a:pPr marL="0" indent="0"/>
            <a:r>
              <a:rPr lang="en-US" sz="2100" i="1"/>
              <a:t> …but require high local capacity.</a:t>
            </a:r>
          </a:p>
          <a:p>
            <a:pPr marL="0" indent="0"/>
            <a:r>
              <a:rPr lang="en-US" sz="2100" i="1"/>
              <a:t> Alternative may be Social Investment Funds </a:t>
            </a:r>
          </a:p>
          <a:p>
            <a:pPr marL="0" indent="0">
              <a:buFont typeface="Wingdings" pitchFamily="2" charset="2"/>
              <a:buNone/>
            </a:pPr>
            <a:r>
              <a:rPr lang="en-US" sz="2100" i="1"/>
              <a:t>   (SIFs).</a:t>
            </a:r>
          </a:p>
          <a:p>
            <a:pPr marL="0" indent="0">
              <a:lnSpc>
                <a:spcPct val="80000"/>
              </a:lnSpc>
            </a:pPr>
            <a:endParaRPr lang="en-US" sz="2100" i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Requirements of a SIF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153400" cy="4191000"/>
          </a:xfrm>
        </p:spPr>
        <p:txBody>
          <a:bodyPr/>
          <a:lstStyle/>
          <a:p>
            <a:r>
              <a:rPr lang="en-US" sz="2100" i="1"/>
              <a:t>Latin American experience suggests the following:</a:t>
            </a:r>
          </a:p>
          <a:p>
            <a:pPr lvl="1"/>
            <a:r>
              <a:rPr lang="en-US" sz="2100" i="1"/>
              <a:t>Cost-sharing by all involved.</a:t>
            </a:r>
          </a:p>
          <a:p>
            <a:pPr lvl="1"/>
            <a:r>
              <a:rPr lang="en-US" sz="2100" i="1"/>
              <a:t>Demand-driven project identification.</a:t>
            </a:r>
          </a:p>
          <a:p>
            <a:pPr lvl="1"/>
            <a:r>
              <a:rPr lang="en-US" sz="2100" i="1"/>
              <a:t>Transparency and accountability.</a:t>
            </a:r>
          </a:p>
          <a:p>
            <a:pPr lvl="1"/>
            <a:r>
              <a:rPr lang="en-US" sz="2100" i="1"/>
              <a:t>Autonomy from red tape.</a:t>
            </a:r>
          </a:p>
          <a:p>
            <a:r>
              <a:rPr lang="en-US" sz="2100" i="1"/>
              <a:t>Can increase cost-efficiency.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Conditions for Success	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i="1"/>
              <a:t>Local decision process is democratic.</a:t>
            </a:r>
          </a:p>
          <a:p>
            <a:pPr lvl="1"/>
            <a:r>
              <a:rPr lang="en-US" sz="2100" i="1"/>
              <a:t> (so Argentina has been more successful than China).</a:t>
            </a:r>
          </a:p>
          <a:p>
            <a:r>
              <a:rPr lang="en-US" sz="2100" i="1"/>
              <a:t>Costs must be borne by decision-makers...</a:t>
            </a:r>
          </a:p>
          <a:p>
            <a:pPr lvl="1"/>
            <a:r>
              <a:rPr lang="en-US" sz="2100" i="1"/>
              <a:t>…so LG need to control rates (and bases) of at least some taxes.</a:t>
            </a:r>
          </a:p>
          <a:p>
            <a:r>
              <a:rPr lang="en-US" sz="2100" i="1"/>
              <a:t>This is a reason why countries fail.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Depth of Decentralization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530725"/>
          </a:xfrm>
        </p:spPr>
        <p:txBody>
          <a:bodyPr/>
          <a:lstStyle/>
          <a:p>
            <a:pPr marL="0" indent="0"/>
            <a:r>
              <a:rPr lang="en-US" sz="2100" i="1"/>
              <a:t> Deconcentration.</a:t>
            </a:r>
          </a:p>
          <a:p>
            <a:pPr lvl="1"/>
            <a:r>
              <a:rPr lang="en-US" sz="2100" i="1"/>
              <a:t>Responsibilities are moved downstream.</a:t>
            </a:r>
          </a:p>
          <a:p>
            <a:pPr marL="0" indent="0"/>
            <a:r>
              <a:rPr lang="en-US" sz="2100" i="1"/>
              <a:t> Delegation.</a:t>
            </a:r>
          </a:p>
          <a:p>
            <a:pPr lvl="1"/>
            <a:r>
              <a:rPr lang="en-US" sz="2100" i="1"/>
              <a:t>Local government are agent of central government.</a:t>
            </a:r>
          </a:p>
          <a:p>
            <a:pPr marL="0" indent="0"/>
            <a:r>
              <a:rPr lang="en-US" sz="2100" i="1"/>
              <a:t> Devolution.</a:t>
            </a:r>
          </a:p>
          <a:p>
            <a:pPr lvl="1"/>
            <a:r>
              <a:rPr lang="en-US" sz="2100" i="1"/>
              <a:t>Power to decide is moved downstream.</a:t>
            </a:r>
          </a:p>
          <a:p>
            <a:pPr marL="0" indent="0"/>
            <a:r>
              <a:rPr lang="en-US" sz="2100" i="1"/>
              <a:t> Proponent argue for devolution.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Up- or Down- stream</a:t>
            </a:r>
            <a:r>
              <a:rPr lang="en-US" sz="2900">
                <a:solidFill>
                  <a:schemeClr val="tx1"/>
                </a:solidFill>
                <a:latin typeface="Arial" charset="0"/>
              </a:rPr>
              <a:t> 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191000"/>
          </a:xfrm>
        </p:spPr>
        <p:txBody>
          <a:bodyPr/>
          <a:lstStyle/>
          <a:p>
            <a:pPr marL="336550" indent="-336550">
              <a:lnSpc>
                <a:spcPct val="80000"/>
              </a:lnSpc>
            </a:pPr>
            <a:r>
              <a:rPr lang="en-US" sz="2100" i="1"/>
              <a:t>Bottom up approach.</a:t>
            </a:r>
          </a:p>
          <a:p>
            <a:pPr marL="1225550" lvl="1" indent="-533400">
              <a:lnSpc>
                <a:spcPct val="80000"/>
              </a:lnSpc>
            </a:pPr>
            <a:r>
              <a:rPr lang="en-US" sz="2100" i="1"/>
              <a:t>Emphasizes participation and efficiency.</a:t>
            </a:r>
          </a:p>
          <a:p>
            <a:pPr marL="336550" indent="-336550">
              <a:lnSpc>
                <a:spcPct val="80000"/>
              </a:lnSpc>
            </a:pPr>
            <a:r>
              <a:rPr lang="en-US" sz="2100" i="1"/>
              <a:t>Top down approach.</a:t>
            </a:r>
          </a:p>
          <a:p>
            <a:pPr marL="1225550" lvl="1" indent="-533400">
              <a:lnSpc>
                <a:spcPct val="80000"/>
              </a:lnSpc>
            </a:pPr>
            <a:r>
              <a:rPr lang="en-US" sz="2100" i="1"/>
              <a:t>Shift problem (deficit) from central government.</a:t>
            </a:r>
          </a:p>
          <a:p>
            <a:pPr marL="1225550" lvl="1" indent="-533400">
              <a:lnSpc>
                <a:spcPct val="80000"/>
              </a:lnSpc>
            </a:pPr>
            <a:r>
              <a:rPr lang="en-US" sz="2100" i="1"/>
              <a:t>Decentralization.</a:t>
            </a:r>
          </a:p>
          <a:p>
            <a:pPr marL="336550" indent="-336550">
              <a:lnSpc>
                <a:spcPct val="80000"/>
              </a:lnSpc>
            </a:pPr>
            <a:r>
              <a:rPr lang="en-US" sz="2100" i="1"/>
              <a:t>Bottom up requires genuine democracy.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Potential Problem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i="1"/>
              <a:t>Decentralization may cause an unstable macro economy (Argentina, Brazil, China).</a:t>
            </a:r>
          </a:p>
          <a:p>
            <a:r>
              <a:rPr lang="en-US" sz="2100" i="1"/>
              <a:t>This occurs when revenue and expenditure decentralized are unbalance.</a:t>
            </a:r>
          </a:p>
          <a:p>
            <a:r>
              <a:rPr lang="en-US" sz="2100" i="1"/>
              <a:t>But : south Africa and Columbia managed these problem.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Definitions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100" b="1" i="1" u="sng"/>
              <a:t>Fiscal Decentralization</a:t>
            </a:r>
            <a:r>
              <a:rPr lang="en-US" sz="2100" i="1"/>
              <a:t> refers to an </a:t>
            </a:r>
          </a:p>
          <a:p>
            <a:pPr>
              <a:buFont typeface="Wingdings" pitchFamily="2" charset="2"/>
              <a:buNone/>
            </a:pPr>
            <a:r>
              <a:rPr lang="en-US" sz="2100" i="1"/>
              <a:t>intergovernmental system where the balance of power </a:t>
            </a:r>
          </a:p>
          <a:p>
            <a:pPr>
              <a:buFont typeface="Wingdings" pitchFamily="2" charset="2"/>
              <a:buNone/>
            </a:pPr>
            <a:r>
              <a:rPr lang="en-US" sz="2100" i="1"/>
              <a:t>moves toward the sub national government sector.</a:t>
            </a:r>
          </a:p>
          <a:p>
            <a:pPr>
              <a:buFont typeface="Wingdings" pitchFamily="2" charset="2"/>
              <a:buNone/>
            </a:pPr>
            <a:endParaRPr lang="en-US" sz="2100" i="1"/>
          </a:p>
          <a:p>
            <a:pPr>
              <a:buFont typeface="Wingdings" pitchFamily="2" charset="2"/>
              <a:buNone/>
            </a:pPr>
            <a:r>
              <a:rPr lang="en-US" sz="2100" b="1" i="1" u="sng"/>
              <a:t>Intergovernmental Fiscal Relations</a:t>
            </a:r>
            <a:r>
              <a:rPr lang="en-US" sz="2100" i="1"/>
              <a:t> refers generally </a:t>
            </a:r>
          </a:p>
          <a:p>
            <a:pPr>
              <a:buFont typeface="Wingdings" pitchFamily="2" charset="2"/>
              <a:buNone/>
            </a:pPr>
            <a:r>
              <a:rPr lang="en-US" sz="2100" i="1"/>
              <a:t>to division of fiscal powers and responsibilities among </a:t>
            </a:r>
          </a:p>
          <a:p>
            <a:pPr>
              <a:buFont typeface="Wingdings" pitchFamily="2" charset="2"/>
              <a:buNone/>
            </a:pPr>
            <a:r>
              <a:rPr lang="en-US" sz="2100" i="1"/>
              <a:t>levels of government.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Advantages of Fiscal Decentralization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i="1"/>
              <a:t>Move Government closer to the people.</a:t>
            </a:r>
          </a:p>
          <a:p>
            <a:r>
              <a:rPr lang="en-US" sz="2100" i="1"/>
              <a:t>Broaden the Tax Base.</a:t>
            </a:r>
          </a:p>
          <a:p>
            <a:r>
              <a:rPr lang="en-US" sz="2100" i="1"/>
              <a:t>Allow for alternative service delivery in social services.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Components of System of Fiscal Decentralization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b="1" i="1"/>
              <a:t>Necessary Conditions.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Elected Local Council.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Locally Appointed Chief Officers.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Significant Local Government Revenue Capacity.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Significant Local Government Expenditure Responsibility.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Budget Autonomy.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Hard Budget Constraint.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100" i="1"/>
              <a:t>Transparency.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Components of System of Fiscal Decentralization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b="1" i="1"/>
              <a:t>Desirable Conditions.</a:t>
            </a:r>
          </a:p>
          <a:p>
            <a:pPr>
              <a:buFont typeface="Wingdings" pitchFamily="2" charset="2"/>
              <a:buChar char="ü"/>
            </a:pPr>
            <a:r>
              <a:rPr lang="en-US" sz="2100" i="1"/>
              <a:t>Freedom from Excessive Central Expenditure Mandates.</a:t>
            </a:r>
          </a:p>
          <a:p>
            <a:pPr>
              <a:buFont typeface="Wingdings" pitchFamily="2" charset="2"/>
              <a:buChar char="ü"/>
            </a:pPr>
            <a:r>
              <a:rPr lang="en-US" sz="2100" i="1"/>
              <a:t>Unconditional Transfers from Higher Level Governments.</a:t>
            </a:r>
          </a:p>
          <a:p>
            <a:pPr>
              <a:buFont typeface="Wingdings" pitchFamily="2" charset="2"/>
              <a:buChar char="ü"/>
            </a:pPr>
            <a:r>
              <a:rPr lang="en-US" sz="2100" i="1"/>
              <a:t> Borrowing Powers.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i="1">
                <a:solidFill>
                  <a:schemeClr val="tx1"/>
                </a:solidFill>
                <a:latin typeface="Arial" charset="0"/>
              </a:rPr>
              <a:t>Obstacles to Fiscal Decentralization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i="1"/>
              <a:t>Increase in Number of Local Units of Government.</a:t>
            </a:r>
          </a:p>
          <a:p>
            <a:pPr>
              <a:lnSpc>
                <a:spcPct val="90000"/>
              </a:lnSpc>
            </a:pPr>
            <a:r>
              <a:rPr lang="en-US" sz="2100" i="1"/>
              <a:t>Unfunded Mandates.</a:t>
            </a:r>
          </a:p>
          <a:p>
            <a:pPr>
              <a:lnSpc>
                <a:spcPct val="90000"/>
              </a:lnSpc>
            </a:pPr>
            <a:r>
              <a:rPr lang="en-US" sz="2100" i="1"/>
              <a:t>Failure to Devise Expenditure Assignment.</a:t>
            </a:r>
          </a:p>
          <a:p>
            <a:pPr>
              <a:lnSpc>
                <a:spcPct val="90000"/>
              </a:lnSpc>
            </a:pPr>
            <a:r>
              <a:rPr lang="en-US" sz="2100" i="1"/>
              <a:t>Too Few Tax Sources for Local Units.</a:t>
            </a:r>
          </a:p>
          <a:p>
            <a:pPr>
              <a:lnSpc>
                <a:spcPct val="90000"/>
              </a:lnSpc>
            </a:pPr>
            <a:r>
              <a:rPr lang="en-US" sz="2100" i="1"/>
              <a:t>Failure to Develop Credit and Borrowing System.</a:t>
            </a:r>
          </a:p>
          <a:p>
            <a:pPr>
              <a:lnSpc>
                <a:spcPct val="90000"/>
              </a:lnSpc>
            </a:pPr>
            <a:r>
              <a:rPr lang="en-US" sz="2100" i="1"/>
              <a:t>Financial Controls Retained by Central Level.</a:t>
            </a:r>
          </a:p>
          <a:p>
            <a:pPr>
              <a:lnSpc>
                <a:spcPct val="90000"/>
              </a:lnSpc>
            </a:pPr>
            <a:r>
              <a:rPr lang="en-US" sz="2100" i="1"/>
              <a:t>Lack of Intergovernmental Fiscal System based on Transparency Rather than Negotiation and Political Influence.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61</TotalTime>
  <Words>607</Words>
  <Application>Microsoft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Times New Roman</vt:lpstr>
      <vt:lpstr>Garamond</vt:lpstr>
      <vt:lpstr>Arial</vt:lpstr>
      <vt:lpstr>Wingdings</vt:lpstr>
      <vt:lpstr>Edge</vt:lpstr>
      <vt:lpstr>Fiscal Decentralization</vt:lpstr>
      <vt:lpstr>Depth of Decentralization</vt:lpstr>
      <vt:lpstr>Up- or Down- stream ?</vt:lpstr>
      <vt:lpstr>Potential Problem</vt:lpstr>
      <vt:lpstr>Definitions</vt:lpstr>
      <vt:lpstr>Advantages of Fiscal Decentralization</vt:lpstr>
      <vt:lpstr>Components of System of Fiscal Decentralization</vt:lpstr>
      <vt:lpstr>Components of System of Fiscal Decentralization</vt:lpstr>
      <vt:lpstr>Obstacles to Fiscal Decentralization</vt:lpstr>
      <vt:lpstr>Local Borrowing</vt:lpstr>
      <vt:lpstr>Solutions </vt:lpstr>
      <vt:lpstr>Local Taxing Powers</vt:lpstr>
      <vt:lpstr>Problem with Local Taxes</vt:lpstr>
      <vt:lpstr>Transfers</vt:lpstr>
      <vt:lpstr>Requirements of a SIF</vt:lpstr>
      <vt:lpstr>Conditions for Success </vt:lpstr>
    </vt:vector>
  </TitlesOfParts>
  <Company>Home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Desentralisasi Fiskal</dc:title>
  <dc:creator>Achmad Lutfi</dc:creator>
  <cp:lastModifiedBy>Personal</cp:lastModifiedBy>
  <cp:revision>13</cp:revision>
  <dcterms:created xsi:type="dcterms:W3CDTF">2005-05-12T00:39:44Z</dcterms:created>
  <dcterms:modified xsi:type="dcterms:W3CDTF">2011-09-08T22:09:24Z</dcterms:modified>
</cp:coreProperties>
</file>