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56"/>
  </p:notesMasterIdLst>
  <p:sldIdLst>
    <p:sldId id="257" r:id="rId2"/>
    <p:sldId id="258" r:id="rId3"/>
    <p:sldId id="312" r:id="rId4"/>
    <p:sldId id="313" r:id="rId5"/>
    <p:sldId id="31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273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9254" autoAdjust="0"/>
  </p:normalViewPr>
  <p:slideViewPr>
    <p:cSldViewPr>
      <p:cViewPr varScale="1">
        <p:scale>
          <a:sx n="39" d="100"/>
          <a:sy n="39" d="100"/>
        </p:scale>
        <p:origin x="-13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571A03-A667-43FF-8538-98D85A733CFD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1C0C5-10CD-40D8-B0A3-2D833C1A4C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D1373-E983-406F-890E-6C823DFB5ED4}" type="slidenum">
              <a:rPr lang="en-GB"/>
              <a:pPr/>
              <a:t>8</a:t>
            </a:fld>
            <a:endParaRPr lang="en-GB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21FFA4-9081-4C48-B1C7-BCBFF4AA4006}" type="slidenum">
              <a:rPr lang="en-GB"/>
              <a:pPr/>
              <a:t>33</a:t>
            </a:fld>
            <a:endParaRPr lang="en-GB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D63E61-5087-425C-A0D5-FF401E02BE49}" type="slidenum">
              <a:rPr lang="en-GB"/>
              <a:pPr/>
              <a:t>40</a:t>
            </a:fld>
            <a:endParaRPr lang="en-GB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319F39-6402-4C9D-9ED2-687461B5D491}" type="slidenum">
              <a:rPr lang="en-GB"/>
              <a:pPr/>
              <a:t>42</a:t>
            </a:fld>
            <a:endParaRPr lang="en-GB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8D59AE-A714-4E0F-A105-28D1A8F38F92}" type="slidenum">
              <a:rPr lang="en-GB"/>
              <a:pPr/>
              <a:t>43</a:t>
            </a:fld>
            <a:endParaRPr lang="en-GB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1F28FC-DB3C-4BFC-B848-707119CC0A4D}" type="slidenum">
              <a:rPr lang="en-GB"/>
              <a:pPr/>
              <a:t>44</a:t>
            </a:fld>
            <a:endParaRPr lang="en-GB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6FAB9D-C810-4F6F-8EF7-DDB6AD5D00C4}" type="slidenum">
              <a:rPr lang="en-GB"/>
              <a:pPr/>
              <a:t>45</a:t>
            </a:fld>
            <a:endParaRPr lang="en-GB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DD649A-BCCE-4821-896F-9514BCBA8ACD}" type="slidenum">
              <a:rPr lang="en-GB"/>
              <a:pPr/>
              <a:t>46</a:t>
            </a:fld>
            <a:endParaRPr lang="en-GB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88CBEF-3868-41AF-8AD9-D9BFFD2F4478}" type="slidenum">
              <a:rPr lang="en-GB"/>
              <a:pPr/>
              <a:t>47</a:t>
            </a:fld>
            <a:endParaRPr lang="en-GB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B8FC24-2B59-4EA8-AFE7-1CA091612262}" type="slidenum">
              <a:rPr lang="en-GB"/>
              <a:pPr/>
              <a:t>52</a:t>
            </a:fld>
            <a:endParaRPr lang="en-GB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9C21C9-5AFD-4E79-8CEC-9E5F1C9093DE}" type="slidenum">
              <a:rPr lang="en-GB"/>
              <a:pPr/>
              <a:t>9</a:t>
            </a:fld>
            <a:endParaRPr lang="en-GB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D21A03-56BF-46C5-B2EE-5992660E0BC6}" type="slidenum">
              <a:rPr lang="en-GB"/>
              <a:pPr/>
              <a:t>10</a:t>
            </a:fld>
            <a:endParaRPr lang="en-GB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F9EE94-9F0B-447C-ACA8-84B920AF8132}" type="slidenum">
              <a:rPr lang="en-GB"/>
              <a:pPr/>
              <a:t>11</a:t>
            </a:fld>
            <a:endParaRPr lang="en-GB"/>
          </a:p>
        </p:txBody>
      </p:sp>
      <p:sp>
        <p:nvSpPr>
          <p:cNvPr id="5017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8E4E68-BC73-401D-B6DD-D664B2F8C929}" type="slidenum">
              <a:rPr lang="en-GB"/>
              <a:pPr/>
              <a:t>15</a:t>
            </a:fld>
            <a:endParaRPr lang="en-GB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8F0883-8F3C-4B75-AF24-A8A9D7FE7EF4}" type="slidenum">
              <a:rPr lang="en-GB"/>
              <a:pPr/>
              <a:t>21</a:t>
            </a:fld>
            <a:endParaRPr lang="en-GB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CE267A-BE00-42BE-88E6-E7D05978AD80}" type="slidenum">
              <a:rPr lang="en-GB"/>
              <a:pPr/>
              <a:t>23</a:t>
            </a:fld>
            <a:endParaRPr lang="en-GB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1CEF39-5634-4AE5-90C1-0D79374909D2}" type="slidenum">
              <a:rPr lang="en-GB"/>
              <a:pPr/>
              <a:t>28</a:t>
            </a:fld>
            <a:endParaRPr lang="en-GB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678B8D-7CB7-4951-BE1B-85DAC7F76F27}" type="slidenum">
              <a:rPr lang="en-GB"/>
              <a:pPr/>
              <a:t>31</a:t>
            </a:fld>
            <a:endParaRPr lang="en-GB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F7502-D3EF-4EE6-B440-817F33EAC1D0}" type="datetimeFigureOut">
              <a:rPr lang="en-US" smtClean="0"/>
              <a:pPr/>
              <a:t>08/11/2013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350E9-EDF2-4FDF-86CC-8E080B7A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OCW%20dari%20titis\1a.%20Video%20Sistem%20Informasi.mp4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295400"/>
            <a:ext cx="7772400" cy="1470025"/>
          </a:xfrm>
        </p:spPr>
        <p:txBody>
          <a:bodyPr/>
          <a:lstStyle/>
          <a:p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034A3C42-2CAA-4D68-BEB4-49674FE48FED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Contoh</a:t>
            </a:r>
            <a:r>
              <a:rPr lang="en-GB" dirty="0" smtClean="0"/>
              <a:t> </a:t>
            </a:r>
            <a:r>
              <a:rPr lang="en-GB" dirty="0" err="1" smtClean="0"/>
              <a:t>Transformasi</a:t>
            </a:r>
            <a:endParaRPr lang="en-GB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McGregor’s </a:t>
            </a:r>
            <a:r>
              <a:rPr lang="en-GB" i="1" dirty="0"/>
              <a:t>Delivery Scheduling System </a:t>
            </a:r>
            <a:r>
              <a:rPr lang="en-GB" dirty="0"/>
              <a:t>may have inputs:</a:t>
            </a:r>
          </a:p>
          <a:p>
            <a:pPr lvl="1"/>
            <a:r>
              <a:rPr lang="en-GB" dirty="0"/>
              <a:t>Information about orders, available stock, customer addresses, vehicle capacities…</a:t>
            </a:r>
          </a:p>
          <a:p>
            <a:r>
              <a:rPr lang="en-GB" dirty="0"/>
              <a:t>…And may have outputs:</a:t>
            </a:r>
          </a:p>
          <a:p>
            <a:pPr lvl="1"/>
            <a:r>
              <a:rPr lang="en-GB" dirty="0"/>
              <a:t>Which orders to load on each vehicle, what route the vehicle should follow…</a:t>
            </a:r>
          </a:p>
          <a:p>
            <a:r>
              <a:rPr lang="en-GB" dirty="0"/>
              <a:t>How does this benefit McGregor?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D5C-B106-48B3-8D68-6C69630EA341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Karakteristik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IS </a:t>
            </a:r>
            <a:r>
              <a:rPr lang="en-GB" dirty="0" err="1" smtClean="0"/>
              <a:t>mirip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en-GB" dirty="0" err="1" smtClean="0"/>
              <a:t>Setiap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memiliki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Inputs </a:t>
            </a:r>
            <a:r>
              <a:rPr lang="en-GB" dirty="0" err="1" smtClean="0"/>
              <a:t>dan</a:t>
            </a:r>
            <a:r>
              <a:rPr lang="en-GB" dirty="0" smtClean="0"/>
              <a:t> outputs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 err="1" smtClean="0"/>
              <a:t>Tujuan</a:t>
            </a:r>
            <a:r>
              <a:rPr lang="en-GB" dirty="0" smtClean="0"/>
              <a:t> ( </a:t>
            </a:r>
            <a:r>
              <a:rPr lang="en-GB" dirty="0" err="1" smtClean="0"/>
              <a:t>berkaitan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transformasi</a:t>
            </a:r>
            <a:r>
              <a:rPr lang="en-GB" dirty="0" smtClean="0"/>
              <a:t>)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 err="1" smtClean="0"/>
              <a:t>Batasan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Lingkungan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Subsystems </a:t>
            </a:r>
            <a:r>
              <a:rPr lang="en-GB" dirty="0" err="1" smtClean="0"/>
              <a:t>dan</a:t>
            </a:r>
            <a:r>
              <a:rPr lang="en-GB" dirty="0" smtClean="0"/>
              <a:t> interfaces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Control </a:t>
            </a:r>
            <a:r>
              <a:rPr lang="en-GB" dirty="0" err="1" smtClean="0"/>
              <a:t>menggunakan</a:t>
            </a:r>
            <a:r>
              <a:rPr lang="en-GB" dirty="0" smtClean="0"/>
              <a:t> feedback </a:t>
            </a:r>
            <a:r>
              <a:rPr lang="en-GB" dirty="0" err="1" smtClean="0"/>
              <a:t>dan</a:t>
            </a:r>
            <a:r>
              <a:rPr lang="en-GB" dirty="0" smtClean="0"/>
              <a:t> feed-forward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 err="1" smtClean="0"/>
              <a:t>Beberapa</a:t>
            </a:r>
            <a:r>
              <a:rPr lang="en-GB" dirty="0" smtClean="0"/>
              <a:t> property </a:t>
            </a:r>
            <a:r>
              <a:rPr lang="en-GB" dirty="0" err="1" smtClean="0"/>
              <a:t>lainnya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CC0-364D-4818-9184-DB4114B42C05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Real ?</a:t>
            </a:r>
            <a:endParaRPr lang="en-GB" dirty="0"/>
          </a:p>
        </p:txBody>
      </p:sp>
      <p:sp>
        <p:nvSpPr>
          <p:cNvPr id="5222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dirty="0" err="1" smtClean="0"/>
              <a:t>Biasa</a:t>
            </a:r>
            <a:r>
              <a:rPr lang="en-GB" dirty="0" smtClean="0"/>
              <a:t> real, </a:t>
            </a:r>
            <a:r>
              <a:rPr lang="en-GB" dirty="0" err="1" smtClean="0"/>
              <a:t>Bisa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!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en-GB" dirty="0"/>
              <a:t>Systems thinking </a:t>
            </a:r>
            <a:r>
              <a:rPr lang="en-GB" dirty="0" err="1" smtClean="0"/>
              <a:t>digunakan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membantu</a:t>
            </a:r>
            <a:r>
              <a:rPr lang="en-GB" dirty="0" smtClean="0"/>
              <a:t> </a:t>
            </a:r>
            <a:r>
              <a:rPr lang="en-GB" dirty="0" err="1" smtClean="0"/>
              <a:t>memahami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menganlisa</a:t>
            </a:r>
            <a:r>
              <a:rPr lang="en-GB" dirty="0" smtClean="0"/>
              <a:t> </a:t>
            </a:r>
            <a:r>
              <a:rPr lang="en-GB" dirty="0" err="1" smtClean="0"/>
              <a:t>permasalahan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en-GB" dirty="0" smtClean="0"/>
              <a:t>Yang </a:t>
            </a:r>
            <a:r>
              <a:rPr lang="en-GB" dirty="0" err="1" smtClean="0"/>
              <a:t>terpenting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pemahaman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en-GB" dirty="0" smtClean="0"/>
              <a:t>Kita </a:t>
            </a:r>
            <a:r>
              <a:rPr lang="en-GB" dirty="0" err="1" smtClean="0"/>
              <a:t>bisa</a:t>
            </a:r>
            <a:r>
              <a:rPr lang="en-GB" dirty="0" smtClean="0"/>
              <a:t> </a:t>
            </a:r>
            <a:r>
              <a:rPr lang="en-GB" dirty="0" err="1" smtClean="0"/>
              <a:t>mengganggap</a:t>
            </a:r>
            <a:r>
              <a:rPr lang="en-GB" dirty="0" smtClean="0"/>
              <a:t> </a:t>
            </a:r>
            <a:r>
              <a:rPr lang="en-GB" dirty="0" err="1" smtClean="0"/>
              <a:t>bahwa</a:t>
            </a:r>
            <a:r>
              <a:rPr lang="en-GB" dirty="0" smtClean="0"/>
              <a:t> </a:t>
            </a:r>
            <a:r>
              <a:rPr lang="en-GB" dirty="0" err="1" smtClean="0"/>
              <a:t>segala</a:t>
            </a:r>
            <a:r>
              <a:rPr lang="en-GB" dirty="0" smtClean="0"/>
              <a:t> </a:t>
            </a:r>
            <a:r>
              <a:rPr lang="en-GB" dirty="0" err="1" smtClean="0"/>
              <a:t>sesuatu</a:t>
            </a:r>
            <a:r>
              <a:rPr lang="en-GB" dirty="0" smtClean="0"/>
              <a:t> </a:t>
            </a:r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DCF2-1415-4086-9A8E-6F74D171E267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Dunia</a:t>
            </a:r>
            <a:r>
              <a:rPr lang="en-GB" dirty="0" smtClean="0"/>
              <a:t> </a:t>
            </a:r>
            <a:r>
              <a:rPr lang="en-GB" dirty="0" err="1" smtClean="0"/>
              <a:t>Nyata</a:t>
            </a:r>
            <a:endParaRPr lang="en-GB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E3079-33AF-4B82-A421-0F7218B4C690}" type="slidenum">
              <a:rPr lang="en-GB"/>
              <a:pPr/>
              <a:t>13</a:t>
            </a:fld>
            <a:endParaRPr lang="en-GB"/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2362200" y="1538288"/>
          <a:ext cx="6019800" cy="4940300"/>
        </p:xfrm>
        <a:graphic>
          <a:graphicData uri="http://schemas.openxmlformats.org/presentationml/2006/ole">
            <p:oleObj spid="_x0000_s1026" name="Picture" r:id="rId3" imgW="3200400" imgH="262908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Tipe</a:t>
            </a:r>
            <a:r>
              <a:rPr lang="en-GB" dirty="0" smtClean="0"/>
              <a:t> SI</a:t>
            </a:r>
            <a:endParaRPr lang="en-GB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 </a:t>
            </a:r>
            <a:r>
              <a:rPr lang="en-GB" dirty="0" err="1" smtClean="0"/>
              <a:t>digunakan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membantu</a:t>
            </a:r>
            <a:r>
              <a:rPr lang="en-GB" dirty="0" smtClean="0"/>
              <a:t> </a:t>
            </a:r>
            <a:r>
              <a:rPr lang="en-GB" dirty="0" err="1" smtClean="0"/>
              <a:t>pekerjaan</a:t>
            </a:r>
            <a:r>
              <a:rPr lang="en-GB" dirty="0" smtClean="0"/>
              <a:t> </a:t>
            </a:r>
            <a:r>
              <a:rPr lang="en-GB" dirty="0" err="1" smtClean="0"/>
              <a:t>manusia</a:t>
            </a:r>
            <a:endParaRPr lang="en-GB" dirty="0"/>
          </a:p>
          <a:p>
            <a:pPr lvl="1"/>
            <a:r>
              <a:rPr lang="en-GB" dirty="0" err="1" smtClean="0"/>
              <a:t>Mengambil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menyimpan</a:t>
            </a:r>
            <a:r>
              <a:rPr lang="en-GB" dirty="0" smtClean="0"/>
              <a:t> data</a:t>
            </a:r>
            <a:endParaRPr lang="en-GB" dirty="0"/>
          </a:p>
          <a:p>
            <a:pPr lvl="1"/>
            <a:r>
              <a:rPr lang="en-GB" dirty="0" err="1" smtClean="0"/>
              <a:t>Melakukan</a:t>
            </a:r>
            <a:r>
              <a:rPr lang="en-GB" dirty="0" smtClean="0"/>
              <a:t> </a:t>
            </a:r>
            <a:r>
              <a:rPr lang="en-GB" dirty="0" err="1" smtClean="0"/>
              <a:t>perhitungan</a:t>
            </a:r>
            <a:endParaRPr lang="en-GB" dirty="0"/>
          </a:p>
          <a:p>
            <a:pPr lvl="1"/>
            <a:r>
              <a:rPr lang="en-GB" dirty="0" err="1" smtClean="0"/>
              <a:t>Alat</a:t>
            </a:r>
            <a:r>
              <a:rPr lang="en-GB" dirty="0" smtClean="0"/>
              <a:t> bantu </a:t>
            </a:r>
            <a:r>
              <a:rPr lang="en-GB" dirty="0" err="1" smtClean="0"/>
              <a:t>komunikasi</a:t>
            </a:r>
            <a:endParaRPr lang="en-GB" dirty="0"/>
          </a:p>
          <a:p>
            <a:pPr lvl="1"/>
            <a:r>
              <a:rPr lang="en-GB" dirty="0" err="1" smtClean="0"/>
              <a:t>Mengontrol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membuat</a:t>
            </a:r>
            <a:r>
              <a:rPr lang="en-GB" dirty="0" smtClean="0"/>
              <a:t> </a:t>
            </a:r>
            <a:r>
              <a:rPr lang="en-GB" dirty="0" err="1" smtClean="0"/>
              <a:t>rencana</a:t>
            </a:r>
            <a:r>
              <a:rPr lang="en-GB" dirty="0" smtClean="0"/>
              <a:t> </a:t>
            </a:r>
            <a:r>
              <a:rPr lang="en-GB" dirty="0" err="1" smtClean="0"/>
              <a:t>kerja</a:t>
            </a:r>
            <a:endParaRPr lang="en-GB" dirty="0"/>
          </a:p>
          <a:p>
            <a:pPr lvl="1"/>
            <a:r>
              <a:rPr lang="en-GB" dirty="0" smtClean="0"/>
              <a:t>Dan lain </a:t>
            </a:r>
            <a:r>
              <a:rPr lang="en-GB" dirty="0" err="1" smtClean="0"/>
              <a:t>sebagainya</a:t>
            </a:r>
            <a:r>
              <a:rPr lang="en-GB" dirty="0" smtClean="0"/>
              <a:t> </a:t>
            </a:r>
            <a:r>
              <a:rPr lang="en-GB" dirty="0"/>
              <a:t>… 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ADA4D-A6B1-4B58-84C6-CBABBA34260B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Tipe</a:t>
            </a:r>
            <a:r>
              <a:rPr lang="en-GB" dirty="0" smtClean="0"/>
              <a:t> SI (</a:t>
            </a:r>
            <a:r>
              <a:rPr lang="en-GB" dirty="0" err="1" smtClean="0"/>
              <a:t>lanjut</a:t>
            </a:r>
            <a:r>
              <a:rPr lang="en-GB" dirty="0" smtClean="0"/>
              <a:t>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operasional</a:t>
            </a:r>
            <a:r>
              <a:rPr lang="en-GB" dirty="0" smtClean="0"/>
              <a:t> </a:t>
            </a:r>
            <a:r>
              <a:rPr lang="en-GB" dirty="0" err="1" smtClean="0"/>
              <a:t>membantu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mengendalikan</a:t>
            </a:r>
            <a:r>
              <a:rPr lang="en-GB" dirty="0" smtClean="0"/>
              <a:t> </a:t>
            </a:r>
            <a:r>
              <a:rPr lang="en-GB" dirty="0" err="1" smtClean="0"/>
              <a:t>operasional</a:t>
            </a:r>
            <a:r>
              <a:rPr lang="en-GB" dirty="0" smtClean="0"/>
              <a:t> </a:t>
            </a:r>
            <a:r>
              <a:rPr lang="en-GB" dirty="0" err="1" smtClean="0"/>
              <a:t>bisnis</a:t>
            </a:r>
            <a:endParaRPr lang="en-GB" dirty="0"/>
          </a:p>
          <a:p>
            <a:pPr lvl="1"/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akutansi</a:t>
            </a:r>
            <a:r>
              <a:rPr lang="en-GB" dirty="0" smtClean="0"/>
              <a:t> </a:t>
            </a:r>
            <a:r>
              <a:rPr lang="en-GB" dirty="0" err="1" smtClean="0"/>
              <a:t>mampu</a:t>
            </a:r>
            <a:r>
              <a:rPr lang="en-GB" dirty="0" smtClean="0"/>
              <a:t> </a:t>
            </a:r>
            <a:r>
              <a:rPr lang="en-GB" dirty="0" err="1" smtClean="0"/>
              <a:t>mengurasi</a:t>
            </a:r>
            <a:r>
              <a:rPr lang="en-GB" dirty="0" smtClean="0"/>
              <a:t> </a:t>
            </a:r>
            <a:r>
              <a:rPr lang="en-GB" dirty="0" err="1" smtClean="0"/>
              <a:t>kesalahan</a:t>
            </a:r>
            <a:r>
              <a:rPr lang="en-GB" dirty="0" smtClean="0"/>
              <a:t> yang </a:t>
            </a:r>
            <a:r>
              <a:rPr lang="en-GB" dirty="0" err="1" smtClean="0"/>
              <a:t>dilakukan</a:t>
            </a:r>
            <a:r>
              <a:rPr lang="en-GB" dirty="0" smtClean="0"/>
              <a:t> </a:t>
            </a:r>
            <a:r>
              <a:rPr lang="en-GB" dirty="0" err="1" smtClean="0"/>
              <a:t>manusia</a:t>
            </a:r>
            <a:endParaRPr lang="en-GB" dirty="0"/>
          </a:p>
          <a:p>
            <a:r>
              <a:rPr lang="en-GB" dirty="0" err="1" smtClean="0"/>
              <a:t>Membantu</a:t>
            </a:r>
            <a:r>
              <a:rPr lang="en-GB" dirty="0" smtClean="0"/>
              <a:t> manager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memutuskan</a:t>
            </a:r>
            <a:r>
              <a:rPr lang="en-GB" dirty="0" smtClean="0"/>
              <a:t> </a:t>
            </a:r>
            <a:r>
              <a:rPr lang="en-GB" dirty="0" err="1" smtClean="0"/>
              <a:t>sesuatu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bahan</a:t>
            </a:r>
            <a:r>
              <a:rPr lang="en-GB" dirty="0" smtClean="0"/>
              <a:t> </a:t>
            </a:r>
            <a:r>
              <a:rPr lang="en-GB" dirty="0" err="1" smtClean="0"/>
              <a:t>komunikasi</a:t>
            </a:r>
            <a:endParaRPr lang="en-GB" dirty="0"/>
          </a:p>
          <a:p>
            <a:pPr lvl="1"/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menjadwalan</a:t>
            </a:r>
            <a:r>
              <a:rPr lang="en-GB" dirty="0" smtClean="0"/>
              <a:t> </a:t>
            </a:r>
            <a:r>
              <a:rPr lang="en-GB" dirty="0" err="1" smtClean="0"/>
              <a:t>mampu</a:t>
            </a:r>
            <a:r>
              <a:rPr lang="en-GB" dirty="0" smtClean="0"/>
              <a:t> </a:t>
            </a:r>
            <a:r>
              <a:rPr lang="en-GB" dirty="0" err="1" smtClean="0"/>
              <a:t>membantu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membuat</a:t>
            </a:r>
            <a:r>
              <a:rPr lang="en-GB" dirty="0" smtClean="0"/>
              <a:t> </a:t>
            </a:r>
            <a:r>
              <a:rPr lang="en-GB" dirty="0" err="1" smtClean="0"/>
              <a:t>keputusan</a:t>
            </a:r>
            <a:r>
              <a:rPr lang="en-GB" dirty="0" smtClean="0"/>
              <a:t> </a:t>
            </a:r>
            <a:r>
              <a:rPr lang="en-GB" dirty="0" err="1" smtClean="0"/>
              <a:t>bagaimana</a:t>
            </a:r>
            <a:r>
              <a:rPr lang="en-GB" dirty="0" smtClean="0"/>
              <a:t> </a:t>
            </a:r>
            <a:r>
              <a:rPr lang="en-GB" dirty="0" err="1" smtClean="0"/>
              <a:t>pengiriman</a:t>
            </a:r>
            <a:r>
              <a:rPr lang="en-GB" dirty="0" smtClean="0"/>
              <a:t> </a:t>
            </a:r>
            <a:r>
              <a:rPr lang="en-GB" dirty="0" err="1" smtClean="0"/>
              <a:t>barang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329E-380C-42F5-874A-F1F14AC58373}" type="slidenum">
              <a:rPr lang="en-GB"/>
              <a:pPr/>
              <a:t>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Tipe</a:t>
            </a:r>
            <a:r>
              <a:rPr lang="en-GB" dirty="0" smtClean="0"/>
              <a:t> SI (</a:t>
            </a:r>
            <a:r>
              <a:rPr lang="en-GB" dirty="0" err="1" smtClean="0"/>
              <a:t>lanjut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120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Real-time Control Systems </a:t>
            </a:r>
            <a:r>
              <a:rPr lang="en-GB" dirty="0" err="1" smtClean="0"/>
              <a:t>mengoperasikan</a:t>
            </a:r>
            <a:r>
              <a:rPr lang="en-GB" dirty="0" smtClean="0"/>
              <a:t> </a:t>
            </a:r>
            <a:r>
              <a:rPr lang="en-GB" dirty="0" err="1" smtClean="0"/>
              <a:t>perangkat</a:t>
            </a:r>
            <a:r>
              <a:rPr lang="en-GB" dirty="0" smtClean="0"/>
              <a:t> </a:t>
            </a:r>
            <a:r>
              <a:rPr lang="en-GB" dirty="0" err="1" smtClean="0"/>
              <a:t>fisik</a:t>
            </a:r>
            <a:r>
              <a:rPr lang="en-GB" dirty="0" smtClean="0"/>
              <a:t> </a:t>
            </a:r>
            <a:r>
              <a:rPr lang="en-GB" dirty="0" err="1" smtClean="0"/>
              <a:t>biasanya</a:t>
            </a:r>
            <a:r>
              <a:rPr lang="en-GB" dirty="0" smtClean="0"/>
              <a:t> yang </a:t>
            </a:r>
            <a:r>
              <a:rPr lang="en-GB" dirty="0" err="1" smtClean="0"/>
              <a:t>berkaitan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keselamatan</a:t>
            </a:r>
            <a:r>
              <a:rPr lang="en-GB" dirty="0" smtClean="0"/>
              <a:t> </a:t>
            </a:r>
          </a:p>
          <a:p>
            <a:pPr lvl="1"/>
            <a:r>
              <a:rPr lang="en-GB" dirty="0" err="1" smtClean="0"/>
              <a:t>Beberapa</a:t>
            </a:r>
            <a:r>
              <a:rPr lang="en-GB" dirty="0" smtClean="0"/>
              <a:t> </a:t>
            </a:r>
            <a:r>
              <a:rPr lang="en-GB" dirty="0" err="1" smtClean="0"/>
              <a:t>mobil</a:t>
            </a:r>
            <a:r>
              <a:rPr lang="en-GB" dirty="0" smtClean="0"/>
              <a:t> </a:t>
            </a:r>
            <a:r>
              <a:rPr lang="en-GB" dirty="0" err="1" smtClean="0"/>
              <a:t>memiliki</a:t>
            </a:r>
            <a:r>
              <a:rPr lang="en-GB" dirty="0" smtClean="0"/>
              <a:t> Engine </a:t>
            </a:r>
            <a:r>
              <a:rPr lang="en-GB" dirty="0"/>
              <a:t>Management System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mengatur</a:t>
            </a:r>
            <a:r>
              <a:rPr lang="en-GB" dirty="0" smtClean="0"/>
              <a:t> fuel </a:t>
            </a:r>
            <a:r>
              <a:rPr lang="en-GB" dirty="0"/>
              <a:t>supply </a:t>
            </a:r>
            <a:r>
              <a:rPr lang="en-GB" dirty="0" err="1" smtClean="0"/>
              <a:t>dan</a:t>
            </a:r>
            <a:r>
              <a:rPr lang="en-GB" dirty="0" smtClean="0"/>
              <a:t> ignition (</a:t>
            </a:r>
            <a:r>
              <a:rPr lang="en-GB" dirty="0" err="1" smtClean="0"/>
              <a:t>bahan</a:t>
            </a:r>
            <a:r>
              <a:rPr lang="en-GB" dirty="0" smtClean="0"/>
              <a:t> </a:t>
            </a:r>
            <a:r>
              <a:rPr lang="en-GB" dirty="0" err="1" smtClean="0"/>
              <a:t>bakar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pengapian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EBD7-E61D-41E0-9EF5-AA4A09CB9F4F}" type="slidenum">
              <a:rPr lang="en-GB"/>
              <a:pPr/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Bagaimana IS Berkaitan dengan Sistem Aktivitas Manusia?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Kita </a:t>
            </a:r>
            <a:r>
              <a:rPr lang="en-GB" dirty="0" err="1" smtClean="0"/>
              <a:t>bisa</a:t>
            </a:r>
            <a:r>
              <a:rPr lang="en-GB" dirty="0" smtClean="0"/>
              <a:t> </a:t>
            </a:r>
            <a:r>
              <a:rPr lang="en-GB" dirty="0" err="1" smtClean="0"/>
              <a:t>memandang</a:t>
            </a:r>
            <a:r>
              <a:rPr lang="en-GB" dirty="0" smtClean="0"/>
              <a:t> </a:t>
            </a:r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organisasi</a:t>
            </a:r>
            <a:r>
              <a:rPr lang="en-GB" dirty="0" smtClean="0"/>
              <a:t> </a:t>
            </a:r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, </a:t>
            </a:r>
            <a:r>
              <a:rPr lang="en-GB" dirty="0" err="1" smtClean="0"/>
              <a:t>biasanya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beberapa</a:t>
            </a:r>
            <a:r>
              <a:rPr lang="en-GB" dirty="0" smtClean="0"/>
              <a:t> subsystem</a:t>
            </a:r>
            <a:endParaRPr lang="en-GB" dirty="0"/>
          </a:p>
          <a:p>
            <a:r>
              <a:rPr lang="en-GB" dirty="0" err="1" smtClean="0"/>
              <a:t>Idealnya</a:t>
            </a:r>
            <a:r>
              <a:rPr lang="en-GB" dirty="0" smtClean="0"/>
              <a:t>, </a:t>
            </a:r>
            <a:r>
              <a:rPr lang="en-GB" dirty="0" err="1" smtClean="0"/>
              <a:t>setiap</a:t>
            </a:r>
            <a:r>
              <a:rPr lang="en-GB" dirty="0" smtClean="0"/>
              <a:t> </a:t>
            </a:r>
            <a:r>
              <a:rPr lang="en-GB" dirty="0" err="1" smtClean="0"/>
              <a:t>subsistem</a:t>
            </a:r>
            <a:r>
              <a:rPr lang="en-GB" dirty="0" smtClean="0"/>
              <a:t> </a:t>
            </a:r>
            <a:r>
              <a:rPr lang="en-GB" dirty="0" err="1" smtClean="0"/>
              <a:t>membantu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keseluruhan</a:t>
            </a:r>
            <a:r>
              <a:rPr lang="en-GB" dirty="0" smtClean="0"/>
              <a:t> </a:t>
            </a:r>
            <a:r>
              <a:rPr lang="en-GB" dirty="0" err="1" smtClean="0"/>
              <a:t>memenuhi</a:t>
            </a:r>
            <a:r>
              <a:rPr lang="en-GB" dirty="0" smtClean="0"/>
              <a:t> </a:t>
            </a:r>
            <a:r>
              <a:rPr lang="en-GB" dirty="0" err="1" smtClean="0"/>
              <a:t>tujuannya</a:t>
            </a:r>
            <a:r>
              <a:rPr lang="en-GB" dirty="0" smtClean="0"/>
              <a:t> </a:t>
            </a:r>
          </a:p>
          <a:p>
            <a:r>
              <a:rPr lang="en-GB" dirty="0" smtClean="0"/>
              <a:t>SI </a:t>
            </a:r>
            <a:r>
              <a:rPr lang="en-GB" dirty="0" err="1" smtClean="0"/>
              <a:t>juga</a:t>
            </a:r>
            <a:r>
              <a:rPr lang="en-GB" dirty="0" smtClean="0"/>
              <a:t> </a:t>
            </a:r>
            <a:r>
              <a:rPr lang="en-GB" dirty="0" err="1" smtClean="0"/>
              <a:t>subsistem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membantu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memenuhi</a:t>
            </a:r>
            <a:r>
              <a:rPr lang="en-GB" dirty="0" smtClean="0"/>
              <a:t> </a:t>
            </a:r>
            <a:r>
              <a:rPr lang="en-GB" dirty="0" err="1" smtClean="0"/>
              <a:t>tujuan</a:t>
            </a:r>
            <a:r>
              <a:rPr lang="en-GB" dirty="0" smtClean="0"/>
              <a:t> </a:t>
            </a:r>
            <a:r>
              <a:rPr lang="en-GB" dirty="0" err="1" smtClean="0"/>
              <a:t>orang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organisasi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A06-806B-4687-B6E8-3F9E7AAAB791}" type="slidenum">
              <a:rPr lang="en-GB"/>
              <a:pPr/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Strategi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Perencanaan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3D03-676D-4C4A-8E68-C2FB890C5117}" type="slidenum">
              <a:rPr lang="en-GB"/>
              <a:pPr/>
              <a:t>18</a:t>
            </a:fld>
            <a:endParaRPr lang="en-GB"/>
          </a:p>
        </p:txBody>
      </p:sp>
      <p:graphicFrame>
        <p:nvGraphicFramePr>
          <p:cNvPr id="59392" name="Object 0"/>
          <p:cNvGraphicFramePr>
            <a:graphicFrameLocks noChangeAspect="1"/>
          </p:cNvGraphicFramePr>
          <p:nvPr/>
        </p:nvGraphicFramePr>
        <p:xfrm>
          <a:off x="304800" y="2133600"/>
          <a:ext cx="8648700" cy="3692525"/>
        </p:xfrm>
        <a:graphic>
          <a:graphicData uri="http://schemas.openxmlformats.org/presentationml/2006/ole">
            <p:oleObj spid="_x0000_s2050" name="Picture" r:id="rId3" imgW="4686480" imgH="200016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E8FA140-32A9-4AA2-96A6-3F67EBC34F80}" type="slidenum">
              <a:rPr lang="en-GB"/>
              <a:pPr/>
              <a:t>19</a:t>
            </a:fld>
            <a:endParaRPr lang="en-GB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447800"/>
            <a:ext cx="7772400" cy="1470025"/>
          </a:xfrm>
        </p:spPr>
        <p:txBody>
          <a:bodyPr/>
          <a:lstStyle/>
          <a:p>
            <a:r>
              <a:rPr lang="en-GB" dirty="0" err="1" smtClean="0"/>
              <a:t>Permasalahan</a:t>
            </a:r>
            <a:r>
              <a:rPr lang="en-GB" dirty="0" smtClean="0"/>
              <a:t> yang </a:t>
            </a:r>
            <a:r>
              <a:rPr lang="en-GB" dirty="0" err="1" smtClean="0"/>
              <a:t>timbul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Pengembangan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endParaRPr lang="en-GB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>
            <a:normAutofit/>
          </a:bodyPr>
          <a:lstStyle/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Hal yang </a:t>
            </a:r>
            <a:r>
              <a:rPr lang="en-GB" dirty="0" err="1" smtClean="0"/>
              <a:t>dipelajari</a:t>
            </a:r>
            <a:r>
              <a:rPr lang="en-GB" dirty="0" smtClean="0"/>
              <a:t>: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>
                <a:cs typeface="Times New Roman" pitchFamily="18" charset="0"/>
              </a:rPr>
              <a:t>Bagaimana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mendefinisikan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sistem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Informasi</a:t>
            </a:r>
            <a:endParaRPr lang="en-GB" dirty="0">
              <a:cs typeface="Times New Roman" pitchFamily="18" charset="0"/>
            </a:endParaRPr>
          </a:p>
          <a:p>
            <a:r>
              <a:rPr lang="en-GB" dirty="0" err="1" smtClean="0">
                <a:cs typeface="Times New Roman" pitchFamily="18" charset="0"/>
              </a:rPr>
              <a:t>Beberapa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contoh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tipe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sistem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informasi</a:t>
            </a:r>
            <a:endParaRPr lang="en-GB" dirty="0">
              <a:cs typeface="Times New Roman" pitchFamily="18" charset="0"/>
            </a:endParaRPr>
          </a:p>
          <a:p>
            <a:r>
              <a:rPr lang="en-GB" dirty="0" err="1" smtClean="0">
                <a:cs typeface="Times New Roman" pitchFamily="18" charset="0"/>
              </a:rPr>
              <a:t>Bagaimana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mengaplikasikan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konsep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dari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teori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sistem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ke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dalam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sistem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informasi</a:t>
            </a:r>
            <a:endParaRPr lang="en-GB" dirty="0">
              <a:cs typeface="Times New Roman" pitchFamily="18" charset="0"/>
            </a:endParaRPr>
          </a:p>
          <a:p>
            <a:r>
              <a:rPr lang="en-GB" dirty="0" err="1" smtClean="0">
                <a:cs typeface="Times New Roman" pitchFamily="18" charset="0"/>
              </a:rPr>
              <a:t>Bagaimana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sistem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informasi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berhubungan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dengan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organisasi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67D-5FA2-44A7-AC60-8F4755D865E3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1653-34D8-42B7-8976-9A696B89F9CE}" type="slidenum">
              <a:rPr lang="en-GB"/>
              <a:pPr/>
              <a:t>20</a:t>
            </a:fld>
            <a:endParaRPr lang="en-GB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Pelaku</a:t>
            </a:r>
            <a:r>
              <a:rPr lang="en-GB" dirty="0" smtClean="0"/>
              <a:t> </a:t>
            </a:r>
            <a:r>
              <a:rPr lang="en-GB" dirty="0" err="1" smtClean="0"/>
              <a:t>Utama</a:t>
            </a:r>
            <a:endParaRPr lang="en-GB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err="1" smtClean="0"/>
              <a:t>Ada</a:t>
            </a:r>
            <a:r>
              <a:rPr lang="en-GB" dirty="0" smtClean="0"/>
              <a:t> 3 </a:t>
            </a:r>
            <a:r>
              <a:rPr lang="en-GB" dirty="0" err="1" smtClean="0"/>
              <a:t>tipe</a:t>
            </a:r>
            <a:r>
              <a:rPr lang="en-GB" dirty="0" smtClean="0"/>
              <a:t> </a:t>
            </a:r>
            <a:r>
              <a:rPr lang="en-GB" dirty="0" err="1" smtClean="0"/>
              <a:t>pelaku</a:t>
            </a:r>
            <a:r>
              <a:rPr lang="en-GB" dirty="0" smtClean="0"/>
              <a:t> </a:t>
            </a:r>
            <a:r>
              <a:rPr lang="en-GB" dirty="0" err="1" smtClean="0"/>
              <a:t>utama</a:t>
            </a:r>
            <a:r>
              <a:rPr lang="en-GB" dirty="0" smtClean="0"/>
              <a:t>: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 smtClean="0"/>
              <a:t> Yang </a:t>
            </a:r>
            <a:r>
              <a:rPr lang="en-GB" dirty="0" err="1" smtClean="0"/>
              <a:t>menikmati</a:t>
            </a:r>
            <a:r>
              <a:rPr lang="en-GB" dirty="0" smtClean="0"/>
              <a:t> </a:t>
            </a:r>
            <a:r>
              <a:rPr lang="en-GB" dirty="0" err="1" smtClean="0"/>
              <a:t>keuntungan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output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baik</a:t>
            </a:r>
            <a:r>
              <a:rPr lang="en-GB" dirty="0" smtClean="0"/>
              <a:t> </a:t>
            </a:r>
            <a:r>
              <a:rPr lang="en-GB" dirty="0" err="1" smtClean="0"/>
              <a:t>langsung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langsung</a:t>
            </a:r>
            <a:r>
              <a:rPr lang="en-GB" dirty="0" smtClean="0"/>
              <a:t> (</a:t>
            </a:r>
            <a:r>
              <a:rPr lang="en-GB" dirty="0"/>
              <a:t>end-users)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Yang </a:t>
            </a:r>
            <a:r>
              <a:rPr lang="en-GB" dirty="0" err="1" smtClean="0"/>
              <a:t>membayar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berkuasa</a:t>
            </a:r>
            <a:r>
              <a:rPr lang="en-GB" dirty="0" smtClean="0"/>
              <a:t> </a:t>
            </a:r>
            <a:r>
              <a:rPr lang="en-GB" dirty="0" err="1" smtClean="0"/>
              <a:t>penuh</a:t>
            </a:r>
            <a:r>
              <a:rPr lang="en-GB" dirty="0" smtClean="0"/>
              <a:t> </a:t>
            </a:r>
            <a:r>
              <a:rPr lang="en-GB" dirty="0" err="1" smtClean="0"/>
              <a:t>atas</a:t>
            </a:r>
            <a:r>
              <a:rPr lang="en-GB" dirty="0" smtClean="0"/>
              <a:t> </a:t>
            </a:r>
            <a:r>
              <a:rPr lang="en-GB" dirty="0" err="1" smtClean="0"/>
              <a:t>pengembangan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/>
              <a:t>(owners or sponsors)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Yang </a:t>
            </a:r>
            <a:r>
              <a:rPr lang="en-GB" dirty="0" err="1" smtClean="0"/>
              <a:t>membuat</a:t>
            </a:r>
            <a:r>
              <a:rPr lang="en-GB" dirty="0" smtClean="0"/>
              <a:t> software </a:t>
            </a:r>
            <a:r>
              <a:rPr lang="en-GB" dirty="0"/>
              <a:t>(developers)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39F9-FA5E-45E0-A5C0-81FAF5DC60BB}" type="slidenum">
              <a:rPr lang="en-GB"/>
              <a:pPr/>
              <a:t>21</a:t>
            </a:fld>
            <a:endParaRPr lang="en-GB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500"/>
              </a:spcAft>
            </a:pPr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Permasalahan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proyek</a:t>
            </a:r>
            <a:r>
              <a:rPr lang="en-GB" dirty="0" smtClean="0"/>
              <a:t> IS </a:t>
            </a:r>
            <a:r>
              <a:rPr lang="en-GB" dirty="0" err="1" smtClean="0"/>
              <a:t>bisa</a:t>
            </a:r>
            <a:r>
              <a:rPr lang="en-GB" dirty="0" smtClean="0"/>
              <a:t> </a:t>
            </a:r>
            <a:r>
              <a:rPr lang="en-GB" dirty="0" err="1" smtClean="0"/>
              <a:t>saja</a:t>
            </a:r>
            <a:r>
              <a:rPr lang="en-GB" dirty="0" smtClean="0"/>
              <a:t> </a:t>
            </a:r>
            <a:r>
              <a:rPr lang="en-GB" dirty="0" err="1" smtClean="0"/>
              <a:t>gagal</a:t>
            </a:r>
            <a:r>
              <a:rPr lang="en-GB" dirty="0" smtClean="0"/>
              <a:t> </a:t>
            </a:r>
            <a:r>
              <a:rPr lang="en-GB" dirty="0" err="1" smtClean="0"/>
              <a:t>sebelu</a:t>
            </a:r>
            <a:r>
              <a:rPr lang="en-GB" dirty="0" smtClean="0"/>
              <a:t> </a:t>
            </a:r>
            <a:r>
              <a:rPr lang="en-GB" dirty="0" err="1" smtClean="0"/>
              <a:t>diserahkan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The LSE Taurus project was cancelled</a:t>
            </a:r>
          </a:p>
          <a:p>
            <a:pPr>
              <a:lnSpc>
                <a:spcPct val="90000"/>
              </a:lnSpc>
            </a:pPr>
            <a:r>
              <a:rPr lang="en-GB" dirty="0" err="1" smtClean="0"/>
              <a:t>Gagal</a:t>
            </a:r>
            <a:r>
              <a:rPr lang="en-GB" dirty="0" smtClean="0"/>
              <a:t> </a:t>
            </a:r>
            <a:r>
              <a:rPr lang="en-GB" dirty="0" err="1" smtClean="0"/>
              <a:t>ketika</a:t>
            </a:r>
            <a:r>
              <a:rPr lang="en-GB" dirty="0" smtClean="0"/>
              <a:t> </a:t>
            </a:r>
            <a:r>
              <a:rPr lang="en-GB" dirty="0" err="1" smtClean="0"/>
              <a:t>dijalankan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The LAS system was withdrawn after implementation</a:t>
            </a:r>
          </a:p>
          <a:p>
            <a:pPr>
              <a:lnSpc>
                <a:spcPct val="90000"/>
              </a:lnSpc>
            </a:pPr>
            <a:r>
              <a:rPr lang="en-GB" dirty="0" err="1" smtClean="0"/>
              <a:t>Sebuah</a:t>
            </a:r>
            <a:r>
              <a:rPr lang="en-GB" dirty="0" smtClean="0"/>
              <a:t> SI </a:t>
            </a:r>
            <a:r>
              <a:rPr lang="en-GB" dirty="0" err="1" smtClean="0"/>
              <a:t>bisa</a:t>
            </a:r>
            <a:r>
              <a:rPr lang="en-GB" dirty="0" smtClean="0"/>
              <a:t> </a:t>
            </a:r>
            <a:r>
              <a:rPr lang="en-GB" dirty="0" err="1" smtClean="0"/>
              <a:t>saja</a:t>
            </a:r>
            <a:r>
              <a:rPr lang="en-GB" dirty="0" smtClean="0"/>
              <a:t> </a:t>
            </a:r>
            <a:r>
              <a:rPr lang="en-GB" dirty="0" err="1" smtClean="0"/>
              <a:t>terus</a:t>
            </a:r>
            <a:r>
              <a:rPr lang="en-GB" dirty="0" smtClean="0"/>
              <a:t> </a:t>
            </a:r>
            <a:r>
              <a:rPr lang="en-GB" dirty="0" err="1" smtClean="0"/>
              <a:t>digunakan</a:t>
            </a:r>
            <a:r>
              <a:rPr lang="en-GB" dirty="0" smtClean="0"/>
              <a:t> </a:t>
            </a:r>
            <a:r>
              <a:rPr lang="en-GB" dirty="0" err="1" smtClean="0"/>
              <a:t>walaupun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masalah</a:t>
            </a:r>
            <a:r>
              <a:rPr lang="en-GB" dirty="0" smtClean="0"/>
              <a:t> yang </a:t>
            </a:r>
            <a:r>
              <a:rPr lang="en-GB" dirty="0" err="1" smtClean="0"/>
              <a:t>timbul</a:t>
            </a:r>
            <a:r>
              <a:rPr lang="en-GB" dirty="0" smtClean="0"/>
              <a:t> </a:t>
            </a:r>
            <a:r>
              <a:rPr lang="en-GB" dirty="0" err="1" smtClean="0"/>
              <a:t>antara</a:t>
            </a:r>
            <a:r>
              <a:rPr lang="en-GB" dirty="0" smtClean="0"/>
              <a:t> user, </a:t>
            </a:r>
            <a:r>
              <a:rPr lang="en-GB" dirty="0" err="1" smtClean="0"/>
              <a:t>pemilik</a:t>
            </a:r>
            <a:r>
              <a:rPr lang="en-GB" dirty="0" smtClean="0"/>
              <a:t> </a:t>
            </a:r>
            <a:r>
              <a:rPr lang="en-GB" dirty="0" err="1" smtClean="0"/>
              <a:t>ataupun</a:t>
            </a:r>
            <a:r>
              <a:rPr lang="en-GB" dirty="0" smtClean="0"/>
              <a:t> </a:t>
            </a:r>
            <a:r>
              <a:rPr lang="en-GB" dirty="0" err="1" smtClean="0"/>
              <a:t>pengembang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131F0-079E-4FDD-AC18-6653C1C12003}" type="slidenum">
              <a:rPr lang="en-GB"/>
              <a:pPr/>
              <a:t>22</a:t>
            </a:fld>
            <a:endParaRPr lang="en-GB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500"/>
              </a:spcAft>
            </a:pPr>
            <a:r>
              <a:rPr lang="en-GB" dirty="0" err="1" smtClean="0"/>
              <a:t>Sudut</a:t>
            </a:r>
            <a:r>
              <a:rPr lang="en-GB" dirty="0" smtClean="0"/>
              <a:t> Pandang End User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End-users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langsung</a:t>
            </a:r>
            <a:r>
              <a:rPr lang="en-GB" dirty="0" smtClean="0"/>
              <a:t> </a:t>
            </a:r>
            <a:r>
              <a:rPr lang="en-GB" dirty="0" err="1" smtClean="0"/>
              <a:t>mengoperasikan</a:t>
            </a:r>
            <a:r>
              <a:rPr lang="en-GB" dirty="0" smtClean="0"/>
              <a:t> software 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itu</a:t>
            </a:r>
            <a:r>
              <a:rPr lang="en-GB" dirty="0" smtClean="0"/>
              <a:t>. </a:t>
            </a:r>
            <a:r>
              <a:rPr lang="en-GB" dirty="0" err="1" smtClean="0"/>
              <a:t>Misalkan</a:t>
            </a:r>
            <a:r>
              <a:rPr lang="en-GB" dirty="0" smtClean="0"/>
              <a:t> </a:t>
            </a:r>
            <a:r>
              <a:rPr lang="en-GB" dirty="0" err="1" smtClean="0"/>
              <a:t>seorang</a:t>
            </a:r>
            <a:r>
              <a:rPr lang="en-GB" dirty="0" smtClean="0"/>
              <a:t> manager yang </a:t>
            </a:r>
            <a:r>
              <a:rPr lang="en-GB" dirty="0" err="1" smtClean="0"/>
              <a:t>menerima</a:t>
            </a:r>
            <a:r>
              <a:rPr lang="en-GB" dirty="0" smtClean="0"/>
              <a:t> </a:t>
            </a:r>
            <a:r>
              <a:rPr lang="en-GB" dirty="0" err="1" smtClean="0"/>
              <a:t>laporan</a:t>
            </a:r>
            <a:endParaRPr lang="en-GB" dirty="0"/>
          </a:p>
          <a:p>
            <a:r>
              <a:rPr lang="en-GB" dirty="0" err="1" smtClean="0"/>
              <a:t>Kekhawatiran</a:t>
            </a:r>
            <a:r>
              <a:rPr lang="en-GB" dirty="0" smtClean="0"/>
              <a:t> yang </a:t>
            </a:r>
            <a:r>
              <a:rPr lang="en-GB" dirty="0" err="1" smtClean="0"/>
              <a:t>timbul</a:t>
            </a:r>
            <a:r>
              <a:rPr lang="en-GB" dirty="0" smtClean="0"/>
              <a:t> </a:t>
            </a:r>
            <a:r>
              <a:rPr lang="en-GB" dirty="0" err="1" smtClean="0"/>
              <a:t>meliputi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yang </a:t>
            </a:r>
            <a:r>
              <a:rPr lang="en-GB" dirty="0" err="1" smtClean="0"/>
              <a:t>dijanjikan</a:t>
            </a:r>
            <a:r>
              <a:rPr lang="en-GB" dirty="0" smtClean="0"/>
              <a:t> </a:t>
            </a:r>
            <a:r>
              <a:rPr lang="en-GB" dirty="0" err="1" smtClean="0"/>
              <a:t>tetapi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disampaikan</a:t>
            </a:r>
            <a:endParaRPr lang="en-GB" dirty="0" smtClean="0"/>
          </a:p>
          <a:p>
            <a:pPr lvl="1"/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yang </a:t>
            </a:r>
            <a:r>
              <a:rPr lang="en-GB" dirty="0" err="1" smtClean="0"/>
              <a:t>sulit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digunakan</a:t>
            </a:r>
            <a:endParaRPr lang="en-GB" dirty="0" smtClean="0"/>
          </a:p>
          <a:p>
            <a:pPr lvl="1"/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yang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memenuhi</a:t>
            </a:r>
            <a:r>
              <a:rPr lang="en-GB" dirty="0" smtClean="0"/>
              <a:t> </a:t>
            </a:r>
            <a:r>
              <a:rPr lang="en-GB" dirty="0" err="1" smtClean="0"/>
              <a:t>kebutuhan</a:t>
            </a:r>
            <a:r>
              <a:rPr lang="en-GB" dirty="0" smtClean="0"/>
              <a:t> </a:t>
            </a:r>
            <a:r>
              <a:rPr lang="en-GB" dirty="0" err="1" smtClean="0"/>
              <a:t>penggunanya</a:t>
            </a:r>
            <a:r>
              <a:rPr lang="en-GB" dirty="0" smtClean="0"/>
              <a:t> '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FEB9-CD66-465F-B801-E30140F07D26}" type="slidenum">
              <a:rPr lang="en-GB"/>
              <a:pPr/>
              <a:t>23</a:t>
            </a:fld>
            <a:endParaRPr lang="en-GB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500"/>
              </a:spcAft>
            </a:pPr>
            <a:r>
              <a:rPr lang="en-GB" dirty="0" err="1" smtClean="0"/>
              <a:t>Sudut</a:t>
            </a:r>
            <a:r>
              <a:rPr lang="en-GB" dirty="0" smtClean="0"/>
              <a:t> Pandang Owner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en-GB" dirty="0" err="1" smtClean="0"/>
              <a:t>Pemilik</a:t>
            </a:r>
            <a:r>
              <a:rPr lang="en-GB" dirty="0" smtClean="0"/>
              <a:t> </a:t>
            </a:r>
            <a:r>
              <a:rPr lang="en-GB" dirty="0" err="1" smtClean="0"/>
              <a:t>berkepentingan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memenuhi</a:t>
            </a:r>
            <a:r>
              <a:rPr lang="en-GB" dirty="0" smtClean="0"/>
              <a:t> </a:t>
            </a:r>
            <a:r>
              <a:rPr lang="en-GB" dirty="0" err="1" smtClean="0"/>
              <a:t>kebutuhan</a:t>
            </a:r>
            <a:r>
              <a:rPr lang="en-GB" dirty="0" smtClean="0"/>
              <a:t> </a:t>
            </a:r>
            <a:r>
              <a:rPr lang="en-GB" dirty="0" err="1" smtClean="0"/>
              <a:t>bisnis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berapa</a:t>
            </a:r>
            <a:r>
              <a:rPr lang="en-GB" dirty="0" smtClean="0"/>
              <a:t> </a:t>
            </a:r>
            <a:r>
              <a:rPr lang="en-GB" dirty="0" err="1" smtClean="0"/>
              <a:t>dana</a:t>
            </a:r>
            <a:r>
              <a:rPr lang="en-GB" dirty="0" smtClean="0"/>
              <a:t> yang </a:t>
            </a:r>
            <a:r>
              <a:rPr lang="en-GB" dirty="0" err="1" smtClean="0"/>
              <a:t>dikeluarkan</a:t>
            </a:r>
            <a:endParaRPr lang="en-GB" dirty="0" smtClean="0"/>
          </a:p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en-GB" dirty="0" err="1" smtClean="0"/>
              <a:t>Kekhawatiran</a:t>
            </a:r>
            <a:r>
              <a:rPr lang="en-GB" dirty="0" smtClean="0"/>
              <a:t> yang </a:t>
            </a:r>
            <a:r>
              <a:rPr lang="en-GB" dirty="0" err="1" smtClean="0"/>
              <a:t>timbul</a:t>
            </a:r>
            <a:r>
              <a:rPr lang="en-GB" dirty="0" smtClean="0"/>
              <a:t> </a:t>
            </a:r>
            <a:r>
              <a:rPr lang="en-GB" dirty="0" err="1" smtClean="0"/>
              <a:t>meliputi</a:t>
            </a:r>
            <a:r>
              <a:rPr lang="en-GB" dirty="0" smtClean="0"/>
              <a:t>: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GB" dirty="0" err="1" smtClean="0"/>
              <a:t>Proyek-proyek</a:t>
            </a:r>
            <a:r>
              <a:rPr lang="en-GB" dirty="0" smtClean="0"/>
              <a:t> yang </a:t>
            </a:r>
            <a:r>
              <a:rPr lang="en-GB" dirty="0" err="1" smtClean="0"/>
              <a:t>menghabiskan</a:t>
            </a:r>
            <a:r>
              <a:rPr lang="en-GB" dirty="0" smtClean="0"/>
              <a:t> </a:t>
            </a:r>
            <a:r>
              <a:rPr lang="en-GB" dirty="0" err="1" smtClean="0"/>
              <a:t>anggaran</a:t>
            </a:r>
            <a:r>
              <a:rPr lang="en-GB" dirty="0" smtClean="0"/>
              <a:t> </a:t>
            </a:r>
            <a:r>
              <a:rPr lang="en-GB" dirty="0" err="1" smtClean="0"/>
              <a:t>mereka</a:t>
            </a:r>
            <a:r>
              <a:rPr lang="en-GB" dirty="0" smtClean="0"/>
              <a:t> (</a:t>
            </a:r>
            <a:r>
              <a:rPr lang="en-GB" dirty="0" err="1" smtClean="0"/>
              <a:t>mungkin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lagi</a:t>
            </a:r>
            <a:r>
              <a:rPr lang="en-GB" dirty="0" smtClean="0"/>
              <a:t> </a:t>
            </a:r>
            <a:r>
              <a:rPr lang="en-GB" dirty="0" err="1" smtClean="0"/>
              <a:t>memiliki</a:t>
            </a:r>
            <a:r>
              <a:rPr lang="en-GB" dirty="0" smtClean="0"/>
              <a:t> </a:t>
            </a:r>
            <a:r>
              <a:rPr lang="en-GB" dirty="0" err="1" smtClean="0"/>
              <a:t>keuntungan</a:t>
            </a:r>
            <a:r>
              <a:rPr lang="en-GB" dirty="0" smtClean="0"/>
              <a:t> </a:t>
            </a:r>
            <a:r>
              <a:rPr lang="en-GB" dirty="0" err="1" smtClean="0"/>
              <a:t>bersih</a:t>
            </a:r>
            <a:r>
              <a:rPr lang="en-GB" dirty="0" smtClean="0"/>
              <a:t>)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GB" dirty="0" err="1" smtClean="0"/>
              <a:t>Sistem</a:t>
            </a:r>
            <a:r>
              <a:rPr lang="en-GB" dirty="0" smtClean="0"/>
              <a:t> yang </a:t>
            </a:r>
            <a:r>
              <a:rPr lang="en-GB" dirty="0" err="1" smtClean="0"/>
              <a:t>disampaikan</a:t>
            </a:r>
            <a:r>
              <a:rPr lang="en-GB" dirty="0" smtClean="0"/>
              <a:t> </a:t>
            </a:r>
            <a:r>
              <a:rPr lang="en-GB" dirty="0" err="1" smtClean="0"/>
              <a:t>terlambat</a:t>
            </a:r>
            <a:endParaRPr lang="en-GB" dirty="0" smtClean="0"/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GB" dirty="0" err="1" smtClean="0"/>
              <a:t>Proyek</a:t>
            </a:r>
            <a:r>
              <a:rPr lang="en-GB" dirty="0" smtClean="0"/>
              <a:t> </a:t>
            </a:r>
            <a:r>
              <a:rPr lang="en-GB" dirty="0" err="1" smtClean="0"/>
              <a:t>dikelola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buruk</a:t>
            </a:r>
            <a:endParaRPr lang="en-GB" dirty="0" smtClean="0"/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GB" dirty="0" err="1" smtClean="0"/>
              <a:t>Sistem</a:t>
            </a:r>
            <a:r>
              <a:rPr lang="en-GB" dirty="0" smtClean="0"/>
              <a:t> yang </a:t>
            </a:r>
            <a:r>
              <a:rPr lang="en-GB" dirty="0" err="1" smtClean="0"/>
              <a:t>dianggap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relevan</a:t>
            </a:r>
            <a:r>
              <a:rPr lang="en-GB" dirty="0" smtClean="0"/>
              <a:t> </a:t>
            </a:r>
            <a:r>
              <a:rPr lang="en-GB" dirty="0" err="1" smtClean="0"/>
              <a:t>oleh</a:t>
            </a:r>
            <a:r>
              <a:rPr lang="en-GB" dirty="0" smtClean="0"/>
              <a:t> </a:t>
            </a:r>
            <a:r>
              <a:rPr lang="en-GB" dirty="0" err="1" smtClean="0"/>
              <a:t>peristiwa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E679-7430-4673-A5A9-F5AF37B78CBD}" type="slidenum">
              <a:rPr lang="en-GB"/>
              <a:pPr/>
              <a:t>24</a:t>
            </a:fld>
            <a:endParaRPr lang="en-GB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500"/>
              </a:spcAft>
            </a:pPr>
            <a:r>
              <a:rPr lang="en-GB" dirty="0" err="1" smtClean="0"/>
              <a:t>Sudut</a:t>
            </a:r>
            <a:r>
              <a:rPr lang="en-GB" dirty="0" smtClean="0"/>
              <a:t> Pandang Developer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Pengembang</a:t>
            </a:r>
            <a:r>
              <a:rPr lang="en-GB" dirty="0" smtClean="0"/>
              <a:t> IS </a:t>
            </a:r>
            <a:r>
              <a:rPr lang="en-GB" dirty="0" err="1" smtClean="0"/>
              <a:t>kadang</a:t>
            </a:r>
            <a:r>
              <a:rPr lang="en-GB" dirty="0" smtClean="0"/>
              <a:t> </a:t>
            </a:r>
            <a:r>
              <a:rPr lang="en-GB" dirty="0" err="1" smtClean="0"/>
              <a:t>dihadapkan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:</a:t>
            </a:r>
            <a:endParaRPr lang="en-GB" dirty="0"/>
          </a:p>
          <a:p>
            <a:pPr lvl="1"/>
            <a:r>
              <a:rPr lang="en-GB" dirty="0" err="1" smtClean="0"/>
              <a:t>Anggaran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waktu</a:t>
            </a:r>
            <a:r>
              <a:rPr lang="en-GB" dirty="0" smtClean="0"/>
              <a:t> </a:t>
            </a:r>
            <a:r>
              <a:rPr lang="en-GB" dirty="0" err="1" smtClean="0"/>
              <a:t>sering</a:t>
            </a:r>
            <a:r>
              <a:rPr lang="en-GB" dirty="0" smtClean="0"/>
              <a:t> </a:t>
            </a:r>
            <a:r>
              <a:rPr lang="en-GB" dirty="0" err="1" smtClean="0"/>
              <a:t>bertentangan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melakukan</a:t>
            </a:r>
            <a:r>
              <a:rPr lang="en-GB" dirty="0" smtClean="0"/>
              <a:t> </a:t>
            </a:r>
            <a:r>
              <a:rPr lang="en-GB" dirty="0" err="1" smtClean="0"/>
              <a:t>pekerjaan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benar</a:t>
            </a:r>
            <a:endParaRPr lang="en-GB" dirty="0" smtClean="0"/>
          </a:p>
          <a:p>
            <a:pPr lvl="1"/>
            <a:r>
              <a:rPr lang="en-GB" dirty="0" err="1" smtClean="0"/>
              <a:t>Pengguna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pemilik</a:t>
            </a:r>
            <a:r>
              <a:rPr lang="en-GB" dirty="0" smtClean="0"/>
              <a:t> </a:t>
            </a:r>
            <a:r>
              <a:rPr lang="en-GB" dirty="0" err="1" smtClean="0"/>
              <a:t>mungkin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tahu</a:t>
            </a:r>
            <a:r>
              <a:rPr lang="en-GB" dirty="0" smtClean="0"/>
              <a:t> </a:t>
            </a:r>
            <a:r>
              <a:rPr lang="en-GB" dirty="0" err="1" smtClean="0"/>
              <a:t>apa</a:t>
            </a:r>
            <a:r>
              <a:rPr lang="en-GB" dirty="0" smtClean="0"/>
              <a:t> yang </a:t>
            </a:r>
            <a:r>
              <a:rPr lang="en-GB" dirty="0" err="1" smtClean="0"/>
              <a:t>mereka</a:t>
            </a:r>
            <a:r>
              <a:rPr lang="en-GB" dirty="0" smtClean="0"/>
              <a:t> </a:t>
            </a:r>
            <a:r>
              <a:rPr lang="en-GB" dirty="0" err="1" smtClean="0"/>
              <a:t>inginkan</a:t>
            </a:r>
            <a:endParaRPr lang="en-GB" dirty="0" smtClean="0"/>
          </a:p>
          <a:p>
            <a:pPr lvl="1"/>
            <a:r>
              <a:rPr lang="en-GB" dirty="0" err="1" smtClean="0"/>
              <a:t>Teknologi</a:t>
            </a:r>
            <a:r>
              <a:rPr lang="en-GB" dirty="0" smtClean="0"/>
              <a:t>, </a:t>
            </a:r>
            <a:r>
              <a:rPr lang="en-GB" dirty="0" err="1" smtClean="0"/>
              <a:t>pendekatan</a:t>
            </a:r>
            <a:r>
              <a:rPr lang="en-GB" dirty="0" smtClean="0"/>
              <a:t> </a:t>
            </a:r>
            <a:r>
              <a:rPr lang="en-GB" dirty="0" err="1" smtClean="0"/>
              <a:t>pengembangan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kebutuhan</a:t>
            </a:r>
            <a:r>
              <a:rPr lang="en-GB" dirty="0" smtClean="0"/>
              <a:t> </a:t>
            </a:r>
            <a:r>
              <a:rPr lang="en-GB" dirty="0" err="1" smtClean="0"/>
              <a:t>bisnis</a:t>
            </a:r>
            <a:r>
              <a:rPr lang="en-GB" dirty="0" smtClean="0"/>
              <a:t> </a:t>
            </a:r>
            <a:r>
              <a:rPr lang="en-GB" dirty="0" err="1" smtClean="0"/>
              <a:t>semua</a:t>
            </a:r>
            <a:r>
              <a:rPr lang="en-GB" dirty="0" smtClean="0"/>
              <a:t> </a:t>
            </a:r>
            <a:r>
              <a:rPr lang="en-GB" dirty="0" err="1" smtClean="0"/>
              <a:t>selalu</a:t>
            </a:r>
            <a:r>
              <a:rPr lang="en-GB" dirty="0" smtClean="0"/>
              <a:t> </a:t>
            </a:r>
            <a:r>
              <a:rPr lang="en-GB" dirty="0" err="1" smtClean="0"/>
              <a:t>berubah</a:t>
            </a: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9C3-894E-4FC7-BB4D-CC2540AA9175}" type="slidenum">
              <a:rPr lang="en-GB"/>
              <a:pPr/>
              <a:t>25</a:t>
            </a:fld>
            <a:endParaRPr lang="en-GB"/>
          </a:p>
        </p:txBody>
      </p:sp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Mengapa</a:t>
            </a:r>
            <a:r>
              <a:rPr lang="en-GB" dirty="0" smtClean="0"/>
              <a:t> </a:t>
            </a:r>
            <a:r>
              <a:rPr lang="en-GB" dirty="0" err="1" smtClean="0"/>
              <a:t>Salah</a:t>
            </a:r>
            <a:r>
              <a:rPr lang="en-GB" dirty="0" smtClean="0"/>
              <a:t> </a:t>
            </a:r>
            <a:r>
              <a:rPr lang="en-GB" dirty="0" err="1" smtClean="0"/>
              <a:t>Mendefinisikan</a:t>
            </a:r>
            <a:r>
              <a:rPr lang="en-GB" dirty="0" smtClean="0"/>
              <a:t> ?</a:t>
            </a:r>
            <a:endParaRPr lang="en-GB" dirty="0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disampaikan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, </a:t>
            </a:r>
            <a:r>
              <a:rPr lang="en-GB" dirty="0" err="1" smtClean="0"/>
              <a:t>banyak</a:t>
            </a:r>
            <a:r>
              <a:rPr lang="en-GB" dirty="0" smtClean="0"/>
              <a:t> </a:t>
            </a:r>
            <a:r>
              <a:rPr lang="en-GB" dirty="0" err="1" smtClean="0"/>
              <a:t>hal</a:t>
            </a:r>
            <a:r>
              <a:rPr lang="en-GB" dirty="0" smtClean="0"/>
              <a:t> yang </a:t>
            </a:r>
            <a:r>
              <a:rPr lang="en-GB" dirty="0" err="1" smtClean="0"/>
              <a:t>bisa</a:t>
            </a:r>
            <a:r>
              <a:rPr lang="en-GB" dirty="0" smtClean="0"/>
              <a:t> </a:t>
            </a:r>
            <a:r>
              <a:rPr lang="en-GB" dirty="0" err="1" smtClean="0"/>
              <a:t>menjadi</a:t>
            </a:r>
            <a:r>
              <a:rPr lang="en-GB" dirty="0" smtClean="0"/>
              <a:t> </a:t>
            </a:r>
            <a:r>
              <a:rPr lang="en-GB" dirty="0" err="1" smtClean="0"/>
              <a:t>masalah</a:t>
            </a:r>
            <a:endParaRPr lang="en-GB" dirty="0" smtClean="0"/>
          </a:p>
          <a:p>
            <a:r>
              <a:rPr lang="en-GB" dirty="0" smtClean="0"/>
              <a:t>Flynn (1998) </a:t>
            </a:r>
            <a:r>
              <a:rPr lang="en-GB" dirty="0" err="1" smtClean="0"/>
              <a:t>mengkategorikan</a:t>
            </a:r>
            <a:r>
              <a:rPr lang="en-GB" dirty="0" smtClean="0"/>
              <a:t> </a:t>
            </a:r>
            <a:r>
              <a:rPr lang="en-GB" dirty="0" err="1" smtClean="0"/>
              <a:t>penyebab</a:t>
            </a:r>
            <a:r>
              <a:rPr lang="en-GB" dirty="0" smtClean="0"/>
              <a:t> </a:t>
            </a:r>
            <a:r>
              <a:rPr lang="en-GB" dirty="0" err="1" smtClean="0"/>
              <a:t>utama</a:t>
            </a:r>
            <a:r>
              <a:rPr lang="en-GB" dirty="0" smtClean="0"/>
              <a:t> </a:t>
            </a:r>
            <a:r>
              <a:rPr lang="en-GB" dirty="0" err="1" smtClean="0"/>
              <a:t>seperti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 smtClean="0"/>
              <a:t>masalah</a:t>
            </a:r>
            <a:r>
              <a:rPr lang="en-GB" dirty="0" smtClean="0"/>
              <a:t> </a:t>
            </a:r>
            <a:r>
              <a:rPr lang="en-GB" dirty="0" err="1" smtClean="0"/>
              <a:t>kualitas</a:t>
            </a:r>
            <a:endParaRPr lang="en-GB" dirty="0" smtClean="0"/>
          </a:p>
          <a:p>
            <a:pPr lvl="1"/>
            <a:r>
              <a:rPr lang="en-GB" dirty="0" err="1" smtClean="0"/>
              <a:t>masalah</a:t>
            </a:r>
            <a:r>
              <a:rPr lang="en-GB" dirty="0" smtClean="0"/>
              <a:t> </a:t>
            </a:r>
            <a:r>
              <a:rPr lang="en-GB" dirty="0" err="1" smtClean="0"/>
              <a:t>produktivitas</a:t>
            </a: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75A2F-5F3A-44DE-89A3-A10B6FC3CB97}" type="slidenum">
              <a:rPr lang="en-GB"/>
              <a:pPr/>
              <a:t>26</a:t>
            </a:fld>
            <a:endParaRPr lang="en-GB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500"/>
              </a:spcAft>
            </a:pPr>
            <a:r>
              <a:rPr lang="en-GB" dirty="0" err="1" smtClean="0"/>
              <a:t>Masalah</a:t>
            </a:r>
            <a:r>
              <a:rPr lang="en-GB" dirty="0" smtClean="0"/>
              <a:t> </a:t>
            </a:r>
            <a:r>
              <a:rPr lang="en-GB" dirty="0" err="1" smtClean="0"/>
              <a:t>Kualitas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sz="2800" smtClean="0"/>
              <a:t>Salah mendefiniskan tujuan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err="1" smtClean="0"/>
              <a:t>Kegagalan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menyesuaikan</a:t>
            </a:r>
            <a:r>
              <a:rPr lang="en-GB" sz="2400" dirty="0" smtClean="0"/>
              <a:t> </a:t>
            </a:r>
            <a:r>
              <a:rPr lang="en-GB" sz="2400" dirty="0" err="1" smtClean="0"/>
              <a:t>proyek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strategi</a:t>
            </a:r>
            <a:r>
              <a:rPr lang="en-GB" sz="2400" dirty="0" smtClean="0"/>
              <a:t> </a:t>
            </a:r>
            <a:r>
              <a:rPr lang="en-GB" sz="2400" dirty="0" err="1" smtClean="0"/>
              <a:t>bisnis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smtClean="0"/>
              <a:t>Pengaruh luas diabaikan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smtClean="0"/>
              <a:t>Tim </a:t>
            </a:r>
            <a:r>
              <a:rPr lang="en-GB" sz="2400" dirty="0" err="1" smtClean="0"/>
              <a:t>atau</a:t>
            </a:r>
            <a:r>
              <a:rPr lang="en-GB" sz="2400" dirty="0" smtClean="0"/>
              <a:t> </a:t>
            </a:r>
            <a:r>
              <a:rPr lang="en-GB" sz="2400" dirty="0" err="1" smtClean="0"/>
              <a:t>bisnis</a:t>
            </a:r>
            <a:r>
              <a:rPr lang="en-GB" sz="2400" dirty="0" smtClean="0"/>
              <a:t> </a:t>
            </a:r>
            <a:r>
              <a:rPr lang="en-GB" sz="2400" dirty="0" err="1" smtClean="0"/>
              <a:t>manajer</a:t>
            </a:r>
            <a:r>
              <a:rPr lang="en-GB" sz="2400" dirty="0" smtClean="0"/>
              <a:t> </a:t>
            </a:r>
            <a:r>
              <a:rPr lang="en-GB" sz="2400" dirty="0" err="1" smtClean="0"/>
              <a:t>proyek</a:t>
            </a:r>
            <a:r>
              <a:rPr lang="en-GB" sz="2400" dirty="0" smtClean="0"/>
              <a:t> </a:t>
            </a:r>
            <a:r>
              <a:rPr lang="en-GB" sz="2400" dirty="0" err="1" smtClean="0"/>
              <a:t>tidak</a:t>
            </a:r>
            <a:r>
              <a:rPr lang="en-GB" sz="2400" dirty="0" smtClean="0"/>
              <a:t> </a:t>
            </a:r>
            <a:r>
              <a:rPr lang="en-GB" sz="2400" dirty="0" err="1" smtClean="0"/>
              <a:t>memperhitungkan</a:t>
            </a:r>
            <a:r>
              <a:rPr lang="en-GB" sz="2400" dirty="0" smtClean="0"/>
              <a:t> </a:t>
            </a:r>
            <a:r>
              <a:rPr lang="en-GB" sz="2400" err="1" smtClean="0"/>
              <a:t>lingkungan</a:t>
            </a:r>
            <a:r>
              <a:rPr lang="en-GB" sz="2400" smtClean="0"/>
              <a:t> sistem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3200" smtClean="0"/>
              <a:t>Salah </a:t>
            </a:r>
            <a:r>
              <a:rPr lang="en-GB" sz="3200" err="1" smtClean="0"/>
              <a:t>analisis</a:t>
            </a:r>
            <a:r>
              <a:rPr lang="en-GB" sz="3200" smtClean="0"/>
              <a:t> persyaratan	</a:t>
            </a:r>
            <a:endParaRPr lang="en-GB" sz="3200" dirty="0" smtClean="0"/>
          </a:p>
          <a:p>
            <a:pPr lvl="1">
              <a:lnSpc>
                <a:spcPct val="90000"/>
              </a:lnSpc>
            </a:pPr>
            <a:r>
              <a:rPr lang="en-GB" sz="2400" smtClean="0"/>
              <a:t>Kurang Keterampilan atau </a:t>
            </a:r>
            <a:r>
              <a:rPr lang="en-GB" sz="2400" err="1" smtClean="0"/>
              <a:t>tidak</a:t>
            </a:r>
            <a:r>
              <a:rPr lang="en-GB" sz="2400" smtClean="0"/>
              <a:t> cukup waktu mempeajari teknologi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err="1" smtClean="0"/>
              <a:t>Proyek</a:t>
            </a:r>
            <a:r>
              <a:rPr lang="en-GB" sz="2800" dirty="0" smtClean="0"/>
              <a:t> yang </a:t>
            </a:r>
            <a:r>
              <a:rPr lang="en-GB" sz="2800" dirty="0" err="1" smtClean="0"/>
              <a:t>dilakukan</a:t>
            </a:r>
            <a:r>
              <a:rPr lang="en-GB" sz="2800" dirty="0" smtClean="0"/>
              <a:t> </a:t>
            </a:r>
            <a:r>
              <a:rPr lang="en-GB" sz="2800" dirty="0" err="1" smtClean="0"/>
              <a:t>untuk</a:t>
            </a:r>
            <a:r>
              <a:rPr lang="en-GB" sz="2800" dirty="0" smtClean="0"/>
              <a:t> </a:t>
            </a:r>
            <a:r>
              <a:rPr lang="en-GB" sz="2800" dirty="0" err="1" smtClean="0"/>
              <a:t>alasan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salah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smtClean="0"/>
              <a:t>Teknologi yang menarik  </a:t>
            </a:r>
            <a:r>
              <a:rPr lang="en-GB" sz="2400" dirty="0" err="1" smtClean="0"/>
              <a:t>atau</a:t>
            </a:r>
            <a:r>
              <a:rPr lang="en-GB" sz="2400" dirty="0" smtClean="0"/>
              <a:t> </a:t>
            </a:r>
            <a:r>
              <a:rPr lang="en-GB" sz="2400" dirty="0" err="1" smtClean="0"/>
              <a:t>dorong</a:t>
            </a:r>
            <a:r>
              <a:rPr lang="en-GB" sz="2400" dirty="0" smtClean="0"/>
              <a:t> </a:t>
            </a:r>
            <a:r>
              <a:rPr lang="en-GB" sz="2400" dirty="0" err="1" smtClean="0"/>
              <a:t>politik</a:t>
            </a:r>
            <a:endParaRPr lang="en-GB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E753-5185-42EF-A911-571EA7BB2367}" type="slidenum">
              <a:rPr lang="en-GB"/>
              <a:pPr/>
              <a:t>27</a:t>
            </a:fld>
            <a:endParaRPr lang="en-GB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500"/>
              </a:spcAft>
            </a:pPr>
            <a:r>
              <a:rPr lang="en-GB" dirty="0" err="1" smtClean="0"/>
              <a:t>Masalah</a:t>
            </a:r>
            <a:r>
              <a:rPr lang="en-GB" dirty="0" smtClean="0"/>
              <a:t> </a:t>
            </a:r>
            <a:r>
              <a:rPr lang="en-GB" dirty="0" err="1" smtClean="0"/>
              <a:t>Produktivitas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err="1" smtClean="0"/>
              <a:t>Pengguna</a:t>
            </a:r>
            <a:r>
              <a:rPr lang="en-GB" dirty="0" smtClean="0"/>
              <a:t> </a:t>
            </a:r>
            <a:r>
              <a:rPr lang="en-GB" dirty="0" err="1" smtClean="0"/>
              <a:t>mengubah</a:t>
            </a:r>
            <a:r>
              <a:rPr lang="en-GB" dirty="0" smtClean="0"/>
              <a:t> </a:t>
            </a:r>
            <a:r>
              <a:rPr lang="en-GB" dirty="0" err="1" smtClean="0"/>
              <a:t>pikiran</a:t>
            </a:r>
            <a:r>
              <a:rPr lang="en-GB" dirty="0" smtClean="0"/>
              <a:t> </a:t>
            </a:r>
            <a:r>
              <a:rPr lang="en-GB" dirty="0" err="1" smtClean="0"/>
              <a:t>mereka</a:t>
            </a: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err="1" smtClean="0"/>
              <a:t>peristiwa</a:t>
            </a:r>
            <a:r>
              <a:rPr lang="en-GB" dirty="0" smtClean="0"/>
              <a:t> </a:t>
            </a:r>
            <a:r>
              <a:rPr lang="en-GB" dirty="0" err="1" smtClean="0"/>
              <a:t>eksternal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err="1" smtClean="0"/>
              <a:t>Misalnya</a:t>
            </a:r>
            <a:r>
              <a:rPr lang="en-GB" dirty="0" smtClean="0"/>
              <a:t> </a:t>
            </a:r>
            <a:r>
              <a:rPr lang="en-GB" dirty="0" err="1" smtClean="0"/>
              <a:t>pengenalan</a:t>
            </a:r>
            <a:r>
              <a:rPr lang="en-GB" dirty="0" smtClean="0"/>
              <a:t> </a:t>
            </a:r>
            <a:r>
              <a:rPr lang="en-GB" dirty="0" err="1" smtClean="0"/>
              <a:t>mata</a:t>
            </a:r>
            <a:r>
              <a:rPr lang="en-GB" dirty="0" smtClean="0"/>
              <a:t> </a:t>
            </a:r>
            <a:r>
              <a:rPr lang="en-GB" dirty="0" err="1" smtClean="0"/>
              <a:t>uang</a:t>
            </a:r>
            <a:r>
              <a:rPr lang="en-GB" dirty="0" smtClean="0"/>
              <a:t> Euro</a:t>
            </a:r>
          </a:p>
          <a:p>
            <a:pPr>
              <a:lnSpc>
                <a:spcPct val="90000"/>
              </a:lnSpc>
            </a:pPr>
            <a:r>
              <a:rPr lang="en-GB" dirty="0" err="1" smtClean="0"/>
              <a:t>Implementasi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layak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err="1" smtClean="0"/>
              <a:t>Mungkin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diketahui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awal</a:t>
            </a:r>
            <a:r>
              <a:rPr lang="en-GB" dirty="0" smtClean="0"/>
              <a:t> </a:t>
            </a:r>
            <a:r>
              <a:rPr lang="en-GB" dirty="0" err="1" smtClean="0"/>
              <a:t>proyek</a:t>
            </a: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err="1" smtClean="0"/>
              <a:t>Kurang</a:t>
            </a:r>
            <a:r>
              <a:rPr lang="en-GB" dirty="0" smtClean="0"/>
              <a:t> </a:t>
            </a:r>
            <a:r>
              <a:rPr lang="en-GB" dirty="0" err="1" smtClean="0"/>
              <a:t>mengendalikan</a:t>
            </a:r>
            <a:r>
              <a:rPr lang="en-GB" dirty="0" smtClean="0"/>
              <a:t> </a:t>
            </a:r>
            <a:r>
              <a:rPr lang="en-GB" dirty="0" err="1" smtClean="0"/>
              <a:t>proyek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err="1" smtClean="0"/>
              <a:t>Manajemen</a:t>
            </a:r>
            <a:r>
              <a:rPr lang="en-GB" dirty="0" smtClean="0"/>
              <a:t> </a:t>
            </a:r>
            <a:r>
              <a:rPr lang="en-GB" dirty="0" err="1" smtClean="0"/>
              <a:t>berpengalaman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kesulitan</a:t>
            </a:r>
            <a:r>
              <a:rPr lang="en-GB" dirty="0" smtClean="0"/>
              <a:t> </a:t>
            </a:r>
            <a:r>
              <a:rPr lang="en-GB" dirty="0" err="1" smtClean="0"/>
              <a:t>politik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A492-F0F7-4F4F-8FA1-0C578905566E}" type="slidenum">
              <a:rPr lang="en-GB"/>
              <a:pPr/>
              <a:t>28</a:t>
            </a:fld>
            <a:endParaRPr lang="en-GB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Aft>
                <a:spcPts val="500"/>
              </a:spcAft>
            </a:pPr>
            <a:r>
              <a:rPr lang="en-GB" dirty="0" smtClean="0"/>
              <a:t>Hal yang </a:t>
            </a:r>
            <a:r>
              <a:rPr lang="en-GB" dirty="0" err="1" smtClean="0"/>
              <a:t>Berkaitan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Etika</a:t>
            </a:r>
            <a:r>
              <a:rPr lang="en-GB" dirty="0"/>
              <a:t/>
            </a:r>
            <a:br>
              <a:rPr lang="en-GB" dirty="0"/>
            </a:b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masalah</a:t>
            </a:r>
            <a:r>
              <a:rPr lang="en-GB" dirty="0" smtClean="0"/>
              <a:t> Stakeholder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Beberapa</a:t>
            </a:r>
            <a:r>
              <a:rPr lang="en-GB" dirty="0" smtClean="0"/>
              <a:t> IS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mempengaruhi</a:t>
            </a:r>
            <a:r>
              <a:rPr lang="en-GB" dirty="0" smtClean="0"/>
              <a:t> </a:t>
            </a:r>
            <a:r>
              <a:rPr lang="en-GB" dirty="0" err="1" smtClean="0"/>
              <a:t>orang</a:t>
            </a:r>
            <a:r>
              <a:rPr lang="en-GB" dirty="0" smtClean="0"/>
              <a:t> </a:t>
            </a:r>
            <a:r>
              <a:rPr lang="en-GB" dirty="0" err="1" smtClean="0"/>
              <a:t>jauh</a:t>
            </a:r>
            <a:r>
              <a:rPr lang="en-GB" dirty="0" smtClean="0"/>
              <a:t> </a:t>
            </a:r>
            <a:r>
              <a:rPr lang="en-GB" dirty="0" err="1" smtClean="0"/>
              <a:t>melampaui</a:t>
            </a:r>
            <a:r>
              <a:rPr lang="en-GB" dirty="0" smtClean="0"/>
              <a:t> </a:t>
            </a:r>
            <a:r>
              <a:rPr lang="en-GB" dirty="0" err="1" smtClean="0"/>
              <a:t>pengguna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pemilik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endParaRPr lang="en-GB" dirty="0" smtClean="0"/>
          </a:p>
          <a:p>
            <a:pPr lvl="1"/>
            <a:r>
              <a:rPr lang="en-GB" dirty="0" smtClean="0"/>
              <a:t>Perusahaan </a:t>
            </a:r>
            <a:r>
              <a:rPr lang="en-GB" dirty="0" err="1" smtClean="0"/>
              <a:t>ponsel</a:t>
            </a:r>
            <a:r>
              <a:rPr lang="en-GB" dirty="0" smtClean="0"/>
              <a:t> </a:t>
            </a:r>
            <a:r>
              <a:rPr lang="en-GB" dirty="0" err="1" smtClean="0"/>
              <a:t>mengumpulkan</a:t>
            </a:r>
            <a:r>
              <a:rPr lang="en-GB" dirty="0" smtClean="0"/>
              <a:t> data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panggilan</a:t>
            </a:r>
            <a:r>
              <a:rPr lang="en-GB" dirty="0" smtClean="0"/>
              <a:t> </a:t>
            </a:r>
            <a:r>
              <a:rPr lang="en-GB" dirty="0" err="1" smtClean="0"/>
              <a:t>pelanggan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gerakan</a:t>
            </a:r>
            <a:r>
              <a:rPr lang="en-GB" dirty="0" smtClean="0"/>
              <a:t> </a:t>
            </a:r>
            <a:r>
              <a:rPr lang="en-GB" dirty="0" err="1" smtClean="0"/>
              <a:t>fisik</a:t>
            </a:r>
            <a:endParaRPr lang="en-GB" dirty="0" smtClean="0"/>
          </a:p>
          <a:p>
            <a:pPr lvl="1"/>
            <a:r>
              <a:rPr lang="en-GB" dirty="0" smtClean="0"/>
              <a:t>Data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dikirimkan</a:t>
            </a:r>
            <a:r>
              <a:rPr lang="en-GB" dirty="0" smtClean="0"/>
              <a:t> </a:t>
            </a:r>
            <a:r>
              <a:rPr lang="en-GB" dirty="0" err="1" smtClean="0"/>
              <a:t>ke</a:t>
            </a:r>
            <a:r>
              <a:rPr lang="en-GB" dirty="0" smtClean="0"/>
              <a:t> </a:t>
            </a:r>
            <a:r>
              <a:rPr lang="en-GB" dirty="0" err="1" smtClean="0"/>
              <a:t>polisi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banyak</a:t>
            </a:r>
            <a:r>
              <a:rPr lang="en-GB" dirty="0" smtClean="0"/>
              <a:t> </a:t>
            </a:r>
            <a:r>
              <a:rPr lang="en-GB" dirty="0" err="1" smtClean="0"/>
              <a:t>instansi</a:t>
            </a:r>
            <a:r>
              <a:rPr lang="en-GB" dirty="0" smtClean="0"/>
              <a:t> </a:t>
            </a:r>
            <a:r>
              <a:rPr lang="en-GB" dirty="0" err="1" smtClean="0"/>
              <a:t>pemerintah</a:t>
            </a:r>
            <a:r>
              <a:rPr lang="en-GB" dirty="0" smtClean="0"/>
              <a:t> </a:t>
            </a:r>
            <a:r>
              <a:rPr lang="en-GB" dirty="0" err="1" smtClean="0"/>
              <a:t>lainnya</a:t>
            </a:r>
            <a:endParaRPr lang="en-GB" dirty="0" smtClean="0"/>
          </a:p>
          <a:p>
            <a:pPr lvl="1"/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Anda</a:t>
            </a:r>
            <a:r>
              <a:rPr lang="en-GB" dirty="0" smtClean="0"/>
              <a:t> </a:t>
            </a:r>
            <a:r>
              <a:rPr lang="en-GB" dirty="0" err="1" smtClean="0"/>
              <a:t>tahu</a:t>
            </a:r>
            <a:r>
              <a:rPr lang="en-GB" dirty="0" smtClean="0"/>
              <a:t> data </a:t>
            </a:r>
            <a:r>
              <a:rPr lang="en-GB" dirty="0" err="1" smtClean="0"/>
              <a:t>apa</a:t>
            </a:r>
            <a:r>
              <a:rPr lang="en-GB" dirty="0" smtClean="0"/>
              <a:t> yang </a:t>
            </a:r>
            <a:r>
              <a:rPr lang="en-GB" dirty="0" err="1" smtClean="0"/>
              <a:t>disimpan</a:t>
            </a:r>
            <a:r>
              <a:rPr lang="en-GB" dirty="0" smtClean="0"/>
              <a:t>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Anda</a:t>
            </a:r>
            <a:r>
              <a:rPr lang="en-GB" dirty="0" smtClean="0"/>
              <a:t>? </a:t>
            </a:r>
            <a:r>
              <a:rPr lang="en-GB" dirty="0" err="1" smtClean="0"/>
              <a:t>Siapa</a:t>
            </a:r>
            <a:r>
              <a:rPr lang="en-GB" dirty="0" smtClean="0"/>
              <a:t> </a:t>
            </a:r>
            <a:r>
              <a:rPr lang="en-GB" dirty="0" err="1" smtClean="0"/>
              <a:t>saja</a:t>
            </a:r>
            <a:r>
              <a:rPr lang="en-GB" dirty="0" smtClean="0"/>
              <a:t>? Dan </a:t>
            </a:r>
            <a:r>
              <a:rPr lang="en-GB" dirty="0" err="1" smtClean="0"/>
              <a:t>digunakan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apa</a:t>
            </a:r>
            <a:r>
              <a:rPr lang="en-GB" dirty="0" smtClean="0"/>
              <a:t>?</a:t>
            </a: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7910-DB5C-4ECA-9C5A-93A561DD93F8}" type="slidenum">
              <a:rPr lang="en-GB"/>
              <a:pPr/>
              <a:t>29</a:t>
            </a:fld>
            <a:endParaRPr lang="en-GB"/>
          </a:p>
        </p:txBody>
      </p:sp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Analisa</a:t>
            </a:r>
            <a:r>
              <a:rPr lang="en-GB" dirty="0" smtClean="0"/>
              <a:t> Stakeholder</a:t>
            </a:r>
            <a:endParaRPr lang="en-GB" dirty="0"/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Pendekatan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berusaha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mengidentifikasi</a:t>
            </a:r>
            <a:r>
              <a:rPr lang="en-GB" dirty="0" smtClean="0"/>
              <a:t> </a:t>
            </a:r>
            <a:r>
              <a:rPr lang="en-GB" dirty="0" err="1" smtClean="0"/>
              <a:t>setiap</a:t>
            </a:r>
            <a:r>
              <a:rPr lang="en-GB" dirty="0" smtClean="0"/>
              <a:t> </a:t>
            </a:r>
            <a:r>
              <a:rPr lang="en-GB" dirty="0" err="1" smtClean="0"/>
              <a:t>orang</a:t>
            </a:r>
            <a:r>
              <a:rPr lang="en-GB" dirty="0" smtClean="0"/>
              <a:t> </a:t>
            </a:r>
            <a:r>
              <a:rPr lang="en-GB" dirty="0" err="1" smtClean="0"/>
              <a:t>dipengaruhi</a:t>
            </a:r>
            <a:r>
              <a:rPr lang="en-GB" dirty="0" smtClean="0"/>
              <a:t> </a:t>
            </a:r>
            <a:r>
              <a:rPr lang="en-GB" dirty="0" err="1" smtClean="0"/>
              <a:t>oleh</a:t>
            </a:r>
            <a:r>
              <a:rPr lang="en-GB" dirty="0" smtClean="0"/>
              <a:t> IS yang </a:t>
            </a:r>
            <a:r>
              <a:rPr lang="en-GB" dirty="0" err="1" smtClean="0"/>
              <a:t>diusulkan</a:t>
            </a:r>
            <a:r>
              <a:rPr lang="en-GB" dirty="0" smtClean="0"/>
              <a:t> </a:t>
            </a:r>
          </a:p>
          <a:p>
            <a:pPr lvl="1"/>
            <a:r>
              <a:rPr lang="en-GB" dirty="0" err="1" smtClean="0"/>
              <a:t>Siapa</a:t>
            </a:r>
            <a:r>
              <a:rPr lang="en-GB" dirty="0" smtClean="0"/>
              <a:t> stakeholder?</a:t>
            </a:r>
          </a:p>
          <a:p>
            <a:pPr lvl="1"/>
            <a:r>
              <a:rPr lang="en-GB" dirty="0" err="1" smtClean="0"/>
              <a:t>Bagaimana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mempengaruhi</a:t>
            </a:r>
            <a:r>
              <a:rPr lang="en-GB" dirty="0" smtClean="0"/>
              <a:t> </a:t>
            </a:r>
            <a:r>
              <a:rPr lang="en-GB" dirty="0" err="1" smtClean="0"/>
              <a:t>setiap</a:t>
            </a:r>
            <a:r>
              <a:rPr lang="en-GB" dirty="0" smtClean="0"/>
              <a:t> </a:t>
            </a:r>
            <a:r>
              <a:rPr lang="en-GB" dirty="0" err="1" smtClean="0"/>
              <a:t>kelompok</a:t>
            </a:r>
            <a:r>
              <a:rPr lang="en-GB" dirty="0" smtClean="0"/>
              <a:t>?</a:t>
            </a:r>
          </a:p>
          <a:p>
            <a:pPr lvl="1"/>
            <a:r>
              <a:rPr lang="en-GB" dirty="0" err="1" smtClean="0"/>
              <a:t>Apa</a:t>
            </a:r>
            <a:r>
              <a:rPr lang="en-GB" dirty="0" smtClean="0"/>
              <a:t> </a:t>
            </a:r>
            <a:r>
              <a:rPr lang="en-GB" dirty="0" err="1" smtClean="0"/>
              <a:t>kekhawatiran</a:t>
            </a:r>
            <a:r>
              <a:rPr lang="en-GB" dirty="0" smtClean="0"/>
              <a:t> </a:t>
            </a:r>
            <a:r>
              <a:rPr lang="en-GB" dirty="0" err="1" smtClean="0"/>
              <a:t>mereka</a:t>
            </a:r>
            <a:r>
              <a:rPr lang="en-GB" dirty="0" smtClean="0"/>
              <a:t> yang </a:t>
            </a:r>
            <a:r>
              <a:rPr lang="en-GB" dirty="0" err="1" smtClean="0"/>
              <a:t>sah</a:t>
            </a:r>
            <a:r>
              <a:rPr lang="en-GB" dirty="0" smtClean="0"/>
              <a:t>?</a:t>
            </a:r>
          </a:p>
          <a:p>
            <a:pPr lvl="1"/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implikasi</a:t>
            </a:r>
            <a:r>
              <a:rPr lang="en-GB" dirty="0" smtClean="0"/>
              <a:t> </a:t>
            </a:r>
            <a:r>
              <a:rPr lang="en-GB" dirty="0" err="1" smtClean="0"/>
              <a:t>hukum</a:t>
            </a:r>
            <a:r>
              <a:rPr lang="en-GB" dirty="0" smtClean="0"/>
              <a:t>, </a:t>
            </a:r>
            <a:r>
              <a:rPr lang="en-GB" dirty="0" err="1" smtClean="0"/>
              <a:t>misalnya</a:t>
            </a:r>
            <a:r>
              <a:rPr lang="en-GB" dirty="0" smtClean="0"/>
              <a:t> Data Protection Act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Inggris</a:t>
            </a:r>
            <a:r>
              <a:rPr lang="en-GB" dirty="0" smtClean="0"/>
              <a:t>?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229600" cy="175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Perhatikan</a:t>
            </a:r>
            <a:r>
              <a:rPr lang="en-US" sz="2800" dirty="0" smtClean="0"/>
              <a:t> Video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pengantar</a:t>
            </a:r>
            <a:r>
              <a:rPr lang="en-US" sz="2800" dirty="0" smtClean="0"/>
              <a:t> </a:t>
            </a:r>
            <a:r>
              <a:rPr lang="en-US" sz="2800" dirty="0" err="1" smtClean="0"/>
              <a:t>materi</a:t>
            </a:r>
            <a:r>
              <a:rPr lang="en-US" sz="2800" dirty="0" smtClean="0"/>
              <a:t> . </a:t>
            </a:r>
            <a:r>
              <a:rPr lang="en-US" sz="2800" dirty="0" err="1" smtClean="0"/>
              <a:t>Klik</a:t>
            </a:r>
            <a:r>
              <a:rPr lang="en-US" sz="2800" dirty="0" smtClean="0"/>
              <a:t> Video </a:t>
            </a:r>
            <a:r>
              <a:rPr lang="en-US" sz="2800" dirty="0" err="1" smtClean="0"/>
              <a:t>pada</a:t>
            </a:r>
            <a:r>
              <a:rPr lang="en-US" sz="2800" dirty="0" smtClean="0"/>
              <a:t> slide </a:t>
            </a:r>
            <a:r>
              <a:rPr lang="en-US" sz="2800" dirty="0" err="1" smtClean="0"/>
              <a:t>halaman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berikutnya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3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B271FAC9-979A-416E-8574-5C4D8456983D}" type="slidenum">
              <a:rPr lang="en-GB"/>
              <a:pPr/>
              <a:t>30</a:t>
            </a:fld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371600"/>
            <a:ext cx="7772400" cy="1470025"/>
          </a:xfrm>
        </p:spPr>
        <p:txBody>
          <a:bodyPr/>
          <a:lstStyle/>
          <a:p>
            <a:r>
              <a:rPr lang="en-GB" dirty="0" err="1" smtClean="0">
                <a:cs typeface="Times New Roman" pitchFamily="18" charset="0"/>
              </a:rPr>
              <a:t>Menghindari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Masalah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47AD-6892-48F6-8AAE-0E7140BAB85C}" type="slidenum">
              <a:rPr lang="en-GB"/>
              <a:pPr/>
              <a:t>31</a:t>
            </a:fld>
            <a:endParaRPr lang="en-GB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 Problem Solving</a:t>
            </a:r>
            <a:endParaRPr lang="en-GB" dirty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err="1" smtClean="0"/>
              <a:t>Fase</a:t>
            </a:r>
            <a:r>
              <a:rPr lang="en-GB" sz="2800" dirty="0" smtClean="0"/>
              <a:t> </a:t>
            </a:r>
            <a:r>
              <a:rPr lang="en-GB" sz="2800" dirty="0" err="1" smtClean="0"/>
              <a:t>utama</a:t>
            </a:r>
            <a:endParaRPr lang="en-GB" sz="2800" dirty="0" smtClean="0"/>
          </a:p>
          <a:p>
            <a:pPr lvl="1"/>
            <a:r>
              <a:rPr lang="en-GB" sz="2400" dirty="0" err="1" smtClean="0"/>
              <a:t>pengumpulan</a:t>
            </a:r>
            <a:r>
              <a:rPr lang="en-GB" sz="2400" dirty="0" smtClean="0"/>
              <a:t> data</a:t>
            </a:r>
          </a:p>
          <a:p>
            <a:r>
              <a:rPr lang="en-GB" sz="2800" dirty="0" err="1" smtClean="0"/>
              <a:t>Masalah</a:t>
            </a:r>
            <a:r>
              <a:rPr lang="en-GB" sz="2800" dirty="0" smtClean="0"/>
              <a:t> </a:t>
            </a:r>
            <a:r>
              <a:rPr lang="en-GB" sz="2800" dirty="0" err="1" smtClean="0"/>
              <a:t>redefinisi</a:t>
            </a:r>
            <a:endParaRPr lang="en-GB" sz="2800" dirty="0" smtClean="0"/>
          </a:p>
          <a:p>
            <a:pPr lvl="1"/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berfokus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pemahaman</a:t>
            </a:r>
            <a:r>
              <a:rPr lang="en-GB" sz="2400" dirty="0" smtClean="0"/>
              <a:t> </a:t>
            </a:r>
            <a:r>
              <a:rPr lang="en-GB" sz="2400" dirty="0" err="1" smtClean="0"/>
              <a:t>apa</a:t>
            </a:r>
            <a:r>
              <a:rPr lang="en-GB" sz="2400" dirty="0" smtClean="0"/>
              <a:t> </a:t>
            </a:r>
            <a:r>
              <a:rPr lang="en-GB" sz="2400" dirty="0" err="1" smtClean="0"/>
              <a:t>masalahnya</a:t>
            </a:r>
            <a:r>
              <a:rPr lang="en-GB" sz="2400" dirty="0" smtClean="0"/>
              <a:t> </a:t>
            </a:r>
            <a:r>
              <a:rPr lang="en-GB" sz="2400" dirty="0" err="1" smtClean="0"/>
              <a:t>adalah</a:t>
            </a:r>
            <a:r>
              <a:rPr lang="en-GB" sz="2400" dirty="0" smtClean="0"/>
              <a:t> </a:t>
            </a:r>
            <a:r>
              <a:rPr lang="en-GB" sz="2400" dirty="0" err="1" smtClean="0"/>
              <a:t>tentang</a:t>
            </a:r>
            <a:endParaRPr lang="en-GB" sz="2400" dirty="0" smtClean="0"/>
          </a:p>
          <a:p>
            <a:r>
              <a:rPr lang="en-GB" sz="2800" dirty="0" err="1" smtClean="0"/>
              <a:t>Mencari</a:t>
            </a:r>
            <a:r>
              <a:rPr lang="en-GB" sz="2800" dirty="0" smtClean="0"/>
              <a:t> </a:t>
            </a:r>
            <a:r>
              <a:rPr lang="en-GB" sz="2800" dirty="0" err="1" smtClean="0"/>
              <a:t>ide-ide</a:t>
            </a:r>
            <a:endParaRPr lang="en-GB" sz="2800" dirty="0" smtClean="0"/>
          </a:p>
          <a:p>
            <a:pPr lvl="1"/>
            <a:r>
              <a:rPr lang="en-GB" sz="2400" dirty="0" err="1" smtClean="0"/>
              <a:t>Berkaitan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pemahaman</a:t>
            </a:r>
            <a:r>
              <a:rPr lang="en-GB" sz="2400" dirty="0" smtClean="0"/>
              <a:t> </a:t>
            </a:r>
            <a:r>
              <a:rPr lang="en-GB" sz="2400" dirty="0" err="1" smtClean="0"/>
              <a:t>tentang</a:t>
            </a:r>
            <a:r>
              <a:rPr lang="en-GB" sz="2400" dirty="0" smtClean="0"/>
              <a:t> </a:t>
            </a:r>
            <a:r>
              <a:rPr lang="en-GB" sz="2400" dirty="0" err="1" smtClean="0"/>
              <a:t>sifat</a:t>
            </a:r>
            <a:r>
              <a:rPr lang="en-GB" sz="2400" dirty="0" smtClean="0"/>
              <a:t> </a:t>
            </a:r>
            <a:r>
              <a:rPr lang="en-GB" sz="2400" dirty="0" err="1" smtClean="0"/>
              <a:t>dari</a:t>
            </a:r>
            <a:r>
              <a:rPr lang="en-GB" sz="2400" dirty="0" smtClean="0"/>
              <a:t> </a:t>
            </a:r>
            <a:r>
              <a:rPr lang="en-GB" sz="2400" dirty="0" err="1" smtClean="0"/>
              <a:t>masalah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solusi</a:t>
            </a:r>
            <a:r>
              <a:rPr lang="en-GB" sz="2400" dirty="0" smtClean="0"/>
              <a:t> yang </a:t>
            </a:r>
            <a:r>
              <a:rPr lang="en-GB" sz="2400" dirty="0" err="1" smtClean="0"/>
              <a:t>mungkin</a:t>
            </a:r>
            <a:endParaRPr lang="en-GB" sz="2400" dirty="0" smtClean="0"/>
          </a:p>
          <a:p>
            <a:r>
              <a:rPr lang="en-GB" sz="2800" dirty="0" err="1" smtClean="0"/>
              <a:t>Mencari</a:t>
            </a:r>
            <a:r>
              <a:rPr lang="en-GB" sz="2800" dirty="0" smtClean="0"/>
              <a:t> </a:t>
            </a:r>
            <a:r>
              <a:rPr lang="en-GB" sz="2800" dirty="0" err="1" smtClean="0"/>
              <a:t>solusi</a:t>
            </a:r>
            <a:endParaRPr lang="en-GB" sz="2800" dirty="0" smtClean="0"/>
          </a:p>
          <a:p>
            <a:r>
              <a:rPr lang="en-GB" sz="2800" dirty="0" err="1" smtClean="0"/>
              <a:t>Implementasi</a:t>
            </a:r>
            <a:endParaRPr lang="en-GB" sz="2800" dirty="0" smtClean="0"/>
          </a:p>
          <a:p>
            <a:pPr lvl="1">
              <a:buFontTx/>
              <a:buNone/>
            </a:pPr>
            <a:endParaRPr lang="en-GB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0089-0BFE-4DF3-A874-F21EDC521B1D}" type="slidenum">
              <a:rPr lang="en-GB"/>
              <a:pPr/>
              <a:t>32</a:t>
            </a:fld>
            <a:endParaRPr lang="en-GB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 Problem Solving</a:t>
            </a:r>
            <a:endParaRPr lang="en-GB" dirty="0"/>
          </a:p>
        </p:txBody>
      </p:sp>
      <p:graphicFrame>
        <p:nvGraphicFramePr>
          <p:cNvPr id="156675" name="Object 3"/>
          <p:cNvGraphicFramePr>
            <a:graphicFrameLocks noChangeAspect="1"/>
          </p:cNvGraphicFramePr>
          <p:nvPr/>
        </p:nvGraphicFramePr>
        <p:xfrm>
          <a:off x="1287463" y="1614487"/>
          <a:ext cx="7006689" cy="3895975"/>
        </p:xfrm>
        <a:graphic>
          <a:graphicData uri="http://schemas.openxmlformats.org/presentationml/2006/ole">
            <p:oleObj spid="_x0000_s34818" r:id="rId3" imgW="5524500" imgH="3086100" progId="">
              <p:embed/>
            </p:oleObj>
          </a:graphicData>
        </a:graphic>
      </p:graphicFrame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4727575" y="5629275"/>
            <a:ext cx="3883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GB" sz="12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General problem solving model (adapted from Hicks, 1991).</a:t>
            </a:r>
            <a:endParaRPr lang="en-GB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B6CD-6BC4-4711-AC3F-B2731A577B57}" type="slidenum">
              <a:rPr lang="en-GB"/>
              <a:pPr/>
              <a:t>33</a:t>
            </a:fld>
            <a:endParaRPr lang="en-GB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Siklus</a:t>
            </a:r>
            <a:r>
              <a:rPr lang="en-GB" dirty="0" smtClean="0"/>
              <a:t> </a:t>
            </a:r>
            <a:r>
              <a:rPr lang="en-GB" dirty="0" err="1" smtClean="0"/>
              <a:t>Hidup</a:t>
            </a:r>
            <a:r>
              <a:rPr lang="en-GB" dirty="0" smtClean="0"/>
              <a:t> </a:t>
            </a:r>
            <a:r>
              <a:rPr lang="en-GB" dirty="0" err="1" smtClean="0"/>
              <a:t>Proyek</a:t>
            </a:r>
            <a:endParaRPr lang="en-GB" dirty="0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Pembedaan</a:t>
            </a:r>
            <a:r>
              <a:rPr lang="en-GB" dirty="0" smtClean="0"/>
              <a:t> </a:t>
            </a:r>
            <a:r>
              <a:rPr lang="en-GB" dirty="0" err="1" smtClean="0"/>
              <a:t>antara</a:t>
            </a:r>
            <a:endParaRPr lang="en-GB" dirty="0" smtClean="0"/>
          </a:p>
          <a:p>
            <a:pPr lvl="1"/>
            <a:r>
              <a:rPr lang="en-GB" dirty="0" err="1" smtClean="0"/>
              <a:t>Pengembangan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, yang </a:t>
            </a:r>
            <a:r>
              <a:rPr lang="en-GB" dirty="0" err="1" smtClean="0"/>
              <a:t>mencakup</a:t>
            </a:r>
            <a:r>
              <a:rPr lang="en-GB" dirty="0" smtClean="0"/>
              <a:t> </a:t>
            </a:r>
            <a:r>
              <a:rPr lang="en-GB" dirty="0" err="1" smtClean="0"/>
              <a:t>manusia</a:t>
            </a:r>
            <a:r>
              <a:rPr lang="en-GB" dirty="0" smtClean="0"/>
              <a:t>, </a:t>
            </a:r>
            <a:r>
              <a:rPr lang="en-GB" dirty="0" err="1" smtClean="0"/>
              <a:t>perangkat</a:t>
            </a:r>
            <a:r>
              <a:rPr lang="en-GB" dirty="0" smtClean="0"/>
              <a:t> </a:t>
            </a:r>
            <a:r>
              <a:rPr lang="en-GB" dirty="0" err="1" smtClean="0"/>
              <a:t>lunak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perangkat</a:t>
            </a:r>
            <a:r>
              <a:rPr lang="en-GB" dirty="0" smtClean="0"/>
              <a:t> </a:t>
            </a:r>
            <a:r>
              <a:rPr lang="en-GB" dirty="0" err="1" smtClean="0"/>
              <a:t>keras</a:t>
            </a:r>
            <a:r>
              <a:rPr lang="en-GB" dirty="0" smtClean="0"/>
              <a:t> </a:t>
            </a:r>
            <a:r>
              <a:rPr lang="en-GB" dirty="0" err="1" smtClean="0"/>
              <a:t>elemen</a:t>
            </a:r>
            <a:endParaRPr lang="en-GB" dirty="0" smtClean="0"/>
          </a:p>
          <a:p>
            <a:pPr lvl="1"/>
            <a:r>
              <a:rPr lang="en-GB" dirty="0" err="1" smtClean="0"/>
              <a:t>Pengembangan</a:t>
            </a:r>
            <a:r>
              <a:rPr lang="en-GB" dirty="0" smtClean="0"/>
              <a:t> </a:t>
            </a:r>
            <a:r>
              <a:rPr lang="en-GB" dirty="0" err="1" smtClean="0"/>
              <a:t>perangkat</a:t>
            </a:r>
            <a:r>
              <a:rPr lang="en-GB" dirty="0" smtClean="0"/>
              <a:t> </a:t>
            </a:r>
            <a:r>
              <a:rPr lang="en-GB" dirty="0" err="1" smtClean="0"/>
              <a:t>lunak</a:t>
            </a:r>
            <a:r>
              <a:rPr lang="en-GB" dirty="0" smtClean="0"/>
              <a:t>, yang </a:t>
            </a:r>
            <a:r>
              <a:rPr lang="en-GB" dirty="0" err="1" smtClean="0"/>
              <a:t>terutama</a:t>
            </a:r>
            <a:r>
              <a:rPr lang="en-GB" dirty="0" smtClean="0"/>
              <a:t> </a:t>
            </a:r>
            <a:r>
              <a:rPr lang="en-GB" dirty="0" err="1" smtClean="0"/>
              <a:t>berkaitan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perangkat</a:t>
            </a:r>
            <a:r>
              <a:rPr lang="en-GB" dirty="0" smtClean="0"/>
              <a:t> </a:t>
            </a:r>
            <a:r>
              <a:rPr lang="en-GB" dirty="0" err="1" smtClean="0"/>
              <a:t>lunak</a:t>
            </a:r>
            <a:endParaRPr lang="en-GB" dirty="0" smtClean="0"/>
          </a:p>
          <a:p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fase</a:t>
            </a:r>
            <a:r>
              <a:rPr lang="en-GB" dirty="0" smtClean="0"/>
              <a:t> </a:t>
            </a:r>
            <a:r>
              <a:rPr lang="en-GB" dirty="0" err="1" smtClean="0"/>
              <a:t>penting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endParaRPr lang="en-GB" dirty="0" smtClean="0"/>
          </a:p>
          <a:p>
            <a:pPr lvl="1"/>
            <a:r>
              <a:rPr lang="en-GB" dirty="0" err="1" smtClean="0"/>
              <a:t>Perencanaan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r>
              <a:rPr lang="en-GB" dirty="0" smtClean="0"/>
              <a:t> </a:t>
            </a:r>
            <a:r>
              <a:rPr lang="en-GB" dirty="0" err="1" smtClean="0"/>
              <a:t>Strategis</a:t>
            </a:r>
            <a:endParaRPr lang="en-GB" dirty="0" smtClean="0"/>
          </a:p>
          <a:p>
            <a:pPr lvl="1"/>
            <a:r>
              <a:rPr lang="en-GB" dirty="0" err="1" smtClean="0"/>
              <a:t>Pemodelan</a:t>
            </a:r>
            <a:r>
              <a:rPr lang="en-GB" dirty="0" smtClean="0"/>
              <a:t> </a:t>
            </a:r>
            <a:r>
              <a:rPr lang="en-GB" dirty="0" err="1" smtClean="0"/>
              <a:t>Bisnis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A871-A110-4BB6-9F75-28B688AD796A}" type="slidenum">
              <a:rPr lang="en-GB"/>
              <a:pPr/>
              <a:t>34</a:t>
            </a:fld>
            <a:endParaRPr lang="en-GB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Siklus</a:t>
            </a:r>
            <a:r>
              <a:rPr lang="en-GB" dirty="0" smtClean="0"/>
              <a:t> </a:t>
            </a:r>
            <a:r>
              <a:rPr lang="en-GB" dirty="0" err="1" smtClean="0"/>
              <a:t>Hidup</a:t>
            </a:r>
            <a:r>
              <a:rPr lang="en-GB" dirty="0" smtClean="0"/>
              <a:t> Waterfall</a:t>
            </a:r>
            <a:endParaRPr lang="en-GB" dirty="0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The traditional life cycle (TLC</a:t>
            </a:r>
            <a:r>
              <a:rPr lang="en-GB" sz="2800" dirty="0" smtClean="0"/>
              <a:t>) </a:t>
            </a:r>
            <a:r>
              <a:rPr lang="en-GB" sz="2800" dirty="0" err="1" smtClean="0"/>
              <a:t>Tradisional</a:t>
            </a:r>
            <a:r>
              <a:rPr lang="en-GB" sz="2800" dirty="0" smtClean="0"/>
              <a:t> </a:t>
            </a:r>
            <a:r>
              <a:rPr lang="en-GB" sz="2800" dirty="0" err="1" smtClean="0"/>
              <a:t>siklus</a:t>
            </a:r>
            <a:r>
              <a:rPr lang="en-GB" sz="2800" dirty="0" smtClean="0"/>
              <a:t> </a:t>
            </a:r>
            <a:r>
              <a:rPr lang="en-GB" sz="2800" dirty="0" err="1" smtClean="0"/>
              <a:t>hidup</a:t>
            </a:r>
            <a:r>
              <a:rPr lang="en-GB" sz="2800" dirty="0" smtClean="0"/>
              <a:t> </a:t>
            </a:r>
            <a:r>
              <a:rPr lang="en-GB" sz="2800" dirty="0" err="1" smtClean="0"/>
              <a:t>untuk</a:t>
            </a:r>
            <a:r>
              <a:rPr lang="en-GB" sz="2800" dirty="0" smtClean="0"/>
              <a:t> </a:t>
            </a:r>
            <a:r>
              <a:rPr lang="en-GB" sz="2800" dirty="0" err="1" smtClean="0"/>
              <a:t>pengembangan</a:t>
            </a:r>
            <a:r>
              <a:rPr lang="en-GB" sz="2800" dirty="0" smtClean="0"/>
              <a:t> </a:t>
            </a:r>
            <a:r>
              <a:rPr lang="en-GB" sz="2800" dirty="0" err="1" smtClean="0"/>
              <a:t>sistem</a:t>
            </a:r>
            <a:r>
              <a:rPr lang="en-GB" sz="2800" dirty="0" smtClean="0"/>
              <a:t> </a:t>
            </a:r>
            <a:r>
              <a:rPr lang="en-GB" sz="2800" dirty="0" err="1" smtClean="0"/>
              <a:t>informasi</a:t>
            </a:r>
            <a:r>
              <a:rPr lang="en-GB" sz="2800" dirty="0" smtClean="0"/>
              <a:t>, </a:t>
            </a:r>
            <a:r>
              <a:rPr lang="en-GB" sz="2800" dirty="0" err="1" smtClean="0"/>
              <a:t>juga</a:t>
            </a:r>
            <a:r>
              <a:rPr lang="en-GB" sz="2800" dirty="0" smtClean="0"/>
              <a:t> </a:t>
            </a:r>
            <a:r>
              <a:rPr lang="en-GB" sz="2800" dirty="0" err="1" smtClean="0"/>
              <a:t>dikenal</a:t>
            </a:r>
            <a:r>
              <a:rPr lang="en-GB" sz="2800" dirty="0" smtClean="0"/>
              <a:t> </a:t>
            </a:r>
            <a:r>
              <a:rPr lang="en-GB" sz="2800" dirty="0" err="1" smtClean="0"/>
              <a:t>sebagai</a:t>
            </a:r>
            <a:r>
              <a:rPr lang="en-GB" sz="2800" dirty="0" smtClean="0"/>
              <a:t> model </a:t>
            </a:r>
            <a:r>
              <a:rPr lang="en-GB" sz="2800" dirty="0" err="1" smtClean="0"/>
              <a:t>siklus</a:t>
            </a:r>
            <a:r>
              <a:rPr lang="en-GB" sz="2800" dirty="0" smtClean="0"/>
              <a:t> </a:t>
            </a:r>
            <a:r>
              <a:rPr lang="en-GB" sz="2800" dirty="0" err="1" smtClean="0"/>
              <a:t>hidup</a:t>
            </a:r>
            <a:r>
              <a:rPr lang="en-GB" sz="2800" dirty="0" smtClean="0"/>
              <a:t> air </a:t>
            </a:r>
            <a:r>
              <a:rPr lang="en-GB" sz="2800" dirty="0" err="1" smtClean="0"/>
              <a:t>terjun</a:t>
            </a:r>
            <a:r>
              <a:rPr lang="en-GB" sz="2800" dirty="0" smtClean="0"/>
              <a:t>.</a:t>
            </a:r>
          </a:p>
          <a:p>
            <a:r>
              <a:rPr lang="en-GB" sz="2800" dirty="0" err="1" smtClean="0"/>
              <a:t>Disebut</a:t>
            </a:r>
            <a:r>
              <a:rPr lang="en-GB" sz="2800" dirty="0" smtClean="0"/>
              <a:t> </a:t>
            </a:r>
            <a:r>
              <a:rPr lang="en-GB" sz="2800" dirty="0" err="1" smtClean="0"/>
              <a:t>demikian</a:t>
            </a:r>
            <a:r>
              <a:rPr lang="en-GB" sz="2800" dirty="0" smtClean="0"/>
              <a:t> </a:t>
            </a:r>
            <a:r>
              <a:rPr lang="en-GB" sz="2800" dirty="0" err="1" smtClean="0"/>
              <a:t>karena</a:t>
            </a:r>
            <a:r>
              <a:rPr lang="en-GB" sz="2800" dirty="0" smtClean="0"/>
              <a:t> </a:t>
            </a:r>
            <a:r>
              <a:rPr lang="en-GB" sz="2800" dirty="0" err="1" smtClean="0"/>
              <a:t>kesulitan</a:t>
            </a:r>
            <a:r>
              <a:rPr lang="en-GB" sz="2800" dirty="0" smtClean="0"/>
              <a:t> </a:t>
            </a:r>
            <a:r>
              <a:rPr lang="en-GB" sz="2800" dirty="0" err="1" smtClean="0"/>
              <a:t>untuk</a:t>
            </a:r>
            <a:r>
              <a:rPr lang="en-GB" sz="2800" dirty="0" smtClean="0"/>
              <a:t> </a:t>
            </a:r>
            <a:r>
              <a:rPr lang="en-GB" sz="2800" dirty="0" err="1" smtClean="0"/>
              <a:t>kembali</a:t>
            </a:r>
            <a:r>
              <a:rPr lang="en-GB" sz="2800" dirty="0" smtClean="0"/>
              <a:t> </a:t>
            </a:r>
            <a:r>
              <a:rPr lang="en-GB" sz="2800" dirty="0" err="1" smtClean="0"/>
              <a:t>ke</a:t>
            </a:r>
            <a:r>
              <a:rPr lang="en-GB" sz="2800" dirty="0" smtClean="0"/>
              <a:t> </a:t>
            </a:r>
            <a:r>
              <a:rPr lang="en-GB" sz="2800" dirty="0" err="1" smtClean="0"/>
              <a:t>fase</a:t>
            </a:r>
            <a:r>
              <a:rPr lang="en-GB" sz="2800" dirty="0" smtClean="0"/>
              <a:t> </a:t>
            </a:r>
            <a:r>
              <a:rPr lang="en-GB" sz="2800" dirty="0" err="1" smtClean="0"/>
              <a:t>sebelumnya</a:t>
            </a:r>
            <a:r>
              <a:rPr lang="en-GB" sz="2800" dirty="0" smtClean="0"/>
              <a:t>.</a:t>
            </a:r>
          </a:p>
          <a:p>
            <a:r>
              <a:rPr lang="en-GB" sz="2800" dirty="0" smtClean="0"/>
              <a:t>Model yang </a:t>
            </a:r>
            <a:r>
              <a:rPr lang="en-GB" sz="2800" dirty="0" err="1" smtClean="0"/>
              <a:t>ditampilkan</a:t>
            </a:r>
            <a:r>
              <a:rPr lang="en-GB" sz="2800" dirty="0" smtClean="0"/>
              <a:t> </a:t>
            </a:r>
            <a:r>
              <a:rPr lang="en-GB" sz="2800" dirty="0" err="1" smtClean="0"/>
              <a:t>di</a:t>
            </a:r>
            <a:r>
              <a:rPr lang="en-GB" sz="2800" dirty="0" smtClean="0"/>
              <a:t> </a:t>
            </a:r>
            <a:r>
              <a:rPr lang="en-GB" sz="2800" dirty="0" err="1" smtClean="0"/>
              <a:t>sini</a:t>
            </a:r>
            <a:r>
              <a:rPr lang="en-GB" sz="2800" dirty="0" smtClean="0"/>
              <a:t> </a:t>
            </a:r>
            <a:r>
              <a:rPr lang="en-GB" sz="2800" dirty="0" err="1" smtClean="0"/>
              <a:t>adalah</a:t>
            </a:r>
            <a:r>
              <a:rPr lang="en-GB" sz="2800" dirty="0" smtClean="0"/>
              <a:t> </a:t>
            </a:r>
            <a:r>
              <a:rPr lang="en-GB" sz="2800" dirty="0" err="1" smtClean="0"/>
              <a:t>salah</a:t>
            </a:r>
            <a:r>
              <a:rPr lang="en-GB" sz="2800" dirty="0" smtClean="0"/>
              <a:t> </a:t>
            </a:r>
            <a:r>
              <a:rPr lang="en-GB" sz="2800" dirty="0" err="1" smtClean="0"/>
              <a:t>satu</a:t>
            </a:r>
            <a:r>
              <a:rPr lang="en-GB" sz="2800" dirty="0" smtClean="0"/>
              <a:t> </a:t>
            </a:r>
            <a:r>
              <a:rPr lang="en-GB" sz="2800" dirty="0" err="1" smtClean="0"/>
              <a:t>dari</a:t>
            </a:r>
            <a:r>
              <a:rPr lang="en-GB" sz="2800" dirty="0" smtClean="0"/>
              <a:t> </a:t>
            </a:r>
            <a:r>
              <a:rPr lang="en-GB" sz="2800" dirty="0" err="1" smtClean="0"/>
              <a:t>beberapa</a:t>
            </a:r>
            <a:r>
              <a:rPr lang="en-GB" sz="2800" dirty="0" smtClean="0"/>
              <a:t> </a:t>
            </a:r>
            <a:r>
              <a:rPr lang="en-GB" sz="2800" dirty="0" err="1" smtClean="0"/>
              <a:t>alternatif</a:t>
            </a:r>
            <a:r>
              <a:rPr lang="en-GB" sz="2800" dirty="0" smtClean="0"/>
              <a:t>.</a:t>
            </a:r>
          </a:p>
          <a:p>
            <a:r>
              <a:rPr lang="en-GB" sz="2800" dirty="0" err="1" smtClean="0"/>
              <a:t>Hasil</a:t>
            </a:r>
            <a:r>
              <a:rPr lang="en-GB" sz="2800" dirty="0" smtClean="0"/>
              <a:t> </a:t>
            </a:r>
            <a:r>
              <a:rPr lang="en-GB" sz="2800" dirty="0" err="1" smtClean="0"/>
              <a:t>ditampilkan</a:t>
            </a:r>
            <a:r>
              <a:rPr lang="en-GB" sz="2800" dirty="0" smtClean="0"/>
              <a:t> </a:t>
            </a:r>
            <a:r>
              <a:rPr lang="en-GB" sz="2800" dirty="0" err="1" smtClean="0"/>
              <a:t>untuk</a:t>
            </a:r>
            <a:r>
              <a:rPr lang="en-GB" sz="2800" dirty="0" smtClean="0"/>
              <a:t> </a:t>
            </a:r>
            <a:r>
              <a:rPr lang="en-GB" sz="2800" dirty="0" err="1" smtClean="0"/>
              <a:t>setiap</a:t>
            </a:r>
            <a:r>
              <a:rPr lang="en-GB" sz="2800" dirty="0" smtClean="0"/>
              <a:t> </a:t>
            </a:r>
            <a:r>
              <a:rPr lang="en-GB" sz="2800" dirty="0" err="1" smtClean="0"/>
              <a:t>tahap</a:t>
            </a:r>
            <a:r>
              <a:rPr lang="en-GB" sz="2800" dirty="0" smtClean="0"/>
              <a:t>.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0DB3-5AC2-4124-977C-2A771B1A7DA3}" type="slidenum">
              <a:rPr lang="en-GB"/>
              <a:pPr/>
              <a:t>35</a:t>
            </a:fld>
            <a:endParaRPr lang="en-GB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Traditional Life Cycle</a:t>
            </a:r>
          </a:p>
        </p:txBody>
      </p:sp>
      <p:graphicFrame>
        <p:nvGraphicFramePr>
          <p:cNvPr id="157699" name="Object 3"/>
          <p:cNvGraphicFramePr>
            <a:graphicFrameLocks noChangeAspect="1"/>
          </p:cNvGraphicFramePr>
          <p:nvPr/>
        </p:nvGraphicFramePr>
        <p:xfrm>
          <a:off x="1611313" y="1808163"/>
          <a:ext cx="6178550" cy="4241800"/>
        </p:xfrm>
        <a:graphic>
          <a:graphicData uri="http://schemas.openxmlformats.org/presentationml/2006/ole">
            <p:oleObj spid="_x0000_s35842" r:id="rId3" imgW="4295775" imgH="3028950" progId="">
              <p:embed/>
            </p:oleObj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6DAD-8E89-4AC5-BAA1-6FE357569529}" type="slidenum">
              <a:rPr lang="en-GB"/>
              <a:pPr/>
              <a:t>36</a:t>
            </a:fld>
            <a:endParaRPr lang="en-GB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TLC Deliverables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Systems Engineering</a:t>
            </a:r>
          </a:p>
          <a:p>
            <a:pPr lvl="1"/>
            <a:r>
              <a:rPr lang="en-GB" dirty="0" smtClean="0"/>
              <a:t>High level architectural specification</a:t>
            </a:r>
          </a:p>
          <a:p>
            <a:r>
              <a:rPr lang="en-GB" dirty="0" smtClean="0"/>
              <a:t>Requirements Analysis </a:t>
            </a:r>
          </a:p>
          <a:p>
            <a:pPr lvl="1"/>
            <a:r>
              <a:rPr lang="en-GB" dirty="0" smtClean="0"/>
              <a:t>Requirements specification</a:t>
            </a:r>
          </a:p>
          <a:p>
            <a:pPr lvl="1"/>
            <a:r>
              <a:rPr lang="en-GB" dirty="0" smtClean="0"/>
              <a:t>Functional specification</a:t>
            </a:r>
          </a:p>
          <a:p>
            <a:pPr lvl="1"/>
            <a:r>
              <a:rPr lang="en-GB" dirty="0" smtClean="0"/>
              <a:t>Acceptance test specifications</a:t>
            </a:r>
          </a:p>
          <a:p>
            <a:pPr lvl="1">
              <a:buFontTx/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4508500" y="5645150"/>
            <a:ext cx="4360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spcBef>
                <a:spcPct val="30000"/>
              </a:spcBef>
            </a:pPr>
            <a:r>
              <a:rPr lang="en-GB"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Life cycle deliverables (adapted from Sommerville, 1992).</a:t>
            </a:r>
          </a:p>
          <a:p>
            <a:pPr algn="l" eaLnBrk="1" hangingPunct="1"/>
            <a:endParaRPr lang="en-GB" sz="1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FABC-507B-49CA-8C60-2B47B7827EE3}" type="slidenum">
              <a:rPr lang="en-GB"/>
              <a:pPr/>
              <a:t>37</a:t>
            </a:fld>
            <a:endParaRPr lang="en-GB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TLC Deliverables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Design</a:t>
            </a:r>
          </a:p>
          <a:p>
            <a:pPr lvl="1"/>
            <a:r>
              <a:rPr lang="en-GB" dirty="0"/>
              <a:t>Software architecture specification</a:t>
            </a:r>
          </a:p>
          <a:p>
            <a:pPr lvl="1"/>
            <a:r>
              <a:rPr lang="en-GB" dirty="0"/>
              <a:t>System test specification</a:t>
            </a:r>
          </a:p>
          <a:p>
            <a:pPr lvl="1"/>
            <a:r>
              <a:rPr lang="en-GB" dirty="0"/>
              <a:t>Design specification</a:t>
            </a:r>
          </a:p>
          <a:p>
            <a:pPr lvl="1"/>
            <a:r>
              <a:rPr lang="en-GB" dirty="0"/>
              <a:t>Sub-system test specification</a:t>
            </a:r>
          </a:p>
          <a:p>
            <a:pPr lvl="1"/>
            <a:r>
              <a:rPr lang="en-GB" dirty="0"/>
              <a:t>Unit test specification</a:t>
            </a:r>
          </a:p>
          <a:p>
            <a:pPr lvl="1">
              <a:buFontTx/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4508500" y="5645150"/>
            <a:ext cx="4360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spcBef>
                <a:spcPct val="30000"/>
              </a:spcBef>
            </a:pPr>
            <a:r>
              <a:rPr lang="en-GB"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Life cycle deliverables (adapted from Sommerville, 1992).</a:t>
            </a:r>
          </a:p>
          <a:p>
            <a:pPr algn="l" eaLnBrk="1" hangingPunct="1"/>
            <a:endParaRPr lang="en-GB" sz="1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A584-E19A-4714-9817-9749E7F0D132}" type="slidenum">
              <a:rPr lang="en-GB"/>
              <a:pPr/>
              <a:t>38</a:t>
            </a:fld>
            <a:endParaRPr lang="en-GB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TLC Deliverables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Construction</a:t>
            </a:r>
          </a:p>
          <a:p>
            <a:pPr lvl="1">
              <a:lnSpc>
                <a:spcPct val="90000"/>
              </a:lnSpc>
            </a:pPr>
            <a:r>
              <a:rPr lang="en-GB"/>
              <a:t>Program  code</a:t>
            </a:r>
          </a:p>
          <a:p>
            <a:pPr>
              <a:lnSpc>
                <a:spcPct val="90000"/>
              </a:lnSpc>
            </a:pPr>
            <a:r>
              <a:rPr lang="en-GB"/>
              <a:t>Testing</a:t>
            </a:r>
          </a:p>
          <a:p>
            <a:pPr lvl="1">
              <a:lnSpc>
                <a:spcPct val="90000"/>
              </a:lnSpc>
            </a:pPr>
            <a:r>
              <a:rPr lang="en-GB"/>
              <a:t>Unit test report</a:t>
            </a:r>
          </a:p>
          <a:p>
            <a:pPr lvl="1">
              <a:lnSpc>
                <a:spcPct val="90000"/>
              </a:lnSpc>
            </a:pPr>
            <a:r>
              <a:rPr lang="en-GB"/>
              <a:t>Sub-system test report</a:t>
            </a:r>
          </a:p>
          <a:p>
            <a:pPr lvl="1">
              <a:lnSpc>
                <a:spcPct val="90000"/>
              </a:lnSpc>
            </a:pPr>
            <a:r>
              <a:rPr lang="en-GB"/>
              <a:t>System test report</a:t>
            </a:r>
          </a:p>
          <a:p>
            <a:pPr lvl="1">
              <a:lnSpc>
                <a:spcPct val="90000"/>
              </a:lnSpc>
            </a:pPr>
            <a:r>
              <a:rPr lang="en-GB"/>
              <a:t>Acceptance test report</a:t>
            </a:r>
          </a:p>
          <a:p>
            <a:pPr lvl="1">
              <a:lnSpc>
                <a:spcPct val="90000"/>
              </a:lnSpc>
            </a:pPr>
            <a:r>
              <a:rPr lang="en-GB"/>
              <a:t>Completed system</a:t>
            </a:r>
          </a:p>
          <a:p>
            <a:pPr lvl="1">
              <a:lnSpc>
                <a:spcPct val="90000"/>
              </a:lnSpc>
            </a:pPr>
            <a:endParaRPr lang="en-GB"/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4508500" y="5645150"/>
            <a:ext cx="4360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spcBef>
                <a:spcPct val="30000"/>
              </a:spcBef>
            </a:pPr>
            <a:r>
              <a:rPr lang="en-GB"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Life cycle deliverables (adapted from Sommerville, 1992).</a:t>
            </a:r>
          </a:p>
          <a:p>
            <a:pPr algn="l" eaLnBrk="1" hangingPunct="1"/>
            <a:endParaRPr lang="en-GB" sz="1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8E6-8588-4A00-96FA-83FC7B7EDE64}" type="slidenum">
              <a:rPr lang="en-GB"/>
              <a:pPr/>
              <a:t>39</a:t>
            </a:fld>
            <a:endParaRPr lang="en-GB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TLC Deliverables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Installation</a:t>
            </a:r>
          </a:p>
          <a:p>
            <a:pPr lvl="1"/>
            <a:r>
              <a:rPr lang="en-GB"/>
              <a:t>Installed system</a:t>
            </a:r>
          </a:p>
          <a:p>
            <a:r>
              <a:rPr lang="en-GB"/>
              <a:t>Maintenance</a:t>
            </a:r>
          </a:p>
          <a:p>
            <a:pPr lvl="1"/>
            <a:r>
              <a:rPr lang="en-GB"/>
              <a:t>Change requests</a:t>
            </a:r>
          </a:p>
          <a:p>
            <a:pPr lvl="1"/>
            <a:r>
              <a:rPr lang="en-GB"/>
              <a:t>Change request report</a:t>
            </a:r>
          </a:p>
          <a:p>
            <a:endParaRPr lang="en-GB"/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4508500" y="5645150"/>
            <a:ext cx="4360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spcBef>
                <a:spcPct val="30000"/>
              </a:spcBef>
            </a:pPr>
            <a:r>
              <a:rPr lang="en-GB"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Life cycle deliverables (adapted from Sommerville, 1992).</a:t>
            </a:r>
          </a:p>
          <a:p>
            <a:pPr algn="l" eaLnBrk="1" hangingPunct="1"/>
            <a:endParaRPr lang="en-GB" sz="1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1a. Video Sistem Informasi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C40F9-E9D1-4108-B88D-EC37C5A2874F}" type="slidenum">
              <a:rPr lang="en-GB"/>
              <a:pPr/>
              <a:t>40</a:t>
            </a:fld>
            <a:endParaRPr lang="en-GB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Permasalah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TLC</a:t>
            </a:r>
            <a:endParaRPr lang="en-GB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err="1" smtClean="0"/>
              <a:t>Proyek-proyek</a:t>
            </a:r>
            <a:r>
              <a:rPr lang="en-GB" sz="2800" dirty="0" smtClean="0"/>
              <a:t> yang </a:t>
            </a:r>
            <a:r>
              <a:rPr lang="en-GB" sz="2800" dirty="0" err="1" smtClean="0"/>
              <a:t>nyata</a:t>
            </a:r>
            <a:r>
              <a:rPr lang="en-GB" sz="2800" dirty="0" smtClean="0"/>
              <a:t> </a:t>
            </a:r>
            <a:r>
              <a:rPr lang="en-GB" sz="2800" dirty="0" err="1" smtClean="0"/>
              <a:t>jarang</a:t>
            </a:r>
            <a:r>
              <a:rPr lang="en-GB" sz="2800" dirty="0" smtClean="0"/>
              <a:t> </a:t>
            </a:r>
            <a:r>
              <a:rPr lang="en-GB" sz="2800" dirty="0" err="1" smtClean="0"/>
              <a:t>mengikuti</a:t>
            </a:r>
            <a:r>
              <a:rPr lang="en-GB" sz="2800" dirty="0" smtClean="0"/>
              <a:t> </a:t>
            </a:r>
            <a:r>
              <a:rPr lang="en-GB" sz="2800" dirty="0" err="1" smtClean="0"/>
              <a:t>siklus</a:t>
            </a:r>
            <a:r>
              <a:rPr lang="en-GB" sz="2800" dirty="0" smtClean="0"/>
              <a:t> </a:t>
            </a:r>
            <a:r>
              <a:rPr lang="en-GB" sz="2800" dirty="0" err="1" smtClean="0"/>
              <a:t>hidup</a:t>
            </a:r>
            <a:r>
              <a:rPr lang="en-GB" sz="2800" dirty="0" smtClean="0"/>
              <a:t> </a:t>
            </a:r>
            <a:r>
              <a:rPr lang="en-GB" sz="2800" dirty="0" err="1" smtClean="0"/>
              <a:t>ini</a:t>
            </a: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err="1" smtClean="0"/>
              <a:t>Penyimpangan</a:t>
            </a:r>
            <a:r>
              <a:rPr lang="en-GB" sz="2800" dirty="0" smtClean="0"/>
              <a:t> </a:t>
            </a:r>
            <a:r>
              <a:rPr lang="en-GB" sz="2800" dirty="0" err="1" smtClean="0"/>
              <a:t>waktu</a:t>
            </a:r>
            <a:r>
              <a:rPr lang="en-GB" sz="2800" dirty="0" smtClean="0"/>
              <a:t> </a:t>
            </a:r>
            <a:r>
              <a:rPr lang="en-GB" sz="2800" dirty="0" err="1" smtClean="0"/>
              <a:t>antara</a:t>
            </a:r>
            <a:r>
              <a:rPr lang="en-GB" sz="2800" dirty="0" smtClean="0"/>
              <a:t> </a:t>
            </a:r>
            <a:r>
              <a:rPr lang="en-GB" sz="2800" dirty="0" err="1" smtClean="0"/>
              <a:t>sistem</a:t>
            </a:r>
            <a:r>
              <a:rPr lang="en-GB" sz="2800" dirty="0" smtClean="0"/>
              <a:t> </a:t>
            </a:r>
            <a:r>
              <a:rPr lang="en-GB" sz="2800" dirty="0" err="1" smtClean="0"/>
              <a:t>rekayasa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instalasi</a:t>
            </a:r>
            <a:r>
              <a:rPr lang="en-GB" sz="2800" dirty="0" smtClean="0"/>
              <a:t> </a:t>
            </a:r>
            <a:r>
              <a:rPr lang="en-GB" sz="2800" dirty="0" err="1" smtClean="0"/>
              <a:t>akhir</a:t>
            </a:r>
            <a:r>
              <a:rPr lang="en-GB" sz="2800" dirty="0" smtClean="0"/>
              <a:t> </a:t>
            </a:r>
            <a:r>
              <a:rPr lang="en-GB" sz="2800" dirty="0" err="1" smtClean="0"/>
              <a:t>panjang</a:t>
            </a: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err="1" smtClean="0"/>
              <a:t>Iterasi</a:t>
            </a:r>
            <a:r>
              <a:rPr lang="en-GB" sz="2800" dirty="0" smtClean="0"/>
              <a:t> yang </a:t>
            </a:r>
            <a:r>
              <a:rPr lang="en-GB" sz="2800" dirty="0" err="1" smtClean="0"/>
              <a:t>hampir</a:t>
            </a:r>
            <a:r>
              <a:rPr lang="en-GB" sz="2800" dirty="0" smtClean="0"/>
              <a:t> </a:t>
            </a:r>
            <a:r>
              <a:rPr lang="en-GB" sz="2800" dirty="0" err="1" smtClean="0"/>
              <a:t>tak</a:t>
            </a:r>
            <a:r>
              <a:rPr lang="en-GB" sz="2800" dirty="0" smtClean="0"/>
              <a:t> </a:t>
            </a:r>
            <a:r>
              <a:rPr lang="en-GB" sz="2800" dirty="0" err="1" smtClean="0"/>
              <a:t>terelakkan</a:t>
            </a:r>
            <a:r>
              <a:rPr lang="en-GB" sz="2800" dirty="0" smtClean="0"/>
              <a:t> </a:t>
            </a:r>
            <a:r>
              <a:rPr lang="en-GB" sz="2800" dirty="0" err="1" smtClean="0"/>
              <a:t>dalam</a:t>
            </a:r>
            <a:r>
              <a:rPr lang="en-GB" sz="2800" dirty="0" smtClean="0"/>
              <a:t> </a:t>
            </a:r>
            <a:r>
              <a:rPr lang="en-GB" sz="2800" dirty="0" err="1" smtClean="0"/>
              <a:t>proyek-proyek</a:t>
            </a:r>
            <a:r>
              <a:rPr lang="en-GB" sz="2800" dirty="0" smtClean="0"/>
              <a:t> </a:t>
            </a:r>
            <a:r>
              <a:rPr lang="en-GB" sz="2800" dirty="0" err="1" smtClean="0"/>
              <a:t>nyata</a:t>
            </a:r>
            <a:r>
              <a:rPr lang="en-GB" sz="2800" dirty="0" smtClean="0"/>
              <a:t> </a:t>
            </a:r>
            <a:r>
              <a:rPr lang="en-GB" sz="2800" dirty="0" err="1" smtClean="0"/>
              <a:t>akan</a:t>
            </a:r>
            <a:r>
              <a:rPr lang="en-GB" sz="2800" dirty="0" smtClean="0"/>
              <a:t> </a:t>
            </a:r>
            <a:r>
              <a:rPr lang="en-GB" sz="2800" dirty="0" err="1" smtClean="0"/>
              <a:t>menjadi</a:t>
            </a:r>
            <a:r>
              <a:rPr lang="en-GB" sz="2800" dirty="0" smtClean="0"/>
              <a:t> </a:t>
            </a:r>
            <a:r>
              <a:rPr lang="en-GB" sz="2800" dirty="0" err="1" smtClean="0"/>
              <a:t>mahal</a:t>
            </a:r>
            <a:r>
              <a:rPr lang="en-GB" sz="2800" dirty="0" smtClean="0"/>
              <a:t> &amp; </a:t>
            </a:r>
            <a:r>
              <a:rPr lang="en-GB" sz="2800" dirty="0" err="1" smtClean="0"/>
              <a:t>bermasalah</a:t>
            </a:r>
            <a:r>
              <a:rPr lang="en-GB" sz="2800" dirty="0" smtClean="0"/>
              <a:t> </a:t>
            </a:r>
            <a:r>
              <a:rPr lang="en-GB" sz="2800" dirty="0" err="1" smtClean="0"/>
              <a:t>dengan</a:t>
            </a:r>
            <a:r>
              <a:rPr lang="en-GB" sz="2800" dirty="0" smtClean="0"/>
              <a:t> TLC</a:t>
            </a:r>
          </a:p>
          <a:p>
            <a:pPr>
              <a:lnSpc>
                <a:spcPct val="90000"/>
              </a:lnSpc>
            </a:pPr>
            <a:r>
              <a:rPr lang="en-GB" sz="2800" dirty="0" err="1" smtClean="0"/>
              <a:t>Responsif</a:t>
            </a:r>
            <a:r>
              <a:rPr lang="en-GB" sz="2800" dirty="0" smtClean="0"/>
              <a:t> </a:t>
            </a:r>
            <a:r>
              <a:rPr lang="en-GB" sz="2800" dirty="0" err="1" smtClean="0"/>
              <a:t>terhadap</a:t>
            </a:r>
            <a:r>
              <a:rPr lang="en-GB" sz="2800" dirty="0" smtClean="0"/>
              <a:t> </a:t>
            </a:r>
            <a:r>
              <a:rPr lang="en-GB" sz="2800" dirty="0" err="1" smtClean="0"/>
              <a:t>perubahan</a:t>
            </a:r>
            <a:r>
              <a:rPr lang="en-GB" sz="2800" dirty="0" smtClean="0"/>
              <a:t> </a:t>
            </a:r>
            <a:r>
              <a:rPr lang="en-GB" sz="2800" dirty="0" err="1" smtClean="0"/>
              <a:t>selama</a:t>
            </a:r>
            <a:r>
              <a:rPr lang="en-GB" sz="2800" dirty="0" smtClean="0"/>
              <a:t> </a:t>
            </a:r>
            <a:r>
              <a:rPr lang="en-GB" sz="2800" dirty="0" err="1" smtClean="0"/>
              <a:t>proyek</a:t>
            </a:r>
            <a:r>
              <a:rPr lang="en-GB" sz="2800" dirty="0" smtClean="0"/>
              <a:t> </a:t>
            </a:r>
            <a:r>
              <a:rPr lang="en-GB" sz="2800" dirty="0" err="1" smtClean="0"/>
              <a:t>sulit</a:t>
            </a:r>
            <a:r>
              <a:rPr lang="en-GB" sz="2800" dirty="0" smtClean="0"/>
              <a:t> </a:t>
            </a:r>
            <a:r>
              <a:rPr lang="en-GB" sz="2800" dirty="0" err="1" smtClean="0"/>
              <a:t>dikerjakan</a:t>
            </a:r>
            <a:endParaRPr lang="en-GB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A391-DB08-4BF7-9564-01A2E863BB1E}" type="slidenum">
              <a:rPr lang="en-GB"/>
              <a:pPr/>
              <a:t>41</a:t>
            </a:fld>
            <a:endParaRPr lang="en-GB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TLC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Iterasi</a:t>
            </a:r>
            <a:endParaRPr lang="en-GB" dirty="0"/>
          </a:p>
        </p:txBody>
      </p:sp>
      <p:graphicFrame>
        <p:nvGraphicFramePr>
          <p:cNvPr id="164867" name="Object 3"/>
          <p:cNvGraphicFramePr>
            <a:graphicFrameLocks noChangeAspect="1"/>
          </p:cNvGraphicFramePr>
          <p:nvPr/>
        </p:nvGraphicFramePr>
        <p:xfrm>
          <a:off x="2170530" y="1897063"/>
          <a:ext cx="6211888" cy="4244975"/>
        </p:xfrm>
        <a:graphic>
          <a:graphicData uri="http://schemas.openxmlformats.org/presentationml/2006/ole">
            <p:oleObj spid="_x0000_s36866" r:id="rId3" imgW="4295775" imgH="3028950" progId="">
              <p:embed/>
            </p:oleObj>
          </a:graphicData>
        </a:graphic>
      </p:graphicFrame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725905" y="2138363"/>
            <a:ext cx="173196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GB" sz="2400" dirty="0">
                <a:solidFill>
                  <a:schemeClr val="tx1"/>
                </a:solidFill>
                <a:latin typeface="Times New Roman" pitchFamily="18" charset="0"/>
              </a:rPr>
              <a:t>The cost of this form of iteration increases as the project progresses making it impractical and </a:t>
            </a:r>
            <a:r>
              <a:rPr lang="en-GB" sz="2400" b="1" dirty="0">
                <a:solidFill>
                  <a:schemeClr val="tx1"/>
                </a:solidFill>
                <a:latin typeface="Times New Roman" pitchFamily="18" charset="0"/>
              </a:rPr>
              <a:t>not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</a:rPr>
              <a:t> effective</a:t>
            </a:r>
          </a:p>
        </p:txBody>
      </p:sp>
      <p:sp>
        <p:nvSpPr>
          <p:cNvPr id="164870" name="Freeform 6"/>
          <p:cNvSpPr>
            <a:spLocks/>
          </p:cNvSpPr>
          <p:nvPr/>
        </p:nvSpPr>
        <p:spPr bwMode="auto">
          <a:xfrm>
            <a:off x="2275305" y="3962400"/>
            <a:ext cx="2670175" cy="1379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6" y="37"/>
              </a:cxn>
              <a:cxn ang="0">
                <a:pos x="494" y="73"/>
              </a:cxn>
              <a:cxn ang="0">
                <a:pos x="521" y="82"/>
              </a:cxn>
              <a:cxn ang="0">
                <a:pos x="613" y="119"/>
              </a:cxn>
              <a:cxn ang="0">
                <a:pos x="686" y="155"/>
              </a:cxn>
              <a:cxn ang="0">
                <a:pos x="805" y="219"/>
              </a:cxn>
              <a:cxn ang="0">
                <a:pos x="942" y="283"/>
              </a:cxn>
              <a:cxn ang="0">
                <a:pos x="1051" y="347"/>
              </a:cxn>
              <a:cxn ang="0">
                <a:pos x="1070" y="366"/>
              </a:cxn>
              <a:cxn ang="0">
                <a:pos x="1253" y="457"/>
              </a:cxn>
              <a:cxn ang="0">
                <a:pos x="1344" y="530"/>
              </a:cxn>
              <a:cxn ang="0">
                <a:pos x="1536" y="722"/>
              </a:cxn>
              <a:cxn ang="0">
                <a:pos x="1637" y="823"/>
              </a:cxn>
              <a:cxn ang="0">
                <a:pos x="1682" y="869"/>
              </a:cxn>
            </a:cxnLst>
            <a:rect l="0" t="0" r="r" b="b"/>
            <a:pathLst>
              <a:path w="1682" h="869">
                <a:moveTo>
                  <a:pt x="0" y="0"/>
                </a:moveTo>
                <a:cubicBezTo>
                  <a:pt x="136" y="5"/>
                  <a:pt x="241" y="8"/>
                  <a:pt x="366" y="37"/>
                </a:cubicBezTo>
                <a:cubicBezTo>
                  <a:pt x="409" y="47"/>
                  <a:pt x="452" y="59"/>
                  <a:pt x="494" y="73"/>
                </a:cubicBezTo>
                <a:cubicBezTo>
                  <a:pt x="503" y="76"/>
                  <a:pt x="521" y="82"/>
                  <a:pt x="521" y="82"/>
                </a:cubicBezTo>
                <a:cubicBezTo>
                  <a:pt x="553" y="103"/>
                  <a:pt x="576" y="110"/>
                  <a:pt x="613" y="119"/>
                </a:cubicBezTo>
                <a:cubicBezTo>
                  <a:pt x="700" y="177"/>
                  <a:pt x="560" y="86"/>
                  <a:pt x="686" y="155"/>
                </a:cubicBezTo>
                <a:cubicBezTo>
                  <a:pt x="731" y="179"/>
                  <a:pt x="756" y="203"/>
                  <a:pt x="805" y="219"/>
                </a:cubicBezTo>
                <a:cubicBezTo>
                  <a:pt x="847" y="249"/>
                  <a:pt x="897" y="259"/>
                  <a:pt x="942" y="283"/>
                </a:cubicBezTo>
                <a:cubicBezTo>
                  <a:pt x="951" y="288"/>
                  <a:pt x="1038" y="336"/>
                  <a:pt x="1051" y="347"/>
                </a:cubicBezTo>
                <a:cubicBezTo>
                  <a:pt x="1058" y="353"/>
                  <a:pt x="1062" y="362"/>
                  <a:pt x="1070" y="366"/>
                </a:cubicBezTo>
                <a:cubicBezTo>
                  <a:pt x="1129" y="400"/>
                  <a:pt x="1195" y="420"/>
                  <a:pt x="1253" y="457"/>
                </a:cubicBezTo>
                <a:cubicBezTo>
                  <a:pt x="1276" y="492"/>
                  <a:pt x="1311" y="503"/>
                  <a:pt x="1344" y="530"/>
                </a:cubicBezTo>
                <a:cubicBezTo>
                  <a:pt x="1419" y="592"/>
                  <a:pt x="1475" y="644"/>
                  <a:pt x="1536" y="722"/>
                </a:cubicBezTo>
                <a:cubicBezTo>
                  <a:pt x="1566" y="760"/>
                  <a:pt x="1601" y="791"/>
                  <a:pt x="1637" y="823"/>
                </a:cubicBezTo>
                <a:cubicBezTo>
                  <a:pt x="1653" y="837"/>
                  <a:pt x="1682" y="869"/>
                  <a:pt x="1682" y="869"/>
                </a:cubicBezTo>
              </a:path>
            </a:pathLst>
          </a:custGeom>
          <a:noFill/>
          <a:ln w="22225" cap="flat" cmpd="sng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71" name="Freeform 7"/>
          <p:cNvSpPr>
            <a:spLocks/>
          </p:cNvSpPr>
          <p:nvPr/>
        </p:nvSpPr>
        <p:spPr bwMode="auto">
          <a:xfrm>
            <a:off x="2202280" y="3324225"/>
            <a:ext cx="454025" cy="508000"/>
          </a:xfrm>
          <a:custGeom>
            <a:avLst/>
            <a:gdLst/>
            <a:ahLst/>
            <a:cxnLst>
              <a:cxn ang="0">
                <a:pos x="0" y="320"/>
              </a:cxn>
              <a:cxn ang="0">
                <a:pos x="147" y="201"/>
              </a:cxn>
              <a:cxn ang="0">
                <a:pos x="192" y="137"/>
              </a:cxn>
              <a:cxn ang="0">
                <a:pos x="265" y="36"/>
              </a:cxn>
              <a:cxn ang="0">
                <a:pos x="284" y="0"/>
              </a:cxn>
            </a:cxnLst>
            <a:rect l="0" t="0" r="r" b="b"/>
            <a:pathLst>
              <a:path w="286" h="320">
                <a:moveTo>
                  <a:pt x="0" y="320"/>
                </a:moveTo>
                <a:cubicBezTo>
                  <a:pt x="66" y="299"/>
                  <a:pt x="106" y="253"/>
                  <a:pt x="147" y="201"/>
                </a:cubicBezTo>
                <a:cubicBezTo>
                  <a:pt x="163" y="180"/>
                  <a:pt x="173" y="155"/>
                  <a:pt x="192" y="137"/>
                </a:cubicBezTo>
                <a:cubicBezTo>
                  <a:pt x="223" y="108"/>
                  <a:pt x="242" y="71"/>
                  <a:pt x="265" y="36"/>
                </a:cubicBezTo>
                <a:cubicBezTo>
                  <a:pt x="286" y="5"/>
                  <a:pt x="284" y="20"/>
                  <a:pt x="284" y="0"/>
                </a:cubicBezTo>
              </a:path>
            </a:pathLst>
          </a:custGeom>
          <a:noFill/>
          <a:ln w="22225" cap="flat" cmpd="sng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39EF-5A46-43E7-A020-75EE9A8CC2AC}" type="slidenum">
              <a:rPr lang="en-GB"/>
              <a:pPr/>
              <a:t>42</a:t>
            </a:fld>
            <a:endParaRPr lang="en-GB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Kelebihan</a:t>
            </a:r>
            <a:r>
              <a:rPr lang="en-GB" dirty="0" smtClean="0"/>
              <a:t> TLC</a:t>
            </a:r>
            <a:endParaRPr lang="en-GB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Tugas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bertahap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diberikan</a:t>
            </a:r>
            <a:r>
              <a:rPr lang="en-GB" dirty="0" smtClean="0"/>
              <a:t> </a:t>
            </a:r>
            <a:r>
              <a:rPr lang="en-GB" dirty="0" err="1" smtClean="0"/>
              <a:t>kepada</a:t>
            </a:r>
            <a:r>
              <a:rPr lang="en-GB" dirty="0" smtClean="0"/>
              <a:t> </a:t>
            </a:r>
            <a:r>
              <a:rPr lang="en-GB" dirty="0" err="1" smtClean="0"/>
              <a:t>tim</a:t>
            </a:r>
            <a:r>
              <a:rPr lang="en-GB" dirty="0" smtClean="0"/>
              <a:t> </a:t>
            </a:r>
            <a:r>
              <a:rPr lang="en-GB" dirty="0" err="1" smtClean="0"/>
              <a:t>khusus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Kemajuan</a:t>
            </a:r>
            <a:r>
              <a:rPr lang="en-GB" dirty="0" smtClean="0"/>
              <a:t> </a:t>
            </a:r>
            <a:r>
              <a:rPr lang="en-GB" dirty="0" err="1" smtClean="0"/>
              <a:t>proyek</a:t>
            </a:r>
            <a:r>
              <a:rPr lang="en-GB" dirty="0" smtClean="0"/>
              <a:t> </a:t>
            </a:r>
            <a:r>
              <a:rPr lang="en-GB" dirty="0" err="1" smtClean="0"/>
              <a:t>dievaluasi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akhir</a:t>
            </a:r>
            <a:r>
              <a:rPr lang="en-GB" dirty="0" smtClean="0"/>
              <a:t> </a:t>
            </a:r>
            <a:r>
              <a:rPr lang="en-GB" dirty="0" err="1" smtClean="0"/>
              <a:t>setiap</a:t>
            </a:r>
            <a:r>
              <a:rPr lang="en-GB" dirty="0" smtClean="0"/>
              <a:t> </a:t>
            </a:r>
            <a:r>
              <a:rPr lang="en-GB" dirty="0" err="1" smtClean="0"/>
              <a:t>tahap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digunakan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mengelola</a:t>
            </a:r>
            <a:r>
              <a:rPr lang="en-GB" dirty="0" smtClean="0"/>
              <a:t> </a:t>
            </a:r>
            <a:r>
              <a:rPr lang="en-GB" dirty="0" err="1" smtClean="0"/>
              <a:t>proyek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tingkat</a:t>
            </a:r>
            <a:r>
              <a:rPr lang="en-GB" dirty="0" smtClean="0"/>
              <a:t> </a:t>
            </a:r>
            <a:r>
              <a:rPr lang="en-GB" dirty="0" err="1" smtClean="0"/>
              <a:t>tinggi</a:t>
            </a:r>
            <a:r>
              <a:rPr lang="en-GB" dirty="0" smtClean="0"/>
              <a:t> </a:t>
            </a:r>
            <a:r>
              <a:rPr lang="en-GB" dirty="0" err="1" smtClean="0"/>
              <a:t>risiko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A980-3715-4530-AE69-140A9DF3ABC4}" type="slidenum">
              <a:rPr lang="en-GB"/>
              <a:pPr/>
              <a:t>43</a:t>
            </a:fld>
            <a:endParaRPr lang="en-GB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Siklus</a:t>
            </a:r>
            <a:r>
              <a:rPr lang="en-GB" dirty="0" smtClean="0"/>
              <a:t> </a:t>
            </a:r>
            <a:r>
              <a:rPr lang="en-GB" dirty="0" err="1" smtClean="0"/>
              <a:t>Hidup</a:t>
            </a:r>
            <a:r>
              <a:rPr lang="en-GB" dirty="0" smtClean="0"/>
              <a:t> Prototyping</a:t>
            </a:r>
            <a:endParaRPr lang="en-GB" dirty="0"/>
          </a:p>
        </p:txBody>
      </p:sp>
      <p:graphicFrame>
        <p:nvGraphicFramePr>
          <p:cNvPr id="167939" name="Object 3"/>
          <p:cNvGraphicFramePr>
            <a:graphicFrameLocks noChangeAspect="1"/>
          </p:cNvGraphicFramePr>
          <p:nvPr/>
        </p:nvGraphicFramePr>
        <p:xfrm>
          <a:off x="1831975" y="1992313"/>
          <a:ext cx="5210175" cy="3208337"/>
        </p:xfrm>
        <a:graphic>
          <a:graphicData uri="http://schemas.openxmlformats.org/presentationml/2006/ole">
            <p:oleObj spid="_x0000_s37890" name="Microsoft Draw Drawing" r:id="rId4" imgW="4354560" imgH="26809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7875-EA49-4E3D-9002-04F4CEF2D3F7}" type="slidenum">
              <a:rPr lang="en-GB"/>
              <a:pPr/>
              <a:t>44</a:t>
            </a:fld>
            <a:endParaRPr lang="en-GB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Kelebihan</a:t>
            </a:r>
            <a:r>
              <a:rPr lang="en-GB" dirty="0" smtClean="0"/>
              <a:t> Prototyping</a:t>
            </a:r>
            <a:endParaRPr lang="en-GB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err="1" smtClean="0"/>
              <a:t>Demonstrasi</a:t>
            </a:r>
            <a:r>
              <a:rPr lang="en-GB" sz="2800" dirty="0" smtClean="0"/>
              <a:t> </a:t>
            </a:r>
            <a:r>
              <a:rPr lang="en-GB" sz="2800" dirty="0" err="1" smtClean="0"/>
              <a:t>awal</a:t>
            </a:r>
            <a:r>
              <a:rPr lang="en-GB" sz="2800" dirty="0" smtClean="0"/>
              <a:t> </a:t>
            </a:r>
            <a:r>
              <a:rPr lang="en-GB" sz="2800" dirty="0" err="1" smtClean="0"/>
              <a:t>fungsi</a:t>
            </a:r>
            <a:r>
              <a:rPr lang="en-GB" sz="2800" dirty="0" smtClean="0"/>
              <a:t>  </a:t>
            </a:r>
            <a:r>
              <a:rPr lang="en-GB" sz="2800" dirty="0" err="1" smtClean="0"/>
              <a:t>sistem</a:t>
            </a:r>
            <a:r>
              <a:rPr lang="en-GB" sz="2800" dirty="0" smtClean="0"/>
              <a:t> </a:t>
            </a:r>
            <a:r>
              <a:rPr lang="en-GB" sz="2800" dirty="0" err="1" smtClean="0"/>
              <a:t>membantu</a:t>
            </a:r>
            <a:r>
              <a:rPr lang="en-GB" sz="2800" dirty="0" smtClean="0"/>
              <a:t> </a:t>
            </a:r>
            <a:r>
              <a:rPr lang="en-GB" sz="2800" dirty="0" err="1" smtClean="0"/>
              <a:t>mengidentifikasi</a:t>
            </a:r>
            <a:r>
              <a:rPr lang="en-GB" sz="2800" dirty="0" smtClean="0"/>
              <a:t> </a:t>
            </a:r>
            <a:r>
              <a:rPr lang="en-GB" sz="2800" dirty="0" err="1" smtClean="0"/>
              <a:t>kesalahpahaman</a:t>
            </a:r>
            <a:r>
              <a:rPr lang="en-GB" sz="2800" dirty="0" smtClean="0"/>
              <a:t> </a:t>
            </a:r>
            <a:r>
              <a:rPr lang="en-GB" sz="2800" dirty="0" err="1" smtClean="0"/>
              <a:t>antara</a:t>
            </a:r>
            <a:r>
              <a:rPr lang="en-GB" sz="2800" dirty="0" smtClean="0"/>
              <a:t> </a:t>
            </a:r>
            <a:r>
              <a:rPr lang="en-GB" sz="2800" dirty="0" err="1" smtClean="0"/>
              <a:t>pengembang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client</a:t>
            </a:r>
          </a:p>
          <a:p>
            <a:pPr>
              <a:lnSpc>
                <a:spcPct val="90000"/>
              </a:lnSpc>
            </a:pPr>
            <a:r>
              <a:rPr lang="en-GB" sz="2800" dirty="0" err="1" smtClean="0"/>
              <a:t>Kebutuhan</a:t>
            </a:r>
            <a:r>
              <a:rPr lang="en-GB" sz="2800" dirty="0" smtClean="0"/>
              <a:t> </a:t>
            </a:r>
            <a:r>
              <a:rPr lang="en-GB" sz="2800" dirty="0" err="1" smtClean="0"/>
              <a:t>klien</a:t>
            </a:r>
            <a:r>
              <a:rPr lang="en-GB" sz="2800" dirty="0" smtClean="0"/>
              <a:t> </a:t>
            </a:r>
            <a:r>
              <a:rPr lang="en-GB" sz="2800" dirty="0" err="1" smtClean="0"/>
              <a:t>diidentifikasi</a:t>
            </a: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err="1" smtClean="0"/>
              <a:t>Kesulitan</a:t>
            </a:r>
            <a:r>
              <a:rPr lang="en-GB" sz="2800" dirty="0" smtClean="0"/>
              <a:t> </a:t>
            </a:r>
            <a:r>
              <a:rPr lang="en-GB" sz="2800" dirty="0" err="1" smtClean="0"/>
              <a:t>dalam</a:t>
            </a:r>
            <a:r>
              <a:rPr lang="en-GB" sz="2800" dirty="0" smtClean="0"/>
              <a:t> </a:t>
            </a:r>
            <a:r>
              <a:rPr lang="en-GB" sz="2800" dirty="0" err="1" smtClean="0"/>
              <a:t>antarmuka</a:t>
            </a:r>
            <a:r>
              <a:rPr lang="en-GB" sz="2800" dirty="0" smtClean="0"/>
              <a:t> </a:t>
            </a:r>
            <a:r>
              <a:rPr lang="en-GB" sz="2800" dirty="0" err="1" smtClean="0"/>
              <a:t>dapat</a:t>
            </a:r>
            <a:r>
              <a:rPr lang="en-GB" sz="2800" dirty="0" smtClean="0"/>
              <a:t> </a:t>
            </a:r>
            <a:r>
              <a:rPr lang="en-GB" sz="2800" dirty="0" err="1" smtClean="0"/>
              <a:t>diidentifikasi</a:t>
            </a: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err="1" smtClean="0"/>
              <a:t>Kelayakan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kegunaan</a:t>
            </a:r>
            <a:r>
              <a:rPr lang="en-GB" sz="2800" dirty="0" smtClean="0"/>
              <a:t> </a:t>
            </a:r>
            <a:r>
              <a:rPr lang="en-GB" sz="2800" dirty="0" err="1" smtClean="0"/>
              <a:t>dari</a:t>
            </a:r>
            <a:r>
              <a:rPr lang="en-GB" sz="2800" dirty="0" smtClean="0"/>
              <a:t> </a:t>
            </a:r>
            <a:r>
              <a:rPr lang="en-GB" sz="2800" dirty="0" err="1" smtClean="0"/>
              <a:t>sistem</a:t>
            </a:r>
            <a:r>
              <a:rPr lang="en-GB" sz="2800" dirty="0" smtClean="0"/>
              <a:t> </a:t>
            </a:r>
            <a:r>
              <a:rPr lang="en-GB" sz="2800" dirty="0" err="1" smtClean="0"/>
              <a:t>dapat</a:t>
            </a:r>
            <a:r>
              <a:rPr lang="en-GB" sz="2800" dirty="0" smtClean="0"/>
              <a:t> </a:t>
            </a:r>
            <a:r>
              <a:rPr lang="en-GB" sz="2800" dirty="0" err="1" smtClean="0"/>
              <a:t>diuji</a:t>
            </a:r>
            <a:r>
              <a:rPr lang="en-GB" sz="2800" dirty="0" smtClean="0"/>
              <a:t>, </a:t>
            </a:r>
            <a:r>
              <a:rPr lang="en-GB" sz="2800" dirty="0" err="1" smtClean="0"/>
              <a:t>meskipun</a:t>
            </a:r>
            <a:r>
              <a:rPr lang="en-GB" sz="2800" dirty="0" smtClean="0"/>
              <a:t>, </a:t>
            </a:r>
            <a:r>
              <a:rPr lang="en-GB" sz="2800" dirty="0" err="1" smtClean="0"/>
              <a:t>sifatnya</a:t>
            </a:r>
            <a:r>
              <a:rPr lang="en-GB" sz="2800" dirty="0" smtClean="0"/>
              <a:t>, </a:t>
            </a:r>
            <a:r>
              <a:rPr lang="en-GB" sz="2800" dirty="0" err="1" smtClean="0"/>
              <a:t>prototipe</a:t>
            </a:r>
            <a:r>
              <a:rPr lang="en-GB" sz="2800" dirty="0" smtClean="0"/>
              <a:t> </a:t>
            </a:r>
            <a:r>
              <a:rPr lang="en-GB" sz="2800" dirty="0" err="1" smtClean="0"/>
              <a:t>tidak</a:t>
            </a:r>
            <a:r>
              <a:rPr lang="en-GB" sz="2800" dirty="0" smtClean="0"/>
              <a:t> </a:t>
            </a:r>
            <a:r>
              <a:rPr lang="en-GB" sz="2800" dirty="0" err="1" smtClean="0"/>
              <a:t>lengkap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56AA-56BB-41DD-8405-1F05CE874B33}" type="slidenum">
              <a:rPr lang="en-GB"/>
              <a:pPr/>
              <a:t>45</a:t>
            </a:fld>
            <a:endParaRPr lang="en-GB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Masalah</a:t>
            </a:r>
            <a:r>
              <a:rPr lang="en-GB" dirty="0" smtClean="0"/>
              <a:t> - Prototyping</a:t>
            </a:r>
            <a:endParaRPr lang="en-GB" dirty="0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err="1" smtClean="0"/>
              <a:t>Klien</a:t>
            </a:r>
            <a:r>
              <a:rPr lang="en-GB" dirty="0" smtClean="0"/>
              <a:t> </a:t>
            </a:r>
            <a:r>
              <a:rPr lang="en-GB" dirty="0" err="1" smtClean="0"/>
              <a:t>mungkin</a:t>
            </a:r>
            <a:r>
              <a:rPr lang="en-GB" dirty="0" smtClean="0"/>
              <a:t> </a:t>
            </a:r>
            <a:r>
              <a:rPr lang="en-GB" dirty="0" err="1" smtClean="0"/>
              <a:t>merasa</a:t>
            </a:r>
            <a:r>
              <a:rPr lang="en-GB" dirty="0" smtClean="0"/>
              <a:t> </a:t>
            </a:r>
            <a:r>
              <a:rPr lang="en-GB" dirty="0" err="1" smtClean="0"/>
              <a:t>prototipe</a:t>
            </a:r>
            <a:r>
              <a:rPr lang="en-GB" dirty="0" smtClean="0"/>
              <a:t> </a:t>
            </a:r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bagian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final</a:t>
            </a:r>
          </a:p>
          <a:p>
            <a:pPr>
              <a:lnSpc>
                <a:spcPct val="90000"/>
              </a:lnSpc>
            </a:pPr>
            <a:r>
              <a:rPr lang="en-GB" dirty="0" err="1" smtClean="0"/>
              <a:t>Prototipe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mengalihkan</a:t>
            </a:r>
            <a:r>
              <a:rPr lang="en-GB" dirty="0" smtClean="0"/>
              <a:t> </a:t>
            </a:r>
            <a:r>
              <a:rPr lang="en-GB" dirty="0" err="1" smtClean="0"/>
              <a:t>perhatian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fungsional</a:t>
            </a:r>
            <a:r>
              <a:rPr lang="en-GB" dirty="0" smtClean="0"/>
              <a:t> </a:t>
            </a:r>
            <a:r>
              <a:rPr lang="en-GB" dirty="0" err="1" smtClean="0"/>
              <a:t>ke</a:t>
            </a:r>
            <a:r>
              <a:rPr lang="en-GB" dirty="0" smtClean="0"/>
              <a:t> </a:t>
            </a:r>
            <a:r>
              <a:rPr lang="en-GB" dirty="0" err="1" smtClean="0"/>
              <a:t>masalah</a:t>
            </a:r>
            <a:r>
              <a:rPr lang="en-GB" dirty="0" smtClean="0"/>
              <a:t> </a:t>
            </a:r>
            <a:r>
              <a:rPr lang="en-GB" dirty="0" err="1" smtClean="0"/>
              <a:t>hanya</a:t>
            </a:r>
            <a:r>
              <a:rPr lang="en-GB" dirty="0" smtClean="0"/>
              <a:t> </a:t>
            </a:r>
            <a:r>
              <a:rPr lang="en-GB" dirty="0" err="1" smtClean="0"/>
              <a:t>antarmuka</a:t>
            </a: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Prototyping </a:t>
            </a:r>
            <a:r>
              <a:rPr lang="en-GB" dirty="0" err="1" smtClean="0"/>
              <a:t>memerlukan</a:t>
            </a:r>
            <a:r>
              <a:rPr lang="en-GB" dirty="0" smtClean="0"/>
              <a:t> </a:t>
            </a:r>
            <a:r>
              <a:rPr lang="en-GB" dirty="0" err="1" smtClean="0"/>
              <a:t>keterlibatan</a:t>
            </a:r>
            <a:r>
              <a:rPr lang="en-GB" dirty="0" smtClean="0"/>
              <a:t> </a:t>
            </a:r>
            <a:r>
              <a:rPr lang="en-GB" dirty="0" err="1" smtClean="0"/>
              <a:t>pengguna</a:t>
            </a:r>
            <a:r>
              <a:rPr lang="en-GB" dirty="0" smtClean="0"/>
              <a:t> yang </a:t>
            </a:r>
            <a:r>
              <a:rPr lang="en-GB" dirty="0" err="1" smtClean="0"/>
              <a:t>signifikan</a:t>
            </a: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err="1" smtClean="0"/>
              <a:t>Mengelola</a:t>
            </a:r>
            <a:r>
              <a:rPr lang="en-GB" dirty="0" smtClean="0"/>
              <a:t> </a:t>
            </a:r>
            <a:r>
              <a:rPr lang="en-GB" dirty="0" err="1" smtClean="0"/>
              <a:t>siklus</a:t>
            </a:r>
            <a:r>
              <a:rPr lang="en-GB" dirty="0" smtClean="0"/>
              <a:t> </a:t>
            </a:r>
            <a:r>
              <a:rPr lang="en-GB" dirty="0" err="1" smtClean="0"/>
              <a:t>hidup</a:t>
            </a:r>
            <a:r>
              <a:rPr lang="en-GB" dirty="0" smtClean="0"/>
              <a:t> prototyping </a:t>
            </a:r>
            <a:r>
              <a:rPr lang="en-GB" dirty="0" err="1" smtClean="0"/>
              <a:t>membutuhkan</a:t>
            </a:r>
            <a:r>
              <a:rPr lang="en-GB" dirty="0" smtClean="0"/>
              <a:t> </a:t>
            </a:r>
            <a:r>
              <a:rPr lang="en-GB" dirty="0" err="1" smtClean="0"/>
              <a:t>pengambilan</a:t>
            </a:r>
            <a:r>
              <a:rPr lang="en-GB" dirty="0" smtClean="0"/>
              <a:t> </a:t>
            </a:r>
            <a:r>
              <a:rPr lang="en-GB" dirty="0" err="1" smtClean="0"/>
              <a:t>keputusan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A7B3-F11A-4A31-A04D-EBAEAFF7413B}" type="slidenum">
              <a:rPr lang="en-GB"/>
              <a:pPr/>
              <a:t>46</a:t>
            </a:fld>
            <a:endParaRPr lang="en-GB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Spiral Model &amp; Incremental Development</a:t>
            </a:r>
          </a:p>
        </p:txBody>
      </p:sp>
      <p:graphicFrame>
        <p:nvGraphicFramePr>
          <p:cNvPr id="173059" name="Object 3"/>
          <p:cNvGraphicFramePr>
            <a:graphicFrameLocks noChangeAspect="1"/>
          </p:cNvGraphicFramePr>
          <p:nvPr/>
        </p:nvGraphicFramePr>
        <p:xfrm>
          <a:off x="674688" y="1928813"/>
          <a:ext cx="7731125" cy="4213225"/>
        </p:xfrm>
        <a:graphic>
          <a:graphicData uri="http://schemas.openxmlformats.org/presentationml/2006/ole">
            <p:oleObj spid="_x0000_s38914" r:id="rId4" imgW="9658350" imgH="527685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6BBC-A141-4590-8816-DCC0CCBC2A6C}" type="slidenum">
              <a:rPr lang="en-GB"/>
              <a:pPr/>
              <a:t>47</a:t>
            </a:fld>
            <a:endParaRPr lang="en-GB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Unified Software Development Process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GB" sz="2800" dirty="0" err="1" smtClean="0"/>
              <a:t>Menangkap</a:t>
            </a:r>
            <a:r>
              <a:rPr lang="en-GB" sz="2800" dirty="0" smtClean="0"/>
              <a:t> </a:t>
            </a:r>
            <a:r>
              <a:rPr lang="en-GB" sz="2800" dirty="0" err="1" smtClean="0"/>
              <a:t>banyak</a:t>
            </a:r>
            <a:r>
              <a:rPr lang="en-GB" sz="2800" dirty="0" smtClean="0"/>
              <a:t> </a:t>
            </a:r>
            <a:r>
              <a:rPr lang="en-GB" sz="2800" dirty="0" err="1" smtClean="0"/>
              <a:t>unsur</a:t>
            </a:r>
            <a:r>
              <a:rPr lang="en-GB" sz="2800" dirty="0" smtClean="0"/>
              <a:t> </a:t>
            </a:r>
            <a:r>
              <a:rPr lang="en-GB" sz="2800" dirty="0" err="1" smtClean="0"/>
              <a:t>praktek</a:t>
            </a:r>
            <a:r>
              <a:rPr lang="en-GB" sz="2800" dirty="0" smtClean="0"/>
              <a:t> </a:t>
            </a:r>
            <a:r>
              <a:rPr lang="en-GB" sz="2800" dirty="0" err="1" smtClean="0"/>
              <a:t>terbaik</a:t>
            </a:r>
            <a:endParaRPr lang="en-GB" sz="2800" dirty="0" smtClean="0"/>
          </a:p>
          <a:p>
            <a:pPr algn="just">
              <a:lnSpc>
                <a:spcPct val="90000"/>
              </a:lnSpc>
            </a:pPr>
            <a:r>
              <a:rPr lang="en-GB" sz="2800" dirty="0" err="1" smtClean="0"/>
              <a:t>Tahapannya</a:t>
            </a:r>
            <a:r>
              <a:rPr lang="en-GB" sz="2800" dirty="0" smtClean="0"/>
              <a:t> </a:t>
            </a:r>
            <a:r>
              <a:rPr lang="en-GB" sz="2800" dirty="0" err="1" smtClean="0"/>
              <a:t>adalah</a:t>
            </a:r>
            <a:r>
              <a:rPr lang="en-GB" sz="2800" dirty="0" smtClean="0"/>
              <a:t>:</a:t>
            </a:r>
          </a:p>
          <a:p>
            <a:pPr lvl="1" algn="just">
              <a:lnSpc>
                <a:spcPct val="90000"/>
              </a:lnSpc>
            </a:pPr>
            <a:r>
              <a:rPr lang="en-GB" sz="2400" dirty="0" smtClean="0"/>
              <a:t>Inception </a:t>
            </a:r>
            <a:r>
              <a:rPr lang="en-GB" sz="2400" dirty="0" err="1" smtClean="0"/>
              <a:t>berkaitan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menentukan</a:t>
            </a:r>
            <a:r>
              <a:rPr lang="en-GB" sz="2400" dirty="0" smtClean="0"/>
              <a:t> </a:t>
            </a:r>
            <a:r>
              <a:rPr lang="en-GB" sz="2400" dirty="0" err="1" smtClean="0"/>
              <a:t>ruang</a:t>
            </a:r>
            <a:r>
              <a:rPr lang="en-GB" sz="2400" dirty="0" smtClean="0"/>
              <a:t> </a:t>
            </a:r>
            <a:r>
              <a:rPr lang="en-GB" sz="2400" dirty="0" err="1" smtClean="0"/>
              <a:t>lingkup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tujuan</a:t>
            </a:r>
            <a:r>
              <a:rPr lang="en-GB" sz="2400" dirty="0" smtClean="0"/>
              <a:t> </a:t>
            </a:r>
            <a:r>
              <a:rPr lang="en-GB" sz="2400" dirty="0" err="1" smtClean="0"/>
              <a:t>proyek</a:t>
            </a:r>
            <a:r>
              <a:rPr lang="en-GB" sz="2400" dirty="0" smtClean="0"/>
              <a:t>;</a:t>
            </a:r>
          </a:p>
          <a:p>
            <a:pPr lvl="1" algn="just">
              <a:lnSpc>
                <a:spcPct val="90000"/>
              </a:lnSpc>
            </a:pPr>
            <a:r>
              <a:rPr lang="en-GB" sz="2400" dirty="0" err="1" smtClean="0"/>
              <a:t>Elaborasi</a:t>
            </a:r>
            <a:r>
              <a:rPr lang="en-GB" sz="2400" dirty="0" smtClean="0"/>
              <a:t> </a:t>
            </a:r>
            <a:r>
              <a:rPr lang="en-GB" sz="2400" dirty="0" err="1" smtClean="0"/>
              <a:t>berfokus</a:t>
            </a:r>
            <a:r>
              <a:rPr lang="en-GB" sz="2400" dirty="0" smtClean="0"/>
              <a:t> </a:t>
            </a:r>
            <a:r>
              <a:rPr lang="en-GB" sz="2400" dirty="0" err="1" smtClean="0"/>
              <a:t>menangkap</a:t>
            </a:r>
            <a:r>
              <a:rPr lang="en-GB" sz="2400" dirty="0" smtClean="0"/>
              <a:t> </a:t>
            </a:r>
            <a:r>
              <a:rPr lang="en-GB" sz="2400" dirty="0" err="1" smtClean="0"/>
              <a:t>persyaratan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menentukan</a:t>
            </a:r>
            <a:r>
              <a:rPr lang="en-GB" sz="2400" dirty="0" smtClean="0"/>
              <a:t> </a:t>
            </a:r>
            <a:r>
              <a:rPr lang="en-GB" sz="2400" dirty="0" err="1" smtClean="0"/>
              <a:t>struktur</a:t>
            </a:r>
            <a:r>
              <a:rPr lang="en-GB" sz="2400" dirty="0" smtClean="0"/>
              <a:t> </a:t>
            </a:r>
            <a:r>
              <a:rPr lang="en-GB" sz="2400" dirty="0" err="1" smtClean="0"/>
              <a:t>sistem</a:t>
            </a:r>
            <a:r>
              <a:rPr lang="en-GB" sz="2400" dirty="0" smtClean="0"/>
              <a:t>;</a:t>
            </a:r>
          </a:p>
          <a:p>
            <a:pPr lvl="1" algn="just">
              <a:lnSpc>
                <a:spcPct val="90000"/>
              </a:lnSpc>
            </a:pPr>
            <a:r>
              <a:rPr lang="en-GB" sz="2400" dirty="0" err="1" smtClean="0"/>
              <a:t>Tujuan</a:t>
            </a:r>
            <a:r>
              <a:rPr lang="en-GB" sz="2400" dirty="0" smtClean="0"/>
              <a:t> </a:t>
            </a:r>
            <a:r>
              <a:rPr lang="en-GB" sz="2400" dirty="0" err="1" smtClean="0"/>
              <a:t>utama</a:t>
            </a:r>
            <a:r>
              <a:rPr lang="en-GB" sz="2400" dirty="0" smtClean="0"/>
              <a:t> </a:t>
            </a:r>
            <a:r>
              <a:rPr lang="en-GB" sz="2400" dirty="0" err="1" smtClean="0"/>
              <a:t>pembangunan</a:t>
            </a:r>
            <a:r>
              <a:rPr lang="en-GB" sz="2400" dirty="0" smtClean="0"/>
              <a:t> </a:t>
            </a:r>
            <a:r>
              <a:rPr lang="en-GB" sz="2400" dirty="0" err="1" smtClean="0"/>
              <a:t>adalah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membangun</a:t>
            </a:r>
            <a:r>
              <a:rPr lang="en-GB" sz="2400" dirty="0" smtClean="0"/>
              <a:t> </a:t>
            </a:r>
            <a:r>
              <a:rPr lang="en-GB" sz="2400" dirty="0" err="1" smtClean="0"/>
              <a:t>sistem</a:t>
            </a:r>
            <a:r>
              <a:rPr lang="en-GB" sz="2400" dirty="0" smtClean="0"/>
              <a:t> </a:t>
            </a:r>
            <a:r>
              <a:rPr lang="en-GB" sz="2400" dirty="0" err="1" smtClean="0"/>
              <a:t>perangkat</a:t>
            </a:r>
            <a:r>
              <a:rPr lang="en-GB" sz="2400" dirty="0" smtClean="0"/>
              <a:t> </a:t>
            </a:r>
            <a:r>
              <a:rPr lang="en-GB" sz="2400" dirty="0" err="1" smtClean="0"/>
              <a:t>lunak</a:t>
            </a:r>
            <a:r>
              <a:rPr lang="en-GB" sz="2400" dirty="0" smtClean="0"/>
              <a:t>;</a:t>
            </a:r>
          </a:p>
          <a:p>
            <a:pPr lvl="1" algn="just">
              <a:lnSpc>
                <a:spcPct val="90000"/>
              </a:lnSpc>
            </a:pPr>
            <a:r>
              <a:rPr lang="en-GB" sz="2400" dirty="0" err="1" smtClean="0"/>
              <a:t>Transisi</a:t>
            </a:r>
            <a:r>
              <a:rPr lang="en-GB" sz="2400" dirty="0" smtClean="0"/>
              <a:t> </a:t>
            </a:r>
            <a:r>
              <a:rPr lang="en-GB" sz="2400" dirty="0" err="1" smtClean="0"/>
              <a:t>berkaitan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produk</a:t>
            </a:r>
            <a:r>
              <a:rPr lang="en-GB" sz="2400" dirty="0" smtClean="0"/>
              <a:t> </a:t>
            </a:r>
            <a:r>
              <a:rPr lang="en-GB" sz="2400" dirty="0" err="1" smtClean="0"/>
              <a:t>instalasi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peluncuran</a:t>
            </a:r>
            <a:r>
              <a:rPr lang="en-GB" sz="2400" dirty="0" smtClean="0"/>
              <a:t>.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 Bennett, McRobb and Farmer 2005</a:t>
            </a:r>
          </a:p>
        </p:txBody>
      </p:sp>
      <p:sp>
        <p:nvSpPr>
          <p:cNvPr id="7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3701-FD5F-4957-B9B3-8EA41A3CE083}" type="slidenum">
              <a:rPr lang="en-GB"/>
              <a:pPr/>
              <a:t>48</a:t>
            </a:fld>
            <a:endParaRPr lang="en-GB"/>
          </a:p>
        </p:txBody>
      </p:sp>
      <p:sp>
        <p:nvSpPr>
          <p:cNvPr id="127197" name="Text Box 221"/>
          <p:cNvSpPr txBox="1">
            <a:spLocks noChangeArrowheads="1"/>
          </p:cNvSpPr>
          <p:nvPr/>
        </p:nvSpPr>
        <p:spPr bwMode="auto">
          <a:xfrm>
            <a:off x="1014413" y="92075"/>
            <a:ext cx="8054975" cy="6518275"/>
          </a:xfrm>
          <a:prstGeom prst="rect">
            <a:avLst/>
          </a:prstGeom>
          <a:solidFill>
            <a:schemeClr val="bg1"/>
          </a:solidFill>
          <a:ln w="222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 sz="3200"/>
          </a:p>
        </p:txBody>
      </p:sp>
      <p:grpSp>
        <p:nvGrpSpPr>
          <p:cNvPr id="2" name="Group 147"/>
          <p:cNvGrpSpPr>
            <a:grpSpLocks/>
          </p:cNvGrpSpPr>
          <p:nvPr/>
        </p:nvGrpSpPr>
        <p:grpSpPr bwMode="auto">
          <a:xfrm>
            <a:off x="944563" y="88900"/>
            <a:ext cx="8356600" cy="6219825"/>
            <a:chOff x="208" y="200"/>
            <a:chExt cx="5264" cy="3918"/>
          </a:xfrm>
        </p:grpSpPr>
        <p:sp>
          <p:nvSpPr>
            <p:cNvPr id="127124" name="Text Box 148"/>
            <p:cNvSpPr txBox="1">
              <a:spLocks noChangeArrowheads="1"/>
            </p:cNvSpPr>
            <p:nvPr/>
          </p:nvSpPr>
          <p:spPr bwMode="auto">
            <a:xfrm>
              <a:off x="2097" y="3600"/>
              <a:ext cx="741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200" i="1">
                  <a:solidFill>
                    <a:schemeClr val="tx1"/>
                  </a:solidFill>
                  <a:latin typeface="Arial Unicode MS" pitchFamily="34" charset="-128"/>
                </a:rPr>
                <a:t>Size of square relative to time spent on workflows</a:t>
              </a:r>
            </a:p>
          </p:txBody>
        </p:sp>
        <p:sp>
          <p:nvSpPr>
            <p:cNvPr id="127125" name="Text Box 149"/>
            <p:cNvSpPr txBox="1">
              <a:spLocks noChangeArrowheads="1"/>
            </p:cNvSpPr>
            <p:nvPr/>
          </p:nvSpPr>
          <p:spPr bwMode="auto">
            <a:xfrm>
              <a:off x="912" y="403"/>
              <a:ext cx="50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GB" sz="1200" b="1">
                  <a:solidFill>
                    <a:schemeClr val="tx1"/>
                  </a:solidFill>
                  <a:latin typeface="Arial Unicode MS" pitchFamily="34" charset="-128"/>
                </a:rPr>
                <a:t>Inception</a:t>
              </a:r>
            </a:p>
          </p:txBody>
        </p:sp>
        <p:sp>
          <p:nvSpPr>
            <p:cNvPr id="127126" name="Text Box 150"/>
            <p:cNvSpPr txBox="1">
              <a:spLocks noChangeArrowheads="1"/>
            </p:cNvSpPr>
            <p:nvPr/>
          </p:nvSpPr>
          <p:spPr bwMode="auto">
            <a:xfrm>
              <a:off x="1680" y="403"/>
              <a:ext cx="5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GB" sz="1200" b="1">
                  <a:solidFill>
                    <a:schemeClr val="tx1"/>
                  </a:solidFill>
                  <a:latin typeface="Arial Unicode MS" pitchFamily="34" charset="-128"/>
                </a:rPr>
                <a:t>Elaboration</a:t>
              </a:r>
            </a:p>
          </p:txBody>
        </p:sp>
        <p:sp>
          <p:nvSpPr>
            <p:cNvPr id="127127" name="Text Box 151"/>
            <p:cNvSpPr txBox="1">
              <a:spLocks noChangeArrowheads="1"/>
            </p:cNvSpPr>
            <p:nvPr/>
          </p:nvSpPr>
          <p:spPr bwMode="auto">
            <a:xfrm>
              <a:off x="2496" y="403"/>
              <a:ext cx="65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GB" sz="1200" b="1">
                  <a:solidFill>
                    <a:schemeClr val="tx1"/>
                  </a:solidFill>
                  <a:latin typeface="Arial Unicode MS" pitchFamily="34" charset="-128"/>
                </a:rPr>
                <a:t>Construction</a:t>
              </a:r>
            </a:p>
          </p:txBody>
        </p:sp>
        <p:sp>
          <p:nvSpPr>
            <p:cNvPr id="127128" name="Text Box 152"/>
            <p:cNvSpPr txBox="1">
              <a:spLocks noChangeArrowheads="1"/>
            </p:cNvSpPr>
            <p:nvPr/>
          </p:nvSpPr>
          <p:spPr bwMode="auto">
            <a:xfrm>
              <a:off x="3600" y="384"/>
              <a:ext cx="5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GB" sz="1200" b="1">
                  <a:solidFill>
                    <a:schemeClr val="tx1"/>
                  </a:solidFill>
                  <a:latin typeface="Arial Unicode MS" pitchFamily="34" charset="-128"/>
                </a:rPr>
                <a:t>Transition</a:t>
              </a:r>
            </a:p>
          </p:txBody>
        </p:sp>
        <p:sp>
          <p:nvSpPr>
            <p:cNvPr id="127129" name="Text Box 153"/>
            <p:cNvSpPr txBox="1">
              <a:spLocks noChangeArrowheads="1"/>
            </p:cNvSpPr>
            <p:nvPr/>
          </p:nvSpPr>
          <p:spPr bwMode="auto">
            <a:xfrm>
              <a:off x="293" y="200"/>
              <a:ext cx="6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200" i="1">
                  <a:solidFill>
                    <a:schemeClr val="tx1"/>
                  </a:solidFill>
                  <a:latin typeface="Arial Unicode MS" pitchFamily="34" charset="-128"/>
                </a:rPr>
                <a:t>Project Phases</a:t>
              </a:r>
            </a:p>
          </p:txBody>
        </p:sp>
        <p:sp>
          <p:nvSpPr>
            <p:cNvPr id="127130" name="Line 154"/>
            <p:cNvSpPr>
              <a:spLocks noChangeShapeType="1"/>
            </p:cNvSpPr>
            <p:nvPr/>
          </p:nvSpPr>
          <p:spPr bwMode="auto">
            <a:xfrm>
              <a:off x="773" y="278"/>
              <a:ext cx="203" cy="1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131" name="Line 155"/>
            <p:cNvSpPr>
              <a:spLocks noChangeShapeType="1"/>
            </p:cNvSpPr>
            <p:nvPr/>
          </p:nvSpPr>
          <p:spPr bwMode="auto">
            <a:xfrm>
              <a:off x="1356" y="752"/>
              <a:ext cx="0" cy="25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132" name="Text Box 156"/>
            <p:cNvSpPr txBox="1">
              <a:spLocks noChangeArrowheads="1"/>
            </p:cNvSpPr>
            <p:nvPr/>
          </p:nvSpPr>
          <p:spPr bwMode="auto">
            <a:xfrm>
              <a:off x="1004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400" b="1">
                  <a:solidFill>
                    <a:schemeClr val="tx1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27133" name="Text Box 157"/>
            <p:cNvSpPr txBox="1">
              <a:spLocks noChangeArrowheads="1"/>
            </p:cNvSpPr>
            <p:nvPr/>
          </p:nvSpPr>
          <p:spPr bwMode="auto">
            <a:xfrm>
              <a:off x="1392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400" b="1">
                  <a:solidFill>
                    <a:schemeClr val="tx1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27134" name="Text Box 158"/>
            <p:cNvSpPr txBox="1">
              <a:spLocks noChangeArrowheads="1"/>
            </p:cNvSpPr>
            <p:nvPr/>
          </p:nvSpPr>
          <p:spPr bwMode="auto">
            <a:xfrm>
              <a:off x="1776" y="56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400" b="1">
                  <a:solidFill>
                    <a:schemeClr val="tx1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27135" name="Text Box 159"/>
            <p:cNvSpPr txBox="1">
              <a:spLocks noChangeArrowheads="1"/>
            </p:cNvSpPr>
            <p:nvPr/>
          </p:nvSpPr>
          <p:spPr bwMode="auto">
            <a:xfrm>
              <a:off x="2160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400" b="1">
                  <a:solidFill>
                    <a:schemeClr val="tx1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27136" name="Text Box 160"/>
            <p:cNvSpPr txBox="1">
              <a:spLocks noChangeArrowheads="1"/>
            </p:cNvSpPr>
            <p:nvPr/>
          </p:nvSpPr>
          <p:spPr bwMode="auto">
            <a:xfrm>
              <a:off x="2544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400" b="1">
                  <a:solidFill>
                    <a:schemeClr val="tx1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27137" name="Text Box 161"/>
            <p:cNvSpPr txBox="1">
              <a:spLocks noChangeArrowheads="1"/>
            </p:cNvSpPr>
            <p:nvPr/>
          </p:nvSpPr>
          <p:spPr bwMode="auto">
            <a:xfrm>
              <a:off x="2880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400" b="1">
                  <a:solidFill>
                    <a:schemeClr val="tx1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127138" name="Text Box 162"/>
            <p:cNvSpPr txBox="1">
              <a:spLocks noChangeArrowheads="1"/>
            </p:cNvSpPr>
            <p:nvPr/>
          </p:nvSpPr>
          <p:spPr bwMode="auto">
            <a:xfrm>
              <a:off x="3312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400" b="1">
                  <a:solidFill>
                    <a:schemeClr val="tx1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127139" name="Text Box 163"/>
            <p:cNvSpPr txBox="1">
              <a:spLocks noChangeArrowheads="1"/>
            </p:cNvSpPr>
            <p:nvPr/>
          </p:nvSpPr>
          <p:spPr bwMode="auto">
            <a:xfrm>
              <a:off x="3697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400" b="1">
                  <a:solidFill>
                    <a:schemeClr val="tx1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127140" name="Text Box 164"/>
            <p:cNvSpPr txBox="1">
              <a:spLocks noChangeArrowheads="1"/>
            </p:cNvSpPr>
            <p:nvPr/>
          </p:nvSpPr>
          <p:spPr bwMode="auto">
            <a:xfrm>
              <a:off x="4587" y="720"/>
              <a:ext cx="8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200" i="1">
                  <a:solidFill>
                    <a:schemeClr val="tx1"/>
                  </a:solidFill>
                  <a:latin typeface="Arial Unicode MS" pitchFamily="34" charset="-128"/>
                </a:rPr>
                <a:t>Iterations within each phase</a:t>
              </a:r>
            </a:p>
          </p:txBody>
        </p:sp>
        <p:sp>
          <p:nvSpPr>
            <p:cNvPr id="127141" name="Line 165"/>
            <p:cNvSpPr>
              <a:spLocks noChangeShapeType="1"/>
            </p:cNvSpPr>
            <p:nvPr/>
          </p:nvSpPr>
          <p:spPr bwMode="auto">
            <a:xfrm flipH="1" flipV="1">
              <a:off x="3023" y="864"/>
              <a:ext cx="1572" cy="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142" name="Text Box 166"/>
            <p:cNvSpPr txBox="1">
              <a:spLocks noChangeArrowheads="1"/>
            </p:cNvSpPr>
            <p:nvPr/>
          </p:nvSpPr>
          <p:spPr bwMode="auto">
            <a:xfrm>
              <a:off x="215" y="883"/>
              <a:ext cx="71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GB" sz="1200" b="1">
                  <a:solidFill>
                    <a:schemeClr val="tx1"/>
                  </a:solidFill>
                  <a:latin typeface="Arial Unicode MS" pitchFamily="34" charset="-128"/>
                </a:rPr>
                <a:t>Requirements</a:t>
              </a:r>
            </a:p>
          </p:txBody>
        </p:sp>
        <p:sp>
          <p:nvSpPr>
            <p:cNvPr id="127143" name="Rectangle 167"/>
            <p:cNvSpPr>
              <a:spLocks noChangeArrowheads="1"/>
            </p:cNvSpPr>
            <p:nvPr/>
          </p:nvSpPr>
          <p:spPr bwMode="auto">
            <a:xfrm>
              <a:off x="983" y="768"/>
              <a:ext cx="753" cy="25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44" name="Text Box 168"/>
            <p:cNvSpPr txBox="1">
              <a:spLocks noChangeArrowheads="1"/>
            </p:cNvSpPr>
            <p:nvPr/>
          </p:nvSpPr>
          <p:spPr bwMode="auto">
            <a:xfrm>
              <a:off x="240" y="1344"/>
              <a:ext cx="47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GB" sz="1200" b="1">
                  <a:solidFill>
                    <a:schemeClr val="tx1"/>
                  </a:solidFill>
                  <a:latin typeface="Arial Unicode MS" pitchFamily="34" charset="-128"/>
                </a:rPr>
                <a:t>Analysis</a:t>
              </a:r>
            </a:p>
          </p:txBody>
        </p:sp>
        <p:sp>
          <p:nvSpPr>
            <p:cNvPr id="127145" name="Text Box 169"/>
            <p:cNvSpPr txBox="1">
              <a:spLocks noChangeArrowheads="1"/>
            </p:cNvSpPr>
            <p:nvPr/>
          </p:nvSpPr>
          <p:spPr bwMode="auto">
            <a:xfrm>
              <a:off x="240" y="1891"/>
              <a:ext cx="41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GB" sz="1200" b="1">
                  <a:solidFill>
                    <a:schemeClr val="tx1"/>
                  </a:solidFill>
                  <a:latin typeface="Arial Unicode MS" pitchFamily="34" charset="-128"/>
                </a:rPr>
                <a:t>Design</a:t>
              </a:r>
            </a:p>
          </p:txBody>
        </p:sp>
        <p:sp>
          <p:nvSpPr>
            <p:cNvPr id="127146" name="Text Box 170"/>
            <p:cNvSpPr txBox="1">
              <a:spLocks noChangeArrowheads="1"/>
            </p:cNvSpPr>
            <p:nvPr/>
          </p:nvSpPr>
          <p:spPr bwMode="auto">
            <a:xfrm>
              <a:off x="238" y="2371"/>
              <a:ext cx="77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GB" sz="1200" b="1">
                  <a:solidFill>
                    <a:schemeClr val="tx1"/>
                  </a:solidFill>
                  <a:latin typeface="Arial Unicode MS" pitchFamily="34" charset="-128"/>
                </a:rPr>
                <a:t>Implementation</a:t>
              </a:r>
            </a:p>
          </p:txBody>
        </p:sp>
        <p:sp>
          <p:nvSpPr>
            <p:cNvPr id="127147" name="Text Box 171"/>
            <p:cNvSpPr txBox="1">
              <a:spLocks noChangeArrowheads="1"/>
            </p:cNvSpPr>
            <p:nvPr/>
          </p:nvSpPr>
          <p:spPr bwMode="auto">
            <a:xfrm>
              <a:off x="240" y="2899"/>
              <a:ext cx="30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GB" sz="1200" b="1">
                  <a:solidFill>
                    <a:schemeClr val="tx1"/>
                  </a:solidFill>
                  <a:latin typeface="Arial Unicode MS" pitchFamily="34" charset="-128"/>
                </a:rPr>
                <a:t>Test</a:t>
              </a:r>
            </a:p>
          </p:txBody>
        </p:sp>
        <p:sp>
          <p:nvSpPr>
            <p:cNvPr id="127148" name="Rectangle 172"/>
            <p:cNvSpPr>
              <a:spLocks noChangeArrowheads="1"/>
            </p:cNvSpPr>
            <p:nvPr/>
          </p:nvSpPr>
          <p:spPr bwMode="auto">
            <a:xfrm>
              <a:off x="1085" y="912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49" name="Rectangle 173"/>
            <p:cNvSpPr>
              <a:spLocks noChangeArrowheads="1"/>
            </p:cNvSpPr>
            <p:nvPr/>
          </p:nvSpPr>
          <p:spPr bwMode="auto">
            <a:xfrm>
              <a:off x="1124" y="1392"/>
              <a:ext cx="92" cy="9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0" name="Rectangle 174"/>
            <p:cNvSpPr>
              <a:spLocks noChangeArrowheads="1"/>
            </p:cNvSpPr>
            <p:nvPr/>
          </p:nvSpPr>
          <p:spPr bwMode="auto">
            <a:xfrm>
              <a:off x="1181" y="1943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1" name="Rectangle 175"/>
            <p:cNvSpPr>
              <a:spLocks noChangeArrowheads="1"/>
            </p:cNvSpPr>
            <p:nvPr/>
          </p:nvSpPr>
          <p:spPr bwMode="auto">
            <a:xfrm>
              <a:off x="1106" y="2949"/>
              <a:ext cx="27" cy="27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2" name="Rectangle 176"/>
            <p:cNvSpPr>
              <a:spLocks noChangeArrowheads="1"/>
            </p:cNvSpPr>
            <p:nvPr/>
          </p:nvSpPr>
          <p:spPr bwMode="auto">
            <a:xfrm>
              <a:off x="1425" y="864"/>
              <a:ext cx="245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3" name="Rectangle 177"/>
            <p:cNvSpPr>
              <a:spLocks noChangeArrowheads="1"/>
            </p:cNvSpPr>
            <p:nvPr/>
          </p:nvSpPr>
          <p:spPr bwMode="auto">
            <a:xfrm>
              <a:off x="1460" y="1344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4" name="Rectangle 178"/>
            <p:cNvSpPr>
              <a:spLocks noChangeArrowheads="1"/>
            </p:cNvSpPr>
            <p:nvPr/>
          </p:nvSpPr>
          <p:spPr bwMode="auto">
            <a:xfrm>
              <a:off x="1460" y="1943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5" name="Rectangle 179"/>
            <p:cNvSpPr>
              <a:spLocks noChangeArrowheads="1"/>
            </p:cNvSpPr>
            <p:nvPr/>
          </p:nvSpPr>
          <p:spPr bwMode="auto">
            <a:xfrm>
              <a:off x="1507" y="2389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6" name="Rectangle 180"/>
            <p:cNvSpPr>
              <a:spLocks noChangeArrowheads="1"/>
            </p:cNvSpPr>
            <p:nvPr/>
          </p:nvSpPr>
          <p:spPr bwMode="auto">
            <a:xfrm>
              <a:off x="1515" y="2949"/>
              <a:ext cx="27" cy="27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7" name="Rectangle 181"/>
            <p:cNvSpPr>
              <a:spLocks noChangeArrowheads="1"/>
            </p:cNvSpPr>
            <p:nvPr/>
          </p:nvSpPr>
          <p:spPr bwMode="auto">
            <a:xfrm>
              <a:off x="1776" y="864"/>
              <a:ext cx="245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8" name="Rectangle 182"/>
            <p:cNvSpPr>
              <a:spLocks noChangeArrowheads="1"/>
            </p:cNvSpPr>
            <p:nvPr/>
          </p:nvSpPr>
          <p:spPr bwMode="auto">
            <a:xfrm>
              <a:off x="1776" y="1296"/>
              <a:ext cx="245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9" name="Rectangle 183"/>
            <p:cNvSpPr>
              <a:spLocks noChangeArrowheads="1"/>
            </p:cNvSpPr>
            <p:nvPr/>
          </p:nvSpPr>
          <p:spPr bwMode="auto">
            <a:xfrm>
              <a:off x="2186" y="1824"/>
              <a:ext cx="245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0" name="Rectangle 184"/>
            <p:cNvSpPr>
              <a:spLocks noChangeArrowheads="1"/>
            </p:cNvSpPr>
            <p:nvPr/>
          </p:nvSpPr>
          <p:spPr bwMode="auto">
            <a:xfrm>
              <a:off x="2208" y="897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1" name="Rectangle 185"/>
            <p:cNvSpPr>
              <a:spLocks noChangeArrowheads="1"/>
            </p:cNvSpPr>
            <p:nvPr/>
          </p:nvSpPr>
          <p:spPr bwMode="auto">
            <a:xfrm>
              <a:off x="1876" y="1924"/>
              <a:ext cx="92" cy="9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2" name="Rectangle 186"/>
            <p:cNvSpPr>
              <a:spLocks noChangeArrowheads="1"/>
            </p:cNvSpPr>
            <p:nvPr/>
          </p:nvSpPr>
          <p:spPr bwMode="auto">
            <a:xfrm>
              <a:off x="2205" y="1344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3" name="Rectangle 187"/>
            <p:cNvSpPr>
              <a:spLocks noChangeArrowheads="1"/>
            </p:cNvSpPr>
            <p:nvPr/>
          </p:nvSpPr>
          <p:spPr bwMode="auto">
            <a:xfrm>
              <a:off x="1876" y="2389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4" name="Rectangle 188"/>
            <p:cNvSpPr>
              <a:spLocks noChangeArrowheads="1"/>
            </p:cNvSpPr>
            <p:nvPr/>
          </p:nvSpPr>
          <p:spPr bwMode="auto">
            <a:xfrm>
              <a:off x="2233" y="2384"/>
              <a:ext cx="92" cy="9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5" name="Rectangle 189"/>
            <p:cNvSpPr>
              <a:spLocks noChangeArrowheads="1"/>
            </p:cNvSpPr>
            <p:nvPr/>
          </p:nvSpPr>
          <p:spPr bwMode="auto">
            <a:xfrm>
              <a:off x="2261" y="2976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6" name="Rectangle 190"/>
            <p:cNvSpPr>
              <a:spLocks noChangeArrowheads="1"/>
            </p:cNvSpPr>
            <p:nvPr/>
          </p:nvSpPr>
          <p:spPr bwMode="auto">
            <a:xfrm>
              <a:off x="1933" y="2963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7" name="Rectangle 191"/>
            <p:cNvSpPr>
              <a:spLocks noChangeArrowheads="1"/>
            </p:cNvSpPr>
            <p:nvPr/>
          </p:nvSpPr>
          <p:spPr bwMode="auto">
            <a:xfrm>
              <a:off x="3037" y="960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8" name="Rectangle 192"/>
            <p:cNvSpPr>
              <a:spLocks noChangeArrowheads="1"/>
            </p:cNvSpPr>
            <p:nvPr/>
          </p:nvSpPr>
          <p:spPr bwMode="auto">
            <a:xfrm>
              <a:off x="2640" y="912"/>
              <a:ext cx="92" cy="9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69" name="Rectangle 193"/>
            <p:cNvSpPr>
              <a:spLocks noChangeArrowheads="1"/>
            </p:cNvSpPr>
            <p:nvPr/>
          </p:nvSpPr>
          <p:spPr bwMode="auto">
            <a:xfrm>
              <a:off x="2618" y="1344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0" name="Rectangle 194"/>
            <p:cNvSpPr>
              <a:spLocks noChangeArrowheads="1"/>
            </p:cNvSpPr>
            <p:nvPr/>
          </p:nvSpPr>
          <p:spPr bwMode="auto">
            <a:xfrm>
              <a:off x="3028" y="1374"/>
              <a:ext cx="92" cy="9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1" name="Rectangle 195"/>
            <p:cNvSpPr>
              <a:spLocks noChangeArrowheads="1"/>
            </p:cNvSpPr>
            <p:nvPr/>
          </p:nvSpPr>
          <p:spPr bwMode="auto">
            <a:xfrm>
              <a:off x="3405" y="1412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2" name="Rectangle 196"/>
            <p:cNvSpPr>
              <a:spLocks noChangeArrowheads="1"/>
            </p:cNvSpPr>
            <p:nvPr/>
          </p:nvSpPr>
          <p:spPr bwMode="auto">
            <a:xfrm>
              <a:off x="2539" y="1823"/>
              <a:ext cx="245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3" name="Rectangle 197"/>
            <p:cNvSpPr>
              <a:spLocks noChangeArrowheads="1"/>
            </p:cNvSpPr>
            <p:nvPr/>
          </p:nvSpPr>
          <p:spPr bwMode="auto">
            <a:xfrm>
              <a:off x="2544" y="2310"/>
              <a:ext cx="245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4" name="Rectangle 198"/>
            <p:cNvSpPr>
              <a:spLocks noChangeArrowheads="1"/>
            </p:cNvSpPr>
            <p:nvPr/>
          </p:nvSpPr>
          <p:spPr bwMode="auto">
            <a:xfrm>
              <a:off x="2942" y="2328"/>
              <a:ext cx="245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5" name="Rectangle 199"/>
            <p:cNvSpPr>
              <a:spLocks noChangeArrowheads="1"/>
            </p:cNvSpPr>
            <p:nvPr/>
          </p:nvSpPr>
          <p:spPr bwMode="auto">
            <a:xfrm>
              <a:off x="3403" y="2369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6" name="Rectangle 200"/>
            <p:cNvSpPr>
              <a:spLocks noChangeArrowheads="1"/>
            </p:cNvSpPr>
            <p:nvPr/>
          </p:nvSpPr>
          <p:spPr bwMode="auto">
            <a:xfrm>
              <a:off x="2589" y="2897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7" name="Rectangle 201"/>
            <p:cNvSpPr>
              <a:spLocks noChangeArrowheads="1"/>
            </p:cNvSpPr>
            <p:nvPr/>
          </p:nvSpPr>
          <p:spPr bwMode="auto">
            <a:xfrm>
              <a:off x="2976" y="2884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8" name="Rectangle 202"/>
            <p:cNvSpPr>
              <a:spLocks noChangeArrowheads="1"/>
            </p:cNvSpPr>
            <p:nvPr/>
          </p:nvSpPr>
          <p:spPr bwMode="auto">
            <a:xfrm>
              <a:off x="3317" y="2843"/>
              <a:ext cx="245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79" name="Rectangle 203"/>
            <p:cNvSpPr>
              <a:spLocks noChangeArrowheads="1"/>
            </p:cNvSpPr>
            <p:nvPr/>
          </p:nvSpPr>
          <p:spPr bwMode="auto">
            <a:xfrm>
              <a:off x="3002" y="1885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80" name="Rectangle 204"/>
            <p:cNvSpPr>
              <a:spLocks noChangeArrowheads="1"/>
            </p:cNvSpPr>
            <p:nvPr/>
          </p:nvSpPr>
          <p:spPr bwMode="auto">
            <a:xfrm>
              <a:off x="3405" y="1905"/>
              <a:ext cx="147" cy="158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81" name="Rectangle 205"/>
            <p:cNvSpPr>
              <a:spLocks noChangeArrowheads="1"/>
            </p:cNvSpPr>
            <p:nvPr/>
          </p:nvSpPr>
          <p:spPr bwMode="auto">
            <a:xfrm>
              <a:off x="3782" y="1425"/>
              <a:ext cx="27" cy="27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82" name="Rectangle 206"/>
            <p:cNvSpPr>
              <a:spLocks noChangeArrowheads="1"/>
            </p:cNvSpPr>
            <p:nvPr/>
          </p:nvSpPr>
          <p:spPr bwMode="auto">
            <a:xfrm>
              <a:off x="3782" y="1976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83" name="Rectangle 207"/>
            <p:cNvSpPr>
              <a:spLocks noChangeArrowheads="1"/>
            </p:cNvSpPr>
            <p:nvPr/>
          </p:nvSpPr>
          <p:spPr bwMode="auto">
            <a:xfrm>
              <a:off x="3796" y="2400"/>
              <a:ext cx="92" cy="9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84" name="Rectangle 208"/>
            <p:cNvSpPr>
              <a:spLocks noChangeArrowheads="1"/>
            </p:cNvSpPr>
            <p:nvPr/>
          </p:nvSpPr>
          <p:spPr bwMode="auto">
            <a:xfrm>
              <a:off x="3782" y="2917"/>
              <a:ext cx="92" cy="9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85" name="Rectangle 209"/>
            <p:cNvSpPr>
              <a:spLocks noChangeArrowheads="1"/>
            </p:cNvSpPr>
            <p:nvPr/>
          </p:nvSpPr>
          <p:spPr bwMode="auto">
            <a:xfrm>
              <a:off x="1106" y="2389"/>
              <a:ext cx="35" cy="4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86" name="Text Box 210"/>
            <p:cNvSpPr txBox="1">
              <a:spLocks noChangeArrowheads="1"/>
            </p:cNvSpPr>
            <p:nvPr/>
          </p:nvSpPr>
          <p:spPr bwMode="auto">
            <a:xfrm>
              <a:off x="208" y="3592"/>
              <a:ext cx="62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GB" sz="1200" i="1">
                  <a:solidFill>
                    <a:schemeClr val="tx1"/>
                  </a:solidFill>
                  <a:latin typeface="Arial Unicode MS" pitchFamily="34" charset="-128"/>
                </a:rPr>
                <a:t>Workflows</a:t>
              </a:r>
            </a:p>
          </p:txBody>
        </p:sp>
        <p:sp>
          <p:nvSpPr>
            <p:cNvPr id="127187" name="Line 211"/>
            <p:cNvSpPr>
              <a:spLocks noChangeShapeType="1"/>
            </p:cNvSpPr>
            <p:nvPr/>
          </p:nvSpPr>
          <p:spPr bwMode="auto">
            <a:xfrm flipH="1" flipV="1">
              <a:off x="543" y="3083"/>
              <a:ext cx="0" cy="3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188" name="Line 212"/>
            <p:cNvSpPr>
              <a:spLocks noChangeShapeType="1"/>
            </p:cNvSpPr>
            <p:nvPr/>
          </p:nvSpPr>
          <p:spPr bwMode="auto">
            <a:xfrm flipV="1">
              <a:off x="2838" y="3272"/>
              <a:ext cx="479" cy="3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189" name="Line 213"/>
            <p:cNvSpPr>
              <a:spLocks noChangeShapeType="1"/>
            </p:cNvSpPr>
            <p:nvPr/>
          </p:nvSpPr>
          <p:spPr bwMode="auto">
            <a:xfrm flipH="1" flipV="1">
              <a:off x="1596" y="3130"/>
              <a:ext cx="360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190" name="Rectangle 214"/>
            <p:cNvSpPr>
              <a:spLocks noChangeArrowheads="1"/>
            </p:cNvSpPr>
            <p:nvPr/>
          </p:nvSpPr>
          <p:spPr bwMode="auto">
            <a:xfrm>
              <a:off x="1735" y="768"/>
              <a:ext cx="753" cy="25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91" name="Rectangle 215"/>
            <p:cNvSpPr>
              <a:spLocks noChangeArrowheads="1"/>
            </p:cNvSpPr>
            <p:nvPr/>
          </p:nvSpPr>
          <p:spPr bwMode="auto">
            <a:xfrm>
              <a:off x="2487" y="768"/>
              <a:ext cx="1177" cy="25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92" name="Rectangle 216"/>
            <p:cNvSpPr>
              <a:spLocks noChangeArrowheads="1"/>
            </p:cNvSpPr>
            <p:nvPr/>
          </p:nvSpPr>
          <p:spPr bwMode="auto">
            <a:xfrm>
              <a:off x="3663" y="768"/>
              <a:ext cx="385" cy="25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93" name="Line 217"/>
            <p:cNvSpPr>
              <a:spLocks noChangeShapeType="1"/>
            </p:cNvSpPr>
            <p:nvPr/>
          </p:nvSpPr>
          <p:spPr bwMode="auto">
            <a:xfrm flipH="1">
              <a:off x="2097" y="768"/>
              <a:ext cx="3" cy="25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194" name="Line 218"/>
            <p:cNvSpPr>
              <a:spLocks noChangeShapeType="1"/>
            </p:cNvSpPr>
            <p:nvPr/>
          </p:nvSpPr>
          <p:spPr bwMode="auto">
            <a:xfrm flipH="1">
              <a:off x="2844" y="792"/>
              <a:ext cx="0" cy="2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195" name="Line 219"/>
            <p:cNvSpPr>
              <a:spLocks noChangeShapeType="1"/>
            </p:cNvSpPr>
            <p:nvPr/>
          </p:nvSpPr>
          <p:spPr bwMode="auto">
            <a:xfrm>
              <a:off x="3280" y="792"/>
              <a:ext cx="0" cy="2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92DF-2FDC-4619-BFAA-9E0C6FDDB04E}" type="slidenum">
              <a:rPr lang="en-GB"/>
              <a:pPr/>
              <a:t>49</a:t>
            </a:fld>
            <a:endParaRPr lang="en-GB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User Involvement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Pengguna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terlibat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berbagai</a:t>
            </a:r>
            <a:r>
              <a:rPr lang="en-GB" dirty="0" smtClean="0"/>
              <a:t> </a:t>
            </a:r>
            <a:r>
              <a:rPr lang="en-GB" dirty="0" err="1" smtClean="0"/>
              <a:t>tingkat</a:t>
            </a:r>
            <a:endParaRPr lang="en-GB" dirty="0" smtClean="0"/>
          </a:p>
          <a:p>
            <a:pPr lvl="1"/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bagian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tim</a:t>
            </a:r>
            <a:r>
              <a:rPr lang="en-GB" dirty="0" smtClean="0"/>
              <a:t> </a:t>
            </a:r>
            <a:r>
              <a:rPr lang="en-GB" dirty="0" err="1" smtClean="0"/>
              <a:t>pengembangan</a:t>
            </a:r>
            <a:r>
              <a:rPr lang="en-GB" dirty="0" smtClean="0"/>
              <a:t> (DSDM)</a:t>
            </a:r>
          </a:p>
          <a:p>
            <a:pPr lvl="1"/>
            <a:r>
              <a:rPr lang="en-GB" dirty="0" err="1" smtClean="0"/>
              <a:t>Melalui</a:t>
            </a:r>
            <a:r>
              <a:rPr lang="en-GB" dirty="0" smtClean="0"/>
              <a:t> </a:t>
            </a:r>
            <a:r>
              <a:rPr lang="en-GB" dirty="0" err="1" smtClean="0"/>
              <a:t>pendekatan</a:t>
            </a:r>
            <a:r>
              <a:rPr lang="en-GB" dirty="0" smtClean="0"/>
              <a:t> </a:t>
            </a:r>
            <a:r>
              <a:rPr lang="en-GB" dirty="0" err="1" smtClean="0"/>
              <a:t>konsultatif</a:t>
            </a:r>
            <a:endParaRPr lang="en-GB" dirty="0" smtClean="0"/>
          </a:p>
          <a:p>
            <a:pPr lvl="1"/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berbagai</a:t>
            </a:r>
            <a:r>
              <a:rPr lang="en-GB" dirty="0" smtClean="0"/>
              <a:t> </a:t>
            </a:r>
            <a:r>
              <a:rPr lang="en-GB" dirty="0" err="1" smtClean="0"/>
              <a:t>pertemuan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1" indent="-342900" algn="just">
              <a:buNone/>
            </a:pPr>
            <a:r>
              <a:rPr lang="en-US" sz="3200" dirty="0" smtClean="0"/>
              <a:t>	</a:t>
            </a:r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 (SI)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pengaturan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, data, </a:t>
            </a:r>
            <a:r>
              <a:rPr lang="en-US" sz="3200" dirty="0" err="1" smtClean="0"/>
              <a:t>proses</a:t>
            </a:r>
            <a:r>
              <a:rPr lang="en-US" sz="3200" dirty="0" smtClean="0"/>
              <a:t>, 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teknologi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 yang </a:t>
            </a:r>
            <a:r>
              <a:rPr lang="en-US" sz="3200" dirty="0" err="1" smtClean="0"/>
              <a:t>berinteraksi</a:t>
            </a:r>
            <a:r>
              <a:rPr lang="en-US" sz="3200" dirty="0" smtClean="0"/>
              <a:t> 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mengumpulkan</a:t>
            </a:r>
            <a:r>
              <a:rPr lang="en-US" sz="3200" dirty="0" smtClean="0"/>
              <a:t>, </a:t>
            </a:r>
            <a:r>
              <a:rPr lang="en-US" sz="3200" dirty="0" err="1" smtClean="0"/>
              <a:t>memproses</a:t>
            </a:r>
            <a:r>
              <a:rPr lang="en-US" sz="3200" dirty="0" smtClean="0"/>
              <a:t>, </a:t>
            </a:r>
            <a:r>
              <a:rPr lang="en-US" sz="3200" dirty="0" err="1" smtClean="0"/>
              <a:t>menyimpan</a:t>
            </a:r>
            <a:r>
              <a:rPr lang="en-US" sz="3200" dirty="0" smtClean="0"/>
              <a:t>, 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menyediakan</a:t>
            </a:r>
            <a:r>
              <a:rPr lang="en-US" sz="3200" dirty="0" smtClean="0"/>
              <a:t> output </a:t>
            </a:r>
            <a:r>
              <a:rPr lang="en-US" sz="3200" dirty="0" err="1" smtClean="0"/>
              <a:t>berupa</a:t>
            </a:r>
            <a:r>
              <a:rPr lang="en-US" sz="3200" dirty="0" smtClean="0"/>
              <a:t>  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dibutuhkan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mendukung</a:t>
            </a:r>
            <a:r>
              <a:rPr lang="en-US" sz="3200" dirty="0" smtClean="0"/>
              <a:t> </a:t>
            </a:r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. </a:t>
            </a:r>
            <a:br>
              <a:rPr lang="en-US" sz="3200" dirty="0" smtClean="0"/>
            </a:br>
            <a:endParaRPr lang="en-US" sz="3200" dirty="0" smtClean="0"/>
          </a:p>
          <a:p>
            <a:pPr marL="342900" lvl="1" indent="-342900" algn="r">
              <a:buNone/>
            </a:pPr>
            <a:r>
              <a:rPr lang="en-US" sz="3200" dirty="0" smtClean="0"/>
              <a:t>Whitten</a:t>
            </a:r>
          </a:p>
          <a:p>
            <a:pPr marL="342900" lvl="1" indent="-342900" algn="r">
              <a:buNone/>
            </a:pPr>
            <a:r>
              <a:rPr lang="en-US" sz="3200" dirty="0" smtClean="0"/>
              <a:t>.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FD71-CC44-49AB-94E1-9CF24DD156F4}" type="slidenum">
              <a:rPr lang="en-GB"/>
              <a:pPr/>
              <a:t>50</a:t>
            </a:fld>
            <a:endParaRPr lang="en-GB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Pendekatan</a:t>
            </a:r>
            <a:r>
              <a:rPr lang="en-GB" dirty="0" smtClean="0"/>
              <a:t> Agile</a:t>
            </a:r>
            <a:endParaRPr lang="en-GB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Pendekatan</a:t>
            </a:r>
            <a:r>
              <a:rPr lang="en-GB" dirty="0" smtClean="0"/>
              <a:t> </a:t>
            </a:r>
            <a:r>
              <a:rPr lang="en-GB" dirty="0" err="1" smtClean="0"/>
              <a:t>berulang</a:t>
            </a:r>
            <a:r>
              <a:rPr lang="en-GB" dirty="0" smtClean="0"/>
              <a:t> </a:t>
            </a:r>
            <a:r>
              <a:rPr lang="en-GB" dirty="0" err="1" smtClean="0"/>
              <a:t>ringan</a:t>
            </a:r>
            <a:endParaRPr lang="en-GB" dirty="0" smtClean="0"/>
          </a:p>
          <a:p>
            <a:r>
              <a:rPr lang="en-GB" dirty="0" err="1" smtClean="0"/>
              <a:t>Menerima</a:t>
            </a:r>
            <a:r>
              <a:rPr lang="en-GB" dirty="0" smtClean="0"/>
              <a:t> </a:t>
            </a:r>
            <a:r>
              <a:rPr lang="en-GB" dirty="0" err="1" smtClean="0"/>
              <a:t>bahwa</a:t>
            </a:r>
            <a:r>
              <a:rPr lang="en-GB" dirty="0" smtClean="0"/>
              <a:t> </a:t>
            </a:r>
            <a:r>
              <a:rPr lang="en-GB" dirty="0" err="1" smtClean="0"/>
              <a:t>kebutuhan</a:t>
            </a:r>
            <a:r>
              <a:rPr lang="en-GB" dirty="0" smtClean="0"/>
              <a:t> </a:t>
            </a:r>
            <a:r>
              <a:rPr lang="en-GB" dirty="0" err="1" smtClean="0"/>
              <a:t>pengguna</a:t>
            </a:r>
            <a:r>
              <a:rPr lang="en-GB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berubah</a:t>
            </a:r>
            <a:r>
              <a:rPr lang="en-GB" dirty="0" smtClean="0"/>
              <a:t> </a:t>
            </a:r>
            <a:r>
              <a:rPr lang="en-GB" dirty="0" err="1" smtClean="0"/>
              <a:t>selama</a:t>
            </a:r>
            <a:r>
              <a:rPr lang="en-GB" dirty="0" smtClean="0"/>
              <a:t> </a:t>
            </a:r>
            <a:r>
              <a:rPr lang="en-GB" dirty="0" err="1" smtClean="0"/>
              <a:t>perkembangan</a:t>
            </a:r>
            <a:endParaRPr lang="en-GB" dirty="0" smtClean="0"/>
          </a:p>
          <a:p>
            <a:r>
              <a:rPr lang="en-GB" dirty="0" smtClean="0"/>
              <a:t>XP (</a:t>
            </a:r>
            <a:r>
              <a:rPr lang="en-GB" dirty="0" err="1" smtClean="0"/>
              <a:t>extream</a:t>
            </a:r>
            <a:r>
              <a:rPr lang="en-GB" dirty="0" smtClean="0"/>
              <a:t> </a:t>
            </a:r>
            <a:r>
              <a:rPr lang="en-GB" dirty="0" err="1" smtClean="0"/>
              <a:t>programing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ABD9-15D9-4EC0-9459-FC2E0030FD1E}" type="slidenum">
              <a:rPr lang="en-GB"/>
              <a:pPr/>
              <a:t>51</a:t>
            </a:fld>
            <a:endParaRPr lang="en-GB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Pendekatan</a:t>
            </a:r>
            <a:r>
              <a:rPr lang="en-GB" dirty="0" smtClean="0"/>
              <a:t> Agile</a:t>
            </a:r>
            <a:endParaRPr lang="en-GB" dirty="0"/>
          </a:p>
        </p:txBody>
      </p:sp>
      <p:sp>
        <p:nvSpPr>
          <p:cNvPr id="197636" name="Text Box 4"/>
          <p:cNvSpPr txBox="1">
            <a:spLocks noChangeArrowheads="1"/>
          </p:cNvSpPr>
          <p:nvPr/>
        </p:nvSpPr>
        <p:spPr bwMode="auto">
          <a:xfrm>
            <a:off x="1787525" y="1897063"/>
            <a:ext cx="6026150" cy="4257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b="1" noProof="1">
                <a:solidFill>
                  <a:schemeClr val="tx1"/>
                </a:solidFill>
              </a:rPr>
              <a:t>Manifesto for Agile Software Development</a:t>
            </a:r>
          </a:p>
          <a:p>
            <a:pPr algn="just"/>
            <a:endParaRPr lang="en-US" sz="1600" noProof="1">
              <a:solidFill>
                <a:schemeClr val="tx1"/>
              </a:solidFill>
            </a:endParaRPr>
          </a:p>
          <a:p>
            <a:r>
              <a:rPr lang="en-US" sz="1600" noProof="1">
                <a:solidFill>
                  <a:schemeClr val="tx1"/>
                </a:solidFill>
              </a:rPr>
              <a:t>We are uncovering better ways of developing software</a:t>
            </a:r>
          </a:p>
          <a:p>
            <a:r>
              <a:rPr lang="en-US" sz="1600" noProof="1">
                <a:solidFill>
                  <a:schemeClr val="tx1"/>
                </a:solidFill>
              </a:rPr>
              <a:t> by doing and helping others do it.</a:t>
            </a:r>
          </a:p>
          <a:p>
            <a:r>
              <a:rPr lang="en-US" sz="1600" noProof="1">
                <a:solidFill>
                  <a:schemeClr val="tx1"/>
                </a:solidFill>
              </a:rPr>
              <a:t>Through this work we have come to value:</a:t>
            </a:r>
          </a:p>
          <a:p>
            <a:endParaRPr lang="en-US" sz="1600" noProof="1">
              <a:solidFill>
                <a:schemeClr val="tx1"/>
              </a:solidFill>
            </a:endParaRPr>
          </a:p>
          <a:p>
            <a:r>
              <a:rPr lang="en-US" sz="1600" b="1" noProof="1">
                <a:solidFill>
                  <a:schemeClr val="tx1"/>
                </a:solidFill>
              </a:rPr>
              <a:t>Individuals and interactions</a:t>
            </a:r>
            <a:r>
              <a:rPr lang="en-US" sz="1600" noProof="1">
                <a:solidFill>
                  <a:schemeClr val="tx1"/>
                </a:solidFill>
              </a:rPr>
              <a:t> over processes and tools</a:t>
            </a:r>
          </a:p>
          <a:p>
            <a:r>
              <a:rPr lang="en-US" sz="1600" b="1" noProof="1">
                <a:solidFill>
                  <a:schemeClr val="tx1"/>
                </a:solidFill>
              </a:rPr>
              <a:t>Working software</a:t>
            </a:r>
            <a:r>
              <a:rPr lang="en-US" sz="1600" noProof="1">
                <a:solidFill>
                  <a:schemeClr val="tx1"/>
                </a:solidFill>
              </a:rPr>
              <a:t> over comprehensive documentation</a:t>
            </a:r>
          </a:p>
          <a:p>
            <a:r>
              <a:rPr lang="en-US" sz="1600" b="1" noProof="1">
                <a:solidFill>
                  <a:schemeClr val="tx1"/>
                </a:solidFill>
              </a:rPr>
              <a:t>Customer collaboration</a:t>
            </a:r>
            <a:r>
              <a:rPr lang="en-US" sz="1600" noProof="1">
                <a:solidFill>
                  <a:schemeClr val="tx1"/>
                </a:solidFill>
              </a:rPr>
              <a:t> over contract negotiation</a:t>
            </a:r>
          </a:p>
          <a:p>
            <a:r>
              <a:rPr lang="en-US" sz="1600" b="1" noProof="1">
                <a:solidFill>
                  <a:schemeClr val="tx1"/>
                </a:solidFill>
              </a:rPr>
              <a:t>Responding to change</a:t>
            </a:r>
            <a:r>
              <a:rPr lang="en-US" sz="1600" noProof="1">
                <a:solidFill>
                  <a:schemeClr val="tx1"/>
                </a:solidFill>
              </a:rPr>
              <a:t> over following a plan</a:t>
            </a:r>
          </a:p>
          <a:p>
            <a:endParaRPr lang="en-US" sz="1600" noProof="1">
              <a:solidFill>
                <a:schemeClr val="tx1"/>
              </a:solidFill>
            </a:endParaRPr>
          </a:p>
          <a:p>
            <a:r>
              <a:rPr lang="en-US" sz="1600" noProof="1">
                <a:solidFill>
                  <a:schemeClr val="tx1"/>
                </a:solidFill>
              </a:rPr>
              <a:t>That is, while there is value in the items on the right, we value the items on the left more.</a:t>
            </a: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i="1" noProof="1">
                <a:solidFill>
                  <a:schemeClr val="tx1"/>
                </a:solidFill>
                <a:latin typeface="Times" pitchFamily="18" charset="0"/>
              </a:rPr>
              <a:t>The Manifesto for Agile Software Development</a:t>
            </a:r>
            <a:endParaRPr lang="en-GB" sz="1600" b="1" noProof="1">
              <a:solidFill>
                <a:schemeClr val="tx1"/>
              </a:solidFill>
              <a:latin typeface="Times" pitchFamily="18" charset="0"/>
            </a:endParaRP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DDBD-3159-43EB-894E-65CF8B51577C}" type="slidenum">
              <a:rPr lang="en-GB"/>
              <a:pPr/>
              <a:t>52</a:t>
            </a:fld>
            <a:endParaRPr lang="en-GB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Computer Aided Software Engineering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09788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CASE tools </a:t>
            </a:r>
            <a:r>
              <a:rPr lang="en-GB" sz="2800" dirty="0" err="1" smtClean="0"/>
              <a:t>biasanya</a:t>
            </a:r>
            <a:r>
              <a:rPr lang="en-GB" sz="2800" dirty="0" smtClean="0"/>
              <a:t> </a:t>
            </a:r>
            <a:r>
              <a:rPr lang="en-GB" sz="2800" dirty="0" err="1" smtClean="0"/>
              <a:t>menyediakan</a:t>
            </a:r>
            <a:r>
              <a:rPr lang="en-GB" sz="2800" dirty="0" smtClean="0"/>
              <a:t> </a:t>
            </a:r>
            <a:r>
              <a:rPr lang="en-GB" sz="2800" dirty="0" err="1" smtClean="0"/>
              <a:t>berbagai</a:t>
            </a:r>
            <a:r>
              <a:rPr lang="en-GB" sz="2800" dirty="0" smtClean="0"/>
              <a:t> </a:t>
            </a:r>
            <a:r>
              <a:rPr lang="en-GB" sz="2800" dirty="0" err="1" smtClean="0"/>
              <a:t>fitur</a:t>
            </a:r>
            <a:r>
              <a:rPr lang="en-GB" sz="2800" dirty="0" smtClean="0"/>
              <a:t> </a:t>
            </a:r>
            <a:r>
              <a:rPr lang="en-GB" sz="2800" dirty="0" err="1" smtClean="0"/>
              <a:t>termasuk</a:t>
            </a:r>
            <a:r>
              <a:rPr lang="en-GB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GB" sz="2400" dirty="0" err="1" smtClean="0"/>
              <a:t>memeriksa</a:t>
            </a:r>
            <a:r>
              <a:rPr lang="en-GB" sz="2400" dirty="0" smtClean="0"/>
              <a:t> </a:t>
            </a:r>
            <a:r>
              <a:rPr lang="en-GB" sz="2400" dirty="0" err="1" smtClean="0"/>
              <a:t>kebenaran</a:t>
            </a:r>
            <a:r>
              <a:rPr lang="en-GB" sz="2400" dirty="0" smtClean="0"/>
              <a:t> </a:t>
            </a:r>
            <a:r>
              <a:rPr lang="en-GB" sz="2400" dirty="0" err="1" smtClean="0"/>
              <a:t>sintaksis</a:t>
            </a:r>
            <a:r>
              <a:rPr lang="en-GB" sz="2400" dirty="0" smtClean="0"/>
              <a:t>;</a:t>
            </a:r>
          </a:p>
          <a:p>
            <a:pPr lvl="1">
              <a:lnSpc>
                <a:spcPct val="90000"/>
              </a:lnSpc>
            </a:pPr>
            <a:r>
              <a:rPr lang="en-GB" sz="2400" dirty="0" err="1" smtClean="0"/>
              <a:t>dukungan</a:t>
            </a:r>
            <a:r>
              <a:rPr lang="en-GB" sz="2400" dirty="0" smtClean="0"/>
              <a:t> </a:t>
            </a:r>
            <a:r>
              <a:rPr lang="en-GB" sz="2400" dirty="0" err="1" smtClean="0"/>
              <a:t>repositori</a:t>
            </a:r>
            <a:r>
              <a:rPr lang="en-GB" sz="2400" dirty="0" smtClean="0"/>
              <a:t>;</a:t>
            </a:r>
          </a:p>
          <a:p>
            <a:pPr lvl="1">
              <a:lnSpc>
                <a:spcPct val="90000"/>
              </a:lnSpc>
            </a:pPr>
            <a:r>
              <a:rPr lang="en-GB" sz="2400" dirty="0" err="1" smtClean="0"/>
              <a:t>memeriksa</a:t>
            </a:r>
            <a:r>
              <a:rPr lang="en-GB" sz="2400" dirty="0" smtClean="0"/>
              <a:t> </a:t>
            </a:r>
            <a:r>
              <a:rPr lang="en-GB" sz="2400" dirty="0" err="1" smtClean="0"/>
              <a:t>konsistensi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kelengkapan</a:t>
            </a:r>
            <a:r>
              <a:rPr lang="en-GB" sz="2400" dirty="0" smtClean="0"/>
              <a:t>;</a:t>
            </a:r>
          </a:p>
          <a:p>
            <a:pPr lvl="1">
              <a:lnSpc>
                <a:spcPct val="90000"/>
              </a:lnSpc>
            </a:pPr>
            <a:r>
              <a:rPr lang="en-GB" sz="2400" dirty="0" err="1" smtClean="0"/>
              <a:t>navigasi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diagram </a:t>
            </a:r>
            <a:r>
              <a:rPr lang="en-GB" sz="2400" dirty="0" err="1" smtClean="0"/>
              <a:t>terkait</a:t>
            </a:r>
            <a:r>
              <a:rPr lang="en-GB" sz="2400" dirty="0" smtClean="0"/>
              <a:t>;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8AFC-FEFA-4DD3-9DFE-ECCF062B5572}" type="slidenum">
              <a:rPr lang="en-GB"/>
              <a:pPr/>
              <a:t>53</a:t>
            </a:fld>
            <a:endParaRPr lang="en-GB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Computer Aided Software Engineering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Features of CASE tools continued</a:t>
            </a:r>
          </a:p>
          <a:p>
            <a:pPr lvl="1"/>
            <a:r>
              <a:rPr lang="en-GB" sz="2400" dirty="0"/>
              <a:t>layering;</a:t>
            </a:r>
          </a:p>
          <a:p>
            <a:pPr lvl="1"/>
            <a:r>
              <a:rPr lang="en-GB" sz="2400" dirty="0"/>
              <a:t>traceability;</a:t>
            </a:r>
          </a:p>
          <a:p>
            <a:pPr lvl="1"/>
            <a:r>
              <a:rPr lang="en-GB" sz="2400" dirty="0"/>
              <a:t>report generation;</a:t>
            </a:r>
          </a:p>
          <a:p>
            <a:pPr lvl="1"/>
            <a:r>
              <a:rPr lang="en-GB" sz="2400" dirty="0"/>
              <a:t>system simulation;</a:t>
            </a:r>
          </a:p>
          <a:p>
            <a:pPr lvl="1"/>
            <a:r>
              <a:rPr lang="en-GB" sz="2400" dirty="0"/>
              <a:t>performance analysis;</a:t>
            </a:r>
          </a:p>
          <a:p>
            <a:pPr lvl="1"/>
            <a:r>
              <a:rPr lang="en-GB" sz="2400" dirty="0"/>
              <a:t>code generation</a:t>
            </a:r>
            <a:r>
              <a:rPr lang="en-GB" dirty="0"/>
              <a:t>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Referensi</a:t>
            </a:r>
            <a:endParaRPr lang="en-GB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Bennett, </a:t>
            </a:r>
            <a:r>
              <a:rPr lang="en-GB" dirty="0" err="1"/>
              <a:t>McRobb</a:t>
            </a:r>
            <a:r>
              <a:rPr lang="en-GB" dirty="0"/>
              <a:t> and Farmer (2005)</a:t>
            </a:r>
          </a:p>
          <a:p>
            <a:r>
              <a:rPr lang="en-GB" dirty="0" err="1"/>
              <a:t>Checkland</a:t>
            </a:r>
            <a:r>
              <a:rPr lang="en-GB" dirty="0"/>
              <a:t> and </a:t>
            </a:r>
            <a:r>
              <a:rPr lang="en-GB" dirty="0" err="1"/>
              <a:t>Scholes</a:t>
            </a:r>
            <a:r>
              <a:rPr lang="en-GB" dirty="0"/>
              <a:t> (1990)</a:t>
            </a:r>
          </a:p>
          <a:p>
            <a:pPr>
              <a:buFont typeface="Monotype Sorts" pitchFamily="2" charset="2"/>
              <a:buNone/>
            </a:pPr>
            <a:r>
              <a:rPr lang="en-GB" sz="2800" dirty="0"/>
              <a:t>(For full bibliographic details, see Bennett, </a:t>
            </a:r>
            <a:r>
              <a:rPr lang="en-GB" sz="2800" dirty="0" err="1"/>
              <a:t>McRobb</a:t>
            </a:r>
            <a:r>
              <a:rPr lang="en-GB" sz="2800" dirty="0"/>
              <a:t> and Farmer</a:t>
            </a:r>
            <a:r>
              <a:rPr lang="en-GB" sz="28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Hicks (1991)</a:t>
            </a:r>
          </a:p>
          <a:p>
            <a:pPr>
              <a:lnSpc>
                <a:spcPct val="90000"/>
              </a:lnSpc>
            </a:pPr>
            <a:r>
              <a:rPr lang="en-GB" dirty="0" err="1" smtClean="0"/>
              <a:t>Sommerville</a:t>
            </a:r>
            <a:r>
              <a:rPr lang="en-GB" dirty="0" smtClean="0"/>
              <a:t> (1992, 2004) and Pressman (2004)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Jacobson, </a:t>
            </a:r>
            <a:r>
              <a:rPr lang="en-GB" dirty="0" err="1" smtClean="0"/>
              <a:t>Booch</a:t>
            </a:r>
            <a:r>
              <a:rPr lang="en-GB" dirty="0" smtClean="0"/>
              <a:t> and </a:t>
            </a:r>
            <a:r>
              <a:rPr lang="en-GB" dirty="0" err="1" smtClean="0"/>
              <a:t>Rumbaugh</a:t>
            </a:r>
            <a:r>
              <a:rPr lang="en-GB" dirty="0" smtClean="0"/>
              <a:t> (1999)</a:t>
            </a:r>
          </a:p>
          <a:p>
            <a:pPr lvl="0">
              <a:lnSpc>
                <a:spcPct val="90000"/>
              </a:lnSpc>
            </a:pPr>
            <a:r>
              <a:rPr lang="en-US" dirty="0" smtClean="0"/>
              <a:t>Whitten Jeffrey L, </a:t>
            </a:r>
            <a:r>
              <a:rPr lang="en-US" dirty="0" err="1" smtClean="0"/>
              <a:t>Leonny</a:t>
            </a:r>
            <a:r>
              <a:rPr lang="en-US" dirty="0" smtClean="0"/>
              <a:t> B., Kevin D., </a:t>
            </a:r>
            <a:r>
              <a:rPr lang="en-US" i="1" dirty="0" smtClean="0"/>
              <a:t>Systems Analysis  &amp; Design Methods (SADM),</a:t>
            </a:r>
            <a:r>
              <a:rPr lang="en-US" dirty="0" smtClean="0"/>
              <a:t> McGraw-Hill, 6</a:t>
            </a:r>
            <a:r>
              <a:rPr lang="en-US" baseline="30000" dirty="0" smtClean="0"/>
              <a:t>th</a:t>
            </a:r>
            <a:r>
              <a:rPr lang="en-US" dirty="0" smtClean="0"/>
              <a:t> edition, 2004.</a:t>
            </a:r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endParaRPr lang="en-GB" dirty="0" smtClean="0">
              <a:solidFill>
                <a:schemeClr val="bg1"/>
              </a:solidFill>
            </a:endParaRPr>
          </a:p>
          <a:p>
            <a:pPr>
              <a:buFont typeface="Monotype Sorts" pitchFamily="2" charset="2"/>
              <a:buNone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CEEC2-B076-453F-86E8-B179FC4DA5E6}" type="slidenum">
              <a:rPr lang="en-GB"/>
              <a:pPr/>
              <a:t>54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GB" dirty="0" err="1" smtClean="0"/>
              <a:t>Contoh</a:t>
            </a:r>
            <a:r>
              <a:rPr lang="en-GB" dirty="0" smtClean="0"/>
              <a:t> SI:</a:t>
            </a:r>
            <a:endParaRPr lang="en-GB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Beberapa</a:t>
            </a:r>
            <a:r>
              <a:rPr lang="en-GB" dirty="0" smtClean="0"/>
              <a:t> </a:t>
            </a:r>
            <a:r>
              <a:rPr lang="en-GB" dirty="0" err="1" smtClean="0"/>
              <a:t>Tipe</a:t>
            </a:r>
            <a:r>
              <a:rPr lang="en-GB" dirty="0" smtClean="0"/>
              <a:t> SI Modern </a:t>
            </a:r>
            <a:r>
              <a:rPr lang="en-GB" dirty="0" err="1" smtClean="0"/>
              <a:t>pada</a:t>
            </a:r>
            <a:r>
              <a:rPr lang="en-GB" dirty="0" smtClean="0"/>
              <a:t> McGregor On-Line Retail Site :</a:t>
            </a:r>
            <a:endParaRPr lang="en-GB" dirty="0"/>
          </a:p>
          <a:p>
            <a:pPr lvl="1"/>
            <a:r>
              <a:rPr lang="en-GB" dirty="0"/>
              <a:t>Online catalogue display and shopping cart</a:t>
            </a:r>
          </a:p>
          <a:p>
            <a:pPr lvl="1"/>
            <a:r>
              <a:rPr lang="en-GB" dirty="0"/>
              <a:t>Back-office systems store stock details, orders, payment transactions, and more</a:t>
            </a:r>
          </a:p>
          <a:p>
            <a:pPr lvl="1"/>
            <a:r>
              <a:rPr lang="en-GB" dirty="0"/>
              <a:t>Communications link to credit-card processing centre</a:t>
            </a:r>
          </a:p>
          <a:p>
            <a:pPr lvl="1"/>
            <a:r>
              <a:rPr lang="en-GB" dirty="0"/>
              <a:t>Robot warehouse control system</a:t>
            </a:r>
          </a:p>
          <a:p>
            <a:pPr lvl="1"/>
            <a:r>
              <a:rPr lang="en-GB" dirty="0"/>
              <a:t>Delivery scheduling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D0028-F47C-448C-850D-682E7C40DBC6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Element SI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 </a:t>
            </a:r>
            <a:r>
              <a:rPr lang="en-GB" dirty="0" err="1" smtClean="0"/>
              <a:t>memiliki</a:t>
            </a:r>
            <a:endParaRPr lang="en-GB" dirty="0"/>
          </a:p>
          <a:p>
            <a:pPr lvl="1"/>
            <a:r>
              <a:rPr lang="en-GB" dirty="0" err="1" smtClean="0"/>
              <a:t>Setiap</a:t>
            </a:r>
            <a:r>
              <a:rPr lang="en-GB" dirty="0" smtClean="0"/>
              <a:t> </a:t>
            </a:r>
            <a:r>
              <a:rPr lang="en-GB" dirty="0" err="1" smtClean="0"/>
              <a:t>orang</a:t>
            </a:r>
            <a:r>
              <a:rPr lang="en-GB" dirty="0" smtClean="0"/>
              <a:t> yang </a:t>
            </a:r>
            <a:r>
              <a:rPr lang="en-GB" dirty="0" err="1" smtClean="0"/>
              <a:t>aktivitasnya</a:t>
            </a:r>
            <a:r>
              <a:rPr lang="en-GB" dirty="0" smtClean="0"/>
              <a:t> </a:t>
            </a:r>
            <a:r>
              <a:rPr lang="en-GB" dirty="0" err="1" smtClean="0"/>
              <a:t>memerlukan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endParaRPr lang="en-GB" dirty="0"/>
          </a:p>
          <a:p>
            <a:pPr lvl="1"/>
            <a:r>
              <a:rPr lang="en-GB" dirty="0" err="1" smtClean="0"/>
              <a:t>beberapa</a:t>
            </a:r>
            <a:r>
              <a:rPr lang="en-GB" dirty="0" smtClean="0"/>
              <a:t> stored data</a:t>
            </a:r>
            <a:endParaRPr lang="en-GB" dirty="0"/>
          </a:p>
          <a:p>
            <a:pPr lvl="1"/>
            <a:r>
              <a:rPr lang="en-GB" dirty="0" err="1" smtClean="0"/>
              <a:t>Metoda</a:t>
            </a:r>
            <a:r>
              <a:rPr lang="en-GB" dirty="0" smtClean="0"/>
              <a:t> input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memasukkan</a:t>
            </a:r>
            <a:r>
              <a:rPr lang="en-GB" dirty="0" smtClean="0"/>
              <a:t> data</a:t>
            </a:r>
            <a:endParaRPr lang="en-GB" dirty="0"/>
          </a:p>
          <a:p>
            <a:pPr lvl="1"/>
            <a:r>
              <a:rPr lang="en-GB" dirty="0" err="1" smtClean="0"/>
              <a:t>Proses</a:t>
            </a:r>
            <a:r>
              <a:rPr lang="en-GB" dirty="0" smtClean="0"/>
              <a:t> yang </a:t>
            </a:r>
            <a:r>
              <a:rPr lang="en-GB" dirty="0" err="1" smtClean="0"/>
              <a:t>merubah</a:t>
            </a:r>
            <a:r>
              <a:rPr lang="en-GB" dirty="0" smtClean="0"/>
              <a:t> data </a:t>
            </a:r>
            <a:r>
              <a:rPr lang="en-GB" dirty="0" err="1" smtClean="0"/>
              <a:t>menjadi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endParaRPr lang="en-GB" dirty="0"/>
          </a:p>
          <a:p>
            <a:pPr lvl="1"/>
            <a:r>
              <a:rPr lang="en-GB" dirty="0" err="1" smtClean="0"/>
              <a:t>Metoda</a:t>
            </a:r>
            <a:r>
              <a:rPr lang="en-GB" dirty="0" smtClean="0"/>
              <a:t> output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merepresentasikan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01C6A-1BC0-4F79-B53B-A7582A12C11F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Peranan</a:t>
            </a:r>
            <a:r>
              <a:rPr lang="en-GB" dirty="0" smtClean="0"/>
              <a:t> </a:t>
            </a:r>
            <a:r>
              <a:rPr lang="en-GB" dirty="0" err="1" smtClean="0"/>
              <a:t>Komputer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err="1" smtClean="0"/>
              <a:t>Komputer</a:t>
            </a:r>
            <a:r>
              <a:rPr lang="en-GB" dirty="0" smtClean="0"/>
              <a:t> </a:t>
            </a:r>
            <a:r>
              <a:rPr lang="en-GB" dirty="0" err="1" smtClean="0"/>
              <a:t>melaksanakan</a:t>
            </a:r>
            <a:r>
              <a:rPr lang="en-GB" dirty="0" smtClean="0"/>
              <a:t> </a:t>
            </a:r>
            <a:r>
              <a:rPr lang="en-GB" dirty="0" err="1" smtClean="0"/>
              <a:t>tugas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i="1" dirty="0"/>
              <a:t>Storage</a:t>
            </a:r>
            <a:r>
              <a:rPr lang="en-GB" dirty="0"/>
              <a:t>: signalman’s memory / hard disk</a:t>
            </a:r>
          </a:p>
          <a:p>
            <a:pPr lvl="1">
              <a:lnSpc>
                <a:spcPct val="90000"/>
              </a:lnSpc>
            </a:pPr>
            <a:r>
              <a:rPr lang="en-GB" i="1" dirty="0"/>
              <a:t>Display</a:t>
            </a:r>
            <a:r>
              <a:rPr lang="en-GB" dirty="0"/>
              <a:t>: Battle of Britain map / PC screen</a:t>
            </a:r>
          </a:p>
          <a:p>
            <a:pPr lvl="1">
              <a:lnSpc>
                <a:spcPct val="90000"/>
              </a:lnSpc>
            </a:pPr>
            <a:r>
              <a:rPr lang="en-GB" i="1" dirty="0"/>
              <a:t>Calculation</a:t>
            </a:r>
            <a:r>
              <a:rPr lang="en-GB" dirty="0"/>
              <a:t>:</a:t>
            </a:r>
            <a:r>
              <a:rPr lang="en-GB" i="1" dirty="0"/>
              <a:t> </a:t>
            </a:r>
            <a:r>
              <a:rPr lang="en-GB" dirty="0"/>
              <a:t>mental arithmetic / program</a:t>
            </a:r>
            <a:endParaRPr lang="en-GB" i="1" dirty="0"/>
          </a:p>
          <a:p>
            <a:pPr lvl="1">
              <a:lnSpc>
                <a:spcPct val="90000"/>
              </a:lnSpc>
            </a:pPr>
            <a:r>
              <a:rPr lang="en-GB" i="1" dirty="0"/>
              <a:t>Communication</a:t>
            </a:r>
            <a:r>
              <a:rPr lang="en-GB" dirty="0"/>
              <a:t>: telephone line / LAN</a:t>
            </a:r>
          </a:p>
          <a:p>
            <a:pPr>
              <a:lnSpc>
                <a:spcPct val="90000"/>
              </a:lnSpc>
            </a:pPr>
            <a:r>
              <a:rPr lang="en-GB" dirty="0" err="1" smtClean="0"/>
              <a:t>Keuntungan</a:t>
            </a:r>
            <a:r>
              <a:rPr lang="en-GB" dirty="0" smtClean="0"/>
              <a:t> </a:t>
            </a:r>
            <a:r>
              <a:rPr lang="en-GB" dirty="0" err="1" smtClean="0"/>
              <a:t>menggunakan</a:t>
            </a:r>
            <a:r>
              <a:rPr lang="en-GB" dirty="0" smtClean="0"/>
              <a:t> </a:t>
            </a:r>
            <a:r>
              <a:rPr lang="en-GB" dirty="0" err="1" smtClean="0"/>
              <a:t>komputer</a:t>
            </a:r>
            <a:r>
              <a:rPr lang="en-GB" dirty="0" smtClean="0"/>
              <a:t>: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high speed, low cost, reliability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A675-DFD3-40DF-A17C-79A74A01E744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Transformasi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Semua</a:t>
            </a:r>
            <a:r>
              <a:rPr lang="en-GB" dirty="0" smtClean="0"/>
              <a:t> </a:t>
            </a:r>
            <a:r>
              <a:rPr lang="en-GB" dirty="0" err="1" smtClean="0"/>
              <a:t>transformasi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merubah</a:t>
            </a:r>
            <a:r>
              <a:rPr lang="en-GB" dirty="0" smtClean="0"/>
              <a:t> input </a:t>
            </a:r>
            <a:r>
              <a:rPr lang="en-GB" dirty="0" err="1" smtClean="0"/>
              <a:t>menjadi</a:t>
            </a:r>
            <a:r>
              <a:rPr lang="en-GB" dirty="0" smtClean="0"/>
              <a:t> output yang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berguna</a:t>
            </a:r>
            <a:r>
              <a:rPr lang="en-GB" dirty="0" smtClean="0"/>
              <a:t>  </a:t>
            </a:r>
            <a:endParaRPr lang="en-GB" dirty="0"/>
          </a:p>
          <a:p>
            <a:r>
              <a:rPr lang="en-GB" dirty="0" err="1" smtClean="0"/>
              <a:t>Dalam</a:t>
            </a:r>
            <a:r>
              <a:rPr lang="en-GB" dirty="0" smtClean="0"/>
              <a:t> SI input </a:t>
            </a:r>
            <a:r>
              <a:rPr lang="en-GB" dirty="0" err="1" smtClean="0"/>
              <a:t>dan</a:t>
            </a:r>
            <a:r>
              <a:rPr lang="en-GB" dirty="0" smtClean="0"/>
              <a:t> output </a:t>
            </a:r>
            <a:r>
              <a:rPr lang="en-GB" dirty="0" err="1" smtClean="0"/>
              <a:t>bentuknya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endParaRPr lang="en-GB" dirty="0"/>
          </a:p>
          <a:p>
            <a:r>
              <a:rPr lang="en-GB" dirty="0" err="1" smtClean="0"/>
              <a:t>Transfomasi</a:t>
            </a:r>
            <a:r>
              <a:rPr lang="en-GB" dirty="0" smtClean="0"/>
              <a:t> </a:t>
            </a:r>
            <a:r>
              <a:rPr lang="en-GB" dirty="0" err="1" smtClean="0"/>
              <a:t>bertujuan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membangun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mengoperasikan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A0CD-01E0-4E01-B41D-D75378D031C6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1689</Words>
  <Application>Microsoft Office PowerPoint</Application>
  <PresentationFormat>On-screen Show (4:3)</PresentationFormat>
  <Paragraphs>374</Paragraphs>
  <Slides>54</Slides>
  <Notes>18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7" baseType="lpstr">
      <vt:lpstr>Office Theme</vt:lpstr>
      <vt:lpstr>Picture</vt:lpstr>
      <vt:lpstr>Microsoft Draw Drawing</vt:lpstr>
      <vt:lpstr>Sistem Informasi?</vt:lpstr>
      <vt:lpstr>Hal yang dipelajari:</vt:lpstr>
      <vt:lpstr>Pendahuluan</vt:lpstr>
      <vt:lpstr>Slide 4</vt:lpstr>
      <vt:lpstr>Defini Sistem Informasi</vt:lpstr>
      <vt:lpstr>Contoh SI:</vt:lpstr>
      <vt:lpstr>Element SI</vt:lpstr>
      <vt:lpstr>Peranan Komputer</vt:lpstr>
      <vt:lpstr>Transformasi Sistem</vt:lpstr>
      <vt:lpstr>Contoh Transformasi</vt:lpstr>
      <vt:lpstr>Karakteristik Sistem</vt:lpstr>
      <vt:lpstr>Apakah sistem Real ?</vt:lpstr>
      <vt:lpstr>Sistem dan Dunia Nyata</vt:lpstr>
      <vt:lpstr>Tipe SI</vt:lpstr>
      <vt:lpstr>Tipe SI (lanjut)</vt:lpstr>
      <vt:lpstr>Tipe SI (lanjut)</vt:lpstr>
      <vt:lpstr>Bagaimana IS Berkaitan dengan Sistem Aktivitas Manusia?</vt:lpstr>
      <vt:lpstr>Strategi dan Perencanaan Sistem Informasi</vt:lpstr>
      <vt:lpstr>Permasalahan yang timbul dari Pengembangan Sistem Informasi</vt:lpstr>
      <vt:lpstr>Pelaku Utama</vt:lpstr>
      <vt:lpstr>Apakah Permasalahan</vt:lpstr>
      <vt:lpstr>Sudut Pandang End User </vt:lpstr>
      <vt:lpstr>Sudut Pandang Owner</vt:lpstr>
      <vt:lpstr>Sudut Pandang Developer</vt:lpstr>
      <vt:lpstr>Mengapa Salah Mendefinisikan ?</vt:lpstr>
      <vt:lpstr>Masalah Kualitas</vt:lpstr>
      <vt:lpstr>Masalah Produktivitas</vt:lpstr>
      <vt:lpstr>Hal yang Berkaitan dengan Etika dan masalah Stakeholder</vt:lpstr>
      <vt:lpstr>Analisa Stakeholder</vt:lpstr>
      <vt:lpstr>Menghindari Masalah</vt:lpstr>
      <vt:lpstr>Model Problem Solving</vt:lpstr>
      <vt:lpstr>Model Problem Solving</vt:lpstr>
      <vt:lpstr>Siklus Hidup Proyek</vt:lpstr>
      <vt:lpstr>Siklus Hidup Waterfall</vt:lpstr>
      <vt:lpstr>Traditional Life Cycle</vt:lpstr>
      <vt:lpstr>TLC Deliverables</vt:lpstr>
      <vt:lpstr>TLC Deliverables</vt:lpstr>
      <vt:lpstr>TLC Deliverables</vt:lpstr>
      <vt:lpstr>TLC Deliverables</vt:lpstr>
      <vt:lpstr>Permasalah dengan TLC</vt:lpstr>
      <vt:lpstr>TLC dengan Iterasi</vt:lpstr>
      <vt:lpstr>Kelebihan TLC</vt:lpstr>
      <vt:lpstr>Siklus Hidup Prototyping</vt:lpstr>
      <vt:lpstr>Kelebihan Prototyping</vt:lpstr>
      <vt:lpstr>Masalah - Prototyping</vt:lpstr>
      <vt:lpstr>Spiral Model &amp; Incremental Development</vt:lpstr>
      <vt:lpstr>Unified Software Development Process</vt:lpstr>
      <vt:lpstr>Slide 48</vt:lpstr>
      <vt:lpstr>User Involvement</vt:lpstr>
      <vt:lpstr>Pendekatan Agile</vt:lpstr>
      <vt:lpstr>Pendekatan Agile</vt:lpstr>
      <vt:lpstr>Computer Aided Software Engineering</vt:lpstr>
      <vt:lpstr>Computer Aided Software Engineering</vt:lpstr>
      <vt:lpstr>Referensi</vt:lpstr>
    </vt:vector>
  </TitlesOfParts>
  <Company>sevenisme7@yahoo.com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Information Systems?</dc:title>
  <dc:creator>User</dc:creator>
  <cp:lastModifiedBy>iwanaf</cp:lastModifiedBy>
  <cp:revision>14</cp:revision>
  <dcterms:created xsi:type="dcterms:W3CDTF">2011-09-14T23:35:42Z</dcterms:created>
  <dcterms:modified xsi:type="dcterms:W3CDTF">2013-11-08T08:06:17Z</dcterms:modified>
</cp:coreProperties>
</file>